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7" r:id="rId2"/>
    <p:sldId id="258" r:id="rId3"/>
    <p:sldId id="259" r:id="rId4"/>
    <p:sldId id="260" r:id="rId5"/>
    <p:sldId id="261" r:id="rId6"/>
    <p:sldId id="262" r:id="rId7"/>
    <p:sldId id="263" r:id="rId8"/>
    <p:sldId id="297" r:id="rId9"/>
    <p:sldId id="264" r:id="rId10"/>
    <p:sldId id="265" r:id="rId11"/>
    <p:sldId id="266" r:id="rId12"/>
    <p:sldId id="272" r:id="rId13"/>
    <p:sldId id="279" r:id="rId14"/>
    <p:sldId id="274" r:id="rId15"/>
    <p:sldId id="295" r:id="rId16"/>
    <p:sldId id="275" r:id="rId17"/>
    <p:sldId id="278" r:id="rId18"/>
    <p:sldId id="286" r:id="rId19"/>
    <p:sldId id="284" r:id="rId20"/>
    <p:sldId id="299" r:id="rId21"/>
    <p:sldId id="294" r:id="rId22"/>
    <p:sldId id="296" r:id="rId23"/>
    <p:sldId id="290" r:id="rId24"/>
    <p:sldId id="293" r:id="rId25"/>
    <p:sldId id="301" r:id="rId26"/>
    <p:sldId id="300" r:id="rId27"/>
    <p:sldId id="315" r:id="rId28"/>
    <p:sldId id="302" r:id="rId29"/>
    <p:sldId id="303" r:id="rId30"/>
    <p:sldId id="304" r:id="rId31"/>
    <p:sldId id="305" r:id="rId32"/>
    <p:sldId id="306" r:id="rId33"/>
    <p:sldId id="307" r:id="rId34"/>
    <p:sldId id="308" r:id="rId35"/>
    <p:sldId id="311" r:id="rId36"/>
    <p:sldId id="312" r:id="rId37"/>
    <p:sldId id="313" r:id="rId38"/>
    <p:sldId id="314" r:id="rId39"/>
    <p:sldId id="316" r:id="rId40"/>
    <p:sldId id="31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6D16AA-7350-4AD5-ABBE-998A8BE65B35}" type="datetimeFigureOut">
              <a:rPr lang="en-US" smtClean="0"/>
              <a:pPr/>
              <a:t>11/10/2017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BA210-23F0-430C-808D-44471685FE80}" type="slidenum">
              <a:rPr lang="en-US" smtClean="0"/>
              <a:pPr/>
              <a:t>‹#›</a:t>
            </a:fld>
            <a:endParaRPr lang="en-US"/>
          </a:p>
        </p:txBody>
      </p:sp>
    </p:spTree>
    <p:extLst>
      <p:ext uri="{BB962C8B-B14F-4D97-AF65-F5344CB8AC3E}">
        <p14:creationId xmlns:p14="http://schemas.microsoft.com/office/powerpoint/2010/main" xmlns="" val="1930145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Cross coupled connection</a:t>
            </a:r>
          </a:p>
        </p:txBody>
      </p:sp>
      <p:sp>
        <p:nvSpPr>
          <p:cNvPr id="4" name="Slide Number Placeholder 3"/>
          <p:cNvSpPr>
            <a:spLocks noGrp="1"/>
          </p:cNvSpPr>
          <p:nvPr>
            <p:ph type="sldNum" sz="quarter" idx="10"/>
          </p:nvPr>
        </p:nvSpPr>
        <p:spPr/>
        <p:txBody>
          <a:bodyPr/>
          <a:lstStyle/>
          <a:p>
            <a:fld id="{564BA210-23F0-430C-808D-44471685FE80}"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4BA210-23F0-430C-808D-44471685FE80}"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42288"/>
          </a:xfrm>
        </p:spPr>
        <p:txBody>
          <a:bodyPr>
            <a:normAutofit fontScale="90000"/>
          </a:bodyPr>
          <a:lstStyle/>
          <a:p>
            <a:r>
              <a:rPr lang="en-US" b="1" dirty="0" smtClean="0">
                <a:solidFill>
                  <a:srgbClr val="0000FF"/>
                </a:solidFill>
                <a:latin typeface="Times New Roman" pitchFamily="18" charset="0"/>
                <a:cs typeface="Times New Roman" pitchFamily="18" charset="0"/>
              </a:rPr>
              <a:t>    SEQUENTIAL   LOGIC</a:t>
            </a:r>
            <a:r>
              <a:rPr lang="en-US" dirty="0">
                <a:solidFill>
                  <a:srgbClr val="0000FF"/>
                </a:solidFill>
                <a:latin typeface="Times New Roman" pitchFamily="18" charset="0"/>
                <a:cs typeface="Times New Roman" pitchFamily="18" charset="0"/>
              </a:rPr>
              <a:t/>
            </a:r>
            <a:br>
              <a:rPr lang="en-US" dirty="0">
                <a:solidFill>
                  <a:srgbClr val="0000FF"/>
                </a:solidFill>
                <a:latin typeface="Times New Roman" pitchFamily="18" charset="0"/>
                <a:cs typeface="Times New Roman" pitchFamily="18" charset="0"/>
              </a:rPr>
            </a:br>
            <a:endParaRPr lang="en-US"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610600" cy="5562600"/>
          </a:xfrm>
        </p:spPr>
        <p:txBody>
          <a:bodyPr>
            <a:normAutofit lnSpcReduction="10000"/>
          </a:bodyPr>
          <a:lstStyle/>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a:t>
            </a:r>
            <a:r>
              <a:rPr lang="en-US" sz="2800" dirty="0">
                <a:latin typeface="Times New Roman" pitchFamily="18" charset="0"/>
                <a:cs typeface="Times New Roman" pitchFamily="18" charset="0"/>
              </a:rPr>
              <a:t>  digital circuit theory, </a:t>
            </a:r>
            <a:r>
              <a:rPr lang="en-US" sz="2800" b="1" dirty="0">
                <a:latin typeface="Times New Roman" pitchFamily="18" charset="0"/>
                <a:cs typeface="Times New Roman" pitchFamily="18" charset="0"/>
              </a:rPr>
              <a:t>sequential logic</a:t>
            </a:r>
            <a:r>
              <a:rPr lang="en-US" sz="2800" dirty="0">
                <a:latin typeface="Times New Roman" pitchFamily="18" charset="0"/>
                <a:cs typeface="Times New Roman" pitchFamily="18" charset="0"/>
              </a:rPr>
              <a:t> is a type of logic circuit whose </a:t>
            </a:r>
            <a:r>
              <a:rPr lang="en-US" sz="2800" dirty="0">
                <a:solidFill>
                  <a:srgbClr val="FF0000"/>
                </a:solidFill>
                <a:latin typeface="Times New Roman" pitchFamily="18" charset="0"/>
                <a:cs typeface="Times New Roman" pitchFamily="18" charset="0"/>
              </a:rPr>
              <a:t>output depends not only on the present value of its input signals but on the past history of its inputs</a:t>
            </a:r>
            <a:r>
              <a:rPr lang="en-US" sz="2800" dirty="0">
                <a:latin typeface="Times New Roman" pitchFamily="18" charset="0"/>
                <a:cs typeface="Times New Roman" pitchFamily="18" charset="0"/>
              </a:rPr>
              <a:t>.</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is in contrast to</a:t>
            </a:r>
            <a:r>
              <a:rPr lang="en-US" sz="2800" i="1" dirty="0">
                <a:latin typeface="Times New Roman" pitchFamily="18" charset="0"/>
                <a:cs typeface="Times New Roman" pitchFamily="18" charset="0"/>
              </a:rPr>
              <a:t> combinational</a:t>
            </a:r>
            <a:r>
              <a:rPr lang="en-US" sz="2800" dirty="0">
                <a:latin typeface="Times New Roman" pitchFamily="18" charset="0"/>
                <a:cs typeface="Times New Roman" pitchFamily="18" charset="0"/>
              </a:rPr>
              <a:t>, whose output is a function of only the present input.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That </a:t>
            </a:r>
            <a:r>
              <a:rPr lang="en-US" sz="2800" dirty="0">
                <a:latin typeface="Times New Roman" pitchFamily="18" charset="0"/>
                <a:cs typeface="Times New Roman" pitchFamily="18" charset="0"/>
              </a:rPr>
              <a:t>is, sequential logic has </a:t>
            </a:r>
            <a:r>
              <a:rPr lang="en-US" sz="2800" b="1" dirty="0" smtClean="0">
                <a:solidFill>
                  <a:srgbClr val="0000FF"/>
                </a:solidFill>
                <a:latin typeface="Times New Roman" pitchFamily="18" charset="0"/>
                <a:cs typeface="Times New Roman" pitchFamily="18" charset="0"/>
              </a:rPr>
              <a:t>state</a:t>
            </a:r>
            <a:r>
              <a:rPr lang="en-US" sz="2800" b="1" dirty="0" smtClean="0">
                <a:latin typeface="Times New Roman" pitchFamily="18" charset="0"/>
                <a:cs typeface="Times New Roman" pitchFamily="18" charset="0"/>
              </a:rPr>
              <a:t> (</a:t>
            </a:r>
            <a:r>
              <a:rPr lang="en-US" sz="2800" b="1" i="1" dirty="0">
                <a:latin typeface="Times New Roman" pitchFamily="18" charset="0"/>
                <a:cs typeface="Times New Roman" pitchFamily="18" charset="0"/>
              </a:rPr>
              <a:t>memory</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while combinational logic does not. </a:t>
            </a:r>
            <a:r>
              <a:rPr lang="en-US" sz="2800" dirty="0" smtClean="0">
                <a:latin typeface="Times New Roman" pitchFamily="18" charset="0"/>
                <a:cs typeface="Times New Roman" pitchFamily="18" charset="0"/>
              </a:rPr>
              <a:t>Or, in other words, sequential logic is </a:t>
            </a:r>
            <a:r>
              <a:rPr lang="en-US" sz="2800" b="1" dirty="0" smtClean="0">
                <a:latin typeface="Times New Roman" pitchFamily="18" charset="0"/>
                <a:cs typeface="Times New Roman" pitchFamily="18" charset="0"/>
              </a:rPr>
              <a:t>“combinational logic with memory”.</a:t>
            </a:r>
            <a:endParaRPr lang="en-US" sz="2800" b="1" dirty="0">
              <a:latin typeface="Times New Roman" pitchFamily="18" charset="0"/>
              <a:cs typeface="Times New Roman" pitchFamily="18" charset="0"/>
            </a:endParaRPr>
          </a:p>
          <a:p>
            <a:pPr algn="just"/>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SR Flip Flop –Truth </a:t>
            </a:r>
            <a:r>
              <a:rPr lang="en-US" b="1" dirty="0" smtClean="0">
                <a:latin typeface="Times New Roman" pitchFamily="18" charset="0"/>
                <a:cs typeface="Times New Roman" pitchFamily="18" charset="0"/>
              </a:rPr>
              <a:t>Table  </a:t>
            </a:r>
            <a:r>
              <a:rPr lang="en-US" b="1" dirty="0" smtClean="0">
                <a:latin typeface="Times New Roman" pitchFamily="18" charset="0"/>
                <a:cs typeface="Times New Roman" pitchFamily="18" charset="0"/>
                <a:hlinkClick r:id="rId2" action="ppaction://hlinksldjump"/>
              </a:rPr>
              <a:t>*</a:t>
            </a:r>
            <a:endParaRPr lang="en-US"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3"/>
          <a:srcRect/>
          <a:stretch>
            <a:fillRect/>
          </a:stretch>
        </p:blipFill>
        <p:spPr bwMode="auto">
          <a:xfrm>
            <a:off x="304800" y="1905000"/>
            <a:ext cx="4267199" cy="3701058"/>
          </a:xfrm>
          <a:prstGeom prst="rect">
            <a:avLst/>
          </a:prstGeom>
          <a:noFill/>
          <a:ln w="9525">
            <a:noFill/>
            <a:miter lim="800000"/>
            <a:headEnd/>
            <a:tailEnd/>
          </a:ln>
        </p:spPr>
      </p:pic>
      <p:graphicFrame>
        <p:nvGraphicFramePr>
          <p:cNvPr id="5" name="Table 4"/>
          <p:cNvGraphicFramePr>
            <a:graphicFrameLocks noGrp="1"/>
          </p:cNvGraphicFramePr>
          <p:nvPr/>
        </p:nvGraphicFramePr>
        <p:xfrm>
          <a:off x="5181600" y="2057401"/>
          <a:ext cx="3657600" cy="3226157"/>
        </p:xfrm>
        <a:graphic>
          <a:graphicData uri="http://schemas.openxmlformats.org/drawingml/2006/table">
            <a:tbl>
              <a:tblPr/>
              <a:tblGrid>
                <a:gridCol w="512064">
                  <a:extLst>
                    <a:ext uri="{9D8B030D-6E8A-4147-A177-3AD203B41FA5}">
                      <a16:colId xmlns="" xmlns:a16="http://schemas.microsoft.com/office/drawing/2014/main" val="20000"/>
                    </a:ext>
                  </a:extLst>
                </a:gridCol>
                <a:gridCol w="658368">
                  <a:extLst>
                    <a:ext uri="{9D8B030D-6E8A-4147-A177-3AD203B41FA5}">
                      <a16:colId xmlns="" xmlns:a16="http://schemas.microsoft.com/office/drawing/2014/main" val="20001"/>
                    </a:ext>
                  </a:extLst>
                </a:gridCol>
                <a:gridCol w="1170432">
                  <a:extLst>
                    <a:ext uri="{9D8B030D-6E8A-4147-A177-3AD203B41FA5}">
                      <a16:colId xmlns="" xmlns:a16="http://schemas.microsoft.com/office/drawing/2014/main" val="20002"/>
                    </a:ext>
                  </a:extLst>
                </a:gridCol>
                <a:gridCol w="1316736">
                  <a:extLst>
                    <a:ext uri="{9D8B030D-6E8A-4147-A177-3AD203B41FA5}">
                      <a16:colId xmlns="" xmlns:a16="http://schemas.microsoft.com/office/drawing/2014/main" val="20003"/>
                    </a:ext>
                  </a:extLst>
                </a:gridCol>
              </a:tblGrid>
              <a:tr h="440249">
                <a:tc>
                  <a:txBody>
                    <a:bodyPr/>
                    <a:lstStyle/>
                    <a:p>
                      <a:pPr marL="0" marR="0" algn="ctr">
                        <a:lnSpc>
                          <a:spcPct val="115000"/>
                        </a:lnSpc>
                        <a:spcBef>
                          <a:spcPts val="0"/>
                        </a:spcBef>
                        <a:spcAft>
                          <a:spcPts val="0"/>
                        </a:spcAft>
                      </a:pPr>
                      <a:r>
                        <a:rPr lang="en-US" sz="1800" b="1" dirty="0">
                          <a:latin typeface="Calibri"/>
                          <a:ea typeface="Calibri"/>
                          <a:cs typeface="Times New Roman"/>
                        </a:rPr>
                        <a: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Calibri"/>
                          <a:cs typeface="Times New Roman"/>
                        </a:rPr>
                        <a:t>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Calibri"/>
                          <a:cs typeface="Times New Roman"/>
                        </a:rPr>
                        <a:t>Q</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Calibri"/>
                          <a:cs typeface="Times New Roman"/>
                        </a:rPr>
                        <a:t>STATUS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883207">
                <a:tc>
                  <a:txBody>
                    <a:bodyPr/>
                    <a:lstStyle/>
                    <a:p>
                      <a:pPr marL="0" marR="0" algn="ctr">
                        <a:lnSpc>
                          <a:spcPct val="115000"/>
                        </a:lnSpc>
                        <a:spcBef>
                          <a:spcPts val="0"/>
                        </a:spcBef>
                        <a:spcAft>
                          <a:spcPts val="0"/>
                        </a:spcAft>
                      </a:pPr>
                      <a:r>
                        <a:rPr lang="en-US" sz="1800" dirty="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PREVIOUS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NO CHANGE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40249">
                <a:tc>
                  <a:txBody>
                    <a:bodyPr/>
                    <a:lstStyle/>
                    <a:p>
                      <a:pPr marL="0" marR="0" algn="ctr">
                        <a:lnSpc>
                          <a:spcPct val="115000"/>
                        </a:lnSpc>
                        <a:spcBef>
                          <a:spcPts val="0"/>
                        </a:spcBef>
                        <a:spcAft>
                          <a:spcPts val="0"/>
                        </a:spcAft>
                      </a:pPr>
                      <a:r>
                        <a:rPr lang="en-US" sz="1800" dirty="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SET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40249">
                <a:tc>
                  <a:txBody>
                    <a:bodyPr/>
                    <a:lstStyle/>
                    <a:p>
                      <a:pPr marL="0" marR="0" algn="ctr">
                        <a:lnSpc>
                          <a:spcPct val="115000"/>
                        </a:lnSpc>
                        <a:spcBef>
                          <a:spcPts val="0"/>
                        </a:spcBef>
                        <a:spcAft>
                          <a:spcPts val="0"/>
                        </a:spcAft>
                      </a:pPr>
                      <a:r>
                        <a:rPr lang="en-US" sz="1800" dirty="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RESET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022203">
                <a:tc>
                  <a:txBody>
                    <a:bodyPr/>
                    <a:lstStyle/>
                    <a:p>
                      <a:pPr marL="0" marR="0" algn="ctr">
                        <a:lnSpc>
                          <a:spcPct val="115000"/>
                        </a:lnSpc>
                        <a:spcBef>
                          <a:spcPts val="0"/>
                        </a:spcBef>
                        <a:spcAft>
                          <a:spcPts val="0"/>
                        </a:spcAft>
                      </a:pPr>
                      <a:r>
                        <a:rPr lang="en-US" sz="18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FORBIDDEN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715962"/>
          </a:xfrm>
        </p:spPr>
        <p:txBody>
          <a:bodyPr>
            <a:normAutofit fontScale="90000"/>
          </a:bodyPr>
          <a:lstStyle/>
          <a:p>
            <a:pPr algn="l"/>
            <a:r>
              <a:rPr lang="en-US" dirty="0"/>
              <a:t/>
            </a:r>
            <a:br>
              <a:rPr lang="en-US" dirty="0"/>
            </a:br>
            <a:r>
              <a:rPr lang="en-US" b="1" dirty="0">
                <a:latin typeface="Times New Roman" pitchFamily="18" charset="0"/>
                <a:cs typeface="Times New Roman" pitchFamily="18" charset="0"/>
              </a:rPr>
              <a:t>WORKING:-</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838200"/>
            <a:ext cx="8686800" cy="6019800"/>
          </a:xfrm>
        </p:spPr>
        <p:txBody>
          <a:bodyPr>
            <a:normAutofit/>
          </a:bodyPr>
          <a:lstStyle/>
          <a:p>
            <a:pPr algn="just"/>
            <a:r>
              <a:rPr lang="en-US" sz="2500" b="1" dirty="0">
                <a:latin typeface="Times New Roman" pitchFamily="18" charset="0"/>
                <a:cs typeface="Times New Roman" pitchFamily="18" charset="0"/>
              </a:rPr>
              <a:t>if S=1 and R=0 </a:t>
            </a:r>
            <a:r>
              <a:rPr lang="en-US" sz="2500" dirty="0">
                <a:latin typeface="Times New Roman" pitchFamily="18" charset="0"/>
                <a:cs typeface="Times New Roman" pitchFamily="18" charset="0"/>
              </a:rPr>
              <a:t>the output of G3 will be 0 and output of G4 will be 1 . Since one of the inputs of G1 is 0, its output will be 1. Consequently, both the inputs of G2 will be 1 giving an output Q’=0. hence for this input condition, Q=1 and Q’=0  and is referred to as </a:t>
            </a:r>
            <a:r>
              <a:rPr lang="en-US" sz="2500" b="1" dirty="0">
                <a:latin typeface="Times New Roman" pitchFamily="18" charset="0"/>
                <a:cs typeface="Times New Roman" pitchFamily="18" charset="0"/>
              </a:rPr>
              <a:t>set state.</a:t>
            </a:r>
          </a:p>
          <a:p>
            <a:pPr algn="just"/>
            <a:r>
              <a:rPr lang="en-US" sz="2500" dirty="0">
                <a:latin typeface="Times New Roman" pitchFamily="18" charset="0"/>
                <a:cs typeface="Times New Roman" pitchFamily="18" charset="0"/>
              </a:rPr>
              <a:t>Similarly </a:t>
            </a:r>
            <a:r>
              <a:rPr lang="en-US" sz="2500" b="1" dirty="0">
                <a:latin typeface="Times New Roman" pitchFamily="18" charset="0"/>
                <a:cs typeface="Times New Roman" pitchFamily="18" charset="0"/>
              </a:rPr>
              <a:t>if S=0 and R=1 </a:t>
            </a:r>
            <a:r>
              <a:rPr lang="en-US" sz="2500" dirty="0">
                <a:latin typeface="Times New Roman" pitchFamily="18" charset="0"/>
                <a:cs typeface="Times New Roman" pitchFamily="18" charset="0"/>
              </a:rPr>
              <a:t>then the outputs will be </a:t>
            </a:r>
            <a:r>
              <a:rPr lang="en-US" sz="2500" dirty="0" smtClean="0">
                <a:latin typeface="Times New Roman" pitchFamily="18" charset="0"/>
                <a:cs typeface="Times New Roman" pitchFamily="18" charset="0"/>
              </a:rPr>
              <a:t>Q=0 </a:t>
            </a:r>
            <a:r>
              <a:rPr lang="en-US" sz="2500" dirty="0">
                <a:latin typeface="Times New Roman" pitchFamily="18" charset="0"/>
                <a:cs typeface="Times New Roman" pitchFamily="18" charset="0"/>
              </a:rPr>
              <a:t>and Q’=1 and is referred to </a:t>
            </a:r>
            <a:r>
              <a:rPr lang="en-US" sz="2500" b="1" dirty="0">
                <a:latin typeface="Times New Roman" pitchFamily="18" charset="0"/>
                <a:cs typeface="Times New Roman" pitchFamily="18" charset="0"/>
              </a:rPr>
              <a:t>as reset state. </a:t>
            </a:r>
          </a:p>
          <a:p>
            <a:pPr algn="just"/>
            <a:r>
              <a:rPr lang="en-US" sz="2500" dirty="0">
                <a:latin typeface="Times New Roman" pitchFamily="18" charset="0"/>
                <a:cs typeface="Times New Roman" pitchFamily="18" charset="0"/>
              </a:rPr>
              <a:t>if the input conditions are changed from S=1, R=0 to </a:t>
            </a:r>
            <a:r>
              <a:rPr lang="en-US" sz="2500" b="1" dirty="0">
                <a:latin typeface="Times New Roman" pitchFamily="18" charset="0"/>
                <a:cs typeface="Times New Roman" pitchFamily="18" charset="0"/>
              </a:rPr>
              <a:t>S=R=0</a:t>
            </a:r>
            <a:r>
              <a:rPr lang="en-US" sz="2500" dirty="0">
                <a:latin typeface="Times New Roman" pitchFamily="18" charset="0"/>
                <a:cs typeface="Times New Roman" pitchFamily="18" charset="0"/>
              </a:rPr>
              <a:t> or from S=0,R=1 to S=R=0 the output remains unaltered, it holds the </a:t>
            </a:r>
            <a:r>
              <a:rPr lang="en-US" sz="2500" b="1" dirty="0">
                <a:latin typeface="Times New Roman" pitchFamily="18" charset="0"/>
                <a:cs typeface="Times New Roman" pitchFamily="18" charset="0"/>
              </a:rPr>
              <a:t>previous value. </a:t>
            </a:r>
          </a:p>
          <a:p>
            <a:pPr algn="just"/>
            <a:r>
              <a:rPr lang="en-US" sz="2500" b="1" dirty="0">
                <a:latin typeface="Times New Roman" pitchFamily="18" charset="0"/>
                <a:cs typeface="Times New Roman" pitchFamily="18" charset="0"/>
              </a:rPr>
              <a:t>IF S=R=1</a:t>
            </a:r>
            <a:r>
              <a:rPr lang="en-US" sz="2500" dirty="0">
                <a:latin typeface="Times New Roman" pitchFamily="18" charset="0"/>
                <a:cs typeface="Times New Roman" pitchFamily="18" charset="0"/>
              </a:rPr>
              <a:t> both the outputs Q and Q’ will </a:t>
            </a:r>
            <a:r>
              <a:rPr lang="en-US" sz="2500" b="1" dirty="0">
                <a:latin typeface="Times New Roman" pitchFamily="18" charset="0"/>
                <a:cs typeface="Times New Roman" pitchFamily="18" charset="0"/>
              </a:rPr>
              <a:t>try to become 1</a:t>
            </a:r>
            <a:r>
              <a:rPr lang="en-US" sz="2500" dirty="0">
                <a:latin typeface="Times New Roman" pitchFamily="18" charset="0"/>
                <a:cs typeface="Times New Roman" pitchFamily="18" charset="0"/>
              </a:rPr>
              <a:t>, which is not allowed ,because it </a:t>
            </a:r>
            <a:r>
              <a:rPr lang="en-US" sz="2500" b="1" dirty="0">
                <a:latin typeface="Times New Roman" pitchFamily="18" charset="0"/>
                <a:cs typeface="Times New Roman" pitchFamily="18" charset="0"/>
              </a:rPr>
              <a:t>is against to the basic assumption, that is Q and Q’ will always be complementary.</a:t>
            </a:r>
            <a:r>
              <a:rPr lang="en-US" sz="2500" dirty="0">
                <a:latin typeface="Times New Roman" pitchFamily="18" charset="0"/>
                <a:cs typeface="Times New Roman" pitchFamily="18" charset="0"/>
              </a:rPr>
              <a:t> Therefore this output condition is </a:t>
            </a:r>
            <a:r>
              <a:rPr lang="en-US" sz="2500" b="1" dirty="0">
                <a:latin typeface="Times New Roman" pitchFamily="18" charset="0"/>
                <a:cs typeface="Times New Roman" pitchFamily="18" charset="0"/>
              </a:rPr>
              <a:t>prohibited.</a:t>
            </a:r>
          </a:p>
          <a:p>
            <a:pPr algn="just"/>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914400"/>
          </a:xfrm>
        </p:spPr>
        <p:txBody>
          <a:bodyPr/>
          <a:lstStyle/>
          <a:p>
            <a:r>
              <a:rPr lang="en-US" b="1" dirty="0">
                <a:latin typeface="Times New Roman" pitchFamily="18" charset="0"/>
                <a:cs typeface="Times New Roman" pitchFamily="18" charset="0"/>
              </a:rPr>
              <a:t>JK FLIP FLOP </a:t>
            </a:r>
          </a:p>
        </p:txBody>
      </p:sp>
      <p:pic>
        <p:nvPicPr>
          <p:cNvPr id="8" name="Content Placeholder 3" descr="http://autonopedia.org/wp-content/uploads/crafts-and-technology/electronics/jkff.gif"/>
          <p:cNvPicPr>
            <a:picLocks noGrp="1"/>
          </p:cNvPicPr>
          <p:nvPr>
            <p:ph idx="1"/>
          </p:nvPr>
        </p:nvPicPr>
        <p:blipFill>
          <a:blip r:embed="rId2"/>
          <a:stretch>
            <a:fillRect/>
          </a:stretch>
        </p:blipFill>
        <p:spPr bwMode="auto">
          <a:xfrm>
            <a:off x="2667000" y="4267200"/>
            <a:ext cx="3590925" cy="1990725"/>
          </a:xfrm>
          <a:prstGeom prst="rect">
            <a:avLst/>
          </a:prstGeom>
          <a:noFill/>
          <a:ln w="9525">
            <a:noFill/>
            <a:miter lim="800000"/>
            <a:headEnd/>
            <a:tailEnd/>
          </a:ln>
        </p:spPr>
      </p:pic>
      <p:sp>
        <p:nvSpPr>
          <p:cNvPr id="5" name="Rectangle 4"/>
          <p:cNvSpPr/>
          <p:nvPr/>
        </p:nvSpPr>
        <p:spPr>
          <a:xfrm>
            <a:off x="0" y="990600"/>
            <a:ext cx="8915400" cy="2554545"/>
          </a:xfrm>
          <a:prstGeom prst="rect">
            <a:avLst/>
          </a:prstGeom>
        </p:spPr>
        <p:txBody>
          <a:bodyPr wrap="square">
            <a:spAutoFit/>
          </a:bodyPr>
          <a:lstStyle/>
          <a:p>
            <a:r>
              <a:rPr lang="en-US" sz="3200" dirty="0">
                <a:latin typeface="Times New Roman" pitchFamily="18" charset="0"/>
                <a:cs typeface="Times New Roman" pitchFamily="18" charset="0"/>
              </a:rPr>
              <a:t>The uncertainty in the state of an SR flip flop when </a:t>
            </a:r>
            <a:r>
              <a:rPr lang="en-US" sz="3200" b="1" dirty="0">
                <a:latin typeface="Times New Roman" pitchFamily="18" charset="0"/>
                <a:cs typeface="Times New Roman" pitchFamily="18" charset="0"/>
              </a:rPr>
              <a:t>S=R=1 can be eliminated by converting it into a JK flip flop</a:t>
            </a:r>
            <a:r>
              <a:rPr lang="en-US" sz="3200" dirty="0">
                <a:latin typeface="Times New Roman" pitchFamily="18" charset="0"/>
                <a:cs typeface="Times New Roman" pitchFamily="18" charset="0"/>
              </a:rPr>
              <a:t>. </a:t>
            </a:r>
          </a:p>
          <a:p>
            <a:r>
              <a:rPr lang="en-US" sz="3200" dirty="0">
                <a:latin typeface="Times New Roman" pitchFamily="18" charset="0"/>
                <a:cs typeface="Times New Roman" pitchFamily="18" charset="0"/>
              </a:rPr>
              <a:t>The data inputs are J and K which are </a:t>
            </a:r>
            <a:r>
              <a:rPr lang="en-US" sz="3200" dirty="0" err="1">
                <a:latin typeface="Times New Roman" pitchFamily="18" charset="0"/>
                <a:cs typeface="Times New Roman" pitchFamily="18" charset="0"/>
              </a:rPr>
              <a:t>ANDed</a:t>
            </a:r>
            <a:r>
              <a:rPr lang="en-US" sz="3200" dirty="0">
                <a:latin typeface="Times New Roman" pitchFamily="18" charset="0"/>
                <a:cs typeface="Times New Roman" pitchFamily="18" charset="0"/>
              </a:rPr>
              <a:t> with Q and Q’ , to obtain S and R inputs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533400"/>
            <a:ext cx="8458200" cy="5592763"/>
          </a:xfrm>
        </p:spPr>
        <p:txBody>
          <a:bodyPr>
            <a:normAutofit/>
          </a:bodyPr>
          <a:lstStyle/>
          <a:p>
            <a:pPr algn="just"/>
            <a:r>
              <a:rPr lang="en-US" dirty="0">
                <a:latin typeface="Times New Roman" pitchFamily="18" charset="0"/>
                <a:cs typeface="Times New Roman" pitchFamily="18" charset="0"/>
              </a:rPr>
              <a:t>A JK flip-flop is a </a:t>
            </a:r>
            <a:r>
              <a:rPr lang="en-US" b="1" dirty="0">
                <a:latin typeface="Times New Roman" pitchFamily="18" charset="0"/>
                <a:cs typeface="Times New Roman" pitchFamily="18" charset="0"/>
              </a:rPr>
              <a:t>refinement of the RS flip-flop </a:t>
            </a:r>
            <a:r>
              <a:rPr lang="en-US" dirty="0">
                <a:latin typeface="Times New Roman" pitchFamily="18" charset="0"/>
                <a:cs typeface="Times New Roman" pitchFamily="18" charset="0"/>
              </a:rPr>
              <a:t>in that the indeterminate state of the RS type is defined in the JK type. </a:t>
            </a:r>
          </a:p>
          <a:p>
            <a:pPr algn="just"/>
            <a:r>
              <a:rPr lang="en-US" dirty="0">
                <a:latin typeface="Times New Roman" pitchFamily="18" charset="0"/>
                <a:cs typeface="Times New Roman" pitchFamily="18" charset="0"/>
              </a:rPr>
              <a:t>Inputs J and K behave like inputs S &amp; R to set and clear the flip-flop. </a:t>
            </a:r>
          </a:p>
          <a:p>
            <a:pPr algn="just"/>
            <a:r>
              <a:rPr lang="en-US" dirty="0">
                <a:latin typeface="Times New Roman" pitchFamily="18" charset="0"/>
                <a:cs typeface="Times New Roman" pitchFamily="18" charset="0"/>
              </a:rPr>
              <a:t>The input marked J is for SET and the input marked K is for RESET. </a:t>
            </a:r>
          </a:p>
          <a:p>
            <a:pPr algn="just"/>
            <a:r>
              <a:rPr lang="en-US" dirty="0">
                <a:latin typeface="Times New Roman" pitchFamily="18" charset="0"/>
                <a:cs typeface="Times New Roman" pitchFamily="18" charset="0"/>
              </a:rPr>
              <a:t>When both inputs J and K are equal to 1 , the flip-flop switches to its complement state, that is, if Q=1, it switches to Q=0 and vice versa. </a:t>
            </a:r>
          </a:p>
          <a:p>
            <a:pPr algn="just"/>
            <a:r>
              <a:rPr lang="en-US" dirty="0">
                <a:latin typeface="Times New Roman" pitchFamily="18" charset="0"/>
                <a:cs typeface="Times New Roman" pitchFamily="18" charset="0"/>
              </a:rPr>
              <a:t>A JK flip-flop constructed with 2 cross coupled NOR gates and 2 AND gates.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dirty="0"/>
              <a:t>WORKING:-</a:t>
            </a:r>
            <a:br>
              <a:rPr lang="en-US" dirty="0"/>
            </a:br>
            <a:endParaRPr lang="en-US" dirty="0"/>
          </a:p>
        </p:txBody>
      </p:sp>
      <p:sp>
        <p:nvSpPr>
          <p:cNvPr id="8" name="Content Placeholder 7"/>
          <p:cNvSpPr>
            <a:spLocks noGrp="1"/>
          </p:cNvSpPr>
          <p:nvPr>
            <p:ph idx="1"/>
          </p:nvPr>
        </p:nvSpPr>
        <p:spPr>
          <a:xfrm>
            <a:off x="228600" y="914400"/>
            <a:ext cx="8458200" cy="5211763"/>
          </a:xfrm>
        </p:spPr>
        <p:txBody>
          <a:bodyPr/>
          <a:lstStyle/>
          <a:p>
            <a:endParaRPr lang="en-US" dirty="0"/>
          </a:p>
        </p:txBody>
      </p:sp>
      <p:pic>
        <p:nvPicPr>
          <p:cNvPr id="5" name="Picture 4" descr="http://t1.gstatic.com/images?q=tbn:ANd9GcQMyR-9NpoGuVN4xt-yM7hPd09nKSyMtD-EycwoGYxOCtBuBX1f&amp;t=1"/>
          <p:cNvPicPr/>
          <p:nvPr/>
        </p:nvPicPr>
        <p:blipFill>
          <a:blip r:embed="rId2"/>
          <a:srcRect/>
          <a:stretch>
            <a:fillRect/>
          </a:stretch>
        </p:blipFill>
        <p:spPr bwMode="auto">
          <a:xfrm>
            <a:off x="6172200" y="1066800"/>
            <a:ext cx="2971800" cy="2971800"/>
          </a:xfrm>
          <a:prstGeom prst="rect">
            <a:avLst/>
          </a:prstGeom>
          <a:noFill/>
          <a:ln w="9525">
            <a:noFill/>
            <a:miter lim="800000"/>
            <a:headEnd/>
            <a:tailEnd/>
          </a:ln>
        </p:spPr>
      </p:pic>
      <p:pic>
        <p:nvPicPr>
          <p:cNvPr id="2050" name="Picture 2"/>
          <p:cNvPicPr>
            <a:picLocks noChangeAspect="1" noChangeArrowheads="1"/>
          </p:cNvPicPr>
          <p:nvPr/>
        </p:nvPicPr>
        <p:blipFill>
          <a:blip r:embed="rId3"/>
          <a:srcRect/>
          <a:stretch>
            <a:fillRect/>
          </a:stretch>
        </p:blipFill>
        <p:spPr bwMode="auto">
          <a:xfrm>
            <a:off x="0" y="1143000"/>
            <a:ext cx="55626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JK Flip-Flop</a:t>
            </a:r>
          </a:p>
        </p:txBody>
      </p:sp>
      <p:pic>
        <p:nvPicPr>
          <p:cNvPr id="3074" name="Picture 2"/>
          <p:cNvPicPr>
            <a:picLocks noGrp="1" noChangeAspect="1" noChangeArrowheads="1"/>
          </p:cNvPicPr>
          <p:nvPr>
            <p:ph idx="1"/>
          </p:nvPr>
        </p:nvPicPr>
        <p:blipFill>
          <a:blip r:embed="rId2"/>
          <a:srcRect/>
          <a:stretch>
            <a:fillRect/>
          </a:stretch>
        </p:blipFill>
        <p:spPr bwMode="auto">
          <a:xfrm>
            <a:off x="1143000" y="1447800"/>
            <a:ext cx="5181600" cy="3969176"/>
          </a:xfrm>
          <a:prstGeom prst="rect">
            <a:avLst/>
          </a:prstGeom>
          <a:noFill/>
          <a:ln w="9525">
            <a:noFill/>
            <a:miter lim="800000"/>
            <a:headEnd/>
            <a:tailEnd/>
          </a:ln>
          <a:effectLst/>
        </p:spPr>
      </p:pic>
      <p:sp>
        <p:nvSpPr>
          <p:cNvPr id="4" name="Rectangle 3"/>
          <p:cNvSpPr/>
          <p:nvPr/>
        </p:nvSpPr>
        <p:spPr>
          <a:xfrm>
            <a:off x="304800" y="5943600"/>
            <a:ext cx="4343400" cy="523220"/>
          </a:xfrm>
          <a:prstGeom prst="rect">
            <a:avLst/>
          </a:prstGeom>
        </p:spPr>
        <p:txBody>
          <a:bodyPr wrap="square">
            <a:spAutoFit/>
          </a:bodyPr>
          <a:lstStyle/>
          <a:p>
            <a:r>
              <a:rPr lang="en-US" sz="2800" b="1" dirty="0">
                <a:latin typeface="Times New Roman" pitchFamily="18" charset="0"/>
                <a:cs typeface="Times New Roman" pitchFamily="18" charset="0"/>
              </a:rPr>
              <a:t>* JK -- Jack </a:t>
            </a:r>
            <a:r>
              <a:rPr lang="en-US" sz="2800" b="1" dirty="0" err="1">
                <a:latin typeface="Times New Roman" pitchFamily="18" charset="0"/>
                <a:cs typeface="Times New Roman" pitchFamily="18" charset="0"/>
              </a:rPr>
              <a:t>Kilby</a:t>
            </a:r>
            <a:r>
              <a:rPr lang="en-US" sz="2800" b="1"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858000"/>
          </a:xfrm>
        </p:spPr>
        <p:txBody>
          <a:bodyPr>
            <a:normAutofit lnSpcReduction="10000"/>
          </a:bodyPr>
          <a:lstStyle/>
          <a:p>
            <a:r>
              <a:rPr lang="en-US" dirty="0">
                <a:latin typeface="Times New Roman" pitchFamily="18" charset="0"/>
                <a:cs typeface="Times New Roman" pitchFamily="18" charset="0"/>
              </a:rPr>
              <a:t>When J=K=0 both AND gates are disabled and Q retains its </a:t>
            </a:r>
            <a:r>
              <a:rPr lang="en-US" b="1" dirty="0">
                <a:latin typeface="Times New Roman" pitchFamily="18" charset="0"/>
                <a:cs typeface="Times New Roman" pitchFamily="18" charset="0"/>
              </a:rPr>
              <a:t>previous value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When J=0 and K=1, the upper AND gate is disabled so there is no way to set the flip flop. The only possibility is </a:t>
            </a:r>
            <a:r>
              <a:rPr lang="en-US" b="1" dirty="0">
                <a:latin typeface="Times New Roman" pitchFamily="18" charset="0"/>
                <a:cs typeface="Times New Roman" pitchFamily="18" charset="0"/>
              </a:rPr>
              <a:t>reset</a:t>
            </a:r>
            <a:r>
              <a:rPr lang="en-US" dirty="0">
                <a:latin typeface="Times New Roman" pitchFamily="18" charset="0"/>
                <a:cs typeface="Times New Roman" pitchFamily="18" charset="0"/>
              </a:rPr>
              <a:t>. Therefore when J=0 and K=1 output Q will be 0.</a:t>
            </a:r>
          </a:p>
          <a:p>
            <a:r>
              <a:rPr lang="en-US" dirty="0">
                <a:latin typeface="Times New Roman" pitchFamily="18" charset="0"/>
                <a:cs typeface="Times New Roman" pitchFamily="18" charset="0"/>
              </a:rPr>
              <a:t>When J=1 and K=0 the lower AND gate is disabled, so there is no way to reset the flip flop. But you can </a:t>
            </a:r>
            <a:r>
              <a:rPr lang="en-US" b="1" dirty="0">
                <a:latin typeface="Times New Roman" pitchFamily="18" charset="0"/>
                <a:cs typeface="Times New Roman" pitchFamily="18" charset="0"/>
              </a:rPr>
              <a:t>set</a:t>
            </a:r>
            <a:r>
              <a:rPr lang="en-US" dirty="0">
                <a:latin typeface="Times New Roman" pitchFamily="18" charset="0"/>
                <a:cs typeface="Times New Roman" pitchFamily="18" charset="0"/>
              </a:rPr>
              <a:t> the flip flop. When Q is low, Q’ is high; therefore the upper AND gate will be enabled and passes the high signal. This drives Q into the high state (set).</a:t>
            </a:r>
          </a:p>
          <a:p>
            <a:r>
              <a:rPr lang="en-US" b="1" dirty="0">
                <a:latin typeface="Times New Roman" pitchFamily="18" charset="0"/>
                <a:cs typeface="Times New Roman" pitchFamily="18" charset="0"/>
              </a:rPr>
              <a:t>When J=K=1, it is possible to set or reset the flip flop</a:t>
            </a:r>
            <a:r>
              <a:rPr lang="en-US" dirty="0">
                <a:latin typeface="Times New Roman" pitchFamily="18" charset="0"/>
                <a:cs typeface="Times New Roman" pitchFamily="18" charset="0"/>
              </a:rPr>
              <a:t>. If Q is high the lower AND gate passes the high signal on the next clock pulse. This resets the flip flop. On the other hand, when Q is low the upper AND gate passes  a high signal on the next clock pulse. This sets the flip flop either way Q changes to the complement of last state. Therefore J=K=1 means the flip flop will </a:t>
            </a:r>
            <a:r>
              <a:rPr lang="en-US" b="1" dirty="0">
                <a:latin typeface="Times New Roman" pitchFamily="18" charset="0"/>
                <a:cs typeface="Times New Roman" pitchFamily="18" charset="0"/>
              </a:rPr>
              <a:t>toggle </a:t>
            </a:r>
            <a:r>
              <a:rPr lang="en-US" dirty="0">
                <a:latin typeface="Times New Roman" pitchFamily="18" charset="0"/>
                <a:cs typeface="Times New Roman" pitchFamily="18" charset="0"/>
              </a:rPr>
              <a:t> on the next clock pulse.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RACE AROUND CONDITION</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371600"/>
            <a:ext cx="8534400" cy="5105400"/>
          </a:xfrm>
        </p:spPr>
        <p:txBody>
          <a:bodyPr>
            <a:noAutofit/>
          </a:bodyPr>
          <a:lstStyle/>
          <a:p>
            <a:pPr algn="just"/>
            <a:r>
              <a:rPr lang="en-US" sz="2400" dirty="0">
                <a:latin typeface="Times New Roman" pitchFamily="18" charset="0"/>
                <a:cs typeface="Times New Roman" pitchFamily="18" charset="0"/>
              </a:rPr>
              <a:t>The difficulty of </a:t>
            </a:r>
            <a:r>
              <a:rPr lang="en-US" sz="2400" b="1" dirty="0">
                <a:latin typeface="Times New Roman" pitchFamily="18" charset="0"/>
                <a:cs typeface="Times New Roman" pitchFamily="18" charset="0"/>
              </a:rPr>
              <a:t>both inputs 1 being not allowed in an SR flip flop</a:t>
            </a:r>
            <a:r>
              <a:rPr lang="en-US" sz="2400" dirty="0">
                <a:latin typeface="Times New Roman" pitchFamily="18" charset="0"/>
                <a:cs typeface="Times New Roman" pitchFamily="18" charset="0"/>
              </a:rPr>
              <a:t> is eliminated in </a:t>
            </a:r>
            <a:r>
              <a:rPr lang="en-US" sz="2400" b="1" dirty="0">
                <a:latin typeface="Times New Roman" pitchFamily="18" charset="0"/>
                <a:cs typeface="Times New Roman" pitchFamily="18" charset="0"/>
              </a:rPr>
              <a:t>JK flip flop  by using a feedback  connection </a:t>
            </a:r>
            <a:r>
              <a:rPr lang="en-US" sz="2400" dirty="0">
                <a:latin typeface="Times New Roman" pitchFamily="18" charset="0"/>
                <a:cs typeface="Times New Roman" pitchFamily="18" charset="0"/>
              </a:rPr>
              <a:t>from outputs to the inputs of the AND gates. </a:t>
            </a:r>
          </a:p>
          <a:p>
            <a:pPr algn="just"/>
            <a:r>
              <a:rPr lang="en-US" sz="2400" dirty="0">
                <a:latin typeface="Times New Roman" pitchFamily="18" charset="0"/>
                <a:cs typeface="Times New Roman" pitchFamily="18" charset="0"/>
              </a:rPr>
              <a:t>We assume that the inputs do not change during the clock pulse, which is not true because of the feedback connections. </a:t>
            </a:r>
          </a:p>
          <a:p>
            <a:pPr algn="just"/>
            <a:r>
              <a:rPr lang="en-US" sz="2400" dirty="0">
                <a:latin typeface="Times New Roman" pitchFamily="18" charset="0"/>
                <a:cs typeface="Times New Roman" pitchFamily="18" charset="0"/>
              </a:rPr>
              <a:t>consider the inputs are J=K=1 and Q=0 and a clock pulse as shown is applied at the clock input ,after a time interval </a:t>
            </a:r>
            <a:r>
              <a:rPr lang="en-US" sz="2400" dirty="0" err="1">
                <a:latin typeface="Times New Roman" pitchFamily="18" charset="0"/>
                <a:cs typeface="Times New Roman" pitchFamily="18" charset="0"/>
              </a:rPr>
              <a:t>Δt</a:t>
            </a:r>
            <a:r>
              <a:rPr lang="en-US" sz="2400" dirty="0">
                <a:latin typeface="Times New Roman" pitchFamily="18" charset="0"/>
                <a:cs typeface="Times New Roman" pitchFamily="18" charset="0"/>
              </a:rPr>
              <a:t> the output will change to Q=1. </a:t>
            </a:r>
          </a:p>
          <a:p>
            <a:pPr algn="just"/>
            <a:r>
              <a:rPr lang="en-US" sz="2400" dirty="0">
                <a:latin typeface="Times New Roman" pitchFamily="18" charset="0"/>
                <a:cs typeface="Times New Roman" pitchFamily="18" charset="0"/>
              </a:rPr>
              <a:t>Now we have J=K=1 and Q=1  and after another time interval of </a:t>
            </a:r>
            <a:r>
              <a:rPr lang="en-US" sz="2400" dirty="0" err="1">
                <a:latin typeface="Times New Roman" pitchFamily="18" charset="0"/>
                <a:cs typeface="Times New Roman" pitchFamily="18" charset="0"/>
              </a:rPr>
              <a:t>Δt</a:t>
            </a:r>
            <a:r>
              <a:rPr lang="en-US" sz="2400" dirty="0">
                <a:latin typeface="Times New Roman" pitchFamily="18" charset="0"/>
                <a:cs typeface="Times New Roman" pitchFamily="18" charset="0"/>
              </a:rPr>
              <a:t> the output will change back to Q=0. hence we conclude that for the duration </a:t>
            </a:r>
            <a:r>
              <a:rPr lang="en-US" sz="2400" dirty="0" err="1">
                <a:latin typeface="Times New Roman" pitchFamily="18" charset="0"/>
                <a:cs typeface="Times New Roman" pitchFamily="18" charset="0"/>
              </a:rPr>
              <a:t>t</a:t>
            </a:r>
            <a:r>
              <a:rPr lang="en-US" sz="2400" baseline="-25000" dirty="0" err="1">
                <a:latin typeface="Times New Roman" pitchFamily="18" charset="0"/>
                <a:cs typeface="Times New Roman" pitchFamily="18" charset="0"/>
              </a:rPr>
              <a:t>p</a:t>
            </a:r>
            <a:r>
              <a:rPr lang="en-US" sz="2400" dirty="0">
                <a:latin typeface="Times New Roman" pitchFamily="18" charset="0"/>
                <a:cs typeface="Times New Roman" pitchFamily="18" charset="0"/>
              </a:rPr>
              <a:t> of the clock pulse, </a:t>
            </a:r>
            <a:r>
              <a:rPr lang="en-US" sz="2400" b="1" dirty="0">
                <a:latin typeface="Times New Roman" pitchFamily="18" charset="0"/>
                <a:cs typeface="Times New Roman" pitchFamily="18" charset="0"/>
              </a:rPr>
              <a:t>the output will oscillate back and forth between 0 and 1.</a:t>
            </a:r>
          </a:p>
          <a:p>
            <a:pPr algn="just"/>
            <a:r>
              <a:rPr lang="en-US" sz="2400" dirty="0">
                <a:latin typeface="Times New Roman" pitchFamily="18" charset="0"/>
                <a:cs typeface="Times New Roman" pitchFamily="18" charset="0"/>
              </a:rPr>
              <a:t>At the end of the clock pulse , the value of Q is uncertain. This situation is referred to as the </a:t>
            </a:r>
            <a:r>
              <a:rPr lang="en-US" sz="2400" b="1" dirty="0">
                <a:latin typeface="Times New Roman" pitchFamily="18" charset="0"/>
                <a:cs typeface="Times New Roman" pitchFamily="18" charset="0"/>
              </a:rPr>
              <a:t>race around condition .</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T(Toggle) </a:t>
            </a:r>
            <a:r>
              <a:rPr lang="en-US" b="1" dirty="0">
                <a:latin typeface="Times New Roman" pitchFamily="18" charset="0"/>
                <a:cs typeface="Times New Roman" pitchFamily="18" charset="0"/>
              </a:rPr>
              <a:t>Flip-Flop</a:t>
            </a:r>
            <a:r>
              <a:rPr lang="en-US" dirty="0"/>
              <a:t/>
            </a:r>
            <a:br>
              <a:rPr lang="en-US" dirty="0"/>
            </a:br>
            <a:endParaRPr lang="en-US" dirty="0"/>
          </a:p>
        </p:txBody>
      </p:sp>
      <p:sp>
        <p:nvSpPr>
          <p:cNvPr id="3" name="Content Placeholder 2"/>
          <p:cNvSpPr>
            <a:spLocks noGrp="1"/>
          </p:cNvSpPr>
          <p:nvPr>
            <p:ph idx="1"/>
          </p:nvPr>
        </p:nvSpPr>
        <p:spPr>
          <a:xfrm>
            <a:off x="304800" y="1447800"/>
            <a:ext cx="8382000" cy="4678363"/>
          </a:xfrm>
        </p:spPr>
        <p:txBody>
          <a:bodyPr/>
          <a:lstStyle/>
          <a:p>
            <a:pPr algn="just"/>
            <a:r>
              <a:rPr lang="en-US" dirty="0">
                <a:latin typeface="Times New Roman" pitchFamily="18" charset="0"/>
                <a:cs typeface="Times New Roman" pitchFamily="18" charset="0"/>
              </a:rPr>
              <a:t>The T flip-flop is a </a:t>
            </a:r>
            <a:r>
              <a:rPr lang="en-US" b="1" dirty="0">
                <a:latin typeface="Times New Roman" pitchFamily="18" charset="0"/>
                <a:cs typeface="Times New Roman" pitchFamily="18" charset="0"/>
              </a:rPr>
              <a:t>single input </a:t>
            </a:r>
            <a:r>
              <a:rPr lang="en-US" dirty="0">
                <a:latin typeface="Times New Roman" pitchFamily="18" charset="0"/>
                <a:cs typeface="Times New Roman" pitchFamily="18" charset="0"/>
              </a:rPr>
              <a:t>version of the JK flip-flop.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shown in figure, the T flip-flop is obtained from the JK type if </a:t>
            </a:r>
            <a:r>
              <a:rPr lang="en-US" b="1" dirty="0">
                <a:latin typeface="Times New Roman" pitchFamily="18" charset="0"/>
                <a:cs typeface="Times New Roman" pitchFamily="18" charset="0"/>
              </a:rPr>
              <a:t>both inputs are tied together</a:t>
            </a:r>
            <a:r>
              <a:rPr lang="en-US" dirty="0">
                <a:latin typeface="Times New Roman" pitchFamily="18" charset="0"/>
                <a:cs typeface="Times New Roman" pitchFamily="18" charset="0"/>
              </a:rPr>
              <a:t>. The output of the T flip-flop "toggles" with each clock pulse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In JK ff , if J=K, the resulting flip flop is referred to as T-type flip flop.</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Logic diagram of Clocked T Flip-Flop, symbol, Characteristic Table</a:t>
            </a:r>
          </a:p>
        </p:txBody>
      </p:sp>
      <p:pic>
        <p:nvPicPr>
          <p:cNvPr id="4" name="Content Placeholder 3" descr="http://wearcam.org/ece385/lectureflipflops/flipflops/fig7a.gif"/>
          <p:cNvPicPr>
            <a:picLocks noGrp="1"/>
          </p:cNvPicPr>
          <p:nvPr>
            <p:ph idx="1"/>
          </p:nvPr>
        </p:nvPicPr>
        <p:blipFill>
          <a:blip r:embed="rId2"/>
          <a:srcRect/>
          <a:stretch>
            <a:fillRect/>
          </a:stretch>
        </p:blipFill>
        <p:spPr bwMode="auto">
          <a:xfrm>
            <a:off x="762001" y="3167856"/>
            <a:ext cx="3657600" cy="2623344"/>
          </a:xfrm>
          <a:prstGeom prst="rect">
            <a:avLst/>
          </a:prstGeom>
          <a:noFill/>
          <a:ln w="9525">
            <a:noFill/>
            <a:miter lim="800000"/>
            <a:headEnd/>
            <a:tailEnd/>
          </a:ln>
        </p:spPr>
      </p:pic>
      <p:pic>
        <p:nvPicPr>
          <p:cNvPr id="5" name="Picture 4" descr="http://wearcam.org/ece385/lectureflipflops/flipflops/fig7b.gif"/>
          <p:cNvPicPr/>
          <p:nvPr/>
        </p:nvPicPr>
        <p:blipFill>
          <a:blip r:embed="rId3"/>
          <a:srcRect/>
          <a:stretch>
            <a:fillRect/>
          </a:stretch>
        </p:blipFill>
        <p:spPr bwMode="auto">
          <a:xfrm>
            <a:off x="1219200" y="1524000"/>
            <a:ext cx="2057400" cy="1174750"/>
          </a:xfrm>
          <a:prstGeom prst="rect">
            <a:avLst/>
          </a:prstGeom>
          <a:noFill/>
          <a:ln w="9525">
            <a:noFill/>
            <a:miter lim="800000"/>
            <a:headEnd/>
            <a:tailEnd/>
          </a:ln>
        </p:spPr>
      </p:pic>
      <p:pic>
        <p:nvPicPr>
          <p:cNvPr id="6" name="Picture 5" descr="http://wearcam.org/ece385/lectureflipflops/flipflops/fig7c.gif"/>
          <p:cNvPicPr/>
          <p:nvPr/>
        </p:nvPicPr>
        <p:blipFill>
          <a:blip r:embed="rId4"/>
          <a:srcRect/>
          <a:stretch>
            <a:fillRect/>
          </a:stretch>
        </p:blipFill>
        <p:spPr bwMode="auto">
          <a:xfrm>
            <a:off x="5257800" y="1676400"/>
            <a:ext cx="27432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8610600" cy="1447800"/>
          </a:xfrm>
        </p:spPr>
        <p:txBody>
          <a:bodyPr>
            <a:normAutofit/>
          </a:bodyPr>
          <a:lstStyle/>
          <a:p>
            <a:r>
              <a:rPr lang="en-US" sz="3600" b="1" dirty="0" smtClean="0">
                <a:solidFill>
                  <a:srgbClr val="FF0000"/>
                </a:solidFill>
              </a:rPr>
              <a:t>Block Diagram Of Sequential Logic Circuits</a:t>
            </a:r>
            <a:r>
              <a:rPr lang="en-US" dirty="0"/>
              <a:t/>
            </a:r>
            <a:br>
              <a:rPr lang="en-US" dirty="0"/>
            </a:br>
            <a:endParaRPr lang="en-US" dirty="0"/>
          </a:p>
        </p:txBody>
      </p:sp>
      <p:pic>
        <p:nvPicPr>
          <p:cNvPr id="4" name="Content Placeholder 3" descr="http://osp.mans.edu.eg/cs212/blockd.gif"/>
          <p:cNvPicPr>
            <a:picLocks noGrp="1"/>
          </p:cNvPicPr>
          <p:nvPr>
            <p:ph idx="1"/>
          </p:nvPr>
        </p:nvPicPr>
        <p:blipFill>
          <a:blip r:embed="rId2"/>
          <a:srcRect/>
          <a:stretch>
            <a:fillRect/>
          </a:stretch>
        </p:blipFill>
        <p:spPr bwMode="auto">
          <a:xfrm>
            <a:off x="685800" y="2133600"/>
            <a:ext cx="7620000" cy="37338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228600" y="914400"/>
            <a:ext cx="8686800" cy="5638800"/>
          </a:xfrm>
        </p:spPr>
        <p:txBody>
          <a:bodyPr/>
          <a:lstStyle/>
          <a:p>
            <a:pPr algn="just"/>
            <a:r>
              <a:rPr lang="en-US" sz="2800" dirty="0" smtClean="0">
                <a:latin typeface="Times New Roman" pitchFamily="18" charset="0"/>
                <a:cs typeface="Times New Roman" pitchFamily="18" charset="0"/>
              </a:rPr>
              <a:t>The T flip flop has two conditions :</a:t>
            </a:r>
          </a:p>
          <a:p>
            <a:pPr marL="514350" indent="-514350" algn="just">
              <a:buAutoNum type="arabicParenR"/>
            </a:pPr>
            <a:r>
              <a:rPr lang="en-US" sz="2800" dirty="0" smtClean="0">
                <a:latin typeface="Times New Roman" pitchFamily="18" charset="0"/>
                <a:cs typeface="Times New Roman" pitchFamily="18" charset="0"/>
              </a:rPr>
              <a:t>When T=0, the flop </a:t>
            </a:r>
            <a:r>
              <a:rPr lang="en-US" sz="2800" dirty="0" err="1" smtClean="0">
                <a:latin typeface="Times New Roman" pitchFamily="18" charset="0"/>
                <a:cs typeface="Times New Roman" pitchFamily="18" charset="0"/>
              </a:rPr>
              <a:t>flop</a:t>
            </a:r>
            <a:r>
              <a:rPr lang="en-US" sz="2800" dirty="0" smtClean="0">
                <a:latin typeface="Times New Roman" pitchFamily="18" charset="0"/>
                <a:cs typeface="Times New Roman" pitchFamily="18" charset="0"/>
              </a:rPr>
              <a:t> does a hold. A hold means that the output, Q is kept same as it was before the clock edge.</a:t>
            </a:r>
          </a:p>
          <a:p>
            <a:pPr marL="514350" indent="-514350" algn="just">
              <a:buAutoNum type="arabicParenR"/>
            </a:pPr>
            <a:r>
              <a:rPr lang="en-US" sz="2800" dirty="0" smtClean="0">
                <a:latin typeface="Times New Roman" pitchFamily="18" charset="0"/>
                <a:cs typeface="Times New Roman" pitchFamily="18" charset="0"/>
              </a:rPr>
              <a:t>When T=1, the flip flop does a toggle, which means the output Q is negated after the clock edge, compared to the value before the clock edge.</a:t>
            </a:r>
          </a:p>
          <a:p>
            <a:pPr marL="514350" indent="-514350" algn="just"/>
            <a:r>
              <a:rPr lang="en-US" sz="2800" dirty="0" smtClean="0">
                <a:latin typeface="Times New Roman" pitchFamily="18" charset="0"/>
                <a:cs typeface="Times New Roman" pitchFamily="18" charset="0"/>
              </a:rPr>
              <a:t>Thus in a T flip flop, one can either maintain the current state’s value for another cycle, or you can toggle the value (negate it) at the next clock edge.</a:t>
            </a:r>
          </a:p>
          <a:p>
            <a:pPr marL="514350" indent="-514350">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latin typeface="Times New Roman" pitchFamily="18" charset="0"/>
                <a:cs typeface="Times New Roman" pitchFamily="18" charset="0"/>
              </a:rPr>
              <a:t>D Flip-Flop</a:t>
            </a:r>
          </a:p>
        </p:txBody>
      </p:sp>
      <p:sp>
        <p:nvSpPr>
          <p:cNvPr id="3" name="Content Placeholder 2"/>
          <p:cNvSpPr>
            <a:spLocks noGrp="1"/>
          </p:cNvSpPr>
          <p:nvPr>
            <p:ph idx="1"/>
          </p:nvPr>
        </p:nvSpPr>
        <p:spPr>
          <a:xfrm>
            <a:off x="0" y="990600"/>
            <a:ext cx="8991600" cy="5867400"/>
          </a:xfrm>
        </p:spPr>
        <p:txBody>
          <a:bodyPr>
            <a:normAutofit/>
          </a:bodyPr>
          <a:lstStyle/>
          <a:p>
            <a:pPr algn="just"/>
            <a:r>
              <a:rPr lang="en-US" sz="2800" dirty="0" smtClean="0">
                <a:latin typeface="Times New Roman" pitchFamily="18" charset="0"/>
                <a:cs typeface="Times New Roman" pitchFamily="18" charset="0"/>
              </a:rPr>
              <a:t>The D flip-flop captures the value of the D-input at a definite portion of the clock cycle ( such as rising edge of the clock). That captured value becomes the Q output.</a:t>
            </a:r>
          </a:p>
          <a:p>
            <a:pPr lvl="1" algn="just"/>
            <a:r>
              <a:rPr lang="en-US" sz="2400" dirty="0" smtClean="0">
                <a:latin typeface="Times New Roman" pitchFamily="18" charset="0"/>
                <a:cs typeface="Times New Roman" pitchFamily="18" charset="0"/>
              </a:rPr>
              <a:t> At other times, the output Q does not change</a:t>
            </a: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D flip-flop shown in Figure is a </a:t>
            </a:r>
            <a:r>
              <a:rPr lang="en-US" sz="2800" b="1" dirty="0">
                <a:latin typeface="Times New Roman" pitchFamily="18" charset="0"/>
                <a:cs typeface="Times New Roman" pitchFamily="18" charset="0"/>
              </a:rPr>
              <a:t>modification</a:t>
            </a:r>
            <a:r>
              <a:rPr lang="en-US" sz="2800" dirty="0">
                <a:latin typeface="Times New Roman" pitchFamily="18" charset="0"/>
                <a:cs typeface="Times New Roman" pitchFamily="18" charset="0"/>
              </a:rPr>
              <a:t> of the clocked </a:t>
            </a:r>
            <a:r>
              <a:rPr lang="en-US" sz="2800" b="1" dirty="0">
                <a:latin typeface="Times New Roman" pitchFamily="18" charset="0"/>
                <a:cs typeface="Times New Roman" pitchFamily="18" charset="0"/>
              </a:rPr>
              <a:t>SR flip-flop</a:t>
            </a:r>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The D input goes directly into the S input and the complement of the D input goes to the R input. </a:t>
            </a:r>
          </a:p>
          <a:p>
            <a:pPr algn="just"/>
            <a:r>
              <a:rPr lang="en-US" sz="2800" dirty="0">
                <a:latin typeface="Times New Roman" pitchFamily="18" charset="0"/>
                <a:cs typeface="Times New Roman" pitchFamily="18" charset="0"/>
              </a:rPr>
              <a:t>The D input is sampled during the occurrence of a clock pulse. If it is 1, the flip-flop is switched to the set state (unless it was already set). If it is 0, the flip-flop switches to the clear state.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 </a:t>
            </a:r>
            <a:r>
              <a:rPr lang="en-US" b="1" dirty="0" smtClean="0">
                <a:latin typeface="Times New Roman" pitchFamily="18" charset="0"/>
                <a:cs typeface="Times New Roman" pitchFamily="18" charset="0"/>
              </a:rPr>
              <a:t>Flip-Flop  </a:t>
            </a:r>
            <a:r>
              <a:rPr lang="en-US" b="1" dirty="0" smtClean="0">
                <a:latin typeface="Times New Roman" pitchFamily="18" charset="0"/>
                <a:cs typeface="Times New Roman" pitchFamily="18" charset="0"/>
                <a:hlinkClick r:id="rId2" action="ppaction://hlinksldjump"/>
              </a:rPr>
              <a:t>*</a:t>
            </a:r>
            <a:endParaRPr lang="en-US"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3" cstate="print"/>
          <a:srcRect/>
          <a:stretch>
            <a:fillRect/>
          </a:stretch>
        </p:blipFill>
        <p:spPr bwMode="auto">
          <a:xfrm>
            <a:off x="1981200" y="1676400"/>
            <a:ext cx="5714999" cy="4038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 Flip-Flop</a:t>
            </a:r>
          </a:p>
        </p:txBody>
      </p:sp>
      <p:pic>
        <p:nvPicPr>
          <p:cNvPr id="4" name="Content Placeholder 3" descr="http://wearcam.org/ece385/lectureflipflops/flipflops/fig5b.gif"/>
          <p:cNvPicPr>
            <a:picLocks noGrp="1"/>
          </p:cNvPicPr>
          <p:nvPr>
            <p:ph idx="1"/>
          </p:nvPr>
        </p:nvPicPr>
        <p:blipFill>
          <a:blip r:embed="rId2"/>
          <a:srcRect/>
          <a:stretch>
            <a:fillRect/>
          </a:stretch>
        </p:blipFill>
        <p:spPr bwMode="auto">
          <a:xfrm>
            <a:off x="1143000" y="1371600"/>
            <a:ext cx="3048000" cy="1933575"/>
          </a:xfrm>
          <a:prstGeom prst="rect">
            <a:avLst/>
          </a:prstGeom>
          <a:noFill/>
          <a:ln w="9525">
            <a:noFill/>
            <a:miter lim="800000"/>
            <a:headEnd/>
            <a:tailEnd/>
          </a:ln>
        </p:spPr>
      </p:pic>
      <p:pic>
        <p:nvPicPr>
          <p:cNvPr id="5" name="Picture 4" descr="http://wearcam.org/ece385/lectureflipflops/flipflops/fig5c.gif"/>
          <p:cNvPicPr/>
          <p:nvPr/>
        </p:nvPicPr>
        <p:blipFill>
          <a:blip r:embed="rId3"/>
          <a:srcRect/>
          <a:stretch>
            <a:fillRect/>
          </a:stretch>
        </p:blipFill>
        <p:spPr bwMode="auto">
          <a:xfrm>
            <a:off x="5943600" y="1828800"/>
            <a:ext cx="2362200" cy="1860550"/>
          </a:xfrm>
          <a:prstGeom prst="rect">
            <a:avLst/>
          </a:prstGeom>
          <a:noFill/>
          <a:ln w="9525">
            <a:noFill/>
            <a:miter lim="800000"/>
            <a:headEnd/>
            <a:tailEnd/>
          </a:ln>
        </p:spPr>
      </p:pic>
      <p:pic>
        <p:nvPicPr>
          <p:cNvPr id="6" name="Picture 5" descr="http://t3.gstatic.com/images?q=tbn:ANd9GcSWF6ix8JYSDj8U24cPhxV2znv3Y6VSjG-FT7g7UxhCUWDXpfhLyg&amp;t=1"/>
          <p:cNvPicPr/>
          <p:nvPr/>
        </p:nvPicPr>
        <p:blipFill>
          <a:blip r:embed="rId4"/>
          <a:srcRect/>
          <a:stretch>
            <a:fillRect/>
          </a:stretch>
        </p:blipFill>
        <p:spPr bwMode="auto">
          <a:xfrm>
            <a:off x="1371600" y="3733800"/>
            <a:ext cx="54102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latin typeface="Times New Roman" pitchFamily="18" charset="0"/>
                <a:cs typeface="Times New Roman" pitchFamily="18" charset="0"/>
              </a:rPr>
              <a:t>D Flip-Flop</a:t>
            </a:r>
          </a:p>
        </p:txBody>
      </p:sp>
      <p:sp>
        <p:nvSpPr>
          <p:cNvPr id="3" name="Content Placeholder 2"/>
          <p:cNvSpPr>
            <a:spLocks noGrp="1"/>
          </p:cNvSpPr>
          <p:nvPr>
            <p:ph idx="1"/>
          </p:nvPr>
        </p:nvSpPr>
        <p:spPr>
          <a:xfrm>
            <a:off x="0" y="1066800"/>
            <a:ext cx="9144000" cy="5562600"/>
          </a:xfrm>
        </p:spPr>
        <p:txBody>
          <a:bodyPr>
            <a:normAutofit/>
          </a:bodyPr>
          <a:lstStyle/>
          <a:p>
            <a:pPr algn="just"/>
            <a:r>
              <a:rPr lang="en-US" sz="2800" dirty="0">
                <a:latin typeface="Times New Roman" pitchFamily="18" charset="0"/>
                <a:cs typeface="Times New Roman" pitchFamily="18" charset="0"/>
              </a:rPr>
              <a:t>From the truth table it is clear that the </a:t>
            </a:r>
            <a:r>
              <a:rPr lang="en-US" sz="2800" b="1" dirty="0">
                <a:latin typeface="Times New Roman" pitchFamily="18" charset="0"/>
                <a:cs typeface="Times New Roman" pitchFamily="18" charset="0"/>
              </a:rPr>
              <a:t>output Q at the end of the clock pulse equals the input D.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is equivalent to saying that </a:t>
            </a: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input data appears at the output at the end of the clock </a:t>
            </a:r>
            <a:r>
              <a:rPr lang="en-US" sz="2800" dirty="0" smtClean="0">
                <a:latin typeface="Times New Roman" pitchFamily="18" charset="0"/>
                <a:cs typeface="Times New Roman" pitchFamily="18" charset="0"/>
              </a:rPr>
              <a:t>pulse”.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Thus </a:t>
            </a:r>
            <a:r>
              <a:rPr lang="en-US" sz="2800" dirty="0">
                <a:latin typeface="Times New Roman" pitchFamily="18" charset="0"/>
                <a:cs typeface="Times New Roman" pitchFamily="18" charset="0"/>
              </a:rPr>
              <a:t>the transfer of data from the input to the output is delayed and hence the name </a:t>
            </a:r>
            <a:r>
              <a:rPr lang="en-US" sz="2800" b="1" dirty="0">
                <a:latin typeface="Times New Roman" pitchFamily="18" charset="0"/>
                <a:cs typeface="Times New Roman" pitchFamily="18" charset="0"/>
              </a:rPr>
              <a:t>Delay (D) flip flop </a:t>
            </a:r>
            <a:r>
              <a:rPr lang="en-US" sz="2800" dirty="0">
                <a:latin typeface="Times New Roman" pitchFamily="18" charset="0"/>
                <a:cs typeface="Times New Roman" pitchFamily="18" charset="0"/>
              </a:rPr>
              <a:t>. The D flip flop is used as a delay device or as a latch to store 1-bit of binary information.</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cap="none" dirty="0">
              <a:solidFill>
                <a:srgbClr val="FFC000"/>
              </a:solidFill>
            </a:endParaRPr>
          </a:p>
        </p:txBody>
      </p:sp>
      <p:sp>
        <p:nvSpPr>
          <p:cNvPr id="3" name="Text Placeholder 2"/>
          <p:cNvSpPr>
            <a:spLocks noGrp="1"/>
          </p:cNvSpPr>
          <p:nvPr>
            <p:ph type="body" idx="1"/>
          </p:nvPr>
        </p:nvSpPr>
        <p:spPr/>
        <p:txBody>
          <a:bodyPr>
            <a:normAutofit/>
          </a:bodyPr>
          <a:lstStyle/>
          <a:p>
            <a:r>
              <a:rPr lang="en-US" sz="4800" b="1" dirty="0" smtClean="0">
                <a:solidFill>
                  <a:srgbClr val="FFC000"/>
                </a:solidFill>
                <a:latin typeface="Times New Roman" pitchFamily="18" charset="0"/>
                <a:cs typeface="Times New Roman" pitchFamily="18" charset="0"/>
              </a:rPr>
              <a:t>Registers and Shift Registers</a:t>
            </a:r>
            <a:endParaRPr lang="en-US" sz="48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latin typeface="Times New Roman" pitchFamily="18" charset="0"/>
                <a:cs typeface="Times New Roman" pitchFamily="18" charset="0"/>
              </a:rPr>
              <a:t>Registers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686800" cy="5410200"/>
          </a:xfrm>
        </p:spPr>
        <p:txBody>
          <a:bodyPr>
            <a:normAutofit/>
          </a:bodyPr>
          <a:lstStyle/>
          <a:p>
            <a:pPr>
              <a:buNone/>
            </a:pPr>
            <a:r>
              <a:rPr lang="en-US" sz="2800" u="sng" dirty="0" smtClean="0">
                <a:latin typeface="Times New Roman" pitchFamily="18" charset="0"/>
                <a:cs typeface="Times New Roman" pitchFamily="18" charset="0"/>
              </a:rPr>
              <a:t>Introduction:</a:t>
            </a:r>
          </a:p>
          <a:p>
            <a:pPr algn="just"/>
            <a:r>
              <a:rPr lang="en-US" sz="2800" dirty="0" smtClean="0">
                <a:latin typeface="Times New Roman" pitchFamily="18" charset="0"/>
                <a:cs typeface="Times New Roman" pitchFamily="18" charset="0"/>
              </a:rPr>
              <a:t>Register is a group of flip-flops with each flip-flop capable of storing one bit of information.</a:t>
            </a:r>
          </a:p>
          <a:p>
            <a:pPr algn="just"/>
            <a:r>
              <a:rPr lang="en-US" sz="2800" dirty="0" smtClean="0">
                <a:latin typeface="Times New Roman" pitchFamily="18" charset="0"/>
                <a:cs typeface="Times New Roman" pitchFamily="18" charset="0"/>
              </a:rPr>
              <a:t>Registers are </a:t>
            </a:r>
            <a:r>
              <a:rPr lang="en-US" sz="2800" b="1" dirty="0" smtClean="0">
                <a:latin typeface="Times New Roman" pitchFamily="18" charset="0"/>
                <a:cs typeface="Times New Roman" pitchFamily="18" charset="0"/>
              </a:rPr>
              <a:t>temporary storage units</a:t>
            </a:r>
            <a:r>
              <a:rPr lang="en-US" sz="2800" dirty="0" smtClean="0">
                <a:latin typeface="Times New Roman" pitchFamily="18" charset="0"/>
                <a:cs typeface="Times New Roman" pitchFamily="18" charset="0"/>
              </a:rPr>
              <a:t>, made up of integrated circuits (IC’s) of a computer that keep data as well as instructions in binary 0 and 1 form.</a:t>
            </a:r>
          </a:p>
          <a:p>
            <a:pPr algn="just"/>
            <a:r>
              <a:rPr lang="en-US" sz="2800" dirty="0" smtClean="0">
                <a:latin typeface="Times New Roman" pitchFamily="18" charset="0"/>
                <a:cs typeface="Times New Roman" pitchFamily="18" charset="0"/>
              </a:rPr>
              <a:t>Registers are at the top of the memory hierarchy, and provide the fastest way for a CPU to access data.</a:t>
            </a:r>
          </a:p>
          <a:p>
            <a:pPr algn="just"/>
            <a:r>
              <a:rPr lang="en-US" sz="2800" dirty="0" smtClean="0">
                <a:latin typeface="Times New Roman" pitchFamily="18" charset="0"/>
                <a:cs typeface="Times New Roman" pitchFamily="18" charset="0"/>
              </a:rPr>
              <a:t>A register can store as much bits as the number of flip flop it contains.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57200" y="0"/>
            <a:ext cx="8229600" cy="1295400"/>
          </a:xfrm>
        </p:spPr>
        <p:txBody>
          <a:bodyPr/>
          <a:lstStyle/>
          <a:p>
            <a:r>
              <a:rPr lang="en-US" dirty="0">
                <a:latin typeface="Times New Roman" pitchFamily="18" charset="0"/>
                <a:cs typeface="Times New Roman" pitchFamily="18" charset="0"/>
              </a:rPr>
              <a:t>Simple Registers</a:t>
            </a:r>
          </a:p>
        </p:txBody>
      </p:sp>
      <p:sp>
        <p:nvSpPr>
          <p:cNvPr id="340995" name="Rectangle 3"/>
          <p:cNvSpPr>
            <a:spLocks noGrp="1" noChangeArrowheads="1"/>
          </p:cNvSpPr>
          <p:nvPr>
            <p:ph idx="1"/>
          </p:nvPr>
        </p:nvSpPr>
        <p:spPr>
          <a:xfrm>
            <a:off x="533400" y="1600200"/>
            <a:ext cx="8305800" cy="1066800"/>
          </a:xfrm>
        </p:spPr>
        <p:txBody>
          <a:bodyPr>
            <a:normAutofit fontScale="92500" lnSpcReduction="20000"/>
          </a:bodyPr>
          <a:lstStyle/>
          <a:p>
            <a:pPr algn="just">
              <a:lnSpc>
                <a:spcPct val="90000"/>
              </a:lnSpc>
              <a:spcBef>
                <a:spcPct val="40000"/>
              </a:spcBef>
              <a:buSzPct val="120000"/>
              <a:buFont typeface="Wingdings" pitchFamily="2" charset="2"/>
              <a:buChar char="§"/>
            </a:pPr>
            <a:r>
              <a:rPr lang="en-US" dirty="0">
                <a:latin typeface="Times New Roman" pitchFamily="18" charset="0"/>
                <a:cs typeface="Times New Roman" pitchFamily="18" charset="0"/>
              </a:rPr>
              <a:t>No external </a:t>
            </a:r>
            <a:r>
              <a:rPr lang="en-US" dirty="0" smtClean="0">
                <a:latin typeface="Times New Roman" pitchFamily="18" charset="0"/>
                <a:cs typeface="Times New Roman" pitchFamily="18" charset="0"/>
              </a:rPr>
              <a:t>gates. only FFs(D)</a:t>
            </a:r>
            <a:endParaRPr lang="en-US" dirty="0">
              <a:latin typeface="Times New Roman" pitchFamily="18" charset="0"/>
              <a:cs typeface="Times New Roman" pitchFamily="18" charset="0"/>
            </a:endParaRPr>
          </a:p>
          <a:p>
            <a:pPr algn="just">
              <a:lnSpc>
                <a:spcPct val="90000"/>
              </a:lnSpc>
              <a:spcBef>
                <a:spcPct val="40000"/>
              </a:spcBef>
              <a:buSzPct val="120000"/>
              <a:buFont typeface="Wingdings" pitchFamily="2" charset="2"/>
              <a:buChar char="§"/>
            </a:pPr>
            <a:r>
              <a:rPr lang="en-US" dirty="0">
                <a:latin typeface="Times New Roman" pitchFamily="18" charset="0"/>
                <a:cs typeface="Times New Roman" pitchFamily="18" charset="0"/>
              </a:rPr>
              <a:t>Example: A 4-bit register.  A new 4-bit data is loaded every clock cycle.</a:t>
            </a:r>
          </a:p>
        </p:txBody>
      </p:sp>
      <p:sp>
        <p:nvSpPr>
          <p:cNvPr id="56" name="Slide Number Placeholder 5"/>
          <p:cNvSpPr>
            <a:spLocks noGrp="1"/>
          </p:cNvSpPr>
          <p:nvPr>
            <p:ph type="sldNum" sz="quarter" idx="12"/>
          </p:nvPr>
        </p:nvSpPr>
        <p:spPr/>
        <p:txBody>
          <a:bodyPr/>
          <a:lstStyle/>
          <a:p>
            <a:fld id="{FAB6B5D6-A613-4E90-90CB-FA4DF0C53DAB}" type="slidenum">
              <a:rPr lang="en-US"/>
              <a:pPr/>
              <a:t>27</a:t>
            </a:fld>
            <a:endParaRPr lang="en-US"/>
          </a:p>
        </p:txBody>
      </p:sp>
      <p:grpSp>
        <p:nvGrpSpPr>
          <p:cNvPr id="2" name="Group 78"/>
          <p:cNvGrpSpPr>
            <a:grpSpLocks/>
          </p:cNvGrpSpPr>
          <p:nvPr/>
        </p:nvGrpSpPr>
        <p:grpSpPr bwMode="auto">
          <a:xfrm>
            <a:off x="2362200" y="2743200"/>
            <a:ext cx="5006975" cy="2241550"/>
            <a:chOff x="1488" y="1728"/>
            <a:chExt cx="3154" cy="1412"/>
          </a:xfrm>
        </p:grpSpPr>
        <p:sp>
          <p:nvSpPr>
            <p:cNvPr id="341000" name="Line 8"/>
            <p:cNvSpPr>
              <a:spLocks noChangeShapeType="1"/>
            </p:cNvSpPr>
            <p:nvPr/>
          </p:nvSpPr>
          <p:spPr bwMode="auto">
            <a:xfrm>
              <a:off x="4368" y="2544"/>
              <a:ext cx="0" cy="144"/>
            </a:xfrm>
            <a:prstGeom prst="line">
              <a:avLst/>
            </a:prstGeom>
            <a:noFill/>
            <a:ln w="15875">
              <a:solidFill>
                <a:srgbClr val="0000CC"/>
              </a:solidFill>
              <a:round/>
              <a:headEnd/>
              <a:tailEnd/>
            </a:ln>
            <a:effectLst/>
          </p:spPr>
          <p:txBody>
            <a:bodyPr wrap="none" anchor="ctr"/>
            <a:lstStyle/>
            <a:p>
              <a:endParaRPr lang="en-US"/>
            </a:p>
          </p:txBody>
        </p:sp>
        <p:sp>
          <p:nvSpPr>
            <p:cNvPr id="341002" name="Line 10"/>
            <p:cNvSpPr>
              <a:spLocks noChangeShapeType="1"/>
            </p:cNvSpPr>
            <p:nvPr/>
          </p:nvSpPr>
          <p:spPr bwMode="auto">
            <a:xfrm flipV="1">
              <a:off x="2352" y="2544"/>
              <a:ext cx="0" cy="384"/>
            </a:xfrm>
            <a:prstGeom prst="line">
              <a:avLst/>
            </a:prstGeom>
            <a:noFill/>
            <a:ln w="15875">
              <a:solidFill>
                <a:schemeClr val="tx1"/>
              </a:solidFill>
              <a:round/>
              <a:headEnd/>
              <a:tailEnd type="triangle" w="med" len="sm"/>
            </a:ln>
            <a:effectLst/>
          </p:spPr>
          <p:txBody>
            <a:bodyPr wrap="none" anchor="ctr"/>
            <a:lstStyle/>
            <a:p>
              <a:endParaRPr lang="en-US"/>
            </a:p>
          </p:txBody>
        </p:sp>
        <p:sp>
          <p:nvSpPr>
            <p:cNvPr id="341010" name="Line 18"/>
            <p:cNvSpPr>
              <a:spLocks noChangeShapeType="1"/>
            </p:cNvSpPr>
            <p:nvPr/>
          </p:nvSpPr>
          <p:spPr bwMode="auto">
            <a:xfrm>
              <a:off x="1776" y="2688"/>
              <a:ext cx="2592" cy="0"/>
            </a:xfrm>
            <a:prstGeom prst="line">
              <a:avLst/>
            </a:prstGeom>
            <a:noFill/>
            <a:ln w="15875">
              <a:solidFill>
                <a:srgbClr val="0000CC"/>
              </a:solidFill>
              <a:round/>
              <a:headEnd/>
              <a:tailEnd/>
            </a:ln>
            <a:effectLst/>
          </p:spPr>
          <p:txBody>
            <a:bodyPr wrap="none" anchor="ctr"/>
            <a:lstStyle/>
            <a:p>
              <a:endParaRPr lang="en-US"/>
            </a:p>
          </p:txBody>
        </p:sp>
        <p:sp>
          <p:nvSpPr>
            <p:cNvPr id="341011" name="Line 19"/>
            <p:cNvSpPr>
              <a:spLocks noChangeShapeType="1"/>
            </p:cNvSpPr>
            <p:nvPr/>
          </p:nvSpPr>
          <p:spPr bwMode="auto">
            <a:xfrm flipH="1">
              <a:off x="3648" y="2544"/>
              <a:ext cx="0" cy="144"/>
            </a:xfrm>
            <a:prstGeom prst="line">
              <a:avLst/>
            </a:prstGeom>
            <a:noFill/>
            <a:ln w="15875">
              <a:solidFill>
                <a:srgbClr val="0000CC"/>
              </a:solidFill>
              <a:round/>
              <a:headEnd/>
              <a:tailEnd/>
            </a:ln>
            <a:effectLst/>
          </p:spPr>
          <p:txBody>
            <a:bodyPr wrap="none" anchor="ctr"/>
            <a:lstStyle/>
            <a:p>
              <a:endParaRPr lang="en-US"/>
            </a:p>
          </p:txBody>
        </p:sp>
        <p:sp>
          <p:nvSpPr>
            <p:cNvPr id="341012" name="Line 20"/>
            <p:cNvSpPr>
              <a:spLocks noChangeShapeType="1"/>
            </p:cNvSpPr>
            <p:nvPr/>
          </p:nvSpPr>
          <p:spPr bwMode="auto">
            <a:xfrm>
              <a:off x="2208" y="2544"/>
              <a:ext cx="0" cy="144"/>
            </a:xfrm>
            <a:prstGeom prst="line">
              <a:avLst/>
            </a:prstGeom>
            <a:noFill/>
            <a:ln w="15875">
              <a:solidFill>
                <a:srgbClr val="0000CC"/>
              </a:solidFill>
              <a:round/>
              <a:headEnd/>
              <a:tailEnd/>
            </a:ln>
            <a:effectLst/>
          </p:spPr>
          <p:txBody>
            <a:bodyPr wrap="none" anchor="ctr"/>
            <a:lstStyle/>
            <a:p>
              <a:endParaRPr lang="en-US"/>
            </a:p>
          </p:txBody>
        </p:sp>
        <p:sp>
          <p:nvSpPr>
            <p:cNvPr id="341013" name="Line 21"/>
            <p:cNvSpPr>
              <a:spLocks noChangeShapeType="1"/>
            </p:cNvSpPr>
            <p:nvPr/>
          </p:nvSpPr>
          <p:spPr bwMode="auto">
            <a:xfrm flipV="1">
              <a:off x="4512" y="2544"/>
              <a:ext cx="0" cy="384"/>
            </a:xfrm>
            <a:prstGeom prst="line">
              <a:avLst/>
            </a:prstGeom>
            <a:noFill/>
            <a:ln w="15875">
              <a:solidFill>
                <a:schemeClr val="tx1"/>
              </a:solidFill>
              <a:round/>
              <a:headEnd/>
              <a:tailEnd type="triangle" w="med" len="sm"/>
            </a:ln>
            <a:effectLst/>
          </p:spPr>
          <p:txBody>
            <a:bodyPr wrap="none" anchor="ctr"/>
            <a:lstStyle/>
            <a:p>
              <a:endParaRPr lang="en-US"/>
            </a:p>
          </p:txBody>
        </p:sp>
        <p:sp>
          <p:nvSpPr>
            <p:cNvPr id="341014" name="Line 22"/>
            <p:cNvSpPr>
              <a:spLocks noChangeShapeType="1"/>
            </p:cNvSpPr>
            <p:nvPr/>
          </p:nvSpPr>
          <p:spPr bwMode="auto">
            <a:xfrm flipV="1">
              <a:off x="2352" y="1959"/>
              <a:ext cx="0" cy="288"/>
            </a:xfrm>
            <a:prstGeom prst="line">
              <a:avLst/>
            </a:prstGeom>
            <a:noFill/>
            <a:ln w="15875">
              <a:solidFill>
                <a:schemeClr val="tx1"/>
              </a:solidFill>
              <a:round/>
              <a:headEnd/>
              <a:tailEnd type="triangle" w="med" len="sm"/>
            </a:ln>
            <a:effectLst/>
          </p:spPr>
          <p:txBody>
            <a:bodyPr wrap="none" anchor="ctr"/>
            <a:lstStyle/>
            <a:p>
              <a:endParaRPr lang="en-US"/>
            </a:p>
          </p:txBody>
        </p:sp>
        <p:sp>
          <p:nvSpPr>
            <p:cNvPr id="341015" name="Line 23"/>
            <p:cNvSpPr>
              <a:spLocks noChangeShapeType="1"/>
            </p:cNvSpPr>
            <p:nvPr/>
          </p:nvSpPr>
          <p:spPr bwMode="auto">
            <a:xfrm flipV="1">
              <a:off x="3792" y="2544"/>
              <a:ext cx="0" cy="384"/>
            </a:xfrm>
            <a:prstGeom prst="line">
              <a:avLst/>
            </a:prstGeom>
            <a:noFill/>
            <a:ln w="15875">
              <a:solidFill>
                <a:schemeClr val="tx1"/>
              </a:solidFill>
              <a:round/>
              <a:headEnd/>
              <a:tailEnd type="triangle" w="med" len="sm"/>
            </a:ln>
            <a:effectLst/>
          </p:spPr>
          <p:txBody>
            <a:bodyPr wrap="none" anchor="ctr"/>
            <a:lstStyle/>
            <a:p>
              <a:endParaRPr lang="en-US"/>
            </a:p>
          </p:txBody>
        </p:sp>
        <p:sp>
          <p:nvSpPr>
            <p:cNvPr id="341017" name="Text Box 25"/>
            <p:cNvSpPr txBox="1">
              <a:spLocks noChangeArrowheads="1"/>
            </p:cNvSpPr>
            <p:nvPr/>
          </p:nvSpPr>
          <p:spPr bwMode="auto">
            <a:xfrm>
              <a:off x="2208" y="1728"/>
              <a:ext cx="257" cy="212"/>
            </a:xfrm>
            <a:prstGeom prst="rect">
              <a:avLst/>
            </a:prstGeom>
            <a:noFill/>
            <a:ln w="9525">
              <a:noFill/>
              <a:miter lim="800000"/>
              <a:headEnd/>
              <a:tailEnd/>
            </a:ln>
            <a:effectLst/>
          </p:spPr>
          <p:txBody>
            <a:bodyPr wrap="none">
              <a:spAutoFit/>
            </a:bodyPr>
            <a:lstStyle/>
            <a:p>
              <a:pPr algn="l">
                <a:spcBef>
                  <a:spcPct val="0"/>
                </a:spcBef>
              </a:pPr>
              <a:r>
                <a:rPr lang="en-US" b="1" i="1"/>
                <a:t>A</a:t>
              </a:r>
              <a:r>
                <a:rPr lang="en-US" b="1" baseline="-25000"/>
                <a:t>3</a:t>
              </a:r>
              <a:endParaRPr lang="en-US" b="1" i="1"/>
            </a:p>
          </p:txBody>
        </p:sp>
        <p:sp>
          <p:nvSpPr>
            <p:cNvPr id="341018" name="Text Box 26"/>
            <p:cNvSpPr txBox="1">
              <a:spLocks noChangeArrowheads="1"/>
            </p:cNvSpPr>
            <p:nvPr/>
          </p:nvSpPr>
          <p:spPr bwMode="auto">
            <a:xfrm>
              <a:off x="1488" y="2592"/>
              <a:ext cx="293" cy="212"/>
            </a:xfrm>
            <a:prstGeom prst="rect">
              <a:avLst/>
            </a:prstGeom>
            <a:noFill/>
            <a:ln w="9525">
              <a:noFill/>
              <a:miter lim="800000"/>
              <a:headEnd/>
              <a:tailEnd/>
            </a:ln>
            <a:effectLst/>
          </p:spPr>
          <p:txBody>
            <a:bodyPr wrap="none">
              <a:spAutoFit/>
            </a:bodyPr>
            <a:lstStyle/>
            <a:p>
              <a:pPr algn="l">
                <a:spcBef>
                  <a:spcPct val="0"/>
                </a:spcBef>
              </a:pPr>
              <a:r>
                <a:rPr lang="en-US" b="1" i="1"/>
                <a:t>CP</a:t>
              </a:r>
            </a:p>
          </p:txBody>
        </p:sp>
        <p:sp>
          <p:nvSpPr>
            <p:cNvPr id="341019" name="Line 27"/>
            <p:cNvSpPr>
              <a:spLocks noChangeShapeType="1"/>
            </p:cNvSpPr>
            <p:nvPr/>
          </p:nvSpPr>
          <p:spPr bwMode="auto">
            <a:xfrm flipV="1">
              <a:off x="3792" y="1959"/>
              <a:ext cx="0" cy="288"/>
            </a:xfrm>
            <a:prstGeom prst="line">
              <a:avLst/>
            </a:prstGeom>
            <a:noFill/>
            <a:ln w="15875">
              <a:solidFill>
                <a:schemeClr val="tx1"/>
              </a:solidFill>
              <a:round/>
              <a:headEnd/>
              <a:tailEnd type="triangle" w="med" len="sm"/>
            </a:ln>
            <a:effectLst/>
          </p:spPr>
          <p:txBody>
            <a:bodyPr wrap="none" anchor="ctr"/>
            <a:lstStyle/>
            <a:p>
              <a:endParaRPr lang="en-US"/>
            </a:p>
          </p:txBody>
        </p:sp>
        <p:sp>
          <p:nvSpPr>
            <p:cNvPr id="341020" name="Text Box 28"/>
            <p:cNvSpPr txBox="1">
              <a:spLocks noChangeArrowheads="1"/>
            </p:cNvSpPr>
            <p:nvPr/>
          </p:nvSpPr>
          <p:spPr bwMode="auto">
            <a:xfrm>
              <a:off x="3648" y="1728"/>
              <a:ext cx="257" cy="212"/>
            </a:xfrm>
            <a:prstGeom prst="rect">
              <a:avLst/>
            </a:prstGeom>
            <a:noFill/>
            <a:ln w="9525">
              <a:noFill/>
              <a:miter lim="800000"/>
              <a:headEnd/>
              <a:tailEnd/>
            </a:ln>
            <a:effectLst/>
          </p:spPr>
          <p:txBody>
            <a:bodyPr wrap="none">
              <a:spAutoFit/>
            </a:bodyPr>
            <a:lstStyle/>
            <a:p>
              <a:pPr algn="l">
                <a:spcBef>
                  <a:spcPct val="0"/>
                </a:spcBef>
              </a:pPr>
              <a:r>
                <a:rPr lang="en-US" b="1" i="1"/>
                <a:t>A</a:t>
              </a:r>
              <a:r>
                <a:rPr lang="en-US" b="1" baseline="-25000"/>
                <a:t>1</a:t>
              </a:r>
              <a:endParaRPr lang="en-US" b="1" i="1"/>
            </a:p>
          </p:txBody>
        </p:sp>
        <p:sp>
          <p:nvSpPr>
            <p:cNvPr id="341021" name="Line 29"/>
            <p:cNvSpPr>
              <a:spLocks noChangeShapeType="1"/>
            </p:cNvSpPr>
            <p:nvPr/>
          </p:nvSpPr>
          <p:spPr bwMode="auto">
            <a:xfrm flipV="1">
              <a:off x="4512" y="1959"/>
              <a:ext cx="0" cy="288"/>
            </a:xfrm>
            <a:prstGeom prst="line">
              <a:avLst/>
            </a:prstGeom>
            <a:noFill/>
            <a:ln w="15875">
              <a:solidFill>
                <a:schemeClr val="tx1"/>
              </a:solidFill>
              <a:round/>
              <a:headEnd/>
              <a:tailEnd type="triangle" w="med" len="sm"/>
            </a:ln>
            <a:effectLst/>
          </p:spPr>
          <p:txBody>
            <a:bodyPr wrap="none" anchor="ctr"/>
            <a:lstStyle/>
            <a:p>
              <a:endParaRPr lang="en-US"/>
            </a:p>
          </p:txBody>
        </p:sp>
        <p:sp>
          <p:nvSpPr>
            <p:cNvPr id="341022" name="Text Box 30"/>
            <p:cNvSpPr txBox="1">
              <a:spLocks noChangeArrowheads="1"/>
            </p:cNvSpPr>
            <p:nvPr/>
          </p:nvSpPr>
          <p:spPr bwMode="auto">
            <a:xfrm>
              <a:off x="4368" y="1728"/>
              <a:ext cx="257" cy="212"/>
            </a:xfrm>
            <a:prstGeom prst="rect">
              <a:avLst/>
            </a:prstGeom>
            <a:noFill/>
            <a:ln w="9525">
              <a:noFill/>
              <a:miter lim="800000"/>
              <a:headEnd/>
              <a:tailEnd/>
            </a:ln>
            <a:effectLst/>
          </p:spPr>
          <p:txBody>
            <a:bodyPr wrap="none">
              <a:spAutoFit/>
            </a:bodyPr>
            <a:lstStyle/>
            <a:p>
              <a:pPr algn="l">
                <a:spcBef>
                  <a:spcPct val="0"/>
                </a:spcBef>
              </a:pPr>
              <a:r>
                <a:rPr lang="en-US" b="1" i="1"/>
                <a:t>A</a:t>
              </a:r>
              <a:r>
                <a:rPr lang="en-US" b="1" baseline="-25000"/>
                <a:t>0</a:t>
              </a:r>
              <a:endParaRPr lang="en-US" b="1" i="1"/>
            </a:p>
          </p:txBody>
        </p:sp>
        <p:sp>
          <p:nvSpPr>
            <p:cNvPr id="341023" name="Oval 31"/>
            <p:cNvSpPr>
              <a:spLocks noChangeArrowheads="1"/>
            </p:cNvSpPr>
            <p:nvPr/>
          </p:nvSpPr>
          <p:spPr bwMode="auto">
            <a:xfrm>
              <a:off x="3626" y="2663"/>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41024" name="Oval 32"/>
            <p:cNvSpPr>
              <a:spLocks noChangeArrowheads="1"/>
            </p:cNvSpPr>
            <p:nvPr/>
          </p:nvSpPr>
          <p:spPr bwMode="auto">
            <a:xfrm>
              <a:off x="2186" y="2663"/>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grpSp>
          <p:nvGrpSpPr>
            <p:cNvPr id="3" name="Group 58"/>
            <p:cNvGrpSpPr>
              <a:grpSpLocks/>
            </p:cNvGrpSpPr>
            <p:nvPr/>
          </p:nvGrpSpPr>
          <p:grpSpPr bwMode="auto">
            <a:xfrm>
              <a:off x="1968" y="2208"/>
              <a:ext cx="514" cy="384"/>
              <a:chOff x="1968" y="2112"/>
              <a:chExt cx="514" cy="384"/>
            </a:xfrm>
          </p:grpSpPr>
          <p:sp>
            <p:nvSpPr>
              <p:cNvPr id="341026" name="Text Box 34"/>
              <p:cNvSpPr txBox="1">
                <a:spLocks noChangeArrowheads="1"/>
              </p:cNvSpPr>
              <p:nvPr/>
            </p:nvSpPr>
            <p:spPr bwMode="auto">
              <a:xfrm>
                <a:off x="2256" y="2304"/>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41027" name="Text Box 35"/>
              <p:cNvSpPr txBox="1">
                <a:spLocks noChangeArrowheads="1"/>
              </p:cNvSpPr>
              <p:nvPr/>
            </p:nvSpPr>
            <p:spPr bwMode="auto">
              <a:xfrm>
                <a:off x="2256" y="2112"/>
                <a:ext cx="203" cy="192"/>
              </a:xfrm>
              <a:prstGeom prst="rect">
                <a:avLst/>
              </a:prstGeom>
              <a:noFill/>
              <a:ln w="9525">
                <a:noFill/>
                <a:miter lim="800000"/>
                <a:headEnd/>
                <a:tailEnd/>
              </a:ln>
              <a:effectLst/>
            </p:spPr>
            <p:txBody>
              <a:bodyPr wrap="none">
                <a:spAutoFit/>
              </a:bodyPr>
              <a:lstStyle/>
              <a:p>
                <a:pPr algn="l">
                  <a:spcBef>
                    <a:spcPct val="0"/>
                  </a:spcBef>
                </a:pPr>
                <a:r>
                  <a:rPr lang="en-US" sz="1400" b="1" i="1"/>
                  <a:t>Q</a:t>
                </a:r>
                <a:endParaRPr lang="en-US" sz="1400" b="1"/>
              </a:p>
            </p:txBody>
          </p:sp>
          <p:sp>
            <p:nvSpPr>
              <p:cNvPr id="341028" name="Rectangle 36"/>
              <p:cNvSpPr>
                <a:spLocks noChangeArrowheads="1"/>
              </p:cNvSpPr>
              <p:nvPr/>
            </p:nvSpPr>
            <p:spPr bwMode="auto">
              <a:xfrm rot="-5400000">
                <a:off x="2073" y="2039"/>
                <a:ext cx="304" cy="514"/>
              </a:xfrm>
              <a:prstGeom prst="rect">
                <a:avLst/>
              </a:prstGeom>
              <a:noFill/>
              <a:ln w="19050">
                <a:solidFill>
                  <a:schemeClr val="tx1"/>
                </a:solidFill>
                <a:miter lim="800000"/>
                <a:headEnd/>
                <a:tailEnd/>
              </a:ln>
              <a:effectLst/>
            </p:spPr>
            <p:txBody>
              <a:bodyPr wrap="none" anchor="ctr"/>
              <a:lstStyle/>
              <a:p>
                <a:endParaRPr lang="en-US"/>
              </a:p>
            </p:txBody>
          </p:sp>
          <p:sp>
            <p:nvSpPr>
              <p:cNvPr id="341029" name="AutoShape 37"/>
              <p:cNvSpPr>
                <a:spLocks noChangeArrowheads="1"/>
              </p:cNvSpPr>
              <p:nvPr/>
            </p:nvSpPr>
            <p:spPr bwMode="auto">
              <a:xfrm>
                <a:off x="2160" y="2400"/>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grpSp>
        <p:grpSp>
          <p:nvGrpSpPr>
            <p:cNvPr id="4" name="Group 59"/>
            <p:cNvGrpSpPr>
              <a:grpSpLocks/>
            </p:cNvGrpSpPr>
            <p:nvPr/>
          </p:nvGrpSpPr>
          <p:grpSpPr bwMode="auto">
            <a:xfrm>
              <a:off x="3408" y="2208"/>
              <a:ext cx="514" cy="384"/>
              <a:chOff x="3024" y="2112"/>
              <a:chExt cx="514" cy="384"/>
            </a:xfrm>
          </p:grpSpPr>
          <p:sp>
            <p:nvSpPr>
              <p:cNvPr id="341032" name="Text Box 40"/>
              <p:cNvSpPr txBox="1">
                <a:spLocks noChangeArrowheads="1"/>
              </p:cNvSpPr>
              <p:nvPr/>
            </p:nvSpPr>
            <p:spPr bwMode="auto">
              <a:xfrm>
                <a:off x="3312" y="2304"/>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41033" name="Text Box 41"/>
              <p:cNvSpPr txBox="1">
                <a:spLocks noChangeArrowheads="1"/>
              </p:cNvSpPr>
              <p:nvPr/>
            </p:nvSpPr>
            <p:spPr bwMode="auto">
              <a:xfrm>
                <a:off x="3312" y="2112"/>
                <a:ext cx="203" cy="192"/>
              </a:xfrm>
              <a:prstGeom prst="rect">
                <a:avLst/>
              </a:prstGeom>
              <a:noFill/>
              <a:ln w="9525">
                <a:noFill/>
                <a:miter lim="800000"/>
                <a:headEnd/>
                <a:tailEnd/>
              </a:ln>
              <a:effectLst/>
            </p:spPr>
            <p:txBody>
              <a:bodyPr wrap="none">
                <a:spAutoFit/>
              </a:bodyPr>
              <a:lstStyle/>
              <a:p>
                <a:pPr algn="l">
                  <a:spcBef>
                    <a:spcPct val="0"/>
                  </a:spcBef>
                </a:pPr>
                <a:r>
                  <a:rPr lang="en-US" sz="1400" b="1" i="1"/>
                  <a:t>Q</a:t>
                </a:r>
                <a:endParaRPr lang="en-US" sz="1400" b="1"/>
              </a:p>
            </p:txBody>
          </p:sp>
          <p:sp>
            <p:nvSpPr>
              <p:cNvPr id="341034" name="Rectangle 42"/>
              <p:cNvSpPr>
                <a:spLocks noChangeArrowheads="1"/>
              </p:cNvSpPr>
              <p:nvPr/>
            </p:nvSpPr>
            <p:spPr bwMode="auto">
              <a:xfrm rot="-5400000">
                <a:off x="3129" y="2039"/>
                <a:ext cx="304" cy="514"/>
              </a:xfrm>
              <a:prstGeom prst="rect">
                <a:avLst/>
              </a:prstGeom>
              <a:noFill/>
              <a:ln w="19050">
                <a:solidFill>
                  <a:schemeClr val="tx1"/>
                </a:solidFill>
                <a:miter lim="800000"/>
                <a:headEnd/>
                <a:tailEnd/>
              </a:ln>
              <a:effectLst/>
            </p:spPr>
            <p:txBody>
              <a:bodyPr wrap="none" anchor="ctr"/>
              <a:lstStyle/>
              <a:p>
                <a:endParaRPr lang="en-US"/>
              </a:p>
            </p:txBody>
          </p:sp>
          <p:sp>
            <p:nvSpPr>
              <p:cNvPr id="341035" name="AutoShape 43"/>
              <p:cNvSpPr>
                <a:spLocks noChangeArrowheads="1"/>
              </p:cNvSpPr>
              <p:nvPr/>
            </p:nvSpPr>
            <p:spPr bwMode="auto">
              <a:xfrm>
                <a:off x="3216" y="2400"/>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grpSp>
        <p:grpSp>
          <p:nvGrpSpPr>
            <p:cNvPr id="5" name="Group 77"/>
            <p:cNvGrpSpPr>
              <a:grpSpLocks/>
            </p:cNvGrpSpPr>
            <p:nvPr/>
          </p:nvGrpSpPr>
          <p:grpSpPr bwMode="auto">
            <a:xfrm>
              <a:off x="4128" y="2208"/>
              <a:ext cx="514" cy="384"/>
              <a:chOff x="4128" y="2224"/>
              <a:chExt cx="514" cy="384"/>
            </a:xfrm>
          </p:grpSpPr>
          <p:sp>
            <p:nvSpPr>
              <p:cNvPr id="341039" name="Text Box 47"/>
              <p:cNvSpPr txBox="1">
                <a:spLocks noChangeArrowheads="1"/>
              </p:cNvSpPr>
              <p:nvPr/>
            </p:nvSpPr>
            <p:spPr bwMode="auto">
              <a:xfrm>
                <a:off x="4416" y="2224"/>
                <a:ext cx="203" cy="192"/>
              </a:xfrm>
              <a:prstGeom prst="rect">
                <a:avLst/>
              </a:prstGeom>
              <a:noFill/>
              <a:ln w="9525">
                <a:noFill/>
                <a:miter lim="800000"/>
                <a:headEnd/>
                <a:tailEnd/>
              </a:ln>
              <a:effectLst/>
            </p:spPr>
            <p:txBody>
              <a:bodyPr wrap="none">
                <a:spAutoFit/>
              </a:bodyPr>
              <a:lstStyle/>
              <a:p>
                <a:pPr algn="l">
                  <a:spcBef>
                    <a:spcPct val="0"/>
                  </a:spcBef>
                </a:pPr>
                <a:r>
                  <a:rPr lang="en-US" sz="1400" b="1" i="1"/>
                  <a:t>Q</a:t>
                </a:r>
                <a:endParaRPr lang="en-US" sz="1400" b="1"/>
              </a:p>
            </p:txBody>
          </p:sp>
          <p:sp>
            <p:nvSpPr>
              <p:cNvPr id="341038" name="Text Box 46"/>
              <p:cNvSpPr txBox="1">
                <a:spLocks noChangeArrowheads="1"/>
              </p:cNvSpPr>
              <p:nvPr/>
            </p:nvSpPr>
            <p:spPr bwMode="auto">
              <a:xfrm>
                <a:off x="4416" y="2416"/>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41040" name="Rectangle 48"/>
              <p:cNvSpPr>
                <a:spLocks noChangeArrowheads="1"/>
              </p:cNvSpPr>
              <p:nvPr/>
            </p:nvSpPr>
            <p:spPr bwMode="auto">
              <a:xfrm rot="-5400000">
                <a:off x="4233" y="2151"/>
                <a:ext cx="304" cy="514"/>
              </a:xfrm>
              <a:prstGeom prst="rect">
                <a:avLst/>
              </a:prstGeom>
              <a:noFill/>
              <a:ln w="19050">
                <a:solidFill>
                  <a:schemeClr val="tx1"/>
                </a:solidFill>
                <a:miter lim="800000"/>
                <a:headEnd/>
                <a:tailEnd/>
              </a:ln>
              <a:effectLst/>
            </p:spPr>
            <p:txBody>
              <a:bodyPr wrap="none" anchor="ctr"/>
              <a:lstStyle/>
              <a:p>
                <a:endParaRPr lang="en-US"/>
              </a:p>
            </p:txBody>
          </p:sp>
          <p:sp>
            <p:nvSpPr>
              <p:cNvPr id="341041" name="AutoShape 49"/>
              <p:cNvSpPr>
                <a:spLocks noChangeArrowheads="1"/>
              </p:cNvSpPr>
              <p:nvPr/>
            </p:nvSpPr>
            <p:spPr bwMode="auto">
              <a:xfrm>
                <a:off x="4320" y="2512"/>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grpSp>
        <p:sp>
          <p:nvSpPr>
            <p:cNvPr id="341053" name="Line 61"/>
            <p:cNvSpPr>
              <a:spLocks noChangeShapeType="1"/>
            </p:cNvSpPr>
            <p:nvPr/>
          </p:nvSpPr>
          <p:spPr bwMode="auto">
            <a:xfrm flipV="1">
              <a:off x="3072" y="2544"/>
              <a:ext cx="0" cy="384"/>
            </a:xfrm>
            <a:prstGeom prst="line">
              <a:avLst/>
            </a:prstGeom>
            <a:noFill/>
            <a:ln w="15875">
              <a:solidFill>
                <a:schemeClr val="tx1"/>
              </a:solidFill>
              <a:round/>
              <a:headEnd/>
              <a:tailEnd type="triangle" w="med" len="sm"/>
            </a:ln>
            <a:effectLst/>
          </p:spPr>
          <p:txBody>
            <a:bodyPr wrap="none" anchor="ctr"/>
            <a:lstStyle/>
            <a:p>
              <a:endParaRPr lang="en-US"/>
            </a:p>
          </p:txBody>
        </p:sp>
        <p:sp>
          <p:nvSpPr>
            <p:cNvPr id="341054" name="Line 62"/>
            <p:cNvSpPr>
              <a:spLocks noChangeShapeType="1"/>
            </p:cNvSpPr>
            <p:nvPr/>
          </p:nvSpPr>
          <p:spPr bwMode="auto">
            <a:xfrm>
              <a:off x="2928" y="2544"/>
              <a:ext cx="0" cy="144"/>
            </a:xfrm>
            <a:prstGeom prst="line">
              <a:avLst/>
            </a:prstGeom>
            <a:noFill/>
            <a:ln w="15875">
              <a:solidFill>
                <a:srgbClr val="0000CC"/>
              </a:solidFill>
              <a:round/>
              <a:headEnd/>
              <a:tailEnd/>
            </a:ln>
            <a:effectLst/>
          </p:spPr>
          <p:txBody>
            <a:bodyPr wrap="none" anchor="ctr"/>
            <a:lstStyle/>
            <a:p>
              <a:endParaRPr lang="en-US"/>
            </a:p>
          </p:txBody>
        </p:sp>
        <p:sp>
          <p:nvSpPr>
            <p:cNvPr id="341055" name="Line 63"/>
            <p:cNvSpPr>
              <a:spLocks noChangeShapeType="1"/>
            </p:cNvSpPr>
            <p:nvPr/>
          </p:nvSpPr>
          <p:spPr bwMode="auto">
            <a:xfrm flipV="1">
              <a:off x="3072" y="1959"/>
              <a:ext cx="0" cy="288"/>
            </a:xfrm>
            <a:prstGeom prst="line">
              <a:avLst/>
            </a:prstGeom>
            <a:noFill/>
            <a:ln w="15875">
              <a:solidFill>
                <a:schemeClr val="tx1"/>
              </a:solidFill>
              <a:round/>
              <a:headEnd/>
              <a:tailEnd type="triangle" w="med" len="sm"/>
            </a:ln>
            <a:effectLst/>
          </p:spPr>
          <p:txBody>
            <a:bodyPr wrap="none" anchor="ctr"/>
            <a:lstStyle/>
            <a:p>
              <a:endParaRPr lang="en-US"/>
            </a:p>
          </p:txBody>
        </p:sp>
        <p:sp>
          <p:nvSpPr>
            <p:cNvPr id="341056" name="Text Box 64"/>
            <p:cNvSpPr txBox="1">
              <a:spLocks noChangeArrowheads="1"/>
            </p:cNvSpPr>
            <p:nvPr/>
          </p:nvSpPr>
          <p:spPr bwMode="auto">
            <a:xfrm>
              <a:off x="2928" y="1728"/>
              <a:ext cx="257" cy="212"/>
            </a:xfrm>
            <a:prstGeom prst="rect">
              <a:avLst/>
            </a:prstGeom>
            <a:noFill/>
            <a:ln w="9525">
              <a:noFill/>
              <a:miter lim="800000"/>
              <a:headEnd/>
              <a:tailEnd/>
            </a:ln>
            <a:effectLst/>
          </p:spPr>
          <p:txBody>
            <a:bodyPr wrap="none">
              <a:spAutoFit/>
            </a:bodyPr>
            <a:lstStyle/>
            <a:p>
              <a:pPr algn="l">
                <a:spcBef>
                  <a:spcPct val="0"/>
                </a:spcBef>
              </a:pPr>
              <a:r>
                <a:rPr lang="en-US" b="1" i="1"/>
                <a:t>A</a:t>
              </a:r>
              <a:r>
                <a:rPr lang="en-US" b="1" baseline="-25000"/>
                <a:t>2</a:t>
              </a:r>
              <a:endParaRPr lang="en-US" b="1" i="1"/>
            </a:p>
          </p:txBody>
        </p:sp>
        <p:sp>
          <p:nvSpPr>
            <p:cNvPr id="341057" name="Oval 65"/>
            <p:cNvSpPr>
              <a:spLocks noChangeArrowheads="1"/>
            </p:cNvSpPr>
            <p:nvPr/>
          </p:nvSpPr>
          <p:spPr bwMode="auto">
            <a:xfrm>
              <a:off x="2906" y="2663"/>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grpSp>
          <p:nvGrpSpPr>
            <p:cNvPr id="6" name="Group 66"/>
            <p:cNvGrpSpPr>
              <a:grpSpLocks/>
            </p:cNvGrpSpPr>
            <p:nvPr/>
          </p:nvGrpSpPr>
          <p:grpSpPr bwMode="auto">
            <a:xfrm>
              <a:off x="2688" y="2208"/>
              <a:ext cx="514" cy="384"/>
              <a:chOff x="1968" y="2112"/>
              <a:chExt cx="514" cy="384"/>
            </a:xfrm>
          </p:grpSpPr>
          <p:sp>
            <p:nvSpPr>
              <p:cNvPr id="341059" name="Text Box 67"/>
              <p:cNvSpPr txBox="1">
                <a:spLocks noChangeArrowheads="1"/>
              </p:cNvSpPr>
              <p:nvPr/>
            </p:nvSpPr>
            <p:spPr bwMode="auto">
              <a:xfrm>
                <a:off x="2256" y="2304"/>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41060" name="Text Box 68"/>
              <p:cNvSpPr txBox="1">
                <a:spLocks noChangeArrowheads="1"/>
              </p:cNvSpPr>
              <p:nvPr/>
            </p:nvSpPr>
            <p:spPr bwMode="auto">
              <a:xfrm>
                <a:off x="2256" y="2112"/>
                <a:ext cx="203" cy="192"/>
              </a:xfrm>
              <a:prstGeom prst="rect">
                <a:avLst/>
              </a:prstGeom>
              <a:noFill/>
              <a:ln w="9525">
                <a:noFill/>
                <a:miter lim="800000"/>
                <a:headEnd/>
                <a:tailEnd/>
              </a:ln>
              <a:effectLst/>
            </p:spPr>
            <p:txBody>
              <a:bodyPr wrap="none">
                <a:spAutoFit/>
              </a:bodyPr>
              <a:lstStyle/>
              <a:p>
                <a:pPr algn="l">
                  <a:spcBef>
                    <a:spcPct val="0"/>
                  </a:spcBef>
                </a:pPr>
                <a:r>
                  <a:rPr lang="en-US" sz="1400" b="1" i="1"/>
                  <a:t>Q</a:t>
                </a:r>
                <a:endParaRPr lang="en-US" sz="1400" b="1"/>
              </a:p>
            </p:txBody>
          </p:sp>
          <p:sp>
            <p:nvSpPr>
              <p:cNvPr id="341061" name="Rectangle 69"/>
              <p:cNvSpPr>
                <a:spLocks noChangeArrowheads="1"/>
              </p:cNvSpPr>
              <p:nvPr/>
            </p:nvSpPr>
            <p:spPr bwMode="auto">
              <a:xfrm rot="-5400000">
                <a:off x="2073" y="2039"/>
                <a:ext cx="304" cy="514"/>
              </a:xfrm>
              <a:prstGeom prst="rect">
                <a:avLst/>
              </a:prstGeom>
              <a:noFill/>
              <a:ln w="19050">
                <a:solidFill>
                  <a:schemeClr val="tx1"/>
                </a:solidFill>
                <a:miter lim="800000"/>
                <a:headEnd/>
                <a:tailEnd/>
              </a:ln>
              <a:effectLst/>
            </p:spPr>
            <p:txBody>
              <a:bodyPr wrap="none" anchor="ctr"/>
              <a:lstStyle/>
              <a:p>
                <a:endParaRPr lang="en-US"/>
              </a:p>
            </p:txBody>
          </p:sp>
          <p:sp>
            <p:nvSpPr>
              <p:cNvPr id="341062" name="AutoShape 70"/>
              <p:cNvSpPr>
                <a:spLocks noChangeArrowheads="1"/>
              </p:cNvSpPr>
              <p:nvPr/>
            </p:nvSpPr>
            <p:spPr bwMode="auto">
              <a:xfrm>
                <a:off x="2160" y="2400"/>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grpSp>
        <p:sp>
          <p:nvSpPr>
            <p:cNvPr id="341064" name="Text Box 72"/>
            <p:cNvSpPr txBox="1">
              <a:spLocks noChangeArrowheads="1"/>
            </p:cNvSpPr>
            <p:nvPr/>
          </p:nvSpPr>
          <p:spPr bwMode="auto">
            <a:xfrm>
              <a:off x="2256" y="2928"/>
              <a:ext cx="201" cy="212"/>
            </a:xfrm>
            <a:prstGeom prst="rect">
              <a:avLst/>
            </a:prstGeom>
            <a:noFill/>
            <a:ln w="9525">
              <a:noFill/>
              <a:miter lim="800000"/>
              <a:headEnd/>
              <a:tailEnd/>
            </a:ln>
            <a:effectLst/>
          </p:spPr>
          <p:txBody>
            <a:bodyPr wrap="none">
              <a:spAutoFit/>
            </a:bodyPr>
            <a:lstStyle/>
            <a:p>
              <a:pPr algn="l">
                <a:spcBef>
                  <a:spcPct val="0"/>
                </a:spcBef>
              </a:pPr>
              <a:r>
                <a:rPr lang="en-US" b="1" i="1"/>
                <a:t>I</a:t>
              </a:r>
              <a:r>
                <a:rPr lang="en-US" b="1" baseline="-25000"/>
                <a:t>3</a:t>
              </a:r>
              <a:endParaRPr lang="en-US" b="1" i="1"/>
            </a:p>
          </p:txBody>
        </p:sp>
        <p:sp>
          <p:nvSpPr>
            <p:cNvPr id="341065" name="Text Box 73"/>
            <p:cNvSpPr txBox="1">
              <a:spLocks noChangeArrowheads="1"/>
            </p:cNvSpPr>
            <p:nvPr/>
          </p:nvSpPr>
          <p:spPr bwMode="auto">
            <a:xfrm>
              <a:off x="3696" y="2928"/>
              <a:ext cx="201" cy="212"/>
            </a:xfrm>
            <a:prstGeom prst="rect">
              <a:avLst/>
            </a:prstGeom>
            <a:noFill/>
            <a:ln w="9525">
              <a:noFill/>
              <a:miter lim="800000"/>
              <a:headEnd/>
              <a:tailEnd/>
            </a:ln>
            <a:effectLst/>
          </p:spPr>
          <p:txBody>
            <a:bodyPr wrap="none">
              <a:spAutoFit/>
            </a:bodyPr>
            <a:lstStyle/>
            <a:p>
              <a:pPr algn="l">
                <a:spcBef>
                  <a:spcPct val="0"/>
                </a:spcBef>
              </a:pPr>
              <a:r>
                <a:rPr lang="en-US" b="1" i="1"/>
                <a:t>I</a:t>
              </a:r>
              <a:r>
                <a:rPr lang="en-US" b="1" baseline="-25000"/>
                <a:t>1</a:t>
              </a:r>
              <a:endParaRPr lang="en-US" b="1" i="1"/>
            </a:p>
          </p:txBody>
        </p:sp>
        <p:sp>
          <p:nvSpPr>
            <p:cNvPr id="341066" name="Text Box 74"/>
            <p:cNvSpPr txBox="1">
              <a:spLocks noChangeArrowheads="1"/>
            </p:cNvSpPr>
            <p:nvPr/>
          </p:nvSpPr>
          <p:spPr bwMode="auto">
            <a:xfrm>
              <a:off x="4416" y="2928"/>
              <a:ext cx="201" cy="212"/>
            </a:xfrm>
            <a:prstGeom prst="rect">
              <a:avLst/>
            </a:prstGeom>
            <a:noFill/>
            <a:ln w="9525">
              <a:noFill/>
              <a:miter lim="800000"/>
              <a:headEnd/>
              <a:tailEnd/>
            </a:ln>
            <a:effectLst/>
          </p:spPr>
          <p:txBody>
            <a:bodyPr wrap="none">
              <a:spAutoFit/>
            </a:bodyPr>
            <a:lstStyle/>
            <a:p>
              <a:pPr algn="l">
                <a:spcBef>
                  <a:spcPct val="0"/>
                </a:spcBef>
              </a:pPr>
              <a:r>
                <a:rPr lang="en-US" b="1" i="1"/>
                <a:t>I</a:t>
              </a:r>
              <a:r>
                <a:rPr lang="en-US" b="1" baseline="-25000"/>
                <a:t>0</a:t>
              </a:r>
              <a:endParaRPr lang="en-US" b="1" i="1"/>
            </a:p>
          </p:txBody>
        </p:sp>
        <p:sp>
          <p:nvSpPr>
            <p:cNvPr id="341067" name="Text Box 75"/>
            <p:cNvSpPr txBox="1">
              <a:spLocks noChangeArrowheads="1"/>
            </p:cNvSpPr>
            <p:nvPr/>
          </p:nvSpPr>
          <p:spPr bwMode="auto">
            <a:xfrm>
              <a:off x="2976" y="2928"/>
              <a:ext cx="201" cy="212"/>
            </a:xfrm>
            <a:prstGeom prst="rect">
              <a:avLst/>
            </a:prstGeom>
            <a:noFill/>
            <a:ln w="9525">
              <a:noFill/>
              <a:miter lim="800000"/>
              <a:headEnd/>
              <a:tailEnd/>
            </a:ln>
            <a:effectLst/>
          </p:spPr>
          <p:txBody>
            <a:bodyPr wrap="none">
              <a:spAutoFit/>
            </a:bodyPr>
            <a:lstStyle/>
            <a:p>
              <a:pPr algn="l">
                <a:spcBef>
                  <a:spcPct val="0"/>
                </a:spcBef>
              </a:pPr>
              <a:r>
                <a:rPr lang="en-US" b="1" i="1"/>
                <a:t>I</a:t>
              </a:r>
              <a:r>
                <a:rPr lang="en-US" b="1" baseline="-25000"/>
                <a:t>2</a:t>
              </a:r>
              <a:endParaRPr lang="en-US" b="1" i="1"/>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Classification of Registers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The register of CPU can be classified as:</a:t>
            </a:r>
          </a:p>
          <a:p>
            <a:pPr algn="just">
              <a:buNone/>
            </a:pPr>
            <a:r>
              <a:rPr lang="en-US" sz="28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General Purpose Registers</a:t>
            </a:r>
          </a:p>
          <a:p>
            <a:pPr algn="just">
              <a:buNone/>
            </a:pPr>
            <a:r>
              <a:rPr lang="en-US" sz="2800" b="1" dirty="0" smtClean="0">
                <a:latin typeface="Times New Roman" pitchFamily="18" charset="0"/>
                <a:cs typeface="Times New Roman" pitchFamily="18" charset="0"/>
              </a:rPr>
              <a:t>2) Special Purpose Registers</a:t>
            </a:r>
          </a:p>
          <a:p>
            <a:pPr algn="just"/>
            <a:endParaRPr lang="en-US" sz="2800" b="1" dirty="0" smtClean="0">
              <a:solidFill>
                <a:srgbClr val="0000FF"/>
              </a:solidFill>
              <a:latin typeface="Times New Roman" pitchFamily="18" charset="0"/>
              <a:cs typeface="Times New Roman" pitchFamily="18" charset="0"/>
            </a:endParaRPr>
          </a:p>
          <a:p>
            <a:pPr algn="just"/>
            <a:r>
              <a:rPr lang="en-US" sz="2800" b="1" dirty="0" smtClean="0">
                <a:solidFill>
                  <a:srgbClr val="0000FF"/>
                </a:solidFill>
                <a:latin typeface="Times New Roman" pitchFamily="18" charset="0"/>
                <a:cs typeface="Times New Roman" pitchFamily="18" charset="0"/>
              </a:rPr>
              <a:t>General Purpose Registers: </a:t>
            </a:r>
            <a:r>
              <a:rPr lang="en-US" sz="2800" dirty="0" smtClean="0">
                <a:latin typeface="Times New Roman" pitchFamily="18" charset="0"/>
                <a:cs typeface="Times New Roman" pitchFamily="18" charset="0"/>
              </a:rPr>
              <a:t>these registers store data and intermediate results during the execution of a program. They are accessible to user, through instructions if the user are working in assembly language.</a:t>
            </a: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sz="5400" b="1" dirty="0" smtClean="0">
                <a:solidFill>
                  <a:srgbClr val="FF0000"/>
                </a:solidFill>
                <a:latin typeface="Times New Roman" pitchFamily="18" charset="0"/>
                <a:cs typeface="Times New Roman" pitchFamily="18" charset="0"/>
              </a:rPr>
              <a:t>1. General-purpose Registers</a:t>
            </a:r>
            <a:endParaRPr lang="en-US" dirty="0">
              <a:solidFill>
                <a:srgbClr val="FF0000"/>
              </a:solidFill>
            </a:endParaRPr>
          </a:p>
        </p:txBody>
      </p:sp>
      <p:sp>
        <p:nvSpPr>
          <p:cNvPr id="3" name="Content Placeholder 2"/>
          <p:cNvSpPr>
            <a:spLocks noGrp="1"/>
          </p:cNvSpPr>
          <p:nvPr>
            <p:ph idx="1"/>
          </p:nvPr>
        </p:nvSpPr>
        <p:spPr>
          <a:xfrm>
            <a:off x="228600" y="685800"/>
            <a:ext cx="8458200" cy="5867400"/>
          </a:xfrm>
        </p:spPr>
        <p:txBody>
          <a:bodyPr>
            <a:normAutofit/>
          </a:bodyPr>
          <a:lstStyle/>
          <a:p>
            <a:pPr algn="just"/>
            <a:r>
              <a:rPr lang="en-US" sz="2800" dirty="0" smtClean="0">
                <a:latin typeface="Times New Roman" pitchFamily="18" charset="0"/>
                <a:cs typeface="Times New Roman" pitchFamily="18" charset="0"/>
              </a:rPr>
              <a:t>Some </a:t>
            </a:r>
            <a:r>
              <a:rPr lang="en-US" sz="2800" b="1" dirty="0" smtClean="0">
                <a:latin typeface="Times New Roman" pitchFamily="18" charset="0"/>
                <a:cs typeface="Times New Roman" pitchFamily="18" charset="0"/>
              </a:rPr>
              <a:t>general-purpose registers </a:t>
            </a:r>
            <a:r>
              <a:rPr lang="en-US" sz="2800" dirty="0" smtClean="0">
                <a:latin typeface="Times New Roman" pitchFamily="18" charset="0"/>
                <a:cs typeface="Times New Roman" pitchFamily="18" charset="0"/>
              </a:rPr>
              <a:t>are as follows:</a:t>
            </a:r>
          </a:p>
          <a:p>
            <a:pPr marL="514350" indent="-514350" algn="just">
              <a:buAutoNum type="arabicPeriod"/>
            </a:pPr>
            <a:r>
              <a:rPr lang="en-US" sz="2800" dirty="0" smtClean="0">
                <a:solidFill>
                  <a:srgbClr val="0000FF"/>
                </a:solidFill>
                <a:latin typeface="Times New Roman" pitchFamily="18" charset="0"/>
                <a:cs typeface="Times New Roman" pitchFamily="18" charset="0"/>
              </a:rPr>
              <a:t>AX (Accumulator Register): </a:t>
            </a:r>
            <a:r>
              <a:rPr lang="en-US" sz="2800" dirty="0" smtClean="0">
                <a:latin typeface="Times New Roman" pitchFamily="18" charset="0"/>
                <a:cs typeface="Times New Roman" pitchFamily="18" charset="0"/>
              </a:rPr>
              <a:t>it is used for arithmetic and other data operations. Accumulator is a register in which </a:t>
            </a:r>
            <a:r>
              <a:rPr lang="en-US" sz="2800" b="1" dirty="0" smtClean="0">
                <a:latin typeface="Times New Roman" pitchFamily="18" charset="0"/>
                <a:cs typeface="Times New Roman" pitchFamily="18" charset="0"/>
              </a:rPr>
              <a:t>intermediate arithmetic and logic results are stored.</a:t>
            </a:r>
          </a:p>
          <a:p>
            <a:pPr marL="514350" indent="-514350" algn="just">
              <a:buAutoNum type="arabicPeriod"/>
            </a:pPr>
            <a:r>
              <a:rPr lang="en-US" sz="2800" dirty="0" smtClean="0">
                <a:solidFill>
                  <a:srgbClr val="0000FF"/>
                </a:solidFill>
                <a:latin typeface="Times New Roman" pitchFamily="18" charset="0"/>
                <a:cs typeface="Times New Roman" pitchFamily="18" charset="0"/>
              </a:rPr>
              <a:t>BX (Base Register): </a:t>
            </a:r>
            <a:r>
              <a:rPr lang="en-US" sz="2800" dirty="0" smtClean="0">
                <a:latin typeface="Times New Roman" pitchFamily="18" charset="0"/>
                <a:cs typeface="Times New Roman" pitchFamily="18" charset="0"/>
              </a:rPr>
              <a:t>it is used to store </a:t>
            </a:r>
            <a:r>
              <a:rPr lang="en-US" sz="2800" b="1" dirty="0" smtClean="0">
                <a:latin typeface="Times New Roman" pitchFamily="18" charset="0"/>
                <a:cs typeface="Times New Roman" pitchFamily="18" charset="0"/>
              </a:rPr>
              <a:t>memory addresses of data stored in main memory </a:t>
            </a:r>
            <a:r>
              <a:rPr lang="en-US" sz="2800" dirty="0" smtClean="0">
                <a:latin typeface="Times New Roman" pitchFamily="18" charset="0"/>
                <a:cs typeface="Times New Roman" pitchFamily="18" charset="0"/>
              </a:rPr>
              <a:t>during arithmetic and data movement operations.</a:t>
            </a:r>
          </a:p>
          <a:p>
            <a:pPr marL="514350" indent="-514350" algn="just">
              <a:buAutoNum type="arabicPeriod"/>
            </a:pPr>
            <a:r>
              <a:rPr lang="en-US" sz="2800" dirty="0" smtClean="0">
                <a:solidFill>
                  <a:srgbClr val="0000FF"/>
                </a:solidFill>
                <a:latin typeface="Times New Roman" pitchFamily="18" charset="0"/>
                <a:cs typeface="Times New Roman" pitchFamily="18" charset="0"/>
              </a:rPr>
              <a:t>CX ( Counter Register): </a:t>
            </a:r>
            <a:r>
              <a:rPr lang="en-US" sz="2800" dirty="0" smtClean="0">
                <a:latin typeface="Times New Roman" pitchFamily="18" charset="0"/>
                <a:cs typeface="Times New Roman" pitchFamily="18" charset="0"/>
              </a:rPr>
              <a:t>it is used for </a:t>
            </a:r>
            <a:r>
              <a:rPr lang="en-US" sz="2800" b="1" dirty="0" smtClean="0">
                <a:latin typeface="Times New Roman" pitchFamily="18" charset="0"/>
                <a:cs typeface="Times New Roman" pitchFamily="18" charset="0"/>
              </a:rPr>
              <a:t>counting purpose</a:t>
            </a:r>
            <a:r>
              <a:rPr lang="en-US" sz="2800" dirty="0" smtClean="0">
                <a:latin typeface="Times New Roman" pitchFamily="18" charset="0"/>
                <a:cs typeface="Times New Roman" pitchFamily="18" charset="0"/>
              </a:rPr>
              <a:t>. It acts as a counter for looping.</a:t>
            </a:r>
          </a:p>
          <a:p>
            <a:pPr marL="514350" indent="-514350" algn="just">
              <a:buAutoNum type="arabicPeriod"/>
            </a:pPr>
            <a:r>
              <a:rPr lang="en-US" sz="2800" dirty="0" smtClean="0">
                <a:solidFill>
                  <a:srgbClr val="0000FF"/>
                </a:solidFill>
                <a:latin typeface="Times New Roman" pitchFamily="18" charset="0"/>
                <a:cs typeface="Times New Roman" pitchFamily="18" charset="0"/>
              </a:rPr>
              <a:t>DX (Data Register): </a:t>
            </a:r>
            <a:r>
              <a:rPr lang="en-US" sz="2800" dirty="0" smtClean="0">
                <a:latin typeface="Times New Roman" pitchFamily="18" charset="0"/>
                <a:cs typeface="Times New Roman" pitchFamily="18" charset="0"/>
              </a:rPr>
              <a:t>it is used to </a:t>
            </a:r>
            <a:r>
              <a:rPr lang="en-US" sz="2800" b="1" dirty="0" smtClean="0">
                <a:latin typeface="Times New Roman" pitchFamily="18" charset="0"/>
                <a:cs typeface="Times New Roman" pitchFamily="18" charset="0"/>
              </a:rPr>
              <a:t>hold data during division and multiplication o</a:t>
            </a:r>
            <a:r>
              <a:rPr lang="en-US" sz="2800" dirty="0" smtClean="0">
                <a:latin typeface="Times New Roman" pitchFamily="18" charset="0"/>
                <a:cs typeface="Times New Roman" pitchFamily="18" charset="0"/>
              </a:rPr>
              <a:t>perations.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Two Main Types of Sequential Circuits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610600" cy="5105400"/>
          </a:xfrm>
        </p:spPr>
        <p:txBody>
          <a:bodyPr/>
          <a:lstStyle/>
          <a:p>
            <a:pPr algn="just"/>
            <a:r>
              <a:rPr lang="en-US" b="1" dirty="0">
                <a:solidFill>
                  <a:srgbClr val="FF0000"/>
                </a:solidFill>
                <a:latin typeface="Times New Roman" pitchFamily="18" charset="0"/>
                <a:cs typeface="Times New Roman" pitchFamily="18" charset="0"/>
              </a:rPr>
              <a:t>Synchronous</a:t>
            </a:r>
            <a:r>
              <a:rPr lang="en-US" dirty="0">
                <a:latin typeface="Times New Roman" pitchFamily="18" charset="0"/>
                <a:cs typeface="Times New Roman" pitchFamily="18" charset="0"/>
              </a:rPr>
              <a:t> types use pulsed or level inputs and a clock input to drive the circuit (with restrictions on pulse width and circuit propagation).</a:t>
            </a:r>
          </a:p>
          <a:p>
            <a:pPr algn="just"/>
            <a:endParaRPr lang="en-US" b="1" dirty="0" smtClean="0">
              <a:latin typeface="Times New Roman" pitchFamily="18" charset="0"/>
              <a:cs typeface="Times New Roman" pitchFamily="18" charset="0"/>
            </a:endParaRPr>
          </a:p>
          <a:p>
            <a:pPr algn="just"/>
            <a:r>
              <a:rPr lang="en-US" b="1" dirty="0" smtClean="0">
                <a:solidFill>
                  <a:srgbClr val="FF0000"/>
                </a:solidFill>
                <a:latin typeface="Times New Roman" pitchFamily="18" charset="0"/>
                <a:cs typeface="Times New Roman" pitchFamily="18" charset="0"/>
              </a:rPr>
              <a:t>Asynchronous</a:t>
            </a:r>
            <a:r>
              <a:rPr lang="en-US" dirty="0">
                <a:latin typeface="Times New Roman" pitchFamily="18" charset="0"/>
                <a:cs typeface="Times New Roman" pitchFamily="18" charset="0"/>
              </a:rPr>
              <a:t> sequential circuits do not use a clock signal as synchronous circuits do. Instead the circuit is driven by the pulses of the inputs.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sz="5400" b="1" dirty="0" smtClean="0">
                <a:solidFill>
                  <a:srgbClr val="FF0000"/>
                </a:solidFill>
                <a:latin typeface="Times New Roman" pitchFamily="18" charset="0"/>
                <a:cs typeface="Times New Roman" pitchFamily="18" charset="0"/>
              </a:rPr>
              <a:t>2. Special </a:t>
            </a:r>
            <a:r>
              <a:rPr lang="en-US" sz="5400" b="1" dirty="0" smtClean="0">
                <a:solidFill>
                  <a:srgbClr val="FF0000"/>
                </a:solidFill>
                <a:latin typeface="Times New Roman" pitchFamily="18" charset="0"/>
                <a:cs typeface="Times New Roman" pitchFamily="18" charset="0"/>
              </a:rPr>
              <a:t>Purpose Registers:</a:t>
            </a:r>
            <a:endParaRPr lang="en-US" dirty="0"/>
          </a:p>
        </p:txBody>
      </p:sp>
      <p:sp>
        <p:nvSpPr>
          <p:cNvPr id="3" name="Content Placeholder 2"/>
          <p:cNvSpPr>
            <a:spLocks noGrp="1"/>
          </p:cNvSpPr>
          <p:nvPr>
            <p:ph idx="1"/>
          </p:nvPr>
        </p:nvSpPr>
        <p:spPr>
          <a:xfrm>
            <a:off x="228600" y="1066800"/>
            <a:ext cx="8686800" cy="5562600"/>
          </a:xfrm>
        </p:spPr>
        <p:txBody>
          <a:bodyPr>
            <a:normAutofit fontScale="92500" lnSpcReduction="10000"/>
          </a:bodyPr>
          <a:lstStyle/>
          <a:p>
            <a:pPr algn="just"/>
            <a:r>
              <a:rPr lang="en-US" sz="2800" dirty="0" smtClean="0">
                <a:latin typeface="Times New Roman" pitchFamily="18" charset="0"/>
                <a:cs typeface="Times New Roman" pitchFamily="18" charset="0"/>
              </a:rPr>
              <a:t>A </a:t>
            </a:r>
            <a:r>
              <a:rPr lang="en-US" sz="2800" dirty="0" smtClean="0">
                <a:latin typeface="Times New Roman" pitchFamily="18" charset="0"/>
                <a:cs typeface="Times New Roman" pitchFamily="18" charset="0"/>
              </a:rPr>
              <a:t>CPU contains a number of special purpose registers for different purposes. All CPUs do not contain all of these special registers. These are:</a:t>
            </a:r>
          </a:p>
          <a:p>
            <a:pPr marL="514350" indent="-514350" algn="just">
              <a:buAutoNum type="arabicPeriod"/>
            </a:pPr>
            <a:r>
              <a:rPr lang="en-US" sz="2800" b="1" dirty="0" smtClean="0">
                <a:solidFill>
                  <a:srgbClr val="0000FF"/>
                </a:solidFill>
                <a:latin typeface="Times New Roman" pitchFamily="18" charset="0"/>
                <a:cs typeface="Times New Roman" pitchFamily="18" charset="0"/>
              </a:rPr>
              <a:t>Program Counter (PC):</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this register deals with the order for execution of instructions. This acts like a pointer that indicates the subsequent memory location where instruction is stored. </a:t>
            </a:r>
            <a:r>
              <a:rPr lang="en-US" sz="2800" b="1" dirty="0" smtClean="0">
                <a:latin typeface="Times New Roman" pitchFamily="18" charset="0"/>
                <a:cs typeface="Times New Roman" pitchFamily="18" charset="0"/>
              </a:rPr>
              <a:t>After one instruction is executed, the PC gets incremented by one to indicate the location of next instruction in serial order</a:t>
            </a:r>
            <a:r>
              <a:rPr lang="en-US" sz="2800" dirty="0" smtClean="0">
                <a:latin typeface="Times New Roman" pitchFamily="18" charset="0"/>
                <a:cs typeface="Times New Roman" pitchFamily="18" charset="0"/>
              </a:rPr>
              <a:t>.</a:t>
            </a:r>
          </a:p>
          <a:p>
            <a:pPr marL="514350" indent="-514350" algn="just">
              <a:buAutoNum type="arabicPeriod"/>
            </a:pPr>
            <a:r>
              <a:rPr lang="en-US" sz="2800" b="1" dirty="0" smtClean="0">
                <a:solidFill>
                  <a:srgbClr val="0000FF"/>
                </a:solidFill>
                <a:latin typeface="Times New Roman" pitchFamily="18" charset="0"/>
                <a:cs typeface="Times New Roman" pitchFamily="18" charset="0"/>
              </a:rPr>
              <a:t>Stack Pointer (SP): </a:t>
            </a:r>
            <a:r>
              <a:rPr lang="en-US" sz="2800" dirty="0" smtClean="0">
                <a:latin typeface="Times New Roman" pitchFamily="18" charset="0"/>
                <a:cs typeface="Times New Roman" pitchFamily="18" charset="0"/>
              </a:rPr>
              <a:t>Stack may be defined as </a:t>
            </a:r>
            <a:r>
              <a:rPr lang="en-US" sz="2800" b="1" dirty="0" smtClean="0">
                <a:latin typeface="Times New Roman" pitchFamily="18" charset="0"/>
                <a:cs typeface="Times New Roman" pitchFamily="18" charset="0"/>
              </a:rPr>
              <a:t>a set of memory locations </a:t>
            </a:r>
            <a:r>
              <a:rPr lang="en-US" sz="2800" dirty="0" smtClean="0">
                <a:latin typeface="Times New Roman" pitchFamily="18" charset="0"/>
                <a:cs typeface="Times New Roman" pitchFamily="18" charset="0"/>
              </a:rPr>
              <a:t>and stack pointer may be defined as the </a:t>
            </a:r>
            <a:r>
              <a:rPr lang="en-US" sz="2800" b="1" dirty="0" smtClean="0">
                <a:latin typeface="Times New Roman" pitchFamily="18" charset="0"/>
                <a:cs typeface="Times New Roman" pitchFamily="18" charset="0"/>
              </a:rPr>
              <a:t>indicator to these memory locations</a:t>
            </a:r>
            <a:r>
              <a:rPr lang="en-US" sz="2800" dirty="0" smtClean="0">
                <a:latin typeface="Times New Roman" pitchFamily="18" charset="0"/>
                <a:cs typeface="Times New Roman" pitchFamily="18" charset="0"/>
              </a:rPr>
              <a:t>. Stack memory locations are used by microprocessor for storing data temporarily for execution of a program.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609600"/>
            <a:ext cx="8763000" cy="5943600"/>
          </a:xfrm>
        </p:spPr>
        <p:txBody>
          <a:bodyPr>
            <a:normAutofit/>
          </a:bodyPr>
          <a:lstStyle/>
          <a:p>
            <a:pPr>
              <a:buNone/>
            </a:pPr>
            <a:r>
              <a:rPr lang="en-US" sz="2800" b="1" dirty="0" smtClean="0">
                <a:solidFill>
                  <a:srgbClr val="0000FF"/>
                </a:solidFill>
                <a:latin typeface="Times New Roman" pitchFamily="18" charset="0"/>
                <a:cs typeface="Times New Roman" pitchFamily="18" charset="0"/>
              </a:rPr>
              <a:t>3. Status Register</a:t>
            </a:r>
            <a:r>
              <a:rPr lang="en-US" sz="2800" dirty="0" smtClean="0">
                <a:latin typeface="Times New Roman" pitchFamily="18" charset="0"/>
                <a:cs typeface="Times New Roman" pitchFamily="18" charset="0"/>
              </a:rPr>
              <a:t>: the status register also called Flag register, holds 1-bit flags to indicate certain conditions that arise during arithmetic and logic operations. The important conditions shown by flag or status registers are:</a:t>
            </a:r>
          </a:p>
          <a:p>
            <a:pPr marL="914400" lvl="1" indent="-514350">
              <a:buFont typeface="+mj-lt"/>
              <a:buAutoNum type="alphaLcParenR"/>
            </a:pPr>
            <a:r>
              <a:rPr lang="en-US" sz="2400" dirty="0" smtClean="0">
                <a:latin typeface="Times New Roman" pitchFamily="18" charset="0"/>
                <a:cs typeface="Times New Roman" pitchFamily="18" charset="0"/>
              </a:rPr>
              <a:t>Carry: indicates whether there is overflow or not.</a:t>
            </a:r>
          </a:p>
          <a:p>
            <a:pPr marL="914400" lvl="1" indent="-514350">
              <a:buFont typeface="+mj-lt"/>
              <a:buAutoNum type="alphaLcParenR"/>
            </a:pPr>
            <a:r>
              <a:rPr lang="en-US" sz="2400" dirty="0" smtClean="0">
                <a:latin typeface="Times New Roman" pitchFamily="18" charset="0"/>
                <a:cs typeface="Times New Roman" pitchFamily="18" charset="0"/>
              </a:rPr>
              <a:t>Zero: indicates whether the result is zero or non-zero.</a:t>
            </a:r>
          </a:p>
          <a:p>
            <a:pPr marL="914400" lvl="1" indent="-514350">
              <a:buFont typeface="+mj-lt"/>
              <a:buAutoNum type="alphaLcParenR"/>
            </a:pPr>
            <a:r>
              <a:rPr lang="en-US" sz="2400" dirty="0" smtClean="0">
                <a:latin typeface="Times New Roman" pitchFamily="18" charset="0"/>
                <a:cs typeface="Times New Roman" pitchFamily="18" charset="0"/>
              </a:rPr>
              <a:t>Sign: indicates whether the result is plus or minus.</a:t>
            </a:r>
          </a:p>
          <a:p>
            <a:pPr marL="914400" lvl="1" indent="-514350">
              <a:buFont typeface="+mj-lt"/>
              <a:buAutoNum type="alphaLcParenR"/>
            </a:pPr>
            <a:r>
              <a:rPr lang="en-US" sz="2400" dirty="0" smtClean="0">
                <a:latin typeface="Times New Roman" pitchFamily="18" charset="0"/>
                <a:cs typeface="Times New Roman" pitchFamily="18" charset="0"/>
              </a:rPr>
              <a:t>Parity: indicates whether the result contains odd number of 1s or even number of 1s.</a:t>
            </a:r>
          </a:p>
          <a:p>
            <a:pPr marL="514350" indent="-514350">
              <a:buNone/>
            </a:pPr>
            <a:r>
              <a:rPr lang="en-US" sz="2800" b="1" dirty="0" smtClean="0">
                <a:solidFill>
                  <a:srgbClr val="0000FF"/>
                </a:solidFill>
                <a:latin typeface="Times New Roman" pitchFamily="18" charset="0"/>
                <a:cs typeface="Times New Roman" pitchFamily="18" charset="0"/>
              </a:rPr>
              <a:t>4. Instruction Register: </a:t>
            </a:r>
            <a:r>
              <a:rPr lang="en-US" sz="2800" dirty="0" smtClean="0">
                <a:latin typeface="Times New Roman" pitchFamily="18" charset="0"/>
                <a:cs typeface="Times New Roman" pitchFamily="18" charset="0"/>
              </a:rPr>
              <a:t>it holds an instruction until it is decoded. That is, it stores the instruction currently being executed.</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228600" y="609600"/>
            <a:ext cx="8763000" cy="5943600"/>
          </a:xfrm>
        </p:spPr>
        <p:txBody>
          <a:bodyPr>
            <a:normAutofit fontScale="92500" lnSpcReduction="10000"/>
          </a:bodyPr>
          <a:lstStyle/>
          <a:p>
            <a:pPr algn="just">
              <a:buNone/>
            </a:pPr>
            <a:r>
              <a:rPr lang="en-US" sz="2800" b="1" dirty="0" smtClean="0">
                <a:solidFill>
                  <a:srgbClr val="0000FF"/>
                </a:solidFill>
                <a:latin typeface="Times New Roman" pitchFamily="18" charset="0"/>
                <a:cs typeface="Times New Roman" pitchFamily="18" charset="0"/>
              </a:rPr>
              <a:t>5. Index Register: </a:t>
            </a:r>
            <a:r>
              <a:rPr lang="en-US" sz="2800" dirty="0" smtClean="0">
                <a:latin typeface="Times New Roman" pitchFamily="18" charset="0"/>
                <a:cs typeface="Times New Roman" pitchFamily="18" charset="0"/>
              </a:rPr>
              <a:t>index registers are used for addressing. One or more registers are designated as index registers. </a:t>
            </a:r>
          </a:p>
          <a:p>
            <a:pPr algn="just">
              <a:buNone/>
            </a:pPr>
            <a:r>
              <a:rPr lang="en-US" sz="2800" b="1" dirty="0" smtClean="0">
                <a:solidFill>
                  <a:srgbClr val="0000FF"/>
                </a:solidFill>
                <a:latin typeface="Times New Roman" pitchFamily="18" charset="0"/>
                <a:cs typeface="Times New Roman" pitchFamily="18" charset="0"/>
              </a:rPr>
              <a:t>6. Memory Address Register (MAR): </a:t>
            </a:r>
            <a:r>
              <a:rPr lang="en-US" sz="2800" dirty="0" smtClean="0">
                <a:latin typeface="Times New Roman" pitchFamily="18" charset="0"/>
                <a:cs typeface="Times New Roman" pitchFamily="18" charset="0"/>
              </a:rPr>
              <a:t>it holds the address of instruction or </a:t>
            </a:r>
            <a:r>
              <a:rPr lang="en-US" sz="2800" b="1" dirty="0" smtClean="0">
                <a:latin typeface="Times New Roman" pitchFamily="18" charset="0"/>
                <a:cs typeface="Times New Roman" pitchFamily="18" charset="0"/>
              </a:rPr>
              <a:t>data to be fetched from the memory. </a:t>
            </a:r>
            <a:r>
              <a:rPr lang="en-US" sz="2800" dirty="0" smtClean="0">
                <a:latin typeface="Times New Roman" pitchFamily="18" charset="0"/>
                <a:cs typeface="Times New Roman" pitchFamily="18" charset="0"/>
              </a:rPr>
              <a:t>The CPU transfers the address of the next instruction from the Program Counter to the memory address register. From MAR it is sent to memory through the address bus, sometimes it is called as Address Register(AR).</a:t>
            </a:r>
          </a:p>
          <a:p>
            <a:pPr algn="just">
              <a:buNone/>
            </a:pPr>
            <a:r>
              <a:rPr lang="en-US" sz="2800" b="1" dirty="0" smtClean="0">
                <a:solidFill>
                  <a:srgbClr val="0000FF"/>
                </a:solidFill>
                <a:latin typeface="Times New Roman" pitchFamily="18" charset="0"/>
                <a:cs typeface="Times New Roman" pitchFamily="18" charset="0"/>
              </a:rPr>
              <a:t>7. Memory Buffer Register (MBR) or Data Register(DR): </a:t>
            </a:r>
            <a:r>
              <a:rPr lang="en-US" sz="2800" dirty="0" smtClean="0">
                <a:latin typeface="Times New Roman" pitchFamily="18" charset="0"/>
                <a:cs typeface="Times New Roman" pitchFamily="18" charset="0"/>
              </a:rPr>
              <a:t>it hold the instruction code or </a:t>
            </a:r>
            <a:r>
              <a:rPr lang="en-US" sz="2800" b="1" dirty="0" smtClean="0">
                <a:latin typeface="Times New Roman" pitchFamily="18" charset="0"/>
                <a:cs typeface="Times New Roman" pitchFamily="18" charset="0"/>
              </a:rPr>
              <a:t>data received from </a:t>
            </a:r>
            <a:r>
              <a:rPr lang="en-US" sz="2800" dirty="0" smtClean="0">
                <a:latin typeface="Times New Roman" pitchFamily="18" charset="0"/>
                <a:cs typeface="Times New Roman" pitchFamily="18" charset="0"/>
              </a:rPr>
              <a:t>or </a:t>
            </a:r>
            <a:r>
              <a:rPr lang="en-US" sz="2800" b="1" dirty="0" smtClean="0">
                <a:latin typeface="Times New Roman" pitchFamily="18" charset="0"/>
                <a:cs typeface="Times New Roman" pitchFamily="18" charset="0"/>
              </a:rPr>
              <a:t>sent to </a:t>
            </a:r>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memory</a:t>
            </a:r>
            <a:r>
              <a:rPr lang="en-US" sz="2800" dirty="0" smtClean="0">
                <a:latin typeface="Times New Roman" pitchFamily="18" charset="0"/>
                <a:cs typeface="Times New Roman" pitchFamily="18" charset="0"/>
              </a:rPr>
              <a:t>. It is connected to data bus. The data which are written into the memory are held in the register until the write operation is completed. It is also called Data Register (DR). Thus flow of data from CPU to memory or from memory to CPU is always through MBR. It is within the CPU</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solidFill>
                  <a:srgbClr val="0000FF"/>
                </a:solidFill>
                <a:latin typeface="Times New Roman" pitchFamily="18" charset="0"/>
                <a:cs typeface="Times New Roman" pitchFamily="18" charset="0"/>
              </a:rPr>
              <a:t>Shift Registers</a:t>
            </a:r>
            <a:endParaRPr lang="en-US"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838200"/>
            <a:ext cx="8763000" cy="5791200"/>
          </a:xfrm>
        </p:spPr>
        <p:txBody>
          <a:bodyPr>
            <a:normAutofit/>
          </a:bodyPr>
          <a:lstStyle/>
          <a:p>
            <a:pPr algn="just"/>
            <a:r>
              <a:rPr lang="en-US" sz="2800" dirty="0" smtClean="0">
                <a:latin typeface="Times New Roman" pitchFamily="18" charset="0"/>
                <a:cs typeface="Times New Roman" pitchFamily="18" charset="0"/>
              </a:rPr>
              <a:t>Shift registers are direct application of flip flops. </a:t>
            </a:r>
          </a:p>
          <a:p>
            <a:pPr algn="just"/>
            <a:r>
              <a:rPr lang="en-US" sz="2800" dirty="0" smtClean="0">
                <a:latin typeface="Times New Roman" pitchFamily="18" charset="0"/>
                <a:cs typeface="Times New Roman" pitchFamily="18" charset="0"/>
              </a:rPr>
              <a:t>A register capable of shifting its binary information in one or both directions is called shift register.</a:t>
            </a:r>
          </a:p>
          <a:p>
            <a:pPr algn="just"/>
            <a:r>
              <a:rPr lang="en-US" sz="2800" dirty="0" smtClean="0">
                <a:latin typeface="Times New Roman" pitchFamily="18" charset="0"/>
                <a:cs typeface="Times New Roman" pitchFamily="18" charset="0"/>
              </a:rPr>
              <a:t>The shift register is a type of sequential logic circuit that is used for the </a:t>
            </a:r>
            <a:r>
              <a:rPr lang="en-US" sz="2800" b="1" dirty="0" smtClean="0">
                <a:latin typeface="Times New Roman" pitchFamily="18" charset="0"/>
                <a:cs typeface="Times New Roman" pitchFamily="18" charset="0"/>
              </a:rPr>
              <a:t>storage or transfer of data </a:t>
            </a:r>
            <a:r>
              <a:rPr lang="en-US" sz="2800" dirty="0" smtClean="0">
                <a:latin typeface="Times New Roman" pitchFamily="18" charset="0"/>
                <a:cs typeface="Times New Roman" pitchFamily="18" charset="0"/>
              </a:rPr>
              <a:t>in the form of binary numbers and then “shifts” the data out  once every clock cycle, hence the name </a:t>
            </a:r>
            <a:r>
              <a:rPr lang="en-US" sz="2800" b="1" dirty="0" smtClean="0">
                <a:latin typeface="Times New Roman" pitchFamily="18" charset="0"/>
                <a:cs typeface="Times New Roman" pitchFamily="18" charset="0"/>
              </a:rPr>
              <a:t>“shift register”.</a:t>
            </a:r>
          </a:p>
          <a:p>
            <a:pPr algn="just"/>
            <a:r>
              <a:rPr lang="en-US" sz="2800" dirty="0" smtClean="0">
                <a:latin typeface="Times New Roman" pitchFamily="18" charset="0"/>
                <a:cs typeface="Times New Roman" pitchFamily="18" charset="0"/>
              </a:rPr>
              <a:t>Logical configuration of a shift register consist of a chain of </a:t>
            </a:r>
            <a:r>
              <a:rPr lang="en-US" sz="2800" b="1" dirty="0" smtClean="0">
                <a:latin typeface="Times New Roman" pitchFamily="18" charset="0"/>
                <a:cs typeface="Times New Roman" pitchFamily="18" charset="0"/>
              </a:rPr>
              <a:t>flip flops in cascade</a:t>
            </a:r>
            <a:r>
              <a:rPr lang="en-US" sz="2800" dirty="0" smtClean="0">
                <a:latin typeface="Times New Roman" pitchFamily="18" charset="0"/>
                <a:cs typeface="Times New Roman" pitchFamily="18" charset="0"/>
              </a:rPr>
              <a:t>, with the </a:t>
            </a:r>
            <a:r>
              <a:rPr lang="en-US" sz="2800" dirty="0" smtClean="0">
                <a:solidFill>
                  <a:srgbClr val="0000FF"/>
                </a:solidFill>
                <a:latin typeface="Times New Roman" pitchFamily="18" charset="0"/>
                <a:cs typeface="Times New Roman" pitchFamily="18" charset="0"/>
              </a:rPr>
              <a:t>output of one flip flop connected to the input of the next flip flop</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All flip flop receive common clock pulses that initiate the shift from one stage to the next.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FF0000"/>
                </a:solidFill>
                <a:latin typeface="Times New Roman" pitchFamily="18" charset="0"/>
                <a:cs typeface="Times New Roman" pitchFamily="18" charset="0"/>
              </a:rPr>
              <a:t>Classification of Shift Registers</a:t>
            </a:r>
            <a:endParaRPr lang="en-US" sz="4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Classification based on the mode of input and output:</a:t>
            </a:r>
          </a:p>
          <a:p>
            <a:pPr marL="514350" indent="-514350">
              <a:buAutoNum type="arabicPeriod"/>
            </a:pPr>
            <a:r>
              <a:rPr lang="en-US" sz="2800" dirty="0" smtClean="0">
                <a:latin typeface="Times New Roman" pitchFamily="18" charset="0"/>
                <a:cs typeface="Times New Roman" pitchFamily="18" charset="0"/>
              </a:rPr>
              <a:t>Serial In Serial Out shift registers (SISO)</a:t>
            </a:r>
          </a:p>
          <a:p>
            <a:pPr marL="514350" indent="-514350">
              <a:buAutoNum type="arabicPeriod"/>
            </a:pPr>
            <a:r>
              <a:rPr lang="en-US" sz="2800" dirty="0" smtClean="0">
                <a:latin typeface="Times New Roman" pitchFamily="18" charset="0"/>
                <a:cs typeface="Times New Roman" pitchFamily="18" charset="0"/>
              </a:rPr>
              <a:t>Serial In Parallel Out (SIPO)</a:t>
            </a:r>
          </a:p>
          <a:p>
            <a:pPr marL="514350" indent="-514350">
              <a:buAutoNum type="arabicPeriod"/>
            </a:pPr>
            <a:r>
              <a:rPr lang="en-US" sz="2800" dirty="0" smtClean="0">
                <a:latin typeface="Times New Roman" pitchFamily="18" charset="0"/>
                <a:cs typeface="Times New Roman" pitchFamily="18" charset="0"/>
              </a:rPr>
              <a:t>Parallel In Serial Out (PISO)</a:t>
            </a:r>
          </a:p>
          <a:p>
            <a:pPr marL="514350" indent="-514350">
              <a:buAutoNum type="arabicPeriod"/>
            </a:pPr>
            <a:r>
              <a:rPr lang="en-US" sz="2800" dirty="0" smtClean="0">
                <a:latin typeface="Times New Roman" pitchFamily="18" charset="0"/>
                <a:cs typeface="Times New Roman" pitchFamily="18" charset="0"/>
              </a:rPr>
              <a:t>Parallel In Parallel Out (PIPO) shift registers.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457200" y="152400"/>
            <a:ext cx="8458200" cy="990600"/>
          </a:xfrm>
        </p:spPr>
        <p:txBody>
          <a:bodyPr>
            <a:noAutofit/>
          </a:bodyPr>
          <a:lstStyle/>
          <a:p>
            <a:r>
              <a:rPr lang="en-US" sz="4400" b="1" dirty="0">
                <a:solidFill>
                  <a:srgbClr val="0000FF"/>
                </a:solidFill>
                <a:latin typeface="Times New Roman" pitchFamily="18" charset="0"/>
                <a:cs typeface="Times New Roman" pitchFamily="18" charset="0"/>
              </a:rPr>
              <a:t>Serial In/Serial Out Shift Registers</a:t>
            </a:r>
          </a:p>
        </p:txBody>
      </p:sp>
      <p:sp>
        <p:nvSpPr>
          <p:cNvPr id="350211" name="Rectangle 3"/>
          <p:cNvSpPr>
            <a:spLocks noGrp="1" noChangeArrowheads="1"/>
          </p:cNvSpPr>
          <p:nvPr>
            <p:ph idx="1"/>
          </p:nvPr>
        </p:nvSpPr>
        <p:spPr>
          <a:xfrm>
            <a:off x="304800" y="1447800"/>
            <a:ext cx="8534400" cy="914400"/>
          </a:xfrm>
        </p:spPr>
        <p:txBody>
          <a:bodyPr>
            <a:normAutofit/>
          </a:bodyPr>
          <a:lstStyle/>
          <a:p>
            <a:pPr algn="just">
              <a:lnSpc>
                <a:spcPct val="90000"/>
              </a:lnSpc>
              <a:spcBef>
                <a:spcPct val="40000"/>
              </a:spcBef>
              <a:buSzPct val="120000"/>
              <a:buFont typeface="Wingdings" pitchFamily="2" charset="2"/>
              <a:buChar char="§"/>
            </a:pPr>
            <a:r>
              <a:rPr lang="en-US" dirty="0">
                <a:latin typeface="Times New Roman" pitchFamily="18" charset="0"/>
                <a:cs typeface="Times New Roman" pitchFamily="18" charset="0"/>
              </a:rPr>
              <a:t>Accepts data serially – one bit at a time – and also produces output serially</a:t>
            </a:r>
            <a:r>
              <a:rPr lang="en-US" dirty="0"/>
              <a:t>.</a:t>
            </a:r>
          </a:p>
        </p:txBody>
      </p:sp>
      <p:sp>
        <p:nvSpPr>
          <p:cNvPr id="63" name="Slide Number Placeholder 5"/>
          <p:cNvSpPr>
            <a:spLocks noGrp="1"/>
          </p:cNvSpPr>
          <p:nvPr>
            <p:ph type="sldNum" sz="quarter" idx="12"/>
          </p:nvPr>
        </p:nvSpPr>
        <p:spPr/>
        <p:txBody>
          <a:bodyPr/>
          <a:lstStyle/>
          <a:p>
            <a:fld id="{F8836BBF-DE58-4190-83BC-EB4579B3608E}" type="slidenum">
              <a:rPr lang="en-US"/>
              <a:pPr/>
              <a:t>35</a:t>
            </a:fld>
            <a:endParaRPr lang="en-US"/>
          </a:p>
        </p:txBody>
      </p:sp>
      <p:grpSp>
        <p:nvGrpSpPr>
          <p:cNvPr id="2" name="Group 310"/>
          <p:cNvGrpSpPr>
            <a:grpSpLocks/>
          </p:cNvGrpSpPr>
          <p:nvPr/>
        </p:nvGrpSpPr>
        <p:grpSpPr bwMode="auto">
          <a:xfrm>
            <a:off x="1600200" y="2743200"/>
            <a:ext cx="7010400" cy="1752600"/>
            <a:chOff x="1008" y="1728"/>
            <a:chExt cx="4416" cy="1104"/>
          </a:xfrm>
        </p:grpSpPr>
        <p:sp>
          <p:nvSpPr>
            <p:cNvPr id="350326" name="Line 118"/>
            <p:cNvSpPr>
              <a:spLocks noChangeShapeType="1"/>
            </p:cNvSpPr>
            <p:nvPr/>
          </p:nvSpPr>
          <p:spPr bwMode="auto">
            <a:xfrm>
              <a:off x="1584" y="2736"/>
              <a:ext cx="2304" cy="0"/>
            </a:xfrm>
            <a:prstGeom prst="line">
              <a:avLst/>
            </a:prstGeom>
            <a:noFill/>
            <a:ln w="15875">
              <a:solidFill>
                <a:srgbClr val="0000CC"/>
              </a:solidFill>
              <a:round/>
              <a:headEnd/>
              <a:tailEnd/>
            </a:ln>
            <a:effectLst/>
          </p:spPr>
          <p:txBody>
            <a:bodyPr wrap="none" anchor="ctr"/>
            <a:lstStyle/>
            <a:p>
              <a:endParaRPr lang="en-US"/>
            </a:p>
          </p:txBody>
        </p:sp>
        <p:sp>
          <p:nvSpPr>
            <p:cNvPr id="350329" name="Line 121"/>
            <p:cNvSpPr>
              <a:spLocks noChangeShapeType="1"/>
            </p:cNvSpPr>
            <p:nvPr/>
          </p:nvSpPr>
          <p:spPr bwMode="auto">
            <a:xfrm flipV="1">
              <a:off x="1776" y="1920"/>
              <a:ext cx="240" cy="0"/>
            </a:xfrm>
            <a:prstGeom prst="line">
              <a:avLst/>
            </a:prstGeom>
            <a:noFill/>
            <a:ln w="15875">
              <a:solidFill>
                <a:schemeClr val="tx1"/>
              </a:solidFill>
              <a:round/>
              <a:headEnd/>
              <a:tailEnd/>
            </a:ln>
            <a:effectLst/>
          </p:spPr>
          <p:txBody>
            <a:bodyPr wrap="none" anchor="ctr"/>
            <a:lstStyle/>
            <a:p>
              <a:endParaRPr lang="en-US"/>
            </a:p>
          </p:txBody>
        </p:sp>
        <p:sp>
          <p:nvSpPr>
            <p:cNvPr id="350330" name="Line 122"/>
            <p:cNvSpPr>
              <a:spLocks noChangeShapeType="1"/>
            </p:cNvSpPr>
            <p:nvPr/>
          </p:nvSpPr>
          <p:spPr bwMode="auto">
            <a:xfrm flipV="1">
              <a:off x="1872" y="2112"/>
              <a:ext cx="144" cy="0"/>
            </a:xfrm>
            <a:prstGeom prst="line">
              <a:avLst/>
            </a:prstGeom>
            <a:noFill/>
            <a:ln w="15875">
              <a:solidFill>
                <a:srgbClr val="0000CC"/>
              </a:solidFill>
              <a:round/>
              <a:headEnd/>
              <a:tailEnd/>
            </a:ln>
            <a:effectLst/>
          </p:spPr>
          <p:txBody>
            <a:bodyPr wrap="none" anchor="ctr"/>
            <a:lstStyle/>
            <a:p>
              <a:endParaRPr lang="en-US"/>
            </a:p>
          </p:txBody>
        </p:sp>
        <p:sp>
          <p:nvSpPr>
            <p:cNvPr id="350332" name="Text Box 124"/>
            <p:cNvSpPr txBox="1">
              <a:spLocks noChangeArrowheads="1"/>
            </p:cNvSpPr>
            <p:nvPr/>
          </p:nvSpPr>
          <p:spPr bwMode="auto">
            <a:xfrm>
              <a:off x="2352" y="1728"/>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0</a:t>
              </a:r>
              <a:endParaRPr lang="en-GB" sz="1400" b="1" i="1"/>
            </a:p>
          </p:txBody>
        </p:sp>
        <p:sp>
          <p:nvSpPr>
            <p:cNvPr id="350333" name="Text Box 125"/>
            <p:cNvSpPr txBox="1">
              <a:spLocks noChangeArrowheads="1"/>
            </p:cNvSpPr>
            <p:nvPr/>
          </p:nvSpPr>
          <p:spPr bwMode="auto">
            <a:xfrm>
              <a:off x="1248" y="2640"/>
              <a:ext cx="346" cy="192"/>
            </a:xfrm>
            <a:prstGeom prst="rect">
              <a:avLst/>
            </a:prstGeom>
            <a:noFill/>
            <a:ln w="9525">
              <a:noFill/>
              <a:miter lim="800000"/>
              <a:headEnd/>
              <a:tailEnd/>
            </a:ln>
            <a:effectLst/>
          </p:spPr>
          <p:txBody>
            <a:bodyPr wrap="none">
              <a:spAutoFit/>
            </a:bodyPr>
            <a:lstStyle/>
            <a:p>
              <a:pPr algn="l">
                <a:spcBef>
                  <a:spcPct val="0"/>
                </a:spcBef>
              </a:pPr>
              <a:r>
                <a:rPr lang="en-GB" sz="1400" b="1"/>
                <a:t>CLK</a:t>
              </a:r>
            </a:p>
          </p:txBody>
        </p:sp>
        <p:sp>
          <p:nvSpPr>
            <p:cNvPr id="350335" name="Line 127"/>
            <p:cNvSpPr>
              <a:spLocks noChangeShapeType="1"/>
            </p:cNvSpPr>
            <p:nvPr/>
          </p:nvSpPr>
          <p:spPr bwMode="auto">
            <a:xfrm flipH="1">
              <a:off x="1872" y="2112"/>
              <a:ext cx="0" cy="624"/>
            </a:xfrm>
            <a:prstGeom prst="line">
              <a:avLst/>
            </a:prstGeom>
            <a:noFill/>
            <a:ln w="15875">
              <a:solidFill>
                <a:srgbClr val="0000CC"/>
              </a:solidFill>
              <a:round/>
              <a:headEnd/>
              <a:tailEnd/>
            </a:ln>
            <a:effectLst/>
          </p:spPr>
          <p:txBody>
            <a:bodyPr wrap="none" anchor="ctr"/>
            <a:lstStyle/>
            <a:p>
              <a:endParaRPr lang="en-US"/>
            </a:p>
          </p:txBody>
        </p:sp>
        <p:sp>
          <p:nvSpPr>
            <p:cNvPr id="350336" name="Oval 128"/>
            <p:cNvSpPr>
              <a:spLocks noChangeArrowheads="1"/>
            </p:cNvSpPr>
            <p:nvPr/>
          </p:nvSpPr>
          <p:spPr bwMode="auto">
            <a:xfrm>
              <a:off x="1856" y="2712"/>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0345" name="Line 137"/>
            <p:cNvSpPr>
              <a:spLocks noChangeShapeType="1"/>
            </p:cNvSpPr>
            <p:nvPr/>
          </p:nvSpPr>
          <p:spPr bwMode="auto">
            <a:xfrm>
              <a:off x="2352" y="1920"/>
              <a:ext cx="336" cy="0"/>
            </a:xfrm>
            <a:prstGeom prst="line">
              <a:avLst/>
            </a:prstGeom>
            <a:noFill/>
            <a:ln w="15875">
              <a:solidFill>
                <a:schemeClr val="tx1"/>
              </a:solidFill>
              <a:round/>
              <a:headEnd/>
              <a:tailEnd/>
            </a:ln>
            <a:effectLst/>
          </p:spPr>
          <p:txBody>
            <a:bodyPr wrap="none" anchor="ctr"/>
            <a:lstStyle/>
            <a:p>
              <a:endParaRPr lang="en-US"/>
            </a:p>
          </p:txBody>
        </p:sp>
        <p:grpSp>
          <p:nvGrpSpPr>
            <p:cNvPr id="3" name="Group 300"/>
            <p:cNvGrpSpPr>
              <a:grpSpLocks/>
            </p:cNvGrpSpPr>
            <p:nvPr/>
          </p:nvGrpSpPr>
          <p:grpSpPr bwMode="auto">
            <a:xfrm>
              <a:off x="1999" y="1824"/>
              <a:ext cx="370" cy="576"/>
              <a:chOff x="1999" y="1824"/>
              <a:chExt cx="370" cy="576"/>
            </a:xfrm>
          </p:grpSpPr>
          <p:sp>
            <p:nvSpPr>
              <p:cNvPr id="350364" name="Rectangle 156"/>
              <p:cNvSpPr>
                <a:spLocks noChangeArrowheads="1"/>
              </p:cNvSpPr>
              <p:nvPr/>
            </p:nvSpPr>
            <p:spPr bwMode="auto">
              <a:xfrm>
                <a:off x="2016" y="1824"/>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0365" name="Text Box 157"/>
              <p:cNvSpPr txBox="1">
                <a:spLocks noChangeArrowheads="1"/>
              </p:cNvSpPr>
              <p:nvPr/>
            </p:nvSpPr>
            <p:spPr bwMode="auto">
              <a:xfrm>
                <a:off x="1999" y="1824"/>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0366" name="Text Box 158"/>
              <p:cNvSpPr txBox="1">
                <a:spLocks noChangeArrowheads="1"/>
              </p:cNvSpPr>
              <p:nvPr/>
            </p:nvSpPr>
            <p:spPr bwMode="auto">
              <a:xfrm>
                <a:off x="2172" y="1824"/>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0368" name="AutoShape 160"/>
              <p:cNvSpPr>
                <a:spLocks noChangeArrowheads="1"/>
              </p:cNvSpPr>
              <p:nvPr/>
            </p:nvSpPr>
            <p:spPr bwMode="auto">
              <a:xfrm rot="5400000">
                <a:off x="1992" y="2089"/>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0369" name="Text Box 161"/>
              <p:cNvSpPr txBox="1">
                <a:spLocks noChangeArrowheads="1"/>
              </p:cNvSpPr>
              <p:nvPr/>
            </p:nvSpPr>
            <p:spPr bwMode="auto">
              <a:xfrm>
                <a:off x="2032" y="2025"/>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0370" name="Text Box 162"/>
              <p:cNvSpPr txBox="1">
                <a:spLocks noChangeArrowheads="1"/>
              </p:cNvSpPr>
              <p:nvPr/>
            </p:nvSpPr>
            <p:spPr bwMode="auto">
              <a:xfrm>
                <a:off x="2179" y="1827"/>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sp>
          <p:nvSpPr>
            <p:cNvPr id="350439" name="Line 231"/>
            <p:cNvSpPr>
              <a:spLocks noChangeShapeType="1"/>
            </p:cNvSpPr>
            <p:nvPr/>
          </p:nvSpPr>
          <p:spPr bwMode="auto">
            <a:xfrm flipV="1">
              <a:off x="2561" y="2112"/>
              <a:ext cx="127" cy="0"/>
            </a:xfrm>
            <a:prstGeom prst="line">
              <a:avLst/>
            </a:prstGeom>
            <a:noFill/>
            <a:ln w="15875">
              <a:solidFill>
                <a:srgbClr val="0000CC"/>
              </a:solidFill>
              <a:round/>
              <a:headEnd/>
              <a:tailEnd/>
            </a:ln>
            <a:effectLst/>
          </p:spPr>
          <p:txBody>
            <a:bodyPr wrap="none" anchor="ctr"/>
            <a:lstStyle/>
            <a:p>
              <a:endParaRPr lang="en-US"/>
            </a:p>
          </p:txBody>
        </p:sp>
        <p:sp>
          <p:nvSpPr>
            <p:cNvPr id="350440" name="Text Box 232"/>
            <p:cNvSpPr txBox="1">
              <a:spLocks noChangeArrowheads="1"/>
            </p:cNvSpPr>
            <p:nvPr/>
          </p:nvSpPr>
          <p:spPr bwMode="auto">
            <a:xfrm>
              <a:off x="3041" y="1728"/>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1</a:t>
              </a:r>
              <a:endParaRPr lang="en-GB" sz="1400" b="1" i="1"/>
            </a:p>
          </p:txBody>
        </p:sp>
        <p:sp>
          <p:nvSpPr>
            <p:cNvPr id="350441" name="Line 233"/>
            <p:cNvSpPr>
              <a:spLocks noChangeShapeType="1"/>
            </p:cNvSpPr>
            <p:nvPr/>
          </p:nvSpPr>
          <p:spPr bwMode="auto">
            <a:xfrm flipH="1">
              <a:off x="2561" y="2112"/>
              <a:ext cx="0" cy="624"/>
            </a:xfrm>
            <a:prstGeom prst="line">
              <a:avLst/>
            </a:prstGeom>
            <a:noFill/>
            <a:ln w="15875">
              <a:solidFill>
                <a:srgbClr val="0000CC"/>
              </a:solidFill>
              <a:round/>
              <a:headEnd/>
              <a:tailEnd/>
            </a:ln>
            <a:effectLst/>
          </p:spPr>
          <p:txBody>
            <a:bodyPr wrap="none" anchor="ctr"/>
            <a:lstStyle/>
            <a:p>
              <a:endParaRPr lang="en-US"/>
            </a:p>
          </p:txBody>
        </p:sp>
        <p:sp>
          <p:nvSpPr>
            <p:cNvPr id="350442" name="Oval 234"/>
            <p:cNvSpPr>
              <a:spLocks noChangeArrowheads="1"/>
            </p:cNvSpPr>
            <p:nvPr/>
          </p:nvSpPr>
          <p:spPr bwMode="auto">
            <a:xfrm>
              <a:off x="2545" y="2712"/>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0443" name="Line 235"/>
            <p:cNvSpPr>
              <a:spLocks noChangeShapeType="1"/>
            </p:cNvSpPr>
            <p:nvPr/>
          </p:nvSpPr>
          <p:spPr bwMode="auto">
            <a:xfrm>
              <a:off x="3024" y="1920"/>
              <a:ext cx="336" cy="0"/>
            </a:xfrm>
            <a:prstGeom prst="line">
              <a:avLst/>
            </a:prstGeom>
            <a:noFill/>
            <a:ln w="15875">
              <a:solidFill>
                <a:schemeClr val="tx1"/>
              </a:solidFill>
              <a:round/>
              <a:headEnd/>
              <a:tailEnd/>
            </a:ln>
            <a:effectLst/>
          </p:spPr>
          <p:txBody>
            <a:bodyPr wrap="none" anchor="ctr"/>
            <a:lstStyle/>
            <a:p>
              <a:endParaRPr lang="en-US"/>
            </a:p>
          </p:txBody>
        </p:sp>
        <p:sp>
          <p:nvSpPr>
            <p:cNvPr id="350451" name="Line 243"/>
            <p:cNvSpPr>
              <a:spLocks noChangeShapeType="1"/>
            </p:cNvSpPr>
            <p:nvPr/>
          </p:nvSpPr>
          <p:spPr bwMode="auto">
            <a:xfrm flipV="1">
              <a:off x="3216" y="2112"/>
              <a:ext cx="144" cy="0"/>
            </a:xfrm>
            <a:prstGeom prst="line">
              <a:avLst/>
            </a:prstGeom>
            <a:noFill/>
            <a:ln w="15875">
              <a:solidFill>
                <a:srgbClr val="0000CC"/>
              </a:solidFill>
              <a:round/>
              <a:headEnd/>
              <a:tailEnd/>
            </a:ln>
            <a:effectLst/>
          </p:spPr>
          <p:txBody>
            <a:bodyPr wrap="none" anchor="ctr"/>
            <a:lstStyle/>
            <a:p>
              <a:endParaRPr lang="en-US"/>
            </a:p>
          </p:txBody>
        </p:sp>
        <p:sp>
          <p:nvSpPr>
            <p:cNvPr id="350452" name="Text Box 244"/>
            <p:cNvSpPr txBox="1">
              <a:spLocks noChangeArrowheads="1"/>
            </p:cNvSpPr>
            <p:nvPr/>
          </p:nvSpPr>
          <p:spPr bwMode="auto">
            <a:xfrm>
              <a:off x="3696" y="1728"/>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2</a:t>
              </a:r>
              <a:endParaRPr lang="en-GB" sz="1400" b="1" i="1"/>
            </a:p>
          </p:txBody>
        </p:sp>
        <p:sp>
          <p:nvSpPr>
            <p:cNvPr id="350453" name="Line 245"/>
            <p:cNvSpPr>
              <a:spLocks noChangeShapeType="1"/>
            </p:cNvSpPr>
            <p:nvPr/>
          </p:nvSpPr>
          <p:spPr bwMode="auto">
            <a:xfrm flipH="1">
              <a:off x="3216" y="2112"/>
              <a:ext cx="0" cy="624"/>
            </a:xfrm>
            <a:prstGeom prst="line">
              <a:avLst/>
            </a:prstGeom>
            <a:noFill/>
            <a:ln w="15875">
              <a:solidFill>
                <a:srgbClr val="0000CC"/>
              </a:solidFill>
              <a:round/>
              <a:headEnd/>
              <a:tailEnd/>
            </a:ln>
            <a:effectLst/>
          </p:spPr>
          <p:txBody>
            <a:bodyPr wrap="none" anchor="ctr"/>
            <a:lstStyle/>
            <a:p>
              <a:endParaRPr lang="en-US"/>
            </a:p>
          </p:txBody>
        </p:sp>
        <p:sp>
          <p:nvSpPr>
            <p:cNvPr id="350454" name="Oval 246"/>
            <p:cNvSpPr>
              <a:spLocks noChangeArrowheads="1"/>
            </p:cNvSpPr>
            <p:nvPr/>
          </p:nvSpPr>
          <p:spPr bwMode="auto">
            <a:xfrm>
              <a:off x="3200" y="2712"/>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0455" name="Line 247"/>
            <p:cNvSpPr>
              <a:spLocks noChangeShapeType="1"/>
            </p:cNvSpPr>
            <p:nvPr/>
          </p:nvSpPr>
          <p:spPr bwMode="auto">
            <a:xfrm>
              <a:off x="3696" y="1920"/>
              <a:ext cx="336" cy="0"/>
            </a:xfrm>
            <a:prstGeom prst="line">
              <a:avLst/>
            </a:prstGeom>
            <a:noFill/>
            <a:ln w="15875">
              <a:solidFill>
                <a:schemeClr val="tx1"/>
              </a:solidFill>
              <a:round/>
              <a:headEnd/>
              <a:tailEnd/>
            </a:ln>
            <a:effectLst/>
          </p:spPr>
          <p:txBody>
            <a:bodyPr wrap="none" anchor="ctr"/>
            <a:lstStyle/>
            <a:p>
              <a:endParaRPr lang="en-US"/>
            </a:p>
          </p:txBody>
        </p:sp>
        <p:sp>
          <p:nvSpPr>
            <p:cNvPr id="350463" name="Line 255"/>
            <p:cNvSpPr>
              <a:spLocks noChangeShapeType="1"/>
            </p:cNvSpPr>
            <p:nvPr/>
          </p:nvSpPr>
          <p:spPr bwMode="auto">
            <a:xfrm flipV="1">
              <a:off x="3888" y="2112"/>
              <a:ext cx="144" cy="0"/>
            </a:xfrm>
            <a:prstGeom prst="line">
              <a:avLst/>
            </a:prstGeom>
            <a:noFill/>
            <a:ln w="15875">
              <a:solidFill>
                <a:srgbClr val="0000CC"/>
              </a:solidFill>
              <a:round/>
              <a:headEnd/>
              <a:tailEnd/>
            </a:ln>
            <a:effectLst/>
          </p:spPr>
          <p:txBody>
            <a:bodyPr wrap="none" anchor="ctr"/>
            <a:lstStyle/>
            <a:p>
              <a:endParaRPr lang="en-US"/>
            </a:p>
          </p:txBody>
        </p:sp>
        <p:sp>
          <p:nvSpPr>
            <p:cNvPr id="350464" name="Text Box 256"/>
            <p:cNvSpPr txBox="1">
              <a:spLocks noChangeArrowheads="1"/>
            </p:cNvSpPr>
            <p:nvPr/>
          </p:nvSpPr>
          <p:spPr bwMode="auto">
            <a:xfrm>
              <a:off x="4368" y="1728"/>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3</a:t>
              </a:r>
              <a:endParaRPr lang="en-GB" sz="1400" b="1" i="1"/>
            </a:p>
          </p:txBody>
        </p:sp>
        <p:sp>
          <p:nvSpPr>
            <p:cNvPr id="350465" name="Line 257"/>
            <p:cNvSpPr>
              <a:spLocks noChangeShapeType="1"/>
            </p:cNvSpPr>
            <p:nvPr/>
          </p:nvSpPr>
          <p:spPr bwMode="auto">
            <a:xfrm flipH="1">
              <a:off x="3888" y="2112"/>
              <a:ext cx="0" cy="624"/>
            </a:xfrm>
            <a:prstGeom prst="line">
              <a:avLst/>
            </a:prstGeom>
            <a:noFill/>
            <a:ln w="15875">
              <a:solidFill>
                <a:srgbClr val="0000CC"/>
              </a:solidFill>
              <a:round/>
              <a:headEnd/>
              <a:tailEnd/>
            </a:ln>
            <a:effectLst/>
          </p:spPr>
          <p:txBody>
            <a:bodyPr wrap="none" anchor="ctr"/>
            <a:lstStyle/>
            <a:p>
              <a:endParaRPr lang="en-US"/>
            </a:p>
          </p:txBody>
        </p:sp>
        <p:sp>
          <p:nvSpPr>
            <p:cNvPr id="350467" name="Line 259"/>
            <p:cNvSpPr>
              <a:spLocks noChangeShapeType="1"/>
            </p:cNvSpPr>
            <p:nvPr/>
          </p:nvSpPr>
          <p:spPr bwMode="auto">
            <a:xfrm>
              <a:off x="4368" y="1920"/>
              <a:ext cx="336" cy="0"/>
            </a:xfrm>
            <a:prstGeom prst="line">
              <a:avLst/>
            </a:prstGeom>
            <a:noFill/>
            <a:ln w="15875">
              <a:solidFill>
                <a:schemeClr val="tx1"/>
              </a:solidFill>
              <a:round/>
              <a:headEnd/>
              <a:tailEnd/>
            </a:ln>
            <a:effectLst/>
          </p:spPr>
          <p:txBody>
            <a:bodyPr wrap="none" anchor="ctr"/>
            <a:lstStyle/>
            <a:p>
              <a:endParaRPr lang="en-US"/>
            </a:p>
          </p:txBody>
        </p:sp>
        <p:sp>
          <p:nvSpPr>
            <p:cNvPr id="350476" name="Text Box 268"/>
            <p:cNvSpPr txBox="1">
              <a:spLocks noChangeArrowheads="1"/>
            </p:cNvSpPr>
            <p:nvPr/>
          </p:nvSpPr>
          <p:spPr bwMode="auto">
            <a:xfrm>
              <a:off x="1008" y="1728"/>
              <a:ext cx="768" cy="366"/>
            </a:xfrm>
            <a:prstGeom prst="rect">
              <a:avLst/>
            </a:prstGeom>
            <a:noFill/>
            <a:ln w="9525">
              <a:noFill/>
              <a:miter lim="800000"/>
              <a:headEnd/>
              <a:tailEnd/>
            </a:ln>
            <a:effectLst/>
          </p:spPr>
          <p:txBody>
            <a:bodyPr>
              <a:spAutoFit/>
            </a:bodyPr>
            <a:lstStyle/>
            <a:p>
              <a:r>
                <a:rPr lang="en-US" b="1"/>
                <a:t>Serial data input</a:t>
              </a:r>
            </a:p>
          </p:txBody>
        </p:sp>
        <p:sp>
          <p:nvSpPr>
            <p:cNvPr id="350477" name="Text Box 269"/>
            <p:cNvSpPr txBox="1">
              <a:spLocks noChangeArrowheads="1"/>
            </p:cNvSpPr>
            <p:nvPr/>
          </p:nvSpPr>
          <p:spPr bwMode="auto">
            <a:xfrm>
              <a:off x="4656" y="1728"/>
              <a:ext cx="768" cy="366"/>
            </a:xfrm>
            <a:prstGeom prst="rect">
              <a:avLst/>
            </a:prstGeom>
            <a:noFill/>
            <a:ln w="9525">
              <a:noFill/>
              <a:miter lim="800000"/>
              <a:headEnd/>
              <a:tailEnd/>
            </a:ln>
            <a:effectLst/>
          </p:spPr>
          <p:txBody>
            <a:bodyPr>
              <a:spAutoFit/>
            </a:bodyPr>
            <a:lstStyle/>
            <a:p>
              <a:r>
                <a:rPr lang="en-US" b="1"/>
                <a:t>Serial data output</a:t>
              </a:r>
            </a:p>
          </p:txBody>
        </p:sp>
        <p:grpSp>
          <p:nvGrpSpPr>
            <p:cNvPr id="4" name="Group 301"/>
            <p:cNvGrpSpPr>
              <a:grpSpLocks/>
            </p:cNvGrpSpPr>
            <p:nvPr/>
          </p:nvGrpSpPr>
          <p:grpSpPr bwMode="auto">
            <a:xfrm>
              <a:off x="2671" y="1824"/>
              <a:ext cx="370" cy="576"/>
              <a:chOff x="2671" y="1824"/>
              <a:chExt cx="370" cy="576"/>
            </a:xfrm>
          </p:grpSpPr>
          <p:sp>
            <p:nvSpPr>
              <p:cNvPr id="350496" name="Rectangle 288"/>
              <p:cNvSpPr>
                <a:spLocks noChangeArrowheads="1"/>
              </p:cNvSpPr>
              <p:nvPr/>
            </p:nvSpPr>
            <p:spPr bwMode="auto">
              <a:xfrm>
                <a:off x="2688" y="1824"/>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0497" name="Text Box 289"/>
              <p:cNvSpPr txBox="1">
                <a:spLocks noChangeArrowheads="1"/>
              </p:cNvSpPr>
              <p:nvPr/>
            </p:nvSpPr>
            <p:spPr bwMode="auto">
              <a:xfrm>
                <a:off x="2671" y="1824"/>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0498" name="Text Box 290"/>
              <p:cNvSpPr txBox="1">
                <a:spLocks noChangeArrowheads="1"/>
              </p:cNvSpPr>
              <p:nvPr/>
            </p:nvSpPr>
            <p:spPr bwMode="auto">
              <a:xfrm>
                <a:off x="2844" y="1824"/>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0499" name="AutoShape 291"/>
              <p:cNvSpPr>
                <a:spLocks noChangeArrowheads="1"/>
              </p:cNvSpPr>
              <p:nvPr/>
            </p:nvSpPr>
            <p:spPr bwMode="auto">
              <a:xfrm rot="5400000">
                <a:off x="2664" y="2089"/>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0500" name="Text Box 292"/>
              <p:cNvSpPr txBox="1">
                <a:spLocks noChangeArrowheads="1"/>
              </p:cNvSpPr>
              <p:nvPr/>
            </p:nvSpPr>
            <p:spPr bwMode="auto">
              <a:xfrm>
                <a:off x="2704" y="2025"/>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0501" name="Text Box 293"/>
              <p:cNvSpPr txBox="1">
                <a:spLocks noChangeArrowheads="1"/>
              </p:cNvSpPr>
              <p:nvPr/>
            </p:nvSpPr>
            <p:spPr bwMode="auto">
              <a:xfrm>
                <a:off x="2851" y="1827"/>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grpSp>
          <p:nvGrpSpPr>
            <p:cNvPr id="5" name="Group 309"/>
            <p:cNvGrpSpPr>
              <a:grpSpLocks/>
            </p:cNvGrpSpPr>
            <p:nvPr/>
          </p:nvGrpSpPr>
          <p:grpSpPr bwMode="auto">
            <a:xfrm>
              <a:off x="3343" y="1824"/>
              <a:ext cx="370" cy="576"/>
              <a:chOff x="3343" y="1824"/>
              <a:chExt cx="370" cy="576"/>
            </a:xfrm>
          </p:grpSpPr>
          <p:sp>
            <p:nvSpPr>
              <p:cNvPr id="350502" name="Rectangle 294"/>
              <p:cNvSpPr>
                <a:spLocks noChangeArrowheads="1"/>
              </p:cNvSpPr>
              <p:nvPr/>
            </p:nvSpPr>
            <p:spPr bwMode="auto">
              <a:xfrm>
                <a:off x="3360" y="1824"/>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0503" name="Text Box 295"/>
              <p:cNvSpPr txBox="1">
                <a:spLocks noChangeArrowheads="1"/>
              </p:cNvSpPr>
              <p:nvPr/>
            </p:nvSpPr>
            <p:spPr bwMode="auto">
              <a:xfrm>
                <a:off x="3343" y="1824"/>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0504" name="Text Box 296"/>
              <p:cNvSpPr txBox="1">
                <a:spLocks noChangeArrowheads="1"/>
              </p:cNvSpPr>
              <p:nvPr/>
            </p:nvSpPr>
            <p:spPr bwMode="auto">
              <a:xfrm>
                <a:off x="3516" y="1824"/>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0505" name="AutoShape 297"/>
              <p:cNvSpPr>
                <a:spLocks noChangeArrowheads="1"/>
              </p:cNvSpPr>
              <p:nvPr/>
            </p:nvSpPr>
            <p:spPr bwMode="auto">
              <a:xfrm rot="5400000">
                <a:off x="3336" y="2089"/>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0506" name="Text Box 298"/>
              <p:cNvSpPr txBox="1">
                <a:spLocks noChangeArrowheads="1"/>
              </p:cNvSpPr>
              <p:nvPr/>
            </p:nvSpPr>
            <p:spPr bwMode="auto">
              <a:xfrm>
                <a:off x="3376" y="2025"/>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0507" name="Text Box 299"/>
              <p:cNvSpPr txBox="1">
                <a:spLocks noChangeArrowheads="1"/>
              </p:cNvSpPr>
              <p:nvPr/>
            </p:nvSpPr>
            <p:spPr bwMode="auto">
              <a:xfrm>
                <a:off x="3523" y="1827"/>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grpSp>
          <p:nvGrpSpPr>
            <p:cNvPr id="6" name="Group 308"/>
            <p:cNvGrpSpPr>
              <a:grpSpLocks/>
            </p:cNvGrpSpPr>
            <p:nvPr/>
          </p:nvGrpSpPr>
          <p:grpSpPr bwMode="auto">
            <a:xfrm>
              <a:off x="4015" y="1824"/>
              <a:ext cx="370" cy="576"/>
              <a:chOff x="4015" y="1824"/>
              <a:chExt cx="370" cy="576"/>
            </a:xfrm>
          </p:grpSpPr>
          <p:sp>
            <p:nvSpPr>
              <p:cNvPr id="350510" name="Rectangle 302"/>
              <p:cNvSpPr>
                <a:spLocks noChangeArrowheads="1"/>
              </p:cNvSpPr>
              <p:nvPr/>
            </p:nvSpPr>
            <p:spPr bwMode="auto">
              <a:xfrm>
                <a:off x="4032" y="1824"/>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0511" name="Text Box 303"/>
              <p:cNvSpPr txBox="1">
                <a:spLocks noChangeArrowheads="1"/>
              </p:cNvSpPr>
              <p:nvPr/>
            </p:nvSpPr>
            <p:spPr bwMode="auto">
              <a:xfrm>
                <a:off x="4015" y="1824"/>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0512" name="Text Box 304"/>
              <p:cNvSpPr txBox="1">
                <a:spLocks noChangeArrowheads="1"/>
              </p:cNvSpPr>
              <p:nvPr/>
            </p:nvSpPr>
            <p:spPr bwMode="auto">
              <a:xfrm>
                <a:off x="4188" y="1824"/>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0513" name="AutoShape 305"/>
              <p:cNvSpPr>
                <a:spLocks noChangeArrowheads="1"/>
              </p:cNvSpPr>
              <p:nvPr/>
            </p:nvSpPr>
            <p:spPr bwMode="auto">
              <a:xfrm rot="5400000">
                <a:off x="4008" y="2089"/>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0514" name="Text Box 306"/>
              <p:cNvSpPr txBox="1">
                <a:spLocks noChangeArrowheads="1"/>
              </p:cNvSpPr>
              <p:nvPr/>
            </p:nvSpPr>
            <p:spPr bwMode="auto">
              <a:xfrm>
                <a:off x="4048" y="2025"/>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0515" name="Text Box 307"/>
              <p:cNvSpPr txBox="1">
                <a:spLocks noChangeArrowheads="1"/>
              </p:cNvSpPr>
              <p:nvPr/>
            </p:nvSpPr>
            <p:spPr bwMode="auto">
              <a:xfrm>
                <a:off x="4195" y="1827"/>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228600" y="533400"/>
            <a:ext cx="8763000" cy="838200"/>
          </a:xfrm>
        </p:spPr>
        <p:txBody>
          <a:bodyPr>
            <a:normAutofit/>
          </a:bodyPr>
          <a:lstStyle/>
          <a:p>
            <a:r>
              <a:rPr lang="en-US" sz="4000" b="1" dirty="0">
                <a:solidFill>
                  <a:srgbClr val="0000FF"/>
                </a:solidFill>
                <a:latin typeface="Times New Roman" pitchFamily="18" charset="0"/>
                <a:cs typeface="Times New Roman" pitchFamily="18" charset="0"/>
              </a:rPr>
              <a:t>Serial In/Parallel Out Shift Registers</a:t>
            </a:r>
          </a:p>
        </p:txBody>
      </p:sp>
      <p:sp>
        <p:nvSpPr>
          <p:cNvPr id="353283" name="Rectangle 3"/>
          <p:cNvSpPr>
            <a:spLocks noGrp="1" noChangeArrowheads="1"/>
          </p:cNvSpPr>
          <p:nvPr>
            <p:ph idx="1"/>
          </p:nvPr>
        </p:nvSpPr>
        <p:spPr>
          <a:xfrm>
            <a:off x="533400" y="1295400"/>
            <a:ext cx="8305800" cy="1143000"/>
          </a:xfrm>
        </p:spPr>
        <p:txBody>
          <a:bodyPr>
            <a:normAutofit/>
          </a:bodyPr>
          <a:lstStyle/>
          <a:p>
            <a:pPr>
              <a:spcBef>
                <a:spcPct val="40000"/>
              </a:spcBef>
              <a:buSzPct val="120000"/>
              <a:buFont typeface="Wingdings" pitchFamily="2" charset="2"/>
              <a:buChar char="§"/>
            </a:pPr>
            <a:r>
              <a:rPr lang="en-US" dirty="0">
                <a:latin typeface="Times New Roman" pitchFamily="18" charset="0"/>
                <a:cs typeface="Times New Roman" pitchFamily="18" charset="0"/>
              </a:rPr>
              <a:t>Accepts data serially.</a:t>
            </a:r>
          </a:p>
          <a:p>
            <a:pPr>
              <a:spcBef>
                <a:spcPct val="40000"/>
              </a:spcBef>
              <a:buSzPct val="120000"/>
              <a:buFont typeface="Wingdings" pitchFamily="2" charset="2"/>
              <a:buChar char="§"/>
            </a:pPr>
            <a:r>
              <a:rPr lang="en-US" dirty="0">
                <a:latin typeface="Times New Roman" pitchFamily="18" charset="0"/>
                <a:cs typeface="Times New Roman" pitchFamily="18" charset="0"/>
              </a:rPr>
              <a:t>Outputs of all stages are available simultaneously</a:t>
            </a:r>
            <a:r>
              <a:rPr lang="en-US" dirty="0"/>
              <a:t>.</a:t>
            </a:r>
          </a:p>
        </p:txBody>
      </p:sp>
      <p:sp>
        <p:nvSpPr>
          <p:cNvPr id="88" name="Slide Number Placeholder 5"/>
          <p:cNvSpPr>
            <a:spLocks noGrp="1"/>
          </p:cNvSpPr>
          <p:nvPr>
            <p:ph type="sldNum" sz="quarter" idx="12"/>
          </p:nvPr>
        </p:nvSpPr>
        <p:spPr/>
        <p:txBody>
          <a:bodyPr/>
          <a:lstStyle/>
          <a:p>
            <a:fld id="{D291BF99-F7C0-4A3A-B43C-9CC7FDB0BBA5}" type="slidenum">
              <a:rPr lang="en-US"/>
              <a:pPr/>
              <a:t>36</a:t>
            </a:fld>
            <a:endParaRPr lang="en-US"/>
          </a:p>
        </p:txBody>
      </p:sp>
      <p:grpSp>
        <p:nvGrpSpPr>
          <p:cNvPr id="2" name="Group 95"/>
          <p:cNvGrpSpPr>
            <a:grpSpLocks/>
          </p:cNvGrpSpPr>
          <p:nvPr/>
        </p:nvGrpSpPr>
        <p:grpSpPr bwMode="auto">
          <a:xfrm>
            <a:off x="2108200" y="2476500"/>
            <a:ext cx="5592763" cy="1714500"/>
            <a:chOff x="1328" y="1560"/>
            <a:chExt cx="3523" cy="1080"/>
          </a:xfrm>
        </p:grpSpPr>
        <p:sp>
          <p:nvSpPr>
            <p:cNvPr id="353289" name="Line 9"/>
            <p:cNvSpPr>
              <a:spLocks noChangeShapeType="1"/>
            </p:cNvSpPr>
            <p:nvPr/>
          </p:nvSpPr>
          <p:spPr bwMode="auto">
            <a:xfrm>
              <a:off x="1872" y="2304"/>
              <a:ext cx="2304" cy="0"/>
            </a:xfrm>
            <a:prstGeom prst="line">
              <a:avLst/>
            </a:prstGeom>
            <a:noFill/>
            <a:ln w="15875">
              <a:solidFill>
                <a:srgbClr val="0000CC"/>
              </a:solidFill>
              <a:round/>
              <a:headEnd/>
              <a:tailEnd/>
            </a:ln>
            <a:effectLst/>
          </p:spPr>
          <p:txBody>
            <a:bodyPr wrap="none" anchor="ctr"/>
            <a:lstStyle/>
            <a:p>
              <a:endParaRPr lang="en-US"/>
            </a:p>
          </p:txBody>
        </p:sp>
        <p:sp>
          <p:nvSpPr>
            <p:cNvPr id="353290" name="Line 10"/>
            <p:cNvSpPr>
              <a:spLocks noChangeShapeType="1"/>
            </p:cNvSpPr>
            <p:nvPr/>
          </p:nvSpPr>
          <p:spPr bwMode="auto">
            <a:xfrm flipV="1">
              <a:off x="2064" y="1680"/>
              <a:ext cx="240" cy="0"/>
            </a:xfrm>
            <a:prstGeom prst="line">
              <a:avLst/>
            </a:prstGeom>
            <a:noFill/>
            <a:ln w="15875">
              <a:solidFill>
                <a:schemeClr val="tx1"/>
              </a:solidFill>
              <a:round/>
              <a:headEnd/>
              <a:tailEnd/>
            </a:ln>
            <a:effectLst/>
          </p:spPr>
          <p:txBody>
            <a:bodyPr wrap="none" anchor="ctr"/>
            <a:lstStyle/>
            <a:p>
              <a:endParaRPr lang="en-US"/>
            </a:p>
          </p:txBody>
        </p:sp>
        <p:sp>
          <p:nvSpPr>
            <p:cNvPr id="353291" name="Line 11"/>
            <p:cNvSpPr>
              <a:spLocks noChangeShapeType="1"/>
            </p:cNvSpPr>
            <p:nvPr/>
          </p:nvSpPr>
          <p:spPr bwMode="auto">
            <a:xfrm flipV="1">
              <a:off x="2160" y="1872"/>
              <a:ext cx="144" cy="0"/>
            </a:xfrm>
            <a:prstGeom prst="line">
              <a:avLst/>
            </a:prstGeom>
            <a:noFill/>
            <a:ln w="15875">
              <a:solidFill>
                <a:srgbClr val="0000CC"/>
              </a:solidFill>
              <a:round/>
              <a:headEnd/>
              <a:tailEnd/>
            </a:ln>
            <a:effectLst/>
          </p:spPr>
          <p:txBody>
            <a:bodyPr wrap="none" anchor="ctr"/>
            <a:lstStyle/>
            <a:p>
              <a:endParaRPr lang="en-US"/>
            </a:p>
          </p:txBody>
        </p:sp>
        <p:sp>
          <p:nvSpPr>
            <p:cNvPr id="353292" name="Text Box 12"/>
            <p:cNvSpPr txBox="1">
              <a:spLocks noChangeArrowheads="1"/>
            </p:cNvSpPr>
            <p:nvPr/>
          </p:nvSpPr>
          <p:spPr bwMode="auto">
            <a:xfrm>
              <a:off x="2592" y="2448"/>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0</a:t>
              </a:r>
              <a:endParaRPr lang="en-GB" sz="1400" b="1" i="1"/>
            </a:p>
          </p:txBody>
        </p:sp>
        <p:sp>
          <p:nvSpPr>
            <p:cNvPr id="353293" name="Text Box 13"/>
            <p:cNvSpPr txBox="1">
              <a:spLocks noChangeArrowheads="1"/>
            </p:cNvSpPr>
            <p:nvPr/>
          </p:nvSpPr>
          <p:spPr bwMode="auto">
            <a:xfrm>
              <a:off x="1536" y="2208"/>
              <a:ext cx="346" cy="192"/>
            </a:xfrm>
            <a:prstGeom prst="rect">
              <a:avLst/>
            </a:prstGeom>
            <a:noFill/>
            <a:ln w="9525">
              <a:noFill/>
              <a:miter lim="800000"/>
              <a:headEnd/>
              <a:tailEnd/>
            </a:ln>
            <a:effectLst/>
          </p:spPr>
          <p:txBody>
            <a:bodyPr wrap="none">
              <a:spAutoFit/>
            </a:bodyPr>
            <a:lstStyle/>
            <a:p>
              <a:pPr algn="l">
                <a:spcBef>
                  <a:spcPct val="0"/>
                </a:spcBef>
              </a:pPr>
              <a:r>
                <a:rPr lang="en-GB" sz="1400" b="1"/>
                <a:t>CLK</a:t>
              </a:r>
            </a:p>
          </p:txBody>
        </p:sp>
        <p:sp>
          <p:nvSpPr>
            <p:cNvPr id="353294" name="Line 14"/>
            <p:cNvSpPr>
              <a:spLocks noChangeShapeType="1"/>
            </p:cNvSpPr>
            <p:nvPr/>
          </p:nvSpPr>
          <p:spPr bwMode="auto">
            <a:xfrm flipH="1">
              <a:off x="2160" y="1872"/>
              <a:ext cx="0" cy="432"/>
            </a:xfrm>
            <a:prstGeom prst="line">
              <a:avLst/>
            </a:prstGeom>
            <a:noFill/>
            <a:ln w="15875">
              <a:solidFill>
                <a:srgbClr val="0000CC"/>
              </a:solidFill>
              <a:round/>
              <a:headEnd/>
              <a:tailEnd/>
            </a:ln>
            <a:effectLst/>
          </p:spPr>
          <p:txBody>
            <a:bodyPr wrap="none" anchor="ctr"/>
            <a:lstStyle/>
            <a:p>
              <a:endParaRPr lang="en-US"/>
            </a:p>
          </p:txBody>
        </p:sp>
        <p:sp>
          <p:nvSpPr>
            <p:cNvPr id="353295" name="Oval 15"/>
            <p:cNvSpPr>
              <a:spLocks noChangeArrowheads="1"/>
            </p:cNvSpPr>
            <p:nvPr/>
          </p:nvSpPr>
          <p:spPr bwMode="auto">
            <a:xfrm>
              <a:off x="2144" y="2280"/>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3296" name="Line 16"/>
            <p:cNvSpPr>
              <a:spLocks noChangeShapeType="1"/>
            </p:cNvSpPr>
            <p:nvPr/>
          </p:nvSpPr>
          <p:spPr bwMode="auto">
            <a:xfrm>
              <a:off x="2640" y="1680"/>
              <a:ext cx="336" cy="0"/>
            </a:xfrm>
            <a:prstGeom prst="line">
              <a:avLst/>
            </a:prstGeom>
            <a:noFill/>
            <a:ln w="15875">
              <a:solidFill>
                <a:schemeClr val="tx1"/>
              </a:solidFill>
              <a:round/>
              <a:headEnd/>
              <a:tailEnd/>
            </a:ln>
            <a:effectLst/>
          </p:spPr>
          <p:txBody>
            <a:bodyPr wrap="none" anchor="ctr"/>
            <a:lstStyle/>
            <a:p>
              <a:endParaRPr lang="en-US"/>
            </a:p>
          </p:txBody>
        </p:sp>
        <p:grpSp>
          <p:nvGrpSpPr>
            <p:cNvPr id="3" name="Group 17"/>
            <p:cNvGrpSpPr>
              <a:grpSpLocks/>
            </p:cNvGrpSpPr>
            <p:nvPr/>
          </p:nvGrpSpPr>
          <p:grpSpPr bwMode="auto">
            <a:xfrm>
              <a:off x="2287" y="1584"/>
              <a:ext cx="370" cy="576"/>
              <a:chOff x="1855" y="2400"/>
              <a:chExt cx="370" cy="576"/>
            </a:xfrm>
          </p:grpSpPr>
          <p:sp>
            <p:nvSpPr>
              <p:cNvPr id="353298" name="Rectangle 18"/>
              <p:cNvSpPr>
                <a:spLocks noChangeArrowheads="1"/>
              </p:cNvSpPr>
              <p:nvPr/>
            </p:nvSpPr>
            <p:spPr bwMode="auto">
              <a:xfrm>
                <a:off x="1872" y="2400"/>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3299" name="Text Box 19"/>
              <p:cNvSpPr txBox="1">
                <a:spLocks noChangeArrowheads="1"/>
              </p:cNvSpPr>
              <p:nvPr/>
            </p:nvSpPr>
            <p:spPr bwMode="auto">
              <a:xfrm>
                <a:off x="1855" y="2400"/>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3300" name="Text Box 20"/>
              <p:cNvSpPr txBox="1">
                <a:spLocks noChangeArrowheads="1"/>
              </p:cNvSpPr>
              <p:nvPr/>
            </p:nvSpPr>
            <p:spPr bwMode="auto">
              <a:xfrm>
                <a:off x="2028" y="2400"/>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3301" name="AutoShape 21"/>
              <p:cNvSpPr>
                <a:spLocks noChangeArrowheads="1"/>
              </p:cNvSpPr>
              <p:nvPr/>
            </p:nvSpPr>
            <p:spPr bwMode="auto">
              <a:xfrm rot="5400000">
                <a:off x="1848" y="2665"/>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3302" name="Text Box 22"/>
              <p:cNvSpPr txBox="1">
                <a:spLocks noChangeArrowheads="1"/>
              </p:cNvSpPr>
              <p:nvPr/>
            </p:nvSpPr>
            <p:spPr bwMode="auto">
              <a:xfrm>
                <a:off x="1888" y="2601"/>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3303" name="Text Box 23"/>
              <p:cNvSpPr txBox="1">
                <a:spLocks noChangeArrowheads="1"/>
              </p:cNvSpPr>
              <p:nvPr/>
            </p:nvSpPr>
            <p:spPr bwMode="auto">
              <a:xfrm>
                <a:off x="2035" y="2403"/>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sp>
          <p:nvSpPr>
            <p:cNvPr id="353304" name="Line 24"/>
            <p:cNvSpPr>
              <a:spLocks noChangeShapeType="1"/>
            </p:cNvSpPr>
            <p:nvPr/>
          </p:nvSpPr>
          <p:spPr bwMode="auto">
            <a:xfrm flipV="1">
              <a:off x="2832" y="1872"/>
              <a:ext cx="144" cy="0"/>
            </a:xfrm>
            <a:prstGeom prst="line">
              <a:avLst/>
            </a:prstGeom>
            <a:noFill/>
            <a:ln w="15875">
              <a:solidFill>
                <a:srgbClr val="0000CC"/>
              </a:solidFill>
              <a:round/>
              <a:headEnd/>
              <a:tailEnd/>
            </a:ln>
            <a:effectLst/>
          </p:spPr>
          <p:txBody>
            <a:bodyPr wrap="none" anchor="ctr"/>
            <a:lstStyle/>
            <a:p>
              <a:endParaRPr lang="en-US"/>
            </a:p>
          </p:txBody>
        </p:sp>
        <p:sp>
          <p:nvSpPr>
            <p:cNvPr id="353305" name="Text Box 25"/>
            <p:cNvSpPr txBox="1">
              <a:spLocks noChangeArrowheads="1"/>
            </p:cNvSpPr>
            <p:nvPr/>
          </p:nvSpPr>
          <p:spPr bwMode="auto">
            <a:xfrm>
              <a:off x="3264" y="2448"/>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1</a:t>
              </a:r>
              <a:endParaRPr lang="en-GB" sz="1400" b="1" i="1"/>
            </a:p>
          </p:txBody>
        </p:sp>
        <p:sp>
          <p:nvSpPr>
            <p:cNvPr id="353306" name="Line 26"/>
            <p:cNvSpPr>
              <a:spLocks noChangeShapeType="1"/>
            </p:cNvSpPr>
            <p:nvPr/>
          </p:nvSpPr>
          <p:spPr bwMode="auto">
            <a:xfrm flipH="1">
              <a:off x="2832" y="1872"/>
              <a:ext cx="0" cy="432"/>
            </a:xfrm>
            <a:prstGeom prst="line">
              <a:avLst/>
            </a:prstGeom>
            <a:noFill/>
            <a:ln w="15875">
              <a:solidFill>
                <a:srgbClr val="0000CC"/>
              </a:solidFill>
              <a:round/>
              <a:headEnd/>
              <a:tailEnd/>
            </a:ln>
            <a:effectLst/>
          </p:spPr>
          <p:txBody>
            <a:bodyPr wrap="none" anchor="ctr"/>
            <a:lstStyle/>
            <a:p>
              <a:endParaRPr lang="en-US"/>
            </a:p>
          </p:txBody>
        </p:sp>
        <p:sp>
          <p:nvSpPr>
            <p:cNvPr id="353307" name="Oval 27"/>
            <p:cNvSpPr>
              <a:spLocks noChangeArrowheads="1"/>
            </p:cNvSpPr>
            <p:nvPr/>
          </p:nvSpPr>
          <p:spPr bwMode="auto">
            <a:xfrm>
              <a:off x="2824" y="2280"/>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3308" name="Line 28"/>
            <p:cNvSpPr>
              <a:spLocks noChangeShapeType="1"/>
            </p:cNvSpPr>
            <p:nvPr/>
          </p:nvSpPr>
          <p:spPr bwMode="auto">
            <a:xfrm>
              <a:off x="3312" y="1680"/>
              <a:ext cx="336" cy="0"/>
            </a:xfrm>
            <a:prstGeom prst="line">
              <a:avLst/>
            </a:prstGeom>
            <a:noFill/>
            <a:ln w="15875">
              <a:solidFill>
                <a:schemeClr val="tx1"/>
              </a:solidFill>
              <a:round/>
              <a:headEnd/>
              <a:tailEnd/>
            </a:ln>
            <a:effectLst/>
          </p:spPr>
          <p:txBody>
            <a:bodyPr wrap="none" anchor="ctr"/>
            <a:lstStyle/>
            <a:p>
              <a:endParaRPr lang="en-US"/>
            </a:p>
          </p:txBody>
        </p:sp>
        <p:grpSp>
          <p:nvGrpSpPr>
            <p:cNvPr id="4" name="Group 29"/>
            <p:cNvGrpSpPr>
              <a:grpSpLocks/>
            </p:cNvGrpSpPr>
            <p:nvPr/>
          </p:nvGrpSpPr>
          <p:grpSpPr bwMode="auto">
            <a:xfrm>
              <a:off x="2976" y="1584"/>
              <a:ext cx="370" cy="576"/>
              <a:chOff x="1855" y="2400"/>
              <a:chExt cx="370" cy="576"/>
            </a:xfrm>
          </p:grpSpPr>
          <p:sp>
            <p:nvSpPr>
              <p:cNvPr id="353310" name="Rectangle 30"/>
              <p:cNvSpPr>
                <a:spLocks noChangeArrowheads="1"/>
              </p:cNvSpPr>
              <p:nvPr/>
            </p:nvSpPr>
            <p:spPr bwMode="auto">
              <a:xfrm>
                <a:off x="1872" y="2400"/>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3311" name="Text Box 31"/>
              <p:cNvSpPr txBox="1">
                <a:spLocks noChangeArrowheads="1"/>
              </p:cNvSpPr>
              <p:nvPr/>
            </p:nvSpPr>
            <p:spPr bwMode="auto">
              <a:xfrm>
                <a:off x="1855" y="2400"/>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3312" name="Text Box 32"/>
              <p:cNvSpPr txBox="1">
                <a:spLocks noChangeArrowheads="1"/>
              </p:cNvSpPr>
              <p:nvPr/>
            </p:nvSpPr>
            <p:spPr bwMode="auto">
              <a:xfrm>
                <a:off x="2028" y="2400"/>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3313" name="AutoShape 33"/>
              <p:cNvSpPr>
                <a:spLocks noChangeArrowheads="1"/>
              </p:cNvSpPr>
              <p:nvPr/>
            </p:nvSpPr>
            <p:spPr bwMode="auto">
              <a:xfrm rot="5400000">
                <a:off x="1848" y="2665"/>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3314" name="Text Box 34"/>
              <p:cNvSpPr txBox="1">
                <a:spLocks noChangeArrowheads="1"/>
              </p:cNvSpPr>
              <p:nvPr/>
            </p:nvSpPr>
            <p:spPr bwMode="auto">
              <a:xfrm>
                <a:off x="1888" y="2601"/>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3315" name="Text Box 35"/>
              <p:cNvSpPr txBox="1">
                <a:spLocks noChangeArrowheads="1"/>
              </p:cNvSpPr>
              <p:nvPr/>
            </p:nvSpPr>
            <p:spPr bwMode="auto">
              <a:xfrm>
                <a:off x="2035" y="2403"/>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sp>
          <p:nvSpPr>
            <p:cNvPr id="353316" name="Line 36"/>
            <p:cNvSpPr>
              <a:spLocks noChangeShapeType="1"/>
            </p:cNvSpPr>
            <p:nvPr/>
          </p:nvSpPr>
          <p:spPr bwMode="auto">
            <a:xfrm flipV="1">
              <a:off x="3504" y="1872"/>
              <a:ext cx="144" cy="0"/>
            </a:xfrm>
            <a:prstGeom prst="line">
              <a:avLst/>
            </a:prstGeom>
            <a:noFill/>
            <a:ln w="15875">
              <a:solidFill>
                <a:srgbClr val="0000CC"/>
              </a:solidFill>
              <a:round/>
              <a:headEnd/>
              <a:tailEnd/>
            </a:ln>
            <a:effectLst/>
          </p:spPr>
          <p:txBody>
            <a:bodyPr wrap="none" anchor="ctr"/>
            <a:lstStyle/>
            <a:p>
              <a:endParaRPr lang="en-US"/>
            </a:p>
          </p:txBody>
        </p:sp>
        <p:sp>
          <p:nvSpPr>
            <p:cNvPr id="353317" name="Text Box 37"/>
            <p:cNvSpPr txBox="1">
              <a:spLocks noChangeArrowheads="1"/>
            </p:cNvSpPr>
            <p:nvPr/>
          </p:nvSpPr>
          <p:spPr bwMode="auto">
            <a:xfrm>
              <a:off x="3936" y="2448"/>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2</a:t>
              </a:r>
              <a:endParaRPr lang="en-GB" sz="1400" b="1" i="1"/>
            </a:p>
          </p:txBody>
        </p:sp>
        <p:sp>
          <p:nvSpPr>
            <p:cNvPr id="353318" name="Line 38"/>
            <p:cNvSpPr>
              <a:spLocks noChangeShapeType="1"/>
            </p:cNvSpPr>
            <p:nvPr/>
          </p:nvSpPr>
          <p:spPr bwMode="auto">
            <a:xfrm flipH="1">
              <a:off x="3504" y="1872"/>
              <a:ext cx="0" cy="432"/>
            </a:xfrm>
            <a:prstGeom prst="line">
              <a:avLst/>
            </a:prstGeom>
            <a:noFill/>
            <a:ln w="15875">
              <a:solidFill>
                <a:srgbClr val="0000CC"/>
              </a:solidFill>
              <a:round/>
              <a:headEnd/>
              <a:tailEnd/>
            </a:ln>
            <a:effectLst/>
          </p:spPr>
          <p:txBody>
            <a:bodyPr wrap="none" anchor="ctr"/>
            <a:lstStyle/>
            <a:p>
              <a:endParaRPr lang="en-US"/>
            </a:p>
          </p:txBody>
        </p:sp>
        <p:sp>
          <p:nvSpPr>
            <p:cNvPr id="353319" name="Oval 39"/>
            <p:cNvSpPr>
              <a:spLocks noChangeArrowheads="1"/>
            </p:cNvSpPr>
            <p:nvPr/>
          </p:nvSpPr>
          <p:spPr bwMode="auto">
            <a:xfrm>
              <a:off x="3488" y="2280"/>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3320" name="Line 40"/>
            <p:cNvSpPr>
              <a:spLocks noChangeShapeType="1"/>
            </p:cNvSpPr>
            <p:nvPr/>
          </p:nvSpPr>
          <p:spPr bwMode="auto">
            <a:xfrm>
              <a:off x="3984" y="1680"/>
              <a:ext cx="336" cy="0"/>
            </a:xfrm>
            <a:prstGeom prst="line">
              <a:avLst/>
            </a:prstGeom>
            <a:noFill/>
            <a:ln w="15875">
              <a:solidFill>
                <a:schemeClr val="tx1"/>
              </a:solidFill>
              <a:round/>
              <a:headEnd/>
              <a:tailEnd/>
            </a:ln>
            <a:effectLst/>
          </p:spPr>
          <p:txBody>
            <a:bodyPr wrap="none" anchor="ctr"/>
            <a:lstStyle/>
            <a:p>
              <a:endParaRPr lang="en-US"/>
            </a:p>
          </p:txBody>
        </p:sp>
        <p:grpSp>
          <p:nvGrpSpPr>
            <p:cNvPr id="5" name="Group 41"/>
            <p:cNvGrpSpPr>
              <a:grpSpLocks/>
            </p:cNvGrpSpPr>
            <p:nvPr/>
          </p:nvGrpSpPr>
          <p:grpSpPr bwMode="auto">
            <a:xfrm>
              <a:off x="3631" y="1584"/>
              <a:ext cx="370" cy="576"/>
              <a:chOff x="1855" y="2400"/>
              <a:chExt cx="370" cy="576"/>
            </a:xfrm>
          </p:grpSpPr>
          <p:sp>
            <p:nvSpPr>
              <p:cNvPr id="353322" name="Rectangle 42"/>
              <p:cNvSpPr>
                <a:spLocks noChangeArrowheads="1"/>
              </p:cNvSpPr>
              <p:nvPr/>
            </p:nvSpPr>
            <p:spPr bwMode="auto">
              <a:xfrm>
                <a:off x="1872" y="2400"/>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3323" name="Text Box 43"/>
              <p:cNvSpPr txBox="1">
                <a:spLocks noChangeArrowheads="1"/>
              </p:cNvSpPr>
              <p:nvPr/>
            </p:nvSpPr>
            <p:spPr bwMode="auto">
              <a:xfrm>
                <a:off x="1855" y="2400"/>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3324" name="Text Box 44"/>
              <p:cNvSpPr txBox="1">
                <a:spLocks noChangeArrowheads="1"/>
              </p:cNvSpPr>
              <p:nvPr/>
            </p:nvSpPr>
            <p:spPr bwMode="auto">
              <a:xfrm>
                <a:off x="2028" y="2400"/>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3325" name="AutoShape 45"/>
              <p:cNvSpPr>
                <a:spLocks noChangeArrowheads="1"/>
              </p:cNvSpPr>
              <p:nvPr/>
            </p:nvSpPr>
            <p:spPr bwMode="auto">
              <a:xfrm rot="5400000">
                <a:off x="1848" y="2665"/>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3326" name="Text Box 46"/>
              <p:cNvSpPr txBox="1">
                <a:spLocks noChangeArrowheads="1"/>
              </p:cNvSpPr>
              <p:nvPr/>
            </p:nvSpPr>
            <p:spPr bwMode="auto">
              <a:xfrm>
                <a:off x="1888" y="2601"/>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3327" name="Text Box 47"/>
              <p:cNvSpPr txBox="1">
                <a:spLocks noChangeArrowheads="1"/>
              </p:cNvSpPr>
              <p:nvPr/>
            </p:nvSpPr>
            <p:spPr bwMode="auto">
              <a:xfrm>
                <a:off x="2035" y="2403"/>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sp>
          <p:nvSpPr>
            <p:cNvPr id="353328" name="Line 48"/>
            <p:cNvSpPr>
              <a:spLocks noChangeShapeType="1"/>
            </p:cNvSpPr>
            <p:nvPr/>
          </p:nvSpPr>
          <p:spPr bwMode="auto">
            <a:xfrm flipV="1">
              <a:off x="4176" y="1872"/>
              <a:ext cx="144" cy="0"/>
            </a:xfrm>
            <a:prstGeom prst="line">
              <a:avLst/>
            </a:prstGeom>
            <a:noFill/>
            <a:ln w="15875">
              <a:solidFill>
                <a:srgbClr val="0000CC"/>
              </a:solidFill>
              <a:round/>
              <a:headEnd/>
              <a:tailEnd/>
            </a:ln>
            <a:effectLst/>
          </p:spPr>
          <p:txBody>
            <a:bodyPr wrap="none" anchor="ctr"/>
            <a:lstStyle/>
            <a:p>
              <a:endParaRPr lang="en-US"/>
            </a:p>
          </p:txBody>
        </p:sp>
        <p:sp>
          <p:nvSpPr>
            <p:cNvPr id="353329" name="Text Box 49"/>
            <p:cNvSpPr txBox="1">
              <a:spLocks noChangeArrowheads="1"/>
            </p:cNvSpPr>
            <p:nvPr/>
          </p:nvSpPr>
          <p:spPr bwMode="auto">
            <a:xfrm>
              <a:off x="4608" y="2448"/>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3</a:t>
              </a:r>
              <a:endParaRPr lang="en-GB" sz="1400" b="1" i="1"/>
            </a:p>
          </p:txBody>
        </p:sp>
        <p:sp>
          <p:nvSpPr>
            <p:cNvPr id="353330" name="Line 50"/>
            <p:cNvSpPr>
              <a:spLocks noChangeShapeType="1"/>
            </p:cNvSpPr>
            <p:nvPr/>
          </p:nvSpPr>
          <p:spPr bwMode="auto">
            <a:xfrm flipH="1">
              <a:off x="4176" y="1872"/>
              <a:ext cx="0" cy="432"/>
            </a:xfrm>
            <a:prstGeom prst="line">
              <a:avLst/>
            </a:prstGeom>
            <a:noFill/>
            <a:ln w="15875">
              <a:solidFill>
                <a:srgbClr val="0000CC"/>
              </a:solidFill>
              <a:round/>
              <a:headEnd/>
              <a:tailEnd/>
            </a:ln>
            <a:effectLst/>
          </p:spPr>
          <p:txBody>
            <a:bodyPr wrap="none" anchor="ctr"/>
            <a:lstStyle/>
            <a:p>
              <a:endParaRPr lang="en-US"/>
            </a:p>
          </p:txBody>
        </p:sp>
        <p:sp>
          <p:nvSpPr>
            <p:cNvPr id="353331" name="Line 51"/>
            <p:cNvSpPr>
              <a:spLocks noChangeShapeType="1"/>
            </p:cNvSpPr>
            <p:nvPr/>
          </p:nvSpPr>
          <p:spPr bwMode="auto">
            <a:xfrm>
              <a:off x="4656" y="1680"/>
              <a:ext cx="96" cy="0"/>
            </a:xfrm>
            <a:prstGeom prst="line">
              <a:avLst/>
            </a:prstGeom>
            <a:noFill/>
            <a:ln w="15875">
              <a:solidFill>
                <a:schemeClr val="tx1"/>
              </a:solidFill>
              <a:round/>
              <a:headEnd/>
              <a:tailEnd/>
            </a:ln>
            <a:effectLst/>
          </p:spPr>
          <p:txBody>
            <a:bodyPr wrap="none" anchor="ctr"/>
            <a:lstStyle/>
            <a:p>
              <a:endParaRPr lang="en-US"/>
            </a:p>
          </p:txBody>
        </p:sp>
        <p:grpSp>
          <p:nvGrpSpPr>
            <p:cNvPr id="6" name="Group 52"/>
            <p:cNvGrpSpPr>
              <a:grpSpLocks/>
            </p:cNvGrpSpPr>
            <p:nvPr/>
          </p:nvGrpSpPr>
          <p:grpSpPr bwMode="auto">
            <a:xfrm>
              <a:off x="4303" y="1584"/>
              <a:ext cx="370" cy="576"/>
              <a:chOff x="1855" y="2400"/>
              <a:chExt cx="370" cy="576"/>
            </a:xfrm>
          </p:grpSpPr>
          <p:sp>
            <p:nvSpPr>
              <p:cNvPr id="353333" name="Rectangle 53"/>
              <p:cNvSpPr>
                <a:spLocks noChangeArrowheads="1"/>
              </p:cNvSpPr>
              <p:nvPr/>
            </p:nvSpPr>
            <p:spPr bwMode="auto">
              <a:xfrm>
                <a:off x="1872" y="2400"/>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3334" name="Text Box 54"/>
              <p:cNvSpPr txBox="1">
                <a:spLocks noChangeArrowheads="1"/>
              </p:cNvSpPr>
              <p:nvPr/>
            </p:nvSpPr>
            <p:spPr bwMode="auto">
              <a:xfrm>
                <a:off x="1855" y="2400"/>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3335" name="Text Box 55"/>
              <p:cNvSpPr txBox="1">
                <a:spLocks noChangeArrowheads="1"/>
              </p:cNvSpPr>
              <p:nvPr/>
            </p:nvSpPr>
            <p:spPr bwMode="auto">
              <a:xfrm>
                <a:off x="2028" y="2400"/>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3336" name="AutoShape 56"/>
              <p:cNvSpPr>
                <a:spLocks noChangeArrowheads="1"/>
              </p:cNvSpPr>
              <p:nvPr/>
            </p:nvSpPr>
            <p:spPr bwMode="auto">
              <a:xfrm rot="5400000">
                <a:off x="1848" y="2665"/>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3337" name="Text Box 57"/>
              <p:cNvSpPr txBox="1">
                <a:spLocks noChangeArrowheads="1"/>
              </p:cNvSpPr>
              <p:nvPr/>
            </p:nvSpPr>
            <p:spPr bwMode="auto">
              <a:xfrm>
                <a:off x="1888" y="2601"/>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3338" name="Text Box 58"/>
              <p:cNvSpPr txBox="1">
                <a:spLocks noChangeArrowheads="1"/>
              </p:cNvSpPr>
              <p:nvPr/>
            </p:nvSpPr>
            <p:spPr bwMode="auto">
              <a:xfrm>
                <a:off x="2035" y="2403"/>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sp>
          <p:nvSpPr>
            <p:cNvPr id="353339" name="Text Box 59"/>
            <p:cNvSpPr txBox="1">
              <a:spLocks noChangeArrowheads="1"/>
            </p:cNvSpPr>
            <p:nvPr/>
          </p:nvSpPr>
          <p:spPr bwMode="auto">
            <a:xfrm>
              <a:off x="1328" y="1560"/>
              <a:ext cx="768" cy="192"/>
            </a:xfrm>
            <a:prstGeom prst="rect">
              <a:avLst/>
            </a:prstGeom>
            <a:noFill/>
            <a:ln w="9525">
              <a:noFill/>
              <a:miter lim="800000"/>
              <a:headEnd/>
              <a:tailEnd/>
            </a:ln>
            <a:effectLst/>
          </p:spPr>
          <p:txBody>
            <a:bodyPr>
              <a:spAutoFit/>
            </a:bodyPr>
            <a:lstStyle/>
            <a:p>
              <a:r>
                <a:rPr lang="en-US" sz="1400" b="1"/>
                <a:t>Data input</a:t>
              </a:r>
            </a:p>
          </p:txBody>
        </p:sp>
        <p:sp>
          <p:nvSpPr>
            <p:cNvPr id="353341" name="Line 61"/>
            <p:cNvSpPr>
              <a:spLocks noChangeShapeType="1"/>
            </p:cNvSpPr>
            <p:nvPr/>
          </p:nvSpPr>
          <p:spPr bwMode="auto">
            <a:xfrm rot="5400000">
              <a:off x="4368" y="2064"/>
              <a:ext cx="768"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3342" name="Line 62"/>
            <p:cNvSpPr>
              <a:spLocks noChangeShapeType="1"/>
            </p:cNvSpPr>
            <p:nvPr/>
          </p:nvSpPr>
          <p:spPr bwMode="auto">
            <a:xfrm rot="5400000">
              <a:off x="3696" y="2064"/>
              <a:ext cx="768"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3343" name="Line 63"/>
            <p:cNvSpPr>
              <a:spLocks noChangeShapeType="1"/>
            </p:cNvSpPr>
            <p:nvPr/>
          </p:nvSpPr>
          <p:spPr bwMode="auto">
            <a:xfrm rot="5400000">
              <a:off x="3024" y="2064"/>
              <a:ext cx="768"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3344" name="Line 64"/>
            <p:cNvSpPr>
              <a:spLocks noChangeShapeType="1"/>
            </p:cNvSpPr>
            <p:nvPr/>
          </p:nvSpPr>
          <p:spPr bwMode="auto">
            <a:xfrm rot="5400000">
              <a:off x="2352" y="2064"/>
              <a:ext cx="768"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3345" name="Oval 65"/>
            <p:cNvSpPr>
              <a:spLocks noChangeArrowheads="1"/>
            </p:cNvSpPr>
            <p:nvPr/>
          </p:nvSpPr>
          <p:spPr bwMode="auto">
            <a:xfrm>
              <a:off x="2720" y="1664"/>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3346" name="Oval 66"/>
            <p:cNvSpPr>
              <a:spLocks noChangeArrowheads="1"/>
            </p:cNvSpPr>
            <p:nvPr/>
          </p:nvSpPr>
          <p:spPr bwMode="auto">
            <a:xfrm>
              <a:off x="3392" y="1664"/>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3347" name="Oval 67"/>
            <p:cNvSpPr>
              <a:spLocks noChangeArrowheads="1"/>
            </p:cNvSpPr>
            <p:nvPr/>
          </p:nvSpPr>
          <p:spPr bwMode="auto">
            <a:xfrm>
              <a:off x="4064" y="1664"/>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7" name="Group 97"/>
          <p:cNvGrpSpPr>
            <a:grpSpLocks/>
          </p:cNvGrpSpPr>
          <p:nvPr/>
        </p:nvGrpSpPr>
        <p:grpSpPr bwMode="auto">
          <a:xfrm>
            <a:off x="3276600" y="4572000"/>
            <a:ext cx="2798763" cy="1295400"/>
            <a:chOff x="2064" y="2880"/>
            <a:chExt cx="1763" cy="816"/>
          </a:xfrm>
        </p:grpSpPr>
        <p:sp>
          <p:nvSpPr>
            <p:cNvPr id="353349" name="Rectangle 69"/>
            <p:cNvSpPr>
              <a:spLocks noChangeArrowheads="1"/>
            </p:cNvSpPr>
            <p:nvPr/>
          </p:nvSpPr>
          <p:spPr bwMode="auto">
            <a:xfrm>
              <a:off x="2976" y="2880"/>
              <a:ext cx="816" cy="432"/>
            </a:xfrm>
            <a:prstGeom prst="rect">
              <a:avLst/>
            </a:prstGeom>
            <a:noFill/>
            <a:ln w="19050">
              <a:solidFill>
                <a:schemeClr val="tx1"/>
              </a:solidFill>
              <a:miter lim="800000"/>
              <a:headEnd/>
              <a:tailEnd/>
            </a:ln>
            <a:effectLst/>
          </p:spPr>
          <p:txBody>
            <a:bodyPr wrap="none" anchor="ctr"/>
            <a:lstStyle/>
            <a:p>
              <a:endParaRPr lang="en-US"/>
            </a:p>
          </p:txBody>
        </p:sp>
        <p:sp>
          <p:nvSpPr>
            <p:cNvPr id="353350" name="Text Box 70"/>
            <p:cNvSpPr txBox="1">
              <a:spLocks noChangeArrowheads="1"/>
            </p:cNvSpPr>
            <p:nvPr/>
          </p:nvSpPr>
          <p:spPr bwMode="auto">
            <a:xfrm>
              <a:off x="2976" y="2928"/>
              <a:ext cx="202" cy="192"/>
            </a:xfrm>
            <a:prstGeom prst="rect">
              <a:avLst/>
            </a:prstGeom>
            <a:noFill/>
            <a:ln w="9525">
              <a:noFill/>
              <a:miter lim="800000"/>
              <a:headEnd/>
              <a:tailEnd/>
            </a:ln>
            <a:effectLst/>
          </p:spPr>
          <p:txBody>
            <a:bodyPr>
              <a:spAutoFit/>
            </a:bodyPr>
            <a:lstStyle/>
            <a:p>
              <a:r>
                <a:rPr lang="en-US" sz="1400" b="1" i="1"/>
                <a:t>D</a:t>
              </a:r>
              <a:endParaRPr lang="en-US"/>
            </a:p>
          </p:txBody>
        </p:sp>
        <p:sp>
          <p:nvSpPr>
            <p:cNvPr id="353351" name="Text Box 71"/>
            <p:cNvSpPr txBox="1">
              <a:spLocks noChangeArrowheads="1"/>
            </p:cNvSpPr>
            <p:nvPr/>
          </p:nvSpPr>
          <p:spPr bwMode="auto">
            <a:xfrm>
              <a:off x="3024" y="3120"/>
              <a:ext cx="192" cy="192"/>
            </a:xfrm>
            <a:prstGeom prst="rect">
              <a:avLst/>
            </a:prstGeom>
            <a:noFill/>
            <a:ln w="9525">
              <a:noFill/>
              <a:miter lim="800000"/>
              <a:headEnd/>
              <a:tailEnd/>
            </a:ln>
            <a:effectLst/>
          </p:spPr>
          <p:txBody>
            <a:bodyPr>
              <a:spAutoFit/>
            </a:bodyPr>
            <a:lstStyle/>
            <a:p>
              <a:r>
                <a:rPr lang="en-US" sz="1400" b="1" i="1"/>
                <a:t>C</a:t>
              </a:r>
              <a:endParaRPr lang="en-US"/>
            </a:p>
          </p:txBody>
        </p:sp>
        <p:sp>
          <p:nvSpPr>
            <p:cNvPr id="353352" name="AutoShape 72"/>
            <p:cNvSpPr>
              <a:spLocks noChangeArrowheads="1"/>
            </p:cNvSpPr>
            <p:nvPr/>
          </p:nvSpPr>
          <p:spPr bwMode="auto">
            <a:xfrm rot="5400000">
              <a:off x="2976" y="3168"/>
              <a:ext cx="96" cy="96"/>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3353" name="Line 73"/>
            <p:cNvSpPr>
              <a:spLocks noChangeShapeType="1"/>
            </p:cNvSpPr>
            <p:nvPr/>
          </p:nvSpPr>
          <p:spPr bwMode="auto">
            <a:xfrm>
              <a:off x="2736" y="302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3355" name="Line 75"/>
            <p:cNvSpPr>
              <a:spLocks noChangeShapeType="1"/>
            </p:cNvSpPr>
            <p:nvPr/>
          </p:nvSpPr>
          <p:spPr bwMode="auto">
            <a:xfrm>
              <a:off x="2736" y="321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3356" name="Text Box 76"/>
            <p:cNvSpPr txBox="1">
              <a:spLocks noChangeArrowheads="1"/>
            </p:cNvSpPr>
            <p:nvPr/>
          </p:nvSpPr>
          <p:spPr bwMode="auto">
            <a:xfrm>
              <a:off x="2400" y="3120"/>
              <a:ext cx="384" cy="192"/>
            </a:xfrm>
            <a:prstGeom prst="rect">
              <a:avLst/>
            </a:prstGeom>
            <a:noFill/>
            <a:ln w="9525">
              <a:noFill/>
              <a:miter lim="800000"/>
              <a:headEnd/>
              <a:tailEnd/>
            </a:ln>
            <a:effectLst/>
          </p:spPr>
          <p:txBody>
            <a:bodyPr>
              <a:spAutoFit/>
            </a:bodyPr>
            <a:lstStyle/>
            <a:p>
              <a:r>
                <a:rPr lang="en-US" sz="1400" b="1"/>
                <a:t>CLK</a:t>
              </a:r>
              <a:endParaRPr lang="en-US" sz="1400"/>
            </a:p>
          </p:txBody>
        </p:sp>
        <p:sp>
          <p:nvSpPr>
            <p:cNvPr id="353357" name="Text Box 77"/>
            <p:cNvSpPr txBox="1">
              <a:spLocks noChangeArrowheads="1"/>
            </p:cNvSpPr>
            <p:nvPr/>
          </p:nvSpPr>
          <p:spPr bwMode="auto">
            <a:xfrm>
              <a:off x="2064" y="2928"/>
              <a:ext cx="672" cy="192"/>
            </a:xfrm>
            <a:prstGeom prst="rect">
              <a:avLst/>
            </a:prstGeom>
            <a:noFill/>
            <a:ln w="9525">
              <a:noFill/>
              <a:miter lim="800000"/>
              <a:headEnd/>
              <a:tailEnd/>
            </a:ln>
            <a:effectLst/>
          </p:spPr>
          <p:txBody>
            <a:bodyPr>
              <a:spAutoFit/>
            </a:bodyPr>
            <a:lstStyle/>
            <a:p>
              <a:r>
                <a:rPr lang="en-US" sz="1400" b="1"/>
                <a:t>Data input</a:t>
              </a:r>
              <a:endParaRPr lang="en-US" sz="1400"/>
            </a:p>
          </p:txBody>
        </p:sp>
        <p:sp>
          <p:nvSpPr>
            <p:cNvPr id="353358" name="Line 78"/>
            <p:cNvSpPr>
              <a:spLocks noChangeShapeType="1"/>
            </p:cNvSpPr>
            <p:nvPr/>
          </p:nvSpPr>
          <p:spPr bwMode="auto">
            <a:xfrm>
              <a:off x="3264" y="3312"/>
              <a:ext cx="0" cy="192"/>
            </a:xfrm>
            <a:prstGeom prst="line">
              <a:avLst/>
            </a:prstGeom>
            <a:noFill/>
            <a:ln w="15875">
              <a:solidFill>
                <a:schemeClr val="tx1"/>
              </a:solidFill>
              <a:round/>
              <a:headEnd/>
              <a:tailEnd type="triangle" w="med" len="sm"/>
            </a:ln>
            <a:effectLst/>
          </p:spPr>
          <p:txBody>
            <a:bodyPr wrap="none" anchor="ctr"/>
            <a:lstStyle/>
            <a:p>
              <a:endParaRPr lang="en-US"/>
            </a:p>
          </p:txBody>
        </p:sp>
        <p:sp>
          <p:nvSpPr>
            <p:cNvPr id="353359" name="Text Box 79"/>
            <p:cNvSpPr txBox="1">
              <a:spLocks noChangeArrowheads="1"/>
            </p:cNvSpPr>
            <p:nvPr/>
          </p:nvSpPr>
          <p:spPr bwMode="auto">
            <a:xfrm>
              <a:off x="3152" y="3504"/>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0</a:t>
              </a:r>
              <a:endParaRPr lang="en-GB" sz="1400" b="1" i="1"/>
            </a:p>
          </p:txBody>
        </p:sp>
        <p:sp>
          <p:nvSpPr>
            <p:cNvPr id="353360" name="Text Box 80"/>
            <p:cNvSpPr txBox="1">
              <a:spLocks noChangeArrowheads="1"/>
            </p:cNvSpPr>
            <p:nvPr/>
          </p:nvSpPr>
          <p:spPr bwMode="auto">
            <a:xfrm>
              <a:off x="3296" y="3504"/>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1</a:t>
              </a:r>
              <a:endParaRPr lang="en-GB" sz="1400" b="1" i="1"/>
            </a:p>
          </p:txBody>
        </p:sp>
        <p:sp>
          <p:nvSpPr>
            <p:cNvPr id="353361" name="Text Box 81"/>
            <p:cNvSpPr txBox="1">
              <a:spLocks noChangeArrowheads="1"/>
            </p:cNvSpPr>
            <p:nvPr/>
          </p:nvSpPr>
          <p:spPr bwMode="auto">
            <a:xfrm>
              <a:off x="3440" y="3504"/>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2</a:t>
              </a:r>
              <a:endParaRPr lang="en-GB" sz="1400" b="1" i="1"/>
            </a:p>
          </p:txBody>
        </p:sp>
        <p:sp>
          <p:nvSpPr>
            <p:cNvPr id="353362" name="Text Box 82"/>
            <p:cNvSpPr txBox="1">
              <a:spLocks noChangeArrowheads="1"/>
            </p:cNvSpPr>
            <p:nvPr/>
          </p:nvSpPr>
          <p:spPr bwMode="auto">
            <a:xfrm>
              <a:off x="3584" y="3504"/>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3</a:t>
              </a:r>
              <a:endParaRPr lang="en-GB" sz="1400" b="1" i="1"/>
            </a:p>
          </p:txBody>
        </p:sp>
        <p:sp>
          <p:nvSpPr>
            <p:cNvPr id="353367" name="Line 87"/>
            <p:cNvSpPr>
              <a:spLocks noChangeShapeType="1"/>
            </p:cNvSpPr>
            <p:nvPr/>
          </p:nvSpPr>
          <p:spPr bwMode="auto">
            <a:xfrm>
              <a:off x="3408" y="3312"/>
              <a:ext cx="0" cy="192"/>
            </a:xfrm>
            <a:prstGeom prst="line">
              <a:avLst/>
            </a:prstGeom>
            <a:noFill/>
            <a:ln w="15875">
              <a:solidFill>
                <a:schemeClr val="tx1"/>
              </a:solidFill>
              <a:round/>
              <a:headEnd/>
              <a:tailEnd type="triangle" w="med" len="sm"/>
            </a:ln>
            <a:effectLst/>
          </p:spPr>
          <p:txBody>
            <a:bodyPr wrap="none" anchor="ctr"/>
            <a:lstStyle/>
            <a:p>
              <a:endParaRPr lang="en-US"/>
            </a:p>
          </p:txBody>
        </p:sp>
        <p:sp>
          <p:nvSpPr>
            <p:cNvPr id="353368" name="Line 88"/>
            <p:cNvSpPr>
              <a:spLocks noChangeShapeType="1"/>
            </p:cNvSpPr>
            <p:nvPr/>
          </p:nvSpPr>
          <p:spPr bwMode="auto">
            <a:xfrm>
              <a:off x="3552" y="3312"/>
              <a:ext cx="0" cy="192"/>
            </a:xfrm>
            <a:prstGeom prst="line">
              <a:avLst/>
            </a:prstGeom>
            <a:noFill/>
            <a:ln w="15875">
              <a:solidFill>
                <a:schemeClr val="tx1"/>
              </a:solidFill>
              <a:round/>
              <a:headEnd/>
              <a:tailEnd type="triangle" w="med" len="sm"/>
            </a:ln>
            <a:effectLst/>
          </p:spPr>
          <p:txBody>
            <a:bodyPr wrap="none" anchor="ctr"/>
            <a:lstStyle/>
            <a:p>
              <a:endParaRPr lang="en-US"/>
            </a:p>
          </p:txBody>
        </p:sp>
        <p:sp>
          <p:nvSpPr>
            <p:cNvPr id="353369" name="Line 89"/>
            <p:cNvSpPr>
              <a:spLocks noChangeShapeType="1"/>
            </p:cNvSpPr>
            <p:nvPr/>
          </p:nvSpPr>
          <p:spPr bwMode="auto">
            <a:xfrm>
              <a:off x="3696" y="3312"/>
              <a:ext cx="0" cy="192"/>
            </a:xfrm>
            <a:prstGeom prst="line">
              <a:avLst/>
            </a:prstGeom>
            <a:noFill/>
            <a:ln w="15875">
              <a:solidFill>
                <a:schemeClr val="tx1"/>
              </a:solidFill>
              <a:round/>
              <a:headEnd/>
              <a:tailEnd type="triangle" w="med" len="sm"/>
            </a:ln>
            <a:effectLst/>
          </p:spPr>
          <p:txBody>
            <a:bodyPr wrap="none" anchor="ctr"/>
            <a:lstStyle/>
            <a:p>
              <a:endParaRPr lang="en-US"/>
            </a:p>
          </p:txBody>
        </p:sp>
        <p:sp>
          <p:nvSpPr>
            <p:cNvPr id="353370" name="Text Box 90"/>
            <p:cNvSpPr txBox="1">
              <a:spLocks noChangeArrowheads="1"/>
            </p:cNvSpPr>
            <p:nvPr/>
          </p:nvSpPr>
          <p:spPr bwMode="auto">
            <a:xfrm>
              <a:off x="3264" y="2928"/>
              <a:ext cx="480" cy="192"/>
            </a:xfrm>
            <a:prstGeom prst="rect">
              <a:avLst/>
            </a:prstGeom>
            <a:noFill/>
            <a:ln w="9525">
              <a:noFill/>
              <a:miter lim="800000"/>
              <a:headEnd/>
              <a:tailEnd/>
            </a:ln>
            <a:effectLst/>
          </p:spPr>
          <p:txBody>
            <a:bodyPr>
              <a:spAutoFit/>
            </a:bodyPr>
            <a:lstStyle/>
            <a:p>
              <a:r>
                <a:rPr lang="en-US" sz="1400" b="1"/>
                <a:t>SRG 4</a:t>
              </a:r>
              <a:endParaRPr lang="en-US" sz="1400"/>
            </a:p>
          </p:txBody>
        </p:sp>
      </p:grpSp>
      <p:sp>
        <p:nvSpPr>
          <p:cNvPr id="353373" name="Text Box 93"/>
          <p:cNvSpPr txBox="1">
            <a:spLocks noChangeArrowheads="1"/>
          </p:cNvSpPr>
          <p:nvPr/>
        </p:nvSpPr>
        <p:spPr bwMode="auto">
          <a:xfrm>
            <a:off x="6172200" y="4800600"/>
            <a:ext cx="1905000" cy="396875"/>
          </a:xfrm>
          <a:prstGeom prst="rect">
            <a:avLst/>
          </a:prstGeom>
          <a:noFill/>
          <a:ln w="9525">
            <a:noFill/>
            <a:miter lim="800000"/>
            <a:headEnd/>
            <a:tailEnd/>
          </a:ln>
          <a:effectLst/>
        </p:spPr>
        <p:txBody>
          <a:bodyPr>
            <a:spAutoFit/>
          </a:bodyPr>
          <a:lstStyle/>
          <a:p>
            <a:r>
              <a:rPr lang="en-US" sz="2000"/>
              <a:t>Logic symbol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304800" y="457200"/>
            <a:ext cx="8610600" cy="838200"/>
          </a:xfrm>
        </p:spPr>
        <p:txBody>
          <a:bodyPr>
            <a:normAutofit/>
          </a:bodyPr>
          <a:lstStyle/>
          <a:p>
            <a:r>
              <a:rPr lang="en-US" sz="4000" b="1" dirty="0">
                <a:solidFill>
                  <a:srgbClr val="0000FF"/>
                </a:solidFill>
                <a:latin typeface="Times New Roman" pitchFamily="18" charset="0"/>
                <a:cs typeface="Times New Roman" pitchFamily="18" charset="0"/>
              </a:rPr>
              <a:t>Parallel In/Serial Out Shift Registers</a:t>
            </a:r>
          </a:p>
        </p:txBody>
      </p:sp>
      <p:sp>
        <p:nvSpPr>
          <p:cNvPr id="355331" name="Rectangle 3"/>
          <p:cNvSpPr>
            <a:spLocks noGrp="1" noChangeArrowheads="1"/>
          </p:cNvSpPr>
          <p:nvPr>
            <p:ph idx="1"/>
          </p:nvPr>
        </p:nvSpPr>
        <p:spPr>
          <a:xfrm>
            <a:off x="609600" y="1524000"/>
            <a:ext cx="8229600" cy="1219200"/>
          </a:xfrm>
        </p:spPr>
        <p:txBody>
          <a:bodyPr>
            <a:normAutofit/>
          </a:bodyPr>
          <a:lstStyle/>
          <a:p>
            <a:pPr algn="just">
              <a:spcBef>
                <a:spcPct val="40000"/>
              </a:spcBef>
              <a:buSzPct val="120000"/>
              <a:buFont typeface="Wingdings" pitchFamily="2" charset="2"/>
              <a:buChar char="§"/>
            </a:pPr>
            <a:r>
              <a:rPr lang="en-US" dirty="0">
                <a:latin typeface="Times New Roman" pitchFamily="18" charset="0"/>
                <a:cs typeface="Times New Roman" pitchFamily="18" charset="0"/>
              </a:rPr>
              <a:t>Bits are entered simultaneously, but output is serial.</a:t>
            </a:r>
          </a:p>
        </p:txBody>
      </p:sp>
      <p:sp>
        <p:nvSpPr>
          <p:cNvPr id="33" name="Slide Number Placeholder 5"/>
          <p:cNvSpPr>
            <a:spLocks noGrp="1"/>
          </p:cNvSpPr>
          <p:nvPr>
            <p:ph type="sldNum" sz="quarter" idx="12"/>
          </p:nvPr>
        </p:nvSpPr>
        <p:spPr/>
        <p:txBody>
          <a:bodyPr/>
          <a:lstStyle/>
          <a:p>
            <a:fld id="{0214C247-0DC3-4EC5-AB5E-C08796EF251A}" type="slidenum">
              <a:rPr lang="en-US"/>
              <a:pPr/>
              <a:t>37</a:t>
            </a:fld>
            <a:endParaRPr lang="en-US"/>
          </a:p>
        </p:txBody>
      </p:sp>
      <p:sp>
        <p:nvSpPr>
          <p:cNvPr id="355490" name="Text Box 162"/>
          <p:cNvSpPr txBox="1">
            <a:spLocks noChangeArrowheads="1"/>
          </p:cNvSpPr>
          <p:nvPr/>
        </p:nvSpPr>
        <p:spPr bwMode="auto">
          <a:xfrm>
            <a:off x="3505200" y="4267200"/>
            <a:ext cx="1905000" cy="396875"/>
          </a:xfrm>
          <a:prstGeom prst="rect">
            <a:avLst/>
          </a:prstGeom>
          <a:noFill/>
          <a:ln w="9525">
            <a:noFill/>
            <a:miter lim="800000"/>
            <a:headEnd/>
            <a:tailEnd/>
          </a:ln>
          <a:effectLst/>
        </p:spPr>
        <p:txBody>
          <a:bodyPr>
            <a:spAutoFit/>
          </a:bodyPr>
          <a:lstStyle/>
          <a:p>
            <a:r>
              <a:rPr lang="en-US" sz="2000"/>
              <a:t>Logic symbol</a:t>
            </a:r>
          </a:p>
        </p:txBody>
      </p:sp>
      <p:grpSp>
        <p:nvGrpSpPr>
          <p:cNvPr id="2" name="Group 171"/>
          <p:cNvGrpSpPr>
            <a:grpSpLocks/>
          </p:cNvGrpSpPr>
          <p:nvPr/>
        </p:nvGrpSpPr>
        <p:grpSpPr bwMode="auto">
          <a:xfrm>
            <a:off x="2133600" y="2286000"/>
            <a:ext cx="4800600" cy="1676400"/>
            <a:chOff x="1344" y="1440"/>
            <a:chExt cx="3024" cy="1056"/>
          </a:xfrm>
        </p:grpSpPr>
        <p:sp>
          <p:nvSpPr>
            <p:cNvPr id="355473" name="Rectangle 145"/>
            <p:cNvSpPr>
              <a:spLocks noChangeArrowheads="1"/>
            </p:cNvSpPr>
            <p:nvPr/>
          </p:nvSpPr>
          <p:spPr bwMode="auto">
            <a:xfrm>
              <a:off x="2400" y="2064"/>
              <a:ext cx="816" cy="432"/>
            </a:xfrm>
            <a:prstGeom prst="rect">
              <a:avLst/>
            </a:prstGeom>
            <a:noFill/>
            <a:ln w="19050">
              <a:solidFill>
                <a:schemeClr val="tx1"/>
              </a:solidFill>
              <a:miter lim="800000"/>
              <a:headEnd/>
              <a:tailEnd/>
            </a:ln>
            <a:effectLst/>
          </p:spPr>
          <p:txBody>
            <a:bodyPr wrap="none" anchor="ctr"/>
            <a:lstStyle/>
            <a:p>
              <a:endParaRPr lang="en-US"/>
            </a:p>
          </p:txBody>
        </p:sp>
        <p:sp>
          <p:nvSpPr>
            <p:cNvPr id="355475" name="Text Box 147"/>
            <p:cNvSpPr txBox="1">
              <a:spLocks noChangeArrowheads="1"/>
            </p:cNvSpPr>
            <p:nvPr/>
          </p:nvSpPr>
          <p:spPr bwMode="auto">
            <a:xfrm>
              <a:off x="2448" y="2304"/>
              <a:ext cx="192" cy="192"/>
            </a:xfrm>
            <a:prstGeom prst="rect">
              <a:avLst/>
            </a:prstGeom>
            <a:noFill/>
            <a:ln w="9525">
              <a:noFill/>
              <a:miter lim="800000"/>
              <a:headEnd/>
              <a:tailEnd/>
            </a:ln>
            <a:effectLst/>
          </p:spPr>
          <p:txBody>
            <a:bodyPr>
              <a:spAutoFit/>
            </a:bodyPr>
            <a:lstStyle/>
            <a:p>
              <a:r>
                <a:rPr lang="en-US" sz="1400" b="1" i="1"/>
                <a:t>C</a:t>
              </a:r>
              <a:endParaRPr lang="en-US"/>
            </a:p>
          </p:txBody>
        </p:sp>
        <p:sp>
          <p:nvSpPr>
            <p:cNvPr id="355476" name="AutoShape 148"/>
            <p:cNvSpPr>
              <a:spLocks noChangeArrowheads="1"/>
            </p:cNvSpPr>
            <p:nvPr/>
          </p:nvSpPr>
          <p:spPr bwMode="auto">
            <a:xfrm rot="5400000">
              <a:off x="2400" y="2352"/>
              <a:ext cx="96" cy="96"/>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5477" name="Line 149"/>
            <p:cNvSpPr>
              <a:spLocks noChangeShapeType="1"/>
            </p:cNvSpPr>
            <p:nvPr/>
          </p:nvSpPr>
          <p:spPr bwMode="auto">
            <a:xfrm>
              <a:off x="2160" y="2208"/>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5478" name="Line 150"/>
            <p:cNvSpPr>
              <a:spLocks noChangeShapeType="1"/>
            </p:cNvSpPr>
            <p:nvPr/>
          </p:nvSpPr>
          <p:spPr bwMode="auto">
            <a:xfrm>
              <a:off x="2160" y="2400"/>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5479" name="Text Box 151"/>
            <p:cNvSpPr txBox="1">
              <a:spLocks noChangeArrowheads="1"/>
            </p:cNvSpPr>
            <p:nvPr/>
          </p:nvSpPr>
          <p:spPr bwMode="auto">
            <a:xfrm>
              <a:off x="1824" y="2304"/>
              <a:ext cx="384" cy="192"/>
            </a:xfrm>
            <a:prstGeom prst="rect">
              <a:avLst/>
            </a:prstGeom>
            <a:noFill/>
            <a:ln w="9525">
              <a:noFill/>
              <a:miter lim="800000"/>
              <a:headEnd/>
              <a:tailEnd/>
            </a:ln>
            <a:effectLst/>
          </p:spPr>
          <p:txBody>
            <a:bodyPr>
              <a:spAutoFit/>
            </a:bodyPr>
            <a:lstStyle/>
            <a:p>
              <a:r>
                <a:rPr lang="en-US" sz="1400" b="1"/>
                <a:t>CLK</a:t>
              </a:r>
              <a:endParaRPr lang="en-US" sz="1400"/>
            </a:p>
          </p:txBody>
        </p:sp>
        <p:sp>
          <p:nvSpPr>
            <p:cNvPr id="355480" name="Text Box 152"/>
            <p:cNvSpPr txBox="1">
              <a:spLocks noChangeArrowheads="1"/>
            </p:cNvSpPr>
            <p:nvPr/>
          </p:nvSpPr>
          <p:spPr bwMode="auto">
            <a:xfrm>
              <a:off x="1344" y="2112"/>
              <a:ext cx="816" cy="192"/>
            </a:xfrm>
            <a:prstGeom prst="rect">
              <a:avLst/>
            </a:prstGeom>
            <a:noFill/>
            <a:ln w="9525">
              <a:noFill/>
              <a:miter lim="800000"/>
              <a:headEnd/>
              <a:tailEnd/>
            </a:ln>
            <a:effectLst/>
          </p:spPr>
          <p:txBody>
            <a:bodyPr>
              <a:spAutoFit/>
            </a:bodyPr>
            <a:lstStyle/>
            <a:p>
              <a:r>
                <a:rPr lang="en-US" sz="1400" b="1" i="1"/>
                <a:t>SHIFT</a:t>
              </a:r>
              <a:r>
                <a:rPr lang="en-US" sz="1400" b="1"/>
                <a:t>/</a:t>
              </a:r>
              <a:r>
                <a:rPr lang="en-US" sz="1400" b="1" i="1"/>
                <a:t>LOAD</a:t>
              </a:r>
              <a:endParaRPr lang="en-US" sz="1400"/>
            </a:p>
          </p:txBody>
        </p:sp>
        <p:sp>
          <p:nvSpPr>
            <p:cNvPr id="355481" name="Line 153"/>
            <p:cNvSpPr>
              <a:spLocks noChangeShapeType="1"/>
            </p:cNvSpPr>
            <p:nvPr/>
          </p:nvSpPr>
          <p:spPr bwMode="auto">
            <a:xfrm>
              <a:off x="2592" y="1872"/>
              <a:ext cx="0" cy="192"/>
            </a:xfrm>
            <a:prstGeom prst="line">
              <a:avLst/>
            </a:prstGeom>
            <a:noFill/>
            <a:ln w="15875">
              <a:solidFill>
                <a:schemeClr val="tx1"/>
              </a:solidFill>
              <a:round/>
              <a:headEnd/>
              <a:tailEnd type="triangle" w="med" len="sm"/>
            </a:ln>
            <a:effectLst/>
          </p:spPr>
          <p:txBody>
            <a:bodyPr wrap="none" anchor="ctr"/>
            <a:lstStyle/>
            <a:p>
              <a:endParaRPr lang="en-US"/>
            </a:p>
          </p:txBody>
        </p:sp>
        <p:sp>
          <p:nvSpPr>
            <p:cNvPr id="355482" name="Text Box 154"/>
            <p:cNvSpPr txBox="1">
              <a:spLocks noChangeArrowheads="1"/>
            </p:cNvSpPr>
            <p:nvPr/>
          </p:nvSpPr>
          <p:spPr bwMode="auto">
            <a:xfrm>
              <a:off x="2496" y="1680"/>
              <a:ext cx="237" cy="192"/>
            </a:xfrm>
            <a:prstGeom prst="rect">
              <a:avLst/>
            </a:prstGeom>
            <a:noFill/>
            <a:ln w="9525">
              <a:noFill/>
              <a:miter lim="800000"/>
              <a:headEnd/>
              <a:tailEnd/>
            </a:ln>
            <a:effectLst/>
          </p:spPr>
          <p:txBody>
            <a:bodyPr wrap="none">
              <a:spAutoFit/>
            </a:bodyPr>
            <a:lstStyle/>
            <a:p>
              <a:pPr algn="l">
                <a:spcBef>
                  <a:spcPct val="0"/>
                </a:spcBef>
              </a:pPr>
              <a:r>
                <a:rPr lang="en-GB" sz="1400" b="1" i="1"/>
                <a:t>D</a:t>
              </a:r>
              <a:r>
                <a:rPr lang="en-GB" sz="1400" b="1" baseline="-25000"/>
                <a:t>0</a:t>
              </a:r>
              <a:endParaRPr lang="en-GB" sz="1400" b="1" i="1"/>
            </a:p>
          </p:txBody>
        </p:sp>
        <p:sp>
          <p:nvSpPr>
            <p:cNvPr id="355483" name="Text Box 155"/>
            <p:cNvSpPr txBox="1">
              <a:spLocks noChangeArrowheads="1"/>
            </p:cNvSpPr>
            <p:nvPr/>
          </p:nvSpPr>
          <p:spPr bwMode="auto">
            <a:xfrm>
              <a:off x="2640" y="1680"/>
              <a:ext cx="237" cy="192"/>
            </a:xfrm>
            <a:prstGeom prst="rect">
              <a:avLst/>
            </a:prstGeom>
            <a:noFill/>
            <a:ln w="9525">
              <a:noFill/>
              <a:miter lim="800000"/>
              <a:headEnd/>
              <a:tailEnd/>
            </a:ln>
            <a:effectLst/>
          </p:spPr>
          <p:txBody>
            <a:bodyPr wrap="none">
              <a:spAutoFit/>
            </a:bodyPr>
            <a:lstStyle/>
            <a:p>
              <a:pPr algn="l">
                <a:spcBef>
                  <a:spcPct val="0"/>
                </a:spcBef>
              </a:pPr>
              <a:r>
                <a:rPr lang="en-GB" sz="1400" b="1" i="1"/>
                <a:t>D</a:t>
              </a:r>
              <a:r>
                <a:rPr lang="en-GB" sz="1400" b="1" baseline="-25000"/>
                <a:t>1</a:t>
              </a:r>
              <a:endParaRPr lang="en-GB" sz="1400" b="1" i="1"/>
            </a:p>
          </p:txBody>
        </p:sp>
        <p:sp>
          <p:nvSpPr>
            <p:cNvPr id="355484" name="Text Box 156"/>
            <p:cNvSpPr txBox="1">
              <a:spLocks noChangeArrowheads="1"/>
            </p:cNvSpPr>
            <p:nvPr/>
          </p:nvSpPr>
          <p:spPr bwMode="auto">
            <a:xfrm>
              <a:off x="2784" y="1680"/>
              <a:ext cx="237" cy="192"/>
            </a:xfrm>
            <a:prstGeom prst="rect">
              <a:avLst/>
            </a:prstGeom>
            <a:noFill/>
            <a:ln w="9525">
              <a:noFill/>
              <a:miter lim="800000"/>
              <a:headEnd/>
              <a:tailEnd/>
            </a:ln>
            <a:effectLst/>
          </p:spPr>
          <p:txBody>
            <a:bodyPr wrap="none">
              <a:spAutoFit/>
            </a:bodyPr>
            <a:lstStyle/>
            <a:p>
              <a:pPr algn="l">
                <a:spcBef>
                  <a:spcPct val="0"/>
                </a:spcBef>
              </a:pPr>
              <a:r>
                <a:rPr lang="en-GB" sz="1400" b="1" i="1"/>
                <a:t>D</a:t>
              </a:r>
              <a:r>
                <a:rPr lang="en-GB" sz="1400" b="1" baseline="-25000"/>
                <a:t>2</a:t>
              </a:r>
              <a:endParaRPr lang="en-GB" sz="1400" b="1" i="1"/>
            </a:p>
          </p:txBody>
        </p:sp>
        <p:sp>
          <p:nvSpPr>
            <p:cNvPr id="355485" name="Text Box 157"/>
            <p:cNvSpPr txBox="1">
              <a:spLocks noChangeArrowheads="1"/>
            </p:cNvSpPr>
            <p:nvPr/>
          </p:nvSpPr>
          <p:spPr bwMode="auto">
            <a:xfrm>
              <a:off x="2928" y="1680"/>
              <a:ext cx="237" cy="192"/>
            </a:xfrm>
            <a:prstGeom prst="rect">
              <a:avLst/>
            </a:prstGeom>
            <a:noFill/>
            <a:ln w="9525">
              <a:noFill/>
              <a:miter lim="800000"/>
              <a:headEnd/>
              <a:tailEnd/>
            </a:ln>
            <a:effectLst/>
          </p:spPr>
          <p:txBody>
            <a:bodyPr wrap="none">
              <a:spAutoFit/>
            </a:bodyPr>
            <a:lstStyle/>
            <a:p>
              <a:pPr algn="l">
                <a:spcBef>
                  <a:spcPct val="0"/>
                </a:spcBef>
              </a:pPr>
              <a:r>
                <a:rPr lang="en-GB" sz="1400" b="1" i="1"/>
                <a:t>D</a:t>
              </a:r>
              <a:r>
                <a:rPr lang="en-GB" sz="1400" b="1" baseline="-25000"/>
                <a:t>3</a:t>
              </a:r>
              <a:endParaRPr lang="en-GB" sz="1400" b="1" i="1"/>
            </a:p>
          </p:txBody>
        </p:sp>
        <p:sp>
          <p:nvSpPr>
            <p:cNvPr id="355486" name="Line 158"/>
            <p:cNvSpPr>
              <a:spLocks noChangeShapeType="1"/>
            </p:cNvSpPr>
            <p:nvPr/>
          </p:nvSpPr>
          <p:spPr bwMode="auto">
            <a:xfrm>
              <a:off x="2736" y="1872"/>
              <a:ext cx="0" cy="192"/>
            </a:xfrm>
            <a:prstGeom prst="line">
              <a:avLst/>
            </a:prstGeom>
            <a:noFill/>
            <a:ln w="15875">
              <a:solidFill>
                <a:schemeClr val="tx1"/>
              </a:solidFill>
              <a:round/>
              <a:headEnd/>
              <a:tailEnd type="triangle" w="med" len="sm"/>
            </a:ln>
            <a:effectLst/>
          </p:spPr>
          <p:txBody>
            <a:bodyPr wrap="none" anchor="ctr"/>
            <a:lstStyle/>
            <a:p>
              <a:endParaRPr lang="en-US"/>
            </a:p>
          </p:txBody>
        </p:sp>
        <p:sp>
          <p:nvSpPr>
            <p:cNvPr id="355487" name="Line 159"/>
            <p:cNvSpPr>
              <a:spLocks noChangeShapeType="1"/>
            </p:cNvSpPr>
            <p:nvPr/>
          </p:nvSpPr>
          <p:spPr bwMode="auto">
            <a:xfrm>
              <a:off x="2880" y="1872"/>
              <a:ext cx="0" cy="192"/>
            </a:xfrm>
            <a:prstGeom prst="line">
              <a:avLst/>
            </a:prstGeom>
            <a:noFill/>
            <a:ln w="15875">
              <a:solidFill>
                <a:schemeClr val="tx1"/>
              </a:solidFill>
              <a:round/>
              <a:headEnd/>
              <a:tailEnd type="triangle" w="med" len="sm"/>
            </a:ln>
            <a:effectLst/>
          </p:spPr>
          <p:txBody>
            <a:bodyPr wrap="none" anchor="ctr"/>
            <a:lstStyle/>
            <a:p>
              <a:endParaRPr lang="en-US"/>
            </a:p>
          </p:txBody>
        </p:sp>
        <p:sp>
          <p:nvSpPr>
            <p:cNvPr id="355488" name="Line 160"/>
            <p:cNvSpPr>
              <a:spLocks noChangeShapeType="1"/>
            </p:cNvSpPr>
            <p:nvPr/>
          </p:nvSpPr>
          <p:spPr bwMode="auto">
            <a:xfrm>
              <a:off x="3024" y="1872"/>
              <a:ext cx="0" cy="192"/>
            </a:xfrm>
            <a:prstGeom prst="line">
              <a:avLst/>
            </a:prstGeom>
            <a:noFill/>
            <a:ln w="15875">
              <a:solidFill>
                <a:schemeClr val="tx1"/>
              </a:solidFill>
              <a:round/>
              <a:headEnd/>
              <a:tailEnd type="triangle" w="med" len="sm"/>
            </a:ln>
            <a:effectLst/>
          </p:spPr>
          <p:txBody>
            <a:bodyPr wrap="none" anchor="ctr"/>
            <a:lstStyle/>
            <a:p>
              <a:endParaRPr lang="en-US"/>
            </a:p>
          </p:txBody>
        </p:sp>
        <p:sp>
          <p:nvSpPr>
            <p:cNvPr id="355489" name="Text Box 161"/>
            <p:cNvSpPr txBox="1">
              <a:spLocks noChangeArrowheads="1"/>
            </p:cNvSpPr>
            <p:nvPr/>
          </p:nvSpPr>
          <p:spPr bwMode="auto">
            <a:xfrm>
              <a:off x="2688" y="2112"/>
              <a:ext cx="480" cy="192"/>
            </a:xfrm>
            <a:prstGeom prst="rect">
              <a:avLst/>
            </a:prstGeom>
            <a:noFill/>
            <a:ln w="9525">
              <a:noFill/>
              <a:miter lim="800000"/>
              <a:headEnd/>
              <a:tailEnd/>
            </a:ln>
            <a:effectLst/>
          </p:spPr>
          <p:txBody>
            <a:bodyPr>
              <a:spAutoFit/>
            </a:bodyPr>
            <a:lstStyle/>
            <a:p>
              <a:r>
                <a:rPr lang="en-US" sz="1400" b="1"/>
                <a:t>SRG 4</a:t>
              </a:r>
              <a:endParaRPr lang="en-US" sz="1400"/>
            </a:p>
          </p:txBody>
        </p:sp>
        <p:sp>
          <p:nvSpPr>
            <p:cNvPr id="355491" name="Text Box 163"/>
            <p:cNvSpPr txBox="1">
              <a:spLocks noChangeArrowheads="1"/>
            </p:cNvSpPr>
            <p:nvPr/>
          </p:nvSpPr>
          <p:spPr bwMode="auto">
            <a:xfrm>
              <a:off x="3456" y="2208"/>
              <a:ext cx="912" cy="192"/>
            </a:xfrm>
            <a:prstGeom prst="rect">
              <a:avLst/>
            </a:prstGeom>
            <a:noFill/>
            <a:ln w="9525">
              <a:noFill/>
              <a:miter lim="800000"/>
              <a:headEnd/>
              <a:tailEnd/>
            </a:ln>
            <a:effectLst/>
          </p:spPr>
          <p:txBody>
            <a:bodyPr>
              <a:spAutoFit/>
            </a:bodyPr>
            <a:lstStyle/>
            <a:p>
              <a:r>
                <a:rPr lang="en-US" sz="1400" b="1"/>
                <a:t>Serial data out</a:t>
              </a:r>
              <a:endParaRPr lang="en-US" sz="1400"/>
            </a:p>
          </p:txBody>
        </p:sp>
        <p:sp>
          <p:nvSpPr>
            <p:cNvPr id="355492" name="Line 164"/>
            <p:cNvSpPr>
              <a:spLocks noChangeShapeType="1"/>
            </p:cNvSpPr>
            <p:nvPr/>
          </p:nvSpPr>
          <p:spPr bwMode="auto">
            <a:xfrm>
              <a:off x="3216" y="230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5493" name="Line 165"/>
            <p:cNvSpPr>
              <a:spLocks noChangeShapeType="1"/>
            </p:cNvSpPr>
            <p:nvPr/>
          </p:nvSpPr>
          <p:spPr bwMode="auto">
            <a:xfrm>
              <a:off x="1816" y="2135"/>
              <a:ext cx="288" cy="0"/>
            </a:xfrm>
            <a:prstGeom prst="line">
              <a:avLst/>
            </a:prstGeom>
            <a:noFill/>
            <a:ln w="15875">
              <a:solidFill>
                <a:schemeClr val="tx1"/>
              </a:solidFill>
              <a:round/>
              <a:headEnd/>
              <a:tailEnd/>
            </a:ln>
            <a:effectLst/>
          </p:spPr>
          <p:txBody>
            <a:bodyPr wrap="none" anchor="ctr"/>
            <a:lstStyle/>
            <a:p>
              <a:endParaRPr lang="en-US"/>
            </a:p>
          </p:txBody>
        </p:sp>
        <p:sp>
          <p:nvSpPr>
            <p:cNvPr id="355495" name="Text Box 167"/>
            <p:cNvSpPr txBox="1">
              <a:spLocks noChangeArrowheads="1"/>
            </p:cNvSpPr>
            <p:nvPr/>
          </p:nvSpPr>
          <p:spPr bwMode="auto">
            <a:xfrm>
              <a:off x="2544" y="1440"/>
              <a:ext cx="576" cy="192"/>
            </a:xfrm>
            <a:prstGeom prst="rect">
              <a:avLst/>
            </a:prstGeom>
            <a:noFill/>
            <a:ln w="9525">
              <a:noFill/>
              <a:miter lim="800000"/>
              <a:headEnd/>
              <a:tailEnd/>
            </a:ln>
            <a:effectLst/>
          </p:spPr>
          <p:txBody>
            <a:bodyPr>
              <a:spAutoFit/>
            </a:bodyPr>
            <a:lstStyle/>
            <a:p>
              <a:r>
                <a:rPr lang="en-US" sz="1400" b="1"/>
                <a:t>Data in</a:t>
              </a:r>
              <a:endParaRPr lang="en-US" sz="1400"/>
            </a:p>
          </p:txBody>
        </p:sp>
        <p:sp>
          <p:nvSpPr>
            <p:cNvPr id="355496" name="AutoShape 168"/>
            <p:cNvSpPr>
              <a:spLocks/>
            </p:cNvSpPr>
            <p:nvPr/>
          </p:nvSpPr>
          <p:spPr bwMode="auto">
            <a:xfrm rot="5400000">
              <a:off x="2808" y="1368"/>
              <a:ext cx="48" cy="576"/>
            </a:xfrm>
            <a:prstGeom prst="leftBrace">
              <a:avLst>
                <a:gd name="adj1" fmla="val 100000"/>
                <a:gd name="adj2" fmla="val 50000"/>
              </a:avLst>
            </a:prstGeom>
            <a:noFill/>
            <a:ln w="9525">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457200" y="304800"/>
            <a:ext cx="8458200" cy="990600"/>
          </a:xfrm>
        </p:spPr>
        <p:txBody>
          <a:bodyPr>
            <a:normAutofit/>
          </a:bodyPr>
          <a:lstStyle/>
          <a:p>
            <a:r>
              <a:rPr lang="en-US" sz="4000" b="1" dirty="0">
                <a:solidFill>
                  <a:srgbClr val="0000FF"/>
                </a:solidFill>
                <a:latin typeface="Times New Roman" pitchFamily="18" charset="0"/>
                <a:cs typeface="Times New Roman" pitchFamily="18" charset="0"/>
              </a:rPr>
              <a:t>Parallel In/Parallel Out Shift Registers</a:t>
            </a:r>
          </a:p>
        </p:txBody>
      </p:sp>
      <p:sp>
        <p:nvSpPr>
          <p:cNvPr id="356355" name="Rectangle 3"/>
          <p:cNvSpPr>
            <a:spLocks noGrp="1" noChangeArrowheads="1"/>
          </p:cNvSpPr>
          <p:nvPr>
            <p:ph idx="1"/>
          </p:nvPr>
        </p:nvSpPr>
        <p:spPr>
          <a:xfrm>
            <a:off x="533400" y="1295400"/>
            <a:ext cx="8305800" cy="533400"/>
          </a:xfrm>
        </p:spPr>
        <p:txBody>
          <a:bodyPr>
            <a:normAutofit/>
          </a:bodyPr>
          <a:lstStyle/>
          <a:p>
            <a:pPr>
              <a:spcBef>
                <a:spcPct val="40000"/>
              </a:spcBef>
              <a:buSzPct val="120000"/>
              <a:buFont typeface="Wingdings" pitchFamily="2" charset="2"/>
              <a:buChar char="§"/>
            </a:pPr>
            <a:r>
              <a:rPr lang="en-US" dirty="0">
                <a:latin typeface="Times New Roman" pitchFamily="18" charset="0"/>
                <a:cs typeface="Times New Roman" pitchFamily="18" charset="0"/>
              </a:rPr>
              <a:t>Simultaneous input and output of all data bits.</a:t>
            </a:r>
          </a:p>
        </p:txBody>
      </p:sp>
      <p:sp>
        <p:nvSpPr>
          <p:cNvPr id="80" name="Slide Number Placeholder 5"/>
          <p:cNvSpPr>
            <a:spLocks noGrp="1"/>
          </p:cNvSpPr>
          <p:nvPr>
            <p:ph type="sldNum" sz="quarter" idx="12"/>
          </p:nvPr>
        </p:nvSpPr>
        <p:spPr/>
        <p:txBody>
          <a:bodyPr/>
          <a:lstStyle/>
          <a:p>
            <a:fld id="{8FCAAA36-5BC6-471B-9D29-BDD18523E06B}" type="slidenum">
              <a:rPr lang="en-US"/>
              <a:pPr/>
              <a:t>38</a:t>
            </a:fld>
            <a:endParaRPr lang="en-US"/>
          </a:p>
        </p:txBody>
      </p:sp>
      <p:grpSp>
        <p:nvGrpSpPr>
          <p:cNvPr id="2" name="Group 102"/>
          <p:cNvGrpSpPr>
            <a:grpSpLocks/>
          </p:cNvGrpSpPr>
          <p:nvPr/>
        </p:nvGrpSpPr>
        <p:grpSpPr bwMode="auto">
          <a:xfrm>
            <a:off x="2362200" y="1981200"/>
            <a:ext cx="5567363" cy="3276600"/>
            <a:chOff x="1488" y="1248"/>
            <a:chExt cx="3507" cy="2064"/>
          </a:xfrm>
        </p:grpSpPr>
        <p:sp>
          <p:nvSpPr>
            <p:cNvPr id="356380" name="Line 28"/>
            <p:cNvSpPr>
              <a:spLocks noChangeShapeType="1"/>
            </p:cNvSpPr>
            <p:nvPr/>
          </p:nvSpPr>
          <p:spPr bwMode="auto">
            <a:xfrm>
              <a:off x="1824" y="2640"/>
              <a:ext cx="2400" cy="0"/>
            </a:xfrm>
            <a:prstGeom prst="line">
              <a:avLst/>
            </a:prstGeom>
            <a:noFill/>
            <a:ln w="15875">
              <a:solidFill>
                <a:srgbClr val="0000CC"/>
              </a:solidFill>
              <a:round/>
              <a:headEnd/>
              <a:tailEnd/>
            </a:ln>
            <a:effectLst/>
          </p:spPr>
          <p:txBody>
            <a:bodyPr wrap="none" anchor="ctr"/>
            <a:lstStyle/>
            <a:p>
              <a:endParaRPr lang="en-US"/>
            </a:p>
          </p:txBody>
        </p:sp>
        <p:sp>
          <p:nvSpPr>
            <p:cNvPr id="356381" name="Line 29"/>
            <p:cNvSpPr>
              <a:spLocks noChangeShapeType="1"/>
            </p:cNvSpPr>
            <p:nvPr/>
          </p:nvSpPr>
          <p:spPr bwMode="auto">
            <a:xfrm flipV="1">
              <a:off x="2064" y="2016"/>
              <a:ext cx="144" cy="0"/>
            </a:xfrm>
            <a:prstGeom prst="line">
              <a:avLst/>
            </a:prstGeom>
            <a:noFill/>
            <a:ln w="15875">
              <a:solidFill>
                <a:schemeClr val="tx1"/>
              </a:solidFill>
              <a:round/>
              <a:headEnd/>
              <a:tailEnd type="triangle" w="lg" len="sm"/>
            </a:ln>
            <a:effectLst/>
          </p:spPr>
          <p:txBody>
            <a:bodyPr wrap="none" anchor="ctr"/>
            <a:lstStyle/>
            <a:p>
              <a:endParaRPr lang="en-US"/>
            </a:p>
          </p:txBody>
        </p:sp>
        <p:sp>
          <p:nvSpPr>
            <p:cNvPr id="356382" name="Line 30"/>
            <p:cNvSpPr>
              <a:spLocks noChangeShapeType="1"/>
            </p:cNvSpPr>
            <p:nvPr/>
          </p:nvSpPr>
          <p:spPr bwMode="auto">
            <a:xfrm flipV="1">
              <a:off x="2064" y="2208"/>
              <a:ext cx="144" cy="0"/>
            </a:xfrm>
            <a:prstGeom prst="line">
              <a:avLst/>
            </a:prstGeom>
            <a:noFill/>
            <a:ln w="15875">
              <a:solidFill>
                <a:srgbClr val="0000CC"/>
              </a:solidFill>
              <a:round/>
              <a:headEnd/>
              <a:tailEnd/>
            </a:ln>
            <a:effectLst/>
          </p:spPr>
          <p:txBody>
            <a:bodyPr wrap="none" anchor="ctr"/>
            <a:lstStyle/>
            <a:p>
              <a:endParaRPr lang="en-US"/>
            </a:p>
          </p:txBody>
        </p:sp>
        <p:sp>
          <p:nvSpPr>
            <p:cNvPr id="356383" name="Text Box 31"/>
            <p:cNvSpPr txBox="1">
              <a:spLocks noChangeArrowheads="1"/>
            </p:cNvSpPr>
            <p:nvPr/>
          </p:nvSpPr>
          <p:spPr bwMode="auto">
            <a:xfrm>
              <a:off x="2592" y="2784"/>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0</a:t>
              </a:r>
              <a:endParaRPr lang="en-GB" sz="1400" b="1" i="1"/>
            </a:p>
          </p:txBody>
        </p:sp>
        <p:sp>
          <p:nvSpPr>
            <p:cNvPr id="356384" name="Text Box 32"/>
            <p:cNvSpPr txBox="1">
              <a:spLocks noChangeArrowheads="1"/>
            </p:cNvSpPr>
            <p:nvPr/>
          </p:nvSpPr>
          <p:spPr bwMode="auto">
            <a:xfrm>
              <a:off x="1488" y="2544"/>
              <a:ext cx="346" cy="192"/>
            </a:xfrm>
            <a:prstGeom prst="rect">
              <a:avLst/>
            </a:prstGeom>
            <a:noFill/>
            <a:ln w="9525">
              <a:noFill/>
              <a:miter lim="800000"/>
              <a:headEnd/>
              <a:tailEnd/>
            </a:ln>
            <a:effectLst/>
          </p:spPr>
          <p:txBody>
            <a:bodyPr wrap="none">
              <a:spAutoFit/>
            </a:bodyPr>
            <a:lstStyle/>
            <a:p>
              <a:pPr algn="l">
                <a:spcBef>
                  <a:spcPct val="0"/>
                </a:spcBef>
              </a:pPr>
              <a:r>
                <a:rPr lang="en-GB" sz="1400" b="1"/>
                <a:t>CLK</a:t>
              </a:r>
            </a:p>
          </p:txBody>
        </p:sp>
        <p:sp>
          <p:nvSpPr>
            <p:cNvPr id="356385" name="Line 33"/>
            <p:cNvSpPr>
              <a:spLocks noChangeShapeType="1"/>
            </p:cNvSpPr>
            <p:nvPr/>
          </p:nvSpPr>
          <p:spPr bwMode="auto">
            <a:xfrm flipH="1">
              <a:off x="2064" y="2208"/>
              <a:ext cx="0" cy="432"/>
            </a:xfrm>
            <a:prstGeom prst="line">
              <a:avLst/>
            </a:prstGeom>
            <a:noFill/>
            <a:ln w="15875">
              <a:solidFill>
                <a:srgbClr val="0000CC"/>
              </a:solidFill>
              <a:round/>
              <a:headEnd/>
              <a:tailEnd/>
            </a:ln>
            <a:effectLst/>
          </p:spPr>
          <p:txBody>
            <a:bodyPr wrap="none" anchor="ctr"/>
            <a:lstStyle/>
            <a:p>
              <a:endParaRPr lang="en-US"/>
            </a:p>
          </p:txBody>
        </p:sp>
        <p:sp>
          <p:nvSpPr>
            <p:cNvPr id="356386" name="Oval 34"/>
            <p:cNvSpPr>
              <a:spLocks noChangeArrowheads="1"/>
            </p:cNvSpPr>
            <p:nvPr/>
          </p:nvSpPr>
          <p:spPr bwMode="auto">
            <a:xfrm>
              <a:off x="2048" y="2616"/>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6387" name="Line 35"/>
            <p:cNvSpPr>
              <a:spLocks noChangeShapeType="1"/>
            </p:cNvSpPr>
            <p:nvPr/>
          </p:nvSpPr>
          <p:spPr bwMode="auto">
            <a:xfrm>
              <a:off x="2544" y="2016"/>
              <a:ext cx="144" cy="0"/>
            </a:xfrm>
            <a:prstGeom prst="line">
              <a:avLst/>
            </a:prstGeom>
            <a:noFill/>
            <a:ln w="15875">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2191" y="1920"/>
              <a:ext cx="370" cy="576"/>
              <a:chOff x="1855" y="2400"/>
              <a:chExt cx="370" cy="576"/>
            </a:xfrm>
          </p:grpSpPr>
          <p:sp>
            <p:nvSpPr>
              <p:cNvPr id="356389" name="Rectangle 37"/>
              <p:cNvSpPr>
                <a:spLocks noChangeArrowheads="1"/>
              </p:cNvSpPr>
              <p:nvPr/>
            </p:nvSpPr>
            <p:spPr bwMode="auto">
              <a:xfrm>
                <a:off x="1872" y="2400"/>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6390" name="Text Box 38"/>
              <p:cNvSpPr txBox="1">
                <a:spLocks noChangeArrowheads="1"/>
              </p:cNvSpPr>
              <p:nvPr/>
            </p:nvSpPr>
            <p:spPr bwMode="auto">
              <a:xfrm>
                <a:off x="1855" y="2400"/>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6391" name="Text Box 39"/>
              <p:cNvSpPr txBox="1">
                <a:spLocks noChangeArrowheads="1"/>
              </p:cNvSpPr>
              <p:nvPr/>
            </p:nvSpPr>
            <p:spPr bwMode="auto">
              <a:xfrm>
                <a:off x="2028" y="2400"/>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6392" name="AutoShape 40"/>
              <p:cNvSpPr>
                <a:spLocks noChangeArrowheads="1"/>
              </p:cNvSpPr>
              <p:nvPr/>
            </p:nvSpPr>
            <p:spPr bwMode="auto">
              <a:xfrm rot="5400000">
                <a:off x="1848" y="2665"/>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6393" name="Text Box 41"/>
              <p:cNvSpPr txBox="1">
                <a:spLocks noChangeArrowheads="1"/>
              </p:cNvSpPr>
              <p:nvPr/>
            </p:nvSpPr>
            <p:spPr bwMode="auto">
              <a:xfrm>
                <a:off x="1888" y="2601"/>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6394" name="Text Box 42"/>
              <p:cNvSpPr txBox="1">
                <a:spLocks noChangeArrowheads="1"/>
              </p:cNvSpPr>
              <p:nvPr/>
            </p:nvSpPr>
            <p:spPr bwMode="auto">
              <a:xfrm>
                <a:off x="2035" y="2403"/>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sp>
          <p:nvSpPr>
            <p:cNvPr id="356395" name="Line 43"/>
            <p:cNvSpPr>
              <a:spLocks noChangeShapeType="1"/>
            </p:cNvSpPr>
            <p:nvPr/>
          </p:nvSpPr>
          <p:spPr bwMode="auto">
            <a:xfrm flipV="1">
              <a:off x="2784" y="2208"/>
              <a:ext cx="144" cy="0"/>
            </a:xfrm>
            <a:prstGeom prst="line">
              <a:avLst/>
            </a:prstGeom>
            <a:noFill/>
            <a:ln w="15875">
              <a:solidFill>
                <a:srgbClr val="0000CC"/>
              </a:solidFill>
              <a:round/>
              <a:headEnd/>
              <a:tailEnd/>
            </a:ln>
            <a:effectLst/>
          </p:spPr>
          <p:txBody>
            <a:bodyPr wrap="none" anchor="ctr"/>
            <a:lstStyle/>
            <a:p>
              <a:endParaRPr lang="en-US"/>
            </a:p>
          </p:txBody>
        </p:sp>
        <p:sp>
          <p:nvSpPr>
            <p:cNvPr id="356396" name="Text Box 44"/>
            <p:cNvSpPr txBox="1">
              <a:spLocks noChangeArrowheads="1"/>
            </p:cNvSpPr>
            <p:nvPr/>
          </p:nvSpPr>
          <p:spPr bwMode="auto">
            <a:xfrm>
              <a:off x="3312" y="2784"/>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1</a:t>
              </a:r>
              <a:endParaRPr lang="en-GB" sz="1400" b="1" i="1"/>
            </a:p>
          </p:txBody>
        </p:sp>
        <p:sp>
          <p:nvSpPr>
            <p:cNvPr id="356397" name="Line 45"/>
            <p:cNvSpPr>
              <a:spLocks noChangeShapeType="1"/>
            </p:cNvSpPr>
            <p:nvPr/>
          </p:nvSpPr>
          <p:spPr bwMode="auto">
            <a:xfrm flipH="1">
              <a:off x="2784" y="2208"/>
              <a:ext cx="0" cy="432"/>
            </a:xfrm>
            <a:prstGeom prst="line">
              <a:avLst/>
            </a:prstGeom>
            <a:noFill/>
            <a:ln w="15875">
              <a:solidFill>
                <a:srgbClr val="0000CC"/>
              </a:solidFill>
              <a:round/>
              <a:headEnd/>
              <a:tailEnd/>
            </a:ln>
            <a:effectLst/>
          </p:spPr>
          <p:txBody>
            <a:bodyPr wrap="none" anchor="ctr"/>
            <a:lstStyle/>
            <a:p>
              <a:endParaRPr lang="en-US"/>
            </a:p>
          </p:txBody>
        </p:sp>
        <p:sp>
          <p:nvSpPr>
            <p:cNvPr id="356398" name="Oval 46"/>
            <p:cNvSpPr>
              <a:spLocks noChangeArrowheads="1"/>
            </p:cNvSpPr>
            <p:nvPr/>
          </p:nvSpPr>
          <p:spPr bwMode="auto">
            <a:xfrm>
              <a:off x="2776" y="2616"/>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6399" name="Line 47"/>
            <p:cNvSpPr>
              <a:spLocks noChangeShapeType="1"/>
            </p:cNvSpPr>
            <p:nvPr/>
          </p:nvSpPr>
          <p:spPr bwMode="auto">
            <a:xfrm>
              <a:off x="3264" y="2016"/>
              <a:ext cx="144" cy="0"/>
            </a:xfrm>
            <a:prstGeom prst="line">
              <a:avLst/>
            </a:prstGeom>
            <a:noFill/>
            <a:ln w="15875">
              <a:solidFill>
                <a:schemeClr val="tx1"/>
              </a:solidFill>
              <a:round/>
              <a:headEnd/>
              <a:tailEnd/>
            </a:ln>
            <a:effectLst/>
          </p:spPr>
          <p:txBody>
            <a:bodyPr wrap="none" anchor="ctr"/>
            <a:lstStyle/>
            <a:p>
              <a:endParaRPr lang="en-US"/>
            </a:p>
          </p:txBody>
        </p:sp>
        <p:grpSp>
          <p:nvGrpSpPr>
            <p:cNvPr id="4" name="Group 48"/>
            <p:cNvGrpSpPr>
              <a:grpSpLocks/>
            </p:cNvGrpSpPr>
            <p:nvPr/>
          </p:nvGrpSpPr>
          <p:grpSpPr bwMode="auto">
            <a:xfrm>
              <a:off x="2911" y="1920"/>
              <a:ext cx="370" cy="576"/>
              <a:chOff x="1855" y="2400"/>
              <a:chExt cx="370" cy="576"/>
            </a:xfrm>
          </p:grpSpPr>
          <p:sp>
            <p:nvSpPr>
              <p:cNvPr id="356401" name="Rectangle 49"/>
              <p:cNvSpPr>
                <a:spLocks noChangeArrowheads="1"/>
              </p:cNvSpPr>
              <p:nvPr/>
            </p:nvSpPr>
            <p:spPr bwMode="auto">
              <a:xfrm>
                <a:off x="1872" y="2400"/>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6402" name="Text Box 50"/>
              <p:cNvSpPr txBox="1">
                <a:spLocks noChangeArrowheads="1"/>
              </p:cNvSpPr>
              <p:nvPr/>
            </p:nvSpPr>
            <p:spPr bwMode="auto">
              <a:xfrm>
                <a:off x="1855" y="2400"/>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6403" name="Text Box 51"/>
              <p:cNvSpPr txBox="1">
                <a:spLocks noChangeArrowheads="1"/>
              </p:cNvSpPr>
              <p:nvPr/>
            </p:nvSpPr>
            <p:spPr bwMode="auto">
              <a:xfrm>
                <a:off x="2028" y="2400"/>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6404" name="AutoShape 52"/>
              <p:cNvSpPr>
                <a:spLocks noChangeArrowheads="1"/>
              </p:cNvSpPr>
              <p:nvPr/>
            </p:nvSpPr>
            <p:spPr bwMode="auto">
              <a:xfrm rot="5400000">
                <a:off x="1848" y="2665"/>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6405" name="Text Box 53"/>
              <p:cNvSpPr txBox="1">
                <a:spLocks noChangeArrowheads="1"/>
              </p:cNvSpPr>
              <p:nvPr/>
            </p:nvSpPr>
            <p:spPr bwMode="auto">
              <a:xfrm>
                <a:off x="1888" y="2601"/>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6406" name="Text Box 54"/>
              <p:cNvSpPr txBox="1">
                <a:spLocks noChangeArrowheads="1"/>
              </p:cNvSpPr>
              <p:nvPr/>
            </p:nvSpPr>
            <p:spPr bwMode="auto">
              <a:xfrm>
                <a:off x="2035" y="2403"/>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sp>
          <p:nvSpPr>
            <p:cNvPr id="356407" name="Line 55"/>
            <p:cNvSpPr>
              <a:spLocks noChangeShapeType="1"/>
            </p:cNvSpPr>
            <p:nvPr/>
          </p:nvSpPr>
          <p:spPr bwMode="auto">
            <a:xfrm flipV="1">
              <a:off x="3504" y="2208"/>
              <a:ext cx="144" cy="0"/>
            </a:xfrm>
            <a:prstGeom prst="line">
              <a:avLst/>
            </a:prstGeom>
            <a:noFill/>
            <a:ln w="15875">
              <a:solidFill>
                <a:srgbClr val="0000CC"/>
              </a:solidFill>
              <a:round/>
              <a:headEnd/>
              <a:tailEnd/>
            </a:ln>
            <a:effectLst/>
          </p:spPr>
          <p:txBody>
            <a:bodyPr wrap="none" anchor="ctr"/>
            <a:lstStyle/>
            <a:p>
              <a:endParaRPr lang="en-US"/>
            </a:p>
          </p:txBody>
        </p:sp>
        <p:sp>
          <p:nvSpPr>
            <p:cNvPr id="356408" name="Text Box 56"/>
            <p:cNvSpPr txBox="1">
              <a:spLocks noChangeArrowheads="1"/>
            </p:cNvSpPr>
            <p:nvPr/>
          </p:nvSpPr>
          <p:spPr bwMode="auto">
            <a:xfrm>
              <a:off x="4032" y="2784"/>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2</a:t>
              </a:r>
              <a:endParaRPr lang="en-GB" sz="1400" b="1" i="1"/>
            </a:p>
          </p:txBody>
        </p:sp>
        <p:sp>
          <p:nvSpPr>
            <p:cNvPr id="356409" name="Line 57"/>
            <p:cNvSpPr>
              <a:spLocks noChangeShapeType="1"/>
            </p:cNvSpPr>
            <p:nvPr/>
          </p:nvSpPr>
          <p:spPr bwMode="auto">
            <a:xfrm flipH="1">
              <a:off x="3504" y="2208"/>
              <a:ext cx="0" cy="432"/>
            </a:xfrm>
            <a:prstGeom prst="line">
              <a:avLst/>
            </a:prstGeom>
            <a:noFill/>
            <a:ln w="15875">
              <a:solidFill>
                <a:srgbClr val="0000CC"/>
              </a:solidFill>
              <a:round/>
              <a:headEnd/>
              <a:tailEnd/>
            </a:ln>
            <a:effectLst/>
          </p:spPr>
          <p:txBody>
            <a:bodyPr wrap="none" anchor="ctr"/>
            <a:lstStyle/>
            <a:p>
              <a:endParaRPr lang="en-US"/>
            </a:p>
          </p:txBody>
        </p:sp>
        <p:sp>
          <p:nvSpPr>
            <p:cNvPr id="356410" name="Oval 58"/>
            <p:cNvSpPr>
              <a:spLocks noChangeArrowheads="1"/>
            </p:cNvSpPr>
            <p:nvPr/>
          </p:nvSpPr>
          <p:spPr bwMode="auto">
            <a:xfrm>
              <a:off x="3488" y="2616"/>
              <a:ext cx="37" cy="43"/>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6411" name="Line 59"/>
            <p:cNvSpPr>
              <a:spLocks noChangeShapeType="1"/>
            </p:cNvSpPr>
            <p:nvPr/>
          </p:nvSpPr>
          <p:spPr bwMode="auto">
            <a:xfrm>
              <a:off x="3984" y="2016"/>
              <a:ext cx="144" cy="0"/>
            </a:xfrm>
            <a:prstGeom prst="line">
              <a:avLst/>
            </a:prstGeom>
            <a:noFill/>
            <a:ln w="15875">
              <a:solidFill>
                <a:schemeClr val="tx1"/>
              </a:solidFill>
              <a:round/>
              <a:headEnd/>
              <a:tailEnd/>
            </a:ln>
            <a:effectLst/>
          </p:spPr>
          <p:txBody>
            <a:bodyPr wrap="none" anchor="ctr"/>
            <a:lstStyle/>
            <a:p>
              <a:endParaRPr lang="en-US"/>
            </a:p>
          </p:txBody>
        </p:sp>
        <p:grpSp>
          <p:nvGrpSpPr>
            <p:cNvPr id="5" name="Group 60"/>
            <p:cNvGrpSpPr>
              <a:grpSpLocks/>
            </p:cNvGrpSpPr>
            <p:nvPr/>
          </p:nvGrpSpPr>
          <p:grpSpPr bwMode="auto">
            <a:xfrm>
              <a:off x="3631" y="1920"/>
              <a:ext cx="370" cy="576"/>
              <a:chOff x="1855" y="2400"/>
              <a:chExt cx="370" cy="576"/>
            </a:xfrm>
          </p:grpSpPr>
          <p:sp>
            <p:nvSpPr>
              <p:cNvPr id="356413" name="Rectangle 61"/>
              <p:cNvSpPr>
                <a:spLocks noChangeArrowheads="1"/>
              </p:cNvSpPr>
              <p:nvPr/>
            </p:nvSpPr>
            <p:spPr bwMode="auto">
              <a:xfrm>
                <a:off x="1872" y="2400"/>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6414" name="Text Box 62"/>
              <p:cNvSpPr txBox="1">
                <a:spLocks noChangeArrowheads="1"/>
              </p:cNvSpPr>
              <p:nvPr/>
            </p:nvSpPr>
            <p:spPr bwMode="auto">
              <a:xfrm>
                <a:off x="1855" y="2400"/>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6415" name="Text Box 63"/>
              <p:cNvSpPr txBox="1">
                <a:spLocks noChangeArrowheads="1"/>
              </p:cNvSpPr>
              <p:nvPr/>
            </p:nvSpPr>
            <p:spPr bwMode="auto">
              <a:xfrm>
                <a:off x="2028" y="2400"/>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6416" name="AutoShape 64"/>
              <p:cNvSpPr>
                <a:spLocks noChangeArrowheads="1"/>
              </p:cNvSpPr>
              <p:nvPr/>
            </p:nvSpPr>
            <p:spPr bwMode="auto">
              <a:xfrm rot="5400000">
                <a:off x="1848" y="2665"/>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6417" name="Text Box 65"/>
              <p:cNvSpPr txBox="1">
                <a:spLocks noChangeArrowheads="1"/>
              </p:cNvSpPr>
              <p:nvPr/>
            </p:nvSpPr>
            <p:spPr bwMode="auto">
              <a:xfrm>
                <a:off x="1888" y="2601"/>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6418" name="Text Box 66"/>
              <p:cNvSpPr txBox="1">
                <a:spLocks noChangeArrowheads="1"/>
              </p:cNvSpPr>
              <p:nvPr/>
            </p:nvSpPr>
            <p:spPr bwMode="auto">
              <a:xfrm>
                <a:off x="2035" y="2403"/>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sp>
          <p:nvSpPr>
            <p:cNvPr id="356419" name="Line 67"/>
            <p:cNvSpPr>
              <a:spLocks noChangeShapeType="1"/>
            </p:cNvSpPr>
            <p:nvPr/>
          </p:nvSpPr>
          <p:spPr bwMode="auto">
            <a:xfrm flipV="1">
              <a:off x="4224" y="2208"/>
              <a:ext cx="144" cy="0"/>
            </a:xfrm>
            <a:prstGeom prst="line">
              <a:avLst/>
            </a:prstGeom>
            <a:noFill/>
            <a:ln w="15875">
              <a:solidFill>
                <a:srgbClr val="0000CC"/>
              </a:solidFill>
              <a:round/>
              <a:headEnd/>
              <a:tailEnd/>
            </a:ln>
            <a:effectLst/>
          </p:spPr>
          <p:txBody>
            <a:bodyPr wrap="none" anchor="ctr"/>
            <a:lstStyle/>
            <a:p>
              <a:endParaRPr lang="en-US"/>
            </a:p>
          </p:txBody>
        </p:sp>
        <p:sp>
          <p:nvSpPr>
            <p:cNvPr id="356420" name="Text Box 68"/>
            <p:cNvSpPr txBox="1">
              <a:spLocks noChangeArrowheads="1"/>
            </p:cNvSpPr>
            <p:nvPr/>
          </p:nvSpPr>
          <p:spPr bwMode="auto">
            <a:xfrm>
              <a:off x="4752" y="2784"/>
              <a:ext cx="243" cy="192"/>
            </a:xfrm>
            <a:prstGeom prst="rect">
              <a:avLst/>
            </a:prstGeom>
            <a:noFill/>
            <a:ln w="9525">
              <a:noFill/>
              <a:miter lim="800000"/>
              <a:headEnd/>
              <a:tailEnd/>
            </a:ln>
            <a:effectLst/>
          </p:spPr>
          <p:txBody>
            <a:bodyPr wrap="none">
              <a:spAutoFit/>
            </a:bodyPr>
            <a:lstStyle/>
            <a:p>
              <a:pPr algn="l">
                <a:spcBef>
                  <a:spcPct val="0"/>
                </a:spcBef>
              </a:pPr>
              <a:r>
                <a:rPr lang="en-GB" sz="1400" b="1" i="1"/>
                <a:t>Q</a:t>
              </a:r>
              <a:r>
                <a:rPr lang="en-GB" sz="1400" b="1" baseline="-25000"/>
                <a:t>3</a:t>
              </a:r>
              <a:endParaRPr lang="en-GB" sz="1400" b="1" i="1"/>
            </a:p>
          </p:txBody>
        </p:sp>
        <p:sp>
          <p:nvSpPr>
            <p:cNvPr id="356421" name="Line 69"/>
            <p:cNvSpPr>
              <a:spLocks noChangeShapeType="1"/>
            </p:cNvSpPr>
            <p:nvPr/>
          </p:nvSpPr>
          <p:spPr bwMode="auto">
            <a:xfrm flipH="1">
              <a:off x="4224" y="2208"/>
              <a:ext cx="0" cy="432"/>
            </a:xfrm>
            <a:prstGeom prst="line">
              <a:avLst/>
            </a:prstGeom>
            <a:noFill/>
            <a:ln w="15875">
              <a:solidFill>
                <a:srgbClr val="0000CC"/>
              </a:solidFill>
              <a:round/>
              <a:headEnd/>
              <a:tailEnd/>
            </a:ln>
            <a:effectLst/>
          </p:spPr>
          <p:txBody>
            <a:bodyPr wrap="none" anchor="ctr"/>
            <a:lstStyle/>
            <a:p>
              <a:endParaRPr lang="en-US"/>
            </a:p>
          </p:txBody>
        </p:sp>
        <p:sp>
          <p:nvSpPr>
            <p:cNvPr id="356422" name="Line 70"/>
            <p:cNvSpPr>
              <a:spLocks noChangeShapeType="1"/>
            </p:cNvSpPr>
            <p:nvPr/>
          </p:nvSpPr>
          <p:spPr bwMode="auto">
            <a:xfrm flipV="1">
              <a:off x="4704" y="2016"/>
              <a:ext cx="144" cy="0"/>
            </a:xfrm>
            <a:prstGeom prst="line">
              <a:avLst/>
            </a:prstGeom>
            <a:noFill/>
            <a:ln w="15875">
              <a:solidFill>
                <a:schemeClr val="tx1"/>
              </a:solidFill>
              <a:round/>
              <a:headEnd/>
              <a:tailEnd/>
            </a:ln>
            <a:effectLst/>
          </p:spPr>
          <p:txBody>
            <a:bodyPr wrap="none" anchor="ctr"/>
            <a:lstStyle/>
            <a:p>
              <a:endParaRPr lang="en-US"/>
            </a:p>
          </p:txBody>
        </p:sp>
        <p:grpSp>
          <p:nvGrpSpPr>
            <p:cNvPr id="6" name="Group 71"/>
            <p:cNvGrpSpPr>
              <a:grpSpLocks/>
            </p:cNvGrpSpPr>
            <p:nvPr/>
          </p:nvGrpSpPr>
          <p:grpSpPr bwMode="auto">
            <a:xfrm>
              <a:off x="4351" y="1920"/>
              <a:ext cx="370" cy="576"/>
              <a:chOff x="1855" y="2400"/>
              <a:chExt cx="370" cy="576"/>
            </a:xfrm>
          </p:grpSpPr>
          <p:sp>
            <p:nvSpPr>
              <p:cNvPr id="356424" name="Rectangle 72"/>
              <p:cNvSpPr>
                <a:spLocks noChangeArrowheads="1"/>
              </p:cNvSpPr>
              <p:nvPr/>
            </p:nvSpPr>
            <p:spPr bwMode="auto">
              <a:xfrm>
                <a:off x="1872" y="2400"/>
                <a:ext cx="336" cy="576"/>
              </a:xfrm>
              <a:prstGeom prst="rect">
                <a:avLst/>
              </a:prstGeom>
              <a:noFill/>
              <a:ln w="19050">
                <a:solidFill>
                  <a:schemeClr val="tx1"/>
                </a:solidFill>
                <a:miter lim="800000"/>
                <a:headEnd/>
                <a:tailEnd/>
              </a:ln>
              <a:effectLst/>
            </p:spPr>
            <p:txBody>
              <a:bodyPr wrap="none" anchor="ctr"/>
              <a:lstStyle/>
              <a:p>
                <a:endParaRPr lang="en-US"/>
              </a:p>
            </p:txBody>
          </p:sp>
          <p:sp>
            <p:nvSpPr>
              <p:cNvPr id="356425" name="Text Box 73"/>
              <p:cNvSpPr txBox="1">
                <a:spLocks noChangeArrowheads="1"/>
              </p:cNvSpPr>
              <p:nvPr/>
            </p:nvSpPr>
            <p:spPr bwMode="auto">
              <a:xfrm>
                <a:off x="1855" y="2400"/>
                <a:ext cx="197" cy="192"/>
              </a:xfrm>
              <a:prstGeom prst="rect">
                <a:avLst/>
              </a:prstGeom>
              <a:noFill/>
              <a:ln w="9525">
                <a:noFill/>
                <a:miter lim="800000"/>
                <a:headEnd/>
                <a:tailEnd/>
              </a:ln>
              <a:effectLst/>
            </p:spPr>
            <p:txBody>
              <a:bodyPr wrap="none">
                <a:spAutoFit/>
              </a:bodyPr>
              <a:lstStyle/>
              <a:p>
                <a:pPr algn="l">
                  <a:spcBef>
                    <a:spcPct val="0"/>
                  </a:spcBef>
                </a:pPr>
                <a:r>
                  <a:rPr lang="en-US" sz="1400" b="1" i="1"/>
                  <a:t>D</a:t>
                </a:r>
              </a:p>
            </p:txBody>
          </p:sp>
          <p:sp>
            <p:nvSpPr>
              <p:cNvPr id="356426" name="Text Box 74"/>
              <p:cNvSpPr txBox="1">
                <a:spLocks noChangeArrowheads="1"/>
              </p:cNvSpPr>
              <p:nvPr/>
            </p:nvSpPr>
            <p:spPr bwMode="auto">
              <a:xfrm>
                <a:off x="2028" y="2400"/>
                <a:ext cx="116" cy="192"/>
              </a:xfrm>
              <a:prstGeom prst="rect">
                <a:avLst/>
              </a:prstGeom>
              <a:noFill/>
              <a:ln w="9525">
                <a:noFill/>
                <a:miter lim="800000"/>
                <a:headEnd/>
                <a:tailEnd/>
              </a:ln>
              <a:effectLst/>
            </p:spPr>
            <p:txBody>
              <a:bodyPr wrap="none">
                <a:spAutoFit/>
              </a:bodyPr>
              <a:lstStyle/>
              <a:p>
                <a:pPr algn="l">
                  <a:spcBef>
                    <a:spcPct val="0"/>
                  </a:spcBef>
                </a:pPr>
                <a:endParaRPr lang="en-GB" sz="1400" b="1"/>
              </a:p>
            </p:txBody>
          </p:sp>
          <p:sp>
            <p:nvSpPr>
              <p:cNvPr id="356427" name="AutoShape 75"/>
              <p:cNvSpPr>
                <a:spLocks noChangeArrowheads="1"/>
              </p:cNvSpPr>
              <p:nvPr/>
            </p:nvSpPr>
            <p:spPr bwMode="auto">
              <a:xfrm rot="5400000">
                <a:off x="1848" y="2665"/>
                <a:ext cx="96" cy="4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356428" name="Text Box 76"/>
              <p:cNvSpPr txBox="1">
                <a:spLocks noChangeArrowheads="1"/>
              </p:cNvSpPr>
              <p:nvPr/>
            </p:nvSpPr>
            <p:spPr bwMode="auto">
              <a:xfrm>
                <a:off x="1888" y="2601"/>
                <a:ext cx="197" cy="192"/>
              </a:xfrm>
              <a:prstGeom prst="rect">
                <a:avLst/>
              </a:prstGeom>
              <a:noFill/>
              <a:ln w="9525">
                <a:noFill/>
                <a:miter lim="800000"/>
                <a:headEnd/>
                <a:tailEnd/>
              </a:ln>
              <a:effectLst/>
            </p:spPr>
            <p:txBody>
              <a:bodyPr wrap="none">
                <a:spAutoFit/>
              </a:bodyPr>
              <a:lstStyle/>
              <a:p>
                <a:pPr algn="l">
                  <a:spcBef>
                    <a:spcPct val="0"/>
                  </a:spcBef>
                </a:pPr>
                <a:r>
                  <a:rPr lang="en-GB" sz="1400" b="1" i="1"/>
                  <a:t>C</a:t>
                </a:r>
              </a:p>
            </p:txBody>
          </p:sp>
          <p:sp>
            <p:nvSpPr>
              <p:cNvPr id="356429" name="Text Box 77"/>
              <p:cNvSpPr txBox="1">
                <a:spLocks noChangeArrowheads="1"/>
              </p:cNvSpPr>
              <p:nvPr/>
            </p:nvSpPr>
            <p:spPr bwMode="auto">
              <a:xfrm>
                <a:off x="2035" y="2403"/>
                <a:ext cx="190" cy="192"/>
              </a:xfrm>
              <a:prstGeom prst="rect">
                <a:avLst/>
              </a:prstGeom>
              <a:noFill/>
              <a:ln w="9525">
                <a:noFill/>
                <a:miter lim="800000"/>
                <a:headEnd/>
                <a:tailEnd/>
              </a:ln>
              <a:effectLst/>
            </p:spPr>
            <p:txBody>
              <a:bodyPr>
                <a:spAutoFit/>
              </a:bodyPr>
              <a:lstStyle/>
              <a:p>
                <a:pPr algn="l">
                  <a:spcBef>
                    <a:spcPct val="0"/>
                  </a:spcBef>
                </a:pPr>
                <a:r>
                  <a:rPr lang="en-GB" sz="1400" b="1" i="1"/>
                  <a:t>Q</a:t>
                </a:r>
                <a:endParaRPr lang="en-GB" sz="1400" b="1"/>
              </a:p>
            </p:txBody>
          </p:sp>
        </p:grpSp>
        <p:sp>
          <p:nvSpPr>
            <p:cNvPr id="356430" name="Text Box 78"/>
            <p:cNvSpPr txBox="1">
              <a:spLocks noChangeArrowheads="1"/>
            </p:cNvSpPr>
            <p:nvPr/>
          </p:nvSpPr>
          <p:spPr bwMode="auto">
            <a:xfrm>
              <a:off x="2496" y="1248"/>
              <a:ext cx="1152" cy="192"/>
            </a:xfrm>
            <a:prstGeom prst="rect">
              <a:avLst/>
            </a:prstGeom>
            <a:noFill/>
            <a:ln w="9525">
              <a:noFill/>
              <a:miter lim="800000"/>
              <a:headEnd/>
              <a:tailEnd/>
            </a:ln>
            <a:effectLst/>
          </p:spPr>
          <p:txBody>
            <a:bodyPr>
              <a:spAutoFit/>
            </a:bodyPr>
            <a:lstStyle/>
            <a:p>
              <a:r>
                <a:rPr lang="en-US" sz="1400" b="1"/>
                <a:t>Parallel data inputs</a:t>
              </a:r>
            </a:p>
          </p:txBody>
        </p:sp>
        <p:sp>
          <p:nvSpPr>
            <p:cNvPr id="356431" name="Line 79"/>
            <p:cNvSpPr>
              <a:spLocks noChangeShapeType="1"/>
            </p:cNvSpPr>
            <p:nvPr/>
          </p:nvSpPr>
          <p:spPr bwMode="auto">
            <a:xfrm rot="5400000">
              <a:off x="4464" y="2400"/>
              <a:ext cx="768"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6432" name="Line 80"/>
            <p:cNvSpPr>
              <a:spLocks noChangeShapeType="1"/>
            </p:cNvSpPr>
            <p:nvPr/>
          </p:nvSpPr>
          <p:spPr bwMode="auto">
            <a:xfrm rot="5400000">
              <a:off x="3744" y="2400"/>
              <a:ext cx="768"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6433" name="Line 81"/>
            <p:cNvSpPr>
              <a:spLocks noChangeShapeType="1"/>
            </p:cNvSpPr>
            <p:nvPr/>
          </p:nvSpPr>
          <p:spPr bwMode="auto">
            <a:xfrm rot="5400000">
              <a:off x="3024" y="2400"/>
              <a:ext cx="768"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6434" name="Line 82"/>
            <p:cNvSpPr>
              <a:spLocks noChangeShapeType="1"/>
            </p:cNvSpPr>
            <p:nvPr/>
          </p:nvSpPr>
          <p:spPr bwMode="auto">
            <a:xfrm rot="5400000">
              <a:off x="2304" y="2400"/>
              <a:ext cx="768"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56438" name="Line 86"/>
            <p:cNvSpPr>
              <a:spLocks noChangeShapeType="1"/>
            </p:cNvSpPr>
            <p:nvPr/>
          </p:nvSpPr>
          <p:spPr bwMode="auto">
            <a:xfrm>
              <a:off x="2784" y="2016"/>
              <a:ext cx="144" cy="0"/>
            </a:xfrm>
            <a:prstGeom prst="line">
              <a:avLst/>
            </a:prstGeom>
            <a:noFill/>
            <a:ln w="15875">
              <a:solidFill>
                <a:schemeClr val="tx1"/>
              </a:solidFill>
              <a:round/>
              <a:headEnd/>
              <a:tailEnd type="triangle" w="lg" len="sm"/>
            </a:ln>
            <a:effectLst/>
          </p:spPr>
          <p:txBody>
            <a:bodyPr wrap="none" anchor="ctr"/>
            <a:lstStyle/>
            <a:p>
              <a:endParaRPr lang="en-US"/>
            </a:p>
          </p:txBody>
        </p:sp>
        <p:sp>
          <p:nvSpPr>
            <p:cNvPr id="356439" name="Line 87"/>
            <p:cNvSpPr>
              <a:spLocks noChangeShapeType="1"/>
            </p:cNvSpPr>
            <p:nvPr/>
          </p:nvSpPr>
          <p:spPr bwMode="auto">
            <a:xfrm rot="5400000">
              <a:off x="1920" y="1872"/>
              <a:ext cx="288" cy="0"/>
            </a:xfrm>
            <a:prstGeom prst="line">
              <a:avLst/>
            </a:prstGeom>
            <a:noFill/>
            <a:ln w="15875">
              <a:solidFill>
                <a:schemeClr val="tx1"/>
              </a:solidFill>
              <a:round/>
              <a:headEnd/>
              <a:tailEnd/>
            </a:ln>
            <a:effectLst/>
          </p:spPr>
          <p:txBody>
            <a:bodyPr wrap="none" anchor="ctr"/>
            <a:lstStyle/>
            <a:p>
              <a:endParaRPr lang="en-US"/>
            </a:p>
          </p:txBody>
        </p:sp>
        <p:sp>
          <p:nvSpPr>
            <p:cNvPr id="356440" name="Line 88"/>
            <p:cNvSpPr>
              <a:spLocks noChangeShapeType="1"/>
            </p:cNvSpPr>
            <p:nvPr/>
          </p:nvSpPr>
          <p:spPr bwMode="auto">
            <a:xfrm rot="5400000">
              <a:off x="2640" y="1872"/>
              <a:ext cx="288" cy="0"/>
            </a:xfrm>
            <a:prstGeom prst="line">
              <a:avLst/>
            </a:prstGeom>
            <a:noFill/>
            <a:ln w="15875">
              <a:solidFill>
                <a:schemeClr val="tx1"/>
              </a:solidFill>
              <a:round/>
              <a:headEnd/>
              <a:tailEnd/>
            </a:ln>
            <a:effectLst/>
          </p:spPr>
          <p:txBody>
            <a:bodyPr wrap="none" anchor="ctr"/>
            <a:lstStyle/>
            <a:p>
              <a:endParaRPr lang="en-US"/>
            </a:p>
          </p:txBody>
        </p:sp>
        <p:sp>
          <p:nvSpPr>
            <p:cNvPr id="356441" name="Line 89"/>
            <p:cNvSpPr>
              <a:spLocks noChangeShapeType="1"/>
            </p:cNvSpPr>
            <p:nvPr/>
          </p:nvSpPr>
          <p:spPr bwMode="auto">
            <a:xfrm>
              <a:off x="3504" y="2016"/>
              <a:ext cx="144" cy="0"/>
            </a:xfrm>
            <a:prstGeom prst="line">
              <a:avLst/>
            </a:prstGeom>
            <a:noFill/>
            <a:ln w="15875">
              <a:solidFill>
                <a:schemeClr val="tx1"/>
              </a:solidFill>
              <a:round/>
              <a:headEnd/>
              <a:tailEnd type="triangle" w="lg" len="sm"/>
            </a:ln>
            <a:effectLst/>
          </p:spPr>
          <p:txBody>
            <a:bodyPr wrap="none" anchor="ctr"/>
            <a:lstStyle/>
            <a:p>
              <a:endParaRPr lang="en-US"/>
            </a:p>
          </p:txBody>
        </p:sp>
        <p:sp>
          <p:nvSpPr>
            <p:cNvPr id="356442" name="Line 90"/>
            <p:cNvSpPr>
              <a:spLocks noChangeShapeType="1"/>
            </p:cNvSpPr>
            <p:nvPr/>
          </p:nvSpPr>
          <p:spPr bwMode="auto">
            <a:xfrm rot="5400000">
              <a:off x="3360" y="1872"/>
              <a:ext cx="288" cy="0"/>
            </a:xfrm>
            <a:prstGeom prst="line">
              <a:avLst/>
            </a:prstGeom>
            <a:noFill/>
            <a:ln w="15875">
              <a:solidFill>
                <a:schemeClr val="tx1"/>
              </a:solidFill>
              <a:round/>
              <a:headEnd/>
              <a:tailEnd/>
            </a:ln>
            <a:effectLst/>
          </p:spPr>
          <p:txBody>
            <a:bodyPr wrap="none" anchor="ctr"/>
            <a:lstStyle/>
            <a:p>
              <a:endParaRPr lang="en-US"/>
            </a:p>
          </p:txBody>
        </p:sp>
        <p:sp>
          <p:nvSpPr>
            <p:cNvPr id="356443" name="Line 91"/>
            <p:cNvSpPr>
              <a:spLocks noChangeShapeType="1"/>
            </p:cNvSpPr>
            <p:nvPr/>
          </p:nvSpPr>
          <p:spPr bwMode="auto">
            <a:xfrm>
              <a:off x="4224" y="2016"/>
              <a:ext cx="144" cy="0"/>
            </a:xfrm>
            <a:prstGeom prst="line">
              <a:avLst/>
            </a:prstGeom>
            <a:noFill/>
            <a:ln w="15875">
              <a:solidFill>
                <a:schemeClr val="tx1"/>
              </a:solidFill>
              <a:round/>
              <a:headEnd/>
              <a:tailEnd type="triangle" w="lg" len="sm"/>
            </a:ln>
            <a:effectLst/>
          </p:spPr>
          <p:txBody>
            <a:bodyPr wrap="none" anchor="ctr"/>
            <a:lstStyle/>
            <a:p>
              <a:endParaRPr lang="en-US"/>
            </a:p>
          </p:txBody>
        </p:sp>
        <p:sp>
          <p:nvSpPr>
            <p:cNvPr id="356444" name="Line 92"/>
            <p:cNvSpPr>
              <a:spLocks noChangeShapeType="1"/>
            </p:cNvSpPr>
            <p:nvPr/>
          </p:nvSpPr>
          <p:spPr bwMode="auto">
            <a:xfrm rot="5400000">
              <a:off x="4080" y="1872"/>
              <a:ext cx="288" cy="0"/>
            </a:xfrm>
            <a:prstGeom prst="line">
              <a:avLst/>
            </a:prstGeom>
            <a:noFill/>
            <a:ln w="15875">
              <a:solidFill>
                <a:schemeClr val="tx1"/>
              </a:solidFill>
              <a:round/>
              <a:headEnd/>
              <a:tailEnd/>
            </a:ln>
            <a:effectLst/>
          </p:spPr>
          <p:txBody>
            <a:bodyPr wrap="none" anchor="ctr"/>
            <a:lstStyle/>
            <a:p>
              <a:endParaRPr lang="en-US"/>
            </a:p>
          </p:txBody>
        </p:sp>
        <p:sp>
          <p:nvSpPr>
            <p:cNvPr id="356445" name="Text Box 93"/>
            <p:cNvSpPr txBox="1">
              <a:spLocks noChangeArrowheads="1"/>
            </p:cNvSpPr>
            <p:nvPr/>
          </p:nvSpPr>
          <p:spPr bwMode="auto">
            <a:xfrm>
              <a:off x="1920" y="1536"/>
              <a:ext cx="237" cy="192"/>
            </a:xfrm>
            <a:prstGeom prst="rect">
              <a:avLst/>
            </a:prstGeom>
            <a:noFill/>
            <a:ln w="9525">
              <a:noFill/>
              <a:miter lim="800000"/>
              <a:headEnd/>
              <a:tailEnd/>
            </a:ln>
            <a:effectLst/>
          </p:spPr>
          <p:txBody>
            <a:bodyPr wrap="none">
              <a:spAutoFit/>
            </a:bodyPr>
            <a:lstStyle/>
            <a:p>
              <a:pPr algn="l">
                <a:spcBef>
                  <a:spcPct val="0"/>
                </a:spcBef>
              </a:pPr>
              <a:r>
                <a:rPr lang="en-GB" sz="1400" b="1" i="1"/>
                <a:t>D</a:t>
              </a:r>
              <a:r>
                <a:rPr lang="en-GB" sz="1400" b="1" baseline="-25000"/>
                <a:t>0</a:t>
              </a:r>
              <a:endParaRPr lang="en-GB" sz="1400" b="1" i="1"/>
            </a:p>
          </p:txBody>
        </p:sp>
        <p:sp>
          <p:nvSpPr>
            <p:cNvPr id="356446" name="Text Box 94"/>
            <p:cNvSpPr txBox="1">
              <a:spLocks noChangeArrowheads="1"/>
            </p:cNvSpPr>
            <p:nvPr/>
          </p:nvSpPr>
          <p:spPr bwMode="auto">
            <a:xfrm>
              <a:off x="2640" y="1536"/>
              <a:ext cx="237" cy="192"/>
            </a:xfrm>
            <a:prstGeom prst="rect">
              <a:avLst/>
            </a:prstGeom>
            <a:noFill/>
            <a:ln w="9525">
              <a:noFill/>
              <a:miter lim="800000"/>
              <a:headEnd/>
              <a:tailEnd/>
            </a:ln>
            <a:effectLst/>
          </p:spPr>
          <p:txBody>
            <a:bodyPr wrap="none">
              <a:spAutoFit/>
            </a:bodyPr>
            <a:lstStyle/>
            <a:p>
              <a:pPr algn="l">
                <a:spcBef>
                  <a:spcPct val="0"/>
                </a:spcBef>
              </a:pPr>
              <a:r>
                <a:rPr lang="en-GB" sz="1400" b="1" i="1"/>
                <a:t>D</a:t>
              </a:r>
              <a:r>
                <a:rPr lang="en-GB" sz="1400" b="1" baseline="-25000"/>
                <a:t>1</a:t>
              </a:r>
              <a:endParaRPr lang="en-GB" sz="1400" b="1" i="1"/>
            </a:p>
          </p:txBody>
        </p:sp>
        <p:sp>
          <p:nvSpPr>
            <p:cNvPr id="356447" name="Text Box 95"/>
            <p:cNvSpPr txBox="1">
              <a:spLocks noChangeArrowheads="1"/>
            </p:cNvSpPr>
            <p:nvPr/>
          </p:nvSpPr>
          <p:spPr bwMode="auto">
            <a:xfrm>
              <a:off x="3360" y="1536"/>
              <a:ext cx="237" cy="192"/>
            </a:xfrm>
            <a:prstGeom prst="rect">
              <a:avLst/>
            </a:prstGeom>
            <a:noFill/>
            <a:ln w="9525">
              <a:noFill/>
              <a:miter lim="800000"/>
              <a:headEnd/>
              <a:tailEnd/>
            </a:ln>
            <a:effectLst/>
          </p:spPr>
          <p:txBody>
            <a:bodyPr wrap="none">
              <a:spAutoFit/>
            </a:bodyPr>
            <a:lstStyle/>
            <a:p>
              <a:pPr algn="l">
                <a:spcBef>
                  <a:spcPct val="0"/>
                </a:spcBef>
              </a:pPr>
              <a:r>
                <a:rPr lang="en-GB" sz="1400" b="1" i="1"/>
                <a:t>D</a:t>
              </a:r>
              <a:r>
                <a:rPr lang="en-GB" sz="1400" b="1" baseline="-25000"/>
                <a:t>2</a:t>
              </a:r>
              <a:endParaRPr lang="en-GB" sz="1400" b="1" i="1"/>
            </a:p>
          </p:txBody>
        </p:sp>
        <p:sp>
          <p:nvSpPr>
            <p:cNvPr id="356448" name="Text Box 96"/>
            <p:cNvSpPr txBox="1">
              <a:spLocks noChangeArrowheads="1"/>
            </p:cNvSpPr>
            <p:nvPr/>
          </p:nvSpPr>
          <p:spPr bwMode="auto">
            <a:xfrm>
              <a:off x="4080" y="1536"/>
              <a:ext cx="237" cy="192"/>
            </a:xfrm>
            <a:prstGeom prst="rect">
              <a:avLst/>
            </a:prstGeom>
            <a:noFill/>
            <a:ln w="9525">
              <a:noFill/>
              <a:miter lim="800000"/>
              <a:headEnd/>
              <a:tailEnd/>
            </a:ln>
            <a:effectLst/>
          </p:spPr>
          <p:txBody>
            <a:bodyPr wrap="none">
              <a:spAutoFit/>
            </a:bodyPr>
            <a:lstStyle/>
            <a:p>
              <a:pPr algn="l">
                <a:spcBef>
                  <a:spcPct val="0"/>
                </a:spcBef>
              </a:pPr>
              <a:r>
                <a:rPr lang="en-GB" sz="1400" b="1" i="1"/>
                <a:t>D</a:t>
              </a:r>
              <a:r>
                <a:rPr lang="en-GB" sz="1400" b="1" baseline="-25000"/>
                <a:t>3</a:t>
              </a:r>
              <a:endParaRPr lang="en-GB" sz="1400" b="1" i="1"/>
            </a:p>
          </p:txBody>
        </p:sp>
        <p:sp>
          <p:nvSpPr>
            <p:cNvPr id="356449" name="Text Box 97"/>
            <p:cNvSpPr txBox="1">
              <a:spLocks noChangeArrowheads="1"/>
            </p:cNvSpPr>
            <p:nvPr/>
          </p:nvSpPr>
          <p:spPr bwMode="auto">
            <a:xfrm>
              <a:off x="3120" y="3120"/>
              <a:ext cx="1248" cy="192"/>
            </a:xfrm>
            <a:prstGeom prst="rect">
              <a:avLst/>
            </a:prstGeom>
            <a:noFill/>
            <a:ln w="9525">
              <a:noFill/>
              <a:miter lim="800000"/>
              <a:headEnd/>
              <a:tailEnd/>
            </a:ln>
            <a:effectLst/>
          </p:spPr>
          <p:txBody>
            <a:bodyPr>
              <a:spAutoFit/>
            </a:bodyPr>
            <a:lstStyle/>
            <a:p>
              <a:r>
                <a:rPr lang="en-US" sz="1400" b="1"/>
                <a:t>Parallel data outputs</a:t>
              </a:r>
            </a:p>
          </p:txBody>
        </p:sp>
        <p:sp>
          <p:nvSpPr>
            <p:cNvPr id="356450" name="AutoShape 98"/>
            <p:cNvSpPr>
              <a:spLocks/>
            </p:cNvSpPr>
            <p:nvPr/>
          </p:nvSpPr>
          <p:spPr bwMode="auto">
            <a:xfrm rot="5400000">
              <a:off x="3024" y="336"/>
              <a:ext cx="144" cy="2352"/>
            </a:xfrm>
            <a:prstGeom prst="leftBrace">
              <a:avLst>
                <a:gd name="adj1" fmla="val 136111"/>
                <a:gd name="adj2" fmla="val 50000"/>
              </a:avLst>
            </a:prstGeom>
            <a:noFill/>
            <a:ln w="9525">
              <a:solidFill>
                <a:schemeClr val="tx1"/>
              </a:solidFill>
              <a:round/>
              <a:headEnd/>
              <a:tailEnd/>
            </a:ln>
            <a:effectLst/>
          </p:spPr>
          <p:txBody>
            <a:bodyPr wrap="none" anchor="ctr"/>
            <a:lstStyle/>
            <a:p>
              <a:endParaRPr lang="en-US"/>
            </a:p>
          </p:txBody>
        </p:sp>
        <p:sp>
          <p:nvSpPr>
            <p:cNvPr id="356451" name="AutoShape 99"/>
            <p:cNvSpPr>
              <a:spLocks/>
            </p:cNvSpPr>
            <p:nvPr/>
          </p:nvSpPr>
          <p:spPr bwMode="auto">
            <a:xfrm rot="16200000" flipV="1">
              <a:off x="3696" y="1872"/>
              <a:ext cx="144" cy="2352"/>
            </a:xfrm>
            <a:prstGeom prst="leftBrace">
              <a:avLst>
                <a:gd name="adj1" fmla="val 136111"/>
                <a:gd name="adj2" fmla="val 50000"/>
              </a:avLst>
            </a:prstGeom>
            <a:noFill/>
            <a:ln w="9525">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457200" y="0"/>
            <a:ext cx="8229600" cy="838200"/>
          </a:xfrm>
        </p:spPr>
        <p:txBody>
          <a:bodyPr/>
          <a:lstStyle/>
          <a:p>
            <a:r>
              <a:rPr lang="en-US" b="1" dirty="0">
                <a:solidFill>
                  <a:srgbClr val="0000FF"/>
                </a:solidFill>
                <a:latin typeface="Times New Roman" pitchFamily="18" charset="0"/>
                <a:cs typeface="Times New Roman" pitchFamily="18" charset="0"/>
              </a:rPr>
              <a:t>Shift Registers</a:t>
            </a:r>
          </a:p>
        </p:txBody>
      </p:sp>
      <p:sp>
        <p:nvSpPr>
          <p:cNvPr id="349187" name="Rectangle 3"/>
          <p:cNvSpPr>
            <a:spLocks noGrp="1" noChangeArrowheads="1"/>
          </p:cNvSpPr>
          <p:nvPr>
            <p:ph idx="1"/>
          </p:nvPr>
        </p:nvSpPr>
        <p:spPr>
          <a:xfrm>
            <a:off x="381000" y="1143000"/>
            <a:ext cx="8458200" cy="914400"/>
          </a:xfrm>
        </p:spPr>
        <p:txBody>
          <a:bodyPr>
            <a:normAutofit/>
          </a:bodyPr>
          <a:lstStyle/>
          <a:p>
            <a:pPr>
              <a:lnSpc>
                <a:spcPct val="90000"/>
              </a:lnSpc>
              <a:spcBef>
                <a:spcPct val="40000"/>
              </a:spcBef>
              <a:buSzPct val="120000"/>
              <a:buFont typeface="Wingdings" pitchFamily="2" charset="2"/>
              <a:buChar char="§"/>
            </a:pPr>
            <a:r>
              <a:rPr lang="en-US" dirty="0">
                <a:latin typeface="Times New Roman" pitchFamily="18" charset="0"/>
                <a:cs typeface="Times New Roman" pitchFamily="18" charset="0"/>
              </a:rPr>
              <a:t>Basic data movement in shift registers (four bits are used for illustration).</a:t>
            </a:r>
          </a:p>
        </p:txBody>
      </p:sp>
      <p:sp>
        <p:nvSpPr>
          <p:cNvPr id="122" name="Slide Number Placeholder 5"/>
          <p:cNvSpPr>
            <a:spLocks noGrp="1"/>
          </p:cNvSpPr>
          <p:nvPr>
            <p:ph type="sldNum" sz="quarter" idx="12"/>
          </p:nvPr>
        </p:nvSpPr>
        <p:spPr/>
        <p:txBody>
          <a:bodyPr/>
          <a:lstStyle/>
          <a:p>
            <a:fld id="{8AD42A27-43D3-43E1-BC96-C8059F4CE73A}" type="slidenum">
              <a:rPr lang="en-US"/>
              <a:pPr/>
              <a:t>39</a:t>
            </a:fld>
            <a:endParaRPr lang="en-US"/>
          </a:p>
        </p:txBody>
      </p:sp>
      <p:grpSp>
        <p:nvGrpSpPr>
          <p:cNvPr id="2" name="Group 116"/>
          <p:cNvGrpSpPr>
            <a:grpSpLocks/>
          </p:cNvGrpSpPr>
          <p:nvPr/>
        </p:nvGrpSpPr>
        <p:grpSpPr bwMode="auto">
          <a:xfrm>
            <a:off x="914400" y="2362200"/>
            <a:ext cx="3962400" cy="717550"/>
            <a:chOff x="912" y="1488"/>
            <a:chExt cx="2160" cy="452"/>
          </a:xfrm>
        </p:grpSpPr>
        <p:sp>
          <p:nvSpPr>
            <p:cNvPr id="349189" name="Rectangle 5"/>
            <p:cNvSpPr>
              <a:spLocks noChangeArrowheads="1"/>
            </p:cNvSpPr>
            <p:nvPr/>
          </p:nvSpPr>
          <p:spPr bwMode="auto">
            <a:xfrm>
              <a:off x="1584" y="1488"/>
              <a:ext cx="768" cy="240"/>
            </a:xfrm>
            <a:prstGeom prst="rect">
              <a:avLst/>
            </a:prstGeom>
            <a:noFill/>
            <a:ln w="19050">
              <a:solidFill>
                <a:schemeClr val="tx1"/>
              </a:solidFill>
              <a:miter lim="800000"/>
              <a:headEnd/>
              <a:tailEnd/>
            </a:ln>
            <a:effectLst/>
          </p:spPr>
          <p:txBody>
            <a:bodyPr wrap="none" anchor="ctr"/>
            <a:lstStyle/>
            <a:p>
              <a:endParaRPr lang="en-US"/>
            </a:p>
          </p:txBody>
        </p:sp>
        <p:sp>
          <p:nvSpPr>
            <p:cNvPr id="349190" name="Line 6"/>
            <p:cNvSpPr>
              <a:spLocks noChangeShapeType="1"/>
            </p:cNvSpPr>
            <p:nvPr/>
          </p:nvSpPr>
          <p:spPr bwMode="auto">
            <a:xfrm>
              <a:off x="1776" y="1488"/>
              <a:ext cx="0" cy="240"/>
            </a:xfrm>
            <a:prstGeom prst="line">
              <a:avLst/>
            </a:prstGeom>
            <a:noFill/>
            <a:ln w="19050">
              <a:solidFill>
                <a:schemeClr val="tx1"/>
              </a:solidFill>
              <a:round/>
              <a:headEnd/>
              <a:tailEnd/>
            </a:ln>
            <a:effectLst/>
          </p:spPr>
          <p:txBody>
            <a:bodyPr wrap="none" anchor="ctr"/>
            <a:lstStyle/>
            <a:p>
              <a:endParaRPr lang="en-US"/>
            </a:p>
          </p:txBody>
        </p:sp>
        <p:sp>
          <p:nvSpPr>
            <p:cNvPr id="349191" name="Line 7"/>
            <p:cNvSpPr>
              <a:spLocks noChangeShapeType="1"/>
            </p:cNvSpPr>
            <p:nvPr/>
          </p:nvSpPr>
          <p:spPr bwMode="auto">
            <a:xfrm>
              <a:off x="1968" y="1488"/>
              <a:ext cx="0" cy="240"/>
            </a:xfrm>
            <a:prstGeom prst="line">
              <a:avLst/>
            </a:prstGeom>
            <a:noFill/>
            <a:ln w="19050">
              <a:solidFill>
                <a:schemeClr val="tx1"/>
              </a:solidFill>
              <a:round/>
              <a:headEnd/>
              <a:tailEnd/>
            </a:ln>
            <a:effectLst/>
          </p:spPr>
          <p:txBody>
            <a:bodyPr wrap="none" anchor="ctr"/>
            <a:lstStyle/>
            <a:p>
              <a:endParaRPr lang="en-US"/>
            </a:p>
          </p:txBody>
        </p:sp>
        <p:sp>
          <p:nvSpPr>
            <p:cNvPr id="349192" name="Line 8"/>
            <p:cNvSpPr>
              <a:spLocks noChangeShapeType="1"/>
            </p:cNvSpPr>
            <p:nvPr/>
          </p:nvSpPr>
          <p:spPr bwMode="auto">
            <a:xfrm>
              <a:off x="2160" y="1488"/>
              <a:ext cx="0" cy="240"/>
            </a:xfrm>
            <a:prstGeom prst="line">
              <a:avLst/>
            </a:prstGeom>
            <a:noFill/>
            <a:ln w="19050">
              <a:solidFill>
                <a:schemeClr val="tx1"/>
              </a:solidFill>
              <a:round/>
              <a:headEnd/>
              <a:tailEnd/>
            </a:ln>
            <a:effectLst/>
          </p:spPr>
          <p:txBody>
            <a:bodyPr wrap="none" anchor="ctr"/>
            <a:lstStyle/>
            <a:p>
              <a:endParaRPr lang="en-US"/>
            </a:p>
          </p:txBody>
        </p:sp>
        <p:sp>
          <p:nvSpPr>
            <p:cNvPr id="349193" name="Line 9"/>
            <p:cNvSpPr>
              <a:spLocks noChangeShapeType="1"/>
            </p:cNvSpPr>
            <p:nvPr/>
          </p:nvSpPr>
          <p:spPr bwMode="auto">
            <a:xfrm>
              <a:off x="1728" y="1584"/>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194" name="Line 10"/>
            <p:cNvSpPr>
              <a:spLocks noChangeShapeType="1"/>
            </p:cNvSpPr>
            <p:nvPr/>
          </p:nvSpPr>
          <p:spPr bwMode="auto">
            <a:xfrm>
              <a:off x="1920" y="1584"/>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195" name="Line 11"/>
            <p:cNvSpPr>
              <a:spLocks noChangeShapeType="1"/>
            </p:cNvSpPr>
            <p:nvPr/>
          </p:nvSpPr>
          <p:spPr bwMode="auto">
            <a:xfrm>
              <a:off x="2112" y="1584"/>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196" name="Line 12"/>
            <p:cNvSpPr>
              <a:spLocks noChangeShapeType="1"/>
            </p:cNvSpPr>
            <p:nvPr/>
          </p:nvSpPr>
          <p:spPr bwMode="auto">
            <a:xfrm>
              <a:off x="2352" y="1584"/>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197" name="Line 13"/>
            <p:cNvSpPr>
              <a:spLocks noChangeShapeType="1"/>
            </p:cNvSpPr>
            <p:nvPr/>
          </p:nvSpPr>
          <p:spPr bwMode="auto">
            <a:xfrm>
              <a:off x="1440" y="1584"/>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198" name="Text Box 14"/>
            <p:cNvSpPr txBox="1">
              <a:spLocks noChangeArrowheads="1"/>
            </p:cNvSpPr>
            <p:nvPr/>
          </p:nvSpPr>
          <p:spPr bwMode="auto">
            <a:xfrm>
              <a:off x="912" y="1488"/>
              <a:ext cx="528" cy="192"/>
            </a:xfrm>
            <a:prstGeom prst="rect">
              <a:avLst/>
            </a:prstGeom>
            <a:noFill/>
            <a:ln w="9525">
              <a:noFill/>
              <a:miter lim="800000"/>
              <a:headEnd/>
              <a:tailEnd/>
            </a:ln>
            <a:effectLst/>
          </p:spPr>
          <p:txBody>
            <a:bodyPr>
              <a:spAutoFit/>
            </a:bodyPr>
            <a:lstStyle/>
            <a:p>
              <a:r>
                <a:rPr lang="en-US" sz="1400" b="1"/>
                <a:t>Data in</a:t>
              </a:r>
            </a:p>
          </p:txBody>
        </p:sp>
        <p:sp>
          <p:nvSpPr>
            <p:cNvPr id="349199" name="Text Box 15"/>
            <p:cNvSpPr txBox="1">
              <a:spLocks noChangeArrowheads="1"/>
            </p:cNvSpPr>
            <p:nvPr/>
          </p:nvSpPr>
          <p:spPr bwMode="auto">
            <a:xfrm>
              <a:off x="2496" y="1488"/>
              <a:ext cx="576" cy="192"/>
            </a:xfrm>
            <a:prstGeom prst="rect">
              <a:avLst/>
            </a:prstGeom>
            <a:noFill/>
            <a:ln w="9525">
              <a:noFill/>
              <a:miter lim="800000"/>
              <a:headEnd/>
              <a:tailEnd/>
            </a:ln>
            <a:effectLst/>
          </p:spPr>
          <p:txBody>
            <a:bodyPr>
              <a:spAutoFit/>
            </a:bodyPr>
            <a:lstStyle/>
            <a:p>
              <a:r>
                <a:rPr lang="en-US" sz="1400" b="1"/>
                <a:t>Data out</a:t>
              </a:r>
            </a:p>
          </p:txBody>
        </p:sp>
        <p:sp>
          <p:nvSpPr>
            <p:cNvPr id="349211" name="Text Box 27"/>
            <p:cNvSpPr txBox="1">
              <a:spLocks noChangeArrowheads="1"/>
            </p:cNvSpPr>
            <p:nvPr/>
          </p:nvSpPr>
          <p:spPr bwMode="auto">
            <a:xfrm>
              <a:off x="912" y="1728"/>
              <a:ext cx="2064" cy="212"/>
            </a:xfrm>
            <a:prstGeom prst="rect">
              <a:avLst/>
            </a:prstGeom>
            <a:noFill/>
            <a:ln w="9525">
              <a:noFill/>
              <a:miter lim="800000"/>
              <a:headEnd/>
              <a:tailEnd/>
            </a:ln>
            <a:effectLst/>
          </p:spPr>
          <p:txBody>
            <a:bodyPr>
              <a:spAutoFit/>
            </a:bodyPr>
            <a:lstStyle/>
            <a:p>
              <a:r>
                <a:rPr lang="en-US" b="1" dirty="0"/>
                <a:t>(a) Serial in/shift right/serial out</a:t>
              </a:r>
            </a:p>
          </p:txBody>
        </p:sp>
      </p:grpSp>
      <p:grpSp>
        <p:nvGrpSpPr>
          <p:cNvPr id="3" name="Group 117"/>
          <p:cNvGrpSpPr>
            <a:grpSpLocks/>
          </p:cNvGrpSpPr>
          <p:nvPr/>
        </p:nvGrpSpPr>
        <p:grpSpPr bwMode="auto">
          <a:xfrm>
            <a:off x="5257800" y="2362202"/>
            <a:ext cx="3657600" cy="750888"/>
            <a:chOff x="3312" y="1488"/>
            <a:chExt cx="2160" cy="473"/>
          </a:xfrm>
        </p:grpSpPr>
        <p:sp>
          <p:nvSpPr>
            <p:cNvPr id="349200" name="Rectangle 16"/>
            <p:cNvSpPr>
              <a:spLocks noChangeArrowheads="1"/>
            </p:cNvSpPr>
            <p:nvPr/>
          </p:nvSpPr>
          <p:spPr bwMode="auto">
            <a:xfrm>
              <a:off x="4032" y="1488"/>
              <a:ext cx="768" cy="240"/>
            </a:xfrm>
            <a:prstGeom prst="rect">
              <a:avLst/>
            </a:prstGeom>
            <a:noFill/>
            <a:ln w="19050">
              <a:solidFill>
                <a:schemeClr val="tx1"/>
              </a:solidFill>
              <a:miter lim="800000"/>
              <a:headEnd/>
              <a:tailEnd/>
            </a:ln>
            <a:effectLst/>
          </p:spPr>
          <p:txBody>
            <a:bodyPr wrap="none" anchor="ctr"/>
            <a:lstStyle/>
            <a:p>
              <a:endParaRPr lang="en-US"/>
            </a:p>
          </p:txBody>
        </p:sp>
        <p:sp>
          <p:nvSpPr>
            <p:cNvPr id="349201" name="Line 17"/>
            <p:cNvSpPr>
              <a:spLocks noChangeShapeType="1"/>
            </p:cNvSpPr>
            <p:nvPr/>
          </p:nvSpPr>
          <p:spPr bwMode="auto">
            <a:xfrm>
              <a:off x="4224" y="1488"/>
              <a:ext cx="0" cy="240"/>
            </a:xfrm>
            <a:prstGeom prst="line">
              <a:avLst/>
            </a:prstGeom>
            <a:noFill/>
            <a:ln w="19050">
              <a:solidFill>
                <a:schemeClr val="tx1"/>
              </a:solidFill>
              <a:round/>
              <a:headEnd/>
              <a:tailEnd/>
            </a:ln>
            <a:effectLst/>
          </p:spPr>
          <p:txBody>
            <a:bodyPr wrap="none" anchor="ctr"/>
            <a:lstStyle/>
            <a:p>
              <a:endParaRPr lang="en-US"/>
            </a:p>
          </p:txBody>
        </p:sp>
        <p:sp>
          <p:nvSpPr>
            <p:cNvPr id="349202" name="Line 18"/>
            <p:cNvSpPr>
              <a:spLocks noChangeShapeType="1"/>
            </p:cNvSpPr>
            <p:nvPr/>
          </p:nvSpPr>
          <p:spPr bwMode="auto">
            <a:xfrm>
              <a:off x="4416" y="1488"/>
              <a:ext cx="0" cy="240"/>
            </a:xfrm>
            <a:prstGeom prst="line">
              <a:avLst/>
            </a:prstGeom>
            <a:noFill/>
            <a:ln w="19050">
              <a:solidFill>
                <a:schemeClr val="tx1"/>
              </a:solidFill>
              <a:round/>
              <a:headEnd/>
              <a:tailEnd/>
            </a:ln>
            <a:effectLst/>
          </p:spPr>
          <p:txBody>
            <a:bodyPr wrap="none" anchor="ctr"/>
            <a:lstStyle/>
            <a:p>
              <a:endParaRPr lang="en-US"/>
            </a:p>
          </p:txBody>
        </p:sp>
        <p:sp>
          <p:nvSpPr>
            <p:cNvPr id="349203" name="Line 19"/>
            <p:cNvSpPr>
              <a:spLocks noChangeShapeType="1"/>
            </p:cNvSpPr>
            <p:nvPr/>
          </p:nvSpPr>
          <p:spPr bwMode="auto">
            <a:xfrm>
              <a:off x="4608" y="1488"/>
              <a:ext cx="0" cy="240"/>
            </a:xfrm>
            <a:prstGeom prst="line">
              <a:avLst/>
            </a:prstGeom>
            <a:noFill/>
            <a:ln w="19050">
              <a:solidFill>
                <a:schemeClr val="tx1"/>
              </a:solidFill>
              <a:round/>
              <a:headEnd/>
              <a:tailEnd/>
            </a:ln>
            <a:effectLst/>
          </p:spPr>
          <p:txBody>
            <a:bodyPr wrap="none" anchor="ctr"/>
            <a:lstStyle/>
            <a:p>
              <a:endParaRPr lang="en-US"/>
            </a:p>
          </p:txBody>
        </p:sp>
        <p:sp>
          <p:nvSpPr>
            <p:cNvPr id="349204" name="Line 20"/>
            <p:cNvSpPr>
              <a:spLocks noChangeShapeType="1"/>
            </p:cNvSpPr>
            <p:nvPr/>
          </p:nvSpPr>
          <p:spPr bwMode="auto">
            <a:xfrm flipH="1">
              <a:off x="4128" y="1584"/>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05" name="Line 21"/>
            <p:cNvSpPr>
              <a:spLocks noChangeShapeType="1"/>
            </p:cNvSpPr>
            <p:nvPr/>
          </p:nvSpPr>
          <p:spPr bwMode="auto">
            <a:xfrm flipH="1">
              <a:off x="4320" y="1584"/>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06" name="Line 22"/>
            <p:cNvSpPr>
              <a:spLocks noChangeShapeType="1"/>
            </p:cNvSpPr>
            <p:nvPr/>
          </p:nvSpPr>
          <p:spPr bwMode="auto">
            <a:xfrm flipH="1">
              <a:off x="4512" y="1584"/>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07" name="Line 23"/>
            <p:cNvSpPr>
              <a:spLocks noChangeShapeType="1"/>
            </p:cNvSpPr>
            <p:nvPr/>
          </p:nvSpPr>
          <p:spPr bwMode="auto">
            <a:xfrm flipH="1">
              <a:off x="4800" y="1584"/>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08" name="Line 24"/>
            <p:cNvSpPr>
              <a:spLocks noChangeShapeType="1"/>
            </p:cNvSpPr>
            <p:nvPr/>
          </p:nvSpPr>
          <p:spPr bwMode="auto">
            <a:xfrm flipH="1">
              <a:off x="3888" y="1584"/>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09" name="Text Box 25"/>
            <p:cNvSpPr txBox="1">
              <a:spLocks noChangeArrowheads="1"/>
            </p:cNvSpPr>
            <p:nvPr/>
          </p:nvSpPr>
          <p:spPr bwMode="auto">
            <a:xfrm>
              <a:off x="4944" y="1488"/>
              <a:ext cx="528" cy="192"/>
            </a:xfrm>
            <a:prstGeom prst="rect">
              <a:avLst/>
            </a:prstGeom>
            <a:noFill/>
            <a:ln w="9525">
              <a:noFill/>
              <a:miter lim="800000"/>
              <a:headEnd/>
              <a:tailEnd/>
            </a:ln>
            <a:effectLst/>
          </p:spPr>
          <p:txBody>
            <a:bodyPr>
              <a:spAutoFit/>
            </a:bodyPr>
            <a:lstStyle/>
            <a:p>
              <a:r>
                <a:rPr lang="en-US" sz="1400" b="1"/>
                <a:t>Data in</a:t>
              </a:r>
            </a:p>
          </p:txBody>
        </p:sp>
        <p:sp>
          <p:nvSpPr>
            <p:cNvPr id="349210" name="Text Box 26"/>
            <p:cNvSpPr txBox="1">
              <a:spLocks noChangeArrowheads="1"/>
            </p:cNvSpPr>
            <p:nvPr/>
          </p:nvSpPr>
          <p:spPr bwMode="auto">
            <a:xfrm>
              <a:off x="3312" y="1488"/>
              <a:ext cx="576" cy="192"/>
            </a:xfrm>
            <a:prstGeom prst="rect">
              <a:avLst/>
            </a:prstGeom>
            <a:noFill/>
            <a:ln w="9525">
              <a:noFill/>
              <a:miter lim="800000"/>
              <a:headEnd/>
              <a:tailEnd/>
            </a:ln>
            <a:effectLst/>
          </p:spPr>
          <p:txBody>
            <a:bodyPr>
              <a:spAutoFit/>
            </a:bodyPr>
            <a:lstStyle/>
            <a:p>
              <a:r>
                <a:rPr lang="en-US" sz="1400" b="1"/>
                <a:t>Data out</a:t>
              </a:r>
            </a:p>
          </p:txBody>
        </p:sp>
        <p:sp>
          <p:nvSpPr>
            <p:cNvPr id="349212" name="Text Box 28"/>
            <p:cNvSpPr txBox="1">
              <a:spLocks noChangeArrowheads="1"/>
            </p:cNvSpPr>
            <p:nvPr/>
          </p:nvSpPr>
          <p:spPr bwMode="auto">
            <a:xfrm>
              <a:off x="3360" y="1728"/>
              <a:ext cx="2112" cy="233"/>
            </a:xfrm>
            <a:prstGeom prst="rect">
              <a:avLst/>
            </a:prstGeom>
            <a:noFill/>
            <a:ln w="9525">
              <a:noFill/>
              <a:miter lim="800000"/>
              <a:headEnd/>
              <a:tailEnd/>
            </a:ln>
            <a:effectLst/>
          </p:spPr>
          <p:txBody>
            <a:bodyPr wrap="square">
              <a:spAutoFit/>
            </a:bodyPr>
            <a:lstStyle/>
            <a:p>
              <a:r>
                <a:rPr lang="en-US" b="1" dirty="0"/>
                <a:t>(b) Serial in/shift left/serial out</a:t>
              </a:r>
            </a:p>
          </p:txBody>
        </p:sp>
      </p:grpSp>
      <p:grpSp>
        <p:nvGrpSpPr>
          <p:cNvPr id="4" name="Group 114"/>
          <p:cNvGrpSpPr>
            <a:grpSpLocks/>
          </p:cNvGrpSpPr>
          <p:nvPr/>
        </p:nvGrpSpPr>
        <p:grpSpPr bwMode="auto">
          <a:xfrm>
            <a:off x="1219200" y="3352800"/>
            <a:ext cx="2667000" cy="1327150"/>
            <a:chOff x="768" y="2016"/>
            <a:chExt cx="1680" cy="836"/>
          </a:xfrm>
        </p:grpSpPr>
        <p:sp>
          <p:nvSpPr>
            <p:cNvPr id="349213" name="Rectangle 29"/>
            <p:cNvSpPr>
              <a:spLocks noChangeArrowheads="1"/>
            </p:cNvSpPr>
            <p:nvPr/>
          </p:nvSpPr>
          <p:spPr bwMode="auto">
            <a:xfrm>
              <a:off x="960" y="2400"/>
              <a:ext cx="768" cy="240"/>
            </a:xfrm>
            <a:prstGeom prst="rect">
              <a:avLst/>
            </a:prstGeom>
            <a:noFill/>
            <a:ln w="19050">
              <a:solidFill>
                <a:schemeClr val="tx1"/>
              </a:solidFill>
              <a:miter lim="800000"/>
              <a:headEnd/>
              <a:tailEnd/>
            </a:ln>
            <a:effectLst/>
          </p:spPr>
          <p:txBody>
            <a:bodyPr wrap="none" anchor="ctr"/>
            <a:lstStyle/>
            <a:p>
              <a:endParaRPr lang="en-US"/>
            </a:p>
          </p:txBody>
        </p:sp>
        <p:sp>
          <p:nvSpPr>
            <p:cNvPr id="349214" name="Line 30"/>
            <p:cNvSpPr>
              <a:spLocks noChangeShapeType="1"/>
            </p:cNvSpPr>
            <p:nvPr/>
          </p:nvSpPr>
          <p:spPr bwMode="auto">
            <a:xfrm>
              <a:off x="1152" y="2400"/>
              <a:ext cx="0" cy="240"/>
            </a:xfrm>
            <a:prstGeom prst="line">
              <a:avLst/>
            </a:prstGeom>
            <a:noFill/>
            <a:ln w="19050">
              <a:solidFill>
                <a:schemeClr val="tx1"/>
              </a:solidFill>
              <a:round/>
              <a:headEnd/>
              <a:tailEnd/>
            </a:ln>
            <a:effectLst/>
          </p:spPr>
          <p:txBody>
            <a:bodyPr wrap="none" anchor="ctr"/>
            <a:lstStyle/>
            <a:p>
              <a:endParaRPr lang="en-US"/>
            </a:p>
          </p:txBody>
        </p:sp>
        <p:sp>
          <p:nvSpPr>
            <p:cNvPr id="349215" name="Line 31"/>
            <p:cNvSpPr>
              <a:spLocks noChangeShapeType="1"/>
            </p:cNvSpPr>
            <p:nvPr/>
          </p:nvSpPr>
          <p:spPr bwMode="auto">
            <a:xfrm>
              <a:off x="1344" y="2400"/>
              <a:ext cx="0" cy="240"/>
            </a:xfrm>
            <a:prstGeom prst="line">
              <a:avLst/>
            </a:prstGeom>
            <a:noFill/>
            <a:ln w="19050">
              <a:solidFill>
                <a:schemeClr val="tx1"/>
              </a:solidFill>
              <a:round/>
              <a:headEnd/>
              <a:tailEnd/>
            </a:ln>
            <a:effectLst/>
          </p:spPr>
          <p:txBody>
            <a:bodyPr wrap="none" anchor="ctr"/>
            <a:lstStyle/>
            <a:p>
              <a:endParaRPr lang="en-US"/>
            </a:p>
          </p:txBody>
        </p:sp>
        <p:sp>
          <p:nvSpPr>
            <p:cNvPr id="349216" name="Line 32"/>
            <p:cNvSpPr>
              <a:spLocks noChangeShapeType="1"/>
            </p:cNvSpPr>
            <p:nvPr/>
          </p:nvSpPr>
          <p:spPr bwMode="auto">
            <a:xfrm>
              <a:off x="1536" y="2400"/>
              <a:ext cx="0" cy="240"/>
            </a:xfrm>
            <a:prstGeom prst="line">
              <a:avLst/>
            </a:prstGeom>
            <a:noFill/>
            <a:ln w="19050">
              <a:solidFill>
                <a:schemeClr val="tx1"/>
              </a:solidFill>
              <a:round/>
              <a:headEnd/>
              <a:tailEnd/>
            </a:ln>
            <a:effectLst/>
          </p:spPr>
          <p:txBody>
            <a:bodyPr wrap="none" anchor="ctr"/>
            <a:lstStyle/>
            <a:p>
              <a:endParaRPr lang="en-US"/>
            </a:p>
          </p:txBody>
        </p:sp>
        <p:sp>
          <p:nvSpPr>
            <p:cNvPr id="349217" name="Line 33"/>
            <p:cNvSpPr>
              <a:spLocks noChangeShapeType="1"/>
            </p:cNvSpPr>
            <p:nvPr/>
          </p:nvSpPr>
          <p:spPr bwMode="auto">
            <a:xfrm>
              <a:off x="1104" y="249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18" name="Line 34"/>
            <p:cNvSpPr>
              <a:spLocks noChangeShapeType="1"/>
            </p:cNvSpPr>
            <p:nvPr/>
          </p:nvSpPr>
          <p:spPr bwMode="auto">
            <a:xfrm>
              <a:off x="1296" y="249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19" name="Line 35"/>
            <p:cNvSpPr>
              <a:spLocks noChangeShapeType="1"/>
            </p:cNvSpPr>
            <p:nvPr/>
          </p:nvSpPr>
          <p:spPr bwMode="auto">
            <a:xfrm>
              <a:off x="1488" y="249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20" name="Line 36"/>
            <p:cNvSpPr>
              <a:spLocks noChangeShapeType="1"/>
            </p:cNvSpPr>
            <p:nvPr/>
          </p:nvSpPr>
          <p:spPr bwMode="auto">
            <a:xfrm>
              <a:off x="1728" y="249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22" name="Text Box 38"/>
            <p:cNvSpPr txBox="1">
              <a:spLocks noChangeArrowheads="1"/>
            </p:cNvSpPr>
            <p:nvPr/>
          </p:nvSpPr>
          <p:spPr bwMode="auto">
            <a:xfrm>
              <a:off x="1104" y="2016"/>
              <a:ext cx="528" cy="192"/>
            </a:xfrm>
            <a:prstGeom prst="rect">
              <a:avLst/>
            </a:prstGeom>
            <a:noFill/>
            <a:ln w="9525">
              <a:noFill/>
              <a:miter lim="800000"/>
              <a:headEnd/>
              <a:tailEnd/>
            </a:ln>
            <a:effectLst/>
          </p:spPr>
          <p:txBody>
            <a:bodyPr>
              <a:spAutoFit/>
            </a:bodyPr>
            <a:lstStyle/>
            <a:p>
              <a:r>
                <a:rPr lang="en-US" sz="1400" b="1"/>
                <a:t>Data in</a:t>
              </a:r>
            </a:p>
          </p:txBody>
        </p:sp>
        <p:sp>
          <p:nvSpPr>
            <p:cNvPr id="349223" name="Text Box 39"/>
            <p:cNvSpPr txBox="1">
              <a:spLocks noChangeArrowheads="1"/>
            </p:cNvSpPr>
            <p:nvPr/>
          </p:nvSpPr>
          <p:spPr bwMode="auto">
            <a:xfrm>
              <a:off x="1872" y="2400"/>
              <a:ext cx="576" cy="192"/>
            </a:xfrm>
            <a:prstGeom prst="rect">
              <a:avLst/>
            </a:prstGeom>
            <a:noFill/>
            <a:ln w="9525">
              <a:noFill/>
              <a:miter lim="800000"/>
              <a:headEnd/>
              <a:tailEnd/>
            </a:ln>
            <a:effectLst/>
          </p:spPr>
          <p:txBody>
            <a:bodyPr>
              <a:spAutoFit/>
            </a:bodyPr>
            <a:lstStyle/>
            <a:p>
              <a:r>
                <a:rPr lang="en-US" sz="1400" b="1"/>
                <a:t>Data out</a:t>
              </a:r>
            </a:p>
          </p:txBody>
        </p:sp>
        <p:sp>
          <p:nvSpPr>
            <p:cNvPr id="349224" name="Text Box 40"/>
            <p:cNvSpPr txBox="1">
              <a:spLocks noChangeArrowheads="1"/>
            </p:cNvSpPr>
            <p:nvPr/>
          </p:nvSpPr>
          <p:spPr bwMode="auto">
            <a:xfrm>
              <a:off x="768" y="2640"/>
              <a:ext cx="1584" cy="212"/>
            </a:xfrm>
            <a:prstGeom prst="rect">
              <a:avLst/>
            </a:prstGeom>
            <a:noFill/>
            <a:ln w="9525">
              <a:noFill/>
              <a:miter lim="800000"/>
              <a:headEnd/>
              <a:tailEnd/>
            </a:ln>
            <a:effectLst/>
          </p:spPr>
          <p:txBody>
            <a:bodyPr>
              <a:spAutoFit/>
            </a:bodyPr>
            <a:lstStyle/>
            <a:p>
              <a:r>
                <a:rPr lang="en-US" b="1"/>
                <a:t>(c) Parallel in/serial out</a:t>
              </a:r>
            </a:p>
          </p:txBody>
        </p:sp>
        <p:sp>
          <p:nvSpPr>
            <p:cNvPr id="349225" name="Line 41"/>
            <p:cNvSpPr>
              <a:spLocks noChangeShapeType="1"/>
            </p:cNvSpPr>
            <p:nvPr/>
          </p:nvSpPr>
          <p:spPr bwMode="auto">
            <a:xfrm rot="5400000">
              <a:off x="984" y="2328"/>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26" name="Line 42"/>
            <p:cNvSpPr>
              <a:spLocks noChangeShapeType="1"/>
            </p:cNvSpPr>
            <p:nvPr/>
          </p:nvSpPr>
          <p:spPr bwMode="auto">
            <a:xfrm rot="5400000">
              <a:off x="1176" y="2328"/>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27" name="Line 43"/>
            <p:cNvSpPr>
              <a:spLocks noChangeShapeType="1"/>
            </p:cNvSpPr>
            <p:nvPr/>
          </p:nvSpPr>
          <p:spPr bwMode="auto">
            <a:xfrm rot="5400000">
              <a:off x="1368" y="2328"/>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28" name="Line 44"/>
            <p:cNvSpPr>
              <a:spLocks noChangeShapeType="1"/>
            </p:cNvSpPr>
            <p:nvPr/>
          </p:nvSpPr>
          <p:spPr bwMode="auto">
            <a:xfrm rot="5400000">
              <a:off x="1560" y="2328"/>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29" name="AutoShape 45"/>
            <p:cNvSpPr>
              <a:spLocks/>
            </p:cNvSpPr>
            <p:nvPr/>
          </p:nvSpPr>
          <p:spPr bwMode="auto">
            <a:xfrm rot="5400000">
              <a:off x="1296" y="1872"/>
              <a:ext cx="48" cy="720"/>
            </a:xfrm>
            <a:prstGeom prst="leftBrace">
              <a:avLst>
                <a:gd name="adj1" fmla="val 125000"/>
                <a:gd name="adj2" fmla="val 50000"/>
              </a:avLst>
            </a:prstGeom>
            <a:noFill/>
            <a:ln w="9525">
              <a:solidFill>
                <a:schemeClr val="tx1"/>
              </a:solidFill>
              <a:round/>
              <a:headEnd/>
              <a:tailEnd/>
            </a:ln>
            <a:effectLst/>
          </p:spPr>
          <p:txBody>
            <a:bodyPr wrap="none" anchor="ctr"/>
            <a:lstStyle/>
            <a:p>
              <a:endParaRPr lang="en-US"/>
            </a:p>
          </p:txBody>
        </p:sp>
      </p:grpSp>
      <p:grpSp>
        <p:nvGrpSpPr>
          <p:cNvPr id="5" name="Group 115"/>
          <p:cNvGrpSpPr>
            <a:grpSpLocks/>
          </p:cNvGrpSpPr>
          <p:nvPr/>
        </p:nvGrpSpPr>
        <p:grpSpPr bwMode="auto">
          <a:xfrm>
            <a:off x="4114800" y="3429000"/>
            <a:ext cx="2514600" cy="1250950"/>
            <a:chOff x="2496" y="2064"/>
            <a:chExt cx="1584" cy="788"/>
          </a:xfrm>
        </p:grpSpPr>
        <p:sp>
          <p:nvSpPr>
            <p:cNvPr id="349230" name="Rectangle 46"/>
            <p:cNvSpPr>
              <a:spLocks noChangeArrowheads="1"/>
            </p:cNvSpPr>
            <p:nvPr/>
          </p:nvSpPr>
          <p:spPr bwMode="auto">
            <a:xfrm>
              <a:off x="3120" y="2064"/>
              <a:ext cx="768" cy="240"/>
            </a:xfrm>
            <a:prstGeom prst="rect">
              <a:avLst/>
            </a:prstGeom>
            <a:noFill/>
            <a:ln w="19050">
              <a:solidFill>
                <a:schemeClr val="tx1"/>
              </a:solidFill>
              <a:miter lim="800000"/>
              <a:headEnd/>
              <a:tailEnd/>
            </a:ln>
            <a:effectLst/>
          </p:spPr>
          <p:txBody>
            <a:bodyPr wrap="none" anchor="ctr"/>
            <a:lstStyle/>
            <a:p>
              <a:endParaRPr lang="en-US"/>
            </a:p>
          </p:txBody>
        </p:sp>
        <p:sp>
          <p:nvSpPr>
            <p:cNvPr id="349231" name="Line 47"/>
            <p:cNvSpPr>
              <a:spLocks noChangeShapeType="1"/>
            </p:cNvSpPr>
            <p:nvPr/>
          </p:nvSpPr>
          <p:spPr bwMode="auto">
            <a:xfrm>
              <a:off x="3312" y="2064"/>
              <a:ext cx="0" cy="240"/>
            </a:xfrm>
            <a:prstGeom prst="line">
              <a:avLst/>
            </a:prstGeom>
            <a:noFill/>
            <a:ln w="19050">
              <a:solidFill>
                <a:schemeClr val="tx1"/>
              </a:solidFill>
              <a:round/>
              <a:headEnd/>
              <a:tailEnd/>
            </a:ln>
            <a:effectLst/>
          </p:spPr>
          <p:txBody>
            <a:bodyPr wrap="none" anchor="ctr"/>
            <a:lstStyle/>
            <a:p>
              <a:endParaRPr lang="en-US"/>
            </a:p>
          </p:txBody>
        </p:sp>
        <p:sp>
          <p:nvSpPr>
            <p:cNvPr id="349232" name="Line 48"/>
            <p:cNvSpPr>
              <a:spLocks noChangeShapeType="1"/>
            </p:cNvSpPr>
            <p:nvPr/>
          </p:nvSpPr>
          <p:spPr bwMode="auto">
            <a:xfrm>
              <a:off x="3504" y="2064"/>
              <a:ext cx="0" cy="240"/>
            </a:xfrm>
            <a:prstGeom prst="line">
              <a:avLst/>
            </a:prstGeom>
            <a:noFill/>
            <a:ln w="19050">
              <a:solidFill>
                <a:schemeClr val="tx1"/>
              </a:solidFill>
              <a:round/>
              <a:headEnd/>
              <a:tailEnd/>
            </a:ln>
            <a:effectLst/>
          </p:spPr>
          <p:txBody>
            <a:bodyPr wrap="none" anchor="ctr"/>
            <a:lstStyle/>
            <a:p>
              <a:endParaRPr lang="en-US"/>
            </a:p>
          </p:txBody>
        </p:sp>
        <p:sp>
          <p:nvSpPr>
            <p:cNvPr id="349233" name="Line 49"/>
            <p:cNvSpPr>
              <a:spLocks noChangeShapeType="1"/>
            </p:cNvSpPr>
            <p:nvPr/>
          </p:nvSpPr>
          <p:spPr bwMode="auto">
            <a:xfrm>
              <a:off x="3696" y="2064"/>
              <a:ext cx="0" cy="240"/>
            </a:xfrm>
            <a:prstGeom prst="line">
              <a:avLst/>
            </a:prstGeom>
            <a:noFill/>
            <a:ln w="19050">
              <a:solidFill>
                <a:schemeClr val="tx1"/>
              </a:solidFill>
              <a:round/>
              <a:headEnd/>
              <a:tailEnd/>
            </a:ln>
            <a:effectLst/>
          </p:spPr>
          <p:txBody>
            <a:bodyPr wrap="none" anchor="ctr"/>
            <a:lstStyle/>
            <a:p>
              <a:endParaRPr lang="en-US"/>
            </a:p>
          </p:txBody>
        </p:sp>
        <p:sp>
          <p:nvSpPr>
            <p:cNvPr id="349234" name="Line 50"/>
            <p:cNvSpPr>
              <a:spLocks noChangeShapeType="1"/>
            </p:cNvSpPr>
            <p:nvPr/>
          </p:nvSpPr>
          <p:spPr bwMode="auto">
            <a:xfrm>
              <a:off x="3264" y="2160"/>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35" name="Line 51"/>
            <p:cNvSpPr>
              <a:spLocks noChangeShapeType="1"/>
            </p:cNvSpPr>
            <p:nvPr/>
          </p:nvSpPr>
          <p:spPr bwMode="auto">
            <a:xfrm>
              <a:off x="3456" y="2160"/>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36" name="Line 52"/>
            <p:cNvSpPr>
              <a:spLocks noChangeShapeType="1"/>
            </p:cNvSpPr>
            <p:nvPr/>
          </p:nvSpPr>
          <p:spPr bwMode="auto">
            <a:xfrm>
              <a:off x="3648" y="2160"/>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37" name="Line 53"/>
            <p:cNvSpPr>
              <a:spLocks noChangeShapeType="1"/>
            </p:cNvSpPr>
            <p:nvPr/>
          </p:nvSpPr>
          <p:spPr bwMode="auto">
            <a:xfrm>
              <a:off x="2976" y="2160"/>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38" name="Text Box 54"/>
            <p:cNvSpPr txBox="1">
              <a:spLocks noChangeArrowheads="1"/>
            </p:cNvSpPr>
            <p:nvPr/>
          </p:nvSpPr>
          <p:spPr bwMode="auto">
            <a:xfrm>
              <a:off x="3216" y="2496"/>
              <a:ext cx="576" cy="192"/>
            </a:xfrm>
            <a:prstGeom prst="rect">
              <a:avLst/>
            </a:prstGeom>
            <a:noFill/>
            <a:ln w="9525">
              <a:noFill/>
              <a:miter lim="800000"/>
              <a:headEnd/>
              <a:tailEnd/>
            </a:ln>
            <a:effectLst/>
          </p:spPr>
          <p:txBody>
            <a:bodyPr>
              <a:spAutoFit/>
            </a:bodyPr>
            <a:lstStyle/>
            <a:p>
              <a:r>
                <a:rPr lang="en-US" sz="1400" b="1"/>
                <a:t>Data out</a:t>
              </a:r>
            </a:p>
          </p:txBody>
        </p:sp>
        <p:sp>
          <p:nvSpPr>
            <p:cNvPr id="349239" name="Text Box 55"/>
            <p:cNvSpPr txBox="1">
              <a:spLocks noChangeArrowheads="1"/>
            </p:cNvSpPr>
            <p:nvPr/>
          </p:nvSpPr>
          <p:spPr bwMode="auto">
            <a:xfrm>
              <a:off x="2496" y="2064"/>
              <a:ext cx="528" cy="192"/>
            </a:xfrm>
            <a:prstGeom prst="rect">
              <a:avLst/>
            </a:prstGeom>
            <a:noFill/>
            <a:ln w="9525">
              <a:noFill/>
              <a:miter lim="800000"/>
              <a:headEnd/>
              <a:tailEnd/>
            </a:ln>
            <a:effectLst/>
          </p:spPr>
          <p:txBody>
            <a:bodyPr>
              <a:spAutoFit/>
            </a:bodyPr>
            <a:lstStyle/>
            <a:p>
              <a:r>
                <a:rPr lang="en-US" sz="1400" b="1"/>
                <a:t>Data in</a:t>
              </a:r>
            </a:p>
          </p:txBody>
        </p:sp>
        <p:sp>
          <p:nvSpPr>
            <p:cNvPr id="349240" name="Line 56"/>
            <p:cNvSpPr>
              <a:spLocks noChangeShapeType="1"/>
            </p:cNvSpPr>
            <p:nvPr/>
          </p:nvSpPr>
          <p:spPr bwMode="auto">
            <a:xfrm rot="5400000">
              <a:off x="3144" y="237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41" name="Line 57"/>
            <p:cNvSpPr>
              <a:spLocks noChangeShapeType="1"/>
            </p:cNvSpPr>
            <p:nvPr/>
          </p:nvSpPr>
          <p:spPr bwMode="auto">
            <a:xfrm rot="5400000">
              <a:off x="3336" y="237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42" name="Line 58"/>
            <p:cNvSpPr>
              <a:spLocks noChangeShapeType="1"/>
            </p:cNvSpPr>
            <p:nvPr/>
          </p:nvSpPr>
          <p:spPr bwMode="auto">
            <a:xfrm rot="5400000">
              <a:off x="3528" y="237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43" name="Line 59"/>
            <p:cNvSpPr>
              <a:spLocks noChangeShapeType="1"/>
            </p:cNvSpPr>
            <p:nvPr/>
          </p:nvSpPr>
          <p:spPr bwMode="auto">
            <a:xfrm rot="5400000">
              <a:off x="3720" y="237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44" name="AutoShape 60"/>
            <p:cNvSpPr>
              <a:spLocks/>
            </p:cNvSpPr>
            <p:nvPr/>
          </p:nvSpPr>
          <p:spPr bwMode="auto">
            <a:xfrm rot="16200000" flipV="1">
              <a:off x="3456" y="2112"/>
              <a:ext cx="48" cy="720"/>
            </a:xfrm>
            <a:prstGeom prst="leftBrace">
              <a:avLst>
                <a:gd name="adj1" fmla="val 125000"/>
                <a:gd name="adj2" fmla="val 50000"/>
              </a:avLst>
            </a:prstGeom>
            <a:noFill/>
            <a:ln w="9525">
              <a:solidFill>
                <a:schemeClr val="tx1"/>
              </a:solidFill>
              <a:round/>
              <a:headEnd/>
              <a:tailEnd/>
            </a:ln>
            <a:effectLst/>
          </p:spPr>
          <p:txBody>
            <a:bodyPr wrap="none" anchor="ctr"/>
            <a:lstStyle/>
            <a:p>
              <a:endParaRPr lang="en-US"/>
            </a:p>
          </p:txBody>
        </p:sp>
        <p:sp>
          <p:nvSpPr>
            <p:cNvPr id="349245" name="Text Box 61"/>
            <p:cNvSpPr txBox="1">
              <a:spLocks noChangeArrowheads="1"/>
            </p:cNvSpPr>
            <p:nvPr/>
          </p:nvSpPr>
          <p:spPr bwMode="auto">
            <a:xfrm>
              <a:off x="2496" y="2640"/>
              <a:ext cx="1584" cy="212"/>
            </a:xfrm>
            <a:prstGeom prst="rect">
              <a:avLst/>
            </a:prstGeom>
            <a:noFill/>
            <a:ln w="9525">
              <a:noFill/>
              <a:miter lim="800000"/>
              <a:headEnd/>
              <a:tailEnd/>
            </a:ln>
            <a:effectLst/>
          </p:spPr>
          <p:txBody>
            <a:bodyPr>
              <a:spAutoFit/>
            </a:bodyPr>
            <a:lstStyle/>
            <a:p>
              <a:r>
                <a:rPr lang="en-US" b="1"/>
                <a:t>(d) Serial in/parallel out</a:t>
              </a:r>
            </a:p>
          </p:txBody>
        </p:sp>
      </p:grpSp>
      <p:grpSp>
        <p:nvGrpSpPr>
          <p:cNvPr id="6" name="Group 113"/>
          <p:cNvGrpSpPr>
            <a:grpSpLocks/>
          </p:cNvGrpSpPr>
          <p:nvPr/>
        </p:nvGrpSpPr>
        <p:grpSpPr bwMode="auto">
          <a:xfrm>
            <a:off x="6934200" y="3276600"/>
            <a:ext cx="1600200" cy="2181225"/>
            <a:chOff x="4368" y="2064"/>
            <a:chExt cx="1008" cy="1374"/>
          </a:xfrm>
        </p:grpSpPr>
        <p:sp>
          <p:nvSpPr>
            <p:cNvPr id="349247" name="Rectangle 63"/>
            <p:cNvSpPr>
              <a:spLocks noChangeArrowheads="1"/>
            </p:cNvSpPr>
            <p:nvPr/>
          </p:nvSpPr>
          <p:spPr bwMode="auto">
            <a:xfrm>
              <a:off x="4512" y="2448"/>
              <a:ext cx="768" cy="240"/>
            </a:xfrm>
            <a:prstGeom prst="rect">
              <a:avLst/>
            </a:prstGeom>
            <a:noFill/>
            <a:ln w="19050">
              <a:solidFill>
                <a:schemeClr val="tx1"/>
              </a:solidFill>
              <a:miter lim="800000"/>
              <a:headEnd/>
              <a:tailEnd/>
            </a:ln>
            <a:effectLst/>
          </p:spPr>
          <p:txBody>
            <a:bodyPr wrap="none" anchor="ctr"/>
            <a:lstStyle/>
            <a:p>
              <a:endParaRPr lang="en-US"/>
            </a:p>
          </p:txBody>
        </p:sp>
        <p:sp>
          <p:nvSpPr>
            <p:cNvPr id="349248" name="Line 64"/>
            <p:cNvSpPr>
              <a:spLocks noChangeShapeType="1"/>
            </p:cNvSpPr>
            <p:nvPr/>
          </p:nvSpPr>
          <p:spPr bwMode="auto">
            <a:xfrm>
              <a:off x="4704" y="2448"/>
              <a:ext cx="0" cy="240"/>
            </a:xfrm>
            <a:prstGeom prst="line">
              <a:avLst/>
            </a:prstGeom>
            <a:noFill/>
            <a:ln w="19050">
              <a:solidFill>
                <a:schemeClr val="tx1"/>
              </a:solidFill>
              <a:round/>
              <a:headEnd/>
              <a:tailEnd/>
            </a:ln>
            <a:effectLst/>
          </p:spPr>
          <p:txBody>
            <a:bodyPr wrap="none" anchor="ctr"/>
            <a:lstStyle/>
            <a:p>
              <a:endParaRPr lang="en-US"/>
            </a:p>
          </p:txBody>
        </p:sp>
        <p:sp>
          <p:nvSpPr>
            <p:cNvPr id="349249" name="Line 65"/>
            <p:cNvSpPr>
              <a:spLocks noChangeShapeType="1"/>
            </p:cNvSpPr>
            <p:nvPr/>
          </p:nvSpPr>
          <p:spPr bwMode="auto">
            <a:xfrm>
              <a:off x="4896" y="2448"/>
              <a:ext cx="0" cy="240"/>
            </a:xfrm>
            <a:prstGeom prst="line">
              <a:avLst/>
            </a:prstGeom>
            <a:noFill/>
            <a:ln w="19050">
              <a:solidFill>
                <a:schemeClr val="tx1"/>
              </a:solidFill>
              <a:round/>
              <a:headEnd/>
              <a:tailEnd/>
            </a:ln>
            <a:effectLst/>
          </p:spPr>
          <p:txBody>
            <a:bodyPr wrap="none" anchor="ctr"/>
            <a:lstStyle/>
            <a:p>
              <a:endParaRPr lang="en-US"/>
            </a:p>
          </p:txBody>
        </p:sp>
        <p:sp>
          <p:nvSpPr>
            <p:cNvPr id="349250" name="Line 66"/>
            <p:cNvSpPr>
              <a:spLocks noChangeShapeType="1"/>
            </p:cNvSpPr>
            <p:nvPr/>
          </p:nvSpPr>
          <p:spPr bwMode="auto">
            <a:xfrm>
              <a:off x="5088" y="2448"/>
              <a:ext cx="0" cy="240"/>
            </a:xfrm>
            <a:prstGeom prst="line">
              <a:avLst/>
            </a:prstGeom>
            <a:noFill/>
            <a:ln w="19050">
              <a:solidFill>
                <a:schemeClr val="tx1"/>
              </a:solidFill>
              <a:round/>
              <a:headEnd/>
              <a:tailEnd/>
            </a:ln>
            <a:effectLst/>
          </p:spPr>
          <p:txBody>
            <a:bodyPr wrap="none" anchor="ctr"/>
            <a:lstStyle/>
            <a:p>
              <a:endParaRPr lang="en-US"/>
            </a:p>
          </p:txBody>
        </p:sp>
        <p:sp>
          <p:nvSpPr>
            <p:cNvPr id="349255" name="Text Box 71"/>
            <p:cNvSpPr txBox="1">
              <a:spLocks noChangeArrowheads="1"/>
            </p:cNvSpPr>
            <p:nvPr/>
          </p:nvSpPr>
          <p:spPr bwMode="auto">
            <a:xfrm>
              <a:off x="4608" y="2880"/>
              <a:ext cx="576" cy="192"/>
            </a:xfrm>
            <a:prstGeom prst="rect">
              <a:avLst/>
            </a:prstGeom>
            <a:noFill/>
            <a:ln w="9525">
              <a:noFill/>
              <a:miter lim="800000"/>
              <a:headEnd/>
              <a:tailEnd/>
            </a:ln>
            <a:effectLst/>
          </p:spPr>
          <p:txBody>
            <a:bodyPr>
              <a:spAutoFit/>
            </a:bodyPr>
            <a:lstStyle/>
            <a:p>
              <a:r>
                <a:rPr lang="en-US" sz="1400" b="1"/>
                <a:t>Data out</a:t>
              </a:r>
            </a:p>
          </p:txBody>
        </p:sp>
        <p:sp>
          <p:nvSpPr>
            <p:cNvPr id="349256" name="Line 72"/>
            <p:cNvSpPr>
              <a:spLocks noChangeShapeType="1"/>
            </p:cNvSpPr>
            <p:nvPr/>
          </p:nvSpPr>
          <p:spPr bwMode="auto">
            <a:xfrm rot="5400000">
              <a:off x="4536" y="2760"/>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57" name="Line 73"/>
            <p:cNvSpPr>
              <a:spLocks noChangeShapeType="1"/>
            </p:cNvSpPr>
            <p:nvPr/>
          </p:nvSpPr>
          <p:spPr bwMode="auto">
            <a:xfrm rot="5400000">
              <a:off x="4728" y="2760"/>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58" name="Line 74"/>
            <p:cNvSpPr>
              <a:spLocks noChangeShapeType="1"/>
            </p:cNvSpPr>
            <p:nvPr/>
          </p:nvSpPr>
          <p:spPr bwMode="auto">
            <a:xfrm rot="5400000">
              <a:off x="4920" y="2760"/>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59" name="Line 75"/>
            <p:cNvSpPr>
              <a:spLocks noChangeShapeType="1"/>
            </p:cNvSpPr>
            <p:nvPr/>
          </p:nvSpPr>
          <p:spPr bwMode="auto">
            <a:xfrm rot="5400000">
              <a:off x="5112" y="2760"/>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60" name="AutoShape 76"/>
            <p:cNvSpPr>
              <a:spLocks/>
            </p:cNvSpPr>
            <p:nvPr/>
          </p:nvSpPr>
          <p:spPr bwMode="auto">
            <a:xfrm rot="16200000" flipV="1">
              <a:off x="4848" y="2496"/>
              <a:ext cx="48" cy="720"/>
            </a:xfrm>
            <a:prstGeom prst="leftBrace">
              <a:avLst>
                <a:gd name="adj1" fmla="val 125000"/>
                <a:gd name="adj2" fmla="val 50000"/>
              </a:avLst>
            </a:prstGeom>
            <a:noFill/>
            <a:ln w="9525">
              <a:solidFill>
                <a:schemeClr val="tx1"/>
              </a:solidFill>
              <a:round/>
              <a:headEnd/>
              <a:tailEnd/>
            </a:ln>
            <a:effectLst/>
          </p:spPr>
          <p:txBody>
            <a:bodyPr wrap="none" anchor="ctr"/>
            <a:lstStyle/>
            <a:p>
              <a:endParaRPr lang="en-US"/>
            </a:p>
          </p:txBody>
        </p:sp>
        <p:sp>
          <p:nvSpPr>
            <p:cNvPr id="349261" name="Text Box 77"/>
            <p:cNvSpPr txBox="1">
              <a:spLocks noChangeArrowheads="1"/>
            </p:cNvSpPr>
            <p:nvPr/>
          </p:nvSpPr>
          <p:spPr bwMode="auto">
            <a:xfrm>
              <a:off x="4656" y="2064"/>
              <a:ext cx="528" cy="192"/>
            </a:xfrm>
            <a:prstGeom prst="rect">
              <a:avLst/>
            </a:prstGeom>
            <a:noFill/>
            <a:ln w="9525">
              <a:noFill/>
              <a:miter lim="800000"/>
              <a:headEnd/>
              <a:tailEnd/>
            </a:ln>
            <a:effectLst/>
          </p:spPr>
          <p:txBody>
            <a:bodyPr>
              <a:spAutoFit/>
            </a:bodyPr>
            <a:lstStyle/>
            <a:p>
              <a:r>
                <a:rPr lang="en-US" sz="1400" b="1"/>
                <a:t>Data in</a:t>
              </a:r>
            </a:p>
          </p:txBody>
        </p:sp>
        <p:sp>
          <p:nvSpPr>
            <p:cNvPr id="349262" name="Line 78"/>
            <p:cNvSpPr>
              <a:spLocks noChangeShapeType="1"/>
            </p:cNvSpPr>
            <p:nvPr/>
          </p:nvSpPr>
          <p:spPr bwMode="auto">
            <a:xfrm rot="5400000">
              <a:off x="4536" y="237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63" name="Line 79"/>
            <p:cNvSpPr>
              <a:spLocks noChangeShapeType="1"/>
            </p:cNvSpPr>
            <p:nvPr/>
          </p:nvSpPr>
          <p:spPr bwMode="auto">
            <a:xfrm rot="5400000">
              <a:off x="4728" y="237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64" name="Line 80"/>
            <p:cNvSpPr>
              <a:spLocks noChangeShapeType="1"/>
            </p:cNvSpPr>
            <p:nvPr/>
          </p:nvSpPr>
          <p:spPr bwMode="auto">
            <a:xfrm rot="5400000">
              <a:off x="4920" y="237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65" name="Line 81"/>
            <p:cNvSpPr>
              <a:spLocks noChangeShapeType="1"/>
            </p:cNvSpPr>
            <p:nvPr/>
          </p:nvSpPr>
          <p:spPr bwMode="auto">
            <a:xfrm rot="5400000">
              <a:off x="5112" y="237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66" name="AutoShape 82"/>
            <p:cNvSpPr>
              <a:spLocks/>
            </p:cNvSpPr>
            <p:nvPr/>
          </p:nvSpPr>
          <p:spPr bwMode="auto">
            <a:xfrm rot="5400000">
              <a:off x="4848" y="1920"/>
              <a:ext cx="48" cy="720"/>
            </a:xfrm>
            <a:prstGeom prst="leftBrace">
              <a:avLst>
                <a:gd name="adj1" fmla="val 125000"/>
                <a:gd name="adj2" fmla="val 50000"/>
              </a:avLst>
            </a:prstGeom>
            <a:noFill/>
            <a:ln w="9525">
              <a:solidFill>
                <a:schemeClr val="tx1"/>
              </a:solidFill>
              <a:round/>
              <a:headEnd/>
              <a:tailEnd/>
            </a:ln>
            <a:effectLst/>
          </p:spPr>
          <p:txBody>
            <a:bodyPr wrap="none" anchor="ctr"/>
            <a:lstStyle/>
            <a:p>
              <a:endParaRPr lang="en-US"/>
            </a:p>
          </p:txBody>
        </p:sp>
        <p:sp>
          <p:nvSpPr>
            <p:cNvPr id="349267" name="Text Box 83"/>
            <p:cNvSpPr txBox="1">
              <a:spLocks noChangeArrowheads="1"/>
            </p:cNvSpPr>
            <p:nvPr/>
          </p:nvSpPr>
          <p:spPr bwMode="auto">
            <a:xfrm>
              <a:off x="4368" y="3072"/>
              <a:ext cx="1008" cy="366"/>
            </a:xfrm>
            <a:prstGeom prst="rect">
              <a:avLst/>
            </a:prstGeom>
            <a:noFill/>
            <a:ln w="9525">
              <a:noFill/>
              <a:miter lim="800000"/>
              <a:headEnd/>
              <a:tailEnd/>
            </a:ln>
            <a:effectLst/>
          </p:spPr>
          <p:txBody>
            <a:bodyPr>
              <a:spAutoFit/>
            </a:bodyPr>
            <a:lstStyle/>
            <a:p>
              <a:r>
                <a:rPr lang="en-US" b="1"/>
                <a:t>(e) Parallel in / parallel out</a:t>
              </a:r>
            </a:p>
          </p:txBody>
        </p:sp>
      </p:grpSp>
      <p:grpSp>
        <p:nvGrpSpPr>
          <p:cNvPr id="7" name="Group 112"/>
          <p:cNvGrpSpPr>
            <a:grpSpLocks/>
          </p:cNvGrpSpPr>
          <p:nvPr/>
        </p:nvGrpSpPr>
        <p:grpSpPr bwMode="auto">
          <a:xfrm>
            <a:off x="1828800" y="5105400"/>
            <a:ext cx="1752600" cy="946150"/>
            <a:chOff x="1248" y="3216"/>
            <a:chExt cx="1104" cy="596"/>
          </a:xfrm>
        </p:grpSpPr>
        <p:sp>
          <p:nvSpPr>
            <p:cNvPr id="349268" name="Rectangle 84"/>
            <p:cNvSpPr>
              <a:spLocks noChangeArrowheads="1"/>
            </p:cNvSpPr>
            <p:nvPr/>
          </p:nvSpPr>
          <p:spPr bwMode="auto">
            <a:xfrm>
              <a:off x="1440" y="3360"/>
              <a:ext cx="768" cy="240"/>
            </a:xfrm>
            <a:prstGeom prst="rect">
              <a:avLst/>
            </a:prstGeom>
            <a:noFill/>
            <a:ln w="19050">
              <a:solidFill>
                <a:schemeClr val="tx1"/>
              </a:solidFill>
              <a:miter lim="800000"/>
              <a:headEnd/>
              <a:tailEnd/>
            </a:ln>
            <a:effectLst/>
          </p:spPr>
          <p:txBody>
            <a:bodyPr wrap="none" anchor="ctr"/>
            <a:lstStyle/>
            <a:p>
              <a:endParaRPr lang="en-US"/>
            </a:p>
          </p:txBody>
        </p:sp>
        <p:sp>
          <p:nvSpPr>
            <p:cNvPr id="349269" name="Line 85"/>
            <p:cNvSpPr>
              <a:spLocks noChangeShapeType="1"/>
            </p:cNvSpPr>
            <p:nvPr/>
          </p:nvSpPr>
          <p:spPr bwMode="auto">
            <a:xfrm>
              <a:off x="1632" y="3360"/>
              <a:ext cx="0" cy="240"/>
            </a:xfrm>
            <a:prstGeom prst="line">
              <a:avLst/>
            </a:prstGeom>
            <a:noFill/>
            <a:ln w="19050">
              <a:solidFill>
                <a:schemeClr val="tx1"/>
              </a:solidFill>
              <a:round/>
              <a:headEnd/>
              <a:tailEnd/>
            </a:ln>
            <a:effectLst/>
          </p:spPr>
          <p:txBody>
            <a:bodyPr wrap="none" anchor="ctr"/>
            <a:lstStyle/>
            <a:p>
              <a:endParaRPr lang="en-US"/>
            </a:p>
          </p:txBody>
        </p:sp>
        <p:sp>
          <p:nvSpPr>
            <p:cNvPr id="349270" name="Line 86"/>
            <p:cNvSpPr>
              <a:spLocks noChangeShapeType="1"/>
            </p:cNvSpPr>
            <p:nvPr/>
          </p:nvSpPr>
          <p:spPr bwMode="auto">
            <a:xfrm>
              <a:off x="1824" y="3360"/>
              <a:ext cx="0" cy="240"/>
            </a:xfrm>
            <a:prstGeom prst="line">
              <a:avLst/>
            </a:prstGeom>
            <a:noFill/>
            <a:ln w="19050">
              <a:solidFill>
                <a:schemeClr val="tx1"/>
              </a:solidFill>
              <a:round/>
              <a:headEnd/>
              <a:tailEnd/>
            </a:ln>
            <a:effectLst/>
          </p:spPr>
          <p:txBody>
            <a:bodyPr wrap="none" anchor="ctr"/>
            <a:lstStyle/>
            <a:p>
              <a:endParaRPr lang="en-US"/>
            </a:p>
          </p:txBody>
        </p:sp>
        <p:sp>
          <p:nvSpPr>
            <p:cNvPr id="349271" name="Line 87"/>
            <p:cNvSpPr>
              <a:spLocks noChangeShapeType="1"/>
            </p:cNvSpPr>
            <p:nvPr/>
          </p:nvSpPr>
          <p:spPr bwMode="auto">
            <a:xfrm>
              <a:off x="2016" y="3360"/>
              <a:ext cx="0" cy="240"/>
            </a:xfrm>
            <a:prstGeom prst="line">
              <a:avLst/>
            </a:prstGeom>
            <a:noFill/>
            <a:ln w="19050">
              <a:solidFill>
                <a:schemeClr val="tx1"/>
              </a:solidFill>
              <a:round/>
              <a:headEnd/>
              <a:tailEnd/>
            </a:ln>
            <a:effectLst/>
          </p:spPr>
          <p:txBody>
            <a:bodyPr wrap="none" anchor="ctr"/>
            <a:lstStyle/>
            <a:p>
              <a:endParaRPr lang="en-US"/>
            </a:p>
          </p:txBody>
        </p:sp>
        <p:sp>
          <p:nvSpPr>
            <p:cNvPr id="349272" name="Line 88"/>
            <p:cNvSpPr>
              <a:spLocks noChangeShapeType="1"/>
            </p:cNvSpPr>
            <p:nvPr/>
          </p:nvSpPr>
          <p:spPr bwMode="auto">
            <a:xfrm>
              <a:off x="1584" y="345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73" name="Line 89"/>
            <p:cNvSpPr>
              <a:spLocks noChangeShapeType="1"/>
            </p:cNvSpPr>
            <p:nvPr/>
          </p:nvSpPr>
          <p:spPr bwMode="auto">
            <a:xfrm>
              <a:off x="1776" y="345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74" name="Line 90"/>
            <p:cNvSpPr>
              <a:spLocks noChangeShapeType="1"/>
            </p:cNvSpPr>
            <p:nvPr/>
          </p:nvSpPr>
          <p:spPr bwMode="auto">
            <a:xfrm>
              <a:off x="1968" y="345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75" name="Line 91"/>
            <p:cNvSpPr>
              <a:spLocks noChangeShapeType="1"/>
            </p:cNvSpPr>
            <p:nvPr/>
          </p:nvSpPr>
          <p:spPr bwMode="auto">
            <a:xfrm>
              <a:off x="2208" y="3456"/>
              <a:ext cx="144" cy="0"/>
            </a:xfrm>
            <a:prstGeom prst="line">
              <a:avLst/>
            </a:prstGeom>
            <a:noFill/>
            <a:ln w="15875">
              <a:solidFill>
                <a:schemeClr val="tx1"/>
              </a:solidFill>
              <a:round/>
              <a:headEnd/>
              <a:tailEnd type="none" w="med" len="sm"/>
            </a:ln>
            <a:effectLst/>
          </p:spPr>
          <p:txBody>
            <a:bodyPr wrap="none" anchor="ctr"/>
            <a:lstStyle/>
            <a:p>
              <a:endParaRPr lang="en-US"/>
            </a:p>
          </p:txBody>
        </p:sp>
        <p:sp>
          <p:nvSpPr>
            <p:cNvPr id="349276" name="Line 92"/>
            <p:cNvSpPr>
              <a:spLocks noChangeShapeType="1"/>
            </p:cNvSpPr>
            <p:nvPr/>
          </p:nvSpPr>
          <p:spPr bwMode="auto">
            <a:xfrm>
              <a:off x="1296" y="345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77" name="Line 93"/>
            <p:cNvSpPr>
              <a:spLocks noChangeShapeType="1"/>
            </p:cNvSpPr>
            <p:nvPr/>
          </p:nvSpPr>
          <p:spPr bwMode="auto">
            <a:xfrm>
              <a:off x="1296" y="3216"/>
              <a:ext cx="1056" cy="0"/>
            </a:xfrm>
            <a:prstGeom prst="line">
              <a:avLst/>
            </a:prstGeom>
            <a:noFill/>
            <a:ln w="15875">
              <a:solidFill>
                <a:schemeClr val="tx1"/>
              </a:solidFill>
              <a:round/>
              <a:headEnd/>
              <a:tailEnd type="none" w="med" len="sm"/>
            </a:ln>
            <a:effectLst/>
          </p:spPr>
          <p:txBody>
            <a:bodyPr wrap="none" anchor="ctr"/>
            <a:lstStyle/>
            <a:p>
              <a:endParaRPr lang="en-US"/>
            </a:p>
          </p:txBody>
        </p:sp>
        <p:sp>
          <p:nvSpPr>
            <p:cNvPr id="349278" name="Line 94"/>
            <p:cNvSpPr>
              <a:spLocks noChangeShapeType="1"/>
            </p:cNvSpPr>
            <p:nvPr/>
          </p:nvSpPr>
          <p:spPr bwMode="auto">
            <a:xfrm rot="5400000">
              <a:off x="2232" y="3336"/>
              <a:ext cx="240" cy="0"/>
            </a:xfrm>
            <a:prstGeom prst="line">
              <a:avLst/>
            </a:prstGeom>
            <a:noFill/>
            <a:ln w="15875">
              <a:solidFill>
                <a:schemeClr val="tx1"/>
              </a:solidFill>
              <a:round/>
              <a:headEnd/>
              <a:tailEnd type="none" w="med" len="sm"/>
            </a:ln>
            <a:effectLst/>
          </p:spPr>
          <p:txBody>
            <a:bodyPr wrap="none" anchor="ctr"/>
            <a:lstStyle/>
            <a:p>
              <a:endParaRPr lang="en-US"/>
            </a:p>
          </p:txBody>
        </p:sp>
        <p:sp>
          <p:nvSpPr>
            <p:cNvPr id="349279" name="Line 95"/>
            <p:cNvSpPr>
              <a:spLocks noChangeShapeType="1"/>
            </p:cNvSpPr>
            <p:nvPr/>
          </p:nvSpPr>
          <p:spPr bwMode="auto">
            <a:xfrm rot="5400000">
              <a:off x="1176" y="3336"/>
              <a:ext cx="240" cy="0"/>
            </a:xfrm>
            <a:prstGeom prst="line">
              <a:avLst/>
            </a:prstGeom>
            <a:noFill/>
            <a:ln w="15875">
              <a:solidFill>
                <a:schemeClr val="tx1"/>
              </a:solidFill>
              <a:round/>
              <a:headEnd/>
              <a:tailEnd type="none" w="med" len="sm"/>
            </a:ln>
            <a:effectLst/>
          </p:spPr>
          <p:txBody>
            <a:bodyPr wrap="none" anchor="ctr"/>
            <a:lstStyle/>
            <a:p>
              <a:endParaRPr lang="en-US"/>
            </a:p>
          </p:txBody>
        </p:sp>
        <p:sp>
          <p:nvSpPr>
            <p:cNvPr id="349280" name="Text Box 96"/>
            <p:cNvSpPr txBox="1">
              <a:spLocks noChangeArrowheads="1"/>
            </p:cNvSpPr>
            <p:nvPr/>
          </p:nvSpPr>
          <p:spPr bwMode="auto">
            <a:xfrm>
              <a:off x="1248" y="3600"/>
              <a:ext cx="1104" cy="212"/>
            </a:xfrm>
            <a:prstGeom prst="rect">
              <a:avLst/>
            </a:prstGeom>
            <a:noFill/>
            <a:ln w="9525">
              <a:noFill/>
              <a:miter lim="800000"/>
              <a:headEnd/>
              <a:tailEnd/>
            </a:ln>
            <a:effectLst/>
          </p:spPr>
          <p:txBody>
            <a:bodyPr>
              <a:spAutoFit/>
            </a:bodyPr>
            <a:lstStyle/>
            <a:p>
              <a:r>
                <a:rPr lang="en-US" b="1"/>
                <a:t>(f) Rotate right</a:t>
              </a:r>
            </a:p>
          </p:txBody>
        </p:sp>
      </p:grpSp>
      <p:grpSp>
        <p:nvGrpSpPr>
          <p:cNvPr id="8" name="Group 111"/>
          <p:cNvGrpSpPr>
            <a:grpSpLocks/>
          </p:cNvGrpSpPr>
          <p:nvPr/>
        </p:nvGrpSpPr>
        <p:grpSpPr bwMode="auto">
          <a:xfrm>
            <a:off x="4343400" y="5105400"/>
            <a:ext cx="1752600" cy="946150"/>
            <a:chOff x="2832" y="3216"/>
            <a:chExt cx="1104" cy="596"/>
          </a:xfrm>
        </p:grpSpPr>
        <p:sp>
          <p:nvSpPr>
            <p:cNvPr id="349282" name="Rectangle 98"/>
            <p:cNvSpPr>
              <a:spLocks noChangeArrowheads="1"/>
            </p:cNvSpPr>
            <p:nvPr/>
          </p:nvSpPr>
          <p:spPr bwMode="auto">
            <a:xfrm>
              <a:off x="3024" y="3360"/>
              <a:ext cx="768" cy="240"/>
            </a:xfrm>
            <a:prstGeom prst="rect">
              <a:avLst/>
            </a:prstGeom>
            <a:noFill/>
            <a:ln w="19050">
              <a:solidFill>
                <a:schemeClr val="tx1"/>
              </a:solidFill>
              <a:miter lim="800000"/>
              <a:headEnd/>
              <a:tailEnd/>
            </a:ln>
            <a:effectLst/>
          </p:spPr>
          <p:txBody>
            <a:bodyPr wrap="none" anchor="ctr"/>
            <a:lstStyle/>
            <a:p>
              <a:endParaRPr lang="en-US"/>
            </a:p>
          </p:txBody>
        </p:sp>
        <p:sp>
          <p:nvSpPr>
            <p:cNvPr id="349283" name="Line 99"/>
            <p:cNvSpPr>
              <a:spLocks noChangeShapeType="1"/>
            </p:cNvSpPr>
            <p:nvPr/>
          </p:nvSpPr>
          <p:spPr bwMode="auto">
            <a:xfrm>
              <a:off x="3216" y="3360"/>
              <a:ext cx="0" cy="240"/>
            </a:xfrm>
            <a:prstGeom prst="line">
              <a:avLst/>
            </a:prstGeom>
            <a:noFill/>
            <a:ln w="19050">
              <a:solidFill>
                <a:schemeClr val="tx1"/>
              </a:solidFill>
              <a:round/>
              <a:headEnd/>
              <a:tailEnd/>
            </a:ln>
            <a:effectLst/>
          </p:spPr>
          <p:txBody>
            <a:bodyPr wrap="none" anchor="ctr"/>
            <a:lstStyle/>
            <a:p>
              <a:endParaRPr lang="en-US"/>
            </a:p>
          </p:txBody>
        </p:sp>
        <p:sp>
          <p:nvSpPr>
            <p:cNvPr id="349284" name="Line 100"/>
            <p:cNvSpPr>
              <a:spLocks noChangeShapeType="1"/>
            </p:cNvSpPr>
            <p:nvPr/>
          </p:nvSpPr>
          <p:spPr bwMode="auto">
            <a:xfrm>
              <a:off x="3408" y="3360"/>
              <a:ext cx="0" cy="240"/>
            </a:xfrm>
            <a:prstGeom prst="line">
              <a:avLst/>
            </a:prstGeom>
            <a:noFill/>
            <a:ln w="19050">
              <a:solidFill>
                <a:schemeClr val="tx1"/>
              </a:solidFill>
              <a:round/>
              <a:headEnd/>
              <a:tailEnd/>
            </a:ln>
            <a:effectLst/>
          </p:spPr>
          <p:txBody>
            <a:bodyPr wrap="none" anchor="ctr"/>
            <a:lstStyle/>
            <a:p>
              <a:endParaRPr lang="en-US"/>
            </a:p>
          </p:txBody>
        </p:sp>
        <p:sp>
          <p:nvSpPr>
            <p:cNvPr id="349285" name="Line 101"/>
            <p:cNvSpPr>
              <a:spLocks noChangeShapeType="1"/>
            </p:cNvSpPr>
            <p:nvPr/>
          </p:nvSpPr>
          <p:spPr bwMode="auto">
            <a:xfrm>
              <a:off x="3600" y="3360"/>
              <a:ext cx="0" cy="240"/>
            </a:xfrm>
            <a:prstGeom prst="line">
              <a:avLst/>
            </a:prstGeom>
            <a:noFill/>
            <a:ln w="19050">
              <a:solidFill>
                <a:schemeClr val="tx1"/>
              </a:solidFill>
              <a:round/>
              <a:headEnd/>
              <a:tailEnd/>
            </a:ln>
            <a:effectLst/>
          </p:spPr>
          <p:txBody>
            <a:bodyPr wrap="none" anchor="ctr"/>
            <a:lstStyle/>
            <a:p>
              <a:endParaRPr lang="en-US"/>
            </a:p>
          </p:txBody>
        </p:sp>
        <p:sp>
          <p:nvSpPr>
            <p:cNvPr id="349286" name="Line 102"/>
            <p:cNvSpPr>
              <a:spLocks noChangeShapeType="1"/>
            </p:cNvSpPr>
            <p:nvPr/>
          </p:nvSpPr>
          <p:spPr bwMode="auto">
            <a:xfrm flipH="1" flipV="1">
              <a:off x="3120" y="345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87" name="Line 103"/>
            <p:cNvSpPr>
              <a:spLocks noChangeShapeType="1"/>
            </p:cNvSpPr>
            <p:nvPr/>
          </p:nvSpPr>
          <p:spPr bwMode="auto">
            <a:xfrm flipH="1" flipV="1">
              <a:off x="3312" y="345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88" name="Line 104"/>
            <p:cNvSpPr>
              <a:spLocks noChangeShapeType="1"/>
            </p:cNvSpPr>
            <p:nvPr/>
          </p:nvSpPr>
          <p:spPr bwMode="auto">
            <a:xfrm flipH="1" flipV="1">
              <a:off x="3504" y="345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89" name="Line 105"/>
            <p:cNvSpPr>
              <a:spLocks noChangeShapeType="1"/>
            </p:cNvSpPr>
            <p:nvPr/>
          </p:nvSpPr>
          <p:spPr bwMode="auto">
            <a:xfrm>
              <a:off x="2880" y="3456"/>
              <a:ext cx="144" cy="0"/>
            </a:xfrm>
            <a:prstGeom prst="line">
              <a:avLst/>
            </a:prstGeom>
            <a:noFill/>
            <a:ln w="15875">
              <a:solidFill>
                <a:schemeClr val="tx1"/>
              </a:solidFill>
              <a:round/>
              <a:headEnd/>
              <a:tailEnd type="none" w="med" len="sm"/>
            </a:ln>
            <a:effectLst/>
          </p:spPr>
          <p:txBody>
            <a:bodyPr wrap="none" anchor="ctr"/>
            <a:lstStyle/>
            <a:p>
              <a:endParaRPr lang="en-US"/>
            </a:p>
          </p:txBody>
        </p:sp>
        <p:sp>
          <p:nvSpPr>
            <p:cNvPr id="349290" name="Line 106"/>
            <p:cNvSpPr>
              <a:spLocks noChangeShapeType="1"/>
            </p:cNvSpPr>
            <p:nvPr/>
          </p:nvSpPr>
          <p:spPr bwMode="auto">
            <a:xfrm flipH="1" flipV="1">
              <a:off x="3792" y="345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349291" name="Line 107"/>
            <p:cNvSpPr>
              <a:spLocks noChangeShapeType="1"/>
            </p:cNvSpPr>
            <p:nvPr/>
          </p:nvSpPr>
          <p:spPr bwMode="auto">
            <a:xfrm>
              <a:off x="2880" y="3216"/>
              <a:ext cx="1056" cy="0"/>
            </a:xfrm>
            <a:prstGeom prst="line">
              <a:avLst/>
            </a:prstGeom>
            <a:noFill/>
            <a:ln w="15875">
              <a:solidFill>
                <a:schemeClr val="tx1"/>
              </a:solidFill>
              <a:round/>
              <a:headEnd/>
              <a:tailEnd type="none" w="med" len="sm"/>
            </a:ln>
            <a:effectLst/>
          </p:spPr>
          <p:txBody>
            <a:bodyPr wrap="none" anchor="ctr"/>
            <a:lstStyle/>
            <a:p>
              <a:endParaRPr lang="en-US"/>
            </a:p>
          </p:txBody>
        </p:sp>
        <p:sp>
          <p:nvSpPr>
            <p:cNvPr id="349292" name="Line 108"/>
            <p:cNvSpPr>
              <a:spLocks noChangeShapeType="1"/>
            </p:cNvSpPr>
            <p:nvPr/>
          </p:nvSpPr>
          <p:spPr bwMode="auto">
            <a:xfrm rot="5400000">
              <a:off x="3816" y="3336"/>
              <a:ext cx="240" cy="0"/>
            </a:xfrm>
            <a:prstGeom prst="line">
              <a:avLst/>
            </a:prstGeom>
            <a:noFill/>
            <a:ln w="15875">
              <a:solidFill>
                <a:schemeClr val="tx1"/>
              </a:solidFill>
              <a:round/>
              <a:headEnd/>
              <a:tailEnd type="none" w="med" len="sm"/>
            </a:ln>
            <a:effectLst/>
          </p:spPr>
          <p:txBody>
            <a:bodyPr wrap="none" anchor="ctr"/>
            <a:lstStyle/>
            <a:p>
              <a:endParaRPr lang="en-US"/>
            </a:p>
          </p:txBody>
        </p:sp>
        <p:sp>
          <p:nvSpPr>
            <p:cNvPr id="349293" name="Line 109"/>
            <p:cNvSpPr>
              <a:spLocks noChangeShapeType="1"/>
            </p:cNvSpPr>
            <p:nvPr/>
          </p:nvSpPr>
          <p:spPr bwMode="auto">
            <a:xfrm rot="5400000">
              <a:off x="2760" y="3336"/>
              <a:ext cx="240" cy="0"/>
            </a:xfrm>
            <a:prstGeom prst="line">
              <a:avLst/>
            </a:prstGeom>
            <a:noFill/>
            <a:ln w="15875">
              <a:solidFill>
                <a:schemeClr val="tx1"/>
              </a:solidFill>
              <a:round/>
              <a:headEnd/>
              <a:tailEnd type="none" w="med" len="sm"/>
            </a:ln>
            <a:effectLst/>
          </p:spPr>
          <p:txBody>
            <a:bodyPr wrap="none" anchor="ctr"/>
            <a:lstStyle/>
            <a:p>
              <a:endParaRPr lang="en-US"/>
            </a:p>
          </p:txBody>
        </p:sp>
        <p:sp>
          <p:nvSpPr>
            <p:cNvPr id="349294" name="Text Box 110"/>
            <p:cNvSpPr txBox="1">
              <a:spLocks noChangeArrowheads="1"/>
            </p:cNvSpPr>
            <p:nvPr/>
          </p:nvSpPr>
          <p:spPr bwMode="auto">
            <a:xfrm>
              <a:off x="2832" y="3600"/>
              <a:ext cx="1104" cy="212"/>
            </a:xfrm>
            <a:prstGeom prst="rect">
              <a:avLst/>
            </a:prstGeom>
            <a:noFill/>
            <a:ln w="9525">
              <a:noFill/>
              <a:miter lim="800000"/>
              <a:headEnd/>
              <a:tailEnd/>
            </a:ln>
            <a:effectLst/>
          </p:spPr>
          <p:txBody>
            <a:bodyPr>
              <a:spAutoFit/>
            </a:bodyPr>
            <a:lstStyle/>
            <a:p>
              <a:r>
                <a:rPr lang="en-US" b="1"/>
                <a:t>(g) Rotate left</a:t>
              </a:r>
            </a:p>
          </p:txBody>
        </p:sp>
      </p:grpSp>
      <p:sp>
        <p:nvSpPr>
          <p:cNvPr id="349302" name="Line 118"/>
          <p:cNvSpPr>
            <a:spLocks noChangeShapeType="1"/>
          </p:cNvSpPr>
          <p:nvPr/>
        </p:nvSpPr>
        <p:spPr bwMode="auto">
          <a:xfrm>
            <a:off x="1295400" y="3200400"/>
            <a:ext cx="7543800" cy="0"/>
          </a:xfrm>
          <a:prstGeom prst="line">
            <a:avLst/>
          </a:prstGeom>
          <a:noFill/>
          <a:ln w="9525">
            <a:solidFill>
              <a:schemeClr val="tx1"/>
            </a:solidFill>
            <a:round/>
            <a:headEnd/>
            <a:tailEnd/>
          </a:ln>
          <a:effectLst/>
        </p:spPr>
        <p:txBody>
          <a:bodyPr wrap="none" anchor="ctr"/>
          <a:lstStyle/>
          <a:p>
            <a:endParaRPr lang="en-US"/>
          </a:p>
        </p:txBody>
      </p:sp>
      <p:sp>
        <p:nvSpPr>
          <p:cNvPr id="349303" name="Line 119"/>
          <p:cNvSpPr>
            <a:spLocks noChangeShapeType="1"/>
          </p:cNvSpPr>
          <p:nvPr/>
        </p:nvSpPr>
        <p:spPr bwMode="auto">
          <a:xfrm>
            <a:off x="1219200" y="4876800"/>
            <a:ext cx="5410200" cy="0"/>
          </a:xfrm>
          <a:prstGeom prst="line">
            <a:avLst/>
          </a:prstGeom>
          <a:noFill/>
          <a:ln w="9525">
            <a:solidFill>
              <a:schemeClr val="tx1"/>
            </a:solidFill>
            <a:round/>
            <a:headEnd/>
            <a:tailEnd/>
          </a:ln>
          <a:effectLst/>
        </p:spPr>
        <p:txBody>
          <a:bodyPr wrap="none" anchor="ctr"/>
          <a:lstStyle/>
          <a:p>
            <a:endParaRPr lang="en-US"/>
          </a:p>
        </p:txBody>
      </p:sp>
      <p:sp>
        <p:nvSpPr>
          <p:cNvPr id="349304" name="Line 120"/>
          <p:cNvSpPr>
            <a:spLocks noChangeShapeType="1"/>
          </p:cNvSpPr>
          <p:nvPr/>
        </p:nvSpPr>
        <p:spPr bwMode="auto">
          <a:xfrm>
            <a:off x="5029200" y="2209800"/>
            <a:ext cx="0" cy="914400"/>
          </a:xfrm>
          <a:prstGeom prst="line">
            <a:avLst/>
          </a:prstGeom>
          <a:noFill/>
          <a:ln w="9525">
            <a:solidFill>
              <a:schemeClr val="tx1"/>
            </a:solidFill>
            <a:round/>
            <a:headEnd/>
            <a:tailEnd/>
          </a:ln>
          <a:effectLst/>
        </p:spPr>
        <p:txBody>
          <a:bodyPr wrap="none" anchor="ctr"/>
          <a:lstStyle/>
          <a:p>
            <a:endParaRPr lang="en-US"/>
          </a:p>
        </p:txBody>
      </p:sp>
      <p:sp>
        <p:nvSpPr>
          <p:cNvPr id="349305" name="Line 121"/>
          <p:cNvSpPr>
            <a:spLocks noChangeShapeType="1"/>
          </p:cNvSpPr>
          <p:nvPr/>
        </p:nvSpPr>
        <p:spPr bwMode="auto">
          <a:xfrm>
            <a:off x="3962400" y="3352800"/>
            <a:ext cx="0" cy="1447800"/>
          </a:xfrm>
          <a:prstGeom prst="line">
            <a:avLst/>
          </a:prstGeom>
          <a:noFill/>
          <a:ln w="9525">
            <a:solidFill>
              <a:schemeClr val="tx1"/>
            </a:solidFill>
            <a:round/>
            <a:headEnd/>
            <a:tailEnd/>
          </a:ln>
          <a:effectLst/>
        </p:spPr>
        <p:txBody>
          <a:bodyPr wrap="none" anchor="ctr"/>
          <a:lstStyle/>
          <a:p>
            <a:endParaRPr lang="en-US"/>
          </a:p>
        </p:txBody>
      </p:sp>
      <p:sp>
        <p:nvSpPr>
          <p:cNvPr id="349306" name="Line 122"/>
          <p:cNvSpPr>
            <a:spLocks noChangeShapeType="1"/>
          </p:cNvSpPr>
          <p:nvPr/>
        </p:nvSpPr>
        <p:spPr bwMode="auto">
          <a:xfrm>
            <a:off x="6781800" y="3352800"/>
            <a:ext cx="0" cy="2133600"/>
          </a:xfrm>
          <a:prstGeom prst="line">
            <a:avLst/>
          </a:prstGeom>
          <a:noFill/>
          <a:ln w="9525">
            <a:solidFill>
              <a:schemeClr val="tx1"/>
            </a:solidFill>
            <a:round/>
            <a:headEnd/>
            <a:tailEnd/>
          </a:ln>
          <a:effectLst/>
        </p:spPr>
        <p:txBody>
          <a:bodyPr wrap="none" anchor="ctr"/>
          <a:lstStyle/>
          <a:p>
            <a:endParaRPr lang="en-US"/>
          </a:p>
        </p:txBody>
      </p:sp>
      <p:sp>
        <p:nvSpPr>
          <p:cNvPr id="349307" name="Line 123"/>
          <p:cNvSpPr>
            <a:spLocks noChangeShapeType="1"/>
          </p:cNvSpPr>
          <p:nvPr/>
        </p:nvSpPr>
        <p:spPr bwMode="auto">
          <a:xfrm>
            <a:off x="3962400" y="4953000"/>
            <a:ext cx="0" cy="10668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r>
              <a:rPr lang="en-US" b="1" dirty="0">
                <a:latin typeface="Times New Roman" pitchFamily="18" charset="0"/>
                <a:cs typeface="Times New Roman" pitchFamily="18" charset="0"/>
              </a:rPr>
              <a:t>Flip-Flop</a:t>
            </a:r>
          </a:p>
        </p:txBody>
      </p:sp>
      <p:sp>
        <p:nvSpPr>
          <p:cNvPr id="3" name="Content Placeholder 2"/>
          <p:cNvSpPr>
            <a:spLocks noGrp="1"/>
          </p:cNvSpPr>
          <p:nvPr>
            <p:ph idx="1"/>
          </p:nvPr>
        </p:nvSpPr>
        <p:spPr>
          <a:xfrm>
            <a:off x="228600" y="1371600"/>
            <a:ext cx="8915400" cy="5486400"/>
          </a:xfrm>
        </p:spPr>
        <p:txBody>
          <a:bodyPr>
            <a:normAutofit/>
          </a:bodyPr>
          <a:lstStyle/>
          <a:p>
            <a:r>
              <a:rPr lang="en-US" dirty="0" smtClean="0">
                <a:latin typeface="Times New Roman" pitchFamily="18" charset="0"/>
                <a:cs typeface="Times New Roman" pitchFamily="18" charset="0"/>
              </a:rPr>
              <a:t>A flip-flop is a binary cell, which can store one bit of information.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FF is a form of sequential logic gate. In sequential gate, the output state depends on both the inputs and the outputs.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flip-flop has two states</a:t>
            </a:r>
          </a:p>
          <a:p>
            <a:pPr lvl="1"/>
            <a:r>
              <a:rPr lang="en-US" b="1" dirty="0" smtClean="0">
                <a:latin typeface="Times New Roman" pitchFamily="18" charset="0"/>
                <a:cs typeface="Times New Roman" pitchFamily="18" charset="0"/>
              </a:rPr>
              <a:t>Set: set state is logic 1 (high)</a:t>
            </a:r>
          </a:p>
          <a:p>
            <a:pPr lvl="1"/>
            <a:r>
              <a:rPr lang="en-US" b="1" dirty="0" smtClean="0">
                <a:latin typeface="Times New Roman" pitchFamily="18" charset="0"/>
                <a:cs typeface="Times New Roman" pitchFamily="18" charset="0"/>
              </a:rPr>
              <a:t>Reset:  reset state is logic 0 ( low)</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sz="6000" dirty="0" smtClean="0">
                <a:latin typeface="Algerian" pitchFamily="82" charset="0"/>
              </a:rPr>
              <a:t>      end of the unit</a:t>
            </a:r>
            <a:endParaRPr lang="en-US" sz="6000" dirty="0">
              <a:latin typeface="Algerian"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r>
              <a:rPr lang="en-US" b="1" dirty="0">
                <a:latin typeface="Times New Roman" pitchFamily="18" charset="0"/>
                <a:cs typeface="Times New Roman" pitchFamily="18" charset="0"/>
              </a:rPr>
              <a:t>Flip-Flop</a:t>
            </a:r>
          </a:p>
        </p:txBody>
      </p:sp>
      <p:sp>
        <p:nvSpPr>
          <p:cNvPr id="3" name="Content Placeholder 2"/>
          <p:cNvSpPr>
            <a:spLocks noGrp="1"/>
          </p:cNvSpPr>
          <p:nvPr>
            <p:ph idx="1"/>
          </p:nvPr>
        </p:nvSpPr>
        <p:spPr>
          <a:xfrm>
            <a:off x="152400" y="762000"/>
            <a:ext cx="8991600" cy="5943600"/>
          </a:xfrm>
        </p:spPr>
        <p:txBody>
          <a:bodyPr>
            <a:normAutofit/>
          </a:bodyPr>
          <a:lstStyle/>
          <a:p>
            <a:r>
              <a:rPr lang="en-US" dirty="0" smtClean="0">
                <a:latin typeface="Times New Roman" pitchFamily="18" charset="0"/>
                <a:cs typeface="Times New Roman" pitchFamily="18" charset="0"/>
              </a:rPr>
              <a:t>Flip flops are also known as </a:t>
            </a:r>
            <a:r>
              <a:rPr lang="en-US" dirty="0" err="1" smtClean="0">
                <a:latin typeface="Times New Roman" pitchFamily="18" charset="0"/>
                <a:cs typeface="Times New Roman" pitchFamily="18" charset="0"/>
              </a:rPr>
              <a:t>bistable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multivibrators</a:t>
            </a:r>
            <a:r>
              <a:rPr lang="en-US" dirty="0" smtClean="0">
                <a:latin typeface="Times New Roman" pitchFamily="18" charset="0"/>
                <a:cs typeface="Times New Roman" pitchFamily="18" charset="0"/>
              </a:rPr>
              <a:t>, are electronic circuits with two stable outputs one of which is the complement of the other.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output will change only when directed by an input command.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has two outputs, one normal and the other its complement.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state of FF changes only when clock pulse has arrived.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show the behavior of </a:t>
            </a:r>
            <a:r>
              <a:rPr lang="en-US" dirty="0" err="1" smtClean="0">
                <a:latin typeface="Times New Roman" pitchFamily="18" charset="0"/>
                <a:cs typeface="Times New Roman" pitchFamily="18" charset="0"/>
              </a:rPr>
              <a:t>flopflop</a:t>
            </a:r>
            <a:r>
              <a:rPr lang="en-US" dirty="0" smtClean="0">
                <a:latin typeface="Times New Roman" pitchFamily="18" charset="0"/>
                <a:cs typeface="Times New Roman" pitchFamily="18" charset="0"/>
              </a:rPr>
              <a:t> we use </a:t>
            </a:r>
            <a:r>
              <a:rPr lang="en-US" b="1" dirty="0" smtClean="0">
                <a:latin typeface="Times New Roman" pitchFamily="18" charset="0"/>
                <a:cs typeface="Times New Roman" pitchFamily="18" charset="0"/>
              </a:rPr>
              <a:t>Characteristics Table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ONE BIT MEMORY CELL OR LATCH</a:t>
            </a:r>
            <a:br>
              <a:rPr lang="en-US" sz="3600" b="1"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399"/>
            <a:ext cx="8305800" cy="5181601"/>
          </a:xfrm>
        </p:spPr>
        <p:txBody>
          <a:bodyPr/>
          <a:lstStyle/>
          <a:p>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fundamental flip-flop </a:t>
            </a:r>
            <a:r>
              <a:rPr lang="en-US" dirty="0">
                <a:latin typeface="Times New Roman" pitchFamily="18" charset="0"/>
                <a:cs typeface="Times New Roman" pitchFamily="18" charset="0"/>
              </a:rPr>
              <a:t>circuit is shown in figure .it has two NAND inverters G1 and G2.  The output of G1 is connected to input of G2 and the output of G2 is connected to input of G1.</a:t>
            </a:r>
          </a:p>
          <a:p>
            <a:endParaRPr lang="en-US" dirty="0"/>
          </a:p>
        </p:txBody>
      </p:sp>
      <p:pic>
        <p:nvPicPr>
          <p:cNvPr id="4" name="Picture 3"/>
          <p:cNvPicPr/>
          <p:nvPr/>
        </p:nvPicPr>
        <p:blipFill>
          <a:blip r:embed="rId3" cstate="print"/>
          <a:srcRect/>
          <a:stretch>
            <a:fillRect/>
          </a:stretch>
        </p:blipFill>
        <p:spPr bwMode="auto">
          <a:xfrm>
            <a:off x="2819400" y="3276600"/>
            <a:ext cx="4648200" cy="2971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6248400"/>
          </a:xfrm>
        </p:spPr>
        <p:txBody>
          <a:bodyPr>
            <a:normAutofit lnSpcReduction="10000"/>
          </a:bodyPr>
          <a:lstStyle/>
          <a:p>
            <a:pPr algn="just"/>
            <a:r>
              <a:rPr lang="en-US" dirty="0">
                <a:latin typeface="Times New Roman" pitchFamily="18" charset="0"/>
                <a:cs typeface="Times New Roman" pitchFamily="18" charset="0"/>
              </a:rPr>
              <a:t>Let us assume the output of G1 to be Q=1. which is also input of G2. therefore the output of G2 will be Q’=0. which makes the input of G1 to be 0 and consequently Q=1 which confirms our assumption. In a similar way. it can be demonstrated that if Q=0 then Q’=1 this is also consistent with the circuit connection.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the above discussion we observe that the outputs </a:t>
            </a:r>
            <a:r>
              <a:rPr lang="en-US" b="1" dirty="0">
                <a:latin typeface="Times New Roman" pitchFamily="18" charset="0"/>
                <a:cs typeface="Times New Roman" pitchFamily="18" charset="0"/>
              </a:rPr>
              <a:t>Q and Q’ are always complementary.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circuit has 2 stable states and </a:t>
            </a:r>
            <a:r>
              <a:rPr lang="en-US" b="1" dirty="0">
                <a:latin typeface="Times New Roman" pitchFamily="18" charset="0"/>
                <a:cs typeface="Times New Roman" pitchFamily="18" charset="0"/>
              </a:rPr>
              <a:t>if the circuit is in 1 state. It continues to remain in this state</a:t>
            </a:r>
            <a:r>
              <a:rPr lang="en-US" dirty="0">
                <a:latin typeface="Times New Roman" pitchFamily="18" charset="0"/>
                <a:cs typeface="Times New Roman" pitchFamily="18" charset="0"/>
              </a:rPr>
              <a:t> and similarly if it is in 0 state, It continues to remain in this state. Since this </a:t>
            </a:r>
            <a:r>
              <a:rPr lang="en-US" b="1" dirty="0">
                <a:latin typeface="Times New Roman" pitchFamily="18" charset="0"/>
                <a:cs typeface="Times New Roman" pitchFamily="18" charset="0"/>
              </a:rPr>
              <a:t>information is locked or latched in this circuit</a:t>
            </a:r>
            <a:r>
              <a:rPr lang="en-US" dirty="0">
                <a:latin typeface="Times New Roman" pitchFamily="18" charset="0"/>
                <a:cs typeface="Times New Roman" pitchFamily="18" charset="0"/>
              </a:rPr>
              <a:t>. therefore this circuit is also referred to as </a:t>
            </a:r>
            <a:r>
              <a:rPr lang="en-US" b="1" dirty="0">
                <a:solidFill>
                  <a:srgbClr val="FF0000"/>
                </a:solidFill>
                <a:latin typeface="Times New Roman" pitchFamily="18" charset="0"/>
                <a:cs typeface="Times New Roman" pitchFamily="18" charset="0"/>
              </a:rPr>
              <a:t>latch</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      Types </a:t>
            </a:r>
            <a:r>
              <a:rPr lang="en-US" b="1" dirty="0" smtClean="0">
                <a:solidFill>
                  <a:srgbClr val="FF0000"/>
                </a:solidFill>
                <a:latin typeface="Times New Roman" pitchFamily="18" charset="0"/>
                <a:cs typeface="Times New Roman" pitchFamily="18" charset="0"/>
              </a:rPr>
              <a:t>of Flip Flops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There are different types of FF depending on how their inputs and clock pulses cause the transition between two states. These are:</a:t>
            </a:r>
          </a:p>
          <a:p>
            <a:pPr marL="514350" indent="-514350">
              <a:buAutoNum type="arabicPeriod"/>
            </a:pPr>
            <a:r>
              <a:rPr lang="en-US" dirty="0" smtClean="0">
                <a:latin typeface="Times New Roman" pitchFamily="18" charset="0"/>
                <a:cs typeface="Times New Roman" pitchFamily="18" charset="0"/>
              </a:rPr>
              <a:t>SR flip-flop</a:t>
            </a:r>
          </a:p>
          <a:p>
            <a:pPr marL="514350" indent="-514350">
              <a:buAutoNum type="arabicPeriod"/>
            </a:pPr>
            <a:r>
              <a:rPr lang="en-US" dirty="0" smtClean="0">
                <a:latin typeface="Times New Roman" pitchFamily="18" charset="0"/>
                <a:cs typeface="Times New Roman" pitchFamily="18" charset="0"/>
              </a:rPr>
              <a:t>J-K flop-flop</a:t>
            </a:r>
          </a:p>
          <a:p>
            <a:pPr marL="514350" indent="-514350">
              <a:buAutoNum type="arabicPeriod"/>
            </a:pPr>
            <a:r>
              <a:rPr lang="en-US" dirty="0" smtClean="0">
                <a:latin typeface="Times New Roman" pitchFamily="18" charset="0"/>
                <a:cs typeface="Times New Roman" pitchFamily="18" charset="0"/>
              </a:rPr>
              <a:t>D-flip-flop</a:t>
            </a:r>
          </a:p>
          <a:p>
            <a:pPr marL="514350" indent="-514350">
              <a:buAutoNum type="arabicPeriod"/>
            </a:pPr>
            <a:r>
              <a:rPr lang="en-US" dirty="0" smtClean="0">
                <a:latin typeface="Times New Roman" pitchFamily="18" charset="0"/>
                <a:cs typeface="Times New Roman" pitchFamily="18" charset="0"/>
              </a:rPr>
              <a:t>T-flip-flop</a:t>
            </a:r>
          </a:p>
          <a:p>
            <a:pPr marL="514350" indent="-514350">
              <a:buAutoNum type="arabicPeriod"/>
            </a:pPr>
            <a:r>
              <a:rPr lang="en-US" dirty="0" smtClean="0">
                <a:latin typeface="Times New Roman" pitchFamily="18" charset="0"/>
                <a:cs typeface="Times New Roman" pitchFamily="18" charset="0"/>
              </a:rPr>
              <a:t>Master-slave flip-flop</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  SR </a:t>
            </a:r>
            <a:r>
              <a:rPr lang="en-US" b="1" dirty="0">
                <a:latin typeface="Times New Roman" pitchFamily="18" charset="0"/>
                <a:cs typeface="Times New Roman" pitchFamily="18" charset="0"/>
              </a:rPr>
              <a:t>FLIP-FLOP</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An SR flip flop is the modified version of a latch.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is </a:t>
            </a:r>
            <a:r>
              <a:rPr lang="en-US" b="1" dirty="0">
                <a:latin typeface="Times New Roman" pitchFamily="18" charset="0"/>
                <a:cs typeface="Times New Roman" pitchFamily="18" charset="0"/>
              </a:rPr>
              <a:t>no facility to feed the inputs to the latch. </a:t>
            </a:r>
            <a:r>
              <a:rPr lang="en-US" dirty="0">
                <a:latin typeface="Times New Roman" pitchFamily="18" charset="0"/>
                <a:cs typeface="Times New Roman" pitchFamily="18" charset="0"/>
              </a:rPr>
              <a:t>To overcome this problem, the inverters are replaced with 2-input NAND gates, the other terminals of the NAND gates can be used to enter the desired digital information.</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2056</TotalTime>
  <Words>2606</Words>
  <Application>Microsoft Office PowerPoint</Application>
  <PresentationFormat>On-screen Show (4:3)</PresentationFormat>
  <Paragraphs>304</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    SEQUENTIAL   LOGIC </vt:lpstr>
      <vt:lpstr>Block Diagram Of Sequential Logic Circuits </vt:lpstr>
      <vt:lpstr>Two Main Types of Sequential Circuits </vt:lpstr>
      <vt:lpstr>Flip-Flop</vt:lpstr>
      <vt:lpstr>Flip-Flop</vt:lpstr>
      <vt:lpstr>ONE BIT MEMORY CELL OR LATCH </vt:lpstr>
      <vt:lpstr>Slide 7</vt:lpstr>
      <vt:lpstr>      Types of Flip Flops</vt:lpstr>
      <vt:lpstr>  SR FLIP-FLOP</vt:lpstr>
      <vt:lpstr>SR Flip Flop –Truth Table  *</vt:lpstr>
      <vt:lpstr> WORKING:- </vt:lpstr>
      <vt:lpstr>JK FLIP FLOP </vt:lpstr>
      <vt:lpstr>Slide 13</vt:lpstr>
      <vt:lpstr>WORKING:- </vt:lpstr>
      <vt:lpstr>JK Flip-Flop</vt:lpstr>
      <vt:lpstr>Slide 16</vt:lpstr>
      <vt:lpstr>RACE AROUND CONDITION </vt:lpstr>
      <vt:lpstr>T(Toggle) Flip-Flop </vt:lpstr>
      <vt:lpstr>Logic diagram of Clocked T Flip-Flop, symbol, Characteristic Table</vt:lpstr>
      <vt:lpstr>Slide 20</vt:lpstr>
      <vt:lpstr>D Flip-Flop</vt:lpstr>
      <vt:lpstr>D Flip-Flop  *</vt:lpstr>
      <vt:lpstr>D Flip-Flop</vt:lpstr>
      <vt:lpstr>D Flip-Flop</vt:lpstr>
      <vt:lpstr>Slide 25</vt:lpstr>
      <vt:lpstr>Registers</vt:lpstr>
      <vt:lpstr>Simple Registers</vt:lpstr>
      <vt:lpstr>Classification of Registers</vt:lpstr>
      <vt:lpstr>1. General-purpose Registers</vt:lpstr>
      <vt:lpstr>2. Special Purpose Registers:</vt:lpstr>
      <vt:lpstr>Slide 31</vt:lpstr>
      <vt:lpstr>Slide 32</vt:lpstr>
      <vt:lpstr>Shift Registers</vt:lpstr>
      <vt:lpstr>Classification of Shift Registers</vt:lpstr>
      <vt:lpstr>Serial In/Serial Out Shift Registers</vt:lpstr>
      <vt:lpstr>Serial In/Parallel Out Shift Registers</vt:lpstr>
      <vt:lpstr>Parallel In/Serial Out Shift Registers</vt:lpstr>
      <vt:lpstr>Parallel In/Parallel Out Shift Registers</vt:lpstr>
      <vt:lpstr>Shift Registers</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Archana A</cp:lastModifiedBy>
  <cp:revision>64</cp:revision>
  <dcterms:created xsi:type="dcterms:W3CDTF">2006-08-16T00:00:00Z</dcterms:created>
  <dcterms:modified xsi:type="dcterms:W3CDTF">2017-11-10T03:33:46Z</dcterms:modified>
</cp:coreProperties>
</file>