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89" r:id="rId4"/>
    <p:sldId id="290" r:id="rId5"/>
    <p:sldId id="291" r:id="rId6"/>
    <p:sldId id="258" r:id="rId7"/>
    <p:sldId id="259" r:id="rId8"/>
    <p:sldId id="261" r:id="rId9"/>
    <p:sldId id="260" r:id="rId10"/>
    <p:sldId id="262" r:id="rId11"/>
    <p:sldId id="263" r:id="rId12"/>
    <p:sldId id="264" r:id="rId13"/>
    <p:sldId id="267" r:id="rId14"/>
    <p:sldId id="268" r:id="rId15"/>
    <p:sldId id="272" r:id="rId16"/>
    <p:sldId id="269" r:id="rId17"/>
    <p:sldId id="270" r:id="rId18"/>
    <p:sldId id="271" r:id="rId19"/>
    <p:sldId id="266" r:id="rId20"/>
    <p:sldId id="273" r:id="rId21"/>
    <p:sldId id="274" r:id="rId22"/>
    <p:sldId id="275" r:id="rId23"/>
    <p:sldId id="276" r:id="rId24"/>
    <p:sldId id="277" r:id="rId25"/>
    <p:sldId id="288" r:id="rId26"/>
    <p:sldId id="278" r:id="rId27"/>
    <p:sldId id="279" r:id="rId28"/>
    <p:sldId id="280" r:id="rId29"/>
    <p:sldId id="281" r:id="rId30"/>
    <p:sldId id="282" r:id="rId31"/>
    <p:sldId id="283" r:id="rId32"/>
    <p:sldId id="284" r:id="rId33"/>
    <p:sldId id="285" r:id="rId34"/>
    <p:sldId id="286" r:id="rId35"/>
    <p:sldId id="292" r:id="rId36"/>
    <p:sldId id="293" r:id="rId37"/>
    <p:sldId id="294" r:id="rId38"/>
    <p:sldId id="298" r:id="rId39"/>
    <p:sldId id="295" r:id="rId40"/>
    <p:sldId id="296" r:id="rId41"/>
    <p:sldId id="299" r:id="rId42"/>
    <p:sldId id="308" r:id="rId43"/>
    <p:sldId id="300" r:id="rId44"/>
    <p:sldId id="301" r:id="rId45"/>
    <p:sldId id="302" r:id="rId46"/>
    <p:sldId id="309" r:id="rId47"/>
    <p:sldId id="297" r:id="rId48"/>
    <p:sldId id="303" r:id="rId49"/>
    <p:sldId id="310" r:id="rId50"/>
    <p:sldId id="304" r:id="rId51"/>
    <p:sldId id="305" r:id="rId52"/>
    <p:sldId id="306" r:id="rId53"/>
    <p:sldId id="30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6021BD-9910-4DE1-8834-E14F30A6DEBA}" type="datetimeFigureOut">
              <a:rPr lang="en-US" smtClean="0"/>
              <a:pPr/>
              <a:t>12/27/2017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88B16-0F9D-4908-AAC6-3DC2CE6742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646E8F-9FF2-4D05-98BC-773658CB0182}" type="slidenum">
              <a:rPr lang="en-US" smtClean="0"/>
              <a:pPr fontAlgn="base">
                <a:spcBef>
                  <a:spcPct val="0"/>
                </a:spcBef>
                <a:spcAft>
                  <a:spcPct val="0"/>
                </a:spcAft>
                <a:defRPr/>
              </a:pPr>
              <a:t>14</a:t>
            </a:fld>
            <a:endParaRPr lang="en-US" smtClean="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3518799-F828-4CA3-98B0-EEA12B4C9536}" type="slidenum">
              <a:rPr lang="ar-SA"/>
              <a:pPr/>
              <a:t>19</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AF61FF-054A-4DBD-A605-4B49A10A4458}" type="slidenum">
              <a:rPr lang="en-US" smtClean="0"/>
              <a:pPr fontAlgn="base">
                <a:spcBef>
                  <a:spcPct val="0"/>
                </a:spcBef>
                <a:spcAft>
                  <a:spcPct val="0"/>
                </a:spcAft>
                <a:defRPr/>
              </a:pPr>
              <a:t>34</a:t>
            </a:fld>
            <a:endParaRPr lang="en-US" smtClean="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F41DAF44-5F3F-45EE-AC9E-FD60095E5004}" type="slidenum">
              <a:rPr lang="ar-SA"/>
              <a:pPr/>
              <a:t>35</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1F30BA7-8098-4E68-85C3-0B0994D667E6}" type="slidenum">
              <a:rPr lang="ar-SA"/>
              <a:pPr/>
              <a:t>37</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C3AB13DA-296C-442D-BCAF-D2441B715BDA}" type="slidenum">
              <a:rPr lang="ar-SA"/>
              <a:pPr/>
              <a:t>48</a:t>
            </a:fld>
            <a:endParaRPr lang="en-US"/>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018AE8BD-56D8-4945-B25A-3F6B379DDF73}" type="slidenum">
              <a:rPr lang="ar-SA"/>
              <a:pPr/>
              <a:t>51</a:t>
            </a:fld>
            <a:endParaRPr lang="en-US"/>
          </a:p>
        </p:txBody>
      </p:sp>
      <p:sp>
        <p:nvSpPr>
          <p:cNvPr id="134147" name="Rectangle 2"/>
          <p:cNvSpPr>
            <a:spLocks noRo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12/27/2017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C000"/>
                </a:solidFill>
              </a:rPr>
              <a:t>The Memory System</a:t>
            </a:r>
            <a:endParaRPr lang="en-US" dirty="0">
              <a:solidFill>
                <a:srgbClr val="FFC000"/>
              </a:solidFill>
            </a:endParaRPr>
          </a:p>
        </p:txBody>
      </p:sp>
      <p:sp>
        <p:nvSpPr>
          <p:cNvPr id="3" name="Subtitle 2"/>
          <p:cNvSpPr>
            <a:spLocks noGrp="1"/>
          </p:cNvSpPr>
          <p:nvPr>
            <p:ph type="subTitle" idx="1"/>
          </p:nvPr>
        </p:nvSpPr>
        <p:spPr/>
        <p:txBody>
          <a:bodyPr/>
          <a:lstStyle/>
          <a:p>
            <a:r>
              <a:rPr lang="en-US" dirty="0" smtClean="0"/>
              <a:t>Unit 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381000"/>
            <a:ext cx="8534400" cy="5181600"/>
          </a:xfrm>
        </p:spPr>
        <p:txBody>
          <a:bodyPr>
            <a:normAutofit lnSpcReduction="10000"/>
          </a:bodyPr>
          <a:lstStyle/>
          <a:p>
            <a:pPr>
              <a:buNone/>
            </a:pPr>
            <a:r>
              <a:rPr lang="en-US" dirty="0" smtClean="0">
                <a:latin typeface="Times New Roman" pitchFamily="18" charset="0"/>
                <a:cs typeface="Times New Roman" pitchFamily="18" charset="0"/>
              </a:rPr>
              <a:t> memory. These are the memory unit that communicates directly with the CPU.</a:t>
            </a:r>
          </a:p>
          <a:p>
            <a:pPr>
              <a:buNone/>
            </a:pPr>
            <a:r>
              <a:rPr lang="en-US" dirty="0" smtClean="0">
                <a:latin typeface="Times New Roman" pitchFamily="18" charset="0"/>
                <a:cs typeface="Times New Roman" pitchFamily="18" charset="0"/>
              </a:rPr>
              <a:t>Types of Main Memory:</a:t>
            </a:r>
          </a:p>
          <a:p>
            <a:pPr marL="514350" indent="-514350" algn="just">
              <a:buAutoNum type="arabicParenBoth"/>
            </a:pPr>
            <a:r>
              <a:rPr lang="en-US" b="1" dirty="0" smtClean="0">
                <a:solidFill>
                  <a:srgbClr val="FF0000"/>
                </a:solidFill>
                <a:latin typeface="Times New Roman" pitchFamily="18" charset="0"/>
                <a:cs typeface="Times New Roman" pitchFamily="18" charset="0"/>
              </a:rPr>
              <a:t>RAM: </a:t>
            </a:r>
            <a:r>
              <a:rPr lang="en-US" dirty="0" smtClean="0">
                <a:latin typeface="Times New Roman" pitchFamily="18" charset="0"/>
                <a:cs typeface="Times New Roman" pitchFamily="18" charset="0"/>
              </a:rPr>
              <a:t>the user can write information into RAM and read information from it. The content of RAM are </a:t>
            </a:r>
            <a:r>
              <a:rPr lang="en-US" b="1" dirty="0" smtClean="0">
                <a:latin typeface="Times New Roman" pitchFamily="18" charset="0"/>
                <a:cs typeface="Times New Roman" pitchFamily="18" charset="0"/>
              </a:rPr>
              <a:t>lost</a:t>
            </a:r>
            <a:r>
              <a:rPr lang="en-US" dirty="0" smtClean="0">
                <a:latin typeface="Times New Roman" pitchFamily="18" charset="0"/>
                <a:cs typeface="Times New Roman" pitchFamily="18" charset="0"/>
              </a:rPr>
              <a:t> when power supply is removed. This property is referred to as </a:t>
            </a:r>
            <a:r>
              <a:rPr lang="en-US" b="1" dirty="0" smtClean="0">
                <a:latin typeface="Times New Roman" pitchFamily="18" charset="0"/>
                <a:cs typeface="Times New Roman" pitchFamily="18" charset="0"/>
              </a:rPr>
              <a:t>volatility</a:t>
            </a:r>
            <a:r>
              <a:rPr lang="en-US" dirty="0" smtClean="0">
                <a:latin typeface="Times New Roman" pitchFamily="18" charset="0"/>
                <a:cs typeface="Times New Roman" pitchFamily="18" charset="0"/>
              </a:rPr>
              <a:t>.</a:t>
            </a:r>
          </a:p>
          <a:p>
            <a:pPr marL="514350" indent="-514350" algn="just">
              <a:buAutoNum type="arabicParenBoth"/>
            </a:pPr>
            <a:r>
              <a:rPr lang="en-US" b="1" dirty="0" smtClean="0">
                <a:solidFill>
                  <a:srgbClr val="FF0000"/>
                </a:solidFill>
                <a:latin typeface="Times New Roman" pitchFamily="18" charset="0"/>
                <a:cs typeface="Times New Roman" pitchFamily="18" charset="0"/>
              </a:rPr>
              <a:t>ROM:</a:t>
            </a:r>
            <a:r>
              <a:rPr lang="en-US" dirty="0" smtClean="0">
                <a:latin typeface="Times New Roman" pitchFamily="18" charset="0"/>
                <a:cs typeface="Times New Roman" pitchFamily="18" charset="0"/>
              </a:rPr>
              <a:t> ROM is an acronym for </a:t>
            </a:r>
            <a:r>
              <a:rPr lang="en-US" b="1" dirty="0" smtClean="0">
                <a:solidFill>
                  <a:srgbClr val="0000FF"/>
                </a:solidFill>
                <a:latin typeface="Times New Roman" pitchFamily="18" charset="0"/>
                <a:cs typeface="Times New Roman" pitchFamily="18" charset="0"/>
              </a:rPr>
              <a:t>read-only memory</a:t>
            </a:r>
            <a:r>
              <a:rPr lang="en-US" dirty="0" smtClean="0">
                <a:latin typeface="Times New Roman" pitchFamily="18" charset="0"/>
                <a:cs typeface="Times New Roman" pitchFamily="18" charset="0"/>
              </a:rPr>
              <a:t>. A read only memory stores information </a:t>
            </a:r>
            <a:r>
              <a:rPr lang="en-US" b="1" dirty="0" smtClean="0">
                <a:latin typeface="Times New Roman" pitchFamily="18" charset="0"/>
                <a:cs typeface="Times New Roman" pitchFamily="18" charset="0"/>
              </a:rPr>
              <a:t>permanently</a:t>
            </a:r>
            <a:r>
              <a:rPr lang="en-US" dirty="0" smtClean="0">
                <a:latin typeface="Times New Roman" pitchFamily="18" charset="0"/>
                <a:cs typeface="Times New Roman" pitchFamily="18" charset="0"/>
              </a:rPr>
              <a:t>, even in the absence of power and so it is called </a:t>
            </a:r>
            <a:r>
              <a:rPr lang="en-US" b="1" dirty="0" smtClean="0">
                <a:latin typeface="Times New Roman" pitchFamily="18" charset="0"/>
                <a:cs typeface="Times New Roman" pitchFamily="18" charset="0"/>
              </a:rPr>
              <a:t>non-volatile</a:t>
            </a:r>
            <a:r>
              <a:rPr lang="en-US" dirty="0" smtClean="0">
                <a:latin typeface="Times New Roman" pitchFamily="18" charset="0"/>
                <a:cs typeface="Times New Roman" pitchFamily="18" charset="0"/>
              </a:rPr>
              <a:t> memory. The information stored in it can only be read. It is not possible to write fresh </a:t>
            </a:r>
          </a:p>
          <a:p>
            <a:pPr marL="514350" indent="-514350" algn="just">
              <a:buNone/>
            </a:pPr>
            <a:r>
              <a:rPr lang="en-US" dirty="0" smtClean="0">
                <a:latin typeface="Times New Roman" pitchFamily="18" charset="0"/>
                <a:cs typeface="Times New Roman" pitchFamily="18" charset="0"/>
              </a:rPr>
              <a:t>       information into a ROM.</a:t>
            </a:r>
          </a:p>
          <a:p>
            <a:pPr marL="514350" indent="-514350">
              <a:buNone/>
            </a:pPr>
            <a:endParaRPr lang="en-US" dirty="0" smtClean="0">
              <a:latin typeface="Times New Roman" pitchFamily="18" charset="0"/>
              <a:cs typeface="Times New Roman" pitchFamily="18" charset="0"/>
            </a:endParaRPr>
          </a:p>
        </p:txBody>
      </p:sp>
      <p:pic>
        <p:nvPicPr>
          <p:cNvPr id="12290" name="Picture 2" descr="Image result for ROM chip images"/>
          <p:cNvPicPr>
            <a:picLocks noChangeAspect="1" noChangeArrowheads="1"/>
          </p:cNvPicPr>
          <p:nvPr/>
        </p:nvPicPr>
        <p:blipFill>
          <a:blip r:embed="rId2"/>
          <a:srcRect/>
          <a:stretch>
            <a:fillRect/>
          </a:stretch>
        </p:blipFill>
        <p:spPr bwMode="auto">
          <a:xfrm>
            <a:off x="5257800" y="4724400"/>
            <a:ext cx="3886200" cy="2133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
          </a:xfrm>
        </p:spPr>
        <p:txBody>
          <a:bodyPr>
            <a:normAutofit fontScale="90000"/>
          </a:bodyPr>
          <a:lstStyle/>
          <a:p>
            <a:endParaRPr lang="en-US" dirty="0"/>
          </a:p>
        </p:txBody>
      </p:sp>
      <p:sp>
        <p:nvSpPr>
          <p:cNvPr id="3" name="Content Placeholder 2"/>
          <p:cNvSpPr>
            <a:spLocks noGrp="1"/>
          </p:cNvSpPr>
          <p:nvPr>
            <p:ph idx="1"/>
          </p:nvPr>
        </p:nvSpPr>
        <p:spPr>
          <a:xfrm>
            <a:off x="228600" y="990600"/>
            <a:ext cx="8686800" cy="5334000"/>
          </a:xfrm>
        </p:spPr>
        <p:txBody>
          <a:bodyPr/>
          <a:lstStyle/>
          <a:p>
            <a:pPr algn="just">
              <a:buNone/>
            </a:pPr>
            <a:r>
              <a:rPr lang="en-US" b="1" dirty="0" smtClean="0">
                <a:solidFill>
                  <a:srgbClr val="0000FF"/>
                </a:solidFill>
              </a:rPr>
              <a:t>4. </a:t>
            </a:r>
            <a:r>
              <a:rPr lang="en-US" b="1" dirty="0" smtClean="0">
                <a:solidFill>
                  <a:srgbClr val="0000FF"/>
                </a:solidFill>
                <a:latin typeface="Times New Roman" pitchFamily="18" charset="0"/>
                <a:cs typeface="Times New Roman" pitchFamily="18" charset="0"/>
              </a:rPr>
              <a:t>Secondary Memory / Auxiliary memory: </a:t>
            </a:r>
            <a:r>
              <a:rPr lang="en-US" dirty="0" smtClean="0">
                <a:latin typeface="Times New Roman" pitchFamily="18" charset="0"/>
                <a:cs typeface="Times New Roman" pitchFamily="18" charset="0"/>
              </a:rPr>
              <a:t>this type of memory is also known as </a:t>
            </a:r>
            <a:r>
              <a:rPr lang="en-US" b="1" dirty="0" smtClean="0">
                <a:latin typeface="Times New Roman" pitchFamily="18" charset="0"/>
                <a:cs typeface="Times New Roman" pitchFamily="18" charset="0"/>
              </a:rPr>
              <a:t>external memory </a:t>
            </a:r>
            <a:r>
              <a:rPr lang="en-US" dirty="0" smtClean="0">
                <a:latin typeface="Times New Roman" pitchFamily="18" charset="0"/>
                <a:cs typeface="Times New Roman" pitchFamily="18" charset="0"/>
              </a:rPr>
              <a:t>and is slower than main memory. </a:t>
            </a:r>
          </a:p>
          <a:p>
            <a:pPr algn="just">
              <a:buNone/>
            </a:pPr>
            <a:r>
              <a:rPr lang="en-US" dirty="0" smtClean="0">
                <a:latin typeface="Times New Roman" pitchFamily="18" charset="0"/>
                <a:cs typeface="Times New Roman" pitchFamily="18" charset="0"/>
              </a:rPr>
              <a:t>	       These are used for storing Data/Information permanently. CPU directly does not access these memories instead they are accessed via IO routines. These devices provide backup facilities.</a:t>
            </a:r>
          </a:p>
          <a:p>
            <a:pPr algn="just">
              <a:buNone/>
            </a:pPr>
            <a:r>
              <a:rPr lang="en-US" dirty="0" smtClean="0">
                <a:latin typeface="Times New Roman" pitchFamily="18" charset="0"/>
                <a:cs typeface="Times New Roman" pitchFamily="18" charset="0"/>
              </a:rPr>
              <a:t>		These are also known as Auxiliary found in large main frame or supercomputer and is not addressable directly by the CPU, and is connected to main memory by high speed data channel.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endParaRPr lang="en-US" dirty="0"/>
          </a:p>
        </p:txBody>
      </p:sp>
      <p:sp>
        <p:nvSpPr>
          <p:cNvPr id="3" name="Content Placeholder 2"/>
          <p:cNvSpPr>
            <a:spLocks noGrp="1"/>
          </p:cNvSpPr>
          <p:nvPr>
            <p:ph idx="1"/>
          </p:nvPr>
        </p:nvSpPr>
        <p:spPr>
          <a:xfrm>
            <a:off x="152400" y="685800"/>
            <a:ext cx="8534400" cy="5638800"/>
          </a:xfrm>
        </p:spPr>
        <p:txBody>
          <a:bodyPr/>
          <a:lstStyle/>
          <a:p>
            <a:pPr>
              <a:buNone/>
            </a:pPr>
            <a:r>
              <a:rPr lang="en-US" sz="3200" b="1" dirty="0" smtClean="0">
                <a:solidFill>
                  <a:srgbClr val="0000FF"/>
                </a:solidFill>
                <a:latin typeface="Times New Roman" pitchFamily="18" charset="0"/>
                <a:cs typeface="Times New Roman" pitchFamily="18" charset="0"/>
              </a:rPr>
              <a:t>Types of Secondary Storage devices:</a:t>
            </a:r>
          </a:p>
          <a:p>
            <a:pPr algn="just">
              <a:buNone/>
            </a:pPr>
            <a:r>
              <a:rPr lang="en-US" b="1" dirty="0" smtClean="0">
                <a:solidFill>
                  <a:srgbClr val="FF0000"/>
                </a:solidFill>
                <a:latin typeface="Times New Roman" pitchFamily="18" charset="0"/>
                <a:cs typeface="Times New Roman" pitchFamily="18" charset="0"/>
              </a:rPr>
              <a:t>(</a:t>
            </a:r>
            <a:r>
              <a:rPr lang="en-US" b="1" dirty="0" err="1" smtClean="0">
                <a:solidFill>
                  <a:srgbClr val="FF0000"/>
                </a:solidFill>
                <a:latin typeface="Times New Roman" pitchFamily="18" charset="0"/>
                <a:cs typeface="Times New Roman" pitchFamily="18" charset="0"/>
              </a:rPr>
              <a:t>i</a:t>
            </a:r>
            <a:r>
              <a:rPr lang="en-US" b="1" dirty="0" smtClean="0">
                <a:solidFill>
                  <a:srgbClr val="FF0000"/>
                </a:solidFill>
                <a:latin typeface="Times New Roman" pitchFamily="18" charset="0"/>
                <a:cs typeface="Times New Roman" pitchFamily="18" charset="0"/>
              </a:rPr>
              <a:t>) Magnetic Storage Media: </a:t>
            </a:r>
            <a:r>
              <a:rPr lang="en-US" dirty="0" smtClean="0">
                <a:latin typeface="Times New Roman" pitchFamily="18" charset="0"/>
                <a:cs typeface="Times New Roman" pitchFamily="18" charset="0"/>
              </a:rPr>
              <a:t>the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magnetic media uses magnetic material for storage. There can be various types of magnetic media like:</a:t>
            </a:r>
          </a:p>
          <a:p>
            <a:pPr marL="514350" indent="-514350" algn="just">
              <a:buNone/>
            </a:pPr>
            <a:r>
              <a:rPr lang="en-US" dirty="0" smtClean="0">
                <a:latin typeface="Times New Roman" pitchFamily="18" charset="0"/>
                <a:cs typeface="Times New Roman" pitchFamily="18" charset="0"/>
              </a:rPr>
              <a:t>1. Magnetic Tape</a:t>
            </a:r>
            <a:endParaRPr lang="en-US" dirty="0" smtClean="0"/>
          </a:p>
          <a:p>
            <a:pPr marL="514350" indent="-514350" algn="just">
              <a:buNone/>
            </a:pPr>
            <a:r>
              <a:rPr lang="en-US" dirty="0" smtClean="0">
                <a:latin typeface="Times New Roman" pitchFamily="18" charset="0"/>
                <a:cs typeface="Times New Roman" pitchFamily="18" charset="0"/>
              </a:rPr>
              <a:t>2. Hard Disk</a:t>
            </a:r>
          </a:p>
          <a:p>
            <a:pPr marL="514350" indent="-514350" algn="just">
              <a:buNone/>
            </a:pPr>
            <a:r>
              <a:rPr lang="en-US" dirty="0" smtClean="0">
                <a:latin typeface="Times New Roman" pitchFamily="18" charset="0"/>
                <a:cs typeface="Times New Roman" pitchFamily="18" charset="0"/>
              </a:rPr>
              <a:t>3. Floppy Disk</a:t>
            </a:r>
          </a:p>
          <a:p>
            <a:pPr algn="just">
              <a:buNone/>
            </a:pPr>
            <a:r>
              <a:rPr lang="en-US" b="1" dirty="0" smtClean="0">
                <a:solidFill>
                  <a:srgbClr val="FF0000"/>
                </a:solidFill>
                <a:latin typeface="Times New Roman" pitchFamily="18" charset="0"/>
                <a:cs typeface="Times New Roman" pitchFamily="18" charset="0"/>
              </a:rPr>
              <a:t>(ii) Optical Storage Media: </a:t>
            </a:r>
            <a:r>
              <a:rPr lang="en-US" dirty="0" smtClean="0">
                <a:latin typeface="Times New Roman" pitchFamily="18" charset="0"/>
                <a:cs typeface="Times New Roman" pitchFamily="18" charset="0"/>
              </a:rPr>
              <a:t>These devices use optics or laser beams. A pin point laser beam is used to burn tiny holes on the reflective platter disk. Some of the optical devices are:</a:t>
            </a:r>
          </a:p>
          <a:p>
            <a:pPr marL="514350" indent="-514350" algn="just">
              <a:buNone/>
            </a:pPr>
            <a:r>
              <a:rPr lang="en-US" dirty="0" smtClean="0">
                <a:latin typeface="Times New Roman" pitchFamily="18" charset="0"/>
                <a:cs typeface="Times New Roman" pitchFamily="18" charset="0"/>
              </a:rPr>
              <a:t>1.  Compact Disk (CD)</a:t>
            </a:r>
          </a:p>
          <a:p>
            <a:pPr marL="514350" indent="-514350" algn="just">
              <a:buNone/>
            </a:pPr>
            <a:r>
              <a:rPr lang="en-US" dirty="0" smtClean="0">
                <a:latin typeface="Times New Roman" pitchFamily="18" charset="0"/>
                <a:cs typeface="Times New Roman" pitchFamily="18" charset="0"/>
              </a:rPr>
              <a:t>2.  Digital Video Disk (DVD)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idx="4294967295"/>
          </p:nvPr>
        </p:nvSpPr>
        <p:spPr bwMode="auto">
          <a:xfrm>
            <a:off x="457200" y="228600"/>
            <a:ext cx="8229600" cy="838200"/>
          </a:xfrm>
        </p:spPr>
        <p:txBody>
          <a:bodyPr wrap="square" tIns="45720" bIns="45720" numCol="1" anchorCtr="0" compatLnSpc="1">
            <a:prstTxWarp prst="textNoShape">
              <a:avLst/>
            </a:prstTxWarp>
            <a:normAutofit fontScale="90000"/>
          </a:bodyPr>
          <a:lstStyle/>
          <a:p>
            <a:pPr algn="ctr" eaLnBrk="1" hangingPunct="1">
              <a:defRPr/>
            </a:pPr>
            <a:r>
              <a:rPr lang="en-US" b="1" dirty="0" smtClean="0">
                <a:solidFill>
                  <a:srgbClr val="FF0000"/>
                </a:solidFill>
              </a:rPr>
              <a:t>Organization Of Memory</a:t>
            </a:r>
          </a:p>
        </p:txBody>
      </p:sp>
      <p:sp>
        <p:nvSpPr>
          <p:cNvPr id="16387" name="Rectangle 3"/>
          <p:cNvSpPr>
            <a:spLocks noGrp="1"/>
          </p:cNvSpPr>
          <p:nvPr>
            <p:ph type="body" idx="4294967295"/>
          </p:nvPr>
        </p:nvSpPr>
        <p:spPr>
          <a:xfrm>
            <a:off x="152400" y="1143000"/>
            <a:ext cx="8839200" cy="5257800"/>
          </a:xfrm>
        </p:spPr>
        <p:txBody>
          <a:bodyPr>
            <a:noAutofit/>
          </a:bodyPr>
          <a:lstStyle/>
          <a:p>
            <a:pPr algn="just" eaLnBrk="1" hangingPunct="1"/>
            <a:r>
              <a:rPr lang="en-US" sz="2400" dirty="0" smtClean="0">
                <a:latin typeface="Times New Roman" pitchFamily="18" charset="0"/>
                <a:cs typeface="Times New Roman" pitchFamily="18" charset="0"/>
              </a:rPr>
              <a:t>Memory cells are usually organized in the form of an array, in which each cell is capable of storing one bit of information.</a:t>
            </a:r>
          </a:p>
          <a:p>
            <a:pPr algn="just" eaLnBrk="1" hangingPunct="1"/>
            <a:r>
              <a:rPr lang="en-US" sz="2400" dirty="0" smtClean="0">
                <a:latin typeface="Times New Roman" pitchFamily="18" charset="0"/>
                <a:cs typeface="Times New Roman" pitchFamily="18" charset="0"/>
              </a:rPr>
              <a:t>Each row of cells constitutes a memory word, and cells of a row are connected to a common line referred to as the </a:t>
            </a:r>
            <a:r>
              <a:rPr lang="en-US" sz="2400" b="1" i="1" dirty="0" smtClean="0">
                <a:latin typeface="Times New Roman" pitchFamily="18" charset="0"/>
                <a:cs typeface="Times New Roman" pitchFamily="18" charset="0"/>
              </a:rPr>
              <a:t>word line</a:t>
            </a:r>
            <a:r>
              <a:rPr lang="en-US" sz="2400" dirty="0" smtClean="0">
                <a:latin typeface="Times New Roman" pitchFamily="18" charset="0"/>
                <a:cs typeface="Times New Roman" pitchFamily="18" charset="0"/>
              </a:rPr>
              <a:t>, which is driven by the </a:t>
            </a:r>
            <a:r>
              <a:rPr lang="en-US" sz="2400" b="1" dirty="0" smtClean="0">
                <a:latin typeface="Times New Roman" pitchFamily="18" charset="0"/>
                <a:cs typeface="Times New Roman" pitchFamily="18" charset="0"/>
              </a:rPr>
              <a:t>address decoder </a:t>
            </a:r>
            <a:r>
              <a:rPr lang="en-US" sz="2400" dirty="0" smtClean="0">
                <a:latin typeface="Times New Roman" pitchFamily="18" charset="0"/>
                <a:cs typeface="Times New Roman" pitchFamily="18" charset="0"/>
              </a:rPr>
              <a:t>on the chip.</a:t>
            </a:r>
          </a:p>
          <a:p>
            <a:pPr algn="just" eaLnBrk="1" hangingPunct="1"/>
            <a:r>
              <a:rPr lang="en-US" sz="2400" dirty="0" smtClean="0">
                <a:latin typeface="Times New Roman" pitchFamily="18" charset="0"/>
                <a:cs typeface="Times New Roman" pitchFamily="18" charset="0"/>
              </a:rPr>
              <a:t>The cells in each column are connected to a sense/write circuit by two </a:t>
            </a:r>
            <a:r>
              <a:rPr lang="en-US" sz="2400" b="1" i="1" dirty="0" smtClean="0">
                <a:latin typeface="Times New Roman" pitchFamily="18" charset="0"/>
                <a:cs typeface="Times New Roman" pitchFamily="18" charset="0"/>
              </a:rPr>
              <a:t>bit lines</a:t>
            </a:r>
            <a:r>
              <a:rPr lang="en-US" sz="2400" dirty="0" smtClean="0">
                <a:latin typeface="Times New Roman" pitchFamily="18" charset="0"/>
                <a:cs typeface="Times New Roman" pitchFamily="18" charset="0"/>
              </a:rPr>
              <a:t>.</a:t>
            </a:r>
          </a:p>
          <a:p>
            <a:pPr algn="just" eaLnBrk="1" hangingPunct="1"/>
            <a:r>
              <a:rPr lang="en-US" sz="2400" dirty="0" smtClean="0">
                <a:latin typeface="Times New Roman" pitchFamily="18" charset="0"/>
                <a:cs typeface="Times New Roman" pitchFamily="18" charset="0"/>
              </a:rPr>
              <a:t>The sense/write circuits are connected to the data i/o line of the chip.</a:t>
            </a:r>
          </a:p>
          <a:p>
            <a:pPr algn="just" eaLnBrk="1" hangingPunct="1"/>
            <a:r>
              <a:rPr lang="en-US" sz="2400" b="1" dirty="0" smtClean="0">
                <a:latin typeface="Times New Roman" pitchFamily="18" charset="0"/>
                <a:cs typeface="Times New Roman" pitchFamily="18" charset="0"/>
              </a:rPr>
              <a:t>During a read operation, </a:t>
            </a:r>
            <a:r>
              <a:rPr lang="en-US" sz="2400" dirty="0" smtClean="0">
                <a:latin typeface="Times New Roman" pitchFamily="18" charset="0"/>
                <a:cs typeface="Times New Roman" pitchFamily="18" charset="0"/>
              </a:rPr>
              <a:t>these circuits sense / </a:t>
            </a:r>
            <a:r>
              <a:rPr lang="en-US" sz="2400" dirty="0" smtClean="0">
                <a:solidFill>
                  <a:srgbClr val="0000FF"/>
                </a:solidFill>
                <a:latin typeface="Times New Roman" pitchFamily="18" charset="0"/>
                <a:cs typeface="Times New Roman" pitchFamily="18" charset="0"/>
              </a:rPr>
              <a:t>read the information </a:t>
            </a:r>
            <a:r>
              <a:rPr lang="en-US" sz="2400" dirty="0" smtClean="0">
                <a:latin typeface="Times New Roman" pitchFamily="18" charset="0"/>
                <a:cs typeface="Times New Roman" pitchFamily="18" charset="0"/>
              </a:rPr>
              <a:t>stored in the cells selected by a word line and </a:t>
            </a:r>
            <a:r>
              <a:rPr lang="en-US" sz="2400" dirty="0" smtClean="0">
                <a:solidFill>
                  <a:srgbClr val="0000FF"/>
                </a:solidFill>
                <a:latin typeface="Times New Roman" pitchFamily="18" charset="0"/>
                <a:cs typeface="Times New Roman" pitchFamily="18" charset="0"/>
              </a:rPr>
              <a:t>transmit  this information to the output data lines</a:t>
            </a:r>
            <a:r>
              <a:rPr lang="en-US" sz="2400" b="1" dirty="0" smtClean="0">
                <a:solidFill>
                  <a:srgbClr val="0000FF"/>
                </a:solidFill>
                <a:latin typeface="Times New Roman" pitchFamily="18" charset="0"/>
                <a:cs typeface="Times New Roman" pitchFamily="18" charset="0"/>
              </a:rPr>
              <a:t>.</a:t>
            </a:r>
          </a:p>
          <a:p>
            <a:pPr algn="just" eaLnBrk="1" hangingPunct="1"/>
            <a:r>
              <a:rPr lang="en-US" sz="2400" b="1" dirty="0" smtClean="0">
                <a:latin typeface="Times New Roman" pitchFamily="18" charset="0"/>
                <a:cs typeface="Times New Roman" pitchFamily="18" charset="0"/>
              </a:rPr>
              <a:t>During a write operation, </a:t>
            </a:r>
            <a:r>
              <a:rPr lang="en-US" sz="2400" dirty="0" smtClean="0">
                <a:latin typeface="Times New Roman" pitchFamily="18" charset="0"/>
                <a:cs typeface="Times New Roman" pitchFamily="18" charset="0"/>
              </a:rPr>
              <a:t>the sense/write circuits </a:t>
            </a:r>
            <a:r>
              <a:rPr lang="en-US" sz="2400" dirty="0" smtClean="0">
                <a:solidFill>
                  <a:srgbClr val="0000FF"/>
                </a:solidFill>
                <a:latin typeface="Times New Roman" pitchFamily="18" charset="0"/>
                <a:cs typeface="Times New Roman" pitchFamily="18" charset="0"/>
              </a:rPr>
              <a:t>receive input information and store</a:t>
            </a:r>
            <a:r>
              <a:rPr lang="en-US" sz="2400" dirty="0" smtClean="0">
                <a:latin typeface="Times New Roman" pitchFamily="18" charset="0"/>
                <a:cs typeface="Times New Roman" pitchFamily="18" charset="0"/>
              </a:rPr>
              <a:t> it in the cells of the selected word.</a:t>
            </a:r>
          </a:p>
          <a:p>
            <a:pPr algn="just" eaLnBrk="1" hangingPunct="1"/>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190" name="Rectangle 262"/>
          <p:cNvSpPr>
            <a:spLocks noChangeArrowheads="1"/>
          </p:cNvSpPr>
          <p:nvPr/>
        </p:nvSpPr>
        <p:spPr bwMode="auto">
          <a:xfrm>
            <a:off x="755650" y="1447800"/>
            <a:ext cx="7654925" cy="4727575"/>
          </a:xfrm>
          <a:prstGeom prst="rect">
            <a:avLst/>
          </a:prstGeom>
          <a:solidFill>
            <a:schemeClr val="bg1"/>
          </a:solidFill>
          <a:ln w="12700">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80930" name="Rectangle 2"/>
          <p:cNvSpPr>
            <a:spLocks noGrp="1" noChangeArrowheads="1"/>
          </p:cNvSpPr>
          <p:nvPr>
            <p:ph type="title"/>
          </p:nvPr>
        </p:nvSpPr>
        <p:spPr>
          <a:xfrm>
            <a:off x="457200" y="152400"/>
            <a:ext cx="8229600" cy="1251062"/>
          </a:xfrm>
        </p:spPr>
        <p:txBody>
          <a:bodyPr>
            <a:normAutofit fontScale="90000"/>
          </a:bodyPr>
          <a:lstStyle/>
          <a:p>
            <a:pPr eaLnBrk="1" fontAlgn="auto" hangingPunct="1">
              <a:spcAft>
                <a:spcPts val="0"/>
              </a:spcAft>
              <a:defRPr/>
            </a:pPr>
            <a:r>
              <a:rPr lang="en-US" dirty="0" smtClean="0">
                <a:solidFill>
                  <a:srgbClr val="FF0000"/>
                </a:solidFill>
              </a:rPr>
              <a:t>Internal organization of memory chips (Contd.,)</a:t>
            </a:r>
            <a:endParaRPr lang="en-US" dirty="0">
              <a:solidFill>
                <a:srgbClr val="FF0000"/>
              </a:solidFill>
            </a:endParaRPr>
          </a:p>
        </p:txBody>
      </p:sp>
      <p:sp>
        <p:nvSpPr>
          <p:cNvPr id="17412" name="Rectangle 5"/>
          <p:cNvSpPr>
            <a:spLocks noChangeArrowheads="1"/>
          </p:cNvSpPr>
          <p:nvPr/>
        </p:nvSpPr>
        <p:spPr bwMode="auto">
          <a:xfrm>
            <a:off x="5010150" y="2368550"/>
            <a:ext cx="168275"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FF</a:t>
            </a:r>
            <a:endParaRPr lang="en-CA" sz="2400">
              <a:latin typeface="Corbel" pitchFamily="34" charset="0"/>
            </a:endParaRPr>
          </a:p>
        </p:txBody>
      </p:sp>
      <p:sp>
        <p:nvSpPr>
          <p:cNvPr id="17413" name="Line 6"/>
          <p:cNvSpPr>
            <a:spLocks noChangeShapeType="1"/>
          </p:cNvSpPr>
          <p:nvPr/>
        </p:nvSpPr>
        <p:spPr bwMode="auto">
          <a:xfrm flipH="1">
            <a:off x="6678613" y="3933825"/>
            <a:ext cx="169862" cy="1588"/>
          </a:xfrm>
          <a:prstGeom prst="line">
            <a:avLst/>
          </a:prstGeom>
          <a:noFill/>
          <a:ln w="17463">
            <a:solidFill>
              <a:srgbClr val="000000"/>
            </a:solidFill>
            <a:round/>
            <a:headEnd/>
            <a:tailEnd/>
          </a:ln>
        </p:spPr>
        <p:txBody>
          <a:bodyPr/>
          <a:lstStyle/>
          <a:p>
            <a:endParaRPr lang="en-US"/>
          </a:p>
        </p:txBody>
      </p:sp>
      <p:sp>
        <p:nvSpPr>
          <p:cNvPr id="17414" name="Line 7"/>
          <p:cNvSpPr>
            <a:spLocks noChangeShapeType="1"/>
          </p:cNvSpPr>
          <p:nvPr/>
        </p:nvSpPr>
        <p:spPr bwMode="auto">
          <a:xfrm flipV="1">
            <a:off x="6848475" y="3592513"/>
            <a:ext cx="1588" cy="681037"/>
          </a:xfrm>
          <a:prstGeom prst="line">
            <a:avLst/>
          </a:prstGeom>
          <a:noFill/>
          <a:ln w="17463">
            <a:solidFill>
              <a:srgbClr val="000000"/>
            </a:solidFill>
            <a:round/>
            <a:headEnd/>
            <a:tailEnd/>
          </a:ln>
        </p:spPr>
        <p:txBody>
          <a:bodyPr/>
          <a:lstStyle/>
          <a:p>
            <a:endParaRPr lang="en-US"/>
          </a:p>
        </p:txBody>
      </p:sp>
      <p:sp>
        <p:nvSpPr>
          <p:cNvPr id="17415" name="Line 8"/>
          <p:cNvSpPr>
            <a:spLocks noChangeShapeType="1"/>
          </p:cNvSpPr>
          <p:nvPr/>
        </p:nvSpPr>
        <p:spPr bwMode="auto">
          <a:xfrm flipV="1">
            <a:off x="3409950" y="2657475"/>
            <a:ext cx="1588" cy="169863"/>
          </a:xfrm>
          <a:prstGeom prst="line">
            <a:avLst/>
          </a:prstGeom>
          <a:noFill/>
          <a:ln w="17463">
            <a:solidFill>
              <a:srgbClr val="000000"/>
            </a:solidFill>
            <a:round/>
            <a:headEnd/>
            <a:tailEnd/>
          </a:ln>
        </p:spPr>
        <p:txBody>
          <a:bodyPr/>
          <a:lstStyle/>
          <a:p>
            <a:endParaRPr lang="en-US"/>
          </a:p>
        </p:txBody>
      </p:sp>
      <p:sp>
        <p:nvSpPr>
          <p:cNvPr id="17416" name="Freeform 9"/>
          <p:cNvSpPr>
            <a:spLocks/>
          </p:cNvSpPr>
          <p:nvPr/>
        </p:nvSpPr>
        <p:spPr bwMode="auto">
          <a:xfrm>
            <a:off x="4567238" y="4103688"/>
            <a:ext cx="1941512" cy="169862"/>
          </a:xfrm>
          <a:custGeom>
            <a:avLst/>
            <a:gdLst>
              <a:gd name="T0" fmla="*/ 2147483647 w 114"/>
              <a:gd name="T1" fmla="*/ 0 h 10"/>
              <a:gd name="T2" fmla="*/ 2147483647 w 114"/>
              <a:gd name="T3" fmla="*/ 2147483647 h 10"/>
              <a:gd name="T4" fmla="*/ 0 w 114"/>
              <a:gd name="T5" fmla="*/ 2147483647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round/>
            <a:headEnd/>
            <a:tailEnd/>
          </a:ln>
        </p:spPr>
        <p:txBody>
          <a:bodyPr/>
          <a:lstStyle/>
          <a:p>
            <a:endParaRPr lang="en-US"/>
          </a:p>
        </p:txBody>
      </p:sp>
      <p:sp>
        <p:nvSpPr>
          <p:cNvPr id="17417" name="Freeform 10"/>
          <p:cNvSpPr>
            <a:spLocks/>
          </p:cNvSpPr>
          <p:nvPr/>
        </p:nvSpPr>
        <p:spPr bwMode="auto">
          <a:xfrm>
            <a:off x="4567238" y="2657475"/>
            <a:ext cx="1941512" cy="169863"/>
          </a:xfrm>
          <a:custGeom>
            <a:avLst/>
            <a:gdLst>
              <a:gd name="T0" fmla="*/ 2147483647 w 114"/>
              <a:gd name="T1" fmla="*/ 0 h 10"/>
              <a:gd name="T2" fmla="*/ 2147483647 w 114"/>
              <a:gd name="T3" fmla="*/ 2147483647 h 10"/>
              <a:gd name="T4" fmla="*/ 0 w 114"/>
              <a:gd name="T5" fmla="*/ 2147483647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round/>
            <a:headEnd/>
            <a:tailEnd/>
          </a:ln>
        </p:spPr>
        <p:txBody>
          <a:bodyPr/>
          <a:lstStyle/>
          <a:p>
            <a:endParaRPr lang="en-US"/>
          </a:p>
        </p:txBody>
      </p:sp>
      <p:sp>
        <p:nvSpPr>
          <p:cNvPr id="17418" name="Freeform 11"/>
          <p:cNvSpPr>
            <a:spLocks/>
          </p:cNvSpPr>
          <p:nvPr/>
        </p:nvSpPr>
        <p:spPr bwMode="auto">
          <a:xfrm>
            <a:off x="4567238" y="1941513"/>
            <a:ext cx="1941512" cy="187325"/>
          </a:xfrm>
          <a:custGeom>
            <a:avLst/>
            <a:gdLst>
              <a:gd name="T0" fmla="*/ 2147483647 w 114"/>
              <a:gd name="T1" fmla="*/ 0 h 11"/>
              <a:gd name="T2" fmla="*/ 2147483647 w 114"/>
              <a:gd name="T3" fmla="*/ 2147483647 h 11"/>
              <a:gd name="T4" fmla="*/ 0 w 114"/>
              <a:gd name="T5" fmla="*/ 2147483647 h 11"/>
              <a:gd name="T6" fmla="*/ 0 60000 65536"/>
              <a:gd name="T7" fmla="*/ 0 60000 65536"/>
              <a:gd name="T8" fmla="*/ 0 60000 65536"/>
              <a:gd name="T9" fmla="*/ 0 w 114"/>
              <a:gd name="T10" fmla="*/ 0 h 11"/>
              <a:gd name="T11" fmla="*/ 114 w 114"/>
              <a:gd name="T12" fmla="*/ 11 h 11"/>
            </a:gdLst>
            <a:ahLst/>
            <a:cxnLst>
              <a:cxn ang="T6">
                <a:pos x="T0" y="T1"/>
              </a:cxn>
              <a:cxn ang="T7">
                <a:pos x="T2" y="T3"/>
              </a:cxn>
              <a:cxn ang="T8">
                <a:pos x="T4" y="T5"/>
              </a:cxn>
            </a:cxnLst>
            <a:rect l="T9" t="T10" r="T11" b="T12"/>
            <a:pathLst>
              <a:path w="114" h="11">
                <a:moveTo>
                  <a:pt x="114" y="0"/>
                </a:moveTo>
                <a:lnTo>
                  <a:pt x="114" y="11"/>
                </a:lnTo>
                <a:lnTo>
                  <a:pt x="0" y="11"/>
                </a:lnTo>
              </a:path>
            </a:pathLst>
          </a:custGeom>
          <a:noFill/>
          <a:ln w="17463">
            <a:solidFill>
              <a:srgbClr val="000000"/>
            </a:solidFill>
            <a:round/>
            <a:headEnd/>
            <a:tailEnd/>
          </a:ln>
        </p:spPr>
        <p:txBody>
          <a:bodyPr/>
          <a:lstStyle/>
          <a:p>
            <a:endParaRPr lang="en-US"/>
          </a:p>
        </p:txBody>
      </p:sp>
      <p:sp>
        <p:nvSpPr>
          <p:cNvPr id="17419" name="Line 12"/>
          <p:cNvSpPr>
            <a:spLocks noChangeShapeType="1"/>
          </p:cNvSpPr>
          <p:nvPr/>
        </p:nvSpPr>
        <p:spPr bwMode="auto">
          <a:xfrm flipH="1">
            <a:off x="5265738" y="1771650"/>
            <a:ext cx="169862" cy="1588"/>
          </a:xfrm>
          <a:prstGeom prst="line">
            <a:avLst/>
          </a:prstGeom>
          <a:noFill/>
          <a:ln w="17463">
            <a:solidFill>
              <a:srgbClr val="000000"/>
            </a:solidFill>
            <a:round/>
            <a:headEnd/>
            <a:tailEnd/>
          </a:ln>
        </p:spPr>
        <p:txBody>
          <a:bodyPr/>
          <a:lstStyle/>
          <a:p>
            <a:endParaRPr lang="en-US"/>
          </a:p>
        </p:txBody>
      </p:sp>
      <p:sp>
        <p:nvSpPr>
          <p:cNvPr id="17420" name="Line 13"/>
          <p:cNvSpPr>
            <a:spLocks noChangeShapeType="1"/>
          </p:cNvSpPr>
          <p:nvPr/>
        </p:nvSpPr>
        <p:spPr bwMode="auto">
          <a:xfrm flipV="1">
            <a:off x="5435600" y="1771650"/>
            <a:ext cx="1588" cy="357188"/>
          </a:xfrm>
          <a:prstGeom prst="line">
            <a:avLst/>
          </a:prstGeom>
          <a:noFill/>
          <a:ln w="17463">
            <a:solidFill>
              <a:srgbClr val="000000"/>
            </a:solidFill>
            <a:round/>
            <a:headEnd/>
            <a:tailEnd/>
          </a:ln>
        </p:spPr>
        <p:txBody>
          <a:bodyPr/>
          <a:lstStyle/>
          <a:p>
            <a:endParaRPr lang="en-US"/>
          </a:p>
        </p:txBody>
      </p:sp>
      <p:sp>
        <p:nvSpPr>
          <p:cNvPr id="17421" name="Line 14"/>
          <p:cNvSpPr>
            <a:spLocks noChangeShapeType="1"/>
          </p:cNvSpPr>
          <p:nvPr/>
        </p:nvSpPr>
        <p:spPr bwMode="auto">
          <a:xfrm>
            <a:off x="6149975" y="1771650"/>
            <a:ext cx="171450" cy="1588"/>
          </a:xfrm>
          <a:prstGeom prst="line">
            <a:avLst/>
          </a:prstGeom>
          <a:noFill/>
          <a:ln w="17463">
            <a:solidFill>
              <a:srgbClr val="000000"/>
            </a:solidFill>
            <a:round/>
            <a:headEnd/>
            <a:tailEnd/>
          </a:ln>
        </p:spPr>
        <p:txBody>
          <a:bodyPr/>
          <a:lstStyle/>
          <a:p>
            <a:endParaRPr lang="en-US"/>
          </a:p>
        </p:txBody>
      </p:sp>
      <p:sp>
        <p:nvSpPr>
          <p:cNvPr id="17422" name="Line 15"/>
          <p:cNvSpPr>
            <a:spLocks noChangeShapeType="1"/>
          </p:cNvSpPr>
          <p:nvPr/>
        </p:nvSpPr>
        <p:spPr bwMode="auto">
          <a:xfrm>
            <a:off x="6149975" y="1771650"/>
            <a:ext cx="171450" cy="1588"/>
          </a:xfrm>
          <a:prstGeom prst="line">
            <a:avLst/>
          </a:prstGeom>
          <a:noFill/>
          <a:ln w="17463">
            <a:solidFill>
              <a:srgbClr val="000000"/>
            </a:solidFill>
            <a:round/>
            <a:headEnd/>
            <a:tailEnd/>
          </a:ln>
        </p:spPr>
        <p:txBody>
          <a:bodyPr/>
          <a:lstStyle/>
          <a:p>
            <a:endParaRPr lang="en-US"/>
          </a:p>
        </p:txBody>
      </p:sp>
      <p:sp>
        <p:nvSpPr>
          <p:cNvPr id="17423" name="Freeform 16"/>
          <p:cNvSpPr>
            <a:spLocks/>
          </p:cNvSpPr>
          <p:nvPr/>
        </p:nvSpPr>
        <p:spPr bwMode="auto">
          <a:xfrm>
            <a:off x="1690688" y="3336925"/>
            <a:ext cx="101600" cy="52388"/>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p:spPr>
        <p:txBody>
          <a:bodyPr/>
          <a:lstStyle/>
          <a:p>
            <a:endParaRPr lang="en-US"/>
          </a:p>
        </p:txBody>
      </p:sp>
      <p:sp>
        <p:nvSpPr>
          <p:cNvPr id="17424" name="Freeform 17"/>
          <p:cNvSpPr>
            <a:spLocks/>
          </p:cNvSpPr>
          <p:nvPr/>
        </p:nvSpPr>
        <p:spPr bwMode="auto">
          <a:xfrm>
            <a:off x="1690688" y="3336925"/>
            <a:ext cx="101600" cy="52388"/>
          </a:xfrm>
          <a:custGeom>
            <a:avLst/>
            <a:gdLst>
              <a:gd name="T0" fmla="*/ 0 w 64"/>
              <a:gd name="T1" fmla="*/ 2147483647 h 33"/>
              <a:gd name="T2" fmla="*/ 2147483647 w 64"/>
              <a:gd name="T3" fmla="*/ 2147483647 h 33"/>
              <a:gd name="T4" fmla="*/ 0 w 64"/>
              <a:gd name="T5" fmla="*/ 0 h 33"/>
              <a:gd name="T6" fmla="*/ 0 w 64"/>
              <a:gd name="T7" fmla="*/ 2147483647 h 33"/>
              <a:gd name="T8" fmla="*/ 0 w 64"/>
              <a:gd name="T9" fmla="*/ 2147483647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33"/>
                </a:moveTo>
                <a:lnTo>
                  <a:pt x="64" y="22"/>
                </a:lnTo>
                <a:lnTo>
                  <a:pt x="0" y="0"/>
                </a:lnTo>
                <a:lnTo>
                  <a:pt x="0" y="22"/>
                </a:lnTo>
                <a:lnTo>
                  <a:pt x="0" y="33"/>
                </a:lnTo>
                <a:close/>
              </a:path>
            </a:pathLst>
          </a:custGeom>
          <a:solidFill>
            <a:srgbClr val="000000"/>
          </a:solidFill>
          <a:ln w="0">
            <a:solidFill>
              <a:srgbClr val="000000"/>
            </a:solidFill>
            <a:round/>
            <a:headEnd/>
            <a:tailEnd/>
          </a:ln>
        </p:spPr>
        <p:txBody>
          <a:bodyPr/>
          <a:lstStyle/>
          <a:p>
            <a:endParaRPr lang="en-US"/>
          </a:p>
        </p:txBody>
      </p:sp>
      <p:sp>
        <p:nvSpPr>
          <p:cNvPr id="17425" name="Line 18"/>
          <p:cNvSpPr>
            <a:spLocks noChangeShapeType="1"/>
          </p:cNvSpPr>
          <p:nvPr/>
        </p:nvSpPr>
        <p:spPr bwMode="auto">
          <a:xfrm flipH="1">
            <a:off x="1554163" y="3371850"/>
            <a:ext cx="136525" cy="1588"/>
          </a:xfrm>
          <a:prstGeom prst="line">
            <a:avLst/>
          </a:prstGeom>
          <a:noFill/>
          <a:ln w="17463">
            <a:solidFill>
              <a:srgbClr val="000000"/>
            </a:solidFill>
            <a:round/>
            <a:headEnd/>
            <a:tailEnd/>
          </a:ln>
        </p:spPr>
        <p:txBody>
          <a:bodyPr/>
          <a:lstStyle/>
          <a:p>
            <a:endParaRPr lang="en-US"/>
          </a:p>
        </p:txBody>
      </p:sp>
      <p:sp>
        <p:nvSpPr>
          <p:cNvPr id="17426" name="Freeform 19"/>
          <p:cNvSpPr>
            <a:spLocks/>
          </p:cNvSpPr>
          <p:nvPr/>
        </p:nvSpPr>
        <p:spPr bwMode="auto">
          <a:xfrm>
            <a:off x="1690688" y="2640013"/>
            <a:ext cx="101600" cy="50800"/>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round/>
            <a:headEnd/>
            <a:tailEnd/>
          </a:ln>
        </p:spPr>
        <p:txBody>
          <a:bodyPr/>
          <a:lstStyle/>
          <a:p>
            <a:endParaRPr lang="en-US"/>
          </a:p>
        </p:txBody>
      </p:sp>
      <p:sp>
        <p:nvSpPr>
          <p:cNvPr id="17427" name="Freeform 20"/>
          <p:cNvSpPr>
            <a:spLocks/>
          </p:cNvSpPr>
          <p:nvPr/>
        </p:nvSpPr>
        <p:spPr bwMode="auto">
          <a:xfrm>
            <a:off x="1690688" y="2640013"/>
            <a:ext cx="101600" cy="50800"/>
          </a:xfrm>
          <a:custGeom>
            <a:avLst/>
            <a:gdLst>
              <a:gd name="T0" fmla="*/ 0 w 64"/>
              <a:gd name="T1" fmla="*/ 2147483647 h 32"/>
              <a:gd name="T2" fmla="*/ 2147483647 w 64"/>
              <a:gd name="T3" fmla="*/ 2147483647 h 32"/>
              <a:gd name="T4" fmla="*/ 0 w 64"/>
              <a:gd name="T5" fmla="*/ 0 h 32"/>
              <a:gd name="T6" fmla="*/ 0 w 64"/>
              <a:gd name="T7" fmla="*/ 2147483647 h 32"/>
              <a:gd name="T8" fmla="*/ 0 w 64"/>
              <a:gd name="T9" fmla="*/ 2147483647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1"/>
                </a:lnTo>
                <a:lnTo>
                  <a:pt x="0" y="0"/>
                </a:lnTo>
                <a:lnTo>
                  <a:pt x="0" y="11"/>
                </a:lnTo>
                <a:lnTo>
                  <a:pt x="0" y="32"/>
                </a:lnTo>
                <a:close/>
              </a:path>
            </a:pathLst>
          </a:custGeom>
          <a:solidFill>
            <a:srgbClr val="000000"/>
          </a:solidFill>
          <a:ln w="0">
            <a:solidFill>
              <a:srgbClr val="000000"/>
            </a:solidFill>
            <a:round/>
            <a:headEnd/>
            <a:tailEnd/>
          </a:ln>
        </p:spPr>
        <p:txBody>
          <a:bodyPr/>
          <a:lstStyle/>
          <a:p>
            <a:endParaRPr lang="en-US"/>
          </a:p>
        </p:txBody>
      </p:sp>
      <p:sp>
        <p:nvSpPr>
          <p:cNvPr id="17428" name="Line 21"/>
          <p:cNvSpPr>
            <a:spLocks noChangeShapeType="1"/>
          </p:cNvSpPr>
          <p:nvPr/>
        </p:nvSpPr>
        <p:spPr bwMode="auto">
          <a:xfrm flipH="1">
            <a:off x="1554163" y="2657475"/>
            <a:ext cx="136525" cy="1588"/>
          </a:xfrm>
          <a:prstGeom prst="line">
            <a:avLst/>
          </a:prstGeom>
          <a:noFill/>
          <a:ln w="17463">
            <a:solidFill>
              <a:srgbClr val="000000"/>
            </a:solidFill>
            <a:round/>
            <a:headEnd/>
            <a:tailEnd/>
          </a:ln>
        </p:spPr>
        <p:txBody>
          <a:bodyPr/>
          <a:lstStyle/>
          <a:p>
            <a:endParaRPr lang="en-US"/>
          </a:p>
        </p:txBody>
      </p:sp>
      <p:sp>
        <p:nvSpPr>
          <p:cNvPr id="17429" name="Freeform 22"/>
          <p:cNvSpPr>
            <a:spLocks/>
          </p:cNvSpPr>
          <p:nvPr/>
        </p:nvSpPr>
        <p:spPr bwMode="auto">
          <a:xfrm>
            <a:off x="1690688" y="2997200"/>
            <a:ext cx="101600" cy="33338"/>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p:spPr>
        <p:txBody>
          <a:bodyPr/>
          <a:lstStyle/>
          <a:p>
            <a:endParaRPr lang="en-US"/>
          </a:p>
        </p:txBody>
      </p:sp>
      <p:sp>
        <p:nvSpPr>
          <p:cNvPr id="17430" name="Freeform 23"/>
          <p:cNvSpPr>
            <a:spLocks/>
          </p:cNvSpPr>
          <p:nvPr/>
        </p:nvSpPr>
        <p:spPr bwMode="auto">
          <a:xfrm>
            <a:off x="1690688" y="2997200"/>
            <a:ext cx="101600" cy="33338"/>
          </a:xfrm>
          <a:custGeom>
            <a:avLst/>
            <a:gdLst>
              <a:gd name="T0" fmla="*/ 0 w 64"/>
              <a:gd name="T1" fmla="*/ 2147483647 h 21"/>
              <a:gd name="T2" fmla="*/ 2147483647 w 64"/>
              <a:gd name="T3" fmla="*/ 2147483647 h 21"/>
              <a:gd name="T4" fmla="*/ 0 w 64"/>
              <a:gd name="T5" fmla="*/ 0 h 21"/>
              <a:gd name="T6" fmla="*/ 0 w 64"/>
              <a:gd name="T7" fmla="*/ 2147483647 h 21"/>
              <a:gd name="T8" fmla="*/ 0 w 64"/>
              <a:gd name="T9" fmla="*/ 2147483647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0" y="21"/>
                </a:moveTo>
                <a:lnTo>
                  <a:pt x="64" y="11"/>
                </a:lnTo>
                <a:lnTo>
                  <a:pt x="0" y="0"/>
                </a:lnTo>
                <a:lnTo>
                  <a:pt x="0" y="11"/>
                </a:lnTo>
                <a:lnTo>
                  <a:pt x="0" y="21"/>
                </a:lnTo>
                <a:close/>
              </a:path>
            </a:pathLst>
          </a:custGeom>
          <a:solidFill>
            <a:srgbClr val="000000"/>
          </a:solidFill>
          <a:ln w="0">
            <a:solidFill>
              <a:srgbClr val="000000"/>
            </a:solidFill>
            <a:round/>
            <a:headEnd/>
            <a:tailEnd/>
          </a:ln>
        </p:spPr>
        <p:txBody>
          <a:bodyPr/>
          <a:lstStyle/>
          <a:p>
            <a:endParaRPr lang="en-US"/>
          </a:p>
        </p:txBody>
      </p:sp>
      <p:sp>
        <p:nvSpPr>
          <p:cNvPr id="17431" name="Line 24"/>
          <p:cNvSpPr>
            <a:spLocks noChangeShapeType="1"/>
          </p:cNvSpPr>
          <p:nvPr/>
        </p:nvSpPr>
        <p:spPr bwMode="auto">
          <a:xfrm flipH="1">
            <a:off x="1554163" y="3014663"/>
            <a:ext cx="136525" cy="1587"/>
          </a:xfrm>
          <a:prstGeom prst="line">
            <a:avLst/>
          </a:prstGeom>
          <a:noFill/>
          <a:ln w="17463">
            <a:solidFill>
              <a:srgbClr val="000000"/>
            </a:solidFill>
            <a:round/>
            <a:headEnd/>
            <a:tailEnd/>
          </a:ln>
        </p:spPr>
        <p:txBody>
          <a:bodyPr/>
          <a:lstStyle/>
          <a:p>
            <a:endParaRPr lang="en-US"/>
          </a:p>
        </p:txBody>
      </p:sp>
      <p:sp>
        <p:nvSpPr>
          <p:cNvPr id="17432" name="Freeform 25"/>
          <p:cNvSpPr>
            <a:spLocks/>
          </p:cNvSpPr>
          <p:nvPr/>
        </p:nvSpPr>
        <p:spPr bwMode="auto">
          <a:xfrm>
            <a:off x="1690688" y="3695700"/>
            <a:ext cx="101600" cy="50800"/>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round/>
            <a:headEnd/>
            <a:tailEnd/>
          </a:ln>
        </p:spPr>
        <p:txBody>
          <a:bodyPr/>
          <a:lstStyle/>
          <a:p>
            <a:endParaRPr lang="en-US"/>
          </a:p>
        </p:txBody>
      </p:sp>
      <p:sp>
        <p:nvSpPr>
          <p:cNvPr id="17433" name="Freeform 26"/>
          <p:cNvSpPr>
            <a:spLocks/>
          </p:cNvSpPr>
          <p:nvPr/>
        </p:nvSpPr>
        <p:spPr bwMode="auto">
          <a:xfrm>
            <a:off x="1690688" y="3695700"/>
            <a:ext cx="101600" cy="50800"/>
          </a:xfrm>
          <a:custGeom>
            <a:avLst/>
            <a:gdLst>
              <a:gd name="T0" fmla="*/ 0 w 64"/>
              <a:gd name="T1" fmla="*/ 2147483647 h 32"/>
              <a:gd name="T2" fmla="*/ 2147483647 w 64"/>
              <a:gd name="T3" fmla="*/ 2147483647 h 32"/>
              <a:gd name="T4" fmla="*/ 0 w 64"/>
              <a:gd name="T5" fmla="*/ 0 h 32"/>
              <a:gd name="T6" fmla="*/ 0 w 64"/>
              <a:gd name="T7" fmla="*/ 2147483647 h 32"/>
              <a:gd name="T8" fmla="*/ 0 w 64"/>
              <a:gd name="T9" fmla="*/ 2147483647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0"/>
                </a:lnTo>
                <a:lnTo>
                  <a:pt x="0" y="0"/>
                </a:lnTo>
                <a:lnTo>
                  <a:pt x="0" y="10"/>
                </a:lnTo>
                <a:lnTo>
                  <a:pt x="0" y="32"/>
                </a:lnTo>
                <a:close/>
              </a:path>
            </a:pathLst>
          </a:custGeom>
          <a:solidFill>
            <a:srgbClr val="000000"/>
          </a:solidFill>
          <a:ln w="0">
            <a:solidFill>
              <a:srgbClr val="000000"/>
            </a:solidFill>
            <a:round/>
            <a:headEnd/>
            <a:tailEnd/>
          </a:ln>
        </p:spPr>
        <p:txBody>
          <a:bodyPr/>
          <a:lstStyle/>
          <a:p>
            <a:endParaRPr lang="en-US"/>
          </a:p>
        </p:txBody>
      </p:sp>
      <p:sp>
        <p:nvSpPr>
          <p:cNvPr id="17434" name="Line 27"/>
          <p:cNvSpPr>
            <a:spLocks noChangeShapeType="1"/>
          </p:cNvSpPr>
          <p:nvPr/>
        </p:nvSpPr>
        <p:spPr bwMode="auto">
          <a:xfrm flipH="1">
            <a:off x="1554163" y="3711575"/>
            <a:ext cx="136525" cy="1588"/>
          </a:xfrm>
          <a:prstGeom prst="line">
            <a:avLst/>
          </a:prstGeom>
          <a:noFill/>
          <a:ln w="17463">
            <a:solidFill>
              <a:srgbClr val="000000"/>
            </a:solidFill>
            <a:round/>
            <a:headEnd/>
            <a:tailEnd/>
          </a:ln>
        </p:spPr>
        <p:txBody>
          <a:bodyPr/>
          <a:lstStyle/>
          <a:p>
            <a:endParaRPr lang="en-US"/>
          </a:p>
        </p:txBody>
      </p:sp>
      <p:sp>
        <p:nvSpPr>
          <p:cNvPr id="17435" name="Line 28"/>
          <p:cNvSpPr>
            <a:spLocks noChangeShapeType="1"/>
          </p:cNvSpPr>
          <p:nvPr/>
        </p:nvSpPr>
        <p:spPr bwMode="auto">
          <a:xfrm flipH="1">
            <a:off x="2524125" y="4273550"/>
            <a:ext cx="1412875" cy="1588"/>
          </a:xfrm>
          <a:prstGeom prst="line">
            <a:avLst/>
          </a:prstGeom>
          <a:noFill/>
          <a:ln w="17463">
            <a:solidFill>
              <a:srgbClr val="000000"/>
            </a:solidFill>
            <a:round/>
            <a:headEnd/>
            <a:tailEnd/>
          </a:ln>
        </p:spPr>
        <p:txBody>
          <a:bodyPr/>
          <a:lstStyle/>
          <a:p>
            <a:endParaRPr lang="en-US"/>
          </a:p>
        </p:txBody>
      </p:sp>
      <p:sp>
        <p:nvSpPr>
          <p:cNvPr id="17436" name="Line 29"/>
          <p:cNvSpPr>
            <a:spLocks noChangeShapeType="1"/>
          </p:cNvSpPr>
          <p:nvPr/>
        </p:nvSpPr>
        <p:spPr bwMode="auto">
          <a:xfrm flipH="1">
            <a:off x="2524125" y="2827338"/>
            <a:ext cx="1412875" cy="1587"/>
          </a:xfrm>
          <a:prstGeom prst="line">
            <a:avLst/>
          </a:prstGeom>
          <a:noFill/>
          <a:ln w="17463">
            <a:solidFill>
              <a:srgbClr val="000000"/>
            </a:solidFill>
            <a:round/>
            <a:headEnd/>
            <a:tailEnd/>
          </a:ln>
        </p:spPr>
        <p:txBody>
          <a:bodyPr/>
          <a:lstStyle/>
          <a:p>
            <a:endParaRPr lang="en-US"/>
          </a:p>
        </p:txBody>
      </p:sp>
      <p:sp>
        <p:nvSpPr>
          <p:cNvPr id="17437" name="Line 30"/>
          <p:cNvSpPr>
            <a:spLocks noChangeShapeType="1"/>
          </p:cNvSpPr>
          <p:nvPr/>
        </p:nvSpPr>
        <p:spPr bwMode="auto">
          <a:xfrm flipH="1">
            <a:off x="2524125" y="2128838"/>
            <a:ext cx="1412875" cy="1587"/>
          </a:xfrm>
          <a:prstGeom prst="line">
            <a:avLst/>
          </a:prstGeom>
          <a:noFill/>
          <a:ln w="17463">
            <a:solidFill>
              <a:srgbClr val="000000"/>
            </a:solidFill>
            <a:round/>
            <a:headEnd/>
            <a:tailEnd/>
          </a:ln>
        </p:spPr>
        <p:txBody>
          <a:bodyPr/>
          <a:lstStyle/>
          <a:p>
            <a:endParaRPr lang="en-US"/>
          </a:p>
        </p:txBody>
      </p:sp>
      <p:sp>
        <p:nvSpPr>
          <p:cNvPr id="17438" name="Rectangle 31"/>
          <p:cNvSpPr>
            <a:spLocks noChangeArrowheads="1"/>
          </p:cNvSpPr>
          <p:nvPr/>
        </p:nvSpPr>
        <p:spPr bwMode="auto">
          <a:xfrm>
            <a:off x="3222625" y="4989513"/>
            <a:ext cx="392113"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circuit</a:t>
            </a:r>
            <a:endParaRPr lang="en-CA" sz="2400">
              <a:latin typeface="Corbel" pitchFamily="34" charset="0"/>
            </a:endParaRPr>
          </a:p>
        </p:txBody>
      </p:sp>
      <p:sp>
        <p:nvSpPr>
          <p:cNvPr id="17439" name="Rectangle 32"/>
          <p:cNvSpPr>
            <a:spLocks noChangeArrowheads="1"/>
          </p:cNvSpPr>
          <p:nvPr/>
        </p:nvSpPr>
        <p:spPr bwMode="auto">
          <a:xfrm>
            <a:off x="2882900" y="4818063"/>
            <a:ext cx="1054100" cy="46037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440" name="Rectangle 33"/>
          <p:cNvSpPr>
            <a:spLocks noChangeArrowheads="1"/>
          </p:cNvSpPr>
          <p:nvPr/>
        </p:nvSpPr>
        <p:spPr bwMode="auto">
          <a:xfrm>
            <a:off x="3001963" y="4852988"/>
            <a:ext cx="823912"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Sense / Write</a:t>
            </a:r>
            <a:endParaRPr lang="en-CA" sz="2400">
              <a:latin typeface="Corbel" pitchFamily="34" charset="0"/>
            </a:endParaRPr>
          </a:p>
        </p:txBody>
      </p:sp>
      <p:sp>
        <p:nvSpPr>
          <p:cNvPr id="17441" name="Line 34"/>
          <p:cNvSpPr>
            <a:spLocks noChangeShapeType="1"/>
          </p:cNvSpPr>
          <p:nvPr/>
        </p:nvSpPr>
        <p:spPr bwMode="auto">
          <a:xfrm flipV="1">
            <a:off x="3767138" y="1771650"/>
            <a:ext cx="1587" cy="357188"/>
          </a:xfrm>
          <a:prstGeom prst="line">
            <a:avLst/>
          </a:prstGeom>
          <a:noFill/>
          <a:ln w="17463">
            <a:solidFill>
              <a:srgbClr val="000000"/>
            </a:solidFill>
            <a:round/>
            <a:headEnd/>
            <a:tailEnd/>
          </a:ln>
        </p:spPr>
        <p:txBody>
          <a:bodyPr/>
          <a:lstStyle/>
          <a:p>
            <a:endParaRPr lang="en-US"/>
          </a:p>
        </p:txBody>
      </p:sp>
      <p:sp>
        <p:nvSpPr>
          <p:cNvPr id="17442" name="Line 35"/>
          <p:cNvSpPr>
            <a:spLocks noChangeShapeType="1"/>
          </p:cNvSpPr>
          <p:nvPr/>
        </p:nvSpPr>
        <p:spPr bwMode="auto">
          <a:xfrm flipH="1">
            <a:off x="3579813" y="1771650"/>
            <a:ext cx="187325" cy="1588"/>
          </a:xfrm>
          <a:prstGeom prst="line">
            <a:avLst/>
          </a:prstGeom>
          <a:noFill/>
          <a:ln w="17463">
            <a:solidFill>
              <a:srgbClr val="000000"/>
            </a:solidFill>
            <a:round/>
            <a:headEnd/>
            <a:tailEnd/>
          </a:ln>
        </p:spPr>
        <p:txBody>
          <a:bodyPr/>
          <a:lstStyle/>
          <a:p>
            <a:endParaRPr lang="en-US"/>
          </a:p>
        </p:txBody>
      </p:sp>
      <p:sp>
        <p:nvSpPr>
          <p:cNvPr id="17443" name="Line 36"/>
          <p:cNvSpPr>
            <a:spLocks noChangeShapeType="1"/>
          </p:cNvSpPr>
          <p:nvPr/>
        </p:nvSpPr>
        <p:spPr bwMode="auto">
          <a:xfrm>
            <a:off x="3052763" y="1771650"/>
            <a:ext cx="187325" cy="1588"/>
          </a:xfrm>
          <a:prstGeom prst="line">
            <a:avLst/>
          </a:prstGeom>
          <a:noFill/>
          <a:ln w="17463">
            <a:solidFill>
              <a:srgbClr val="000000"/>
            </a:solidFill>
            <a:round/>
            <a:headEnd/>
            <a:tailEnd/>
          </a:ln>
        </p:spPr>
        <p:txBody>
          <a:bodyPr/>
          <a:lstStyle/>
          <a:p>
            <a:endParaRPr lang="en-US"/>
          </a:p>
        </p:txBody>
      </p:sp>
      <p:sp>
        <p:nvSpPr>
          <p:cNvPr id="17444" name="Rectangle 37"/>
          <p:cNvSpPr>
            <a:spLocks noChangeArrowheads="1"/>
          </p:cNvSpPr>
          <p:nvPr/>
        </p:nvSpPr>
        <p:spPr bwMode="auto">
          <a:xfrm>
            <a:off x="3240088" y="1601788"/>
            <a:ext cx="339725" cy="33972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445" name="Line 38"/>
          <p:cNvSpPr>
            <a:spLocks noChangeShapeType="1"/>
          </p:cNvSpPr>
          <p:nvPr/>
        </p:nvSpPr>
        <p:spPr bwMode="auto">
          <a:xfrm flipV="1">
            <a:off x="3409950" y="1941513"/>
            <a:ext cx="1588" cy="187325"/>
          </a:xfrm>
          <a:prstGeom prst="line">
            <a:avLst/>
          </a:prstGeom>
          <a:noFill/>
          <a:ln w="17463">
            <a:solidFill>
              <a:srgbClr val="000000"/>
            </a:solidFill>
            <a:round/>
            <a:headEnd/>
            <a:tailEnd/>
          </a:ln>
        </p:spPr>
        <p:txBody>
          <a:bodyPr/>
          <a:lstStyle/>
          <a:p>
            <a:endParaRPr lang="en-US"/>
          </a:p>
        </p:txBody>
      </p:sp>
      <p:sp>
        <p:nvSpPr>
          <p:cNvPr id="17446" name="Line 39"/>
          <p:cNvSpPr>
            <a:spLocks noChangeShapeType="1"/>
          </p:cNvSpPr>
          <p:nvPr/>
        </p:nvSpPr>
        <p:spPr bwMode="auto">
          <a:xfrm>
            <a:off x="3052763" y="2486025"/>
            <a:ext cx="187325" cy="1588"/>
          </a:xfrm>
          <a:prstGeom prst="line">
            <a:avLst/>
          </a:prstGeom>
          <a:noFill/>
          <a:ln w="17463">
            <a:solidFill>
              <a:srgbClr val="000000"/>
            </a:solidFill>
            <a:round/>
            <a:headEnd/>
            <a:tailEnd/>
          </a:ln>
        </p:spPr>
        <p:txBody>
          <a:bodyPr/>
          <a:lstStyle/>
          <a:p>
            <a:endParaRPr lang="en-US"/>
          </a:p>
        </p:txBody>
      </p:sp>
      <p:sp>
        <p:nvSpPr>
          <p:cNvPr id="17447" name="Line 40"/>
          <p:cNvSpPr>
            <a:spLocks noChangeShapeType="1"/>
          </p:cNvSpPr>
          <p:nvPr/>
        </p:nvSpPr>
        <p:spPr bwMode="auto">
          <a:xfrm flipV="1">
            <a:off x="3052763" y="1771650"/>
            <a:ext cx="1587" cy="357188"/>
          </a:xfrm>
          <a:prstGeom prst="line">
            <a:avLst/>
          </a:prstGeom>
          <a:noFill/>
          <a:ln w="17463">
            <a:solidFill>
              <a:srgbClr val="000000"/>
            </a:solidFill>
            <a:round/>
            <a:headEnd/>
            <a:tailEnd/>
          </a:ln>
        </p:spPr>
        <p:txBody>
          <a:bodyPr/>
          <a:lstStyle/>
          <a:p>
            <a:endParaRPr lang="en-US"/>
          </a:p>
        </p:txBody>
      </p:sp>
      <p:sp>
        <p:nvSpPr>
          <p:cNvPr id="17448" name="Line 41"/>
          <p:cNvSpPr>
            <a:spLocks noChangeShapeType="1"/>
          </p:cNvSpPr>
          <p:nvPr/>
        </p:nvSpPr>
        <p:spPr bwMode="auto">
          <a:xfrm flipH="1">
            <a:off x="3579813" y="2486025"/>
            <a:ext cx="187325" cy="1588"/>
          </a:xfrm>
          <a:prstGeom prst="line">
            <a:avLst/>
          </a:prstGeom>
          <a:noFill/>
          <a:ln w="17463">
            <a:solidFill>
              <a:srgbClr val="000000"/>
            </a:solidFill>
            <a:round/>
            <a:headEnd/>
            <a:tailEnd/>
          </a:ln>
        </p:spPr>
        <p:txBody>
          <a:bodyPr/>
          <a:lstStyle/>
          <a:p>
            <a:endParaRPr lang="en-US"/>
          </a:p>
        </p:txBody>
      </p:sp>
      <p:sp>
        <p:nvSpPr>
          <p:cNvPr id="17449" name="Line 42"/>
          <p:cNvSpPr>
            <a:spLocks noChangeShapeType="1"/>
          </p:cNvSpPr>
          <p:nvPr/>
        </p:nvSpPr>
        <p:spPr bwMode="auto">
          <a:xfrm flipV="1">
            <a:off x="3409950" y="4103688"/>
            <a:ext cx="1588" cy="169862"/>
          </a:xfrm>
          <a:prstGeom prst="line">
            <a:avLst/>
          </a:prstGeom>
          <a:noFill/>
          <a:ln w="17463">
            <a:solidFill>
              <a:srgbClr val="000000"/>
            </a:solidFill>
            <a:round/>
            <a:headEnd/>
            <a:tailEnd/>
          </a:ln>
        </p:spPr>
        <p:txBody>
          <a:bodyPr/>
          <a:lstStyle/>
          <a:p>
            <a:endParaRPr lang="en-US"/>
          </a:p>
        </p:txBody>
      </p:sp>
      <p:sp>
        <p:nvSpPr>
          <p:cNvPr id="17450" name="Line 43"/>
          <p:cNvSpPr>
            <a:spLocks noChangeShapeType="1"/>
          </p:cNvSpPr>
          <p:nvPr/>
        </p:nvSpPr>
        <p:spPr bwMode="auto">
          <a:xfrm>
            <a:off x="3052763" y="3933825"/>
            <a:ext cx="187325" cy="1588"/>
          </a:xfrm>
          <a:prstGeom prst="line">
            <a:avLst/>
          </a:prstGeom>
          <a:noFill/>
          <a:ln w="17463">
            <a:solidFill>
              <a:srgbClr val="000000"/>
            </a:solidFill>
            <a:round/>
            <a:headEnd/>
            <a:tailEnd/>
          </a:ln>
        </p:spPr>
        <p:txBody>
          <a:bodyPr/>
          <a:lstStyle/>
          <a:p>
            <a:endParaRPr lang="en-US"/>
          </a:p>
        </p:txBody>
      </p:sp>
      <p:sp>
        <p:nvSpPr>
          <p:cNvPr id="17451" name="Line 44"/>
          <p:cNvSpPr>
            <a:spLocks noChangeShapeType="1"/>
          </p:cNvSpPr>
          <p:nvPr/>
        </p:nvSpPr>
        <p:spPr bwMode="auto">
          <a:xfrm flipH="1">
            <a:off x="3579813" y="3933825"/>
            <a:ext cx="187325" cy="1588"/>
          </a:xfrm>
          <a:prstGeom prst="line">
            <a:avLst/>
          </a:prstGeom>
          <a:noFill/>
          <a:ln w="17463">
            <a:solidFill>
              <a:srgbClr val="000000"/>
            </a:solidFill>
            <a:round/>
            <a:headEnd/>
            <a:tailEnd/>
          </a:ln>
        </p:spPr>
        <p:txBody>
          <a:bodyPr/>
          <a:lstStyle/>
          <a:p>
            <a:endParaRPr lang="en-US"/>
          </a:p>
        </p:txBody>
      </p:sp>
      <p:sp>
        <p:nvSpPr>
          <p:cNvPr id="17452" name="Freeform 45"/>
          <p:cNvSpPr>
            <a:spLocks/>
          </p:cNvSpPr>
          <p:nvPr/>
        </p:nvSpPr>
        <p:spPr bwMode="auto">
          <a:xfrm>
            <a:off x="3052763" y="4273550"/>
            <a:ext cx="187325" cy="544513"/>
          </a:xfrm>
          <a:custGeom>
            <a:avLst/>
            <a:gdLst>
              <a:gd name="T0" fmla="*/ 2147483647 w 11"/>
              <a:gd name="T1" fmla="*/ 2147483647 h 32"/>
              <a:gd name="T2" fmla="*/ 2147483647 w 11"/>
              <a:gd name="T3" fmla="*/ 2147483647 h 32"/>
              <a:gd name="T4" fmla="*/ 0 w 11"/>
              <a:gd name="T5" fmla="*/ 2147483647 h 32"/>
              <a:gd name="T6" fmla="*/ 0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11" y="32"/>
                </a:moveTo>
                <a:lnTo>
                  <a:pt x="11" y="16"/>
                </a:lnTo>
                <a:lnTo>
                  <a:pt x="0" y="16"/>
                </a:lnTo>
                <a:lnTo>
                  <a:pt x="0" y="0"/>
                </a:lnTo>
              </a:path>
            </a:pathLst>
          </a:custGeom>
          <a:noFill/>
          <a:ln w="17463">
            <a:solidFill>
              <a:srgbClr val="000000"/>
            </a:solidFill>
            <a:round/>
            <a:headEnd/>
            <a:tailEnd/>
          </a:ln>
        </p:spPr>
        <p:txBody>
          <a:bodyPr/>
          <a:lstStyle/>
          <a:p>
            <a:endParaRPr lang="en-US"/>
          </a:p>
        </p:txBody>
      </p:sp>
      <p:sp>
        <p:nvSpPr>
          <p:cNvPr id="17453" name="Freeform 46"/>
          <p:cNvSpPr>
            <a:spLocks/>
          </p:cNvSpPr>
          <p:nvPr/>
        </p:nvSpPr>
        <p:spPr bwMode="auto">
          <a:xfrm>
            <a:off x="3579813" y="4273550"/>
            <a:ext cx="187325" cy="544513"/>
          </a:xfrm>
          <a:custGeom>
            <a:avLst/>
            <a:gdLst>
              <a:gd name="T0" fmla="*/ 0 w 11"/>
              <a:gd name="T1" fmla="*/ 2147483647 h 32"/>
              <a:gd name="T2" fmla="*/ 0 w 11"/>
              <a:gd name="T3" fmla="*/ 2147483647 h 32"/>
              <a:gd name="T4" fmla="*/ 2147483647 w 11"/>
              <a:gd name="T5" fmla="*/ 2147483647 h 32"/>
              <a:gd name="T6" fmla="*/ 2147483647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0" y="32"/>
                </a:moveTo>
                <a:lnTo>
                  <a:pt x="0" y="16"/>
                </a:lnTo>
                <a:lnTo>
                  <a:pt x="11" y="16"/>
                </a:lnTo>
                <a:lnTo>
                  <a:pt x="11" y="0"/>
                </a:lnTo>
              </a:path>
            </a:pathLst>
          </a:custGeom>
          <a:noFill/>
          <a:ln w="17463">
            <a:solidFill>
              <a:srgbClr val="000000"/>
            </a:solidFill>
            <a:round/>
            <a:headEnd/>
            <a:tailEnd/>
          </a:ln>
        </p:spPr>
        <p:txBody>
          <a:bodyPr/>
          <a:lstStyle/>
          <a:p>
            <a:endParaRPr lang="en-US"/>
          </a:p>
        </p:txBody>
      </p:sp>
      <p:sp>
        <p:nvSpPr>
          <p:cNvPr id="17454" name="Freeform 47"/>
          <p:cNvSpPr>
            <a:spLocks/>
          </p:cNvSpPr>
          <p:nvPr/>
        </p:nvSpPr>
        <p:spPr bwMode="auto">
          <a:xfrm>
            <a:off x="3205163" y="5311775"/>
            <a:ext cx="34925" cy="103188"/>
          </a:xfrm>
          <a:custGeom>
            <a:avLst/>
            <a:gdLst>
              <a:gd name="T0" fmla="*/ 2147483647 w 2"/>
              <a:gd name="T1" fmla="*/ 2147483647 h 6"/>
              <a:gd name="T2" fmla="*/ 2147483647 w 2"/>
              <a:gd name="T3" fmla="*/ 0 h 6"/>
              <a:gd name="T4" fmla="*/ 0 w 2"/>
              <a:gd name="T5" fmla="*/ 2147483647 h 6"/>
              <a:gd name="T6" fmla="*/ 2147483647 w 2"/>
              <a:gd name="T7" fmla="*/ 2147483647 h 6"/>
              <a:gd name="T8" fmla="*/ 2147483647 w 2"/>
              <a:gd name="T9" fmla="*/ 2147483647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7463">
            <a:solidFill>
              <a:srgbClr val="000000"/>
            </a:solidFill>
            <a:round/>
            <a:headEnd/>
            <a:tailEnd/>
          </a:ln>
        </p:spPr>
        <p:txBody>
          <a:bodyPr/>
          <a:lstStyle/>
          <a:p>
            <a:endParaRPr lang="en-US"/>
          </a:p>
        </p:txBody>
      </p:sp>
      <p:sp>
        <p:nvSpPr>
          <p:cNvPr id="17455" name="Freeform 48"/>
          <p:cNvSpPr>
            <a:spLocks/>
          </p:cNvSpPr>
          <p:nvPr/>
        </p:nvSpPr>
        <p:spPr bwMode="auto">
          <a:xfrm>
            <a:off x="3205163" y="5311775"/>
            <a:ext cx="34925" cy="103188"/>
          </a:xfrm>
          <a:custGeom>
            <a:avLst/>
            <a:gdLst>
              <a:gd name="T0" fmla="*/ 2147483647 w 22"/>
              <a:gd name="T1" fmla="*/ 2147483647 h 65"/>
              <a:gd name="T2" fmla="*/ 2147483647 w 22"/>
              <a:gd name="T3" fmla="*/ 0 h 65"/>
              <a:gd name="T4" fmla="*/ 0 w 22"/>
              <a:gd name="T5" fmla="*/ 2147483647 h 65"/>
              <a:gd name="T6" fmla="*/ 2147483647 w 22"/>
              <a:gd name="T7" fmla="*/ 2147483647 h 65"/>
              <a:gd name="T8" fmla="*/ 2147483647 w 22"/>
              <a:gd name="T9" fmla="*/ 2147483647 h 65"/>
              <a:gd name="T10" fmla="*/ 0 60000 65536"/>
              <a:gd name="T11" fmla="*/ 0 60000 65536"/>
              <a:gd name="T12" fmla="*/ 0 60000 65536"/>
              <a:gd name="T13" fmla="*/ 0 60000 65536"/>
              <a:gd name="T14" fmla="*/ 0 60000 65536"/>
              <a:gd name="T15" fmla="*/ 0 w 22"/>
              <a:gd name="T16" fmla="*/ 0 h 65"/>
              <a:gd name="T17" fmla="*/ 22 w 22"/>
              <a:gd name="T18" fmla="*/ 65 h 65"/>
            </a:gdLst>
            <a:ahLst/>
            <a:cxnLst>
              <a:cxn ang="T10">
                <a:pos x="T0" y="T1"/>
              </a:cxn>
              <a:cxn ang="T11">
                <a:pos x="T2" y="T3"/>
              </a:cxn>
              <a:cxn ang="T12">
                <a:pos x="T4" y="T5"/>
              </a:cxn>
              <a:cxn ang="T13">
                <a:pos x="T6" y="T7"/>
              </a:cxn>
              <a:cxn ang="T14">
                <a:pos x="T8" y="T9"/>
              </a:cxn>
            </a:cxnLst>
            <a:rect l="T15" t="T16" r="T17" b="T18"/>
            <a:pathLst>
              <a:path w="22" h="65">
                <a:moveTo>
                  <a:pt x="22" y="65"/>
                </a:moveTo>
                <a:lnTo>
                  <a:pt x="11" y="0"/>
                </a:lnTo>
                <a:lnTo>
                  <a:pt x="0" y="65"/>
                </a:lnTo>
                <a:lnTo>
                  <a:pt x="11" y="65"/>
                </a:lnTo>
                <a:lnTo>
                  <a:pt x="22" y="65"/>
                </a:lnTo>
                <a:close/>
              </a:path>
            </a:pathLst>
          </a:custGeom>
          <a:solidFill>
            <a:srgbClr val="000000"/>
          </a:solidFill>
          <a:ln w="0">
            <a:solidFill>
              <a:srgbClr val="000000"/>
            </a:solidFill>
            <a:round/>
            <a:headEnd/>
            <a:tailEnd/>
          </a:ln>
        </p:spPr>
        <p:txBody>
          <a:bodyPr/>
          <a:lstStyle/>
          <a:p>
            <a:endParaRPr lang="en-US"/>
          </a:p>
        </p:txBody>
      </p:sp>
      <p:sp>
        <p:nvSpPr>
          <p:cNvPr id="17456" name="Freeform 49"/>
          <p:cNvSpPr>
            <a:spLocks/>
          </p:cNvSpPr>
          <p:nvPr/>
        </p:nvSpPr>
        <p:spPr bwMode="auto">
          <a:xfrm>
            <a:off x="3222625" y="5278438"/>
            <a:ext cx="357188" cy="255587"/>
          </a:xfrm>
          <a:custGeom>
            <a:avLst/>
            <a:gdLst>
              <a:gd name="T0" fmla="*/ 0 w 21"/>
              <a:gd name="T1" fmla="*/ 2147483647 h 15"/>
              <a:gd name="T2" fmla="*/ 0 w 21"/>
              <a:gd name="T3" fmla="*/ 2147483647 h 15"/>
              <a:gd name="T4" fmla="*/ 2147483647 w 21"/>
              <a:gd name="T5" fmla="*/ 2147483647 h 15"/>
              <a:gd name="T6" fmla="*/ 2147483647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round/>
            <a:headEnd/>
            <a:tailEnd/>
          </a:ln>
        </p:spPr>
        <p:txBody>
          <a:bodyPr/>
          <a:lstStyle/>
          <a:p>
            <a:endParaRPr lang="en-US"/>
          </a:p>
        </p:txBody>
      </p:sp>
      <p:sp>
        <p:nvSpPr>
          <p:cNvPr id="17457" name="Rectangle 50"/>
          <p:cNvSpPr>
            <a:spLocks noChangeArrowheads="1"/>
          </p:cNvSpPr>
          <p:nvPr/>
        </p:nvSpPr>
        <p:spPr bwMode="auto">
          <a:xfrm>
            <a:off x="1928813" y="2981325"/>
            <a:ext cx="498475"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Address</a:t>
            </a:r>
            <a:endParaRPr lang="en-CA" sz="2400">
              <a:latin typeface="Corbel" pitchFamily="34" charset="0"/>
            </a:endParaRPr>
          </a:p>
        </p:txBody>
      </p:sp>
      <p:sp>
        <p:nvSpPr>
          <p:cNvPr id="17458" name="Rectangle 51"/>
          <p:cNvSpPr>
            <a:spLocks noChangeArrowheads="1"/>
          </p:cNvSpPr>
          <p:nvPr/>
        </p:nvSpPr>
        <p:spPr bwMode="auto">
          <a:xfrm>
            <a:off x="1928813" y="3168650"/>
            <a:ext cx="484187"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decoder</a:t>
            </a:r>
            <a:endParaRPr lang="en-CA" sz="2400">
              <a:latin typeface="Corbel" pitchFamily="34" charset="0"/>
            </a:endParaRPr>
          </a:p>
        </p:txBody>
      </p:sp>
      <p:sp>
        <p:nvSpPr>
          <p:cNvPr id="17459" name="Rectangle 52"/>
          <p:cNvSpPr>
            <a:spLocks noChangeArrowheads="1"/>
          </p:cNvSpPr>
          <p:nvPr/>
        </p:nvSpPr>
        <p:spPr bwMode="auto">
          <a:xfrm>
            <a:off x="1827213" y="1941513"/>
            <a:ext cx="696912" cy="2519362"/>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460" name="Rectangle 53"/>
          <p:cNvSpPr>
            <a:spLocks noChangeArrowheads="1"/>
          </p:cNvSpPr>
          <p:nvPr/>
        </p:nvSpPr>
        <p:spPr bwMode="auto">
          <a:xfrm>
            <a:off x="6423025" y="2368550"/>
            <a:ext cx="168275"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FF</a:t>
            </a:r>
            <a:endParaRPr lang="en-CA" sz="2400">
              <a:latin typeface="Corbel" pitchFamily="34" charset="0"/>
            </a:endParaRPr>
          </a:p>
        </p:txBody>
      </p:sp>
      <p:sp>
        <p:nvSpPr>
          <p:cNvPr id="17461" name="Rectangle 54"/>
          <p:cNvSpPr>
            <a:spLocks noChangeArrowheads="1"/>
          </p:cNvSpPr>
          <p:nvPr/>
        </p:nvSpPr>
        <p:spPr bwMode="auto">
          <a:xfrm>
            <a:off x="7342188" y="5075238"/>
            <a:ext cx="185737"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CS</a:t>
            </a:r>
            <a:endParaRPr lang="en-CA" sz="2400">
              <a:latin typeface="Corbel" pitchFamily="34" charset="0"/>
            </a:endParaRPr>
          </a:p>
        </p:txBody>
      </p:sp>
      <p:sp>
        <p:nvSpPr>
          <p:cNvPr id="17462" name="Freeform 55"/>
          <p:cNvSpPr>
            <a:spLocks/>
          </p:cNvSpPr>
          <p:nvPr/>
        </p:nvSpPr>
        <p:spPr bwMode="auto">
          <a:xfrm>
            <a:off x="7053263" y="5159375"/>
            <a:ext cx="101600" cy="33338"/>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p:spPr>
        <p:txBody>
          <a:bodyPr/>
          <a:lstStyle/>
          <a:p>
            <a:endParaRPr lang="en-US"/>
          </a:p>
        </p:txBody>
      </p:sp>
      <p:sp>
        <p:nvSpPr>
          <p:cNvPr id="17463" name="Freeform 56"/>
          <p:cNvSpPr>
            <a:spLocks/>
          </p:cNvSpPr>
          <p:nvPr/>
        </p:nvSpPr>
        <p:spPr bwMode="auto">
          <a:xfrm>
            <a:off x="7053263" y="5159375"/>
            <a:ext cx="101600" cy="33338"/>
          </a:xfrm>
          <a:custGeom>
            <a:avLst/>
            <a:gdLst>
              <a:gd name="T0" fmla="*/ 2147483647 w 64"/>
              <a:gd name="T1" fmla="*/ 0 h 21"/>
              <a:gd name="T2" fmla="*/ 0 w 64"/>
              <a:gd name="T3" fmla="*/ 2147483647 h 21"/>
              <a:gd name="T4" fmla="*/ 2147483647 w 64"/>
              <a:gd name="T5" fmla="*/ 2147483647 h 21"/>
              <a:gd name="T6" fmla="*/ 2147483647 w 64"/>
              <a:gd name="T7" fmla="*/ 2147483647 h 21"/>
              <a:gd name="T8" fmla="*/ 2147483647 w 64"/>
              <a:gd name="T9" fmla="*/ 0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64" y="0"/>
                </a:moveTo>
                <a:lnTo>
                  <a:pt x="0" y="10"/>
                </a:lnTo>
                <a:lnTo>
                  <a:pt x="64" y="21"/>
                </a:lnTo>
                <a:lnTo>
                  <a:pt x="64" y="10"/>
                </a:lnTo>
                <a:lnTo>
                  <a:pt x="64" y="0"/>
                </a:lnTo>
                <a:close/>
              </a:path>
            </a:pathLst>
          </a:custGeom>
          <a:solidFill>
            <a:srgbClr val="000000"/>
          </a:solidFill>
          <a:ln w="0">
            <a:solidFill>
              <a:srgbClr val="000000"/>
            </a:solidFill>
            <a:round/>
            <a:headEnd/>
            <a:tailEnd/>
          </a:ln>
        </p:spPr>
        <p:txBody>
          <a:bodyPr/>
          <a:lstStyle/>
          <a:p>
            <a:endParaRPr lang="en-US"/>
          </a:p>
        </p:txBody>
      </p:sp>
      <p:sp>
        <p:nvSpPr>
          <p:cNvPr id="17464" name="Line 57"/>
          <p:cNvSpPr>
            <a:spLocks noChangeShapeType="1"/>
          </p:cNvSpPr>
          <p:nvPr/>
        </p:nvSpPr>
        <p:spPr bwMode="auto">
          <a:xfrm>
            <a:off x="7154863" y="5175250"/>
            <a:ext cx="136525" cy="1588"/>
          </a:xfrm>
          <a:prstGeom prst="line">
            <a:avLst/>
          </a:prstGeom>
          <a:noFill/>
          <a:ln w="17463">
            <a:solidFill>
              <a:srgbClr val="000000"/>
            </a:solidFill>
            <a:round/>
            <a:headEnd/>
            <a:tailEnd/>
          </a:ln>
        </p:spPr>
        <p:txBody>
          <a:bodyPr/>
          <a:lstStyle/>
          <a:p>
            <a:endParaRPr lang="en-US"/>
          </a:p>
        </p:txBody>
      </p:sp>
      <p:sp>
        <p:nvSpPr>
          <p:cNvPr id="17465" name="Freeform 58"/>
          <p:cNvSpPr>
            <a:spLocks/>
          </p:cNvSpPr>
          <p:nvPr/>
        </p:nvSpPr>
        <p:spPr bwMode="auto">
          <a:xfrm>
            <a:off x="7053263" y="4886325"/>
            <a:ext cx="101600" cy="50800"/>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p:spPr>
        <p:txBody>
          <a:bodyPr/>
          <a:lstStyle/>
          <a:p>
            <a:endParaRPr lang="en-US"/>
          </a:p>
        </p:txBody>
      </p:sp>
      <p:sp>
        <p:nvSpPr>
          <p:cNvPr id="17466" name="Freeform 59"/>
          <p:cNvSpPr>
            <a:spLocks/>
          </p:cNvSpPr>
          <p:nvPr/>
        </p:nvSpPr>
        <p:spPr bwMode="auto">
          <a:xfrm>
            <a:off x="7053263" y="4886325"/>
            <a:ext cx="101600" cy="50800"/>
          </a:xfrm>
          <a:custGeom>
            <a:avLst/>
            <a:gdLst>
              <a:gd name="T0" fmla="*/ 2147483647 w 64"/>
              <a:gd name="T1" fmla="*/ 0 h 32"/>
              <a:gd name="T2" fmla="*/ 0 w 64"/>
              <a:gd name="T3" fmla="*/ 2147483647 h 32"/>
              <a:gd name="T4" fmla="*/ 2147483647 w 64"/>
              <a:gd name="T5" fmla="*/ 2147483647 h 32"/>
              <a:gd name="T6" fmla="*/ 2147483647 w 64"/>
              <a:gd name="T7" fmla="*/ 2147483647 h 32"/>
              <a:gd name="T8" fmla="*/ 2147483647 w 64"/>
              <a:gd name="T9" fmla="*/ 0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64" y="0"/>
                </a:moveTo>
                <a:lnTo>
                  <a:pt x="0" y="22"/>
                </a:lnTo>
                <a:lnTo>
                  <a:pt x="64" y="32"/>
                </a:lnTo>
                <a:lnTo>
                  <a:pt x="64" y="22"/>
                </a:lnTo>
                <a:lnTo>
                  <a:pt x="64" y="0"/>
                </a:lnTo>
                <a:close/>
              </a:path>
            </a:pathLst>
          </a:custGeom>
          <a:solidFill>
            <a:srgbClr val="000000"/>
          </a:solidFill>
          <a:ln w="0">
            <a:solidFill>
              <a:srgbClr val="000000"/>
            </a:solidFill>
            <a:round/>
            <a:headEnd/>
            <a:tailEnd/>
          </a:ln>
        </p:spPr>
        <p:txBody>
          <a:bodyPr/>
          <a:lstStyle/>
          <a:p>
            <a:endParaRPr lang="en-US"/>
          </a:p>
        </p:txBody>
      </p:sp>
      <p:sp>
        <p:nvSpPr>
          <p:cNvPr id="17467" name="Line 60"/>
          <p:cNvSpPr>
            <a:spLocks noChangeShapeType="1"/>
          </p:cNvSpPr>
          <p:nvPr/>
        </p:nvSpPr>
        <p:spPr bwMode="auto">
          <a:xfrm>
            <a:off x="7154863" y="4921250"/>
            <a:ext cx="136525" cy="1588"/>
          </a:xfrm>
          <a:prstGeom prst="line">
            <a:avLst/>
          </a:prstGeom>
          <a:noFill/>
          <a:ln w="17463">
            <a:solidFill>
              <a:srgbClr val="000000"/>
            </a:solidFill>
            <a:round/>
            <a:headEnd/>
            <a:tailEnd/>
          </a:ln>
        </p:spPr>
        <p:txBody>
          <a:bodyPr/>
          <a:lstStyle/>
          <a:p>
            <a:endParaRPr lang="en-US"/>
          </a:p>
        </p:txBody>
      </p:sp>
      <p:sp>
        <p:nvSpPr>
          <p:cNvPr id="17468" name="Rectangle 61"/>
          <p:cNvSpPr>
            <a:spLocks noChangeArrowheads="1"/>
          </p:cNvSpPr>
          <p:nvPr/>
        </p:nvSpPr>
        <p:spPr bwMode="auto">
          <a:xfrm>
            <a:off x="7308850" y="3151188"/>
            <a:ext cx="280988"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cells</a:t>
            </a:r>
            <a:endParaRPr lang="en-CA" sz="2400">
              <a:latin typeface="Corbel" pitchFamily="34" charset="0"/>
            </a:endParaRPr>
          </a:p>
        </p:txBody>
      </p:sp>
      <p:sp>
        <p:nvSpPr>
          <p:cNvPr id="17469" name="Rectangle 62"/>
          <p:cNvSpPr>
            <a:spLocks noChangeArrowheads="1"/>
          </p:cNvSpPr>
          <p:nvPr/>
        </p:nvSpPr>
        <p:spPr bwMode="auto">
          <a:xfrm>
            <a:off x="7189788" y="3014663"/>
            <a:ext cx="525462"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Memory</a:t>
            </a:r>
            <a:endParaRPr lang="en-CA" sz="2400">
              <a:latin typeface="Corbel" pitchFamily="34" charset="0"/>
            </a:endParaRPr>
          </a:p>
        </p:txBody>
      </p:sp>
      <p:sp>
        <p:nvSpPr>
          <p:cNvPr id="17470" name="Freeform 63"/>
          <p:cNvSpPr>
            <a:spLocks/>
          </p:cNvSpPr>
          <p:nvPr/>
        </p:nvSpPr>
        <p:spPr bwMode="auto">
          <a:xfrm>
            <a:off x="6286500" y="5311775"/>
            <a:ext cx="50800" cy="103188"/>
          </a:xfrm>
          <a:custGeom>
            <a:avLst/>
            <a:gdLst>
              <a:gd name="T0" fmla="*/ 2147483647 w 3"/>
              <a:gd name="T1" fmla="*/ 2147483647 h 6"/>
              <a:gd name="T2" fmla="*/ 2147483647 w 3"/>
              <a:gd name="T3" fmla="*/ 0 h 6"/>
              <a:gd name="T4" fmla="*/ 0 w 3"/>
              <a:gd name="T5" fmla="*/ 2147483647 h 6"/>
              <a:gd name="T6" fmla="*/ 2147483647 w 3"/>
              <a:gd name="T7" fmla="*/ 2147483647 h 6"/>
              <a:gd name="T8" fmla="*/ 2147483647 w 3"/>
              <a:gd name="T9" fmla="*/ 2147483647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7463">
            <a:solidFill>
              <a:srgbClr val="000000"/>
            </a:solidFill>
            <a:round/>
            <a:headEnd/>
            <a:tailEnd/>
          </a:ln>
        </p:spPr>
        <p:txBody>
          <a:bodyPr/>
          <a:lstStyle/>
          <a:p>
            <a:endParaRPr lang="en-US"/>
          </a:p>
        </p:txBody>
      </p:sp>
      <p:sp>
        <p:nvSpPr>
          <p:cNvPr id="17471" name="Freeform 64"/>
          <p:cNvSpPr>
            <a:spLocks/>
          </p:cNvSpPr>
          <p:nvPr/>
        </p:nvSpPr>
        <p:spPr bwMode="auto">
          <a:xfrm>
            <a:off x="6286500" y="5311775"/>
            <a:ext cx="50800" cy="103188"/>
          </a:xfrm>
          <a:custGeom>
            <a:avLst/>
            <a:gdLst>
              <a:gd name="T0" fmla="*/ 2147483647 w 32"/>
              <a:gd name="T1" fmla="*/ 2147483647 h 65"/>
              <a:gd name="T2" fmla="*/ 2147483647 w 32"/>
              <a:gd name="T3" fmla="*/ 0 h 65"/>
              <a:gd name="T4" fmla="*/ 0 w 32"/>
              <a:gd name="T5" fmla="*/ 2147483647 h 65"/>
              <a:gd name="T6" fmla="*/ 2147483647 w 32"/>
              <a:gd name="T7" fmla="*/ 2147483647 h 65"/>
              <a:gd name="T8" fmla="*/ 2147483647 w 32"/>
              <a:gd name="T9" fmla="*/ 2147483647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11" y="0"/>
                </a:lnTo>
                <a:lnTo>
                  <a:pt x="0" y="65"/>
                </a:lnTo>
                <a:lnTo>
                  <a:pt x="11" y="65"/>
                </a:lnTo>
                <a:lnTo>
                  <a:pt x="32" y="65"/>
                </a:lnTo>
                <a:close/>
              </a:path>
            </a:pathLst>
          </a:custGeom>
          <a:solidFill>
            <a:srgbClr val="000000"/>
          </a:solidFill>
          <a:ln w="0">
            <a:solidFill>
              <a:srgbClr val="000000"/>
            </a:solidFill>
            <a:round/>
            <a:headEnd/>
            <a:tailEnd/>
          </a:ln>
        </p:spPr>
        <p:txBody>
          <a:bodyPr/>
          <a:lstStyle/>
          <a:p>
            <a:endParaRPr lang="en-US"/>
          </a:p>
        </p:txBody>
      </p:sp>
      <p:sp>
        <p:nvSpPr>
          <p:cNvPr id="17472" name="Freeform 65"/>
          <p:cNvSpPr>
            <a:spLocks/>
          </p:cNvSpPr>
          <p:nvPr/>
        </p:nvSpPr>
        <p:spPr bwMode="auto">
          <a:xfrm>
            <a:off x="6303963" y="5278438"/>
            <a:ext cx="357187" cy="255587"/>
          </a:xfrm>
          <a:custGeom>
            <a:avLst/>
            <a:gdLst>
              <a:gd name="T0" fmla="*/ 0 w 21"/>
              <a:gd name="T1" fmla="*/ 2147483647 h 15"/>
              <a:gd name="T2" fmla="*/ 0 w 21"/>
              <a:gd name="T3" fmla="*/ 2147483647 h 15"/>
              <a:gd name="T4" fmla="*/ 2147483647 w 21"/>
              <a:gd name="T5" fmla="*/ 2147483647 h 15"/>
              <a:gd name="T6" fmla="*/ 2147483647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round/>
            <a:headEnd/>
            <a:tailEnd/>
          </a:ln>
        </p:spPr>
        <p:txBody>
          <a:bodyPr/>
          <a:lstStyle/>
          <a:p>
            <a:endParaRPr lang="en-US"/>
          </a:p>
        </p:txBody>
      </p:sp>
      <p:sp>
        <p:nvSpPr>
          <p:cNvPr id="17473" name="Freeform 66"/>
          <p:cNvSpPr>
            <a:spLocks/>
          </p:cNvSpPr>
          <p:nvPr/>
        </p:nvSpPr>
        <p:spPr bwMode="auto">
          <a:xfrm>
            <a:off x="4873625" y="5311775"/>
            <a:ext cx="50800" cy="103188"/>
          </a:xfrm>
          <a:custGeom>
            <a:avLst/>
            <a:gdLst>
              <a:gd name="T0" fmla="*/ 2147483647 w 3"/>
              <a:gd name="T1" fmla="*/ 2147483647 h 6"/>
              <a:gd name="T2" fmla="*/ 2147483647 w 3"/>
              <a:gd name="T3" fmla="*/ 0 h 6"/>
              <a:gd name="T4" fmla="*/ 0 w 3"/>
              <a:gd name="T5" fmla="*/ 2147483647 h 6"/>
              <a:gd name="T6" fmla="*/ 2147483647 w 3"/>
              <a:gd name="T7" fmla="*/ 2147483647 h 6"/>
              <a:gd name="T8" fmla="*/ 2147483647 w 3"/>
              <a:gd name="T9" fmla="*/ 2147483647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7463">
            <a:solidFill>
              <a:srgbClr val="000000"/>
            </a:solidFill>
            <a:round/>
            <a:headEnd/>
            <a:tailEnd/>
          </a:ln>
        </p:spPr>
        <p:txBody>
          <a:bodyPr/>
          <a:lstStyle/>
          <a:p>
            <a:endParaRPr lang="en-US"/>
          </a:p>
        </p:txBody>
      </p:sp>
      <p:sp>
        <p:nvSpPr>
          <p:cNvPr id="17474" name="Freeform 67"/>
          <p:cNvSpPr>
            <a:spLocks/>
          </p:cNvSpPr>
          <p:nvPr/>
        </p:nvSpPr>
        <p:spPr bwMode="auto">
          <a:xfrm>
            <a:off x="4873625" y="5311775"/>
            <a:ext cx="50800" cy="103188"/>
          </a:xfrm>
          <a:custGeom>
            <a:avLst/>
            <a:gdLst>
              <a:gd name="T0" fmla="*/ 2147483647 w 32"/>
              <a:gd name="T1" fmla="*/ 2147483647 h 65"/>
              <a:gd name="T2" fmla="*/ 2147483647 w 32"/>
              <a:gd name="T3" fmla="*/ 0 h 65"/>
              <a:gd name="T4" fmla="*/ 0 w 32"/>
              <a:gd name="T5" fmla="*/ 2147483647 h 65"/>
              <a:gd name="T6" fmla="*/ 2147483647 w 32"/>
              <a:gd name="T7" fmla="*/ 2147483647 h 65"/>
              <a:gd name="T8" fmla="*/ 2147483647 w 32"/>
              <a:gd name="T9" fmla="*/ 2147483647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22" y="0"/>
                </a:lnTo>
                <a:lnTo>
                  <a:pt x="0" y="65"/>
                </a:lnTo>
                <a:lnTo>
                  <a:pt x="22" y="65"/>
                </a:lnTo>
                <a:lnTo>
                  <a:pt x="32" y="65"/>
                </a:lnTo>
                <a:close/>
              </a:path>
            </a:pathLst>
          </a:custGeom>
          <a:solidFill>
            <a:srgbClr val="000000"/>
          </a:solidFill>
          <a:ln w="0">
            <a:solidFill>
              <a:srgbClr val="000000"/>
            </a:solidFill>
            <a:round/>
            <a:headEnd/>
            <a:tailEnd/>
          </a:ln>
        </p:spPr>
        <p:txBody>
          <a:bodyPr/>
          <a:lstStyle/>
          <a:p>
            <a:endParaRPr lang="en-US"/>
          </a:p>
        </p:txBody>
      </p:sp>
      <p:sp>
        <p:nvSpPr>
          <p:cNvPr id="17475" name="Freeform 68"/>
          <p:cNvSpPr>
            <a:spLocks/>
          </p:cNvSpPr>
          <p:nvPr/>
        </p:nvSpPr>
        <p:spPr bwMode="auto">
          <a:xfrm>
            <a:off x="4908550" y="5278438"/>
            <a:ext cx="339725" cy="255587"/>
          </a:xfrm>
          <a:custGeom>
            <a:avLst/>
            <a:gdLst>
              <a:gd name="T0" fmla="*/ 0 w 20"/>
              <a:gd name="T1" fmla="*/ 2147483647 h 15"/>
              <a:gd name="T2" fmla="*/ 0 w 20"/>
              <a:gd name="T3" fmla="*/ 2147483647 h 15"/>
              <a:gd name="T4" fmla="*/ 2147483647 w 20"/>
              <a:gd name="T5" fmla="*/ 2147483647 h 15"/>
              <a:gd name="T6" fmla="*/ 2147483647 w 20"/>
              <a:gd name="T7" fmla="*/ 0 h 15"/>
              <a:gd name="T8" fmla="*/ 0 60000 65536"/>
              <a:gd name="T9" fmla="*/ 0 60000 65536"/>
              <a:gd name="T10" fmla="*/ 0 60000 65536"/>
              <a:gd name="T11" fmla="*/ 0 60000 65536"/>
              <a:gd name="T12" fmla="*/ 0 w 20"/>
              <a:gd name="T13" fmla="*/ 0 h 15"/>
              <a:gd name="T14" fmla="*/ 20 w 20"/>
              <a:gd name="T15" fmla="*/ 15 h 15"/>
            </a:gdLst>
            <a:ahLst/>
            <a:cxnLst>
              <a:cxn ang="T8">
                <a:pos x="T0" y="T1"/>
              </a:cxn>
              <a:cxn ang="T9">
                <a:pos x="T2" y="T3"/>
              </a:cxn>
              <a:cxn ang="T10">
                <a:pos x="T4" y="T5"/>
              </a:cxn>
              <a:cxn ang="T11">
                <a:pos x="T6" y="T7"/>
              </a:cxn>
            </a:cxnLst>
            <a:rect l="T12" t="T13" r="T14" b="T15"/>
            <a:pathLst>
              <a:path w="20" h="15">
                <a:moveTo>
                  <a:pt x="0" y="8"/>
                </a:moveTo>
                <a:lnTo>
                  <a:pt x="0" y="15"/>
                </a:lnTo>
                <a:lnTo>
                  <a:pt x="20" y="15"/>
                </a:lnTo>
                <a:lnTo>
                  <a:pt x="20" y="0"/>
                </a:lnTo>
              </a:path>
            </a:pathLst>
          </a:custGeom>
          <a:noFill/>
          <a:ln w="17463">
            <a:solidFill>
              <a:srgbClr val="000000"/>
            </a:solidFill>
            <a:round/>
            <a:headEnd/>
            <a:tailEnd/>
          </a:ln>
        </p:spPr>
        <p:txBody>
          <a:bodyPr/>
          <a:lstStyle/>
          <a:p>
            <a:endParaRPr lang="en-US"/>
          </a:p>
        </p:txBody>
      </p:sp>
      <p:sp>
        <p:nvSpPr>
          <p:cNvPr id="17476" name="Line 69"/>
          <p:cNvSpPr>
            <a:spLocks noChangeShapeType="1"/>
          </p:cNvSpPr>
          <p:nvPr/>
        </p:nvSpPr>
        <p:spPr bwMode="auto">
          <a:xfrm>
            <a:off x="6149975" y="2486025"/>
            <a:ext cx="171450" cy="1588"/>
          </a:xfrm>
          <a:prstGeom prst="line">
            <a:avLst/>
          </a:prstGeom>
          <a:noFill/>
          <a:ln w="17463">
            <a:solidFill>
              <a:srgbClr val="000000"/>
            </a:solidFill>
            <a:round/>
            <a:headEnd/>
            <a:tailEnd/>
          </a:ln>
        </p:spPr>
        <p:txBody>
          <a:bodyPr/>
          <a:lstStyle/>
          <a:p>
            <a:endParaRPr lang="en-US"/>
          </a:p>
        </p:txBody>
      </p:sp>
      <p:sp>
        <p:nvSpPr>
          <p:cNvPr id="17477" name="Line 70"/>
          <p:cNvSpPr>
            <a:spLocks noChangeShapeType="1"/>
          </p:cNvSpPr>
          <p:nvPr/>
        </p:nvSpPr>
        <p:spPr bwMode="auto">
          <a:xfrm flipV="1">
            <a:off x="5095875" y="4103688"/>
            <a:ext cx="1588" cy="169862"/>
          </a:xfrm>
          <a:prstGeom prst="line">
            <a:avLst/>
          </a:prstGeom>
          <a:noFill/>
          <a:ln w="17463">
            <a:solidFill>
              <a:srgbClr val="000000"/>
            </a:solidFill>
            <a:round/>
            <a:headEnd/>
            <a:tailEnd/>
          </a:ln>
        </p:spPr>
        <p:txBody>
          <a:bodyPr/>
          <a:lstStyle/>
          <a:p>
            <a:endParaRPr lang="en-US"/>
          </a:p>
        </p:txBody>
      </p:sp>
      <p:sp>
        <p:nvSpPr>
          <p:cNvPr id="17478" name="Line 71"/>
          <p:cNvSpPr>
            <a:spLocks noChangeShapeType="1"/>
          </p:cNvSpPr>
          <p:nvPr/>
        </p:nvSpPr>
        <p:spPr bwMode="auto">
          <a:xfrm flipV="1">
            <a:off x="5095875" y="4103688"/>
            <a:ext cx="1588" cy="169862"/>
          </a:xfrm>
          <a:prstGeom prst="line">
            <a:avLst/>
          </a:prstGeom>
          <a:noFill/>
          <a:ln w="17463">
            <a:solidFill>
              <a:srgbClr val="000000"/>
            </a:solidFill>
            <a:round/>
            <a:headEnd/>
            <a:tailEnd/>
          </a:ln>
        </p:spPr>
        <p:txBody>
          <a:bodyPr/>
          <a:lstStyle/>
          <a:p>
            <a:endParaRPr lang="en-US"/>
          </a:p>
        </p:txBody>
      </p:sp>
      <p:sp>
        <p:nvSpPr>
          <p:cNvPr id="17479" name="Line 72"/>
          <p:cNvSpPr>
            <a:spLocks noChangeShapeType="1"/>
          </p:cNvSpPr>
          <p:nvPr/>
        </p:nvSpPr>
        <p:spPr bwMode="auto">
          <a:xfrm>
            <a:off x="4737100" y="1771650"/>
            <a:ext cx="171450" cy="1588"/>
          </a:xfrm>
          <a:prstGeom prst="line">
            <a:avLst/>
          </a:prstGeom>
          <a:noFill/>
          <a:ln w="17463">
            <a:solidFill>
              <a:srgbClr val="000000"/>
            </a:solidFill>
            <a:round/>
            <a:headEnd/>
            <a:tailEnd/>
          </a:ln>
        </p:spPr>
        <p:txBody>
          <a:bodyPr/>
          <a:lstStyle/>
          <a:p>
            <a:endParaRPr lang="en-US"/>
          </a:p>
        </p:txBody>
      </p:sp>
      <p:sp>
        <p:nvSpPr>
          <p:cNvPr id="17480" name="Line 73"/>
          <p:cNvSpPr>
            <a:spLocks noChangeShapeType="1"/>
          </p:cNvSpPr>
          <p:nvPr/>
        </p:nvSpPr>
        <p:spPr bwMode="auto">
          <a:xfrm flipH="1">
            <a:off x="5265738" y="2486025"/>
            <a:ext cx="169862" cy="1588"/>
          </a:xfrm>
          <a:prstGeom prst="line">
            <a:avLst/>
          </a:prstGeom>
          <a:noFill/>
          <a:ln w="17463">
            <a:solidFill>
              <a:srgbClr val="000000"/>
            </a:solidFill>
            <a:round/>
            <a:headEnd/>
            <a:tailEnd/>
          </a:ln>
        </p:spPr>
        <p:txBody>
          <a:bodyPr/>
          <a:lstStyle/>
          <a:p>
            <a:endParaRPr lang="en-US"/>
          </a:p>
        </p:txBody>
      </p:sp>
      <p:sp>
        <p:nvSpPr>
          <p:cNvPr id="17481" name="Line 74"/>
          <p:cNvSpPr>
            <a:spLocks noChangeShapeType="1"/>
          </p:cNvSpPr>
          <p:nvPr/>
        </p:nvSpPr>
        <p:spPr bwMode="auto">
          <a:xfrm>
            <a:off x="4737100" y="2486025"/>
            <a:ext cx="171450" cy="1588"/>
          </a:xfrm>
          <a:prstGeom prst="line">
            <a:avLst/>
          </a:prstGeom>
          <a:noFill/>
          <a:ln w="17463">
            <a:solidFill>
              <a:srgbClr val="000000"/>
            </a:solidFill>
            <a:round/>
            <a:headEnd/>
            <a:tailEnd/>
          </a:ln>
        </p:spPr>
        <p:txBody>
          <a:bodyPr/>
          <a:lstStyle/>
          <a:p>
            <a:endParaRPr lang="en-US"/>
          </a:p>
        </p:txBody>
      </p:sp>
      <p:sp>
        <p:nvSpPr>
          <p:cNvPr id="17482" name="Line 75"/>
          <p:cNvSpPr>
            <a:spLocks noChangeShapeType="1"/>
          </p:cNvSpPr>
          <p:nvPr/>
        </p:nvSpPr>
        <p:spPr bwMode="auto">
          <a:xfrm flipV="1">
            <a:off x="5095875" y="2657475"/>
            <a:ext cx="1588" cy="169863"/>
          </a:xfrm>
          <a:prstGeom prst="line">
            <a:avLst/>
          </a:prstGeom>
          <a:noFill/>
          <a:ln w="17463">
            <a:solidFill>
              <a:srgbClr val="000000"/>
            </a:solidFill>
            <a:round/>
            <a:headEnd/>
            <a:tailEnd/>
          </a:ln>
        </p:spPr>
        <p:txBody>
          <a:bodyPr/>
          <a:lstStyle/>
          <a:p>
            <a:endParaRPr lang="en-US"/>
          </a:p>
        </p:txBody>
      </p:sp>
      <p:sp>
        <p:nvSpPr>
          <p:cNvPr id="17483" name="Line 76"/>
          <p:cNvSpPr>
            <a:spLocks noChangeShapeType="1"/>
          </p:cNvSpPr>
          <p:nvPr/>
        </p:nvSpPr>
        <p:spPr bwMode="auto">
          <a:xfrm>
            <a:off x="6149975" y="3933825"/>
            <a:ext cx="171450" cy="1588"/>
          </a:xfrm>
          <a:prstGeom prst="line">
            <a:avLst/>
          </a:prstGeom>
          <a:noFill/>
          <a:ln w="17463">
            <a:solidFill>
              <a:srgbClr val="000000"/>
            </a:solidFill>
            <a:round/>
            <a:headEnd/>
            <a:tailEnd/>
          </a:ln>
        </p:spPr>
        <p:txBody>
          <a:bodyPr/>
          <a:lstStyle/>
          <a:p>
            <a:endParaRPr lang="en-US"/>
          </a:p>
        </p:txBody>
      </p:sp>
      <p:sp>
        <p:nvSpPr>
          <p:cNvPr id="17484" name="Line 77"/>
          <p:cNvSpPr>
            <a:spLocks noChangeShapeType="1"/>
          </p:cNvSpPr>
          <p:nvPr/>
        </p:nvSpPr>
        <p:spPr bwMode="auto">
          <a:xfrm flipH="1">
            <a:off x="6678613" y="1771650"/>
            <a:ext cx="169862" cy="1588"/>
          </a:xfrm>
          <a:prstGeom prst="line">
            <a:avLst/>
          </a:prstGeom>
          <a:noFill/>
          <a:ln w="17463">
            <a:solidFill>
              <a:srgbClr val="000000"/>
            </a:solidFill>
            <a:round/>
            <a:headEnd/>
            <a:tailEnd/>
          </a:ln>
        </p:spPr>
        <p:txBody>
          <a:bodyPr/>
          <a:lstStyle/>
          <a:p>
            <a:endParaRPr lang="en-US"/>
          </a:p>
        </p:txBody>
      </p:sp>
      <p:sp>
        <p:nvSpPr>
          <p:cNvPr id="17485" name="Line 78"/>
          <p:cNvSpPr>
            <a:spLocks noChangeShapeType="1"/>
          </p:cNvSpPr>
          <p:nvPr/>
        </p:nvSpPr>
        <p:spPr bwMode="auto">
          <a:xfrm flipV="1">
            <a:off x="6149975" y="1771650"/>
            <a:ext cx="1588" cy="357188"/>
          </a:xfrm>
          <a:prstGeom prst="line">
            <a:avLst/>
          </a:prstGeom>
          <a:noFill/>
          <a:ln w="17463">
            <a:solidFill>
              <a:srgbClr val="000000"/>
            </a:solidFill>
            <a:round/>
            <a:headEnd/>
            <a:tailEnd/>
          </a:ln>
        </p:spPr>
        <p:txBody>
          <a:bodyPr/>
          <a:lstStyle/>
          <a:p>
            <a:endParaRPr lang="en-US"/>
          </a:p>
        </p:txBody>
      </p:sp>
      <p:sp>
        <p:nvSpPr>
          <p:cNvPr id="17486" name="Line 79"/>
          <p:cNvSpPr>
            <a:spLocks noChangeShapeType="1"/>
          </p:cNvSpPr>
          <p:nvPr/>
        </p:nvSpPr>
        <p:spPr bwMode="auto">
          <a:xfrm flipV="1">
            <a:off x="5095875" y="1941513"/>
            <a:ext cx="1588" cy="187325"/>
          </a:xfrm>
          <a:prstGeom prst="line">
            <a:avLst/>
          </a:prstGeom>
          <a:noFill/>
          <a:ln w="17463">
            <a:solidFill>
              <a:srgbClr val="000000"/>
            </a:solidFill>
            <a:round/>
            <a:headEnd/>
            <a:tailEnd/>
          </a:ln>
        </p:spPr>
        <p:txBody>
          <a:bodyPr/>
          <a:lstStyle/>
          <a:p>
            <a:endParaRPr lang="en-US"/>
          </a:p>
        </p:txBody>
      </p:sp>
      <p:sp>
        <p:nvSpPr>
          <p:cNvPr id="17487" name="Line 80"/>
          <p:cNvSpPr>
            <a:spLocks noChangeShapeType="1"/>
          </p:cNvSpPr>
          <p:nvPr/>
        </p:nvSpPr>
        <p:spPr bwMode="auto">
          <a:xfrm flipV="1">
            <a:off x="4737100" y="1771650"/>
            <a:ext cx="1588" cy="357188"/>
          </a:xfrm>
          <a:prstGeom prst="line">
            <a:avLst/>
          </a:prstGeom>
          <a:noFill/>
          <a:ln w="17463">
            <a:solidFill>
              <a:srgbClr val="000000"/>
            </a:solidFill>
            <a:round/>
            <a:headEnd/>
            <a:tailEnd/>
          </a:ln>
        </p:spPr>
        <p:txBody>
          <a:bodyPr/>
          <a:lstStyle/>
          <a:p>
            <a:endParaRPr lang="en-US"/>
          </a:p>
        </p:txBody>
      </p:sp>
      <p:sp>
        <p:nvSpPr>
          <p:cNvPr id="17488" name="Line 81"/>
          <p:cNvSpPr>
            <a:spLocks noChangeShapeType="1"/>
          </p:cNvSpPr>
          <p:nvPr/>
        </p:nvSpPr>
        <p:spPr bwMode="auto">
          <a:xfrm>
            <a:off x="4737100" y="1771650"/>
            <a:ext cx="171450" cy="1588"/>
          </a:xfrm>
          <a:prstGeom prst="line">
            <a:avLst/>
          </a:prstGeom>
          <a:noFill/>
          <a:ln w="17463">
            <a:solidFill>
              <a:srgbClr val="000000"/>
            </a:solidFill>
            <a:round/>
            <a:headEnd/>
            <a:tailEnd/>
          </a:ln>
        </p:spPr>
        <p:txBody>
          <a:bodyPr/>
          <a:lstStyle/>
          <a:p>
            <a:endParaRPr lang="en-US"/>
          </a:p>
        </p:txBody>
      </p:sp>
      <p:sp>
        <p:nvSpPr>
          <p:cNvPr id="17489" name="Rectangle 82"/>
          <p:cNvSpPr>
            <a:spLocks noChangeArrowheads="1"/>
          </p:cNvSpPr>
          <p:nvPr/>
        </p:nvSpPr>
        <p:spPr bwMode="auto">
          <a:xfrm>
            <a:off x="4908550" y="1601788"/>
            <a:ext cx="357188" cy="339725"/>
          </a:xfrm>
          <a:prstGeom prst="rect">
            <a:avLst/>
          </a:prstGeom>
          <a:noFill/>
          <a:ln w="17463">
            <a:solidFill>
              <a:srgbClr val="000000"/>
            </a:solidFill>
            <a:miter lim="800000"/>
            <a:headEnd/>
            <a:tailEnd/>
          </a:ln>
        </p:spPr>
        <p:txBody>
          <a:bodyPr/>
          <a:lstStyle/>
          <a:p>
            <a:endParaRPr lang="en-US">
              <a:latin typeface="Corbel" pitchFamily="34" charset="0"/>
            </a:endParaRPr>
          </a:p>
        </p:txBody>
      </p:sp>
      <p:sp>
        <p:nvSpPr>
          <p:cNvPr id="17490" name="Rectangle 83"/>
          <p:cNvSpPr>
            <a:spLocks noChangeArrowheads="1"/>
          </p:cNvSpPr>
          <p:nvPr/>
        </p:nvSpPr>
        <p:spPr bwMode="auto">
          <a:xfrm>
            <a:off x="4908550" y="1601788"/>
            <a:ext cx="357188" cy="33972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491" name="Rectangle 84"/>
          <p:cNvSpPr>
            <a:spLocks noChangeArrowheads="1"/>
          </p:cNvSpPr>
          <p:nvPr/>
        </p:nvSpPr>
        <p:spPr bwMode="auto">
          <a:xfrm>
            <a:off x="4908550" y="2298700"/>
            <a:ext cx="357188" cy="35877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492" name="Line 85"/>
          <p:cNvSpPr>
            <a:spLocks noChangeShapeType="1"/>
          </p:cNvSpPr>
          <p:nvPr/>
        </p:nvSpPr>
        <p:spPr bwMode="auto">
          <a:xfrm flipH="1">
            <a:off x="6678613" y="2486025"/>
            <a:ext cx="169862" cy="1588"/>
          </a:xfrm>
          <a:prstGeom prst="line">
            <a:avLst/>
          </a:prstGeom>
          <a:noFill/>
          <a:ln w="17463">
            <a:solidFill>
              <a:srgbClr val="000000"/>
            </a:solidFill>
            <a:round/>
            <a:headEnd/>
            <a:tailEnd/>
          </a:ln>
        </p:spPr>
        <p:txBody>
          <a:bodyPr/>
          <a:lstStyle/>
          <a:p>
            <a:endParaRPr lang="en-US"/>
          </a:p>
        </p:txBody>
      </p:sp>
      <p:sp>
        <p:nvSpPr>
          <p:cNvPr id="17493" name="Line 86"/>
          <p:cNvSpPr>
            <a:spLocks noChangeShapeType="1"/>
          </p:cNvSpPr>
          <p:nvPr/>
        </p:nvSpPr>
        <p:spPr bwMode="auto">
          <a:xfrm>
            <a:off x="4737100" y="3933825"/>
            <a:ext cx="171450" cy="1588"/>
          </a:xfrm>
          <a:prstGeom prst="line">
            <a:avLst/>
          </a:prstGeom>
          <a:noFill/>
          <a:ln w="17463">
            <a:solidFill>
              <a:srgbClr val="000000"/>
            </a:solidFill>
            <a:round/>
            <a:headEnd/>
            <a:tailEnd/>
          </a:ln>
        </p:spPr>
        <p:txBody>
          <a:bodyPr/>
          <a:lstStyle/>
          <a:p>
            <a:endParaRPr lang="en-US"/>
          </a:p>
        </p:txBody>
      </p:sp>
      <p:sp>
        <p:nvSpPr>
          <p:cNvPr id="17494" name="Line 87"/>
          <p:cNvSpPr>
            <a:spLocks noChangeShapeType="1"/>
          </p:cNvSpPr>
          <p:nvPr/>
        </p:nvSpPr>
        <p:spPr bwMode="auto">
          <a:xfrm flipH="1">
            <a:off x="5265738" y="3933825"/>
            <a:ext cx="169862" cy="1588"/>
          </a:xfrm>
          <a:prstGeom prst="line">
            <a:avLst/>
          </a:prstGeom>
          <a:noFill/>
          <a:ln w="17463">
            <a:solidFill>
              <a:srgbClr val="000000"/>
            </a:solidFill>
            <a:round/>
            <a:headEnd/>
            <a:tailEnd/>
          </a:ln>
        </p:spPr>
        <p:txBody>
          <a:bodyPr/>
          <a:lstStyle/>
          <a:p>
            <a:endParaRPr lang="en-US"/>
          </a:p>
        </p:txBody>
      </p:sp>
      <p:sp>
        <p:nvSpPr>
          <p:cNvPr id="17495" name="Rectangle 88"/>
          <p:cNvSpPr>
            <a:spLocks noChangeArrowheads="1"/>
          </p:cNvSpPr>
          <p:nvPr/>
        </p:nvSpPr>
        <p:spPr bwMode="auto">
          <a:xfrm>
            <a:off x="6321425" y="1601788"/>
            <a:ext cx="357188" cy="33972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496" name="Line 89"/>
          <p:cNvSpPr>
            <a:spLocks noChangeShapeType="1"/>
          </p:cNvSpPr>
          <p:nvPr/>
        </p:nvSpPr>
        <p:spPr bwMode="auto">
          <a:xfrm flipV="1">
            <a:off x="6848475" y="1771650"/>
            <a:ext cx="1588" cy="357188"/>
          </a:xfrm>
          <a:prstGeom prst="line">
            <a:avLst/>
          </a:prstGeom>
          <a:noFill/>
          <a:ln w="17463">
            <a:solidFill>
              <a:srgbClr val="000000"/>
            </a:solidFill>
            <a:round/>
            <a:headEnd/>
            <a:tailEnd/>
          </a:ln>
        </p:spPr>
        <p:txBody>
          <a:bodyPr/>
          <a:lstStyle/>
          <a:p>
            <a:endParaRPr lang="en-US"/>
          </a:p>
        </p:txBody>
      </p:sp>
      <p:sp>
        <p:nvSpPr>
          <p:cNvPr id="17497" name="Freeform 90"/>
          <p:cNvSpPr>
            <a:spLocks/>
          </p:cNvSpPr>
          <p:nvPr/>
        </p:nvSpPr>
        <p:spPr bwMode="auto">
          <a:xfrm>
            <a:off x="4737100" y="4273550"/>
            <a:ext cx="171450" cy="544513"/>
          </a:xfrm>
          <a:custGeom>
            <a:avLst/>
            <a:gdLst>
              <a:gd name="T0" fmla="*/ 2147483647 w 10"/>
              <a:gd name="T1" fmla="*/ 2147483647 h 32"/>
              <a:gd name="T2" fmla="*/ 2147483647 w 10"/>
              <a:gd name="T3" fmla="*/ 2147483647 h 32"/>
              <a:gd name="T4" fmla="*/ 0 w 10"/>
              <a:gd name="T5" fmla="*/ 2147483647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round/>
            <a:headEnd/>
            <a:tailEnd/>
          </a:ln>
        </p:spPr>
        <p:txBody>
          <a:bodyPr/>
          <a:lstStyle/>
          <a:p>
            <a:endParaRPr lang="en-US"/>
          </a:p>
        </p:txBody>
      </p:sp>
      <p:sp>
        <p:nvSpPr>
          <p:cNvPr id="17498" name="Rectangle 91"/>
          <p:cNvSpPr>
            <a:spLocks noChangeArrowheads="1"/>
          </p:cNvSpPr>
          <p:nvPr/>
        </p:nvSpPr>
        <p:spPr bwMode="auto">
          <a:xfrm>
            <a:off x="4891088" y="4989513"/>
            <a:ext cx="392112"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circuit</a:t>
            </a:r>
            <a:endParaRPr lang="en-CA" sz="2400">
              <a:latin typeface="Corbel" pitchFamily="34" charset="0"/>
            </a:endParaRPr>
          </a:p>
        </p:txBody>
      </p:sp>
      <p:sp>
        <p:nvSpPr>
          <p:cNvPr id="17499" name="Rectangle 92"/>
          <p:cNvSpPr>
            <a:spLocks noChangeArrowheads="1"/>
          </p:cNvSpPr>
          <p:nvPr/>
        </p:nvSpPr>
        <p:spPr bwMode="auto">
          <a:xfrm>
            <a:off x="4567238" y="4818063"/>
            <a:ext cx="1055687" cy="46037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500" name="Rectangle 93"/>
          <p:cNvSpPr>
            <a:spLocks noChangeArrowheads="1"/>
          </p:cNvSpPr>
          <p:nvPr/>
        </p:nvSpPr>
        <p:spPr bwMode="auto">
          <a:xfrm>
            <a:off x="4670425" y="4852988"/>
            <a:ext cx="823913"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Sense / Write</a:t>
            </a:r>
            <a:endParaRPr lang="en-CA" sz="2400">
              <a:latin typeface="Corbel" pitchFamily="34" charset="0"/>
            </a:endParaRPr>
          </a:p>
        </p:txBody>
      </p:sp>
      <p:sp>
        <p:nvSpPr>
          <p:cNvPr id="17501" name="Freeform 94"/>
          <p:cNvSpPr>
            <a:spLocks/>
          </p:cNvSpPr>
          <p:nvPr/>
        </p:nvSpPr>
        <p:spPr bwMode="auto">
          <a:xfrm>
            <a:off x="5265738" y="4273550"/>
            <a:ext cx="169862" cy="544513"/>
          </a:xfrm>
          <a:custGeom>
            <a:avLst/>
            <a:gdLst>
              <a:gd name="T0" fmla="*/ 0 w 10"/>
              <a:gd name="T1" fmla="*/ 2147483647 h 32"/>
              <a:gd name="T2" fmla="*/ 0 w 10"/>
              <a:gd name="T3" fmla="*/ 2147483647 h 32"/>
              <a:gd name="T4" fmla="*/ 2147483647 w 10"/>
              <a:gd name="T5" fmla="*/ 2147483647 h 32"/>
              <a:gd name="T6" fmla="*/ 2147483647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round/>
            <a:headEnd/>
            <a:tailEnd/>
          </a:ln>
        </p:spPr>
        <p:txBody>
          <a:bodyPr/>
          <a:lstStyle/>
          <a:p>
            <a:endParaRPr lang="en-US"/>
          </a:p>
        </p:txBody>
      </p:sp>
      <p:sp>
        <p:nvSpPr>
          <p:cNvPr id="17502" name="Freeform 95"/>
          <p:cNvSpPr>
            <a:spLocks/>
          </p:cNvSpPr>
          <p:nvPr/>
        </p:nvSpPr>
        <p:spPr bwMode="auto">
          <a:xfrm>
            <a:off x="6149975" y="4273550"/>
            <a:ext cx="171450" cy="544513"/>
          </a:xfrm>
          <a:custGeom>
            <a:avLst/>
            <a:gdLst>
              <a:gd name="T0" fmla="*/ 2147483647 w 10"/>
              <a:gd name="T1" fmla="*/ 2147483647 h 32"/>
              <a:gd name="T2" fmla="*/ 2147483647 w 10"/>
              <a:gd name="T3" fmla="*/ 2147483647 h 32"/>
              <a:gd name="T4" fmla="*/ 0 w 10"/>
              <a:gd name="T5" fmla="*/ 2147483647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round/>
            <a:headEnd/>
            <a:tailEnd/>
          </a:ln>
        </p:spPr>
        <p:txBody>
          <a:bodyPr/>
          <a:lstStyle/>
          <a:p>
            <a:endParaRPr lang="en-US"/>
          </a:p>
        </p:txBody>
      </p:sp>
      <p:sp>
        <p:nvSpPr>
          <p:cNvPr id="17503" name="Freeform 96"/>
          <p:cNvSpPr>
            <a:spLocks/>
          </p:cNvSpPr>
          <p:nvPr/>
        </p:nvSpPr>
        <p:spPr bwMode="auto">
          <a:xfrm>
            <a:off x="6678613" y="4273550"/>
            <a:ext cx="169862" cy="544513"/>
          </a:xfrm>
          <a:custGeom>
            <a:avLst/>
            <a:gdLst>
              <a:gd name="T0" fmla="*/ 0 w 10"/>
              <a:gd name="T1" fmla="*/ 2147483647 h 32"/>
              <a:gd name="T2" fmla="*/ 0 w 10"/>
              <a:gd name="T3" fmla="*/ 2147483647 h 32"/>
              <a:gd name="T4" fmla="*/ 2147483647 w 10"/>
              <a:gd name="T5" fmla="*/ 2147483647 h 32"/>
              <a:gd name="T6" fmla="*/ 2147483647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round/>
            <a:headEnd/>
            <a:tailEnd/>
          </a:ln>
        </p:spPr>
        <p:txBody>
          <a:bodyPr/>
          <a:lstStyle/>
          <a:p>
            <a:endParaRPr lang="en-US"/>
          </a:p>
        </p:txBody>
      </p:sp>
      <p:sp>
        <p:nvSpPr>
          <p:cNvPr id="17504" name="Rectangle 97"/>
          <p:cNvSpPr>
            <a:spLocks noChangeArrowheads="1"/>
          </p:cNvSpPr>
          <p:nvPr/>
        </p:nvSpPr>
        <p:spPr bwMode="auto">
          <a:xfrm>
            <a:off x="6083300" y="4852988"/>
            <a:ext cx="823913"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Sense / Write</a:t>
            </a:r>
            <a:endParaRPr lang="en-CA" sz="2400">
              <a:latin typeface="Corbel" pitchFamily="34" charset="0"/>
            </a:endParaRPr>
          </a:p>
        </p:txBody>
      </p:sp>
      <p:sp>
        <p:nvSpPr>
          <p:cNvPr id="17505" name="Rectangle 98"/>
          <p:cNvSpPr>
            <a:spLocks noChangeArrowheads="1"/>
          </p:cNvSpPr>
          <p:nvPr/>
        </p:nvSpPr>
        <p:spPr bwMode="auto">
          <a:xfrm>
            <a:off x="5962650" y="4818063"/>
            <a:ext cx="1073150" cy="46037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506" name="Rectangle 99"/>
          <p:cNvSpPr>
            <a:spLocks noChangeArrowheads="1"/>
          </p:cNvSpPr>
          <p:nvPr/>
        </p:nvSpPr>
        <p:spPr bwMode="auto">
          <a:xfrm>
            <a:off x="6303963" y="4989513"/>
            <a:ext cx="392112"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circuit</a:t>
            </a:r>
            <a:endParaRPr lang="en-CA" sz="2400">
              <a:latin typeface="Corbel" pitchFamily="34" charset="0"/>
            </a:endParaRPr>
          </a:p>
        </p:txBody>
      </p:sp>
      <p:sp>
        <p:nvSpPr>
          <p:cNvPr id="17507" name="Line 100"/>
          <p:cNvSpPr>
            <a:spLocks noChangeShapeType="1"/>
          </p:cNvSpPr>
          <p:nvPr/>
        </p:nvSpPr>
        <p:spPr bwMode="auto">
          <a:xfrm flipV="1">
            <a:off x="3767138" y="3592513"/>
            <a:ext cx="1587" cy="681037"/>
          </a:xfrm>
          <a:prstGeom prst="line">
            <a:avLst/>
          </a:prstGeom>
          <a:noFill/>
          <a:ln w="17463">
            <a:solidFill>
              <a:srgbClr val="000000"/>
            </a:solidFill>
            <a:round/>
            <a:headEnd/>
            <a:tailEnd/>
          </a:ln>
        </p:spPr>
        <p:txBody>
          <a:bodyPr/>
          <a:lstStyle/>
          <a:p>
            <a:endParaRPr lang="en-US"/>
          </a:p>
        </p:txBody>
      </p:sp>
      <p:sp>
        <p:nvSpPr>
          <p:cNvPr id="17508" name="Line 101"/>
          <p:cNvSpPr>
            <a:spLocks noChangeShapeType="1"/>
          </p:cNvSpPr>
          <p:nvPr/>
        </p:nvSpPr>
        <p:spPr bwMode="auto">
          <a:xfrm flipV="1">
            <a:off x="3052763" y="3592513"/>
            <a:ext cx="1587" cy="681037"/>
          </a:xfrm>
          <a:prstGeom prst="line">
            <a:avLst/>
          </a:prstGeom>
          <a:noFill/>
          <a:ln w="17463">
            <a:solidFill>
              <a:srgbClr val="000000"/>
            </a:solidFill>
            <a:round/>
            <a:headEnd/>
            <a:tailEnd/>
          </a:ln>
        </p:spPr>
        <p:txBody>
          <a:bodyPr/>
          <a:lstStyle/>
          <a:p>
            <a:endParaRPr lang="en-US"/>
          </a:p>
        </p:txBody>
      </p:sp>
      <p:sp>
        <p:nvSpPr>
          <p:cNvPr id="17509" name="Line 102"/>
          <p:cNvSpPr>
            <a:spLocks noChangeShapeType="1"/>
          </p:cNvSpPr>
          <p:nvPr/>
        </p:nvSpPr>
        <p:spPr bwMode="auto">
          <a:xfrm flipV="1">
            <a:off x="4737100" y="3592513"/>
            <a:ext cx="1588" cy="681037"/>
          </a:xfrm>
          <a:prstGeom prst="line">
            <a:avLst/>
          </a:prstGeom>
          <a:noFill/>
          <a:ln w="17463">
            <a:solidFill>
              <a:srgbClr val="000000"/>
            </a:solidFill>
            <a:round/>
            <a:headEnd/>
            <a:tailEnd/>
          </a:ln>
        </p:spPr>
        <p:txBody>
          <a:bodyPr/>
          <a:lstStyle/>
          <a:p>
            <a:endParaRPr lang="en-US"/>
          </a:p>
        </p:txBody>
      </p:sp>
      <p:sp>
        <p:nvSpPr>
          <p:cNvPr id="17510" name="Line 103"/>
          <p:cNvSpPr>
            <a:spLocks noChangeShapeType="1"/>
          </p:cNvSpPr>
          <p:nvPr/>
        </p:nvSpPr>
        <p:spPr bwMode="auto">
          <a:xfrm flipV="1">
            <a:off x="5435600" y="3592513"/>
            <a:ext cx="1588" cy="681037"/>
          </a:xfrm>
          <a:prstGeom prst="line">
            <a:avLst/>
          </a:prstGeom>
          <a:noFill/>
          <a:ln w="17463">
            <a:solidFill>
              <a:srgbClr val="000000"/>
            </a:solidFill>
            <a:round/>
            <a:headEnd/>
            <a:tailEnd/>
          </a:ln>
        </p:spPr>
        <p:txBody>
          <a:bodyPr/>
          <a:lstStyle/>
          <a:p>
            <a:endParaRPr lang="en-US"/>
          </a:p>
        </p:txBody>
      </p:sp>
      <p:sp>
        <p:nvSpPr>
          <p:cNvPr id="17511" name="Line 104"/>
          <p:cNvSpPr>
            <a:spLocks noChangeShapeType="1"/>
          </p:cNvSpPr>
          <p:nvPr/>
        </p:nvSpPr>
        <p:spPr bwMode="auto">
          <a:xfrm flipV="1">
            <a:off x="6149975" y="3592513"/>
            <a:ext cx="1588" cy="681037"/>
          </a:xfrm>
          <a:prstGeom prst="line">
            <a:avLst/>
          </a:prstGeom>
          <a:noFill/>
          <a:ln w="17463">
            <a:solidFill>
              <a:srgbClr val="000000"/>
            </a:solidFill>
            <a:round/>
            <a:headEnd/>
            <a:tailEnd/>
          </a:ln>
        </p:spPr>
        <p:txBody>
          <a:bodyPr/>
          <a:lstStyle/>
          <a:p>
            <a:endParaRPr lang="en-US"/>
          </a:p>
        </p:txBody>
      </p:sp>
      <p:sp>
        <p:nvSpPr>
          <p:cNvPr id="17512" name="Line 105"/>
          <p:cNvSpPr>
            <a:spLocks noChangeShapeType="1"/>
          </p:cNvSpPr>
          <p:nvPr/>
        </p:nvSpPr>
        <p:spPr bwMode="auto">
          <a:xfrm flipV="1">
            <a:off x="6848475" y="2128838"/>
            <a:ext cx="1588" cy="885825"/>
          </a:xfrm>
          <a:prstGeom prst="line">
            <a:avLst/>
          </a:prstGeom>
          <a:noFill/>
          <a:ln w="17463">
            <a:solidFill>
              <a:srgbClr val="000000"/>
            </a:solidFill>
            <a:round/>
            <a:headEnd/>
            <a:tailEnd/>
          </a:ln>
        </p:spPr>
        <p:txBody>
          <a:bodyPr/>
          <a:lstStyle/>
          <a:p>
            <a:endParaRPr lang="en-US"/>
          </a:p>
        </p:txBody>
      </p:sp>
      <p:sp>
        <p:nvSpPr>
          <p:cNvPr id="17513" name="Line 106"/>
          <p:cNvSpPr>
            <a:spLocks noChangeShapeType="1"/>
          </p:cNvSpPr>
          <p:nvPr/>
        </p:nvSpPr>
        <p:spPr bwMode="auto">
          <a:xfrm flipV="1">
            <a:off x="6149975" y="2128838"/>
            <a:ext cx="1588" cy="885825"/>
          </a:xfrm>
          <a:prstGeom prst="line">
            <a:avLst/>
          </a:prstGeom>
          <a:noFill/>
          <a:ln w="17463">
            <a:solidFill>
              <a:srgbClr val="000000"/>
            </a:solidFill>
            <a:round/>
            <a:headEnd/>
            <a:tailEnd/>
          </a:ln>
        </p:spPr>
        <p:txBody>
          <a:bodyPr/>
          <a:lstStyle/>
          <a:p>
            <a:endParaRPr lang="en-US"/>
          </a:p>
        </p:txBody>
      </p:sp>
      <p:sp>
        <p:nvSpPr>
          <p:cNvPr id="17514" name="Line 107"/>
          <p:cNvSpPr>
            <a:spLocks noChangeShapeType="1"/>
          </p:cNvSpPr>
          <p:nvPr/>
        </p:nvSpPr>
        <p:spPr bwMode="auto">
          <a:xfrm flipV="1">
            <a:off x="5435600" y="2128838"/>
            <a:ext cx="1588" cy="885825"/>
          </a:xfrm>
          <a:prstGeom prst="line">
            <a:avLst/>
          </a:prstGeom>
          <a:noFill/>
          <a:ln w="17463">
            <a:solidFill>
              <a:srgbClr val="000000"/>
            </a:solidFill>
            <a:round/>
            <a:headEnd/>
            <a:tailEnd/>
          </a:ln>
        </p:spPr>
        <p:txBody>
          <a:bodyPr/>
          <a:lstStyle/>
          <a:p>
            <a:endParaRPr lang="en-US"/>
          </a:p>
        </p:txBody>
      </p:sp>
      <p:sp>
        <p:nvSpPr>
          <p:cNvPr id="17515" name="Line 108"/>
          <p:cNvSpPr>
            <a:spLocks noChangeShapeType="1"/>
          </p:cNvSpPr>
          <p:nvPr/>
        </p:nvSpPr>
        <p:spPr bwMode="auto">
          <a:xfrm flipV="1">
            <a:off x="4737100" y="2128838"/>
            <a:ext cx="1588" cy="885825"/>
          </a:xfrm>
          <a:prstGeom prst="line">
            <a:avLst/>
          </a:prstGeom>
          <a:noFill/>
          <a:ln w="17463">
            <a:solidFill>
              <a:srgbClr val="000000"/>
            </a:solidFill>
            <a:round/>
            <a:headEnd/>
            <a:tailEnd/>
          </a:ln>
        </p:spPr>
        <p:txBody>
          <a:bodyPr/>
          <a:lstStyle/>
          <a:p>
            <a:endParaRPr lang="en-US"/>
          </a:p>
        </p:txBody>
      </p:sp>
      <p:sp>
        <p:nvSpPr>
          <p:cNvPr id="17516" name="Line 109"/>
          <p:cNvSpPr>
            <a:spLocks noChangeShapeType="1"/>
          </p:cNvSpPr>
          <p:nvPr/>
        </p:nvSpPr>
        <p:spPr bwMode="auto">
          <a:xfrm flipV="1">
            <a:off x="3767138" y="2128838"/>
            <a:ext cx="1587" cy="885825"/>
          </a:xfrm>
          <a:prstGeom prst="line">
            <a:avLst/>
          </a:prstGeom>
          <a:noFill/>
          <a:ln w="17463">
            <a:solidFill>
              <a:srgbClr val="000000"/>
            </a:solidFill>
            <a:round/>
            <a:headEnd/>
            <a:tailEnd/>
          </a:ln>
        </p:spPr>
        <p:txBody>
          <a:bodyPr/>
          <a:lstStyle/>
          <a:p>
            <a:endParaRPr lang="en-US"/>
          </a:p>
        </p:txBody>
      </p:sp>
      <p:sp>
        <p:nvSpPr>
          <p:cNvPr id="17517" name="Line 110"/>
          <p:cNvSpPr>
            <a:spLocks noChangeShapeType="1"/>
          </p:cNvSpPr>
          <p:nvPr/>
        </p:nvSpPr>
        <p:spPr bwMode="auto">
          <a:xfrm flipV="1">
            <a:off x="3052763" y="2128838"/>
            <a:ext cx="1587" cy="885825"/>
          </a:xfrm>
          <a:prstGeom prst="line">
            <a:avLst/>
          </a:prstGeom>
          <a:noFill/>
          <a:ln w="17463">
            <a:solidFill>
              <a:srgbClr val="000000"/>
            </a:solidFill>
            <a:round/>
            <a:headEnd/>
            <a:tailEnd/>
          </a:ln>
        </p:spPr>
        <p:txBody>
          <a:bodyPr/>
          <a:lstStyle/>
          <a:p>
            <a:endParaRPr lang="en-US"/>
          </a:p>
        </p:txBody>
      </p:sp>
      <p:sp>
        <p:nvSpPr>
          <p:cNvPr id="17518" name="Freeform 111"/>
          <p:cNvSpPr>
            <a:spLocks/>
          </p:cNvSpPr>
          <p:nvPr/>
        </p:nvSpPr>
        <p:spPr bwMode="auto">
          <a:xfrm>
            <a:off x="3376613" y="5686425"/>
            <a:ext cx="50800" cy="101600"/>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p:spPr>
        <p:txBody>
          <a:bodyPr/>
          <a:lstStyle/>
          <a:p>
            <a:endParaRPr lang="en-US"/>
          </a:p>
        </p:txBody>
      </p:sp>
      <p:sp>
        <p:nvSpPr>
          <p:cNvPr id="17519" name="Freeform 112"/>
          <p:cNvSpPr>
            <a:spLocks/>
          </p:cNvSpPr>
          <p:nvPr/>
        </p:nvSpPr>
        <p:spPr bwMode="auto">
          <a:xfrm>
            <a:off x="3376613" y="5686425"/>
            <a:ext cx="50800" cy="101600"/>
          </a:xfrm>
          <a:custGeom>
            <a:avLst/>
            <a:gdLst>
              <a:gd name="T0" fmla="*/ 0 w 32"/>
              <a:gd name="T1" fmla="*/ 0 h 64"/>
              <a:gd name="T2" fmla="*/ 2147483647 w 32"/>
              <a:gd name="T3" fmla="*/ 2147483647 h 64"/>
              <a:gd name="T4" fmla="*/ 2147483647 w 32"/>
              <a:gd name="T5" fmla="*/ 0 h 64"/>
              <a:gd name="T6" fmla="*/ 2147483647 w 32"/>
              <a:gd name="T7" fmla="*/ 0 h 64"/>
              <a:gd name="T8" fmla="*/ 0 w 32"/>
              <a:gd name="T9" fmla="*/ 0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0" y="0"/>
                </a:moveTo>
                <a:lnTo>
                  <a:pt x="10" y="64"/>
                </a:lnTo>
                <a:lnTo>
                  <a:pt x="32" y="0"/>
                </a:lnTo>
                <a:lnTo>
                  <a:pt x="10" y="0"/>
                </a:lnTo>
                <a:lnTo>
                  <a:pt x="0" y="0"/>
                </a:lnTo>
                <a:close/>
              </a:path>
            </a:pathLst>
          </a:custGeom>
          <a:solidFill>
            <a:srgbClr val="000000"/>
          </a:solidFill>
          <a:ln w="0">
            <a:solidFill>
              <a:srgbClr val="000000"/>
            </a:solidFill>
            <a:round/>
            <a:headEnd/>
            <a:tailEnd/>
          </a:ln>
        </p:spPr>
        <p:txBody>
          <a:bodyPr/>
          <a:lstStyle/>
          <a:p>
            <a:endParaRPr lang="en-US"/>
          </a:p>
        </p:txBody>
      </p:sp>
      <p:sp>
        <p:nvSpPr>
          <p:cNvPr id="17520" name="Line 113"/>
          <p:cNvSpPr>
            <a:spLocks noChangeShapeType="1"/>
          </p:cNvSpPr>
          <p:nvPr/>
        </p:nvSpPr>
        <p:spPr bwMode="auto">
          <a:xfrm flipV="1">
            <a:off x="3392488" y="5534025"/>
            <a:ext cx="1587" cy="152400"/>
          </a:xfrm>
          <a:prstGeom prst="line">
            <a:avLst/>
          </a:prstGeom>
          <a:noFill/>
          <a:ln w="17463">
            <a:solidFill>
              <a:srgbClr val="000000"/>
            </a:solidFill>
            <a:round/>
            <a:headEnd/>
            <a:tailEnd/>
          </a:ln>
        </p:spPr>
        <p:txBody>
          <a:bodyPr/>
          <a:lstStyle/>
          <a:p>
            <a:endParaRPr lang="en-US"/>
          </a:p>
        </p:txBody>
      </p:sp>
      <p:sp>
        <p:nvSpPr>
          <p:cNvPr id="17521" name="Freeform 114"/>
          <p:cNvSpPr>
            <a:spLocks/>
          </p:cNvSpPr>
          <p:nvPr/>
        </p:nvSpPr>
        <p:spPr bwMode="auto">
          <a:xfrm>
            <a:off x="6473825" y="5686425"/>
            <a:ext cx="34925" cy="101600"/>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p:spPr>
        <p:txBody>
          <a:bodyPr/>
          <a:lstStyle/>
          <a:p>
            <a:endParaRPr lang="en-US"/>
          </a:p>
        </p:txBody>
      </p:sp>
      <p:sp>
        <p:nvSpPr>
          <p:cNvPr id="17522" name="Freeform 115"/>
          <p:cNvSpPr>
            <a:spLocks/>
          </p:cNvSpPr>
          <p:nvPr/>
        </p:nvSpPr>
        <p:spPr bwMode="auto">
          <a:xfrm>
            <a:off x="6473825" y="5686425"/>
            <a:ext cx="34925" cy="101600"/>
          </a:xfrm>
          <a:custGeom>
            <a:avLst/>
            <a:gdLst>
              <a:gd name="T0" fmla="*/ 0 w 22"/>
              <a:gd name="T1" fmla="*/ 0 h 64"/>
              <a:gd name="T2" fmla="*/ 2147483647 w 22"/>
              <a:gd name="T3" fmla="*/ 2147483647 h 64"/>
              <a:gd name="T4" fmla="*/ 2147483647 w 22"/>
              <a:gd name="T5" fmla="*/ 0 h 64"/>
              <a:gd name="T6" fmla="*/ 2147483647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round/>
            <a:headEnd/>
            <a:tailEnd/>
          </a:ln>
        </p:spPr>
        <p:txBody>
          <a:bodyPr/>
          <a:lstStyle/>
          <a:p>
            <a:endParaRPr lang="en-US"/>
          </a:p>
        </p:txBody>
      </p:sp>
      <p:sp>
        <p:nvSpPr>
          <p:cNvPr id="17523" name="Line 116"/>
          <p:cNvSpPr>
            <a:spLocks noChangeShapeType="1"/>
          </p:cNvSpPr>
          <p:nvPr/>
        </p:nvSpPr>
        <p:spPr bwMode="auto">
          <a:xfrm flipV="1">
            <a:off x="6491288" y="5534025"/>
            <a:ext cx="1587" cy="152400"/>
          </a:xfrm>
          <a:prstGeom prst="line">
            <a:avLst/>
          </a:prstGeom>
          <a:noFill/>
          <a:ln w="17463">
            <a:solidFill>
              <a:srgbClr val="000000"/>
            </a:solidFill>
            <a:round/>
            <a:headEnd/>
            <a:tailEnd/>
          </a:ln>
        </p:spPr>
        <p:txBody>
          <a:bodyPr/>
          <a:lstStyle/>
          <a:p>
            <a:endParaRPr lang="en-US"/>
          </a:p>
        </p:txBody>
      </p:sp>
      <p:sp>
        <p:nvSpPr>
          <p:cNvPr id="17524" name="Freeform 117"/>
          <p:cNvSpPr>
            <a:spLocks/>
          </p:cNvSpPr>
          <p:nvPr/>
        </p:nvSpPr>
        <p:spPr bwMode="auto">
          <a:xfrm>
            <a:off x="5060950" y="5686425"/>
            <a:ext cx="34925" cy="101600"/>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p:spPr>
        <p:txBody>
          <a:bodyPr/>
          <a:lstStyle/>
          <a:p>
            <a:endParaRPr lang="en-US"/>
          </a:p>
        </p:txBody>
      </p:sp>
      <p:sp>
        <p:nvSpPr>
          <p:cNvPr id="17525" name="Freeform 118"/>
          <p:cNvSpPr>
            <a:spLocks/>
          </p:cNvSpPr>
          <p:nvPr/>
        </p:nvSpPr>
        <p:spPr bwMode="auto">
          <a:xfrm>
            <a:off x="5060950" y="5686425"/>
            <a:ext cx="34925" cy="101600"/>
          </a:xfrm>
          <a:custGeom>
            <a:avLst/>
            <a:gdLst>
              <a:gd name="T0" fmla="*/ 0 w 22"/>
              <a:gd name="T1" fmla="*/ 0 h 64"/>
              <a:gd name="T2" fmla="*/ 2147483647 w 22"/>
              <a:gd name="T3" fmla="*/ 2147483647 h 64"/>
              <a:gd name="T4" fmla="*/ 2147483647 w 22"/>
              <a:gd name="T5" fmla="*/ 0 h 64"/>
              <a:gd name="T6" fmla="*/ 2147483647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round/>
            <a:headEnd/>
            <a:tailEnd/>
          </a:ln>
        </p:spPr>
        <p:txBody>
          <a:bodyPr/>
          <a:lstStyle/>
          <a:p>
            <a:endParaRPr lang="en-US"/>
          </a:p>
        </p:txBody>
      </p:sp>
      <p:sp>
        <p:nvSpPr>
          <p:cNvPr id="17526" name="Line 119"/>
          <p:cNvSpPr>
            <a:spLocks noChangeShapeType="1"/>
          </p:cNvSpPr>
          <p:nvPr/>
        </p:nvSpPr>
        <p:spPr bwMode="auto">
          <a:xfrm flipV="1">
            <a:off x="5078413" y="5534025"/>
            <a:ext cx="1587" cy="152400"/>
          </a:xfrm>
          <a:prstGeom prst="line">
            <a:avLst/>
          </a:prstGeom>
          <a:noFill/>
          <a:ln w="17463">
            <a:solidFill>
              <a:srgbClr val="000000"/>
            </a:solidFill>
            <a:round/>
            <a:headEnd/>
            <a:tailEnd/>
          </a:ln>
        </p:spPr>
        <p:txBody>
          <a:bodyPr/>
          <a:lstStyle/>
          <a:p>
            <a:endParaRPr lang="en-US"/>
          </a:p>
        </p:txBody>
      </p:sp>
      <p:sp>
        <p:nvSpPr>
          <p:cNvPr id="17527" name="Rectangle 120"/>
          <p:cNvSpPr>
            <a:spLocks noChangeArrowheads="1"/>
          </p:cNvSpPr>
          <p:nvPr/>
        </p:nvSpPr>
        <p:spPr bwMode="auto">
          <a:xfrm>
            <a:off x="1600200" y="5840413"/>
            <a:ext cx="641350"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Data input</a:t>
            </a:r>
            <a:endParaRPr lang="en-CA" sz="2400">
              <a:latin typeface="Corbel" pitchFamily="34" charset="0"/>
            </a:endParaRPr>
          </a:p>
        </p:txBody>
      </p:sp>
      <p:sp>
        <p:nvSpPr>
          <p:cNvPr id="17528" name="Rectangle 121"/>
          <p:cNvSpPr>
            <a:spLocks noChangeArrowheads="1"/>
          </p:cNvSpPr>
          <p:nvPr/>
        </p:nvSpPr>
        <p:spPr bwMode="auto">
          <a:xfrm>
            <a:off x="2354263" y="5840413"/>
            <a:ext cx="803275"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/output lines:</a:t>
            </a:r>
            <a:endParaRPr lang="en-CA" sz="2400">
              <a:latin typeface="Corbel" pitchFamily="34" charset="0"/>
            </a:endParaRPr>
          </a:p>
        </p:txBody>
      </p:sp>
      <p:sp>
        <p:nvSpPr>
          <p:cNvPr id="17529" name="Rectangle 122"/>
          <p:cNvSpPr>
            <a:spLocks noChangeArrowheads="1"/>
          </p:cNvSpPr>
          <p:nvPr/>
        </p:nvSpPr>
        <p:spPr bwMode="auto">
          <a:xfrm>
            <a:off x="1316038" y="2555875"/>
            <a:ext cx="109537"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A</a:t>
            </a:r>
            <a:endParaRPr lang="en-CA" sz="2400">
              <a:latin typeface="Corbel" pitchFamily="34" charset="0"/>
            </a:endParaRPr>
          </a:p>
        </p:txBody>
      </p:sp>
      <p:sp>
        <p:nvSpPr>
          <p:cNvPr id="17530" name="Rectangle 123"/>
          <p:cNvSpPr>
            <a:spLocks noChangeArrowheads="1"/>
          </p:cNvSpPr>
          <p:nvPr/>
        </p:nvSpPr>
        <p:spPr bwMode="auto">
          <a:xfrm>
            <a:off x="1435100" y="2624138"/>
            <a:ext cx="50800" cy="122237"/>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charset="0"/>
              </a:rPr>
              <a:t>0</a:t>
            </a:r>
            <a:endParaRPr lang="en-CA" sz="2400">
              <a:latin typeface="Corbel" pitchFamily="34" charset="0"/>
            </a:endParaRPr>
          </a:p>
        </p:txBody>
      </p:sp>
      <p:sp>
        <p:nvSpPr>
          <p:cNvPr id="17531" name="Rectangle 124"/>
          <p:cNvSpPr>
            <a:spLocks noChangeArrowheads="1"/>
          </p:cNvSpPr>
          <p:nvPr/>
        </p:nvSpPr>
        <p:spPr bwMode="auto">
          <a:xfrm>
            <a:off x="1316038" y="2895600"/>
            <a:ext cx="109537"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A</a:t>
            </a:r>
            <a:endParaRPr lang="en-CA" sz="2400">
              <a:latin typeface="Corbel" pitchFamily="34" charset="0"/>
            </a:endParaRPr>
          </a:p>
        </p:txBody>
      </p:sp>
      <p:sp>
        <p:nvSpPr>
          <p:cNvPr id="17532" name="Rectangle 125"/>
          <p:cNvSpPr>
            <a:spLocks noChangeArrowheads="1"/>
          </p:cNvSpPr>
          <p:nvPr/>
        </p:nvSpPr>
        <p:spPr bwMode="auto">
          <a:xfrm>
            <a:off x="1435100" y="2981325"/>
            <a:ext cx="50800" cy="122238"/>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charset="0"/>
              </a:rPr>
              <a:t>1</a:t>
            </a:r>
            <a:endParaRPr lang="en-CA" sz="2400">
              <a:latin typeface="Corbel" pitchFamily="34" charset="0"/>
            </a:endParaRPr>
          </a:p>
        </p:txBody>
      </p:sp>
      <p:sp>
        <p:nvSpPr>
          <p:cNvPr id="17533" name="Rectangle 126"/>
          <p:cNvSpPr>
            <a:spLocks noChangeArrowheads="1"/>
          </p:cNvSpPr>
          <p:nvPr/>
        </p:nvSpPr>
        <p:spPr bwMode="auto">
          <a:xfrm>
            <a:off x="1316038" y="3252788"/>
            <a:ext cx="109537"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A</a:t>
            </a:r>
            <a:endParaRPr lang="en-CA" sz="2400">
              <a:latin typeface="Corbel" pitchFamily="34" charset="0"/>
            </a:endParaRPr>
          </a:p>
        </p:txBody>
      </p:sp>
      <p:sp>
        <p:nvSpPr>
          <p:cNvPr id="17534" name="Rectangle 127"/>
          <p:cNvSpPr>
            <a:spLocks noChangeArrowheads="1"/>
          </p:cNvSpPr>
          <p:nvPr/>
        </p:nvSpPr>
        <p:spPr bwMode="auto">
          <a:xfrm>
            <a:off x="1435100" y="3338513"/>
            <a:ext cx="50800" cy="122237"/>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charset="0"/>
              </a:rPr>
              <a:t>2</a:t>
            </a:r>
            <a:endParaRPr lang="en-CA" sz="2400">
              <a:latin typeface="Corbel" pitchFamily="34" charset="0"/>
            </a:endParaRPr>
          </a:p>
        </p:txBody>
      </p:sp>
      <p:sp>
        <p:nvSpPr>
          <p:cNvPr id="17535" name="Rectangle 128"/>
          <p:cNvSpPr>
            <a:spLocks noChangeArrowheads="1"/>
          </p:cNvSpPr>
          <p:nvPr/>
        </p:nvSpPr>
        <p:spPr bwMode="auto">
          <a:xfrm>
            <a:off x="1316038" y="3611563"/>
            <a:ext cx="109537"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A</a:t>
            </a:r>
            <a:endParaRPr lang="en-CA" sz="2400">
              <a:latin typeface="Corbel" pitchFamily="34" charset="0"/>
            </a:endParaRPr>
          </a:p>
        </p:txBody>
      </p:sp>
      <p:sp>
        <p:nvSpPr>
          <p:cNvPr id="17536" name="Rectangle 129"/>
          <p:cNvSpPr>
            <a:spLocks noChangeArrowheads="1"/>
          </p:cNvSpPr>
          <p:nvPr/>
        </p:nvSpPr>
        <p:spPr bwMode="auto">
          <a:xfrm>
            <a:off x="1435100" y="3695700"/>
            <a:ext cx="50800" cy="122238"/>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charset="0"/>
              </a:rPr>
              <a:t>3</a:t>
            </a:r>
            <a:endParaRPr lang="en-CA" sz="2400">
              <a:latin typeface="Corbel" pitchFamily="34" charset="0"/>
            </a:endParaRPr>
          </a:p>
        </p:txBody>
      </p:sp>
      <p:sp>
        <p:nvSpPr>
          <p:cNvPr id="17537" name="Rectangle 130"/>
          <p:cNvSpPr>
            <a:spLocks noChangeArrowheads="1"/>
          </p:cNvSpPr>
          <p:nvPr/>
        </p:nvSpPr>
        <p:spPr bwMode="auto">
          <a:xfrm>
            <a:off x="2695575" y="1908175"/>
            <a:ext cx="144463"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W</a:t>
            </a:r>
            <a:endParaRPr lang="en-CA" sz="2400">
              <a:latin typeface="Corbel" pitchFamily="34" charset="0"/>
            </a:endParaRPr>
          </a:p>
        </p:txBody>
      </p:sp>
      <p:sp>
        <p:nvSpPr>
          <p:cNvPr id="17538" name="Rectangle 131"/>
          <p:cNvSpPr>
            <a:spLocks noChangeArrowheads="1"/>
          </p:cNvSpPr>
          <p:nvPr/>
        </p:nvSpPr>
        <p:spPr bwMode="auto">
          <a:xfrm>
            <a:off x="2830513" y="1993900"/>
            <a:ext cx="50800" cy="122238"/>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charset="0"/>
              </a:rPr>
              <a:t>0</a:t>
            </a:r>
            <a:endParaRPr lang="en-CA" sz="2400">
              <a:latin typeface="Corbel" pitchFamily="34" charset="0"/>
            </a:endParaRPr>
          </a:p>
        </p:txBody>
      </p:sp>
      <p:sp>
        <p:nvSpPr>
          <p:cNvPr id="17539" name="Rectangle 132"/>
          <p:cNvSpPr>
            <a:spLocks noChangeArrowheads="1"/>
          </p:cNvSpPr>
          <p:nvPr/>
        </p:nvSpPr>
        <p:spPr bwMode="auto">
          <a:xfrm>
            <a:off x="2695575" y="2624138"/>
            <a:ext cx="144463"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W</a:t>
            </a:r>
            <a:endParaRPr lang="en-CA" sz="2400">
              <a:latin typeface="Corbel" pitchFamily="34" charset="0"/>
            </a:endParaRPr>
          </a:p>
        </p:txBody>
      </p:sp>
      <p:sp>
        <p:nvSpPr>
          <p:cNvPr id="17540" name="Rectangle 133"/>
          <p:cNvSpPr>
            <a:spLocks noChangeArrowheads="1"/>
          </p:cNvSpPr>
          <p:nvPr/>
        </p:nvSpPr>
        <p:spPr bwMode="auto">
          <a:xfrm>
            <a:off x="2830513" y="2690813"/>
            <a:ext cx="50800" cy="122237"/>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charset="0"/>
              </a:rPr>
              <a:t>1</a:t>
            </a:r>
            <a:endParaRPr lang="en-CA" sz="2400">
              <a:latin typeface="Corbel" pitchFamily="34" charset="0"/>
            </a:endParaRPr>
          </a:p>
        </p:txBody>
      </p:sp>
      <p:sp>
        <p:nvSpPr>
          <p:cNvPr id="17541" name="Rectangle 134"/>
          <p:cNvSpPr>
            <a:spLocks noChangeArrowheads="1"/>
          </p:cNvSpPr>
          <p:nvPr/>
        </p:nvSpPr>
        <p:spPr bwMode="auto">
          <a:xfrm>
            <a:off x="2695575" y="4070350"/>
            <a:ext cx="144463"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W</a:t>
            </a:r>
            <a:endParaRPr lang="en-CA" sz="2400">
              <a:latin typeface="Corbel" pitchFamily="34" charset="0"/>
            </a:endParaRPr>
          </a:p>
        </p:txBody>
      </p:sp>
      <p:sp>
        <p:nvSpPr>
          <p:cNvPr id="17542" name="Rectangle 135"/>
          <p:cNvSpPr>
            <a:spLocks noChangeArrowheads="1"/>
          </p:cNvSpPr>
          <p:nvPr/>
        </p:nvSpPr>
        <p:spPr bwMode="auto">
          <a:xfrm>
            <a:off x="2830513" y="4138613"/>
            <a:ext cx="101600" cy="122237"/>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charset="0"/>
              </a:rPr>
              <a:t>15</a:t>
            </a:r>
            <a:endParaRPr lang="en-CA" sz="2400">
              <a:latin typeface="Corbel" pitchFamily="34" charset="0"/>
            </a:endParaRPr>
          </a:p>
        </p:txBody>
      </p:sp>
      <p:sp>
        <p:nvSpPr>
          <p:cNvPr id="17543" name="Rectangle 136"/>
          <p:cNvSpPr>
            <a:spLocks noChangeArrowheads="1"/>
          </p:cNvSpPr>
          <p:nvPr/>
        </p:nvSpPr>
        <p:spPr bwMode="auto">
          <a:xfrm>
            <a:off x="2743200" y="1600200"/>
            <a:ext cx="85725" cy="18415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7</a:t>
            </a:r>
            <a:endParaRPr lang="en-CA" sz="1200">
              <a:latin typeface="Corbel" pitchFamily="34" charset="0"/>
            </a:endParaRPr>
          </a:p>
        </p:txBody>
      </p:sp>
      <p:sp>
        <p:nvSpPr>
          <p:cNvPr id="17544" name="Rectangle 137"/>
          <p:cNvSpPr>
            <a:spLocks noChangeArrowheads="1"/>
          </p:cNvSpPr>
          <p:nvPr/>
        </p:nvSpPr>
        <p:spPr bwMode="auto">
          <a:xfrm>
            <a:off x="4587875" y="1600200"/>
            <a:ext cx="85725" cy="18415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1</a:t>
            </a:r>
            <a:endParaRPr lang="en-CA" sz="1200">
              <a:latin typeface="Corbel" pitchFamily="34" charset="0"/>
            </a:endParaRPr>
          </a:p>
        </p:txBody>
      </p:sp>
      <p:sp>
        <p:nvSpPr>
          <p:cNvPr id="17545" name="Rectangle 138"/>
          <p:cNvSpPr>
            <a:spLocks noChangeArrowheads="1"/>
          </p:cNvSpPr>
          <p:nvPr/>
        </p:nvSpPr>
        <p:spPr bwMode="auto">
          <a:xfrm>
            <a:off x="6065838" y="1619250"/>
            <a:ext cx="85725" cy="18415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0</a:t>
            </a:r>
            <a:endParaRPr lang="en-CA" sz="1200">
              <a:latin typeface="Corbel" pitchFamily="34" charset="0"/>
            </a:endParaRPr>
          </a:p>
        </p:txBody>
      </p:sp>
      <p:sp>
        <p:nvSpPr>
          <p:cNvPr id="17546" name="Freeform 139"/>
          <p:cNvSpPr>
            <a:spLocks/>
          </p:cNvSpPr>
          <p:nvPr/>
        </p:nvSpPr>
        <p:spPr bwMode="auto">
          <a:xfrm>
            <a:off x="4244975" y="2112963"/>
            <a:ext cx="34925" cy="33337"/>
          </a:xfrm>
          <a:custGeom>
            <a:avLst/>
            <a:gdLst>
              <a:gd name="T0" fmla="*/ 2147483647 w 22"/>
              <a:gd name="T1" fmla="*/ 2147483647 h 21"/>
              <a:gd name="T2" fmla="*/ 2147483647 w 22"/>
              <a:gd name="T3" fmla="*/ 0 h 21"/>
              <a:gd name="T4" fmla="*/ 0 w 22"/>
              <a:gd name="T5" fmla="*/ 0 h 21"/>
              <a:gd name="T6" fmla="*/ 0 w 22"/>
              <a:gd name="T7" fmla="*/ 2147483647 h 21"/>
              <a:gd name="T8" fmla="*/ 0 w 22"/>
              <a:gd name="T9" fmla="*/ 2147483647 h 21"/>
              <a:gd name="T10" fmla="*/ 2147483647 w 22"/>
              <a:gd name="T11" fmla="*/ 2147483647 h 21"/>
              <a:gd name="T12" fmla="*/ 2147483647 w 22"/>
              <a:gd name="T13" fmla="*/ 2147483647 h 21"/>
              <a:gd name="T14" fmla="*/ 2147483647 w 22"/>
              <a:gd name="T15" fmla="*/ 2147483647 h 21"/>
              <a:gd name="T16" fmla="*/ 2147483647 w 22"/>
              <a:gd name="T17" fmla="*/ 0 h 21"/>
              <a:gd name="T18" fmla="*/ 2147483647 w 22"/>
              <a:gd name="T19" fmla="*/ 0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11" y="0"/>
                </a:lnTo>
                <a:lnTo>
                  <a:pt x="0" y="0"/>
                </a:lnTo>
                <a:lnTo>
                  <a:pt x="0" y="10"/>
                </a:lnTo>
                <a:lnTo>
                  <a:pt x="0" y="21"/>
                </a:lnTo>
                <a:lnTo>
                  <a:pt x="11" y="21"/>
                </a:lnTo>
                <a:lnTo>
                  <a:pt x="22" y="21"/>
                </a:lnTo>
                <a:lnTo>
                  <a:pt x="22" y="10"/>
                </a:lnTo>
                <a:lnTo>
                  <a:pt x="22" y="0"/>
                </a:lnTo>
                <a:lnTo>
                  <a:pt x="11" y="0"/>
                </a:lnTo>
                <a:lnTo>
                  <a:pt x="11" y="10"/>
                </a:lnTo>
                <a:close/>
              </a:path>
            </a:pathLst>
          </a:custGeom>
          <a:solidFill>
            <a:srgbClr val="000000"/>
          </a:solidFill>
          <a:ln w="0">
            <a:solidFill>
              <a:srgbClr val="000000"/>
            </a:solidFill>
            <a:round/>
            <a:headEnd/>
            <a:tailEnd/>
          </a:ln>
        </p:spPr>
        <p:txBody>
          <a:bodyPr/>
          <a:lstStyle/>
          <a:p>
            <a:endParaRPr lang="en-US"/>
          </a:p>
        </p:txBody>
      </p:sp>
      <p:sp>
        <p:nvSpPr>
          <p:cNvPr id="17547" name="Freeform 140"/>
          <p:cNvSpPr>
            <a:spLocks/>
          </p:cNvSpPr>
          <p:nvPr/>
        </p:nvSpPr>
        <p:spPr bwMode="auto">
          <a:xfrm>
            <a:off x="4254500" y="2128838"/>
            <a:ext cx="17463" cy="17462"/>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US"/>
          </a:p>
        </p:txBody>
      </p:sp>
      <p:sp>
        <p:nvSpPr>
          <p:cNvPr id="17548" name="Freeform 141"/>
          <p:cNvSpPr>
            <a:spLocks/>
          </p:cNvSpPr>
          <p:nvPr/>
        </p:nvSpPr>
        <p:spPr bwMode="auto">
          <a:xfrm>
            <a:off x="4246563" y="2112963"/>
            <a:ext cx="33337" cy="33337"/>
          </a:xfrm>
          <a:custGeom>
            <a:avLst/>
            <a:gdLst>
              <a:gd name="T0" fmla="*/ 2147483647 w 21"/>
              <a:gd name="T1" fmla="*/ 2147483647 h 21"/>
              <a:gd name="T2" fmla="*/ 2147483647 w 21"/>
              <a:gd name="T3" fmla="*/ 0 h 21"/>
              <a:gd name="T4" fmla="*/ 0 w 21"/>
              <a:gd name="T5" fmla="*/ 0 h 21"/>
              <a:gd name="T6" fmla="*/ 0 w 21"/>
              <a:gd name="T7" fmla="*/ 2147483647 h 21"/>
              <a:gd name="T8" fmla="*/ 0 w 21"/>
              <a:gd name="T9" fmla="*/ 2147483647 h 21"/>
              <a:gd name="T10" fmla="*/ 2147483647 w 21"/>
              <a:gd name="T11" fmla="*/ 2147483647 h 21"/>
              <a:gd name="T12" fmla="*/ 2147483647 w 21"/>
              <a:gd name="T13" fmla="*/ 2147483647 h 21"/>
              <a:gd name="T14" fmla="*/ 2147483647 w 21"/>
              <a:gd name="T15" fmla="*/ 2147483647 h 21"/>
              <a:gd name="T16" fmla="*/ 2147483647 w 21"/>
              <a:gd name="T17" fmla="*/ 0 h 21"/>
              <a:gd name="T18" fmla="*/ 2147483647 w 21"/>
              <a:gd name="T19" fmla="*/ 0 h 21"/>
              <a:gd name="T20" fmla="*/ 2147483647 w 21"/>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10" y="0"/>
                </a:lnTo>
                <a:lnTo>
                  <a:pt x="0" y="0"/>
                </a:lnTo>
                <a:lnTo>
                  <a:pt x="0" y="10"/>
                </a:lnTo>
                <a:lnTo>
                  <a:pt x="0" y="21"/>
                </a:lnTo>
                <a:lnTo>
                  <a:pt x="10" y="21"/>
                </a:lnTo>
                <a:lnTo>
                  <a:pt x="21" y="21"/>
                </a:lnTo>
                <a:lnTo>
                  <a:pt x="21" y="10"/>
                </a:lnTo>
                <a:lnTo>
                  <a:pt x="21" y="0"/>
                </a:lnTo>
                <a:lnTo>
                  <a:pt x="10" y="0"/>
                </a:lnTo>
                <a:lnTo>
                  <a:pt x="10" y="10"/>
                </a:lnTo>
                <a:close/>
              </a:path>
            </a:pathLst>
          </a:custGeom>
          <a:solidFill>
            <a:srgbClr val="000000"/>
          </a:solidFill>
          <a:ln w="0">
            <a:solidFill>
              <a:srgbClr val="000000"/>
            </a:solidFill>
            <a:round/>
            <a:headEnd/>
            <a:tailEnd/>
          </a:ln>
        </p:spPr>
        <p:txBody>
          <a:bodyPr/>
          <a:lstStyle/>
          <a:p>
            <a:endParaRPr lang="en-US"/>
          </a:p>
        </p:txBody>
      </p:sp>
      <p:sp>
        <p:nvSpPr>
          <p:cNvPr id="17549" name="Freeform 142"/>
          <p:cNvSpPr>
            <a:spLocks/>
          </p:cNvSpPr>
          <p:nvPr/>
        </p:nvSpPr>
        <p:spPr bwMode="auto">
          <a:xfrm>
            <a:off x="4254500" y="2128838"/>
            <a:ext cx="17463" cy="17462"/>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US"/>
          </a:p>
        </p:txBody>
      </p:sp>
      <p:sp>
        <p:nvSpPr>
          <p:cNvPr id="17550" name="Freeform 143"/>
          <p:cNvSpPr>
            <a:spLocks/>
          </p:cNvSpPr>
          <p:nvPr/>
        </p:nvSpPr>
        <p:spPr bwMode="auto">
          <a:xfrm>
            <a:off x="4246563" y="2112963"/>
            <a:ext cx="33337" cy="33337"/>
          </a:xfrm>
          <a:custGeom>
            <a:avLst/>
            <a:gdLst>
              <a:gd name="T0" fmla="*/ 2147483647 w 21"/>
              <a:gd name="T1" fmla="*/ 2147483647 h 21"/>
              <a:gd name="T2" fmla="*/ 2147483647 w 21"/>
              <a:gd name="T3" fmla="*/ 0 h 21"/>
              <a:gd name="T4" fmla="*/ 0 w 21"/>
              <a:gd name="T5" fmla="*/ 0 h 21"/>
              <a:gd name="T6" fmla="*/ 0 w 21"/>
              <a:gd name="T7" fmla="*/ 2147483647 h 21"/>
              <a:gd name="T8" fmla="*/ 0 w 21"/>
              <a:gd name="T9" fmla="*/ 2147483647 h 21"/>
              <a:gd name="T10" fmla="*/ 2147483647 w 21"/>
              <a:gd name="T11" fmla="*/ 2147483647 h 21"/>
              <a:gd name="T12" fmla="*/ 2147483647 w 21"/>
              <a:gd name="T13" fmla="*/ 2147483647 h 21"/>
              <a:gd name="T14" fmla="*/ 2147483647 w 21"/>
              <a:gd name="T15" fmla="*/ 2147483647 h 21"/>
              <a:gd name="T16" fmla="*/ 2147483647 w 21"/>
              <a:gd name="T17" fmla="*/ 0 h 21"/>
              <a:gd name="T18" fmla="*/ 2147483647 w 21"/>
              <a:gd name="T19" fmla="*/ 0 h 21"/>
              <a:gd name="T20" fmla="*/ 2147483647 w 21"/>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1" y="10"/>
                </a:moveTo>
                <a:lnTo>
                  <a:pt x="11" y="0"/>
                </a:lnTo>
                <a:lnTo>
                  <a:pt x="0" y="0"/>
                </a:lnTo>
                <a:lnTo>
                  <a:pt x="0" y="10"/>
                </a:lnTo>
                <a:lnTo>
                  <a:pt x="0" y="21"/>
                </a:lnTo>
                <a:lnTo>
                  <a:pt x="11" y="21"/>
                </a:lnTo>
                <a:lnTo>
                  <a:pt x="21" y="21"/>
                </a:lnTo>
                <a:lnTo>
                  <a:pt x="21" y="10"/>
                </a:lnTo>
                <a:lnTo>
                  <a:pt x="21" y="0"/>
                </a:lnTo>
                <a:lnTo>
                  <a:pt x="11" y="0"/>
                </a:lnTo>
                <a:lnTo>
                  <a:pt x="11" y="10"/>
                </a:lnTo>
                <a:close/>
              </a:path>
            </a:pathLst>
          </a:custGeom>
          <a:solidFill>
            <a:srgbClr val="000000"/>
          </a:solidFill>
          <a:ln w="0">
            <a:solidFill>
              <a:srgbClr val="000000"/>
            </a:solidFill>
            <a:round/>
            <a:headEnd/>
            <a:tailEnd/>
          </a:ln>
        </p:spPr>
        <p:txBody>
          <a:bodyPr/>
          <a:lstStyle/>
          <a:p>
            <a:endParaRPr lang="en-US"/>
          </a:p>
        </p:txBody>
      </p:sp>
      <p:sp>
        <p:nvSpPr>
          <p:cNvPr id="17551" name="Freeform 144"/>
          <p:cNvSpPr>
            <a:spLocks/>
          </p:cNvSpPr>
          <p:nvPr/>
        </p:nvSpPr>
        <p:spPr bwMode="auto">
          <a:xfrm>
            <a:off x="4254500" y="2128838"/>
            <a:ext cx="17463" cy="17462"/>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US"/>
          </a:p>
        </p:txBody>
      </p:sp>
      <p:sp>
        <p:nvSpPr>
          <p:cNvPr id="17552" name="Freeform 145"/>
          <p:cNvSpPr>
            <a:spLocks/>
          </p:cNvSpPr>
          <p:nvPr/>
        </p:nvSpPr>
        <p:spPr bwMode="auto">
          <a:xfrm>
            <a:off x="4244975" y="2809875"/>
            <a:ext cx="34925" cy="34925"/>
          </a:xfrm>
          <a:custGeom>
            <a:avLst/>
            <a:gdLst>
              <a:gd name="T0" fmla="*/ 2147483647 w 22"/>
              <a:gd name="T1" fmla="*/ 2147483647 h 22"/>
              <a:gd name="T2" fmla="*/ 2147483647 w 22"/>
              <a:gd name="T3" fmla="*/ 0 h 22"/>
              <a:gd name="T4" fmla="*/ 0 w 22"/>
              <a:gd name="T5" fmla="*/ 0 h 22"/>
              <a:gd name="T6" fmla="*/ 0 w 22"/>
              <a:gd name="T7" fmla="*/ 2147483647 h 22"/>
              <a:gd name="T8" fmla="*/ 0 w 22"/>
              <a:gd name="T9" fmla="*/ 2147483647 h 22"/>
              <a:gd name="T10" fmla="*/ 2147483647 w 22"/>
              <a:gd name="T11" fmla="*/ 2147483647 h 22"/>
              <a:gd name="T12" fmla="*/ 2147483647 w 22"/>
              <a:gd name="T13" fmla="*/ 2147483647 h 22"/>
              <a:gd name="T14" fmla="*/ 2147483647 w 22"/>
              <a:gd name="T15" fmla="*/ 2147483647 h 22"/>
              <a:gd name="T16" fmla="*/ 2147483647 w 22"/>
              <a:gd name="T17" fmla="*/ 0 h 22"/>
              <a:gd name="T18" fmla="*/ 2147483647 w 22"/>
              <a:gd name="T19" fmla="*/ 0 h 22"/>
              <a:gd name="T20" fmla="*/ 2147483647 w 22"/>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round/>
            <a:headEnd/>
            <a:tailEnd/>
          </a:ln>
        </p:spPr>
        <p:txBody>
          <a:bodyPr/>
          <a:lstStyle/>
          <a:p>
            <a:endParaRPr lang="en-US"/>
          </a:p>
        </p:txBody>
      </p:sp>
      <p:sp>
        <p:nvSpPr>
          <p:cNvPr id="17553" name="Freeform 146"/>
          <p:cNvSpPr>
            <a:spLocks/>
          </p:cNvSpPr>
          <p:nvPr/>
        </p:nvSpPr>
        <p:spPr bwMode="auto">
          <a:xfrm>
            <a:off x="4254500" y="2827338"/>
            <a:ext cx="17463" cy="17462"/>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US"/>
          </a:p>
        </p:txBody>
      </p:sp>
      <p:sp>
        <p:nvSpPr>
          <p:cNvPr id="17554" name="Freeform 147"/>
          <p:cNvSpPr>
            <a:spLocks/>
          </p:cNvSpPr>
          <p:nvPr/>
        </p:nvSpPr>
        <p:spPr bwMode="auto">
          <a:xfrm>
            <a:off x="4246563" y="2809875"/>
            <a:ext cx="33337" cy="34925"/>
          </a:xfrm>
          <a:custGeom>
            <a:avLst/>
            <a:gdLst>
              <a:gd name="T0" fmla="*/ 2147483647 w 21"/>
              <a:gd name="T1" fmla="*/ 2147483647 h 22"/>
              <a:gd name="T2" fmla="*/ 2147483647 w 21"/>
              <a:gd name="T3" fmla="*/ 0 h 22"/>
              <a:gd name="T4" fmla="*/ 0 w 21"/>
              <a:gd name="T5" fmla="*/ 0 h 22"/>
              <a:gd name="T6" fmla="*/ 0 w 21"/>
              <a:gd name="T7" fmla="*/ 2147483647 h 22"/>
              <a:gd name="T8" fmla="*/ 0 w 21"/>
              <a:gd name="T9" fmla="*/ 2147483647 h 22"/>
              <a:gd name="T10" fmla="*/ 2147483647 w 21"/>
              <a:gd name="T11" fmla="*/ 2147483647 h 22"/>
              <a:gd name="T12" fmla="*/ 2147483647 w 21"/>
              <a:gd name="T13" fmla="*/ 2147483647 h 22"/>
              <a:gd name="T14" fmla="*/ 2147483647 w 21"/>
              <a:gd name="T15" fmla="*/ 2147483647 h 22"/>
              <a:gd name="T16" fmla="*/ 2147483647 w 21"/>
              <a:gd name="T17" fmla="*/ 0 h 22"/>
              <a:gd name="T18" fmla="*/ 2147483647 w 21"/>
              <a:gd name="T19" fmla="*/ 0 h 22"/>
              <a:gd name="T20" fmla="*/ 2147483647 w 21"/>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round/>
            <a:headEnd/>
            <a:tailEnd/>
          </a:ln>
        </p:spPr>
        <p:txBody>
          <a:bodyPr/>
          <a:lstStyle/>
          <a:p>
            <a:endParaRPr lang="en-US"/>
          </a:p>
        </p:txBody>
      </p:sp>
      <p:sp>
        <p:nvSpPr>
          <p:cNvPr id="17555" name="Freeform 148"/>
          <p:cNvSpPr>
            <a:spLocks/>
          </p:cNvSpPr>
          <p:nvPr/>
        </p:nvSpPr>
        <p:spPr bwMode="auto">
          <a:xfrm>
            <a:off x="4254500" y="2827338"/>
            <a:ext cx="17463" cy="17462"/>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US"/>
          </a:p>
        </p:txBody>
      </p:sp>
      <p:sp>
        <p:nvSpPr>
          <p:cNvPr id="17556" name="Freeform 149"/>
          <p:cNvSpPr>
            <a:spLocks/>
          </p:cNvSpPr>
          <p:nvPr/>
        </p:nvSpPr>
        <p:spPr bwMode="auto">
          <a:xfrm>
            <a:off x="4246563" y="2809875"/>
            <a:ext cx="33337" cy="34925"/>
          </a:xfrm>
          <a:custGeom>
            <a:avLst/>
            <a:gdLst>
              <a:gd name="T0" fmla="*/ 2147483647 w 21"/>
              <a:gd name="T1" fmla="*/ 2147483647 h 22"/>
              <a:gd name="T2" fmla="*/ 2147483647 w 21"/>
              <a:gd name="T3" fmla="*/ 0 h 22"/>
              <a:gd name="T4" fmla="*/ 0 w 21"/>
              <a:gd name="T5" fmla="*/ 0 h 22"/>
              <a:gd name="T6" fmla="*/ 0 w 21"/>
              <a:gd name="T7" fmla="*/ 2147483647 h 22"/>
              <a:gd name="T8" fmla="*/ 0 w 21"/>
              <a:gd name="T9" fmla="*/ 2147483647 h 22"/>
              <a:gd name="T10" fmla="*/ 2147483647 w 21"/>
              <a:gd name="T11" fmla="*/ 2147483647 h 22"/>
              <a:gd name="T12" fmla="*/ 2147483647 w 21"/>
              <a:gd name="T13" fmla="*/ 2147483647 h 22"/>
              <a:gd name="T14" fmla="*/ 2147483647 w 21"/>
              <a:gd name="T15" fmla="*/ 2147483647 h 22"/>
              <a:gd name="T16" fmla="*/ 2147483647 w 21"/>
              <a:gd name="T17" fmla="*/ 0 h 22"/>
              <a:gd name="T18" fmla="*/ 2147483647 w 21"/>
              <a:gd name="T19" fmla="*/ 0 h 22"/>
              <a:gd name="T20" fmla="*/ 2147483647 w 21"/>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round/>
            <a:headEnd/>
            <a:tailEnd/>
          </a:ln>
        </p:spPr>
        <p:txBody>
          <a:bodyPr/>
          <a:lstStyle/>
          <a:p>
            <a:endParaRPr lang="en-US"/>
          </a:p>
        </p:txBody>
      </p:sp>
      <p:sp>
        <p:nvSpPr>
          <p:cNvPr id="17557" name="Freeform 150"/>
          <p:cNvSpPr>
            <a:spLocks/>
          </p:cNvSpPr>
          <p:nvPr/>
        </p:nvSpPr>
        <p:spPr bwMode="auto">
          <a:xfrm>
            <a:off x="4254500" y="2827338"/>
            <a:ext cx="17463" cy="17462"/>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US"/>
          </a:p>
        </p:txBody>
      </p:sp>
      <p:sp>
        <p:nvSpPr>
          <p:cNvPr id="17558" name="Freeform 151"/>
          <p:cNvSpPr>
            <a:spLocks/>
          </p:cNvSpPr>
          <p:nvPr/>
        </p:nvSpPr>
        <p:spPr bwMode="auto">
          <a:xfrm>
            <a:off x="4244975" y="4256088"/>
            <a:ext cx="34925" cy="34925"/>
          </a:xfrm>
          <a:custGeom>
            <a:avLst/>
            <a:gdLst>
              <a:gd name="T0" fmla="*/ 2147483647 w 22"/>
              <a:gd name="T1" fmla="*/ 2147483647 h 22"/>
              <a:gd name="T2" fmla="*/ 2147483647 w 22"/>
              <a:gd name="T3" fmla="*/ 0 h 22"/>
              <a:gd name="T4" fmla="*/ 0 w 22"/>
              <a:gd name="T5" fmla="*/ 0 h 22"/>
              <a:gd name="T6" fmla="*/ 0 w 22"/>
              <a:gd name="T7" fmla="*/ 2147483647 h 22"/>
              <a:gd name="T8" fmla="*/ 0 w 22"/>
              <a:gd name="T9" fmla="*/ 2147483647 h 22"/>
              <a:gd name="T10" fmla="*/ 2147483647 w 22"/>
              <a:gd name="T11" fmla="*/ 2147483647 h 22"/>
              <a:gd name="T12" fmla="*/ 2147483647 w 22"/>
              <a:gd name="T13" fmla="*/ 2147483647 h 22"/>
              <a:gd name="T14" fmla="*/ 2147483647 w 22"/>
              <a:gd name="T15" fmla="*/ 2147483647 h 22"/>
              <a:gd name="T16" fmla="*/ 2147483647 w 22"/>
              <a:gd name="T17" fmla="*/ 0 h 22"/>
              <a:gd name="T18" fmla="*/ 2147483647 w 22"/>
              <a:gd name="T19" fmla="*/ 0 h 22"/>
              <a:gd name="T20" fmla="*/ 2147483647 w 22"/>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round/>
            <a:headEnd/>
            <a:tailEnd/>
          </a:ln>
        </p:spPr>
        <p:txBody>
          <a:bodyPr/>
          <a:lstStyle/>
          <a:p>
            <a:endParaRPr lang="en-US"/>
          </a:p>
        </p:txBody>
      </p:sp>
      <p:sp>
        <p:nvSpPr>
          <p:cNvPr id="17559" name="Freeform 152"/>
          <p:cNvSpPr>
            <a:spLocks/>
          </p:cNvSpPr>
          <p:nvPr/>
        </p:nvSpPr>
        <p:spPr bwMode="auto">
          <a:xfrm>
            <a:off x="4254500" y="4273550"/>
            <a:ext cx="17463"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US"/>
          </a:p>
        </p:txBody>
      </p:sp>
      <p:sp>
        <p:nvSpPr>
          <p:cNvPr id="17560" name="Freeform 153"/>
          <p:cNvSpPr>
            <a:spLocks/>
          </p:cNvSpPr>
          <p:nvPr/>
        </p:nvSpPr>
        <p:spPr bwMode="auto">
          <a:xfrm>
            <a:off x="4246563" y="4256088"/>
            <a:ext cx="33337" cy="34925"/>
          </a:xfrm>
          <a:custGeom>
            <a:avLst/>
            <a:gdLst>
              <a:gd name="T0" fmla="*/ 2147483647 w 21"/>
              <a:gd name="T1" fmla="*/ 2147483647 h 22"/>
              <a:gd name="T2" fmla="*/ 2147483647 w 21"/>
              <a:gd name="T3" fmla="*/ 0 h 22"/>
              <a:gd name="T4" fmla="*/ 0 w 21"/>
              <a:gd name="T5" fmla="*/ 0 h 22"/>
              <a:gd name="T6" fmla="*/ 0 w 21"/>
              <a:gd name="T7" fmla="*/ 2147483647 h 22"/>
              <a:gd name="T8" fmla="*/ 0 w 21"/>
              <a:gd name="T9" fmla="*/ 2147483647 h 22"/>
              <a:gd name="T10" fmla="*/ 2147483647 w 21"/>
              <a:gd name="T11" fmla="*/ 2147483647 h 22"/>
              <a:gd name="T12" fmla="*/ 2147483647 w 21"/>
              <a:gd name="T13" fmla="*/ 2147483647 h 22"/>
              <a:gd name="T14" fmla="*/ 2147483647 w 21"/>
              <a:gd name="T15" fmla="*/ 2147483647 h 22"/>
              <a:gd name="T16" fmla="*/ 2147483647 w 21"/>
              <a:gd name="T17" fmla="*/ 0 h 22"/>
              <a:gd name="T18" fmla="*/ 2147483647 w 21"/>
              <a:gd name="T19" fmla="*/ 0 h 22"/>
              <a:gd name="T20" fmla="*/ 2147483647 w 21"/>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round/>
            <a:headEnd/>
            <a:tailEnd/>
          </a:ln>
        </p:spPr>
        <p:txBody>
          <a:bodyPr/>
          <a:lstStyle/>
          <a:p>
            <a:endParaRPr lang="en-US"/>
          </a:p>
        </p:txBody>
      </p:sp>
      <p:sp>
        <p:nvSpPr>
          <p:cNvPr id="17561" name="Freeform 154"/>
          <p:cNvSpPr>
            <a:spLocks/>
          </p:cNvSpPr>
          <p:nvPr/>
        </p:nvSpPr>
        <p:spPr bwMode="auto">
          <a:xfrm>
            <a:off x="4254500" y="4273550"/>
            <a:ext cx="17463"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US"/>
          </a:p>
        </p:txBody>
      </p:sp>
      <p:sp>
        <p:nvSpPr>
          <p:cNvPr id="17562" name="Freeform 155"/>
          <p:cNvSpPr>
            <a:spLocks/>
          </p:cNvSpPr>
          <p:nvPr/>
        </p:nvSpPr>
        <p:spPr bwMode="auto">
          <a:xfrm>
            <a:off x="4246563" y="4256088"/>
            <a:ext cx="33337" cy="34925"/>
          </a:xfrm>
          <a:custGeom>
            <a:avLst/>
            <a:gdLst>
              <a:gd name="T0" fmla="*/ 2147483647 w 21"/>
              <a:gd name="T1" fmla="*/ 2147483647 h 22"/>
              <a:gd name="T2" fmla="*/ 2147483647 w 21"/>
              <a:gd name="T3" fmla="*/ 0 h 22"/>
              <a:gd name="T4" fmla="*/ 0 w 21"/>
              <a:gd name="T5" fmla="*/ 0 h 22"/>
              <a:gd name="T6" fmla="*/ 0 w 21"/>
              <a:gd name="T7" fmla="*/ 2147483647 h 22"/>
              <a:gd name="T8" fmla="*/ 0 w 21"/>
              <a:gd name="T9" fmla="*/ 2147483647 h 22"/>
              <a:gd name="T10" fmla="*/ 2147483647 w 21"/>
              <a:gd name="T11" fmla="*/ 2147483647 h 22"/>
              <a:gd name="T12" fmla="*/ 2147483647 w 21"/>
              <a:gd name="T13" fmla="*/ 2147483647 h 22"/>
              <a:gd name="T14" fmla="*/ 2147483647 w 21"/>
              <a:gd name="T15" fmla="*/ 2147483647 h 22"/>
              <a:gd name="T16" fmla="*/ 2147483647 w 21"/>
              <a:gd name="T17" fmla="*/ 0 h 22"/>
              <a:gd name="T18" fmla="*/ 2147483647 w 21"/>
              <a:gd name="T19" fmla="*/ 0 h 22"/>
              <a:gd name="T20" fmla="*/ 2147483647 w 21"/>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round/>
            <a:headEnd/>
            <a:tailEnd/>
          </a:ln>
        </p:spPr>
        <p:txBody>
          <a:bodyPr/>
          <a:lstStyle/>
          <a:p>
            <a:endParaRPr lang="en-US"/>
          </a:p>
        </p:txBody>
      </p:sp>
      <p:sp>
        <p:nvSpPr>
          <p:cNvPr id="17563" name="Freeform 156"/>
          <p:cNvSpPr>
            <a:spLocks/>
          </p:cNvSpPr>
          <p:nvPr/>
        </p:nvSpPr>
        <p:spPr bwMode="auto">
          <a:xfrm>
            <a:off x="4254500" y="4273550"/>
            <a:ext cx="17463"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p:spPr>
        <p:txBody>
          <a:bodyPr/>
          <a:lstStyle/>
          <a:p>
            <a:endParaRPr lang="en-US"/>
          </a:p>
        </p:txBody>
      </p:sp>
      <p:sp>
        <p:nvSpPr>
          <p:cNvPr id="17564" name="Freeform 157"/>
          <p:cNvSpPr>
            <a:spLocks/>
          </p:cNvSpPr>
          <p:nvPr/>
        </p:nvSpPr>
        <p:spPr bwMode="auto">
          <a:xfrm>
            <a:off x="3035300" y="328930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565" name="Freeform 158"/>
          <p:cNvSpPr>
            <a:spLocks/>
          </p:cNvSpPr>
          <p:nvPr/>
        </p:nvSpPr>
        <p:spPr bwMode="auto">
          <a:xfrm>
            <a:off x="3052763" y="3297238"/>
            <a:ext cx="17462"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66" name="Freeform 159"/>
          <p:cNvSpPr>
            <a:spLocks/>
          </p:cNvSpPr>
          <p:nvPr/>
        </p:nvSpPr>
        <p:spPr bwMode="auto">
          <a:xfrm>
            <a:off x="3035300" y="328930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US"/>
          </a:p>
        </p:txBody>
      </p:sp>
      <p:sp>
        <p:nvSpPr>
          <p:cNvPr id="17567" name="Freeform 160"/>
          <p:cNvSpPr>
            <a:spLocks/>
          </p:cNvSpPr>
          <p:nvPr/>
        </p:nvSpPr>
        <p:spPr bwMode="auto">
          <a:xfrm>
            <a:off x="3052763" y="3297238"/>
            <a:ext cx="17462"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68" name="Freeform 161"/>
          <p:cNvSpPr>
            <a:spLocks/>
          </p:cNvSpPr>
          <p:nvPr/>
        </p:nvSpPr>
        <p:spPr bwMode="auto">
          <a:xfrm>
            <a:off x="3035300" y="328930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569" name="Freeform 162"/>
          <p:cNvSpPr>
            <a:spLocks/>
          </p:cNvSpPr>
          <p:nvPr/>
        </p:nvSpPr>
        <p:spPr bwMode="auto">
          <a:xfrm>
            <a:off x="3052763" y="3297238"/>
            <a:ext cx="17462" cy="15875"/>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70" name="Freeform 163"/>
          <p:cNvSpPr>
            <a:spLocks/>
          </p:cNvSpPr>
          <p:nvPr/>
        </p:nvSpPr>
        <p:spPr bwMode="auto">
          <a:xfrm>
            <a:off x="3749675" y="328930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571" name="Freeform 164"/>
          <p:cNvSpPr>
            <a:spLocks/>
          </p:cNvSpPr>
          <p:nvPr/>
        </p:nvSpPr>
        <p:spPr bwMode="auto">
          <a:xfrm>
            <a:off x="3767138" y="3297238"/>
            <a:ext cx="17462"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72" name="Freeform 165"/>
          <p:cNvSpPr>
            <a:spLocks/>
          </p:cNvSpPr>
          <p:nvPr/>
        </p:nvSpPr>
        <p:spPr bwMode="auto">
          <a:xfrm>
            <a:off x="3749675" y="328930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US"/>
          </a:p>
        </p:txBody>
      </p:sp>
      <p:sp>
        <p:nvSpPr>
          <p:cNvPr id="17573" name="Freeform 166"/>
          <p:cNvSpPr>
            <a:spLocks/>
          </p:cNvSpPr>
          <p:nvPr/>
        </p:nvSpPr>
        <p:spPr bwMode="auto">
          <a:xfrm>
            <a:off x="3767138" y="3297238"/>
            <a:ext cx="17462"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74" name="Freeform 167"/>
          <p:cNvSpPr>
            <a:spLocks/>
          </p:cNvSpPr>
          <p:nvPr/>
        </p:nvSpPr>
        <p:spPr bwMode="auto">
          <a:xfrm>
            <a:off x="3749675" y="328930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575" name="Freeform 168"/>
          <p:cNvSpPr>
            <a:spLocks/>
          </p:cNvSpPr>
          <p:nvPr/>
        </p:nvSpPr>
        <p:spPr bwMode="auto">
          <a:xfrm>
            <a:off x="3767138" y="3297238"/>
            <a:ext cx="17462" cy="15875"/>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76" name="Freeform 169"/>
          <p:cNvSpPr>
            <a:spLocks/>
          </p:cNvSpPr>
          <p:nvPr/>
        </p:nvSpPr>
        <p:spPr bwMode="auto">
          <a:xfrm>
            <a:off x="4721225" y="3289300"/>
            <a:ext cx="33338" cy="33338"/>
          </a:xfrm>
          <a:custGeom>
            <a:avLst/>
            <a:gdLst>
              <a:gd name="T0" fmla="*/ 2147483647 w 21"/>
              <a:gd name="T1" fmla="*/ 2147483647 h 21"/>
              <a:gd name="T2" fmla="*/ 0 w 21"/>
              <a:gd name="T3" fmla="*/ 2147483647 h 21"/>
              <a:gd name="T4" fmla="*/ 0 w 21"/>
              <a:gd name="T5" fmla="*/ 2147483647 h 21"/>
              <a:gd name="T6" fmla="*/ 2147483647 w 21"/>
              <a:gd name="T7" fmla="*/ 2147483647 h 21"/>
              <a:gd name="T8" fmla="*/ 2147483647 w 21"/>
              <a:gd name="T9" fmla="*/ 2147483647 h 21"/>
              <a:gd name="T10" fmla="*/ 2147483647 w 21"/>
              <a:gd name="T11" fmla="*/ 2147483647 h 21"/>
              <a:gd name="T12" fmla="*/ 2147483647 w 21"/>
              <a:gd name="T13" fmla="*/ 0 h 21"/>
              <a:gd name="T14" fmla="*/ 2147483647 w 21"/>
              <a:gd name="T15" fmla="*/ 0 h 21"/>
              <a:gd name="T16" fmla="*/ 0 w 21"/>
              <a:gd name="T17" fmla="*/ 0 h 21"/>
              <a:gd name="T18" fmla="*/ 0 w 21"/>
              <a:gd name="T19" fmla="*/ 2147483647 h 21"/>
              <a:gd name="T20" fmla="*/ 2147483647 w 21"/>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US"/>
          </a:p>
        </p:txBody>
      </p:sp>
      <p:sp>
        <p:nvSpPr>
          <p:cNvPr id="17577" name="Freeform 170"/>
          <p:cNvSpPr>
            <a:spLocks/>
          </p:cNvSpPr>
          <p:nvPr/>
        </p:nvSpPr>
        <p:spPr bwMode="auto">
          <a:xfrm>
            <a:off x="4737100" y="3297238"/>
            <a:ext cx="17463"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78" name="Freeform 171"/>
          <p:cNvSpPr>
            <a:spLocks/>
          </p:cNvSpPr>
          <p:nvPr/>
        </p:nvSpPr>
        <p:spPr bwMode="auto">
          <a:xfrm>
            <a:off x="4721225" y="3289300"/>
            <a:ext cx="33338" cy="33338"/>
          </a:xfrm>
          <a:custGeom>
            <a:avLst/>
            <a:gdLst>
              <a:gd name="T0" fmla="*/ 2147483647 w 21"/>
              <a:gd name="T1" fmla="*/ 2147483647 h 21"/>
              <a:gd name="T2" fmla="*/ 0 w 21"/>
              <a:gd name="T3" fmla="*/ 2147483647 h 21"/>
              <a:gd name="T4" fmla="*/ 0 w 21"/>
              <a:gd name="T5" fmla="*/ 2147483647 h 21"/>
              <a:gd name="T6" fmla="*/ 2147483647 w 21"/>
              <a:gd name="T7" fmla="*/ 2147483647 h 21"/>
              <a:gd name="T8" fmla="*/ 2147483647 w 21"/>
              <a:gd name="T9" fmla="*/ 2147483647 h 21"/>
              <a:gd name="T10" fmla="*/ 2147483647 w 21"/>
              <a:gd name="T11" fmla="*/ 2147483647 h 21"/>
              <a:gd name="T12" fmla="*/ 2147483647 w 21"/>
              <a:gd name="T13" fmla="*/ 0 h 21"/>
              <a:gd name="T14" fmla="*/ 2147483647 w 21"/>
              <a:gd name="T15" fmla="*/ 0 h 21"/>
              <a:gd name="T16" fmla="*/ 0 w 21"/>
              <a:gd name="T17" fmla="*/ 0 h 21"/>
              <a:gd name="T18" fmla="*/ 0 w 21"/>
              <a:gd name="T19" fmla="*/ 2147483647 h 21"/>
              <a:gd name="T20" fmla="*/ 2147483647 w 21"/>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US"/>
          </a:p>
        </p:txBody>
      </p:sp>
      <p:sp>
        <p:nvSpPr>
          <p:cNvPr id="17579" name="Freeform 172"/>
          <p:cNvSpPr>
            <a:spLocks/>
          </p:cNvSpPr>
          <p:nvPr/>
        </p:nvSpPr>
        <p:spPr bwMode="auto">
          <a:xfrm>
            <a:off x="4737100" y="3297238"/>
            <a:ext cx="17463"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80" name="Freeform 173"/>
          <p:cNvSpPr>
            <a:spLocks/>
          </p:cNvSpPr>
          <p:nvPr/>
        </p:nvSpPr>
        <p:spPr bwMode="auto">
          <a:xfrm>
            <a:off x="4721225" y="3289300"/>
            <a:ext cx="33338" cy="33338"/>
          </a:xfrm>
          <a:custGeom>
            <a:avLst/>
            <a:gdLst>
              <a:gd name="T0" fmla="*/ 2147483647 w 21"/>
              <a:gd name="T1" fmla="*/ 2147483647 h 21"/>
              <a:gd name="T2" fmla="*/ 0 w 21"/>
              <a:gd name="T3" fmla="*/ 2147483647 h 21"/>
              <a:gd name="T4" fmla="*/ 0 w 21"/>
              <a:gd name="T5" fmla="*/ 2147483647 h 21"/>
              <a:gd name="T6" fmla="*/ 2147483647 w 21"/>
              <a:gd name="T7" fmla="*/ 2147483647 h 21"/>
              <a:gd name="T8" fmla="*/ 2147483647 w 21"/>
              <a:gd name="T9" fmla="*/ 2147483647 h 21"/>
              <a:gd name="T10" fmla="*/ 2147483647 w 21"/>
              <a:gd name="T11" fmla="*/ 2147483647 h 21"/>
              <a:gd name="T12" fmla="*/ 2147483647 w 21"/>
              <a:gd name="T13" fmla="*/ 0 h 21"/>
              <a:gd name="T14" fmla="*/ 2147483647 w 21"/>
              <a:gd name="T15" fmla="*/ 0 h 21"/>
              <a:gd name="T16" fmla="*/ 0 w 21"/>
              <a:gd name="T17" fmla="*/ 0 h 21"/>
              <a:gd name="T18" fmla="*/ 0 w 21"/>
              <a:gd name="T19" fmla="*/ 2147483647 h 21"/>
              <a:gd name="T20" fmla="*/ 2147483647 w 21"/>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US"/>
          </a:p>
        </p:txBody>
      </p:sp>
      <p:sp>
        <p:nvSpPr>
          <p:cNvPr id="17581" name="Freeform 174"/>
          <p:cNvSpPr>
            <a:spLocks/>
          </p:cNvSpPr>
          <p:nvPr/>
        </p:nvSpPr>
        <p:spPr bwMode="auto">
          <a:xfrm>
            <a:off x="4737100" y="3297238"/>
            <a:ext cx="17463" cy="15875"/>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82" name="Freeform 175"/>
          <p:cNvSpPr>
            <a:spLocks/>
          </p:cNvSpPr>
          <p:nvPr/>
        </p:nvSpPr>
        <p:spPr bwMode="auto">
          <a:xfrm>
            <a:off x="5418138" y="328930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583" name="Freeform 176"/>
          <p:cNvSpPr>
            <a:spLocks/>
          </p:cNvSpPr>
          <p:nvPr/>
        </p:nvSpPr>
        <p:spPr bwMode="auto">
          <a:xfrm>
            <a:off x="5435600" y="3297238"/>
            <a:ext cx="17463"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84" name="Freeform 177"/>
          <p:cNvSpPr>
            <a:spLocks/>
          </p:cNvSpPr>
          <p:nvPr/>
        </p:nvSpPr>
        <p:spPr bwMode="auto">
          <a:xfrm>
            <a:off x="5418138" y="328930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US"/>
          </a:p>
        </p:txBody>
      </p:sp>
      <p:sp>
        <p:nvSpPr>
          <p:cNvPr id="17585" name="Freeform 178"/>
          <p:cNvSpPr>
            <a:spLocks/>
          </p:cNvSpPr>
          <p:nvPr/>
        </p:nvSpPr>
        <p:spPr bwMode="auto">
          <a:xfrm>
            <a:off x="5435600" y="3297238"/>
            <a:ext cx="17463"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86" name="Freeform 179"/>
          <p:cNvSpPr>
            <a:spLocks/>
          </p:cNvSpPr>
          <p:nvPr/>
        </p:nvSpPr>
        <p:spPr bwMode="auto">
          <a:xfrm>
            <a:off x="5418138" y="328930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587" name="Freeform 180"/>
          <p:cNvSpPr>
            <a:spLocks/>
          </p:cNvSpPr>
          <p:nvPr/>
        </p:nvSpPr>
        <p:spPr bwMode="auto">
          <a:xfrm>
            <a:off x="5435600" y="3297238"/>
            <a:ext cx="17463" cy="15875"/>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88" name="Freeform 181"/>
          <p:cNvSpPr>
            <a:spLocks/>
          </p:cNvSpPr>
          <p:nvPr/>
        </p:nvSpPr>
        <p:spPr bwMode="auto">
          <a:xfrm>
            <a:off x="6134100" y="3289300"/>
            <a:ext cx="33338" cy="33338"/>
          </a:xfrm>
          <a:custGeom>
            <a:avLst/>
            <a:gdLst>
              <a:gd name="T0" fmla="*/ 2147483647 w 21"/>
              <a:gd name="T1" fmla="*/ 2147483647 h 21"/>
              <a:gd name="T2" fmla="*/ 0 w 21"/>
              <a:gd name="T3" fmla="*/ 2147483647 h 21"/>
              <a:gd name="T4" fmla="*/ 0 w 21"/>
              <a:gd name="T5" fmla="*/ 2147483647 h 21"/>
              <a:gd name="T6" fmla="*/ 2147483647 w 21"/>
              <a:gd name="T7" fmla="*/ 2147483647 h 21"/>
              <a:gd name="T8" fmla="*/ 2147483647 w 21"/>
              <a:gd name="T9" fmla="*/ 2147483647 h 21"/>
              <a:gd name="T10" fmla="*/ 2147483647 w 21"/>
              <a:gd name="T11" fmla="*/ 2147483647 h 21"/>
              <a:gd name="T12" fmla="*/ 2147483647 w 21"/>
              <a:gd name="T13" fmla="*/ 0 h 21"/>
              <a:gd name="T14" fmla="*/ 2147483647 w 21"/>
              <a:gd name="T15" fmla="*/ 0 h 21"/>
              <a:gd name="T16" fmla="*/ 0 w 21"/>
              <a:gd name="T17" fmla="*/ 0 h 21"/>
              <a:gd name="T18" fmla="*/ 0 w 21"/>
              <a:gd name="T19" fmla="*/ 2147483647 h 21"/>
              <a:gd name="T20" fmla="*/ 2147483647 w 21"/>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US"/>
          </a:p>
        </p:txBody>
      </p:sp>
      <p:sp>
        <p:nvSpPr>
          <p:cNvPr id="17589" name="Freeform 182"/>
          <p:cNvSpPr>
            <a:spLocks/>
          </p:cNvSpPr>
          <p:nvPr/>
        </p:nvSpPr>
        <p:spPr bwMode="auto">
          <a:xfrm>
            <a:off x="6149975" y="3297238"/>
            <a:ext cx="17463"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90" name="Freeform 183"/>
          <p:cNvSpPr>
            <a:spLocks/>
          </p:cNvSpPr>
          <p:nvPr/>
        </p:nvSpPr>
        <p:spPr bwMode="auto">
          <a:xfrm>
            <a:off x="6134100" y="3289300"/>
            <a:ext cx="33338" cy="33338"/>
          </a:xfrm>
          <a:custGeom>
            <a:avLst/>
            <a:gdLst>
              <a:gd name="T0" fmla="*/ 2147483647 w 21"/>
              <a:gd name="T1" fmla="*/ 2147483647 h 21"/>
              <a:gd name="T2" fmla="*/ 0 w 21"/>
              <a:gd name="T3" fmla="*/ 2147483647 h 21"/>
              <a:gd name="T4" fmla="*/ 0 w 21"/>
              <a:gd name="T5" fmla="*/ 2147483647 h 21"/>
              <a:gd name="T6" fmla="*/ 2147483647 w 21"/>
              <a:gd name="T7" fmla="*/ 2147483647 h 21"/>
              <a:gd name="T8" fmla="*/ 2147483647 w 21"/>
              <a:gd name="T9" fmla="*/ 2147483647 h 21"/>
              <a:gd name="T10" fmla="*/ 2147483647 w 21"/>
              <a:gd name="T11" fmla="*/ 2147483647 h 21"/>
              <a:gd name="T12" fmla="*/ 2147483647 w 21"/>
              <a:gd name="T13" fmla="*/ 0 h 21"/>
              <a:gd name="T14" fmla="*/ 2147483647 w 21"/>
              <a:gd name="T15" fmla="*/ 0 h 21"/>
              <a:gd name="T16" fmla="*/ 0 w 21"/>
              <a:gd name="T17" fmla="*/ 0 h 21"/>
              <a:gd name="T18" fmla="*/ 0 w 21"/>
              <a:gd name="T19" fmla="*/ 2147483647 h 21"/>
              <a:gd name="T20" fmla="*/ 2147483647 w 21"/>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US"/>
          </a:p>
        </p:txBody>
      </p:sp>
      <p:sp>
        <p:nvSpPr>
          <p:cNvPr id="17591" name="Freeform 184"/>
          <p:cNvSpPr>
            <a:spLocks/>
          </p:cNvSpPr>
          <p:nvPr/>
        </p:nvSpPr>
        <p:spPr bwMode="auto">
          <a:xfrm>
            <a:off x="6149975" y="3297238"/>
            <a:ext cx="17463"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92" name="Freeform 185"/>
          <p:cNvSpPr>
            <a:spLocks/>
          </p:cNvSpPr>
          <p:nvPr/>
        </p:nvSpPr>
        <p:spPr bwMode="auto">
          <a:xfrm>
            <a:off x="6134100" y="3289300"/>
            <a:ext cx="33338" cy="33338"/>
          </a:xfrm>
          <a:custGeom>
            <a:avLst/>
            <a:gdLst>
              <a:gd name="T0" fmla="*/ 2147483647 w 21"/>
              <a:gd name="T1" fmla="*/ 2147483647 h 21"/>
              <a:gd name="T2" fmla="*/ 0 w 21"/>
              <a:gd name="T3" fmla="*/ 2147483647 h 21"/>
              <a:gd name="T4" fmla="*/ 0 w 21"/>
              <a:gd name="T5" fmla="*/ 2147483647 h 21"/>
              <a:gd name="T6" fmla="*/ 2147483647 w 21"/>
              <a:gd name="T7" fmla="*/ 2147483647 h 21"/>
              <a:gd name="T8" fmla="*/ 2147483647 w 21"/>
              <a:gd name="T9" fmla="*/ 2147483647 h 21"/>
              <a:gd name="T10" fmla="*/ 2147483647 w 21"/>
              <a:gd name="T11" fmla="*/ 2147483647 h 21"/>
              <a:gd name="T12" fmla="*/ 2147483647 w 21"/>
              <a:gd name="T13" fmla="*/ 0 h 21"/>
              <a:gd name="T14" fmla="*/ 2147483647 w 21"/>
              <a:gd name="T15" fmla="*/ 0 h 21"/>
              <a:gd name="T16" fmla="*/ 0 w 21"/>
              <a:gd name="T17" fmla="*/ 0 h 21"/>
              <a:gd name="T18" fmla="*/ 0 w 21"/>
              <a:gd name="T19" fmla="*/ 2147483647 h 21"/>
              <a:gd name="T20" fmla="*/ 2147483647 w 21"/>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US"/>
          </a:p>
        </p:txBody>
      </p:sp>
      <p:sp>
        <p:nvSpPr>
          <p:cNvPr id="17593" name="Freeform 186"/>
          <p:cNvSpPr>
            <a:spLocks/>
          </p:cNvSpPr>
          <p:nvPr/>
        </p:nvSpPr>
        <p:spPr bwMode="auto">
          <a:xfrm>
            <a:off x="6149975" y="3297238"/>
            <a:ext cx="17463" cy="15875"/>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94" name="Freeform 187"/>
          <p:cNvSpPr>
            <a:spLocks/>
          </p:cNvSpPr>
          <p:nvPr/>
        </p:nvSpPr>
        <p:spPr bwMode="auto">
          <a:xfrm>
            <a:off x="6831013" y="328930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595" name="Freeform 188"/>
          <p:cNvSpPr>
            <a:spLocks/>
          </p:cNvSpPr>
          <p:nvPr/>
        </p:nvSpPr>
        <p:spPr bwMode="auto">
          <a:xfrm>
            <a:off x="6848475" y="3297238"/>
            <a:ext cx="17463"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96" name="Freeform 189"/>
          <p:cNvSpPr>
            <a:spLocks/>
          </p:cNvSpPr>
          <p:nvPr/>
        </p:nvSpPr>
        <p:spPr bwMode="auto">
          <a:xfrm>
            <a:off x="6831013" y="328930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US"/>
          </a:p>
        </p:txBody>
      </p:sp>
      <p:sp>
        <p:nvSpPr>
          <p:cNvPr id="17597" name="Freeform 190"/>
          <p:cNvSpPr>
            <a:spLocks/>
          </p:cNvSpPr>
          <p:nvPr/>
        </p:nvSpPr>
        <p:spPr bwMode="auto">
          <a:xfrm>
            <a:off x="6848475" y="3297238"/>
            <a:ext cx="17463"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598" name="Freeform 191"/>
          <p:cNvSpPr>
            <a:spLocks/>
          </p:cNvSpPr>
          <p:nvPr/>
        </p:nvSpPr>
        <p:spPr bwMode="auto">
          <a:xfrm>
            <a:off x="6831013" y="328930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599" name="Freeform 192"/>
          <p:cNvSpPr>
            <a:spLocks/>
          </p:cNvSpPr>
          <p:nvPr/>
        </p:nvSpPr>
        <p:spPr bwMode="auto">
          <a:xfrm>
            <a:off x="6848475" y="3297238"/>
            <a:ext cx="17463" cy="15875"/>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p:spPr>
        <p:txBody>
          <a:bodyPr/>
          <a:lstStyle/>
          <a:p>
            <a:endParaRPr lang="en-US"/>
          </a:p>
        </p:txBody>
      </p:sp>
      <p:sp>
        <p:nvSpPr>
          <p:cNvPr id="17600" name="Freeform 193"/>
          <p:cNvSpPr>
            <a:spLocks/>
          </p:cNvSpPr>
          <p:nvPr/>
        </p:nvSpPr>
        <p:spPr bwMode="auto">
          <a:xfrm>
            <a:off x="6831013" y="3916363"/>
            <a:ext cx="34925" cy="33337"/>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601" name="Freeform 194"/>
          <p:cNvSpPr>
            <a:spLocks/>
          </p:cNvSpPr>
          <p:nvPr/>
        </p:nvSpPr>
        <p:spPr bwMode="auto">
          <a:xfrm>
            <a:off x="6831013" y="3898900"/>
            <a:ext cx="52387"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02" name="Freeform 195"/>
          <p:cNvSpPr>
            <a:spLocks/>
          </p:cNvSpPr>
          <p:nvPr/>
        </p:nvSpPr>
        <p:spPr bwMode="auto">
          <a:xfrm>
            <a:off x="6134100" y="3898900"/>
            <a:ext cx="33338" cy="34925"/>
          </a:xfrm>
          <a:custGeom>
            <a:avLst/>
            <a:gdLst>
              <a:gd name="T0" fmla="*/ 2147483647 w 21"/>
              <a:gd name="T1" fmla="*/ 2147483647 h 22"/>
              <a:gd name="T2" fmla="*/ 0 w 21"/>
              <a:gd name="T3" fmla="*/ 2147483647 h 22"/>
              <a:gd name="T4" fmla="*/ 0 w 21"/>
              <a:gd name="T5" fmla="*/ 2147483647 h 22"/>
              <a:gd name="T6" fmla="*/ 2147483647 w 21"/>
              <a:gd name="T7" fmla="*/ 2147483647 h 22"/>
              <a:gd name="T8" fmla="*/ 2147483647 w 21"/>
              <a:gd name="T9" fmla="*/ 2147483647 h 22"/>
              <a:gd name="T10" fmla="*/ 2147483647 w 21"/>
              <a:gd name="T11" fmla="*/ 2147483647 h 22"/>
              <a:gd name="T12" fmla="*/ 2147483647 w 21"/>
              <a:gd name="T13" fmla="*/ 0 h 22"/>
              <a:gd name="T14" fmla="*/ 2147483647 w 21"/>
              <a:gd name="T15" fmla="*/ 0 h 22"/>
              <a:gd name="T16" fmla="*/ 0 w 21"/>
              <a:gd name="T17" fmla="*/ 0 h 22"/>
              <a:gd name="T18" fmla="*/ 0 w 21"/>
              <a:gd name="T19" fmla="*/ 2147483647 h 22"/>
              <a:gd name="T20" fmla="*/ 2147483647 w 21"/>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US"/>
          </a:p>
        </p:txBody>
      </p:sp>
      <p:sp>
        <p:nvSpPr>
          <p:cNvPr id="17603" name="Freeform 196"/>
          <p:cNvSpPr>
            <a:spLocks/>
          </p:cNvSpPr>
          <p:nvPr/>
        </p:nvSpPr>
        <p:spPr bwMode="auto">
          <a:xfrm>
            <a:off x="6116638" y="3898900"/>
            <a:ext cx="50800"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04" name="Freeform 197"/>
          <p:cNvSpPr>
            <a:spLocks/>
          </p:cNvSpPr>
          <p:nvPr/>
        </p:nvSpPr>
        <p:spPr bwMode="auto">
          <a:xfrm>
            <a:off x="5060950" y="4256088"/>
            <a:ext cx="34925" cy="34925"/>
          </a:xfrm>
          <a:custGeom>
            <a:avLst/>
            <a:gdLst>
              <a:gd name="T0" fmla="*/ 2147483647 w 22"/>
              <a:gd name="T1" fmla="*/ 2147483647 h 22"/>
              <a:gd name="T2" fmla="*/ 0 w 22"/>
              <a:gd name="T3" fmla="*/ 2147483647 h 22"/>
              <a:gd name="T4" fmla="*/ 0 w 22"/>
              <a:gd name="T5" fmla="*/ 2147483647 h 22"/>
              <a:gd name="T6" fmla="*/ 2147483647 w 22"/>
              <a:gd name="T7" fmla="*/ 2147483647 h 22"/>
              <a:gd name="T8" fmla="*/ 2147483647 w 22"/>
              <a:gd name="T9" fmla="*/ 2147483647 h 22"/>
              <a:gd name="T10" fmla="*/ 2147483647 w 22"/>
              <a:gd name="T11" fmla="*/ 2147483647 h 22"/>
              <a:gd name="T12" fmla="*/ 2147483647 w 22"/>
              <a:gd name="T13" fmla="*/ 0 h 22"/>
              <a:gd name="T14" fmla="*/ 2147483647 w 22"/>
              <a:gd name="T15" fmla="*/ 0 h 22"/>
              <a:gd name="T16" fmla="*/ 0 w 22"/>
              <a:gd name="T17" fmla="*/ 0 h 22"/>
              <a:gd name="T18" fmla="*/ 0 w 22"/>
              <a:gd name="T19" fmla="*/ 2147483647 h 22"/>
              <a:gd name="T20" fmla="*/ 2147483647 w 22"/>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605" name="Freeform 198"/>
          <p:cNvSpPr>
            <a:spLocks/>
          </p:cNvSpPr>
          <p:nvPr/>
        </p:nvSpPr>
        <p:spPr bwMode="auto">
          <a:xfrm>
            <a:off x="5060950" y="4240213"/>
            <a:ext cx="50800"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06" name="Freeform 199"/>
          <p:cNvSpPr>
            <a:spLocks/>
          </p:cNvSpPr>
          <p:nvPr/>
        </p:nvSpPr>
        <p:spPr bwMode="auto">
          <a:xfrm>
            <a:off x="5418138" y="3916363"/>
            <a:ext cx="34925" cy="33337"/>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607" name="Freeform 200"/>
          <p:cNvSpPr>
            <a:spLocks/>
          </p:cNvSpPr>
          <p:nvPr/>
        </p:nvSpPr>
        <p:spPr bwMode="auto">
          <a:xfrm>
            <a:off x="5418138" y="3898900"/>
            <a:ext cx="52387"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08" name="Freeform 201"/>
          <p:cNvSpPr>
            <a:spLocks/>
          </p:cNvSpPr>
          <p:nvPr/>
        </p:nvSpPr>
        <p:spPr bwMode="auto">
          <a:xfrm>
            <a:off x="4721225" y="3898900"/>
            <a:ext cx="33338" cy="34925"/>
          </a:xfrm>
          <a:custGeom>
            <a:avLst/>
            <a:gdLst>
              <a:gd name="T0" fmla="*/ 2147483647 w 21"/>
              <a:gd name="T1" fmla="*/ 2147483647 h 22"/>
              <a:gd name="T2" fmla="*/ 0 w 21"/>
              <a:gd name="T3" fmla="*/ 2147483647 h 22"/>
              <a:gd name="T4" fmla="*/ 0 w 21"/>
              <a:gd name="T5" fmla="*/ 2147483647 h 22"/>
              <a:gd name="T6" fmla="*/ 2147483647 w 21"/>
              <a:gd name="T7" fmla="*/ 2147483647 h 22"/>
              <a:gd name="T8" fmla="*/ 2147483647 w 21"/>
              <a:gd name="T9" fmla="*/ 2147483647 h 22"/>
              <a:gd name="T10" fmla="*/ 2147483647 w 21"/>
              <a:gd name="T11" fmla="*/ 2147483647 h 22"/>
              <a:gd name="T12" fmla="*/ 2147483647 w 21"/>
              <a:gd name="T13" fmla="*/ 0 h 22"/>
              <a:gd name="T14" fmla="*/ 2147483647 w 21"/>
              <a:gd name="T15" fmla="*/ 0 h 22"/>
              <a:gd name="T16" fmla="*/ 0 w 21"/>
              <a:gd name="T17" fmla="*/ 0 h 22"/>
              <a:gd name="T18" fmla="*/ 0 w 21"/>
              <a:gd name="T19" fmla="*/ 2147483647 h 22"/>
              <a:gd name="T20" fmla="*/ 2147483647 w 21"/>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US"/>
          </a:p>
        </p:txBody>
      </p:sp>
      <p:sp>
        <p:nvSpPr>
          <p:cNvPr id="17609" name="Freeform 202"/>
          <p:cNvSpPr>
            <a:spLocks/>
          </p:cNvSpPr>
          <p:nvPr/>
        </p:nvSpPr>
        <p:spPr bwMode="auto">
          <a:xfrm>
            <a:off x="4703763" y="3898900"/>
            <a:ext cx="50800"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10" name="Freeform 203"/>
          <p:cNvSpPr>
            <a:spLocks/>
          </p:cNvSpPr>
          <p:nvPr/>
        </p:nvSpPr>
        <p:spPr bwMode="auto">
          <a:xfrm>
            <a:off x="3392488" y="4256088"/>
            <a:ext cx="34925" cy="34925"/>
          </a:xfrm>
          <a:custGeom>
            <a:avLst/>
            <a:gdLst>
              <a:gd name="T0" fmla="*/ 2147483647 w 22"/>
              <a:gd name="T1" fmla="*/ 2147483647 h 22"/>
              <a:gd name="T2" fmla="*/ 0 w 22"/>
              <a:gd name="T3" fmla="*/ 2147483647 h 22"/>
              <a:gd name="T4" fmla="*/ 0 w 22"/>
              <a:gd name="T5" fmla="*/ 2147483647 h 22"/>
              <a:gd name="T6" fmla="*/ 2147483647 w 22"/>
              <a:gd name="T7" fmla="*/ 2147483647 h 22"/>
              <a:gd name="T8" fmla="*/ 2147483647 w 22"/>
              <a:gd name="T9" fmla="*/ 2147483647 h 22"/>
              <a:gd name="T10" fmla="*/ 2147483647 w 22"/>
              <a:gd name="T11" fmla="*/ 2147483647 h 22"/>
              <a:gd name="T12" fmla="*/ 2147483647 w 22"/>
              <a:gd name="T13" fmla="*/ 0 h 22"/>
              <a:gd name="T14" fmla="*/ 2147483647 w 22"/>
              <a:gd name="T15" fmla="*/ 0 h 22"/>
              <a:gd name="T16" fmla="*/ 0 w 22"/>
              <a:gd name="T17" fmla="*/ 0 h 22"/>
              <a:gd name="T18" fmla="*/ 0 w 22"/>
              <a:gd name="T19" fmla="*/ 2147483647 h 22"/>
              <a:gd name="T20" fmla="*/ 2147483647 w 22"/>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611" name="Freeform 204"/>
          <p:cNvSpPr>
            <a:spLocks/>
          </p:cNvSpPr>
          <p:nvPr/>
        </p:nvSpPr>
        <p:spPr bwMode="auto">
          <a:xfrm>
            <a:off x="3376613" y="4240213"/>
            <a:ext cx="50800"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12" name="Freeform 205"/>
          <p:cNvSpPr>
            <a:spLocks/>
          </p:cNvSpPr>
          <p:nvPr/>
        </p:nvSpPr>
        <p:spPr bwMode="auto">
          <a:xfrm>
            <a:off x="3749675" y="3916363"/>
            <a:ext cx="34925" cy="33337"/>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613" name="Freeform 206"/>
          <p:cNvSpPr>
            <a:spLocks/>
          </p:cNvSpPr>
          <p:nvPr/>
        </p:nvSpPr>
        <p:spPr bwMode="auto">
          <a:xfrm>
            <a:off x="3733800" y="3898900"/>
            <a:ext cx="50800"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14" name="Freeform 207"/>
          <p:cNvSpPr>
            <a:spLocks/>
          </p:cNvSpPr>
          <p:nvPr/>
        </p:nvSpPr>
        <p:spPr bwMode="auto">
          <a:xfrm>
            <a:off x="3035300" y="3916363"/>
            <a:ext cx="34925" cy="33337"/>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615" name="Freeform 208"/>
          <p:cNvSpPr>
            <a:spLocks/>
          </p:cNvSpPr>
          <p:nvPr/>
        </p:nvSpPr>
        <p:spPr bwMode="auto">
          <a:xfrm>
            <a:off x="3035300" y="3898900"/>
            <a:ext cx="50800"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16" name="Freeform 209"/>
          <p:cNvSpPr>
            <a:spLocks/>
          </p:cNvSpPr>
          <p:nvPr/>
        </p:nvSpPr>
        <p:spPr bwMode="auto">
          <a:xfrm>
            <a:off x="3035300" y="247015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US"/>
          </a:p>
        </p:txBody>
      </p:sp>
      <p:sp>
        <p:nvSpPr>
          <p:cNvPr id="17617" name="Freeform 210"/>
          <p:cNvSpPr>
            <a:spLocks/>
          </p:cNvSpPr>
          <p:nvPr/>
        </p:nvSpPr>
        <p:spPr bwMode="auto">
          <a:xfrm>
            <a:off x="3035300" y="2452688"/>
            <a:ext cx="50800"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18" name="Freeform 211"/>
          <p:cNvSpPr>
            <a:spLocks/>
          </p:cNvSpPr>
          <p:nvPr/>
        </p:nvSpPr>
        <p:spPr bwMode="auto">
          <a:xfrm>
            <a:off x="3392488" y="2809875"/>
            <a:ext cx="34925" cy="34925"/>
          </a:xfrm>
          <a:custGeom>
            <a:avLst/>
            <a:gdLst>
              <a:gd name="T0" fmla="*/ 2147483647 w 22"/>
              <a:gd name="T1" fmla="*/ 2147483647 h 22"/>
              <a:gd name="T2" fmla="*/ 0 w 22"/>
              <a:gd name="T3" fmla="*/ 2147483647 h 22"/>
              <a:gd name="T4" fmla="*/ 0 w 22"/>
              <a:gd name="T5" fmla="*/ 2147483647 h 22"/>
              <a:gd name="T6" fmla="*/ 2147483647 w 22"/>
              <a:gd name="T7" fmla="*/ 2147483647 h 22"/>
              <a:gd name="T8" fmla="*/ 2147483647 w 22"/>
              <a:gd name="T9" fmla="*/ 2147483647 h 22"/>
              <a:gd name="T10" fmla="*/ 2147483647 w 22"/>
              <a:gd name="T11" fmla="*/ 2147483647 h 22"/>
              <a:gd name="T12" fmla="*/ 2147483647 w 22"/>
              <a:gd name="T13" fmla="*/ 0 h 22"/>
              <a:gd name="T14" fmla="*/ 2147483647 w 22"/>
              <a:gd name="T15" fmla="*/ 0 h 22"/>
              <a:gd name="T16" fmla="*/ 0 w 22"/>
              <a:gd name="T17" fmla="*/ 0 h 22"/>
              <a:gd name="T18" fmla="*/ 0 w 22"/>
              <a:gd name="T19" fmla="*/ 2147483647 h 22"/>
              <a:gd name="T20" fmla="*/ 2147483647 w 22"/>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619" name="Freeform 212"/>
          <p:cNvSpPr>
            <a:spLocks/>
          </p:cNvSpPr>
          <p:nvPr/>
        </p:nvSpPr>
        <p:spPr bwMode="auto">
          <a:xfrm>
            <a:off x="3376613" y="2792413"/>
            <a:ext cx="50800" cy="52387"/>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20" name="Freeform 213"/>
          <p:cNvSpPr>
            <a:spLocks/>
          </p:cNvSpPr>
          <p:nvPr/>
        </p:nvSpPr>
        <p:spPr bwMode="auto">
          <a:xfrm>
            <a:off x="3749675" y="2452688"/>
            <a:ext cx="34925" cy="33337"/>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621" name="Freeform 214"/>
          <p:cNvSpPr>
            <a:spLocks/>
          </p:cNvSpPr>
          <p:nvPr/>
        </p:nvSpPr>
        <p:spPr bwMode="auto">
          <a:xfrm>
            <a:off x="3733800" y="2452688"/>
            <a:ext cx="50800"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22" name="Freeform 215"/>
          <p:cNvSpPr>
            <a:spLocks/>
          </p:cNvSpPr>
          <p:nvPr/>
        </p:nvSpPr>
        <p:spPr bwMode="auto">
          <a:xfrm>
            <a:off x="4721225" y="2470150"/>
            <a:ext cx="33338" cy="33338"/>
          </a:xfrm>
          <a:custGeom>
            <a:avLst/>
            <a:gdLst>
              <a:gd name="T0" fmla="*/ 2147483647 w 21"/>
              <a:gd name="T1" fmla="*/ 2147483647 h 21"/>
              <a:gd name="T2" fmla="*/ 0 w 21"/>
              <a:gd name="T3" fmla="*/ 2147483647 h 21"/>
              <a:gd name="T4" fmla="*/ 0 w 21"/>
              <a:gd name="T5" fmla="*/ 2147483647 h 21"/>
              <a:gd name="T6" fmla="*/ 2147483647 w 21"/>
              <a:gd name="T7" fmla="*/ 2147483647 h 21"/>
              <a:gd name="T8" fmla="*/ 2147483647 w 21"/>
              <a:gd name="T9" fmla="*/ 2147483647 h 21"/>
              <a:gd name="T10" fmla="*/ 2147483647 w 21"/>
              <a:gd name="T11" fmla="*/ 2147483647 h 21"/>
              <a:gd name="T12" fmla="*/ 2147483647 w 21"/>
              <a:gd name="T13" fmla="*/ 0 h 21"/>
              <a:gd name="T14" fmla="*/ 2147483647 w 21"/>
              <a:gd name="T15" fmla="*/ 0 h 21"/>
              <a:gd name="T16" fmla="*/ 0 w 21"/>
              <a:gd name="T17" fmla="*/ 0 h 21"/>
              <a:gd name="T18" fmla="*/ 0 w 21"/>
              <a:gd name="T19" fmla="*/ 2147483647 h 21"/>
              <a:gd name="T20" fmla="*/ 2147483647 w 21"/>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US"/>
          </a:p>
        </p:txBody>
      </p:sp>
      <p:sp>
        <p:nvSpPr>
          <p:cNvPr id="17623" name="Freeform 216"/>
          <p:cNvSpPr>
            <a:spLocks/>
          </p:cNvSpPr>
          <p:nvPr/>
        </p:nvSpPr>
        <p:spPr bwMode="auto">
          <a:xfrm>
            <a:off x="4703763" y="2452688"/>
            <a:ext cx="50800"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24" name="Freeform 217"/>
          <p:cNvSpPr>
            <a:spLocks/>
          </p:cNvSpPr>
          <p:nvPr/>
        </p:nvSpPr>
        <p:spPr bwMode="auto">
          <a:xfrm>
            <a:off x="5060950" y="2809875"/>
            <a:ext cx="34925" cy="34925"/>
          </a:xfrm>
          <a:custGeom>
            <a:avLst/>
            <a:gdLst>
              <a:gd name="T0" fmla="*/ 2147483647 w 22"/>
              <a:gd name="T1" fmla="*/ 2147483647 h 22"/>
              <a:gd name="T2" fmla="*/ 0 w 22"/>
              <a:gd name="T3" fmla="*/ 2147483647 h 22"/>
              <a:gd name="T4" fmla="*/ 0 w 22"/>
              <a:gd name="T5" fmla="*/ 2147483647 h 22"/>
              <a:gd name="T6" fmla="*/ 2147483647 w 22"/>
              <a:gd name="T7" fmla="*/ 2147483647 h 22"/>
              <a:gd name="T8" fmla="*/ 2147483647 w 22"/>
              <a:gd name="T9" fmla="*/ 2147483647 h 22"/>
              <a:gd name="T10" fmla="*/ 2147483647 w 22"/>
              <a:gd name="T11" fmla="*/ 2147483647 h 22"/>
              <a:gd name="T12" fmla="*/ 2147483647 w 22"/>
              <a:gd name="T13" fmla="*/ 0 h 22"/>
              <a:gd name="T14" fmla="*/ 2147483647 w 22"/>
              <a:gd name="T15" fmla="*/ 0 h 22"/>
              <a:gd name="T16" fmla="*/ 0 w 22"/>
              <a:gd name="T17" fmla="*/ 0 h 22"/>
              <a:gd name="T18" fmla="*/ 0 w 22"/>
              <a:gd name="T19" fmla="*/ 2147483647 h 22"/>
              <a:gd name="T20" fmla="*/ 2147483647 w 22"/>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625" name="Freeform 218"/>
          <p:cNvSpPr>
            <a:spLocks/>
          </p:cNvSpPr>
          <p:nvPr/>
        </p:nvSpPr>
        <p:spPr bwMode="auto">
          <a:xfrm>
            <a:off x="5060950" y="2792413"/>
            <a:ext cx="50800" cy="52387"/>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26" name="Freeform 219"/>
          <p:cNvSpPr>
            <a:spLocks/>
          </p:cNvSpPr>
          <p:nvPr/>
        </p:nvSpPr>
        <p:spPr bwMode="auto">
          <a:xfrm>
            <a:off x="5418138" y="2452688"/>
            <a:ext cx="34925" cy="33337"/>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US"/>
          </a:p>
        </p:txBody>
      </p:sp>
      <p:sp>
        <p:nvSpPr>
          <p:cNvPr id="17627" name="Freeform 220"/>
          <p:cNvSpPr>
            <a:spLocks/>
          </p:cNvSpPr>
          <p:nvPr/>
        </p:nvSpPr>
        <p:spPr bwMode="auto">
          <a:xfrm>
            <a:off x="5418138" y="2452688"/>
            <a:ext cx="52387"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28" name="Freeform 221"/>
          <p:cNvSpPr>
            <a:spLocks/>
          </p:cNvSpPr>
          <p:nvPr/>
        </p:nvSpPr>
        <p:spPr bwMode="auto">
          <a:xfrm>
            <a:off x="6134100" y="2470150"/>
            <a:ext cx="33338" cy="33338"/>
          </a:xfrm>
          <a:custGeom>
            <a:avLst/>
            <a:gdLst>
              <a:gd name="T0" fmla="*/ 2147483647 w 21"/>
              <a:gd name="T1" fmla="*/ 2147483647 h 21"/>
              <a:gd name="T2" fmla="*/ 0 w 21"/>
              <a:gd name="T3" fmla="*/ 2147483647 h 21"/>
              <a:gd name="T4" fmla="*/ 0 w 21"/>
              <a:gd name="T5" fmla="*/ 2147483647 h 21"/>
              <a:gd name="T6" fmla="*/ 2147483647 w 21"/>
              <a:gd name="T7" fmla="*/ 2147483647 h 21"/>
              <a:gd name="T8" fmla="*/ 2147483647 w 21"/>
              <a:gd name="T9" fmla="*/ 2147483647 h 21"/>
              <a:gd name="T10" fmla="*/ 2147483647 w 21"/>
              <a:gd name="T11" fmla="*/ 2147483647 h 21"/>
              <a:gd name="T12" fmla="*/ 2147483647 w 21"/>
              <a:gd name="T13" fmla="*/ 0 h 21"/>
              <a:gd name="T14" fmla="*/ 2147483647 w 21"/>
              <a:gd name="T15" fmla="*/ 0 h 21"/>
              <a:gd name="T16" fmla="*/ 0 w 21"/>
              <a:gd name="T17" fmla="*/ 0 h 21"/>
              <a:gd name="T18" fmla="*/ 0 w 21"/>
              <a:gd name="T19" fmla="*/ 2147483647 h 21"/>
              <a:gd name="T20" fmla="*/ 2147483647 w 21"/>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US"/>
          </a:p>
        </p:txBody>
      </p:sp>
      <p:sp>
        <p:nvSpPr>
          <p:cNvPr id="17629" name="Freeform 222"/>
          <p:cNvSpPr>
            <a:spLocks/>
          </p:cNvSpPr>
          <p:nvPr/>
        </p:nvSpPr>
        <p:spPr bwMode="auto">
          <a:xfrm>
            <a:off x="6116638" y="2452688"/>
            <a:ext cx="50800"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30" name="Freeform 223"/>
          <p:cNvSpPr>
            <a:spLocks/>
          </p:cNvSpPr>
          <p:nvPr/>
        </p:nvSpPr>
        <p:spPr bwMode="auto">
          <a:xfrm>
            <a:off x="6831013" y="2470150"/>
            <a:ext cx="34925" cy="33338"/>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US"/>
          </a:p>
        </p:txBody>
      </p:sp>
      <p:sp>
        <p:nvSpPr>
          <p:cNvPr id="17631" name="Freeform 224"/>
          <p:cNvSpPr>
            <a:spLocks/>
          </p:cNvSpPr>
          <p:nvPr/>
        </p:nvSpPr>
        <p:spPr bwMode="auto">
          <a:xfrm>
            <a:off x="6831013" y="2452688"/>
            <a:ext cx="52387"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32" name="Freeform 225"/>
          <p:cNvSpPr>
            <a:spLocks/>
          </p:cNvSpPr>
          <p:nvPr/>
        </p:nvSpPr>
        <p:spPr bwMode="auto">
          <a:xfrm>
            <a:off x="5060950" y="2112963"/>
            <a:ext cx="34925" cy="33337"/>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US"/>
          </a:p>
        </p:txBody>
      </p:sp>
      <p:sp>
        <p:nvSpPr>
          <p:cNvPr id="17633" name="Freeform 226"/>
          <p:cNvSpPr>
            <a:spLocks/>
          </p:cNvSpPr>
          <p:nvPr/>
        </p:nvSpPr>
        <p:spPr bwMode="auto">
          <a:xfrm>
            <a:off x="5060950" y="2095500"/>
            <a:ext cx="50800"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34" name="Freeform 227"/>
          <p:cNvSpPr>
            <a:spLocks/>
          </p:cNvSpPr>
          <p:nvPr/>
        </p:nvSpPr>
        <p:spPr bwMode="auto">
          <a:xfrm>
            <a:off x="3392488" y="2112963"/>
            <a:ext cx="34925" cy="33337"/>
          </a:xfrm>
          <a:custGeom>
            <a:avLst/>
            <a:gdLst>
              <a:gd name="T0" fmla="*/ 2147483647 w 22"/>
              <a:gd name="T1" fmla="*/ 2147483647 h 21"/>
              <a:gd name="T2" fmla="*/ 0 w 22"/>
              <a:gd name="T3" fmla="*/ 2147483647 h 21"/>
              <a:gd name="T4" fmla="*/ 0 w 22"/>
              <a:gd name="T5" fmla="*/ 2147483647 h 21"/>
              <a:gd name="T6" fmla="*/ 2147483647 w 22"/>
              <a:gd name="T7" fmla="*/ 2147483647 h 21"/>
              <a:gd name="T8" fmla="*/ 2147483647 w 22"/>
              <a:gd name="T9" fmla="*/ 2147483647 h 21"/>
              <a:gd name="T10" fmla="*/ 2147483647 w 22"/>
              <a:gd name="T11" fmla="*/ 2147483647 h 21"/>
              <a:gd name="T12" fmla="*/ 2147483647 w 22"/>
              <a:gd name="T13" fmla="*/ 0 h 21"/>
              <a:gd name="T14" fmla="*/ 2147483647 w 22"/>
              <a:gd name="T15" fmla="*/ 0 h 21"/>
              <a:gd name="T16" fmla="*/ 0 w 22"/>
              <a:gd name="T17" fmla="*/ 0 h 21"/>
              <a:gd name="T18" fmla="*/ 0 w 22"/>
              <a:gd name="T19" fmla="*/ 2147483647 h 21"/>
              <a:gd name="T20" fmla="*/ 2147483647 w 22"/>
              <a:gd name="T21" fmla="*/ 2147483647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US"/>
          </a:p>
        </p:txBody>
      </p:sp>
      <p:sp>
        <p:nvSpPr>
          <p:cNvPr id="17635" name="Freeform 228"/>
          <p:cNvSpPr>
            <a:spLocks/>
          </p:cNvSpPr>
          <p:nvPr/>
        </p:nvSpPr>
        <p:spPr bwMode="auto">
          <a:xfrm>
            <a:off x="3376613" y="2095500"/>
            <a:ext cx="50800" cy="50800"/>
          </a:xfrm>
          <a:custGeom>
            <a:avLst/>
            <a:gdLst>
              <a:gd name="T0" fmla="*/ 0 w 3"/>
              <a:gd name="T1" fmla="*/ 2147483647 h 3"/>
              <a:gd name="T2" fmla="*/ 2147483647 w 3"/>
              <a:gd name="T3" fmla="*/ 2147483647 h 3"/>
              <a:gd name="T4" fmla="*/ 2147483647 w 3"/>
              <a:gd name="T5" fmla="*/ 2147483647 h 3"/>
              <a:gd name="T6" fmla="*/ 2147483647 w 3"/>
              <a:gd name="T7" fmla="*/ 2147483647 h 3"/>
              <a:gd name="T8" fmla="*/ 2147483647 w 3"/>
              <a:gd name="T9" fmla="*/ 2147483647 h 3"/>
              <a:gd name="T10" fmla="*/ 2147483647 w 3"/>
              <a:gd name="T11" fmla="*/ 2147483647 h 3"/>
              <a:gd name="T12" fmla="*/ 2147483647 w 3"/>
              <a:gd name="T13" fmla="*/ 0 h 3"/>
              <a:gd name="T14" fmla="*/ 2147483647 w 3"/>
              <a:gd name="T15" fmla="*/ 2147483647 h 3"/>
              <a:gd name="T16" fmla="*/ 0 w 3"/>
              <a:gd name="T17" fmla="*/ 2147483647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p:spPr>
        <p:txBody>
          <a:bodyPr/>
          <a:lstStyle/>
          <a:p>
            <a:endParaRPr lang="en-US"/>
          </a:p>
        </p:txBody>
      </p:sp>
      <p:sp>
        <p:nvSpPr>
          <p:cNvPr id="17636" name="Freeform 229"/>
          <p:cNvSpPr>
            <a:spLocks/>
          </p:cNvSpPr>
          <p:nvPr/>
        </p:nvSpPr>
        <p:spPr bwMode="auto">
          <a:xfrm>
            <a:off x="6985000" y="3678238"/>
            <a:ext cx="85725" cy="101600"/>
          </a:xfrm>
          <a:custGeom>
            <a:avLst/>
            <a:gdLst>
              <a:gd name="T0" fmla="*/ 2147483647 w 5"/>
              <a:gd name="T1" fmla="*/ 0 h 6"/>
              <a:gd name="T2" fmla="*/ 0 w 5"/>
              <a:gd name="T3" fmla="*/ 2147483647 h 6"/>
              <a:gd name="T4" fmla="*/ 2147483647 w 5"/>
              <a:gd name="T5" fmla="*/ 2147483647 h 6"/>
              <a:gd name="T6" fmla="*/ 2147483647 w 5"/>
              <a:gd name="T7" fmla="*/ 2147483647 h 6"/>
              <a:gd name="T8" fmla="*/ 2147483647 w 5"/>
              <a:gd name="T9" fmla="*/ 0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3" y="0"/>
                </a:moveTo>
                <a:lnTo>
                  <a:pt x="0" y="6"/>
                </a:lnTo>
                <a:lnTo>
                  <a:pt x="5" y="2"/>
                </a:lnTo>
                <a:lnTo>
                  <a:pt x="4" y="1"/>
                </a:lnTo>
                <a:lnTo>
                  <a:pt x="3" y="0"/>
                </a:lnTo>
              </a:path>
            </a:pathLst>
          </a:custGeom>
          <a:noFill/>
          <a:ln w="17463">
            <a:solidFill>
              <a:srgbClr val="000000"/>
            </a:solidFill>
            <a:round/>
            <a:headEnd/>
            <a:tailEnd/>
          </a:ln>
        </p:spPr>
        <p:txBody>
          <a:bodyPr/>
          <a:lstStyle/>
          <a:p>
            <a:endParaRPr lang="en-US"/>
          </a:p>
        </p:txBody>
      </p:sp>
      <p:sp>
        <p:nvSpPr>
          <p:cNvPr id="17637" name="Freeform 230"/>
          <p:cNvSpPr>
            <a:spLocks/>
          </p:cNvSpPr>
          <p:nvPr/>
        </p:nvSpPr>
        <p:spPr bwMode="auto">
          <a:xfrm>
            <a:off x="6985000" y="3678238"/>
            <a:ext cx="85725" cy="101600"/>
          </a:xfrm>
          <a:custGeom>
            <a:avLst/>
            <a:gdLst>
              <a:gd name="T0" fmla="*/ 2147483647 w 54"/>
              <a:gd name="T1" fmla="*/ 0 h 64"/>
              <a:gd name="T2" fmla="*/ 0 w 54"/>
              <a:gd name="T3" fmla="*/ 2147483647 h 64"/>
              <a:gd name="T4" fmla="*/ 2147483647 w 54"/>
              <a:gd name="T5" fmla="*/ 2147483647 h 64"/>
              <a:gd name="T6" fmla="*/ 2147483647 w 54"/>
              <a:gd name="T7" fmla="*/ 2147483647 h 64"/>
              <a:gd name="T8" fmla="*/ 2147483647 w 54"/>
              <a:gd name="T9" fmla="*/ 0 h 64"/>
              <a:gd name="T10" fmla="*/ 0 60000 65536"/>
              <a:gd name="T11" fmla="*/ 0 60000 65536"/>
              <a:gd name="T12" fmla="*/ 0 60000 65536"/>
              <a:gd name="T13" fmla="*/ 0 60000 65536"/>
              <a:gd name="T14" fmla="*/ 0 60000 65536"/>
              <a:gd name="T15" fmla="*/ 0 w 54"/>
              <a:gd name="T16" fmla="*/ 0 h 64"/>
              <a:gd name="T17" fmla="*/ 54 w 54"/>
              <a:gd name="T18" fmla="*/ 64 h 64"/>
            </a:gdLst>
            <a:ahLst/>
            <a:cxnLst>
              <a:cxn ang="T10">
                <a:pos x="T0" y="T1"/>
              </a:cxn>
              <a:cxn ang="T11">
                <a:pos x="T2" y="T3"/>
              </a:cxn>
              <a:cxn ang="T12">
                <a:pos x="T4" y="T5"/>
              </a:cxn>
              <a:cxn ang="T13">
                <a:pos x="T6" y="T7"/>
              </a:cxn>
              <a:cxn ang="T14">
                <a:pos x="T8" y="T9"/>
              </a:cxn>
            </a:cxnLst>
            <a:rect l="T15" t="T16" r="T17" b="T18"/>
            <a:pathLst>
              <a:path w="54" h="64">
                <a:moveTo>
                  <a:pt x="32" y="0"/>
                </a:moveTo>
                <a:lnTo>
                  <a:pt x="0" y="64"/>
                </a:lnTo>
                <a:lnTo>
                  <a:pt x="54" y="21"/>
                </a:lnTo>
                <a:lnTo>
                  <a:pt x="43" y="11"/>
                </a:lnTo>
                <a:lnTo>
                  <a:pt x="32" y="0"/>
                </a:lnTo>
                <a:close/>
              </a:path>
            </a:pathLst>
          </a:custGeom>
          <a:solidFill>
            <a:srgbClr val="000000"/>
          </a:solidFill>
          <a:ln w="0">
            <a:solidFill>
              <a:srgbClr val="000000"/>
            </a:solidFill>
            <a:round/>
            <a:headEnd/>
            <a:tailEnd/>
          </a:ln>
        </p:spPr>
        <p:txBody>
          <a:bodyPr/>
          <a:lstStyle/>
          <a:p>
            <a:endParaRPr lang="en-US"/>
          </a:p>
        </p:txBody>
      </p:sp>
      <p:sp>
        <p:nvSpPr>
          <p:cNvPr id="17638" name="Line 231"/>
          <p:cNvSpPr>
            <a:spLocks noChangeShapeType="1"/>
          </p:cNvSpPr>
          <p:nvPr/>
        </p:nvSpPr>
        <p:spPr bwMode="auto">
          <a:xfrm flipV="1">
            <a:off x="7053263" y="3371850"/>
            <a:ext cx="339725" cy="323850"/>
          </a:xfrm>
          <a:prstGeom prst="line">
            <a:avLst/>
          </a:prstGeom>
          <a:noFill/>
          <a:ln w="17463">
            <a:solidFill>
              <a:srgbClr val="000000"/>
            </a:solidFill>
            <a:round/>
            <a:headEnd/>
            <a:tailEnd/>
          </a:ln>
        </p:spPr>
        <p:txBody>
          <a:bodyPr/>
          <a:lstStyle/>
          <a:p>
            <a:endParaRPr lang="en-US"/>
          </a:p>
        </p:txBody>
      </p:sp>
      <p:sp>
        <p:nvSpPr>
          <p:cNvPr id="17639" name="Freeform 232"/>
          <p:cNvSpPr>
            <a:spLocks/>
          </p:cNvSpPr>
          <p:nvPr/>
        </p:nvSpPr>
        <p:spPr bwMode="auto">
          <a:xfrm>
            <a:off x="6985000" y="2640013"/>
            <a:ext cx="85725" cy="85725"/>
          </a:xfrm>
          <a:custGeom>
            <a:avLst/>
            <a:gdLst>
              <a:gd name="T0" fmla="*/ 2147483647 w 5"/>
              <a:gd name="T1" fmla="*/ 2147483647 h 5"/>
              <a:gd name="T2" fmla="*/ 0 w 5"/>
              <a:gd name="T3" fmla="*/ 0 h 5"/>
              <a:gd name="T4" fmla="*/ 2147483647 w 5"/>
              <a:gd name="T5" fmla="*/ 2147483647 h 5"/>
              <a:gd name="T6" fmla="*/ 2147483647 w 5"/>
              <a:gd name="T7" fmla="*/ 2147483647 h 5"/>
              <a:gd name="T8" fmla="*/ 2147483647 w 5"/>
              <a:gd name="T9" fmla="*/ 2147483647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5" y="3"/>
                </a:moveTo>
                <a:lnTo>
                  <a:pt x="0" y="0"/>
                </a:lnTo>
                <a:lnTo>
                  <a:pt x="3" y="5"/>
                </a:lnTo>
                <a:lnTo>
                  <a:pt x="4" y="4"/>
                </a:lnTo>
                <a:lnTo>
                  <a:pt x="5" y="3"/>
                </a:lnTo>
              </a:path>
            </a:pathLst>
          </a:custGeom>
          <a:noFill/>
          <a:ln w="17463">
            <a:solidFill>
              <a:srgbClr val="000000"/>
            </a:solidFill>
            <a:round/>
            <a:headEnd/>
            <a:tailEnd/>
          </a:ln>
        </p:spPr>
        <p:txBody>
          <a:bodyPr/>
          <a:lstStyle/>
          <a:p>
            <a:endParaRPr lang="en-US"/>
          </a:p>
        </p:txBody>
      </p:sp>
      <p:sp>
        <p:nvSpPr>
          <p:cNvPr id="17640" name="Freeform 233"/>
          <p:cNvSpPr>
            <a:spLocks/>
          </p:cNvSpPr>
          <p:nvPr/>
        </p:nvSpPr>
        <p:spPr bwMode="auto">
          <a:xfrm>
            <a:off x="6985000" y="2640013"/>
            <a:ext cx="85725" cy="85725"/>
          </a:xfrm>
          <a:custGeom>
            <a:avLst/>
            <a:gdLst>
              <a:gd name="T0" fmla="*/ 2147483647 w 54"/>
              <a:gd name="T1" fmla="*/ 2147483647 h 54"/>
              <a:gd name="T2" fmla="*/ 0 w 54"/>
              <a:gd name="T3" fmla="*/ 0 h 54"/>
              <a:gd name="T4" fmla="*/ 2147483647 w 54"/>
              <a:gd name="T5" fmla="*/ 2147483647 h 54"/>
              <a:gd name="T6" fmla="*/ 2147483647 w 54"/>
              <a:gd name="T7" fmla="*/ 2147483647 h 54"/>
              <a:gd name="T8" fmla="*/ 2147483647 w 54"/>
              <a:gd name="T9" fmla="*/ 2147483647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54" y="32"/>
                </a:moveTo>
                <a:lnTo>
                  <a:pt x="0" y="0"/>
                </a:lnTo>
                <a:lnTo>
                  <a:pt x="32" y="54"/>
                </a:lnTo>
                <a:lnTo>
                  <a:pt x="43" y="43"/>
                </a:lnTo>
                <a:lnTo>
                  <a:pt x="54" y="32"/>
                </a:lnTo>
                <a:close/>
              </a:path>
            </a:pathLst>
          </a:custGeom>
          <a:solidFill>
            <a:srgbClr val="000000"/>
          </a:solidFill>
          <a:ln w="0">
            <a:solidFill>
              <a:srgbClr val="000000"/>
            </a:solidFill>
            <a:round/>
            <a:headEnd/>
            <a:tailEnd/>
          </a:ln>
        </p:spPr>
        <p:txBody>
          <a:bodyPr/>
          <a:lstStyle/>
          <a:p>
            <a:endParaRPr lang="en-US"/>
          </a:p>
        </p:txBody>
      </p:sp>
      <p:sp>
        <p:nvSpPr>
          <p:cNvPr id="17641" name="Line 234"/>
          <p:cNvSpPr>
            <a:spLocks noChangeShapeType="1"/>
          </p:cNvSpPr>
          <p:nvPr/>
        </p:nvSpPr>
        <p:spPr bwMode="auto">
          <a:xfrm>
            <a:off x="7053263" y="2708275"/>
            <a:ext cx="339725" cy="322263"/>
          </a:xfrm>
          <a:prstGeom prst="line">
            <a:avLst/>
          </a:prstGeom>
          <a:noFill/>
          <a:ln w="17463">
            <a:solidFill>
              <a:srgbClr val="000000"/>
            </a:solidFill>
            <a:round/>
            <a:headEnd/>
            <a:tailEnd/>
          </a:ln>
        </p:spPr>
        <p:txBody>
          <a:bodyPr/>
          <a:lstStyle/>
          <a:p>
            <a:endParaRPr lang="en-US"/>
          </a:p>
        </p:txBody>
      </p:sp>
      <p:sp>
        <p:nvSpPr>
          <p:cNvPr id="17642" name="Rectangle 235"/>
          <p:cNvSpPr>
            <a:spLocks noChangeArrowheads="1"/>
          </p:cNvSpPr>
          <p:nvPr/>
        </p:nvSpPr>
        <p:spPr bwMode="auto">
          <a:xfrm>
            <a:off x="7546975" y="4802188"/>
            <a:ext cx="144463"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W</a:t>
            </a:r>
            <a:endParaRPr lang="en-CA" sz="2400">
              <a:latin typeface="Corbel" pitchFamily="34" charset="0"/>
            </a:endParaRPr>
          </a:p>
        </p:txBody>
      </p:sp>
      <p:sp>
        <p:nvSpPr>
          <p:cNvPr id="17643" name="Line 236"/>
          <p:cNvSpPr>
            <a:spLocks noChangeShapeType="1"/>
          </p:cNvSpPr>
          <p:nvPr/>
        </p:nvSpPr>
        <p:spPr bwMode="auto">
          <a:xfrm flipH="1">
            <a:off x="7562850" y="4800600"/>
            <a:ext cx="120650" cy="1588"/>
          </a:xfrm>
          <a:prstGeom prst="line">
            <a:avLst/>
          </a:prstGeom>
          <a:noFill/>
          <a:ln w="17463">
            <a:solidFill>
              <a:srgbClr val="000000"/>
            </a:solidFill>
            <a:round/>
            <a:headEnd/>
            <a:tailEnd/>
          </a:ln>
        </p:spPr>
        <p:txBody>
          <a:bodyPr/>
          <a:lstStyle/>
          <a:p>
            <a:endParaRPr lang="en-US"/>
          </a:p>
        </p:txBody>
      </p:sp>
      <p:sp>
        <p:nvSpPr>
          <p:cNvPr id="17644" name="Rectangle 237"/>
          <p:cNvSpPr>
            <a:spLocks noChangeArrowheads="1"/>
          </p:cNvSpPr>
          <p:nvPr/>
        </p:nvSpPr>
        <p:spPr bwMode="auto">
          <a:xfrm>
            <a:off x="7342188" y="4802188"/>
            <a:ext cx="101600"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R</a:t>
            </a:r>
            <a:endParaRPr lang="en-CA" sz="2400">
              <a:latin typeface="Corbel" pitchFamily="34" charset="0"/>
            </a:endParaRPr>
          </a:p>
        </p:txBody>
      </p:sp>
      <p:sp>
        <p:nvSpPr>
          <p:cNvPr id="17645" name="Rectangle 238"/>
          <p:cNvSpPr>
            <a:spLocks noChangeArrowheads="1"/>
          </p:cNvSpPr>
          <p:nvPr/>
        </p:nvSpPr>
        <p:spPr bwMode="auto">
          <a:xfrm>
            <a:off x="7478713" y="4802188"/>
            <a:ext cx="42862"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a:t>
            </a:r>
            <a:endParaRPr lang="en-CA" sz="2400">
              <a:latin typeface="Corbel" pitchFamily="34" charset="0"/>
            </a:endParaRPr>
          </a:p>
        </p:txBody>
      </p:sp>
      <p:sp>
        <p:nvSpPr>
          <p:cNvPr id="17646" name="Rectangle 239"/>
          <p:cNvSpPr>
            <a:spLocks noChangeArrowheads="1"/>
          </p:cNvSpPr>
          <p:nvPr/>
        </p:nvSpPr>
        <p:spPr bwMode="auto">
          <a:xfrm>
            <a:off x="3856038" y="1600200"/>
            <a:ext cx="85725" cy="18415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7</a:t>
            </a:r>
            <a:endParaRPr lang="en-CA" sz="1200">
              <a:latin typeface="Corbel" pitchFamily="34" charset="0"/>
            </a:endParaRPr>
          </a:p>
        </p:txBody>
      </p:sp>
      <p:sp>
        <p:nvSpPr>
          <p:cNvPr id="17647" name="Rectangle 240"/>
          <p:cNvSpPr>
            <a:spLocks noChangeArrowheads="1"/>
          </p:cNvSpPr>
          <p:nvPr/>
        </p:nvSpPr>
        <p:spPr bwMode="auto">
          <a:xfrm>
            <a:off x="5572125" y="1619250"/>
            <a:ext cx="85725" cy="18415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1</a:t>
            </a:r>
            <a:endParaRPr lang="en-CA" sz="1200">
              <a:latin typeface="Corbel" pitchFamily="34" charset="0"/>
            </a:endParaRPr>
          </a:p>
        </p:txBody>
      </p:sp>
      <p:sp>
        <p:nvSpPr>
          <p:cNvPr id="17648" name="Rectangle 241"/>
          <p:cNvSpPr>
            <a:spLocks noChangeArrowheads="1"/>
          </p:cNvSpPr>
          <p:nvPr/>
        </p:nvSpPr>
        <p:spPr bwMode="auto">
          <a:xfrm>
            <a:off x="7002463" y="1619250"/>
            <a:ext cx="85725" cy="18415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charset="0"/>
              </a:rPr>
              <a:t>0</a:t>
            </a:r>
            <a:endParaRPr lang="en-CA" sz="1200">
              <a:latin typeface="Corbel" pitchFamily="34" charset="0"/>
            </a:endParaRPr>
          </a:p>
        </p:txBody>
      </p:sp>
      <p:sp>
        <p:nvSpPr>
          <p:cNvPr id="17649" name="Rectangle 242"/>
          <p:cNvSpPr>
            <a:spLocks noChangeArrowheads="1"/>
          </p:cNvSpPr>
          <p:nvPr/>
        </p:nvSpPr>
        <p:spPr bwMode="auto">
          <a:xfrm>
            <a:off x="3341688" y="5840413"/>
            <a:ext cx="76200" cy="182562"/>
          </a:xfrm>
          <a:prstGeom prst="rect">
            <a:avLst/>
          </a:prstGeom>
          <a:noFill/>
          <a:ln w="9525">
            <a:noFill/>
            <a:miter lim="800000"/>
            <a:headEnd/>
            <a:tailEnd/>
          </a:ln>
        </p:spPr>
        <p:txBody>
          <a:bodyPr wrap="none" lIns="0" tIns="0" rIns="0" bIns="0">
            <a:spAutoFit/>
          </a:bodyPr>
          <a:lstStyle/>
          <a:p>
            <a:r>
              <a:rPr lang="en-CA" sz="1200" i="1">
                <a:solidFill>
                  <a:srgbClr val="000000"/>
                </a:solidFill>
                <a:latin typeface="Nimbus Roman No9 L" charset="0"/>
              </a:rPr>
              <a:t>b</a:t>
            </a:r>
            <a:endParaRPr lang="en-CA" sz="2400">
              <a:latin typeface="Corbel" pitchFamily="34" charset="0"/>
            </a:endParaRPr>
          </a:p>
        </p:txBody>
      </p:sp>
      <p:sp>
        <p:nvSpPr>
          <p:cNvPr id="17650" name="Rectangle 243"/>
          <p:cNvSpPr>
            <a:spLocks noChangeArrowheads="1"/>
          </p:cNvSpPr>
          <p:nvPr/>
        </p:nvSpPr>
        <p:spPr bwMode="auto">
          <a:xfrm>
            <a:off x="3427413" y="5924550"/>
            <a:ext cx="50800" cy="122238"/>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charset="0"/>
              </a:rPr>
              <a:t>7</a:t>
            </a:r>
            <a:endParaRPr lang="en-CA" sz="2400">
              <a:latin typeface="Corbel" pitchFamily="34" charset="0"/>
            </a:endParaRPr>
          </a:p>
        </p:txBody>
      </p:sp>
      <p:sp>
        <p:nvSpPr>
          <p:cNvPr id="17651" name="Rectangle 244"/>
          <p:cNvSpPr>
            <a:spLocks noChangeArrowheads="1"/>
          </p:cNvSpPr>
          <p:nvPr/>
        </p:nvSpPr>
        <p:spPr bwMode="auto">
          <a:xfrm>
            <a:off x="5010150" y="5840413"/>
            <a:ext cx="76200" cy="182562"/>
          </a:xfrm>
          <a:prstGeom prst="rect">
            <a:avLst/>
          </a:prstGeom>
          <a:noFill/>
          <a:ln w="9525">
            <a:noFill/>
            <a:miter lim="800000"/>
            <a:headEnd/>
            <a:tailEnd/>
          </a:ln>
        </p:spPr>
        <p:txBody>
          <a:bodyPr wrap="none" lIns="0" tIns="0" rIns="0" bIns="0">
            <a:spAutoFit/>
          </a:bodyPr>
          <a:lstStyle/>
          <a:p>
            <a:r>
              <a:rPr lang="en-CA" sz="1200" i="1">
                <a:solidFill>
                  <a:srgbClr val="000000"/>
                </a:solidFill>
                <a:latin typeface="Nimbus Roman No9 L" charset="0"/>
              </a:rPr>
              <a:t>b</a:t>
            </a:r>
            <a:endParaRPr lang="en-CA" sz="2400">
              <a:latin typeface="Corbel" pitchFamily="34" charset="0"/>
            </a:endParaRPr>
          </a:p>
        </p:txBody>
      </p:sp>
      <p:sp>
        <p:nvSpPr>
          <p:cNvPr id="17652" name="Rectangle 245"/>
          <p:cNvSpPr>
            <a:spLocks noChangeArrowheads="1"/>
          </p:cNvSpPr>
          <p:nvPr/>
        </p:nvSpPr>
        <p:spPr bwMode="auto">
          <a:xfrm>
            <a:off x="5095875" y="5924550"/>
            <a:ext cx="50800" cy="122238"/>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charset="0"/>
              </a:rPr>
              <a:t>1</a:t>
            </a:r>
            <a:endParaRPr lang="en-CA" sz="2400">
              <a:latin typeface="Corbel" pitchFamily="34" charset="0"/>
            </a:endParaRPr>
          </a:p>
        </p:txBody>
      </p:sp>
      <p:sp>
        <p:nvSpPr>
          <p:cNvPr id="17653" name="Rectangle 246"/>
          <p:cNvSpPr>
            <a:spLocks noChangeArrowheads="1"/>
          </p:cNvSpPr>
          <p:nvPr/>
        </p:nvSpPr>
        <p:spPr bwMode="auto">
          <a:xfrm>
            <a:off x="6423025" y="5840413"/>
            <a:ext cx="76200" cy="182562"/>
          </a:xfrm>
          <a:prstGeom prst="rect">
            <a:avLst/>
          </a:prstGeom>
          <a:noFill/>
          <a:ln w="9525">
            <a:noFill/>
            <a:miter lim="800000"/>
            <a:headEnd/>
            <a:tailEnd/>
          </a:ln>
        </p:spPr>
        <p:txBody>
          <a:bodyPr wrap="none" lIns="0" tIns="0" rIns="0" bIns="0">
            <a:spAutoFit/>
          </a:bodyPr>
          <a:lstStyle/>
          <a:p>
            <a:r>
              <a:rPr lang="en-CA" sz="1200" i="1">
                <a:solidFill>
                  <a:srgbClr val="000000"/>
                </a:solidFill>
                <a:latin typeface="Nimbus Roman No9 L" charset="0"/>
              </a:rPr>
              <a:t>b</a:t>
            </a:r>
            <a:endParaRPr lang="en-CA" sz="2400">
              <a:latin typeface="Corbel" pitchFamily="34" charset="0"/>
            </a:endParaRPr>
          </a:p>
        </p:txBody>
      </p:sp>
      <p:sp>
        <p:nvSpPr>
          <p:cNvPr id="17654" name="Rectangle 247"/>
          <p:cNvSpPr>
            <a:spLocks noChangeArrowheads="1"/>
          </p:cNvSpPr>
          <p:nvPr/>
        </p:nvSpPr>
        <p:spPr bwMode="auto">
          <a:xfrm>
            <a:off x="6508750" y="5924550"/>
            <a:ext cx="50800" cy="122238"/>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charset="0"/>
              </a:rPr>
              <a:t>0</a:t>
            </a:r>
            <a:endParaRPr lang="en-CA" sz="2400">
              <a:latin typeface="Corbel" pitchFamily="34" charset="0"/>
            </a:endParaRPr>
          </a:p>
        </p:txBody>
      </p:sp>
      <p:sp>
        <p:nvSpPr>
          <p:cNvPr id="17655" name="Rectangle 248"/>
          <p:cNvSpPr>
            <a:spLocks noChangeArrowheads="1"/>
          </p:cNvSpPr>
          <p:nvPr/>
        </p:nvSpPr>
        <p:spPr bwMode="auto">
          <a:xfrm>
            <a:off x="6321425" y="2298700"/>
            <a:ext cx="357188" cy="35877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656" name="Rectangle 249"/>
          <p:cNvSpPr>
            <a:spLocks noChangeArrowheads="1"/>
          </p:cNvSpPr>
          <p:nvPr/>
        </p:nvSpPr>
        <p:spPr bwMode="auto">
          <a:xfrm>
            <a:off x="6321425" y="3746500"/>
            <a:ext cx="357188" cy="357188"/>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657" name="Rectangle 250"/>
          <p:cNvSpPr>
            <a:spLocks noChangeArrowheads="1"/>
          </p:cNvSpPr>
          <p:nvPr/>
        </p:nvSpPr>
        <p:spPr bwMode="auto">
          <a:xfrm>
            <a:off x="4908550" y="3722688"/>
            <a:ext cx="357188" cy="357187"/>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658" name="Rectangle 251"/>
          <p:cNvSpPr>
            <a:spLocks noChangeArrowheads="1"/>
          </p:cNvSpPr>
          <p:nvPr/>
        </p:nvSpPr>
        <p:spPr bwMode="auto">
          <a:xfrm>
            <a:off x="3240088" y="3746500"/>
            <a:ext cx="339725" cy="357188"/>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659" name="Rectangle 252"/>
          <p:cNvSpPr>
            <a:spLocks noChangeArrowheads="1"/>
          </p:cNvSpPr>
          <p:nvPr/>
        </p:nvSpPr>
        <p:spPr bwMode="auto">
          <a:xfrm>
            <a:off x="3240088" y="2298700"/>
            <a:ext cx="339725" cy="35877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7660" name="Text Box 253"/>
          <p:cNvSpPr txBox="1">
            <a:spLocks noChangeArrowheads="1"/>
          </p:cNvSpPr>
          <p:nvPr/>
        </p:nvSpPr>
        <p:spPr bwMode="auto">
          <a:xfrm>
            <a:off x="2938463" y="3065463"/>
            <a:ext cx="222250" cy="481012"/>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p>
        </p:txBody>
      </p:sp>
      <p:sp>
        <p:nvSpPr>
          <p:cNvPr id="17661" name="Text Box 254"/>
          <p:cNvSpPr txBox="1">
            <a:spLocks noChangeArrowheads="1"/>
          </p:cNvSpPr>
          <p:nvPr/>
        </p:nvSpPr>
        <p:spPr bwMode="auto">
          <a:xfrm>
            <a:off x="3643313" y="3065463"/>
            <a:ext cx="222250" cy="481012"/>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p>
        </p:txBody>
      </p:sp>
      <p:sp>
        <p:nvSpPr>
          <p:cNvPr id="17662" name="Text Box 255"/>
          <p:cNvSpPr txBox="1">
            <a:spLocks noChangeArrowheads="1"/>
          </p:cNvSpPr>
          <p:nvPr/>
        </p:nvSpPr>
        <p:spPr bwMode="auto">
          <a:xfrm>
            <a:off x="4627563" y="3065463"/>
            <a:ext cx="222250" cy="481012"/>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p>
        </p:txBody>
      </p:sp>
      <p:sp>
        <p:nvSpPr>
          <p:cNvPr id="17663" name="Text Box 256"/>
          <p:cNvSpPr txBox="1">
            <a:spLocks noChangeArrowheads="1"/>
          </p:cNvSpPr>
          <p:nvPr/>
        </p:nvSpPr>
        <p:spPr bwMode="auto">
          <a:xfrm>
            <a:off x="5326063" y="3065463"/>
            <a:ext cx="222250" cy="481012"/>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p>
        </p:txBody>
      </p:sp>
      <p:sp>
        <p:nvSpPr>
          <p:cNvPr id="17664" name="Text Box 257"/>
          <p:cNvSpPr txBox="1">
            <a:spLocks noChangeArrowheads="1"/>
          </p:cNvSpPr>
          <p:nvPr/>
        </p:nvSpPr>
        <p:spPr bwMode="auto">
          <a:xfrm>
            <a:off x="6030913" y="3065463"/>
            <a:ext cx="222250" cy="481012"/>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p>
        </p:txBody>
      </p:sp>
      <p:sp>
        <p:nvSpPr>
          <p:cNvPr id="17665" name="Text Box 258"/>
          <p:cNvSpPr txBox="1">
            <a:spLocks noChangeArrowheads="1"/>
          </p:cNvSpPr>
          <p:nvPr/>
        </p:nvSpPr>
        <p:spPr bwMode="auto">
          <a:xfrm>
            <a:off x="6735763" y="3065463"/>
            <a:ext cx="222250" cy="481012"/>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p>
        </p:txBody>
      </p:sp>
      <p:sp>
        <p:nvSpPr>
          <p:cNvPr id="17666" name="Text Box 259"/>
          <p:cNvSpPr txBox="1">
            <a:spLocks noChangeArrowheads="1"/>
          </p:cNvSpPr>
          <p:nvPr/>
        </p:nvSpPr>
        <p:spPr bwMode="auto">
          <a:xfrm rot="5400000">
            <a:off x="4152107" y="2583656"/>
            <a:ext cx="222250" cy="481013"/>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p>
        </p:txBody>
      </p:sp>
      <p:sp>
        <p:nvSpPr>
          <p:cNvPr id="17667" name="Text Box 260"/>
          <p:cNvSpPr txBox="1">
            <a:spLocks noChangeArrowheads="1"/>
          </p:cNvSpPr>
          <p:nvPr/>
        </p:nvSpPr>
        <p:spPr bwMode="auto">
          <a:xfrm rot="5400000">
            <a:off x="4152107" y="4028281"/>
            <a:ext cx="222250" cy="481013"/>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p>
        </p:txBody>
      </p:sp>
      <p:sp>
        <p:nvSpPr>
          <p:cNvPr id="17668" name="Text Box 261"/>
          <p:cNvSpPr txBox="1">
            <a:spLocks noChangeArrowheads="1"/>
          </p:cNvSpPr>
          <p:nvPr/>
        </p:nvSpPr>
        <p:spPr bwMode="auto">
          <a:xfrm rot="5400000">
            <a:off x="4152107" y="1897856"/>
            <a:ext cx="222250" cy="481013"/>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endParaRPr lang="en-US" sz="1200">
              <a:latin typeface="Nimbus Roman No9 L" charset="0"/>
            </a:endParaRPr>
          </a:p>
          <a:p>
            <a:pPr>
              <a:lnSpc>
                <a:spcPct val="20000"/>
              </a:lnSpc>
              <a:spcBef>
                <a:spcPct val="50000"/>
              </a:spcBef>
            </a:pPr>
            <a:r>
              <a:rPr lang="en-CA" sz="1200">
                <a:latin typeface="Nimbus Roman No9 L"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FF0000"/>
                </a:solidFill>
              </a:rPr>
              <a:t>Summary: </a:t>
            </a:r>
            <a:r>
              <a:rPr lang="en-US" dirty="0" smtClean="0">
                <a:solidFill>
                  <a:schemeClr val="accent1">
                    <a:satMod val="150000"/>
                  </a:schemeClr>
                </a:solidFill>
              </a:rPr>
              <a:t>Internal organization of memory chips</a:t>
            </a:r>
            <a:endParaRPr lang="en-US" dirty="0">
              <a:solidFill>
                <a:schemeClr val="accent1">
                  <a:satMod val="150000"/>
                </a:schemeClr>
              </a:solidFill>
            </a:endParaRPr>
          </a:p>
        </p:txBody>
      </p:sp>
      <p:sp>
        <p:nvSpPr>
          <p:cNvPr id="15363" name="Content Placeholder 2"/>
          <p:cNvSpPr>
            <a:spLocks noGrp="1"/>
          </p:cNvSpPr>
          <p:nvPr>
            <p:ph idx="1"/>
          </p:nvPr>
        </p:nvSpPr>
        <p:spPr/>
        <p:txBody>
          <a:bodyPr/>
          <a:lstStyle/>
          <a:p>
            <a:pPr algn="just" eaLnBrk="1" hangingPunct="1"/>
            <a:r>
              <a:rPr lang="en-US" sz="2800" dirty="0" smtClean="0">
                <a:latin typeface="Times New Roman" pitchFamily="18" charset="0"/>
                <a:cs typeface="Times New Roman" pitchFamily="18" charset="0"/>
              </a:rPr>
              <a:t>Each memory cell can hold one bit of information.</a:t>
            </a:r>
          </a:p>
          <a:p>
            <a:pPr algn="just" eaLnBrk="1" hangingPunct="1"/>
            <a:r>
              <a:rPr lang="en-US" sz="2800" dirty="0" smtClean="0">
                <a:latin typeface="Times New Roman" pitchFamily="18" charset="0"/>
                <a:cs typeface="Times New Roman" pitchFamily="18" charset="0"/>
              </a:rPr>
              <a:t>Memory cells are organized in the form of an array. </a:t>
            </a:r>
          </a:p>
          <a:p>
            <a:pPr algn="just" eaLnBrk="1" hangingPunct="1"/>
            <a:r>
              <a:rPr lang="en-US" sz="2800" dirty="0" smtClean="0">
                <a:latin typeface="Times New Roman" pitchFamily="18" charset="0"/>
                <a:cs typeface="Times New Roman" pitchFamily="18" charset="0"/>
              </a:rPr>
              <a:t>One row is one memory word. </a:t>
            </a:r>
          </a:p>
          <a:p>
            <a:pPr algn="just" eaLnBrk="1" hangingPunct="1"/>
            <a:r>
              <a:rPr lang="en-US" sz="2800" dirty="0" smtClean="0">
                <a:latin typeface="Times New Roman" pitchFamily="18" charset="0"/>
                <a:cs typeface="Times New Roman" pitchFamily="18" charset="0"/>
              </a:rPr>
              <a:t>All cells of a row are connected to a common line, known as the “word line”. </a:t>
            </a:r>
          </a:p>
          <a:p>
            <a:pPr algn="just" eaLnBrk="1" hangingPunct="1"/>
            <a:r>
              <a:rPr lang="en-US" sz="2800" dirty="0" smtClean="0">
                <a:latin typeface="Times New Roman" pitchFamily="18" charset="0"/>
                <a:cs typeface="Times New Roman" pitchFamily="18" charset="0"/>
              </a:rPr>
              <a:t>Word line is connected to the address decoder.</a:t>
            </a:r>
          </a:p>
          <a:p>
            <a:pPr algn="just" eaLnBrk="1" hangingPunct="1"/>
            <a:r>
              <a:rPr lang="en-US" sz="2800" dirty="0" smtClean="0">
                <a:latin typeface="Times New Roman" pitchFamily="18" charset="0"/>
                <a:cs typeface="Times New Roman" pitchFamily="18" charset="0"/>
              </a:rPr>
              <a:t>Sense/write circuits are connected to the data input/output lines of the memory chip.</a:t>
            </a:r>
          </a:p>
          <a:p>
            <a:pPr eaLnBrk="1" hangingPunct="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p:cNvSpPr>
          <p:nvPr>
            <p:ph type="title"/>
          </p:nvPr>
        </p:nvSpPr>
        <p:spPr bwMode="auto">
          <a:xfrm>
            <a:off x="457200" y="152400"/>
            <a:ext cx="8229600" cy="685800"/>
          </a:xfrm>
        </p:spPr>
        <p:txBody>
          <a:bodyPr wrap="square" tIns="45720" bIns="45720" numCol="1" anchorCtr="0" compatLnSpc="1">
            <a:prstTxWarp prst="textNoShape">
              <a:avLst/>
            </a:prstTxWarp>
            <a:normAutofit fontScale="90000"/>
          </a:bodyPr>
          <a:lstStyle/>
          <a:p>
            <a:pPr eaLnBrk="1" hangingPunct="1">
              <a:defRPr/>
            </a:pPr>
            <a:r>
              <a:rPr lang="en-US" dirty="0" smtClean="0">
                <a:solidFill>
                  <a:srgbClr val="FF0000"/>
                </a:solidFill>
                <a:latin typeface="Times New Roman" pitchFamily="18" charset="0"/>
                <a:cs typeface="Times New Roman" pitchFamily="18" charset="0"/>
              </a:rPr>
              <a:t>Organization of memory…</a:t>
            </a:r>
          </a:p>
        </p:txBody>
      </p:sp>
      <p:sp>
        <p:nvSpPr>
          <p:cNvPr id="18435" name="Rectangle 3"/>
          <p:cNvSpPr>
            <a:spLocks noGrp="1"/>
          </p:cNvSpPr>
          <p:nvPr>
            <p:ph type="body" idx="1"/>
          </p:nvPr>
        </p:nvSpPr>
        <p:spPr>
          <a:xfrm>
            <a:off x="0" y="1143000"/>
            <a:ext cx="8763000" cy="5715000"/>
          </a:xfrm>
        </p:spPr>
        <p:txBody>
          <a:bodyPr/>
          <a:lstStyle/>
          <a:p>
            <a:pPr algn="just" eaLnBrk="1" hangingPunct="1">
              <a:lnSpc>
                <a:spcPct val="80000"/>
              </a:lnSpc>
            </a:pPr>
            <a:r>
              <a:rPr lang="en-US" sz="3200" dirty="0" smtClean="0">
                <a:latin typeface="Times New Roman" pitchFamily="18" charset="0"/>
                <a:cs typeface="Times New Roman" pitchFamily="18" charset="0"/>
              </a:rPr>
              <a:t>The data input and the data output of each  sense/write circuit are connected to a single bidirectional data line that can be connected to the data bus of a computer .</a:t>
            </a:r>
          </a:p>
          <a:p>
            <a:pPr algn="just" eaLnBrk="1" hangingPunct="1">
              <a:lnSpc>
                <a:spcPct val="80000"/>
              </a:lnSpc>
            </a:pPr>
            <a:endParaRPr lang="en-US" sz="3200" dirty="0" smtClean="0">
              <a:latin typeface="Times New Roman" pitchFamily="18" charset="0"/>
              <a:cs typeface="Times New Roman" pitchFamily="18" charset="0"/>
            </a:endParaRPr>
          </a:p>
          <a:p>
            <a:pPr algn="just" eaLnBrk="1" hangingPunct="1">
              <a:lnSpc>
                <a:spcPct val="80000"/>
              </a:lnSpc>
            </a:pPr>
            <a:r>
              <a:rPr lang="en-US" sz="3200" b="1" dirty="0" smtClean="0">
                <a:latin typeface="Times New Roman" pitchFamily="18" charset="0"/>
                <a:cs typeface="Times New Roman" pitchFamily="18" charset="0"/>
              </a:rPr>
              <a:t>Two control lines, R/W and CS(chip select), are provided in addition  to address and data lines.</a:t>
            </a:r>
          </a:p>
          <a:p>
            <a:pPr algn="just" eaLnBrk="1" hangingPunct="1">
              <a:lnSpc>
                <a:spcPct val="80000"/>
              </a:lnSpc>
            </a:pPr>
            <a:endParaRPr lang="en-US" sz="3200" dirty="0" smtClean="0">
              <a:latin typeface="Times New Roman" pitchFamily="18" charset="0"/>
              <a:cs typeface="Times New Roman" pitchFamily="18" charset="0"/>
            </a:endParaRPr>
          </a:p>
          <a:p>
            <a:pPr algn="just" eaLnBrk="1" hangingPunct="1">
              <a:lnSpc>
                <a:spcPct val="80000"/>
              </a:lnSpc>
            </a:pPr>
            <a:r>
              <a:rPr lang="en-US" sz="3200" dirty="0" smtClean="0">
                <a:latin typeface="Times New Roman" pitchFamily="18" charset="0"/>
                <a:cs typeface="Times New Roman" pitchFamily="18" charset="0"/>
              </a:rPr>
              <a:t>The R/W input specifies the required operation, and the CS input  selected a given chip in a multichip memory system.</a:t>
            </a:r>
          </a:p>
          <a:p>
            <a:pPr algn="just" eaLnBrk="1" hangingPunct="1">
              <a:lnSpc>
                <a:spcPct val="80000"/>
              </a:lnSpc>
            </a:pPr>
            <a:endParaRPr lang="en-US" sz="2400" dirty="0" smtClean="0">
              <a:latin typeface="Times New Roman" pitchFamily="18" charset="0"/>
              <a:cs typeface="Times New Roman" pitchFamily="18" charset="0"/>
            </a:endParaRPr>
          </a:p>
          <a:p>
            <a:pPr algn="just" eaLnBrk="1" hangingPunct="1"/>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bwMode="auto">
          <a:xfrm>
            <a:off x="533400" y="0"/>
            <a:ext cx="8229600" cy="838200"/>
          </a:xfrm>
        </p:spPr>
        <p:txBody>
          <a:bodyPr wrap="square" tIns="45720" bIns="45720" numCol="1" anchorCtr="0" compatLnSpc="1">
            <a:prstTxWarp prst="textNoShape">
              <a:avLst/>
            </a:prstTxWarp>
            <a:normAutofit fontScale="90000"/>
          </a:bodyPr>
          <a:lstStyle/>
          <a:p>
            <a:pPr eaLnBrk="1" hangingPunct="1">
              <a:defRPr/>
            </a:pPr>
            <a:r>
              <a:rPr lang="en-US" dirty="0" smtClean="0"/>
              <a:t>1K x 1 memory chip</a:t>
            </a:r>
          </a:p>
        </p:txBody>
      </p:sp>
      <p:sp>
        <p:nvSpPr>
          <p:cNvPr id="19459" name="Rectangle 3"/>
          <p:cNvSpPr>
            <a:spLocks noGrp="1"/>
          </p:cNvSpPr>
          <p:nvPr>
            <p:ph type="body" idx="1"/>
          </p:nvPr>
        </p:nvSpPr>
        <p:spPr>
          <a:xfrm>
            <a:off x="0" y="762000"/>
            <a:ext cx="8991600" cy="5867400"/>
          </a:xfrm>
        </p:spPr>
        <p:txBody>
          <a:bodyPr>
            <a:normAutofit lnSpcReduction="10000"/>
          </a:bodyPr>
          <a:lstStyle/>
          <a:p>
            <a:pPr algn="just" eaLnBrk="1" hangingPunct="1"/>
            <a:r>
              <a:rPr lang="en-US" sz="2800" dirty="0" smtClean="0">
                <a:latin typeface="Times New Roman" pitchFamily="18" charset="0"/>
                <a:cs typeface="Times New Roman" pitchFamily="18" charset="0"/>
              </a:rPr>
              <a:t>The 1k(1024) memory cell chip can be organized as 128x8 memory, Requires 19 external connections. </a:t>
            </a:r>
          </a:p>
          <a:p>
            <a:pPr algn="just" eaLnBrk="1" hangingPunct="1"/>
            <a:r>
              <a:rPr lang="en-US" sz="2800" dirty="0" smtClean="0">
                <a:latin typeface="Times New Roman" pitchFamily="18" charset="0"/>
                <a:cs typeface="Times New Roman" pitchFamily="18" charset="0"/>
              </a:rPr>
              <a:t>Alternatively, same number of cells can be organized into a 1K x 1 format as shown in fig (next slide).</a:t>
            </a:r>
          </a:p>
          <a:p>
            <a:pPr algn="just" eaLnBrk="1" hangingPunct="1"/>
            <a:r>
              <a:rPr lang="en-US" sz="2800" dirty="0" smtClean="0">
                <a:latin typeface="Times New Roman" pitchFamily="18" charset="0"/>
                <a:cs typeface="Times New Roman" pitchFamily="18" charset="0"/>
              </a:rPr>
              <a:t>In this case, a 10 bit address is needed, but there is only one data line, resulting 15 external connections.</a:t>
            </a:r>
          </a:p>
          <a:p>
            <a:pPr algn="just" eaLnBrk="1" hangingPunct="1"/>
            <a:r>
              <a:rPr lang="en-US" sz="2800" dirty="0" smtClean="0">
                <a:latin typeface="Times New Roman" pitchFamily="18" charset="0"/>
                <a:cs typeface="Times New Roman" pitchFamily="18" charset="0"/>
              </a:rPr>
              <a:t>10 bit address is </a:t>
            </a:r>
            <a:r>
              <a:rPr lang="en-US" sz="2800" b="1" dirty="0" smtClean="0">
                <a:latin typeface="Times New Roman" pitchFamily="18" charset="0"/>
                <a:cs typeface="Times New Roman" pitchFamily="18" charset="0"/>
              </a:rPr>
              <a:t>divided into two groups </a:t>
            </a:r>
            <a:r>
              <a:rPr lang="en-US" sz="2800" dirty="0" smtClean="0">
                <a:latin typeface="Times New Roman" pitchFamily="18" charset="0"/>
                <a:cs typeface="Times New Roman" pitchFamily="18" charset="0"/>
              </a:rPr>
              <a:t>of 5 bits each to form a </a:t>
            </a:r>
            <a:r>
              <a:rPr lang="en-US" sz="2800" dirty="0" smtClean="0">
                <a:solidFill>
                  <a:srgbClr val="FF0000"/>
                </a:solidFill>
                <a:latin typeface="Times New Roman" pitchFamily="18" charset="0"/>
                <a:cs typeface="Times New Roman" pitchFamily="18" charset="0"/>
              </a:rPr>
              <a:t>row</a:t>
            </a:r>
            <a:r>
              <a:rPr lang="en-US" sz="2800" dirty="0" smtClean="0">
                <a:latin typeface="Times New Roman" pitchFamily="18" charset="0"/>
                <a:cs typeface="Times New Roman" pitchFamily="18" charset="0"/>
              </a:rPr>
              <a:t> and </a:t>
            </a:r>
            <a:r>
              <a:rPr lang="en-US" sz="2800" dirty="0" smtClean="0">
                <a:solidFill>
                  <a:srgbClr val="FF0000"/>
                </a:solidFill>
                <a:latin typeface="Times New Roman" pitchFamily="18" charset="0"/>
                <a:cs typeface="Times New Roman" pitchFamily="18" charset="0"/>
              </a:rPr>
              <a:t>column address </a:t>
            </a:r>
            <a:r>
              <a:rPr lang="en-US" sz="2800" dirty="0" smtClean="0">
                <a:latin typeface="Times New Roman" pitchFamily="18" charset="0"/>
                <a:cs typeface="Times New Roman" pitchFamily="18" charset="0"/>
              </a:rPr>
              <a:t>of cell array.</a:t>
            </a:r>
          </a:p>
          <a:p>
            <a:pPr algn="just"/>
            <a:r>
              <a:rPr lang="en-US" sz="2800" dirty="0" smtClean="0">
                <a:latin typeface="Times New Roman" pitchFamily="18" charset="0"/>
                <a:cs typeface="Times New Roman" pitchFamily="18" charset="0"/>
              </a:rPr>
              <a:t>A row address selects a row of 32 cells, all of which are accessed in parallel. </a:t>
            </a:r>
          </a:p>
          <a:p>
            <a:pPr algn="just"/>
            <a:r>
              <a:rPr lang="en-US" sz="2800" dirty="0" smtClean="0">
                <a:latin typeface="Times New Roman" pitchFamily="18" charset="0"/>
                <a:cs typeface="Times New Roman" pitchFamily="18" charset="0"/>
              </a:rPr>
              <a:t>However, according to the column address, only one of these cells is connected to the external data line by the output Multiplexer and input </a:t>
            </a:r>
            <a:r>
              <a:rPr lang="en-US" sz="2800" dirty="0" err="1" smtClean="0">
                <a:latin typeface="Times New Roman" pitchFamily="18" charset="0"/>
                <a:cs typeface="Times New Roman" pitchFamily="18" charset="0"/>
              </a:rPr>
              <a:t>demultiplexer</a:t>
            </a:r>
            <a:r>
              <a:rPr lang="en-US" sz="2800" dirty="0" smtClean="0">
                <a:latin typeface="Times New Roman" pitchFamily="18" charset="0"/>
                <a:cs typeface="Times New Roman" pitchFamily="18" charset="0"/>
              </a:rPr>
              <a:t>.</a:t>
            </a:r>
          </a:p>
          <a:p>
            <a:pPr algn="just" eaLnBrk="1" hangingPunct="1"/>
            <a:endParaRPr lang="en-US" dirty="0" smtClean="0">
              <a:latin typeface="Times New Roman" pitchFamily="18" charset="0"/>
              <a:cs typeface="Times New Roman" pitchFamily="18" charset="0"/>
            </a:endParaRPr>
          </a:p>
          <a:p>
            <a:pPr eaLnBrk="1" hangingPunct="1"/>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title"/>
          </p:nvPr>
        </p:nvSpPr>
        <p:spPr bwMode="auto">
          <a:xfrm>
            <a:off x="0" y="152400"/>
            <a:ext cx="8686800" cy="1250950"/>
          </a:xfrm>
        </p:spPr>
        <p:txBody>
          <a:bodyPr wrap="square" tIns="45720" bIns="45720" numCol="1" anchorCtr="0" compatLnSpc="1">
            <a:prstTxWarp prst="textNoShape">
              <a:avLst/>
            </a:prstTxWarp>
            <a:normAutofit fontScale="90000"/>
          </a:bodyPr>
          <a:lstStyle/>
          <a:p>
            <a:pPr eaLnBrk="1" hangingPunct="1">
              <a:defRPr/>
            </a:pPr>
            <a:r>
              <a:rPr lang="en-US" dirty="0" smtClean="0"/>
              <a:t>Organization of a 1k X 1 memory chip</a:t>
            </a:r>
          </a:p>
        </p:txBody>
      </p:sp>
      <p:pic>
        <p:nvPicPr>
          <p:cNvPr id="20483" name="Picture 2"/>
          <p:cNvPicPr>
            <a:picLocks noGrp="1" noChangeAspect="1" noChangeArrowheads="1"/>
          </p:cNvPicPr>
          <p:nvPr>
            <p:ph type="body" idx="1"/>
          </p:nvPr>
        </p:nvPicPr>
        <p:blipFill>
          <a:blip r:embed="rId2"/>
          <a:srcRect/>
          <a:stretch>
            <a:fillRect/>
          </a:stretch>
        </p:blipFill>
        <p:spPr>
          <a:xfrm>
            <a:off x="533400" y="1524000"/>
            <a:ext cx="8382000" cy="5029200"/>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p:nvPr>
        </p:nvSpPr>
        <p:spPr/>
        <p:txBody>
          <a:bodyPr/>
          <a:lstStyle/>
          <a:p>
            <a:pPr eaLnBrk="1" hangingPunct="1"/>
            <a:r>
              <a:rPr lang="en-US" altLang="zh-CN" dirty="0" smtClean="0">
                <a:solidFill>
                  <a:srgbClr val="FFFF00"/>
                </a:solidFill>
                <a:ea typeface="SimSun" pitchFamily="2" charset="-122"/>
              </a:rPr>
              <a:t>Semiconductor RAM Memories</a:t>
            </a:r>
          </a:p>
        </p:txBody>
      </p:sp>
      <p:sp>
        <p:nvSpPr>
          <p:cNvPr id="10243" name="Rectangle 5"/>
          <p:cNvSpPr>
            <a:spLocks noGrp="1" noChangeArrowheads="1"/>
          </p:cNvSpPr>
          <p:nvPr>
            <p:ph type="subTitle" idx="1"/>
          </p:nvPr>
        </p:nvSpPr>
        <p:spPr/>
        <p:txBody>
          <a:bodyPr/>
          <a:lstStyle/>
          <a:p>
            <a:pPr eaLnBrk="1" hangingPunct="1"/>
            <a:endParaRPr lang="zh-CN" altLang="en-US" smtClean="0">
              <a:ea typeface="SimSun"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Basic Concepts</a:t>
            </a:r>
            <a:endParaRPr lang="en-US" dirty="0"/>
          </a:p>
        </p:txBody>
      </p:sp>
      <p:sp>
        <p:nvSpPr>
          <p:cNvPr id="3" name="Content Placeholder 2"/>
          <p:cNvSpPr>
            <a:spLocks noGrp="1"/>
          </p:cNvSpPr>
          <p:nvPr>
            <p:ph idx="1"/>
          </p:nvPr>
        </p:nvSpPr>
        <p:spPr>
          <a:xfrm>
            <a:off x="228600" y="1447800"/>
            <a:ext cx="8458200" cy="4876800"/>
          </a:xfrm>
        </p:spPr>
        <p:txBody>
          <a:bodyPr/>
          <a:lstStyle/>
          <a:p>
            <a:pPr algn="just"/>
            <a:r>
              <a:rPr lang="en-US" dirty="0" smtClean="0">
                <a:latin typeface="Times New Roman" pitchFamily="18" charset="0"/>
                <a:cs typeface="Times New Roman" pitchFamily="18" charset="0"/>
              </a:rPr>
              <a:t>Memory refers to the physical devices used to store instructions to execute programs.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Memory in a computer system is required for </a:t>
            </a:r>
            <a:r>
              <a:rPr lang="en-US" b="1" dirty="0" smtClean="0">
                <a:solidFill>
                  <a:srgbClr val="FF0000"/>
                </a:solidFill>
                <a:latin typeface="Times New Roman" pitchFamily="18" charset="0"/>
                <a:cs typeface="Times New Roman" pitchFamily="18" charset="0"/>
              </a:rPr>
              <a:t>storage</a:t>
            </a:r>
            <a:r>
              <a:rPr lang="en-US" dirty="0" smtClean="0">
                <a:latin typeface="Times New Roman" pitchFamily="18" charset="0"/>
                <a:cs typeface="Times New Roman" pitchFamily="18" charset="0"/>
              </a:rPr>
              <a:t> and </a:t>
            </a:r>
            <a:r>
              <a:rPr lang="en-US" b="1" dirty="0" smtClean="0">
                <a:solidFill>
                  <a:srgbClr val="FF0000"/>
                </a:solidFill>
                <a:latin typeface="Times New Roman" pitchFamily="18" charset="0"/>
                <a:cs typeface="Times New Roman" pitchFamily="18" charset="0"/>
              </a:rPr>
              <a:t>retrieval</a:t>
            </a:r>
            <a:r>
              <a:rPr lang="en-US" dirty="0" smtClean="0">
                <a:latin typeface="Times New Roman" pitchFamily="18" charset="0"/>
                <a:cs typeface="Times New Roman" pitchFamily="18" charset="0"/>
              </a:rPr>
              <a:t> of instructions and data.</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Basic</a:t>
            </a:r>
            <a:r>
              <a:rPr lang="en-US" b="1" dirty="0" smtClean="0">
                <a:latin typeface="Times New Roman" pitchFamily="18" charset="0"/>
                <a:cs typeface="Times New Roman" pitchFamily="18" charset="0"/>
              </a:rPr>
              <a:t> objective </a:t>
            </a:r>
            <a:r>
              <a:rPr lang="en-US" dirty="0" smtClean="0">
                <a:latin typeface="Times New Roman" pitchFamily="18" charset="0"/>
                <a:cs typeface="Times New Roman" pitchFamily="18" charset="0"/>
              </a:rPr>
              <a:t>of a memory system is to provide fast uninterrupted access by the processor to the memory such that the processor can operate at the speed it is expected to work.</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title"/>
          </p:nvPr>
        </p:nvSpPr>
        <p:spPr bwMode="auto">
          <a:xfrm>
            <a:off x="457200" y="0"/>
            <a:ext cx="8229600" cy="838200"/>
          </a:xfrm>
        </p:spPr>
        <p:txBody>
          <a:bodyPr wrap="square" tIns="45720" bIns="45720" numCol="1" anchorCtr="0" compatLnSpc="1">
            <a:prstTxWarp prst="textNoShape">
              <a:avLst/>
            </a:prstTxWarp>
            <a:normAutofit fontScale="90000"/>
          </a:bodyPr>
          <a:lstStyle/>
          <a:p>
            <a:pPr algn="ctr" eaLnBrk="1" hangingPunct="1">
              <a:defRPr/>
            </a:pPr>
            <a:r>
              <a:rPr lang="en-US" b="1" dirty="0" smtClean="0">
                <a:solidFill>
                  <a:srgbClr val="FF0000"/>
                </a:solidFill>
                <a:effectLst>
                  <a:outerShdw blurRad="38100" dist="38100" dir="2700000" algn="tl">
                    <a:srgbClr val="C0C0C0"/>
                  </a:outerShdw>
                </a:effectLst>
              </a:rPr>
              <a:t>Static memories</a:t>
            </a:r>
          </a:p>
        </p:txBody>
      </p:sp>
      <p:sp>
        <p:nvSpPr>
          <p:cNvPr id="21507" name="Rectangle 3"/>
          <p:cNvSpPr>
            <a:spLocks noGrp="1"/>
          </p:cNvSpPr>
          <p:nvPr>
            <p:ph type="body" idx="1"/>
          </p:nvPr>
        </p:nvSpPr>
        <p:spPr>
          <a:xfrm>
            <a:off x="228600" y="1143001"/>
            <a:ext cx="8686800" cy="5486400"/>
          </a:xfrm>
        </p:spPr>
        <p:txBody>
          <a:bodyPr>
            <a:normAutofit lnSpcReduction="10000"/>
          </a:bodyPr>
          <a:lstStyle/>
          <a:p>
            <a:pPr algn="just" eaLnBrk="1" hangingPunct="1">
              <a:lnSpc>
                <a:spcPct val="90000"/>
              </a:lnSpc>
            </a:pPr>
            <a:r>
              <a:rPr lang="en-US" sz="2400" dirty="0" smtClean="0">
                <a:latin typeface="Times New Roman" pitchFamily="18" charset="0"/>
                <a:cs typeface="Times New Roman" pitchFamily="18" charset="0"/>
              </a:rPr>
              <a:t>Memories consist of circuits </a:t>
            </a:r>
            <a:r>
              <a:rPr lang="en-US" sz="2400" b="1" dirty="0" smtClean="0">
                <a:latin typeface="Times New Roman" pitchFamily="18" charset="0"/>
                <a:cs typeface="Times New Roman" pitchFamily="18" charset="0"/>
              </a:rPr>
              <a:t>capable of retaining their state as long as power is applied </a:t>
            </a:r>
            <a:r>
              <a:rPr lang="en-US" sz="2400" dirty="0" smtClean="0">
                <a:latin typeface="Times New Roman" pitchFamily="18" charset="0"/>
                <a:cs typeface="Times New Roman" pitchFamily="18" charset="0"/>
              </a:rPr>
              <a:t>are known as </a:t>
            </a:r>
            <a:r>
              <a:rPr lang="en-US" sz="2400" b="1" dirty="0" smtClean="0">
                <a:solidFill>
                  <a:srgbClr val="FF0000"/>
                </a:solidFill>
                <a:latin typeface="Times New Roman" pitchFamily="18" charset="0"/>
                <a:cs typeface="Times New Roman" pitchFamily="18" charset="0"/>
              </a:rPr>
              <a:t>static memories.</a:t>
            </a:r>
          </a:p>
          <a:p>
            <a:pPr algn="just" eaLnBrk="1" hangingPunct="1">
              <a:lnSpc>
                <a:spcPct val="90000"/>
              </a:lnSpc>
            </a:pPr>
            <a:endParaRPr lang="en-US" sz="2400" dirty="0" smtClean="0">
              <a:latin typeface="Times New Roman" pitchFamily="18" charset="0"/>
              <a:cs typeface="Times New Roman" pitchFamily="18" charset="0"/>
            </a:endParaRPr>
          </a:p>
          <a:p>
            <a:pPr algn="just" eaLnBrk="1" hangingPunct="1">
              <a:lnSpc>
                <a:spcPct val="90000"/>
              </a:lnSpc>
            </a:pPr>
            <a:r>
              <a:rPr lang="en-US" sz="2400" dirty="0" smtClean="0">
                <a:latin typeface="Times New Roman" pitchFamily="18" charset="0"/>
                <a:cs typeface="Times New Roman" pitchFamily="18" charset="0"/>
              </a:rPr>
              <a:t>Fig (in next slide) shows how static RAM (SRAM) cell implemented</a:t>
            </a:r>
          </a:p>
          <a:p>
            <a:pPr algn="just" eaLnBrk="1" hangingPunct="1">
              <a:lnSpc>
                <a:spcPct val="90000"/>
              </a:lnSpc>
            </a:pPr>
            <a:endParaRPr lang="en-US" sz="2400" dirty="0" smtClean="0">
              <a:latin typeface="Times New Roman" pitchFamily="18" charset="0"/>
              <a:cs typeface="Times New Roman" pitchFamily="18" charset="0"/>
            </a:endParaRPr>
          </a:p>
          <a:p>
            <a:pPr algn="just" eaLnBrk="1" hangingPunct="1">
              <a:lnSpc>
                <a:spcPct val="110000"/>
              </a:lnSpc>
              <a:spcBef>
                <a:spcPts val="0"/>
              </a:spcBef>
            </a:pPr>
            <a:r>
              <a:rPr lang="en-US" sz="2400" dirty="0" smtClean="0">
                <a:latin typeface="Times New Roman" pitchFamily="18" charset="0"/>
                <a:cs typeface="Times New Roman" pitchFamily="18" charset="0"/>
              </a:rPr>
              <a:t>Two inverters are crossed connected to form a latch.</a:t>
            </a:r>
          </a:p>
          <a:p>
            <a:pPr algn="just" eaLnBrk="1" hangingPunct="1">
              <a:lnSpc>
                <a:spcPct val="110000"/>
              </a:lnSpc>
              <a:spcBef>
                <a:spcPts val="0"/>
              </a:spcBef>
            </a:pPr>
            <a:endParaRPr lang="en-US" sz="2400" dirty="0" smtClean="0">
              <a:latin typeface="Times New Roman" pitchFamily="18" charset="0"/>
              <a:cs typeface="Times New Roman" pitchFamily="18" charset="0"/>
            </a:endParaRPr>
          </a:p>
          <a:p>
            <a:pPr algn="just" eaLnBrk="1" hangingPunct="1">
              <a:lnSpc>
                <a:spcPct val="110000"/>
              </a:lnSpc>
              <a:spcBef>
                <a:spcPts val="0"/>
              </a:spcBef>
            </a:pPr>
            <a:r>
              <a:rPr lang="en-US" sz="2400" dirty="0" smtClean="0">
                <a:latin typeface="Times New Roman" pitchFamily="18" charset="0"/>
                <a:cs typeface="Times New Roman" pitchFamily="18" charset="0"/>
              </a:rPr>
              <a:t>The latch  is connected to two bit lines by transistors t1 and t2.</a:t>
            </a:r>
          </a:p>
          <a:p>
            <a:pPr algn="just" eaLnBrk="1" hangingPunct="1">
              <a:lnSpc>
                <a:spcPct val="110000"/>
              </a:lnSpc>
              <a:spcBef>
                <a:spcPts val="0"/>
              </a:spcBef>
            </a:pPr>
            <a:endParaRPr lang="en-US" sz="2400" dirty="0" smtClean="0">
              <a:latin typeface="Times New Roman" pitchFamily="18" charset="0"/>
              <a:cs typeface="Times New Roman" pitchFamily="18" charset="0"/>
            </a:endParaRPr>
          </a:p>
          <a:p>
            <a:pPr algn="just" eaLnBrk="1" hangingPunct="1">
              <a:lnSpc>
                <a:spcPct val="110000"/>
              </a:lnSpc>
              <a:spcBef>
                <a:spcPts val="0"/>
              </a:spcBef>
            </a:pPr>
            <a:r>
              <a:rPr lang="en-US" sz="2400" dirty="0" smtClean="0">
                <a:latin typeface="Times New Roman" pitchFamily="18" charset="0"/>
                <a:cs typeface="Times New Roman" pitchFamily="18" charset="0"/>
              </a:rPr>
              <a:t>The transistor acts as switches that can be  opened or closed under control of  the word line.</a:t>
            </a:r>
          </a:p>
          <a:p>
            <a:pPr algn="just" eaLnBrk="1" hangingPunct="1">
              <a:lnSpc>
                <a:spcPct val="110000"/>
              </a:lnSpc>
              <a:spcBef>
                <a:spcPts val="0"/>
              </a:spcBef>
            </a:pPr>
            <a:endParaRPr lang="en-US" sz="2400" dirty="0" smtClean="0">
              <a:latin typeface="Times New Roman" pitchFamily="18" charset="0"/>
              <a:cs typeface="Times New Roman" pitchFamily="18" charset="0"/>
            </a:endParaRPr>
          </a:p>
          <a:p>
            <a:pPr algn="just" eaLnBrk="1" hangingPunct="1">
              <a:lnSpc>
                <a:spcPct val="110000"/>
              </a:lnSpc>
              <a:spcBef>
                <a:spcPts val="0"/>
              </a:spcBef>
            </a:pPr>
            <a:r>
              <a:rPr lang="en-US" sz="2400" dirty="0" smtClean="0">
                <a:latin typeface="Times New Roman" pitchFamily="18" charset="0"/>
                <a:cs typeface="Times New Roman" pitchFamily="18" charset="0"/>
              </a:rPr>
              <a:t>When the word line is at ground level  the transistors are turned off and latch retains its state.</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eaLnBrk="1" fontAlgn="auto" hangingPunct="1">
              <a:spcAft>
                <a:spcPts val="0"/>
              </a:spcAft>
              <a:defRPr/>
            </a:pPr>
            <a:r>
              <a:rPr lang="en-US" dirty="0" smtClean="0">
                <a:solidFill>
                  <a:schemeClr val="accent1">
                    <a:satMod val="150000"/>
                  </a:schemeClr>
                </a:solidFill>
              </a:rPr>
              <a:t>SRAM Cell</a:t>
            </a:r>
            <a:endParaRPr lang="en-US" dirty="0">
              <a:solidFill>
                <a:schemeClr val="accent1">
                  <a:satMod val="150000"/>
                </a:schemeClr>
              </a:solidFill>
            </a:endParaRPr>
          </a:p>
        </p:txBody>
      </p:sp>
      <p:sp>
        <p:nvSpPr>
          <p:cNvPr id="22531" name="Content Placeholder 2"/>
          <p:cNvSpPr>
            <a:spLocks noGrp="1"/>
          </p:cNvSpPr>
          <p:nvPr>
            <p:ph idx="1"/>
          </p:nvPr>
        </p:nvSpPr>
        <p:spPr>
          <a:xfrm>
            <a:off x="0" y="1600200"/>
            <a:ext cx="8915400" cy="5257800"/>
          </a:xfrm>
        </p:spPr>
        <p:txBody>
          <a:bodyPr/>
          <a:lstStyle/>
          <a:p>
            <a:pPr eaLnBrk="1" hangingPunct="1"/>
            <a:r>
              <a:rPr lang="en-US" sz="2000" smtClean="0">
                <a:latin typeface="Times New Roman" pitchFamily="18" charset="0"/>
                <a:cs typeface="Times New Roman" pitchFamily="18" charset="0"/>
              </a:rPr>
              <a:t>Two transistor inverters are cross connected to implement a basic flip-flop.</a:t>
            </a:r>
          </a:p>
          <a:p>
            <a:pPr eaLnBrk="1" hangingPunct="1"/>
            <a:r>
              <a:rPr lang="en-US" sz="2000" smtClean="0">
                <a:latin typeface="Times New Roman" pitchFamily="18" charset="0"/>
                <a:cs typeface="Times New Roman" pitchFamily="18" charset="0"/>
              </a:rPr>
              <a:t>The cell is connected to one word line and two bits lines by transistors T1 and T2</a:t>
            </a:r>
          </a:p>
          <a:p>
            <a:pPr eaLnBrk="1" hangingPunct="1"/>
            <a:r>
              <a:rPr lang="en-US" sz="2000" smtClean="0">
                <a:latin typeface="Times New Roman" pitchFamily="18" charset="0"/>
                <a:cs typeface="Times New Roman" pitchFamily="18" charset="0"/>
              </a:rPr>
              <a:t>When word line is at ground level, the transistors are turned off and the latch retains its state</a:t>
            </a:r>
          </a:p>
        </p:txBody>
      </p:sp>
      <p:grpSp>
        <p:nvGrpSpPr>
          <p:cNvPr id="3" name="Group 59"/>
          <p:cNvGrpSpPr>
            <a:grpSpLocks/>
          </p:cNvGrpSpPr>
          <p:nvPr/>
        </p:nvGrpSpPr>
        <p:grpSpPr bwMode="auto">
          <a:xfrm>
            <a:off x="2133600" y="3124200"/>
            <a:ext cx="4038600" cy="3429000"/>
            <a:chOff x="1697038" y="1893490"/>
            <a:chExt cx="5875337" cy="4126310"/>
          </a:xfrm>
        </p:grpSpPr>
        <p:sp>
          <p:nvSpPr>
            <p:cNvPr id="4" name="Line 2"/>
            <p:cNvSpPr>
              <a:spLocks noChangeShapeType="1"/>
            </p:cNvSpPr>
            <p:nvPr/>
          </p:nvSpPr>
          <p:spPr bwMode="auto">
            <a:xfrm flipH="1">
              <a:off x="5168199" y="3614697"/>
              <a:ext cx="480373" cy="1910"/>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5" name="Line 3"/>
            <p:cNvSpPr>
              <a:spLocks noChangeShapeType="1"/>
            </p:cNvSpPr>
            <p:nvPr/>
          </p:nvSpPr>
          <p:spPr bwMode="auto">
            <a:xfrm flipH="1">
              <a:off x="1990344" y="3614697"/>
              <a:ext cx="376446" cy="1910"/>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22535" name="Rectangle 4"/>
            <p:cNvSpPr>
              <a:spLocks noChangeArrowheads="1"/>
            </p:cNvSpPr>
            <p:nvPr/>
          </p:nvSpPr>
          <p:spPr bwMode="auto">
            <a:xfrm>
              <a:off x="4916488" y="3489325"/>
              <a:ext cx="355600" cy="271462"/>
            </a:xfrm>
            <a:prstGeom prst="rect">
              <a:avLst/>
            </a:prstGeom>
            <a:noFill/>
            <a:ln w="9525">
              <a:noFill/>
              <a:miter lim="800000"/>
              <a:headEnd/>
              <a:tailEnd/>
            </a:ln>
          </p:spPr>
          <p:txBody>
            <a:bodyPr wrap="none" lIns="0" tIns="0" rIns="0" bIns="0">
              <a:spAutoFit/>
            </a:bodyPr>
            <a:lstStyle/>
            <a:p>
              <a:r>
                <a:rPr lang="en-CA" sz="1500" i="1">
                  <a:solidFill>
                    <a:srgbClr val="000000"/>
                  </a:solidFill>
                  <a:latin typeface="Nimbus Roman No9 L"/>
                </a:rPr>
                <a:t>Y</a:t>
              </a:r>
              <a:endParaRPr lang="en-CA">
                <a:latin typeface="Corbel" pitchFamily="34" charset="0"/>
              </a:endParaRPr>
            </a:p>
          </p:txBody>
        </p:sp>
        <p:sp>
          <p:nvSpPr>
            <p:cNvPr id="22536" name="Rectangle 5"/>
            <p:cNvSpPr>
              <a:spLocks noChangeArrowheads="1"/>
            </p:cNvSpPr>
            <p:nvPr/>
          </p:nvSpPr>
          <p:spPr bwMode="auto">
            <a:xfrm>
              <a:off x="3390900" y="3489325"/>
              <a:ext cx="355600" cy="271462"/>
            </a:xfrm>
            <a:prstGeom prst="rect">
              <a:avLst/>
            </a:prstGeom>
            <a:noFill/>
            <a:ln w="9525">
              <a:noFill/>
              <a:miter lim="800000"/>
              <a:headEnd/>
              <a:tailEnd/>
            </a:ln>
          </p:spPr>
          <p:txBody>
            <a:bodyPr wrap="none" lIns="0" tIns="0" rIns="0" bIns="0">
              <a:spAutoFit/>
            </a:bodyPr>
            <a:lstStyle/>
            <a:p>
              <a:r>
                <a:rPr lang="en-CA" sz="1500" i="1">
                  <a:solidFill>
                    <a:srgbClr val="000000"/>
                  </a:solidFill>
                  <a:latin typeface="Nimbus Roman No9 L"/>
                </a:rPr>
                <a:t>X</a:t>
              </a:r>
              <a:endParaRPr lang="en-CA">
                <a:latin typeface="Corbel" pitchFamily="34" charset="0"/>
              </a:endParaRPr>
            </a:p>
          </p:txBody>
        </p:sp>
        <p:sp>
          <p:nvSpPr>
            <p:cNvPr id="8" name="Freeform 6"/>
            <p:cNvSpPr>
              <a:spLocks/>
            </p:cNvSpPr>
            <p:nvPr/>
          </p:nvSpPr>
          <p:spPr bwMode="auto">
            <a:xfrm>
              <a:off x="3911838" y="2841013"/>
              <a:ext cx="482682" cy="376335"/>
            </a:xfrm>
            <a:custGeom>
              <a:avLst/>
              <a:gdLst/>
              <a:ahLst/>
              <a:cxnLst>
                <a:cxn ang="0">
                  <a:pos x="0" y="0"/>
                </a:cxn>
                <a:cxn ang="0">
                  <a:pos x="23" y="9"/>
                </a:cxn>
                <a:cxn ang="0">
                  <a:pos x="0" y="18"/>
                </a:cxn>
                <a:cxn ang="0">
                  <a:pos x="0" y="0"/>
                </a:cxn>
              </a:cxnLst>
              <a:rect l="0" t="0" r="r" b="b"/>
              <a:pathLst>
                <a:path w="23" h="18">
                  <a:moveTo>
                    <a:pt x="0" y="0"/>
                  </a:moveTo>
                  <a:lnTo>
                    <a:pt x="23" y="9"/>
                  </a:lnTo>
                  <a:lnTo>
                    <a:pt x="0" y="18"/>
                  </a:lnTo>
                  <a:lnTo>
                    <a:pt x="0" y="0"/>
                  </a:lnTo>
                </a:path>
              </a:pathLst>
            </a:custGeom>
            <a:no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a:latin typeface="+mn-lt"/>
              </a:endParaRPr>
            </a:p>
          </p:txBody>
        </p:sp>
        <p:sp>
          <p:nvSpPr>
            <p:cNvPr id="9" name="Line 7"/>
            <p:cNvSpPr>
              <a:spLocks noChangeShapeType="1"/>
            </p:cNvSpPr>
            <p:nvPr/>
          </p:nvSpPr>
          <p:spPr bwMode="auto">
            <a:xfrm flipH="1">
              <a:off x="3244395" y="3030136"/>
              <a:ext cx="667443" cy="1910"/>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10" name="Line 8"/>
            <p:cNvSpPr>
              <a:spLocks noChangeShapeType="1"/>
            </p:cNvSpPr>
            <p:nvPr/>
          </p:nvSpPr>
          <p:spPr bwMode="auto">
            <a:xfrm flipH="1">
              <a:off x="4498447" y="3030136"/>
              <a:ext cx="669751" cy="1910"/>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22540" name="Rectangle 9"/>
            <p:cNvSpPr>
              <a:spLocks noChangeArrowheads="1"/>
            </p:cNvSpPr>
            <p:nvPr/>
          </p:nvSpPr>
          <p:spPr bwMode="auto">
            <a:xfrm>
              <a:off x="6715125" y="5183187"/>
              <a:ext cx="857250" cy="271463"/>
            </a:xfrm>
            <a:prstGeom prst="rect">
              <a:avLst/>
            </a:prstGeom>
            <a:noFill/>
            <a:ln w="9525">
              <a:noFill/>
              <a:miter lim="800000"/>
              <a:headEnd/>
              <a:tailEnd/>
            </a:ln>
          </p:spPr>
          <p:txBody>
            <a:bodyPr wrap="none" lIns="0" tIns="0" rIns="0" bIns="0">
              <a:spAutoFit/>
            </a:bodyPr>
            <a:lstStyle/>
            <a:p>
              <a:r>
                <a:rPr lang="en-CA" sz="1500">
                  <a:solidFill>
                    <a:srgbClr val="000000"/>
                  </a:solidFill>
                  <a:latin typeface="Nimbus Roman No9 L"/>
                </a:rPr>
                <a:t>Word line</a:t>
              </a:r>
              <a:endParaRPr lang="en-CA">
                <a:latin typeface="Corbel" pitchFamily="34" charset="0"/>
              </a:endParaRPr>
            </a:p>
          </p:txBody>
        </p:sp>
        <p:sp>
          <p:nvSpPr>
            <p:cNvPr id="22541" name="Line 10"/>
            <p:cNvSpPr>
              <a:spLocks noChangeShapeType="1"/>
            </p:cNvSpPr>
            <p:nvPr/>
          </p:nvSpPr>
          <p:spPr bwMode="auto">
            <a:xfrm flipH="1" flipV="1">
              <a:off x="1697038" y="5435600"/>
              <a:ext cx="5581650" cy="17462"/>
            </a:xfrm>
            <a:prstGeom prst="line">
              <a:avLst/>
            </a:prstGeom>
            <a:noFill/>
            <a:ln w="20638">
              <a:solidFill>
                <a:srgbClr val="000000"/>
              </a:solidFill>
              <a:round/>
              <a:headEnd/>
              <a:tailEnd/>
            </a:ln>
          </p:spPr>
          <p:txBody>
            <a:bodyPr/>
            <a:lstStyle/>
            <a:p>
              <a:endParaRPr lang="en-US"/>
            </a:p>
          </p:txBody>
        </p:sp>
        <p:sp>
          <p:nvSpPr>
            <p:cNvPr id="22542" name="Freeform 11"/>
            <p:cNvSpPr>
              <a:spLocks/>
            </p:cNvSpPr>
            <p:nvPr/>
          </p:nvSpPr>
          <p:spPr bwMode="auto">
            <a:xfrm>
              <a:off x="2073275" y="5789612"/>
              <a:ext cx="125413" cy="63500"/>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20638">
              <a:solidFill>
                <a:srgbClr val="000000"/>
              </a:solidFill>
              <a:round/>
              <a:headEnd/>
              <a:tailEnd/>
            </a:ln>
          </p:spPr>
          <p:txBody>
            <a:bodyPr/>
            <a:lstStyle/>
            <a:p>
              <a:endParaRPr lang="en-US"/>
            </a:p>
          </p:txBody>
        </p:sp>
        <p:sp>
          <p:nvSpPr>
            <p:cNvPr id="22543" name="Freeform 12"/>
            <p:cNvSpPr>
              <a:spLocks/>
            </p:cNvSpPr>
            <p:nvPr/>
          </p:nvSpPr>
          <p:spPr bwMode="auto">
            <a:xfrm>
              <a:off x="2073275" y="5789612"/>
              <a:ext cx="125413" cy="63500"/>
            </a:xfrm>
            <a:custGeom>
              <a:avLst/>
              <a:gdLst>
                <a:gd name="T0" fmla="*/ 2147483647 w 79"/>
                <a:gd name="T1" fmla="*/ 0 h 40"/>
                <a:gd name="T2" fmla="*/ 0 w 79"/>
                <a:gd name="T3" fmla="*/ 2147483647 h 40"/>
                <a:gd name="T4" fmla="*/ 2147483647 w 79"/>
                <a:gd name="T5" fmla="*/ 2147483647 h 40"/>
                <a:gd name="T6" fmla="*/ 2147483647 w 79"/>
                <a:gd name="T7" fmla="*/ 2147483647 h 40"/>
                <a:gd name="T8" fmla="*/ 2147483647 w 79"/>
                <a:gd name="T9" fmla="*/ 0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79" y="0"/>
                  </a:moveTo>
                  <a:lnTo>
                    <a:pt x="0" y="27"/>
                  </a:lnTo>
                  <a:lnTo>
                    <a:pt x="79" y="40"/>
                  </a:lnTo>
                  <a:lnTo>
                    <a:pt x="79" y="27"/>
                  </a:lnTo>
                  <a:lnTo>
                    <a:pt x="79" y="0"/>
                  </a:lnTo>
                  <a:close/>
                </a:path>
              </a:pathLst>
            </a:custGeom>
            <a:solidFill>
              <a:srgbClr val="000000"/>
            </a:solidFill>
            <a:ln w="0">
              <a:solidFill>
                <a:srgbClr val="000000"/>
              </a:solidFill>
              <a:round/>
              <a:headEnd/>
              <a:tailEnd/>
            </a:ln>
          </p:spPr>
          <p:txBody>
            <a:bodyPr/>
            <a:lstStyle/>
            <a:p>
              <a:endParaRPr lang="en-US"/>
            </a:p>
          </p:txBody>
        </p:sp>
        <p:sp>
          <p:nvSpPr>
            <p:cNvPr id="22544" name="Line 13"/>
            <p:cNvSpPr>
              <a:spLocks noChangeShapeType="1"/>
            </p:cNvSpPr>
            <p:nvPr/>
          </p:nvSpPr>
          <p:spPr bwMode="auto">
            <a:xfrm>
              <a:off x="2198688" y="5832475"/>
              <a:ext cx="1527175" cy="1587"/>
            </a:xfrm>
            <a:prstGeom prst="line">
              <a:avLst/>
            </a:prstGeom>
            <a:noFill/>
            <a:ln w="20638">
              <a:solidFill>
                <a:srgbClr val="000000"/>
              </a:solidFill>
              <a:round/>
              <a:headEnd/>
              <a:tailEnd/>
            </a:ln>
          </p:spPr>
          <p:txBody>
            <a:bodyPr/>
            <a:lstStyle/>
            <a:p>
              <a:endParaRPr lang="en-US"/>
            </a:p>
          </p:txBody>
        </p:sp>
        <p:sp>
          <p:nvSpPr>
            <p:cNvPr id="22545" name="Rectangle 14"/>
            <p:cNvSpPr>
              <a:spLocks noChangeArrowheads="1"/>
            </p:cNvSpPr>
            <p:nvPr/>
          </p:nvSpPr>
          <p:spPr bwMode="auto">
            <a:xfrm>
              <a:off x="3933825" y="5705475"/>
              <a:ext cx="773113" cy="271462"/>
            </a:xfrm>
            <a:prstGeom prst="rect">
              <a:avLst/>
            </a:prstGeom>
            <a:noFill/>
            <a:ln w="9525">
              <a:noFill/>
              <a:miter lim="800000"/>
              <a:headEnd/>
              <a:tailEnd/>
            </a:ln>
          </p:spPr>
          <p:txBody>
            <a:bodyPr wrap="none" lIns="0" tIns="0" rIns="0" bIns="0">
              <a:spAutoFit/>
            </a:bodyPr>
            <a:lstStyle/>
            <a:p>
              <a:r>
                <a:rPr lang="en-CA" sz="1500">
                  <a:solidFill>
                    <a:srgbClr val="000000"/>
                  </a:solidFill>
                  <a:latin typeface="Nimbus Roman No9 L"/>
                </a:rPr>
                <a:t>Bit lines</a:t>
              </a:r>
              <a:endParaRPr lang="en-CA">
                <a:latin typeface="Corbel" pitchFamily="34" charset="0"/>
              </a:endParaRPr>
            </a:p>
          </p:txBody>
        </p:sp>
        <p:sp>
          <p:nvSpPr>
            <p:cNvPr id="22546" name="Freeform 15"/>
            <p:cNvSpPr>
              <a:spLocks/>
            </p:cNvSpPr>
            <p:nvPr/>
          </p:nvSpPr>
          <p:spPr bwMode="auto">
            <a:xfrm>
              <a:off x="6213475" y="5789612"/>
              <a:ext cx="125413" cy="63500"/>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20638">
              <a:solidFill>
                <a:srgbClr val="000000"/>
              </a:solidFill>
              <a:round/>
              <a:headEnd/>
              <a:tailEnd/>
            </a:ln>
          </p:spPr>
          <p:txBody>
            <a:bodyPr/>
            <a:lstStyle/>
            <a:p>
              <a:endParaRPr lang="en-US"/>
            </a:p>
          </p:txBody>
        </p:sp>
        <p:sp>
          <p:nvSpPr>
            <p:cNvPr id="22547" name="Freeform 16"/>
            <p:cNvSpPr>
              <a:spLocks/>
            </p:cNvSpPr>
            <p:nvPr/>
          </p:nvSpPr>
          <p:spPr bwMode="auto">
            <a:xfrm>
              <a:off x="6213475" y="5789612"/>
              <a:ext cx="125413" cy="63500"/>
            </a:xfrm>
            <a:custGeom>
              <a:avLst/>
              <a:gdLst>
                <a:gd name="T0" fmla="*/ 0 w 79"/>
                <a:gd name="T1" fmla="*/ 2147483647 h 40"/>
                <a:gd name="T2" fmla="*/ 2147483647 w 79"/>
                <a:gd name="T3" fmla="*/ 2147483647 h 40"/>
                <a:gd name="T4" fmla="*/ 0 w 79"/>
                <a:gd name="T5" fmla="*/ 0 h 40"/>
                <a:gd name="T6" fmla="*/ 0 w 79"/>
                <a:gd name="T7" fmla="*/ 2147483647 h 40"/>
                <a:gd name="T8" fmla="*/ 0 w 79"/>
                <a:gd name="T9" fmla="*/ 2147483647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0" y="40"/>
                  </a:moveTo>
                  <a:lnTo>
                    <a:pt x="79" y="27"/>
                  </a:lnTo>
                  <a:lnTo>
                    <a:pt x="0" y="0"/>
                  </a:lnTo>
                  <a:lnTo>
                    <a:pt x="0" y="27"/>
                  </a:lnTo>
                  <a:lnTo>
                    <a:pt x="0" y="40"/>
                  </a:lnTo>
                  <a:close/>
                </a:path>
              </a:pathLst>
            </a:custGeom>
            <a:solidFill>
              <a:srgbClr val="000000"/>
            </a:solidFill>
            <a:ln w="0">
              <a:solidFill>
                <a:srgbClr val="000000"/>
              </a:solidFill>
              <a:round/>
              <a:headEnd/>
              <a:tailEnd/>
            </a:ln>
          </p:spPr>
          <p:txBody>
            <a:bodyPr/>
            <a:lstStyle/>
            <a:p>
              <a:endParaRPr lang="en-US"/>
            </a:p>
          </p:txBody>
        </p:sp>
        <p:sp>
          <p:nvSpPr>
            <p:cNvPr id="22548" name="Line 17"/>
            <p:cNvSpPr>
              <a:spLocks noChangeShapeType="1"/>
            </p:cNvSpPr>
            <p:nvPr/>
          </p:nvSpPr>
          <p:spPr bwMode="auto">
            <a:xfrm flipH="1">
              <a:off x="4686300" y="5832475"/>
              <a:ext cx="1527175" cy="1587"/>
            </a:xfrm>
            <a:prstGeom prst="line">
              <a:avLst/>
            </a:prstGeom>
            <a:noFill/>
            <a:ln w="20638">
              <a:solidFill>
                <a:srgbClr val="000000"/>
              </a:solidFill>
              <a:round/>
              <a:headEnd/>
              <a:tailEnd/>
            </a:ln>
          </p:spPr>
          <p:txBody>
            <a:bodyPr/>
            <a:lstStyle/>
            <a:p>
              <a:endParaRPr lang="en-US"/>
            </a:p>
          </p:txBody>
        </p:sp>
        <p:sp>
          <p:nvSpPr>
            <p:cNvPr id="20" name="Line 18"/>
            <p:cNvSpPr>
              <a:spLocks noChangeShapeType="1"/>
            </p:cNvSpPr>
            <p:nvPr/>
          </p:nvSpPr>
          <p:spPr bwMode="auto">
            <a:xfrm flipV="1">
              <a:off x="5837950" y="3803819"/>
              <a:ext cx="2309" cy="1631421"/>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21" name="Line 19"/>
            <p:cNvSpPr>
              <a:spLocks noChangeShapeType="1"/>
            </p:cNvSpPr>
            <p:nvPr/>
          </p:nvSpPr>
          <p:spPr bwMode="auto">
            <a:xfrm flipV="1">
              <a:off x="2574643" y="3803819"/>
              <a:ext cx="0" cy="1631421"/>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22" name="Line 20"/>
            <p:cNvSpPr>
              <a:spLocks noChangeShapeType="1"/>
            </p:cNvSpPr>
            <p:nvPr/>
          </p:nvSpPr>
          <p:spPr bwMode="auto">
            <a:xfrm flipH="1">
              <a:off x="4498447" y="4180154"/>
              <a:ext cx="669751" cy="1910"/>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23" name="Line 21"/>
            <p:cNvSpPr>
              <a:spLocks noChangeShapeType="1"/>
            </p:cNvSpPr>
            <p:nvPr/>
          </p:nvSpPr>
          <p:spPr bwMode="auto">
            <a:xfrm flipH="1">
              <a:off x="3244395" y="4180154"/>
              <a:ext cx="667443" cy="1910"/>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24" name="Freeform 22"/>
            <p:cNvSpPr>
              <a:spLocks/>
            </p:cNvSpPr>
            <p:nvPr/>
          </p:nvSpPr>
          <p:spPr bwMode="auto">
            <a:xfrm>
              <a:off x="4018074" y="3991031"/>
              <a:ext cx="480373" cy="397348"/>
            </a:xfrm>
            <a:custGeom>
              <a:avLst/>
              <a:gdLst/>
              <a:ahLst/>
              <a:cxnLst>
                <a:cxn ang="0">
                  <a:pos x="23" y="0"/>
                </a:cxn>
                <a:cxn ang="0">
                  <a:pos x="0" y="9"/>
                </a:cxn>
                <a:cxn ang="0">
                  <a:pos x="23" y="19"/>
                </a:cxn>
                <a:cxn ang="0">
                  <a:pos x="23" y="0"/>
                </a:cxn>
              </a:cxnLst>
              <a:rect l="0" t="0" r="r" b="b"/>
              <a:pathLst>
                <a:path w="23" h="19">
                  <a:moveTo>
                    <a:pt x="23" y="0"/>
                  </a:moveTo>
                  <a:lnTo>
                    <a:pt x="0" y="9"/>
                  </a:lnTo>
                  <a:lnTo>
                    <a:pt x="23" y="19"/>
                  </a:lnTo>
                  <a:lnTo>
                    <a:pt x="23" y="0"/>
                  </a:lnTo>
                </a:path>
              </a:pathLst>
            </a:custGeom>
            <a:no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a:latin typeface="+mn-lt"/>
              </a:endParaRPr>
            </a:p>
          </p:txBody>
        </p:sp>
        <p:sp>
          <p:nvSpPr>
            <p:cNvPr id="22554" name="Line 24"/>
            <p:cNvSpPr>
              <a:spLocks noChangeShapeType="1"/>
            </p:cNvSpPr>
            <p:nvPr/>
          </p:nvSpPr>
          <p:spPr bwMode="auto">
            <a:xfrm flipV="1">
              <a:off x="1990725" y="2255837"/>
              <a:ext cx="1588" cy="3763963"/>
            </a:xfrm>
            <a:prstGeom prst="line">
              <a:avLst/>
            </a:prstGeom>
            <a:noFill/>
            <a:ln w="20638">
              <a:solidFill>
                <a:srgbClr val="000000"/>
              </a:solidFill>
              <a:round/>
              <a:headEnd/>
              <a:tailEnd/>
            </a:ln>
          </p:spPr>
          <p:txBody>
            <a:bodyPr/>
            <a:lstStyle/>
            <a:p>
              <a:endParaRPr lang="en-US"/>
            </a:p>
          </p:txBody>
        </p:sp>
        <p:sp>
          <p:nvSpPr>
            <p:cNvPr id="22555" name="Line 25"/>
            <p:cNvSpPr>
              <a:spLocks noChangeShapeType="1"/>
            </p:cNvSpPr>
            <p:nvPr/>
          </p:nvSpPr>
          <p:spPr bwMode="auto">
            <a:xfrm flipV="1">
              <a:off x="6423025" y="2255837"/>
              <a:ext cx="1588" cy="3763963"/>
            </a:xfrm>
            <a:prstGeom prst="line">
              <a:avLst/>
            </a:prstGeom>
            <a:noFill/>
            <a:ln w="20638">
              <a:solidFill>
                <a:srgbClr val="000000"/>
              </a:solidFill>
              <a:round/>
              <a:headEnd/>
              <a:tailEnd/>
            </a:ln>
          </p:spPr>
          <p:txBody>
            <a:bodyPr/>
            <a:lstStyle/>
            <a:p>
              <a:endParaRPr lang="en-US"/>
            </a:p>
          </p:txBody>
        </p:sp>
        <p:sp>
          <p:nvSpPr>
            <p:cNvPr id="27" name="Line 26"/>
            <p:cNvSpPr>
              <a:spLocks noChangeShapeType="1"/>
            </p:cNvSpPr>
            <p:nvPr/>
          </p:nvSpPr>
          <p:spPr bwMode="auto">
            <a:xfrm flipV="1">
              <a:off x="3244395" y="3030136"/>
              <a:ext cx="2310" cy="1150018"/>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28" name="Line 27"/>
            <p:cNvSpPr>
              <a:spLocks noChangeShapeType="1"/>
            </p:cNvSpPr>
            <p:nvPr/>
          </p:nvSpPr>
          <p:spPr bwMode="auto">
            <a:xfrm flipV="1">
              <a:off x="5168199" y="3030136"/>
              <a:ext cx="2309" cy="1150018"/>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29" name="Rectangle 28"/>
            <p:cNvSpPr>
              <a:spLocks noChangeArrowheads="1"/>
            </p:cNvSpPr>
            <p:nvPr/>
          </p:nvSpPr>
          <p:spPr bwMode="auto">
            <a:xfrm>
              <a:off x="2366789" y="3614697"/>
              <a:ext cx="394923" cy="84054"/>
            </a:xfrm>
            <a:prstGeom prst="rect">
              <a:avLst/>
            </a:prstGeom>
            <a:noFill/>
            <a:ln w="20638">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30" name="Line 29"/>
            <p:cNvSpPr>
              <a:spLocks noChangeShapeType="1"/>
            </p:cNvSpPr>
            <p:nvPr/>
          </p:nvSpPr>
          <p:spPr bwMode="auto">
            <a:xfrm flipH="1">
              <a:off x="5648572" y="3803819"/>
              <a:ext cx="376446" cy="1911"/>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31" name="Line 30"/>
            <p:cNvSpPr>
              <a:spLocks noChangeShapeType="1"/>
            </p:cNvSpPr>
            <p:nvPr/>
          </p:nvSpPr>
          <p:spPr bwMode="auto">
            <a:xfrm flipH="1">
              <a:off x="2366789" y="3803819"/>
              <a:ext cx="394923" cy="1911"/>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22561" name="Rectangle 31"/>
            <p:cNvSpPr>
              <a:spLocks noChangeArrowheads="1"/>
            </p:cNvSpPr>
            <p:nvPr/>
          </p:nvSpPr>
          <p:spPr bwMode="auto">
            <a:xfrm>
              <a:off x="1812241" y="2005012"/>
              <a:ext cx="314325" cy="271464"/>
            </a:xfrm>
            <a:prstGeom prst="rect">
              <a:avLst/>
            </a:prstGeom>
            <a:noFill/>
            <a:ln w="9525">
              <a:noFill/>
              <a:miter lim="800000"/>
              <a:headEnd/>
              <a:tailEnd/>
            </a:ln>
          </p:spPr>
          <p:txBody>
            <a:bodyPr wrap="none" lIns="0" tIns="0" rIns="0" bIns="0">
              <a:spAutoFit/>
            </a:bodyPr>
            <a:lstStyle/>
            <a:p>
              <a:r>
                <a:rPr lang="en-CA" sz="1500" i="1">
                  <a:solidFill>
                    <a:srgbClr val="000000"/>
                  </a:solidFill>
                  <a:latin typeface="Nimbus Roman No9 L"/>
                </a:rPr>
                <a:t>b</a:t>
              </a:r>
              <a:endParaRPr lang="en-CA">
                <a:latin typeface="Corbel" pitchFamily="34" charset="0"/>
              </a:endParaRPr>
            </a:p>
          </p:txBody>
        </p:sp>
        <p:sp>
          <p:nvSpPr>
            <p:cNvPr id="22562" name="Rectangle 32"/>
            <p:cNvSpPr>
              <a:spLocks noChangeArrowheads="1"/>
            </p:cNvSpPr>
            <p:nvPr/>
          </p:nvSpPr>
          <p:spPr bwMode="auto">
            <a:xfrm>
              <a:off x="5613929" y="3343275"/>
              <a:ext cx="314325" cy="271464"/>
            </a:xfrm>
            <a:prstGeom prst="rect">
              <a:avLst/>
            </a:prstGeom>
            <a:noFill/>
            <a:ln w="9525">
              <a:noFill/>
              <a:miter lim="800000"/>
              <a:headEnd/>
              <a:tailEnd/>
            </a:ln>
          </p:spPr>
          <p:txBody>
            <a:bodyPr wrap="none" lIns="0" tIns="0" rIns="0" bIns="0">
              <a:spAutoFit/>
            </a:bodyPr>
            <a:lstStyle/>
            <a:p>
              <a:r>
                <a:rPr lang="en-CA" sz="1500" i="1">
                  <a:solidFill>
                    <a:srgbClr val="000000"/>
                  </a:solidFill>
                  <a:latin typeface="Nimbus Roman No9 L"/>
                </a:rPr>
                <a:t>T</a:t>
              </a:r>
              <a:endParaRPr lang="en-CA">
                <a:latin typeface="Corbel" pitchFamily="34" charset="0"/>
              </a:endParaRPr>
            </a:p>
          </p:txBody>
        </p:sp>
        <p:sp>
          <p:nvSpPr>
            <p:cNvPr id="22563" name="Rectangle 33"/>
            <p:cNvSpPr>
              <a:spLocks noChangeArrowheads="1"/>
            </p:cNvSpPr>
            <p:nvPr/>
          </p:nvSpPr>
          <p:spPr bwMode="auto">
            <a:xfrm>
              <a:off x="5857875" y="3468687"/>
              <a:ext cx="146050" cy="166689"/>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2</a:t>
              </a:r>
              <a:endParaRPr lang="en-CA">
                <a:latin typeface="Corbel" pitchFamily="34" charset="0"/>
              </a:endParaRPr>
            </a:p>
          </p:txBody>
        </p:sp>
        <p:sp>
          <p:nvSpPr>
            <p:cNvPr id="22564" name="Rectangle 34"/>
            <p:cNvSpPr>
              <a:spLocks noChangeArrowheads="1"/>
            </p:cNvSpPr>
            <p:nvPr/>
          </p:nvSpPr>
          <p:spPr bwMode="auto">
            <a:xfrm>
              <a:off x="2388254" y="3363912"/>
              <a:ext cx="314325" cy="271464"/>
            </a:xfrm>
            <a:prstGeom prst="rect">
              <a:avLst/>
            </a:prstGeom>
            <a:noFill/>
            <a:ln w="9525">
              <a:noFill/>
              <a:miter lim="800000"/>
              <a:headEnd/>
              <a:tailEnd/>
            </a:ln>
          </p:spPr>
          <p:txBody>
            <a:bodyPr wrap="none" lIns="0" tIns="0" rIns="0" bIns="0">
              <a:spAutoFit/>
            </a:bodyPr>
            <a:lstStyle/>
            <a:p>
              <a:r>
                <a:rPr lang="en-CA" sz="1500" i="1">
                  <a:solidFill>
                    <a:srgbClr val="000000"/>
                  </a:solidFill>
                  <a:latin typeface="Nimbus Roman No9 L"/>
                </a:rPr>
                <a:t>T</a:t>
              </a:r>
              <a:endParaRPr lang="en-CA">
                <a:latin typeface="Corbel" pitchFamily="34" charset="0"/>
              </a:endParaRPr>
            </a:p>
          </p:txBody>
        </p:sp>
        <p:sp>
          <p:nvSpPr>
            <p:cNvPr id="22565" name="Rectangle 35"/>
            <p:cNvSpPr>
              <a:spLocks noChangeArrowheads="1"/>
            </p:cNvSpPr>
            <p:nvPr/>
          </p:nvSpPr>
          <p:spPr bwMode="auto">
            <a:xfrm>
              <a:off x="2595563" y="3468687"/>
              <a:ext cx="146050" cy="166688"/>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1</a:t>
              </a:r>
              <a:endParaRPr lang="en-CA">
                <a:latin typeface="Corbel" pitchFamily="34" charset="0"/>
              </a:endParaRPr>
            </a:p>
          </p:txBody>
        </p:sp>
        <p:sp>
          <p:nvSpPr>
            <p:cNvPr id="22566" name="Freeform 36"/>
            <p:cNvSpPr>
              <a:spLocks/>
            </p:cNvSpPr>
            <p:nvPr/>
          </p:nvSpPr>
          <p:spPr bwMode="auto">
            <a:xfrm>
              <a:off x="4414838" y="2987675"/>
              <a:ext cx="84137" cy="84137"/>
            </a:xfrm>
            <a:custGeom>
              <a:avLst/>
              <a:gdLst>
                <a:gd name="T0" fmla="*/ 2147483647 w 53"/>
                <a:gd name="T1" fmla="*/ 2147483647 h 53"/>
                <a:gd name="T2" fmla="*/ 2147483647 w 53"/>
                <a:gd name="T3" fmla="*/ 0 h 53"/>
                <a:gd name="T4" fmla="*/ 2147483647 w 53"/>
                <a:gd name="T5" fmla="*/ 2147483647 h 53"/>
                <a:gd name="T6" fmla="*/ 0 w 53"/>
                <a:gd name="T7" fmla="*/ 2147483647 h 53"/>
                <a:gd name="T8" fmla="*/ 2147483647 w 53"/>
                <a:gd name="T9" fmla="*/ 2147483647 h 53"/>
                <a:gd name="T10" fmla="*/ 2147483647 w 53"/>
                <a:gd name="T11" fmla="*/ 2147483647 h 53"/>
                <a:gd name="T12" fmla="*/ 2147483647 w 53"/>
                <a:gd name="T13" fmla="*/ 2147483647 h 53"/>
                <a:gd name="T14" fmla="*/ 2147483647 w 53"/>
                <a:gd name="T15" fmla="*/ 2147483647 h 53"/>
                <a:gd name="T16" fmla="*/ 2147483647 w 53"/>
                <a:gd name="T17" fmla="*/ 2147483647 h 53"/>
                <a:gd name="T18" fmla="*/ 2147483647 w 53"/>
                <a:gd name="T19" fmla="*/ 0 h 53"/>
                <a:gd name="T20" fmla="*/ 2147483647 w 53"/>
                <a:gd name="T21" fmla="*/ 2147483647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53"/>
                <a:gd name="T35" fmla="*/ 53 w 53"/>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53">
                  <a:moveTo>
                    <a:pt x="27" y="27"/>
                  </a:moveTo>
                  <a:lnTo>
                    <a:pt x="27" y="0"/>
                  </a:lnTo>
                  <a:lnTo>
                    <a:pt x="13" y="13"/>
                  </a:lnTo>
                  <a:lnTo>
                    <a:pt x="0" y="27"/>
                  </a:lnTo>
                  <a:lnTo>
                    <a:pt x="13" y="40"/>
                  </a:lnTo>
                  <a:lnTo>
                    <a:pt x="27" y="53"/>
                  </a:lnTo>
                  <a:lnTo>
                    <a:pt x="40" y="40"/>
                  </a:lnTo>
                  <a:lnTo>
                    <a:pt x="53" y="27"/>
                  </a:lnTo>
                  <a:lnTo>
                    <a:pt x="40" y="13"/>
                  </a:lnTo>
                  <a:lnTo>
                    <a:pt x="27" y="0"/>
                  </a:lnTo>
                  <a:lnTo>
                    <a:pt x="27" y="27"/>
                  </a:lnTo>
                  <a:close/>
                </a:path>
              </a:pathLst>
            </a:custGeom>
            <a:solidFill>
              <a:srgbClr val="FFFFFF"/>
            </a:solidFill>
            <a:ln w="0">
              <a:solidFill>
                <a:srgbClr val="FFFFFF"/>
              </a:solidFill>
              <a:round/>
              <a:headEnd/>
              <a:tailEnd/>
            </a:ln>
          </p:spPr>
          <p:txBody>
            <a:bodyPr/>
            <a:lstStyle/>
            <a:p>
              <a:endParaRPr lang="en-US"/>
            </a:p>
          </p:txBody>
        </p:sp>
        <p:sp>
          <p:nvSpPr>
            <p:cNvPr id="38" name="Freeform 37"/>
            <p:cNvSpPr>
              <a:spLocks/>
            </p:cNvSpPr>
            <p:nvPr/>
          </p:nvSpPr>
          <p:spPr bwMode="auto">
            <a:xfrm>
              <a:off x="4412996" y="2988109"/>
              <a:ext cx="85452" cy="84054"/>
            </a:xfrm>
            <a:custGeom>
              <a:avLst/>
              <a:gdLst/>
              <a:ahLst/>
              <a:cxnLst>
                <a:cxn ang="0">
                  <a:pos x="2" y="0"/>
                </a:cxn>
                <a:cxn ang="0">
                  <a:pos x="1" y="1"/>
                </a:cxn>
                <a:cxn ang="0">
                  <a:pos x="0" y="2"/>
                </a:cxn>
                <a:cxn ang="0">
                  <a:pos x="1" y="4"/>
                </a:cxn>
                <a:cxn ang="0">
                  <a:pos x="2" y="4"/>
                </a:cxn>
                <a:cxn ang="0">
                  <a:pos x="4" y="4"/>
                </a:cxn>
                <a:cxn ang="0">
                  <a:pos x="4" y="2"/>
                </a:cxn>
                <a:cxn ang="0">
                  <a:pos x="4" y="1"/>
                </a:cxn>
                <a:cxn ang="0">
                  <a:pos x="2" y="0"/>
                </a:cxn>
              </a:cxnLst>
              <a:rect l="0" t="0" r="r" b="b"/>
              <a:pathLst>
                <a:path w="4" h="4">
                  <a:moveTo>
                    <a:pt x="2" y="0"/>
                  </a:moveTo>
                  <a:lnTo>
                    <a:pt x="1" y="1"/>
                  </a:lnTo>
                  <a:lnTo>
                    <a:pt x="0" y="2"/>
                  </a:lnTo>
                  <a:lnTo>
                    <a:pt x="1" y="4"/>
                  </a:lnTo>
                  <a:lnTo>
                    <a:pt x="2" y="4"/>
                  </a:lnTo>
                  <a:lnTo>
                    <a:pt x="4" y="4"/>
                  </a:lnTo>
                  <a:lnTo>
                    <a:pt x="4" y="2"/>
                  </a:lnTo>
                  <a:lnTo>
                    <a:pt x="4" y="1"/>
                  </a:lnTo>
                  <a:lnTo>
                    <a:pt x="2" y="0"/>
                  </a:lnTo>
                </a:path>
              </a:pathLst>
            </a:custGeom>
            <a:no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a:latin typeface="+mn-lt"/>
              </a:endParaRPr>
            </a:p>
          </p:txBody>
        </p:sp>
        <p:sp>
          <p:nvSpPr>
            <p:cNvPr id="22568" name="Freeform 38"/>
            <p:cNvSpPr>
              <a:spLocks/>
            </p:cNvSpPr>
            <p:nvPr/>
          </p:nvSpPr>
          <p:spPr bwMode="auto">
            <a:xfrm>
              <a:off x="3913188" y="4138612"/>
              <a:ext cx="84137" cy="82550"/>
            </a:xfrm>
            <a:custGeom>
              <a:avLst/>
              <a:gdLst>
                <a:gd name="T0" fmla="*/ 2147483647 w 53"/>
                <a:gd name="T1" fmla="*/ 2147483647 h 52"/>
                <a:gd name="T2" fmla="*/ 2147483647 w 53"/>
                <a:gd name="T3" fmla="*/ 0 h 52"/>
                <a:gd name="T4" fmla="*/ 2147483647 w 53"/>
                <a:gd name="T5" fmla="*/ 2147483647 h 52"/>
                <a:gd name="T6" fmla="*/ 0 w 53"/>
                <a:gd name="T7" fmla="*/ 2147483647 h 52"/>
                <a:gd name="T8" fmla="*/ 2147483647 w 53"/>
                <a:gd name="T9" fmla="*/ 2147483647 h 52"/>
                <a:gd name="T10" fmla="*/ 2147483647 w 53"/>
                <a:gd name="T11" fmla="*/ 2147483647 h 52"/>
                <a:gd name="T12" fmla="*/ 2147483647 w 53"/>
                <a:gd name="T13" fmla="*/ 2147483647 h 52"/>
                <a:gd name="T14" fmla="*/ 2147483647 w 53"/>
                <a:gd name="T15" fmla="*/ 2147483647 h 52"/>
                <a:gd name="T16" fmla="*/ 2147483647 w 53"/>
                <a:gd name="T17" fmla="*/ 2147483647 h 52"/>
                <a:gd name="T18" fmla="*/ 2147483647 w 53"/>
                <a:gd name="T19" fmla="*/ 0 h 52"/>
                <a:gd name="T20" fmla="*/ 2147483647 w 53"/>
                <a:gd name="T21" fmla="*/ 2147483647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52"/>
                <a:gd name="T35" fmla="*/ 53 w 53"/>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52">
                  <a:moveTo>
                    <a:pt x="26" y="26"/>
                  </a:moveTo>
                  <a:lnTo>
                    <a:pt x="26" y="0"/>
                  </a:lnTo>
                  <a:lnTo>
                    <a:pt x="13" y="13"/>
                  </a:lnTo>
                  <a:lnTo>
                    <a:pt x="0" y="26"/>
                  </a:lnTo>
                  <a:lnTo>
                    <a:pt x="13" y="39"/>
                  </a:lnTo>
                  <a:lnTo>
                    <a:pt x="26" y="52"/>
                  </a:lnTo>
                  <a:lnTo>
                    <a:pt x="40" y="39"/>
                  </a:lnTo>
                  <a:lnTo>
                    <a:pt x="53" y="26"/>
                  </a:lnTo>
                  <a:lnTo>
                    <a:pt x="40" y="13"/>
                  </a:lnTo>
                  <a:lnTo>
                    <a:pt x="26" y="0"/>
                  </a:lnTo>
                  <a:lnTo>
                    <a:pt x="26" y="26"/>
                  </a:lnTo>
                  <a:close/>
                </a:path>
              </a:pathLst>
            </a:custGeom>
            <a:solidFill>
              <a:srgbClr val="FFFFFF"/>
            </a:solidFill>
            <a:ln w="0">
              <a:solidFill>
                <a:srgbClr val="FFFFFF"/>
              </a:solidFill>
              <a:round/>
              <a:headEnd/>
              <a:tailEnd/>
            </a:ln>
          </p:spPr>
          <p:txBody>
            <a:bodyPr/>
            <a:lstStyle/>
            <a:p>
              <a:endParaRPr lang="en-US"/>
            </a:p>
          </p:txBody>
        </p:sp>
        <p:sp>
          <p:nvSpPr>
            <p:cNvPr id="40" name="Freeform 39"/>
            <p:cNvSpPr>
              <a:spLocks/>
            </p:cNvSpPr>
            <p:nvPr/>
          </p:nvSpPr>
          <p:spPr bwMode="auto">
            <a:xfrm>
              <a:off x="3911838" y="4138127"/>
              <a:ext cx="85450" cy="84054"/>
            </a:xfrm>
            <a:custGeom>
              <a:avLst/>
              <a:gdLst/>
              <a:ahLst/>
              <a:cxnLst>
                <a:cxn ang="0">
                  <a:pos x="2" y="0"/>
                </a:cxn>
                <a:cxn ang="0">
                  <a:pos x="1" y="1"/>
                </a:cxn>
                <a:cxn ang="0">
                  <a:pos x="0" y="2"/>
                </a:cxn>
                <a:cxn ang="0">
                  <a:pos x="1" y="4"/>
                </a:cxn>
                <a:cxn ang="0">
                  <a:pos x="2" y="4"/>
                </a:cxn>
                <a:cxn ang="0">
                  <a:pos x="4" y="4"/>
                </a:cxn>
                <a:cxn ang="0">
                  <a:pos x="4" y="2"/>
                </a:cxn>
                <a:cxn ang="0">
                  <a:pos x="4" y="1"/>
                </a:cxn>
                <a:cxn ang="0">
                  <a:pos x="2" y="0"/>
                </a:cxn>
              </a:cxnLst>
              <a:rect l="0" t="0" r="r" b="b"/>
              <a:pathLst>
                <a:path w="4" h="4">
                  <a:moveTo>
                    <a:pt x="2" y="0"/>
                  </a:moveTo>
                  <a:lnTo>
                    <a:pt x="1" y="1"/>
                  </a:lnTo>
                  <a:lnTo>
                    <a:pt x="0" y="2"/>
                  </a:lnTo>
                  <a:lnTo>
                    <a:pt x="1" y="4"/>
                  </a:lnTo>
                  <a:lnTo>
                    <a:pt x="2" y="4"/>
                  </a:lnTo>
                  <a:lnTo>
                    <a:pt x="4" y="4"/>
                  </a:lnTo>
                  <a:lnTo>
                    <a:pt x="4" y="2"/>
                  </a:lnTo>
                  <a:lnTo>
                    <a:pt x="4" y="1"/>
                  </a:lnTo>
                  <a:lnTo>
                    <a:pt x="2" y="0"/>
                  </a:lnTo>
                </a:path>
              </a:pathLst>
            </a:custGeom>
            <a:no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a:latin typeface="+mn-lt"/>
              </a:endParaRPr>
            </a:p>
          </p:txBody>
        </p:sp>
        <p:sp>
          <p:nvSpPr>
            <p:cNvPr id="22570" name="Rectangle 40"/>
            <p:cNvSpPr>
              <a:spLocks noChangeArrowheads="1"/>
            </p:cNvSpPr>
            <p:nvPr/>
          </p:nvSpPr>
          <p:spPr bwMode="auto">
            <a:xfrm>
              <a:off x="6305145" y="2005012"/>
              <a:ext cx="314325" cy="271464"/>
            </a:xfrm>
            <a:prstGeom prst="rect">
              <a:avLst/>
            </a:prstGeom>
            <a:noFill/>
            <a:ln w="9525">
              <a:noFill/>
              <a:miter lim="800000"/>
              <a:headEnd/>
              <a:tailEnd/>
            </a:ln>
          </p:spPr>
          <p:txBody>
            <a:bodyPr wrap="none" lIns="0" tIns="0" rIns="0" bIns="0">
              <a:spAutoFit/>
            </a:bodyPr>
            <a:lstStyle/>
            <a:p>
              <a:r>
                <a:rPr lang="en-CA" sz="1500" i="1">
                  <a:solidFill>
                    <a:srgbClr val="000000"/>
                  </a:solidFill>
                  <a:latin typeface="Nimbus Roman No9 L"/>
                </a:rPr>
                <a:t>b</a:t>
              </a:r>
              <a:endParaRPr lang="en-CA">
                <a:latin typeface="Corbel" pitchFamily="34" charset="0"/>
              </a:endParaRPr>
            </a:p>
          </p:txBody>
        </p:sp>
        <p:sp>
          <p:nvSpPr>
            <p:cNvPr id="22571" name="Rectangle 41"/>
            <p:cNvSpPr>
              <a:spLocks noChangeArrowheads="1"/>
            </p:cNvSpPr>
            <p:nvPr/>
          </p:nvSpPr>
          <p:spPr bwMode="auto">
            <a:xfrm>
              <a:off x="6535551" y="1893490"/>
              <a:ext cx="146050" cy="271464"/>
            </a:xfrm>
            <a:prstGeom prst="rect">
              <a:avLst/>
            </a:prstGeom>
            <a:noFill/>
            <a:ln w="9525">
              <a:noFill/>
              <a:miter lim="800000"/>
              <a:headEnd/>
              <a:tailEnd/>
            </a:ln>
          </p:spPr>
          <p:txBody>
            <a:bodyPr wrap="none" lIns="0" tIns="0" rIns="0" bIns="0">
              <a:spAutoFit/>
            </a:bodyPr>
            <a:lstStyle/>
            <a:p>
              <a:r>
                <a:rPr lang="en-CA" sz="1500">
                  <a:solidFill>
                    <a:srgbClr val="000000"/>
                  </a:solidFill>
                  <a:latin typeface="Symbol" pitchFamily="18" charset="2"/>
                </a:rPr>
                <a:t>¢</a:t>
              </a:r>
              <a:endParaRPr lang="en-CA">
                <a:latin typeface="Corbel" pitchFamily="34" charset="0"/>
              </a:endParaRPr>
            </a:p>
          </p:txBody>
        </p:sp>
        <p:sp>
          <p:nvSpPr>
            <p:cNvPr id="22572" name="Freeform 42"/>
            <p:cNvSpPr>
              <a:spLocks/>
            </p:cNvSpPr>
            <p:nvPr/>
          </p:nvSpPr>
          <p:spPr bwMode="auto">
            <a:xfrm>
              <a:off x="5146675" y="3594100"/>
              <a:ext cx="42863" cy="42862"/>
            </a:xfrm>
            <a:custGeom>
              <a:avLst/>
              <a:gdLst>
                <a:gd name="T0" fmla="*/ 2147483647 w 27"/>
                <a:gd name="T1" fmla="*/ 2147483647 h 27"/>
                <a:gd name="T2" fmla="*/ 2147483647 w 27"/>
                <a:gd name="T3" fmla="*/ 0 h 27"/>
                <a:gd name="T4" fmla="*/ 0 w 27"/>
                <a:gd name="T5" fmla="*/ 0 h 27"/>
                <a:gd name="T6" fmla="*/ 0 w 27"/>
                <a:gd name="T7" fmla="*/ 2147483647 h 27"/>
                <a:gd name="T8" fmla="*/ 0 w 27"/>
                <a:gd name="T9" fmla="*/ 2147483647 h 27"/>
                <a:gd name="T10" fmla="*/ 2147483647 w 27"/>
                <a:gd name="T11" fmla="*/ 2147483647 h 27"/>
                <a:gd name="T12" fmla="*/ 2147483647 w 27"/>
                <a:gd name="T13" fmla="*/ 2147483647 h 27"/>
                <a:gd name="T14" fmla="*/ 2147483647 w 27"/>
                <a:gd name="T15" fmla="*/ 2147483647 h 27"/>
                <a:gd name="T16" fmla="*/ 2147483647 w 27"/>
                <a:gd name="T17" fmla="*/ 0 h 27"/>
                <a:gd name="T18" fmla="*/ 2147483647 w 27"/>
                <a:gd name="T19" fmla="*/ 0 h 27"/>
                <a:gd name="T20" fmla="*/ 2147483647 w 27"/>
                <a:gd name="T21" fmla="*/ 2147483647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3" y="13"/>
                  </a:moveTo>
                  <a:lnTo>
                    <a:pt x="13" y="0"/>
                  </a:lnTo>
                  <a:lnTo>
                    <a:pt x="0" y="0"/>
                  </a:lnTo>
                  <a:lnTo>
                    <a:pt x="0" y="13"/>
                  </a:lnTo>
                  <a:lnTo>
                    <a:pt x="0" y="27"/>
                  </a:lnTo>
                  <a:lnTo>
                    <a:pt x="13" y="27"/>
                  </a:lnTo>
                  <a:lnTo>
                    <a:pt x="27" y="27"/>
                  </a:lnTo>
                  <a:lnTo>
                    <a:pt x="27" y="13"/>
                  </a:lnTo>
                  <a:lnTo>
                    <a:pt x="27" y="0"/>
                  </a:lnTo>
                  <a:lnTo>
                    <a:pt x="13" y="0"/>
                  </a:lnTo>
                  <a:lnTo>
                    <a:pt x="13" y="13"/>
                  </a:lnTo>
                  <a:close/>
                </a:path>
              </a:pathLst>
            </a:custGeom>
            <a:solidFill>
              <a:srgbClr val="00FFFF"/>
            </a:solidFill>
            <a:ln w="0">
              <a:solidFill>
                <a:srgbClr val="00FFFF"/>
              </a:solidFill>
              <a:round/>
              <a:headEnd/>
              <a:tailEnd/>
            </a:ln>
          </p:spPr>
          <p:txBody>
            <a:bodyPr/>
            <a:lstStyle/>
            <a:p>
              <a:endParaRPr lang="en-US"/>
            </a:p>
          </p:txBody>
        </p:sp>
        <p:sp>
          <p:nvSpPr>
            <p:cNvPr id="44" name="Freeform 43"/>
            <p:cNvSpPr>
              <a:spLocks/>
            </p:cNvSpPr>
            <p:nvPr/>
          </p:nvSpPr>
          <p:spPr bwMode="auto">
            <a:xfrm>
              <a:off x="5126628" y="3572670"/>
              <a:ext cx="62355" cy="6304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a:latin typeface="+mn-lt"/>
              </a:endParaRPr>
            </a:p>
          </p:txBody>
        </p:sp>
        <p:sp>
          <p:nvSpPr>
            <p:cNvPr id="22574" name="Freeform 44"/>
            <p:cNvSpPr>
              <a:spLocks/>
            </p:cNvSpPr>
            <p:nvPr/>
          </p:nvSpPr>
          <p:spPr bwMode="auto">
            <a:xfrm>
              <a:off x="6400800" y="3594100"/>
              <a:ext cx="42863" cy="42862"/>
            </a:xfrm>
            <a:custGeom>
              <a:avLst/>
              <a:gdLst>
                <a:gd name="T0" fmla="*/ 2147483647 w 27"/>
                <a:gd name="T1" fmla="*/ 2147483647 h 27"/>
                <a:gd name="T2" fmla="*/ 2147483647 w 27"/>
                <a:gd name="T3" fmla="*/ 0 h 27"/>
                <a:gd name="T4" fmla="*/ 0 w 27"/>
                <a:gd name="T5" fmla="*/ 0 h 27"/>
                <a:gd name="T6" fmla="*/ 0 w 27"/>
                <a:gd name="T7" fmla="*/ 2147483647 h 27"/>
                <a:gd name="T8" fmla="*/ 0 w 27"/>
                <a:gd name="T9" fmla="*/ 2147483647 h 27"/>
                <a:gd name="T10" fmla="*/ 2147483647 w 27"/>
                <a:gd name="T11" fmla="*/ 2147483647 h 27"/>
                <a:gd name="T12" fmla="*/ 2147483647 w 27"/>
                <a:gd name="T13" fmla="*/ 2147483647 h 27"/>
                <a:gd name="T14" fmla="*/ 2147483647 w 27"/>
                <a:gd name="T15" fmla="*/ 2147483647 h 27"/>
                <a:gd name="T16" fmla="*/ 2147483647 w 27"/>
                <a:gd name="T17" fmla="*/ 0 h 27"/>
                <a:gd name="T18" fmla="*/ 2147483647 w 27"/>
                <a:gd name="T19" fmla="*/ 0 h 27"/>
                <a:gd name="T20" fmla="*/ 2147483647 w 27"/>
                <a:gd name="T21" fmla="*/ 2147483647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4" y="13"/>
                  </a:moveTo>
                  <a:lnTo>
                    <a:pt x="14" y="0"/>
                  </a:lnTo>
                  <a:lnTo>
                    <a:pt x="0" y="0"/>
                  </a:lnTo>
                  <a:lnTo>
                    <a:pt x="0" y="13"/>
                  </a:lnTo>
                  <a:lnTo>
                    <a:pt x="0" y="27"/>
                  </a:lnTo>
                  <a:lnTo>
                    <a:pt x="14" y="27"/>
                  </a:lnTo>
                  <a:lnTo>
                    <a:pt x="27" y="27"/>
                  </a:lnTo>
                  <a:lnTo>
                    <a:pt x="27" y="13"/>
                  </a:lnTo>
                  <a:lnTo>
                    <a:pt x="27" y="0"/>
                  </a:lnTo>
                  <a:lnTo>
                    <a:pt x="14" y="0"/>
                  </a:lnTo>
                  <a:lnTo>
                    <a:pt x="14" y="13"/>
                  </a:lnTo>
                  <a:close/>
                </a:path>
              </a:pathLst>
            </a:custGeom>
            <a:solidFill>
              <a:srgbClr val="00FFFF"/>
            </a:solidFill>
            <a:ln w="0">
              <a:solidFill>
                <a:srgbClr val="00FFFF"/>
              </a:solidFill>
              <a:round/>
              <a:headEnd/>
              <a:tailEnd/>
            </a:ln>
          </p:spPr>
          <p:txBody>
            <a:bodyPr/>
            <a:lstStyle/>
            <a:p>
              <a:endParaRPr lang="en-US"/>
            </a:p>
          </p:txBody>
        </p:sp>
        <p:sp>
          <p:nvSpPr>
            <p:cNvPr id="46" name="Freeform 45"/>
            <p:cNvSpPr>
              <a:spLocks/>
            </p:cNvSpPr>
            <p:nvPr/>
          </p:nvSpPr>
          <p:spPr bwMode="auto">
            <a:xfrm>
              <a:off x="6380679" y="3572670"/>
              <a:ext cx="64666" cy="6304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a:latin typeface="+mn-lt"/>
              </a:endParaRPr>
            </a:p>
          </p:txBody>
        </p:sp>
        <p:sp>
          <p:nvSpPr>
            <p:cNvPr id="22576" name="Freeform 46"/>
            <p:cNvSpPr>
              <a:spLocks/>
            </p:cNvSpPr>
            <p:nvPr/>
          </p:nvSpPr>
          <p:spPr bwMode="auto">
            <a:xfrm>
              <a:off x="5816600" y="5413375"/>
              <a:ext cx="41275" cy="42862"/>
            </a:xfrm>
            <a:custGeom>
              <a:avLst/>
              <a:gdLst>
                <a:gd name="T0" fmla="*/ 2147483647 w 26"/>
                <a:gd name="T1" fmla="*/ 2147483647 h 27"/>
                <a:gd name="T2" fmla="*/ 2147483647 w 26"/>
                <a:gd name="T3" fmla="*/ 0 h 27"/>
                <a:gd name="T4" fmla="*/ 0 w 26"/>
                <a:gd name="T5" fmla="*/ 0 h 27"/>
                <a:gd name="T6" fmla="*/ 0 w 26"/>
                <a:gd name="T7" fmla="*/ 2147483647 h 27"/>
                <a:gd name="T8" fmla="*/ 0 w 26"/>
                <a:gd name="T9" fmla="*/ 2147483647 h 27"/>
                <a:gd name="T10" fmla="*/ 2147483647 w 26"/>
                <a:gd name="T11" fmla="*/ 2147483647 h 27"/>
                <a:gd name="T12" fmla="*/ 2147483647 w 26"/>
                <a:gd name="T13" fmla="*/ 2147483647 h 27"/>
                <a:gd name="T14" fmla="*/ 2147483647 w 26"/>
                <a:gd name="T15" fmla="*/ 2147483647 h 27"/>
                <a:gd name="T16" fmla="*/ 2147483647 w 26"/>
                <a:gd name="T17" fmla="*/ 0 h 27"/>
                <a:gd name="T18" fmla="*/ 2147483647 w 26"/>
                <a:gd name="T19" fmla="*/ 0 h 27"/>
                <a:gd name="T20" fmla="*/ 2147483647 w 26"/>
                <a:gd name="T21" fmla="*/ 2147483647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p>
              <a:endParaRPr lang="en-US"/>
            </a:p>
          </p:txBody>
        </p:sp>
        <p:sp>
          <p:nvSpPr>
            <p:cNvPr id="48" name="Freeform 47"/>
            <p:cNvSpPr>
              <a:spLocks/>
            </p:cNvSpPr>
            <p:nvPr/>
          </p:nvSpPr>
          <p:spPr bwMode="auto">
            <a:xfrm>
              <a:off x="5814856" y="5414226"/>
              <a:ext cx="62355" cy="61131"/>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a:latin typeface="+mn-lt"/>
              </a:endParaRPr>
            </a:p>
          </p:txBody>
        </p:sp>
        <p:sp>
          <p:nvSpPr>
            <p:cNvPr id="22578" name="Freeform 48"/>
            <p:cNvSpPr>
              <a:spLocks/>
            </p:cNvSpPr>
            <p:nvPr/>
          </p:nvSpPr>
          <p:spPr bwMode="auto">
            <a:xfrm>
              <a:off x="2554288" y="5413375"/>
              <a:ext cx="41275" cy="42862"/>
            </a:xfrm>
            <a:custGeom>
              <a:avLst/>
              <a:gdLst>
                <a:gd name="T0" fmla="*/ 2147483647 w 26"/>
                <a:gd name="T1" fmla="*/ 2147483647 h 27"/>
                <a:gd name="T2" fmla="*/ 2147483647 w 26"/>
                <a:gd name="T3" fmla="*/ 0 h 27"/>
                <a:gd name="T4" fmla="*/ 0 w 26"/>
                <a:gd name="T5" fmla="*/ 0 h 27"/>
                <a:gd name="T6" fmla="*/ 0 w 26"/>
                <a:gd name="T7" fmla="*/ 2147483647 h 27"/>
                <a:gd name="T8" fmla="*/ 0 w 26"/>
                <a:gd name="T9" fmla="*/ 2147483647 h 27"/>
                <a:gd name="T10" fmla="*/ 2147483647 w 26"/>
                <a:gd name="T11" fmla="*/ 2147483647 h 27"/>
                <a:gd name="T12" fmla="*/ 2147483647 w 26"/>
                <a:gd name="T13" fmla="*/ 2147483647 h 27"/>
                <a:gd name="T14" fmla="*/ 2147483647 w 26"/>
                <a:gd name="T15" fmla="*/ 2147483647 h 27"/>
                <a:gd name="T16" fmla="*/ 2147483647 w 26"/>
                <a:gd name="T17" fmla="*/ 0 h 27"/>
                <a:gd name="T18" fmla="*/ 2147483647 w 26"/>
                <a:gd name="T19" fmla="*/ 0 h 27"/>
                <a:gd name="T20" fmla="*/ 2147483647 w 26"/>
                <a:gd name="T21" fmla="*/ 2147483647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p>
              <a:endParaRPr lang="en-US"/>
            </a:p>
          </p:txBody>
        </p:sp>
        <p:sp>
          <p:nvSpPr>
            <p:cNvPr id="50" name="Freeform 49"/>
            <p:cNvSpPr>
              <a:spLocks/>
            </p:cNvSpPr>
            <p:nvPr/>
          </p:nvSpPr>
          <p:spPr bwMode="auto">
            <a:xfrm>
              <a:off x="2535383" y="5414226"/>
              <a:ext cx="60047" cy="61131"/>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a:latin typeface="+mn-lt"/>
              </a:endParaRPr>
            </a:p>
          </p:txBody>
        </p:sp>
        <p:sp>
          <p:nvSpPr>
            <p:cNvPr id="22580" name="Freeform 50"/>
            <p:cNvSpPr>
              <a:spLocks/>
            </p:cNvSpPr>
            <p:nvPr/>
          </p:nvSpPr>
          <p:spPr bwMode="auto">
            <a:xfrm>
              <a:off x="3224213" y="3594100"/>
              <a:ext cx="41275" cy="42862"/>
            </a:xfrm>
            <a:custGeom>
              <a:avLst/>
              <a:gdLst>
                <a:gd name="T0" fmla="*/ 2147483647 w 26"/>
                <a:gd name="T1" fmla="*/ 2147483647 h 27"/>
                <a:gd name="T2" fmla="*/ 2147483647 w 26"/>
                <a:gd name="T3" fmla="*/ 0 h 27"/>
                <a:gd name="T4" fmla="*/ 0 w 26"/>
                <a:gd name="T5" fmla="*/ 0 h 27"/>
                <a:gd name="T6" fmla="*/ 0 w 26"/>
                <a:gd name="T7" fmla="*/ 2147483647 h 27"/>
                <a:gd name="T8" fmla="*/ 0 w 26"/>
                <a:gd name="T9" fmla="*/ 2147483647 h 27"/>
                <a:gd name="T10" fmla="*/ 2147483647 w 26"/>
                <a:gd name="T11" fmla="*/ 2147483647 h 27"/>
                <a:gd name="T12" fmla="*/ 2147483647 w 26"/>
                <a:gd name="T13" fmla="*/ 2147483647 h 27"/>
                <a:gd name="T14" fmla="*/ 2147483647 w 26"/>
                <a:gd name="T15" fmla="*/ 2147483647 h 27"/>
                <a:gd name="T16" fmla="*/ 2147483647 w 26"/>
                <a:gd name="T17" fmla="*/ 0 h 27"/>
                <a:gd name="T18" fmla="*/ 2147483647 w 26"/>
                <a:gd name="T19" fmla="*/ 0 h 27"/>
                <a:gd name="T20" fmla="*/ 2147483647 w 26"/>
                <a:gd name="T21" fmla="*/ 2147483647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p>
              <a:endParaRPr lang="en-US"/>
            </a:p>
          </p:txBody>
        </p:sp>
        <p:sp>
          <p:nvSpPr>
            <p:cNvPr id="52" name="Freeform 51"/>
            <p:cNvSpPr>
              <a:spLocks/>
            </p:cNvSpPr>
            <p:nvPr/>
          </p:nvSpPr>
          <p:spPr bwMode="auto">
            <a:xfrm>
              <a:off x="3202824" y="3572670"/>
              <a:ext cx="64666" cy="6304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a:latin typeface="+mn-lt"/>
              </a:endParaRPr>
            </a:p>
          </p:txBody>
        </p:sp>
        <p:sp>
          <p:nvSpPr>
            <p:cNvPr id="22582" name="Freeform 52"/>
            <p:cNvSpPr>
              <a:spLocks/>
            </p:cNvSpPr>
            <p:nvPr/>
          </p:nvSpPr>
          <p:spPr bwMode="auto">
            <a:xfrm>
              <a:off x="1968500" y="3594100"/>
              <a:ext cx="42863" cy="42862"/>
            </a:xfrm>
            <a:custGeom>
              <a:avLst/>
              <a:gdLst>
                <a:gd name="T0" fmla="*/ 2147483647 w 27"/>
                <a:gd name="T1" fmla="*/ 2147483647 h 27"/>
                <a:gd name="T2" fmla="*/ 2147483647 w 27"/>
                <a:gd name="T3" fmla="*/ 0 h 27"/>
                <a:gd name="T4" fmla="*/ 0 w 27"/>
                <a:gd name="T5" fmla="*/ 0 h 27"/>
                <a:gd name="T6" fmla="*/ 0 w 27"/>
                <a:gd name="T7" fmla="*/ 2147483647 h 27"/>
                <a:gd name="T8" fmla="*/ 0 w 27"/>
                <a:gd name="T9" fmla="*/ 2147483647 h 27"/>
                <a:gd name="T10" fmla="*/ 2147483647 w 27"/>
                <a:gd name="T11" fmla="*/ 2147483647 h 27"/>
                <a:gd name="T12" fmla="*/ 2147483647 w 27"/>
                <a:gd name="T13" fmla="*/ 2147483647 h 27"/>
                <a:gd name="T14" fmla="*/ 2147483647 w 27"/>
                <a:gd name="T15" fmla="*/ 2147483647 h 27"/>
                <a:gd name="T16" fmla="*/ 2147483647 w 27"/>
                <a:gd name="T17" fmla="*/ 0 h 27"/>
                <a:gd name="T18" fmla="*/ 2147483647 w 27"/>
                <a:gd name="T19" fmla="*/ 0 h 27"/>
                <a:gd name="T20" fmla="*/ 2147483647 w 27"/>
                <a:gd name="T21" fmla="*/ 2147483647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4" y="13"/>
                  </a:moveTo>
                  <a:lnTo>
                    <a:pt x="14" y="0"/>
                  </a:lnTo>
                  <a:lnTo>
                    <a:pt x="0" y="0"/>
                  </a:lnTo>
                  <a:lnTo>
                    <a:pt x="0" y="13"/>
                  </a:lnTo>
                  <a:lnTo>
                    <a:pt x="0" y="27"/>
                  </a:lnTo>
                  <a:lnTo>
                    <a:pt x="14" y="27"/>
                  </a:lnTo>
                  <a:lnTo>
                    <a:pt x="27" y="27"/>
                  </a:lnTo>
                  <a:lnTo>
                    <a:pt x="27" y="13"/>
                  </a:lnTo>
                  <a:lnTo>
                    <a:pt x="27" y="0"/>
                  </a:lnTo>
                  <a:lnTo>
                    <a:pt x="14" y="0"/>
                  </a:lnTo>
                  <a:lnTo>
                    <a:pt x="14" y="13"/>
                  </a:lnTo>
                  <a:close/>
                </a:path>
              </a:pathLst>
            </a:custGeom>
            <a:solidFill>
              <a:srgbClr val="00FFFF"/>
            </a:solidFill>
            <a:ln w="0">
              <a:solidFill>
                <a:srgbClr val="00FFFF"/>
              </a:solidFill>
              <a:round/>
              <a:headEnd/>
              <a:tailEnd/>
            </a:ln>
          </p:spPr>
          <p:txBody>
            <a:bodyPr/>
            <a:lstStyle/>
            <a:p>
              <a:endParaRPr lang="en-US"/>
            </a:p>
          </p:txBody>
        </p:sp>
        <p:sp>
          <p:nvSpPr>
            <p:cNvPr id="54" name="Freeform 53"/>
            <p:cNvSpPr>
              <a:spLocks/>
            </p:cNvSpPr>
            <p:nvPr/>
          </p:nvSpPr>
          <p:spPr bwMode="auto">
            <a:xfrm>
              <a:off x="1948773" y="3572670"/>
              <a:ext cx="62355" cy="6304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a:latin typeface="+mn-lt"/>
              </a:endParaRPr>
            </a:p>
          </p:txBody>
        </p:sp>
        <p:sp>
          <p:nvSpPr>
            <p:cNvPr id="22584" name="Line 54"/>
            <p:cNvSpPr>
              <a:spLocks noChangeShapeType="1"/>
            </p:cNvSpPr>
            <p:nvPr/>
          </p:nvSpPr>
          <p:spPr bwMode="auto">
            <a:xfrm flipV="1">
              <a:off x="2381250" y="3614737"/>
              <a:ext cx="469900" cy="0"/>
            </a:xfrm>
            <a:prstGeom prst="line">
              <a:avLst/>
            </a:prstGeom>
            <a:noFill/>
            <a:ln w="19050">
              <a:solidFill>
                <a:schemeClr val="bg1"/>
              </a:solidFill>
              <a:round/>
              <a:headEnd/>
              <a:tailEnd/>
            </a:ln>
          </p:spPr>
          <p:txBody>
            <a:bodyPr/>
            <a:lstStyle/>
            <a:p>
              <a:endParaRPr lang="en-US"/>
            </a:p>
          </p:txBody>
        </p:sp>
        <p:sp>
          <p:nvSpPr>
            <p:cNvPr id="56" name="Line 55"/>
            <p:cNvSpPr>
              <a:spLocks noChangeShapeType="1"/>
            </p:cNvSpPr>
            <p:nvPr/>
          </p:nvSpPr>
          <p:spPr bwMode="auto">
            <a:xfrm flipH="1">
              <a:off x="2761713" y="3614697"/>
              <a:ext cx="482682" cy="1910"/>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57" name="Rectangle 56"/>
            <p:cNvSpPr>
              <a:spLocks noChangeArrowheads="1"/>
            </p:cNvSpPr>
            <p:nvPr/>
          </p:nvSpPr>
          <p:spPr bwMode="auto">
            <a:xfrm>
              <a:off x="5648572" y="3614697"/>
              <a:ext cx="376446" cy="84054"/>
            </a:xfrm>
            <a:prstGeom prst="rect">
              <a:avLst/>
            </a:prstGeom>
            <a:noFill/>
            <a:ln w="20638">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22587" name="Line 57"/>
            <p:cNvSpPr>
              <a:spLocks noChangeShapeType="1"/>
            </p:cNvSpPr>
            <p:nvPr/>
          </p:nvSpPr>
          <p:spPr bwMode="auto">
            <a:xfrm flipV="1">
              <a:off x="5664200" y="3614737"/>
              <a:ext cx="469900" cy="0"/>
            </a:xfrm>
            <a:prstGeom prst="line">
              <a:avLst/>
            </a:prstGeom>
            <a:noFill/>
            <a:ln w="19050">
              <a:solidFill>
                <a:schemeClr val="bg1"/>
              </a:solidFill>
              <a:round/>
              <a:headEnd/>
              <a:tailEnd/>
            </a:ln>
          </p:spPr>
          <p:txBody>
            <a:bodyPr/>
            <a:lstStyle/>
            <a:p>
              <a:endParaRPr lang="en-US"/>
            </a:p>
          </p:txBody>
        </p:sp>
        <p:sp>
          <p:nvSpPr>
            <p:cNvPr id="59" name="Line 58"/>
            <p:cNvSpPr>
              <a:spLocks noChangeShapeType="1"/>
            </p:cNvSpPr>
            <p:nvPr/>
          </p:nvSpPr>
          <p:spPr bwMode="auto">
            <a:xfrm flipH="1">
              <a:off x="6025018" y="3614697"/>
              <a:ext cx="397232" cy="1910"/>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idx="4294967295"/>
          </p:nvPr>
        </p:nvSpPr>
        <p:spPr bwMode="auto">
          <a:xfrm>
            <a:off x="457200" y="457200"/>
            <a:ext cx="8229600" cy="838200"/>
          </a:xfrm>
        </p:spPr>
        <p:txBody>
          <a:bodyPr wrap="square" tIns="45720" bIns="45720" numCol="1" anchorCtr="0" compatLnSpc="1">
            <a:prstTxWarp prst="textNoShape">
              <a:avLst/>
            </a:prstTxWarp>
            <a:normAutofit fontScale="90000"/>
          </a:bodyPr>
          <a:lstStyle/>
          <a:p>
            <a:pPr eaLnBrk="1" hangingPunct="1">
              <a:defRPr/>
            </a:pPr>
            <a:r>
              <a:rPr lang="en-US" dirty="0" smtClean="0">
                <a:solidFill>
                  <a:srgbClr val="FF0000"/>
                </a:solidFill>
                <a:effectLst>
                  <a:outerShdw blurRad="38100" dist="38100" dir="2700000" algn="tl">
                    <a:srgbClr val="C0C0C0"/>
                  </a:outerShdw>
                </a:effectLst>
              </a:rPr>
              <a:t>Read operation:</a:t>
            </a:r>
          </a:p>
        </p:txBody>
      </p:sp>
      <p:sp>
        <p:nvSpPr>
          <p:cNvPr id="23555" name="Rectangle 3"/>
          <p:cNvSpPr>
            <a:spLocks noGrp="1"/>
          </p:cNvSpPr>
          <p:nvPr>
            <p:ph type="body" idx="4294967295"/>
          </p:nvPr>
        </p:nvSpPr>
        <p:spPr>
          <a:xfrm>
            <a:off x="0" y="1447800"/>
            <a:ext cx="8686800" cy="4953000"/>
          </a:xfrm>
        </p:spPr>
        <p:txBody>
          <a:bodyPr/>
          <a:lstStyle/>
          <a:p>
            <a:pPr eaLnBrk="1" hangingPunct="1">
              <a:lnSpc>
                <a:spcPct val="90000"/>
              </a:lnSpc>
            </a:pPr>
            <a:r>
              <a:rPr lang="en-US" sz="2800" dirty="0" smtClean="0">
                <a:latin typeface="Times New Roman" pitchFamily="18" charset="0"/>
                <a:cs typeface="Times New Roman" pitchFamily="18" charset="0"/>
              </a:rPr>
              <a:t>In order to read the state of the SRAM cell, the </a:t>
            </a:r>
            <a:r>
              <a:rPr lang="en-US" sz="2800" b="1" dirty="0" smtClean="0">
                <a:latin typeface="Times New Roman" pitchFamily="18" charset="0"/>
                <a:cs typeface="Times New Roman" pitchFamily="18" charset="0"/>
              </a:rPr>
              <a:t>word line is activated to close switches T1 and T2. </a:t>
            </a:r>
          </a:p>
          <a:p>
            <a:pPr eaLnBrk="1" hangingPunct="1">
              <a:lnSpc>
                <a:spcPct val="90000"/>
              </a:lnSpc>
            </a:pPr>
            <a:endParaRPr lang="en-US" sz="2800" dirty="0" smtClean="0">
              <a:latin typeface="Times New Roman" pitchFamily="18" charset="0"/>
              <a:cs typeface="Times New Roman" pitchFamily="18" charset="0"/>
            </a:endParaRPr>
          </a:p>
          <a:p>
            <a:pPr eaLnBrk="1" hangingPunct="1">
              <a:lnSpc>
                <a:spcPct val="90000"/>
              </a:lnSpc>
            </a:pPr>
            <a:r>
              <a:rPr lang="en-US" sz="2800" dirty="0" smtClean="0">
                <a:latin typeface="Times New Roman" pitchFamily="18" charset="0"/>
                <a:cs typeface="Times New Roman" pitchFamily="18" charset="0"/>
              </a:rPr>
              <a:t>If the cell is in state 1, the signal on bit line b is </a:t>
            </a:r>
            <a:r>
              <a:rPr lang="en-US" sz="2800" b="1" dirty="0" smtClean="0">
                <a:latin typeface="Times New Roman" pitchFamily="18" charset="0"/>
                <a:cs typeface="Times New Roman" pitchFamily="18" charset="0"/>
              </a:rPr>
              <a:t>high</a:t>
            </a:r>
            <a:r>
              <a:rPr lang="en-US" sz="2800" dirty="0" smtClean="0">
                <a:latin typeface="Times New Roman" pitchFamily="18" charset="0"/>
                <a:cs typeface="Times New Roman" pitchFamily="18" charset="0"/>
              </a:rPr>
              <a:t> and the signal on bit b</a:t>
            </a:r>
            <a:r>
              <a:rPr lang="en-US" sz="2800" baseline="30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is </a:t>
            </a:r>
            <a:r>
              <a:rPr lang="en-US" sz="2800" b="1" dirty="0" smtClean="0">
                <a:latin typeface="Times New Roman" pitchFamily="18" charset="0"/>
                <a:cs typeface="Times New Roman" pitchFamily="18" charset="0"/>
              </a:rPr>
              <a:t>low</a:t>
            </a:r>
            <a:r>
              <a:rPr lang="en-US" sz="2800" dirty="0" smtClean="0">
                <a:latin typeface="Times New Roman" pitchFamily="18" charset="0"/>
                <a:cs typeface="Times New Roman" pitchFamily="18" charset="0"/>
              </a:rPr>
              <a:t>.</a:t>
            </a:r>
          </a:p>
          <a:p>
            <a:pPr eaLnBrk="1" hangingPunct="1">
              <a:lnSpc>
                <a:spcPct val="90000"/>
              </a:lnSpc>
            </a:pPr>
            <a:endParaRPr lang="en-US" sz="2800" dirty="0" smtClean="0">
              <a:latin typeface="Times New Roman" pitchFamily="18" charset="0"/>
              <a:cs typeface="Times New Roman" pitchFamily="18" charset="0"/>
            </a:endParaRPr>
          </a:p>
          <a:p>
            <a:pPr eaLnBrk="1" hangingPunct="1">
              <a:lnSpc>
                <a:spcPct val="90000"/>
              </a:lnSpc>
            </a:pPr>
            <a:r>
              <a:rPr lang="en-US" sz="2800" dirty="0" smtClean="0">
                <a:latin typeface="Times New Roman" pitchFamily="18" charset="0"/>
                <a:cs typeface="Times New Roman" pitchFamily="18" charset="0"/>
              </a:rPr>
              <a:t>The opposite is true if the cell is in state 0.Thus, b and b</a:t>
            </a:r>
            <a:r>
              <a:rPr lang="en-US" sz="2800" baseline="30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are complements of each other.</a:t>
            </a:r>
          </a:p>
          <a:p>
            <a:pPr eaLnBrk="1" hangingPunct="1">
              <a:lnSpc>
                <a:spcPct val="90000"/>
              </a:lnSpc>
            </a:pPr>
            <a:endParaRPr lang="en-US" sz="2800" dirty="0" smtClean="0">
              <a:latin typeface="Times New Roman" pitchFamily="18" charset="0"/>
              <a:cs typeface="Times New Roman" pitchFamily="18" charset="0"/>
            </a:endParaRPr>
          </a:p>
          <a:p>
            <a:pPr eaLnBrk="1" hangingPunct="1">
              <a:lnSpc>
                <a:spcPct val="90000"/>
              </a:lnSpc>
            </a:pPr>
            <a:r>
              <a:rPr lang="en-US" sz="2800" dirty="0" smtClean="0">
                <a:latin typeface="Times New Roman" pitchFamily="18" charset="0"/>
                <a:cs typeface="Times New Roman" pitchFamily="18" charset="0"/>
              </a:rPr>
              <a:t>Sense/write circuits at the end of the bit lines monitor the state of b and b</a:t>
            </a:r>
            <a:r>
              <a:rPr lang="en-US" sz="2800" baseline="30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and set the output accordingly.</a:t>
            </a:r>
          </a:p>
          <a:p>
            <a:pPr eaLnBrk="1" hangingPunct="1">
              <a:lnSpc>
                <a:spcPct val="90000"/>
              </a:lnSpc>
            </a:pPr>
            <a:endParaRPr lang="en-US" dirty="0" smtClean="0"/>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idx="4294967295"/>
          </p:nvPr>
        </p:nvSpPr>
        <p:spPr bwMode="auto">
          <a:xfrm>
            <a:off x="457200" y="704088"/>
            <a:ext cx="8229600" cy="819912"/>
          </a:xfrm>
        </p:spPr>
        <p:txBody>
          <a:bodyPr wrap="square" tIns="45720" bIns="45720" numCol="1" anchorCtr="0" compatLnSpc="1">
            <a:prstTxWarp prst="textNoShape">
              <a:avLst/>
            </a:prstTxWarp>
          </a:bodyPr>
          <a:lstStyle/>
          <a:p>
            <a:pPr eaLnBrk="1" hangingPunct="1">
              <a:defRPr/>
            </a:pPr>
            <a:r>
              <a:rPr lang="en-US" sz="4200" dirty="0" smtClean="0">
                <a:solidFill>
                  <a:srgbClr val="FF0000"/>
                </a:solidFill>
                <a:effectLst>
                  <a:outerShdw blurRad="38100" dist="38100" dir="2700000" algn="tl">
                    <a:srgbClr val="C0C0C0"/>
                  </a:outerShdw>
                </a:effectLst>
              </a:rPr>
              <a:t>Write operation:</a:t>
            </a:r>
          </a:p>
        </p:txBody>
      </p:sp>
      <p:sp>
        <p:nvSpPr>
          <p:cNvPr id="24579" name="Rectangle 3"/>
          <p:cNvSpPr>
            <a:spLocks noGrp="1"/>
          </p:cNvSpPr>
          <p:nvPr>
            <p:ph type="body" idx="4294967295"/>
          </p:nvPr>
        </p:nvSpPr>
        <p:spPr>
          <a:xfrm>
            <a:off x="0" y="1600200"/>
            <a:ext cx="8686800" cy="4800600"/>
          </a:xfrm>
        </p:spPr>
        <p:txBody>
          <a:bodyPr/>
          <a:lstStyle/>
          <a:p>
            <a:pPr algn="just">
              <a:lnSpc>
                <a:spcPct val="90000"/>
              </a:lnSpc>
              <a:buFont typeface="Arial" pitchFamily="34" charset="0"/>
              <a:buChar char="•"/>
            </a:pPr>
            <a:r>
              <a:rPr lang="en-US" sz="2800" dirty="0" smtClean="0">
                <a:latin typeface="Times New Roman" pitchFamily="18" charset="0"/>
                <a:cs typeface="Times New Roman" pitchFamily="18" charset="0"/>
              </a:rPr>
              <a:t>The state of the cell is set by placing the  appropriate value on bit line b and its complement on </a:t>
            </a:r>
            <a:r>
              <a:rPr lang="en-US" sz="2800" dirty="0" err="1" smtClean="0"/>
              <a:t>b</a:t>
            </a:r>
            <a:r>
              <a:rPr lang="en-US" sz="2800" baseline="30000" dirty="0" err="1" smtClean="0"/>
              <a:t>l</a:t>
            </a:r>
            <a:r>
              <a:rPr lang="en-US" sz="2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and then activating the word line.</a:t>
            </a:r>
          </a:p>
          <a:p>
            <a:pPr algn="just" eaLnBrk="1" hangingPunct="1">
              <a:lnSpc>
                <a:spcPct val="90000"/>
              </a:lnSpc>
              <a:buFont typeface="Arial" pitchFamily="34" charset="0"/>
              <a:buChar char="•"/>
            </a:pPr>
            <a:endParaRPr lang="en-US" sz="2800" dirty="0" smtClean="0">
              <a:latin typeface="Times New Roman" pitchFamily="18" charset="0"/>
              <a:cs typeface="Times New Roman" pitchFamily="18" charset="0"/>
            </a:endParaRPr>
          </a:p>
          <a:p>
            <a:pPr algn="just" eaLnBrk="1" hangingPunct="1">
              <a:lnSpc>
                <a:spcPct val="90000"/>
              </a:lnSpc>
              <a:buFont typeface="Arial" pitchFamily="34" charset="0"/>
              <a:buChar char="•"/>
            </a:pPr>
            <a:r>
              <a:rPr lang="en-US" sz="2800" dirty="0" smtClean="0">
                <a:latin typeface="Times New Roman" pitchFamily="18" charset="0"/>
                <a:cs typeface="Times New Roman" pitchFamily="18" charset="0"/>
              </a:rPr>
              <a:t>This forces the cell into the corresponding state.</a:t>
            </a:r>
          </a:p>
          <a:p>
            <a:pPr algn="just" eaLnBrk="1" hangingPunct="1">
              <a:lnSpc>
                <a:spcPct val="90000"/>
              </a:lnSpc>
              <a:buFont typeface="Arial" pitchFamily="34" charset="0"/>
              <a:buChar char="•"/>
            </a:pPr>
            <a:endParaRPr lang="en-US" sz="2800" dirty="0" smtClean="0">
              <a:latin typeface="Times New Roman" pitchFamily="18" charset="0"/>
              <a:cs typeface="Times New Roman" pitchFamily="18" charset="0"/>
            </a:endParaRPr>
          </a:p>
          <a:p>
            <a:pPr algn="just" eaLnBrk="1" hangingPunct="1">
              <a:lnSpc>
                <a:spcPct val="90000"/>
              </a:lnSpc>
              <a:buFont typeface="Arial" pitchFamily="34" charset="0"/>
              <a:buChar char="•"/>
            </a:pPr>
            <a:r>
              <a:rPr lang="en-US" sz="2800" dirty="0" smtClean="0">
                <a:latin typeface="Times New Roman" pitchFamily="18" charset="0"/>
                <a:cs typeface="Times New Roman" pitchFamily="18" charset="0"/>
              </a:rPr>
              <a:t> The required signals on the lines are generated by the sense/write circuit.</a:t>
            </a:r>
          </a:p>
          <a:p>
            <a:pPr algn="just"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0" y="1447800"/>
            <a:ext cx="8686800" cy="5410200"/>
          </a:xfrm>
        </p:spPr>
        <p:txBody>
          <a:bodyPr/>
          <a:lstStyle/>
          <a:p>
            <a:pPr eaLnBrk="1" hangingPunct="1"/>
            <a:r>
              <a:rPr lang="en-US" sz="2800" b="1" dirty="0" smtClean="0">
                <a:latin typeface="Times New Roman" pitchFamily="18" charset="0"/>
                <a:cs typeface="Times New Roman" pitchFamily="18" charset="0"/>
              </a:rPr>
              <a:t>Static RAMs (SRAMs):</a:t>
            </a:r>
          </a:p>
          <a:p>
            <a:pPr lvl="1" eaLnBrk="1" hangingPunct="1"/>
            <a:r>
              <a:rPr lang="en-US" sz="2000" dirty="0" smtClean="0">
                <a:latin typeface="Times New Roman" pitchFamily="18" charset="0"/>
                <a:cs typeface="Times New Roman" pitchFamily="18" charset="0"/>
              </a:rPr>
              <a:t>Consist of circuits that are capable of retaining their state as long as the power is applied. </a:t>
            </a:r>
          </a:p>
          <a:p>
            <a:pPr lvl="1" eaLnBrk="1" hangingPunct="1"/>
            <a:r>
              <a:rPr lang="en-US" sz="2000" b="1" dirty="0" smtClean="0">
                <a:latin typeface="Times New Roman" pitchFamily="18" charset="0"/>
                <a:cs typeface="Times New Roman" pitchFamily="18" charset="0"/>
              </a:rPr>
              <a:t>Volatile memories, </a:t>
            </a:r>
            <a:r>
              <a:rPr lang="en-US" sz="2000" dirty="0" smtClean="0">
                <a:latin typeface="Times New Roman" pitchFamily="18" charset="0"/>
                <a:cs typeface="Times New Roman" pitchFamily="18" charset="0"/>
              </a:rPr>
              <a:t>because their contents are lost when power is interrupted. </a:t>
            </a:r>
          </a:p>
          <a:p>
            <a:pPr lvl="1" eaLnBrk="1" hangingPunct="1"/>
            <a:r>
              <a:rPr lang="en-US" sz="2000" b="1" dirty="0" smtClean="0">
                <a:latin typeface="Times New Roman" pitchFamily="18" charset="0"/>
                <a:cs typeface="Times New Roman" pitchFamily="18" charset="0"/>
              </a:rPr>
              <a:t>Access times of static RAMs are in the range of few nanoseconds.</a:t>
            </a:r>
          </a:p>
          <a:p>
            <a:pPr lvl="1" eaLnBrk="1" hangingPunct="1"/>
            <a:r>
              <a:rPr lang="en-US" sz="2000" dirty="0" smtClean="0">
                <a:latin typeface="Times New Roman" pitchFamily="18" charset="0"/>
                <a:cs typeface="Times New Roman" pitchFamily="18" charset="0"/>
              </a:rPr>
              <a:t>However, the </a:t>
            </a:r>
            <a:r>
              <a:rPr lang="en-US" sz="2000" b="1" dirty="0" smtClean="0">
                <a:latin typeface="Times New Roman" pitchFamily="18" charset="0"/>
                <a:cs typeface="Times New Roman" pitchFamily="18" charset="0"/>
              </a:rPr>
              <a:t>cost is usually high. Fast memory.</a:t>
            </a:r>
          </a:p>
          <a:p>
            <a:pPr lvl="1" eaLnBrk="1" hangingPunct="1">
              <a:buFont typeface="Wingdings" pitchFamily="2" charset="2"/>
              <a:buNone/>
            </a:pPr>
            <a:endParaRPr lang="en-US" sz="2000" b="1" dirty="0" smtClean="0">
              <a:latin typeface="Times New Roman" pitchFamily="18" charset="0"/>
              <a:cs typeface="Times New Roman" pitchFamily="18" charset="0"/>
            </a:endParaRPr>
          </a:p>
          <a:p>
            <a:pPr eaLnBrk="1" hangingPunct="1"/>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Dynamic RAMs (DRAMs):</a:t>
            </a:r>
          </a:p>
          <a:p>
            <a:pPr lvl="1" eaLnBrk="1" hangingPunct="1"/>
            <a:r>
              <a:rPr lang="en-US" sz="2000" dirty="0" smtClean="0">
                <a:latin typeface="Times New Roman" pitchFamily="18" charset="0"/>
                <a:cs typeface="Times New Roman" pitchFamily="18" charset="0"/>
              </a:rPr>
              <a:t>Do not retain their state indefinitely.</a:t>
            </a:r>
          </a:p>
          <a:p>
            <a:pPr lvl="1" eaLnBrk="1" hangingPunct="1"/>
            <a:r>
              <a:rPr lang="en-US" sz="2000" dirty="0" smtClean="0">
                <a:latin typeface="Times New Roman" pitchFamily="18" charset="0"/>
                <a:cs typeface="Times New Roman" pitchFamily="18" charset="0"/>
              </a:rPr>
              <a:t>Contents must be periodically refreshed. </a:t>
            </a:r>
          </a:p>
          <a:p>
            <a:pPr lvl="1" eaLnBrk="1" hangingPunct="1"/>
            <a:r>
              <a:rPr lang="en-US" sz="2000" dirty="0" smtClean="0">
                <a:latin typeface="Times New Roman" pitchFamily="18" charset="0"/>
                <a:cs typeface="Times New Roman" pitchFamily="18" charset="0"/>
              </a:rPr>
              <a:t>Contents may be refreshed while accessing them for reading. </a:t>
            </a:r>
          </a:p>
          <a:p>
            <a:pPr eaLnBrk="1" hangingPunct="1">
              <a:buFont typeface="Wingdings 2" pitchFamily="18" charset="2"/>
              <a:buNone/>
            </a:pPr>
            <a:endParaRPr lang="en-US" dirty="0" smtClean="0"/>
          </a:p>
        </p:txBody>
      </p:sp>
      <p:sp>
        <p:nvSpPr>
          <p:cNvPr id="3" name="Rectangle 2"/>
          <p:cNvSpPr>
            <a:spLocks noGrp="1"/>
          </p:cNvSpPr>
          <p:nvPr>
            <p:ph type="title" idx="4294967295"/>
          </p:nvPr>
        </p:nvSpPr>
        <p:spPr bwMode="auto">
          <a:xfrm>
            <a:off x="457200" y="457200"/>
            <a:ext cx="8229600" cy="838200"/>
          </a:xfrm>
        </p:spPr>
        <p:txBody>
          <a:bodyPr wrap="square" tIns="45720" bIns="45720" numCol="1" anchorCtr="0" compatLnSpc="1">
            <a:prstTxWarp prst="textNoShape">
              <a:avLst/>
            </a:prstTxWarp>
            <a:normAutofit/>
          </a:bodyPr>
          <a:lstStyle/>
          <a:p>
            <a:pPr eaLnBrk="1" hangingPunct="1">
              <a:defRPr/>
            </a:pPr>
            <a:r>
              <a:rPr lang="en-US" sz="4200" dirty="0" smtClean="0">
                <a:effectLst>
                  <a:outerShdw blurRad="38100" dist="38100" dir="2700000" algn="tl">
                    <a:srgbClr val="C0C0C0"/>
                  </a:outerShdw>
                </a:effectLst>
              </a:rPr>
              <a:t>SRAM Vs DRAM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pPr algn="ctr"/>
            <a:r>
              <a:rPr lang="en-US" b="1" dirty="0" smtClean="0">
                <a:solidFill>
                  <a:srgbClr val="FF0000"/>
                </a:solidFill>
              </a:rPr>
              <a:t>Asynchronous DRAMS</a:t>
            </a:r>
            <a:endParaRPr lang="en-US" b="1" dirty="0">
              <a:solidFill>
                <a:srgbClr val="FF0000"/>
              </a:solidFill>
            </a:endParaRPr>
          </a:p>
        </p:txBody>
      </p:sp>
      <p:sp>
        <p:nvSpPr>
          <p:cNvPr id="3" name="Content Placeholder 2"/>
          <p:cNvSpPr>
            <a:spLocks noGrp="1"/>
          </p:cNvSpPr>
          <p:nvPr>
            <p:ph idx="1"/>
          </p:nvPr>
        </p:nvSpPr>
        <p:spPr>
          <a:xfrm>
            <a:off x="228600" y="1447800"/>
            <a:ext cx="8610600" cy="4876800"/>
          </a:xfrm>
        </p:spPr>
        <p:txBody>
          <a:bodyPr>
            <a:normAutofit/>
          </a:bodyPr>
          <a:lstStyle/>
          <a:p>
            <a:pPr algn="just"/>
            <a:r>
              <a:rPr lang="en-US" sz="3200" dirty="0" smtClean="0">
                <a:latin typeface="Times New Roman" pitchFamily="18" charset="0"/>
                <a:cs typeface="Times New Roman" pitchFamily="18" charset="0"/>
              </a:rPr>
              <a:t>Static RAMs are fast, but they come at a high cost because their cells require several transistors.</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Less expensive RAMs can be implemented if simpler cells are used. How-ever such cells do not retain their state indefinitely: hence they are called </a:t>
            </a:r>
            <a:r>
              <a:rPr lang="en-US" sz="3200" b="1" dirty="0" smtClean="0">
                <a:solidFill>
                  <a:srgbClr val="0000FF"/>
                </a:solidFill>
                <a:latin typeface="Times New Roman" pitchFamily="18" charset="0"/>
                <a:cs typeface="Times New Roman" pitchFamily="18" charset="0"/>
              </a:rPr>
              <a:t>dynamic RAMs </a:t>
            </a:r>
            <a:r>
              <a:rPr lang="en-US" sz="3200" dirty="0" smtClean="0">
                <a:solidFill>
                  <a:srgbClr val="0000FF"/>
                </a:solidFill>
                <a:latin typeface="Times New Roman" pitchFamily="18" charset="0"/>
                <a:cs typeface="Times New Roman" pitchFamily="18" charset="0"/>
              </a:rPr>
              <a:t>(DRAMs).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0"/>
            <a:ext cx="8229600" cy="533400"/>
          </a:xfrm>
        </p:spPr>
        <p:txBody>
          <a:bodyPr>
            <a:normAutofit fontScale="90000"/>
          </a:bodyPr>
          <a:lstStyle/>
          <a:p>
            <a:pPr>
              <a:defRPr/>
            </a:pPr>
            <a:r>
              <a:rPr lang="en-US" dirty="0" smtClean="0"/>
              <a:t/>
            </a:r>
            <a:br>
              <a:rPr lang="en-US" dirty="0" smtClean="0"/>
            </a:br>
            <a:r>
              <a:rPr lang="en-US" dirty="0" smtClean="0"/>
              <a:t>                                            </a:t>
            </a:r>
            <a:br>
              <a:rPr lang="en-US" dirty="0" smtClean="0"/>
            </a:br>
            <a:r>
              <a:rPr lang="en-US" sz="4000" dirty="0" smtClean="0"/>
              <a:t> Asynchronous DRAMS…</a:t>
            </a:r>
            <a:endParaRPr lang="en-US" sz="4000" dirty="0"/>
          </a:p>
        </p:txBody>
      </p:sp>
      <p:sp>
        <p:nvSpPr>
          <p:cNvPr id="26627" name="Rectangle 3"/>
          <p:cNvSpPr>
            <a:spLocks noGrp="1"/>
          </p:cNvSpPr>
          <p:nvPr>
            <p:ph idx="1"/>
          </p:nvPr>
        </p:nvSpPr>
        <p:spPr>
          <a:xfrm>
            <a:off x="152400" y="1935480"/>
            <a:ext cx="8534400" cy="4389120"/>
          </a:xfrm>
        </p:spPr>
        <p:txBody>
          <a:bodyPr>
            <a:normAutofit fontScale="92500" lnSpcReduction="10000"/>
          </a:bodyPr>
          <a:lstStyle/>
          <a:p>
            <a:pPr algn="just" eaLnBrk="1" hangingPunct="1"/>
            <a:r>
              <a:rPr lang="en-US" sz="3600" dirty="0" smtClean="0">
                <a:latin typeface="Times New Roman" pitchFamily="18" charset="0"/>
                <a:cs typeface="Times New Roman" pitchFamily="18" charset="0"/>
              </a:rPr>
              <a:t>Information is stored in a dynamic memory cell in the </a:t>
            </a:r>
            <a:r>
              <a:rPr lang="en-US" sz="3600" b="1" dirty="0" smtClean="0">
                <a:latin typeface="Times New Roman" pitchFamily="18" charset="0"/>
                <a:cs typeface="Times New Roman" pitchFamily="18" charset="0"/>
              </a:rPr>
              <a:t>form of charge </a:t>
            </a:r>
            <a:r>
              <a:rPr lang="en-US" sz="3600" dirty="0" smtClean="0">
                <a:latin typeface="Times New Roman" pitchFamily="18" charset="0"/>
                <a:cs typeface="Times New Roman" pitchFamily="18" charset="0"/>
              </a:rPr>
              <a:t>on a capacitor, and this charge can be maintained only for </a:t>
            </a:r>
            <a:r>
              <a:rPr lang="en-US" sz="3600" b="1" dirty="0" smtClean="0">
                <a:latin typeface="Times New Roman" pitchFamily="18" charset="0"/>
                <a:cs typeface="Times New Roman" pitchFamily="18" charset="0"/>
              </a:rPr>
              <a:t>tens of milliseconds.</a:t>
            </a:r>
          </a:p>
          <a:p>
            <a:pPr algn="just" eaLnBrk="1" hangingPunct="1"/>
            <a:endParaRPr lang="en-US" sz="3600" dirty="0" smtClean="0">
              <a:latin typeface="Times New Roman" pitchFamily="18" charset="0"/>
              <a:cs typeface="Times New Roman" pitchFamily="18" charset="0"/>
            </a:endParaRPr>
          </a:p>
          <a:p>
            <a:pPr algn="just" eaLnBrk="1" hangingPunct="1"/>
            <a:r>
              <a:rPr lang="en-US" sz="3600" dirty="0" smtClean="0">
                <a:latin typeface="Times New Roman" pitchFamily="18" charset="0"/>
                <a:cs typeface="Times New Roman" pitchFamily="18" charset="0"/>
              </a:rPr>
              <a:t>Since the cell is required to store information for a much longer time, its content must be periodically refreshed by storing the </a:t>
            </a:r>
            <a:r>
              <a:rPr lang="en-US" sz="3600" b="1" dirty="0" smtClean="0">
                <a:solidFill>
                  <a:srgbClr val="FF0000"/>
                </a:solidFill>
                <a:latin typeface="Times New Roman" pitchFamily="18" charset="0"/>
                <a:cs typeface="Times New Roman" pitchFamily="18" charset="0"/>
              </a:rPr>
              <a:t>capacitor</a:t>
            </a:r>
            <a:r>
              <a:rPr lang="en-US" sz="3600" dirty="0" smtClean="0">
                <a:latin typeface="Times New Roman" pitchFamily="18" charset="0"/>
                <a:cs typeface="Times New Roman" pitchFamily="18" charset="0"/>
              </a:rPr>
              <a:t> charge to its full value.</a:t>
            </a:r>
          </a:p>
          <a:p>
            <a:pPr algn="just" eaLnBrk="1" hangingPunct="1"/>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229600" cy="1658112"/>
          </a:xfrm>
        </p:spPr>
        <p:txBody>
          <a:bodyPr>
            <a:normAutofit/>
          </a:bodyPr>
          <a:lstStyle/>
          <a:p>
            <a:pPr>
              <a:defRPr/>
            </a:pPr>
            <a:r>
              <a:rPr lang="en-US" sz="2400" dirty="0" smtClean="0">
                <a:solidFill>
                  <a:schemeClr val="tx1"/>
                </a:solidFill>
                <a:latin typeface="Times New Roman" pitchFamily="18" charset="0"/>
                <a:cs typeface="Times New Roman" pitchFamily="18" charset="0"/>
              </a:rPr>
              <a:t>In order to store information in this cell, transistor T is turned on and an appropriate voltage is applied to the bit line. This causes a known amount of charge to be stored in the capacitor.</a:t>
            </a:r>
            <a:endParaRPr lang="en-US" sz="2400" dirty="0">
              <a:solidFill>
                <a:schemeClr val="tx1"/>
              </a:solidFill>
              <a:latin typeface="Times New Roman" pitchFamily="18" charset="0"/>
              <a:cs typeface="Times New Roman" pitchFamily="18" charset="0"/>
            </a:endParaRPr>
          </a:p>
        </p:txBody>
      </p:sp>
      <p:pic>
        <p:nvPicPr>
          <p:cNvPr id="27651" name="Content Placeholder 3"/>
          <p:cNvPicPr>
            <a:picLocks noGrp="1"/>
          </p:cNvPicPr>
          <p:nvPr>
            <p:ph idx="1"/>
          </p:nvPr>
        </p:nvPicPr>
        <p:blipFill>
          <a:blip r:embed="rId2"/>
          <a:srcRect/>
          <a:stretch>
            <a:fillRect/>
          </a:stretch>
        </p:blipFill>
        <p:spPr>
          <a:xfrm>
            <a:off x="304800" y="2438400"/>
            <a:ext cx="7848600" cy="4419600"/>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body" idx="4294967295"/>
          </p:nvPr>
        </p:nvSpPr>
        <p:spPr>
          <a:xfrm>
            <a:off x="152400" y="1600200"/>
            <a:ext cx="8534400" cy="4800600"/>
          </a:xfrm>
        </p:spPr>
        <p:txBody>
          <a:bodyPr/>
          <a:lstStyle/>
          <a:p>
            <a:pPr algn="just" eaLnBrk="1" hangingPunct="1">
              <a:lnSpc>
                <a:spcPct val="80000"/>
              </a:lnSpc>
            </a:pPr>
            <a:r>
              <a:rPr lang="en-US" sz="3200" dirty="0" smtClean="0">
                <a:latin typeface="Times New Roman" pitchFamily="18" charset="0"/>
                <a:cs typeface="Times New Roman" pitchFamily="18" charset="0"/>
              </a:rPr>
              <a:t>After the transistor is </a:t>
            </a:r>
            <a:r>
              <a:rPr lang="en-US" sz="3200" dirty="0" smtClean="0">
                <a:solidFill>
                  <a:srgbClr val="FF0000"/>
                </a:solidFill>
                <a:latin typeface="Times New Roman" pitchFamily="18" charset="0"/>
                <a:cs typeface="Times New Roman" pitchFamily="18" charset="0"/>
              </a:rPr>
              <a:t>turned off</a:t>
            </a:r>
            <a:r>
              <a:rPr lang="en-US" sz="3200" dirty="0" smtClean="0">
                <a:latin typeface="Times New Roman" pitchFamily="18" charset="0"/>
                <a:cs typeface="Times New Roman" pitchFamily="18" charset="0"/>
              </a:rPr>
              <a:t>, the </a:t>
            </a:r>
            <a:r>
              <a:rPr lang="en-US" sz="3200" b="1" dirty="0" smtClean="0">
                <a:latin typeface="Times New Roman" pitchFamily="18" charset="0"/>
                <a:cs typeface="Times New Roman" pitchFamily="18" charset="0"/>
              </a:rPr>
              <a:t>capacitor begins to discharge</a:t>
            </a:r>
            <a:r>
              <a:rPr lang="en-US" sz="3200" dirty="0" smtClean="0">
                <a:latin typeface="Times New Roman" pitchFamily="18" charset="0"/>
                <a:cs typeface="Times New Roman" pitchFamily="18" charset="0"/>
              </a:rPr>
              <a:t> due to the capacitor’s own leakage resistance.</a:t>
            </a:r>
          </a:p>
          <a:p>
            <a:pPr algn="just" eaLnBrk="1" hangingPunct="1">
              <a:lnSpc>
                <a:spcPct val="80000"/>
              </a:lnSpc>
            </a:pPr>
            <a:endParaRPr lang="en-US" sz="3200" dirty="0" smtClean="0">
              <a:latin typeface="Times New Roman" pitchFamily="18" charset="0"/>
              <a:cs typeface="Times New Roman" pitchFamily="18" charset="0"/>
            </a:endParaRPr>
          </a:p>
          <a:p>
            <a:pPr algn="just" eaLnBrk="1" hangingPunct="1">
              <a:lnSpc>
                <a:spcPct val="80000"/>
              </a:lnSpc>
            </a:pPr>
            <a:r>
              <a:rPr lang="en-US" sz="3200" dirty="0" smtClean="0">
                <a:latin typeface="Times New Roman" pitchFamily="18" charset="0"/>
                <a:cs typeface="Times New Roman" pitchFamily="18" charset="0"/>
              </a:rPr>
              <a:t>The transistor continues to conduct any tiny amount of current, even after it is turned off.</a:t>
            </a:r>
          </a:p>
          <a:p>
            <a:pPr algn="just" eaLnBrk="1" hangingPunct="1">
              <a:lnSpc>
                <a:spcPct val="80000"/>
              </a:lnSpc>
            </a:pPr>
            <a:endParaRPr lang="en-US" sz="3200" dirty="0" smtClean="0">
              <a:latin typeface="Times New Roman" pitchFamily="18" charset="0"/>
              <a:cs typeface="Times New Roman" pitchFamily="18" charset="0"/>
            </a:endParaRPr>
          </a:p>
          <a:p>
            <a:pPr algn="just" eaLnBrk="1" hangingPunct="1">
              <a:lnSpc>
                <a:spcPct val="80000"/>
              </a:lnSpc>
            </a:pPr>
            <a:r>
              <a:rPr lang="en-US" sz="3200" dirty="0" smtClean="0">
                <a:latin typeface="Times New Roman" pitchFamily="18" charset="0"/>
                <a:cs typeface="Times New Roman" pitchFamily="18" charset="0"/>
              </a:rPr>
              <a:t>Hence </a:t>
            </a:r>
            <a:r>
              <a:rPr lang="en-US" sz="3200" b="1" dirty="0" smtClean="0">
                <a:latin typeface="Times New Roman" pitchFamily="18" charset="0"/>
                <a:cs typeface="Times New Roman" pitchFamily="18" charset="0"/>
              </a:rPr>
              <a:t>information stored in the cell can be retrieved correctly only if it is read before the charge on the capacitor drops below some threshold value</a:t>
            </a:r>
            <a:r>
              <a:rPr lang="en-US" b="1" dirty="0" smtClean="0">
                <a:latin typeface="Times New Roman" pitchFamily="18" charset="0"/>
                <a:cs typeface="Times New Roman" pitchFamily="18" charset="0"/>
              </a:rPr>
              <a:t>.</a:t>
            </a:r>
          </a:p>
          <a:p>
            <a:pPr eaLnBrk="1" hangingPunct="1">
              <a:lnSpc>
                <a:spcPct val="80000"/>
              </a:lnSpc>
            </a:pPr>
            <a:endParaRPr lang="en-US" sz="2400" dirty="0" smtClean="0"/>
          </a:p>
        </p:txBody>
      </p:sp>
      <p:sp>
        <p:nvSpPr>
          <p:cNvPr id="4" name="Title 3"/>
          <p:cNvSpPr>
            <a:spLocks noGrp="1"/>
          </p:cNvSpPr>
          <p:nvPr>
            <p:ph type="title"/>
          </p:nvPr>
        </p:nvSpPr>
        <p:spPr>
          <a:xfrm>
            <a:off x="457200" y="704088"/>
            <a:ext cx="8229600" cy="667512"/>
          </a:xfrm>
        </p:spPr>
        <p:txBody>
          <a:bodyPr>
            <a:normAutofit fontScale="90000"/>
          </a:bodyPr>
          <a:lstStyle/>
          <a:p>
            <a:pPr>
              <a:defRPr/>
            </a:pPr>
            <a:r>
              <a:rPr lang="en-US" dirty="0" smtClean="0"/>
              <a:t>DRAM</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type="title" idx="4294967295"/>
          </p:nvPr>
        </p:nvSpPr>
        <p:spPr bwMode="auto">
          <a:xfrm>
            <a:off x="228600" y="990600"/>
            <a:ext cx="8763000" cy="856488"/>
          </a:xfrm>
        </p:spPr>
        <p:txBody>
          <a:bodyPr wrap="square" tIns="45720" bIns="45720" numCol="1" anchorCtr="0" compatLnSpc="1">
            <a:prstTxWarp prst="textNoShape">
              <a:avLst/>
            </a:prstTxWarp>
            <a:noAutofit/>
          </a:bodyPr>
          <a:lstStyle/>
          <a:p>
            <a:pPr eaLnBrk="1" hangingPunct="1">
              <a:buFont typeface="Arial" pitchFamily="34" charset="0"/>
              <a:buChar char="•"/>
              <a:defRPr/>
            </a:pPr>
            <a:r>
              <a:rPr lang="en-US" sz="3200" b="0" dirty="0" smtClean="0">
                <a:solidFill>
                  <a:schemeClr val="tx1"/>
                </a:solidFill>
                <a:latin typeface="Times New Roman" pitchFamily="18" charset="0"/>
                <a:cs typeface="Times New Roman" pitchFamily="18" charset="0"/>
              </a:rPr>
              <a:t>During a </a:t>
            </a:r>
            <a:r>
              <a:rPr lang="en-US" sz="3200" b="0" dirty="0" smtClean="0">
                <a:solidFill>
                  <a:srgbClr val="FF0000"/>
                </a:solidFill>
                <a:latin typeface="Times New Roman" pitchFamily="18" charset="0"/>
                <a:cs typeface="Times New Roman" pitchFamily="18" charset="0"/>
              </a:rPr>
              <a:t>Read operation</a:t>
            </a:r>
            <a:r>
              <a:rPr lang="en-US" sz="3200" b="0" dirty="0" smtClean="0">
                <a:solidFill>
                  <a:schemeClr val="tx1"/>
                </a:solidFill>
                <a:latin typeface="Times New Roman" pitchFamily="18" charset="0"/>
                <a:cs typeface="Times New Roman" pitchFamily="18" charset="0"/>
              </a:rPr>
              <a:t>, the </a:t>
            </a:r>
            <a:r>
              <a:rPr lang="en-US" sz="3200" b="1" dirty="0" smtClean="0">
                <a:solidFill>
                  <a:schemeClr val="tx1"/>
                </a:solidFill>
                <a:latin typeface="Times New Roman" pitchFamily="18" charset="0"/>
                <a:cs typeface="Times New Roman" pitchFamily="18" charset="0"/>
              </a:rPr>
              <a:t>transistor</a:t>
            </a:r>
            <a:r>
              <a:rPr lang="en-US" sz="3200" b="0" dirty="0" smtClean="0">
                <a:solidFill>
                  <a:schemeClr val="tx1"/>
                </a:solidFill>
                <a:latin typeface="Times New Roman" pitchFamily="18" charset="0"/>
                <a:cs typeface="Times New Roman" pitchFamily="18" charset="0"/>
              </a:rPr>
              <a:t> in a selected cell is </a:t>
            </a:r>
            <a:r>
              <a:rPr lang="en-US" sz="3200" b="1" dirty="0" smtClean="0">
                <a:solidFill>
                  <a:schemeClr val="tx1"/>
                </a:solidFill>
                <a:latin typeface="Times New Roman" pitchFamily="18" charset="0"/>
                <a:cs typeface="Times New Roman" pitchFamily="18" charset="0"/>
              </a:rPr>
              <a:t>turned on</a:t>
            </a:r>
            <a:r>
              <a:rPr lang="en-US" sz="3200" b="0" dirty="0" smtClean="0">
                <a:solidFill>
                  <a:schemeClr val="tx1"/>
                </a:solidFill>
                <a:latin typeface="Times New Roman" pitchFamily="18" charset="0"/>
                <a:cs typeface="Times New Roman" pitchFamily="18" charset="0"/>
              </a:rPr>
              <a:t>.</a:t>
            </a:r>
          </a:p>
        </p:txBody>
      </p:sp>
      <p:sp>
        <p:nvSpPr>
          <p:cNvPr id="29699" name="Rectangle 3"/>
          <p:cNvSpPr>
            <a:spLocks noGrp="1"/>
          </p:cNvSpPr>
          <p:nvPr>
            <p:ph type="body" idx="4294967295"/>
          </p:nvPr>
        </p:nvSpPr>
        <p:spPr>
          <a:xfrm>
            <a:off x="0" y="1981200"/>
            <a:ext cx="9144000" cy="4876800"/>
          </a:xfrm>
        </p:spPr>
        <p:txBody>
          <a:bodyPr/>
          <a:lstStyle/>
          <a:p>
            <a:pPr algn="just" eaLnBrk="1" hangingPunct="1">
              <a:lnSpc>
                <a:spcPct val="90000"/>
              </a:lnSpc>
            </a:pPr>
            <a:r>
              <a:rPr lang="en-US" sz="3200" dirty="0" smtClean="0">
                <a:latin typeface="Times New Roman" pitchFamily="18" charset="0"/>
                <a:cs typeface="Times New Roman" pitchFamily="18" charset="0"/>
              </a:rPr>
              <a:t>A sense amplifier connected to the bit line detects whether the charge stored on the capacitor is above the threshold value. </a:t>
            </a:r>
          </a:p>
          <a:p>
            <a:pPr algn="just" eaLnBrk="1" hangingPunct="1">
              <a:lnSpc>
                <a:spcPct val="90000"/>
              </a:lnSpc>
            </a:pPr>
            <a:endParaRPr lang="en-US" sz="3200" dirty="0" smtClean="0">
              <a:latin typeface="Times New Roman" pitchFamily="18" charset="0"/>
              <a:cs typeface="Times New Roman" pitchFamily="18" charset="0"/>
            </a:endParaRPr>
          </a:p>
          <a:p>
            <a:pPr algn="just" eaLnBrk="1" hangingPunct="1">
              <a:lnSpc>
                <a:spcPct val="90000"/>
              </a:lnSpc>
            </a:pPr>
            <a:r>
              <a:rPr lang="en-US" sz="3200" dirty="0" smtClean="0">
                <a:latin typeface="Times New Roman" pitchFamily="18" charset="0"/>
                <a:cs typeface="Times New Roman" pitchFamily="18" charset="0"/>
              </a:rPr>
              <a:t>If it senses that it is </a:t>
            </a:r>
            <a:r>
              <a:rPr lang="en-US" sz="3200" b="1" dirty="0" smtClean="0">
                <a:latin typeface="Times New Roman" pitchFamily="18" charset="0"/>
                <a:cs typeface="Times New Roman" pitchFamily="18" charset="0"/>
              </a:rPr>
              <a:t>below the threshold value</a:t>
            </a:r>
            <a:r>
              <a:rPr lang="en-US" sz="3200" dirty="0" smtClean="0">
                <a:latin typeface="Times New Roman" pitchFamily="18" charset="0"/>
                <a:cs typeface="Times New Roman" pitchFamily="18" charset="0"/>
              </a:rPr>
              <a:t>, it pulls the bit line to ground level ensuring that the capacitor has no charge. </a:t>
            </a:r>
          </a:p>
          <a:p>
            <a:pPr algn="just" eaLnBrk="1" hangingPunct="1">
              <a:lnSpc>
                <a:spcPct val="90000"/>
              </a:lnSpc>
            </a:pPr>
            <a:endParaRPr lang="en-US" sz="3200" dirty="0" smtClean="0">
              <a:latin typeface="Times New Roman" pitchFamily="18" charset="0"/>
              <a:cs typeface="Times New Roman" pitchFamily="18" charset="0"/>
            </a:endParaRPr>
          </a:p>
          <a:p>
            <a:pPr algn="just" eaLnBrk="1" hangingPunct="1">
              <a:lnSpc>
                <a:spcPct val="90000"/>
              </a:lnSpc>
            </a:pPr>
            <a:r>
              <a:rPr lang="en-US" sz="3200" dirty="0" smtClean="0">
                <a:latin typeface="Times New Roman" pitchFamily="18" charset="0"/>
                <a:cs typeface="Times New Roman" pitchFamily="18" charset="0"/>
              </a:rPr>
              <a:t>Thus, reading the contents of the cell automatically refreshes its contents.</a:t>
            </a:r>
          </a:p>
          <a:p>
            <a:pPr eaLnBrk="1" hangingPunct="1">
              <a:lnSpc>
                <a:spcPct val="90000"/>
              </a:lnSpc>
              <a:buFont typeface="Wingdings 2" pitchFamily="18" charset="2"/>
              <a:buNone/>
            </a:pPr>
            <a:endParaRPr lang="en-US" dirty="0" smtClean="0">
              <a:latin typeface="Times New Roman" pitchFamily="18" charset="0"/>
              <a:cs typeface="Times New Roman" pitchFamily="18" charset="0"/>
            </a:endParaRPr>
          </a:p>
          <a:p>
            <a:pPr eaLnBrk="1" hangingPunct="1">
              <a:lnSpc>
                <a:spcPct val="90000"/>
              </a:lnSpc>
            </a:pPr>
            <a:endParaRPr lang="en-US" sz="2400" dirty="0" smtClean="0">
              <a:latin typeface="Times New Roman" pitchFamily="18" charset="0"/>
              <a:cs typeface="Times New Roman" pitchFamily="18" charset="0"/>
            </a:endParaRPr>
          </a:p>
        </p:txBody>
      </p:sp>
      <p:sp>
        <p:nvSpPr>
          <p:cNvPr id="5" name="Title 3"/>
          <p:cNvSpPr>
            <a:spLocks noGrp="1"/>
          </p:cNvSpPr>
          <p:nvPr>
            <p:ph type="title"/>
          </p:nvPr>
        </p:nvSpPr>
        <p:spPr>
          <a:xfrm>
            <a:off x="457200" y="228600"/>
            <a:ext cx="8229600" cy="533400"/>
          </a:xfrm>
        </p:spPr>
        <p:txBody>
          <a:bodyPr>
            <a:normAutofit fontScale="90000"/>
          </a:bodyPr>
          <a:lstStyle/>
          <a:p>
            <a:pPr>
              <a:defRPr/>
            </a:pPr>
            <a:r>
              <a:rPr lang="en-US" dirty="0" smtClean="0"/>
              <a:t>DRAM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sz="4400" b="1" dirty="0" smtClean="0">
                <a:solidFill>
                  <a:srgbClr val="FF0000"/>
                </a:solidFill>
                <a:latin typeface="Times New Roman" pitchFamily="18" charset="0"/>
                <a:cs typeface="Times New Roman" pitchFamily="18" charset="0"/>
              </a:rPr>
              <a:t>Connection of memory to Processor</a:t>
            </a:r>
            <a:endParaRPr lang="en-US" sz="4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534400" cy="5334000"/>
          </a:xfrm>
        </p:spPr>
        <p:txBody>
          <a:bodyPr/>
          <a:lstStyle/>
          <a:p>
            <a:pPr algn="just"/>
            <a:r>
              <a:rPr lang="en-US" dirty="0" smtClean="0">
                <a:latin typeface="Times New Roman" pitchFamily="18" charset="0"/>
                <a:cs typeface="Times New Roman" pitchFamily="18" charset="0"/>
              </a:rPr>
              <a:t>From the system standpoint, the Main Memory (MM) unit can be viewed as a  “block box”. </a:t>
            </a:r>
          </a:p>
          <a:p>
            <a:pPr algn="just"/>
            <a:r>
              <a:rPr lang="en-US" dirty="0" smtClean="0">
                <a:latin typeface="Times New Roman" pitchFamily="18" charset="0"/>
                <a:cs typeface="Times New Roman" pitchFamily="18" charset="0"/>
              </a:rPr>
              <a:t>Data transfer between CPU and MM takes place through the use of two  CPU registers, usually called </a:t>
            </a:r>
            <a:r>
              <a:rPr lang="en-US" b="1" dirty="0" smtClean="0">
                <a:solidFill>
                  <a:srgbClr val="FF0000"/>
                </a:solidFill>
                <a:latin typeface="Times New Roman" pitchFamily="18" charset="0"/>
                <a:cs typeface="Times New Roman" pitchFamily="18" charset="0"/>
              </a:rPr>
              <a:t>MAR</a:t>
            </a:r>
            <a:r>
              <a:rPr lang="en-US" dirty="0" smtClean="0">
                <a:latin typeface="Times New Roman" pitchFamily="18" charset="0"/>
                <a:cs typeface="Times New Roman" pitchFamily="18" charset="0"/>
              </a:rPr>
              <a:t> (Memory Address Register) and </a:t>
            </a:r>
            <a:r>
              <a:rPr lang="en-US" b="1" dirty="0" smtClean="0">
                <a:solidFill>
                  <a:srgbClr val="FF0000"/>
                </a:solidFill>
                <a:latin typeface="Times New Roman" pitchFamily="18" charset="0"/>
                <a:cs typeface="Times New Roman" pitchFamily="18" charset="0"/>
              </a:rPr>
              <a:t>MDR</a:t>
            </a:r>
            <a:r>
              <a:rPr lang="en-US" dirty="0" smtClean="0">
                <a:latin typeface="Times New Roman" pitchFamily="18" charset="0"/>
                <a:cs typeface="Times New Roman" pitchFamily="18" charset="0"/>
              </a:rPr>
              <a:t> (Memory Data  Register). </a:t>
            </a:r>
          </a:p>
          <a:p>
            <a:pPr algn="just"/>
            <a:r>
              <a:rPr lang="en-US" dirty="0" smtClean="0">
                <a:latin typeface="Times New Roman" pitchFamily="18" charset="0"/>
                <a:cs typeface="Times New Roman" pitchFamily="18" charset="0"/>
              </a:rPr>
              <a:t>If MAR is K bits long and MDR is ‘n’ bits long, then the MM unit may contain  </a:t>
            </a:r>
            <a:r>
              <a:rPr lang="en-US" dirty="0" err="1" smtClean="0">
                <a:latin typeface="Times New Roman" pitchFamily="18" charset="0"/>
                <a:cs typeface="Times New Roman" pitchFamily="18" charset="0"/>
              </a:rPr>
              <a:t>upto</a:t>
            </a:r>
            <a:r>
              <a:rPr lang="en-US" dirty="0" smtClean="0">
                <a:latin typeface="Times New Roman" pitchFamily="18" charset="0"/>
                <a:cs typeface="Times New Roman" pitchFamily="18" charset="0"/>
              </a:rPr>
              <a:t> 2k addressable locations and each location will be ‘n’ bits wide, while the word  length is equal to ‘n’ bits.</a:t>
            </a:r>
          </a:p>
          <a:p>
            <a:pPr algn="just"/>
            <a:r>
              <a:rPr lang="en-US" dirty="0" smtClean="0">
                <a:latin typeface="Times New Roman" pitchFamily="18" charset="0"/>
                <a:cs typeface="Times New Roman" pitchFamily="18" charset="0"/>
              </a:rPr>
              <a:t>During a “memory cycle”, n bits of data may be transferred  between the MM and CPU.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a:bodyPr>
          <a:lstStyle/>
          <a:p>
            <a:pPr eaLnBrk="1" fontAlgn="auto" hangingPunct="1">
              <a:spcAft>
                <a:spcPts val="0"/>
              </a:spcAft>
              <a:defRPr/>
            </a:pPr>
            <a:r>
              <a:rPr lang="en-US" dirty="0" smtClean="0">
                <a:solidFill>
                  <a:schemeClr val="accent1">
                    <a:satMod val="150000"/>
                  </a:schemeClr>
                </a:solidFill>
              </a:rPr>
              <a:t>Asynchronous </a:t>
            </a:r>
            <a:r>
              <a:rPr lang="en-US" dirty="0" err="1" smtClean="0">
                <a:solidFill>
                  <a:schemeClr val="accent1">
                    <a:satMod val="150000"/>
                  </a:schemeClr>
                </a:solidFill>
              </a:rPr>
              <a:t>DRAMs</a:t>
            </a:r>
            <a:endParaRPr lang="en-US" dirty="0">
              <a:solidFill>
                <a:schemeClr val="accent1">
                  <a:satMod val="150000"/>
                </a:schemeClr>
              </a:solidFill>
            </a:endParaRPr>
          </a:p>
        </p:txBody>
      </p:sp>
      <p:sp>
        <p:nvSpPr>
          <p:cNvPr id="30723" name="Content Placeholder 2"/>
          <p:cNvSpPr>
            <a:spLocks noGrp="1"/>
          </p:cNvSpPr>
          <p:nvPr>
            <p:ph idx="1"/>
          </p:nvPr>
        </p:nvSpPr>
        <p:spPr>
          <a:xfrm>
            <a:off x="5791200" y="1524000"/>
            <a:ext cx="3276600" cy="4625975"/>
          </a:xfrm>
        </p:spPr>
        <p:txBody>
          <a:bodyPr/>
          <a:lstStyle/>
          <a:p>
            <a:pPr algn="just" eaLnBrk="1" hangingPunct="1"/>
            <a:r>
              <a:rPr lang="en-US" sz="1800" b="1" dirty="0" smtClean="0">
                <a:latin typeface="Times New Roman" pitchFamily="18" charset="0"/>
                <a:cs typeface="Times New Roman" pitchFamily="18" charset="0"/>
              </a:rPr>
              <a:t>Each row can store 512 bytes. 12 bits to select a row, and 9 bits to select a group in a row. Total of 21 bits. </a:t>
            </a:r>
          </a:p>
          <a:p>
            <a:pPr algn="just" eaLnBrk="1" hangingPunct="1">
              <a:buFontTx/>
              <a:buChar char="•"/>
            </a:pPr>
            <a:r>
              <a:rPr lang="en-US" sz="1800" b="1" dirty="0" smtClean="0">
                <a:latin typeface="Times New Roman" pitchFamily="18" charset="0"/>
                <a:cs typeface="Times New Roman" pitchFamily="18" charset="0"/>
              </a:rPr>
              <a:t>First apply the row address, RAS signal latches the row address. Then apply the column address, CAS signal latches the address.</a:t>
            </a:r>
          </a:p>
          <a:p>
            <a:pPr algn="just" eaLnBrk="1" hangingPunct="1">
              <a:buFontTx/>
              <a:buChar char="•"/>
            </a:pPr>
            <a:r>
              <a:rPr lang="en-US" sz="1800" b="1" dirty="0" smtClean="0">
                <a:latin typeface="Times New Roman" pitchFamily="18" charset="0"/>
                <a:cs typeface="Times New Roman" pitchFamily="18" charset="0"/>
              </a:rPr>
              <a:t>Timing of the memory unit is  controlled by a specialized unit which generates RAS and CAS.</a:t>
            </a:r>
          </a:p>
          <a:p>
            <a:pPr algn="just" eaLnBrk="1" hangingPunct="1">
              <a:buFontTx/>
              <a:buChar char="•"/>
            </a:pPr>
            <a:r>
              <a:rPr lang="en-US" sz="1800" b="1" dirty="0" smtClean="0">
                <a:latin typeface="Times New Roman" pitchFamily="18" charset="0"/>
                <a:cs typeface="Times New Roman" pitchFamily="18" charset="0"/>
              </a:rPr>
              <a:t>This is asynchronous DRAM</a:t>
            </a:r>
          </a:p>
        </p:txBody>
      </p:sp>
      <p:grpSp>
        <p:nvGrpSpPr>
          <p:cNvPr id="3" name="Group 116"/>
          <p:cNvGrpSpPr>
            <a:grpSpLocks/>
          </p:cNvGrpSpPr>
          <p:nvPr/>
        </p:nvGrpSpPr>
        <p:grpSpPr bwMode="auto">
          <a:xfrm>
            <a:off x="228600" y="1905000"/>
            <a:ext cx="5867400" cy="4800600"/>
            <a:chOff x="228600" y="1905000"/>
            <a:chExt cx="5867400" cy="4191000"/>
          </a:xfrm>
        </p:grpSpPr>
        <p:grpSp>
          <p:nvGrpSpPr>
            <p:cNvPr id="4" name="Group 109"/>
            <p:cNvGrpSpPr>
              <a:grpSpLocks/>
            </p:cNvGrpSpPr>
            <p:nvPr/>
          </p:nvGrpSpPr>
          <p:grpSpPr bwMode="auto">
            <a:xfrm>
              <a:off x="228600" y="1905000"/>
              <a:ext cx="5867400" cy="4191000"/>
              <a:chOff x="228600" y="1676400"/>
              <a:chExt cx="6511925" cy="4419600"/>
            </a:xfrm>
          </p:grpSpPr>
          <p:sp>
            <p:nvSpPr>
              <p:cNvPr id="30728" name="Line 2"/>
              <p:cNvSpPr>
                <a:spLocks noChangeShapeType="1"/>
              </p:cNvSpPr>
              <p:nvPr/>
            </p:nvSpPr>
            <p:spPr bwMode="auto">
              <a:xfrm flipH="1">
                <a:off x="4286250" y="2444750"/>
                <a:ext cx="425450" cy="1588"/>
              </a:xfrm>
              <a:prstGeom prst="line">
                <a:avLst/>
              </a:prstGeom>
              <a:noFill/>
              <a:ln w="19050">
                <a:solidFill>
                  <a:srgbClr val="000000"/>
                </a:solidFill>
                <a:round/>
                <a:headEnd/>
                <a:tailEnd/>
              </a:ln>
            </p:spPr>
            <p:txBody>
              <a:bodyPr/>
              <a:lstStyle/>
              <a:p>
                <a:endParaRPr lang="en-US"/>
              </a:p>
            </p:txBody>
          </p:sp>
          <p:sp>
            <p:nvSpPr>
              <p:cNvPr id="30729" name="Line 3"/>
              <p:cNvSpPr>
                <a:spLocks noChangeShapeType="1"/>
              </p:cNvSpPr>
              <p:nvPr/>
            </p:nvSpPr>
            <p:spPr bwMode="auto">
              <a:xfrm flipH="1">
                <a:off x="4286250" y="2333625"/>
                <a:ext cx="425450" cy="1588"/>
              </a:xfrm>
              <a:prstGeom prst="line">
                <a:avLst/>
              </a:prstGeom>
              <a:noFill/>
              <a:ln w="19050">
                <a:solidFill>
                  <a:srgbClr val="000000"/>
                </a:solidFill>
                <a:round/>
                <a:headEnd/>
                <a:tailEnd/>
              </a:ln>
            </p:spPr>
            <p:txBody>
              <a:bodyPr/>
              <a:lstStyle/>
              <a:p>
                <a:endParaRPr lang="en-US"/>
              </a:p>
            </p:txBody>
          </p:sp>
          <p:sp>
            <p:nvSpPr>
              <p:cNvPr id="30730" name="Line 4"/>
              <p:cNvSpPr>
                <a:spLocks noChangeShapeType="1"/>
              </p:cNvSpPr>
              <p:nvPr/>
            </p:nvSpPr>
            <p:spPr bwMode="auto">
              <a:xfrm flipH="1">
                <a:off x="4286250" y="2960688"/>
                <a:ext cx="425450" cy="1587"/>
              </a:xfrm>
              <a:prstGeom prst="line">
                <a:avLst/>
              </a:prstGeom>
              <a:noFill/>
              <a:ln w="19050">
                <a:solidFill>
                  <a:srgbClr val="000000"/>
                </a:solidFill>
                <a:round/>
                <a:headEnd/>
                <a:tailEnd/>
              </a:ln>
            </p:spPr>
            <p:txBody>
              <a:bodyPr/>
              <a:lstStyle/>
              <a:p>
                <a:endParaRPr lang="en-US"/>
              </a:p>
            </p:txBody>
          </p:sp>
          <p:sp>
            <p:nvSpPr>
              <p:cNvPr id="30731" name="Line 5"/>
              <p:cNvSpPr>
                <a:spLocks noChangeShapeType="1"/>
              </p:cNvSpPr>
              <p:nvPr/>
            </p:nvSpPr>
            <p:spPr bwMode="auto">
              <a:xfrm flipV="1">
                <a:off x="5670550" y="3294063"/>
                <a:ext cx="1588" cy="423862"/>
              </a:xfrm>
              <a:prstGeom prst="line">
                <a:avLst/>
              </a:prstGeom>
              <a:noFill/>
              <a:ln w="19050">
                <a:solidFill>
                  <a:srgbClr val="000000"/>
                </a:solidFill>
                <a:round/>
                <a:headEnd/>
                <a:tailEnd/>
              </a:ln>
            </p:spPr>
            <p:txBody>
              <a:bodyPr/>
              <a:lstStyle/>
              <a:p>
                <a:endParaRPr lang="en-US"/>
              </a:p>
            </p:txBody>
          </p:sp>
          <p:sp>
            <p:nvSpPr>
              <p:cNvPr id="30732" name="Line 6"/>
              <p:cNvSpPr>
                <a:spLocks noChangeShapeType="1"/>
              </p:cNvSpPr>
              <p:nvPr/>
            </p:nvSpPr>
            <p:spPr bwMode="auto">
              <a:xfrm flipV="1">
                <a:off x="5135563" y="3294063"/>
                <a:ext cx="1587" cy="423862"/>
              </a:xfrm>
              <a:prstGeom prst="line">
                <a:avLst/>
              </a:prstGeom>
              <a:noFill/>
              <a:ln w="19050">
                <a:solidFill>
                  <a:srgbClr val="000000"/>
                </a:solidFill>
                <a:round/>
                <a:headEnd/>
                <a:tailEnd/>
              </a:ln>
            </p:spPr>
            <p:txBody>
              <a:bodyPr/>
              <a:lstStyle/>
              <a:p>
                <a:endParaRPr lang="en-US"/>
              </a:p>
            </p:txBody>
          </p:sp>
          <p:sp>
            <p:nvSpPr>
              <p:cNvPr id="30733" name="Rectangle 7"/>
              <p:cNvSpPr>
                <a:spLocks noChangeArrowheads="1"/>
              </p:cNvSpPr>
              <p:nvPr/>
            </p:nvSpPr>
            <p:spPr bwMode="auto">
              <a:xfrm>
                <a:off x="5080000" y="4841875"/>
                <a:ext cx="774700"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Column</a:t>
                </a:r>
                <a:endParaRPr lang="en-CA">
                  <a:latin typeface="Corbel" pitchFamily="34" charset="0"/>
                </a:endParaRPr>
              </a:p>
            </p:txBody>
          </p:sp>
          <p:sp>
            <p:nvSpPr>
              <p:cNvPr id="30734" name="Freeform 8"/>
              <p:cNvSpPr>
                <a:spLocks/>
              </p:cNvSpPr>
              <p:nvPr/>
            </p:nvSpPr>
            <p:spPr bwMode="auto">
              <a:xfrm>
                <a:off x="5651500" y="5340350"/>
                <a:ext cx="36513" cy="74613"/>
              </a:xfrm>
              <a:custGeom>
                <a:avLst/>
                <a:gdLst>
                  <a:gd name="T0" fmla="*/ 2147483647 w 2"/>
                  <a:gd name="T1" fmla="*/ 2147483647 h 4"/>
                  <a:gd name="T2" fmla="*/ 2147483647 w 2"/>
                  <a:gd name="T3" fmla="*/ 0 h 4"/>
                  <a:gd name="T4" fmla="*/ 0 w 2"/>
                  <a:gd name="T5" fmla="*/ 2147483647 h 4"/>
                  <a:gd name="T6" fmla="*/ 2147483647 w 2"/>
                  <a:gd name="T7" fmla="*/ 2147483647 h 4"/>
                  <a:gd name="T8" fmla="*/ 2147483647 w 2"/>
                  <a:gd name="T9" fmla="*/ 2147483647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2" y="4"/>
                    </a:moveTo>
                    <a:lnTo>
                      <a:pt x="1" y="0"/>
                    </a:lnTo>
                    <a:lnTo>
                      <a:pt x="0" y="4"/>
                    </a:lnTo>
                    <a:lnTo>
                      <a:pt x="1" y="4"/>
                    </a:lnTo>
                    <a:lnTo>
                      <a:pt x="2" y="4"/>
                    </a:lnTo>
                  </a:path>
                </a:pathLst>
              </a:custGeom>
              <a:noFill/>
              <a:ln w="19050">
                <a:solidFill>
                  <a:srgbClr val="000000"/>
                </a:solidFill>
                <a:round/>
                <a:headEnd/>
                <a:tailEnd/>
              </a:ln>
            </p:spPr>
            <p:txBody>
              <a:bodyPr/>
              <a:lstStyle/>
              <a:p>
                <a:endParaRPr lang="en-US"/>
              </a:p>
            </p:txBody>
          </p:sp>
          <p:sp>
            <p:nvSpPr>
              <p:cNvPr id="30735" name="Freeform 9"/>
              <p:cNvSpPr>
                <a:spLocks/>
              </p:cNvSpPr>
              <p:nvPr/>
            </p:nvSpPr>
            <p:spPr bwMode="auto">
              <a:xfrm>
                <a:off x="5651500" y="5340350"/>
                <a:ext cx="36513" cy="74613"/>
              </a:xfrm>
              <a:custGeom>
                <a:avLst/>
                <a:gdLst>
                  <a:gd name="T0" fmla="*/ 2147483647 w 23"/>
                  <a:gd name="T1" fmla="*/ 2147483647 h 47"/>
                  <a:gd name="T2" fmla="*/ 2147483647 w 23"/>
                  <a:gd name="T3" fmla="*/ 0 h 47"/>
                  <a:gd name="T4" fmla="*/ 0 w 23"/>
                  <a:gd name="T5" fmla="*/ 2147483647 h 47"/>
                  <a:gd name="T6" fmla="*/ 2147483647 w 23"/>
                  <a:gd name="T7" fmla="*/ 2147483647 h 47"/>
                  <a:gd name="T8" fmla="*/ 2147483647 w 23"/>
                  <a:gd name="T9" fmla="*/ 2147483647 h 47"/>
                  <a:gd name="T10" fmla="*/ 0 60000 65536"/>
                  <a:gd name="T11" fmla="*/ 0 60000 65536"/>
                  <a:gd name="T12" fmla="*/ 0 60000 65536"/>
                  <a:gd name="T13" fmla="*/ 0 60000 65536"/>
                  <a:gd name="T14" fmla="*/ 0 60000 65536"/>
                  <a:gd name="T15" fmla="*/ 0 w 23"/>
                  <a:gd name="T16" fmla="*/ 0 h 47"/>
                  <a:gd name="T17" fmla="*/ 23 w 23"/>
                  <a:gd name="T18" fmla="*/ 47 h 47"/>
                </a:gdLst>
                <a:ahLst/>
                <a:cxnLst>
                  <a:cxn ang="T10">
                    <a:pos x="T0" y="T1"/>
                  </a:cxn>
                  <a:cxn ang="T11">
                    <a:pos x="T2" y="T3"/>
                  </a:cxn>
                  <a:cxn ang="T12">
                    <a:pos x="T4" y="T5"/>
                  </a:cxn>
                  <a:cxn ang="T13">
                    <a:pos x="T6" y="T7"/>
                  </a:cxn>
                  <a:cxn ang="T14">
                    <a:pos x="T8" y="T9"/>
                  </a:cxn>
                </a:cxnLst>
                <a:rect l="T15" t="T16" r="T17" b="T18"/>
                <a:pathLst>
                  <a:path w="23" h="47">
                    <a:moveTo>
                      <a:pt x="23" y="47"/>
                    </a:moveTo>
                    <a:lnTo>
                      <a:pt x="12" y="0"/>
                    </a:lnTo>
                    <a:lnTo>
                      <a:pt x="0" y="47"/>
                    </a:lnTo>
                    <a:lnTo>
                      <a:pt x="12" y="47"/>
                    </a:lnTo>
                    <a:lnTo>
                      <a:pt x="23" y="47"/>
                    </a:lnTo>
                    <a:close/>
                  </a:path>
                </a:pathLst>
              </a:custGeom>
              <a:solidFill>
                <a:srgbClr val="000000"/>
              </a:solidFill>
              <a:ln w="0">
                <a:solidFill>
                  <a:srgbClr val="000000"/>
                </a:solidFill>
                <a:round/>
                <a:headEnd/>
                <a:tailEnd/>
              </a:ln>
            </p:spPr>
            <p:txBody>
              <a:bodyPr/>
              <a:lstStyle/>
              <a:p>
                <a:endParaRPr lang="en-US"/>
              </a:p>
            </p:txBody>
          </p:sp>
          <p:sp>
            <p:nvSpPr>
              <p:cNvPr id="30736" name="Freeform 10"/>
              <p:cNvSpPr>
                <a:spLocks/>
              </p:cNvSpPr>
              <p:nvPr/>
            </p:nvSpPr>
            <p:spPr bwMode="auto">
              <a:xfrm>
                <a:off x="5651500" y="5635625"/>
                <a:ext cx="36513" cy="74613"/>
              </a:xfrm>
              <a:custGeom>
                <a:avLst/>
                <a:gdLst>
                  <a:gd name="T0" fmla="*/ 0 w 2"/>
                  <a:gd name="T1" fmla="*/ 0 h 4"/>
                  <a:gd name="T2" fmla="*/ 2147483647 w 2"/>
                  <a:gd name="T3" fmla="*/ 2147483647 h 4"/>
                  <a:gd name="T4" fmla="*/ 2147483647 w 2"/>
                  <a:gd name="T5" fmla="*/ 0 h 4"/>
                  <a:gd name="T6" fmla="*/ 2147483647 w 2"/>
                  <a:gd name="T7" fmla="*/ 0 h 4"/>
                  <a:gd name="T8" fmla="*/ 0 w 2"/>
                  <a:gd name="T9" fmla="*/ 0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0" y="0"/>
                    </a:moveTo>
                    <a:lnTo>
                      <a:pt x="1" y="4"/>
                    </a:lnTo>
                    <a:lnTo>
                      <a:pt x="2" y="0"/>
                    </a:lnTo>
                    <a:lnTo>
                      <a:pt x="1" y="0"/>
                    </a:lnTo>
                    <a:lnTo>
                      <a:pt x="0" y="0"/>
                    </a:lnTo>
                  </a:path>
                </a:pathLst>
              </a:custGeom>
              <a:noFill/>
              <a:ln w="19050">
                <a:solidFill>
                  <a:srgbClr val="000000"/>
                </a:solidFill>
                <a:round/>
                <a:headEnd/>
                <a:tailEnd/>
              </a:ln>
            </p:spPr>
            <p:txBody>
              <a:bodyPr/>
              <a:lstStyle/>
              <a:p>
                <a:endParaRPr lang="en-US"/>
              </a:p>
            </p:txBody>
          </p:sp>
          <p:sp>
            <p:nvSpPr>
              <p:cNvPr id="30737" name="Freeform 11"/>
              <p:cNvSpPr>
                <a:spLocks/>
              </p:cNvSpPr>
              <p:nvPr/>
            </p:nvSpPr>
            <p:spPr bwMode="auto">
              <a:xfrm>
                <a:off x="5651500" y="5635625"/>
                <a:ext cx="36513" cy="74613"/>
              </a:xfrm>
              <a:custGeom>
                <a:avLst/>
                <a:gdLst>
                  <a:gd name="T0" fmla="*/ 0 w 23"/>
                  <a:gd name="T1" fmla="*/ 0 h 47"/>
                  <a:gd name="T2" fmla="*/ 2147483647 w 23"/>
                  <a:gd name="T3" fmla="*/ 2147483647 h 47"/>
                  <a:gd name="T4" fmla="*/ 2147483647 w 23"/>
                  <a:gd name="T5" fmla="*/ 0 h 47"/>
                  <a:gd name="T6" fmla="*/ 2147483647 w 23"/>
                  <a:gd name="T7" fmla="*/ 0 h 47"/>
                  <a:gd name="T8" fmla="*/ 0 w 23"/>
                  <a:gd name="T9" fmla="*/ 0 h 47"/>
                  <a:gd name="T10" fmla="*/ 0 60000 65536"/>
                  <a:gd name="T11" fmla="*/ 0 60000 65536"/>
                  <a:gd name="T12" fmla="*/ 0 60000 65536"/>
                  <a:gd name="T13" fmla="*/ 0 60000 65536"/>
                  <a:gd name="T14" fmla="*/ 0 60000 65536"/>
                  <a:gd name="T15" fmla="*/ 0 w 23"/>
                  <a:gd name="T16" fmla="*/ 0 h 47"/>
                  <a:gd name="T17" fmla="*/ 23 w 23"/>
                  <a:gd name="T18" fmla="*/ 47 h 47"/>
                </a:gdLst>
                <a:ahLst/>
                <a:cxnLst>
                  <a:cxn ang="T10">
                    <a:pos x="T0" y="T1"/>
                  </a:cxn>
                  <a:cxn ang="T11">
                    <a:pos x="T2" y="T3"/>
                  </a:cxn>
                  <a:cxn ang="T12">
                    <a:pos x="T4" y="T5"/>
                  </a:cxn>
                  <a:cxn ang="T13">
                    <a:pos x="T6" y="T7"/>
                  </a:cxn>
                  <a:cxn ang="T14">
                    <a:pos x="T8" y="T9"/>
                  </a:cxn>
                </a:cxnLst>
                <a:rect l="T15" t="T16" r="T17" b="T18"/>
                <a:pathLst>
                  <a:path w="23" h="47">
                    <a:moveTo>
                      <a:pt x="0" y="0"/>
                    </a:moveTo>
                    <a:lnTo>
                      <a:pt x="12" y="47"/>
                    </a:lnTo>
                    <a:lnTo>
                      <a:pt x="23" y="0"/>
                    </a:lnTo>
                    <a:lnTo>
                      <a:pt x="12" y="0"/>
                    </a:lnTo>
                    <a:lnTo>
                      <a:pt x="0" y="0"/>
                    </a:lnTo>
                    <a:close/>
                  </a:path>
                </a:pathLst>
              </a:custGeom>
              <a:solidFill>
                <a:srgbClr val="000000"/>
              </a:solidFill>
              <a:ln w="0">
                <a:solidFill>
                  <a:srgbClr val="000000"/>
                </a:solidFill>
                <a:round/>
                <a:headEnd/>
                <a:tailEnd/>
              </a:ln>
            </p:spPr>
            <p:txBody>
              <a:bodyPr/>
              <a:lstStyle/>
              <a:p>
                <a:endParaRPr lang="en-US"/>
              </a:p>
            </p:txBody>
          </p:sp>
          <p:sp>
            <p:nvSpPr>
              <p:cNvPr id="30738" name="Line 12"/>
              <p:cNvSpPr>
                <a:spLocks noChangeShapeType="1"/>
              </p:cNvSpPr>
              <p:nvPr/>
            </p:nvSpPr>
            <p:spPr bwMode="auto">
              <a:xfrm flipV="1">
                <a:off x="5670550" y="5414963"/>
                <a:ext cx="1588" cy="201612"/>
              </a:xfrm>
              <a:prstGeom prst="line">
                <a:avLst/>
              </a:prstGeom>
              <a:noFill/>
              <a:ln w="19050">
                <a:solidFill>
                  <a:srgbClr val="000000"/>
                </a:solidFill>
                <a:round/>
                <a:headEnd/>
                <a:tailEnd/>
              </a:ln>
            </p:spPr>
            <p:txBody>
              <a:bodyPr/>
              <a:lstStyle/>
              <a:p>
                <a:endParaRPr lang="en-US"/>
              </a:p>
            </p:txBody>
          </p:sp>
          <p:sp>
            <p:nvSpPr>
              <p:cNvPr id="30739" name="Rectangle 16"/>
              <p:cNvSpPr>
                <a:spLocks noChangeArrowheads="1"/>
              </p:cNvSpPr>
              <p:nvPr/>
            </p:nvSpPr>
            <p:spPr bwMode="auto">
              <a:xfrm>
                <a:off x="6278563" y="3716338"/>
                <a:ext cx="331787"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CS</a:t>
                </a:r>
                <a:endParaRPr lang="en-CA">
                  <a:latin typeface="Corbel" pitchFamily="34" charset="0"/>
                </a:endParaRPr>
              </a:p>
            </p:txBody>
          </p:sp>
          <p:sp>
            <p:nvSpPr>
              <p:cNvPr id="30740" name="Line 17"/>
              <p:cNvSpPr>
                <a:spLocks noChangeShapeType="1"/>
              </p:cNvSpPr>
              <p:nvPr/>
            </p:nvSpPr>
            <p:spPr bwMode="auto">
              <a:xfrm flipV="1">
                <a:off x="5670550" y="4252913"/>
                <a:ext cx="1588" cy="515937"/>
              </a:xfrm>
              <a:prstGeom prst="line">
                <a:avLst/>
              </a:prstGeom>
              <a:noFill/>
              <a:ln w="19050">
                <a:solidFill>
                  <a:srgbClr val="000000"/>
                </a:solidFill>
                <a:round/>
                <a:headEnd/>
                <a:tailEnd/>
              </a:ln>
            </p:spPr>
            <p:txBody>
              <a:bodyPr/>
              <a:lstStyle/>
              <a:p>
                <a:endParaRPr lang="en-US"/>
              </a:p>
            </p:txBody>
          </p:sp>
          <p:sp>
            <p:nvSpPr>
              <p:cNvPr id="30741" name="Line 18"/>
              <p:cNvSpPr>
                <a:spLocks noChangeShapeType="1"/>
              </p:cNvSpPr>
              <p:nvPr/>
            </p:nvSpPr>
            <p:spPr bwMode="auto">
              <a:xfrm flipV="1">
                <a:off x="5135563" y="4252913"/>
                <a:ext cx="1587" cy="515937"/>
              </a:xfrm>
              <a:prstGeom prst="line">
                <a:avLst/>
              </a:prstGeom>
              <a:noFill/>
              <a:ln w="19050">
                <a:solidFill>
                  <a:srgbClr val="000000"/>
                </a:solidFill>
                <a:round/>
                <a:headEnd/>
                <a:tailEnd/>
              </a:ln>
            </p:spPr>
            <p:txBody>
              <a:bodyPr/>
              <a:lstStyle/>
              <a:p>
                <a:endParaRPr lang="en-US"/>
              </a:p>
            </p:txBody>
          </p:sp>
          <p:sp>
            <p:nvSpPr>
              <p:cNvPr id="30742" name="Line 19"/>
              <p:cNvSpPr>
                <a:spLocks noChangeShapeType="1"/>
              </p:cNvSpPr>
              <p:nvPr/>
            </p:nvSpPr>
            <p:spPr bwMode="auto">
              <a:xfrm flipV="1">
                <a:off x="5024438" y="4252913"/>
                <a:ext cx="1587" cy="515937"/>
              </a:xfrm>
              <a:prstGeom prst="line">
                <a:avLst/>
              </a:prstGeom>
              <a:noFill/>
              <a:ln w="19050">
                <a:solidFill>
                  <a:srgbClr val="000000"/>
                </a:solidFill>
                <a:round/>
                <a:headEnd/>
                <a:tailEnd/>
              </a:ln>
            </p:spPr>
            <p:txBody>
              <a:bodyPr/>
              <a:lstStyle/>
              <a:p>
                <a:endParaRPr lang="en-US"/>
              </a:p>
            </p:txBody>
          </p:sp>
          <p:sp>
            <p:nvSpPr>
              <p:cNvPr id="30743" name="Line 20"/>
              <p:cNvSpPr>
                <a:spLocks noChangeShapeType="1"/>
              </p:cNvSpPr>
              <p:nvPr/>
            </p:nvSpPr>
            <p:spPr bwMode="auto">
              <a:xfrm flipV="1">
                <a:off x="5024438" y="3294063"/>
                <a:ext cx="1587" cy="423862"/>
              </a:xfrm>
              <a:prstGeom prst="line">
                <a:avLst/>
              </a:prstGeom>
              <a:noFill/>
              <a:ln w="19050">
                <a:solidFill>
                  <a:srgbClr val="000000"/>
                </a:solidFill>
                <a:round/>
                <a:headEnd/>
                <a:tailEnd/>
              </a:ln>
            </p:spPr>
            <p:txBody>
              <a:bodyPr/>
              <a:lstStyle/>
              <a:p>
                <a:endParaRPr lang="en-US"/>
              </a:p>
            </p:txBody>
          </p:sp>
          <p:sp>
            <p:nvSpPr>
              <p:cNvPr id="30744" name="Line 21"/>
              <p:cNvSpPr>
                <a:spLocks noChangeShapeType="1"/>
              </p:cNvSpPr>
              <p:nvPr/>
            </p:nvSpPr>
            <p:spPr bwMode="auto">
              <a:xfrm flipH="1">
                <a:off x="3124200" y="5100638"/>
                <a:ext cx="1273175" cy="1587"/>
              </a:xfrm>
              <a:prstGeom prst="line">
                <a:avLst/>
              </a:prstGeom>
              <a:noFill/>
              <a:ln w="19050">
                <a:solidFill>
                  <a:srgbClr val="000000"/>
                </a:solidFill>
                <a:round/>
                <a:headEnd/>
                <a:tailEnd/>
              </a:ln>
            </p:spPr>
            <p:txBody>
              <a:bodyPr/>
              <a:lstStyle/>
              <a:p>
                <a:endParaRPr lang="en-US"/>
              </a:p>
            </p:txBody>
          </p:sp>
          <p:sp>
            <p:nvSpPr>
              <p:cNvPr id="30745" name="Line 22"/>
              <p:cNvSpPr>
                <a:spLocks noChangeShapeType="1"/>
              </p:cNvSpPr>
              <p:nvPr/>
            </p:nvSpPr>
            <p:spPr bwMode="auto">
              <a:xfrm flipH="1">
                <a:off x="3124200" y="4989513"/>
                <a:ext cx="1328738" cy="1587"/>
              </a:xfrm>
              <a:prstGeom prst="line">
                <a:avLst/>
              </a:prstGeom>
              <a:noFill/>
              <a:ln w="19050">
                <a:solidFill>
                  <a:srgbClr val="000000"/>
                </a:solidFill>
                <a:round/>
                <a:headEnd/>
                <a:tailEnd/>
              </a:ln>
            </p:spPr>
            <p:txBody>
              <a:bodyPr/>
              <a:lstStyle/>
              <a:p>
                <a:endParaRPr lang="en-US"/>
              </a:p>
            </p:txBody>
          </p:sp>
          <p:sp>
            <p:nvSpPr>
              <p:cNvPr id="30746" name="Freeform 23"/>
              <p:cNvSpPr>
                <a:spLocks/>
              </p:cNvSpPr>
              <p:nvPr/>
            </p:nvSpPr>
            <p:spPr bwMode="auto">
              <a:xfrm>
                <a:off x="4397375" y="4935538"/>
                <a:ext cx="423863" cy="220662"/>
              </a:xfrm>
              <a:custGeom>
                <a:avLst/>
                <a:gdLst>
                  <a:gd name="T0" fmla="*/ 0 w 23"/>
                  <a:gd name="T1" fmla="*/ 2147483647 h 12"/>
                  <a:gd name="T2" fmla="*/ 2147483647 w 23"/>
                  <a:gd name="T3" fmla="*/ 2147483647 h 12"/>
                  <a:gd name="T4" fmla="*/ 2147483647 w 23"/>
                  <a:gd name="T5" fmla="*/ 2147483647 h 12"/>
                  <a:gd name="T6" fmla="*/ 2147483647 w 23"/>
                  <a:gd name="T7" fmla="*/ 2147483647 h 12"/>
                  <a:gd name="T8" fmla="*/ 2147483647 w 23"/>
                  <a:gd name="T9" fmla="*/ 0 h 12"/>
                  <a:gd name="T10" fmla="*/ 2147483647 w 23"/>
                  <a:gd name="T11" fmla="*/ 2147483647 h 12"/>
                  <a:gd name="T12" fmla="*/ 0 w 23"/>
                  <a:gd name="T13" fmla="*/ 2147483647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1" y="9"/>
                    </a:lnTo>
                    <a:lnTo>
                      <a:pt x="11" y="12"/>
                    </a:lnTo>
                    <a:lnTo>
                      <a:pt x="23" y="6"/>
                    </a:lnTo>
                    <a:lnTo>
                      <a:pt x="11" y="0"/>
                    </a:lnTo>
                    <a:lnTo>
                      <a:pt x="11" y="3"/>
                    </a:lnTo>
                    <a:lnTo>
                      <a:pt x="0" y="3"/>
                    </a:lnTo>
                  </a:path>
                </a:pathLst>
              </a:custGeom>
              <a:noFill/>
              <a:ln w="19050">
                <a:solidFill>
                  <a:srgbClr val="000000"/>
                </a:solidFill>
                <a:round/>
                <a:headEnd/>
                <a:tailEnd/>
              </a:ln>
            </p:spPr>
            <p:txBody>
              <a:bodyPr/>
              <a:lstStyle/>
              <a:p>
                <a:endParaRPr lang="en-US"/>
              </a:p>
            </p:txBody>
          </p:sp>
          <p:sp>
            <p:nvSpPr>
              <p:cNvPr id="30747" name="Rectangle 24"/>
              <p:cNvSpPr>
                <a:spLocks noChangeArrowheads="1"/>
              </p:cNvSpPr>
              <p:nvPr/>
            </p:nvSpPr>
            <p:spPr bwMode="auto">
              <a:xfrm>
                <a:off x="4879975" y="3771900"/>
                <a:ext cx="1183986" cy="210967"/>
              </a:xfrm>
              <a:prstGeom prst="rect">
                <a:avLst/>
              </a:prstGeom>
              <a:noFill/>
              <a:ln w="9525">
                <a:noFill/>
                <a:miter lim="800000"/>
                <a:headEnd/>
                <a:tailEnd/>
              </a:ln>
            </p:spPr>
            <p:txBody>
              <a:bodyPr lIns="0" tIns="0" rIns="0" bIns="0">
                <a:spAutoFit/>
              </a:bodyPr>
              <a:lstStyle/>
              <a:p>
                <a:r>
                  <a:rPr lang="en-CA" sz="1300">
                    <a:solidFill>
                      <a:srgbClr val="000000"/>
                    </a:solidFill>
                    <a:latin typeface="Nimbus Roman No9 L"/>
                  </a:rPr>
                  <a:t>Sense / Write</a:t>
                </a:r>
                <a:endParaRPr lang="en-CA">
                  <a:latin typeface="Corbel" pitchFamily="34" charset="0"/>
                </a:endParaRPr>
              </a:p>
            </p:txBody>
          </p:sp>
          <p:sp>
            <p:nvSpPr>
              <p:cNvPr id="30748" name="Rectangle 25"/>
              <p:cNvSpPr>
                <a:spLocks noChangeArrowheads="1"/>
              </p:cNvSpPr>
              <p:nvPr/>
            </p:nvSpPr>
            <p:spPr bwMode="auto">
              <a:xfrm>
                <a:off x="5099050" y="3851124"/>
                <a:ext cx="880341" cy="368355"/>
              </a:xfrm>
              <a:prstGeom prst="rect">
                <a:avLst/>
              </a:prstGeom>
              <a:noFill/>
              <a:ln w="9525">
                <a:noFill/>
                <a:miter lim="800000"/>
                <a:headEnd/>
                <a:tailEnd/>
              </a:ln>
            </p:spPr>
            <p:txBody>
              <a:bodyPr wrap="square" lIns="0" tIns="0" rIns="0" bIns="0">
                <a:spAutoFit/>
              </a:bodyPr>
              <a:lstStyle/>
              <a:p>
                <a:r>
                  <a:rPr lang="en-CA" sz="1300" dirty="0" smtClean="0">
                    <a:solidFill>
                      <a:srgbClr val="000000"/>
                    </a:solidFill>
                    <a:latin typeface="Nimbus Roman No9 L"/>
                  </a:rPr>
                  <a:t>  circuits</a:t>
                </a:r>
                <a:endParaRPr lang="en-CA" dirty="0">
                  <a:latin typeface="Corbel" pitchFamily="34" charset="0"/>
                </a:endParaRPr>
              </a:p>
            </p:txBody>
          </p:sp>
          <p:sp>
            <p:nvSpPr>
              <p:cNvPr id="30749" name="Rectangle 26"/>
              <p:cNvSpPr>
                <a:spLocks noChangeArrowheads="1"/>
              </p:cNvSpPr>
              <p:nvPr/>
            </p:nvSpPr>
            <p:spPr bwMode="auto">
              <a:xfrm>
                <a:off x="5043488" y="2609850"/>
                <a:ext cx="903287"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cell array</a:t>
                </a:r>
                <a:endParaRPr lang="en-CA">
                  <a:latin typeface="Corbel" pitchFamily="34" charset="0"/>
                </a:endParaRPr>
              </a:p>
            </p:txBody>
          </p:sp>
          <p:sp>
            <p:nvSpPr>
              <p:cNvPr id="30750" name="Freeform 27"/>
              <p:cNvSpPr>
                <a:spLocks/>
              </p:cNvSpPr>
              <p:nvPr/>
            </p:nvSpPr>
            <p:spPr bwMode="auto">
              <a:xfrm>
                <a:off x="2719388" y="5432425"/>
                <a:ext cx="55562" cy="111125"/>
              </a:xfrm>
              <a:custGeom>
                <a:avLst/>
                <a:gdLst>
                  <a:gd name="T0" fmla="*/ 2147483647 w 3"/>
                  <a:gd name="T1" fmla="*/ 2147483647 h 6"/>
                  <a:gd name="T2" fmla="*/ 2147483647 w 3"/>
                  <a:gd name="T3" fmla="*/ 0 h 6"/>
                  <a:gd name="T4" fmla="*/ 0 w 3"/>
                  <a:gd name="T5" fmla="*/ 2147483647 h 6"/>
                  <a:gd name="T6" fmla="*/ 2147483647 w 3"/>
                  <a:gd name="T7" fmla="*/ 2147483647 h 6"/>
                  <a:gd name="T8" fmla="*/ 2147483647 w 3"/>
                  <a:gd name="T9" fmla="*/ 2147483647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9050">
                <a:solidFill>
                  <a:srgbClr val="000000"/>
                </a:solidFill>
                <a:round/>
                <a:headEnd/>
                <a:tailEnd/>
              </a:ln>
            </p:spPr>
            <p:txBody>
              <a:bodyPr/>
              <a:lstStyle/>
              <a:p>
                <a:endParaRPr lang="en-US"/>
              </a:p>
            </p:txBody>
          </p:sp>
          <p:sp>
            <p:nvSpPr>
              <p:cNvPr id="30751" name="Freeform 28"/>
              <p:cNvSpPr>
                <a:spLocks/>
              </p:cNvSpPr>
              <p:nvPr/>
            </p:nvSpPr>
            <p:spPr bwMode="auto">
              <a:xfrm>
                <a:off x="2719388" y="5432425"/>
                <a:ext cx="55562" cy="111125"/>
              </a:xfrm>
              <a:custGeom>
                <a:avLst/>
                <a:gdLst>
                  <a:gd name="T0" fmla="*/ 2147483647 w 35"/>
                  <a:gd name="T1" fmla="*/ 2147483647 h 70"/>
                  <a:gd name="T2" fmla="*/ 2147483647 w 35"/>
                  <a:gd name="T3" fmla="*/ 0 h 70"/>
                  <a:gd name="T4" fmla="*/ 0 w 35"/>
                  <a:gd name="T5" fmla="*/ 2147483647 h 70"/>
                  <a:gd name="T6" fmla="*/ 2147483647 w 35"/>
                  <a:gd name="T7" fmla="*/ 2147483647 h 70"/>
                  <a:gd name="T8" fmla="*/ 2147483647 w 35"/>
                  <a:gd name="T9" fmla="*/ 2147483647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70"/>
                    </a:moveTo>
                    <a:lnTo>
                      <a:pt x="23" y="0"/>
                    </a:lnTo>
                    <a:lnTo>
                      <a:pt x="0" y="70"/>
                    </a:lnTo>
                    <a:lnTo>
                      <a:pt x="23" y="70"/>
                    </a:lnTo>
                    <a:lnTo>
                      <a:pt x="35" y="70"/>
                    </a:lnTo>
                    <a:close/>
                  </a:path>
                </a:pathLst>
              </a:custGeom>
              <a:solidFill>
                <a:srgbClr val="000000"/>
              </a:solidFill>
              <a:ln w="0">
                <a:solidFill>
                  <a:srgbClr val="000000"/>
                </a:solidFill>
                <a:round/>
                <a:headEnd/>
                <a:tailEnd/>
              </a:ln>
            </p:spPr>
            <p:txBody>
              <a:bodyPr/>
              <a:lstStyle/>
              <a:p>
                <a:endParaRPr lang="en-US"/>
              </a:p>
            </p:txBody>
          </p:sp>
          <p:sp>
            <p:nvSpPr>
              <p:cNvPr id="30752" name="Freeform 29"/>
              <p:cNvSpPr>
                <a:spLocks/>
              </p:cNvSpPr>
              <p:nvPr/>
            </p:nvSpPr>
            <p:spPr bwMode="auto">
              <a:xfrm>
                <a:off x="1741488" y="5562600"/>
                <a:ext cx="1014412" cy="276225"/>
              </a:xfrm>
              <a:custGeom>
                <a:avLst/>
                <a:gdLst>
                  <a:gd name="T0" fmla="*/ 2147483647 w 55"/>
                  <a:gd name="T1" fmla="*/ 0 h 15"/>
                  <a:gd name="T2" fmla="*/ 2147483647 w 55"/>
                  <a:gd name="T3" fmla="*/ 2147483647 h 15"/>
                  <a:gd name="T4" fmla="*/ 0 w 55"/>
                  <a:gd name="T5" fmla="*/ 2147483647 h 15"/>
                  <a:gd name="T6" fmla="*/ 0 60000 65536"/>
                  <a:gd name="T7" fmla="*/ 0 60000 65536"/>
                  <a:gd name="T8" fmla="*/ 0 60000 65536"/>
                  <a:gd name="T9" fmla="*/ 0 w 55"/>
                  <a:gd name="T10" fmla="*/ 0 h 15"/>
                  <a:gd name="T11" fmla="*/ 55 w 55"/>
                  <a:gd name="T12" fmla="*/ 15 h 15"/>
                </a:gdLst>
                <a:ahLst/>
                <a:cxnLst>
                  <a:cxn ang="T6">
                    <a:pos x="T0" y="T1"/>
                  </a:cxn>
                  <a:cxn ang="T7">
                    <a:pos x="T2" y="T3"/>
                  </a:cxn>
                  <a:cxn ang="T8">
                    <a:pos x="T4" y="T5"/>
                  </a:cxn>
                </a:cxnLst>
                <a:rect l="T9" t="T10" r="T11" b="T12"/>
                <a:pathLst>
                  <a:path w="55" h="15">
                    <a:moveTo>
                      <a:pt x="55" y="0"/>
                    </a:moveTo>
                    <a:lnTo>
                      <a:pt x="55" y="15"/>
                    </a:lnTo>
                    <a:lnTo>
                      <a:pt x="0" y="15"/>
                    </a:lnTo>
                  </a:path>
                </a:pathLst>
              </a:custGeom>
              <a:noFill/>
              <a:ln w="19050">
                <a:solidFill>
                  <a:srgbClr val="000000"/>
                </a:solidFill>
                <a:round/>
                <a:headEnd/>
                <a:tailEnd/>
              </a:ln>
            </p:spPr>
            <p:txBody>
              <a:bodyPr/>
              <a:lstStyle/>
              <a:p>
                <a:endParaRPr lang="en-US"/>
              </a:p>
            </p:txBody>
          </p:sp>
          <p:sp>
            <p:nvSpPr>
              <p:cNvPr id="30753" name="Rectangle 30"/>
              <p:cNvSpPr>
                <a:spLocks noChangeArrowheads="1"/>
              </p:cNvSpPr>
              <p:nvPr/>
            </p:nvSpPr>
            <p:spPr bwMode="auto">
              <a:xfrm>
                <a:off x="2512002" y="2684463"/>
                <a:ext cx="534987"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latch</a:t>
                </a:r>
                <a:endParaRPr lang="en-CA">
                  <a:latin typeface="Corbel" pitchFamily="34" charset="0"/>
                </a:endParaRPr>
              </a:p>
            </p:txBody>
          </p:sp>
          <p:sp>
            <p:nvSpPr>
              <p:cNvPr id="30754" name="Rectangle 31"/>
              <p:cNvSpPr>
                <a:spLocks noChangeArrowheads="1"/>
              </p:cNvSpPr>
              <p:nvPr/>
            </p:nvSpPr>
            <p:spPr bwMode="auto">
              <a:xfrm>
                <a:off x="2427432" y="2517775"/>
                <a:ext cx="81121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address</a:t>
                </a:r>
                <a:endParaRPr lang="en-CA">
                  <a:latin typeface="Corbel" pitchFamily="34" charset="0"/>
                </a:endParaRPr>
              </a:p>
            </p:txBody>
          </p:sp>
          <p:sp>
            <p:nvSpPr>
              <p:cNvPr id="30755" name="Rectangle 32"/>
              <p:cNvSpPr>
                <a:spLocks noChangeArrowheads="1"/>
              </p:cNvSpPr>
              <p:nvPr/>
            </p:nvSpPr>
            <p:spPr bwMode="auto">
              <a:xfrm>
                <a:off x="2427432" y="2370138"/>
                <a:ext cx="460375"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Row</a:t>
                </a:r>
                <a:endParaRPr lang="en-CA">
                  <a:latin typeface="Corbel" pitchFamily="34" charset="0"/>
                </a:endParaRPr>
              </a:p>
            </p:txBody>
          </p:sp>
          <p:sp>
            <p:nvSpPr>
              <p:cNvPr id="30756" name="Freeform 33"/>
              <p:cNvSpPr>
                <a:spLocks/>
              </p:cNvSpPr>
              <p:nvPr/>
            </p:nvSpPr>
            <p:spPr bwMode="auto">
              <a:xfrm>
                <a:off x="3124200" y="2536825"/>
                <a:ext cx="425450" cy="222250"/>
              </a:xfrm>
              <a:custGeom>
                <a:avLst/>
                <a:gdLst>
                  <a:gd name="T0" fmla="*/ 0 w 23"/>
                  <a:gd name="T1" fmla="*/ 2147483647 h 12"/>
                  <a:gd name="T2" fmla="*/ 2147483647 w 23"/>
                  <a:gd name="T3" fmla="*/ 2147483647 h 12"/>
                  <a:gd name="T4" fmla="*/ 2147483647 w 23"/>
                  <a:gd name="T5" fmla="*/ 2147483647 h 12"/>
                  <a:gd name="T6" fmla="*/ 2147483647 w 23"/>
                  <a:gd name="T7" fmla="*/ 2147483647 h 12"/>
                  <a:gd name="T8" fmla="*/ 2147483647 w 23"/>
                  <a:gd name="T9" fmla="*/ 0 h 12"/>
                  <a:gd name="T10" fmla="*/ 2147483647 w 23"/>
                  <a:gd name="T11" fmla="*/ 2147483647 h 12"/>
                  <a:gd name="T12" fmla="*/ 0 w 23"/>
                  <a:gd name="T13" fmla="*/ 2147483647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1" y="9"/>
                    </a:lnTo>
                    <a:lnTo>
                      <a:pt x="11" y="12"/>
                    </a:lnTo>
                    <a:lnTo>
                      <a:pt x="23" y="6"/>
                    </a:lnTo>
                    <a:lnTo>
                      <a:pt x="11" y="0"/>
                    </a:lnTo>
                    <a:lnTo>
                      <a:pt x="11" y="3"/>
                    </a:lnTo>
                    <a:lnTo>
                      <a:pt x="0" y="3"/>
                    </a:lnTo>
                  </a:path>
                </a:pathLst>
              </a:custGeom>
              <a:noFill/>
              <a:ln w="19050">
                <a:solidFill>
                  <a:srgbClr val="000000"/>
                </a:solidFill>
                <a:round/>
                <a:headEnd/>
                <a:tailEnd/>
              </a:ln>
            </p:spPr>
            <p:txBody>
              <a:bodyPr/>
              <a:lstStyle/>
              <a:p>
                <a:endParaRPr lang="en-US"/>
              </a:p>
            </p:txBody>
          </p:sp>
          <p:sp>
            <p:nvSpPr>
              <p:cNvPr id="30757" name="Rectangle 34"/>
              <p:cNvSpPr>
                <a:spLocks noChangeArrowheads="1"/>
              </p:cNvSpPr>
              <p:nvPr/>
            </p:nvSpPr>
            <p:spPr bwMode="auto">
              <a:xfrm>
                <a:off x="2427432" y="4749800"/>
                <a:ext cx="774700"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Column</a:t>
                </a:r>
                <a:endParaRPr lang="en-CA">
                  <a:latin typeface="Corbel" pitchFamily="34" charset="0"/>
                </a:endParaRPr>
              </a:p>
            </p:txBody>
          </p:sp>
          <p:sp>
            <p:nvSpPr>
              <p:cNvPr id="30758" name="Rectangle 35"/>
              <p:cNvSpPr>
                <a:spLocks noChangeArrowheads="1"/>
              </p:cNvSpPr>
              <p:nvPr/>
            </p:nvSpPr>
            <p:spPr bwMode="auto">
              <a:xfrm>
                <a:off x="2589213" y="5118100"/>
                <a:ext cx="534987"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latch</a:t>
                </a:r>
                <a:endParaRPr lang="en-CA">
                  <a:latin typeface="Corbel" pitchFamily="34" charset="0"/>
                </a:endParaRPr>
              </a:p>
            </p:txBody>
          </p:sp>
          <p:sp>
            <p:nvSpPr>
              <p:cNvPr id="30759" name="Rectangle 36"/>
              <p:cNvSpPr>
                <a:spLocks noChangeArrowheads="1"/>
              </p:cNvSpPr>
              <p:nvPr/>
            </p:nvSpPr>
            <p:spPr bwMode="auto">
              <a:xfrm>
                <a:off x="1649413" y="2703513"/>
                <a:ext cx="312737" cy="2286000"/>
              </a:xfrm>
              <a:prstGeom prst="rect">
                <a:avLst/>
              </a:prstGeom>
              <a:noFill/>
              <a:ln w="19050">
                <a:solidFill>
                  <a:srgbClr val="000000"/>
                </a:solidFill>
                <a:miter lim="800000"/>
                <a:headEnd/>
                <a:tailEnd/>
              </a:ln>
            </p:spPr>
            <p:txBody>
              <a:bodyPr/>
              <a:lstStyle/>
              <a:p>
                <a:endParaRPr lang="en-US">
                  <a:latin typeface="Corbel" pitchFamily="34" charset="0"/>
                </a:endParaRPr>
              </a:p>
            </p:txBody>
          </p:sp>
          <p:sp>
            <p:nvSpPr>
              <p:cNvPr id="30760" name="Freeform 37"/>
              <p:cNvSpPr>
                <a:spLocks/>
              </p:cNvSpPr>
              <p:nvPr/>
            </p:nvSpPr>
            <p:spPr bwMode="auto">
              <a:xfrm>
                <a:off x="1317625" y="3902075"/>
                <a:ext cx="627063" cy="1198563"/>
              </a:xfrm>
              <a:custGeom>
                <a:avLst/>
                <a:gdLst>
                  <a:gd name="T0" fmla="*/ 2147483647 w 34"/>
                  <a:gd name="T1" fmla="*/ 2147483647 h 65"/>
                  <a:gd name="T2" fmla="*/ 2147483647 w 34"/>
                  <a:gd name="T3" fmla="*/ 2147483647 h 65"/>
                  <a:gd name="T4" fmla="*/ 2147483647 w 34"/>
                  <a:gd name="T5" fmla="*/ 0 h 65"/>
                  <a:gd name="T6" fmla="*/ 0 w 34"/>
                  <a:gd name="T7" fmla="*/ 0 h 65"/>
                  <a:gd name="T8" fmla="*/ 0 60000 65536"/>
                  <a:gd name="T9" fmla="*/ 0 60000 65536"/>
                  <a:gd name="T10" fmla="*/ 0 60000 65536"/>
                  <a:gd name="T11" fmla="*/ 0 60000 65536"/>
                  <a:gd name="T12" fmla="*/ 0 w 34"/>
                  <a:gd name="T13" fmla="*/ 0 h 65"/>
                  <a:gd name="T14" fmla="*/ 34 w 34"/>
                  <a:gd name="T15" fmla="*/ 65 h 65"/>
                </a:gdLst>
                <a:ahLst/>
                <a:cxnLst>
                  <a:cxn ang="T8">
                    <a:pos x="T0" y="T1"/>
                  </a:cxn>
                  <a:cxn ang="T9">
                    <a:pos x="T2" y="T3"/>
                  </a:cxn>
                  <a:cxn ang="T10">
                    <a:pos x="T4" y="T5"/>
                  </a:cxn>
                  <a:cxn ang="T11">
                    <a:pos x="T6" y="T7"/>
                  </a:cxn>
                </a:cxnLst>
                <a:rect l="T12" t="T13" r="T14" b="T15"/>
                <a:pathLst>
                  <a:path w="34" h="65">
                    <a:moveTo>
                      <a:pt x="34" y="65"/>
                    </a:moveTo>
                    <a:lnTo>
                      <a:pt x="11" y="65"/>
                    </a:lnTo>
                    <a:lnTo>
                      <a:pt x="11" y="0"/>
                    </a:lnTo>
                    <a:lnTo>
                      <a:pt x="0" y="0"/>
                    </a:lnTo>
                  </a:path>
                </a:pathLst>
              </a:custGeom>
              <a:noFill/>
              <a:ln w="19050">
                <a:solidFill>
                  <a:srgbClr val="000000"/>
                </a:solidFill>
                <a:round/>
                <a:headEnd/>
                <a:tailEnd/>
              </a:ln>
            </p:spPr>
            <p:txBody>
              <a:bodyPr/>
              <a:lstStyle/>
              <a:p>
                <a:endParaRPr lang="en-US"/>
              </a:p>
            </p:txBody>
          </p:sp>
          <p:sp>
            <p:nvSpPr>
              <p:cNvPr id="30761" name="Freeform 38"/>
              <p:cNvSpPr>
                <a:spLocks/>
              </p:cNvSpPr>
              <p:nvPr/>
            </p:nvSpPr>
            <p:spPr bwMode="auto">
              <a:xfrm>
                <a:off x="1317625" y="2592388"/>
                <a:ext cx="627063" cy="1198562"/>
              </a:xfrm>
              <a:custGeom>
                <a:avLst/>
                <a:gdLst>
                  <a:gd name="T0" fmla="*/ 0 w 34"/>
                  <a:gd name="T1" fmla="*/ 2147483647 h 65"/>
                  <a:gd name="T2" fmla="*/ 2147483647 w 34"/>
                  <a:gd name="T3" fmla="*/ 2147483647 h 65"/>
                  <a:gd name="T4" fmla="*/ 2147483647 w 34"/>
                  <a:gd name="T5" fmla="*/ 0 h 65"/>
                  <a:gd name="T6" fmla="*/ 2147483647 w 34"/>
                  <a:gd name="T7" fmla="*/ 0 h 65"/>
                  <a:gd name="T8" fmla="*/ 0 60000 65536"/>
                  <a:gd name="T9" fmla="*/ 0 60000 65536"/>
                  <a:gd name="T10" fmla="*/ 0 60000 65536"/>
                  <a:gd name="T11" fmla="*/ 0 60000 65536"/>
                  <a:gd name="T12" fmla="*/ 0 w 34"/>
                  <a:gd name="T13" fmla="*/ 0 h 65"/>
                  <a:gd name="T14" fmla="*/ 34 w 34"/>
                  <a:gd name="T15" fmla="*/ 65 h 65"/>
                </a:gdLst>
                <a:ahLst/>
                <a:cxnLst>
                  <a:cxn ang="T8">
                    <a:pos x="T0" y="T1"/>
                  </a:cxn>
                  <a:cxn ang="T9">
                    <a:pos x="T2" y="T3"/>
                  </a:cxn>
                  <a:cxn ang="T10">
                    <a:pos x="T4" y="T5"/>
                  </a:cxn>
                  <a:cxn ang="T11">
                    <a:pos x="T6" y="T7"/>
                  </a:cxn>
                </a:cxnLst>
                <a:rect l="T12" t="T13" r="T14" b="T15"/>
                <a:pathLst>
                  <a:path w="34" h="65">
                    <a:moveTo>
                      <a:pt x="0" y="65"/>
                    </a:moveTo>
                    <a:lnTo>
                      <a:pt x="11" y="65"/>
                    </a:lnTo>
                    <a:lnTo>
                      <a:pt x="11" y="0"/>
                    </a:lnTo>
                    <a:lnTo>
                      <a:pt x="34" y="0"/>
                    </a:lnTo>
                  </a:path>
                </a:pathLst>
              </a:custGeom>
              <a:noFill/>
              <a:ln w="19050">
                <a:solidFill>
                  <a:srgbClr val="000000"/>
                </a:solidFill>
                <a:round/>
                <a:headEnd/>
                <a:tailEnd/>
              </a:ln>
            </p:spPr>
            <p:txBody>
              <a:bodyPr/>
              <a:lstStyle/>
              <a:p>
                <a:endParaRPr lang="en-US"/>
              </a:p>
            </p:txBody>
          </p:sp>
          <p:sp>
            <p:nvSpPr>
              <p:cNvPr id="30762" name="Freeform 39"/>
              <p:cNvSpPr>
                <a:spLocks/>
              </p:cNvSpPr>
              <p:nvPr/>
            </p:nvSpPr>
            <p:spPr bwMode="auto">
              <a:xfrm>
                <a:off x="2719388" y="2132013"/>
                <a:ext cx="55562" cy="128587"/>
              </a:xfrm>
              <a:custGeom>
                <a:avLst/>
                <a:gdLst>
                  <a:gd name="T0" fmla="*/ 0 w 3"/>
                  <a:gd name="T1" fmla="*/ 0 h 7"/>
                  <a:gd name="T2" fmla="*/ 2147483647 w 3"/>
                  <a:gd name="T3" fmla="*/ 2147483647 h 7"/>
                  <a:gd name="T4" fmla="*/ 2147483647 w 3"/>
                  <a:gd name="T5" fmla="*/ 0 h 7"/>
                  <a:gd name="T6" fmla="*/ 2147483647 w 3"/>
                  <a:gd name="T7" fmla="*/ 0 h 7"/>
                  <a:gd name="T8" fmla="*/ 0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0" y="0"/>
                    </a:moveTo>
                    <a:lnTo>
                      <a:pt x="2" y="7"/>
                    </a:lnTo>
                    <a:lnTo>
                      <a:pt x="3" y="0"/>
                    </a:lnTo>
                    <a:lnTo>
                      <a:pt x="2" y="0"/>
                    </a:lnTo>
                    <a:lnTo>
                      <a:pt x="0" y="0"/>
                    </a:lnTo>
                  </a:path>
                </a:pathLst>
              </a:custGeom>
              <a:noFill/>
              <a:ln w="19050">
                <a:solidFill>
                  <a:srgbClr val="000000"/>
                </a:solidFill>
                <a:round/>
                <a:headEnd/>
                <a:tailEnd/>
              </a:ln>
            </p:spPr>
            <p:txBody>
              <a:bodyPr/>
              <a:lstStyle/>
              <a:p>
                <a:endParaRPr lang="en-US"/>
              </a:p>
            </p:txBody>
          </p:sp>
          <p:sp>
            <p:nvSpPr>
              <p:cNvPr id="30763" name="Freeform 40"/>
              <p:cNvSpPr>
                <a:spLocks/>
              </p:cNvSpPr>
              <p:nvPr/>
            </p:nvSpPr>
            <p:spPr bwMode="auto">
              <a:xfrm>
                <a:off x="2719388" y="2132013"/>
                <a:ext cx="55562" cy="128587"/>
              </a:xfrm>
              <a:custGeom>
                <a:avLst/>
                <a:gdLst>
                  <a:gd name="T0" fmla="*/ 0 w 35"/>
                  <a:gd name="T1" fmla="*/ 0 h 81"/>
                  <a:gd name="T2" fmla="*/ 2147483647 w 35"/>
                  <a:gd name="T3" fmla="*/ 2147483647 h 81"/>
                  <a:gd name="T4" fmla="*/ 2147483647 w 35"/>
                  <a:gd name="T5" fmla="*/ 0 h 81"/>
                  <a:gd name="T6" fmla="*/ 2147483647 w 35"/>
                  <a:gd name="T7" fmla="*/ 0 h 81"/>
                  <a:gd name="T8" fmla="*/ 0 w 35"/>
                  <a:gd name="T9" fmla="*/ 0 h 81"/>
                  <a:gd name="T10" fmla="*/ 0 60000 65536"/>
                  <a:gd name="T11" fmla="*/ 0 60000 65536"/>
                  <a:gd name="T12" fmla="*/ 0 60000 65536"/>
                  <a:gd name="T13" fmla="*/ 0 60000 65536"/>
                  <a:gd name="T14" fmla="*/ 0 60000 65536"/>
                  <a:gd name="T15" fmla="*/ 0 w 35"/>
                  <a:gd name="T16" fmla="*/ 0 h 81"/>
                  <a:gd name="T17" fmla="*/ 35 w 35"/>
                  <a:gd name="T18" fmla="*/ 81 h 81"/>
                </a:gdLst>
                <a:ahLst/>
                <a:cxnLst>
                  <a:cxn ang="T10">
                    <a:pos x="T0" y="T1"/>
                  </a:cxn>
                  <a:cxn ang="T11">
                    <a:pos x="T2" y="T3"/>
                  </a:cxn>
                  <a:cxn ang="T12">
                    <a:pos x="T4" y="T5"/>
                  </a:cxn>
                  <a:cxn ang="T13">
                    <a:pos x="T6" y="T7"/>
                  </a:cxn>
                  <a:cxn ang="T14">
                    <a:pos x="T8" y="T9"/>
                  </a:cxn>
                </a:cxnLst>
                <a:rect l="T15" t="T16" r="T17" b="T18"/>
                <a:pathLst>
                  <a:path w="35" h="81">
                    <a:moveTo>
                      <a:pt x="0" y="0"/>
                    </a:moveTo>
                    <a:lnTo>
                      <a:pt x="23" y="81"/>
                    </a:lnTo>
                    <a:lnTo>
                      <a:pt x="35" y="0"/>
                    </a:lnTo>
                    <a:lnTo>
                      <a:pt x="23" y="0"/>
                    </a:lnTo>
                    <a:lnTo>
                      <a:pt x="0" y="0"/>
                    </a:lnTo>
                    <a:close/>
                  </a:path>
                </a:pathLst>
              </a:custGeom>
              <a:solidFill>
                <a:srgbClr val="000000"/>
              </a:solidFill>
              <a:ln w="0">
                <a:solidFill>
                  <a:srgbClr val="000000"/>
                </a:solidFill>
                <a:round/>
                <a:headEnd/>
                <a:tailEnd/>
              </a:ln>
            </p:spPr>
            <p:txBody>
              <a:bodyPr/>
              <a:lstStyle/>
              <a:p>
                <a:endParaRPr lang="en-US"/>
              </a:p>
            </p:txBody>
          </p:sp>
          <p:sp>
            <p:nvSpPr>
              <p:cNvPr id="30764" name="Freeform 41"/>
              <p:cNvSpPr>
                <a:spLocks/>
              </p:cNvSpPr>
              <p:nvPr/>
            </p:nvSpPr>
            <p:spPr bwMode="auto">
              <a:xfrm>
                <a:off x="1741488" y="1854200"/>
                <a:ext cx="1014412" cy="277813"/>
              </a:xfrm>
              <a:custGeom>
                <a:avLst/>
                <a:gdLst>
                  <a:gd name="T0" fmla="*/ 2147483647 w 55"/>
                  <a:gd name="T1" fmla="*/ 2147483647 h 15"/>
                  <a:gd name="T2" fmla="*/ 2147483647 w 55"/>
                  <a:gd name="T3" fmla="*/ 0 h 15"/>
                  <a:gd name="T4" fmla="*/ 0 w 55"/>
                  <a:gd name="T5" fmla="*/ 0 h 15"/>
                  <a:gd name="T6" fmla="*/ 0 60000 65536"/>
                  <a:gd name="T7" fmla="*/ 0 60000 65536"/>
                  <a:gd name="T8" fmla="*/ 0 60000 65536"/>
                  <a:gd name="T9" fmla="*/ 0 w 55"/>
                  <a:gd name="T10" fmla="*/ 0 h 15"/>
                  <a:gd name="T11" fmla="*/ 55 w 55"/>
                  <a:gd name="T12" fmla="*/ 15 h 15"/>
                </a:gdLst>
                <a:ahLst/>
                <a:cxnLst>
                  <a:cxn ang="T6">
                    <a:pos x="T0" y="T1"/>
                  </a:cxn>
                  <a:cxn ang="T7">
                    <a:pos x="T2" y="T3"/>
                  </a:cxn>
                  <a:cxn ang="T8">
                    <a:pos x="T4" y="T5"/>
                  </a:cxn>
                </a:cxnLst>
                <a:rect l="T9" t="T10" r="T11" b="T12"/>
                <a:pathLst>
                  <a:path w="55" h="15">
                    <a:moveTo>
                      <a:pt x="55" y="15"/>
                    </a:moveTo>
                    <a:lnTo>
                      <a:pt x="55" y="0"/>
                    </a:lnTo>
                    <a:lnTo>
                      <a:pt x="0" y="0"/>
                    </a:lnTo>
                  </a:path>
                </a:pathLst>
              </a:custGeom>
              <a:noFill/>
              <a:ln w="19050">
                <a:solidFill>
                  <a:srgbClr val="000000"/>
                </a:solidFill>
                <a:round/>
                <a:headEnd/>
                <a:tailEnd/>
              </a:ln>
            </p:spPr>
            <p:txBody>
              <a:bodyPr/>
              <a:lstStyle/>
              <a:p>
                <a:endParaRPr lang="en-US"/>
              </a:p>
            </p:txBody>
          </p:sp>
          <p:sp>
            <p:nvSpPr>
              <p:cNvPr id="30765" name="Rectangle 42"/>
              <p:cNvSpPr>
                <a:spLocks noChangeArrowheads="1"/>
              </p:cNvSpPr>
              <p:nvPr/>
            </p:nvSpPr>
            <p:spPr bwMode="auto">
              <a:xfrm>
                <a:off x="3561341" y="2609850"/>
                <a:ext cx="81121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decoder</a:t>
                </a:r>
                <a:endParaRPr lang="en-CA">
                  <a:latin typeface="Corbel" pitchFamily="34" charset="0"/>
                </a:endParaRPr>
              </a:p>
            </p:txBody>
          </p:sp>
          <p:sp>
            <p:nvSpPr>
              <p:cNvPr id="30766" name="Rectangle 43"/>
              <p:cNvSpPr>
                <a:spLocks noChangeArrowheads="1"/>
              </p:cNvSpPr>
              <p:nvPr/>
            </p:nvSpPr>
            <p:spPr bwMode="auto">
              <a:xfrm>
                <a:off x="3695989" y="2444750"/>
                <a:ext cx="460375"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Row</a:t>
                </a:r>
                <a:endParaRPr lang="en-CA">
                  <a:latin typeface="Corbel" pitchFamily="34" charset="0"/>
                </a:endParaRPr>
              </a:p>
            </p:txBody>
          </p:sp>
          <p:sp>
            <p:nvSpPr>
              <p:cNvPr id="30767" name="Freeform 47"/>
              <p:cNvSpPr>
                <a:spLocks/>
              </p:cNvSpPr>
              <p:nvPr/>
            </p:nvSpPr>
            <p:spPr bwMode="auto">
              <a:xfrm>
                <a:off x="5024438" y="5635625"/>
                <a:ext cx="19050" cy="74613"/>
              </a:xfrm>
              <a:custGeom>
                <a:avLst/>
                <a:gdLst>
                  <a:gd name="T0" fmla="*/ 0 w 1"/>
                  <a:gd name="T1" fmla="*/ 0 h 4"/>
                  <a:gd name="T2" fmla="*/ 0 w 1"/>
                  <a:gd name="T3" fmla="*/ 2147483647 h 4"/>
                  <a:gd name="T4" fmla="*/ 2147483647 w 1"/>
                  <a:gd name="T5" fmla="*/ 0 h 4"/>
                  <a:gd name="T6" fmla="*/ 0 w 1"/>
                  <a:gd name="T7" fmla="*/ 0 h 4"/>
                  <a:gd name="T8" fmla="*/ 0 60000 65536"/>
                  <a:gd name="T9" fmla="*/ 0 60000 65536"/>
                  <a:gd name="T10" fmla="*/ 0 60000 65536"/>
                  <a:gd name="T11" fmla="*/ 0 60000 65536"/>
                  <a:gd name="T12" fmla="*/ 0 w 1"/>
                  <a:gd name="T13" fmla="*/ 0 h 4"/>
                  <a:gd name="T14" fmla="*/ 1 w 1"/>
                  <a:gd name="T15" fmla="*/ 4 h 4"/>
                </a:gdLst>
                <a:ahLst/>
                <a:cxnLst>
                  <a:cxn ang="T8">
                    <a:pos x="T0" y="T1"/>
                  </a:cxn>
                  <a:cxn ang="T9">
                    <a:pos x="T2" y="T3"/>
                  </a:cxn>
                  <a:cxn ang="T10">
                    <a:pos x="T4" y="T5"/>
                  </a:cxn>
                  <a:cxn ang="T11">
                    <a:pos x="T6" y="T7"/>
                  </a:cxn>
                </a:cxnLst>
                <a:rect l="T12" t="T13" r="T14" b="T15"/>
                <a:pathLst>
                  <a:path w="1" h="4">
                    <a:moveTo>
                      <a:pt x="0" y="0"/>
                    </a:moveTo>
                    <a:lnTo>
                      <a:pt x="0" y="4"/>
                    </a:lnTo>
                    <a:lnTo>
                      <a:pt x="1" y="0"/>
                    </a:lnTo>
                    <a:lnTo>
                      <a:pt x="0" y="0"/>
                    </a:lnTo>
                  </a:path>
                </a:pathLst>
              </a:custGeom>
              <a:noFill/>
              <a:ln w="19050">
                <a:solidFill>
                  <a:srgbClr val="000000"/>
                </a:solidFill>
                <a:round/>
                <a:headEnd/>
                <a:tailEnd/>
              </a:ln>
            </p:spPr>
            <p:txBody>
              <a:bodyPr/>
              <a:lstStyle/>
              <a:p>
                <a:endParaRPr lang="en-US"/>
              </a:p>
            </p:txBody>
          </p:sp>
          <p:sp>
            <p:nvSpPr>
              <p:cNvPr id="30768" name="Freeform 48"/>
              <p:cNvSpPr>
                <a:spLocks/>
              </p:cNvSpPr>
              <p:nvPr/>
            </p:nvSpPr>
            <p:spPr bwMode="auto">
              <a:xfrm>
                <a:off x="5024438" y="5635625"/>
                <a:ext cx="19050" cy="74613"/>
              </a:xfrm>
              <a:custGeom>
                <a:avLst/>
                <a:gdLst>
                  <a:gd name="T0" fmla="*/ 0 w 12"/>
                  <a:gd name="T1" fmla="*/ 0 h 47"/>
                  <a:gd name="T2" fmla="*/ 0 w 12"/>
                  <a:gd name="T3" fmla="*/ 2147483647 h 47"/>
                  <a:gd name="T4" fmla="*/ 2147483647 w 12"/>
                  <a:gd name="T5" fmla="*/ 0 h 47"/>
                  <a:gd name="T6" fmla="*/ 0 w 12"/>
                  <a:gd name="T7" fmla="*/ 0 h 47"/>
                  <a:gd name="T8" fmla="*/ 0 w 12"/>
                  <a:gd name="T9" fmla="*/ 0 h 47"/>
                  <a:gd name="T10" fmla="*/ 0 60000 65536"/>
                  <a:gd name="T11" fmla="*/ 0 60000 65536"/>
                  <a:gd name="T12" fmla="*/ 0 60000 65536"/>
                  <a:gd name="T13" fmla="*/ 0 60000 65536"/>
                  <a:gd name="T14" fmla="*/ 0 60000 65536"/>
                  <a:gd name="T15" fmla="*/ 0 w 12"/>
                  <a:gd name="T16" fmla="*/ 0 h 47"/>
                  <a:gd name="T17" fmla="*/ 12 w 12"/>
                  <a:gd name="T18" fmla="*/ 47 h 47"/>
                </a:gdLst>
                <a:ahLst/>
                <a:cxnLst>
                  <a:cxn ang="T10">
                    <a:pos x="T0" y="T1"/>
                  </a:cxn>
                  <a:cxn ang="T11">
                    <a:pos x="T2" y="T3"/>
                  </a:cxn>
                  <a:cxn ang="T12">
                    <a:pos x="T4" y="T5"/>
                  </a:cxn>
                  <a:cxn ang="T13">
                    <a:pos x="T6" y="T7"/>
                  </a:cxn>
                  <a:cxn ang="T14">
                    <a:pos x="T8" y="T9"/>
                  </a:cxn>
                </a:cxnLst>
                <a:rect l="T15" t="T16" r="T17" b="T18"/>
                <a:pathLst>
                  <a:path w="12" h="47">
                    <a:moveTo>
                      <a:pt x="0" y="0"/>
                    </a:moveTo>
                    <a:lnTo>
                      <a:pt x="0" y="47"/>
                    </a:lnTo>
                    <a:lnTo>
                      <a:pt x="12" y="0"/>
                    </a:lnTo>
                    <a:lnTo>
                      <a:pt x="0" y="0"/>
                    </a:lnTo>
                    <a:close/>
                  </a:path>
                </a:pathLst>
              </a:custGeom>
              <a:solidFill>
                <a:srgbClr val="000000"/>
              </a:solidFill>
              <a:ln w="0">
                <a:solidFill>
                  <a:srgbClr val="000000"/>
                </a:solidFill>
                <a:round/>
                <a:headEnd/>
                <a:tailEnd/>
              </a:ln>
            </p:spPr>
            <p:txBody>
              <a:bodyPr/>
              <a:lstStyle/>
              <a:p>
                <a:endParaRPr lang="en-US"/>
              </a:p>
            </p:txBody>
          </p:sp>
          <p:sp>
            <p:nvSpPr>
              <p:cNvPr id="30769" name="Freeform 49"/>
              <p:cNvSpPr>
                <a:spLocks/>
              </p:cNvSpPr>
              <p:nvPr/>
            </p:nvSpPr>
            <p:spPr bwMode="auto">
              <a:xfrm>
                <a:off x="5024438" y="5340350"/>
                <a:ext cx="19050" cy="74613"/>
              </a:xfrm>
              <a:custGeom>
                <a:avLst/>
                <a:gdLst>
                  <a:gd name="T0" fmla="*/ 2147483647 w 1"/>
                  <a:gd name="T1" fmla="*/ 2147483647 h 4"/>
                  <a:gd name="T2" fmla="*/ 0 w 1"/>
                  <a:gd name="T3" fmla="*/ 0 h 4"/>
                  <a:gd name="T4" fmla="*/ 0 w 1"/>
                  <a:gd name="T5" fmla="*/ 2147483647 h 4"/>
                  <a:gd name="T6" fmla="*/ 0 w 1"/>
                  <a:gd name="T7" fmla="*/ 2147483647 h 4"/>
                  <a:gd name="T8" fmla="*/ 2147483647 w 1"/>
                  <a:gd name="T9" fmla="*/ 2147483647 h 4"/>
                  <a:gd name="T10" fmla="*/ 0 60000 65536"/>
                  <a:gd name="T11" fmla="*/ 0 60000 65536"/>
                  <a:gd name="T12" fmla="*/ 0 60000 65536"/>
                  <a:gd name="T13" fmla="*/ 0 60000 65536"/>
                  <a:gd name="T14" fmla="*/ 0 60000 65536"/>
                  <a:gd name="T15" fmla="*/ 0 w 1"/>
                  <a:gd name="T16" fmla="*/ 0 h 4"/>
                  <a:gd name="T17" fmla="*/ 1 w 1"/>
                  <a:gd name="T18" fmla="*/ 4 h 4"/>
                </a:gdLst>
                <a:ahLst/>
                <a:cxnLst>
                  <a:cxn ang="T10">
                    <a:pos x="T0" y="T1"/>
                  </a:cxn>
                  <a:cxn ang="T11">
                    <a:pos x="T2" y="T3"/>
                  </a:cxn>
                  <a:cxn ang="T12">
                    <a:pos x="T4" y="T5"/>
                  </a:cxn>
                  <a:cxn ang="T13">
                    <a:pos x="T6" y="T7"/>
                  </a:cxn>
                  <a:cxn ang="T14">
                    <a:pos x="T8" y="T9"/>
                  </a:cxn>
                </a:cxnLst>
                <a:rect l="T15" t="T16" r="T17" b="T18"/>
                <a:pathLst>
                  <a:path w="1" h="4">
                    <a:moveTo>
                      <a:pt x="1" y="4"/>
                    </a:moveTo>
                    <a:lnTo>
                      <a:pt x="0" y="0"/>
                    </a:lnTo>
                    <a:lnTo>
                      <a:pt x="0" y="4"/>
                    </a:lnTo>
                    <a:lnTo>
                      <a:pt x="1" y="4"/>
                    </a:lnTo>
                  </a:path>
                </a:pathLst>
              </a:custGeom>
              <a:noFill/>
              <a:ln w="19050">
                <a:solidFill>
                  <a:srgbClr val="000000"/>
                </a:solidFill>
                <a:round/>
                <a:headEnd/>
                <a:tailEnd/>
              </a:ln>
            </p:spPr>
            <p:txBody>
              <a:bodyPr/>
              <a:lstStyle/>
              <a:p>
                <a:endParaRPr lang="en-US"/>
              </a:p>
            </p:txBody>
          </p:sp>
          <p:sp>
            <p:nvSpPr>
              <p:cNvPr id="30770" name="Freeform 50"/>
              <p:cNvSpPr>
                <a:spLocks/>
              </p:cNvSpPr>
              <p:nvPr/>
            </p:nvSpPr>
            <p:spPr bwMode="auto">
              <a:xfrm>
                <a:off x="5024438" y="5340350"/>
                <a:ext cx="19050" cy="74613"/>
              </a:xfrm>
              <a:custGeom>
                <a:avLst/>
                <a:gdLst>
                  <a:gd name="T0" fmla="*/ 2147483647 w 12"/>
                  <a:gd name="T1" fmla="*/ 2147483647 h 47"/>
                  <a:gd name="T2" fmla="*/ 0 w 12"/>
                  <a:gd name="T3" fmla="*/ 0 h 47"/>
                  <a:gd name="T4" fmla="*/ 0 w 12"/>
                  <a:gd name="T5" fmla="*/ 2147483647 h 47"/>
                  <a:gd name="T6" fmla="*/ 0 w 12"/>
                  <a:gd name="T7" fmla="*/ 2147483647 h 47"/>
                  <a:gd name="T8" fmla="*/ 2147483647 w 12"/>
                  <a:gd name="T9" fmla="*/ 2147483647 h 47"/>
                  <a:gd name="T10" fmla="*/ 0 60000 65536"/>
                  <a:gd name="T11" fmla="*/ 0 60000 65536"/>
                  <a:gd name="T12" fmla="*/ 0 60000 65536"/>
                  <a:gd name="T13" fmla="*/ 0 60000 65536"/>
                  <a:gd name="T14" fmla="*/ 0 60000 65536"/>
                  <a:gd name="T15" fmla="*/ 0 w 12"/>
                  <a:gd name="T16" fmla="*/ 0 h 47"/>
                  <a:gd name="T17" fmla="*/ 12 w 12"/>
                  <a:gd name="T18" fmla="*/ 47 h 47"/>
                </a:gdLst>
                <a:ahLst/>
                <a:cxnLst>
                  <a:cxn ang="T10">
                    <a:pos x="T0" y="T1"/>
                  </a:cxn>
                  <a:cxn ang="T11">
                    <a:pos x="T2" y="T3"/>
                  </a:cxn>
                  <a:cxn ang="T12">
                    <a:pos x="T4" y="T5"/>
                  </a:cxn>
                  <a:cxn ang="T13">
                    <a:pos x="T6" y="T7"/>
                  </a:cxn>
                  <a:cxn ang="T14">
                    <a:pos x="T8" y="T9"/>
                  </a:cxn>
                </a:cxnLst>
                <a:rect l="T15" t="T16" r="T17" b="T18"/>
                <a:pathLst>
                  <a:path w="12" h="47">
                    <a:moveTo>
                      <a:pt x="12" y="47"/>
                    </a:moveTo>
                    <a:lnTo>
                      <a:pt x="0" y="0"/>
                    </a:lnTo>
                    <a:lnTo>
                      <a:pt x="0" y="47"/>
                    </a:lnTo>
                    <a:lnTo>
                      <a:pt x="12" y="47"/>
                    </a:lnTo>
                    <a:close/>
                  </a:path>
                </a:pathLst>
              </a:custGeom>
              <a:solidFill>
                <a:srgbClr val="000000"/>
              </a:solidFill>
              <a:ln w="0">
                <a:solidFill>
                  <a:srgbClr val="000000"/>
                </a:solidFill>
                <a:round/>
                <a:headEnd/>
                <a:tailEnd/>
              </a:ln>
            </p:spPr>
            <p:txBody>
              <a:bodyPr/>
              <a:lstStyle/>
              <a:p>
                <a:endParaRPr lang="en-US"/>
              </a:p>
            </p:txBody>
          </p:sp>
          <p:sp>
            <p:nvSpPr>
              <p:cNvPr id="30771" name="Line 51"/>
              <p:cNvSpPr>
                <a:spLocks noChangeShapeType="1"/>
              </p:cNvSpPr>
              <p:nvPr/>
            </p:nvSpPr>
            <p:spPr bwMode="auto">
              <a:xfrm>
                <a:off x="5024438" y="5414963"/>
                <a:ext cx="1587" cy="201612"/>
              </a:xfrm>
              <a:prstGeom prst="line">
                <a:avLst/>
              </a:prstGeom>
              <a:noFill/>
              <a:ln w="19050">
                <a:solidFill>
                  <a:srgbClr val="000000"/>
                </a:solidFill>
                <a:round/>
                <a:headEnd/>
                <a:tailEnd/>
              </a:ln>
            </p:spPr>
            <p:txBody>
              <a:bodyPr/>
              <a:lstStyle/>
              <a:p>
                <a:endParaRPr lang="en-US"/>
              </a:p>
            </p:txBody>
          </p:sp>
          <p:sp>
            <p:nvSpPr>
              <p:cNvPr id="30772" name="Rectangle 52"/>
              <p:cNvSpPr>
                <a:spLocks noChangeArrowheads="1"/>
              </p:cNvSpPr>
              <p:nvPr/>
            </p:nvSpPr>
            <p:spPr bwMode="auto">
              <a:xfrm>
                <a:off x="5080000" y="4989513"/>
                <a:ext cx="811213"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decoder</a:t>
                </a:r>
                <a:endParaRPr lang="en-CA">
                  <a:latin typeface="Corbel" pitchFamily="34" charset="0"/>
                </a:endParaRPr>
              </a:p>
            </p:txBody>
          </p:sp>
          <p:sp>
            <p:nvSpPr>
              <p:cNvPr id="30773" name="Rectangle 53"/>
              <p:cNvSpPr>
                <a:spLocks noChangeArrowheads="1"/>
              </p:cNvSpPr>
              <p:nvPr/>
            </p:nvSpPr>
            <p:spPr bwMode="auto">
              <a:xfrm>
                <a:off x="2427432" y="4914900"/>
                <a:ext cx="81121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address</a:t>
                </a:r>
                <a:endParaRPr lang="en-CA">
                  <a:latin typeface="Corbel" pitchFamily="34" charset="0"/>
                </a:endParaRPr>
              </a:p>
            </p:txBody>
          </p:sp>
          <p:sp>
            <p:nvSpPr>
              <p:cNvPr id="30774" name="Rectangle 54"/>
              <p:cNvSpPr>
                <a:spLocks noChangeArrowheads="1"/>
              </p:cNvSpPr>
              <p:nvPr/>
            </p:nvSpPr>
            <p:spPr bwMode="auto">
              <a:xfrm>
                <a:off x="4765675" y="2444750"/>
                <a:ext cx="534988"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4096</a:t>
                </a:r>
                <a:endParaRPr lang="en-CA">
                  <a:latin typeface="Corbel" pitchFamily="34" charset="0"/>
                </a:endParaRPr>
              </a:p>
            </p:txBody>
          </p:sp>
          <p:sp>
            <p:nvSpPr>
              <p:cNvPr id="30775" name="Rectangle 55"/>
              <p:cNvSpPr>
                <a:spLocks noChangeArrowheads="1"/>
              </p:cNvSpPr>
              <p:nvPr/>
            </p:nvSpPr>
            <p:spPr bwMode="auto">
              <a:xfrm>
                <a:off x="5338763" y="2444750"/>
                <a:ext cx="42386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512</a:t>
                </a:r>
                <a:endParaRPr lang="en-CA">
                  <a:latin typeface="Corbel" pitchFamily="34" charset="0"/>
                </a:endParaRPr>
              </a:p>
            </p:txBody>
          </p:sp>
          <p:sp>
            <p:nvSpPr>
              <p:cNvPr id="30776" name="Rectangle 56"/>
              <p:cNvSpPr>
                <a:spLocks noChangeArrowheads="1"/>
              </p:cNvSpPr>
              <p:nvPr/>
            </p:nvSpPr>
            <p:spPr bwMode="auto">
              <a:xfrm>
                <a:off x="5762625" y="2444750"/>
                <a:ext cx="203200"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8</a:t>
                </a:r>
                <a:endParaRPr lang="en-CA">
                  <a:latin typeface="Corbel" pitchFamily="34" charset="0"/>
                </a:endParaRPr>
              </a:p>
            </p:txBody>
          </p:sp>
          <p:sp>
            <p:nvSpPr>
              <p:cNvPr id="30777" name="Rectangle 57"/>
              <p:cNvSpPr>
                <a:spLocks noChangeArrowheads="1"/>
              </p:cNvSpPr>
              <p:nvPr/>
            </p:nvSpPr>
            <p:spPr bwMode="auto">
              <a:xfrm>
                <a:off x="5634038" y="2444750"/>
                <a:ext cx="203200" cy="258763"/>
              </a:xfrm>
              <a:prstGeom prst="rect">
                <a:avLst/>
              </a:prstGeom>
              <a:noFill/>
              <a:ln w="9525">
                <a:noFill/>
                <a:miter lim="800000"/>
                <a:headEnd/>
                <a:tailEnd/>
              </a:ln>
            </p:spPr>
            <p:txBody>
              <a:bodyPr wrap="none" lIns="0" tIns="0" rIns="0" bIns="0">
                <a:spAutoFit/>
              </a:bodyPr>
              <a:lstStyle/>
              <a:p>
                <a:r>
                  <a:rPr lang="en-CA" sz="1300">
                    <a:solidFill>
                      <a:srgbClr val="000000"/>
                    </a:solidFill>
                    <a:latin typeface="Symbol" pitchFamily="18" charset="2"/>
                  </a:rPr>
                  <a:t>´</a:t>
                </a:r>
                <a:endParaRPr lang="en-CA">
                  <a:latin typeface="Corbel" pitchFamily="34" charset="0"/>
                </a:endParaRPr>
              </a:p>
            </p:txBody>
          </p:sp>
          <p:sp>
            <p:nvSpPr>
              <p:cNvPr id="30778" name="Rectangle 58"/>
              <p:cNvSpPr>
                <a:spLocks noChangeArrowheads="1"/>
              </p:cNvSpPr>
              <p:nvPr/>
            </p:nvSpPr>
            <p:spPr bwMode="auto">
              <a:xfrm>
                <a:off x="5283200" y="2444750"/>
                <a:ext cx="166688" cy="258763"/>
              </a:xfrm>
              <a:prstGeom prst="rect">
                <a:avLst/>
              </a:prstGeom>
              <a:noFill/>
              <a:ln w="9525">
                <a:noFill/>
                <a:miter lim="800000"/>
                <a:headEnd/>
                <a:tailEnd/>
              </a:ln>
            </p:spPr>
            <p:txBody>
              <a:bodyPr wrap="none" lIns="0" tIns="0" rIns="0" bIns="0">
                <a:spAutoFit/>
              </a:bodyPr>
              <a:lstStyle/>
              <a:p>
                <a:r>
                  <a:rPr lang="en-CA" sz="1300">
                    <a:solidFill>
                      <a:srgbClr val="000000"/>
                    </a:solidFill>
                    <a:latin typeface="Symbol" pitchFamily="18" charset="2"/>
                  </a:rPr>
                  <a:t>(</a:t>
                </a:r>
                <a:endParaRPr lang="en-CA">
                  <a:latin typeface="Corbel" pitchFamily="34" charset="0"/>
                </a:endParaRPr>
              </a:p>
            </p:txBody>
          </p:sp>
          <p:sp>
            <p:nvSpPr>
              <p:cNvPr id="30779" name="Rectangle 59"/>
              <p:cNvSpPr>
                <a:spLocks noChangeArrowheads="1"/>
              </p:cNvSpPr>
              <p:nvPr/>
            </p:nvSpPr>
            <p:spPr bwMode="auto">
              <a:xfrm>
                <a:off x="5854700" y="2444750"/>
                <a:ext cx="166688" cy="258763"/>
              </a:xfrm>
              <a:prstGeom prst="rect">
                <a:avLst/>
              </a:prstGeom>
              <a:noFill/>
              <a:ln w="9525">
                <a:noFill/>
                <a:miter lim="800000"/>
                <a:headEnd/>
                <a:tailEnd/>
              </a:ln>
            </p:spPr>
            <p:txBody>
              <a:bodyPr wrap="none" lIns="0" tIns="0" rIns="0" bIns="0">
                <a:spAutoFit/>
              </a:bodyPr>
              <a:lstStyle/>
              <a:p>
                <a:r>
                  <a:rPr lang="en-CA" sz="1300">
                    <a:solidFill>
                      <a:srgbClr val="000000"/>
                    </a:solidFill>
                    <a:latin typeface="Symbol" pitchFamily="18" charset="2"/>
                  </a:rPr>
                  <a:t>)</a:t>
                </a:r>
                <a:endParaRPr lang="en-CA">
                  <a:latin typeface="Corbel" pitchFamily="34" charset="0"/>
                </a:endParaRPr>
              </a:p>
            </p:txBody>
          </p:sp>
          <p:sp>
            <p:nvSpPr>
              <p:cNvPr id="30780" name="Rectangle 60"/>
              <p:cNvSpPr>
                <a:spLocks noChangeArrowheads="1"/>
              </p:cNvSpPr>
              <p:nvPr/>
            </p:nvSpPr>
            <p:spPr bwMode="auto">
              <a:xfrm>
                <a:off x="5135563" y="2444750"/>
                <a:ext cx="203200" cy="258763"/>
              </a:xfrm>
              <a:prstGeom prst="rect">
                <a:avLst/>
              </a:prstGeom>
              <a:noFill/>
              <a:ln w="9525">
                <a:noFill/>
                <a:miter lim="800000"/>
                <a:headEnd/>
                <a:tailEnd/>
              </a:ln>
            </p:spPr>
            <p:txBody>
              <a:bodyPr wrap="none" lIns="0" tIns="0" rIns="0" bIns="0">
                <a:spAutoFit/>
              </a:bodyPr>
              <a:lstStyle/>
              <a:p>
                <a:r>
                  <a:rPr lang="en-CA" sz="1300">
                    <a:solidFill>
                      <a:srgbClr val="000000"/>
                    </a:solidFill>
                    <a:latin typeface="Symbol" pitchFamily="18" charset="2"/>
                  </a:rPr>
                  <a:t>´</a:t>
                </a:r>
                <a:endParaRPr lang="en-CA">
                  <a:latin typeface="Corbel" pitchFamily="34" charset="0"/>
                </a:endParaRPr>
              </a:p>
            </p:txBody>
          </p:sp>
          <p:sp>
            <p:nvSpPr>
              <p:cNvPr id="30781" name="Rectangle 61"/>
              <p:cNvSpPr>
                <a:spLocks noChangeArrowheads="1"/>
              </p:cNvSpPr>
              <p:nvPr/>
            </p:nvSpPr>
            <p:spPr bwMode="auto">
              <a:xfrm>
                <a:off x="6278563" y="4030663"/>
                <a:ext cx="22066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R</a:t>
                </a:r>
                <a:endParaRPr lang="en-CA">
                  <a:latin typeface="Corbel" pitchFamily="34" charset="0"/>
                </a:endParaRPr>
              </a:p>
            </p:txBody>
          </p:sp>
          <p:sp>
            <p:nvSpPr>
              <p:cNvPr id="30782" name="Rectangle 62"/>
              <p:cNvSpPr>
                <a:spLocks noChangeArrowheads="1"/>
              </p:cNvSpPr>
              <p:nvPr/>
            </p:nvSpPr>
            <p:spPr bwMode="auto">
              <a:xfrm>
                <a:off x="6408738" y="4030663"/>
                <a:ext cx="184150"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t>
                </a:r>
                <a:endParaRPr lang="en-CA">
                  <a:latin typeface="Corbel" pitchFamily="34" charset="0"/>
                </a:endParaRPr>
              </a:p>
            </p:txBody>
          </p:sp>
          <p:sp>
            <p:nvSpPr>
              <p:cNvPr id="30783" name="Rectangle 63"/>
              <p:cNvSpPr>
                <a:spLocks noChangeArrowheads="1"/>
              </p:cNvSpPr>
              <p:nvPr/>
            </p:nvSpPr>
            <p:spPr bwMode="auto">
              <a:xfrm>
                <a:off x="6481763" y="4030663"/>
                <a:ext cx="25876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W</a:t>
                </a:r>
                <a:endParaRPr lang="en-CA">
                  <a:latin typeface="Corbel" pitchFamily="34" charset="0"/>
                </a:endParaRPr>
              </a:p>
            </p:txBody>
          </p:sp>
          <p:sp>
            <p:nvSpPr>
              <p:cNvPr id="30784" name="Line 64"/>
              <p:cNvSpPr>
                <a:spLocks noChangeShapeType="1"/>
              </p:cNvSpPr>
              <p:nvPr/>
            </p:nvSpPr>
            <p:spPr bwMode="auto">
              <a:xfrm flipH="1">
                <a:off x="6500813" y="4006735"/>
                <a:ext cx="109536" cy="1587"/>
              </a:xfrm>
              <a:prstGeom prst="line">
                <a:avLst/>
              </a:prstGeom>
              <a:noFill/>
              <a:ln w="19050">
                <a:solidFill>
                  <a:srgbClr val="000000"/>
                </a:solidFill>
                <a:round/>
                <a:headEnd/>
                <a:tailEnd/>
              </a:ln>
            </p:spPr>
            <p:txBody>
              <a:bodyPr/>
              <a:lstStyle/>
              <a:p>
                <a:endParaRPr lang="en-US"/>
              </a:p>
            </p:txBody>
          </p:sp>
          <p:sp>
            <p:nvSpPr>
              <p:cNvPr id="67" name="Rectangle 65"/>
              <p:cNvSpPr>
                <a:spLocks noChangeArrowheads="1"/>
              </p:cNvSpPr>
              <p:nvPr/>
            </p:nvSpPr>
            <p:spPr bwMode="auto">
              <a:xfrm>
                <a:off x="3549753" y="2113391"/>
                <a:ext cx="736468" cy="1069824"/>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68" name="Rectangle 66"/>
              <p:cNvSpPr>
                <a:spLocks noChangeArrowheads="1"/>
              </p:cNvSpPr>
              <p:nvPr/>
            </p:nvSpPr>
            <p:spPr bwMode="auto">
              <a:xfrm>
                <a:off x="4821833" y="3716665"/>
                <a:ext cx="1242128" cy="536374"/>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69" name="Rectangle 67"/>
              <p:cNvSpPr>
                <a:spLocks noChangeArrowheads="1"/>
              </p:cNvSpPr>
              <p:nvPr/>
            </p:nvSpPr>
            <p:spPr bwMode="auto">
              <a:xfrm>
                <a:off x="4821833" y="4768951"/>
                <a:ext cx="1069463" cy="534912"/>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70" name="Rectangle 68"/>
              <p:cNvSpPr>
                <a:spLocks noChangeArrowheads="1"/>
              </p:cNvSpPr>
              <p:nvPr/>
            </p:nvSpPr>
            <p:spPr bwMode="auto">
              <a:xfrm>
                <a:off x="4710834" y="2021316"/>
                <a:ext cx="1272081" cy="1272974"/>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71" name="Rectangle 69"/>
              <p:cNvSpPr>
                <a:spLocks noChangeArrowheads="1"/>
              </p:cNvSpPr>
              <p:nvPr/>
            </p:nvSpPr>
            <p:spPr bwMode="auto">
              <a:xfrm>
                <a:off x="2369290" y="2278541"/>
                <a:ext cx="754087" cy="736600"/>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72" name="Rectangle 70"/>
              <p:cNvSpPr>
                <a:spLocks noChangeArrowheads="1"/>
              </p:cNvSpPr>
              <p:nvPr/>
            </p:nvSpPr>
            <p:spPr bwMode="auto">
              <a:xfrm>
                <a:off x="2369290" y="4676876"/>
                <a:ext cx="754087" cy="738061"/>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30791" name="Freeform 71"/>
              <p:cNvSpPr>
                <a:spLocks/>
              </p:cNvSpPr>
              <p:nvPr/>
            </p:nvSpPr>
            <p:spPr bwMode="auto">
              <a:xfrm>
                <a:off x="4489450" y="2795588"/>
                <a:ext cx="19050"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round/>
                <a:headEnd/>
                <a:tailEnd/>
              </a:ln>
            </p:spPr>
            <p:txBody>
              <a:bodyPr/>
              <a:lstStyle/>
              <a:p>
                <a:endParaRPr lang="en-US"/>
              </a:p>
            </p:txBody>
          </p:sp>
          <p:sp>
            <p:nvSpPr>
              <p:cNvPr id="30792" name="Freeform 72"/>
              <p:cNvSpPr>
                <a:spLocks/>
              </p:cNvSpPr>
              <p:nvPr/>
            </p:nvSpPr>
            <p:spPr bwMode="auto">
              <a:xfrm>
                <a:off x="4489450" y="2703513"/>
                <a:ext cx="19050"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round/>
                <a:headEnd/>
                <a:tailEnd/>
              </a:ln>
            </p:spPr>
            <p:txBody>
              <a:bodyPr/>
              <a:lstStyle/>
              <a:p>
                <a:endParaRPr lang="en-US"/>
              </a:p>
            </p:txBody>
          </p:sp>
          <p:sp>
            <p:nvSpPr>
              <p:cNvPr id="30793" name="Freeform 73"/>
              <p:cNvSpPr>
                <a:spLocks/>
              </p:cNvSpPr>
              <p:nvPr/>
            </p:nvSpPr>
            <p:spPr bwMode="auto">
              <a:xfrm>
                <a:off x="4489450" y="2611438"/>
                <a:ext cx="19050" cy="17462"/>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round/>
                <a:headEnd/>
                <a:tailEnd/>
              </a:ln>
            </p:spPr>
            <p:txBody>
              <a:bodyPr/>
              <a:lstStyle/>
              <a:p>
                <a:endParaRPr lang="en-US"/>
              </a:p>
            </p:txBody>
          </p:sp>
          <p:sp>
            <p:nvSpPr>
              <p:cNvPr id="30794" name="Freeform 74"/>
              <p:cNvSpPr>
                <a:spLocks/>
              </p:cNvSpPr>
              <p:nvPr/>
            </p:nvSpPr>
            <p:spPr bwMode="auto">
              <a:xfrm>
                <a:off x="5503863" y="3514725"/>
                <a:ext cx="19050" cy="19050"/>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p:spPr>
            <p:txBody>
              <a:bodyPr/>
              <a:lstStyle/>
              <a:p>
                <a:endParaRPr lang="en-US"/>
              </a:p>
            </p:txBody>
          </p:sp>
          <p:sp>
            <p:nvSpPr>
              <p:cNvPr id="30795" name="Freeform 75"/>
              <p:cNvSpPr>
                <a:spLocks/>
              </p:cNvSpPr>
              <p:nvPr/>
            </p:nvSpPr>
            <p:spPr bwMode="auto">
              <a:xfrm>
                <a:off x="5392738" y="3514725"/>
                <a:ext cx="19050" cy="19050"/>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p:spPr>
            <p:txBody>
              <a:bodyPr/>
              <a:lstStyle/>
              <a:p>
                <a:endParaRPr lang="en-US"/>
              </a:p>
            </p:txBody>
          </p:sp>
          <p:sp>
            <p:nvSpPr>
              <p:cNvPr id="30796" name="Freeform 76"/>
              <p:cNvSpPr>
                <a:spLocks/>
              </p:cNvSpPr>
              <p:nvPr/>
            </p:nvSpPr>
            <p:spPr bwMode="auto">
              <a:xfrm>
                <a:off x="5300663" y="3514725"/>
                <a:ext cx="19050" cy="19050"/>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p:spPr>
            <p:txBody>
              <a:bodyPr/>
              <a:lstStyle/>
              <a:p>
                <a:endParaRPr lang="en-US"/>
              </a:p>
            </p:txBody>
          </p:sp>
          <p:sp>
            <p:nvSpPr>
              <p:cNvPr id="30797" name="Freeform 77"/>
              <p:cNvSpPr>
                <a:spLocks/>
              </p:cNvSpPr>
              <p:nvPr/>
            </p:nvSpPr>
            <p:spPr bwMode="auto">
              <a:xfrm>
                <a:off x="5503863" y="4510088"/>
                <a:ext cx="19050" cy="19050"/>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p:spPr>
            <p:txBody>
              <a:bodyPr/>
              <a:lstStyle/>
              <a:p>
                <a:endParaRPr lang="en-US"/>
              </a:p>
            </p:txBody>
          </p:sp>
          <p:sp>
            <p:nvSpPr>
              <p:cNvPr id="30798" name="Freeform 78"/>
              <p:cNvSpPr>
                <a:spLocks/>
              </p:cNvSpPr>
              <p:nvPr/>
            </p:nvSpPr>
            <p:spPr bwMode="auto">
              <a:xfrm>
                <a:off x="5392738" y="4510088"/>
                <a:ext cx="19050" cy="19050"/>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p:spPr>
            <p:txBody>
              <a:bodyPr/>
              <a:lstStyle/>
              <a:p>
                <a:endParaRPr lang="en-US"/>
              </a:p>
            </p:txBody>
          </p:sp>
          <p:sp>
            <p:nvSpPr>
              <p:cNvPr id="30799" name="Freeform 79"/>
              <p:cNvSpPr>
                <a:spLocks/>
              </p:cNvSpPr>
              <p:nvPr/>
            </p:nvSpPr>
            <p:spPr bwMode="auto">
              <a:xfrm>
                <a:off x="5300663" y="4510088"/>
                <a:ext cx="19050" cy="19050"/>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p:spPr>
            <p:txBody>
              <a:bodyPr/>
              <a:lstStyle/>
              <a:p>
                <a:endParaRPr lang="en-US"/>
              </a:p>
            </p:txBody>
          </p:sp>
          <p:sp>
            <p:nvSpPr>
              <p:cNvPr id="30800" name="Freeform 80"/>
              <p:cNvSpPr>
                <a:spLocks/>
              </p:cNvSpPr>
              <p:nvPr/>
            </p:nvSpPr>
            <p:spPr bwMode="auto">
              <a:xfrm>
                <a:off x="5448300" y="5524500"/>
                <a:ext cx="19050" cy="19050"/>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p:spPr>
            <p:txBody>
              <a:bodyPr/>
              <a:lstStyle/>
              <a:p>
                <a:endParaRPr lang="en-US"/>
              </a:p>
            </p:txBody>
          </p:sp>
          <p:sp>
            <p:nvSpPr>
              <p:cNvPr id="30801" name="Freeform 81"/>
              <p:cNvSpPr>
                <a:spLocks/>
              </p:cNvSpPr>
              <p:nvPr/>
            </p:nvSpPr>
            <p:spPr bwMode="auto">
              <a:xfrm>
                <a:off x="5348288" y="5524500"/>
                <a:ext cx="17462" cy="19050"/>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p:spPr>
            <p:txBody>
              <a:bodyPr/>
              <a:lstStyle/>
              <a:p>
                <a:endParaRPr lang="en-US"/>
              </a:p>
            </p:txBody>
          </p:sp>
          <p:sp>
            <p:nvSpPr>
              <p:cNvPr id="30802" name="Freeform 82"/>
              <p:cNvSpPr>
                <a:spLocks/>
              </p:cNvSpPr>
              <p:nvPr/>
            </p:nvSpPr>
            <p:spPr bwMode="auto">
              <a:xfrm>
                <a:off x="5246688" y="5524500"/>
                <a:ext cx="17462" cy="19050"/>
              </a:xfrm>
              <a:custGeom>
                <a:avLst/>
                <a:gdLst>
                  <a:gd name="T0" fmla="*/ 0 w 1"/>
                  <a:gd name="T1" fmla="*/ 2147483647 h 1"/>
                  <a:gd name="T2" fmla="*/ 2147483647 w 1"/>
                  <a:gd name="T3" fmla="*/ 0 h 1"/>
                  <a:gd name="T4" fmla="*/ 0 w 1"/>
                  <a:gd name="T5" fmla="*/ 0 h 1"/>
                  <a:gd name="T6" fmla="*/ 0 w 1"/>
                  <a:gd name="T7" fmla="*/ 0 h 1"/>
                  <a:gd name="T8" fmla="*/ 0 w 1"/>
                  <a:gd name="T9" fmla="*/ 2147483647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p:spPr>
            <p:txBody>
              <a:bodyPr/>
              <a:lstStyle/>
              <a:p>
                <a:endParaRPr lang="en-US"/>
              </a:p>
            </p:txBody>
          </p:sp>
          <p:sp>
            <p:nvSpPr>
              <p:cNvPr id="30803" name="Rectangle 83"/>
              <p:cNvSpPr>
                <a:spLocks noChangeArrowheads="1"/>
              </p:cNvSpPr>
              <p:nvPr/>
            </p:nvSpPr>
            <p:spPr bwMode="auto">
              <a:xfrm>
                <a:off x="228600" y="3716338"/>
                <a:ext cx="220663"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a:t>
                </a:r>
                <a:endParaRPr lang="en-CA">
                  <a:latin typeface="Corbel" pitchFamily="34" charset="0"/>
                </a:endParaRPr>
              </a:p>
            </p:txBody>
          </p:sp>
          <p:sp>
            <p:nvSpPr>
              <p:cNvPr id="30804" name="Rectangle 84"/>
              <p:cNvSpPr>
                <a:spLocks noChangeArrowheads="1"/>
              </p:cNvSpPr>
              <p:nvPr/>
            </p:nvSpPr>
            <p:spPr bwMode="auto">
              <a:xfrm>
                <a:off x="339725" y="3810000"/>
                <a:ext cx="258763" cy="220663"/>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20</a:t>
                </a:r>
                <a:endParaRPr lang="en-CA">
                  <a:latin typeface="Corbel" pitchFamily="34" charset="0"/>
                </a:endParaRPr>
              </a:p>
            </p:txBody>
          </p:sp>
          <p:sp>
            <p:nvSpPr>
              <p:cNvPr id="30805" name="Rectangle 85"/>
              <p:cNvSpPr>
                <a:spLocks noChangeArrowheads="1"/>
              </p:cNvSpPr>
              <p:nvPr/>
            </p:nvSpPr>
            <p:spPr bwMode="auto">
              <a:xfrm>
                <a:off x="596900" y="3810000"/>
                <a:ext cx="166688" cy="220663"/>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9</a:t>
                </a:r>
                <a:endParaRPr lang="en-CA">
                  <a:latin typeface="Corbel" pitchFamily="34" charset="0"/>
                </a:endParaRPr>
              </a:p>
            </p:txBody>
          </p:sp>
          <p:sp>
            <p:nvSpPr>
              <p:cNvPr id="30806" name="Rectangle 86"/>
              <p:cNvSpPr>
                <a:spLocks noChangeArrowheads="1"/>
              </p:cNvSpPr>
              <p:nvPr/>
            </p:nvSpPr>
            <p:spPr bwMode="auto">
              <a:xfrm>
                <a:off x="504825" y="3810000"/>
                <a:ext cx="128588" cy="220663"/>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a:t>
                </a:r>
                <a:endParaRPr lang="en-CA">
                  <a:latin typeface="Corbel" pitchFamily="34" charset="0"/>
                </a:endParaRPr>
              </a:p>
            </p:txBody>
          </p:sp>
          <p:sp>
            <p:nvSpPr>
              <p:cNvPr id="30807" name="Rectangle 87"/>
              <p:cNvSpPr>
                <a:spLocks noChangeArrowheads="1"/>
              </p:cNvSpPr>
              <p:nvPr/>
            </p:nvSpPr>
            <p:spPr bwMode="auto">
              <a:xfrm>
                <a:off x="782638" y="3716338"/>
                <a:ext cx="22066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a:t>
                </a:r>
                <a:endParaRPr lang="en-CA">
                  <a:latin typeface="Corbel" pitchFamily="34" charset="0"/>
                </a:endParaRPr>
              </a:p>
            </p:txBody>
          </p:sp>
          <p:sp>
            <p:nvSpPr>
              <p:cNvPr id="30808" name="Rectangle 88"/>
              <p:cNvSpPr>
                <a:spLocks noChangeArrowheads="1"/>
              </p:cNvSpPr>
              <p:nvPr/>
            </p:nvSpPr>
            <p:spPr bwMode="auto">
              <a:xfrm>
                <a:off x="911225" y="3810000"/>
                <a:ext cx="166688" cy="220663"/>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8</a:t>
                </a:r>
                <a:endParaRPr lang="en-CA">
                  <a:latin typeface="Corbel" pitchFamily="34" charset="0"/>
                </a:endParaRPr>
              </a:p>
            </p:txBody>
          </p:sp>
          <p:sp>
            <p:nvSpPr>
              <p:cNvPr id="30809" name="Rectangle 89"/>
              <p:cNvSpPr>
                <a:spLocks noChangeArrowheads="1"/>
              </p:cNvSpPr>
              <p:nvPr/>
            </p:nvSpPr>
            <p:spPr bwMode="auto">
              <a:xfrm>
                <a:off x="1095375" y="3810000"/>
                <a:ext cx="166688" cy="220663"/>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0</a:t>
                </a:r>
                <a:endParaRPr lang="en-CA">
                  <a:latin typeface="Corbel" pitchFamily="34" charset="0"/>
                </a:endParaRPr>
              </a:p>
            </p:txBody>
          </p:sp>
          <p:sp>
            <p:nvSpPr>
              <p:cNvPr id="30810" name="Rectangle 90"/>
              <p:cNvSpPr>
                <a:spLocks noChangeArrowheads="1"/>
              </p:cNvSpPr>
              <p:nvPr/>
            </p:nvSpPr>
            <p:spPr bwMode="auto">
              <a:xfrm>
                <a:off x="1003300" y="3810000"/>
                <a:ext cx="128588" cy="220663"/>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a:t>
                </a:r>
                <a:endParaRPr lang="en-CA">
                  <a:latin typeface="Corbel" pitchFamily="34" charset="0"/>
                </a:endParaRPr>
              </a:p>
            </p:txBody>
          </p:sp>
          <p:sp>
            <p:nvSpPr>
              <p:cNvPr id="30811" name="Rectangle 91"/>
              <p:cNvSpPr>
                <a:spLocks noChangeArrowheads="1"/>
              </p:cNvSpPr>
              <p:nvPr/>
            </p:nvSpPr>
            <p:spPr bwMode="auto">
              <a:xfrm>
                <a:off x="708025" y="3716338"/>
                <a:ext cx="128588" cy="258762"/>
              </a:xfrm>
              <a:prstGeom prst="rect">
                <a:avLst/>
              </a:prstGeom>
              <a:noFill/>
              <a:ln w="9525">
                <a:noFill/>
                <a:miter lim="800000"/>
                <a:headEnd/>
                <a:tailEnd/>
              </a:ln>
            </p:spPr>
            <p:txBody>
              <a:bodyPr wrap="none" lIns="0" tIns="0" rIns="0" bIns="0">
                <a:spAutoFit/>
              </a:bodyPr>
              <a:lstStyle/>
              <a:p>
                <a:r>
                  <a:rPr lang="en-CA" sz="1300">
                    <a:solidFill>
                      <a:srgbClr val="000000"/>
                    </a:solidFill>
                    <a:latin typeface="Symbol" pitchFamily="18" charset="2"/>
                  </a:rPr>
                  <a:t>¤</a:t>
                </a:r>
                <a:endParaRPr lang="en-CA">
                  <a:latin typeface="Corbel" pitchFamily="34" charset="0"/>
                </a:endParaRPr>
              </a:p>
            </p:txBody>
          </p:sp>
          <p:sp>
            <p:nvSpPr>
              <p:cNvPr id="30812" name="Rectangle 92"/>
              <p:cNvSpPr>
                <a:spLocks noChangeArrowheads="1"/>
              </p:cNvSpPr>
              <p:nvPr/>
            </p:nvSpPr>
            <p:spPr bwMode="auto">
              <a:xfrm>
                <a:off x="5578475" y="5727700"/>
                <a:ext cx="239713"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D</a:t>
                </a:r>
                <a:endParaRPr lang="en-CA">
                  <a:latin typeface="Corbel" pitchFamily="34" charset="0"/>
                </a:endParaRPr>
              </a:p>
            </p:txBody>
          </p:sp>
          <p:sp>
            <p:nvSpPr>
              <p:cNvPr id="30813" name="Rectangle 93"/>
              <p:cNvSpPr>
                <a:spLocks noChangeArrowheads="1"/>
              </p:cNvSpPr>
              <p:nvPr/>
            </p:nvSpPr>
            <p:spPr bwMode="auto">
              <a:xfrm>
                <a:off x="5707063" y="5821363"/>
                <a:ext cx="166687" cy="220662"/>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0</a:t>
                </a:r>
                <a:endParaRPr lang="en-CA">
                  <a:latin typeface="Corbel" pitchFamily="34" charset="0"/>
                </a:endParaRPr>
              </a:p>
            </p:txBody>
          </p:sp>
          <p:sp>
            <p:nvSpPr>
              <p:cNvPr id="30814" name="Rectangle 94"/>
              <p:cNvSpPr>
                <a:spLocks noChangeArrowheads="1"/>
              </p:cNvSpPr>
              <p:nvPr/>
            </p:nvSpPr>
            <p:spPr bwMode="auto">
              <a:xfrm>
                <a:off x="4951413" y="5727700"/>
                <a:ext cx="23971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D</a:t>
                </a:r>
                <a:endParaRPr lang="en-CA">
                  <a:latin typeface="Corbel" pitchFamily="34" charset="0"/>
                </a:endParaRPr>
              </a:p>
            </p:txBody>
          </p:sp>
          <p:sp>
            <p:nvSpPr>
              <p:cNvPr id="30815" name="Rectangle 95"/>
              <p:cNvSpPr>
                <a:spLocks noChangeArrowheads="1"/>
              </p:cNvSpPr>
              <p:nvPr/>
            </p:nvSpPr>
            <p:spPr bwMode="auto">
              <a:xfrm>
                <a:off x="5080000" y="5821363"/>
                <a:ext cx="166688" cy="220662"/>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7</a:t>
                </a:r>
                <a:endParaRPr lang="en-CA">
                  <a:latin typeface="Corbel" pitchFamily="34" charset="0"/>
                </a:endParaRPr>
              </a:p>
            </p:txBody>
          </p:sp>
          <p:sp>
            <p:nvSpPr>
              <p:cNvPr id="30816" name="Rectangle 96"/>
              <p:cNvSpPr>
                <a:spLocks noChangeArrowheads="1"/>
              </p:cNvSpPr>
              <p:nvPr/>
            </p:nvSpPr>
            <p:spPr bwMode="auto">
              <a:xfrm>
                <a:off x="1262063" y="1725613"/>
                <a:ext cx="22066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R</a:t>
                </a:r>
                <a:endParaRPr lang="en-CA">
                  <a:latin typeface="Corbel" pitchFamily="34" charset="0"/>
                </a:endParaRPr>
              </a:p>
            </p:txBody>
          </p:sp>
          <p:sp>
            <p:nvSpPr>
              <p:cNvPr id="30817" name="Rectangle 97"/>
              <p:cNvSpPr>
                <a:spLocks noChangeArrowheads="1"/>
              </p:cNvSpPr>
              <p:nvPr/>
            </p:nvSpPr>
            <p:spPr bwMode="auto">
              <a:xfrm>
                <a:off x="1390650" y="1725613"/>
                <a:ext cx="220663"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a:t>
                </a:r>
                <a:endParaRPr lang="en-CA">
                  <a:latin typeface="Corbel" pitchFamily="34" charset="0"/>
                </a:endParaRPr>
              </a:p>
            </p:txBody>
          </p:sp>
          <p:sp>
            <p:nvSpPr>
              <p:cNvPr id="30818" name="Rectangle 98"/>
              <p:cNvSpPr>
                <a:spLocks noChangeArrowheads="1"/>
              </p:cNvSpPr>
              <p:nvPr/>
            </p:nvSpPr>
            <p:spPr bwMode="auto">
              <a:xfrm>
                <a:off x="1519238" y="1725613"/>
                <a:ext cx="203200"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S</a:t>
                </a:r>
                <a:endParaRPr lang="en-CA">
                  <a:latin typeface="Corbel" pitchFamily="34" charset="0"/>
                </a:endParaRPr>
              </a:p>
            </p:txBody>
          </p:sp>
          <p:sp>
            <p:nvSpPr>
              <p:cNvPr id="30819" name="Line 99"/>
              <p:cNvSpPr>
                <a:spLocks noChangeShapeType="1"/>
              </p:cNvSpPr>
              <p:nvPr/>
            </p:nvSpPr>
            <p:spPr bwMode="auto">
              <a:xfrm flipH="1">
                <a:off x="1279525" y="1676400"/>
                <a:ext cx="314325" cy="1587"/>
              </a:xfrm>
              <a:prstGeom prst="line">
                <a:avLst/>
              </a:prstGeom>
              <a:noFill/>
              <a:ln w="19050">
                <a:solidFill>
                  <a:srgbClr val="000000"/>
                </a:solidFill>
                <a:round/>
                <a:headEnd/>
                <a:tailEnd/>
              </a:ln>
            </p:spPr>
            <p:txBody>
              <a:bodyPr/>
              <a:lstStyle/>
              <a:p>
                <a:endParaRPr lang="en-US"/>
              </a:p>
            </p:txBody>
          </p:sp>
          <p:sp>
            <p:nvSpPr>
              <p:cNvPr id="30820" name="Rectangle 100"/>
              <p:cNvSpPr>
                <a:spLocks noChangeArrowheads="1"/>
              </p:cNvSpPr>
              <p:nvPr/>
            </p:nvSpPr>
            <p:spPr bwMode="auto">
              <a:xfrm>
                <a:off x="1243013" y="5727700"/>
                <a:ext cx="22066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C</a:t>
                </a:r>
                <a:endParaRPr lang="en-CA">
                  <a:latin typeface="Corbel" pitchFamily="34" charset="0"/>
                </a:endParaRPr>
              </a:p>
            </p:txBody>
          </p:sp>
          <p:sp>
            <p:nvSpPr>
              <p:cNvPr id="30821" name="Rectangle 101"/>
              <p:cNvSpPr>
                <a:spLocks noChangeArrowheads="1"/>
              </p:cNvSpPr>
              <p:nvPr/>
            </p:nvSpPr>
            <p:spPr bwMode="auto">
              <a:xfrm>
                <a:off x="1371600" y="5727700"/>
                <a:ext cx="220663"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a:t>
                </a:r>
                <a:endParaRPr lang="en-CA">
                  <a:latin typeface="Corbel" pitchFamily="34" charset="0"/>
                </a:endParaRPr>
              </a:p>
            </p:txBody>
          </p:sp>
          <p:sp>
            <p:nvSpPr>
              <p:cNvPr id="30822" name="Rectangle 102"/>
              <p:cNvSpPr>
                <a:spLocks noChangeArrowheads="1"/>
              </p:cNvSpPr>
              <p:nvPr/>
            </p:nvSpPr>
            <p:spPr bwMode="auto">
              <a:xfrm>
                <a:off x="1501775" y="5727700"/>
                <a:ext cx="203200"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S</a:t>
                </a:r>
                <a:endParaRPr lang="en-CA">
                  <a:latin typeface="Corbel" pitchFamily="34" charset="0"/>
                </a:endParaRPr>
              </a:p>
            </p:txBody>
          </p:sp>
          <p:sp>
            <p:nvSpPr>
              <p:cNvPr id="30823" name="Line 103"/>
              <p:cNvSpPr>
                <a:spLocks noChangeShapeType="1"/>
              </p:cNvSpPr>
              <p:nvPr/>
            </p:nvSpPr>
            <p:spPr bwMode="auto">
              <a:xfrm flipH="1">
                <a:off x="1262063" y="5715000"/>
                <a:ext cx="312737" cy="1588"/>
              </a:xfrm>
              <a:prstGeom prst="line">
                <a:avLst/>
              </a:prstGeom>
              <a:noFill/>
              <a:ln w="19050">
                <a:solidFill>
                  <a:srgbClr val="000000"/>
                </a:solidFill>
                <a:round/>
                <a:headEnd/>
                <a:tailEnd/>
              </a:ln>
            </p:spPr>
            <p:txBody>
              <a:bodyPr/>
              <a:lstStyle/>
              <a:p>
                <a:endParaRPr lang="en-US"/>
              </a:p>
            </p:txBody>
          </p:sp>
          <p:sp>
            <p:nvSpPr>
              <p:cNvPr id="30824" name="Line 104"/>
              <p:cNvSpPr>
                <a:spLocks noChangeShapeType="1"/>
              </p:cNvSpPr>
              <p:nvPr/>
            </p:nvSpPr>
            <p:spPr bwMode="auto">
              <a:xfrm>
                <a:off x="1962150" y="2695575"/>
                <a:ext cx="0" cy="2295525"/>
              </a:xfrm>
              <a:prstGeom prst="line">
                <a:avLst/>
              </a:prstGeom>
              <a:noFill/>
              <a:ln w="38100">
                <a:solidFill>
                  <a:schemeClr val="bg1"/>
                </a:solidFill>
                <a:round/>
                <a:headEnd/>
                <a:tailEnd/>
              </a:ln>
            </p:spPr>
            <p:txBody>
              <a:bodyPr/>
              <a:lstStyle/>
              <a:p>
                <a:endParaRPr lang="en-US"/>
              </a:p>
            </p:txBody>
          </p:sp>
          <p:sp>
            <p:nvSpPr>
              <p:cNvPr id="30825" name="Freeform 105"/>
              <p:cNvSpPr>
                <a:spLocks/>
              </p:cNvSpPr>
              <p:nvPr/>
            </p:nvSpPr>
            <p:spPr bwMode="auto">
              <a:xfrm>
                <a:off x="1944688" y="2536825"/>
                <a:ext cx="423862" cy="222250"/>
              </a:xfrm>
              <a:custGeom>
                <a:avLst/>
                <a:gdLst>
                  <a:gd name="T0" fmla="*/ 0 w 23"/>
                  <a:gd name="T1" fmla="*/ 2147483647 h 12"/>
                  <a:gd name="T2" fmla="*/ 2147483647 w 23"/>
                  <a:gd name="T3" fmla="*/ 2147483647 h 12"/>
                  <a:gd name="T4" fmla="*/ 2147483647 w 23"/>
                  <a:gd name="T5" fmla="*/ 2147483647 h 12"/>
                  <a:gd name="T6" fmla="*/ 2147483647 w 23"/>
                  <a:gd name="T7" fmla="*/ 2147483647 h 12"/>
                  <a:gd name="T8" fmla="*/ 2147483647 w 23"/>
                  <a:gd name="T9" fmla="*/ 0 h 12"/>
                  <a:gd name="T10" fmla="*/ 2147483647 w 23"/>
                  <a:gd name="T11" fmla="*/ 2147483647 h 12"/>
                  <a:gd name="T12" fmla="*/ 0 w 23"/>
                  <a:gd name="T13" fmla="*/ 2147483647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2" y="9"/>
                    </a:lnTo>
                    <a:lnTo>
                      <a:pt x="12" y="12"/>
                    </a:lnTo>
                    <a:lnTo>
                      <a:pt x="23" y="6"/>
                    </a:lnTo>
                    <a:lnTo>
                      <a:pt x="12" y="0"/>
                    </a:lnTo>
                    <a:lnTo>
                      <a:pt x="12" y="3"/>
                    </a:lnTo>
                    <a:lnTo>
                      <a:pt x="0" y="3"/>
                    </a:lnTo>
                  </a:path>
                </a:pathLst>
              </a:custGeom>
              <a:noFill/>
              <a:ln w="19050">
                <a:solidFill>
                  <a:srgbClr val="000000"/>
                </a:solidFill>
                <a:round/>
                <a:headEnd/>
                <a:tailEnd/>
              </a:ln>
            </p:spPr>
            <p:txBody>
              <a:bodyPr/>
              <a:lstStyle/>
              <a:p>
                <a:endParaRPr lang="en-US"/>
              </a:p>
            </p:txBody>
          </p:sp>
          <p:sp>
            <p:nvSpPr>
              <p:cNvPr id="30826" name="Freeform 106"/>
              <p:cNvSpPr>
                <a:spLocks/>
              </p:cNvSpPr>
              <p:nvPr/>
            </p:nvSpPr>
            <p:spPr bwMode="auto">
              <a:xfrm>
                <a:off x="1944688" y="4935538"/>
                <a:ext cx="423862" cy="220662"/>
              </a:xfrm>
              <a:custGeom>
                <a:avLst/>
                <a:gdLst>
                  <a:gd name="T0" fmla="*/ 0 w 23"/>
                  <a:gd name="T1" fmla="*/ 2147483647 h 12"/>
                  <a:gd name="T2" fmla="*/ 2147483647 w 23"/>
                  <a:gd name="T3" fmla="*/ 2147483647 h 12"/>
                  <a:gd name="T4" fmla="*/ 2147483647 w 23"/>
                  <a:gd name="T5" fmla="*/ 2147483647 h 12"/>
                  <a:gd name="T6" fmla="*/ 2147483647 w 23"/>
                  <a:gd name="T7" fmla="*/ 2147483647 h 12"/>
                  <a:gd name="T8" fmla="*/ 2147483647 w 23"/>
                  <a:gd name="T9" fmla="*/ 0 h 12"/>
                  <a:gd name="T10" fmla="*/ 2147483647 w 23"/>
                  <a:gd name="T11" fmla="*/ 2147483647 h 12"/>
                  <a:gd name="T12" fmla="*/ 0 w 23"/>
                  <a:gd name="T13" fmla="*/ 2147483647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2" y="9"/>
                    </a:lnTo>
                    <a:lnTo>
                      <a:pt x="12" y="12"/>
                    </a:lnTo>
                    <a:lnTo>
                      <a:pt x="23" y="6"/>
                    </a:lnTo>
                    <a:lnTo>
                      <a:pt x="12" y="0"/>
                    </a:lnTo>
                    <a:lnTo>
                      <a:pt x="12" y="3"/>
                    </a:lnTo>
                    <a:lnTo>
                      <a:pt x="0" y="3"/>
                    </a:lnTo>
                  </a:path>
                </a:pathLst>
              </a:custGeom>
              <a:noFill/>
              <a:ln w="19050">
                <a:solidFill>
                  <a:srgbClr val="000000"/>
                </a:solidFill>
                <a:round/>
                <a:headEnd/>
                <a:tailEnd/>
              </a:ln>
            </p:spPr>
            <p:txBody>
              <a:bodyPr/>
              <a:lstStyle/>
              <a:p>
                <a:endParaRPr lang="en-US"/>
              </a:p>
            </p:txBody>
          </p:sp>
          <p:sp>
            <p:nvSpPr>
              <p:cNvPr id="30827" name="Line 107"/>
              <p:cNvSpPr>
                <a:spLocks noChangeShapeType="1"/>
              </p:cNvSpPr>
              <p:nvPr/>
            </p:nvSpPr>
            <p:spPr bwMode="auto">
              <a:xfrm>
                <a:off x="1873250" y="2586038"/>
                <a:ext cx="174625" cy="0"/>
              </a:xfrm>
              <a:prstGeom prst="line">
                <a:avLst/>
              </a:prstGeom>
              <a:noFill/>
              <a:ln w="9525">
                <a:solidFill>
                  <a:schemeClr val="tx1"/>
                </a:solidFill>
                <a:round/>
                <a:headEnd/>
                <a:tailEnd/>
              </a:ln>
            </p:spPr>
            <p:txBody>
              <a:bodyPr/>
              <a:lstStyle/>
              <a:p>
                <a:endParaRPr lang="en-US"/>
              </a:p>
            </p:txBody>
          </p:sp>
        </p:grpSp>
        <p:cxnSp>
          <p:nvCxnSpPr>
            <p:cNvPr id="112" name="Straight Arrow Connector 111"/>
            <p:cNvCxnSpPr/>
            <p:nvPr/>
          </p:nvCxnSpPr>
          <p:spPr>
            <a:xfrm rot="10800000" flipV="1">
              <a:off x="5445125" y="4014359"/>
              <a:ext cx="269875" cy="235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rot="10800000" flipV="1">
              <a:off x="5486400" y="4166810"/>
              <a:ext cx="269875" cy="235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type="body" idx="4294967295"/>
          </p:nvPr>
        </p:nvSpPr>
        <p:spPr>
          <a:xfrm>
            <a:off x="0" y="1600200"/>
            <a:ext cx="8686800" cy="4800600"/>
          </a:xfrm>
        </p:spPr>
        <p:txBody>
          <a:bodyPr>
            <a:normAutofit/>
          </a:bodyPr>
          <a:lstStyle/>
          <a:p>
            <a:pPr algn="just" eaLnBrk="1" hangingPunct="1">
              <a:lnSpc>
                <a:spcPct val="80000"/>
              </a:lnSpc>
            </a:pPr>
            <a:r>
              <a:rPr lang="en-US" sz="3200" dirty="0" smtClean="0">
                <a:latin typeface="Times New Roman" pitchFamily="18" charset="0"/>
                <a:cs typeface="Times New Roman" pitchFamily="18" charset="0"/>
              </a:rPr>
              <a:t>During a READ/WRITE operation, the row address is applies first .</a:t>
            </a:r>
          </a:p>
          <a:p>
            <a:pPr algn="just" eaLnBrk="1" hangingPunct="1">
              <a:lnSpc>
                <a:spcPct val="80000"/>
              </a:lnSpc>
            </a:pPr>
            <a:endParaRPr lang="en-US" sz="3200" dirty="0" smtClean="0">
              <a:latin typeface="Times New Roman" pitchFamily="18" charset="0"/>
              <a:cs typeface="Times New Roman" pitchFamily="18" charset="0"/>
            </a:endParaRPr>
          </a:p>
          <a:p>
            <a:pPr algn="just" eaLnBrk="1" hangingPunct="1">
              <a:lnSpc>
                <a:spcPct val="80000"/>
              </a:lnSpc>
            </a:pPr>
            <a:r>
              <a:rPr lang="en-US" sz="3200" dirty="0" smtClean="0">
                <a:latin typeface="Times New Roman" pitchFamily="18" charset="0"/>
                <a:cs typeface="Times New Roman" pitchFamily="18" charset="0"/>
              </a:rPr>
              <a:t>This address is loaded into the Row Address Latch in response to the RAS(Row Address Strobe).</a:t>
            </a:r>
          </a:p>
          <a:p>
            <a:pPr algn="just" eaLnBrk="1" hangingPunct="1">
              <a:lnSpc>
                <a:spcPct val="80000"/>
              </a:lnSpc>
            </a:pPr>
            <a:endParaRPr lang="en-US" sz="3200" dirty="0" smtClean="0">
              <a:latin typeface="Times New Roman" pitchFamily="18" charset="0"/>
              <a:cs typeface="Times New Roman" pitchFamily="18" charset="0"/>
            </a:endParaRPr>
          </a:p>
          <a:p>
            <a:pPr algn="just" eaLnBrk="1" hangingPunct="1">
              <a:lnSpc>
                <a:spcPct val="80000"/>
              </a:lnSpc>
            </a:pPr>
            <a:r>
              <a:rPr lang="en-US" sz="3200" dirty="0" smtClean="0">
                <a:latin typeface="Times New Roman" pitchFamily="18" charset="0"/>
                <a:cs typeface="Times New Roman" pitchFamily="18" charset="0"/>
              </a:rPr>
              <a:t>Shortly after this, the CAS(Column Address Strobe) loads the column address into the Row Address Latch.</a:t>
            </a:r>
          </a:p>
          <a:p>
            <a:pPr eaLnBrk="1" hangingPunct="1">
              <a:lnSpc>
                <a:spcPct val="80000"/>
              </a:lnSpc>
            </a:pPr>
            <a:endParaRPr lang="en-US" sz="2800" dirty="0" smtClean="0">
              <a:latin typeface="Times New Roman" pitchFamily="18" charset="0"/>
              <a:cs typeface="Times New Roman" pitchFamily="18" charset="0"/>
            </a:endParaRPr>
          </a:p>
        </p:txBody>
      </p:sp>
      <p:pic>
        <p:nvPicPr>
          <p:cNvPr id="31747" name="Title 1"/>
          <p:cNvPicPr>
            <a:picLocks noGrp="1" noChangeArrowheads="1"/>
          </p:cNvPicPr>
          <p:nvPr>
            <p:ph type="title" idx="4294967295"/>
          </p:nvPr>
        </p:nvPicPr>
        <p:blipFill>
          <a:blip r:embed="rId2"/>
          <a:srcRect/>
          <a:stretch>
            <a:fillRect/>
          </a:stretch>
        </p:blipFill>
        <p:spPr bwMode="auto">
          <a:xfrm>
            <a:off x="914400" y="304800"/>
            <a:ext cx="8229600" cy="1220787"/>
          </a:xfr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type="body" idx="4294967295"/>
          </p:nvPr>
        </p:nvSpPr>
        <p:spPr/>
        <p:txBody>
          <a:bodyPr/>
          <a:lstStyle/>
          <a:p>
            <a:pPr algn="just" eaLnBrk="1" hangingPunct="1">
              <a:lnSpc>
                <a:spcPct val="90000"/>
              </a:lnSpc>
            </a:pPr>
            <a:r>
              <a:rPr lang="en-US" sz="3200" dirty="0" smtClean="0">
                <a:latin typeface="Times New Roman" pitchFamily="18" charset="0"/>
                <a:cs typeface="Times New Roman" pitchFamily="18" charset="0"/>
              </a:rPr>
              <a:t>If the R/W control signal indicates a READ operation, the output values of the selected circuits are transferred to the data lines, D</a:t>
            </a:r>
            <a:r>
              <a:rPr lang="en-US" sz="3200" baseline="-25000" dirty="0" smtClean="0">
                <a:latin typeface="Times New Roman" pitchFamily="18" charset="0"/>
                <a:cs typeface="Times New Roman" pitchFamily="18" charset="0"/>
              </a:rPr>
              <a:t>7-0</a:t>
            </a:r>
            <a:r>
              <a:rPr lang="en-US" sz="3200" dirty="0" smtClean="0">
                <a:latin typeface="Times New Roman" pitchFamily="18" charset="0"/>
                <a:cs typeface="Times New Roman" pitchFamily="18" charset="0"/>
              </a:rPr>
              <a:t> .</a:t>
            </a:r>
          </a:p>
          <a:p>
            <a:pPr algn="just" eaLnBrk="1" hangingPunct="1">
              <a:lnSpc>
                <a:spcPct val="90000"/>
              </a:lnSpc>
            </a:pPr>
            <a:endParaRPr lang="en-US" sz="3200" dirty="0" smtClean="0">
              <a:latin typeface="Times New Roman" pitchFamily="18" charset="0"/>
              <a:cs typeface="Times New Roman" pitchFamily="18" charset="0"/>
            </a:endParaRPr>
          </a:p>
          <a:p>
            <a:pPr algn="just" eaLnBrk="1" hangingPunct="1">
              <a:lnSpc>
                <a:spcPct val="90000"/>
              </a:lnSpc>
            </a:pPr>
            <a:r>
              <a:rPr lang="en-US" sz="3200" dirty="0" smtClean="0">
                <a:latin typeface="Times New Roman" pitchFamily="18" charset="0"/>
                <a:cs typeface="Times New Roman" pitchFamily="18" charset="0"/>
              </a:rPr>
              <a:t>WRITE operation, the information on the data lines, D</a:t>
            </a:r>
            <a:r>
              <a:rPr lang="en-US" sz="3200" baseline="-25000" dirty="0" smtClean="0">
                <a:latin typeface="Times New Roman" pitchFamily="18" charset="0"/>
                <a:cs typeface="Times New Roman" pitchFamily="18" charset="0"/>
              </a:rPr>
              <a:t>7-0  </a:t>
            </a:r>
            <a:r>
              <a:rPr lang="en-US" sz="3200" dirty="0" smtClean="0">
                <a:latin typeface="Times New Roman" pitchFamily="18" charset="0"/>
                <a:cs typeface="Times New Roman" pitchFamily="18" charset="0"/>
              </a:rPr>
              <a:t>are transferred to the selected circuits</a:t>
            </a:r>
            <a:r>
              <a:rPr lang="en-US" sz="3200" dirty="0" smtClean="0"/>
              <a:t>.</a:t>
            </a:r>
          </a:p>
          <a:p>
            <a:pPr eaLnBrk="1" hangingPunct="1">
              <a:lnSpc>
                <a:spcPct val="90000"/>
              </a:lnSpc>
            </a:pPr>
            <a:endParaRPr lang="en-US" dirty="0" smtClean="0"/>
          </a:p>
        </p:txBody>
      </p:sp>
      <p:pic>
        <p:nvPicPr>
          <p:cNvPr id="32771" name="Title 1"/>
          <p:cNvPicPr>
            <a:picLocks noGrp="1" noChangeArrowheads="1"/>
          </p:cNvPicPr>
          <p:nvPr>
            <p:ph type="title" idx="4294967295"/>
          </p:nvPr>
        </p:nvPicPr>
        <p:blipFill>
          <a:blip r:embed="rId2"/>
          <a:srcRect/>
          <a:stretch>
            <a:fillRect/>
          </a:stretch>
        </p:blipFill>
        <p:spPr bwMode="auto">
          <a:xfrm>
            <a:off x="457200" y="166688"/>
            <a:ext cx="8229600" cy="1220787"/>
          </a:xfr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type="body" idx="4294967295"/>
          </p:nvPr>
        </p:nvSpPr>
        <p:spPr>
          <a:xfrm>
            <a:off x="0" y="1524000"/>
            <a:ext cx="8686800" cy="4876800"/>
          </a:xfrm>
        </p:spPr>
        <p:txBody>
          <a:bodyPr>
            <a:normAutofit lnSpcReduction="10000"/>
          </a:bodyPr>
          <a:lstStyle/>
          <a:p>
            <a:pPr algn="just" eaLnBrk="1" hangingPunct="1">
              <a:lnSpc>
                <a:spcPct val="90000"/>
              </a:lnSpc>
            </a:pPr>
            <a:r>
              <a:rPr lang="en-US" sz="3600" dirty="0" smtClean="0">
                <a:latin typeface="Times New Roman" pitchFamily="18" charset="0"/>
                <a:cs typeface="Times New Roman" pitchFamily="18" charset="0"/>
              </a:rPr>
              <a:t>In the DRAM, the timing of the memory is controlled Asynchronously.</a:t>
            </a:r>
          </a:p>
          <a:p>
            <a:pPr algn="just" eaLnBrk="1" hangingPunct="1">
              <a:lnSpc>
                <a:spcPct val="90000"/>
              </a:lnSpc>
            </a:pPr>
            <a:endParaRPr lang="en-US" sz="3600" dirty="0" smtClean="0">
              <a:latin typeface="Times New Roman" pitchFamily="18" charset="0"/>
              <a:cs typeface="Times New Roman" pitchFamily="18" charset="0"/>
            </a:endParaRPr>
          </a:p>
          <a:p>
            <a:pPr algn="just" eaLnBrk="1" hangingPunct="1">
              <a:lnSpc>
                <a:spcPct val="90000"/>
              </a:lnSpc>
            </a:pPr>
            <a:r>
              <a:rPr lang="en-US" sz="3600" dirty="0" smtClean="0">
                <a:latin typeface="Times New Roman" pitchFamily="18" charset="0"/>
                <a:cs typeface="Times New Roman" pitchFamily="18" charset="0"/>
              </a:rPr>
              <a:t>A specialized memory controller circuit provides the necessary control signals, RAS and CAS, that govern the timing.</a:t>
            </a:r>
          </a:p>
          <a:p>
            <a:pPr algn="just" eaLnBrk="1" hangingPunct="1">
              <a:lnSpc>
                <a:spcPct val="90000"/>
              </a:lnSpc>
            </a:pPr>
            <a:endParaRPr lang="en-US" sz="3600" dirty="0" smtClean="0">
              <a:latin typeface="Times New Roman" pitchFamily="18" charset="0"/>
              <a:cs typeface="Times New Roman" pitchFamily="18" charset="0"/>
            </a:endParaRPr>
          </a:p>
          <a:p>
            <a:pPr algn="just" eaLnBrk="1" hangingPunct="1">
              <a:lnSpc>
                <a:spcPct val="90000"/>
              </a:lnSpc>
            </a:pPr>
            <a:r>
              <a:rPr lang="en-US" sz="3600" dirty="0" smtClean="0">
                <a:latin typeface="Times New Roman" pitchFamily="18" charset="0"/>
                <a:cs typeface="Times New Roman" pitchFamily="18" charset="0"/>
              </a:rPr>
              <a:t>The processor must take into account the delay in the response of the memory</a:t>
            </a:r>
          </a:p>
          <a:p>
            <a:pPr eaLnBrk="1" hangingPunct="1">
              <a:lnSpc>
                <a:spcPct val="90000"/>
              </a:lnSpc>
            </a:pPr>
            <a:endParaRPr lang="en-US" sz="2800" dirty="0" smtClean="0"/>
          </a:p>
        </p:txBody>
      </p:sp>
      <p:pic>
        <p:nvPicPr>
          <p:cNvPr id="33795" name="Title 1"/>
          <p:cNvPicPr>
            <a:picLocks noGrp="1" noChangeArrowheads="1"/>
          </p:cNvPicPr>
          <p:nvPr>
            <p:ph type="title" idx="4294967295"/>
          </p:nvPr>
        </p:nvPicPr>
        <p:blipFill>
          <a:blip r:embed="rId2"/>
          <a:srcRect/>
          <a:stretch>
            <a:fillRect/>
          </a:stretch>
        </p:blipFill>
        <p:spPr bwMode="auto">
          <a:xfrm>
            <a:off x="457200" y="166688"/>
            <a:ext cx="8229600" cy="1220787"/>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082" name="Rectangle 106"/>
          <p:cNvSpPr>
            <a:spLocks noChangeArrowheads="1"/>
          </p:cNvSpPr>
          <p:nvPr/>
        </p:nvSpPr>
        <p:spPr bwMode="auto">
          <a:xfrm>
            <a:off x="152400" y="1598613"/>
            <a:ext cx="8763000" cy="4937125"/>
          </a:xfrm>
          <a:prstGeom prst="rect">
            <a:avLst/>
          </a:prstGeom>
          <a:solidFill>
            <a:schemeClr val="bg1"/>
          </a:solidFill>
          <a:ln w="12700">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82978" name="Rectangle 2"/>
          <p:cNvSpPr>
            <a:spLocks noGrp="1" noChangeArrowheads="1"/>
          </p:cNvSpPr>
          <p:nvPr>
            <p:ph type="title"/>
          </p:nvPr>
        </p:nvSpPr>
        <p:spPr>
          <a:xfrm>
            <a:off x="457200" y="152400"/>
            <a:ext cx="8229600" cy="838200"/>
          </a:xfrm>
        </p:spPr>
        <p:txBody>
          <a:bodyPr/>
          <a:lstStyle/>
          <a:p>
            <a:pPr eaLnBrk="1" fontAlgn="auto" hangingPunct="1">
              <a:spcAft>
                <a:spcPts val="0"/>
              </a:spcAft>
              <a:defRPr/>
            </a:pPr>
            <a:r>
              <a:rPr lang="en-US" dirty="0" smtClean="0">
                <a:solidFill>
                  <a:srgbClr val="FF0000"/>
                </a:solidFill>
              </a:rPr>
              <a:t>Synchronous </a:t>
            </a:r>
            <a:r>
              <a:rPr lang="en-US" dirty="0" err="1" smtClean="0">
                <a:solidFill>
                  <a:srgbClr val="FF0000"/>
                </a:solidFill>
              </a:rPr>
              <a:t>DRAMs</a:t>
            </a:r>
            <a:endParaRPr lang="en-US" dirty="0">
              <a:solidFill>
                <a:srgbClr val="FF0000"/>
              </a:solidFill>
            </a:endParaRPr>
          </a:p>
        </p:txBody>
      </p:sp>
      <p:sp>
        <p:nvSpPr>
          <p:cNvPr id="34820" name="Freeform 5"/>
          <p:cNvSpPr>
            <a:spLocks/>
          </p:cNvSpPr>
          <p:nvPr/>
        </p:nvSpPr>
        <p:spPr bwMode="auto">
          <a:xfrm>
            <a:off x="1382713" y="4751388"/>
            <a:ext cx="95250" cy="46037"/>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5875">
            <a:solidFill>
              <a:srgbClr val="000000"/>
            </a:solidFill>
            <a:round/>
            <a:headEnd/>
            <a:tailEnd/>
          </a:ln>
        </p:spPr>
        <p:txBody>
          <a:bodyPr/>
          <a:lstStyle/>
          <a:p>
            <a:endParaRPr lang="en-US"/>
          </a:p>
        </p:txBody>
      </p:sp>
      <p:sp>
        <p:nvSpPr>
          <p:cNvPr id="34821" name="Freeform 6"/>
          <p:cNvSpPr>
            <a:spLocks/>
          </p:cNvSpPr>
          <p:nvPr/>
        </p:nvSpPr>
        <p:spPr bwMode="auto">
          <a:xfrm>
            <a:off x="1382713" y="4751388"/>
            <a:ext cx="95250" cy="46037"/>
          </a:xfrm>
          <a:custGeom>
            <a:avLst/>
            <a:gdLst>
              <a:gd name="T0" fmla="*/ 0 w 60"/>
              <a:gd name="T1" fmla="*/ 2147483647 h 29"/>
              <a:gd name="T2" fmla="*/ 2147483647 w 60"/>
              <a:gd name="T3" fmla="*/ 2147483647 h 29"/>
              <a:gd name="T4" fmla="*/ 0 w 60"/>
              <a:gd name="T5" fmla="*/ 0 h 29"/>
              <a:gd name="T6" fmla="*/ 0 w 60"/>
              <a:gd name="T7" fmla="*/ 2147483647 h 29"/>
              <a:gd name="T8" fmla="*/ 0 w 60"/>
              <a:gd name="T9" fmla="*/ 2147483647 h 29"/>
              <a:gd name="T10" fmla="*/ 0 60000 65536"/>
              <a:gd name="T11" fmla="*/ 0 60000 65536"/>
              <a:gd name="T12" fmla="*/ 0 60000 65536"/>
              <a:gd name="T13" fmla="*/ 0 60000 65536"/>
              <a:gd name="T14" fmla="*/ 0 60000 65536"/>
              <a:gd name="T15" fmla="*/ 0 w 60"/>
              <a:gd name="T16" fmla="*/ 0 h 29"/>
              <a:gd name="T17" fmla="*/ 60 w 60"/>
              <a:gd name="T18" fmla="*/ 29 h 29"/>
            </a:gdLst>
            <a:ahLst/>
            <a:cxnLst>
              <a:cxn ang="T10">
                <a:pos x="T0" y="T1"/>
              </a:cxn>
              <a:cxn ang="T11">
                <a:pos x="T2" y="T3"/>
              </a:cxn>
              <a:cxn ang="T12">
                <a:pos x="T4" y="T5"/>
              </a:cxn>
              <a:cxn ang="T13">
                <a:pos x="T6" y="T7"/>
              </a:cxn>
              <a:cxn ang="T14">
                <a:pos x="T8" y="T9"/>
              </a:cxn>
            </a:cxnLst>
            <a:rect l="T15" t="T16" r="T17" b="T18"/>
            <a:pathLst>
              <a:path w="60" h="29">
                <a:moveTo>
                  <a:pt x="0" y="29"/>
                </a:moveTo>
                <a:lnTo>
                  <a:pt x="60" y="10"/>
                </a:lnTo>
                <a:lnTo>
                  <a:pt x="0" y="0"/>
                </a:lnTo>
                <a:lnTo>
                  <a:pt x="0" y="10"/>
                </a:lnTo>
                <a:lnTo>
                  <a:pt x="0" y="29"/>
                </a:lnTo>
                <a:close/>
              </a:path>
            </a:pathLst>
          </a:custGeom>
          <a:solidFill>
            <a:srgbClr val="000000"/>
          </a:solidFill>
          <a:ln w="0">
            <a:solidFill>
              <a:srgbClr val="000000"/>
            </a:solidFill>
            <a:round/>
            <a:headEnd/>
            <a:tailEnd/>
          </a:ln>
        </p:spPr>
        <p:txBody>
          <a:bodyPr/>
          <a:lstStyle/>
          <a:p>
            <a:endParaRPr lang="en-US"/>
          </a:p>
        </p:txBody>
      </p:sp>
      <p:sp>
        <p:nvSpPr>
          <p:cNvPr id="34822" name="Line 7"/>
          <p:cNvSpPr>
            <a:spLocks noChangeShapeType="1"/>
          </p:cNvSpPr>
          <p:nvPr/>
        </p:nvSpPr>
        <p:spPr bwMode="auto">
          <a:xfrm flipH="1">
            <a:off x="1225550" y="4767263"/>
            <a:ext cx="141288" cy="1587"/>
          </a:xfrm>
          <a:prstGeom prst="line">
            <a:avLst/>
          </a:prstGeom>
          <a:noFill/>
          <a:ln w="15875">
            <a:solidFill>
              <a:srgbClr val="000000"/>
            </a:solidFill>
            <a:round/>
            <a:headEnd/>
            <a:tailEnd/>
          </a:ln>
        </p:spPr>
        <p:txBody>
          <a:bodyPr/>
          <a:lstStyle/>
          <a:p>
            <a:endParaRPr lang="en-US"/>
          </a:p>
        </p:txBody>
      </p:sp>
      <p:sp>
        <p:nvSpPr>
          <p:cNvPr id="34823" name="Rectangle 8"/>
          <p:cNvSpPr>
            <a:spLocks noChangeArrowheads="1"/>
          </p:cNvSpPr>
          <p:nvPr/>
        </p:nvSpPr>
        <p:spPr bwMode="auto">
          <a:xfrm>
            <a:off x="815975" y="5335588"/>
            <a:ext cx="9366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a:t>
            </a:r>
            <a:endParaRPr lang="en-CA" sz="2400">
              <a:latin typeface="Corbel" pitchFamily="34" charset="0"/>
            </a:endParaRPr>
          </a:p>
        </p:txBody>
      </p:sp>
      <p:sp>
        <p:nvSpPr>
          <p:cNvPr id="34824" name="Rectangle 9"/>
          <p:cNvSpPr>
            <a:spLocks noChangeArrowheads="1"/>
          </p:cNvSpPr>
          <p:nvPr/>
        </p:nvSpPr>
        <p:spPr bwMode="auto">
          <a:xfrm>
            <a:off x="925513" y="5335588"/>
            <a:ext cx="3810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t>
            </a:r>
            <a:endParaRPr lang="en-CA" sz="2400">
              <a:latin typeface="Corbel" pitchFamily="34" charset="0"/>
            </a:endParaRPr>
          </a:p>
        </p:txBody>
      </p:sp>
      <p:sp>
        <p:nvSpPr>
          <p:cNvPr id="34825" name="Rectangle 10"/>
          <p:cNvSpPr>
            <a:spLocks noChangeArrowheads="1"/>
          </p:cNvSpPr>
          <p:nvPr/>
        </p:nvSpPr>
        <p:spPr bwMode="auto">
          <a:xfrm>
            <a:off x="1004888" y="5335588"/>
            <a:ext cx="1317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W</a:t>
            </a:r>
            <a:endParaRPr lang="en-CA" sz="2400">
              <a:latin typeface="Corbel" pitchFamily="34" charset="0"/>
            </a:endParaRPr>
          </a:p>
        </p:txBody>
      </p:sp>
      <p:sp>
        <p:nvSpPr>
          <p:cNvPr id="34826" name="Line 11"/>
          <p:cNvSpPr>
            <a:spLocks noChangeShapeType="1"/>
          </p:cNvSpPr>
          <p:nvPr/>
        </p:nvSpPr>
        <p:spPr bwMode="auto">
          <a:xfrm flipH="1">
            <a:off x="1004888" y="5349875"/>
            <a:ext cx="109537" cy="1588"/>
          </a:xfrm>
          <a:prstGeom prst="line">
            <a:avLst/>
          </a:prstGeom>
          <a:noFill/>
          <a:ln w="15875">
            <a:solidFill>
              <a:srgbClr val="000000"/>
            </a:solidFill>
            <a:round/>
            <a:headEnd/>
            <a:tailEnd/>
          </a:ln>
        </p:spPr>
        <p:txBody>
          <a:bodyPr/>
          <a:lstStyle/>
          <a:p>
            <a:endParaRPr lang="en-US"/>
          </a:p>
        </p:txBody>
      </p:sp>
      <p:sp>
        <p:nvSpPr>
          <p:cNvPr id="34827" name="Rectangle 12"/>
          <p:cNvSpPr>
            <a:spLocks noChangeArrowheads="1"/>
          </p:cNvSpPr>
          <p:nvPr/>
        </p:nvSpPr>
        <p:spPr bwMode="auto">
          <a:xfrm>
            <a:off x="846138" y="4894263"/>
            <a:ext cx="936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a:t>
            </a:r>
            <a:endParaRPr lang="en-CA" sz="2400">
              <a:latin typeface="Corbel" pitchFamily="34" charset="0"/>
            </a:endParaRPr>
          </a:p>
        </p:txBody>
      </p:sp>
      <p:sp>
        <p:nvSpPr>
          <p:cNvPr id="34828" name="Rectangle 13"/>
          <p:cNvSpPr>
            <a:spLocks noChangeArrowheads="1"/>
          </p:cNvSpPr>
          <p:nvPr/>
        </p:nvSpPr>
        <p:spPr bwMode="auto">
          <a:xfrm>
            <a:off x="957263" y="4894263"/>
            <a:ext cx="10160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a:t>
            </a:r>
            <a:endParaRPr lang="en-CA" sz="2400">
              <a:latin typeface="Corbel" pitchFamily="34" charset="0"/>
            </a:endParaRPr>
          </a:p>
        </p:txBody>
      </p:sp>
      <p:sp>
        <p:nvSpPr>
          <p:cNvPr id="34829" name="Rectangle 14"/>
          <p:cNvSpPr>
            <a:spLocks noChangeArrowheads="1"/>
          </p:cNvSpPr>
          <p:nvPr/>
        </p:nvSpPr>
        <p:spPr bwMode="auto">
          <a:xfrm>
            <a:off x="1068388" y="4894263"/>
            <a:ext cx="77787"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S</a:t>
            </a:r>
            <a:endParaRPr lang="en-CA" sz="2400">
              <a:latin typeface="Corbel" pitchFamily="34" charset="0"/>
            </a:endParaRPr>
          </a:p>
        </p:txBody>
      </p:sp>
      <p:sp>
        <p:nvSpPr>
          <p:cNvPr id="34830" name="Line 15"/>
          <p:cNvSpPr>
            <a:spLocks noChangeShapeType="1"/>
          </p:cNvSpPr>
          <p:nvPr/>
        </p:nvSpPr>
        <p:spPr bwMode="auto">
          <a:xfrm flipH="1">
            <a:off x="862013" y="4908550"/>
            <a:ext cx="268287" cy="1588"/>
          </a:xfrm>
          <a:prstGeom prst="line">
            <a:avLst/>
          </a:prstGeom>
          <a:noFill/>
          <a:ln w="15875">
            <a:solidFill>
              <a:srgbClr val="000000"/>
            </a:solidFill>
            <a:round/>
            <a:headEnd/>
            <a:tailEnd/>
          </a:ln>
        </p:spPr>
        <p:txBody>
          <a:bodyPr/>
          <a:lstStyle/>
          <a:p>
            <a:endParaRPr lang="en-US"/>
          </a:p>
        </p:txBody>
      </p:sp>
      <p:sp>
        <p:nvSpPr>
          <p:cNvPr id="34831" name="Rectangle 16"/>
          <p:cNvSpPr>
            <a:spLocks noChangeArrowheads="1"/>
          </p:cNvSpPr>
          <p:nvPr/>
        </p:nvSpPr>
        <p:spPr bwMode="auto">
          <a:xfrm>
            <a:off x="846138" y="5130800"/>
            <a:ext cx="936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a:t>
            </a:r>
            <a:endParaRPr lang="en-CA" sz="2400">
              <a:latin typeface="Corbel" pitchFamily="34" charset="0"/>
            </a:endParaRPr>
          </a:p>
        </p:txBody>
      </p:sp>
      <p:sp>
        <p:nvSpPr>
          <p:cNvPr id="34832" name="Rectangle 17"/>
          <p:cNvSpPr>
            <a:spLocks noChangeArrowheads="1"/>
          </p:cNvSpPr>
          <p:nvPr/>
        </p:nvSpPr>
        <p:spPr bwMode="auto">
          <a:xfrm>
            <a:off x="941388" y="5130800"/>
            <a:ext cx="10160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a:t>
            </a:r>
            <a:endParaRPr lang="en-CA" sz="2400">
              <a:latin typeface="Corbel" pitchFamily="34" charset="0"/>
            </a:endParaRPr>
          </a:p>
        </p:txBody>
      </p:sp>
      <p:sp>
        <p:nvSpPr>
          <p:cNvPr id="34833" name="Rectangle 18"/>
          <p:cNvSpPr>
            <a:spLocks noChangeArrowheads="1"/>
          </p:cNvSpPr>
          <p:nvPr/>
        </p:nvSpPr>
        <p:spPr bwMode="auto">
          <a:xfrm>
            <a:off x="1052513" y="5130800"/>
            <a:ext cx="77787"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S</a:t>
            </a:r>
            <a:endParaRPr lang="en-CA" sz="2400">
              <a:latin typeface="Corbel" pitchFamily="34" charset="0"/>
            </a:endParaRPr>
          </a:p>
        </p:txBody>
      </p:sp>
      <p:sp>
        <p:nvSpPr>
          <p:cNvPr id="34834" name="Line 19"/>
          <p:cNvSpPr>
            <a:spLocks noChangeShapeType="1"/>
          </p:cNvSpPr>
          <p:nvPr/>
        </p:nvSpPr>
        <p:spPr bwMode="auto">
          <a:xfrm flipH="1">
            <a:off x="862013" y="5145088"/>
            <a:ext cx="268287" cy="1587"/>
          </a:xfrm>
          <a:prstGeom prst="line">
            <a:avLst/>
          </a:prstGeom>
          <a:noFill/>
          <a:ln w="15875">
            <a:solidFill>
              <a:srgbClr val="000000"/>
            </a:solidFill>
            <a:round/>
            <a:headEnd/>
            <a:tailEnd/>
          </a:ln>
        </p:spPr>
        <p:txBody>
          <a:bodyPr/>
          <a:lstStyle/>
          <a:p>
            <a:endParaRPr lang="en-US"/>
          </a:p>
        </p:txBody>
      </p:sp>
      <p:sp>
        <p:nvSpPr>
          <p:cNvPr id="34835" name="Freeform 20"/>
          <p:cNvSpPr>
            <a:spLocks/>
          </p:cNvSpPr>
          <p:nvPr/>
        </p:nvSpPr>
        <p:spPr bwMode="auto">
          <a:xfrm>
            <a:off x="1382713" y="4972050"/>
            <a:ext cx="95250" cy="47625"/>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p:spPr>
        <p:txBody>
          <a:bodyPr/>
          <a:lstStyle/>
          <a:p>
            <a:endParaRPr lang="en-US"/>
          </a:p>
        </p:txBody>
      </p:sp>
      <p:sp>
        <p:nvSpPr>
          <p:cNvPr id="34836" name="Freeform 21"/>
          <p:cNvSpPr>
            <a:spLocks/>
          </p:cNvSpPr>
          <p:nvPr/>
        </p:nvSpPr>
        <p:spPr bwMode="auto">
          <a:xfrm>
            <a:off x="1382713" y="4972050"/>
            <a:ext cx="95250" cy="47625"/>
          </a:xfrm>
          <a:custGeom>
            <a:avLst/>
            <a:gdLst>
              <a:gd name="T0" fmla="*/ 0 w 60"/>
              <a:gd name="T1" fmla="*/ 2147483647 h 30"/>
              <a:gd name="T2" fmla="*/ 2147483647 w 60"/>
              <a:gd name="T3" fmla="*/ 2147483647 h 30"/>
              <a:gd name="T4" fmla="*/ 0 w 60"/>
              <a:gd name="T5" fmla="*/ 0 h 30"/>
              <a:gd name="T6" fmla="*/ 0 w 60"/>
              <a:gd name="T7" fmla="*/ 2147483647 h 30"/>
              <a:gd name="T8" fmla="*/ 0 w 60"/>
              <a:gd name="T9" fmla="*/ 2147483647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0" y="30"/>
                </a:moveTo>
                <a:lnTo>
                  <a:pt x="60" y="20"/>
                </a:lnTo>
                <a:lnTo>
                  <a:pt x="0" y="0"/>
                </a:lnTo>
                <a:lnTo>
                  <a:pt x="0" y="20"/>
                </a:lnTo>
                <a:lnTo>
                  <a:pt x="0" y="30"/>
                </a:lnTo>
                <a:close/>
              </a:path>
            </a:pathLst>
          </a:custGeom>
          <a:solidFill>
            <a:srgbClr val="000000"/>
          </a:solidFill>
          <a:ln w="0">
            <a:solidFill>
              <a:srgbClr val="000000"/>
            </a:solidFill>
            <a:round/>
            <a:headEnd/>
            <a:tailEnd/>
          </a:ln>
        </p:spPr>
        <p:txBody>
          <a:bodyPr/>
          <a:lstStyle/>
          <a:p>
            <a:endParaRPr lang="en-US"/>
          </a:p>
        </p:txBody>
      </p:sp>
      <p:sp>
        <p:nvSpPr>
          <p:cNvPr id="34837" name="Line 22"/>
          <p:cNvSpPr>
            <a:spLocks noChangeShapeType="1"/>
          </p:cNvSpPr>
          <p:nvPr/>
        </p:nvSpPr>
        <p:spPr bwMode="auto">
          <a:xfrm flipH="1">
            <a:off x="1225550" y="5003800"/>
            <a:ext cx="141288" cy="1588"/>
          </a:xfrm>
          <a:prstGeom prst="line">
            <a:avLst/>
          </a:prstGeom>
          <a:noFill/>
          <a:ln w="15875">
            <a:solidFill>
              <a:srgbClr val="000000"/>
            </a:solidFill>
            <a:round/>
            <a:headEnd/>
            <a:tailEnd/>
          </a:ln>
        </p:spPr>
        <p:txBody>
          <a:bodyPr/>
          <a:lstStyle/>
          <a:p>
            <a:endParaRPr lang="en-US"/>
          </a:p>
        </p:txBody>
      </p:sp>
      <p:sp>
        <p:nvSpPr>
          <p:cNvPr id="34838" name="Rectangle 23"/>
          <p:cNvSpPr>
            <a:spLocks noChangeArrowheads="1"/>
          </p:cNvSpPr>
          <p:nvPr/>
        </p:nvSpPr>
        <p:spPr bwMode="auto">
          <a:xfrm>
            <a:off x="957263" y="5572125"/>
            <a:ext cx="936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a:t>
            </a:r>
            <a:endParaRPr lang="en-CA" sz="2400">
              <a:latin typeface="Corbel" pitchFamily="34" charset="0"/>
            </a:endParaRPr>
          </a:p>
        </p:txBody>
      </p:sp>
      <p:sp>
        <p:nvSpPr>
          <p:cNvPr id="34839" name="Rectangle 24"/>
          <p:cNvSpPr>
            <a:spLocks noChangeArrowheads="1"/>
          </p:cNvSpPr>
          <p:nvPr/>
        </p:nvSpPr>
        <p:spPr bwMode="auto">
          <a:xfrm>
            <a:off x="1052513" y="5572125"/>
            <a:ext cx="77787"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S</a:t>
            </a:r>
            <a:endParaRPr lang="en-CA" sz="2400">
              <a:latin typeface="Corbel" pitchFamily="34" charset="0"/>
            </a:endParaRPr>
          </a:p>
        </p:txBody>
      </p:sp>
      <p:sp>
        <p:nvSpPr>
          <p:cNvPr id="34840" name="Line 25"/>
          <p:cNvSpPr>
            <a:spLocks noChangeShapeType="1"/>
          </p:cNvSpPr>
          <p:nvPr/>
        </p:nvSpPr>
        <p:spPr bwMode="auto">
          <a:xfrm flipH="1">
            <a:off x="973138" y="5578475"/>
            <a:ext cx="157162" cy="1588"/>
          </a:xfrm>
          <a:prstGeom prst="line">
            <a:avLst/>
          </a:prstGeom>
          <a:noFill/>
          <a:ln w="15875">
            <a:solidFill>
              <a:srgbClr val="000000"/>
            </a:solidFill>
            <a:round/>
            <a:headEnd/>
            <a:tailEnd/>
          </a:ln>
        </p:spPr>
        <p:txBody>
          <a:bodyPr/>
          <a:lstStyle/>
          <a:p>
            <a:endParaRPr lang="en-US"/>
          </a:p>
        </p:txBody>
      </p:sp>
      <p:sp>
        <p:nvSpPr>
          <p:cNvPr id="34841" name="Rectangle 26"/>
          <p:cNvSpPr>
            <a:spLocks noChangeArrowheads="1"/>
          </p:cNvSpPr>
          <p:nvPr/>
        </p:nvSpPr>
        <p:spPr bwMode="auto">
          <a:xfrm>
            <a:off x="815975" y="4672013"/>
            <a:ext cx="33337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Clock</a:t>
            </a:r>
            <a:endParaRPr lang="en-CA" sz="2400">
              <a:latin typeface="Corbel" pitchFamily="34" charset="0"/>
            </a:endParaRPr>
          </a:p>
        </p:txBody>
      </p:sp>
      <p:sp>
        <p:nvSpPr>
          <p:cNvPr id="34842" name="Freeform 27"/>
          <p:cNvSpPr>
            <a:spLocks/>
          </p:cNvSpPr>
          <p:nvPr/>
        </p:nvSpPr>
        <p:spPr bwMode="auto">
          <a:xfrm>
            <a:off x="1382713" y="5192713"/>
            <a:ext cx="95250" cy="47625"/>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p:spPr>
        <p:txBody>
          <a:bodyPr/>
          <a:lstStyle/>
          <a:p>
            <a:endParaRPr lang="en-US"/>
          </a:p>
        </p:txBody>
      </p:sp>
      <p:sp>
        <p:nvSpPr>
          <p:cNvPr id="34843" name="Freeform 28"/>
          <p:cNvSpPr>
            <a:spLocks/>
          </p:cNvSpPr>
          <p:nvPr/>
        </p:nvSpPr>
        <p:spPr bwMode="auto">
          <a:xfrm>
            <a:off x="1382713" y="5192713"/>
            <a:ext cx="95250" cy="47625"/>
          </a:xfrm>
          <a:custGeom>
            <a:avLst/>
            <a:gdLst>
              <a:gd name="T0" fmla="*/ 0 w 60"/>
              <a:gd name="T1" fmla="*/ 2147483647 h 30"/>
              <a:gd name="T2" fmla="*/ 2147483647 w 60"/>
              <a:gd name="T3" fmla="*/ 2147483647 h 30"/>
              <a:gd name="T4" fmla="*/ 0 w 60"/>
              <a:gd name="T5" fmla="*/ 0 h 30"/>
              <a:gd name="T6" fmla="*/ 0 w 60"/>
              <a:gd name="T7" fmla="*/ 2147483647 h 30"/>
              <a:gd name="T8" fmla="*/ 0 w 60"/>
              <a:gd name="T9" fmla="*/ 2147483647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0" y="30"/>
                </a:moveTo>
                <a:lnTo>
                  <a:pt x="60" y="20"/>
                </a:lnTo>
                <a:lnTo>
                  <a:pt x="0" y="0"/>
                </a:lnTo>
                <a:lnTo>
                  <a:pt x="0" y="20"/>
                </a:lnTo>
                <a:lnTo>
                  <a:pt x="0" y="30"/>
                </a:lnTo>
                <a:close/>
              </a:path>
            </a:pathLst>
          </a:custGeom>
          <a:solidFill>
            <a:srgbClr val="000000"/>
          </a:solidFill>
          <a:ln w="0">
            <a:solidFill>
              <a:srgbClr val="000000"/>
            </a:solidFill>
            <a:round/>
            <a:headEnd/>
            <a:tailEnd/>
          </a:ln>
        </p:spPr>
        <p:txBody>
          <a:bodyPr/>
          <a:lstStyle/>
          <a:p>
            <a:endParaRPr lang="en-US"/>
          </a:p>
        </p:txBody>
      </p:sp>
      <p:sp>
        <p:nvSpPr>
          <p:cNvPr id="34844" name="Line 29"/>
          <p:cNvSpPr>
            <a:spLocks noChangeShapeType="1"/>
          </p:cNvSpPr>
          <p:nvPr/>
        </p:nvSpPr>
        <p:spPr bwMode="auto">
          <a:xfrm flipH="1">
            <a:off x="1225550" y="5224463"/>
            <a:ext cx="141288" cy="1587"/>
          </a:xfrm>
          <a:prstGeom prst="line">
            <a:avLst/>
          </a:prstGeom>
          <a:noFill/>
          <a:ln w="15875">
            <a:solidFill>
              <a:srgbClr val="000000"/>
            </a:solidFill>
            <a:round/>
            <a:headEnd/>
            <a:tailEnd/>
          </a:ln>
        </p:spPr>
        <p:txBody>
          <a:bodyPr/>
          <a:lstStyle/>
          <a:p>
            <a:endParaRPr lang="en-US"/>
          </a:p>
        </p:txBody>
      </p:sp>
      <p:sp>
        <p:nvSpPr>
          <p:cNvPr id="34845" name="Freeform 30"/>
          <p:cNvSpPr>
            <a:spLocks/>
          </p:cNvSpPr>
          <p:nvPr/>
        </p:nvSpPr>
        <p:spPr bwMode="auto">
          <a:xfrm>
            <a:off x="1382713" y="5429250"/>
            <a:ext cx="95250" cy="31750"/>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p:spPr>
        <p:txBody>
          <a:bodyPr/>
          <a:lstStyle/>
          <a:p>
            <a:endParaRPr lang="en-US"/>
          </a:p>
        </p:txBody>
      </p:sp>
      <p:sp>
        <p:nvSpPr>
          <p:cNvPr id="34846" name="Freeform 31"/>
          <p:cNvSpPr>
            <a:spLocks/>
          </p:cNvSpPr>
          <p:nvPr/>
        </p:nvSpPr>
        <p:spPr bwMode="auto">
          <a:xfrm>
            <a:off x="1382713" y="5429250"/>
            <a:ext cx="95250" cy="31750"/>
          </a:xfrm>
          <a:custGeom>
            <a:avLst/>
            <a:gdLst>
              <a:gd name="T0" fmla="*/ 0 w 60"/>
              <a:gd name="T1" fmla="*/ 2147483647 h 20"/>
              <a:gd name="T2" fmla="*/ 2147483647 w 60"/>
              <a:gd name="T3" fmla="*/ 2147483647 h 20"/>
              <a:gd name="T4" fmla="*/ 0 w 60"/>
              <a:gd name="T5" fmla="*/ 0 h 20"/>
              <a:gd name="T6" fmla="*/ 0 w 60"/>
              <a:gd name="T7" fmla="*/ 2147483647 h 20"/>
              <a:gd name="T8" fmla="*/ 0 w 60"/>
              <a:gd name="T9" fmla="*/ 2147483647 h 20"/>
              <a:gd name="T10" fmla="*/ 0 60000 65536"/>
              <a:gd name="T11" fmla="*/ 0 60000 65536"/>
              <a:gd name="T12" fmla="*/ 0 60000 65536"/>
              <a:gd name="T13" fmla="*/ 0 60000 65536"/>
              <a:gd name="T14" fmla="*/ 0 60000 65536"/>
              <a:gd name="T15" fmla="*/ 0 w 60"/>
              <a:gd name="T16" fmla="*/ 0 h 20"/>
              <a:gd name="T17" fmla="*/ 60 w 60"/>
              <a:gd name="T18" fmla="*/ 20 h 20"/>
            </a:gdLst>
            <a:ahLst/>
            <a:cxnLst>
              <a:cxn ang="T10">
                <a:pos x="T0" y="T1"/>
              </a:cxn>
              <a:cxn ang="T11">
                <a:pos x="T2" y="T3"/>
              </a:cxn>
              <a:cxn ang="T12">
                <a:pos x="T4" y="T5"/>
              </a:cxn>
              <a:cxn ang="T13">
                <a:pos x="T6" y="T7"/>
              </a:cxn>
              <a:cxn ang="T14">
                <a:pos x="T8" y="T9"/>
              </a:cxn>
            </a:cxnLst>
            <a:rect l="T15" t="T16" r="T17" b="T18"/>
            <a:pathLst>
              <a:path w="60" h="20">
                <a:moveTo>
                  <a:pt x="0" y="20"/>
                </a:moveTo>
                <a:lnTo>
                  <a:pt x="60" y="10"/>
                </a:lnTo>
                <a:lnTo>
                  <a:pt x="0" y="0"/>
                </a:lnTo>
                <a:lnTo>
                  <a:pt x="0" y="10"/>
                </a:lnTo>
                <a:lnTo>
                  <a:pt x="0" y="20"/>
                </a:lnTo>
                <a:close/>
              </a:path>
            </a:pathLst>
          </a:custGeom>
          <a:solidFill>
            <a:srgbClr val="000000"/>
          </a:solidFill>
          <a:ln w="0">
            <a:solidFill>
              <a:srgbClr val="000000"/>
            </a:solidFill>
            <a:round/>
            <a:headEnd/>
            <a:tailEnd/>
          </a:ln>
        </p:spPr>
        <p:txBody>
          <a:bodyPr/>
          <a:lstStyle/>
          <a:p>
            <a:endParaRPr lang="en-US"/>
          </a:p>
        </p:txBody>
      </p:sp>
      <p:sp>
        <p:nvSpPr>
          <p:cNvPr id="34847" name="Line 32"/>
          <p:cNvSpPr>
            <a:spLocks noChangeShapeType="1"/>
          </p:cNvSpPr>
          <p:nvPr/>
        </p:nvSpPr>
        <p:spPr bwMode="auto">
          <a:xfrm flipH="1">
            <a:off x="1225550" y="5445125"/>
            <a:ext cx="141288" cy="1588"/>
          </a:xfrm>
          <a:prstGeom prst="line">
            <a:avLst/>
          </a:prstGeom>
          <a:noFill/>
          <a:ln w="15875">
            <a:solidFill>
              <a:srgbClr val="000000"/>
            </a:solidFill>
            <a:round/>
            <a:headEnd/>
            <a:tailEnd/>
          </a:ln>
        </p:spPr>
        <p:txBody>
          <a:bodyPr/>
          <a:lstStyle/>
          <a:p>
            <a:endParaRPr lang="en-US"/>
          </a:p>
        </p:txBody>
      </p:sp>
      <p:sp>
        <p:nvSpPr>
          <p:cNvPr id="34848" name="Freeform 33"/>
          <p:cNvSpPr>
            <a:spLocks/>
          </p:cNvSpPr>
          <p:nvPr/>
        </p:nvSpPr>
        <p:spPr bwMode="auto">
          <a:xfrm>
            <a:off x="1382713" y="5649913"/>
            <a:ext cx="95250" cy="31750"/>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p:spPr>
        <p:txBody>
          <a:bodyPr/>
          <a:lstStyle/>
          <a:p>
            <a:endParaRPr lang="en-US"/>
          </a:p>
        </p:txBody>
      </p:sp>
      <p:sp>
        <p:nvSpPr>
          <p:cNvPr id="34849" name="Freeform 34"/>
          <p:cNvSpPr>
            <a:spLocks/>
          </p:cNvSpPr>
          <p:nvPr/>
        </p:nvSpPr>
        <p:spPr bwMode="auto">
          <a:xfrm>
            <a:off x="1382713" y="5649913"/>
            <a:ext cx="95250" cy="31750"/>
          </a:xfrm>
          <a:custGeom>
            <a:avLst/>
            <a:gdLst>
              <a:gd name="T0" fmla="*/ 0 w 60"/>
              <a:gd name="T1" fmla="*/ 2147483647 h 20"/>
              <a:gd name="T2" fmla="*/ 2147483647 w 60"/>
              <a:gd name="T3" fmla="*/ 2147483647 h 20"/>
              <a:gd name="T4" fmla="*/ 0 w 60"/>
              <a:gd name="T5" fmla="*/ 0 h 20"/>
              <a:gd name="T6" fmla="*/ 0 w 60"/>
              <a:gd name="T7" fmla="*/ 2147483647 h 20"/>
              <a:gd name="T8" fmla="*/ 0 w 60"/>
              <a:gd name="T9" fmla="*/ 2147483647 h 20"/>
              <a:gd name="T10" fmla="*/ 0 60000 65536"/>
              <a:gd name="T11" fmla="*/ 0 60000 65536"/>
              <a:gd name="T12" fmla="*/ 0 60000 65536"/>
              <a:gd name="T13" fmla="*/ 0 60000 65536"/>
              <a:gd name="T14" fmla="*/ 0 60000 65536"/>
              <a:gd name="T15" fmla="*/ 0 w 60"/>
              <a:gd name="T16" fmla="*/ 0 h 20"/>
              <a:gd name="T17" fmla="*/ 60 w 60"/>
              <a:gd name="T18" fmla="*/ 20 h 20"/>
            </a:gdLst>
            <a:ahLst/>
            <a:cxnLst>
              <a:cxn ang="T10">
                <a:pos x="T0" y="T1"/>
              </a:cxn>
              <a:cxn ang="T11">
                <a:pos x="T2" y="T3"/>
              </a:cxn>
              <a:cxn ang="T12">
                <a:pos x="T4" y="T5"/>
              </a:cxn>
              <a:cxn ang="T13">
                <a:pos x="T6" y="T7"/>
              </a:cxn>
              <a:cxn ang="T14">
                <a:pos x="T8" y="T9"/>
              </a:cxn>
            </a:cxnLst>
            <a:rect l="T15" t="T16" r="T17" b="T18"/>
            <a:pathLst>
              <a:path w="60" h="20">
                <a:moveTo>
                  <a:pt x="0" y="20"/>
                </a:moveTo>
                <a:lnTo>
                  <a:pt x="60" y="10"/>
                </a:lnTo>
                <a:lnTo>
                  <a:pt x="0" y="0"/>
                </a:lnTo>
                <a:lnTo>
                  <a:pt x="0" y="10"/>
                </a:lnTo>
                <a:lnTo>
                  <a:pt x="0" y="20"/>
                </a:lnTo>
                <a:close/>
              </a:path>
            </a:pathLst>
          </a:custGeom>
          <a:solidFill>
            <a:srgbClr val="000000"/>
          </a:solidFill>
          <a:ln w="0">
            <a:solidFill>
              <a:srgbClr val="000000"/>
            </a:solidFill>
            <a:round/>
            <a:headEnd/>
            <a:tailEnd/>
          </a:ln>
        </p:spPr>
        <p:txBody>
          <a:bodyPr/>
          <a:lstStyle/>
          <a:p>
            <a:endParaRPr lang="en-US"/>
          </a:p>
        </p:txBody>
      </p:sp>
      <p:sp>
        <p:nvSpPr>
          <p:cNvPr id="34850" name="Line 35"/>
          <p:cNvSpPr>
            <a:spLocks noChangeShapeType="1"/>
          </p:cNvSpPr>
          <p:nvPr/>
        </p:nvSpPr>
        <p:spPr bwMode="auto">
          <a:xfrm flipH="1">
            <a:off x="1225550" y="5665788"/>
            <a:ext cx="141288" cy="1587"/>
          </a:xfrm>
          <a:prstGeom prst="line">
            <a:avLst/>
          </a:prstGeom>
          <a:noFill/>
          <a:ln w="15875">
            <a:solidFill>
              <a:srgbClr val="000000"/>
            </a:solidFill>
            <a:round/>
            <a:headEnd/>
            <a:tailEnd/>
          </a:ln>
        </p:spPr>
        <p:txBody>
          <a:bodyPr/>
          <a:lstStyle/>
          <a:p>
            <a:endParaRPr lang="en-US"/>
          </a:p>
        </p:txBody>
      </p:sp>
      <p:sp>
        <p:nvSpPr>
          <p:cNvPr id="34851" name="Freeform 36"/>
          <p:cNvSpPr>
            <a:spLocks/>
          </p:cNvSpPr>
          <p:nvPr/>
        </p:nvSpPr>
        <p:spPr bwMode="auto">
          <a:xfrm>
            <a:off x="1951038" y="2209800"/>
            <a:ext cx="190500" cy="427038"/>
          </a:xfrm>
          <a:custGeom>
            <a:avLst/>
            <a:gdLst>
              <a:gd name="T0" fmla="*/ 2147483647 w 12"/>
              <a:gd name="T1" fmla="*/ 0 h 27"/>
              <a:gd name="T2" fmla="*/ 2147483647 w 12"/>
              <a:gd name="T3" fmla="*/ 2147483647 h 27"/>
              <a:gd name="T4" fmla="*/ 0 w 12"/>
              <a:gd name="T5" fmla="*/ 2147483647 h 27"/>
              <a:gd name="T6" fmla="*/ 2147483647 w 12"/>
              <a:gd name="T7" fmla="*/ 2147483647 h 27"/>
              <a:gd name="T8" fmla="*/ 2147483647 w 12"/>
              <a:gd name="T9" fmla="*/ 2147483647 h 27"/>
              <a:gd name="T10" fmla="*/ 2147483647 w 12"/>
              <a:gd name="T11" fmla="*/ 2147483647 h 27"/>
              <a:gd name="T12" fmla="*/ 2147483647 w 12"/>
              <a:gd name="T13" fmla="*/ 0 h 27"/>
              <a:gd name="T14" fmla="*/ 0 60000 65536"/>
              <a:gd name="T15" fmla="*/ 0 60000 65536"/>
              <a:gd name="T16" fmla="*/ 0 60000 65536"/>
              <a:gd name="T17" fmla="*/ 0 60000 65536"/>
              <a:gd name="T18" fmla="*/ 0 60000 65536"/>
              <a:gd name="T19" fmla="*/ 0 60000 65536"/>
              <a:gd name="T20" fmla="*/ 0 60000 65536"/>
              <a:gd name="T21" fmla="*/ 0 w 12"/>
              <a:gd name="T22" fmla="*/ 0 h 27"/>
              <a:gd name="T23" fmla="*/ 12 w 12"/>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7">
                <a:moveTo>
                  <a:pt x="3" y="0"/>
                </a:moveTo>
                <a:lnTo>
                  <a:pt x="3" y="15"/>
                </a:lnTo>
                <a:lnTo>
                  <a:pt x="0" y="15"/>
                </a:lnTo>
                <a:lnTo>
                  <a:pt x="6" y="27"/>
                </a:lnTo>
                <a:lnTo>
                  <a:pt x="12" y="15"/>
                </a:lnTo>
                <a:lnTo>
                  <a:pt x="9" y="15"/>
                </a:lnTo>
                <a:lnTo>
                  <a:pt x="9" y="0"/>
                </a:lnTo>
              </a:path>
            </a:pathLst>
          </a:custGeom>
          <a:noFill/>
          <a:ln w="15875">
            <a:solidFill>
              <a:srgbClr val="000000"/>
            </a:solidFill>
            <a:round/>
            <a:headEnd/>
            <a:tailEnd/>
          </a:ln>
        </p:spPr>
        <p:txBody>
          <a:bodyPr/>
          <a:lstStyle/>
          <a:p>
            <a:endParaRPr lang="en-US"/>
          </a:p>
        </p:txBody>
      </p:sp>
      <p:sp>
        <p:nvSpPr>
          <p:cNvPr id="34852" name="Freeform 37"/>
          <p:cNvSpPr>
            <a:spLocks/>
          </p:cNvSpPr>
          <p:nvPr/>
        </p:nvSpPr>
        <p:spPr bwMode="auto">
          <a:xfrm>
            <a:off x="1273175" y="2871788"/>
            <a:ext cx="409575" cy="173037"/>
          </a:xfrm>
          <a:custGeom>
            <a:avLst/>
            <a:gdLst>
              <a:gd name="T0" fmla="*/ 0 w 26"/>
              <a:gd name="T1" fmla="*/ 2147483647 h 11"/>
              <a:gd name="T2" fmla="*/ 2147483647 w 26"/>
              <a:gd name="T3" fmla="*/ 2147483647 h 11"/>
              <a:gd name="T4" fmla="*/ 2147483647 w 26"/>
              <a:gd name="T5" fmla="*/ 2147483647 h 11"/>
              <a:gd name="T6" fmla="*/ 2147483647 w 26"/>
              <a:gd name="T7" fmla="*/ 2147483647 h 11"/>
              <a:gd name="T8" fmla="*/ 2147483647 w 26"/>
              <a:gd name="T9" fmla="*/ 0 h 11"/>
              <a:gd name="T10" fmla="*/ 2147483647 w 26"/>
              <a:gd name="T11" fmla="*/ 2147483647 h 11"/>
              <a:gd name="T12" fmla="*/ 0 w 26"/>
              <a:gd name="T13" fmla="*/ 2147483647 h 11"/>
              <a:gd name="T14" fmla="*/ 0 60000 65536"/>
              <a:gd name="T15" fmla="*/ 0 60000 65536"/>
              <a:gd name="T16" fmla="*/ 0 60000 65536"/>
              <a:gd name="T17" fmla="*/ 0 60000 65536"/>
              <a:gd name="T18" fmla="*/ 0 60000 65536"/>
              <a:gd name="T19" fmla="*/ 0 60000 65536"/>
              <a:gd name="T20" fmla="*/ 0 60000 65536"/>
              <a:gd name="T21" fmla="*/ 0 w 26"/>
              <a:gd name="T22" fmla="*/ 0 h 11"/>
              <a:gd name="T23" fmla="*/ 26 w 2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1">
                <a:moveTo>
                  <a:pt x="0" y="8"/>
                </a:moveTo>
                <a:lnTo>
                  <a:pt x="15" y="8"/>
                </a:lnTo>
                <a:lnTo>
                  <a:pt x="15" y="11"/>
                </a:lnTo>
                <a:lnTo>
                  <a:pt x="26" y="5"/>
                </a:lnTo>
                <a:lnTo>
                  <a:pt x="15" y="0"/>
                </a:lnTo>
                <a:lnTo>
                  <a:pt x="15" y="3"/>
                </a:lnTo>
                <a:lnTo>
                  <a:pt x="0" y="3"/>
                </a:lnTo>
              </a:path>
            </a:pathLst>
          </a:custGeom>
          <a:noFill/>
          <a:ln w="15875">
            <a:solidFill>
              <a:srgbClr val="000000"/>
            </a:solidFill>
            <a:round/>
            <a:headEnd/>
            <a:tailEnd/>
          </a:ln>
        </p:spPr>
        <p:txBody>
          <a:bodyPr/>
          <a:lstStyle/>
          <a:p>
            <a:endParaRPr lang="en-US"/>
          </a:p>
        </p:txBody>
      </p:sp>
      <p:sp>
        <p:nvSpPr>
          <p:cNvPr id="34853" name="Freeform 38"/>
          <p:cNvSpPr>
            <a:spLocks/>
          </p:cNvSpPr>
          <p:nvPr/>
        </p:nvSpPr>
        <p:spPr bwMode="auto">
          <a:xfrm>
            <a:off x="1273175" y="3787775"/>
            <a:ext cx="409575" cy="174625"/>
          </a:xfrm>
          <a:custGeom>
            <a:avLst/>
            <a:gdLst>
              <a:gd name="T0" fmla="*/ 0 w 26"/>
              <a:gd name="T1" fmla="*/ 2147483647 h 11"/>
              <a:gd name="T2" fmla="*/ 2147483647 w 26"/>
              <a:gd name="T3" fmla="*/ 2147483647 h 11"/>
              <a:gd name="T4" fmla="*/ 2147483647 w 26"/>
              <a:gd name="T5" fmla="*/ 2147483647 h 11"/>
              <a:gd name="T6" fmla="*/ 2147483647 w 26"/>
              <a:gd name="T7" fmla="*/ 2147483647 h 11"/>
              <a:gd name="T8" fmla="*/ 2147483647 w 26"/>
              <a:gd name="T9" fmla="*/ 0 h 11"/>
              <a:gd name="T10" fmla="*/ 2147483647 w 26"/>
              <a:gd name="T11" fmla="*/ 2147483647 h 11"/>
              <a:gd name="T12" fmla="*/ 0 w 26"/>
              <a:gd name="T13" fmla="*/ 2147483647 h 11"/>
              <a:gd name="T14" fmla="*/ 0 60000 65536"/>
              <a:gd name="T15" fmla="*/ 0 60000 65536"/>
              <a:gd name="T16" fmla="*/ 0 60000 65536"/>
              <a:gd name="T17" fmla="*/ 0 60000 65536"/>
              <a:gd name="T18" fmla="*/ 0 60000 65536"/>
              <a:gd name="T19" fmla="*/ 0 60000 65536"/>
              <a:gd name="T20" fmla="*/ 0 60000 65536"/>
              <a:gd name="T21" fmla="*/ 0 w 26"/>
              <a:gd name="T22" fmla="*/ 0 h 11"/>
              <a:gd name="T23" fmla="*/ 26 w 2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1">
                <a:moveTo>
                  <a:pt x="0" y="8"/>
                </a:moveTo>
                <a:lnTo>
                  <a:pt x="15" y="8"/>
                </a:lnTo>
                <a:lnTo>
                  <a:pt x="15" y="11"/>
                </a:lnTo>
                <a:lnTo>
                  <a:pt x="26" y="5"/>
                </a:lnTo>
                <a:lnTo>
                  <a:pt x="15" y="0"/>
                </a:lnTo>
                <a:lnTo>
                  <a:pt x="15" y="3"/>
                </a:lnTo>
                <a:lnTo>
                  <a:pt x="0" y="3"/>
                </a:lnTo>
              </a:path>
            </a:pathLst>
          </a:custGeom>
          <a:noFill/>
          <a:ln w="15875">
            <a:solidFill>
              <a:srgbClr val="000000"/>
            </a:solidFill>
            <a:round/>
            <a:headEnd/>
            <a:tailEnd/>
          </a:ln>
        </p:spPr>
        <p:txBody>
          <a:bodyPr/>
          <a:lstStyle/>
          <a:p>
            <a:endParaRPr lang="en-US"/>
          </a:p>
        </p:txBody>
      </p:sp>
      <p:sp>
        <p:nvSpPr>
          <p:cNvPr id="34854" name="Line 39"/>
          <p:cNvSpPr>
            <a:spLocks noChangeShapeType="1"/>
          </p:cNvSpPr>
          <p:nvPr/>
        </p:nvSpPr>
        <p:spPr bwMode="auto">
          <a:xfrm flipH="1" flipV="1">
            <a:off x="1270000" y="2990850"/>
            <a:ext cx="3175" cy="849313"/>
          </a:xfrm>
          <a:prstGeom prst="line">
            <a:avLst/>
          </a:prstGeom>
          <a:noFill/>
          <a:ln w="15875">
            <a:solidFill>
              <a:srgbClr val="000000"/>
            </a:solidFill>
            <a:round/>
            <a:headEnd/>
            <a:tailEnd/>
          </a:ln>
        </p:spPr>
        <p:txBody>
          <a:bodyPr/>
          <a:lstStyle/>
          <a:p>
            <a:endParaRPr lang="en-US"/>
          </a:p>
        </p:txBody>
      </p:sp>
      <p:sp>
        <p:nvSpPr>
          <p:cNvPr id="34855" name="Freeform 40"/>
          <p:cNvSpPr>
            <a:spLocks/>
          </p:cNvSpPr>
          <p:nvPr/>
        </p:nvSpPr>
        <p:spPr bwMode="auto">
          <a:xfrm>
            <a:off x="1004888" y="3471863"/>
            <a:ext cx="268287" cy="442912"/>
          </a:xfrm>
          <a:custGeom>
            <a:avLst/>
            <a:gdLst>
              <a:gd name="T0" fmla="*/ 0 w 17"/>
              <a:gd name="T1" fmla="*/ 0 h 28"/>
              <a:gd name="T2" fmla="*/ 2147483647 w 17"/>
              <a:gd name="T3" fmla="*/ 0 h 28"/>
              <a:gd name="T4" fmla="*/ 2147483647 w 17"/>
              <a:gd name="T5" fmla="*/ 2147483647 h 28"/>
              <a:gd name="T6" fmla="*/ 2147483647 w 17"/>
              <a:gd name="T7" fmla="*/ 2147483647 h 28"/>
              <a:gd name="T8" fmla="*/ 0 60000 65536"/>
              <a:gd name="T9" fmla="*/ 0 60000 65536"/>
              <a:gd name="T10" fmla="*/ 0 60000 65536"/>
              <a:gd name="T11" fmla="*/ 0 60000 65536"/>
              <a:gd name="T12" fmla="*/ 0 w 17"/>
              <a:gd name="T13" fmla="*/ 0 h 28"/>
              <a:gd name="T14" fmla="*/ 17 w 17"/>
              <a:gd name="T15" fmla="*/ 28 h 28"/>
            </a:gdLst>
            <a:ahLst/>
            <a:cxnLst>
              <a:cxn ang="T8">
                <a:pos x="T0" y="T1"/>
              </a:cxn>
              <a:cxn ang="T9">
                <a:pos x="T2" y="T3"/>
              </a:cxn>
              <a:cxn ang="T10">
                <a:pos x="T4" y="T5"/>
              </a:cxn>
              <a:cxn ang="T11">
                <a:pos x="T6" y="T7"/>
              </a:cxn>
            </a:cxnLst>
            <a:rect l="T12" t="T13" r="T14" b="T15"/>
            <a:pathLst>
              <a:path w="17" h="28">
                <a:moveTo>
                  <a:pt x="0" y="0"/>
                </a:moveTo>
                <a:lnTo>
                  <a:pt x="12" y="0"/>
                </a:lnTo>
                <a:lnTo>
                  <a:pt x="12" y="28"/>
                </a:lnTo>
                <a:lnTo>
                  <a:pt x="17" y="28"/>
                </a:lnTo>
              </a:path>
            </a:pathLst>
          </a:custGeom>
          <a:noFill/>
          <a:ln w="15875">
            <a:solidFill>
              <a:srgbClr val="000000"/>
            </a:solidFill>
            <a:round/>
            <a:headEnd/>
            <a:tailEnd/>
          </a:ln>
        </p:spPr>
        <p:txBody>
          <a:bodyPr/>
          <a:lstStyle/>
          <a:p>
            <a:endParaRPr lang="en-US"/>
          </a:p>
        </p:txBody>
      </p:sp>
      <p:sp>
        <p:nvSpPr>
          <p:cNvPr id="34856" name="Freeform 41"/>
          <p:cNvSpPr>
            <a:spLocks/>
          </p:cNvSpPr>
          <p:nvPr/>
        </p:nvSpPr>
        <p:spPr bwMode="auto">
          <a:xfrm>
            <a:off x="989013" y="2921000"/>
            <a:ext cx="284162" cy="457200"/>
          </a:xfrm>
          <a:custGeom>
            <a:avLst/>
            <a:gdLst>
              <a:gd name="T0" fmla="*/ 0 w 18"/>
              <a:gd name="T1" fmla="*/ 2147483647 h 29"/>
              <a:gd name="T2" fmla="*/ 2147483647 w 18"/>
              <a:gd name="T3" fmla="*/ 2147483647 h 29"/>
              <a:gd name="T4" fmla="*/ 2147483647 w 18"/>
              <a:gd name="T5" fmla="*/ 0 h 29"/>
              <a:gd name="T6" fmla="*/ 2147483647 w 18"/>
              <a:gd name="T7" fmla="*/ 0 h 29"/>
              <a:gd name="T8" fmla="*/ 0 60000 65536"/>
              <a:gd name="T9" fmla="*/ 0 60000 65536"/>
              <a:gd name="T10" fmla="*/ 0 60000 65536"/>
              <a:gd name="T11" fmla="*/ 0 60000 65536"/>
              <a:gd name="T12" fmla="*/ 0 w 18"/>
              <a:gd name="T13" fmla="*/ 0 h 29"/>
              <a:gd name="T14" fmla="*/ 18 w 18"/>
              <a:gd name="T15" fmla="*/ 29 h 29"/>
            </a:gdLst>
            <a:ahLst/>
            <a:cxnLst>
              <a:cxn ang="T8">
                <a:pos x="T0" y="T1"/>
              </a:cxn>
              <a:cxn ang="T9">
                <a:pos x="T2" y="T3"/>
              </a:cxn>
              <a:cxn ang="T10">
                <a:pos x="T4" y="T5"/>
              </a:cxn>
              <a:cxn ang="T11">
                <a:pos x="T6" y="T7"/>
              </a:cxn>
            </a:cxnLst>
            <a:rect l="T12" t="T13" r="T14" b="T15"/>
            <a:pathLst>
              <a:path w="18" h="29">
                <a:moveTo>
                  <a:pt x="0" y="29"/>
                </a:moveTo>
                <a:lnTo>
                  <a:pt x="12" y="29"/>
                </a:lnTo>
                <a:lnTo>
                  <a:pt x="12" y="0"/>
                </a:lnTo>
                <a:lnTo>
                  <a:pt x="18" y="0"/>
                </a:lnTo>
              </a:path>
            </a:pathLst>
          </a:custGeom>
          <a:noFill/>
          <a:ln w="15875">
            <a:solidFill>
              <a:srgbClr val="000000"/>
            </a:solidFill>
            <a:round/>
            <a:headEnd/>
            <a:tailEnd/>
          </a:ln>
        </p:spPr>
        <p:txBody>
          <a:bodyPr/>
          <a:lstStyle/>
          <a:p>
            <a:endParaRPr lang="en-US"/>
          </a:p>
        </p:txBody>
      </p:sp>
      <p:sp>
        <p:nvSpPr>
          <p:cNvPr id="34857" name="Line 42"/>
          <p:cNvSpPr>
            <a:spLocks noChangeShapeType="1"/>
          </p:cNvSpPr>
          <p:nvPr/>
        </p:nvSpPr>
        <p:spPr bwMode="auto">
          <a:xfrm flipH="1">
            <a:off x="3514725" y="3709988"/>
            <a:ext cx="441325" cy="1587"/>
          </a:xfrm>
          <a:prstGeom prst="line">
            <a:avLst/>
          </a:prstGeom>
          <a:noFill/>
          <a:ln w="15875">
            <a:solidFill>
              <a:srgbClr val="000000"/>
            </a:solidFill>
            <a:round/>
            <a:headEnd/>
            <a:tailEnd/>
          </a:ln>
        </p:spPr>
        <p:txBody>
          <a:bodyPr/>
          <a:lstStyle/>
          <a:p>
            <a:endParaRPr lang="en-US"/>
          </a:p>
        </p:txBody>
      </p:sp>
      <p:sp>
        <p:nvSpPr>
          <p:cNvPr id="34858" name="Line 43"/>
          <p:cNvSpPr>
            <a:spLocks noChangeShapeType="1"/>
          </p:cNvSpPr>
          <p:nvPr/>
        </p:nvSpPr>
        <p:spPr bwMode="auto">
          <a:xfrm flipH="1">
            <a:off x="3514725" y="3630613"/>
            <a:ext cx="441325" cy="1587"/>
          </a:xfrm>
          <a:prstGeom prst="line">
            <a:avLst/>
          </a:prstGeom>
          <a:noFill/>
          <a:ln w="15875">
            <a:solidFill>
              <a:srgbClr val="000000"/>
            </a:solidFill>
            <a:round/>
            <a:headEnd/>
            <a:tailEnd/>
          </a:ln>
        </p:spPr>
        <p:txBody>
          <a:bodyPr/>
          <a:lstStyle/>
          <a:p>
            <a:endParaRPr lang="en-US"/>
          </a:p>
        </p:txBody>
      </p:sp>
      <p:sp>
        <p:nvSpPr>
          <p:cNvPr id="34859" name="Line 44"/>
          <p:cNvSpPr>
            <a:spLocks noChangeShapeType="1"/>
          </p:cNvSpPr>
          <p:nvPr/>
        </p:nvSpPr>
        <p:spPr bwMode="auto">
          <a:xfrm flipH="1">
            <a:off x="3514725" y="4119563"/>
            <a:ext cx="441325" cy="1587"/>
          </a:xfrm>
          <a:prstGeom prst="line">
            <a:avLst/>
          </a:prstGeom>
          <a:noFill/>
          <a:ln w="15875">
            <a:solidFill>
              <a:srgbClr val="000000"/>
            </a:solidFill>
            <a:round/>
            <a:headEnd/>
            <a:tailEnd/>
          </a:ln>
        </p:spPr>
        <p:txBody>
          <a:bodyPr/>
          <a:lstStyle/>
          <a:p>
            <a:endParaRPr lang="en-US"/>
          </a:p>
        </p:txBody>
      </p:sp>
      <p:sp>
        <p:nvSpPr>
          <p:cNvPr id="34860" name="Freeform 45"/>
          <p:cNvSpPr>
            <a:spLocks/>
          </p:cNvSpPr>
          <p:nvPr/>
        </p:nvSpPr>
        <p:spPr bwMode="auto">
          <a:xfrm>
            <a:off x="3735388" y="3994150"/>
            <a:ext cx="15875" cy="14288"/>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p:spPr>
        <p:txBody>
          <a:bodyPr/>
          <a:lstStyle/>
          <a:p>
            <a:endParaRPr lang="en-US"/>
          </a:p>
        </p:txBody>
      </p:sp>
      <p:sp>
        <p:nvSpPr>
          <p:cNvPr id="34861" name="Freeform 46"/>
          <p:cNvSpPr>
            <a:spLocks/>
          </p:cNvSpPr>
          <p:nvPr/>
        </p:nvSpPr>
        <p:spPr bwMode="auto">
          <a:xfrm>
            <a:off x="3735388" y="3914775"/>
            <a:ext cx="15875" cy="15875"/>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p:spPr>
        <p:txBody>
          <a:bodyPr/>
          <a:lstStyle/>
          <a:p>
            <a:endParaRPr lang="en-US"/>
          </a:p>
        </p:txBody>
      </p:sp>
      <p:sp>
        <p:nvSpPr>
          <p:cNvPr id="34862" name="Freeform 47"/>
          <p:cNvSpPr>
            <a:spLocks/>
          </p:cNvSpPr>
          <p:nvPr/>
        </p:nvSpPr>
        <p:spPr bwMode="auto">
          <a:xfrm>
            <a:off x="3735388" y="3835400"/>
            <a:ext cx="15875" cy="15875"/>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p:spPr>
        <p:txBody>
          <a:bodyPr/>
          <a:lstStyle/>
          <a:p>
            <a:endParaRPr lang="en-US"/>
          </a:p>
        </p:txBody>
      </p:sp>
      <p:sp>
        <p:nvSpPr>
          <p:cNvPr id="34863" name="Line 48"/>
          <p:cNvSpPr>
            <a:spLocks noChangeShapeType="1"/>
          </p:cNvSpPr>
          <p:nvPr/>
        </p:nvSpPr>
        <p:spPr bwMode="auto">
          <a:xfrm flipH="1">
            <a:off x="3498850" y="2809875"/>
            <a:ext cx="457200" cy="1588"/>
          </a:xfrm>
          <a:prstGeom prst="line">
            <a:avLst/>
          </a:prstGeom>
          <a:noFill/>
          <a:ln w="15875">
            <a:solidFill>
              <a:srgbClr val="000000"/>
            </a:solidFill>
            <a:round/>
            <a:headEnd/>
            <a:tailEnd/>
          </a:ln>
        </p:spPr>
        <p:txBody>
          <a:bodyPr/>
          <a:lstStyle/>
          <a:p>
            <a:endParaRPr lang="en-US"/>
          </a:p>
        </p:txBody>
      </p:sp>
      <p:sp>
        <p:nvSpPr>
          <p:cNvPr id="34864" name="Line 49"/>
          <p:cNvSpPr>
            <a:spLocks noChangeShapeType="1"/>
          </p:cNvSpPr>
          <p:nvPr/>
        </p:nvSpPr>
        <p:spPr bwMode="auto">
          <a:xfrm flipH="1">
            <a:off x="3498850" y="2714625"/>
            <a:ext cx="457200" cy="1588"/>
          </a:xfrm>
          <a:prstGeom prst="line">
            <a:avLst/>
          </a:prstGeom>
          <a:noFill/>
          <a:ln w="15875">
            <a:solidFill>
              <a:srgbClr val="000000"/>
            </a:solidFill>
            <a:round/>
            <a:headEnd/>
            <a:tailEnd/>
          </a:ln>
        </p:spPr>
        <p:txBody>
          <a:bodyPr/>
          <a:lstStyle/>
          <a:p>
            <a:endParaRPr lang="en-US"/>
          </a:p>
        </p:txBody>
      </p:sp>
      <p:sp>
        <p:nvSpPr>
          <p:cNvPr id="34865" name="Line 50"/>
          <p:cNvSpPr>
            <a:spLocks noChangeShapeType="1"/>
          </p:cNvSpPr>
          <p:nvPr/>
        </p:nvSpPr>
        <p:spPr bwMode="auto">
          <a:xfrm flipH="1">
            <a:off x="3498850" y="3219450"/>
            <a:ext cx="457200" cy="1588"/>
          </a:xfrm>
          <a:prstGeom prst="line">
            <a:avLst/>
          </a:prstGeom>
          <a:noFill/>
          <a:ln w="15875">
            <a:solidFill>
              <a:srgbClr val="000000"/>
            </a:solidFill>
            <a:round/>
            <a:headEnd/>
            <a:tailEnd/>
          </a:ln>
        </p:spPr>
        <p:txBody>
          <a:bodyPr/>
          <a:lstStyle/>
          <a:p>
            <a:endParaRPr lang="en-US"/>
          </a:p>
        </p:txBody>
      </p:sp>
      <p:sp>
        <p:nvSpPr>
          <p:cNvPr id="34866" name="Rectangle 51"/>
          <p:cNvSpPr>
            <a:spLocks noChangeArrowheads="1"/>
          </p:cNvSpPr>
          <p:nvPr/>
        </p:nvSpPr>
        <p:spPr bwMode="auto">
          <a:xfrm>
            <a:off x="4224338" y="2889250"/>
            <a:ext cx="5524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Cell array</a:t>
            </a:r>
            <a:endParaRPr lang="en-CA" sz="2400">
              <a:latin typeface="Corbel" pitchFamily="34" charset="0"/>
            </a:endParaRPr>
          </a:p>
        </p:txBody>
      </p:sp>
      <p:sp>
        <p:nvSpPr>
          <p:cNvPr id="34867" name="Rectangle 52"/>
          <p:cNvSpPr>
            <a:spLocks noChangeArrowheads="1"/>
          </p:cNvSpPr>
          <p:nvPr/>
        </p:nvSpPr>
        <p:spPr bwMode="auto">
          <a:xfrm>
            <a:off x="1903413" y="3016250"/>
            <a:ext cx="26987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latch</a:t>
            </a:r>
            <a:endParaRPr lang="en-CA" sz="2400">
              <a:latin typeface="Corbel" pitchFamily="34" charset="0"/>
            </a:endParaRPr>
          </a:p>
        </p:txBody>
      </p:sp>
      <p:sp>
        <p:nvSpPr>
          <p:cNvPr id="34868" name="Rectangle 53"/>
          <p:cNvSpPr>
            <a:spLocks noChangeArrowheads="1"/>
          </p:cNvSpPr>
          <p:nvPr/>
        </p:nvSpPr>
        <p:spPr bwMode="auto">
          <a:xfrm>
            <a:off x="1825625" y="2873375"/>
            <a:ext cx="41751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address</a:t>
            </a:r>
            <a:endParaRPr lang="en-CA" sz="2400">
              <a:latin typeface="Corbel" pitchFamily="34" charset="0"/>
            </a:endParaRPr>
          </a:p>
        </p:txBody>
      </p:sp>
      <p:sp>
        <p:nvSpPr>
          <p:cNvPr id="34869" name="Rectangle 54"/>
          <p:cNvSpPr>
            <a:spLocks noChangeArrowheads="1"/>
          </p:cNvSpPr>
          <p:nvPr/>
        </p:nvSpPr>
        <p:spPr bwMode="auto">
          <a:xfrm>
            <a:off x="1903413" y="2716213"/>
            <a:ext cx="26511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Row</a:t>
            </a:r>
            <a:endParaRPr lang="en-CA" sz="2400">
              <a:latin typeface="Corbel" pitchFamily="34" charset="0"/>
            </a:endParaRPr>
          </a:p>
        </p:txBody>
      </p:sp>
      <p:sp>
        <p:nvSpPr>
          <p:cNvPr id="34870" name="Rectangle 55"/>
          <p:cNvSpPr>
            <a:spLocks noChangeArrowheads="1"/>
          </p:cNvSpPr>
          <p:nvPr/>
        </p:nvSpPr>
        <p:spPr bwMode="auto">
          <a:xfrm>
            <a:off x="2946400" y="2936875"/>
            <a:ext cx="4413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decoder</a:t>
            </a:r>
            <a:endParaRPr lang="en-CA" sz="2400">
              <a:latin typeface="Corbel" pitchFamily="34" charset="0"/>
            </a:endParaRPr>
          </a:p>
        </p:txBody>
      </p:sp>
      <p:sp>
        <p:nvSpPr>
          <p:cNvPr id="34871" name="Rectangle 56"/>
          <p:cNvSpPr>
            <a:spLocks noChangeArrowheads="1"/>
          </p:cNvSpPr>
          <p:nvPr/>
        </p:nvSpPr>
        <p:spPr bwMode="auto">
          <a:xfrm>
            <a:off x="3024188" y="2809875"/>
            <a:ext cx="16351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Ro</a:t>
            </a:r>
            <a:endParaRPr lang="en-CA" sz="2400">
              <a:latin typeface="Corbel" pitchFamily="34" charset="0"/>
            </a:endParaRPr>
          </a:p>
        </p:txBody>
      </p:sp>
      <p:sp>
        <p:nvSpPr>
          <p:cNvPr id="34872" name="Rectangle 57"/>
          <p:cNvSpPr>
            <a:spLocks noChangeArrowheads="1"/>
          </p:cNvSpPr>
          <p:nvPr/>
        </p:nvSpPr>
        <p:spPr bwMode="auto">
          <a:xfrm>
            <a:off x="3198813" y="2809875"/>
            <a:ext cx="10160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w</a:t>
            </a:r>
            <a:endParaRPr lang="en-CA" sz="2400">
              <a:latin typeface="Corbel" pitchFamily="34" charset="0"/>
            </a:endParaRPr>
          </a:p>
        </p:txBody>
      </p:sp>
      <p:sp>
        <p:nvSpPr>
          <p:cNvPr id="34873" name="Rectangle 58"/>
          <p:cNvSpPr>
            <a:spLocks noChangeArrowheads="1"/>
          </p:cNvSpPr>
          <p:nvPr/>
        </p:nvSpPr>
        <p:spPr bwMode="auto">
          <a:xfrm>
            <a:off x="2835275" y="2652713"/>
            <a:ext cx="663575" cy="661987"/>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34874" name="Rectangle 59"/>
          <p:cNvSpPr>
            <a:spLocks noChangeArrowheads="1"/>
          </p:cNvSpPr>
          <p:nvPr/>
        </p:nvSpPr>
        <p:spPr bwMode="auto">
          <a:xfrm>
            <a:off x="3956050" y="2430463"/>
            <a:ext cx="1104900" cy="110490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34875" name="Rectangle 60"/>
          <p:cNvSpPr>
            <a:spLocks noChangeArrowheads="1"/>
          </p:cNvSpPr>
          <p:nvPr/>
        </p:nvSpPr>
        <p:spPr bwMode="auto">
          <a:xfrm>
            <a:off x="1698625" y="2636838"/>
            <a:ext cx="695325" cy="677862"/>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34876" name="Freeform 61"/>
          <p:cNvSpPr>
            <a:spLocks/>
          </p:cNvSpPr>
          <p:nvPr/>
        </p:nvSpPr>
        <p:spPr bwMode="auto">
          <a:xfrm>
            <a:off x="3719513" y="3094038"/>
            <a:ext cx="15875" cy="15875"/>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p:spPr>
        <p:txBody>
          <a:bodyPr/>
          <a:lstStyle/>
          <a:p>
            <a:endParaRPr lang="en-US"/>
          </a:p>
        </p:txBody>
      </p:sp>
      <p:sp>
        <p:nvSpPr>
          <p:cNvPr id="34877" name="Freeform 62"/>
          <p:cNvSpPr>
            <a:spLocks/>
          </p:cNvSpPr>
          <p:nvPr/>
        </p:nvSpPr>
        <p:spPr bwMode="auto">
          <a:xfrm>
            <a:off x="3719513" y="3014663"/>
            <a:ext cx="15875" cy="15875"/>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p:spPr>
        <p:txBody>
          <a:bodyPr/>
          <a:lstStyle/>
          <a:p>
            <a:endParaRPr lang="en-US"/>
          </a:p>
        </p:txBody>
      </p:sp>
      <p:sp>
        <p:nvSpPr>
          <p:cNvPr id="34878" name="Freeform 63"/>
          <p:cNvSpPr>
            <a:spLocks/>
          </p:cNvSpPr>
          <p:nvPr/>
        </p:nvSpPr>
        <p:spPr bwMode="auto">
          <a:xfrm>
            <a:off x="3719513" y="2935288"/>
            <a:ext cx="15875" cy="15875"/>
          </a:xfrm>
          <a:custGeom>
            <a:avLst/>
            <a:gdLst>
              <a:gd name="T0" fmla="*/ 0 w 1"/>
              <a:gd name="T1" fmla="*/ 0 h 1"/>
              <a:gd name="T2" fmla="*/ 0 w 1"/>
              <a:gd name="T3" fmla="*/ 2147483647 h 1"/>
              <a:gd name="T4" fmla="*/ 214748364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p:spPr>
        <p:txBody>
          <a:bodyPr/>
          <a:lstStyle/>
          <a:p>
            <a:endParaRPr lang="en-US"/>
          </a:p>
        </p:txBody>
      </p:sp>
      <p:sp>
        <p:nvSpPr>
          <p:cNvPr id="34879" name="Rectangle 64"/>
          <p:cNvSpPr>
            <a:spLocks noChangeArrowheads="1"/>
          </p:cNvSpPr>
          <p:nvPr/>
        </p:nvSpPr>
        <p:spPr bwMode="auto">
          <a:xfrm>
            <a:off x="2946400" y="3852863"/>
            <a:ext cx="4413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decoder</a:t>
            </a:r>
            <a:endParaRPr lang="en-CA" sz="2400">
              <a:latin typeface="Corbel" pitchFamily="34" charset="0"/>
            </a:endParaRPr>
          </a:p>
        </p:txBody>
      </p:sp>
      <p:sp>
        <p:nvSpPr>
          <p:cNvPr id="34880" name="Rectangle 65"/>
          <p:cNvSpPr>
            <a:spLocks noChangeArrowheads="1"/>
          </p:cNvSpPr>
          <p:nvPr/>
        </p:nvSpPr>
        <p:spPr bwMode="auto">
          <a:xfrm>
            <a:off x="2930525" y="3678238"/>
            <a:ext cx="16351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Co</a:t>
            </a:r>
            <a:endParaRPr lang="en-CA" sz="2400">
              <a:latin typeface="Corbel" pitchFamily="34" charset="0"/>
            </a:endParaRPr>
          </a:p>
        </p:txBody>
      </p:sp>
      <p:sp>
        <p:nvSpPr>
          <p:cNvPr id="34881" name="Rectangle 66"/>
          <p:cNvSpPr>
            <a:spLocks noChangeArrowheads="1"/>
          </p:cNvSpPr>
          <p:nvPr/>
        </p:nvSpPr>
        <p:spPr bwMode="auto">
          <a:xfrm>
            <a:off x="3103563" y="3678238"/>
            <a:ext cx="2857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lumn</a:t>
            </a:r>
            <a:endParaRPr lang="en-CA" sz="2400">
              <a:latin typeface="Corbel" pitchFamily="34" charset="0"/>
            </a:endParaRPr>
          </a:p>
        </p:txBody>
      </p:sp>
      <p:sp>
        <p:nvSpPr>
          <p:cNvPr id="34882" name="Rectangle 67"/>
          <p:cNvSpPr>
            <a:spLocks noChangeArrowheads="1"/>
          </p:cNvSpPr>
          <p:nvPr/>
        </p:nvSpPr>
        <p:spPr bwMode="auto">
          <a:xfrm>
            <a:off x="2835275" y="3535363"/>
            <a:ext cx="663575" cy="67945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34883" name="Rectangle 68"/>
          <p:cNvSpPr>
            <a:spLocks noChangeArrowheads="1"/>
          </p:cNvSpPr>
          <p:nvPr/>
        </p:nvSpPr>
        <p:spPr bwMode="auto">
          <a:xfrm>
            <a:off x="3956050" y="3535363"/>
            <a:ext cx="1104900" cy="67945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34884" name="Rectangle 69"/>
          <p:cNvSpPr>
            <a:spLocks noChangeArrowheads="1"/>
          </p:cNvSpPr>
          <p:nvPr/>
        </p:nvSpPr>
        <p:spPr bwMode="auto">
          <a:xfrm>
            <a:off x="4144963" y="3694113"/>
            <a:ext cx="6413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Read/Write</a:t>
            </a:r>
            <a:endParaRPr lang="en-CA" sz="2400">
              <a:latin typeface="Corbel" pitchFamily="34" charset="0"/>
            </a:endParaRPr>
          </a:p>
        </p:txBody>
      </p:sp>
      <p:sp>
        <p:nvSpPr>
          <p:cNvPr id="34885" name="Rectangle 70"/>
          <p:cNvSpPr>
            <a:spLocks noChangeArrowheads="1"/>
          </p:cNvSpPr>
          <p:nvPr/>
        </p:nvSpPr>
        <p:spPr bwMode="auto">
          <a:xfrm>
            <a:off x="4003675" y="3836988"/>
            <a:ext cx="9715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circuits &amp; latches</a:t>
            </a:r>
            <a:endParaRPr lang="en-CA" sz="2400">
              <a:latin typeface="Corbel" pitchFamily="34" charset="0"/>
            </a:endParaRPr>
          </a:p>
        </p:txBody>
      </p:sp>
      <p:sp>
        <p:nvSpPr>
          <p:cNvPr id="34886" name="Rectangle 71"/>
          <p:cNvSpPr>
            <a:spLocks noChangeArrowheads="1"/>
          </p:cNvSpPr>
          <p:nvPr/>
        </p:nvSpPr>
        <p:spPr bwMode="auto">
          <a:xfrm>
            <a:off x="1841500" y="3914775"/>
            <a:ext cx="41751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counter</a:t>
            </a:r>
            <a:endParaRPr lang="en-CA" sz="2400">
              <a:latin typeface="Corbel" pitchFamily="34" charset="0"/>
            </a:endParaRPr>
          </a:p>
        </p:txBody>
      </p:sp>
      <p:sp>
        <p:nvSpPr>
          <p:cNvPr id="34887" name="Rectangle 72"/>
          <p:cNvSpPr>
            <a:spLocks noChangeArrowheads="1"/>
          </p:cNvSpPr>
          <p:nvPr/>
        </p:nvSpPr>
        <p:spPr bwMode="auto">
          <a:xfrm>
            <a:off x="1841500" y="3757613"/>
            <a:ext cx="41751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address</a:t>
            </a:r>
            <a:endParaRPr lang="en-CA" sz="2400">
              <a:latin typeface="Corbel" pitchFamily="34" charset="0"/>
            </a:endParaRPr>
          </a:p>
        </p:txBody>
      </p:sp>
      <p:sp>
        <p:nvSpPr>
          <p:cNvPr id="34888" name="Rectangle 73"/>
          <p:cNvSpPr>
            <a:spLocks noChangeArrowheads="1"/>
          </p:cNvSpPr>
          <p:nvPr/>
        </p:nvSpPr>
        <p:spPr bwMode="auto">
          <a:xfrm>
            <a:off x="1825625" y="3614738"/>
            <a:ext cx="44926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Column</a:t>
            </a:r>
            <a:endParaRPr lang="en-CA" sz="2400">
              <a:latin typeface="Corbel" pitchFamily="34" charset="0"/>
            </a:endParaRPr>
          </a:p>
        </p:txBody>
      </p:sp>
      <p:sp>
        <p:nvSpPr>
          <p:cNvPr id="34889" name="Rectangle 74"/>
          <p:cNvSpPr>
            <a:spLocks noChangeArrowheads="1"/>
          </p:cNvSpPr>
          <p:nvPr/>
        </p:nvSpPr>
        <p:spPr bwMode="auto">
          <a:xfrm>
            <a:off x="1698625" y="3535363"/>
            <a:ext cx="695325" cy="67945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34890" name="Freeform 75"/>
          <p:cNvSpPr>
            <a:spLocks/>
          </p:cNvSpPr>
          <p:nvPr/>
        </p:nvSpPr>
        <p:spPr bwMode="auto">
          <a:xfrm>
            <a:off x="2393950" y="2889250"/>
            <a:ext cx="425450" cy="188913"/>
          </a:xfrm>
          <a:custGeom>
            <a:avLst/>
            <a:gdLst>
              <a:gd name="T0" fmla="*/ 0 w 27"/>
              <a:gd name="T1" fmla="*/ 2147483647 h 12"/>
              <a:gd name="T2" fmla="*/ 2147483647 w 27"/>
              <a:gd name="T3" fmla="*/ 2147483647 h 12"/>
              <a:gd name="T4" fmla="*/ 2147483647 w 27"/>
              <a:gd name="T5" fmla="*/ 2147483647 h 12"/>
              <a:gd name="T6" fmla="*/ 2147483647 w 27"/>
              <a:gd name="T7" fmla="*/ 2147483647 h 12"/>
              <a:gd name="T8" fmla="*/ 2147483647 w 27"/>
              <a:gd name="T9" fmla="*/ 0 h 12"/>
              <a:gd name="T10" fmla="*/ 2147483647 w 27"/>
              <a:gd name="T11" fmla="*/ 2147483647 h 12"/>
              <a:gd name="T12" fmla="*/ 0 w 27"/>
              <a:gd name="T13" fmla="*/ 2147483647 h 12"/>
              <a:gd name="T14" fmla="*/ 0 60000 65536"/>
              <a:gd name="T15" fmla="*/ 0 60000 65536"/>
              <a:gd name="T16" fmla="*/ 0 60000 65536"/>
              <a:gd name="T17" fmla="*/ 0 60000 65536"/>
              <a:gd name="T18" fmla="*/ 0 60000 65536"/>
              <a:gd name="T19" fmla="*/ 0 60000 65536"/>
              <a:gd name="T20" fmla="*/ 0 60000 65536"/>
              <a:gd name="T21" fmla="*/ 0 w 27"/>
              <a:gd name="T22" fmla="*/ 0 h 12"/>
              <a:gd name="T23" fmla="*/ 27 w 2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2">
                <a:moveTo>
                  <a:pt x="0" y="9"/>
                </a:moveTo>
                <a:lnTo>
                  <a:pt x="15" y="9"/>
                </a:lnTo>
                <a:lnTo>
                  <a:pt x="15" y="12"/>
                </a:lnTo>
                <a:lnTo>
                  <a:pt x="27" y="6"/>
                </a:lnTo>
                <a:lnTo>
                  <a:pt x="15" y="0"/>
                </a:lnTo>
                <a:lnTo>
                  <a:pt x="15" y="3"/>
                </a:lnTo>
                <a:lnTo>
                  <a:pt x="0" y="3"/>
                </a:lnTo>
              </a:path>
            </a:pathLst>
          </a:custGeom>
          <a:noFill/>
          <a:ln w="15875">
            <a:solidFill>
              <a:srgbClr val="000000"/>
            </a:solidFill>
            <a:round/>
            <a:headEnd/>
            <a:tailEnd/>
          </a:ln>
        </p:spPr>
        <p:txBody>
          <a:bodyPr/>
          <a:lstStyle/>
          <a:p>
            <a:endParaRPr lang="en-US"/>
          </a:p>
        </p:txBody>
      </p:sp>
      <p:sp>
        <p:nvSpPr>
          <p:cNvPr id="34891" name="Freeform 76"/>
          <p:cNvSpPr>
            <a:spLocks/>
          </p:cNvSpPr>
          <p:nvPr/>
        </p:nvSpPr>
        <p:spPr bwMode="auto">
          <a:xfrm>
            <a:off x="2393950" y="3787775"/>
            <a:ext cx="425450" cy="174625"/>
          </a:xfrm>
          <a:custGeom>
            <a:avLst/>
            <a:gdLst>
              <a:gd name="T0" fmla="*/ 0 w 27"/>
              <a:gd name="T1" fmla="*/ 2147483647 h 11"/>
              <a:gd name="T2" fmla="*/ 2147483647 w 27"/>
              <a:gd name="T3" fmla="*/ 2147483647 h 11"/>
              <a:gd name="T4" fmla="*/ 2147483647 w 27"/>
              <a:gd name="T5" fmla="*/ 2147483647 h 11"/>
              <a:gd name="T6" fmla="*/ 2147483647 w 27"/>
              <a:gd name="T7" fmla="*/ 2147483647 h 11"/>
              <a:gd name="T8" fmla="*/ 2147483647 w 27"/>
              <a:gd name="T9" fmla="*/ 0 h 11"/>
              <a:gd name="T10" fmla="*/ 2147483647 w 27"/>
              <a:gd name="T11" fmla="*/ 2147483647 h 11"/>
              <a:gd name="T12" fmla="*/ 0 w 27"/>
              <a:gd name="T13" fmla="*/ 2147483647 h 11"/>
              <a:gd name="T14" fmla="*/ 0 60000 65536"/>
              <a:gd name="T15" fmla="*/ 0 60000 65536"/>
              <a:gd name="T16" fmla="*/ 0 60000 65536"/>
              <a:gd name="T17" fmla="*/ 0 60000 65536"/>
              <a:gd name="T18" fmla="*/ 0 60000 65536"/>
              <a:gd name="T19" fmla="*/ 0 60000 65536"/>
              <a:gd name="T20" fmla="*/ 0 60000 65536"/>
              <a:gd name="T21" fmla="*/ 0 w 27"/>
              <a:gd name="T22" fmla="*/ 0 h 11"/>
              <a:gd name="T23" fmla="*/ 27 w 27"/>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1">
                <a:moveTo>
                  <a:pt x="0" y="8"/>
                </a:moveTo>
                <a:lnTo>
                  <a:pt x="15" y="8"/>
                </a:lnTo>
                <a:lnTo>
                  <a:pt x="15" y="11"/>
                </a:lnTo>
                <a:lnTo>
                  <a:pt x="27" y="6"/>
                </a:lnTo>
                <a:lnTo>
                  <a:pt x="15" y="0"/>
                </a:lnTo>
                <a:lnTo>
                  <a:pt x="15" y="3"/>
                </a:lnTo>
                <a:lnTo>
                  <a:pt x="0" y="3"/>
                </a:lnTo>
              </a:path>
            </a:pathLst>
          </a:custGeom>
          <a:noFill/>
          <a:ln w="15875">
            <a:solidFill>
              <a:srgbClr val="000000"/>
            </a:solidFill>
            <a:round/>
            <a:headEnd/>
            <a:tailEnd/>
          </a:ln>
        </p:spPr>
        <p:txBody>
          <a:bodyPr/>
          <a:lstStyle/>
          <a:p>
            <a:endParaRPr lang="en-US"/>
          </a:p>
        </p:txBody>
      </p:sp>
      <p:sp>
        <p:nvSpPr>
          <p:cNvPr id="34892" name="Rectangle 77"/>
          <p:cNvSpPr>
            <a:spLocks noChangeArrowheads="1"/>
          </p:cNvSpPr>
          <p:nvPr/>
        </p:nvSpPr>
        <p:spPr bwMode="auto">
          <a:xfrm>
            <a:off x="4602163" y="5019675"/>
            <a:ext cx="915987" cy="457200"/>
          </a:xfrm>
          <a:prstGeom prst="rect">
            <a:avLst/>
          </a:prstGeom>
          <a:noFill/>
          <a:ln w="15875">
            <a:solidFill>
              <a:schemeClr val="tx1"/>
            </a:solidFill>
            <a:miter lim="800000"/>
            <a:headEnd/>
            <a:tailEnd/>
          </a:ln>
        </p:spPr>
        <p:txBody>
          <a:bodyPr/>
          <a:lstStyle/>
          <a:p>
            <a:endParaRPr lang="en-US">
              <a:latin typeface="Corbel" pitchFamily="34" charset="0"/>
            </a:endParaRPr>
          </a:p>
        </p:txBody>
      </p:sp>
      <p:grpSp>
        <p:nvGrpSpPr>
          <p:cNvPr id="2" name="Group 104"/>
          <p:cNvGrpSpPr>
            <a:grpSpLocks/>
          </p:cNvGrpSpPr>
          <p:nvPr/>
        </p:nvGrpSpPr>
        <p:grpSpPr bwMode="auto">
          <a:xfrm>
            <a:off x="304800" y="3200400"/>
            <a:ext cx="752475" cy="377825"/>
            <a:chOff x="94" y="1814"/>
            <a:chExt cx="474" cy="238"/>
          </a:xfrm>
        </p:grpSpPr>
        <p:sp>
          <p:nvSpPr>
            <p:cNvPr id="34919" name="Rectangle 78"/>
            <p:cNvSpPr>
              <a:spLocks noChangeArrowheads="1"/>
            </p:cNvSpPr>
            <p:nvPr/>
          </p:nvSpPr>
          <p:spPr bwMode="auto">
            <a:xfrm>
              <a:off x="94" y="1814"/>
              <a:ext cx="474"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Row/Column</a:t>
              </a:r>
              <a:endParaRPr lang="en-CA" sz="2400">
                <a:latin typeface="Corbel" pitchFamily="34" charset="0"/>
              </a:endParaRPr>
            </a:p>
          </p:txBody>
        </p:sp>
        <p:sp>
          <p:nvSpPr>
            <p:cNvPr id="34920" name="Rectangle 79"/>
            <p:cNvSpPr>
              <a:spLocks noChangeArrowheads="1"/>
            </p:cNvSpPr>
            <p:nvPr/>
          </p:nvSpPr>
          <p:spPr bwMode="auto">
            <a:xfrm>
              <a:off x="190" y="1946"/>
              <a:ext cx="263"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address</a:t>
              </a:r>
              <a:endParaRPr lang="en-CA" sz="2400">
                <a:latin typeface="Corbel" pitchFamily="34" charset="0"/>
              </a:endParaRPr>
            </a:p>
          </p:txBody>
        </p:sp>
      </p:grpSp>
      <p:sp>
        <p:nvSpPr>
          <p:cNvPr id="34894" name="Freeform 80"/>
          <p:cNvSpPr>
            <a:spLocks/>
          </p:cNvSpPr>
          <p:nvPr/>
        </p:nvSpPr>
        <p:spPr bwMode="auto">
          <a:xfrm>
            <a:off x="4349750" y="4214813"/>
            <a:ext cx="190500" cy="252412"/>
          </a:xfrm>
          <a:custGeom>
            <a:avLst/>
            <a:gdLst>
              <a:gd name="T0" fmla="*/ 2147483647 w 12"/>
              <a:gd name="T1" fmla="*/ 2147483647 h 16"/>
              <a:gd name="T2" fmla="*/ 2147483647 w 12"/>
              <a:gd name="T3" fmla="*/ 2147483647 h 16"/>
              <a:gd name="T4" fmla="*/ 2147483647 w 12"/>
              <a:gd name="T5" fmla="*/ 2147483647 h 16"/>
              <a:gd name="T6" fmla="*/ 2147483647 w 12"/>
              <a:gd name="T7" fmla="*/ 0 h 16"/>
              <a:gd name="T8" fmla="*/ 0 w 12"/>
              <a:gd name="T9" fmla="*/ 2147483647 h 16"/>
              <a:gd name="T10" fmla="*/ 2147483647 w 12"/>
              <a:gd name="T11" fmla="*/ 2147483647 h 16"/>
              <a:gd name="T12" fmla="*/ 2147483647 w 12"/>
              <a:gd name="T13" fmla="*/ 2147483647 h 16"/>
              <a:gd name="T14" fmla="*/ 0 60000 65536"/>
              <a:gd name="T15" fmla="*/ 0 60000 65536"/>
              <a:gd name="T16" fmla="*/ 0 60000 65536"/>
              <a:gd name="T17" fmla="*/ 0 60000 65536"/>
              <a:gd name="T18" fmla="*/ 0 60000 65536"/>
              <a:gd name="T19" fmla="*/ 0 60000 65536"/>
              <a:gd name="T20" fmla="*/ 0 60000 65536"/>
              <a:gd name="T21" fmla="*/ 0 w 12"/>
              <a:gd name="T22" fmla="*/ 0 h 16"/>
              <a:gd name="T23" fmla="*/ 12 w 12"/>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6">
                <a:moveTo>
                  <a:pt x="9" y="16"/>
                </a:moveTo>
                <a:lnTo>
                  <a:pt x="9" y="12"/>
                </a:lnTo>
                <a:lnTo>
                  <a:pt x="12" y="12"/>
                </a:lnTo>
                <a:lnTo>
                  <a:pt x="6" y="0"/>
                </a:lnTo>
                <a:lnTo>
                  <a:pt x="0" y="12"/>
                </a:lnTo>
                <a:lnTo>
                  <a:pt x="3" y="12"/>
                </a:lnTo>
                <a:lnTo>
                  <a:pt x="3" y="16"/>
                </a:lnTo>
              </a:path>
            </a:pathLst>
          </a:custGeom>
          <a:noFill/>
          <a:ln w="15875">
            <a:solidFill>
              <a:srgbClr val="000000"/>
            </a:solidFill>
            <a:round/>
            <a:headEnd/>
            <a:tailEnd/>
          </a:ln>
        </p:spPr>
        <p:txBody>
          <a:bodyPr/>
          <a:lstStyle/>
          <a:p>
            <a:endParaRPr lang="en-US"/>
          </a:p>
        </p:txBody>
      </p:sp>
      <p:sp>
        <p:nvSpPr>
          <p:cNvPr id="34895" name="Freeform 81"/>
          <p:cNvSpPr>
            <a:spLocks/>
          </p:cNvSpPr>
          <p:nvPr/>
        </p:nvSpPr>
        <p:spPr bwMode="auto">
          <a:xfrm>
            <a:off x="4975225" y="4751388"/>
            <a:ext cx="188913" cy="252412"/>
          </a:xfrm>
          <a:custGeom>
            <a:avLst/>
            <a:gdLst>
              <a:gd name="T0" fmla="*/ 2147483647 w 12"/>
              <a:gd name="T1" fmla="*/ 0 h 16"/>
              <a:gd name="T2" fmla="*/ 2147483647 w 12"/>
              <a:gd name="T3" fmla="*/ 2147483647 h 16"/>
              <a:gd name="T4" fmla="*/ 0 w 12"/>
              <a:gd name="T5" fmla="*/ 2147483647 h 16"/>
              <a:gd name="T6" fmla="*/ 2147483647 w 12"/>
              <a:gd name="T7" fmla="*/ 2147483647 h 16"/>
              <a:gd name="T8" fmla="*/ 2147483647 w 12"/>
              <a:gd name="T9" fmla="*/ 2147483647 h 16"/>
              <a:gd name="T10" fmla="*/ 2147483647 w 12"/>
              <a:gd name="T11" fmla="*/ 2147483647 h 16"/>
              <a:gd name="T12" fmla="*/ 2147483647 w 12"/>
              <a:gd name="T13" fmla="*/ 0 h 16"/>
              <a:gd name="T14" fmla="*/ 0 60000 65536"/>
              <a:gd name="T15" fmla="*/ 0 60000 65536"/>
              <a:gd name="T16" fmla="*/ 0 60000 65536"/>
              <a:gd name="T17" fmla="*/ 0 60000 65536"/>
              <a:gd name="T18" fmla="*/ 0 60000 65536"/>
              <a:gd name="T19" fmla="*/ 0 60000 65536"/>
              <a:gd name="T20" fmla="*/ 0 60000 65536"/>
              <a:gd name="T21" fmla="*/ 0 w 12"/>
              <a:gd name="T22" fmla="*/ 0 h 16"/>
              <a:gd name="T23" fmla="*/ 12 w 12"/>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6">
                <a:moveTo>
                  <a:pt x="3" y="0"/>
                </a:moveTo>
                <a:lnTo>
                  <a:pt x="3" y="5"/>
                </a:lnTo>
                <a:lnTo>
                  <a:pt x="0" y="5"/>
                </a:lnTo>
                <a:lnTo>
                  <a:pt x="6" y="16"/>
                </a:lnTo>
                <a:lnTo>
                  <a:pt x="12" y="5"/>
                </a:lnTo>
                <a:lnTo>
                  <a:pt x="9" y="5"/>
                </a:lnTo>
                <a:lnTo>
                  <a:pt x="9" y="0"/>
                </a:lnTo>
              </a:path>
            </a:pathLst>
          </a:custGeom>
          <a:noFill/>
          <a:ln w="15875">
            <a:solidFill>
              <a:srgbClr val="000000"/>
            </a:solidFill>
            <a:round/>
            <a:headEnd/>
            <a:tailEnd/>
          </a:ln>
        </p:spPr>
        <p:txBody>
          <a:bodyPr/>
          <a:lstStyle/>
          <a:p>
            <a:endParaRPr lang="en-US"/>
          </a:p>
        </p:txBody>
      </p:sp>
      <p:sp>
        <p:nvSpPr>
          <p:cNvPr id="34896" name="Freeform 82"/>
          <p:cNvSpPr>
            <a:spLocks/>
          </p:cNvSpPr>
          <p:nvPr/>
        </p:nvSpPr>
        <p:spPr bwMode="auto">
          <a:xfrm>
            <a:off x="4349750" y="4419600"/>
            <a:ext cx="190500" cy="236538"/>
          </a:xfrm>
          <a:custGeom>
            <a:avLst/>
            <a:gdLst>
              <a:gd name="T0" fmla="*/ 2147483647 w 12"/>
              <a:gd name="T1" fmla="*/ 0 h 15"/>
              <a:gd name="T2" fmla="*/ 2147483647 w 12"/>
              <a:gd name="T3" fmla="*/ 2147483647 h 15"/>
              <a:gd name="T4" fmla="*/ 2147483647 w 12"/>
              <a:gd name="T5" fmla="*/ 2147483647 h 15"/>
              <a:gd name="T6" fmla="*/ 2147483647 w 12"/>
              <a:gd name="T7" fmla="*/ 2147483647 h 15"/>
              <a:gd name="T8" fmla="*/ 0 w 12"/>
              <a:gd name="T9" fmla="*/ 2147483647 h 15"/>
              <a:gd name="T10" fmla="*/ 2147483647 w 12"/>
              <a:gd name="T11" fmla="*/ 2147483647 h 15"/>
              <a:gd name="T12" fmla="*/ 2147483647 w 12"/>
              <a:gd name="T13" fmla="*/ 0 h 15"/>
              <a:gd name="T14" fmla="*/ 0 60000 65536"/>
              <a:gd name="T15" fmla="*/ 0 60000 65536"/>
              <a:gd name="T16" fmla="*/ 0 60000 65536"/>
              <a:gd name="T17" fmla="*/ 0 60000 65536"/>
              <a:gd name="T18" fmla="*/ 0 60000 65536"/>
              <a:gd name="T19" fmla="*/ 0 60000 65536"/>
              <a:gd name="T20" fmla="*/ 0 60000 65536"/>
              <a:gd name="T21" fmla="*/ 0 w 12"/>
              <a:gd name="T22" fmla="*/ 0 h 15"/>
              <a:gd name="T23" fmla="*/ 12 w 1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5">
                <a:moveTo>
                  <a:pt x="9" y="0"/>
                </a:moveTo>
                <a:lnTo>
                  <a:pt x="9" y="3"/>
                </a:lnTo>
                <a:lnTo>
                  <a:pt x="12" y="3"/>
                </a:lnTo>
                <a:lnTo>
                  <a:pt x="6" y="15"/>
                </a:lnTo>
                <a:lnTo>
                  <a:pt x="0" y="3"/>
                </a:lnTo>
                <a:lnTo>
                  <a:pt x="3" y="3"/>
                </a:lnTo>
                <a:lnTo>
                  <a:pt x="3" y="0"/>
                </a:lnTo>
              </a:path>
            </a:pathLst>
          </a:custGeom>
          <a:noFill/>
          <a:ln w="15875">
            <a:solidFill>
              <a:srgbClr val="000000"/>
            </a:solidFill>
            <a:round/>
            <a:headEnd/>
            <a:tailEnd/>
          </a:ln>
        </p:spPr>
        <p:txBody>
          <a:bodyPr/>
          <a:lstStyle/>
          <a:p>
            <a:endParaRPr lang="en-US"/>
          </a:p>
        </p:txBody>
      </p:sp>
      <p:sp>
        <p:nvSpPr>
          <p:cNvPr id="34897" name="Freeform 83"/>
          <p:cNvSpPr>
            <a:spLocks/>
          </p:cNvSpPr>
          <p:nvPr/>
        </p:nvSpPr>
        <p:spPr bwMode="auto">
          <a:xfrm>
            <a:off x="3860800" y="5476875"/>
            <a:ext cx="174625" cy="268288"/>
          </a:xfrm>
          <a:custGeom>
            <a:avLst/>
            <a:gdLst>
              <a:gd name="T0" fmla="*/ 2147483647 w 11"/>
              <a:gd name="T1" fmla="*/ 2147483647 h 17"/>
              <a:gd name="T2" fmla="*/ 2147483647 w 11"/>
              <a:gd name="T3" fmla="*/ 2147483647 h 17"/>
              <a:gd name="T4" fmla="*/ 0 w 11"/>
              <a:gd name="T5" fmla="*/ 2147483647 h 17"/>
              <a:gd name="T6" fmla="*/ 2147483647 w 11"/>
              <a:gd name="T7" fmla="*/ 0 h 17"/>
              <a:gd name="T8" fmla="*/ 2147483647 w 11"/>
              <a:gd name="T9" fmla="*/ 2147483647 h 17"/>
              <a:gd name="T10" fmla="*/ 2147483647 w 11"/>
              <a:gd name="T11" fmla="*/ 2147483647 h 17"/>
              <a:gd name="T12" fmla="*/ 2147483647 w 11"/>
              <a:gd name="T13" fmla="*/ 2147483647 h 17"/>
              <a:gd name="T14" fmla="*/ 0 60000 65536"/>
              <a:gd name="T15" fmla="*/ 0 60000 65536"/>
              <a:gd name="T16" fmla="*/ 0 60000 65536"/>
              <a:gd name="T17" fmla="*/ 0 60000 65536"/>
              <a:gd name="T18" fmla="*/ 0 60000 65536"/>
              <a:gd name="T19" fmla="*/ 0 60000 65536"/>
              <a:gd name="T20" fmla="*/ 0 60000 65536"/>
              <a:gd name="T21" fmla="*/ 0 w 11"/>
              <a:gd name="T22" fmla="*/ 0 h 17"/>
              <a:gd name="T23" fmla="*/ 11 w 1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7">
                <a:moveTo>
                  <a:pt x="3" y="17"/>
                </a:moveTo>
                <a:lnTo>
                  <a:pt x="3" y="12"/>
                </a:lnTo>
                <a:lnTo>
                  <a:pt x="0" y="12"/>
                </a:lnTo>
                <a:lnTo>
                  <a:pt x="6" y="0"/>
                </a:lnTo>
                <a:lnTo>
                  <a:pt x="11" y="12"/>
                </a:lnTo>
                <a:lnTo>
                  <a:pt x="9" y="12"/>
                </a:lnTo>
                <a:lnTo>
                  <a:pt x="9" y="17"/>
                </a:lnTo>
              </a:path>
            </a:pathLst>
          </a:custGeom>
          <a:noFill/>
          <a:ln w="15875">
            <a:solidFill>
              <a:srgbClr val="000000"/>
            </a:solidFill>
            <a:round/>
            <a:headEnd/>
            <a:tailEnd/>
          </a:ln>
        </p:spPr>
        <p:txBody>
          <a:bodyPr/>
          <a:lstStyle/>
          <a:p>
            <a:endParaRPr lang="en-US"/>
          </a:p>
        </p:txBody>
      </p:sp>
      <p:sp>
        <p:nvSpPr>
          <p:cNvPr id="34898" name="Freeform 84"/>
          <p:cNvSpPr>
            <a:spLocks/>
          </p:cNvSpPr>
          <p:nvPr/>
        </p:nvSpPr>
        <p:spPr bwMode="auto">
          <a:xfrm>
            <a:off x="4429125" y="5840413"/>
            <a:ext cx="173038" cy="268287"/>
          </a:xfrm>
          <a:custGeom>
            <a:avLst/>
            <a:gdLst>
              <a:gd name="T0" fmla="*/ 2147483647 w 11"/>
              <a:gd name="T1" fmla="*/ 0 h 17"/>
              <a:gd name="T2" fmla="*/ 2147483647 w 11"/>
              <a:gd name="T3" fmla="*/ 2147483647 h 17"/>
              <a:gd name="T4" fmla="*/ 0 w 11"/>
              <a:gd name="T5" fmla="*/ 2147483647 h 17"/>
              <a:gd name="T6" fmla="*/ 2147483647 w 11"/>
              <a:gd name="T7" fmla="*/ 2147483647 h 17"/>
              <a:gd name="T8" fmla="*/ 2147483647 w 11"/>
              <a:gd name="T9" fmla="*/ 2147483647 h 17"/>
              <a:gd name="T10" fmla="*/ 2147483647 w 11"/>
              <a:gd name="T11" fmla="*/ 2147483647 h 17"/>
              <a:gd name="T12" fmla="*/ 2147483647 w 11"/>
              <a:gd name="T13" fmla="*/ 0 h 17"/>
              <a:gd name="T14" fmla="*/ 0 60000 65536"/>
              <a:gd name="T15" fmla="*/ 0 60000 65536"/>
              <a:gd name="T16" fmla="*/ 0 60000 65536"/>
              <a:gd name="T17" fmla="*/ 0 60000 65536"/>
              <a:gd name="T18" fmla="*/ 0 60000 65536"/>
              <a:gd name="T19" fmla="*/ 0 60000 65536"/>
              <a:gd name="T20" fmla="*/ 0 60000 65536"/>
              <a:gd name="T21" fmla="*/ 0 w 11"/>
              <a:gd name="T22" fmla="*/ 0 h 17"/>
              <a:gd name="T23" fmla="*/ 11 w 1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7">
                <a:moveTo>
                  <a:pt x="2" y="0"/>
                </a:moveTo>
                <a:lnTo>
                  <a:pt x="2" y="5"/>
                </a:lnTo>
                <a:lnTo>
                  <a:pt x="0" y="5"/>
                </a:lnTo>
                <a:lnTo>
                  <a:pt x="5" y="17"/>
                </a:lnTo>
                <a:lnTo>
                  <a:pt x="11" y="5"/>
                </a:lnTo>
                <a:lnTo>
                  <a:pt x="8" y="5"/>
                </a:lnTo>
                <a:lnTo>
                  <a:pt x="8" y="0"/>
                </a:lnTo>
              </a:path>
            </a:pathLst>
          </a:custGeom>
          <a:noFill/>
          <a:ln w="15875">
            <a:solidFill>
              <a:srgbClr val="000000"/>
            </a:solidFill>
            <a:round/>
            <a:headEnd/>
            <a:tailEnd/>
          </a:ln>
        </p:spPr>
        <p:txBody>
          <a:bodyPr/>
          <a:lstStyle/>
          <a:p>
            <a:endParaRPr lang="en-US"/>
          </a:p>
        </p:txBody>
      </p:sp>
      <p:sp>
        <p:nvSpPr>
          <p:cNvPr id="34899" name="Freeform 85"/>
          <p:cNvSpPr>
            <a:spLocks/>
          </p:cNvSpPr>
          <p:nvPr/>
        </p:nvSpPr>
        <p:spPr bwMode="auto">
          <a:xfrm>
            <a:off x="4003675" y="5476875"/>
            <a:ext cx="1025525" cy="268288"/>
          </a:xfrm>
          <a:custGeom>
            <a:avLst/>
            <a:gdLst>
              <a:gd name="T0" fmla="*/ 2147483647 w 65"/>
              <a:gd name="T1" fmla="*/ 0 h 17"/>
              <a:gd name="T2" fmla="*/ 2147483647 w 65"/>
              <a:gd name="T3" fmla="*/ 2147483647 h 17"/>
              <a:gd name="T4" fmla="*/ 0 w 65"/>
              <a:gd name="T5" fmla="*/ 2147483647 h 17"/>
              <a:gd name="T6" fmla="*/ 0 60000 65536"/>
              <a:gd name="T7" fmla="*/ 0 60000 65536"/>
              <a:gd name="T8" fmla="*/ 0 60000 65536"/>
              <a:gd name="T9" fmla="*/ 0 w 65"/>
              <a:gd name="T10" fmla="*/ 0 h 17"/>
              <a:gd name="T11" fmla="*/ 65 w 65"/>
              <a:gd name="T12" fmla="*/ 17 h 17"/>
            </a:gdLst>
            <a:ahLst/>
            <a:cxnLst>
              <a:cxn ang="T6">
                <a:pos x="T0" y="T1"/>
              </a:cxn>
              <a:cxn ang="T7">
                <a:pos x="T2" y="T3"/>
              </a:cxn>
              <a:cxn ang="T8">
                <a:pos x="T4" y="T5"/>
              </a:cxn>
            </a:cxnLst>
            <a:rect l="T9" t="T10" r="T11" b="T12"/>
            <a:pathLst>
              <a:path w="65" h="17">
                <a:moveTo>
                  <a:pt x="65" y="0"/>
                </a:moveTo>
                <a:lnTo>
                  <a:pt x="65" y="17"/>
                </a:lnTo>
                <a:lnTo>
                  <a:pt x="0" y="17"/>
                </a:lnTo>
              </a:path>
            </a:pathLst>
          </a:custGeom>
          <a:noFill/>
          <a:ln w="15875">
            <a:solidFill>
              <a:srgbClr val="000000"/>
            </a:solidFill>
            <a:round/>
            <a:headEnd/>
            <a:tailEnd/>
          </a:ln>
        </p:spPr>
        <p:txBody>
          <a:bodyPr/>
          <a:lstStyle/>
          <a:p>
            <a:endParaRPr lang="en-US"/>
          </a:p>
        </p:txBody>
      </p:sp>
      <p:sp>
        <p:nvSpPr>
          <p:cNvPr id="34900" name="Freeform 86"/>
          <p:cNvSpPr>
            <a:spLocks/>
          </p:cNvSpPr>
          <p:nvPr/>
        </p:nvSpPr>
        <p:spPr bwMode="auto">
          <a:xfrm>
            <a:off x="3908425" y="5729288"/>
            <a:ext cx="552450" cy="127000"/>
          </a:xfrm>
          <a:custGeom>
            <a:avLst/>
            <a:gdLst>
              <a:gd name="T0" fmla="*/ 2147483647 w 35"/>
              <a:gd name="T1" fmla="*/ 2147483647 h 8"/>
              <a:gd name="T2" fmla="*/ 0 w 35"/>
              <a:gd name="T3" fmla="*/ 2147483647 h 8"/>
              <a:gd name="T4" fmla="*/ 0 w 35"/>
              <a:gd name="T5" fmla="*/ 0 h 8"/>
              <a:gd name="T6" fmla="*/ 0 60000 65536"/>
              <a:gd name="T7" fmla="*/ 0 60000 65536"/>
              <a:gd name="T8" fmla="*/ 0 60000 65536"/>
              <a:gd name="T9" fmla="*/ 0 w 35"/>
              <a:gd name="T10" fmla="*/ 0 h 8"/>
              <a:gd name="T11" fmla="*/ 35 w 35"/>
              <a:gd name="T12" fmla="*/ 8 h 8"/>
            </a:gdLst>
            <a:ahLst/>
            <a:cxnLst>
              <a:cxn ang="T6">
                <a:pos x="T0" y="T1"/>
              </a:cxn>
              <a:cxn ang="T7">
                <a:pos x="T2" y="T3"/>
              </a:cxn>
              <a:cxn ang="T8">
                <a:pos x="T4" y="T5"/>
              </a:cxn>
            </a:cxnLst>
            <a:rect l="T9" t="T10" r="T11" b="T12"/>
            <a:pathLst>
              <a:path w="35" h="8">
                <a:moveTo>
                  <a:pt x="35" y="8"/>
                </a:moveTo>
                <a:lnTo>
                  <a:pt x="0" y="8"/>
                </a:lnTo>
                <a:lnTo>
                  <a:pt x="0" y="0"/>
                </a:lnTo>
              </a:path>
            </a:pathLst>
          </a:custGeom>
          <a:noFill/>
          <a:ln w="15875">
            <a:solidFill>
              <a:srgbClr val="000000"/>
            </a:solidFill>
            <a:round/>
            <a:headEnd/>
            <a:tailEnd/>
          </a:ln>
        </p:spPr>
        <p:txBody>
          <a:bodyPr/>
          <a:lstStyle/>
          <a:p>
            <a:endParaRPr lang="en-US"/>
          </a:p>
        </p:txBody>
      </p:sp>
      <p:sp>
        <p:nvSpPr>
          <p:cNvPr id="34901" name="Freeform 87"/>
          <p:cNvSpPr>
            <a:spLocks/>
          </p:cNvSpPr>
          <p:nvPr/>
        </p:nvSpPr>
        <p:spPr bwMode="auto">
          <a:xfrm>
            <a:off x="4556125" y="5476875"/>
            <a:ext cx="552450" cy="379413"/>
          </a:xfrm>
          <a:custGeom>
            <a:avLst/>
            <a:gdLst>
              <a:gd name="T0" fmla="*/ 2147483647 w 35"/>
              <a:gd name="T1" fmla="*/ 0 h 24"/>
              <a:gd name="T2" fmla="*/ 2147483647 w 35"/>
              <a:gd name="T3" fmla="*/ 2147483647 h 24"/>
              <a:gd name="T4" fmla="*/ 0 w 35"/>
              <a:gd name="T5" fmla="*/ 2147483647 h 24"/>
              <a:gd name="T6" fmla="*/ 0 60000 65536"/>
              <a:gd name="T7" fmla="*/ 0 60000 65536"/>
              <a:gd name="T8" fmla="*/ 0 60000 65536"/>
              <a:gd name="T9" fmla="*/ 0 w 35"/>
              <a:gd name="T10" fmla="*/ 0 h 24"/>
              <a:gd name="T11" fmla="*/ 35 w 35"/>
              <a:gd name="T12" fmla="*/ 24 h 24"/>
            </a:gdLst>
            <a:ahLst/>
            <a:cxnLst>
              <a:cxn ang="T6">
                <a:pos x="T0" y="T1"/>
              </a:cxn>
              <a:cxn ang="T7">
                <a:pos x="T2" y="T3"/>
              </a:cxn>
              <a:cxn ang="T8">
                <a:pos x="T4" y="T5"/>
              </a:cxn>
            </a:cxnLst>
            <a:rect l="T9" t="T10" r="T11" b="T12"/>
            <a:pathLst>
              <a:path w="35" h="24">
                <a:moveTo>
                  <a:pt x="35" y="0"/>
                </a:moveTo>
                <a:lnTo>
                  <a:pt x="35" y="24"/>
                </a:lnTo>
                <a:lnTo>
                  <a:pt x="0" y="24"/>
                </a:lnTo>
              </a:path>
            </a:pathLst>
          </a:custGeom>
          <a:noFill/>
          <a:ln w="15875">
            <a:solidFill>
              <a:srgbClr val="000000"/>
            </a:solidFill>
            <a:round/>
            <a:headEnd/>
            <a:tailEnd/>
          </a:ln>
        </p:spPr>
        <p:txBody>
          <a:bodyPr/>
          <a:lstStyle/>
          <a:p>
            <a:endParaRPr lang="en-US"/>
          </a:p>
        </p:txBody>
      </p:sp>
      <p:sp>
        <p:nvSpPr>
          <p:cNvPr id="34902" name="Freeform 88"/>
          <p:cNvSpPr>
            <a:spLocks/>
          </p:cNvSpPr>
          <p:nvPr/>
        </p:nvSpPr>
        <p:spPr bwMode="auto">
          <a:xfrm>
            <a:off x="4003675" y="4751388"/>
            <a:ext cx="1025525" cy="252412"/>
          </a:xfrm>
          <a:custGeom>
            <a:avLst/>
            <a:gdLst>
              <a:gd name="T0" fmla="*/ 0 w 65"/>
              <a:gd name="T1" fmla="*/ 2147483647 h 16"/>
              <a:gd name="T2" fmla="*/ 0 w 65"/>
              <a:gd name="T3" fmla="*/ 0 h 16"/>
              <a:gd name="T4" fmla="*/ 2147483647 w 65"/>
              <a:gd name="T5" fmla="*/ 0 h 16"/>
              <a:gd name="T6" fmla="*/ 0 60000 65536"/>
              <a:gd name="T7" fmla="*/ 0 60000 65536"/>
              <a:gd name="T8" fmla="*/ 0 60000 65536"/>
              <a:gd name="T9" fmla="*/ 0 w 65"/>
              <a:gd name="T10" fmla="*/ 0 h 16"/>
              <a:gd name="T11" fmla="*/ 65 w 65"/>
              <a:gd name="T12" fmla="*/ 16 h 16"/>
            </a:gdLst>
            <a:ahLst/>
            <a:cxnLst>
              <a:cxn ang="T6">
                <a:pos x="T0" y="T1"/>
              </a:cxn>
              <a:cxn ang="T7">
                <a:pos x="T2" y="T3"/>
              </a:cxn>
              <a:cxn ang="T8">
                <a:pos x="T4" y="T5"/>
              </a:cxn>
            </a:cxnLst>
            <a:rect l="T9" t="T10" r="T11" b="T12"/>
            <a:pathLst>
              <a:path w="65" h="16">
                <a:moveTo>
                  <a:pt x="0" y="16"/>
                </a:moveTo>
                <a:lnTo>
                  <a:pt x="0" y="0"/>
                </a:lnTo>
                <a:lnTo>
                  <a:pt x="65" y="0"/>
                </a:lnTo>
              </a:path>
            </a:pathLst>
          </a:custGeom>
          <a:noFill/>
          <a:ln w="15875">
            <a:solidFill>
              <a:srgbClr val="000000"/>
            </a:solidFill>
            <a:round/>
            <a:headEnd/>
            <a:tailEnd/>
          </a:ln>
        </p:spPr>
        <p:txBody>
          <a:bodyPr/>
          <a:lstStyle/>
          <a:p>
            <a:endParaRPr lang="en-US"/>
          </a:p>
        </p:txBody>
      </p:sp>
      <p:sp>
        <p:nvSpPr>
          <p:cNvPr id="34903" name="Freeform 89"/>
          <p:cNvSpPr>
            <a:spLocks/>
          </p:cNvSpPr>
          <p:nvPr/>
        </p:nvSpPr>
        <p:spPr bwMode="auto">
          <a:xfrm>
            <a:off x="3908425" y="4656138"/>
            <a:ext cx="1200150" cy="363537"/>
          </a:xfrm>
          <a:custGeom>
            <a:avLst/>
            <a:gdLst>
              <a:gd name="T0" fmla="*/ 0 w 76"/>
              <a:gd name="T1" fmla="*/ 2147483647 h 23"/>
              <a:gd name="T2" fmla="*/ 0 w 76"/>
              <a:gd name="T3" fmla="*/ 0 h 23"/>
              <a:gd name="T4" fmla="*/ 2147483647 w 76"/>
              <a:gd name="T5" fmla="*/ 0 h 23"/>
              <a:gd name="T6" fmla="*/ 2147483647 w 76"/>
              <a:gd name="T7" fmla="*/ 2147483647 h 23"/>
              <a:gd name="T8" fmla="*/ 0 60000 65536"/>
              <a:gd name="T9" fmla="*/ 0 60000 65536"/>
              <a:gd name="T10" fmla="*/ 0 60000 65536"/>
              <a:gd name="T11" fmla="*/ 0 60000 65536"/>
              <a:gd name="T12" fmla="*/ 0 w 76"/>
              <a:gd name="T13" fmla="*/ 0 h 23"/>
              <a:gd name="T14" fmla="*/ 76 w 76"/>
              <a:gd name="T15" fmla="*/ 23 h 23"/>
            </a:gdLst>
            <a:ahLst/>
            <a:cxnLst>
              <a:cxn ang="T8">
                <a:pos x="T0" y="T1"/>
              </a:cxn>
              <a:cxn ang="T9">
                <a:pos x="T2" y="T3"/>
              </a:cxn>
              <a:cxn ang="T10">
                <a:pos x="T4" y="T5"/>
              </a:cxn>
              <a:cxn ang="T11">
                <a:pos x="T6" y="T7"/>
              </a:cxn>
            </a:cxnLst>
            <a:rect l="T12" t="T13" r="T14" b="T15"/>
            <a:pathLst>
              <a:path w="76" h="23">
                <a:moveTo>
                  <a:pt x="0" y="23"/>
                </a:moveTo>
                <a:lnTo>
                  <a:pt x="0" y="0"/>
                </a:lnTo>
                <a:lnTo>
                  <a:pt x="76" y="0"/>
                </a:lnTo>
                <a:lnTo>
                  <a:pt x="76" y="7"/>
                </a:lnTo>
              </a:path>
            </a:pathLst>
          </a:custGeom>
          <a:noFill/>
          <a:ln w="15875">
            <a:solidFill>
              <a:srgbClr val="000000"/>
            </a:solidFill>
            <a:round/>
            <a:headEnd/>
            <a:tailEnd/>
          </a:ln>
        </p:spPr>
        <p:txBody>
          <a:bodyPr/>
          <a:lstStyle/>
          <a:p>
            <a:endParaRPr lang="en-US"/>
          </a:p>
        </p:txBody>
      </p:sp>
      <p:sp>
        <p:nvSpPr>
          <p:cNvPr id="34904" name="Rectangle 90"/>
          <p:cNvSpPr>
            <a:spLocks noChangeArrowheads="1"/>
          </p:cNvSpPr>
          <p:nvPr/>
        </p:nvSpPr>
        <p:spPr bwMode="auto">
          <a:xfrm>
            <a:off x="3509963" y="5019675"/>
            <a:ext cx="898525" cy="45720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34905" name="Rectangle 91"/>
          <p:cNvSpPr>
            <a:spLocks noChangeArrowheads="1"/>
          </p:cNvSpPr>
          <p:nvPr/>
        </p:nvSpPr>
        <p:spPr bwMode="auto">
          <a:xfrm>
            <a:off x="3656013" y="5067300"/>
            <a:ext cx="58420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Data input</a:t>
            </a:r>
            <a:endParaRPr lang="en-CA" sz="2400">
              <a:latin typeface="Corbel" pitchFamily="34" charset="0"/>
            </a:endParaRPr>
          </a:p>
        </p:txBody>
      </p:sp>
      <p:sp>
        <p:nvSpPr>
          <p:cNvPr id="34906" name="Rectangle 92"/>
          <p:cNvSpPr>
            <a:spLocks noChangeArrowheads="1"/>
          </p:cNvSpPr>
          <p:nvPr/>
        </p:nvSpPr>
        <p:spPr bwMode="auto">
          <a:xfrm>
            <a:off x="3735388" y="5208588"/>
            <a:ext cx="4159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register</a:t>
            </a:r>
            <a:endParaRPr lang="en-CA" sz="2400">
              <a:latin typeface="Corbel" pitchFamily="34" charset="0"/>
            </a:endParaRPr>
          </a:p>
        </p:txBody>
      </p:sp>
      <p:sp>
        <p:nvSpPr>
          <p:cNvPr id="34907" name="Rectangle 93"/>
          <p:cNvSpPr>
            <a:spLocks noChangeArrowheads="1"/>
          </p:cNvSpPr>
          <p:nvPr/>
        </p:nvSpPr>
        <p:spPr bwMode="auto">
          <a:xfrm>
            <a:off x="4729163" y="5067300"/>
            <a:ext cx="6540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Data output</a:t>
            </a:r>
            <a:endParaRPr lang="en-CA" sz="2400">
              <a:latin typeface="Corbel" pitchFamily="34" charset="0"/>
            </a:endParaRPr>
          </a:p>
        </p:txBody>
      </p:sp>
      <p:sp>
        <p:nvSpPr>
          <p:cNvPr id="34908" name="Rectangle 94"/>
          <p:cNvSpPr>
            <a:spLocks noChangeArrowheads="1"/>
          </p:cNvSpPr>
          <p:nvPr/>
        </p:nvSpPr>
        <p:spPr bwMode="auto">
          <a:xfrm>
            <a:off x="4856163" y="5208588"/>
            <a:ext cx="4159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register</a:t>
            </a:r>
            <a:endParaRPr lang="en-CA" sz="2400">
              <a:latin typeface="Corbel" pitchFamily="34" charset="0"/>
            </a:endParaRPr>
          </a:p>
        </p:txBody>
      </p:sp>
      <p:sp>
        <p:nvSpPr>
          <p:cNvPr id="34909" name="Rectangle 95"/>
          <p:cNvSpPr>
            <a:spLocks noChangeArrowheads="1"/>
          </p:cNvSpPr>
          <p:nvPr/>
        </p:nvSpPr>
        <p:spPr bwMode="auto">
          <a:xfrm>
            <a:off x="4381500" y="6172200"/>
            <a:ext cx="2635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Data</a:t>
            </a:r>
            <a:endParaRPr lang="en-CA" sz="2400">
              <a:latin typeface="Corbel" pitchFamily="34" charset="0"/>
            </a:endParaRPr>
          </a:p>
        </p:txBody>
      </p:sp>
      <p:sp>
        <p:nvSpPr>
          <p:cNvPr id="34910" name="Rectangle 96"/>
          <p:cNvSpPr>
            <a:spLocks noChangeArrowheads="1"/>
          </p:cNvSpPr>
          <p:nvPr/>
        </p:nvSpPr>
        <p:spPr bwMode="auto">
          <a:xfrm>
            <a:off x="1493838" y="4656138"/>
            <a:ext cx="1120775" cy="1120775"/>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34911" name="Rectangle 97"/>
          <p:cNvSpPr>
            <a:spLocks noChangeArrowheads="1"/>
          </p:cNvSpPr>
          <p:nvPr/>
        </p:nvSpPr>
        <p:spPr bwMode="auto">
          <a:xfrm>
            <a:off x="1698625" y="1752600"/>
            <a:ext cx="695325" cy="45720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34912" name="Rectangle 98"/>
          <p:cNvSpPr>
            <a:spLocks noChangeArrowheads="1"/>
          </p:cNvSpPr>
          <p:nvPr/>
        </p:nvSpPr>
        <p:spPr bwMode="auto">
          <a:xfrm>
            <a:off x="1825625" y="1816100"/>
            <a:ext cx="433388"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Refresh</a:t>
            </a:r>
            <a:endParaRPr lang="en-CA" sz="2400">
              <a:latin typeface="Corbel" pitchFamily="34" charset="0"/>
            </a:endParaRPr>
          </a:p>
        </p:txBody>
      </p:sp>
      <p:sp>
        <p:nvSpPr>
          <p:cNvPr id="34913" name="Rectangle 99"/>
          <p:cNvSpPr>
            <a:spLocks noChangeArrowheads="1"/>
          </p:cNvSpPr>
          <p:nvPr/>
        </p:nvSpPr>
        <p:spPr bwMode="auto">
          <a:xfrm>
            <a:off x="1841500" y="1943100"/>
            <a:ext cx="41751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counter</a:t>
            </a:r>
            <a:endParaRPr lang="en-CA" sz="2400">
              <a:latin typeface="Corbel" pitchFamily="34" charset="0"/>
            </a:endParaRPr>
          </a:p>
        </p:txBody>
      </p:sp>
      <p:sp>
        <p:nvSpPr>
          <p:cNvPr id="34914" name="Rectangle 100"/>
          <p:cNvSpPr>
            <a:spLocks noChangeArrowheads="1"/>
          </p:cNvSpPr>
          <p:nvPr/>
        </p:nvSpPr>
        <p:spPr bwMode="auto">
          <a:xfrm>
            <a:off x="1651000" y="4956175"/>
            <a:ext cx="776288"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Mode register</a:t>
            </a:r>
            <a:endParaRPr lang="en-CA" sz="2400">
              <a:latin typeface="Corbel" pitchFamily="34" charset="0"/>
            </a:endParaRPr>
          </a:p>
        </p:txBody>
      </p:sp>
      <p:sp>
        <p:nvSpPr>
          <p:cNvPr id="34915" name="Rectangle 101"/>
          <p:cNvSpPr>
            <a:spLocks noChangeArrowheads="1"/>
          </p:cNvSpPr>
          <p:nvPr/>
        </p:nvSpPr>
        <p:spPr bwMode="auto">
          <a:xfrm>
            <a:off x="1951038" y="5130800"/>
            <a:ext cx="20161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and</a:t>
            </a:r>
            <a:endParaRPr lang="en-CA" sz="2400">
              <a:latin typeface="Corbel" pitchFamily="34" charset="0"/>
            </a:endParaRPr>
          </a:p>
        </p:txBody>
      </p:sp>
      <p:sp>
        <p:nvSpPr>
          <p:cNvPr id="34916" name="Rectangle 102"/>
          <p:cNvSpPr>
            <a:spLocks noChangeArrowheads="1"/>
          </p:cNvSpPr>
          <p:nvPr/>
        </p:nvSpPr>
        <p:spPr bwMode="auto">
          <a:xfrm>
            <a:off x="1651000" y="5287963"/>
            <a:ext cx="79057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timing control</a:t>
            </a:r>
            <a:endParaRPr lang="en-CA" sz="2400">
              <a:latin typeface="Corbel" pitchFamily="34" charset="0"/>
            </a:endParaRPr>
          </a:p>
        </p:txBody>
      </p:sp>
      <p:sp>
        <p:nvSpPr>
          <p:cNvPr id="34917" name="Text Box 103"/>
          <p:cNvSpPr txBox="1">
            <a:spLocks noChangeArrowheads="1"/>
          </p:cNvSpPr>
          <p:nvPr/>
        </p:nvSpPr>
        <p:spPr bwMode="auto">
          <a:xfrm>
            <a:off x="5715000" y="990600"/>
            <a:ext cx="3225800" cy="3785652"/>
          </a:xfrm>
          <a:prstGeom prst="rect">
            <a:avLst/>
          </a:prstGeom>
          <a:noFill/>
          <a:ln w="12700">
            <a:noFill/>
            <a:miter lim="800000"/>
            <a:headEnd/>
            <a:tailEnd/>
          </a:ln>
        </p:spPr>
        <p:txBody>
          <a:bodyPr wrap="square">
            <a:spAutoFit/>
          </a:bodyPr>
          <a:lstStyle/>
          <a:p>
            <a:pPr algn="just">
              <a:buFontTx/>
              <a:buChar char="•"/>
            </a:pPr>
            <a:r>
              <a:rPr lang="en-US" sz="1600" dirty="0">
                <a:latin typeface="Times New Roman" pitchFamily="18" charset="0"/>
                <a:cs typeface="Times New Roman" pitchFamily="18" charset="0"/>
              </a:rPr>
              <a:t>Operation is directly synchronized</a:t>
            </a:r>
          </a:p>
          <a:p>
            <a:pPr algn="just"/>
            <a:r>
              <a:rPr lang="en-US" sz="1600" dirty="0">
                <a:latin typeface="Times New Roman" pitchFamily="18" charset="0"/>
                <a:cs typeface="Times New Roman" pitchFamily="18" charset="0"/>
              </a:rPr>
              <a:t>with processor </a:t>
            </a:r>
            <a:r>
              <a:rPr lang="en-US" sz="1600" b="1" dirty="0">
                <a:latin typeface="Times New Roman" pitchFamily="18" charset="0"/>
                <a:cs typeface="Times New Roman" pitchFamily="18" charset="0"/>
              </a:rPr>
              <a:t>clock signal.</a:t>
            </a:r>
          </a:p>
          <a:p>
            <a:pPr algn="just">
              <a:buFontTx/>
              <a:buChar char="•"/>
            </a:pPr>
            <a:r>
              <a:rPr lang="en-US" sz="1600" dirty="0">
                <a:latin typeface="Times New Roman" pitchFamily="18" charset="0"/>
                <a:cs typeface="Times New Roman" pitchFamily="18" charset="0"/>
              </a:rPr>
              <a:t>The outputs of the sense circuits are</a:t>
            </a:r>
          </a:p>
          <a:p>
            <a:pPr algn="just"/>
            <a:r>
              <a:rPr lang="en-US" sz="1600" dirty="0">
                <a:latin typeface="Times New Roman" pitchFamily="18" charset="0"/>
                <a:cs typeface="Times New Roman" pitchFamily="18" charset="0"/>
              </a:rPr>
              <a:t>connected to a latch. </a:t>
            </a:r>
          </a:p>
          <a:p>
            <a:pPr algn="just">
              <a:buFontTx/>
              <a:buChar char="•"/>
            </a:pPr>
            <a:r>
              <a:rPr lang="en-US" sz="1600" dirty="0">
                <a:latin typeface="Times New Roman" pitchFamily="18" charset="0"/>
                <a:cs typeface="Times New Roman" pitchFamily="18" charset="0"/>
              </a:rPr>
              <a:t>During a Read operation, the </a:t>
            </a:r>
          </a:p>
          <a:p>
            <a:pPr algn="just"/>
            <a:r>
              <a:rPr lang="en-US" sz="1600" dirty="0">
                <a:latin typeface="Times New Roman" pitchFamily="18" charset="0"/>
                <a:cs typeface="Times New Roman" pitchFamily="18" charset="0"/>
              </a:rPr>
              <a:t>contents of the cells in a row are </a:t>
            </a:r>
          </a:p>
          <a:p>
            <a:pPr algn="just"/>
            <a:r>
              <a:rPr lang="en-US" sz="1600" dirty="0">
                <a:latin typeface="Times New Roman" pitchFamily="18" charset="0"/>
                <a:cs typeface="Times New Roman" pitchFamily="18" charset="0"/>
              </a:rPr>
              <a:t>loaded onto the latches.</a:t>
            </a:r>
          </a:p>
          <a:p>
            <a:pPr algn="just">
              <a:buFontTx/>
              <a:buChar char="•"/>
            </a:pPr>
            <a:r>
              <a:rPr lang="en-US" sz="1600" dirty="0">
                <a:latin typeface="Times New Roman" pitchFamily="18" charset="0"/>
                <a:cs typeface="Times New Roman" pitchFamily="18" charset="0"/>
              </a:rPr>
              <a:t>During a refresh operation, the </a:t>
            </a:r>
          </a:p>
          <a:p>
            <a:pPr algn="just"/>
            <a:r>
              <a:rPr lang="en-US" sz="1600" dirty="0">
                <a:latin typeface="Times New Roman" pitchFamily="18" charset="0"/>
                <a:cs typeface="Times New Roman" pitchFamily="18" charset="0"/>
              </a:rPr>
              <a:t>contents of the cells are refreshed </a:t>
            </a:r>
          </a:p>
          <a:p>
            <a:pPr algn="just"/>
            <a:r>
              <a:rPr lang="en-US" sz="1600" dirty="0">
                <a:latin typeface="Times New Roman" pitchFamily="18" charset="0"/>
                <a:cs typeface="Times New Roman" pitchFamily="18" charset="0"/>
              </a:rPr>
              <a:t>without changing the contents of</a:t>
            </a:r>
          </a:p>
          <a:p>
            <a:pPr algn="just"/>
            <a:r>
              <a:rPr lang="en-US" sz="1600" dirty="0">
                <a:latin typeface="Times New Roman" pitchFamily="18" charset="0"/>
                <a:cs typeface="Times New Roman" pitchFamily="18" charset="0"/>
              </a:rPr>
              <a:t> the latches. </a:t>
            </a:r>
          </a:p>
          <a:p>
            <a:pPr algn="just">
              <a:buFontTx/>
              <a:buChar char="•"/>
            </a:pPr>
            <a:r>
              <a:rPr lang="en-US" sz="1600" dirty="0">
                <a:latin typeface="Times New Roman" pitchFamily="18" charset="0"/>
                <a:cs typeface="Times New Roman" pitchFamily="18" charset="0"/>
              </a:rPr>
              <a:t>Data held in the latches correspond </a:t>
            </a:r>
          </a:p>
          <a:p>
            <a:pPr algn="just"/>
            <a:r>
              <a:rPr lang="en-US" sz="1600" dirty="0">
                <a:latin typeface="Times New Roman" pitchFamily="18" charset="0"/>
                <a:cs typeface="Times New Roman" pitchFamily="18" charset="0"/>
              </a:rPr>
              <a:t>to the selected columns are transferred </a:t>
            </a: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the output.</a:t>
            </a:r>
          </a:p>
          <a:p>
            <a:endParaRPr lang="en-US" sz="1600" i="1" dirty="0">
              <a:latin typeface="Corbel" pitchFamily="34" charset="0"/>
            </a:endParaRPr>
          </a:p>
        </p:txBody>
      </p:sp>
      <p:sp>
        <p:nvSpPr>
          <p:cNvPr id="34918" name="Line 107"/>
          <p:cNvSpPr>
            <a:spLocks noChangeShapeType="1"/>
          </p:cNvSpPr>
          <p:nvPr/>
        </p:nvSpPr>
        <p:spPr bwMode="auto">
          <a:xfrm>
            <a:off x="5640388" y="6022975"/>
            <a:ext cx="328612" cy="0"/>
          </a:xfrm>
          <a:prstGeom prst="line">
            <a:avLst/>
          </a:prstGeom>
          <a:noFill/>
          <a:ln w="12700">
            <a:solidFill>
              <a:schemeClr val="tx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ctrTitle"/>
          </p:nvPr>
        </p:nvSpPr>
        <p:spPr/>
        <p:txBody>
          <a:bodyPr/>
          <a:lstStyle/>
          <a:p>
            <a:pPr eaLnBrk="1" hangingPunct="1"/>
            <a:r>
              <a:rPr lang="en-US" altLang="zh-CN" dirty="0" smtClean="0">
                <a:solidFill>
                  <a:srgbClr val="FFFF00"/>
                </a:solidFill>
                <a:ea typeface="SimSun" pitchFamily="2" charset="-122"/>
              </a:rPr>
              <a:t>Read-Only Memories</a:t>
            </a:r>
          </a:p>
        </p:txBody>
      </p:sp>
      <p:sp>
        <p:nvSpPr>
          <p:cNvPr id="26627" name="Rectangle 5"/>
          <p:cNvSpPr>
            <a:spLocks noGrp="1" noChangeArrowheads="1"/>
          </p:cNvSpPr>
          <p:nvPr>
            <p:ph type="subTitle" idx="1"/>
          </p:nvPr>
        </p:nvSpPr>
        <p:spPr/>
        <p:txBody>
          <a:bodyPr/>
          <a:lstStyle/>
          <a:p>
            <a:pPr eaLnBrk="1" hangingPunct="1"/>
            <a:endParaRPr lang="zh-CN" altLang="en-US" smtClean="0">
              <a:ea typeface="SimSun"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304800"/>
            <a:ext cx="8229600" cy="685800"/>
          </a:xfrm>
        </p:spPr>
        <p:txBody>
          <a:bodyPr>
            <a:normAutofit fontScale="90000"/>
          </a:bodyPr>
          <a:lstStyle/>
          <a:p>
            <a:r>
              <a:rPr lang="en-US" dirty="0" smtClean="0"/>
              <a:t>ROM</a:t>
            </a:r>
          </a:p>
        </p:txBody>
      </p:sp>
      <p:sp>
        <p:nvSpPr>
          <p:cNvPr id="27651" name="Content Placeholder 2"/>
          <p:cNvSpPr>
            <a:spLocks noGrp="1"/>
          </p:cNvSpPr>
          <p:nvPr>
            <p:ph idx="1"/>
          </p:nvPr>
        </p:nvSpPr>
        <p:spPr>
          <a:xfrm>
            <a:off x="228600" y="1066800"/>
            <a:ext cx="8686800" cy="5562600"/>
          </a:xfrm>
        </p:spPr>
        <p:txBody>
          <a:bodyPr>
            <a:normAutofit/>
          </a:bodyPr>
          <a:lstStyle/>
          <a:p>
            <a:pPr eaLnBrk="1" hangingPunct="1"/>
            <a:r>
              <a:rPr lang="en-US" altLang="zh-CN" dirty="0" smtClean="0">
                <a:ea typeface="SimSun" pitchFamily="2" charset="-122"/>
              </a:rPr>
              <a:t>Both SRAM and DRAM chips are volatile, which means that they lose the stored info if power is turned off.</a:t>
            </a:r>
          </a:p>
          <a:p>
            <a:pPr eaLnBrk="1" hangingPunct="1"/>
            <a:r>
              <a:rPr lang="en-US" altLang="zh-CN" dirty="0" smtClean="0">
                <a:ea typeface="SimSun" pitchFamily="2" charset="-122"/>
              </a:rPr>
              <a:t>There are many applications that need memory devices which retain the stored information if power is turned off.</a:t>
            </a:r>
          </a:p>
          <a:p>
            <a:r>
              <a:rPr lang="en-US" dirty="0" smtClean="0">
                <a:latin typeface="Times New Roman" charset="0"/>
                <a:cs typeface="Times New Roman" charset="0"/>
              </a:rPr>
              <a:t>There is another memory in computer, which is called </a:t>
            </a:r>
            <a:r>
              <a:rPr lang="en-US" b="1" dirty="0" smtClean="0">
                <a:solidFill>
                  <a:srgbClr val="D60404"/>
                </a:solidFill>
                <a:latin typeface="Times New Roman" charset="0"/>
                <a:cs typeface="Times New Roman" charset="0"/>
              </a:rPr>
              <a:t>R</a:t>
            </a:r>
            <a:r>
              <a:rPr lang="en-US" b="1" dirty="0" smtClean="0">
                <a:latin typeface="Times New Roman" charset="0"/>
                <a:cs typeface="Times New Roman" charset="0"/>
              </a:rPr>
              <a:t>ead </a:t>
            </a:r>
            <a:r>
              <a:rPr lang="en-US" b="1" dirty="0" smtClean="0">
                <a:solidFill>
                  <a:srgbClr val="D60404"/>
                </a:solidFill>
                <a:latin typeface="Times New Roman" charset="0"/>
                <a:cs typeface="Times New Roman" charset="0"/>
              </a:rPr>
              <a:t>O</a:t>
            </a:r>
            <a:r>
              <a:rPr lang="en-US" b="1" dirty="0" smtClean="0">
                <a:latin typeface="Times New Roman" charset="0"/>
                <a:cs typeface="Times New Roman" charset="0"/>
              </a:rPr>
              <a:t>nly </a:t>
            </a:r>
            <a:r>
              <a:rPr lang="en-US" b="1" dirty="0" smtClean="0">
                <a:solidFill>
                  <a:srgbClr val="D60404"/>
                </a:solidFill>
                <a:latin typeface="Times New Roman" charset="0"/>
                <a:cs typeface="Times New Roman" charset="0"/>
              </a:rPr>
              <a:t>M</a:t>
            </a:r>
            <a:r>
              <a:rPr lang="en-US" b="1" dirty="0" smtClean="0">
                <a:latin typeface="Times New Roman" charset="0"/>
                <a:cs typeface="Times New Roman" charset="0"/>
              </a:rPr>
              <a:t>emory (ROM).</a:t>
            </a:r>
          </a:p>
          <a:p>
            <a:r>
              <a:rPr lang="en-US" dirty="0" smtClean="0">
                <a:latin typeface="Times New Roman" charset="0"/>
                <a:cs typeface="Times New Roman" charset="0"/>
              </a:rPr>
              <a:t>The </a:t>
            </a:r>
            <a:r>
              <a:rPr lang="en-US" dirty="0" smtClean="0">
                <a:solidFill>
                  <a:srgbClr val="008000"/>
                </a:solidFill>
                <a:latin typeface="Times New Roman" charset="0"/>
                <a:cs typeface="Times New Roman" charset="0"/>
              </a:rPr>
              <a:t>storage</a:t>
            </a:r>
            <a:r>
              <a:rPr lang="en-US" dirty="0" smtClean="0">
                <a:latin typeface="Times New Roman" charset="0"/>
                <a:cs typeface="Times New Roman" charset="0"/>
              </a:rPr>
              <a:t> of program and data in the ROM is </a:t>
            </a:r>
            <a:r>
              <a:rPr lang="en-US" dirty="0" smtClean="0">
                <a:solidFill>
                  <a:srgbClr val="0000FF"/>
                </a:solidFill>
                <a:latin typeface="Times New Roman" charset="0"/>
                <a:cs typeface="Times New Roman" charset="0"/>
              </a:rPr>
              <a:t>permanent</a:t>
            </a:r>
            <a:r>
              <a:rPr lang="en-US" dirty="0" smtClean="0">
                <a:latin typeface="Times New Roman" charset="0"/>
                <a:cs typeface="Times New Roman" charset="0"/>
              </a:rPr>
              <a:t>. </a:t>
            </a:r>
          </a:p>
          <a:p>
            <a:r>
              <a:rPr lang="en-US" dirty="0" smtClean="0">
                <a:latin typeface="Times New Roman" charset="0"/>
                <a:cs typeface="Times New Roman" charset="0"/>
              </a:rPr>
              <a:t>The ROM stores some standard processing programs supplied by the manufacturers to operate the computer. </a:t>
            </a:r>
          </a:p>
          <a:p>
            <a:r>
              <a:rPr lang="en-US" dirty="0" smtClean="0">
                <a:latin typeface="Times New Roman" charset="0"/>
                <a:cs typeface="Times New Roman" charset="0"/>
              </a:rPr>
              <a:t>The ROM can </a:t>
            </a:r>
            <a:r>
              <a:rPr lang="en-US" dirty="0" smtClean="0">
                <a:solidFill>
                  <a:srgbClr val="0000FF"/>
                </a:solidFill>
                <a:latin typeface="Times New Roman" charset="0"/>
                <a:cs typeface="Times New Roman" charset="0"/>
              </a:rPr>
              <a:t>only be read </a:t>
            </a:r>
            <a:r>
              <a:rPr lang="en-US" dirty="0" smtClean="0">
                <a:latin typeface="Times New Roman" charset="0"/>
                <a:cs typeface="Times New Roman" charset="0"/>
              </a:rPr>
              <a:t>by the </a:t>
            </a:r>
            <a:r>
              <a:rPr lang="en-US" dirty="0" smtClean="0">
                <a:solidFill>
                  <a:srgbClr val="D60404"/>
                </a:solidFill>
                <a:latin typeface="Times New Roman" charset="0"/>
                <a:cs typeface="Times New Roman" charset="0"/>
              </a:rPr>
              <a:t>CPU</a:t>
            </a:r>
            <a:r>
              <a:rPr lang="en-US" dirty="0" smtClean="0">
                <a:latin typeface="Times New Roman" charset="0"/>
                <a:cs typeface="Times New Roman" charset="0"/>
              </a:rPr>
              <a:t> but it </a:t>
            </a:r>
            <a:r>
              <a:rPr lang="en-US" dirty="0" smtClean="0">
                <a:solidFill>
                  <a:srgbClr val="D60404"/>
                </a:solidFill>
                <a:latin typeface="Times New Roman" charset="0"/>
                <a:cs typeface="Times New Roman" charset="0"/>
              </a:rPr>
              <a:t>cannot be changed</a:t>
            </a:r>
            <a:r>
              <a:rPr lang="en-US" dirty="0" smtClean="0">
                <a:latin typeface="Times New Roman" charset="0"/>
                <a:cs typeface="Times New Roman" charset="0"/>
              </a:rPr>
              <a:t>. </a:t>
            </a:r>
          </a:p>
          <a:p>
            <a:pPr eaLnBrk="1" hangingPunct="1"/>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ea typeface="SimSun" pitchFamily="2" charset="-122"/>
              </a:rPr>
              <a:t>Read-Only-Memory</a:t>
            </a:r>
          </a:p>
        </p:txBody>
      </p:sp>
      <p:sp>
        <p:nvSpPr>
          <p:cNvPr id="28675" name="Rectangle 3"/>
          <p:cNvSpPr>
            <a:spLocks noGrp="1" noChangeArrowheads="1"/>
          </p:cNvSpPr>
          <p:nvPr>
            <p:ph type="body" idx="1"/>
          </p:nvPr>
        </p:nvSpPr>
        <p:spPr/>
        <p:txBody>
          <a:bodyPr/>
          <a:lstStyle/>
          <a:p>
            <a:pPr eaLnBrk="1" hangingPunct="1"/>
            <a:endParaRPr lang="en-US" altLang="zh-CN" smtClean="0">
              <a:ea typeface="SimSun" pitchFamily="2" charset="-122"/>
            </a:endParaRPr>
          </a:p>
        </p:txBody>
      </p:sp>
      <p:grpSp>
        <p:nvGrpSpPr>
          <p:cNvPr id="2" name="Group 4"/>
          <p:cNvGrpSpPr>
            <a:grpSpLocks/>
          </p:cNvGrpSpPr>
          <p:nvPr/>
        </p:nvGrpSpPr>
        <p:grpSpPr bwMode="auto">
          <a:xfrm>
            <a:off x="6553200" y="4191000"/>
            <a:ext cx="2446301" cy="1143000"/>
            <a:chOff x="3473" y="2099"/>
            <a:chExt cx="1658" cy="328"/>
          </a:xfrm>
        </p:grpSpPr>
        <p:sp>
          <p:nvSpPr>
            <p:cNvPr id="28705" name="Rectangle 5"/>
            <p:cNvSpPr>
              <a:spLocks noChangeArrowheads="1"/>
            </p:cNvSpPr>
            <p:nvPr/>
          </p:nvSpPr>
          <p:spPr bwMode="auto">
            <a:xfrm>
              <a:off x="3473" y="2099"/>
              <a:ext cx="1625" cy="150"/>
            </a:xfrm>
            <a:prstGeom prst="rect">
              <a:avLst/>
            </a:prstGeom>
            <a:noFill/>
            <a:ln w="9525">
              <a:noFill/>
              <a:miter lim="800000"/>
              <a:headEnd/>
              <a:tailEnd/>
            </a:ln>
          </p:spPr>
          <p:txBody>
            <a:bodyPr wrap="none" lIns="0" tIns="0" rIns="0" bIns="0">
              <a:spAutoFit/>
            </a:bodyPr>
            <a:lstStyle/>
            <a:p>
              <a:r>
                <a:rPr lang="en-CA" altLang="zh-CN" sz="1700" dirty="0">
                  <a:solidFill>
                    <a:srgbClr val="000000"/>
                  </a:solidFill>
                  <a:latin typeface="Nimbus Roman No9 L"/>
                  <a:ea typeface="SimSun" pitchFamily="2" charset="-122"/>
                </a:rPr>
                <a:t>Not connected to </a:t>
              </a:r>
              <a:r>
                <a:rPr lang="en-CA" altLang="zh-CN" sz="1700" dirty="0" smtClean="0">
                  <a:solidFill>
                    <a:srgbClr val="000000"/>
                  </a:solidFill>
                  <a:latin typeface="Nimbus Roman No9 L"/>
                  <a:ea typeface="SimSun" pitchFamily="2" charset="-122"/>
                </a:rPr>
                <a:t>store</a:t>
              </a:r>
            </a:p>
            <a:p>
              <a:r>
                <a:rPr lang="en-CA" altLang="zh-CN" sz="1700" dirty="0" smtClean="0">
                  <a:solidFill>
                    <a:srgbClr val="000000"/>
                  </a:solidFill>
                  <a:latin typeface="Nimbus Roman No9 L"/>
                  <a:ea typeface="SimSun" pitchFamily="2" charset="-122"/>
                </a:rPr>
                <a:t>  </a:t>
              </a:r>
              <a:r>
                <a:rPr lang="en-CA" altLang="zh-CN" sz="1700" dirty="0">
                  <a:solidFill>
                    <a:srgbClr val="000000"/>
                  </a:solidFill>
                  <a:latin typeface="Nimbus Roman No9 L"/>
                  <a:ea typeface="SimSun" pitchFamily="2" charset="-122"/>
                </a:rPr>
                <a:t>a 1</a:t>
              </a:r>
              <a:endParaRPr lang="en-CA" altLang="zh-CN" sz="2400" dirty="0">
                <a:latin typeface="Times New Roman" pitchFamily="18" charset="0"/>
                <a:ea typeface="SimSun" pitchFamily="2" charset="-122"/>
              </a:endParaRPr>
            </a:p>
          </p:txBody>
        </p:sp>
        <p:sp>
          <p:nvSpPr>
            <p:cNvPr id="28706" name="Rectangle 6"/>
            <p:cNvSpPr>
              <a:spLocks noChangeArrowheads="1"/>
            </p:cNvSpPr>
            <p:nvPr/>
          </p:nvSpPr>
          <p:spPr bwMode="auto">
            <a:xfrm>
              <a:off x="3482" y="2262"/>
              <a:ext cx="1649" cy="165"/>
            </a:xfrm>
            <a:prstGeom prst="rect">
              <a:avLst/>
            </a:prstGeom>
            <a:noFill/>
            <a:ln w="9525">
              <a:noFill/>
              <a:miter lim="800000"/>
              <a:headEnd/>
              <a:tailEnd/>
            </a:ln>
          </p:spPr>
          <p:txBody>
            <a:bodyPr wrap="none" lIns="0" tIns="0" rIns="0" bIns="0">
              <a:spAutoFit/>
            </a:bodyPr>
            <a:lstStyle/>
            <a:p>
              <a:r>
                <a:rPr lang="en-CA" altLang="zh-CN" sz="1700" b="1" dirty="0">
                  <a:solidFill>
                    <a:srgbClr val="000000"/>
                  </a:solidFill>
                  <a:latin typeface="Nimbus Roman No9 L"/>
                  <a:ea typeface="SimSun" pitchFamily="2" charset="-122"/>
                </a:rPr>
                <a:t>Connected to store a 0</a:t>
              </a:r>
              <a:endParaRPr lang="en-CA" altLang="zh-CN" sz="2400" b="1" dirty="0">
                <a:latin typeface="Times New Roman" pitchFamily="18" charset="0"/>
                <a:ea typeface="SimSun" pitchFamily="2" charset="-122"/>
              </a:endParaRPr>
            </a:p>
          </p:txBody>
        </p:sp>
      </p:grpSp>
      <p:sp>
        <p:nvSpPr>
          <p:cNvPr id="28677" name="Line 7"/>
          <p:cNvSpPr>
            <a:spLocks noChangeShapeType="1"/>
          </p:cNvSpPr>
          <p:nvPr/>
        </p:nvSpPr>
        <p:spPr bwMode="auto">
          <a:xfrm>
            <a:off x="6091238" y="4894263"/>
            <a:ext cx="385762" cy="1587"/>
          </a:xfrm>
          <a:prstGeom prst="line">
            <a:avLst/>
          </a:prstGeom>
          <a:noFill/>
          <a:ln w="23813">
            <a:solidFill>
              <a:srgbClr val="000000"/>
            </a:solidFill>
            <a:round/>
            <a:headEnd/>
            <a:tailEnd/>
          </a:ln>
        </p:spPr>
        <p:txBody>
          <a:bodyPr/>
          <a:lstStyle/>
          <a:p>
            <a:endParaRPr lang="en-US"/>
          </a:p>
        </p:txBody>
      </p:sp>
      <p:sp>
        <p:nvSpPr>
          <p:cNvPr id="28678" name="Rectangle 8"/>
          <p:cNvSpPr>
            <a:spLocks noChangeArrowheads="1"/>
          </p:cNvSpPr>
          <p:nvPr/>
        </p:nvSpPr>
        <p:spPr bwMode="auto">
          <a:xfrm>
            <a:off x="4495800" y="6172200"/>
            <a:ext cx="2646363"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a:ea typeface="SimSun" pitchFamily="2" charset="-122"/>
              </a:rPr>
              <a:t>Figure 5.12.</a:t>
            </a:r>
            <a:r>
              <a:rPr lang="en-US" altLang="zh-CN" sz="1900">
                <a:solidFill>
                  <a:srgbClr val="000000"/>
                </a:solidFill>
                <a:latin typeface="Nimbus Roman No9 L"/>
                <a:ea typeface="SimSun" pitchFamily="2" charset="-122"/>
              </a:rPr>
              <a:t> </a:t>
            </a:r>
            <a:r>
              <a:rPr lang="en-CA" altLang="zh-CN" sz="1900">
                <a:solidFill>
                  <a:srgbClr val="000000"/>
                </a:solidFill>
                <a:latin typeface="Nimbus Roman No9 L"/>
                <a:ea typeface="SimSun" pitchFamily="2" charset="-122"/>
              </a:rPr>
              <a:t>A ROM cell.</a:t>
            </a:r>
            <a:endParaRPr lang="en-CA" altLang="zh-CN" sz="2400">
              <a:latin typeface="Times New Roman" pitchFamily="18" charset="0"/>
              <a:ea typeface="SimSun" pitchFamily="2" charset="-122"/>
            </a:endParaRPr>
          </a:p>
        </p:txBody>
      </p:sp>
      <p:sp>
        <p:nvSpPr>
          <p:cNvPr id="28679" name="Line 9"/>
          <p:cNvSpPr>
            <a:spLocks noChangeShapeType="1"/>
          </p:cNvSpPr>
          <p:nvPr/>
        </p:nvSpPr>
        <p:spPr bwMode="auto">
          <a:xfrm flipH="1">
            <a:off x="2600325" y="3519488"/>
            <a:ext cx="4584700" cy="1587"/>
          </a:xfrm>
          <a:prstGeom prst="line">
            <a:avLst/>
          </a:prstGeom>
          <a:noFill/>
          <a:ln w="23813">
            <a:solidFill>
              <a:srgbClr val="000000"/>
            </a:solidFill>
            <a:round/>
            <a:headEnd/>
            <a:tailEnd/>
          </a:ln>
        </p:spPr>
        <p:txBody>
          <a:bodyPr/>
          <a:lstStyle/>
          <a:p>
            <a:endParaRPr lang="en-US"/>
          </a:p>
        </p:txBody>
      </p:sp>
      <p:sp>
        <p:nvSpPr>
          <p:cNvPr id="28680" name="Rectangle 10"/>
          <p:cNvSpPr>
            <a:spLocks noChangeArrowheads="1"/>
          </p:cNvSpPr>
          <p:nvPr/>
        </p:nvSpPr>
        <p:spPr bwMode="auto">
          <a:xfrm>
            <a:off x="6124575" y="3181350"/>
            <a:ext cx="912813" cy="258763"/>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Word line</a:t>
            </a:r>
            <a:endParaRPr lang="en-CA" altLang="zh-CN" sz="2400">
              <a:latin typeface="Times New Roman" pitchFamily="18" charset="0"/>
              <a:ea typeface="SimSun" pitchFamily="2" charset="-122"/>
            </a:endParaRPr>
          </a:p>
        </p:txBody>
      </p:sp>
      <p:sp>
        <p:nvSpPr>
          <p:cNvPr id="28681" name="Rectangle 11"/>
          <p:cNvSpPr>
            <a:spLocks noChangeArrowheads="1"/>
          </p:cNvSpPr>
          <p:nvPr/>
        </p:nvSpPr>
        <p:spPr bwMode="auto">
          <a:xfrm>
            <a:off x="5230813" y="4748213"/>
            <a:ext cx="144462" cy="258762"/>
          </a:xfrm>
          <a:prstGeom prst="rect">
            <a:avLst/>
          </a:prstGeom>
          <a:noFill/>
          <a:ln w="9525">
            <a:noFill/>
            <a:miter lim="800000"/>
            <a:headEnd/>
            <a:tailEnd/>
          </a:ln>
        </p:spPr>
        <p:txBody>
          <a:bodyPr wrap="none" lIns="0" tIns="0" rIns="0" bIns="0">
            <a:spAutoFit/>
          </a:bodyPr>
          <a:lstStyle/>
          <a:p>
            <a:r>
              <a:rPr lang="en-CA" altLang="zh-CN" sz="1700" i="1">
                <a:solidFill>
                  <a:srgbClr val="000000"/>
                </a:solidFill>
                <a:latin typeface="Nimbus Roman No9 L"/>
                <a:ea typeface="SimSun" pitchFamily="2" charset="-122"/>
              </a:rPr>
              <a:t>P</a:t>
            </a:r>
            <a:endParaRPr lang="en-CA" altLang="zh-CN" sz="2400">
              <a:latin typeface="Times New Roman" pitchFamily="18" charset="0"/>
              <a:ea typeface="SimSun" pitchFamily="2" charset="-122"/>
            </a:endParaRPr>
          </a:p>
        </p:txBody>
      </p:sp>
      <p:sp>
        <p:nvSpPr>
          <p:cNvPr id="28682" name="Freeform 12"/>
          <p:cNvSpPr>
            <a:spLocks/>
          </p:cNvSpPr>
          <p:nvPr/>
        </p:nvSpPr>
        <p:spPr bwMode="auto">
          <a:xfrm>
            <a:off x="6124575" y="4870450"/>
            <a:ext cx="144463" cy="4762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23813">
            <a:solidFill>
              <a:srgbClr val="000000"/>
            </a:solidFill>
            <a:round/>
            <a:headEnd/>
            <a:tailEnd/>
          </a:ln>
        </p:spPr>
        <p:txBody>
          <a:bodyPr/>
          <a:lstStyle/>
          <a:p>
            <a:endParaRPr lang="en-US"/>
          </a:p>
        </p:txBody>
      </p:sp>
      <p:sp>
        <p:nvSpPr>
          <p:cNvPr id="28683" name="Freeform 13"/>
          <p:cNvSpPr>
            <a:spLocks/>
          </p:cNvSpPr>
          <p:nvPr/>
        </p:nvSpPr>
        <p:spPr bwMode="auto">
          <a:xfrm>
            <a:off x="5946775" y="4870450"/>
            <a:ext cx="144463" cy="47625"/>
          </a:xfrm>
          <a:custGeom>
            <a:avLst/>
            <a:gdLst>
              <a:gd name="T0" fmla="*/ 2147483647 w 91"/>
              <a:gd name="T1" fmla="*/ 0 h 30"/>
              <a:gd name="T2" fmla="*/ 0 w 91"/>
              <a:gd name="T3" fmla="*/ 2147483647 h 30"/>
              <a:gd name="T4" fmla="*/ 2147483647 w 91"/>
              <a:gd name="T5" fmla="*/ 2147483647 h 30"/>
              <a:gd name="T6" fmla="*/ 2147483647 w 91"/>
              <a:gd name="T7" fmla="*/ 2147483647 h 30"/>
              <a:gd name="T8" fmla="*/ 2147483647 w 91"/>
              <a:gd name="T9" fmla="*/ 0 h 30"/>
              <a:gd name="T10" fmla="*/ 0 60000 65536"/>
              <a:gd name="T11" fmla="*/ 0 60000 65536"/>
              <a:gd name="T12" fmla="*/ 0 60000 65536"/>
              <a:gd name="T13" fmla="*/ 0 60000 65536"/>
              <a:gd name="T14" fmla="*/ 0 60000 65536"/>
              <a:gd name="T15" fmla="*/ 0 w 91"/>
              <a:gd name="T16" fmla="*/ 0 h 30"/>
              <a:gd name="T17" fmla="*/ 91 w 91"/>
              <a:gd name="T18" fmla="*/ 30 h 30"/>
            </a:gdLst>
            <a:ahLst/>
            <a:cxnLst>
              <a:cxn ang="T10">
                <a:pos x="T0" y="T1"/>
              </a:cxn>
              <a:cxn ang="T11">
                <a:pos x="T2" y="T3"/>
              </a:cxn>
              <a:cxn ang="T12">
                <a:pos x="T4" y="T5"/>
              </a:cxn>
              <a:cxn ang="T13">
                <a:pos x="T6" y="T7"/>
              </a:cxn>
              <a:cxn ang="T14">
                <a:pos x="T8" y="T9"/>
              </a:cxn>
            </a:cxnLst>
            <a:rect l="T15" t="T16" r="T17" b="T18"/>
            <a:pathLst>
              <a:path w="91" h="30">
                <a:moveTo>
                  <a:pt x="91" y="0"/>
                </a:moveTo>
                <a:lnTo>
                  <a:pt x="0" y="15"/>
                </a:lnTo>
                <a:lnTo>
                  <a:pt x="91" y="30"/>
                </a:lnTo>
                <a:lnTo>
                  <a:pt x="91" y="15"/>
                </a:lnTo>
                <a:lnTo>
                  <a:pt x="91" y="0"/>
                </a:lnTo>
                <a:close/>
              </a:path>
            </a:pathLst>
          </a:custGeom>
          <a:solidFill>
            <a:srgbClr val="000000"/>
          </a:solidFill>
          <a:ln w="0">
            <a:solidFill>
              <a:srgbClr val="000000"/>
            </a:solidFill>
            <a:round/>
            <a:headEnd/>
            <a:tailEnd/>
          </a:ln>
        </p:spPr>
        <p:txBody>
          <a:bodyPr/>
          <a:lstStyle/>
          <a:p>
            <a:endParaRPr lang="en-US"/>
          </a:p>
        </p:txBody>
      </p:sp>
      <p:sp>
        <p:nvSpPr>
          <p:cNvPr id="28684" name="Freeform 14"/>
          <p:cNvSpPr>
            <a:spLocks/>
          </p:cNvSpPr>
          <p:nvPr/>
        </p:nvSpPr>
        <p:spPr bwMode="auto">
          <a:xfrm>
            <a:off x="5665788" y="5038725"/>
            <a:ext cx="120650" cy="120650"/>
          </a:xfrm>
          <a:custGeom>
            <a:avLst/>
            <a:gdLst>
              <a:gd name="T0" fmla="*/ 2147483647 w 5"/>
              <a:gd name="T1" fmla="*/ 0 h 5"/>
              <a:gd name="T2" fmla="*/ 0 w 5"/>
              <a:gd name="T3" fmla="*/ 0 h 5"/>
              <a:gd name="T4" fmla="*/ 0 w 5"/>
              <a:gd name="T5" fmla="*/ 2147483647 h 5"/>
              <a:gd name="T6" fmla="*/ 0 w 5"/>
              <a:gd name="T7" fmla="*/ 2147483647 h 5"/>
              <a:gd name="T8" fmla="*/ 2147483647 w 5"/>
              <a:gd name="T9" fmla="*/ 2147483647 h 5"/>
              <a:gd name="T10" fmla="*/ 2147483647 w 5"/>
              <a:gd name="T11" fmla="*/ 2147483647 h 5"/>
              <a:gd name="T12" fmla="*/ 2147483647 w 5"/>
              <a:gd name="T13" fmla="*/ 2147483647 h 5"/>
              <a:gd name="T14" fmla="*/ 2147483647 w 5"/>
              <a:gd name="T15" fmla="*/ 0 h 5"/>
              <a:gd name="T16" fmla="*/ 2147483647 w 5"/>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5"/>
              <a:gd name="T29" fmla="*/ 5 w 5"/>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5">
                <a:moveTo>
                  <a:pt x="2" y="0"/>
                </a:moveTo>
                <a:lnTo>
                  <a:pt x="0" y="0"/>
                </a:lnTo>
                <a:lnTo>
                  <a:pt x="0" y="2"/>
                </a:lnTo>
                <a:lnTo>
                  <a:pt x="0" y="4"/>
                </a:lnTo>
                <a:lnTo>
                  <a:pt x="2" y="5"/>
                </a:lnTo>
                <a:lnTo>
                  <a:pt x="4" y="4"/>
                </a:lnTo>
                <a:lnTo>
                  <a:pt x="5" y="2"/>
                </a:lnTo>
                <a:lnTo>
                  <a:pt x="4" y="0"/>
                </a:lnTo>
                <a:lnTo>
                  <a:pt x="2" y="0"/>
                </a:lnTo>
              </a:path>
            </a:pathLst>
          </a:custGeom>
          <a:noFill/>
          <a:ln w="23813">
            <a:solidFill>
              <a:schemeClr val="tx1"/>
            </a:solidFill>
            <a:round/>
            <a:headEnd/>
            <a:tailEnd/>
          </a:ln>
        </p:spPr>
        <p:txBody>
          <a:bodyPr/>
          <a:lstStyle/>
          <a:p>
            <a:endParaRPr lang="en-US"/>
          </a:p>
        </p:txBody>
      </p:sp>
      <p:sp>
        <p:nvSpPr>
          <p:cNvPr id="28685" name="Freeform 15"/>
          <p:cNvSpPr>
            <a:spLocks/>
          </p:cNvSpPr>
          <p:nvPr/>
        </p:nvSpPr>
        <p:spPr bwMode="auto">
          <a:xfrm>
            <a:off x="5641975" y="4603750"/>
            <a:ext cx="144463" cy="146050"/>
          </a:xfrm>
          <a:custGeom>
            <a:avLst/>
            <a:gdLst>
              <a:gd name="T0" fmla="*/ 2147483647 w 91"/>
              <a:gd name="T1" fmla="*/ 2147483647 h 92"/>
              <a:gd name="T2" fmla="*/ 2147483647 w 91"/>
              <a:gd name="T3" fmla="*/ 0 h 92"/>
              <a:gd name="T4" fmla="*/ 2147483647 w 91"/>
              <a:gd name="T5" fmla="*/ 0 h 92"/>
              <a:gd name="T6" fmla="*/ 2147483647 w 91"/>
              <a:gd name="T7" fmla="*/ 2147483647 h 92"/>
              <a:gd name="T8" fmla="*/ 0 w 91"/>
              <a:gd name="T9" fmla="*/ 2147483647 h 92"/>
              <a:gd name="T10" fmla="*/ 0 w 91"/>
              <a:gd name="T11" fmla="*/ 2147483647 h 92"/>
              <a:gd name="T12" fmla="*/ 0 w 91"/>
              <a:gd name="T13" fmla="*/ 2147483647 h 92"/>
              <a:gd name="T14" fmla="*/ 2147483647 w 91"/>
              <a:gd name="T15" fmla="*/ 2147483647 h 92"/>
              <a:gd name="T16" fmla="*/ 2147483647 w 91"/>
              <a:gd name="T17" fmla="*/ 2147483647 h 92"/>
              <a:gd name="T18" fmla="*/ 2147483647 w 91"/>
              <a:gd name="T19" fmla="*/ 2147483647 h 92"/>
              <a:gd name="T20" fmla="*/ 2147483647 w 91"/>
              <a:gd name="T21" fmla="*/ 2147483647 h 92"/>
              <a:gd name="T22" fmla="*/ 2147483647 w 91"/>
              <a:gd name="T23" fmla="*/ 2147483647 h 92"/>
              <a:gd name="T24" fmla="*/ 2147483647 w 91"/>
              <a:gd name="T25" fmla="*/ 2147483647 h 92"/>
              <a:gd name="T26" fmla="*/ 2147483647 w 91"/>
              <a:gd name="T27" fmla="*/ 2147483647 h 92"/>
              <a:gd name="T28" fmla="*/ 2147483647 w 91"/>
              <a:gd name="T29" fmla="*/ 2147483647 h 92"/>
              <a:gd name="T30" fmla="*/ 2147483647 w 91"/>
              <a:gd name="T31" fmla="*/ 2147483647 h 92"/>
              <a:gd name="T32" fmla="*/ 2147483647 w 91"/>
              <a:gd name="T33" fmla="*/ 0 h 92"/>
              <a:gd name="T34" fmla="*/ 2147483647 w 91"/>
              <a:gd name="T35" fmla="*/ 0 h 92"/>
              <a:gd name="T36" fmla="*/ 2147483647 w 91"/>
              <a:gd name="T37" fmla="*/ 2147483647 h 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92"/>
              <a:gd name="T59" fmla="*/ 91 w 91"/>
              <a:gd name="T60" fmla="*/ 92 h 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92">
                <a:moveTo>
                  <a:pt x="45" y="46"/>
                </a:moveTo>
                <a:lnTo>
                  <a:pt x="45" y="0"/>
                </a:lnTo>
                <a:lnTo>
                  <a:pt x="30" y="0"/>
                </a:lnTo>
                <a:lnTo>
                  <a:pt x="15" y="16"/>
                </a:lnTo>
                <a:lnTo>
                  <a:pt x="0" y="31"/>
                </a:lnTo>
                <a:lnTo>
                  <a:pt x="0" y="46"/>
                </a:lnTo>
                <a:lnTo>
                  <a:pt x="0" y="61"/>
                </a:lnTo>
                <a:lnTo>
                  <a:pt x="15" y="76"/>
                </a:lnTo>
                <a:lnTo>
                  <a:pt x="30" y="92"/>
                </a:lnTo>
                <a:lnTo>
                  <a:pt x="45" y="92"/>
                </a:lnTo>
                <a:lnTo>
                  <a:pt x="60" y="92"/>
                </a:lnTo>
                <a:lnTo>
                  <a:pt x="76" y="76"/>
                </a:lnTo>
                <a:lnTo>
                  <a:pt x="91" y="61"/>
                </a:lnTo>
                <a:lnTo>
                  <a:pt x="91" y="46"/>
                </a:lnTo>
                <a:lnTo>
                  <a:pt x="91" y="31"/>
                </a:lnTo>
                <a:lnTo>
                  <a:pt x="76" y="16"/>
                </a:lnTo>
                <a:lnTo>
                  <a:pt x="60" y="0"/>
                </a:lnTo>
                <a:lnTo>
                  <a:pt x="45" y="0"/>
                </a:lnTo>
                <a:lnTo>
                  <a:pt x="45" y="46"/>
                </a:lnTo>
                <a:close/>
              </a:path>
            </a:pathLst>
          </a:custGeom>
          <a:solidFill>
            <a:srgbClr val="FFFFFF"/>
          </a:solidFill>
          <a:ln w="0">
            <a:solidFill>
              <a:srgbClr val="FFFFFF"/>
            </a:solidFill>
            <a:round/>
            <a:headEnd/>
            <a:tailEnd/>
          </a:ln>
        </p:spPr>
        <p:txBody>
          <a:bodyPr/>
          <a:lstStyle/>
          <a:p>
            <a:endParaRPr lang="en-US"/>
          </a:p>
        </p:txBody>
      </p:sp>
      <p:sp>
        <p:nvSpPr>
          <p:cNvPr id="28686" name="Freeform 16"/>
          <p:cNvSpPr>
            <a:spLocks/>
          </p:cNvSpPr>
          <p:nvPr/>
        </p:nvSpPr>
        <p:spPr bwMode="auto">
          <a:xfrm>
            <a:off x="5665788" y="4629150"/>
            <a:ext cx="120650" cy="120650"/>
          </a:xfrm>
          <a:custGeom>
            <a:avLst/>
            <a:gdLst>
              <a:gd name="T0" fmla="*/ 2147483647 w 5"/>
              <a:gd name="T1" fmla="*/ 0 h 5"/>
              <a:gd name="T2" fmla="*/ 0 w 5"/>
              <a:gd name="T3" fmla="*/ 0 h 5"/>
              <a:gd name="T4" fmla="*/ 0 w 5"/>
              <a:gd name="T5" fmla="*/ 2147483647 h 5"/>
              <a:gd name="T6" fmla="*/ 0 w 5"/>
              <a:gd name="T7" fmla="*/ 2147483647 h 5"/>
              <a:gd name="T8" fmla="*/ 2147483647 w 5"/>
              <a:gd name="T9" fmla="*/ 2147483647 h 5"/>
              <a:gd name="T10" fmla="*/ 2147483647 w 5"/>
              <a:gd name="T11" fmla="*/ 2147483647 h 5"/>
              <a:gd name="T12" fmla="*/ 2147483647 w 5"/>
              <a:gd name="T13" fmla="*/ 2147483647 h 5"/>
              <a:gd name="T14" fmla="*/ 2147483647 w 5"/>
              <a:gd name="T15" fmla="*/ 0 h 5"/>
              <a:gd name="T16" fmla="*/ 2147483647 w 5"/>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5"/>
              <a:gd name="T29" fmla="*/ 5 w 5"/>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5">
                <a:moveTo>
                  <a:pt x="2" y="0"/>
                </a:moveTo>
                <a:lnTo>
                  <a:pt x="0" y="0"/>
                </a:lnTo>
                <a:lnTo>
                  <a:pt x="0" y="2"/>
                </a:lnTo>
                <a:lnTo>
                  <a:pt x="0" y="4"/>
                </a:lnTo>
                <a:lnTo>
                  <a:pt x="2" y="5"/>
                </a:lnTo>
                <a:lnTo>
                  <a:pt x="4" y="4"/>
                </a:lnTo>
                <a:lnTo>
                  <a:pt x="5" y="2"/>
                </a:lnTo>
                <a:lnTo>
                  <a:pt x="4" y="0"/>
                </a:lnTo>
                <a:lnTo>
                  <a:pt x="2" y="0"/>
                </a:lnTo>
              </a:path>
            </a:pathLst>
          </a:custGeom>
          <a:noFill/>
          <a:ln w="23813">
            <a:solidFill>
              <a:schemeClr val="tx1"/>
            </a:solidFill>
            <a:round/>
            <a:headEnd/>
            <a:tailEnd/>
          </a:ln>
        </p:spPr>
        <p:txBody>
          <a:bodyPr/>
          <a:lstStyle/>
          <a:p>
            <a:endParaRPr lang="en-US"/>
          </a:p>
        </p:txBody>
      </p:sp>
      <p:sp>
        <p:nvSpPr>
          <p:cNvPr id="28687" name="Line 17"/>
          <p:cNvSpPr>
            <a:spLocks noChangeShapeType="1"/>
          </p:cNvSpPr>
          <p:nvPr/>
        </p:nvSpPr>
        <p:spPr bwMode="auto">
          <a:xfrm flipV="1">
            <a:off x="3276600" y="2819400"/>
            <a:ext cx="1588" cy="3328988"/>
          </a:xfrm>
          <a:prstGeom prst="line">
            <a:avLst/>
          </a:prstGeom>
          <a:noFill/>
          <a:ln w="23813">
            <a:solidFill>
              <a:srgbClr val="000000"/>
            </a:solidFill>
            <a:round/>
            <a:headEnd/>
            <a:tailEnd/>
          </a:ln>
        </p:spPr>
        <p:txBody>
          <a:bodyPr/>
          <a:lstStyle/>
          <a:p>
            <a:endParaRPr lang="en-US"/>
          </a:p>
        </p:txBody>
      </p:sp>
      <p:sp>
        <p:nvSpPr>
          <p:cNvPr id="28688" name="Line 18"/>
          <p:cNvSpPr>
            <a:spLocks noChangeShapeType="1"/>
          </p:cNvSpPr>
          <p:nvPr/>
        </p:nvSpPr>
        <p:spPr bwMode="auto">
          <a:xfrm flipH="1">
            <a:off x="5495925" y="5594350"/>
            <a:ext cx="434975" cy="1588"/>
          </a:xfrm>
          <a:prstGeom prst="line">
            <a:avLst/>
          </a:prstGeom>
          <a:noFill/>
          <a:ln w="23813">
            <a:solidFill>
              <a:schemeClr val="tx1"/>
            </a:solidFill>
            <a:round/>
            <a:headEnd/>
            <a:tailEnd/>
          </a:ln>
        </p:spPr>
        <p:txBody>
          <a:bodyPr/>
          <a:lstStyle/>
          <a:p>
            <a:endParaRPr lang="en-US"/>
          </a:p>
        </p:txBody>
      </p:sp>
      <p:sp>
        <p:nvSpPr>
          <p:cNvPr id="28689" name="Line 19"/>
          <p:cNvSpPr>
            <a:spLocks noChangeShapeType="1"/>
          </p:cNvSpPr>
          <p:nvPr/>
        </p:nvSpPr>
        <p:spPr bwMode="auto">
          <a:xfrm flipH="1">
            <a:off x="5568950" y="5665788"/>
            <a:ext cx="288925" cy="1587"/>
          </a:xfrm>
          <a:prstGeom prst="line">
            <a:avLst/>
          </a:prstGeom>
          <a:noFill/>
          <a:ln w="23813">
            <a:solidFill>
              <a:schemeClr val="tx1"/>
            </a:solidFill>
            <a:round/>
            <a:headEnd/>
            <a:tailEnd/>
          </a:ln>
        </p:spPr>
        <p:txBody>
          <a:bodyPr/>
          <a:lstStyle/>
          <a:p>
            <a:endParaRPr lang="en-US"/>
          </a:p>
        </p:txBody>
      </p:sp>
      <p:sp>
        <p:nvSpPr>
          <p:cNvPr id="28690" name="Line 20"/>
          <p:cNvSpPr>
            <a:spLocks noChangeShapeType="1"/>
          </p:cNvSpPr>
          <p:nvPr/>
        </p:nvSpPr>
        <p:spPr bwMode="auto">
          <a:xfrm flipH="1">
            <a:off x="5641975" y="5738813"/>
            <a:ext cx="144463" cy="1587"/>
          </a:xfrm>
          <a:prstGeom prst="line">
            <a:avLst/>
          </a:prstGeom>
          <a:noFill/>
          <a:ln w="23813">
            <a:solidFill>
              <a:schemeClr val="tx1"/>
            </a:solidFill>
            <a:round/>
            <a:headEnd/>
            <a:tailEnd/>
          </a:ln>
        </p:spPr>
        <p:txBody>
          <a:bodyPr/>
          <a:lstStyle/>
          <a:p>
            <a:endParaRPr lang="en-US"/>
          </a:p>
        </p:txBody>
      </p:sp>
      <p:sp>
        <p:nvSpPr>
          <p:cNvPr id="28691" name="Line 21"/>
          <p:cNvSpPr>
            <a:spLocks noChangeShapeType="1"/>
          </p:cNvSpPr>
          <p:nvPr/>
        </p:nvSpPr>
        <p:spPr bwMode="auto">
          <a:xfrm flipV="1">
            <a:off x="5713413" y="5164138"/>
            <a:ext cx="1587" cy="430212"/>
          </a:xfrm>
          <a:prstGeom prst="line">
            <a:avLst/>
          </a:prstGeom>
          <a:noFill/>
          <a:ln w="23813">
            <a:solidFill>
              <a:schemeClr val="tx1"/>
            </a:solidFill>
            <a:round/>
            <a:headEnd/>
            <a:tailEnd/>
          </a:ln>
        </p:spPr>
        <p:txBody>
          <a:bodyPr/>
          <a:lstStyle/>
          <a:p>
            <a:endParaRPr lang="en-US"/>
          </a:p>
        </p:txBody>
      </p:sp>
      <p:sp>
        <p:nvSpPr>
          <p:cNvPr id="28692" name="Line 22"/>
          <p:cNvSpPr>
            <a:spLocks noChangeShapeType="1"/>
          </p:cNvSpPr>
          <p:nvPr/>
        </p:nvSpPr>
        <p:spPr bwMode="auto">
          <a:xfrm flipH="1">
            <a:off x="4121150" y="3929063"/>
            <a:ext cx="555625" cy="1587"/>
          </a:xfrm>
          <a:prstGeom prst="line">
            <a:avLst/>
          </a:prstGeom>
          <a:noFill/>
          <a:ln w="23813">
            <a:solidFill>
              <a:schemeClr val="tx1"/>
            </a:solidFill>
            <a:round/>
            <a:headEnd/>
            <a:tailEnd/>
          </a:ln>
        </p:spPr>
        <p:txBody>
          <a:bodyPr/>
          <a:lstStyle/>
          <a:p>
            <a:endParaRPr lang="en-US"/>
          </a:p>
        </p:txBody>
      </p:sp>
      <p:sp>
        <p:nvSpPr>
          <p:cNvPr id="28693" name="Rectangle 23"/>
          <p:cNvSpPr>
            <a:spLocks noChangeArrowheads="1"/>
          </p:cNvSpPr>
          <p:nvPr/>
        </p:nvSpPr>
        <p:spPr bwMode="auto">
          <a:xfrm>
            <a:off x="4121150" y="4073525"/>
            <a:ext cx="555625" cy="120650"/>
          </a:xfrm>
          <a:prstGeom prst="rect">
            <a:avLst/>
          </a:prstGeom>
          <a:noFill/>
          <a:ln w="23813">
            <a:solidFill>
              <a:schemeClr val="tx1"/>
            </a:solidFill>
            <a:miter lim="800000"/>
            <a:headEnd/>
            <a:tailEnd/>
          </a:ln>
        </p:spPr>
        <p:txBody>
          <a:bodyPr/>
          <a:lstStyle/>
          <a:p>
            <a:endParaRPr lang="en-US"/>
          </a:p>
        </p:txBody>
      </p:sp>
      <p:sp>
        <p:nvSpPr>
          <p:cNvPr id="28694" name="Freeform 24"/>
          <p:cNvSpPr>
            <a:spLocks/>
          </p:cNvSpPr>
          <p:nvPr/>
        </p:nvSpPr>
        <p:spPr bwMode="auto">
          <a:xfrm>
            <a:off x="4676775" y="4194175"/>
            <a:ext cx="1036638" cy="434975"/>
          </a:xfrm>
          <a:custGeom>
            <a:avLst/>
            <a:gdLst>
              <a:gd name="T0" fmla="*/ 2147483647 w 43"/>
              <a:gd name="T1" fmla="*/ 2147483647 h 18"/>
              <a:gd name="T2" fmla="*/ 2147483647 w 43"/>
              <a:gd name="T3" fmla="*/ 0 h 18"/>
              <a:gd name="T4" fmla="*/ 0 w 43"/>
              <a:gd name="T5" fmla="*/ 0 h 18"/>
              <a:gd name="T6" fmla="*/ 0 60000 65536"/>
              <a:gd name="T7" fmla="*/ 0 60000 65536"/>
              <a:gd name="T8" fmla="*/ 0 60000 65536"/>
              <a:gd name="T9" fmla="*/ 0 w 43"/>
              <a:gd name="T10" fmla="*/ 0 h 18"/>
              <a:gd name="T11" fmla="*/ 43 w 43"/>
              <a:gd name="T12" fmla="*/ 18 h 18"/>
            </a:gdLst>
            <a:ahLst/>
            <a:cxnLst>
              <a:cxn ang="T6">
                <a:pos x="T0" y="T1"/>
              </a:cxn>
              <a:cxn ang="T7">
                <a:pos x="T2" y="T3"/>
              </a:cxn>
              <a:cxn ang="T8">
                <a:pos x="T4" y="T5"/>
              </a:cxn>
            </a:cxnLst>
            <a:rect l="T9" t="T10" r="T11" b="T12"/>
            <a:pathLst>
              <a:path w="43" h="18">
                <a:moveTo>
                  <a:pt x="43" y="18"/>
                </a:moveTo>
                <a:lnTo>
                  <a:pt x="43" y="0"/>
                </a:lnTo>
                <a:lnTo>
                  <a:pt x="0" y="0"/>
                </a:lnTo>
              </a:path>
            </a:pathLst>
          </a:custGeom>
          <a:noFill/>
          <a:ln w="23813">
            <a:solidFill>
              <a:schemeClr val="tx1"/>
            </a:solidFill>
            <a:round/>
            <a:headEnd/>
            <a:tailEnd/>
          </a:ln>
        </p:spPr>
        <p:txBody>
          <a:bodyPr/>
          <a:lstStyle/>
          <a:p>
            <a:endParaRPr lang="en-US"/>
          </a:p>
        </p:txBody>
      </p:sp>
      <p:sp>
        <p:nvSpPr>
          <p:cNvPr id="28695" name="Line 25"/>
          <p:cNvSpPr>
            <a:spLocks noChangeShapeType="1"/>
          </p:cNvSpPr>
          <p:nvPr/>
        </p:nvSpPr>
        <p:spPr bwMode="auto">
          <a:xfrm flipH="1">
            <a:off x="3276600" y="4194175"/>
            <a:ext cx="844550" cy="1588"/>
          </a:xfrm>
          <a:prstGeom prst="line">
            <a:avLst/>
          </a:prstGeom>
          <a:noFill/>
          <a:ln w="23813">
            <a:solidFill>
              <a:schemeClr val="tx1"/>
            </a:solidFill>
            <a:round/>
            <a:headEnd/>
            <a:tailEnd/>
          </a:ln>
        </p:spPr>
        <p:txBody>
          <a:bodyPr/>
          <a:lstStyle/>
          <a:p>
            <a:endParaRPr lang="en-US"/>
          </a:p>
        </p:txBody>
      </p:sp>
      <p:sp>
        <p:nvSpPr>
          <p:cNvPr id="28696" name="Line 26"/>
          <p:cNvSpPr>
            <a:spLocks noChangeShapeType="1"/>
          </p:cNvSpPr>
          <p:nvPr/>
        </p:nvSpPr>
        <p:spPr bwMode="auto">
          <a:xfrm flipV="1">
            <a:off x="4386263" y="3519488"/>
            <a:ext cx="1587" cy="409575"/>
          </a:xfrm>
          <a:prstGeom prst="line">
            <a:avLst/>
          </a:prstGeom>
          <a:noFill/>
          <a:ln w="23813">
            <a:solidFill>
              <a:schemeClr val="tx1"/>
            </a:solidFill>
            <a:round/>
            <a:headEnd/>
            <a:tailEnd/>
          </a:ln>
        </p:spPr>
        <p:txBody>
          <a:bodyPr/>
          <a:lstStyle/>
          <a:p>
            <a:endParaRPr lang="en-US"/>
          </a:p>
        </p:txBody>
      </p:sp>
      <p:sp>
        <p:nvSpPr>
          <p:cNvPr id="28697" name="Rectangle 27"/>
          <p:cNvSpPr>
            <a:spLocks noChangeArrowheads="1"/>
          </p:cNvSpPr>
          <p:nvPr/>
        </p:nvSpPr>
        <p:spPr bwMode="auto">
          <a:xfrm>
            <a:off x="2962275" y="2481263"/>
            <a:ext cx="649288" cy="258762"/>
          </a:xfrm>
          <a:prstGeom prst="rect">
            <a:avLst/>
          </a:prstGeom>
          <a:noFill/>
          <a:ln w="9525">
            <a:noFill/>
            <a:miter lim="800000"/>
            <a:headEnd/>
            <a:tailEnd/>
          </a:ln>
        </p:spPr>
        <p:txBody>
          <a:bodyPr wrap="none" lIns="0" tIns="0" rIns="0" bIns="0">
            <a:spAutoFit/>
          </a:bodyPr>
          <a:lstStyle/>
          <a:p>
            <a:r>
              <a:rPr lang="en-CA" altLang="zh-CN" sz="1700">
                <a:solidFill>
                  <a:srgbClr val="000000"/>
                </a:solidFill>
                <a:latin typeface="Nimbus Roman No9 L"/>
                <a:ea typeface="SimSun" pitchFamily="2" charset="-122"/>
              </a:rPr>
              <a:t>Bit line</a:t>
            </a:r>
            <a:endParaRPr lang="en-CA" altLang="zh-CN" sz="2400">
              <a:latin typeface="Times New Roman" pitchFamily="18" charset="0"/>
              <a:ea typeface="SimSun" pitchFamily="2" charset="-122"/>
            </a:endParaRPr>
          </a:p>
        </p:txBody>
      </p:sp>
      <p:sp>
        <p:nvSpPr>
          <p:cNvPr id="28698" name="Rectangle 28"/>
          <p:cNvSpPr>
            <a:spLocks noChangeArrowheads="1"/>
          </p:cNvSpPr>
          <p:nvPr/>
        </p:nvSpPr>
        <p:spPr bwMode="auto">
          <a:xfrm>
            <a:off x="4343400" y="4210050"/>
            <a:ext cx="192088" cy="258763"/>
          </a:xfrm>
          <a:prstGeom prst="rect">
            <a:avLst/>
          </a:prstGeom>
          <a:noFill/>
          <a:ln w="9525">
            <a:noFill/>
            <a:miter lim="800000"/>
            <a:headEnd/>
            <a:tailEnd/>
          </a:ln>
        </p:spPr>
        <p:txBody>
          <a:bodyPr lIns="0" tIns="0" rIns="0" bIns="0">
            <a:spAutoFit/>
          </a:bodyPr>
          <a:lstStyle/>
          <a:p>
            <a:r>
              <a:rPr lang="en-CA" altLang="zh-CN" sz="1700" i="1">
                <a:solidFill>
                  <a:srgbClr val="000000"/>
                </a:solidFill>
                <a:latin typeface="Nimbus Roman No9 L"/>
                <a:ea typeface="SimSun" pitchFamily="2" charset="-122"/>
              </a:rPr>
              <a:t>T</a:t>
            </a:r>
            <a:endParaRPr lang="en-CA" altLang="zh-CN" sz="2400">
              <a:latin typeface="Times New Roman" pitchFamily="18" charset="0"/>
              <a:ea typeface="SimSun" pitchFamily="2" charset="-122"/>
            </a:endParaRPr>
          </a:p>
        </p:txBody>
      </p:sp>
      <p:sp>
        <p:nvSpPr>
          <p:cNvPr id="28699" name="Freeform 29"/>
          <p:cNvSpPr>
            <a:spLocks/>
          </p:cNvSpPr>
          <p:nvPr/>
        </p:nvSpPr>
        <p:spPr bwMode="auto">
          <a:xfrm>
            <a:off x="3252788" y="4170363"/>
            <a:ext cx="47625" cy="47625"/>
          </a:xfrm>
          <a:custGeom>
            <a:avLst/>
            <a:gdLst>
              <a:gd name="T0" fmla="*/ 2147483647 w 30"/>
              <a:gd name="T1" fmla="*/ 2147483647 h 30"/>
              <a:gd name="T2" fmla="*/ 2147483647 w 30"/>
              <a:gd name="T3" fmla="*/ 0 h 30"/>
              <a:gd name="T4" fmla="*/ 0 w 30"/>
              <a:gd name="T5" fmla="*/ 0 h 30"/>
              <a:gd name="T6" fmla="*/ 0 w 30"/>
              <a:gd name="T7" fmla="*/ 2147483647 h 30"/>
              <a:gd name="T8" fmla="*/ 0 w 30"/>
              <a:gd name="T9" fmla="*/ 2147483647 h 30"/>
              <a:gd name="T10" fmla="*/ 2147483647 w 30"/>
              <a:gd name="T11" fmla="*/ 2147483647 h 30"/>
              <a:gd name="T12" fmla="*/ 2147483647 w 30"/>
              <a:gd name="T13" fmla="*/ 2147483647 h 30"/>
              <a:gd name="T14" fmla="*/ 2147483647 w 30"/>
              <a:gd name="T15" fmla="*/ 2147483647 h 30"/>
              <a:gd name="T16" fmla="*/ 2147483647 w 30"/>
              <a:gd name="T17" fmla="*/ 0 h 30"/>
              <a:gd name="T18" fmla="*/ 2147483647 w 30"/>
              <a:gd name="T19" fmla="*/ 0 h 30"/>
              <a:gd name="T20" fmla="*/ 2147483647 w 30"/>
              <a:gd name="T21" fmla="*/ 2147483647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30"/>
              <a:gd name="T35" fmla="*/ 30 w 30"/>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30">
                <a:moveTo>
                  <a:pt x="15" y="15"/>
                </a:moveTo>
                <a:lnTo>
                  <a:pt x="15" y="0"/>
                </a:lnTo>
                <a:lnTo>
                  <a:pt x="0" y="0"/>
                </a:lnTo>
                <a:lnTo>
                  <a:pt x="0" y="15"/>
                </a:lnTo>
                <a:lnTo>
                  <a:pt x="0" y="30"/>
                </a:lnTo>
                <a:lnTo>
                  <a:pt x="15" y="30"/>
                </a:lnTo>
                <a:lnTo>
                  <a:pt x="30" y="30"/>
                </a:lnTo>
                <a:lnTo>
                  <a:pt x="30" y="15"/>
                </a:lnTo>
                <a:lnTo>
                  <a:pt x="30" y="0"/>
                </a:lnTo>
                <a:lnTo>
                  <a:pt x="15" y="0"/>
                </a:lnTo>
                <a:lnTo>
                  <a:pt x="15" y="15"/>
                </a:lnTo>
                <a:close/>
              </a:path>
            </a:pathLst>
          </a:custGeom>
          <a:solidFill>
            <a:srgbClr val="00FFFF"/>
          </a:solidFill>
          <a:ln w="0">
            <a:solidFill>
              <a:srgbClr val="00FFFF"/>
            </a:solidFill>
            <a:round/>
            <a:headEnd/>
            <a:tailEnd/>
          </a:ln>
        </p:spPr>
        <p:txBody>
          <a:bodyPr/>
          <a:lstStyle/>
          <a:p>
            <a:endParaRPr lang="en-US"/>
          </a:p>
        </p:txBody>
      </p:sp>
      <p:sp>
        <p:nvSpPr>
          <p:cNvPr id="28700" name="Freeform 30"/>
          <p:cNvSpPr>
            <a:spLocks/>
          </p:cNvSpPr>
          <p:nvPr/>
        </p:nvSpPr>
        <p:spPr bwMode="auto">
          <a:xfrm>
            <a:off x="3227388" y="4170363"/>
            <a:ext cx="73025" cy="7143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23813">
            <a:solidFill>
              <a:schemeClr val="tx1"/>
            </a:solidFill>
            <a:round/>
            <a:headEnd/>
            <a:tailEnd/>
          </a:ln>
        </p:spPr>
        <p:txBody>
          <a:bodyPr/>
          <a:lstStyle/>
          <a:p>
            <a:endParaRPr lang="en-US"/>
          </a:p>
        </p:txBody>
      </p:sp>
      <p:sp>
        <p:nvSpPr>
          <p:cNvPr id="28701" name="Freeform 31"/>
          <p:cNvSpPr>
            <a:spLocks/>
          </p:cNvSpPr>
          <p:nvPr/>
        </p:nvSpPr>
        <p:spPr bwMode="auto">
          <a:xfrm>
            <a:off x="4362450" y="3494088"/>
            <a:ext cx="47625" cy="49212"/>
          </a:xfrm>
          <a:custGeom>
            <a:avLst/>
            <a:gdLst>
              <a:gd name="T0" fmla="*/ 2147483647 w 30"/>
              <a:gd name="T1" fmla="*/ 2147483647 h 31"/>
              <a:gd name="T2" fmla="*/ 2147483647 w 30"/>
              <a:gd name="T3" fmla="*/ 0 h 31"/>
              <a:gd name="T4" fmla="*/ 0 w 30"/>
              <a:gd name="T5" fmla="*/ 0 h 31"/>
              <a:gd name="T6" fmla="*/ 0 w 30"/>
              <a:gd name="T7" fmla="*/ 2147483647 h 31"/>
              <a:gd name="T8" fmla="*/ 0 w 30"/>
              <a:gd name="T9" fmla="*/ 2147483647 h 31"/>
              <a:gd name="T10" fmla="*/ 2147483647 w 30"/>
              <a:gd name="T11" fmla="*/ 2147483647 h 31"/>
              <a:gd name="T12" fmla="*/ 2147483647 w 30"/>
              <a:gd name="T13" fmla="*/ 2147483647 h 31"/>
              <a:gd name="T14" fmla="*/ 2147483647 w 30"/>
              <a:gd name="T15" fmla="*/ 2147483647 h 31"/>
              <a:gd name="T16" fmla="*/ 2147483647 w 30"/>
              <a:gd name="T17" fmla="*/ 0 h 31"/>
              <a:gd name="T18" fmla="*/ 2147483647 w 30"/>
              <a:gd name="T19" fmla="*/ 0 h 31"/>
              <a:gd name="T20" fmla="*/ 2147483647 w 30"/>
              <a:gd name="T21" fmla="*/ 214748364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31"/>
              <a:gd name="T35" fmla="*/ 30 w 30"/>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31">
                <a:moveTo>
                  <a:pt x="15" y="16"/>
                </a:moveTo>
                <a:lnTo>
                  <a:pt x="15" y="0"/>
                </a:lnTo>
                <a:lnTo>
                  <a:pt x="0" y="0"/>
                </a:lnTo>
                <a:lnTo>
                  <a:pt x="0" y="16"/>
                </a:lnTo>
                <a:lnTo>
                  <a:pt x="0" y="31"/>
                </a:lnTo>
                <a:lnTo>
                  <a:pt x="15" y="31"/>
                </a:lnTo>
                <a:lnTo>
                  <a:pt x="30" y="31"/>
                </a:lnTo>
                <a:lnTo>
                  <a:pt x="30" y="16"/>
                </a:lnTo>
                <a:lnTo>
                  <a:pt x="30" y="0"/>
                </a:lnTo>
                <a:lnTo>
                  <a:pt x="15" y="0"/>
                </a:lnTo>
                <a:lnTo>
                  <a:pt x="15" y="16"/>
                </a:lnTo>
                <a:close/>
              </a:path>
            </a:pathLst>
          </a:custGeom>
          <a:solidFill>
            <a:srgbClr val="00FFFF"/>
          </a:solidFill>
          <a:ln w="0">
            <a:solidFill>
              <a:srgbClr val="00FFFF"/>
            </a:solidFill>
            <a:round/>
            <a:headEnd/>
            <a:tailEnd/>
          </a:ln>
        </p:spPr>
        <p:txBody>
          <a:bodyPr/>
          <a:lstStyle/>
          <a:p>
            <a:endParaRPr lang="en-US"/>
          </a:p>
        </p:txBody>
      </p:sp>
      <p:sp>
        <p:nvSpPr>
          <p:cNvPr id="28702" name="Freeform 32"/>
          <p:cNvSpPr>
            <a:spLocks/>
          </p:cNvSpPr>
          <p:nvPr/>
        </p:nvSpPr>
        <p:spPr bwMode="auto">
          <a:xfrm>
            <a:off x="4362450" y="3470275"/>
            <a:ext cx="73025" cy="73025"/>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23813">
            <a:solidFill>
              <a:schemeClr val="tx1"/>
            </a:solidFill>
            <a:round/>
            <a:headEnd/>
            <a:tailEnd/>
          </a:ln>
        </p:spPr>
        <p:txBody>
          <a:bodyPr/>
          <a:lstStyle/>
          <a:p>
            <a:endParaRPr lang="en-US"/>
          </a:p>
        </p:txBody>
      </p:sp>
      <p:sp>
        <p:nvSpPr>
          <p:cNvPr id="28703" name="Freeform 33"/>
          <p:cNvSpPr>
            <a:spLocks/>
          </p:cNvSpPr>
          <p:nvPr/>
        </p:nvSpPr>
        <p:spPr bwMode="auto">
          <a:xfrm>
            <a:off x="5762625" y="4724400"/>
            <a:ext cx="168275" cy="338138"/>
          </a:xfrm>
          <a:custGeom>
            <a:avLst/>
            <a:gdLst>
              <a:gd name="T0" fmla="*/ 0 w 7"/>
              <a:gd name="T1" fmla="*/ 0 h 14"/>
              <a:gd name="T2" fmla="*/ 2147483647 w 7"/>
              <a:gd name="T3" fmla="*/ 2147483647 h 14"/>
              <a:gd name="T4" fmla="*/ 0 w 7"/>
              <a:gd name="T5" fmla="*/ 2147483647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0" y="0"/>
                </a:moveTo>
                <a:lnTo>
                  <a:pt x="7" y="7"/>
                </a:lnTo>
                <a:lnTo>
                  <a:pt x="0" y="14"/>
                </a:lnTo>
              </a:path>
            </a:pathLst>
          </a:custGeom>
          <a:noFill/>
          <a:ln w="23813">
            <a:solidFill>
              <a:schemeClr val="tx1"/>
            </a:solidFill>
            <a:round/>
            <a:headEnd/>
            <a:tailEnd/>
          </a:ln>
        </p:spPr>
        <p:txBody>
          <a:bodyPr/>
          <a:lstStyle/>
          <a:p>
            <a:endParaRPr lang="en-US"/>
          </a:p>
        </p:txBody>
      </p:sp>
      <p:sp>
        <p:nvSpPr>
          <p:cNvPr id="28704" name="Line 34"/>
          <p:cNvSpPr>
            <a:spLocks noChangeShapeType="1"/>
          </p:cNvSpPr>
          <p:nvPr/>
        </p:nvSpPr>
        <p:spPr bwMode="auto">
          <a:xfrm>
            <a:off x="4132263" y="4184650"/>
            <a:ext cx="534987" cy="0"/>
          </a:xfrm>
          <a:prstGeom prst="line">
            <a:avLst/>
          </a:prstGeom>
          <a:noFill/>
          <a:ln w="76200">
            <a:solidFill>
              <a:schemeClr val="bg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990600"/>
            <a:ext cx="8534400" cy="5334000"/>
          </a:xfrm>
        </p:spPr>
        <p:txBody>
          <a:bodyPr>
            <a:normAutofit lnSpcReduction="10000"/>
          </a:bodyPr>
          <a:lstStyle/>
          <a:p>
            <a:pPr algn="just"/>
            <a:r>
              <a:rPr lang="en-US" dirty="0" smtClean="0">
                <a:latin typeface="Times New Roman" pitchFamily="18" charset="0"/>
                <a:cs typeface="Times New Roman" pitchFamily="18" charset="0"/>
              </a:rPr>
              <a:t>From the fig5.12, shows a possible </a:t>
            </a:r>
            <a:r>
              <a:rPr lang="en-US" dirty="0" smtClean="0">
                <a:latin typeface="Times New Roman" pitchFamily="18" charset="0"/>
                <a:cs typeface="Times New Roman" pitchFamily="18" charset="0"/>
              </a:rPr>
              <a:t>configuration </a:t>
            </a:r>
            <a:r>
              <a:rPr lang="en-US" dirty="0" smtClean="0">
                <a:latin typeface="Times New Roman" pitchFamily="18" charset="0"/>
                <a:cs typeface="Times New Roman" pitchFamily="18" charset="0"/>
              </a:rPr>
              <a:t>for a ROM cell.</a:t>
            </a:r>
          </a:p>
          <a:p>
            <a:pPr algn="just"/>
            <a:r>
              <a:rPr lang="en-US" dirty="0" smtClean="0">
                <a:latin typeface="Times New Roman" pitchFamily="18" charset="0"/>
                <a:cs typeface="Times New Roman" pitchFamily="18" charset="0"/>
              </a:rPr>
              <a:t>A logic value 0 is stored in cell if the transistor is connected to ground at point P. otherwise , a 1 is stored. </a:t>
            </a:r>
          </a:p>
          <a:p>
            <a:pPr algn="just"/>
            <a:r>
              <a:rPr lang="en-US" dirty="0" smtClean="0">
                <a:latin typeface="Times New Roman" pitchFamily="18" charset="0"/>
                <a:cs typeface="Times New Roman" pitchFamily="18" charset="0"/>
              </a:rPr>
              <a:t>The bit line is connected through a resistor to the power supply.</a:t>
            </a:r>
          </a:p>
          <a:p>
            <a:pPr algn="just"/>
            <a:r>
              <a:rPr lang="en-US" dirty="0" smtClean="0">
                <a:latin typeface="Times New Roman" pitchFamily="18" charset="0"/>
                <a:cs typeface="Times New Roman" pitchFamily="18" charset="0"/>
              </a:rPr>
              <a:t>To read the state of the cell, bit line drops to </a:t>
            </a:r>
            <a:r>
              <a:rPr lang="en-US" dirty="0" smtClean="0">
                <a:latin typeface="Times New Roman" pitchFamily="18" charset="0"/>
                <a:cs typeface="Times New Roman" pitchFamily="18" charset="0"/>
              </a:rPr>
              <a:t>near </a:t>
            </a:r>
            <a:r>
              <a:rPr lang="en-US" dirty="0" smtClean="0">
                <a:latin typeface="Times New Roman" pitchFamily="18" charset="0"/>
                <a:cs typeface="Times New Roman" pitchFamily="18" charset="0"/>
              </a:rPr>
              <a:t>zero if there is a connection between the transistor and ground. If there is no connection to ground, the bit line remains at high voltage, indicating a 1.</a:t>
            </a:r>
          </a:p>
          <a:p>
            <a:pPr algn="just"/>
            <a:r>
              <a:rPr lang="en-US" dirty="0" smtClean="0">
                <a:latin typeface="Times New Roman" pitchFamily="18" charset="0"/>
                <a:cs typeface="Times New Roman" pitchFamily="18" charset="0"/>
              </a:rPr>
              <a:t>A sense circuit at the end of the bit line generates the proper output value.</a:t>
            </a:r>
          </a:p>
          <a:p>
            <a:pPr algn="just"/>
            <a:r>
              <a:rPr lang="en-US" dirty="0" smtClean="0">
                <a:latin typeface="Times New Roman" pitchFamily="18" charset="0"/>
                <a:cs typeface="Times New Roman" pitchFamily="18" charset="0"/>
              </a:rPr>
              <a:t>Data are written into a ROM when it is manufactured.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0" y="838200"/>
            <a:ext cx="8820150" cy="5410200"/>
          </a:xfrm>
        </p:spPr>
        <p:txBody>
          <a:bodyPr/>
          <a:lstStyle/>
          <a:p>
            <a:pPr marL="609600" indent="-609600" algn="just"/>
            <a:r>
              <a:rPr lang="en-US" sz="3600" b="1" dirty="0" smtClean="0">
                <a:solidFill>
                  <a:srgbClr val="D60404"/>
                </a:solidFill>
                <a:latin typeface="Times New Roman" charset="0"/>
                <a:cs typeface="Times New Roman" charset="0"/>
              </a:rPr>
              <a:t>PROM</a:t>
            </a:r>
            <a:r>
              <a:rPr lang="en-US" b="1" dirty="0" smtClean="0">
                <a:latin typeface="Times New Roman" charset="0"/>
                <a:cs typeface="Times New Roman" charset="0"/>
              </a:rPr>
              <a:t> </a:t>
            </a:r>
            <a:r>
              <a:rPr lang="en-US" dirty="0" smtClean="0">
                <a:latin typeface="Times New Roman" charset="0"/>
                <a:cs typeface="Times New Roman" charset="0"/>
              </a:rPr>
              <a:t> : is another type of primary memory in computer, which is called </a:t>
            </a:r>
            <a:r>
              <a:rPr lang="en-US" b="1" i="1" dirty="0" smtClean="0">
                <a:solidFill>
                  <a:srgbClr val="D60404"/>
                </a:solidFill>
                <a:latin typeface="Times New Roman" charset="0"/>
                <a:cs typeface="Times New Roman" charset="0"/>
              </a:rPr>
              <a:t>P</a:t>
            </a:r>
            <a:r>
              <a:rPr lang="en-US" b="1" i="1" dirty="0" smtClean="0">
                <a:solidFill>
                  <a:srgbClr val="4D0CCE"/>
                </a:solidFill>
                <a:latin typeface="Times New Roman" charset="0"/>
                <a:cs typeface="Times New Roman" charset="0"/>
              </a:rPr>
              <a:t>rogrammable</a:t>
            </a:r>
            <a:r>
              <a:rPr lang="en-US" b="1" i="1" dirty="0" smtClean="0">
                <a:latin typeface="Times New Roman" charset="0"/>
                <a:cs typeface="Times New Roman" charset="0"/>
              </a:rPr>
              <a:t> </a:t>
            </a:r>
            <a:r>
              <a:rPr lang="en-US" b="1" i="1" dirty="0" smtClean="0">
                <a:solidFill>
                  <a:srgbClr val="D60404"/>
                </a:solidFill>
                <a:latin typeface="Times New Roman" charset="0"/>
                <a:cs typeface="Times New Roman" charset="0"/>
              </a:rPr>
              <a:t>R</a:t>
            </a:r>
            <a:r>
              <a:rPr lang="en-US" b="1" i="1" dirty="0" smtClean="0">
                <a:solidFill>
                  <a:srgbClr val="4D0CCE"/>
                </a:solidFill>
                <a:latin typeface="Times New Roman" charset="0"/>
                <a:cs typeface="Times New Roman" charset="0"/>
              </a:rPr>
              <a:t>ead</a:t>
            </a:r>
            <a:r>
              <a:rPr lang="en-US" b="1" i="1" dirty="0" smtClean="0">
                <a:latin typeface="Times New Roman" charset="0"/>
                <a:cs typeface="Times New Roman" charset="0"/>
              </a:rPr>
              <a:t> </a:t>
            </a:r>
            <a:r>
              <a:rPr lang="en-US" b="1" i="1" dirty="0" smtClean="0">
                <a:solidFill>
                  <a:srgbClr val="D60404"/>
                </a:solidFill>
                <a:latin typeface="Times New Roman" charset="0"/>
                <a:cs typeface="Times New Roman" charset="0"/>
              </a:rPr>
              <a:t>O</a:t>
            </a:r>
            <a:r>
              <a:rPr lang="en-US" b="1" i="1" dirty="0" smtClean="0">
                <a:solidFill>
                  <a:srgbClr val="4D0CCE"/>
                </a:solidFill>
                <a:latin typeface="Times New Roman" charset="0"/>
                <a:cs typeface="Times New Roman" charset="0"/>
              </a:rPr>
              <a:t>nly</a:t>
            </a:r>
            <a:r>
              <a:rPr lang="en-US" b="1" i="1" dirty="0" smtClean="0">
                <a:latin typeface="Times New Roman" charset="0"/>
                <a:cs typeface="Times New Roman" charset="0"/>
              </a:rPr>
              <a:t> </a:t>
            </a:r>
            <a:r>
              <a:rPr lang="en-US" b="1" i="1" dirty="0" smtClean="0">
                <a:solidFill>
                  <a:srgbClr val="D60404"/>
                </a:solidFill>
                <a:latin typeface="Times New Roman" charset="0"/>
                <a:cs typeface="Times New Roman" charset="0"/>
              </a:rPr>
              <a:t>M</a:t>
            </a:r>
            <a:r>
              <a:rPr lang="en-US" b="1" i="1" dirty="0" smtClean="0">
                <a:solidFill>
                  <a:srgbClr val="4D0CCE"/>
                </a:solidFill>
                <a:latin typeface="Times New Roman" charset="0"/>
                <a:cs typeface="Times New Roman" charset="0"/>
              </a:rPr>
              <a:t>emory</a:t>
            </a:r>
            <a:r>
              <a:rPr lang="en-US" b="1" dirty="0" smtClean="0">
                <a:latin typeface="Times New Roman" charset="0"/>
                <a:cs typeface="Times New Roman" charset="0"/>
              </a:rPr>
              <a:t> </a:t>
            </a:r>
            <a:r>
              <a:rPr lang="en-US" dirty="0" smtClean="0">
                <a:latin typeface="Times New Roman" charset="0"/>
                <a:cs typeface="Times New Roman" charset="0"/>
              </a:rPr>
              <a:t>(PROM). </a:t>
            </a:r>
          </a:p>
          <a:p>
            <a:pPr marL="609600" indent="-609600" algn="just" eaLnBrk="1" hangingPunct="1"/>
            <a:r>
              <a:rPr lang="en-US" dirty="0" smtClean="0">
                <a:latin typeface="Times New Roman" charset="0"/>
                <a:cs typeface="Times New Roman" charset="0"/>
              </a:rPr>
              <a:t>You know that it is not possible to modify or erase programs stored in ROM, but </a:t>
            </a:r>
            <a:r>
              <a:rPr lang="en-US" dirty="0" smtClean="0">
                <a:solidFill>
                  <a:srgbClr val="0000FF"/>
                </a:solidFill>
                <a:latin typeface="Times New Roman" charset="0"/>
                <a:cs typeface="Times New Roman" charset="0"/>
              </a:rPr>
              <a:t>it is possible for you to store your program in PROM chip</a:t>
            </a:r>
            <a:r>
              <a:rPr lang="en-US" dirty="0" smtClean="0">
                <a:solidFill>
                  <a:srgbClr val="990099"/>
                </a:solidFill>
                <a:latin typeface="Times New Roman" charset="0"/>
                <a:cs typeface="Times New Roman" charset="0"/>
              </a:rPr>
              <a:t>.</a:t>
            </a:r>
            <a:r>
              <a:rPr lang="en-US" dirty="0" smtClean="0">
                <a:latin typeface="Times New Roman" charset="0"/>
                <a:cs typeface="Times New Roman" charset="0"/>
              </a:rPr>
              <a:t> Once the programs are written it cannot be changed and remain intact even if power is switched off. </a:t>
            </a:r>
          </a:p>
          <a:p>
            <a:pPr marL="609600" indent="-609600" algn="just" eaLnBrk="1" hangingPunct="1"/>
            <a:r>
              <a:rPr lang="en-US" dirty="0" smtClean="0">
                <a:solidFill>
                  <a:srgbClr val="008000"/>
                </a:solidFill>
                <a:latin typeface="Times New Roman" charset="0"/>
                <a:cs typeface="Times New Roman" charset="0"/>
              </a:rPr>
              <a:t>Programs or instructions</a:t>
            </a:r>
            <a:r>
              <a:rPr lang="en-US" dirty="0" smtClean="0">
                <a:latin typeface="Times New Roman" charset="0"/>
                <a:cs typeface="Times New Roman" charset="0"/>
              </a:rPr>
              <a:t> written in </a:t>
            </a:r>
            <a:r>
              <a:rPr lang="en-US" dirty="0" smtClean="0">
                <a:solidFill>
                  <a:srgbClr val="990099"/>
                </a:solidFill>
                <a:latin typeface="Times New Roman" charset="0"/>
                <a:cs typeface="Times New Roman" charset="0"/>
              </a:rPr>
              <a:t>PROM </a:t>
            </a:r>
            <a:r>
              <a:rPr lang="en-US" dirty="0" smtClean="0">
                <a:latin typeface="Times New Roman" charset="0"/>
                <a:cs typeface="Times New Roman" charset="0"/>
              </a:rPr>
              <a:t>or </a:t>
            </a:r>
            <a:r>
              <a:rPr lang="en-US" dirty="0" smtClean="0">
                <a:solidFill>
                  <a:srgbClr val="990099"/>
                </a:solidFill>
                <a:latin typeface="Times New Roman" charset="0"/>
                <a:cs typeface="Times New Roman" charset="0"/>
              </a:rPr>
              <a:t>ROM</a:t>
            </a:r>
            <a:r>
              <a:rPr lang="en-US" dirty="0" smtClean="0">
                <a:latin typeface="Times New Roman" charset="0"/>
                <a:cs typeface="Times New Roman" charset="0"/>
              </a:rPr>
              <a:t> </a:t>
            </a:r>
            <a:r>
              <a:rPr lang="en-US" dirty="0" smtClean="0">
                <a:solidFill>
                  <a:srgbClr val="D60404"/>
                </a:solidFill>
                <a:latin typeface="Times New Roman" charset="0"/>
                <a:cs typeface="Times New Roman" charset="0"/>
              </a:rPr>
              <a:t>cannot be erased or changed</a:t>
            </a:r>
            <a:r>
              <a:rPr lang="en-US" dirty="0" smtClean="0">
                <a:latin typeface="Times New Roman" charset="0"/>
                <a:cs typeface="Times New Roman" charset="0"/>
              </a:rPr>
              <a:t>. </a:t>
            </a:r>
          </a:p>
        </p:txBody>
      </p:sp>
      <p:sp>
        <p:nvSpPr>
          <p:cNvPr id="4" name="Slide Number Placeholder 4"/>
          <p:cNvSpPr>
            <a:spLocks noGrp="1"/>
          </p:cNvSpPr>
          <p:nvPr>
            <p:ph type="sldNum" sz="quarter" idx="12"/>
          </p:nvPr>
        </p:nvSpPr>
        <p:spPr/>
        <p:txBody>
          <a:bodyPr/>
          <a:lstStyle/>
          <a:p>
            <a:pPr>
              <a:defRPr/>
            </a:pPr>
            <a:fld id="{77DF1852-210A-43A2-8261-DBF91186A3A0}" type="slidenum">
              <a:rPr lang="ar-SA"/>
              <a:pPr>
                <a:defRPr/>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1000"/>
                                        <p:tgtEl>
                                          <p:spTgt spid="46083">
                                            <p:txEl>
                                              <p:pRg st="0" end="0"/>
                                            </p:txEl>
                                          </p:spTgt>
                                        </p:tgtEl>
                                      </p:cBhvr>
                                    </p:animEffect>
                                    <p:anim calcmode="lin" valueType="num">
                                      <p:cBhvr>
                                        <p:cTn id="8" dur="10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0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083">
                                            <p:txEl>
                                              <p:pRg st="1" end="1"/>
                                            </p:txEl>
                                          </p:spTgt>
                                        </p:tgtEl>
                                        <p:attrNameLst>
                                          <p:attrName>style.visibility</p:attrName>
                                        </p:attrNameLst>
                                      </p:cBhvr>
                                      <p:to>
                                        <p:strVal val="visible"/>
                                      </p:to>
                                    </p:set>
                                    <p:animEffect transition="in" filter="fade">
                                      <p:cBhvr>
                                        <p:cTn id="14" dur="1000"/>
                                        <p:tgtEl>
                                          <p:spTgt spid="46083">
                                            <p:txEl>
                                              <p:pRg st="1" end="1"/>
                                            </p:txEl>
                                          </p:spTgt>
                                        </p:tgtEl>
                                      </p:cBhvr>
                                    </p:animEffect>
                                    <p:anim calcmode="lin" valueType="num">
                                      <p:cBhvr>
                                        <p:cTn id="15" dur="10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60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6083">
                                            <p:txEl>
                                              <p:pRg st="2" end="2"/>
                                            </p:txEl>
                                          </p:spTgt>
                                        </p:tgtEl>
                                        <p:attrNameLst>
                                          <p:attrName>style.visibility</p:attrName>
                                        </p:attrNameLst>
                                      </p:cBhvr>
                                      <p:to>
                                        <p:strVal val="visible"/>
                                      </p:to>
                                    </p:set>
                                    <p:animEffect transition="in" filter="fade">
                                      <p:cBhvr>
                                        <p:cTn id="21" dur="1000"/>
                                        <p:tgtEl>
                                          <p:spTgt spid="46083">
                                            <p:txEl>
                                              <p:pRg st="2" end="2"/>
                                            </p:txEl>
                                          </p:spTgt>
                                        </p:tgtEl>
                                      </p:cBhvr>
                                    </p:animEffect>
                                    <p:anim calcmode="lin" valueType="num">
                                      <p:cBhvr>
                                        <p:cTn id="22" dur="10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608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endParaRPr lang="en-US" dirty="0"/>
          </a:p>
        </p:txBody>
      </p:sp>
      <p:sp>
        <p:nvSpPr>
          <p:cNvPr id="3" name="Content Placeholder 2"/>
          <p:cNvSpPr>
            <a:spLocks noGrp="1"/>
          </p:cNvSpPr>
          <p:nvPr>
            <p:ph idx="1"/>
          </p:nvPr>
        </p:nvSpPr>
        <p:spPr>
          <a:xfrm>
            <a:off x="152400" y="685800"/>
            <a:ext cx="8534400" cy="6019800"/>
          </a:xfrm>
        </p:spPr>
        <p:txBody>
          <a:bodyPr>
            <a:normAutofit/>
          </a:bodyPr>
          <a:lstStyle/>
          <a:p>
            <a:pPr algn="just"/>
            <a:r>
              <a:rPr lang="en-US" dirty="0" smtClean="0">
                <a:latin typeface="Times New Roman" pitchFamily="18" charset="0"/>
                <a:cs typeface="Times New Roman" pitchFamily="18" charset="0"/>
              </a:rPr>
              <a:t>This transfer takes place over the processor bus, which has k  address lines (address bus), n data lines (data bus) and control lines like Read, Write,  Memory Function completed (MFC), Bytes </a:t>
            </a:r>
            <a:r>
              <a:rPr lang="en-US" dirty="0" err="1" smtClean="0">
                <a:latin typeface="Times New Roman" pitchFamily="18" charset="0"/>
                <a:cs typeface="Times New Roman" pitchFamily="18" charset="0"/>
              </a:rPr>
              <a:t>specifiers</a:t>
            </a:r>
            <a:r>
              <a:rPr lang="en-US" dirty="0" smtClean="0">
                <a:latin typeface="Times New Roman" pitchFamily="18" charset="0"/>
                <a:cs typeface="Times New Roman" pitchFamily="18" charset="0"/>
              </a:rPr>
              <a:t> etc (control bus).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For a </a:t>
            </a:r>
            <a:r>
              <a:rPr lang="en-US" b="1" dirty="0" smtClean="0">
                <a:latin typeface="Times New Roman" pitchFamily="18" charset="0"/>
                <a:cs typeface="Times New Roman" pitchFamily="18" charset="0"/>
              </a:rPr>
              <a:t>read  operation</a:t>
            </a:r>
            <a:r>
              <a:rPr lang="en-US" dirty="0" smtClean="0">
                <a:latin typeface="Times New Roman" pitchFamily="18" charset="0"/>
                <a:cs typeface="Times New Roman" pitchFamily="18" charset="0"/>
              </a:rPr>
              <a:t>, the CPU loads the address into MAR, set READ to 1 and sets other control  signals if required. </a:t>
            </a:r>
          </a:p>
          <a:p>
            <a:pPr algn="just"/>
            <a:r>
              <a:rPr lang="en-US" dirty="0" smtClean="0">
                <a:latin typeface="Times New Roman" pitchFamily="18" charset="0"/>
                <a:cs typeface="Times New Roman" pitchFamily="18" charset="0"/>
              </a:rPr>
              <a:t>The data from the MM is loaded into MDR and MFC is set to 1. </a:t>
            </a:r>
          </a:p>
          <a:p>
            <a:pPr algn="just"/>
            <a:r>
              <a:rPr lang="en-US" dirty="0" smtClean="0">
                <a:latin typeface="Times New Roman" pitchFamily="18" charset="0"/>
                <a:cs typeface="Times New Roman" pitchFamily="18" charset="0"/>
              </a:rPr>
              <a:t>For a  </a:t>
            </a:r>
            <a:r>
              <a:rPr lang="en-US" b="1" dirty="0" smtClean="0">
                <a:latin typeface="Times New Roman" pitchFamily="18" charset="0"/>
                <a:cs typeface="Times New Roman" pitchFamily="18" charset="0"/>
              </a:rPr>
              <a:t>write operation</a:t>
            </a:r>
            <a:r>
              <a:rPr lang="en-US" dirty="0" smtClean="0">
                <a:latin typeface="Times New Roman" pitchFamily="18" charset="0"/>
                <a:cs typeface="Times New Roman" pitchFamily="18" charset="0"/>
              </a:rPr>
              <a:t>, MAR, MDR are suitably loaded by the CPU, write is set to 1 and other  control signals are set suitably. The MM control circuitry loads the data into appropriate  locations and sets MFC to 1. This organization is shown in the following block schematic</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323850" y="685799"/>
            <a:ext cx="8496300" cy="5838825"/>
          </a:xfrm>
        </p:spPr>
        <p:txBody>
          <a:bodyPr/>
          <a:lstStyle/>
          <a:p>
            <a:pPr marL="609600" indent="-609600">
              <a:buNone/>
            </a:pPr>
            <a:r>
              <a:rPr lang="en-US" sz="4000" b="1" dirty="0" smtClean="0">
                <a:solidFill>
                  <a:srgbClr val="D60404"/>
                </a:solidFill>
                <a:latin typeface="Times New Roman" charset="0"/>
                <a:cs typeface="Times New Roman" charset="0"/>
              </a:rPr>
              <a:t>EPROM:</a:t>
            </a:r>
            <a:endParaRPr lang="en-US" sz="4000" b="1" dirty="0" smtClean="0">
              <a:latin typeface="Times New Roman" charset="0"/>
              <a:cs typeface="Times New Roman" charset="0"/>
            </a:endParaRPr>
          </a:p>
          <a:p>
            <a:pPr marL="609600" indent="-609600"/>
            <a:r>
              <a:rPr lang="en-US" b="1" dirty="0" smtClean="0">
                <a:solidFill>
                  <a:srgbClr val="D60404"/>
                </a:solidFill>
                <a:latin typeface="Times New Roman" charset="0"/>
                <a:cs typeface="Times New Roman" charset="0"/>
              </a:rPr>
              <a:t>E</a:t>
            </a:r>
            <a:r>
              <a:rPr lang="en-US" b="1" dirty="0" smtClean="0">
                <a:solidFill>
                  <a:srgbClr val="4D0CCE"/>
                </a:solidFill>
                <a:latin typeface="Times New Roman" charset="0"/>
                <a:cs typeface="Times New Roman" charset="0"/>
              </a:rPr>
              <a:t>rasable</a:t>
            </a:r>
            <a:r>
              <a:rPr lang="en-US" b="1" dirty="0" smtClean="0">
                <a:latin typeface="Times New Roman" charset="0"/>
                <a:cs typeface="Times New Roman" charset="0"/>
              </a:rPr>
              <a:t> </a:t>
            </a:r>
            <a:r>
              <a:rPr lang="en-US" b="1" dirty="0" smtClean="0">
                <a:solidFill>
                  <a:srgbClr val="D60404"/>
                </a:solidFill>
                <a:latin typeface="Times New Roman" charset="0"/>
                <a:cs typeface="Times New Roman" charset="0"/>
              </a:rPr>
              <a:t>P</a:t>
            </a:r>
            <a:r>
              <a:rPr lang="en-US" b="1" dirty="0" smtClean="0">
                <a:solidFill>
                  <a:srgbClr val="4D0CCE"/>
                </a:solidFill>
                <a:latin typeface="Times New Roman" charset="0"/>
                <a:cs typeface="Times New Roman" charset="0"/>
              </a:rPr>
              <a:t>rogrammable</a:t>
            </a:r>
            <a:r>
              <a:rPr lang="en-US" b="1" dirty="0" smtClean="0">
                <a:latin typeface="Times New Roman" charset="0"/>
                <a:cs typeface="Times New Roman" charset="0"/>
              </a:rPr>
              <a:t> </a:t>
            </a:r>
            <a:r>
              <a:rPr lang="en-US" b="1" dirty="0" smtClean="0">
                <a:solidFill>
                  <a:srgbClr val="D60404"/>
                </a:solidFill>
                <a:latin typeface="Times New Roman" charset="0"/>
                <a:cs typeface="Times New Roman" charset="0"/>
              </a:rPr>
              <a:t>R</a:t>
            </a:r>
            <a:r>
              <a:rPr lang="en-US" b="1" dirty="0" smtClean="0">
                <a:solidFill>
                  <a:srgbClr val="4D0CCE"/>
                </a:solidFill>
                <a:latin typeface="Times New Roman" charset="0"/>
                <a:cs typeface="Times New Roman" charset="0"/>
              </a:rPr>
              <a:t>ead</a:t>
            </a:r>
            <a:r>
              <a:rPr lang="en-US" b="1" dirty="0" smtClean="0">
                <a:latin typeface="Times New Roman" charset="0"/>
                <a:cs typeface="Times New Roman" charset="0"/>
              </a:rPr>
              <a:t> </a:t>
            </a:r>
            <a:r>
              <a:rPr lang="en-US" b="1" dirty="0" smtClean="0">
                <a:solidFill>
                  <a:srgbClr val="D60404"/>
                </a:solidFill>
                <a:latin typeface="Times New Roman" charset="0"/>
                <a:cs typeface="Times New Roman" charset="0"/>
              </a:rPr>
              <a:t>O</a:t>
            </a:r>
            <a:r>
              <a:rPr lang="en-US" b="1" dirty="0" smtClean="0">
                <a:solidFill>
                  <a:srgbClr val="4D0CCE"/>
                </a:solidFill>
                <a:latin typeface="Times New Roman" charset="0"/>
                <a:cs typeface="Times New Roman" charset="0"/>
              </a:rPr>
              <a:t>nly</a:t>
            </a:r>
            <a:r>
              <a:rPr lang="en-US" b="1" dirty="0" smtClean="0">
                <a:latin typeface="Times New Roman" charset="0"/>
                <a:cs typeface="Times New Roman" charset="0"/>
              </a:rPr>
              <a:t> </a:t>
            </a:r>
            <a:r>
              <a:rPr lang="en-US" b="1" dirty="0" smtClean="0">
                <a:solidFill>
                  <a:srgbClr val="D60404"/>
                </a:solidFill>
                <a:latin typeface="Times New Roman" charset="0"/>
                <a:cs typeface="Times New Roman" charset="0"/>
              </a:rPr>
              <a:t>M</a:t>
            </a:r>
            <a:r>
              <a:rPr lang="en-US" b="1" dirty="0" smtClean="0">
                <a:solidFill>
                  <a:srgbClr val="4D0CCE"/>
                </a:solidFill>
                <a:latin typeface="Times New Roman" charset="0"/>
                <a:cs typeface="Times New Roman" charset="0"/>
              </a:rPr>
              <a:t>emory</a:t>
            </a:r>
            <a:r>
              <a:rPr lang="en-US" dirty="0" smtClean="0">
                <a:latin typeface="Times New Roman" charset="0"/>
                <a:cs typeface="Times New Roman" charset="0"/>
              </a:rPr>
              <a:t>, which over come the problem of PROM &amp; ROM.</a:t>
            </a:r>
          </a:p>
          <a:p>
            <a:pPr marL="609600" indent="-609600" eaLnBrk="1" hangingPunct="1">
              <a:buFont typeface="Wingdings" pitchFamily="2" charset="2"/>
              <a:buNone/>
            </a:pPr>
            <a:endParaRPr lang="en-US" dirty="0" smtClean="0">
              <a:latin typeface="Times New Roman" charset="0"/>
              <a:cs typeface="Times New Roman" charset="0"/>
            </a:endParaRPr>
          </a:p>
          <a:p>
            <a:pPr marL="609600" indent="-609600" eaLnBrk="1" hangingPunct="1"/>
            <a:r>
              <a:rPr lang="en-US" dirty="0" smtClean="0">
                <a:solidFill>
                  <a:srgbClr val="990099"/>
                </a:solidFill>
                <a:latin typeface="Times New Roman" charset="0"/>
                <a:cs typeface="Times New Roman" charset="0"/>
              </a:rPr>
              <a:t> EPROM</a:t>
            </a:r>
            <a:r>
              <a:rPr lang="en-US" dirty="0" smtClean="0">
                <a:latin typeface="Times New Roman" charset="0"/>
                <a:cs typeface="Times New Roman" charset="0"/>
              </a:rPr>
              <a:t> chip </a:t>
            </a:r>
            <a:r>
              <a:rPr lang="en-US" dirty="0" smtClean="0">
                <a:solidFill>
                  <a:srgbClr val="CC3300"/>
                </a:solidFill>
                <a:latin typeface="Times New Roman" charset="0"/>
                <a:cs typeface="Times New Roman" charset="0"/>
              </a:rPr>
              <a:t>can be programmed</a:t>
            </a:r>
            <a:r>
              <a:rPr lang="en-US" dirty="0" smtClean="0">
                <a:latin typeface="Times New Roman" charset="0"/>
                <a:cs typeface="Times New Roman" charset="0"/>
              </a:rPr>
              <a:t> time </a:t>
            </a:r>
            <a:r>
              <a:rPr lang="en-US" dirty="0" smtClean="0">
                <a:solidFill>
                  <a:srgbClr val="CC3300"/>
                </a:solidFill>
                <a:latin typeface="Times New Roman" charset="0"/>
                <a:cs typeface="Times New Roman" charset="0"/>
              </a:rPr>
              <a:t>and again by erasing</a:t>
            </a:r>
            <a:r>
              <a:rPr lang="en-US" dirty="0" smtClean="0">
                <a:latin typeface="Times New Roman" charset="0"/>
                <a:cs typeface="Times New Roman" charset="0"/>
              </a:rPr>
              <a:t> the information stored earlier in it.</a:t>
            </a:r>
          </a:p>
          <a:p>
            <a:pPr marL="609600" indent="-609600" eaLnBrk="1" hangingPunct="1">
              <a:buFont typeface="Wingdings" pitchFamily="2" charset="2"/>
              <a:buNone/>
            </a:pPr>
            <a:endParaRPr lang="en-US" dirty="0" smtClean="0">
              <a:latin typeface="Times New Roman" charset="0"/>
              <a:cs typeface="Times New Roman" charset="0"/>
            </a:endParaRPr>
          </a:p>
          <a:p>
            <a:pPr marL="609600" indent="-609600" eaLnBrk="1" hangingPunct="1"/>
            <a:r>
              <a:rPr lang="en-US" dirty="0" smtClean="0">
                <a:latin typeface="Times New Roman" charset="0"/>
                <a:cs typeface="Times New Roman" charset="0"/>
              </a:rPr>
              <a:t> When the </a:t>
            </a:r>
            <a:r>
              <a:rPr lang="en-US" dirty="0" smtClean="0">
                <a:solidFill>
                  <a:srgbClr val="990099"/>
                </a:solidFill>
                <a:latin typeface="Times New Roman" charset="0"/>
                <a:cs typeface="Times New Roman" charset="0"/>
              </a:rPr>
              <a:t>EPROM </a:t>
            </a:r>
            <a:r>
              <a:rPr lang="en-US" dirty="0" smtClean="0">
                <a:latin typeface="Times New Roman" charset="0"/>
                <a:cs typeface="Times New Roman" charset="0"/>
              </a:rPr>
              <a:t>is in use information </a:t>
            </a:r>
            <a:r>
              <a:rPr lang="en-US" dirty="0" smtClean="0">
                <a:solidFill>
                  <a:srgbClr val="CC3300"/>
                </a:solidFill>
                <a:latin typeface="Times New Roman" charset="0"/>
                <a:cs typeface="Times New Roman" charset="0"/>
              </a:rPr>
              <a:t>can only be read. </a:t>
            </a:r>
          </a:p>
        </p:txBody>
      </p:sp>
      <p:sp>
        <p:nvSpPr>
          <p:cNvPr id="4" name="Slide Number Placeholder 4"/>
          <p:cNvSpPr>
            <a:spLocks noGrp="1"/>
          </p:cNvSpPr>
          <p:nvPr>
            <p:ph type="sldNum" sz="quarter" idx="12"/>
          </p:nvPr>
        </p:nvSpPr>
        <p:spPr/>
        <p:txBody>
          <a:bodyPr/>
          <a:lstStyle/>
          <a:p>
            <a:pPr>
              <a:defRPr/>
            </a:pPr>
            <a:fld id="{B4642C09-B1DA-4BFA-B75C-A02361BB26E5}" type="slidenum">
              <a:rPr lang="ar-SA"/>
              <a:pPr>
                <a:defRPr/>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1000"/>
                                        <p:tgtEl>
                                          <p:spTgt spid="47107">
                                            <p:txEl>
                                              <p:pRg st="0" end="0"/>
                                            </p:txEl>
                                          </p:spTgt>
                                        </p:tgtEl>
                                      </p:cBhvr>
                                    </p:animEffect>
                                    <p:anim calcmode="lin" valueType="num">
                                      <p:cBhvr>
                                        <p:cTn id="8" dur="10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107">
                                            <p:txEl>
                                              <p:pRg st="1" end="1"/>
                                            </p:txEl>
                                          </p:spTgt>
                                        </p:tgtEl>
                                        <p:attrNameLst>
                                          <p:attrName>style.visibility</p:attrName>
                                        </p:attrNameLst>
                                      </p:cBhvr>
                                      <p:to>
                                        <p:strVal val="visible"/>
                                      </p:to>
                                    </p:set>
                                    <p:animEffect transition="in" filter="fade">
                                      <p:cBhvr>
                                        <p:cTn id="14" dur="1000"/>
                                        <p:tgtEl>
                                          <p:spTgt spid="47107">
                                            <p:txEl>
                                              <p:pRg st="1" end="1"/>
                                            </p:txEl>
                                          </p:spTgt>
                                        </p:tgtEl>
                                      </p:cBhvr>
                                    </p:animEffect>
                                    <p:anim calcmode="lin" valueType="num">
                                      <p:cBhvr>
                                        <p:cTn id="15" dur="10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7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Effect transition="in" filter="fade">
                                      <p:cBhvr>
                                        <p:cTn id="21" dur="1000"/>
                                        <p:tgtEl>
                                          <p:spTgt spid="47107">
                                            <p:txEl>
                                              <p:pRg st="3" end="3"/>
                                            </p:txEl>
                                          </p:spTgt>
                                        </p:tgtEl>
                                      </p:cBhvr>
                                    </p:animEffect>
                                    <p:anim calcmode="lin" valueType="num">
                                      <p:cBhvr>
                                        <p:cTn id="22" dur="10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71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7107">
                                            <p:txEl>
                                              <p:pRg st="5" end="5"/>
                                            </p:txEl>
                                          </p:spTgt>
                                        </p:tgtEl>
                                        <p:attrNameLst>
                                          <p:attrName>style.visibility</p:attrName>
                                        </p:attrNameLst>
                                      </p:cBhvr>
                                      <p:to>
                                        <p:strVal val="visible"/>
                                      </p:to>
                                    </p:set>
                                    <p:animEffect transition="in" filter="fade">
                                      <p:cBhvr>
                                        <p:cTn id="28" dur="1000"/>
                                        <p:tgtEl>
                                          <p:spTgt spid="47107">
                                            <p:txEl>
                                              <p:pRg st="5" end="5"/>
                                            </p:txEl>
                                          </p:spTgt>
                                        </p:tgtEl>
                                      </p:cBhvr>
                                    </p:animEffect>
                                    <p:anim calcmode="lin" valueType="num">
                                      <p:cBhvr>
                                        <p:cTn id="29" dur="10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710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a:bodyPr>
          <a:lstStyle/>
          <a:p>
            <a:r>
              <a:rPr lang="en-US" sz="4000" b="1" dirty="0" smtClean="0">
                <a:solidFill>
                  <a:srgbClr val="FF0000"/>
                </a:solidFill>
                <a:latin typeface="Times New Roman" pitchFamily="18" charset="0"/>
                <a:cs typeface="Times New Roman" pitchFamily="18" charset="0"/>
              </a:rPr>
              <a:t>EEPROM:</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524000"/>
            <a:ext cx="8839200" cy="4800600"/>
          </a:xfrm>
        </p:spPr>
        <p:txBody>
          <a:bodyPr/>
          <a:lstStyle/>
          <a:p>
            <a:r>
              <a:rPr lang="en-US" dirty="0" smtClean="0">
                <a:latin typeface="Times New Roman" pitchFamily="18" charset="0"/>
                <a:cs typeface="Times New Roman" pitchFamily="18" charset="0"/>
              </a:rPr>
              <a:t>A significant disadvantage of </a:t>
            </a:r>
            <a:r>
              <a:rPr lang="en-US" dirty="0" smtClean="0">
                <a:latin typeface="Times New Roman" pitchFamily="18" charset="0"/>
                <a:cs typeface="Times New Roman" pitchFamily="18" charset="0"/>
              </a:rPr>
              <a:t>EPROMs </a:t>
            </a:r>
            <a:r>
              <a:rPr lang="en-US" dirty="0" smtClean="0">
                <a:latin typeface="Times New Roman" pitchFamily="18" charset="0"/>
                <a:cs typeface="Times New Roman" pitchFamily="18" charset="0"/>
              </a:rPr>
              <a:t>is that a chip must be physically removed from the circuit for reprogramming and that its entire contents are erased by the ultraviolet light.</a:t>
            </a:r>
          </a:p>
          <a:p>
            <a:r>
              <a:rPr lang="en-US" dirty="0" smtClean="0">
                <a:latin typeface="Times New Roman" pitchFamily="18" charset="0"/>
                <a:cs typeface="Times New Roman" pitchFamily="18" charset="0"/>
              </a:rPr>
              <a:t>It is possible to implement another version of erasable PROMs that can be both programmed and erased electrically.</a:t>
            </a:r>
          </a:p>
          <a:p>
            <a:r>
              <a:rPr lang="en-US" dirty="0" smtClean="0">
                <a:latin typeface="Times New Roman" pitchFamily="18" charset="0"/>
                <a:cs typeface="Times New Roman" pitchFamily="18" charset="0"/>
              </a:rPr>
              <a:t>Such chips, are called EEPROM, do not have to be removed for erasure.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only </a:t>
            </a:r>
            <a:r>
              <a:rPr lang="en-US" b="1" dirty="0" smtClean="0">
                <a:latin typeface="Times New Roman" pitchFamily="18" charset="0"/>
                <a:cs typeface="Times New Roman" pitchFamily="18" charset="0"/>
              </a:rPr>
              <a:t>disadvantage</a:t>
            </a:r>
            <a:r>
              <a:rPr lang="en-US" dirty="0" smtClean="0">
                <a:latin typeface="Times New Roman" pitchFamily="18" charset="0"/>
                <a:cs typeface="Times New Roman" pitchFamily="18" charset="0"/>
              </a:rPr>
              <a:t> of EEPROMs is that </a:t>
            </a:r>
            <a:r>
              <a:rPr lang="en-US" dirty="0" smtClean="0">
                <a:solidFill>
                  <a:srgbClr val="FF0000"/>
                </a:solidFill>
                <a:latin typeface="Times New Roman" pitchFamily="18" charset="0"/>
                <a:cs typeface="Times New Roman" pitchFamily="18" charset="0"/>
              </a:rPr>
              <a:t>different voltages are needed for erasing, writing and reading the stored data</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smtClean="0">
                <a:solidFill>
                  <a:srgbClr val="FFFF00"/>
                </a:solidFill>
              </a:rPr>
              <a:t>Flash Memory</a:t>
            </a:r>
            <a:endParaRPr lang="en-US" dirty="0">
              <a:solidFill>
                <a:srgbClr val="FFFF00"/>
              </a:solidFill>
            </a:endParaRP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r>
              <a:rPr lang="en-US" b="1" dirty="0" smtClean="0">
                <a:solidFill>
                  <a:srgbClr val="FF0000"/>
                </a:solidFill>
                <a:latin typeface="Times New Roman" pitchFamily="18" charset="0"/>
                <a:cs typeface="Times New Roman" pitchFamily="18" charset="0"/>
              </a:rPr>
              <a:t>Flash Memory</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763000" cy="5105400"/>
          </a:xfrm>
        </p:spPr>
        <p:txBody>
          <a:bodyPr/>
          <a:lstStyle/>
          <a:p>
            <a:pPr algn="just"/>
            <a:r>
              <a:rPr lang="en-US" dirty="0" smtClean="0">
                <a:latin typeface="Times New Roman" pitchFamily="18" charset="0"/>
                <a:cs typeface="Times New Roman" pitchFamily="18" charset="0"/>
              </a:rPr>
              <a:t>An approach similar to EEPROM technology is </a:t>
            </a:r>
            <a:r>
              <a:rPr lang="en-US" b="1" dirty="0" smtClean="0">
                <a:latin typeface="Times New Roman" pitchFamily="18" charset="0"/>
                <a:cs typeface="Times New Roman" pitchFamily="18" charset="0"/>
              </a:rPr>
              <a:t>flash memory devices.</a:t>
            </a:r>
          </a:p>
          <a:p>
            <a:pPr algn="just"/>
            <a:r>
              <a:rPr lang="en-US" dirty="0" smtClean="0">
                <a:latin typeface="Times New Roman" pitchFamily="18" charset="0"/>
                <a:cs typeface="Times New Roman" pitchFamily="18" charset="0"/>
              </a:rPr>
              <a:t>A flash device it is possible to read the contents of a single cell, but it is only possible to write an entire block of cells. </a:t>
            </a:r>
          </a:p>
          <a:p>
            <a:pPr algn="just"/>
            <a:r>
              <a:rPr lang="en-US" dirty="0" smtClean="0">
                <a:latin typeface="Times New Roman" pitchFamily="18" charset="0"/>
                <a:cs typeface="Times New Roman" pitchFamily="18" charset="0"/>
              </a:rPr>
              <a:t>Prior to writing, the previous contents of the block are erased.</a:t>
            </a:r>
          </a:p>
          <a:p>
            <a:pPr algn="just"/>
            <a:r>
              <a:rPr lang="en-US" dirty="0" smtClean="0">
                <a:latin typeface="Times New Roman" pitchFamily="18" charset="0"/>
                <a:cs typeface="Times New Roman" pitchFamily="18" charset="0"/>
              </a:rPr>
              <a:t>Flash devices have greater density, which leads to higher capacity and a lower in their operation.</a:t>
            </a:r>
          </a:p>
          <a:p>
            <a:pPr algn="just"/>
            <a:r>
              <a:rPr lang="en-US" dirty="0" smtClean="0">
                <a:latin typeface="Times New Roman" pitchFamily="18" charset="0"/>
                <a:cs typeface="Times New Roman" pitchFamily="18" charset="0"/>
              </a:rPr>
              <a:t>Flash memories are low power consumption, used in portable equipment that is battery driven.</a:t>
            </a:r>
          </a:p>
          <a:p>
            <a:pPr lvl="1" algn="just"/>
            <a:r>
              <a:rPr lang="en-US" dirty="0" smtClean="0">
                <a:latin typeface="Times New Roman" pitchFamily="18" charset="0"/>
                <a:cs typeface="Times New Roman" pitchFamily="18" charset="0"/>
              </a:rPr>
              <a:t>Typical applications include hand held computers, cell phones, digital cameras, and MP3 music players.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solidFill>
                  <a:srgbClr val="FF0000"/>
                </a:solidFill>
              </a:rPr>
              <a:t>Flash memory…</a:t>
            </a:r>
            <a:endParaRPr lang="en-US" dirty="0">
              <a:solidFill>
                <a:srgbClr val="FF0000"/>
              </a:solidFill>
            </a:endParaRPr>
          </a:p>
        </p:txBody>
      </p:sp>
      <p:sp>
        <p:nvSpPr>
          <p:cNvPr id="3" name="Content Placeholder 2"/>
          <p:cNvSpPr>
            <a:spLocks noGrp="1"/>
          </p:cNvSpPr>
          <p:nvPr>
            <p:ph idx="1"/>
          </p:nvPr>
        </p:nvSpPr>
        <p:spPr>
          <a:xfrm>
            <a:off x="152400" y="990600"/>
            <a:ext cx="8686800" cy="5334000"/>
          </a:xfrm>
        </p:spPr>
        <p:txBody>
          <a:bodyPr>
            <a:normAutofit lnSpcReduction="10000"/>
          </a:bodyPr>
          <a:lstStyle/>
          <a:p>
            <a:r>
              <a:rPr lang="en-US" dirty="0" smtClean="0">
                <a:latin typeface="Times New Roman" pitchFamily="18" charset="0"/>
                <a:cs typeface="Times New Roman" pitchFamily="18" charset="0"/>
              </a:rPr>
              <a:t>Single flash chip do not provide sufficient storage capacity for the applications mentioned in previous slide.</a:t>
            </a:r>
          </a:p>
          <a:p>
            <a:r>
              <a:rPr lang="en-US" dirty="0" smtClean="0">
                <a:latin typeface="Times New Roman" pitchFamily="18" charset="0"/>
                <a:cs typeface="Times New Roman" pitchFamily="18" charset="0"/>
              </a:rPr>
              <a:t>Larger memory modules consisting of a number of chips are needed. </a:t>
            </a:r>
          </a:p>
          <a:p>
            <a:r>
              <a:rPr lang="en-US" dirty="0" smtClean="0">
                <a:latin typeface="Times New Roman" pitchFamily="18" charset="0"/>
                <a:cs typeface="Times New Roman" pitchFamily="18" charset="0"/>
              </a:rPr>
              <a:t>There are two popular choices . They are:</a:t>
            </a:r>
          </a:p>
          <a:p>
            <a:pPr marL="514350" indent="-514350">
              <a:buNone/>
            </a:pPr>
            <a:r>
              <a:rPr lang="en-US" b="1" dirty="0" smtClean="0">
                <a:latin typeface="Times New Roman" pitchFamily="18" charset="0"/>
                <a:cs typeface="Times New Roman" pitchFamily="18" charset="0"/>
              </a:rPr>
              <a:t>1. Flash cards</a:t>
            </a:r>
          </a:p>
          <a:p>
            <a:pPr marL="514350" indent="-514350">
              <a:buNone/>
            </a:pPr>
            <a:r>
              <a:rPr lang="en-US" b="1" dirty="0" smtClean="0">
                <a:latin typeface="Times New Roman" pitchFamily="18" charset="0"/>
                <a:cs typeface="Times New Roman" pitchFamily="18" charset="0"/>
              </a:rPr>
              <a:t>2. Flash drives.</a:t>
            </a:r>
          </a:p>
          <a:p>
            <a:pPr marL="514350" indent="-514350"/>
            <a:endParaRPr lang="en-US" b="1" dirty="0" smtClean="0">
              <a:latin typeface="Times New Roman" pitchFamily="18" charset="0"/>
              <a:cs typeface="Times New Roman" pitchFamily="18" charset="0"/>
            </a:endParaRPr>
          </a:p>
          <a:p>
            <a:pPr marL="514350" indent="-514350"/>
            <a:r>
              <a:rPr lang="en-US" b="1" dirty="0" smtClean="0">
                <a:latin typeface="Times New Roman" pitchFamily="18" charset="0"/>
                <a:cs typeface="Times New Roman" pitchFamily="18" charset="0"/>
              </a:rPr>
              <a:t>Flash Cards: </a:t>
            </a:r>
            <a:r>
              <a:rPr lang="en-US" dirty="0" smtClean="0">
                <a:latin typeface="Times New Roman" pitchFamily="18" charset="0"/>
                <a:cs typeface="Times New Roman" pitchFamily="18" charset="0"/>
              </a:rPr>
              <a:t>one way of constructing a larger module is to mount flash chips on a small card, called flash card.</a:t>
            </a:r>
          </a:p>
          <a:p>
            <a:pPr marL="514350" indent="-514350"/>
            <a:r>
              <a:rPr lang="en-US" dirty="0" smtClean="0">
                <a:latin typeface="Times New Roman" pitchFamily="18" charset="0"/>
                <a:cs typeface="Times New Roman" pitchFamily="18" charset="0"/>
              </a:rPr>
              <a:t>Flash cards come in variety of memory sizes. Typical size like 8, 32, and 64 MB. </a:t>
            </a:r>
          </a:p>
        </p:txBody>
      </p:sp>
      <p:pic>
        <p:nvPicPr>
          <p:cNvPr id="4" name="Picture 5"/>
          <p:cNvPicPr>
            <a:picLocks noChangeAspect="1" noChangeArrowheads="1"/>
          </p:cNvPicPr>
          <p:nvPr/>
        </p:nvPicPr>
        <p:blipFill>
          <a:blip r:embed="rId2"/>
          <a:srcRect/>
          <a:stretch>
            <a:fillRect/>
          </a:stretch>
        </p:blipFill>
        <p:spPr bwMode="auto">
          <a:xfrm>
            <a:off x="6400800" y="2209800"/>
            <a:ext cx="2428875" cy="18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791200"/>
          </a:xfrm>
        </p:spPr>
        <p:txBody>
          <a:bodyPr>
            <a:normAutofit/>
          </a:bodyPr>
          <a:lstStyle/>
          <a:p>
            <a:r>
              <a:rPr lang="en-US" sz="3200" b="1" dirty="0" smtClean="0">
                <a:latin typeface="Times New Roman" pitchFamily="18" charset="0"/>
                <a:cs typeface="Times New Roman" pitchFamily="18" charset="0"/>
              </a:rPr>
              <a:t>Flash drives: </a:t>
            </a:r>
            <a:r>
              <a:rPr lang="en-US" dirty="0" smtClean="0">
                <a:latin typeface="Times New Roman" pitchFamily="18" charset="0"/>
                <a:cs typeface="Times New Roman" pitchFamily="18" charset="0"/>
              </a:rPr>
              <a:t>larger flash memory modules have been developed to replace hard disk drives.</a:t>
            </a:r>
          </a:p>
          <a:p>
            <a:r>
              <a:rPr lang="en-US" dirty="0" smtClean="0">
                <a:latin typeface="Times New Roman" pitchFamily="18" charset="0"/>
                <a:cs typeface="Times New Roman" pitchFamily="18" charset="0"/>
              </a:rPr>
              <a:t>These flash drives are designed to fully emulate(copy) the hard disk.</a:t>
            </a:r>
          </a:p>
          <a:p>
            <a:r>
              <a:rPr lang="en-US" dirty="0" smtClean="0">
                <a:latin typeface="Times New Roman" pitchFamily="18" charset="0"/>
                <a:cs typeface="Times New Roman" pitchFamily="18" charset="0"/>
              </a:rPr>
              <a:t>Storage capacity of flash drives is lower compare to hard disk.</a:t>
            </a:r>
          </a:p>
          <a:p>
            <a:r>
              <a:rPr lang="en-US" dirty="0" smtClean="0">
                <a:latin typeface="Times New Roman" pitchFamily="18" charset="0"/>
                <a:cs typeface="Times New Roman" pitchFamily="18" charset="0"/>
              </a:rPr>
              <a:t>Advantage: </a:t>
            </a:r>
          </a:p>
          <a:p>
            <a:pPr lvl="1"/>
            <a:r>
              <a:rPr lang="en-US" dirty="0" smtClean="0">
                <a:latin typeface="Times New Roman" pitchFamily="18" charset="0"/>
                <a:cs typeface="Times New Roman" pitchFamily="18" charset="0"/>
              </a:rPr>
              <a:t>shorter seek and access time</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lvl="1"/>
            <a:r>
              <a:rPr lang="en-US" dirty="0" smtClean="0">
                <a:latin typeface="Times New Roman" pitchFamily="18" charset="0"/>
                <a:cs typeface="Times New Roman" pitchFamily="18" charset="0"/>
              </a:rPr>
              <a:t>faster response. </a:t>
            </a:r>
          </a:p>
          <a:p>
            <a:pPr lvl="1"/>
            <a:r>
              <a:rPr lang="en-US" dirty="0" smtClean="0">
                <a:latin typeface="Times New Roman" pitchFamily="18" charset="0"/>
                <a:cs typeface="Times New Roman" pitchFamily="18" charset="0"/>
              </a:rPr>
              <a:t>Low power consumption.</a:t>
            </a:r>
          </a:p>
          <a:p>
            <a:r>
              <a:rPr lang="en-US" dirty="0" smtClean="0">
                <a:latin typeface="Times New Roman" pitchFamily="18" charset="0"/>
                <a:cs typeface="Times New Roman" pitchFamily="18" charset="0"/>
              </a:rPr>
              <a:t>Disadvantage:</a:t>
            </a:r>
          </a:p>
          <a:p>
            <a:pPr lvl="1"/>
            <a:r>
              <a:rPr lang="en-US" dirty="0" smtClean="0">
                <a:latin typeface="Times New Roman" pitchFamily="18" charset="0"/>
                <a:cs typeface="Times New Roman" pitchFamily="18" charset="0"/>
              </a:rPr>
              <a:t>Smaller capacity and higher cost per bit.</a:t>
            </a:r>
          </a:p>
          <a:p>
            <a:endParaRPr lang="en-US" dirty="0">
              <a:latin typeface="Times New Roman" pitchFamily="18" charset="0"/>
              <a:cs typeface="Times New Roman" pitchFamily="18" charset="0"/>
            </a:endParaRPr>
          </a:p>
        </p:txBody>
      </p:sp>
      <p:sp>
        <p:nvSpPr>
          <p:cNvPr id="1026" name="AutoShape 2" descr="Image result for flash cards mem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flash cards memo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2"/>
          <a:srcRect/>
          <a:stretch>
            <a:fillRect/>
          </a:stretch>
        </p:blipFill>
        <p:spPr bwMode="auto">
          <a:xfrm>
            <a:off x="6553200" y="4419600"/>
            <a:ext cx="2143125" cy="2143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smtClean="0">
                <a:solidFill>
                  <a:srgbClr val="FFFF00"/>
                </a:solidFill>
              </a:rPr>
              <a:t>Cache Memory</a:t>
            </a:r>
            <a:endParaRPr lang="en-US" dirty="0">
              <a:solidFill>
                <a:srgbClr val="FFFF00"/>
              </a:solidFill>
            </a:endParaRP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0" y="1125538"/>
            <a:ext cx="9144000" cy="5732462"/>
          </a:xfrm>
        </p:spPr>
        <p:txBody>
          <a:bodyPr/>
          <a:lstStyle/>
          <a:p>
            <a:pPr eaLnBrk="1" hangingPunct="1"/>
            <a:r>
              <a:rPr lang="en-US" b="1" dirty="0" smtClean="0">
                <a:cs typeface="Arial" charset="0"/>
              </a:rPr>
              <a:t> </a:t>
            </a:r>
            <a:r>
              <a:rPr lang="en-US" dirty="0" smtClean="0">
                <a:latin typeface="Times New Roman" charset="0"/>
                <a:cs typeface="Times New Roman" charset="0"/>
              </a:rPr>
              <a:t>The speed of CPU is extremely high compared to the access time of main memory.</a:t>
            </a:r>
          </a:p>
          <a:p>
            <a:pPr eaLnBrk="1" hangingPunct="1"/>
            <a:r>
              <a:rPr lang="en-US" dirty="0" smtClean="0">
                <a:latin typeface="Times New Roman" charset="0"/>
                <a:cs typeface="Times New Roman" charset="0"/>
              </a:rPr>
              <a:t> Therefore the performance of CPU decreases due to the slow speed of main memory. </a:t>
            </a:r>
          </a:p>
          <a:p>
            <a:pPr eaLnBrk="1" hangingPunct="1"/>
            <a:r>
              <a:rPr lang="en-US" b="1" dirty="0" smtClean="0">
                <a:latin typeface="Times New Roman" charset="0"/>
                <a:cs typeface="Times New Roman" charset="0"/>
              </a:rPr>
              <a:t>Cache Memory is</a:t>
            </a:r>
            <a:r>
              <a:rPr lang="en-US" dirty="0" smtClean="0">
                <a:latin typeface="Times New Roman" charset="0"/>
                <a:cs typeface="Times New Roman" charset="0"/>
              </a:rPr>
              <a:t> a small memory chip is attached between CPU and Main memory whose access time is very close to the processing speed of CPU.</a:t>
            </a:r>
          </a:p>
          <a:p>
            <a:pPr eaLnBrk="1" hangingPunct="1"/>
            <a:r>
              <a:rPr lang="en-US" dirty="0" smtClean="0">
                <a:latin typeface="Times New Roman" charset="0"/>
                <a:cs typeface="Times New Roman" charset="0"/>
              </a:rPr>
              <a:t>CACHE memories are </a:t>
            </a:r>
            <a:r>
              <a:rPr lang="en-US" dirty="0" smtClean="0">
                <a:solidFill>
                  <a:srgbClr val="0000FF"/>
                </a:solidFill>
                <a:latin typeface="Times New Roman" charset="0"/>
                <a:cs typeface="Times New Roman" charset="0"/>
              </a:rPr>
              <a:t>accessed much faster </a:t>
            </a:r>
            <a:r>
              <a:rPr lang="en-US" dirty="0" smtClean="0">
                <a:latin typeface="Times New Roman" charset="0"/>
                <a:cs typeface="Times New Roman" charset="0"/>
              </a:rPr>
              <a:t>than conventional RAM. It is used to store programs or data currently being executed or temporary data</a:t>
            </a:r>
            <a:r>
              <a:rPr lang="en-US" dirty="0" smtClean="0">
                <a:cs typeface="Arial" charset="0"/>
              </a:rPr>
              <a:t> </a:t>
            </a:r>
            <a:r>
              <a:rPr lang="en-US" dirty="0" smtClean="0">
                <a:cs typeface="Arial" charset="0"/>
              </a:rPr>
              <a:t>.</a:t>
            </a:r>
            <a:endParaRPr lang="en-US" dirty="0" smtClean="0">
              <a:cs typeface="Arial" charset="0"/>
            </a:endParaRPr>
          </a:p>
        </p:txBody>
      </p:sp>
      <p:sp>
        <p:nvSpPr>
          <p:cNvPr id="5" name="Slide Number Placeholder 4"/>
          <p:cNvSpPr>
            <a:spLocks noGrp="1"/>
          </p:cNvSpPr>
          <p:nvPr>
            <p:ph type="sldNum" sz="quarter" idx="12"/>
          </p:nvPr>
        </p:nvSpPr>
        <p:spPr/>
        <p:txBody>
          <a:bodyPr/>
          <a:lstStyle/>
          <a:p>
            <a:pPr>
              <a:defRPr/>
            </a:pPr>
            <a:fld id="{31BE4C0C-7477-4564-A979-FCD9B57BC9C6}" type="slidenum">
              <a:rPr lang="ar-SA"/>
              <a:pPr>
                <a:defRPr/>
              </a:pPr>
              <a:t>47</a:t>
            </a:fld>
            <a:endParaRPr lang="en-US"/>
          </a:p>
        </p:txBody>
      </p:sp>
      <p:sp>
        <p:nvSpPr>
          <p:cNvPr id="34818" name="Rectangle 2"/>
          <p:cNvSpPr>
            <a:spLocks noGrp="1" noChangeArrowheads="1"/>
          </p:cNvSpPr>
          <p:nvPr>
            <p:ph type="title"/>
          </p:nvPr>
        </p:nvSpPr>
        <p:spPr>
          <a:xfrm>
            <a:off x="395288" y="0"/>
            <a:ext cx="8218487" cy="990600"/>
          </a:xfrm>
        </p:spPr>
        <p:txBody>
          <a:bodyPr>
            <a:normAutofit/>
          </a:bodyPr>
          <a:lstStyle/>
          <a:p>
            <a:pPr algn="l" eaLnBrk="1" hangingPunct="1"/>
            <a:r>
              <a:rPr lang="en-US" sz="4800" b="1" u="sng" dirty="0" smtClean="0">
                <a:solidFill>
                  <a:srgbClr val="CC3300"/>
                </a:solidFill>
                <a:latin typeface="Garamond" pitchFamily="18" charset="0"/>
                <a:cs typeface="Times New Roman" charset="0"/>
              </a:rPr>
              <a:t> </a:t>
            </a:r>
            <a:r>
              <a:rPr lang="en-US" sz="4800" b="1" u="sng" dirty="0" smtClean="0">
                <a:solidFill>
                  <a:srgbClr val="CC3300"/>
                </a:solidFill>
                <a:latin typeface="Garamond" pitchFamily="18" charset="0"/>
                <a:cs typeface="Times New Roman" charset="0"/>
              </a:rPr>
              <a:t>Cache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anim calcmode="lin" valueType="num">
                                      <p:cBhvr>
                                        <p:cTn id="8" dur="10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1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131">
                                            <p:txEl>
                                              <p:pRg st="1" end="1"/>
                                            </p:txEl>
                                          </p:spTgt>
                                        </p:tgtEl>
                                        <p:attrNameLst>
                                          <p:attrName>style.visibility</p:attrName>
                                        </p:attrNameLst>
                                      </p:cBhvr>
                                      <p:to>
                                        <p:strVal val="visible"/>
                                      </p:to>
                                    </p:set>
                                    <p:animEffect transition="in" filter="fade">
                                      <p:cBhvr>
                                        <p:cTn id="14" dur="1000"/>
                                        <p:tgtEl>
                                          <p:spTgt spid="48131">
                                            <p:txEl>
                                              <p:pRg st="1" end="1"/>
                                            </p:txEl>
                                          </p:spTgt>
                                        </p:tgtEl>
                                      </p:cBhvr>
                                    </p:animEffect>
                                    <p:anim calcmode="lin" valueType="num">
                                      <p:cBhvr>
                                        <p:cTn id="15" dur="10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81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8131">
                                            <p:txEl>
                                              <p:pRg st="2" end="2"/>
                                            </p:txEl>
                                          </p:spTgt>
                                        </p:tgtEl>
                                        <p:attrNameLst>
                                          <p:attrName>style.visibility</p:attrName>
                                        </p:attrNameLst>
                                      </p:cBhvr>
                                      <p:to>
                                        <p:strVal val="visible"/>
                                      </p:to>
                                    </p:set>
                                    <p:animEffect transition="in" filter="fade">
                                      <p:cBhvr>
                                        <p:cTn id="21" dur="1000"/>
                                        <p:tgtEl>
                                          <p:spTgt spid="48131">
                                            <p:txEl>
                                              <p:pRg st="2" end="2"/>
                                            </p:txEl>
                                          </p:spTgt>
                                        </p:tgtEl>
                                      </p:cBhvr>
                                    </p:animEffect>
                                    <p:anim calcmode="lin" valueType="num">
                                      <p:cBhvr>
                                        <p:cTn id="22" dur="10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81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8131">
                                            <p:txEl>
                                              <p:pRg st="3" end="3"/>
                                            </p:txEl>
                                          </p:spTgt>
                                        </p:tgtEl>
                                        <p:attrNameLst>
                                          <p:attrName>style.visibility</p:attrName>
                                        </p:attrNameLst>
                                      </p:cBhvr>
                                      <p:to>
                                        <p:strVal val="visible"/>
                                      </p:to>
                                    </p:set>
                                    <p:animEffect transition="in" filter="fade">
                                      <p:cBhvr>
                                        <p:cTn id="28" dur="1000"/>
                                        <p:tgtEl>
                                          <p:spTgt spid="48131">
                                            <p:txEl>
                                              <p:pRg st="3" end="3"/>
                                            </p:txEl>
                                          </p:spTgt>
                                        </p:tgtEl>
                                      </p:cBhvr>
                                    </p:animEffect>
                                    <p:anim calcmode="lin" valueType="num">
                                      <p:cBhvr>
                                        <p:cTn id="29" dur="10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813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04088"/>
            <a:ext cx="8229600" cy="667512"/>
          </a:xfrm>
        </p:spPr>
        <p:txBody>
          <a:bodyPr>
            <a:normAutofit fontScale="90000"/>
          </a:bodyPr>
          <a:lstStyle/>
          <a:p>
            <a:pPr eaLnBrk="1" hangingPunct="1"/>
            <a:r>
              <a:rPr lang="en-US" altLang="zh-CN" dirty="0" smtClean="0">
                <a:ea typeface="SimSun" pitchFamily="2" charset="-122"/>
              </a:rPr>
              <a:t>Cache</a:t>
            </a:r>
          </a:p>
        </p:txBody>
      </p:sp>
      <p:sp>
        <p:nvSpPr>
          <p:cNvPr id="33795" name="Rectangle 3"/>
          <p:cNvSpPr>
            <a:spLocks noGrp="1" noChangeArrowheads="1"/>
          </p:cNvSpPr>
          <p:nvPr>
            <p:ph type="body" idx="1"/>
          </p:nvPr>
        </p:nvSpPr>
        <p:spPr>
          <a:xfrm>
            <a:off x="457200" y="4648200"/>
            <a:ext cx="8229600" cy="1482725"/>
          </a:xfrm>
        </p:spPr>
        <p:txBody>
          <a:bodyPr/>
          <a:lstStyle/>
          <a:p>
            <a:pPr eaLnBrk="1" hangingPunct="1">
              <a:lnSpc>
                <a:spcPct val="90000"/>
              </a:lnSpc>
            </a:pPr>
            <a:endParaRPr lang="en-US" altLang="zh-CN" sz="2100" dirty="0" smtClean="0">
              <a:ea typeface="SimSun" pitchFamily="2" charset="-122"/>
            </a:endParaRPr>
          </a:p>
        </p:txBody>
      </p:sp>
      <p:sp>
        <p:nvSpPr>
          <p:cNvPr id="33796" name="Rectangle 4"/>
          <p:cNvSpPr>
            <a:spLocks noChangeArrowheads="1"/>
          </p:cNvSpPr>
          <p:nvPr/>
        </p:nvSpPr>
        <p:spPr bwMode="auto">
          <a:xfrm>
            <a:off x="1905000" y="4038600"/>
            <a:ext cx="4383088" cy="320675"/>
          </a:xfrm>
          <a:prstGeom prst="rect">
            <a:avLst/>
          </a:prstGeom>
          <a:noFill/>
          <a:ln w="9525">
            <a:noFill/>
            <a:miter lim="800000"/>
            <a:headEnd/>
            <a:tailEnd/>
          </a:ln>
        </p:spPr>
        <p:txBody>
          <a:bodyPr wrap="none" lIns="0" tIns="0" rIns="0" bIns="0">
            <a:spAutoFit/>
          </a:bodyPr>
          <a:lstStyle/>
          <a:p>
            <a:r>
              <a:rPr lang="en-CA" altLang="zh-CN" sz="2100">
                <a:solidFill>
                  <a:srgbClr val="000000"/>
                </a:solidFill>
                <a:latin typeface="Nimbus Roman No9 L" charset="0"/>
                <a:ea typeface="SimSun" pitchFamily="2" charset="-122"/>
              </a:rPr>
              <a:t>Figure 5.14.</a:t>
            </a:r>
            <a:r>
              <a:rPr lang="en-US" altLang="zh-CN" sz="2100">
                <a:solidFill>
                  <a:srgbClr val="000000"/>
                </a:solidFill>
                <a:latin typeface="Nimbus Roman No9 L" charset="0"/>
                <a:ea typeface="SimSun" pitchFamily="2" charset="-122"/>
              </a:rPr>
              <a:t> </a:t>
            </a:r>
            <a:r>
              <a:rPr lang="en-CA" altLang="zh-CN" sz="2100">
                <a:solidFill>
                  <a:srgbClr val="000000"/>
                </a:solidFill>
                <a:latin typeface="Nimbus Roman No9 L" charset="0"/>
                <a:ea typeface="SimSun" pitchFamily="2" charset="-122"/>
              </a:rPr>
              <a:t>Use of a cache memory.</a:t>
            </a:r>
            <a:endParaRPr lang="en-CA" altLang="zh-CN" sz="2400">
              <a:latin typeface="Times New Roman" pitchFamily="18" charset="0"/>
              <a:ea typeface="SimSun" pitchFamily="2" charset="-122"/>
            </a:endParaRPr>
          </a:p>
        </p:txBody>
      </p:sp>
      <p:sp>
        <p:nvSpPr>
          <p:cNvPr id="33797" name="Freeform 5"/>
          <p:cNvSpPr>
            <a:spLocks/>
          </p:cNvSpPr>
          <p:nvPr/>
        </p:nvSpPr>
        <p:spPr bwMode="auto">
          <a:xfrm>
            <a:off x="2535238" y="2643188"/>
            <a:ext cx="160337" cy="7937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6988">
            <a:solidFill>
              <a:srgbClr val="000000"/>
            </a:solidFill>
            <a:round/>
            <a:headEnd/>
            <a:tailEnd/>
          </a:ln>
        </p:spPr>
        <p:txBody>
          <a:bodyPr/>
          <a:lstStyle/>
          <a:p>
            <a:endParaRPr lang="en-US"/>
          </a:p>
        </p:txBody>
      </p:sp>
      <p:sp>
        <p:nvSpPr>
          <p:cNvPr id="33798" name="Freeform 6"/>
          <p:cNvSpPr>
            <a:spLocks/>
          </p:cNvSpPr>
          <p:nvPr/>
        </p:nvSpPr>
        <p:spPr bwMode="auto">
          <a:xfrm>
            <a:off x="2535238" y="2643188"/>
            <a:ext cx="160337" cy="79375"/>
          </a:xfrm>
          <a:custGeom>
            <a:avLst/>
            <a:gdLst>
              <a:gd name="T0" fmla="*/ 2147483647 w 101"/>
              <a:gd name="T1" fmla="*/ 0 h 50"/>
              <a:gd name="T2" fmla="*/ 0 w 101"/>
              <a:gd name="T3" fmla="*/ 2147483647 h 50"/>
              <a:gd name="T4" fmla="*/ 2147483647 w 101"/>
              <a:gd name="T5" fmla="*/ 2147483647 h 50"/>
              <a:gd name="T6" fmla="*/ 2147483647 w 101"/>
              <a:gd name="T7" fmla="*/ 2147483647 h 50"/>
              <a:gd name="T8" fmla="*/ 2147483647 w 101"/>
              <a:gd name="T9" fmla="*/ 0 h 50"/>
              <a:gd name="T10" fmla="*/ 0 60000 65536"/>
              <a:gd name="T11" fmla="*/ 0 60000 65536"/>
              <a:gd name="T12" fmla="*/ 0 60000 65536"/>
              <a:gd name="T13" fmla="*/ 0 60000 65536"/>
              <a:gd name="T14" fmla="*/ 0 60000 65536"/>
              <a:gd name="T15" fmla="*/ 0 w 101"/>
              <a:gd name="T16" fmla="*/ 0 h 50"/>
              <a:gd name="T17" fmla="*/ 101 w 101"/>
              <a:gd name="T18" fmla="*/ 50 h 50"/>
            </a:gdLst>
            <a:ahLst/>
            <a:cxnLst>
              <a:cxn ang="T10">
                <a:pos x="T0" y="T1"/>
              </a:cxn>
              <a:cxn ang="T11">
                <a:pos x="T2" y="T3"/>
              </a:cxn>
              <a:cxn ang="T12">
                <a:pos x="T4" y="T5"/>
              </a:cxn>
              <a:cxn ang="T13">
                <a:pos x="T6" y="T7"/>
              </a:cxn>
              <a:cxn ang="T14">
                <a:pos x="T8" y="T9"/>
              </a:cxn>
            </a:cxnLst>
            <a:rect l="T15" t="T16" r="T17" b="T18"/>
            <a:pathLst>
              <a:path w="101" h="50">
                <a:moveTo>
                  <a:pt x="101" y="0"/>
                </a:moveTo>
                <a:lnTo>
                  <a:pt x="0" y="16"/>
                </a:lnTo>
                <a:lnTo>
                  <a:pt x="101" y="50"/>
                </a:lnTo>
                <a:lnTo>
                  <a:pt x="101" y="16"/>
                </a:lnTo>
                <a:lnTo>
                  <a:pt x="101" y="0"/>
                </a:lnTo>
                <a:close/>
              </a:path>
            </a:pathLst>
          </a:custGeom>
          <a:solidFill>
            <a:srgbClr val="000000"/>
          </a:solidFill>
          <a:ln w="0">
            <a:solidFill>
              <a:srgbClr val="000000"/>
            </a:solidFill>
            <a:round/>
            <a:headEnd/>
            <a:tailEnd/>
          </a:ln>
        </p:spPr>
        <p:txBody>
          <a:bodyPr/>
          <a:lstStyle/>
          <a:p>
            <a:endParaRPr lang="en-US"/>
          </a:p>
        </p:txBody>
      </p:sp>
      <p:sp>
        <p:nvSpPr>
          <p:cNvPr id="33799" name="Freeform 7"/>
          <p:cNvSpPr>
            <a:spLocks/>
          </p:cNvSpPr>
          <p:nvPr/>
        </p:nvSpPr>
        <p:spPr bwMode="auto">
          <a:xfrm>
            <a:off x="3521075" y="2643188"/>
            <a:ext cx="185738" cy="79375"/>
          </a:xfrm>
          <a:custGeom>
            <a:avLst/>
            <a:gdLst>
              <a:gd name="T0" fmla="*/ 0 w 7"/>
              <a:gd name="T1" fmla="*/ 2147483647 h 3"/>
              <a:gd name="T2" fmla="*/ 2147483647 w 7"/>
              <a:gd name="T3" fmla="*/ 2147483647 h 3"/>
              <a:gd name="T4" fmla="*/ 0 w 7"/>
              <a:gd name="T5" fmla="*/ 0 h 3"/>
              <a:gd name="T6" fmla="*/ 0 w 7"/>
              <a:gd name="T7" fmla="*/ 2147483647 h 3"/>
              <a:gd name="T8" fmla="*/ 0 w 7"/>
              <a:gd name="T9" fmla="*/ 2147483647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1"/>
                </a:lnTo>
                <a:lnTo>
                  <a:pt x="0" y="0"/>
                </a:lnTo>
                <a:lnTo>
                  <a:pt x="0" y="1"/>
                </a:lnTo>
                <a:lnTo>
                  <a:pt x="0" y="3"/>
                </a:lnTo>
              </a:path>
            </a:pathLst>
          </a:custGeom>
          <a:noFill/>
          <a:ln w="26988">
            <a:solidFill>
              <a:srgbClr val="000000"/>
            </a:solidFill>
            <a:round/>
            <a:headEnd/>
            <a:tailEnd/>
          </a:ln>
        </p:spPr>
        <p:txBody>
          <a:bodyPr/>
          <a:lstStyle/>
          <a:p>
            <a:endParaRPr lang="en-US"/>
          </a:p>
        </p:txBody>
      </p:sp>
      <p:sp>
        <p:nvSpPr>
          <p:cNvPr id="33800" name="Freeform 8"/>
          <p:cNvSpPr>
            <a:spLocks/>
          </p:cNvSpPr>
          <p:nvPr/>
        </p:nvSpPr>
        <p:spPr bwMode="auto">
          <a:xfrm>
            <a:off x="3521075" y="2643188"/>
            <a:ext cx="185738" cy="79375"/>
          </a:xfrm>
          <a:custGeom>
            <a:avLst/>
            <a:gdLst>
              <a:gd name="T0" fmla="*/ 0 w 117"/>
              <a:gd name="T1" fmla="*/ 2147483647 h 50"/>
              <a:gd name="T2" fmla="*/ 2147483647 w 117"/>
              <a:gd name="T3" fmla="*/ 2147483647 h 50"/>
              <a:gd name="T4" fmla="*/ 0 w 117"/>
              <a:gd name="T5" fmla="*/ 0 h 50"/>
              <a:gd name="T6" fmla="*/ 0 w 117"/>
              <a:gd name="T7" fmla="*/ 2147483647 h 50"/>
              <a:gd name="T8" fmla="*/ 0 w 117"/>
              <a:gd name="T9" fmla="*/ 2147483647 h 50"/>
              <a:gd name="T10" fmla="*/ 0 60000 65536"/>
              <a:gd name="T11" fmla="*/ 0 60000 65536"/>
              <a:gd name="T12" fmla="*/ 0 60000 65536"/>
              <a:gd name="T13" fmla="*/ 0 60000 65536"/>
              <a:gd name="T14" fmla="*/ 0 60000 65536"/>
              <a:gd name="T15" fmla="*/ 0 w 117"/>
              <a:gd name="T16" fmla="*/ 0 h 50"/>
              <a:gd name="T17" fmla="*/ 117 w 117"/>
              <a:gd name="T18" fmla="*/ 50 h 50"/>
            </a:gdLst>
            <a:ahLst/>
            <a:cxnLst>
              <a:cxn ang="T10">
                <a:pos x="T0" y="T1"/>
              </a:cxn>
              <a:cxn ang="T11">
                <a:pos x="T2" y="T3"/>
              </a:cxn>
              <a:cxn ang="T12">
                <a:pos x="T4" y="T5"/>
              </a:cxn>
              <a:cxn ang="T13">
                <a:pos x="T6" y="T7"/>
              </a:cxn>
              <a:cxn ang="T14">
                <a:pos x="T8" y="T9"/>
              </a:cxn>
            </a:cxnLst>
            <a:rect l="T15" t="T16" r="T17" b="T18"/>
            <a:pathLst>
              <a:path w="117" h="50">
                <a:moveTo>
                  <a:pt x="0" y="50"/>
                </a:moveTo>
                <a:lnTo>
                  <a:pt x="117" y="16"/>
                </a:lnTo>
                <a:lnTo>
                  <a:pt x="0" y="0"/>
                </a:lnTo>
                <a:lnTo>
                  <a:pt x="0" y="16"/>
                </a:lnTo>
                <a:lnTo>
                  <a:pt x="0" y="50"/>
                </a:lnTo>
                <a:close/>
              </a:path>
            </a:pathLst>
          </a:custGeom>
          <a:solidFill>
            <a:srgbClr val="000000"/>
          </a:solidFill>
          <a:ln w="0">
            <a:solidFill>
              <a:srgbClr val="000000"/>
            </a:solidFill>
            <a:round/>
            <a:headEnd/>
            <a:tailEnd/>
          </a:ln>
        </p:spPr>
        <p:txBody>
          <a:bodyPr/>
          <a:lstStyle/>
          <a:p>
            <a:endParaRPr lang="en-US"/>
          </a:p>
        </p:txBody>
      </p:sp>
      <p:sp>
        <p:nvSpPr>
          <p:cNvPr id="33801" name="Line 9"/>
          <p:cNvSpPr>
            <a:spLocks noChangeShapeType="1"/>
          </p:cNvSpPr>
          <p:nvPr/>
        </p:nvSpPr>
        <p:spPr bwMode="auto">
          <a:xfrm flipH="1">
            <a:off x="2720975" y="2668588"/>
            <a:ext cx="800100" cy="1587"/>
          </a:xfrm>
          <a:prstGeom prst="line">
            <a:avLst/>
          </a:prstGeom>
          <a:noFill/>
          <a:ln w="26988">
            <a:solidFill>
              <a:srgbClr val="000000"/>
            </a:solidFill>
            <a:round/>
            <a:headEnd/>
            <a:tailEnd/>
          </a:ln>
        </p:spPr>
        <p:txBody>
          <a:bodyPr/>
          <a:lstStyle/>
          <a:p>
            <a:endParaRPr lang="en-US"/>
          </a:p>
        </p:txBody>
      </p:sp>
      <p:sp>
        <p:nvSpPr>
          <p:cNvPr id="33802" name="Freeform 10"/>
          <p:cNvSpPr>
            <a:spLocks/>
          </p:cNvSpPr>
          <p:nvPr/>
        </p:nvSpPr>
        <p:spPr bwMode="auto">
          <a:xfrm>
            <a:off x="5013325" y="2643188"/>
            <a:ext cx="158750" cy="7937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6988">
            <a:solidFill>
              <a:srgbClr val="000000"/>
            </a:solidFill>
            <a:round/>
            <a:headEnd/>
            <a:tailEnd/>
          </a:ln>
        </p:spPr>
        <p:txBody>
          <a:bodyPr/>
          <a:lstStyle/>
          <a:p>
            <a:endParaRPr lang="en-US"/>
          </a:p>
        </p:txBody>
      </p:sp>
      <p:sp>
        <p:nvSpPr>
          <p:cNvPr id="33803" name="Freeform 11"/>
          <p:cNvSpPr>
            <a:spLocks/>
          </p:cNvSpPr>
          <p:nvPr/>
        </p:nvSpPr>
        <p:spPr bwMode="auto">
          <a:xfrm>
            <a:off x="5013325" y="2643188"/>
            <a:ext cx="158750" cy="79375"/>
          </a:xfrm>
          <a:custGeom>
            <a:avLst/>
            <a:gdLst>
              <a:gd name="T0" fmla="*/ 2147483647 w 100"/>
              <a:gd name="T1" fmla="*/ 0 h 50"/>
              <a:gd name="T2" fmla="*/ 0 w 100"/>
              <a:gd name="T3" fmla="*/ 2147483647 h 50"/>
              <a:gd name="T4" fmla="*/ 2147483647 w 100"/>
              <a:gd name="T5" fmla="*/ 2147483647 h 50"/>
              <a:gd name="T6" fmla="*/ 2147483647 w 100"/>
              <a:gd name="T7" fmla="*/ 2147483647 h 50"/>
              <a:gd name="T8" fmla="*/ 2147483647 w 100"/>
              <a:gd name="T9" fmla="*/ 0 h 50"/>
              <a:gd name="T10" fmla="*/ 0 60000 65536"/>
              <a:gd name="T11" fmla="*/ 0 60000 65536"/>
              <a:gd name="T12" fmla="*/ 0 60000 65536"/>
              <a:gd name="T13" fmla="*/ 0 60000 65536"/>
              <a:gd name="T14" fmla="*/ 0 60000 65536"/>
              <a:gd name="T15" fmla="*/ 0 w 100"/>
              <a:gd name="T16" fmla="*/ 0 h 50"/>
              <a:gd name="T17" fmla="*/ 100 w 100"/>
              <a:gd name="T18" fmla="*/ 50 h 50"/>
            </a:gdLst>
            <a:ahLst/>
            <a:cxnLst>
              <a:cxn ang="T10">
                <a:pos x="T0" y="T1"/>
              </a:cxn>
              <a:cxn ang="T11">
                <a:pos x="T2" y="T3"/>
              </a:cxn>
              <a:cxn ang="T12">
                <a:pos x="T4" y="T5"/>
              </a:cxn>
              <a:cxn ang="T13">
                <a:pos x="T6" y="T7"/>
              </a:cxn>
              <a:cxn ang="T14">
                <a:pos x="T8" y="T9"/>
              </a:cxn>
            </a:cxnLst>
            <a:rect l="T15" t="T16" r="T17" b="T18"/>
            <a:pathLst>
              <a:path w="100" h="50">
                <a:moveTo>
                  <a:pt x="100" y="0"/>
                </a:moveTo>
                <a:lnTo>
                  <a:pt x="0" y="16"/>
                </a:lnTo>
                <a:lnTo>
                  <a:pt x="100" y="50"/>
                </a:lnTo>
                <a:lnTo>
                  <a:pt x="100" y="16"/>
                </a:lnTo>
                <a:lnTo>
                  <a:pt x="100" y="0"/>
                </a:lnTo>
                <a:close/>
              </a:path>
            </a:pathLst>
          </a:custGeom>
          <a:solidFill>
            <a:srgbClr val="000000"/>
          </a:solidFill>
          <a:ln w="0">
            <a:solidFill>
              <a:srgbClr val="000000"/>
            </a:solidFill>
            <a:round/>
            <a:headEnd/>
            <a:tailEnd/>
          </a:ln>
        </p:spPr>
        <p:txBody>
          <a:bodyPr/>
          <a:lstStyle/>
          <a:p>
            <a:endParaRPr lang="en-US"/>
          </a:p>
        </p:txBody>
      </p:sp>
      <p:sp>
        <p:nvSpPr>
          <p:cNvPr id="33804" name="Freeform 12"/>
          <p:cNvSpPr>
            <a:spLocks/>
          </p:cNvSpPr>
          <p:nvPr/>
        </p:nvSpPr>
        <p:spPr bwMode="auto">
          <a:xfrm>
            <a:off x="5997575" y="2643188"/>
            <a:ext cx="160338" cy="79375"/>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6988">
            <a:solidFill>
              <a:srgbClr val="000000"/>
            </a:solidFill>
            <a:round/>
            <a:headEnd/>
            <a:tailEnd/>
          </a:ln>
        </p:spPr>
        <p:txBody>
          <a:bodyPr/>
          <a:lstStyle/>
          <a:p>
            <a:endParaRPr lang="en-US"/>
          </a:p>
        </p:txBody>
      </p:sp>
      <p:sp>
        <p:nvSpPr>
          <p:cNvPr id="33805" name="Freeform 13"/>
          <p:cNvSpPr>
            <a:spLocks/>
          </p:cNvSpPr>
          <p:nvPr/>
        </p:nvSpPr>
        <p:spPr bwMode="auto">
          <a:xfrm>
            <a:off x="5997575" y="2643188"/>
            <a:ext cx="160338" cy="79375"/>
          </a:xfrm>
          <a:custGeom>
            <a:avLst/>
            <a:gdLst>
              <a:gd name="T0" fmla="*/ 0 w 101"/>
              <a:gd name="T1" fmla="*/ 2147483647 h 50"/>
              <a:gd name="T2" fmla="*/ 2147483647 w 101"/>
              <a:gd name="T3" fmla="*/ 2147483647 h 50"/>
              <a:gd name="T4" fmla="*/ 0 w 101"/>
              <a:gd name="T5" fmla="*/ 0 h 50"/>
              <a:gd name="T6" fmla="*/ 0 w 101"/>
              <a:gd name="T7" fmla="*/ 2147483647 h 50"/>
              <a:gd name="T8" fmla="*/ 0 w 101"/>
              <a:gd name="T9" fmla="*/ 2147483647 h 50"/>
              <a:gd name="T10" fmla="*/ 0 60000 65536"/>
              <a:gd name="T11" fmla="*/ 0 60000 65536"/>
              <a:gd name="T12" fmla="*/ 0 60000 65536"/>
              <a:gd name="T13" fmla="*/ 0 60000 65536"/>
              <a:gd name="T14" fmla="*/ 0 60000 65536"/>
              <a:gd name="T15" fmla="*/ 0 w 101"/>
              <a:gd name="T16" fmla="*/ 0 h 50"/>
              <a:gd name="T17" fmla="*/ 101 w 101"/>
              <a:gd name="T18" fmla="*/ 50 h 50"/>
            </a:gdLst>
            <a:ahLst/>
            <a:cxnLst>
              <a:cxn ang="T10">
                <a:pos x="T0" y="T1"/>
              </a:cxn>
              <a:cxn ang="T11">
                <a:pos x="T2" y="T3"/>
              </a:cxn>
              <a:cxn ang="T12">
                <a:pos x="T4" y="T5"/>
              </a:cxn>
              <a:cxn ang="T13">
                <a:pos x="T6" y="T7"/>
              </a:cxn>
              <a:cxn ang="T14">
                <a:pos x="T8" y="T9"/>
              </a:cxn>
            </a:cxnLst>
            <a:rect l="T15" t="T16" r="T17" b="T18"/>
            <a:pathLst>
              <a:path w="101" h="50">
                <a:moveTo>
                  <a:pt x="0" y="50"/>
                </a:moveTo>
                <a:lnTo>
                  <a:pt x="101" y="16"/>
                </a:lnTo>
                <a:lnTo>
                  <a:pt x="0" y="0"/>
                </a:lnTo>
                <a:lnTo>
                  <a:pt x="0" y="16"/>
                </a:lnTo>
                <a:lnTo>
                  <a:pt x="0" y="50"/>
                </a:lnTo>
                <a:close/>
              </a:path>
            </a:pathLst>
          </a:custGeom>
          <a:solidFill>
            <a:srgbClr val="000000"/>
          </a:solidFill>
          <a:ln w="0">
            <a:solidFill>
              <a:srgbClr val="000000"/>
            </a:solidFill>
            <a:round/>
            <a:headEnd/>
            <a:tailEnd/>
          </a:ln>
        </p:spPr>
        <p:txBody>
          <a:bodyPr/>
          <a:lstStyle/>
          <a:p>
            <a:endParaRPr lang="en-US"/>
          </a:p>
        </p:txBody>
      </p:sp>
      <p:sp>
        <p:nvSpPr>
          <p:cNvPr id="33806" name="Line 14"/>
          <p:cNvSpPr>
            <a:spLocks noChangeShapeType="1"/>
          </p:cNvSpPr>
          <p:nvPr/>
        </p:nvSpPr>
        <p:spPr bwMode="auto">
          <a:xfrm flipH="1">
            <a:off x="5172075" y="2668588"/>
            <a:ext cx="800100" cy="1587"/>
          </a:xfrm>
          <a:prstGeom prst="line">
            <a:avLst/>
          </a:prstGeom>
          <a:noFill/>
          <a:ln w="26988">
            <a:solidFill>
              <a:srgbClr val="000000"/>
            </a:solidFill>
            <a:round/>
            <a:headEnd/>
            <a:tailEnd/>
          </a:ln>
        </p:spPr>
        <p:txBody>
          <a:bodyPr/>
          <a:lstStyle/>
          <a:p>
            <a:endParaRPr lang="en-US"/>
          </a:p>
        </p:txBody>
      </p:sp>
      <p:sp>
        <p:nvSpPr>
          <p:cNvPr id="33807" name="Rectangle 15"/>
          <p:cNvSpPr>
            <a:spLocks noChangeArrowheads="1"/>
          </p:cNvSpPr>
          <p:nvPr/>
        </p:nvSpPr>
        <p:spPr bwMode="auto">
          <a:xfrm>
            <a:off x="4052888" y="2509838"/>
            <a:ext cx="700087"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Cache</a:t>
            </a:r>
            <a:endParaRPr lang="en-CA" altLang="zh-CN" sz="2400">
              <a:latin typeface="Times New Roman" pitchFamily="18" charset="0"/>
              <a:ea typeface="SimSun" pitchFamily="2" charset="-122"/>
            </a:endParaRPr>
          </a:p>
        </p:txBody>
      </p:sp>
      <p:sp>
        <p:nvSpPr>
          <p:cNvPr id="33808" name="Rectangle 16"/>
          <p:cNvSpPr>
            <a:spLocks noChangeArrowheads="1"/>
          </p:cNvSpPr>
          <p:nvPr/>
        </p:nvSpPr>
        <p:spPr bwMode="auto">
          <a:xfrm>
            <a:off x="1096963" y="1550988"/>
            <a:ext cx="1411287" cy="2263775"/>
          </a:xfrm>
          <a:prstGeom prst="rect">
            <a:avLst/>
          </a:prstGeom>
          <a:noFill/>
          <a:ln w="26988">
            <a:solidFill>
              <a:schemeClr val="tx1"/>
            </a:solidFill>
            <a:miter lim="800000"/>
            <a:headEnd/>
            <a:tailEnd/>
          </a:ln>
        </p:spPr>
        <p:txBody>
          <a:bodyPr/>
          <a:lstStyle/>
          <a:p>
            <a:endParaRPr lang="en-US"/>
          </a:p>
        </p:txBody>
      </p:sp>
      <p:sp>
        <p:nvSpPr>
          <p:cNvPr id="33809" name="Rectangle 17"/>
          <p:cNvSpPr>
            <a:spLocks noChangeArrowheads="1"/>
          </p:cNvSpPr>
          <p:nvPr/>
        </p:nvSpPr>
        <p:spPr bwMode="auto">
          <a:xfrm>
            <a:off x="6637338" y="2349500"/>
            <a:ext cx="525462"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Main</a:t>
            </a:r>
            <a:endParaRPr lang="en-CA" altLang="zh-CN" sz="2400">
              <a:latin typeface="Times New Roman" pitchFamily="18" charset="0"/>
              <a:ea typeface="SimSun" pitchFamily="2" charset="-122"/>
            </a:endParaRPr>
          </a:p>
        </p:txBody>
      </p:sp>
      <p:sp>
        <p:nvSpPr>
          <p:cNvPr id="33810" name="Rectangle 18"/>
          <p:cNvSpPr>
            <a:spLocks noChangeArrowheads="1"/>
          </p:cNvSpPr>
          <p:nvPr/>
        </p:nvSpPr>
        <p:spPr bwMode="auto">
          <a:xfrm>
            <a:off x="6503988" y="2643188"/>
            <a:ext cx="874712"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memory</a:t>
            </a:r>
            <a:endParaRPr lang="en-CA" altLang="zh-CN" sz="2400">
              <a:latin typeface="Times New Roman" pitchFamily="18" charset="0"/>
              <a:ea typeface="SimSun" pitchFamily="2" charset="-122"/>
            </a:endParaRPr>
          </a:p>
        </p:txBody>
      </p:sp>
      <p:sp>
        <p:nvSpPr>
          <p:cNvPr id="33811" name="Rectangle 19"/>
          <p:cNvSpPr>
            <a:spLocks noChangeArrowheads="1"/>
          </p:cNvSpPr>
          <p:nvPr/>
        </p:nvSpPr>
        <p:spPr bwMode="auto">
          <a:xfrm>
            <a:off x="1336675" y="2509838"/>
            <a:ext cx="1089025" cy="288925"/>
          </a:xfrm>
          <a:prstGeom prst="rect">
            <a:avLst/>
          </a:prstGeom>
          <a:noFill/>
          <a:ln w="9525">
            <a:noFill/>
            <a:miter lim="800000"/>
            <a:headEnd/>
            <a:tailEnd/>
          </a:ln>
        </p:spPr>
        <p:txBody>
          <a:bodyPr wrap="none" lIns="0" tIns="0" rIns="0" bIns="0">
            <a:spAutoFit/>
          </a:bodyPr>
          <a:lstStyle/>
          <a:p>
            <a:r>
              <a:rPr lang="en-CA" altLang="zh-CN" sz="1900">
                <a:solidFill>
                  <a:srgbClr val="000000"/>
                </a:solidFill>
                <a:latin typeface="Nimbus Roman No9 L" charset="0"/>
                <a:ea typeface="SimSun" pitchFamily="2" charset="-122"/>
              </a:rPr>
              <a:t>Processor</a:t>
            </a:r>
            <a:endParaRPr lang="en-CA" altLang="zh-CN" sz="2400">
              <a:latin typeface="Times New Roman" pitchFamily="18" charset="0"/>
              <a:ea typeface="SimSun" pitchFamily="2" charset="-122"/>
            </a:endParaRPr>
          </a:p>
        </p:txBody>
      </p:sp>
      <p:sp>
        <p:nvSpPr>
          <p:cNvPr id="33812" name="Rectangle 20"/>
          <p:cNvSpPr>
            <a:spLocks noChangeArrowheads="1"/>
          </p:cNvSpPr>
          <p:nvPr/>
        </p:nvSpPr>
        <p:spPr bwMode="auto">
          <a:xfrm>
            <a:off x="3733800" y="2057400"/>
            <a:ext cx="1225550" cy="1223963"/>
          </a:xfrm>
          <a:prstGeom prst="rect">
            <a:avLst/>
          </a:prstGeom>
          <a:noFill/>
          <a:ln w="26988">
            <a:solidFill>
              <a:schemeClr val="tx1"/>
            </a:solidFill>
            <a:miter lim="800000"/>
            <a:headEnd/>
            <a:tailEnd/>
          </a:ln>
        </p:spPr>
        <p:txBody>
          <a:bodyPr/>
          <a:lstStyle/>
          <a:p>
            <a:endParaRPr lang="en-US"/>
          </a:p>
        </p:txBody>
      </p:sp>
      <p:sp>
        <p:nvSpPr>
          <p:cNvPr id="33813" name="Rectangle 21"/>
          <p:cNvSpPr>
            <a:spLocks noChangeArrowheads="1"/>
          </p:cNvSpPr>
          <p:nvPr/>
        </p:nvSpPr>
        <p:spPr bwMode="auto">
          <a:xfrm>
            <a:off x="6184900" y="1550988"/>
            <a:ext cx="1411288" cy="2263775"/>
          </a:xfrm>
          <a:prstGeom prst="rect">
            <a:avLst/>
          </a:prstGeom>
          <a:noFill/>
          <a:ln w="26988">
            <a:solidFill>
              <a:schemeClr val="tx1"/>
            </a:solid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smtClean="0">
                <a:solidFill>
                  <a:srgbClr val="FFFF00"/>
                </a:solidFill>
              </a:rPr>
              <a:t>Virtual Memory</a:t>
            </a:r>
            <a:endParaRPr lang="en-US" dirty="0">
              <a:solidFill>
                <a:srgbClr val="FFFF00"/>
              </a:solidFill>
            </a:endParaRPr>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endParaRPr lang="en-US" dirty="0"/>
          </a:p>
        </p:txBody>
      </p:sp>
      <p:sp>
        <p:nvSpPr>
          <p:cNvPr id="3" name="Content Placeholder 2"/>
          <p:cNvSpPr>
            <a:spLocks noGrp="1"/>
          </p:cNvSpPr>
          <p:nvPr>
            <p:ph idx="1"/>
          </p:nvPr>
        </p:nvSpPr>
        <p:spPr>
          <a:xfrm>
            <a:off x="457200" y="1935480"/>
            <a:ext cx="8229600" cy="57912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04800" y="1143000"/>
            <a:ext cx="8484673"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itchFamily="18" charset="0"/>
                <a:cs typeface="Times New Roman" pitchFamily="18" charset="0"/>
              </a:rPr>
              <a:t>Virtual Memories</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lnSpc>
                <a:spcPct val="90000"/>
              </a:lnSpc>
            </a:pPr>
            <a:r>
              <a:rPr lang="en-US" altLang="zh-CN" sz="2800" dirty="0" smtClean="0">
                <a:latin typeface="Times New Roman" pitchFamily="18" charset="0"/>
                <a:ea typeface="SimSun" pitchFamily="2" charset="-122"/>
                <a:cs typeface="Times New Roman" pitchFamily="18" charset="0"/>
              </a:rPr>
              <a:t>Physical main memory is not as large as the address space spanned by an address issued by the processor.</a:t>
            </a:r>
          </a:p>
          <a:p>
            <a:pPr algn="just">
              <a:lnSpc>
                <a:spcPct val="90000"/>
              </a:lnSpc>
              <a:buNone/>
            </a:pPr>
            <a:r>
              <a:rPr lang="en-US" altLang="zh-CN" sz="2800" dirty="0" smtClean="0">
                <a:latin typeface="Times New Roman" pitchFamily="18" charset="0"/>
                <a:ea typeface="SimSun" pitchFamily="2" charset="-122"/>
                <a:cs typeface="Times New Roman" pitchFamily="18" charset="0"/>
              </a:rPr>
              <a:t>		2</a:t>
            </a:r>
            <a:r>
              <a:rPr lang="en-US" altLang="zh-CN" sz="2800" baseline="30000" dirty="0" smtClean="0">
                <a:latin typeface="Times New Roman" pitchFamily="18" charset="0"/>
                <a:ea typeface="SimSun" pitchFamily="2" charset="-122"/>
                <a:cs typeface="Times New Roman" pitchFamily="18" charset="0"/>
              </a:rPr>
              <a:t>32</a:t>
            </a:r>
            <a:r>
              <a:rPr lang="en-US" altLang="zh-CN" sz="2800" dirty="0" smtClean="0">
                <a:latin typeface="Times New Roman" pitchFamily="18" charset="0"/>
                <a:ea typeface="SimSun" pitchFamily="2" charset="-122"/>
                <a:cs typeface="Times New Roman" pitchFamily="18" charset="0"/>
              </a:rPr>
              <a:t> = 4 GB, 2</a:t>
            </a:r>
            <a:r>
              <a:rPr lang="en-US" altLang="zh-CN" sz="2800" baseline="30000" dirty="0" smtClean="0">
                <a:latin typeface="Times New Roman" pitchFamily="18" charset="0"/>
                <a:ea typeface="SimSun" pitchFamily="2" charset="-122"/>
                <a:cs typeface="Times New Roman" pitchFamily="18" charset="0"/>
              </a:rPr>
              <a:t>64</a:t>
            </a:r>
            <a:r>
              <a:rPr lang="en-US" altLang="zh-CN" sz="2800" dirty="0" smtClean="0">
                <a:latin typeface="Times New Roman" pitchFamily="18" charset="0"/>
                <a:ea typeface="SimSun" pitchFamily="2" charset="-122"/>
                <a:cs typeface="Times New Roman" pitchFamily="18" charset="0"/>
              </a:rPr>
              <a:t> = …</a:t>
            </a:r>
          </a:p>
          <a:p>
            <a:pPr algn="just">
              <a:lnSpc>
                <a:spcPct val="90000"/>
              </a:lnSpc>
            </a:pPr>
            <a:r>
              <a:rPr lang="en-US" altLang="zh-CN" sz="2800" dirty="0" smtClean="0">
                <a:latin typeface="Times New Roman" pitchFamily="18" charset="0"/>
                <a:ea typeface="SimSun" pitchFamily="2" charset="-122"/>
                <a:cs typeface="Times New Roman" pitchFamily="18" charset="0"/>
              </a:rPr>
              <a:t>When a program does not completely fit into the main memory, the parts of it not currently being executed are stored on secondary storage </a:t>
            </a:r>
            <a:r>
              <a:rPr lang="en-US" altLang="zh-CN" sz="2800" dirty="0" smtClean="0">
                <a:latin typeface="Times New Roman" pitchFamily="18" charset="0"/>
                <a:ea typeface="SimSun" pitchFamily="2" charset="-122"/>
                <a:cs typeface="Times New Roman" pitchFamily="18" charset="0"/>
              </a:rPr>
              <a:t>devices like magnetic disks.</a:t>
            </a:r>
            <a:endParaRPr lang="en-US" altLang="zh-CN" sz="2800" dirty="0" smtClean="0">
              <a:latin typeface="Times New Roman" pitchFamily="18" charset="0"/>
              <a:ea typeface="SimSun" pitchFamily="2" charset="-122"/>
              <a:cs typeface="Times New Roman" pitchFamily="18" charset="0"/>
            </a:endParaRPr>
          </a:p>
          <a:p>
            <a:pPr algn="just">
              <a:lnSpc>
                <a:spcPct val="90000"/>
              </a:lnSpc>
            </a:pPr>
            <a:r>
              <a:rPr lang="en-US" altLang="zh-CN" sz="2800" dirty="0" smtClean="0">
                <a:latin typeface="Times New Roman" pitchFamily="18" charset="0"/>
                <a:ea typeface="SimSun" pitchFamily="2" charset="-122"/>
                <a:cs typeface="Times New Roman" pitchFamily="18" charset="0"/>
              </a:rPr>
              <a:t>Techniques that automatically move program and data blocks into the physical main memory when they are required for execution are called </a:t>
            </a:r>
            <a:r>
              <a:rPr lang="en-US" altLang="zh-CN" sz="2800" b="1" dirty="0" smtClean="0">
                <a:latin typeface="Times New Roman" pitchFamily="18" charset="0"/>
                <a:ea typeface="SimSun" pitchFamily="2" charset="-122"/>
                <a:cs typeface="Times New Roman" pitchFamily="18" charset="0"/>
              </a:rPr>
              <a:t>virtual-memory techniques.</a:t>
            </a:r>
          </a:p>
          <a:p>
            <a:pPr algn="just">
              <a:lnSpc>
                <a:spcPct val="90000"/>
              </a:lnSpc>
            </a:pPr>
            <a:r>
              <a:rPr lang="en-US" altLang="zh-CN" sz="2800" dirty="0" smtClean="0">
                <a:latin typeface="Times New Roman" pitchFamily="18" charset="0"/>
                <a:ea typeface="SimSun" pitchFamily="2" charset="-122"/>
                <a:cs typeface="Times New Roman" pitchFamily="18" charset="0"/>
              </a:rPr>
              <a:t>Virtual addresses will be translated into physical addresses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endParaRPr lang="en-US" altLang="zh-CN" dirty="0" smtClean="0">
              <a:ea typeface="SimSun" pitchFamily="2" charset="-122"/>
            </a:endParaRPr>
          </a:p>
        </p:txBody>
      </p:sp>
      <p:sp>
        <p:nvSpPr>
          <p:cNvPr id="64516" name="Text Box 5"/>
          <p:cNvSpPr txBox="1">
            <a:spLocks noChangeArrowheads="1"/>
          </p:cNvSpPr>
          <p:nvPr/>
        </p:nvSpPr>
        <p:spPr bwMode="auto">
          <a:xfrm>
            <a:off x="6629400" y="1676400"/>
            <a:ext cx="1828800" cy="915988"/>
          </a:xfrm>
          <a:prstGeom prst="rect">
            <a:avLst/>
          </a:prstGeom>
          <a:noFill/>
          <a:ln w="9525">
            <a:noFill/>
            <a:miter lim="800000"/>
            <a:headEnd/>
            <a:tailEnd/>
          </a:ln>
        </p:spPr>
        <p:txBody>
          <a:bodyPr>
            <a:spAutoFit/>
          </a:bodyPr>
          <a:lstStyle/>
          <a:p>
            <a:pPr>
              <a:spcBef>
                <a:spcPct val="50000"/>
              </a:spcBef>
            </a:pPr>
            <a:r>
              <a:rPr lang="en-US" dirty="0"/>
              <a:t>Memory Management Unit</a:t>
            </a:r>
          </a:p>
        </p:txBody>
      </p:sp>
      <p:pic>
        <p:nvPicPr>
          <p:cNvPr id="2050" name="Picture 2"/>
          <p:cNvPicPr>
            <a:picLocks noChangeAspect="1" noChangeArrowheads="1"/>
          </p:cNvPicPr>
          <p:nvPr/>
        </p:nvPicPr>
        <p:blipFill>
          <a:blip r:embed="rId3"/>
          <a:srcRect/>
          <a:stretch>
            <a:fillRect/>
          </a:stretch>
        </p:blipFill>
        <p:spPr bwMode="auto">
          <a:xfrm>
            <a:off x="2362200" y="533400"/>
            <a:ext cx="4076700" cy="612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rmAutofit fontScale="90000"/>
          </a:bodyPr>
          <a:lstStyle/>
          <a:p>
            <a:r>
              <a:rPr lang="en-US" dirty="0" smtClean="0">
                <a:latin typeface="Times New Roman" pitchFamily="18" charset="0"/>
                <a:cs typeface="Times New Roman" pitchFamily="18" charset="0"/>
              </a:rPr>
              <a:t>Virtual memory…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458200" cy="5029200"/>
          </a:xfrm>
        </p:spPr>
        <p:txBody>
          <a:bodyPr/>
          <a:lstStyle/>
          <a:p>
            <a:r>
              <a:rPr lang="en-US" dirty="0" smtClean="0">
                <a:latin typeface="Times New Roman" pitchFamily="18" charset="0"/>
                <a:cs typeface="Times New Roman" pitchFamily="18" charset="0"/>
              </a:rPr>
              <a:t>Fig.5.26 shows a typical organization that implements virtual memory.</a:t>
            </a:r>
          </a:p>
          <a:p>
            <a:r>
              <a:rPr lang="en-US" dirty="0" smtClean="0">
                <a:latin typeface="Times New Roman" pitchFamily="18" charset="0"/>
                <a:cs typeface="Times New Roman" pitchFamily="18" charset="0"/>
              </a:rPr>
              <a:t>A special hardware unit, called Memory management Unit (MMU), translates virtual addresses into physical addresses. </a:t>
            </a:r>
          </a:p>
          <a:p>
            <a:r>
              <a:rPr lang="en-US" dirty="0" smtClean="0">
                <a:latin typeface="Times New Roman" pitchFamily="18" charset="0"/>
                <a:cs typeface="Times New Roman" pitchFamily="18" charset="0"/>
              </a:rPr>
              <a:t>When the desired data or instructions are in the main memory, these data are fetched. </a:t>
            </a:r>
          </a:p>
          <a:p>
            <a:r>
              <a:rPr lang="en-US" dirty="0" smtClean="0">
                <a:latin typeface="Times New Roman" pitchFamily="18" charset="0"/>
                <a:cs typeface="Times New Roman" pitchFamily="18" charset="0"/>
              </a:rPr>
              <a:t>The MMU causes the operating system to bring the data into the memory from the disk.</a:t>
            </a:r>
          </a:p>
          <a:p>
            <a:r>
              <a:rPr lang="en-US" dirty="0" smtClean="0">
                <a:latin typeface="Times New Roman" pitchFamily="18" charset="0"/>
                <a:cs typeface="Times New Roman" pitchFamily="18" charset="0"/>
              </a:rPr>
              <a:t>Transfer of data between the disk and main memory is performed using the DMA scheme.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sz="5400" dirty="0" smtClean="0"/>
              <a:t>End of Unit 5</a:t>
            </a:r>
            <a:endParaRPr lang="en-US" sz="5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rmAutofit fontScale="90000"/>
          </a:bodyPr>
          <a:lstStyle/>
          <a:p>
            <a:r>
              <a:rPr lang="en-US" b="1" dirty="0" smtClean="0">
                <a:solidFill>
                  <a:srgbClr val="C00000"/>
                </a:solidFill>
              </a:rPr>
              <a:t>Characteristics of Memory</a:t>
            </a:r>
            <a:endParaRPr lang="en-US" b="1" dirty="0">
              <a:solidFill>
                <a:srgbClr val="C00000"/>
              </a:solidFill>
            </a:endParaRPr>
          </a:p>
        </p:txBody>
      </p:sp>
      <p:sp>
        <p:nvSpPr>
          <p:cNvPr id="3" name="Content Placeholder 2"/>
          <p:cNvSpPr>
            <a:spLocks noGrp="1"/>
          </p:cNvSpPr>
          <p:nvPr>
            <p:ph idx="1"/>
          </p:nvPr>
        </p:nvSpPr>
        <p:spPr>
          <a:xfrm>
            <a:off x="228600" y="1219200"/>
            <a:ext cx="8458200" cy="5105400"/>
          </a:xfrm>
        </p:spPr>
        <p:txBody>
          <a:bodyPr/>
          <a:lstStyle/>
          <a:p>
            <a:pPr algn="just"/>
            <a:r>
              <a:rPr lang="en-US" dirty="0" smtClean="0">
                <a:latin typeface="Times New Roman" pitchFamily="18" charset="0"/>
                <a:cs typeface="Times New Roman" pitchFamily="18" charset="0"/>
              </a:rPr>
              <a:t>The main characteristics of memory are as follows:</a:t>
            </a:r>
          </a:p>
          <a:p>
            <a:pPr marL="514350" indent="-514350" algn="just">
              <a:buAutoNum type="arabicPeriod"/>
            </a:pPr>
            <a:r>
              <a:rPr lang="en-US" b="1" dirty="0" smtClean="0">
                <a:solidFill>
                  <a:srgbClr val="0000FF"/>
                </a:solidFill>
                <a:latin typeface="Times New Roman" pitchFamily="18" charset="0"/>
                <a:cs typeface="Times New Roman" pitchFamily="18" charset="0"/>
              </a:rPr>
              <a:t>Access Time: </a:t>
            </a:r>
            <a:r>
              <a:rPr lang="en-US" dirty="0" smtClean="0">
                <a:latin typeface="Times New Roman" pitchFamily="18" charset="0"/>
                <a:cs typeface="Times New Roman" pitchFamily="18" charset="0"/>
              </a:rPr>
              <a:t>for RAM, this is the time it takes to perform a read or write operation.</a:t>
            </a:r>
          </a:p>
          <a:p>
            <a:pPr marL="514350" indent="-514350" algn="just">
              <a:buAutoNum type="arabicPeriod"/>
            </a:pPr>
            <a:r>
              <a:rPr lang="en-US" b="1" dirty="0" smtClean="0">
                <a:solidFill>
                  <a:srgbClr val="0000FF"/>
                </a:solidFill>
                <a:latin typeface="Times New Roman" pitchFamily="18" charset="0"/>
                <a:cs typeface="Times New Roman" pitchFamily="18" charset="0"/>
              </a:rPr>
              <a:t>Seek time: </a:t>
            </a:r>
            <a:r>
              <a:rPr lang="en-US" dirty="0" smtClean="0">
                <a:latin typeface="Times New Roman" pitchFamily="18" charset="0"/>
                <a:cs typeface="Times New Roman" pitchFamily="18" charset="0"/>
              </a:rPr>
              <a:t>this is the time to position the head on specific track. On a fixed head disk it is the time taken by electronic circuit to select the required head while in movable disk it is the time to required move the head to a particular track.</a:t>
            </a:r>
          </a:p>
          <a:p>
            <a:pPr marL="514350" indent="-514350" algn="just">
              <a:buAutoNum type="arabicPeriod"/>
            </a:pPr>
            <a:r>
              <a:rPr lang="en-US" b="1" dirty="0" smtClean="0">
                <a:solidFill>
                  <a:srgbClr val="0000FF"/>
                </a:solidFill>
                <a:latin typeface="Times New Roman" pitchFamily="18" charset="0"/>
                <a:cs typeface="Times New Roman" pitchFamily="18" charset="0"/>
              </a:rPr>
              <a:t>Latency time: </a:t>
            </a:r>
            <a:r>
              <a:rPr lang="en-US" dirty="0" smtClean="0">
                <a:latin typeface="Times New Roman" pitchFamily="18" charset="0"/>
                <a:cs typeface="Times New Roman" pitchFamily="18" charset="0"/>
              </a:rPr>
              <a:t>time required by a sector to reach below read write head. On an average it is half of the time taken for a rotation of the disk.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
          </a:xfrm>
        </p:spPr>
        <p:txBody>
          <a:bodyPr>
            <a:normAutofit fontScale="90000"/>
          </a:bodyPr>
          <a:lstStyle/>
          <a:p>
            <a:endParaRPr lang="en-US" dirty="0"/>
          </a:p>
        </p:txBody>
      </p:sp>
      <p:sp>
        <p:nvSpPr>
          <p:cNvPr id="3" name="Content Placeholder 2"/>
          <p:cNvSpPr>
            <a:spLocks noGrp="1"/>
          </p:cNvSpPr>
          <p:nvPr>
            <p:ph idx="1"/>
          </p:nvPr>
        </p:nvSpPr>
        <p:spPr>
          <a:xfrm>
            <a:off x="228600" y="914400"/>
            <a:ext cx="8458200" cy="5410200"/>
          </a:xfrm>
        </p:spPr>
        <p:txBody>
          <a:bodyPr/>
          <a:lstStyle/>
          <a:p>
            <a:pPr algn="just">
              <a:buNone/>
            </a:pPr>
            <a:r>
              <a:rPr lang="en-US" dirty="0" smtClean="0">
                <a:latin typeface="Times New Roman" pitchFamily="18" charset="0"/>
                <a:cs typeface="Times New Roman" pitchFamily="18" charset="0"/>
              </a:rPr>
              <a:t>4. </a:t>
            </a:r>
            <a:r>
              <a:rPr lang="en-US" b="1" dirty="0" smtClean="0">
                <a:solidFill>
                  <a:srgbClr val="0000FF"/>
                </a:solidFill>
                <a:latin typeface="Times New Roman" pitchFamily="18" charset="0"/>
                <a:cs typeface="Times New Roman" pitchFamily="18" charset="0"/>
              </a:rPr>
              <a:t>Cycle Time: </a:t>
            </a:r>
            <a:r>
              <a:rPr lang="en-US" dirty="0" smtClean="0">
                <a:latin typeface="Times New Roman" pitchFamily="18" charset="0"/>
                <a:cs typeface="Times New Roman" pitchFamily="18" charset="0"/>
              </a:rPr>
              <a:t>memory cycle time is the access time ( to perform read/write operation) plus any additional time required before a second access occurs. But for most of the commonly used semiconductor memories cycle time is equal to access time</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5. </a:t>
            </a:r>
            <a:r>
              <a:rPr lang="en-US" b="1" dirty="0" smtClean="0">
                <a:solidFill>
                  <a:srgbClr val="0000FF"/>
                </a:solidFill>
                <a:latin typeface="Times New Roman" pitchFamily="18" charset="0"/>
                <a:cs typeface="Times New Roman" pitchFamily="18" charset="0"/>
              </a:rPr>
              <a:t>Data Transfer Rate:  </a:t>
            </a:r>
            <a:r>
              <a:rPr lang="en-US" dirty="0" smtClean="0">
                <a:latin typeface="Times New Roman" pitchFamily="18" charset="0"/>
                <a:cs typeface="Times New Roman" pitchFamily="18" charset="0"/>
              </a:rPr>
              <a:t>amount of information that can be transferred in or out of the memory in a second is termed as data transfer rate or bandwidth. It is measured in bits per second. </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1143000" y="152400"/>
            <a:ext cx="5390342" cy="584775"/>
          </a:xfrm>
          <a:prstGeom prst="rect">
            <a:avLst/>
          </a:prstGeom>
          <a:noFill/>
          <a:ln w="9525">
            <a:noFill/>
            <a:miter lim="800000"/>
            <a:headEnd/>
            <a:tailEnd/>
          </a:ln>
        </p:spPr>
        <p:txBody>
          <a:bodyPr wrap="square">
            <a:spAutoFit/>
          </a:bodyPr>
          <a:lstStyle/>
          <a:p>
            <a:r>
              <a:rPr lang="en-US" altLang="zh-TW" sz="3200" b="1" dirty="0">
                <a:solidFill>
                  <a:srgbClr val="C00000"/>
                </a:solidFill>
                <a:ea typeface="新細明體" pitchFamily="18" charset="-120"/>
              </a:rPr>
              <a:t>Memory hierarchy</a:t>
            </a:r>
          </a:p>
        </p:txBody>
      </p:sp>
      <p:pic>
        <p:nvPicPr>
          <p:cNvPr id="22532" name="Picture 7"/>
          <p:cNvPicPr>
            <a:picLocks noChangeAspect="1" noChangeArrowheads="1"/>
          </p:cNvPicPr>
          <p:nvPr/>
        </p:nvPicPr>
        <p:blipFill>
          <a:blip r:embed="rId2"/>
          <a:srcRect/>
          <a:stretch>
            <a:fillRect/>
          </a:stretch>
        </p:blipFill>
        <p:spPr bwMode="auto">
          <a:xfrm>
            <a:off x="152400" y="1828800"/>
            <a:ext cx="6248400" cy="2667000"/>
          </a:xfrm>
          <a:prstGeom prst="rect">
            <a:avLst/>
          </a:prstGeom>
          <a:noFill/>
          <a:ln w="9525">
            <a:noFill/>
            <a:miter lim="800000"/>
            <a:headEnd/>
            <a:tailEnd/>
          </a:ln>
        </p:spPr>
      </p:pic>
      <p:sp>
        <p:nvSpPr>
          <p:cNvPr id="22533" name="Text Box 10"/>
          <p:cNvSpPr txBox="1">
            <a:spLocks noChangeArrowheads="1"/>
          </p:cNvSpPr>
          <p:nvPr/>
        </p:nvSpPr>
        <p:spPr bwMode="auto">
          <a:xfrm>
            <a:off x="6324600" y="1295400"/>
            <a:ext cx="928688" cy="457200"/>
          </a:xfrm>
          <a:prstGeom prst="rect">
            <a:avLst/>
          </a:prstGeom>
          <a:noFill/>
          <a:ln w="9525">
            <a:noFill/>
            <a:miter lim="800000"/>
            <a:headEnd/>
            <a:tailEnd/>
          </a:ln>
        </p:spPr>
        <p:txBody>
          <a:bodyPr wrap="none">
            <a:spAutoFit/>
          </a:bodyPr>
          <a:lstStyle/>
          <a:p>
            <a:r>
              <a:rPr lang="en-US" altLang="zh-TW" b="1" i="1" u="sng">
                <a:solidFill>
                  <a:srgbClr val="990000"/>
                </a:solidFill>
                <a:ea typeface="新細明體" pitchFamily="18" charset="-120"/>
              </a:rPr>
              <a:t>Speed</a:t>
            </a:r>
          </a:p>
        </p:txBody>
      </p:sp>
      <p:sp>
        <p:nvSpPr>
          <p:cNvPr id="22534" name="Text Box 11"/>
          <p:cNvSpPr txBox="1">
            <a:spLocks noChangeArrowheads="1"/>
          </p:cNvSpPr>
          <p:nvPr/>
        </p:nvSpPr>
        <p:spPr bwMode="auto">
          <a:xfrm>
            <a:off x="8215313" y="1295400"/>
            <a:ext cx="928687" cy="457200"/>
          </a:xfrm>
          <a:prstGeom prst="rect">
            <a:avLst/>
          </a:prstGeom>
          <a:noFill/>
          <a:ln w="9525">
            <a:noFill/>
            <a:miter lim="800000"/>
            <a:headEnd/>
            <a:tailEnd/>
          </a:ln>
        </p:spPr>
        <p:txBody>
          <a:bodyPr wrap="none">
            <a:spAutoFit/>
          </a:bodyPr>
          <a:lstStyle/>
          <a:p>
            <a:r>
              <a:rPr lang="en-US" altLang="zh-TW" b="1" i="1" u="sng">
                <a:solidFill>
                  <a:srgbClr val="990000"/>
                </a:solidFill>
                <a:ea typeface="新細明體" pitchFamily="18" charset="-120"/>
              </a:rPr>
              <a:t>Space</a:t>
            </a:r>
          </a:p>
        </p:txBody>
      </p:sp>
      <p:sp>
        <p:nvSpPr>
          <p:cNvPr id="22535" name="Text Box 12"/>
          <p:cNvSpPr txBox="1">
            <a:spLocks noChangeArrowheads="1"/>
          </p:cNvSpPr>
          <p:nvPr/>
        </p:nvSpPr>
        <p:spPr bwMode="auto">
          <a:xfrm>
            <a:off x="7391400" y="1295400"/>
            <a:ext cx="742950" cy="457200"/>
          </a:xfrm>
          <a:prstGeom prst="rect">
            <a:avLst/>
          </a:prstGeom>
          <a:noFill/>
          <a:ln w="9525">
            <a:noFill/>
            <a:miter lim="800000"/>
            <a:headEnd/>
            <a:tailEnd/>
          </a:ln>
        </p:spPr>
        <p:txBody>
          <a:bodyPr wrap="none">
            <a:spAutoFit/>
          </a:bodyPr>
          <a:lstStyle/>
          <a:p>
            <a:r>
              <a:rPr lang="en-US" altLang="zh-TW" b="1" i="1" u="sng">
                <a:solidFill>
                  <a:srgbClr val="990000"/>
                </a:solidFill>
                <a:ea typeface="新細明體" pitchFamily="18" charset="-120"/>
              </a:rPr>
              <a:t>Cost</a:t>
            </a:r>
          </a:p>
        </p:txBody>
      </p:sp>
      <p:sp>
        <p:nvSpPr>
          <p:cNvPr id="22536" name="Line 13"/>
          <p:cNvSpPr>
            <a:spLocks noChangeShapeType="1"/>
          </p:cNvSpPr>
          <p:nvPr/>
        </p:nvSpPr>
        <p:spPr bwMode="auto">
          <a:xfrm flipV="1">
            <a:off x="6804025" y="1844675"/>
            <a:ext cx="0" cy="3455988"/>
          </a:xfrm>
          <a:prstGeom prst="line">
            <a:avLst/>
          </a:prstGeom>
          <a:noFill/>
          <a:ln w="76200" cmpd="tri">
            <a:solidFill>
              <a:srgbClr val="990000"/>
            </a:solidFill>
            <a:round/>
            <a:headEnd/>
            <a:tailEnd type="triangle" w="med" len="med"/>
          </a:ln>
        </p:spPr>
        <p:txBody>
          <a:bodyPr/>
          <a:lstStyle/>
          <a:p>
            <a:endParaRPr lang="en-US"/>
          </a:p>
        </p:txBody>
      </p:sp>
      <p:sp>
        <p:nvSpPr>
          <p:cNvPr id="22537" name="Line 14"/>
          <p:cNvSpPr>
            <a:spLocks noChangeShapeType="1"/>
          </p:cNvSpPr>
          <p:nvPr/>
        </p:nvSpPr>
        <p:spPr bwMode="auto">
          <a:xfrm flipV="1">
            <a:off x="7772400" y="1828800"/>
            <a:ext cx="0" cy="3471863"/>
          </a:xfrm>
          <a:prstGeom prst="line">
            <a:avLst/>
          </a:prstGeom>
          <a:noFill/>
          <a:ln w="76200" cmpd="tri">
            <a:solidFill>
              <a:srgbClr val="990000"/>
            </a:solidFill>
            <a:round/>
            <a:headEnd/>
            <a:tailEnd type="triangle" w="med" len="med"/>
          </a:ln>
        </p:spPr>
        <p:txBody>
          <a:bodyPr/>
          <a:lstStyle/>
          <a:p>
            <a:endParaRPr lang="en-US"/>
          </a:p>
        </p:txBody>
      </p:sp>
      <p:sp>
        <p:nvSpPr>
          <p:cNvPr id="22538" name="Line 15"/>
          <p:cNvSpPr>
            <a:spLocks noChangeShapeType="1"/>
          </p:cNvSpPr>
          <p:nvPr/>
        </p:nvSpPr>
        <p:spPr bwMode="auto">
          <a:xfrm>
            <a:off x="8686800" y="1905000"/>
            <a:ext cx="0" cy="3395663"/>
          </a:xfrm>
          <a:prstGeom prst="line">
            <a:avLst/>
          </a:prstGeom>
          <a:noFill/>
          <a:ln w="76200" cmpd="tri">
            <a:solidFill>
              <a:srgbClr val="990000"/>
            </a:solidFill>
            <a:round/>
            <a:headEnd/>
            <a:tailEnd type="triangle" w="med" len="med"/>
          </a:ln>
        </p:spPr>
        <p:txBody>
          <a:bodyPr/>
          <a:lstStyle/>
          <a:p>
            <a:endParaRPr lang="en-US"/>
          </a:p>
        </p:txBody>
      </p:sp>
      <p:sp>
        <p:nvSpPr>
          <p:cNvPr id="22539" name="Rectangle 17"/>
          <p:cNvSpPr>
            <a:spLocks noChangeArrowheads="1"/>
          </p:cNvSpPr>
          <p:nvPr/>
        </p:nvSpPr>
        <p:spPr bwMode="auto">
          <a:xfrm>
            <a:off x="0" y="4508500"/>
            <a:ext cx="6588125" cy="792163"/>
          </a:xfrm>
          <a:prstGeom prst="rect">
            <a:avLst/>
          </a:prstGeom>
          <a:solidFill>
            <a:schemeClr val="accent1"/>
          </a:solidFill>
          <a:ln w="9525">
            <a:solidFill>
              <a:schemeClr val="tx1"/>
            </a:solidFill>
            <a:miter lim="800000"/>
            <a:headEnd/>
            <a:tailEnd/>
          </a:ln>
        </p:spPr>
        <p:txBody>
          <a:bodyPr wrap="none" anchor="ctr"/>
          <a:lstStyle/>
          <a:p>
            <a:pPr algn="ctr"/>
            <a:r>
              <a:rPr lang="en-US" altLang="zh-TW" sz="3200" dirty="0">
                <a:latin typeface="Arial" charset="0"/>
                <a:ea typeface="新細明體" pitchFamily="18" charset="-120"/>
              </a:rPr>
              <a:t>Secondary Memory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Memory hierarchy…</a:t>
            </a:r>
            <a:endParaRPr lang="en-US" dirty="0"/>
          </a:p>
        </p:txBody>
      </p:sp>
      <p:sp>
        <p:nvSpPr>
          <p:cNvPr id="3" name="Content Placeholder 2"/>
          <p:cNvSpPr>
            <a:spLocks noGrp="1"/>
          </p:cNvSpPr>
          <p:nvPr>
            <p:ph idx="1"/>
          </p:nvPr>
        </p:nvSpPr>
        <p:spPr>
          <a:xfrm>
            <a:off x="228600" y="762000"/>
            <a:ext cx="8458200" cy="5562600"/>
          </a:xfrm>
        </p:spPr>
        <p:txBody>
          <a:bodyPr/>
          <a:lstStyle/>
          <a:p>
            <a:pPr marL="514350" indent="-514350" algn="just">
              <a:buNone/>
            </a:pPr>
            <a:r>
              <a:rPr lang="en-US" b="1" dirty="0" smtClean="0">
                <a:solidFill>
                  <a:srgbClr val="0000FF"/>
                </a:solidFill>
                <a:latin typeface="Times New Roman" pitchFamily="18" charset="0"/>
                <a:cs typeface="Times New Roman" pitchFamily="18" charset="0"/>
              </a:rPr>
              <a:t>1. Registers: </a:t>
            </a:r>
            <a:r>
              <a:rPr lang="en-US" dirty="0" smtClean="0">
                <a:latin typeface="Times New Roman" pitchFamily="18" charset="0"/>
                <a:cs typeface="Times New Roman" pitchFamily="18" charset="0"/>
              </a:rPr>
              <a:t>registers are normally at the top of the memory hierarchy, and </a:t>
            </a:r>
            <a:r>
              <a:rPr lang="en-US" b="1" dirty="0" smtClean="0">
                <a:latin typeface="Times New Roman" pitchFamily="18" charset="0"/>
                <a:cs typeface="Times New Roman" pitchFamily="18" charset="0"/>
              </a:rPr>
              <a:t>provide the fastest way to access data</a:t>
            </a:r>
            <a:r>
              <a:rPr lang="en-US" dirty="0" smtClean="0">
                <a:latin typeface="Times New Roman" pitchFamily="18" charset="0"/>
                <a:cs typeface="Times New Roman" pitchFamily="18" charset="0"/>
              </a:rPr>
              <a:t>.</a:t>
            </a:r>
          </a:p>
          <a:p>
            <a:pPr marL="514350" indent="-514350" algn="just">
              <a:buNone/>
            </a:pPr>
            <a:r>
              <a:rPr lang="en-US" dirty="0" smtClean="0">
                <a:latin typeface="Times New Roman" pitchFamily="18" charset="0"/>
                <a:cs typeface="Times New Roman" pitchFamily="18" charset="0"/>
              </a:rPr>
              <a:t>		Registers are very high-speed storage areas located inside the CPU.</a:t>
            </a:r>
          </a:p>
          <a:p>
            <a:pPr marL="514350" indent="-514350" algn="just">
              <a:buNone/>
            </a:pPr>
            <a:r>
              <a:rPr lang="en-US" b="1" dirty="0" smtClean="0">
                <a:solidFill>
                  <a:srgbClr val="0000FF"/>
                </a:solidFill>
                <a:latin typeface="Times New Roman" pitchFamily="18" charset="0"/>
                <a:cs typeface="Times New Roman" pitchFamily="18" charset="0"/>
              </a:rPr>
              <a:t>2. Cache Memory: </a:t>
            </a:r>
            <a:r>
              <a:rPr lang="en-US" dirty="0" smtClean="0">
                <a:latin typeface="Times New Roman" pitchFamily="18" charset="0"/>
                <a:cs typeface="Times New Roman" pitchFamily="18" charset="0"/>
              </a:rPr>
              <a:t>cache memory provides very fast accessing of data. This is </a:t>
            </a:r>
            <a:r>
              <a:rPr lang="en-US" b="1" dirty="0" smtClean="0">
                <a:latin typeface="Times New Roman" pitchFamily="18" charset="0"/>
                <a:cs typeface="Times New Roman" pitchFamily="18" charset="0"/>
              </a:rPr>
              <a:t>positioned between CPU and main memory</a:t>
            </a:r>
            <a:r>
              <a:rPr lang="en-US" dirty="0" smtClean="0">
                <a:latin typeface="Times New Roman" pitchFamily="18" charset="0"/>
                <a:cs typeface="Times New Roman" pitchFamily="18" charset="0"/>
              </a:rPr>
              <a:t> to reduce the internal accessing gap or time between CPU and main memory.</a:t>
            </a:r>
          </a:p>
          <a:p>
            <a:pPr marL="514350" indent="-514350" algn="just">
              <a:buNone/>
            </a:pPr>
            <a:r>
              <a:rPr lang="en-US" dirty="0" smtClean="0">
                <a:latin typeface="Times New Roman" pitchFamily="18" charset="0"/>
                <a:cs typeface="Times New Roman" pitchFamily="18" charset="0"/>
              </a:rPr>
              <a:t>		Cache memory is intended to speed up the access time and at the same time provide larger capacity at least price.</a:t>
            </a:r>
          </a:p>
          <a:p>
            <a:pPr marL="514350" indent="-514350" algn="just">
              <a:buNone/>
            </a:pPr>
            <a:r>
              <a:rPr lang="en-US" b="1" dirty="0" smtClean="0">
                <a:solidFill>
                  <a:srgbClr val="0000FF"/>
                </a:solidFill>
                <a:latin typeface="Times New Roman" pitchFamily="18" charset="0"/>
                <a:cs typeface="Times New Roman" pitchFamily="18" charset="0"/>
              </a:rPr>
              <a:t>3. Main Memory/ Primary memory: </a:t>
            </a:r>
            <a:r>
              <a:rPr lang="en-US" dirty="0" smtClean="0">
                <a:latin typeface="Times New Roman" pitchFamily="18" charset="0"/>
                <a:cs typeface="Times New Roman" pitchFamily="18" charset="0"/>
              </a:rPr>
              <a:t>these memories occupy third position in memory hierarchy. The data and instruction requires to be processed earlier reside in main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1158</TotalTime>
  <Words>3396</Words>
  <Application>Microsoft Office PowerPoint</Application>
  <PresentationFormat>On-screen Show (4:3)</PresentationFormat>
  <Paragraphs>456</Paragraphs>
  <Slides>53</Slides>
  <Notes>7</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Flow</vt:lpstr>
      <vt:lpstr>The Memory System</vt:lpstr>
      <vt:lpstr>Basic Concepts</vt:lpstr>
      <vt:lpstr>Connection of memory to Processor</vt:lpstr>
      <vt:lpstr>Slide 4</vt:lpstr>
      <vt:lpstr>Slide 5</vt:lpstr>
      <vt:lpstr>Characteristics of Memory</vt:lpstr>
      <vt:lpstr>Slide 7</vt:lpstr>
      <vt:lpstr>Slide 8</vt:lpstr>
      <vt:lpstr>Memory hierarchy…</vt:lpstr>
      <vt:lpstr>Slide 10</vt:lpstr>
      <vt:lpstr>Slide 11</vt:lpstr>
      <vt:lpstr>Slide 12</vt:lpstr>
      <vt:lpstr>Organization Of Memory</vt:lpstr>
      <vt:lpstr>Internal organization of memory chips (Contd.,)</vt:lpstr>
      <vt:lpstr>Summary: Internal organization of memory chips</vt:lpstr>
      <vt:lpstr>Organization of memory…</vt:lpstr>
      <vt:lpstr>1K x 1 memory chip</vt:lpstr>
      <vt:lpstr>Organization of a 1k X 1 memory chip</vt:lpstr>
      <vt:lpstr>Semiconductor RAM Memories</vt:lpstr>
      <vt:lpstr>Static memories</vt:lpstr>
      <vt:lpstr>SRAM Cell</vt:lpstr>
      <vt:lpstr>Read operation:</vt:lpstr>
      <vt:lpstr>Write operation:</vt:lpstr>
      <vt:lpstr>SRAM Vs DRAM</vt:lpstr>
      <vt:lpstr>Asynchronous DRAMS</vt:lpstr>
      <vt:lpstr>                                               Asynchronous DRAMS…</vt:lpstr>
      <vt:lpstr>In order to store information in this cell, transistor T is turned on and an appropriate voltage is applied to the bit line. This causes a known amount of charge to be stored in the capacitor.</vt:lpstr>
      <vt:lpstr>DRAM</vt:lpstr>
      <vt:lpstr>During a Read operation, the transistor in a selected cell is turned on.</vt:lpstr>
      <vt:lpstr>Asynchronous DRAMs</vt:lpstr>
      <vt:lpstr>Slide 31</vt:lpstr>
      <vt:lpstr>Slide 32</vt:lpstr>
      <vt:lpstr>Slide 33</vt:lpstr>
      <vt:lpstr>Synchronous DRAMs</vt:lpstr>
      <vt:lpstr>Read-Only Memories</vt:lpstr>
      <vt:lpstr>ROM</vt:lpstr>
      <vt:lpstr>Read-Only-Memory</vt:lpstr>
      <vt:lpstr>Slide 38</vt:lpstr>
      <vt:lpstr>Slide 39</vt:lpstr>
      <vt:lpstr>Slide 40</vt:lpstr>
      <vt:lpstr>EEPROM:</vt:lpstr>
      <vt:lpstr>Flash Memory</vt:lpstr>
      <vt:lpstr>Flash Memory</vt:lpstr>
      <vt:lpstr>Flash memory…</vt:lpstr>
      <vt:lpstr>Slide 45</vt:lpstr>
      <vt:lpstr>Cache Memory</vt:lpstr>
      <vt:lpstr> Cache Memory</vt:lpstr>
      <vt:lpstr>Cache</vt:lpstr>
      <vt:lpstr>Virtual Memory</vt:lpstr>
      <vt:lpstr>Virtual Memories</vt:lpstr>
      <vt:lpstr>Slide 51</vt:lpstr>
      <vt:lpstr>Virtual memory…</vt:lpstr>
      <vt:lpstr>Slide 53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Memory System</dc:title>
  <dc:creator>Archana A</dc:creator>
  <cp:lastModifiedBy>Archana A</cp:lastModifiedBy>
  <cp:revision>20</cp:revision>
  <dcterms:created xsi:type="dcterms:W3CDTF">2006-08-16T00:00:00Z</dcterms:created>
  <dcterms:modified xsi:type="dcterms:W3CDTF">2017-12-27T07:31:01Z</dcterms:modified>
</cp:coreProperties>
</file>