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42"/>
  </p:notes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15" r:id="rId34"/>
    <p:sldId id="408" r:id="rId35"/>
    <p:sldId id="409" r:id="rId36"/>
    <p:sldId id="410" r:id="rId37"/>
    <p:sldId id="411" r:id="rId38"/>
    <p:sldId id="414" r:id="rId39"/>
    <p:sldId id="416" r:id="rId40"/>
    <p:sldId id="41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87329" autoAdjust="0"/>
  </p:normalViewPr>
  <p:slideViewPr>
    <p:cSldViewPr>
      <p:cViewPr varScale="1">
        <p:scale>
          <a:sx n="56" d="100"/>
          <a:sy n="56" d="100"/>
        </p:scale>
        <p:origin x="17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E9BA7-F489-411A-AD5F-4D44D1CCAA6E}" type="datetimeFigureOut">
              <a:rPr lang="en-US" smtClean="0"/>
              <a:pPr/>
              <a:t>12/5/2017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C923-4B18-4FC0-A065-D00D5DD3F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Hue:</a:t>
            </a:r>
            <a:r>
              <a:rPr lang="en-IN" dirty="0" err="1" smtClean="0"/>
              <a:t>The</a:t>
            </a:r>
            <a:r>
              <a:rPr lang="en-IN" dirty="0" smtClean="0"/>
              <a:t> quality of a colour as determined by its dominant wavelength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C923-4B18-4FC0-A065-D00D5DD3FD97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Note:</a:t>
            </a:r>
            <a:r>
              <a:rPr lang="en-IN" dirty="0" smtClean="0"/>
              <a:t> If the duration part is not specified, the transition will have no effect, because the default value is 0.</a:t>
            </a:r>
          </a:p>
          <a:p>
            <a:r>
              <a:rPr lang="en-IN" dirty="0" smtClean="0"/>
              <a:t>The following example shows a 100px * 100px red &lt;div&gt; element. The &lt;div&gt; element has also specified a transition effect for the width property, with a duration of 2 seconds: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C923-4B18-4FC0-A065-D00D5DD3FD97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E07-5F32-421D-BA20-BD0E61392809}" type="datetimeFigureOut">
              <a:rPr lang="en-US" smtClean="0"/>
              <a:pPr/>
              <a:t>12/5/2017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A1D7-E95E-458C-B071-B278BBF102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E07-5F32-421D-BA20-BD0E61392809}" type="datetimeFigureOut">
              <a:rPr lang="en-US" smtClean="0"/>
              <a:pPr/>
              <a:t>12/5/2017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A1D7-E95E-458C-B071-B278BBF102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2F242E07-5F32-421D-BA20-BD0E61392809}" type="datetimeFigureOut">
              <a:rPr lang="en-US" smtClean="0"/>
              <a:pPr/>
              <a:t>12/5/2017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A1D7-E95E-458C-B071-B278BBF1029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E07-5F32-421D-BA20-BD0E61392809}" type="datetimeFigureOut">
              <a:rPr lang="en-US" smtClean="0"/>
              <a:pPr/>
              <a:t>12/5/2017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A1D7-E95E-458C-B071-B278BBF1029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E07-5F32-421D-BA20-BD0E61392809}" type="datetimeFigureOut">
              <a:rPr lang="en-US" smtClean="0"/>
              <a:pPr/>
              <a:t>12/5/2017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A1D7-E95E-458C-B071-B278BBF1029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E07-5F32-421D-BA20-BD0E61392809}" type="datetimeFigureOut">
              <a:rPr lang="en-US" smtClean="0"/>
              <a:pPr/>
              <a:t>12/5/2017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A1D7-E95E-458C-B071-B278BBF102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E07-5F32-421D-BA20-BD0E61392809}" type="datetimeFigureOut">
              <a:rPr lang="en-US" smtClean="0"/>
              <a:pPr/>
              <a:t>12/5/2017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A1D7-E95E-458C-B071-B278BBF102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E07-5F32-421D-BA20-BD0E61392809}" type="datetimeFigureOut">
              <a:rPr lang="en-US" smtClean="0"/>
              <a:pPr/>
              <a:t>12/5/2017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A1D7-E95E-458C-B071-B278BBF102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E07-5F32-421D-BA20-BD0E61392809}" type="datetimeFigureOut">
              <a:rPr lang="en-US" smtClean="0"/>
              <a:pPr/>
              <a:t>12/5/2017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A1D7-E95E-458C-B071-B278BBF1029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E07-5F32-421D-BA20-BD0E61392809}" type="datetimeFigureOut">
              <a:rPr lang="en-US" smtClean="0"/>
              <a:pPr/>
              <a:t>12/5/2017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A1D7-E95E-458C-B071-B278BBF1029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E07-5F32-421D-BA20-BD0E61392809}" type="datetimeFigureOut">
              <a:rPr lang="en-US" smtClean="0"/>
              <a:pPr/>
              <a:t>12/5/2017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A1D7-E95E-458C-B071-B278BBF1029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2F242E07-5F32-421D-BA20-BD0E61392809}" type="datetimeFigureOut">
              <a:rPr lang="en-US" smtClean="0"/>
              <a:pPr/>
              <a:t>12/5/2017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8363A1D7-E95E-458C-B071-B278BBF102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2" descr="http://logonoid.com/images/css3-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2" y="71438"/>
            <a:ext cx="571504" cy="571504"/>
          </a:xfrm>
          <a:prstGeom prst="rect">
            <a:avLst/>
          </a:prstGeom>
          <a:noFill/>
        </p:spPr>
      </p:pic>
      <p:pic>
        <p:nvPicPr>
          <p:cNvPr id="10" name="Picture 9" descr="PES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643966" y="78976"/>
            <a:ext cx="428596" cy="563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CSS3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442" y="4786322"/>
            <a:ext cx="7772400" cy="1729946"/>
          </a:xfrm>
        </p:spPr>
        <p:txBody>
          <a:bodyPr>
            <a:noAutofit/>
          </a:bodyPr>
          <a:lstStyle/>
          <a:p>
            <a:pPr algn="r"/>
            <a:r>
              <a:rPr lang="en-IN" sz="2800" dirty="0" smtClean="0">
                <a:solidFill>
                  <a:srgbClr val="002060"/>
                </a:solidFill>
              </a:rPr>
              <a:t>By Tamal </a:t>
            </a:r>
            <a:r>
              <a:rPr lang="en-IN" sz="2800" dirty="0" err="1" smtClean="0">
                <a:solidFill>
                  <a:srgbClr val="002060"/>
                </a:solidFill>
              </a:rPr>
              <a:t>Dey</a:t>
            </a:r>
            <a:endParaRPr lang="en-IN" sz="2800" dirty="0" smtClean="0">
              <a:solidFill>
                <a:srgbClr val="002060"/>
              </a:solidFill>
            </a:endParaRPr>
          </a:p>
          <a:p>
            <a:pPr algn="r"/>
            <a:r>
              <a:rPr lang="en-IN" sz="2800" dirty="0" smtClean="0">
                <a:solidFill>
                  <a:srgbClr val="002060"/>
                </a:solidFill>
              </a:rPr>
              <a:t>Assistant Professor,</a:t>
            </a:r>
          </a:p>
          <a:p>
            <a:pPr algn="r"/>
            <a:r>
              <a:rPr lang="en-IN" sz="2800" dirty="0" smtClean="0">
                <a:solidFill>
                  <a:srgbClr val="002060"/>
                </a:solidFill>
              </a:rPr>
              <a:t>Dept. of MCA</a:t>
            </a:r>
          </a:p>
          <a:p>
            <a:pPr algn="r"/>
            <a:r>
              <a:rPr lang="en-IN" sz="2800" dirty="0" smtClean="0">
                <a:solidFill>
                  <a:srgbClr val="002060"/>
                </a:solidFill>
              </a:rPr>
              <a:t>PESIT</a:t>
            </a:r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85" name="AutoShape 13" descr="Image result for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7" name="AutoShape 15" descr="Image result for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9" name="AutoShape 17" descr="Image result for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4" name="Picture 2" descr="http://logonoid.com/images/css3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642918"/>
            <a:ext cx="1833542" cy="18335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9616"/>
            <a:ext cx="8401080" cy="4626547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box-shadow </a:t>
            </a:r>
            <a:r>
              <a:rPr lang="en-IN" dirty="0"/>
              <a:t>is a such properties of CSS3 by which we can create the shadow of border.</a:t>
            </a:r>
          </a:p>
          <a:p>
            <a:r>
              <a:rPr lang="en-IN" dirty="0" smtClean="0"/>
              <a:t>Add shadow </a:t>
            </a:r>
            <a:r>
              <a:rPr lang="en-IN" dirty="0" smtClean="0">
                <a:solidFill>
                  <a:srgbClr val="002060"/>
                </a:solidFill>
              </a:rPr>
              <a:t>to text </a:t>
            </a:r>
            <a:r>
              <a:rPr lang="en-IN" dirty="0" smtClean="0"/>
              <a:t>and to elements by this following properties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text-shadow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Multiple Shadows in Text</a:t>
            </a:r>
          </a:p>
          <a:p>
            <a:pPr lvl="1"/>
            <a:r>
              <a:rPr lang="en-IN" dirty="0" smtClean="0"/>
              <a:t>Add more than one shadow to the text, you can add a comma-separated list of shadows.</a:t>
            </a:r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CSS3 box-shadow Property</a:t>
            </a:r>
          </a:p>
          <a:p>
            <a:pPr lvl="1"/>
            <a:r>
              <a:rPr lang="en-IN" dirty="0" smtClean="0"/>
              <a:t>box-shadow property applies shadow to elements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CSS3 Shadow Effects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4348" y="1500174"/>
            <a:ext cx="8229600" cy="5143536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A few css3 background properties, which allow greater control of the background element.</a:t>
            </a:r>
          </a:p>
          <a:p>
            <a:pPr algn="just"/>
            <a:r>
              <a:rPr lang="en-IN" dirty="0" smtClean="0"/>
              <a:t>Here we learn how to add </a:t>
            </a:r>
            <a:r>
              <a:rPr lang="en-IN" dirty="0" smtClean="0">
                <a:solidFill>
                  <a:srgbClr val="C00000"/>
                </a:solidFill>
              </a:rPr>
              <a:t>multiple background </a:t>
            </a:r>
            <a:r>
              <a:rPr lang="en-IN" dirty="0" smtClean="0"/>
              <a:t>images to one element.</a:t>
            </a:r>
          </a:p>
          <a:p>
            <a:pPr lvl="1" algn="just"/>
            <a:r>
              <a:rPr lang="en-IN" dirty="0" smtClean="0"/>
              <a:t>Different background images are separated by commas, and the images are stacked on top of each other, where the first image is closest to the viewer.</a:t>
            </a:r>
          </a:p>
          <a:p>
            <a:pPr algn="just"/>
            <a:r>
              <a:rPr lang="en-IN" dirty="0" smtClean="0"/>
              <a:t>Also following new CSS3  background properties:</a:t>
            </a:r>
          </a:p>
          <a:p>
            <a:pPr lvl="1"/>
            <a:r>
              <a:rPr lang="en-IN" dirty="0" smtClean="0">
                <a:solidFill>
                  <a:srgbClr val="7030A0"/>
                </a:solidFill>
              </a:rPr>
              <a:t>background-size : </a:t>
            </a:r>
            <a:r>
              <a:rPr lang="en-IN" dirty="0" smtClean="0"/>
              <a:t>allows you to specify the size of image.</a:t>
            </a:r>
          </a:p>
          <a:p>
            <a:pPr lvl="1"/>
            <a:r>
              <a:rPr lang="en-IN" dirty="0" smtClean="0">
                <a:solidFill>
                  <a:srgbClr val="7030A0"/>
                </a:solidFill>
              </a:rPr>
              <a:t>background-origin: </a:t>
            </a:r>
            <a:r>
              <a:rPr lang="en-IN" dirty="0" smtClean="0"/>
              <a:t>specifies where the image is positioned</a:t>
            </a:r>
          </a:p>
          <a:p>
            <a:pPr lvl="1"/>
            <a:r>
              <a:rPr lang="en-IN" dirty="0" smtClean="0">
                <a:solidFill>
                  <a:srgbClr val="7030A0"/>
                </a:solidFill>
              </a:rPr>
              <a:t>background-clip: </a:t>
            </a:r>
            <a:r>
              <a:rPr lang="en-IN" dirty="0" smtClean="0"/>
              <a:t>specifies painting area of the background.</a:t>
            </a:r>
          </a:p>
          <a:p>
            <a:pPr lvl="1"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CSS3 Backgrounds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66"/>
                </a:solidFill>
              </a:rPr>
              <a:t>background-origin</a:t>
            </a:r>
            <a:r>
              <a:rPr lang="en-IN" dirty="0" smtClean="0"/>
              <a:t> property specifies where the background image is positioned</a:t>
            </a:r>
          </a:p>
          <a:p>
            <a:pPr algn="just"/>
            <a:r>
              <a:rPr lang="en-IN" dirty="0" smtClean="0"/>
              <a:t>The property takes</a:t>
            </a:r>
            <a:r>
              <a:rPr lang="en-IN" dirty="0" smtClean="0">
                <a:solidFill>
                  <a:srgbClr val="7030A0"/>
                </a:solidFill>
              </a:rPr>
              <a:t> three </a:t>
            </a:r>
            <a:r>
              <a:rPr lang="en-IN" dirty="0" smtClean="0"/>
              <a:t>different values:</a:t>
            </a:r>
          </a:p>
          <a:p>
            <a:pPr lvl="1" algn="just"/>
            <a:r>
              <a:rPr lang="en-IN" b="1" dirty="0" smtClean="0">
                <a:solidFill>
                  <a:srgbClr val="C00000"/>
                </a:solidFill>
              </a:rPr>
              <a:t>border-box</a:t>
            </a:r>
            <a:r>
              <a:rPr lang="en-IN" b="1" dirty="0" smtClean="0"/>
              <a:t> </a:t>
            </a:r>
            <a:r>
              <a:rPr lang="en-IN" dirty="0" smtClean="0"/>
              <a:t>- the background image starts from the </a:t>
            </a:r>
            <a:r>
              <a:rPr lang="en-IN" dirty="0" smtClean="0">
                <a:solidFill>
                  <a:srgbClr val="00B050"/>
                </a:solidFill>
              </a:rPr>
              <a:t>upper left corner </a:t>
            </a:r>
            <a:r>
              <a:rPr lang="en-IN" dirty="0" smtClean="0"/>
              <a:t>of the </a:t>
            </a:r>
            <a:r>
              <a:rPr lang="en-IN" dirty="0" smtClean="0">
                <a:solidFill>
                  <a:srgbClr val="00B050"/>
                </a:solidFill>
              </a:rPr>
              <a:t>border</a:t>
            </a:r>
          </a:p>
          <a:p>
            <a:pPr lvl="1" algn="just"/>
            <a:r>
              <a:rPr lang="en-IN" b="1" dirty="0" smtClean="0">
                <a:solidFill>
                  <a:srgbClr val="C00000"/>
                </a:solidFill>
              </a:rPr>
              <a:t>padding-box</a:t>
            </a:r>
            <a:r>
              <a:rPr lang="en-IN" b="1" dirty="0" smtClean="0"/>
              <a:t> - </a:t>
            </a:r>
            <a:r>
              <a:rPr lang="en-IN" dirty="0" smtClean="0"/>
              <a:t>(default) the background image starts from the </a:t>
            </a:r>
            <a:r>
              <a:rPr lang="en-IN" dirty="0" smtClean="0">
                <a:solidFill>
                  <a:srgbClr val="00B050"/>
                </a:solidFill>
              </a:rPr>
              <a:t>upper left corner </a:t>
            </a:r>
            <a:r>
              <a:rPr lang="en-IN" dirty="0" smtClean="0"/>
              <a:t>of the </a:t>
            </a:r>
            <a:r>
              <a:rPr lang="en-IN" dirty="0" smtClean="0">
                <a:solidFill>
                  <a:srgbClr val="00B050"/>
                </a:solidFill>
              </a:rPr>
              <a:t>padding edge</a:t>
            </a:r>
          </a:p>
          <a:p>
            <a:pPr lvl="1" algn="just"/>
            <a:r>
              <a:rPr lang="en-IN" b="1" dirty="0" smtClean="0">
                <a:solidFill>
                  <a:srgbClr val="C00000"/>
                </a:solidFill>
              </a:rPr>
              <a:t>content-box </a:t>
            </a:r>
            <a:r>
              <a:rPr lang="en-IN" dirty="0" smtClean="0"/>
              <a:t>- the background image starts from the </a:t>
            </a:r>
            <a:r>
              <a:rPr lang="en-IN" dirty="0" smtClean="0">
                <a:solidFill>
                  <a:srgbClr val="00B050"/>
                </a:solidFill>
              </a:rPr>
              <a:t>upper left corner </a:t>
            </a:r>
            <a:r>
              <a:rPr lang="en-IN" dirty="0" smtClean="0"/>
              <a:t>of the</a:t>
            </a:r>
            <a:r>
              <a:rPr lang="en-IN" dirty="0" smtClean="0">
                <a:solidFill>
                  <a:srgbClr val="00B050"/>
                </a:solidFill>
              </a:rPr>
              <a:t> content</a:t>
            </a:r>
          </a:p>
          <a:p>
            <a:pPr lvl="1"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CSS3 background-origin Property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Specifies the painting area of the background</a:t>
            </a:r>
          </a:p>
          <a:p>
            <a:pPr algn="just"/>
            <a:r>
              <a:rPr lang="en-IN" dirty="0" smtClean="0"/>
              <a:t>property takes three different values:</a:t>
            </a:r>
          </a:p>
          <a:p>
            <a:pPr lvl="1" algn="just"/>
            <a:r>
              <a:rPr lang="en-IN" dirty="0" smtClean="0">
                <a:solidFill>
                  <a:srgbClr val="C00000"/>
                </a:solidFill>
              </a:rPr>
              <a:t>border-box - </a:t>
            </a:r>
            <a:r>
              <a:rPr lang="en-IN" dirty="0" smtClean="0"/>
              <a:t>(default) the background is painted to the outside edge of the border</a:t>
            </a:r>
          </a:p>
          <a:p>
            <a:pPr lvl="1" algn="just"/>
            <a:r>
              <a:rPr lang="en-IN" dirty="0" smtClean="0">
                <a:solidFill>
                  <a:srgbClr val="C00000"/>
                </a:solidFill>
              </a:rPr>
              <a:t>padding-box -</a:t>
            </a:r>
            <a:r>
              <a:rPr lang="en-IN" dirty="0" smtClean="0"/>
              <a:t> the background is painted to the outside edge of the padding</a:t>
            </a:r>
          </a:p>
          <a:p>
            <a:pPr lvl="1" algn="just"/>
            <a:r>
              <a:rPr lang="en-IN" dirty="0" smtClean="0">
                <a:solidFill>
                  <a:srgbClr val="C00000"/>
                </a:solidFill>
              </a:rPr>
              <a:t>content-box - </a:t>
            </a:r>
            <a:r>
              <a:rPr lang="en-IN" dirty="0" smtClean="0"/>
              <a:t>the background is painted within the content box</a:t>
            </a:r>
          </a:p>
          <a:p>
            <a:pPr lvl="1"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CSS3 background-clip Property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600" dirty="0" smtClean="0"/>
              <a:t>CSS supports </a:t>
            </a:r>
            <a:r>
              <a:rPr lang="en-IN" sz="2600" dirty="0" err="1" smtClean="0"/>
              <a:t>color</a:t>
            </a:r>
            <a:r>
              <a:rPr lang="en-IN" sz="2600" dirty="0" smtClean="0"/>
              <a:t> names, hexadecimal and RGB </a:t>
            </a:r>
            <a:r>
              <a:rPr lang="en-IN" sz="2600" dirty="0" err="1" smtClean="0"/>
              <a:t>colors</a:t>
            </a:r>
            <a:r>
              <a:rPr lang="en-IN" sz="2600" dirty="0" smtClean="0"/>
              <a:t>.</a:t>
            </a:r>
          </a:p>
          <a:p>
            <a:pPr algn="just"/>
            <a:r>
              <a:rPr lang="en-IN" sz="2600" dirty="0" smtClean="0"/>
              <a:t>In addition, CSS3 also introduces:</a:t>
            </a:r>
          </a:p>
          <a:p>
            <a:pPr lvl="1" algn="just"/>
            <a:r>
              <a:rPr lang="en-IN" dirty="0" smtClean="0"/>
              <a:t>RGBA </a:t>
            </a:r>
            <a:r>
              <a:rPr lang="en-IN" dirty="0" err="1" smtClean="0"/>
              <a:t>colors</a:t>
            </a:r>
            <a:endParaRPr lang="en-IN" dirty="0" smtClean="0"/>
          </a:p>
          <a:p>
            <a:pPr lvl="1" algn="just"/>
            <a:r>
              <a:rPr lang="en-IN" dirty="0" smtClean="0"/>
              <a:t>HSL </a:t>
            </a:r>
            <a:r>
              <a:rPr lang="en-IN" dirty="0" err="1" smtClean="0"/>
              <a:t>colors</a:t>
            </a:r>
            <a:endParaRPr lang="en-IN" dirty="0" smtClean="0"/>
          </a:p>
          <a:p>
            <a:pPr lvl="1" algn="just"/>
            <a:r>
              <a:rPr lang="en-IN" dirty="0" smtClean="0"/>
              <a:t>HSLA </a:t>
            </a:r>
            <a:r>
              <a:rPr lang="en-IN" dirty="0" err="1" smtClean="0"/>
              <a:t>colors</a:t>
            </a:r>
            <a:endParaRPr lang="en-IN" dirty="0" smtClean="0"/>
          </a:p>
          <a:p>
            <a:pPr lvl="1" algn="just"/>
            <a:r>
              <a:rPr lang="en-IN" dirty="0" smtClean="0"/>
              <a:t>opacity</a:t>
            </a:r>
          </a:p>
          <a:p>
            <a:pPr algn="just"/>
            <a:r>
              <a:rPr lang="en-IN" dirty="0" smtClean="0">
                <a:solidFill>
                  <a:srgbClr val="C00000"/>
                </a:solidFill>
              </a:rPr>
              <a:t>RGBA</a:t>
            </a:r>
            <a:r>
              <a:rPr lang="en-IN" dirty="0" smtClean="0"/>
              <a:t> </a:t>
            </a:r>
            <a:r>
              <a:rPr lang="en-IN" dirty="0" err="1" smtClean="0"/>
              <a:t>color</a:t>
            </a:r>
            <a:r>
              <a:rPr lang="en-IN" dirty="0" smtClean="0"/>
              <a:t> values are an extension of RGB </a:t>
            </a:r>
            <a:r>
              <a:rPr lang="en-IN" dirty="0" err="1" smtClean="0"/>
              <a:t>color</a:t>
            </a:r>
            <a:r>
              <a:rPr lang="en-IN" dirty="0" smtClean="0"/>
              <a:t> values with an </a:t>
            </a:r>
            <a:r>
              <a:rPr lang="en-IN" dirty="0" smtClean="0">
                <a:solidFill>
                  <a:srgbClr val="7030A0"/>
                </a:solidFill>
              </a:rPr>
              <a:t>alpha channel </a:t>
            </a:r>
            <a:r>
              <a:rPr lang="en-IN" dirty="0" smtClean="0"/>
              <a:t>- which specifies the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opacity</a:t>
            </a:r>
            <a:r>
              <a:rPr lang="en-IN" dirty="0" smtClean="0"/>
              <a:t> for a </a:t>
            </a:r>
            <a:r>
              <a:rPr lang="en-IN" dirty="0" err="1" smtClean="0"/>
              <a:t>color</a:t>
            </a:r>
            <a:r>
              <a:rPr lang="en-IN" dirty="0" smtClean="0"/>
              <a:t>.</a:t>
            </a:r>
          </a:p>
          <a:p>
            <a:pPr lvl="1" algn="just"/>
            <a:r>
              <a:rPr lang="en-IN" sz="2400" dirty="0" err="1" smtClean="0"/>
              <a:t>rgba</a:t>
            </a:r>
            <a:r>
              <a:rPr lang="en-IN" sz="2400" dirty="0" smtClean="0"/>
              <a:t>(red, green, blue, alpha).</a:t>
            </a:r>
          </a:p>
          <a:p>
            <a:pPr lvl="1" algn="just"/>
            <a:r>
              <a:rPr lang="en-IN" sz="2400" dirty="0" smtClean="0"/>
              <a:t>alpha parameter is a number between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0.0 (fully transparent)</a:t>
            </a:r>
            <a:r>
              <a:rPr lang="en-IN" sz="2400" dirty="0" smtClean="0"/>
              <a:t> and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1.0 (fully opaque) - </a:t>
            </a:r>
            <a:r>
              <a:rPr lang="en-IN" sz="2400" dirty="0" smtClean="0">
                <a:solidFill>
                  <a:schemeClr val="bg2">
                    <a:lumMod val="75000"/>
                  </a:schemeClr>
                </a:solidFill>
              </a:rPr>
              <a:t>Not transmitting light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CSS3 </a:t>
            </a:r>
            <a:r>
              <a:rPr lang="en-IN" b="1" dirty="0" err="1" smtClean="0"/>
              <a:t>Colors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2500306"/>
            <a:ext cx="3156362" cy="129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HSL stands </a:t>
            </a:r>
            <a:r>
              <a:rPr lang="en-IN" dirty="0" smtClean="0">
                <a:solidFill>
                  <a:srgbClr val="C00000"/>
                </a:solidFill>
              </a:rPr>
              <a:t>for Hue, Saturation and Lightness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Hue is a degree on the </a:t>
            </a:r>
            <a:r>
              <a:rPr lang="en-IN" dirty="0" err="1" smtClean="0"/>
              <a:t>color</a:t>
            </a:r>
            <a:r>
              <a:rPr lang="en-IN" dirty="0" smtClean="0"/>
              <a:t> wheel (from 0 to 360): </a:t>
            </a:r>
          </a:p>
          <a:p>
            <a:pPr lvl="1"/>
            <a:r>
              <a:rPr lang="en-IN" dirty="0" smtClean="0"/>
              <a:t>0 (or 360) is red</a:t>
            </a:r>
          </a:p>
          <a:p>
            <a:pPr lvl="1"/>
            <a:r>
              <a:rPr lang="en-IN" dirty="0" smtClean="0"/>
              <a:t>120 is green</a:t>
            </a:r>
          </a:p>
          <a:p>
            <a:pPr lvl="1"/>
            <a:r>
              <a:rPr lang="en-IN" dirty="0" smtClean="0"/>
              <a:t>240 is blue</a:t>
            </a:r>
          </a:p>
          <a:p>
            <a:r>
              <a:rPr lang="en-IN" dirty="0" smtClean="0"/>
              <a:t>Saturation is a percentage value: 100% is the full </a:t>
            </a:r>
            <a:r>
              <a:rPr lang="en-IN" dirty="0" err="1" smtClean="0"/>
              <a:t>color</a:t>
            </a:r>
            <a:r>
              <a:rPr lang="en-IN" dirty="0" smtClean="0"/>
              <a:t>.</a:t>
            </a:r>
          </a:p>
          <a:p>
            <a:r>
              <a:rPr lang="en-IN" dirty="0" smtClean="0"/>
              <a:t>Lightness is also a percentage; 0% is dark (black) and 100% is white.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HSL </a:t>
            </a:r>
            <a:r>
              <a:rPr lang="en-IN" b="1" dirty="0" err="1" smtClean="0"/>
              <a:t>Colors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0038" y="0"/>
            <a:ext cx="3003962" cy="138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HSLA </a:t>
            </a:r>
            <a:r>
              <a:rPr lang="en-IN" dirty="0" err="1" smtClean="0"/>
              <a:t>color</a:t>
            </a:r>
            <a:r>
              <a:rPr lang="en-IN" dirty="0" smtClean="0"/>
              <a:t> values are an extension of HSL </a:t>
            </a:r>
            <a:r>
              <a:rPr lang="en-IN" dirty="0" err="1" smtClean="0"/>
              <a:t>color</a:t>
            </a:r>
            <a:r>
              <a:rPr lang="en-IN" dirty="0" smtClean="0"/>
              <a:t> values with an </a:t>
            </a:r>
            <a:r>
              <a:rPr lang="en-IN" dirty="0" smtClean="0">
                <a:solidFill>
                  <a:srgbClr val="C00000"/>
                </a:solidFill>
              </a:rPr>
              <a:t>alpha channel </a:t>
            </a:r>
            <a:r>
              <a:rPr lang="en-IN" dirty="0" smtClean="0"/>
              <a:t>- specifies the opacity for a </a:t>
            </a:r>
            <a:r>
              <a:rPr lang="en-IN" dirty="0" err="1" smtClean="0"/>
              <a:t>color</a:t>
            </a:r>
            <a:r>
              <a:rPr lang="en-IN" dirty="0" smtClean="0"/>
              <a:t>.</a:t>
            </a:r>
          </a:p>
          <a:p>
            <a:r>
              <a:rPr lang="en-IN" dirty="0" smtClean="0"/>
              <a:t>An HSLA </a:t>
            </a:r>
            <a:r>
              <a:rPr lang="en-IN" dirty="0" err="1" smtClean="0"/>
              <a:t>color</a:t>
            </a:r>
            <a:r>
              <a:rPr lang="en-IN" dirty="0" smtClean="0"/>
              <a:t> value is specified with:</a:t>
            </a:r>
          </a:p>
          <a:p>
            <a:pPr lvl="1"/>
            <a:r>
              <a:rPr lang="en-IN" dirty="0" smtClean="0"/>
              <a:t> </a:t>
            </a:r>
            <a:r>
              <a:rPr lang="en-IN" dirty="0" err="1" smtClean="0"/>
              <a:t>hsla</a:t>
            </a:r>
            <a:r>
              <a:rPr lang="en-IN" dirty="0" smtClean="0"/>
              <a:t>(hue, saturation, lightness, alpha), where the alpha parameter defines the opacity. </a:t>
            </a:r>
          </a:p>
          <a:p>
            <a:pPr lvl="1"/>
            <a:r>
              <a:rPr lang="en-IN" dirty="0" smtClean="0"/>
              <a:t>The alpha parameter is a number between 0.0 (fully transparent) and 1.0 (fully opaque).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HSLA </a:t>
            </a:r>
            <a:r>
              <a:rPr lang="en-IN" b="1" dirty="0" err="1" smtClean="0"/>
              <a:t>Colors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0"/>
            <a:ext cx="2745837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CSS3 opacity property sets the opacity for a specified RGB value.</a:t>
            </a:r>
          </a:p>
          <a:p>
            <a:r>
              <a:rPr lang="en-IN" dirty="0" smtClean="0"/>
              <a:t>The opacity property value must be a number between </a:t>
            </a:r>
            <a:r>
              <a:rPr lang="en-IN" dirty="0" smtClean="0">
                <a:solidFill>
                  <a:srgbClr val="C00000"/>
                </a:solidFill>
              </a:rPr>
              <a:t>0.0 (fully transparent)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C00000"/>
                </a:solidFill>
              </a:rPr>
              <a:t>1.0 (fully opaque).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opaque : </a:t>
            </a:r>
            <a:r>
              <a:rPr lang="en-IN" dirty="0" smtClean="0"/>
              <a:t>Not transmitting light or other radiation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Opacity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5" y="142852"/>
            <a:ext cx="300405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http://t0.gstatic.com/images?q=tbn:ANd9GcQ3yYTiyz5WNJftP1PTfJbJNEE_Kw4UkosW90HJ2ZkB94z4Nr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4286256"/>
            <a:ext cx="2357430" cy="2357430"/>
          </a:xfrm>
          <a:prstGeom prst="rect">
            <a:avLst/>
          </a:prstGeom>
          <a:noFill/>
        </p:spPr>
      </p:pic>
      <p:pic>
        <p:nvPicPr>
          <p:cNvPr id="22530" name="Picture 2" descr="Image result for css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5" y="4500570"/>
            <a:ext cx="3750475" cy="2100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CSS3 gradients let you display smooth transitions between two or more specified </a:t>
            </a:r>
            <a:r>
              <a:rPr lang="en-IN" dirty="0" err="1" smtClean="0"/>
              <a:t>colors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CSS3 gradients you can reduce download time and bandwidth usage. (</a:t>
            </a:r>
            <a:r>
              <a:rPr lang="en-IN" dirty="0" err="1" smtClean="0"/>
              <a:t>i.e</a:t>
            </a:r>
            <a:r>
              <a:rPr lang="en-IN" dirty="0" smtClean="0"/>
              <a:t> Image Earlier)</a:t>
            </a:r>
          </a:p>
          <a:p>
            <a:r>
              <a:rPr lang="en-IN" dirty="0" smtClean="0"/>
              <a:t>Elements with gradients look better when zoomed, because the gradient is generated by the browser.</a:t>
            </a:r>
          </a:p>
          <a:p>
            <a:r>
              <a:rPr lang="en-IN" dirty="0" smtClean="0"/>
              <a:t>CSS3 defines two types of gradients:</a:t>
            </a:r>
          </a:p>
          <a:p>
            <a:pPr lvl="1"/>
            <a:r>
              <a:rPr lang="en-IN" dirty="0" smtClean="0">
                <a:solidFill>
                  <a:srgbClr val="7030A0"/>
                </a:solidFill>
              </a:rPr>
              <a:t>Linear Gradients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(goes down/up/left/right/diagonally)</a:t>
            </a:r>
          </a:p>
          <a:p>
            <a:pPr lvl="1"/>
            <a:r>
              <a:rPr lang="en-IN" dirty="0" smtClean="0">
                <a:solidFill>
                  <a:srgbClr val="7030A0"/>
                </a:solidFill>
              </a:rPr>
              <a:t>Radial Gradients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(defined by their </a:t>
            </a: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</a:rPr>
              <a:t>center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CSS3 Gradients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To create a linear gradient you must define at least two </a:t>
            </a:r>
            <a:r>
              <a:rPr lang="en-IN" dirty="0" err="1" smtClean="0"/>
              <a:t>color</a:t>
            </a:r>
            <a:r>
              <a:rPr lang="en-IN" dirty="0" smtClean="0"/>
              <a:t> stops. </a:t>
            </a:r>
          </a:p>
          <a:p>
            <a:pPr algn="just"/>
            <a:r>
              <a:rPr lang="en-IN" dirty="0" err="1" smtClean="0"/>
              <a:t>Color</a:t>
            </a:r>
            <a:r>
              <a:rPr lang="en-IN" dirty="0" smtClean="0"/>
              <a:t> stops are the </a:t>
            </a:r>
            <a:r>
              <a:rPr lang="en-IN" dirty="0" err="1" smtClean="0"/>
              <a:t>colors</a:t>
            </a:r>
            <a:r>
              <a:rPr lang="en-IN" dirty="0" smtClean="0"/>
              <a:t> you want to render smooth transitions among. </a:t>
            </a:r>
          </a:p>
          <a:p>
            <a:pPr algn="just"/>
            <a:r>
              <a:rPr lang="en-IN" dirty="0" smtClean="0"/>
              <a:t>Set a starting point and a direction (or an angle) along with the gradient effect.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Syntax</a:t>
            </a:r>
          </a:p>
          <a:p>
            <a:pPr lvl="1"/>
            <a:r>
              <a:rPr lang="en-IN" dirty="0" smtClean="0">
                <a:solidFill>
                  <a:srgbClr val="7030A0"/>
                </a:solidFill>
              </a:rPr>
              <a:t>background: linear-gradient(</a:t>
            </a:r>
            <a:r>
              <a:rPr lang="en-IN" i="1" dirty="0" smtClean="0">
                <a:solidFill>
                  <a:srgbClr val="7030A0"/>
                </a:solidFill>
              </a:rPr>
              <a:t>direction</a:t>
            </a:r>
            <a:r>
              <a:rPr lang="en-IN" dirty="0" smtClean="0">
                <a:solidFill>
                  <a:srgbClr val="7030A0"/>
                </a:solidFill>
              </a:rPr>
              <a:t>, </a:t>
            </a:r>
            <a:r>
              <a:rPr lang="en-IN" i="1" dirty="0" smtClean="0">
                <a:solidFill>
                  <a:srgbClr val="7030A0"/>
                </a:solidFill>
              </a:rPr>
              <a:t>color-stop1</a:t>
            </a:r>
            <a:r>
              <a:rPr lang="en-IN" dirty="0" smtClean="0">
                <a:solidFill>
                  <a:srgbClr val="7030A0"/>
                </a:solidFill>
              </a:rPr>
              <a:t>, </a:t>
            </a:r>
            <a:r>
              <a:rPr lang="en-IN" i="1" dirty="0" smtClean="0">
                <a:solidFill>
                  <a:srgbClr val="7030A0"/>
                </a:solidFill>
              </a:rPr>
              <a:t>color-stop2, ...</a:t>
            </a:r>
            <a:r>
              <a:rPr lang="en-IN" dirty="0" smtClean="0">
                <a:solidFill>
                  <a:srgbClr val="7030A0"/>
                </a:solidFill>
              </a:rPr>
              <a:t>);</a:t>
            </a:r>
          </a:p>
          <a:p>
            <a:pPr lvl="1" algn="just"/>
            <a:r>
              <a:rPr lang="en-IN" dirty="0"/>
              <a:t>background: linear-gradient(</a:t>
            </a:r>
            <a:r>
              <a:rPr lang="en-IN" i="1" dirty="0"/>
              <a:t>angle</a:t>
            </a:r>
            <a:r>
              <a:rPr lang="en-IN" dirty="0"/>
              <a:t>, </a:t>
            </a:r>
            <a:r>
              <a:rPr lang="en-IN" i="1" dirty="0"/>
              <a:t>color-stop1</a:t>
            </a:r>
            <a:r>
              <a:rPr lang="en-IN" dirty="0"/>
              <a:t>, </a:t>
            </a:r>
            <a:r>
              <a:rPr lang="en-IN" i="1" dirty="0"/>
              <a:t>color-stop2</a:t>
            </a:r>
            <a:r>
              <a:rPr lang="en-IN" dirty="0"/>
              <a:t>);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2976" y="152400"/>
            <a:ext cx="7929618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CSS3 Linear Gradients</a:t>
            </a:r>
            <a:endParaRPr lang="en-IN" dirty="0"/>
          </a:p>
        </p:txBody>
      </p:sp>
      <p:pic>
        <p:nvPicPr>
          <p:cNvPr id="1026" name="Picture 2" descr="Linear grad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60" y="0"/>
            <a:ext cx="190500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 smtClean="0"/>
              <a:t>Selectors</a:t>
            </a:r>
          </a:p>
          <a:p>
            <a:r>
              <a:rPr lang="en-IN" sz="3600" dirty="0" smtClean="0"/>
              <a:t>Box Model</a:t>
            </a:r>
          </a:p>
          <a:p>
            <a:r>
              <a:rPr lang="en-IN" sz="3600" dirty="0" smtClean="0"/>
              <a:t>Backgrounds and Borders</a:t>
            </a:r>
          </a:p>
          <a:p>
            <a:r>
              <a:rPr lang="en-IN" sz="3600" dirty="0" smtClean="0"/>
              <a:t>Image Values and Replaced Content</a:t>
            </a:r>
          </a:p>
          <a:p>
            <a:r>
              <a:rPr lang="en-IN" sz="3600" dirty="0" smtClean="0"/>
              <a:t>Text Effects</a:t>
            </a:r>
          </a:p>
          <a:p>
            <a:r>
              <a:rPr lang="en-IN" sz="3600" dirty="0" smtClean="0"/>
              <a:t>2D/3D Transformations</a:t>
            </a:r>
          </a:p>
          <a:p>
            <a:r>
              <a:rPr lang="en-IN" sz="3600" dirty="0" smtClean="0"/>
              <a:t>Animations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Index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472" y="1500174"/>
            <a:ext cx="8229600" cy="4929222"/>
          </a:xfrm>
        </p:spPr>
        <p:txBody>
          <a:bodyPr>
            <a:normAutofit/>
          </a:bodyPr>
          <a:lstStyle/>
          <a:p>
            <a:pPr lvl="1"/>
            <a:r>
              <a:rPr lang="en-IN" sz="2800" dirty="0" smtClean="0">
                <a:solidFill>
                  <a:srgbClr val="002060"/>
                </a:solidFill>
              </a:rPr>
              <a:t>Top to Bottom (this is default)</a:t>
            </a:r>
          </a:p>
          <a:p>
            <a:pPr lvl="1"/>
            <a:r>
              <a:rPr lang="en-IN" sz="2800" dirty="0" smtClean="0">
                <a:solidFill>
                  <a:srgbClr val="002060"/>
                </a:solidFill>
              </a:rPr>
              <a:t>Left to Right</a:t>
            </a:r>
          </a:p>
          <a:p>
            <a:pPr lvl="1"/>
            <a:r>
              <a:rPr lang="en-IN" sz="2800" dirty="0" smtClean="0">
                <a:solidFill>
                  <a:srgbClr val="002060"/>
                </a:solidFill>
              </a:rPr>
              <a:t>Diagonal</a:t>
            </a:r>
          </a:p>
          <a:p>
            <a:pPr lvl="1"/>
            <a:r>
              <a:rPr lang="en-IN" sz="2800" dirty="0" smtClean="0">
                <a:solidFill>
                  <a:srgbClr val="002060"/>
                </a:solidFill>
              </a:rPr>
              <a:t>Degree</a:t>
            </a:r>
          </a:p>
          <a:p>
            <a:pPr lvl="1"/>
            <a:r>
              <a:rPr lang="en-IN" sz="2800" dirty="0" smtClean="0">
                <a:solidFill>
                  <a:srgbClr val="002060"/>
                </a:solidFill>
              </a:rPr>
              <a:t>Text</a:t>
            </a:r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Linear Gradient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1" y="2252931"/>
            <a:ext cx="4176465" cy="417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A radial gradient is defined by its </a:t>
            </a:r>
            <a:r>
              <a:rPr lang="en-IN" dirty="0" err="1" smtClean="0"/>
              <a:t>center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To create a radial gradient you must also define at least two </a:t>
            </a:r>
            <a:r>
              <a:rPr lang="en-IN" dirty="0" err="1" smtClean="0"/>
              <a:t>color</a:t>
            </a:r>
            <a:r>
              <a:rPr lang="en-IN" dirty="0" smtClean="0"/>
              <a:t> stops.</a:t>
            </a:r>
          </a:p>
          <a:p>
            <a:pPr algn="just"/>
            <a:r>
              <a:rPr lang="en-IN" sz="2600" dirty="0" smtClean="0">
                <a:solidFill>
                  <a:srgbClr val="002060"/>
                </a:solidFill>
              </a:rPr>
              <a:t> </a:t>
            </a:r>
            <a:r>
              <a:rPr lang="en-IN" dirty="0" smtClean="0"/>
              <a:t>Syntax</a:t>
            </a:r>
          </a:p>
          <a:p>
            <a:pPr lvl="1" algn="just"/>
            <a:r>
              <a:rPr lang="en-IN" dirty="0" smtClean="0">
                <a:solidFill>
                  <a:srgbClr val="7030A0"/>
                </a:solidFill>
              </a:rPr>
              <a:t>background: radial-gradient(</a:t>
            </a:r>
            <a:r>
              <a:rPr lang="en-IN" i="1" dirty="0" smtClean="0">
                <a:solidFill>
                  <a:srgbClr val="7030A0"/>
                </a:solidFill>
              </a:rPr>
              <a:t>shape size </a:t>
            </a:r>
            <a:r>
              <a:rPr lang="en-IN" dirty="0" smtClean="0">
                <a:solidFill>
                  <a:srgbClr val="7030A0"/>
                </a:solidFill>
              </a:rPr>
              <a:t>at</a:t>
            </a:r>
            <a:r>
              <a:rPr lang="en-IN" i="1" dirty="0" smtClean="0">
                <a:solidFill>
                  <a:srgbClr val="7030A0"/>
                </a:solidFill>
              </a:rPr>
              <a:t> position, start-</a:t>
            </a:r>
            <a:r>
              <a:rPr lang="en-IN" i="1" dirty="0" err="1" smtClean="0">
                <a:solidFill>
                  <a:srgbClr val="7030A0"/>
                </a:solidFill>
              </a:rPr>
              <a:t>color</a:t>
            </a:r>
            <a:r>
              <a:rPr lang="en-IN" i="1" dirty="0" smtClean="0">
                <a:solidFill>
                  <a:srgbClr val="7030A0"/>
                </a:solidFill>
              </a:rPr>
              <a:t>, ..., last-</a:t>
            </a:r>
            <a:r>
              <a:rPr lang="en-IN" i="1" dirty="0" err="1" smtClean="0">
                <a:solidFill>
                  <a:srgbClr val="7030A0"/>
                </a:solidFill>
              </a:rPr>
              <a:t>color</a:t>
            </a:r>
            <a:r>
              <a:rPr lang="en-IN" dirty="0" smtClean="0">
                <a:solidFill>
                  <a:srgbClr val="7030A0"/>
                </a:solidFill>
              </a:rPr>
              <a:t>);</a:t>
            </a:r>
          </a:p>
          <a:p>
            <a:pPr lvl="1" algn="just"/>
            <a:r>
              <a:rPr lang="en-IN" dirty="0" smtClean="0"/>
              <a:t>Default, shape is ellipse, size is farthest-corner, and position is </a:t>
            </a:r>
            <a:r>
              <a:rPr lang="en-IN" dirty="0" err="1" smtClean="0"/>
              <a:t>center</a:t>
            </a:r>
            <a:r>
              <a:rPr lang="en-IN" dirty="0" smtClean="0"/>
              <a:t>.</a:t>
            </a:r>
          </a:p>
          <a:p>
            <a:pPr algn="just"/>
            <a:r>
              <a:rPr lang="en-IN" sz="2400" dirty="0" smtClean="0">
                <a:solidFill>
                  <a:srgbClr val="7030A0"/>
                </a:solidFill>
              </a:rPr>
              <a:t>Evenly Spaced </a:t>
            </a:r>
            <a:r>
              <a:rPr lang="en-IN" sz="2400" dirty="0" err="1" smtClean="0">
                <a:solidFill>
                  <a:srgbClr val="7030A0"/>
                </a:solidFill>
              </a:rPr>
              <a:t>Color</a:t>
            </a:r>
            <a:r>
              <a:rPr lang="en-IN" sz="2400" dirty="0" smtClean="0">
                <a:solidFill>
                  <a:srgbClr val="7030A0"/>
                </a:solidFill>
              </a:rPr>
              <a:t> Stops (this is default)</a:t>
            </a:r>
          </a:p>
          <a:p>
            <a:pPr algn="just"/>
            <a:r>
              <a:rPr lang="en-IN" sz="2400" dirty="0" smtClean="0">
                <a:solidFill>
                  <a:srgbClr val="7030A0"/>
                </a:solidFill>
              </a:rPr>
              <a:t>repeating-radial-gradient() function</a:t>
            </a:r>
          </a:p>
          <a:p>
            <a:pPr algn="just"/>
            <a:endParaRPr lang="en-IN" dirty="0" smtClean="0">
              <a:solidFill>
                <a:srgbClr val="7030A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7224" y="152400"/>
            <a:ext cx="7829576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CSS3 Radial Gradient  </a:t>
            </a:r>
            <a:endParaRPr lang="en-IN" dirty="0"/>
          </a:p>
        </p:txBody>
      </p:sp>
      <p:pic>
        <p:nvPicPr>
          <p:cNvPr id="4" name="Picture 2" descr="Radial grad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14"/>
            <a:ext cx="1785950" cy="1339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38757"/>
            <a:ext cx="8229600" cy="4626547"/>
          </a:xfrm>
        </p:spPr>
        <p:txBody>
          <a:bodyPr/>
          <a:lstStyle/>
          <a:p>
            <a:pPr algn="just"/>
            <a:r>
              <a:rPr lang="en-IN" dirty="0" smtClean="0"/>
              <a:t>CSS3 contains several new text features.</a:t>
            </a:r>
          </a:p>
          <a:p>
            <a:pPr lvl="1" algn="just"/>
            <a:r>
              <a:rPr lang="en-IN" dirty="0" smtClean="0">
                <a:solidFill>
                  <a:srgbClr val="C00000"/>
                </a:solidFill>
              </a:rPr>
              <a:t>text-overflow : </a:t>
            </a:r>
            <a:r>
              <a:rPr lang="en-IN" dirty="0" smtClean="0"/>
              <a:t>property specifies how overflowed content that is not displayed should be signalled to the user. It can be clipped.</a:t>
            </a:r>
          </a:p>
          <a:p>
            <a:pPr lvl="1" algn="just"/>
            <a:endParaRPr lang="en-IN" dirty="0" smtClean="0">
              <a:solidFill>
                <a:srgbClr val="C00000"/>
              </a:solidFill>
            </a:endParaRPr>
          </a:p>
          <a:p>
            <a:pPr lvl="1" algn="just"/>
            <a:endParaRPr lang="en-IN" dirty="0" smtClean="0">
              <a:solidFill>
                <a:srgbClr val="C00000"/>
              </a:solidFill>
            </a:endParaRPr>
          </a:p>
          <a:p>
            <a:pPr lvl="1" algn="just"/>
            <a:r>
              <a:rPr lang="en-IN" dirty="0" smtClean="0">
                <a:solidFill>
                  <a:srgbClr val="C00000"/>
                </a:solidFill>
              </a:rPr>
              <a:t>word-wrap: </a:t>
            </a:r>
            <a:r>
              <a:rPr lang="en-IN" dirty="0" smtClean="0"/>
              <a:t>property allows long words to be able to be broken and wrap onto the next line. </a:t>
            </a:r>
            <a:endParaRPr lang="en-IN" dirty="0" smtClean="0">
              <a:solidFill>
                <a:srgbClr val="C00000"/>
              </a:solidFill>
            </a:endParaRPr>
          </a:p>
          <a:p>
            <a:pPr lvl="1" algn="just"/>
            <a:endParaRPr lang="en-IN" dirty="0" smtClean="0">
              <a:solidFill>
                <a:srgbClr val="C00000"/>
              </a:solidFill>
            </a:endParaRPr>
          </a:p>
          <a:p>
            <a:pPr lvl="1" algn="just"/>
            <a:r>
              <a:rPr lang="en-IN" dirty="0" smtClean="0">
                <a:solidFill>
                  <a:srgbClr val="C00000"/>
                </a:solidFill>
              </a:rPr>
              <a:t>word-break: </a:t>
            </a:r>
            <a:r>
              <a:rPr lang="en-IN" dirty="0" smtClean="0"/>
              <a:t>property specifies line breaking rules.</a:t>
            </a:r>
            <a:endParaRPr lang="en-IN" dirty="0" smtClean="0">
              <a:solidFill>
                <a:srgbClr val="C00000"/>
              </a:solidFill>
            </a:endParaRP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CSS3 Text</a:t>
            </a:r>
            <a:endParaRPr lang="en-IN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4550" y="0"/>
            <a:ext cx="3219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2786058"/>
            <a:ext cx="2971797" cy="142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4714884"/>
            <a:ext cx="18192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Web fonts allow Web designers to use fonts that are not installed on the user's computer.</a:t>
            </a:r>
          </a:p>
          <a:p>
            <a:r>
              <a:rPr lang="en-IN" dirty="0" smtClean="0"/>
              <a:t>The font you wish to use, just include the font file on your web server, and it will be automatically downloaded to the user when needed.</a:t>
            </a:r>
          </a:p>
          <a:p>
            <a:r>
              <a:rPr lang="en-IN" dirty="0" smtClean="0"/>
              <a:t>Your "own" fonts are defined within the CSS3 @font-face rule.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Web Fonts</a:t>
            </a:r>
            <a:endParaRPr lang="en-IN" dirty="0"/>
          </a:p>
        </p:txBody>
      </p:sp>
      <p:pic>
        <p:nvPicPr>
          <p:cNvPr id="4" name="Picture 2" descr="With CSS3, web designers are no longer forced to use only web-safe fo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7951583" cy="4953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1" dirty="0" smtClean="0">
                <a:solidFill>
                  <a:srgbClr val="C00000"/>
                </a:solidFill>
              </a:rPr>
              <a:t>TrueType Fonts (TTF): </a:t>
            </a:r>
            <a:r>
              <a:rPr lang="en-IN" sz="2400" dirty="0" smtClean="0"/>
              <a:t>TrueType is a font standard developed in the late 1980s, by Apple and Microsoft.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b="1" dirty="0" err="1" smtClean="0">
                <a:solidFill>
                  <a:srgbClr val="C00000"/>
                </a:solidFill>
              </a:rPr>
              <a:t>OpenType</a:t>
            </a:r>
            <a:r>
              <a:rPr lang="en-IN" sz="2400" b="1" dirty="0" smtClean="0">
                <a:solidFill>
                  <a:srgbClr val="C00000"/>
                </a:solidFill>
              </a:rPr>
              <a:t> Fonts (OTF): </a:t>
            </a:r>
            <a:r>
              <a:rPr lang="en-IN" sz="2400" dirty="0" err="1" smtClean="0"/>
              <a:t>OpenType</a:t>
            </a:r>
            <a:r>
              <a:rPr lang="en-IN" sz="2400" dirty="0" smtClean="0"/>
              <a:t> is a format for scalable computer fonts. It was built on TrueType, and is a registered trademark of Microsoft. 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b="1" dirty="0" smtClean="0">
                <a:solidFill>
                  <a:srgbClr val="C00000"/>
                </a:solidFill>
              </a:rPr>
              <a:t>The Web Open Font Format (WOFF): </a:t>
            </a:r>
            <a:r>
              <a:rPr lang="en-IN" sz="2400" dirty="0" smtClean="0"/>
              <a:t>Developed in 2009, and is now a W3C Recommendation. WOFF is essentially </a:t>
            </a:r>
            <a:r>
              <a:rPr lang="en-IN" sz="2400" dirty="0" err="1" smtClean="0"/>
              <a:t>OpenType</a:t>
            </a:r>
            <a:r>
              <a:rPr lang="en-IN" sz="2400" dirty="0" smtClean="0"/>
              <a:t> or TrueType with compression and additional metadata. </a:t>
            </a:r>
          </a:p>
          <a:p>
            <a:pPr algn="just"/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Web Fonts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rgbClr val="C00000"/>
                </a:solidFill>
              </a:rPr>
              <a:t>The Web Open Font Format (WOFF 2.0): </a:t>
            </a:r>
            <a:r>
              <a:rPr lang="en-IN" sz="2400" dirty="0" smtClean="0"/>
              <a:t>TrueType/</a:t>
            </a:r>
            <a:r>
              <a:rPr lang="en-IN" sz="2400" dirty="0" err="1" smtClean="0"/>
              <a:t>OpenType</a:t>
            </a:r>
            <a:r>
              <a:rPr lang="en-IN" sz="2400" dirty="0" smtClean="0"/>
              <a:t> font that provides better compression than WOFF 1.0.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>
                <a:solidFill>
                  <a:srgbClr val="C00000"/>
                </a:solidFill>
              </a:rPr>
              <a:t>SVG Fonts/Shapes: </a:t>
            </a:r>
            <a:r>
              <a:rPr lang="en-IN" sz="2400" dirty="0" smtClean="0"/>
              <a:t>The SVG 1.1 specification define a font module that allows the creation of fonts within an SVG document. You can also apply CSS to SVG documents, and the </a:t>
            </a:r>
            <a:r>
              <a:rPr lang="en-IN" sz="2400" dirty="0" smtClean="0">
                <a:solidFill>
                  <a:srgbClr val="00B050"/>
                </a:solidFill>
              </a:rPr>
              <a:t>@font-face rule </a:t>
            </a:r>
            <a:r>
              <a:rPr lang="en-IN" sz="2400" dirty="0" smtClean="0"/>
              <a:t>can be applied to text in SVG documents.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>
                <a:solidFill>
                  <a:srgbClr val="C00000"/>
                </a:solidFill>
              </a:rPr>
              <a:t>Embedded </a:t>
            </a:r>
            <a:r>
              <a:rPr lang="en-IN" sz="2400" dirty="0" err="1" smtClean="0">
                <a:solidFill>
                  <a:srgbClr val="C00000"/>
                </a:solidFill>
              </a:rPr>
              <a:t>OpenType</a:t>
            </a:r>
            <a:r>
              <a:rPr lang="en-IN" sz="2400" dirty="0" smtClean="0">
                <a:solidFill>
                  <a:srgbClr val="C00000"/>
                </a:solidFill>
              </a:rPr>
              <a:t> Fonts (EOT): </a:t>
            </a:r>
            <a:r>
              <a:rPr lang="en-IN" sz="2400" dirty="0" smtClean="0"/>
              <a:t>EOT fonts are a compact form of </a:t>
            </a:r>
            <a:r>
              <a:rPr lang="en-IN" sz="2400" dirty="0" err="1" smtClean="0"/>
              <a:t>OpenType</a:t>
            </a:r>
            <a:r>
              <a:rPr lang="en-IN" sz="2400" dirty="0" smtClean="0"/>
              <a:t> fonts designed by Microsoft for use as embedded fonts on web pages.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Web Fonts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929330"/>
            <a:ext cx="7715304" cy="77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CSS3 transforms allow you to </a:t>
            </a:r>
            <a:r>
              <a:rPr lang="en-IN" dirty="0" smtClean="0">
                <a:solidFill>
                  <a:srgbClr val="00B050"/>
                </a:solidFill>
              </a:rPr>
              <a:t>translate, rotate, scale, ,skew, matrix elements.</a:t>
            </a:r>
          </a:p>
          <a:p>
            <a:pPr algn="just"/>
            <a:r>
              <a:rPr lang="en-IN" dirty="0" smtClean="0"/>
              <a:t>A transformation is an effect that lets an element change shape, size and position.</a:t>
            </a:r>
          </a:p>
          <a:p>
            <a:pPr algn="just"/>
            <a:r>
              <a:rPr lang="en-IN" dirty="0" smtClean="0"/>
              <a:t>CSS3 supports 2D and 3D transformations.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CSS3 2D Transforms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1962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7100" y="0"/>
            <a:ext cx="18669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4429132"/>
            <a:ext cx="2000264" cy="122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5144094"/>
          </a:xfrm>
        </p:spPr>
        <p:txBody>
          <a:bodyPr>
            <a:normAutofit/>
          </a:bodyPr>
          <a:lstStyle/>
          <a:p>
            <a:pPr algn="just"/>
            <a:r>
              <a:rPr lang="en-IN" sz="2600" dirty="0" smtClean="0"/>
              <a:t>The </a:t>
            </a:r>
            <a:r>
              <a:rPr lang="en-IN" sz="2600" dirty="0" smtClean="0">
                <a:solidFill>
                  <a:srgbClr val="002060"/>
                </a:solidFill>
              </a:rPr>
              <a:t>translate() </a:t>
            </a:r>
            <a:r>
              <a:rPr lang="en-IN" sz="2600" dirty="0" smtClean="0"/>
              <a:t>method moves an element from its current position (according to the parameters given for the X-axis and the Y-axis).</a:t>
            </a:r>
          </a:p>
          <a:p>
            <a:pPr algn="ctr">
              <a:buNone/>
            </a:pPr>
            <a:r>
              <a:rPr lang="en-IN" sz="3600" b="1" dirty="0" smtClean="0"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latin typeface="+mj-lt"/>
                <a:ea typeface="+mj-ea"/>
                <a:cs typeface="+mj-cs"/>
              </a:rPr>
              <a:t>The rotate() Method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/>
              <a:t>The </a:t>
            </a:r>
            <a:r>
              <a:rPr lang="en-IN" sz="2400" dirty="0" smtClean="0">
                <a:solidFill>
                  <a:srgbClr val="002060"/>
                </a:solidFill>
              </a:rPr>
              <a:t>rotate() </a:t>
            </a:r>
            <a:r>
              <a:rPr lang="en-IN" sz="2400" dirty="0" smtClean="0"/>
              <a:t>method rotates an element clockwise or counter-clockwise according to a given degree.</a:t>
            </a:r>
          </a:p>
          <a:p>
            <a:pPr algn="ctr">
              <a:spcAft>
                <a:spcPts val="600"/>
              </a:spcAft>
              <a:buNone/>
            </a:pPr>
            <a:r>
              <a:rPr lang="en-IN" sz="3800" b="1" dirty="0" smtClean="0"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</a:rPr>
              <a:t> The scale() Method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The scale() method increases or decreases the size of an element (according to the parameters given for the width and height).</a:t>
            </a:r>
          </a:p>
          <a:p>
            <a:endParaRPr lang="en-IN" b="1" dirty="0" smtClean="0">
              <a:solidFill>
                <a:srgbClr val="FFFFFF"/>
              </a:solidFill>
              <a:effectLst>
                <a:glow rad="101600">
                  <a:schemeClr val="tx2"/>
                </a:glow>
              </a:effectLst>
            </a:endParaRPr>
          </a:p>
          <a:p>
            <a:pPr algn="just"/>
            <a:endParaRPr lang="en-IN" sz="2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     </a:t>
            </a:r>
            <a:r>
              <a:rPr lang="en-IN" sz="3600" b="1" dirty="0" smtClean="0"/>
              <a:t>The translate() Method</a:t>
            </a:r>
            <a:endParaRPr lang="en-IN" sz="3600" dirty="0"/>
          </a:p>
        </p:txBody>
      </p:sp>
      <p:pic>
        <p:nvPicPr>
          <p:cNvPr id="3074" name="Picture 2" descr="Transl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0"/>
            <a:ext cx="1785950" cy="1407420"/>
          </a:xfrm>
          <a:prstGeom prst="rect">
            <a:avLst/>
          </a:prstGeom>
          <a:noFill/>
        </p:spPr>
      </p:pic>
      <p:pic>
        <p:nvPicPr>
          <p:cNvPr id="17413" name="Picture 5" descr="Rot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2357430"/>
            <a:ext cx="1247775" cy="1143001"/>
          </a:xfrm>
          <a:prstGeom prst="rect">
            <a:avLst/>
          </a:prstGeom>
          <a:noFill/>
        </p:spPr>
      </p:pic>
      <p:pic>
        <p:nvPicPr>
          <p:cNvPr id="17415" name="Picture 7" descr="Sca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3929066"/>
            <a:ext cx="1200150" cy="1200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535838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 err="1" smtClean="0"/>
              <a:t>skewX</a:t>
            </a:r>
            <a:r>
              <a:rPr lang="en-IN" dirty="0" smtClean="0"/>
              <a:t>() method skews an element along the     X-axis by the given angle.</a:t>
            </a:r>
          </a:p>
          <a:p>
            <a:pPr algn="ctr">
              <a:spcBef>
                <a:spcPct val="0"/>
              </a:spcBef>
              <a:buNone/>
            </a:pPr>
            <a:r>
              <a:rPr lang="en-IN" sz="3400" b="1" dirty="0" smtClean="0"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latin typeface="+mj-lt"/>
                <a:ea typeface="+mj-ea"/>
                <a:cs typeface="+mj-cs"/>
              </a:rPr>
              <a:t>The </a:t>
            </a:r>
            <a:r>
              <a:rPr lang="en-IN" sz="3400" b="1" dirty="0" err="1" smtClean="0"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latin typeface="+mj-lt"/>
                <a:ea typeface="+mj-ea"/>
                <a:cs typeface="+mj-cs"/>
              </a:rPr>
              <a:t>skewY</a:t>
            </a:r>
            <a:r>
              <a:rPr lang="en-IN" sz="3400" b="1" dirty="0" smtClean="0"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latin typeface="+mj-lt"/>
                <a:ea typeface="+mj-ea"/>
                <a:cs typeface="+mj-cs"/>
              </a:rPr>
              <a:t>() Method</a:t>
            </a:r>
          </a:p>
          <a:p>
            <a:pPr algn="just"/>
            <a:r>
              <a:rPr lang="en-IN" dirty="0" smtClean="0"/>
              <a:t>The </a:t>
            </a:r>
            <a:r>
              <a:rPr lang="en-IN" dirty="0" err="1" smtClean="0"/>
              <a:t>skewY</a:t>
            </a:r>
            <a:r>
              <a:rPr lang="en-IN" dirty="0" smtClean="0"/>
              <a:t>() method skews an element along the       Y-axis by the given angle.</a:t>
            </a:r>
          </a:p>
          <a:p>
            <a:pPr algn="ctr">
              <a:spcBef>
                <a:spcPct val="0"/>
              </a:spcBef>
              <a:buNone/>
            </a:pPr>
            <a:r>
              <a:rPr lang="en-IN" sz="3400" b="1" dirty="0" smtClean="0"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latin typeface="+mj-lt"/>
                <a:ea typeface="+mj-ea"/>
                <a:cs typeface="+mj-cs"/>
              </a:rPr>
              <a:t>The skew() Method</a:t>
            </a:r>
          </a:p>
          <a:p>
            <a:r>
              <a:rPr lang="en-IN" dirty="0" smtClean="0"/>
              <a:t>The skew() method skews an element along the X and Y-axis by the given angles.</a:t>
            </a:r>
          </a:p>
          <a:p>
            <a:r>
              <a:rPr lang="en-IN" dirty="0" smtClean="0"/>
              <a:t>skews the &lt;div&gt; element 20 degrees along the X-axis, and 10 degrees along the Y-axis: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tx2"/>
              </a:buClr>
              <a:buSzPct val="70000"/>
            </a:pPr>
            <a:r>
              <a:rPr lang="en-IN" sz="3400" b="1" dirty="0"/>
              <a:t>The </a:t>
            </a:r>
            <a:r>
              <a:rPr lang="en-IN" sz="3400" b="1" dirty="0" err="1"/>
              <a:t>skewX</a:t>
            </a:r>
            <a:r>
              <a:rPr lang="en-IN" sz="3400" b="1" dirty="0"/>
              <a:t>()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The matrix() method combines all the 2D transform methods into one.</a:t>
            </a:r>
          </a:p>
          <a:p>
            <a:pPr algn="just"/>
            <a:r>
              <a:rPr lang="en-IN" dirty="0" smtClean="0"/>
              <a:t>The matrix() method take six parameters, containing mathematic functions, which allows you to rotate, scale, move (translate), and skew elements:</a:t>
            </a:r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parameters are as follow: </a:t>
            </a:r>
            <a:r>
              <a:rPr lang="en-IN" dirty="0">
                <a:solidFill>
                  <a:srgbClr val="7030A0"/>
                </a:solidFill>
              </a:rPr>
              <a:t>matrix(</a:t>
            </a:r>
            <a:r>
              <a:rPr lang="en-IN" dirty="0" err="1">
                <a:solidFill>
                  <a:srgbClr val="7030A0"/>
                </a:solidFill>
              </a:rPr>
              <a:t>scaleX</a:t>
            </a:r>
            <a:r>
              <a:rPr lang="en-IN" dirty="0">
                <a:solidFill>
                  <a:srgbClr val="7030A0"/>
                </a:solidFill>
              </a:rPr>
              <a:t>(),</a:t>
            </a:r>
            <a:r>
              <a:rPr lang="en-IN" dirty="0" err="1">
                <a:solidFill>
                  <a:srgbClr val="7030A0"/>
                </a:solidFill>
              </a:rPr>
              <a:t>skewY</a:t>
            </a:r>
            <a:r>
              <a:rPr lang="en-IN" dirty="0">
                <a:solidFill>
                  <a:srgbClr val="7030A0"/>
                </a:solidFill>
              </a:rPr>
              <a:t>(),</a:t>
            </a:r>
            <a:r>
              <a:rPr lang="en-IN" dirty="0" err="1">
                <a:solidFill>
                  <a:srgbClr val="7030A0"/>
                </a:solidFill>
              </a:rPr>
              <a:t>skewX</a:t>
            </a:r>
            <a:r>
              <a:rPr lang="en-IN" dirty="0">
                <a:solidFill>
                  <a:srgbClr val="7030A0"/>
                </a:solidFill>
              </a:rPr>
              <a:t>(),</a:t>
            </a:r>
            <a:r>
              <a:rPr lang="en-IN" dirty="0" err="1">
                <a:solidFill>
                  <a:srgbClr val="7030A0"/>
                </a:solidFill>
              </a:rPr>
              <a:t>scaleY</a:t>
            </a:r>
            <a:r>
              <a:rPr lang="en-IN" dirty="0">
                <a:solidFill>
                  <a:srgbClr val="7030A0"/>
                </a:solidFill>
              </a:rPr>
              <a:t>(),</a:t>
            </a:r>
            <a:r>
              <a:rPr lang="en-IN" dirty="0" err="1">
                <a:solidFill>
                  <a:srgbClr val="7030A0"/>
                </a:solidFill>
              </a:rPr>
              <a:t>translateX</a:t>
            </a:r>
            <a:r>
              <a:rPr lang="en-IN" dirty="0">
                <a:solidFill>
                  <a:srgbClr val="7030A0"/>
                </a:solidFill>
              </a:rPr>
              <a:t>(),</a:t>
            </a:r>
            <a:r>
              <a:rPr lang="en-IN" dirty="0" err="1">
                <a:solidFill>
                  <a:srgbClr val="7030A0"/>
                </a:solidFill>
              </a:rPr>
              <a:t>translateY</a:t>
            </a:r>
            <a:r>
              <a:rPr lang="en-IN" dirty="0">
                <a:solidFill>
                  <a:srgbClr val="7030A0"/>
                </a:solidFill>
              </a:rPr>
              <a:t>())</a:t>
            </a:r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7030A0"/>
                </a:solidFill>
              </a:rPr>
              <a:t>Matrix3d (</a:t>
            </a:r>
            <a:r>
              <a:rPr lang="en-IN" i="1" dirty="0" err="1" smtClean="0">
                <a:solidFill>
                  <a:srgbClr val="7030A0"/>
                </a:solidFill>
              </a:rPr>
              <a:t>n,n,n,n,n,n,n,n,n,n,n,n,n,n,n,n</a:t>
            </a:r>
            <a:r>
              <a:rPr lang="en-IN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/>
              <a:t>Defines a 3D transformation, using a 4x4 matrix of 16 values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The matrix() Method</a:t>
            </a:r>
            <a:endParaRPr lang="en-IN" dirty="0"/>
          </a:p>
        </p:txBody>
      </p:sp>
      <p:pic>
        <p:nvPicPr>
          <p:cNvPr id="44034" name="Picture 2" descr="Rot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0"/>
            <a:ext cx="1481716" cy="13572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CSS3 is the latest standard for Cascading Style Sheet</a:t>
            </a:r>
          </a:p>
          <a:p>
            <a:pPr algn="just"/>
            <a:r>
              <a:rPr lang="en-IN" sz="2400" dirty="0" smtClean="0"/>
              <a:t>CSS3 has been split into "modules". </a:t>
            </a:r>
          </a:p>
          <a:p>
            <a:pPr lvl="1" algn="just"/>
            <a:r>
              <a:rPr lang="en-IN" sz="2400" dirty="0" smtClean="0"/>
              <a:t>It contains the "old CSS specification" </a:t>
            </a:r>
          </a:p>
          <a:p>
            <a:pPr lvl="2" algn="just"/>
            <a:r>
              <a:rPr lang="en-IN" sz="2200" dirty="0" smtClean="0"/>
              <a:t>which has been split into smaller pieces </a:t>
            </a:r>
          </a:p>
          <a:p>
            <a:pPr lvl="1" algn="just"/>
            <a:r>
              <a:rPr lang="en-IN" sz="2400" dirty="0" smtClean="0"/>
              <a:t>In addition, new modules are added</a:t>
            </a:r>
          </a:p>
          <a:p>
            <a:pPr algn="just"/>
            <a:r>
              <a:rPr lang="en-IN" sz="2400" dirty="0" smtClean="0"/>
              <a:t>CSS3 Modules are W3C Recommendations, and most of the new CSS3 properties are already implemented in modern browsers.	</a:t>
            </a:r>
          </a:p>
          <a:p>
            <a:pPr algn="just"/>
            <a:r>
              <a:rPr lang="en-IN" sz="2400" dirty="0" smtClean="0"/>
              <a:t>CSS3 is a cascading piece of paper that specifies concerning the data with a joined hypertext mark-up language document displays.</a:t>
            </a:r>
          </a:p>
          <a:p>
            <a:pPr algn="just"/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Introduction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Work</a:t>
            </a:r>
            <a:endParaRPr lang="en-IN" dirty="0"/>
          </a:p>
        </p:txBody>
      </p:sp>
      <p:pic>
        <p:nvPicPr>
          <p:cNvPr id="1026" name="Picture 2" descr="C:\Users\Tamal\Desktop\ClassWor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28736"/>
            <a:ext cx="6683474" cy="5357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CSS3 allows you to format your elements using 3D transformations.</a:t>
            </a:r>
          </a:p>
          <a:p>
            <a:pPr lvl="1"/>
            <a:r>
              <a:rPr lang="en-IN" dirty="0" err="1" smtClean="0"/>
              <a:t>rotateX</a:t>
            </a:r>
            <a:r>
              <a:rPr lang="en-IN" dirty="0" smtClean="0"/>
              <a:t>()</a:t>
            </a:r>
          </a:p>
          <a:p>
            <a:pPr lvl="1"/>
            <a:r>
              <a:rPr lang="en-IN" dirty="0" err="1" smtClean="0"/>
              <a:t>rotateY</a:t>
            </a:r>
            <a:r>
              <a:rPr lang="en-IN" dirty="0" smtClean="0"/>
              <a:t>()</a:t>
            </a:r>
          </a:p>
          <a:p>
            <a:pPr lvl="1"/>
            <a:r>
              <a:rPr lang="en-IN" dirty="0" err="1" smtClean="0"/>
              <a:t>rotateZ</a:t>
            </a:r>
            <a:r>
              <a:rPr lang="en-IN" dirty="0" smtClean="0"/>
              <a:t>()</a:t>
            </a:r>
          </a:p>
          <a:p>
            <a:r>
              <a:rPr lang="en-IN" dirty="0" smtClean="0"/>
              <a:t>The </a:t>
            </a:r>
            <a:r>
              <a:rPr lang="en-IN" dirty="0" err="1" smtClean="0">
                <a:solidFill>
                  <a:srgbClr val="7030A0"/>
                </a:solidFill>
              </a:rPr>
              <a:t>rotateX</a:t>
            </a:r>
            <a:r>
              <a:rPr lang="en-IN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 rotates an element around its X-axis at a given degree</a:t>
            </a:r>
          </a:p>
          <a:p>
            <a:r>
              <a:rPr lang="en-IN" dirty="0" smtClean="0"/>
              <a:t>The </a:t>
            </a:r>
            <a:r>
              <a:rPr lang="en-IN" dirty="0" err="1" smtClean="0">
                <a:solidFill>
                  <a:srgbClr val="7030A0"/>
                </a:solidFill>
              </a:rPr>
              <a:t>rotateY</a:t>
            </a:r>
            <a:r>
              <a:rPr lang="en-IN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 rotates an element around its Y-axis at a given degree</a:t>
            </a:r>
          </a:p>
          <a:p>
            <a:r>
              <a:rPr lang="en-IN" dirty="0" smtClean="0"/>
              <a:t>The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rotateZ</a:t>
            </a:r>
            <a:r>
              <a:rPr lang="en-IN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 rotates an element around its Z-axis at a given degree:</a:t>
            </a:r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CSS3 3D Transforms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9616"/>
            <a:ext cx="8401080" cy="4626547"/>
          </a:xfrm>
        </p:spPr>
        <p:txBody>
          <a:bodyPr/>
          <a:lstStyle/>
          <a:p>
            <a:pPr algn="just"/>
            <a:r>
              <a:rPr lang="en-IN" dirty="0" smtClean="0"/>
              <a:t>CSS3 transitions allows you to change property values smoothly (from one value to another), over a given duration.</a:t>
            </a:r>
          </a:p>
          <a:p>
            <a:pPr algn="just"/>
            <a:r>
              <a:rPr lang="en-IN" b="1" dirty="0" smtClean="0">
                <a:solidFill>
                  <a:srgbClr val="7030A0"/>
                </a:solidFill>
              </a:rPr>
              <a:t>How to Use CSS3 Transitions?</a:t>
            </a:r>
          </a:p>
          <a:p>
            <a:pPr lvl="1"/>
            <a:r>
              <a:rPr lang="en-IN" dirty="0" smtClean="0"/>
              <a:t>the CSS property you want to add an effect to</a:t>
            </a:r>
          </a:p>
          <a:p>
            <a:pPr lvl="1"/>
            <a:r>
              <a:rPr lang="en-IN" dirty="0" smtClean="0"/>
              <a:t>the duration of the effect</a:t>
            </a:r>
          </a:p>
          <a:p>
            <a:r>
              <a:rPr lang="en-IN" dirty="0" smtClean="0"/>
              <a:t>The transition effect will start when the specified CSS property (width) changes value.</a:t>
            </a:r>
          </a:p>
          <a:p>
            <a:pPr lvl="1" algn="just"/>
            <a:endParaRPr lang="en-IN" b="1" dirty="0" smtClean="0">
              <a:solidFill>
                <a:srgbClr val="7030A0"/>
              </a:solidFill>
            </a:endParaRP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CSS3 Transitions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71472" y="931569"/>
          <a:ext cx="8286808" cy="571214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38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8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277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Property</a:t>
                      </a:r>
                    </a:p>
                  </a:txBody>
                  <a:tcPr marL="88961" marR="88961" marT="44481" marB="44481"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88961" marR="88961" marT="44481" marB="4448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634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00B050"/>
                          </a:solidFill>
                        </a:rPr>
                        <a:t>transform</a:t>
                      </a:r>
                    </a:p>
                  </a:txBody>
                  <a:tcPr marL="88961" marR="88961" marT="44481" marB="44481"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Applies a 2D or 3D transformation to an element</a:t>
                      </a:r>
                    </a:p>
                  </a:txBody>
                  <a:tcPr marL="88961" marR="88961" marT="44481" marB="444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991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00B050"/>
                          </a:solidFill>
                        </a:rPr>
                        <a:t>transform-origin</a:t>
                      </a:r>
                    </a:p>
                  </a:txBody>
                  <a:tcPr marL="88961" marR="88961" marT="44481" marB="44481"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Allows you to change the position on transformed elements</a:t>
                      </a:r>
                    </a:p>
                  </a:txBody>
                  <a:tcPr marL="88961" marR="88961" marT="44481" marB="444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991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00B050"/>
                          </a:solidFill>
                        </a:rPr>
                        <a:t>transform-style</a:t>
                      </a:r>
                    </a:p>
                  </a:txBody>
                  <a:tcPr marL="88961" marR="88961" marT="44481" marB="44481" anchor="ctr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Specifies how nested elements are rendered in 3D space</a:t>
                      </a:r>
                    </a:p>
                  </a:txBody>
                  <a:tcPr marL="88961" marR="88961" marT="44481" marB="444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634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00B050"/>
                          </a:solidFill>
                        </a:rPr>
                        <a:t>perspective</a:t>
                      </a:r>
                    </a:p>
                  </a:txBody>
                  <a:tcPr marL="88961" marR="88961" marT="44481" marB="44481"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Specifies the perspective on how 3D elements are viewed</a:t>
                      </a:r>
                    </a:p>
                  </a:txBody>
                  <a:tcPr marL="88961" marR="88961" marT="44481" marB="444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634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00B050"/>
                          </a:solidFill>
                        </a:rPr>
                        <a:t>perspective-origin</a:t>
                      </a:r>
                    </a:p>
                  </a:txBody>
                  <a:tcPr marL="88961" marR="88961" marT="44481" marB="44481"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Specifies the bottom position of 3D elements</a:t>
                      </a:r>
                    </a:p>
                  </a:txBody>
                  <a:tcPr marL="88961" marR="88961" marT="44481" marB="444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1991">
                <a:tc>
                  <a:txBody>
                    <a:bodyPr/>
                    <a:lstStyle/>
                    <a:p>
                      <a:r>
                        <a:rPr lang="en-IN" sz="2400" dirty="0" err="1">
                          <a:solidFill>
                            <a:srgbClr val="00B050"/>
                          </a:solidFill>
                        </a:rPr>
                        <a:t>backface</a:t>
                      </a:r>
                      <a:r>
                        <a:rPr lang="en-IN" sz="2400" dirty="0">
                          <a:solidFill>
                            <a:srgbClr val="00B050"/>
                          </a:solidFill>
                        </a:rPr>
                        <a:t>-visibility</a:t>
                      </a:r>
                    </a:p>
                  </a:txBody>
                  <a:tcPr marL="88961" marR="88961" marT="44481" marB="44481"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Defines whether or not an element should be visible when not facing the screen</a:t>
                      </a:r>
                    </a:p>
                  </a:txBody>
                  <a:tcPr marL="88961" marR="88961" marT="44481" marB="444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1956"/>
          </a:xfrm>
        </p:spPr>
        <p:txBody>
          <a:bodyPr>
            <a:noAutofit/>
          </a:bodyPr>
          <a:lstStyle/>
          <a:p>
            <a:pPr lvl="0" fontAlgn="base">
              <a:spcAft>
                <a:spcPct val="0"/>
              </a:spcAft>
            </a:pPr>
            <a:r>
              <a:rPr lang="en-US" sz="3600" b="1" dirty="0" smtClean="0"/>
              <a:t>CSS3 Transform Properties</a:t>
            </a:r>
            <a:endParaRPr lang="en-IN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500121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CSS3 animations allows animation of most HTML elements </a:t>
            </a:r>
            <a:r>
              <a:rPr lang="en-IN" dirty="0" smtClean="0">
                <a:solidFill>
                  <a:srgbClr val="7030A0"/>
                </a:solidFill>
              </a:rPr>
              <a:t>without using </a:t>
            </a:r>
            <a:r>
              <a:rPr lang="en-IN" dirty="0" smtClean="0"/>
              <a:t>JavaScript or Flash!</a:t>
            </a:r>
          </a:p>
          <a:p>
            <a:pPr algn="just"/>
            <a:r>
              <a:rPr lang="en-IN" b="1" dirty="0" smtClean="0">
                <a:solidFill>
                  <a:srgbClr val="C00000"/>
                </a:solidFill>
              </a:rPr>
              <a:t>What are CSS3 Animations?</a:t>
            </a:r>
          </a:p>
          <a:p>
            <a:pPr lvl="1" algn="just"/>
            <a:r>
              <a:rPr lang="en-IN" dirty="0" smtClean="0"/>
              <a:t>An animation lets an element gradually change from one style to another.</a:t>
            </a:r>
          </a:p>
          <a:p>
            <a:pPr lvl="1" algn="just"/>
            <a:r>
              <a:rPr lang="en-IN" dirty="0" smtClean="0"/>
              <a:t>You can change as many CSS properties you want, as many times you want.</a:t>
            </a:r>
          </a:p>
          <a:p>
            <a:pPr lvl="1" algn="just"/>
            <a:r>
              <a:rPr lang="en-IN" dirty="0" smtClean="0"/>
              <a:t>To use CSS3 animation, you must first specify some </a:t>
            </a:r>
            <a:r>
              <a:rPr lang="en-IN" dirty="0" err="1" smtClean="0"/>
              <a:t>keyframes</a:t>
            </a:r>
            <a:r>
              <a:rPr lang="en-IN" dirty="0" smtClean="0"/>
              <a:t> for the animation.</a:t>
            </a:r>
          </a:p>
          <a:p>
            <a:pPr lvl="1" algn="just"/>
            <a:r>
              <a:rPr lang="en-IN" dirty="0" err="1" smtClean="0"/>
              <a:t>Keyframes</a:t>
            </a:r>
            <a:r>
              <a:rPr lang="en-IN" dirty="0" smtClean="0"/>
              <a:t> hold what styles the element will have at certain times.</a:t>
            </a:r>
          </a:p>
          <a:p>
            <a:pPr algn="just"/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CSS3 Animations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Specify CSS styles inside the </a:t>
            </a:r>
            <a:r>
              <a:rPr lang="en-IN" dirty="0" smtClean="0">
                <a:solidFill>
                  <a:srgbClr val="7030A0"/>
                </a:solidFill>
              </a:rPr>
              <a:t>@</a:t>
            </a:r>
            <a:r>
              <a:rPr lang="en-IN" dirty="0" err="1" smtClean="0">
                <a:solidFill>
                  <a:srgbClr val="7030A0"/>
                </a:solidFill>
              </a:rPr>
              <a:t>keyframes</a:t>
            </a:r>
            <a:r>
              <a:rPr lang="en-IN" dirty="0" smtClean="0">
                <a:solidFill>
                  <a:srgbClr val="7030A0"/>
                </a:solidFill>
              </a:rPr>
              <a:t> rule, </a:t>
            </a:r>
            <a:r>
              <a:rPr lang="en-IN" dirty="0" smtClean="0"/>
              <a:t>the animation will gradually change from the current style to the new style at certain times.</a:t>
            </a:r>
          </a:p>
          <a:p>
            <a:pPr algn="just"/>
            <a:endParaRPr lang="en-IN" sz="1400" dirty="0" smtClean="0"/>
          </a:p>
          <a:p>
            <a:pPr algn="just"/>
            <a:r>
              <a:rPr lang="en-IN" dirty="0" smtClean="0"/>
              <a:t>To get an animation to work, you must bind the animation to an element.</a:t>
            </a:r>
          </a:p>
          <a:p>
            <a:pPr algn="just"/>
            <a:endParaRPr lang="en-IN" sz="1400" dirty="0" smtClean="0"/>
          </a:p>
          <a:p>
            <a:pPr algn="just"/>
            <a:r>
              <a:rPr lang="en-IN" dirty="0" smtClean="0"/>
              <a:t>binds the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"example</a:t>
            </a:r>
            <a:r>
              <a:rPr lang="en-IN" dirty="0" smtClean="0"/>
              <a:t>" animation to the &lt;div&gt; element. The animation will lasts for 8 seconds, and it will gradually change the background-</a:t>
            </a:r>
            <a:r>
              <a:rPr lang="en-IN" dirty="0" err="1" smtClean="0"/>
              <a:t>color</a:t>
            </a:r>
            <a:r>
              <a:rPr lang="en-IN" dirty="0" smtClean="0"/>
              <a:t> of the &lt;div&gt; element from "red" to "yellow":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The @</a:t>
            </a:r>
            <a:r>
              <a:rPr lang="en-IN" b="1" dirty="0" err="1" smtClean="0"/>
              <a:t>keyframes</a:t>
            </a:r>
            <a:r>
              <a:rPr lang="en-IN" b="1" dirty="0" smtClean="0"/>
              <a:t> Rule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5001218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>
                <a:solidFill>
                  <a:srgbClr val="00B050"/>
                </a:solidFill>
              </a:rPr>
              <a:t>Note: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smtClean="0"/>
              <a:t>If the </a:t>
            </a:r>
            <a:r>
              <a:rPr lang="en-IN" dirty="0" smtClean="0">
                <a:solidFill>
                  <a:srgbClr val="7030A0"/>
                </a:solidFill>
              </a:rPr>
              <a:t>animation-duration</a:t>
            </a:r>
            <a:r>
              <a:rPr lang="en-IN" dirty="0" smtClean="0"/>
              <a:t> property is not specified, the animation will have no effect, because the </a:t>
            </a:r>
            <a:r>
              <a:rPr lang="en-IN" dirty="0" smtClean="0">
                <a:solidFill>
                  <a:srgbClr val="7030A0"/>
                </a:solidFill>
              </a:rPr>
              <a:t>default value is 0</a:t>
            </a:r>
            <a:r>
              <a:rPr lang="en-IN" dirty="0" smtClean="0"/>
              <a:t>. </a:t>
            </a:r>
          </a:p>
          <a:p>
            <a:pPr algn="just"/>
            <a:r>
              <a:rPr lang="en-IN" dirty="0" smtClean="0"/>
              <a:t>In the example above we have specified when the style will change by using the keywords "</a:t>
            </a:r>
            <a:r>
              <a:rPr lang="en-IN" dirty="0" smtClean="0">
                <a:solidFill>
                  <a:srgbClr val="7030A0"/>
                </a:solidFill>
              </a:rPr>
              <a:t>from</a:t>
            </a:r>
            <a:r>
              <a:rPr lang="en-IN" dirty="0" smtClean="0"/>
              <a:t>" and "</a:t>
            </a:r>
            <a:r>
              <a:rPr lang="en-IN" dirty="0" smtClean="0">
                <a:solidFill>
                  <a:srgbClr val="7030A0"/>
                </a:solidFill>
              </a:rPr>
              <a:t>to</a:t>
            </a:r>
            <a:r>
              <a:rPr lang="en-IN" dirty="0" smtClean="0"/>
              <a:t>" (which represents </a:t>
            </a:r>
            <a:r>
              <a:rPr lang="en-IN" dirty="0" smtClean="0">
                <a:solidFill>
                  <a:srgbClr val="7030A0"/>
                </a:solidFill>
              </a:rPr>
              <a:t>0% (start)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7030A0"/>
                </a:solidFill>
              </a:rPr>
              <a:t>100% (complete)).</a:t>
            </a:r>
          </a:p>
          <a:p>
            <a:pPr algn="just"/>
            <a:r>
              <a:rPr lang="en-IN" dirty="0" smtClean="0"/>
              <a:t>It will change the background-</a:t>
            </a:r>
            <a:r>
              <a:rPr lang="en-IN" dirty="0" err="1" smtClean="0"/>
              <a:t>color</a:t>
            </a:r>
            <a:r>
              <a:rPr lang="en-IN" dirty="0" smtClean="0"/>
              <a:t> of the &lt;div&gt; element when the animation is </a:t>
            </a:r>
            <a:r>
              <a:rPr lang="en-IN" dirty="0" smtClean="0">
                <a:solidFill>
                  <a:srgbClr val="0070C0"/>
                </a:solidFill>
              </a:rPr>
              <a:t>25% </a:t>
            </a:r>
            <a:r>
              <a:rPr lang="en-IN" dirty="0" smtClean="0"/>
              <a:t>complete, </a:t>
            </a:r>
            <a:r>
              <a:rPr lang="en-IN" dirty="0" smtClean="0">
                <a:solidFill>
                  <a:srgbClr val="0070C0"/>
                </a:solidFill>
              </a:rPr>
              <a:t>50% </a:t>
            </a:r>
            <a:r>
              <a:rPr lang="en-IN" dirty="0" smtClean="0"/>
              <a:t>complete, and again when the animation is </a:t>
            </a:r>
            <a:r>
              <a:rPr lang="en-IN" dirty="0" smtClean="0">
                <a:solidFill>
                  <a:srgbClr val="0070C0"/>
                </a:solidFill>
              </a:rPr>
              <a:t>100% </a:t>
            </a:r>
            <a:r>
              <a:rPr lang="en-IN" dirty="0" smtClean="0"/>
              <a:t>complete: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358384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en-IN" dirty="0" smtClean="0">
                <a:solidFill>
                  <a:srgbClr val="00B050"/>
                </a:solidFill>
              </a:rPr>
              <a:t>Multiple </a:t>
            </a:r>
            <a:r>
              <a:rPr lang="en-IN" dirty="0" err="1" smtClean="0">
                <a:solidFill>
                  <a:srgbClr val="00B050"/>
                </a:solidFill>
              </a:rPr>
              <a:t>color</a:t>
            </a:r>
            <a:r>
              <a:rPr lang="en-IN" dirty="0" smtClean="0">
                <a:solidFill>
                  <a:srgbClr val="00B050"/>
                </a:solidFill>
              </a:rPr>
              <a:t> change</a:t>
            </a:r>
          </a:p>
          <a:p>
            <a:pPr lvl="1" algn="just"/>
            <a:r>
              <a:rPr lang="en-IN" dirty="0" smtClean="0">
                <a:solidFill>
                  <a:srgbClr val="00B050"/>
                </a:solidFill>
              </a:rPr>
              <a:t>Position Change</a:t>
            </a:r>
          </a:p>
          <a:p>
            <a:pPr lvl="1" algn="just"/>
            <a:r>
              <a:rPr lang="en-IN" dirty="0" smtClean="0">
                <a:solidFill>
                  <a:srgbClr val="00B050"/>
                </a:solidFill>
              </a:rPr>
              <a:t>Reverse animation</a:t>
            </a:r>
          </a:p>
          <a:p>
            <a:pPr algn="just"/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animation-delay</a:t>
            </a:r>
            <a:r>
              <a:rPr lang="en-IN" b="1" dirty="0" smtClean="0"/>
              <a:t> </a:t>
            </a:r>
            <a:r>
              <a:rPr lang="en-IN" dirty="0" smtClean="0"/>
              <a:t>property specifies a delay for the start of an animation.</a:t>
            </a:r>
          </a:p>
          <a:p>
            <a:pPr algn="just"/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animation-iteration-count</a:t>
            </a:r>
            <a:r>
              <a:rPr lang="en-IN" dirty="0" smtClean="0"/>
              <a:t> property specifies the number of times an animation should run.</a:t>
            </a:r>
          </a:p>
          <a:p>
            <a:pPr algn="just"/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animation-direction</a:t>
            </a:r>
            <a:r>
              <a:rPr lang="en-IN" dirty="0" smtClean="0"/>
              <a:t> property is used to let an animation run in reverse direction or alternate cycles.</a:t>
            </a:r>
          </a:p>
          <a:p>
            <a:pPr algn="just"/>
            <a:r>
              <a:rPr lang="en-IN" dirty="0" smtClean="0"/>
              <a:t>The</a:t>
            </a:r>
            <a:r>
              <a:rPr lang="en-IN" b="1" dirty="0" smtClean="0">
                <a:solidFill>
                  <a:srgbClr val="C00000"/>
                </a:solidFill>
              </a:rPr>
              <a:t> animation-timing-function </a:t>
            </a:r>
            <a:r>
              <a:rPr lang="en-IN" dirty="0" smtClean="0"/>
              <a:t>property specifies the speed curve of the animation.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Animation can be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animation-timing-function</a:t>
            </a:r>
            <a:r>
              <a:rPr lang="en-IN" dirty="0" smtClean="0"/>
              <a:t> property can have the following values:</a:t>
            </a:r>
          </a:p>
          <a:p>
            <a:pPr lvl="1"/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ease - </a:t>
            </a:r>
            <a:r>
              <a:rPr lang="en-IN" dirty="0" smtClean="0"/>
              <a:t>specifies an animation with a slow start, then fast, then end slowly (this is default)</a:t>
            </a:r>
          </a:p>
          <a:p>
            <a:pPr lvl="1"/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linear</a:t>
            </a:r>
            <a:r>
              <a:rPr lang="en-IN" dirty="0" smtClean="0"/>
              <a:t> - specifies an animation with the same speed from 	start to end</a:t>
            </a:r>
          </a:p>
          <a:p>
            <a:pPr lvl="1"/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ease-in </a:t>
            </a:r>
            <a:r>
              <a:rPr lang="en-IN" dirty="0" smtClean="0"/>
              <a:t>- specifies an animation with a slow start</a:t>
            </a:r>
          </a:p>
          <a:p>
            <a:pPr lvl="1"/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ease-out</a:t>
            </a:r>
            <a:r>
              <a:rPr lang="en-IN" dirty="0" smtClean="0"/>
              <a:t> - specifies an animation with a slow end</a:t>
            </a:r>
          </a:p>
          <a:p>
            <a:pPr lvl="1"/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ease-in-out </a:t>
            </a:r>
            <a:r>
              <a:rPr lang="en-IN" dirty="0" smtClean="0"/>
              <a:t>- specifies an animation with a slow start and end</a:t>
            </a:r>
          </a:p>
          <a:p>
            <a:pPr lvl="1"/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cubic-</a:t>
            </a:r>
            <a:r>
              <a:rPr lang="en-IN" dirty="0" err="1" smtClean="0">
                <a:solidFill>
                  <a:schemeClr val="accent3">
                    <a:lumMod val="75000"/>
                  </a:schemeClr>
                </a:solidFill>
              </a:rPr>
              <a:t>bezier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dirty="0" err="1" smtClean="0">
                <a:solidFill>
                  <a:schemeClr val="accent3">
                    <a:lumMod val="75000"/>
                  </a:schemeClr>
                </a:solidFill>
              </a:rPr>
              <a:t>n,n,n,n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en-IN" dirty="0" smtClean="0"/>
              <a:t>- lets you define your own values in a cubic-</a:t>
            </a:r>
            <a:r>
              <a:rPr lang="en-IN" dirty="0" err="1" smtClean="0"/>
              <a:t>bezier</a:t>
            </a:r>
            <a:r>
              <a:rPr lang="en-IN" dirty="0" smtClean="0"/>
              <a:t> function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Specifies whether the animation is running or paused</a:t>
            </a:r>
          </a:p>
          <a:p>
            <a:r>
              <a:rPr lang="en-IN" dirty="0" smtClean="0"/>
              <a:t>div </a:t>
            </a: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    -</a:t>
            </a:r>
            <a:r>
              <a:rPr lang="en-IN" dirty="0" err="1"/>
              <a:t>webkit</a:t>
            </a:r>
            <a:r>
              <a:rPr lang="en-IN" dirty="0"/>
              <a:t>-animation-play-state: paused; /* Safari 4.0 - 8.0 */</a:t>
            </a:r>
            <a:br>
              <a:rPr lang="en-IN" dirty="0"/>
            </a:br>
            <a:r>
              <a:rPr lang="en-IN" dirty="0"/>
              <a:t>    </a:t>
            </a:r>
            <a:r>
              <a:rPr lang="en-IN" b="1" dirty="0"/>
              <a:t>animation-play-state</a:t>
            </a:r>
            <a:r>
              <a:rPr lang="en-IN" dirty="0"/>
              <a:t>: paused;</a:t>
            </a:r>
            <a:br>
              <a:rPr lang="en-IN" dirty="0"/>
            </a:br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smtClean="0"/>
              <a:t>animation-fill-mode</a:t>
            </a:r>
          </a:p>
          <a:p>
            <a:pPr lvl="1"/>
            <a:r>
              <a:rPr lang="en-IN" dirty="0"/>
              <a:t>Specifies a style for the element when the animation is not playing (before it starts, after it ends, or both)</a:t>
            </a:r>
            <a:endParaRPr lang="en-IN" dirty="0" smtClean="0"/>
          </a:p>
          <a:p>
            <a:r>
              <a:rPr lang="en-IN" dirty="0"/>
              <a:t>div {</a:t>
            </a:r>
            <a:br>
              <a:rPr lang="en-IN" dirty="0"/>
            </a:br>
            <a:r>
              <a:rPr lang="en-IN" dirty="0"/>
              <a:t>    -</a:t>
            </a:r>
            <a:r>
              <a:rPr lang="en-IN" dirty="0" err="1"/>
              <a:t>webkit</a:t>
            </a:r>
            <a:r>
              <a:rPr lang="en-IN" dirty="0"/>
              <a:t>-animation-fill-mode: forwards; /* Safari 4.0 - 8.0 */</a:t>
            </a:r>
            <a:br>
              <a:rPr lang="en-IN" dirty="0"/>
            </a:br>
            <a:r>
              <a:rPr lang="en-IN" dirty="0"/>
              <a:t>    animation-fill-mode: forwards;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6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first working draft of CSS3 was came in 2001and since the first introduction still it is under construction.</a:t>
            </a:r>
          </a:p>
          <a:p>
            <a:r>
              <a:rPr lang="en-IN" dirty="0" smtClean="0"/>
              <a:t>There were some certain shortcomings in CSS2 and due to its unlikeness the developer introduced CSS3. </a:t>
            </a:r>
          </a:p>
          <a:p>
            <a:r>
              <a:rPr lang="en-IN" dirty="0" smtClean="0"/>
              <a:t>It was initially declared early in the June 1999.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CSS3 History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http://t0.gstatic.com/images?q=tbn:ANd9GcT58i_S47hcMo5yesYOc9v484OQkVsQYYDagq0DGBmXDilyGyqph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3305175" cy="3295651"/>
          </a:xfrm>
          <a:prstGeom prst="rect">
            <a:avLst/>
          </a:prstGeom>
          <a:noFill/>
        </p:spPr>
      </p:pic>
      <p:pic>
        <p:nvPicPr>
          <p:cNvPr id="2052" name="Picture 4" descr="Image result for the e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714620"/>
            <a:ext cx="3286148" cy="2143140"/>
          </a:xfrm>
          <a:prstGeom prst="rect">
            <a:avLst/>
          </a:prstGeom>
          <a:noFill/>
        </p:spPr>
      </p:pic>
      <p:sp>
        <p:nvSpPr>
          <p:cNvPr id="2054" name="AutoShape 6" descr="Image result for best of lu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http://t0.gstatic.com/images?q=tbn:ANd9GcSUGvvzSQT8WQvSkOJXKqtyC1ggB2YdY2o8HaiQ4iYfter_7Aa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18" y="2143116"/>
            <a:ext cx="2786082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38757"/>
            <a:ext cx="8229600" cy="4626547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 CSS3 Border is such an affords of style sheet which reduces the human efforts of Photoshop and other graphical applications. </a:t>
            </a:r>
          </a:p>
          <a:p>
            <a:pPr algn="just"/>
            <a:r>
              <a:rPr lang="en-IN" dirty="0" smtClean="0"/>
              <a:t>An individual can create the rounded borders, border shadow, imaged based border etc. with the help of CSS3 Border.</a:t>
            </a:r>
          </a:p>
          <a:p>
            <a:pPr algn="just"/>
            <a:r>
              <a:rPr lang="en-IN" dirty="0" smtClean="0"/>
              <a:t>Basically  we use three features to create the border: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Border-radius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Border-image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CSS3 Borders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>
                <a:solidFill>
                  <a:srgbClr val="002060"/>
                </a:solidFill>
              </a:rPr>
              <a:t>border-radius</a:t>
            </a:r>
            <a:r>
              <a:rPr lang="en-IN" b="1" dirty="0" smtClean="0"/>
              <a:t> </a:t>
            </a:r>
            <a:r>
              <a:rPr lang="en-IN" dirty="0" smtClean="0"/>
              <a:t>is a such properties of CSS3 by which we can create the rounded corners.</a:t>
            </a:r>
          </a:p>
          <a:p>
            <a:pPr algn="just"/>
            <a:r>
              <a:rPr lang="en-IN" b="1" dirty="0" smtClean="0">
                <a:solidFill>
                  <a:srgbClr val="002060"/>
                </a:solidFill>
              </a:rPr>
              <a:t>border-image </a:t>
            </a:r>
            <a:r>
              <a:rPr lang="en-IN" dirty="0" smtClean="0"/>
              <a:t>is a such properties of CSS3 by which we can create the customized border, as we can put our own image as border.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 CSS3 border-radius property, you can give any element "rounded corners” in 3 ways</a:t>
            </a:r>
          </a:p>
          <a:p>
            <a:pPr lvl="1" algn="just"/>
            <a:r>
              <a:rPr lang="en-IN" dirty="0" smtClean="0"/>
              <a:t>Rounded corners for an element with a specified background </a:t>
            </a:r>
            <a:r>
              <a:rPr lang="en-IN" dirty="0" err="1" smtClean="0"/>
              <a:t>color</a:t>
            </a:r>
            <a:endParaRPr lang="en-IN" dirty="0" smtClean="0"/>
          </a:p>
          <a:p>
            <a:pPr lvl="1" algn="just"/>
            <a:r>
              <a:rPr lang="en-IN" dirty="0" smtClean="0"/>
              <a:t>Rounded corners for an element with a border</a:t>
            </a:r>
          </a:p>
          <a:p>
            <a:pPr lvl="1" algn="just"/>
            <a:r>
              <a:rPr lang="en-IN" dirty="0" smtClean="0"/>
              <a:t>Rounded corners for an element with a background image</a:t>
            </a:r>
          </a:p>
          <a:p>
            <a:pPr algn="just"/>
            <a:r>
              <a:rPr lang="en-IN" dirty="0" smtClean="0">
                <a:solidFill>
                  <a:srgbClr val="002060"/>
                </a:solidFill>
              </a:rPr>
              <a:t>-</a:t>
            </a:r>
            <a:r>
              <a:rPr lang="en-IN" dirty="0" err="1" smtClean="0">
                <a:solidFill>
                  <a:srgbClr val="002060"/>
                </a:solidFill>
              </a:rPr>
              <a:t>webkit</a:t>
            </a:r>
            <a:r>
              <a:rPr lang="en-IN" dirty="0" smtClean="0">
                <a:solidFill>
                  <a:srgbClr val="002060"/>
                </a:solidFill>
              </a:rPr>
              <a:t>- </a:t>
            </a:r>
            <a:r>
              <a:rPr lang="en-IN" dirty="0" smtClean="0"/>
              <a:t>or</a:t>
            </a:r>
            <a:r>
              <a:rPr lang="en-IN" dirty="0" smtClean="0">
                <a:solidFill>
                  <a:srgbClr val="002060"/>
                </a:solidFill>
              </a:rPr>
              <a:t> -</a:t>
            </a:r>
            <a:r>
              <a:rPr lang="en-IN" dirty="0" err="1" smtClean="0">
                <a:solidFill>
                  <a:srgbClr val="002060"/>
                </a:solidFill>
              </a:rPr>
              <a:t>moz</a:t>
            </a:r>
            <a:r>
              <a:rPr lang="en-IN" dirty="0" smtClean="0">
                <a:solidFill>
                  <a:srgbClr val="002060"/>
                </a:solidFill>
              </a:rPr>
              <a:t>- </a:t>
            </a:r>
            <a:r>
              <a:rPr lang="en-IN" dirty="0" smtClean="0"/>
              <a:t>specify the first version that worked with a prefix.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CSS3 Rounded Corners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518" y="5572140"/>
            <a:ext cx="84582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>
                <a:solidFill>
                  <a:srgbClr val="C00000"/>
                </a:solidFill>
              </a:rPr>
              <a:t>border-radius</a:t>
            </a:r>
            <a:r>
              <a:rPr lang="en-IN" dirty="0" smtClean="0"/>
              <a:t> property radius will be applied to all 4 corners.</a:t>
            </a:r>
          </a:p>
          <a:p>
            <a:pPr lvl="1" algn="just"/>
            <a:r>
              <a:rPr lang="en-IN" b="1" dirty="0" smtClean="0">
                <a:solidFill>
                  <a:srgbClr val="002060"/>
                </a:solidFill>
              </a:rPr>
              <a:t>Four values: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/>
              <a:t>first value applies to top-left, second value applies to top-right, third value applies to bottom-right, and fourth value applies to bottom-left corner</a:t>
            </a:r>
          </a:p>
          <a:p>
            <a:pPr lvl="1" algn="just"/>
            <a:r>
              <a:rPr lang="en-IN" b="1" dirty="0" smtClean="0">
                <a:solidFill>
                  <a:srgbClr val="002060"/>
                </a:solidFill>
              </a:rPr>
              <a:t>Three values: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/>
              <a:t>first value applies to top-left, second value applies to top-right and bottom-left, and third value applies to bottom-right</a:t>
            </a:r>
          </a:p>
          <a:p>
            <a:pPr lvl="1" algn="just"/>
            <a:r>
              <a:rPr lang="en-IN" b="1" dirty="0" smtClean="0">
                <a:solidFill>
                  <a:srgbClr val="002060"/>
                </a:solidFill>
              </a:rPr>
              <a:t>Two values: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/>
              <a:t>first value applies to top-left and bottom-right corner, and the second value applies to top-right and bottom-left corner</a:t>
            </a:r>
          </a:p>
          <a:p>
            <a:pPr lvl="1" algn="just"/>
            <a:r>
              <a:rPr lang="en-IN" b="1" dirty="0" smtClean="0">
                <a:solidFill>
                  <a:srgbClr val="002060"/>
                </a:solidFill>
              </a:rPr>
              <a:t>One value</a:t>
            </a:r>
            <a:r>
              <a:rPr lang="en-IN" b="1" dirty="0" smtClean="0"/>
              <a:t>:</a:t>
            </a:r>
            <a:r>
              <a:rPr lang="en-IN" dirty="0" smtClean="0"/>
              <a:t> all four corners are rounded equally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 smtClean="0"/>
              <a:t>CSS3 border-radius - Specify Each Corner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4221"/>
            <a:ext cx="8229600" cy="4626547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CSS3 </a:t>
            </a:r>
            <a:r>
              <a:rPr lang="en-IN" dirty="0" smtClean="0">
                <a:solidFill>
                  <a:srgbClr val="C00000"/>
                </a:solidFill>
              </a:rPr>
              <a:t>border-image </a:t>
            </a:r>
            <a:r>
              <a:rPr lang="en-IN" dirty="0" smtClean="0"/>
              <a:t>property, you can set an image to be used as the border around an element</a:t>
            </a:r>
          </a:p>
          <a:p>
            <a:pPr algn="just"/>
            <a:r>
              <a:rPr lang="en-IN" dirty="0" smtClean="0"/>
              <a:t>The property has three parts:</a:t>
            </a:r>
          </a:p>
          <a:p>
            <a:pPr lvl="1" algn="just"/>
            <a:r>
              <a:rPr lang="en-IN" dirty="0" smtClean="0">
                <a:solidFill>
                  <a:srgbClr val="002060"/>
                </a:solidFill>
              </a:rPr>
              <a:t>The image to use as the border</a:t>
            </a:r>
          </a:p>
          <a:p>
            <a:pPr lvl="1" algn="just"/>
            <a:r>
              <a:rPr lang="en-IN" dirty="0" smtClean="0">
                <a:solidFill>
                  <a:srgbClr val="002060"/>
                </a:solidFill>
              </a:rPr>
              <a:t>Where to slice the image</a:t>
            </a:r>
          </a:p>
          <a:p>
            <a:pPr lvl="1" algn="just"/>
            <a:r>
              <a:rPr lang="en-IN" dirty="0" smtClean="0">
                <a:solidFill>
                  <a:srgbClr val="002060"/>
                </a:solidFill>
              </a:rPr>
              <a:t>Define whether the middle sections should be repeated or stretched</a:t>
            </a:r>
          </a:p>
          <a:p>
            <a:pPr algn="just"/>
            <a:r>
              <a:rPr lang="en-IN" dirty="0" smtClean="0"/>
              <a:t>border-image property takes the image and slices it into nine sections, like a tic-tac-toe board. It then places the corners at the corners, and the middle sections are repeated or stretched as you specify.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CSS3 Border Images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000768"/>
            <a:ext cx="847725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s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Mountain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mountains</Template>
  <TotalTime>5046</TotalTime>
  <Words>2383</Words>
  <Application>Microsoft Office PowerPoint</Application>
  <PresentationFormat>On-screen Show (4:3)</PresentationFormat>
  <Paragraphs>256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Gill Sans MT</vt:lpstr>
      <vt:lpstr>Wingdings</vt:lpstr>
      <vt:lpstr>Wingdings 2</vt:lpstr>
      <vt:lpstr>Mountains</vt:lpstr>
      <vt:lpstr>Introduction to CSS3</vt:lpstr>
      <vt:lpstr>Index</vt:lpstr>
      <vt:lpstr>Introduction</vt:lpstr>
      <vt:lpstr>CSS3 History</vt:lpstr>
      <vt:lpstr>CSS3 Borders</vt:lpstr>
      <vt:lpstr>PowerPoint Presentation</vt:lpstr>
      <vt:lpstr>CSS3 Rounded Corners</vt:lpstr>
      <vt:lpstr>CSS3 border-radius - Specify Each Corner</vt:lpstr>
      <vt:lpstr>CSS3 Border Images</vt:lpstr>
      <vt:lpstr>CSS3 Shadow Effects</vt:lpstr>
      <vt:lpstr>CSS3 Backgrounds</vt:lpstr>
      <vt:lpstr>CSS3 background-origin Property</vt:lpstr>
      <vt:lpstr>CSS3 background-clip Property</vt:lpstr>
      <vt:lpstr>CSS3 Colors</vt:lpstr>
      <vt:lpstr>HSL Colors</vt:lpstr>
      <vt:lpstr>HSLA Colors</vt:lpstr>
      <vt:lpstr>Opacity</vt:lpstr>
      <vt:lpstr>CSS3 Gradients</vt:lpstr>
      <vt:lpstr>CSS3 Linear Gradients</vt:lpstr>
      <vt:lpstr>Linear Gradient</vt:lpstr>
      <vt:lpstr>CSS3 Radial Gradient  </vt:lpstr>
      <vt:lpstr>CSS3 Text</vt:lpstr>
      <vt:lpstr>CSS Web Fonts</vt:lpstr>
      <vt:lpstr>Different Web Fonts</vt:lpstr>
      <vt:lpstr>Different Web Fonts</vt:lpstr>
      <vt:lpstr>CSS3 2D Transforms</vt:lpstr>
      <vt:lpstr>     The translate() Method</vt:lpstr>
      <vt:lpstr>The skewX() Method</vt:lpstr>
      <vt:lpstr>The matrix() Method</vt:lpstr>
      <vt:lpstr>Class Work</vt:lpstr>
      <vt:lpstr>CSS3 3D Transforms</vt:lpstr>
      <vt:lpstr>CSS3 Transitions</vt:lpstr>
      <vt:lpstr>CSS3 Transform Properties</vt:lpstr>
      <vt:lpstr>CSS3 Animations</vt:lpstr>
      <vt:lpstr>The @keyframes Rule</vt:lpstr>
      <vt:lpstr>PowerPoint Presentation</vt:lpstr>
      <vt:lpstr>Animation can be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Tamal Dey</cp:lastModifiedBy>
  <cp:revision>424</cp:revision>
  <dcterms:created xsi:type="dcterms:W3CDTF">2015-07-30T05:28:19Z</dcterms:created>
  <dcterms:modified xsi:type="dcterms:W3CDTF">2017-12-05T07:42:05Z</dcterms:modified>
</cp:coreProperties>
</file>