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81"/>
  </p:notesMasterIdLst>
  <p:handoutMasterIdLst>
    <p:handoutMasterId r:id="rId82"/>
  </p:handoutMasterIdLst>
  <p:sldIdLst>
    <p:sldId id="256" r:id="rId2"/>
    <p:sldId id="298" r:id="rId3"/>
    <p:sldId id="295" r:id="rId4"/>
    <p:sldId id="257" r:id="rId5"/>
    <p:sldId id="306" r:id="rId6"/>
    <p:sldId id="258" r:id="rId7"/>
    <p:sldId id="347" r:id="rId8"/>
    <p:sldId id="299" r:id="rId9"/>
    <p:sldId id="300" r:id="rId10"/>
    <p:sldId id="259" r:id="rId11"/>
    <p:sldId id="301" r:id="rId12"/>
    <p:sldId id="260" r:id="rId13"/>
    <p:sldId id="261" r:id="rId14"/>
    <p:sldId id="268" r:id="rId15"/>
    <p:sldId id="296" r:id="rId16"/>
    <p:sldId id="262" r:id="rId17"/>
    <p:sldId id="302" r:id="rId18"/>
    <p:sldId id="297" r:id="rId19"/>
    <p:sldId id="371" r:id="rId20"/>
    <p:sldId id="309" r:id="rId21"/>
    <p:sldId id="310" r:id="rId22"/>
    <p:sldId id="303" r:id="rId23"/>
    <p:sldId id="349" r:id="rId24"/>
    <p:sldId id="311" r:id="rId25"/>
    <p:sldId id="304" r:id="rId26"/>
    <p:sldId id="341" r:id="rId27"/>
    <p:sldId id="378" r:id="rId28"/>
    <p:sldId id="316" r:id="rId29"/>
    <p:sldId id="305" r:id="rId30"/>
    <p:sldId id="312" r:id="rId31"/>
    <p:sldId id="264" r:id="rId32"/>
    <p:sldId id="350" r:id="rId33"/>
    <p:sldId id="265" r:id="rId34"/>
    <p:sldId id="322" r:id="rId35"/>
    <p:sldId id="353" r:id="rId36"/>
    <p:sldId id="351" r:id="rId37"/>
    <p:sldId id="352" r:id="rId38"/>
    <p:sldId id="354" r:id="rId39"/>
    <p:sldId id="381" r:id="rId40"/>
    <p:sldId id="323" r:id="rId41"/>
    <p:sldId id="266" r:id="rId42"/>
    <p:sldId id="270" r:id="rId43"/>
    <p:sldId id="324" r:id="rId44"/>
    <p:sldId id="272" r:id="rId45"/>
    <p:sldId id="372" r:id="rId46"/>
    <p:sldId id="269" r:id="rId47"/>
    <p:sldId id="325" r:id="rId48"/>
    <p:sldId id="273" r:id="rId49"/>
    <p:sldId id="368" r:id="rId50"/>
    <p:sldId id="326" r:id="rId51"/>
    <p:sldId id="376" r:id="rId52"/>
    <p:sldId id="373" r:id="rId53"/>
    <p:sldId id="374" r:id="rId54"/>
    <p:sldId id="327" r:id="rId55"/>
    <p:sldId id="330" r:id="rId56"/>
    <p:sldId id="331" r:id="rId57"/>
    <p:sldId id="328" r:id="rId58"/>
    <p:sldId id="361" r:id="rId59"/>
    <p:sldId id="375" r:id="rId60"/>
    <p:sldId id="362" r:id="rId61"/>
    <p:sldId id="363" r:id="rId62"/>
    <p:sldId id="364" r:id="rId63"/>
    <p:sldId id="365" r:id="rId64"/>
    <p:sldId id="366" r:id="rId65"/>
    <p:sldId id="367" r:id="rId66"/>
    <p:sldId id="336" r:id="rId67"/>
    <p:sldId id="338" r:id="rId68"/>
    <p:sldId id="339" r:id="rId69"/>
    <p:sldId id="340" r:id="rId70"/>
    <p:sldId id="285" r:id="rId71"/>
    <p:sldId id="287" r:id="rId72"/>
    <p:sldId id="288" r:id="rId73"/>
    <p:sldId id="289" r:id="rId74"/>
    <p:sldId id="290" r:id="rId75"/>
    <p:sldId id="291" r:id="rId76"/>
    <p:sldId id="379" r:id="rId77"/>
    <p:sldId id="377" r:id="rId78"/>
    <p:sldId id="380" r:id="rId79"/>
    <p:sldId id="360" r:id="rId80"/>
  </p:sldIdLst>
  <p:sldSz cx="9144000" cy="6858000" type="screen4x3"/>
  <p:notesSz cx="6858000" cy="973455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6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4624" autoAdjust="0"/>
  </p:normalViewPr>
  <p:slideViewPr>
    <p:cSldViewPr>
      <p:cViewPr varScale="1">
        <p:scale>
          <a:sx n="61" d="100"/>
          <a:sy n="61" d="100"/>
        </p:scale>
        <p:origin x="1572" y="48"/>
      </p:cViewPr>
      <p:guideLst>
        <p:guide orient="horz" pos="2160"/>
        <p:guide pos="2880"/>
      </p:guideLst>
    </p:cSldViewPr>
  </p:slideViewPr>
  <p:outlineViewPr>
    <p:cViewPr>
      <p:scale>
        <a:sx n="33" d="100"/>
        <a:sy n="33" d="100"/>
      </p:scale>
      <p:origin x="0" y="14592"/>
    </p:cViewPr>
  </p:outlineViewPr>
  <p:notesTextViewPr>
    <p:cViewPr>
      <p:scale>
        <a:sx n="100" d="100"/>
        <a:sy n="100" d="100"/>
      </p:scale>
      <p:origin x="0" y="0"/>
    </p:cViewPr>
  </p:notesTextViewPr>
  <p:notesViewPr>
    <p:cSldViewPr>
      <p:cViewPr varScale="1">
        <p:scale>
          <a:sx n="52" d="100"/>
          <a:sy n="52" d="100"/>
        </p:scale>
        <p:origin x="-2976" y="-96"/>
      </p:cViewPr>
      <p:guideLst>
        <p:guide orient="horz" pos="3066"/>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7363"/>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a:p>
        </p:txBody>
      </p:sp>
      <p:sp>
        <p:nvSpPr>
          <p:cNvPr id="3" name="Date Placeholder 2"/>
          <p:cNvSpPr>
            <a:spLocks noGrp="1"/>
          </p:cNvSpPr>
          <p:nvPr>
            <p:ph type="dt" sz="quarter" idx="1"/>
          </p:nvPr>
        </p:nvSpPr>
        <p:spPr>
          <a:xfrm>
            <a:off x="3884613" y="0"/>
            <a:ext cx="2971800" cy="487363"/>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DAF534B5-FF6D-43F6-B55E-507FF92444EE}" type="datetimeFigureOut">
              <a:rPr lang="en-US"/>
              <a:pPr>
                <a:defRPr/>
              </a:pPr>
              <a:t>12/13/2017</a:t>
            </a:fld>
            <a:endParaRPr lang="en-IN"/>
          </a:p>
        </p:txBody>
      </p:sp>
      <p:sp>
        <p:nvSpPr>
          <p:cNvPr id="4" name="Footer Placeholder 3"/>
          <p:cNvSpPr>
            <a:spLocks noGrp="1"/>
          </p:cNvSpPr>
          <p:nvPr>
            <p:ph type="ftr" sz="quarter" idx="2"/>
          </p:nvPr>
        </p:nvSpPr>
        <p:spPr>
          <a:xfrm>
            <a:off x="0" y="9245600"/>
            <a:ext cx="2971800" cy="487363"/>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IN"/>
          </a:p>
        </p:txBody>
      </p:sp>
      <p:sp>
        <p:nvSpPr>
          <p:cNvPr id="5" name="Slide Number Placeholder 4"/>
          <p:cNvSpPr>
            <a:spLocks noGrp="1"/>
          </p:cNvSpPr>
          <p:nvPr>
            <p:ph type="sldNum" sz="quarter" idx="3"/>
          </p:nvPr>
        </p:nvSpPr>
        <p:spPr>
          <a:xfrm>
            <a:off x="3884613" y="9245600"/>
            <a:ext cx="2971800" cy="4873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FF3828A-C38F-47BE-8788-5EF4596202CA}"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7363"/>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87363"/>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3354DAB9-2538-4F3F-B57F-47092383FE9E}" type="datetimeFigureOut">
              <a:rPr lang="en-US"/>
              <a:pPr>
                <a:defRPr/>
              </a:pPr>
              <a:t>12/13/2017</a:t>
            </a:fld>
            <a:endParaRPr lang="en-US"/>
          </a:p>
        </p:txBody>
      </p:sp>
      <p:sp>
        <p:nvSpPr>
          <p:cNvPr id="4" name="Slide Image Placeholder 3"/>
          <p:cNvSpPr>
            <a:spLocks noGrp="1" noRot="1" noChangeAspect="1"/>
          </p:cNvSpPr>
          <p:nvPr>
            <p:ph type="sldImg" idx="2"/>
          </p:nvPr>
        </p:nvSpPr>
        <p:spPr>
          <a:xfrm>
            <a:off x="996950" y="730250"/>
            <a:ext cx="4864100" cy="3649663"/>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624388"/>
            <a:ext cx="5486400" cy="437991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245600"/>
            <a:ext cx="2971800" cy="487363"/>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9245600"/>
            <a:ext cx="2971800" cy="4873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B982124-6F1F-41BE-8454-427EC8421A2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A8C60B-957A-4656-8B5E-EA3F278CF35D}" type="slidenum">
              <a:rPr lang="en-US" altLang="en-US" smtClean="0">
                <a:latin typeface="Arial" panose="020B0604020202020204" pitchFamily="34" charset="0"/>
              </a:rPr>
              <a:pPr>
                <a:spcBef>
                  <a:spcPct val="0"/>
                </a:spcBef>
              </a:pPr>
              <a:t>6</a:t>
            </a:fld>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403EFA-33B9-436B-9B27-7739B743E1C1}" type="slidenum">
              <a:rPr lang="en-US" altLang="en-US" smtClean="0">
                <a:latin typeface="Arial" panose="020B0604020202020204" pitchFamily="34" charset="0"/>
              </a:rPr>
              <a:pPr>
                <a:spcBef>
                  <a:spcPct val="0"/>
                </a:spcBef>
              </a:pPr>
              <a:t>20</a:t>
            </a:fld>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696C0C-1A3B-4796-B8B9-134874AFC498}" type="slidenum">
              <a:rPr lang="en-US" altLang="en-US" smtClean="0">
                <a:latin typeface="Arial" panose="020B0604020202020204" pitchFamily="34" charset="0"/>
              </a:rPr>
              <a:pPr>
                <a:spcBef>
                  <a:spcPct val="0"/>
                </a:spcBef>
              </a:pPr>
              <a:t>64</a:t>
            </a:fld>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ectangle 1"/>
          <p:cNvSpPr/>
          <p:nvPr/>
        </p:nvSpPr>
        <p:spPr>
          <a:xfrm>
            <a:off x="1785938" y="1785938"/>
            <a:ext cx="6143625"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Rectangle 2"/>
          <p:cNvSpPr/>
          <p:nvPr/>
        </p:nvSpPr>
        <p:spPr>
          <a:xfrm>
            <a:off x="1285875" y="4429125"/>
            <a:ext cx="7315200" cy="175736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Rectangle 3"/>
          <p:cNvSpPr/>
          <p:nvPr/>
        </p:nvSpPr>
        <p:spPr>
          <a:xfrm>
            <a:off x="1428750" y="1785938"/>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28688" y="4422775"/>
            <a:ext cx="214312" cy="1792288"/>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TextBox 5"/>
          <p:cNvSpPr txBox="1"/>
          <p:nvPr userDrawn="1"/>
        </p:nvSpPr>
        <p:spPr>
          <a:xfrm>
            <a:off x="1878484" y="2071678"/>
            <a:ext cx="5908225" cy="707886"/>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cs typeface="Arial" charset="0"/>
              </a:rPr>
              <a:t>The Basics JavaScript</a:t>
            </a:r>
            <a:endParaRPr lang="en-IN"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cs typeface="Arial" charset="0"/>
            </a:endParaRPr>
          </a:p>
        </p:txBody>
      </p:sp>
      <p:sp>
        <p:nvSpPr>
          <p:cNvPr id="7" name="Date Placeholder 27"/>
          <p:cNvSpPr>
            <a:spLocks noGrp="1"/>
          </p:cNvSpPr>
          <p:nvPr>
            <p:ph type="dt" sz="half" idx="10"/>
          </p:nvPr>
        </p:nvSpPr>
        <p:spPr>
          <a:xfrm>
            <a:off x="6400800" y="6354763"/>
            <a:ext cx="2286000" cy="366712"/>
          </a:xfrm>
          <a:prstGeom prst="rect">
            <a:avLst/>
          </a:prstGeom>
        </p:spPr>
        <p:txBody>
          <a:bodyPr/>
          <a:lstStyle>
            <a:lvl1pPr eaLnBrk="1" hangingPunct="1">
              <a:defRPr sz="1400">
                <a:latin typeface="Arial" charset="0"/>
                <a:cs typeface="Arial" charset="0"/>
              </a:defRPr>
            </a:lvl1pPr>
          </a:lstStyle>
          <a:p>
            <a:pPr>
              <a:defRPr/>
            </a:pPr>
            <a:fld id="{C703AED0-BD5E-4961-A8D3-8851E134EF29}" type="datetimeFigureOut">
              <a:rPr lang="en-US"/>
              <a:pPr>
                <a:defRPr/>
              </a:pPr>
              <a:t>12/13/2017</a:t>
            </a:fld>
            <a:endParaRPr lang="en-US"/>
          </a:p>
        </p:txBody>
      </p:sp>
      <p:sp>
        <p:nvSpPr>
          <p:cNvPr id="8" name="Footer Placeholder 16"/>
          <p:cNvSpPr>
            <a:spLocks noGrp="1"/>
          </p:cNvSpPr>
          <p:nvPr>
            <p:ph type="ftr" sz="quarter" idx="11"/>
          </p:nvPr>
        </p:nvSpPr>
        <p:spPr>
          <a:xfrm>
            <a:off x="2898775" y="6354763"/>
            <a:ext cx="3475038" cy="366712"/>
          </a:xfrm>
          <a:prstGeom prst="rect">
            <a:avLst/>
          </a:prstGeom>
        </p:spPr>
        <p:txBody>
          <a:bodyPr/>
          <a:lstStyle>
            <a:lvl1pPr eaLnBrk="1" hangingPunct="1">
              <a:defRPr>
                <a:latin typeface="Arial" charset="0"/>
                <a:cs typeface="Arial" charset="0"/>
              </a:defRPr>
            </a:lvl1pPr>
          </a:lstStyle>
          <a:p>
            <a:pPr>
              <a:defRPr/>
            </a:pPr>
            <a:endParaRPr lang="en-US"/>
          </a:p>
        </p:txBody>
      </p:sp>
      <p:sp>
        <p:nvSpPr>
          <p:cNvPr id="9" name="Slide Number Placeholder 28"/>
          <p:cNvSpPr>
            <a:spLocks noGrp="1"/>
          </p:cNvSpPr>
          <p:nvPr>
            <p:ph type="sldNum" sz="quarter" idx="12"/>
          </p:nvPr>
        </p:nvSpPr>
        <p:spPr>
          <a:xfrm>
            <a:off x="1216025" y="6354763"/>
            <a:ext cx="12192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9F78D7E-6857-46FB-A81E-0FD15D40620F}" type="slidenum">
              <a:rPr lang="en-US" altLang="en-US"/>
              <a:pPr>
                <a:defRPr/>
              </a:pPr>
              <a:t>‹#›</a:t>
            </a:fld>
            <a:endParaRPr lang="en-US" altLang="en-US"/>
          </a:p>
        </p:txBody>
      </p:sp>
    </p:spTree>
    <p:extLst>
      <p:ext uri="{BB962C8B-B14F-4D97-AF65-F5344CB8AC3E}">
        <p14:creationId xmlns:p14="http://schemas.microsoft.com/office/powerpoint/2010/main" val="374414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56350"/>
            <a:ext cx="2289175" cy="365125"/>
          </a:xfrm>
          <a:prstGeom prst="rect">
            <a:avLst/>
          </a:prstGeom>
        </p:spPr>
        <p:txBody>
          <a:bodyPr/>
          <a:lstStyle>
            <a:lvl1pPr eaLnBrk="1" hangingPunct="1">
              <a:defRPr>
                <a:latin typeface="Arial" charset="0"/>
                <a:cs typeface="Arial" charset="0"/>
              </a:defRPr>
            </a:lvl1pPr>
          </a:lstStyle>
          <a:p>
            <a:pPr>
              <a:defRPr/>
            </a:pPr>
            <a:fld id="{172E7673-5482-472C-9998-69069DC8722B}" type="datetimeFigureOut">
              <a:rPr lang="en-US"/>
              <a:pPr>
                <a:defRPr/>
              </a:pPr>
              <a:t>12/13/2017</a:t>
            </a:fld>
            <a:endParaRPr lang="en-US"/>
          </a:p>
        </p:txBody>
      </p:sp>
      <p:sp>
        <p:nvSpPr>
          <p:cNvPr id="5" name="Footer Placeholder 4"/>
          <p:cNvSpPr>
            <a:spLocks noGrp="1"/>
          </p:cNvSpPr>
          <p:nvPr>
            <p:ph type="ftr" sz="quarter" idx="11"/>
          </p:nvPr>
        </p:nvSpPr>
        <p:spPr>
          <a:xfrm>
            <a:off x="2898775" y="6356350"/>
            <a:ext cx="3505200" cy="365125"/>
          </a:xfrm>
          <a:prstGeom prst="rect">
            <a:avLst/>
          </a:prstGeom>
        </p:spPr>
        <p:txBody>
          <a:bodyPr/>
          <a:lstStyle>
            <a:lvl1pPr eaLnBrk="1" hangingPunct="1">
              <a:defRPr>
                <a:latin typeface="Arial" charset="0"/>
                <a:cs typeface="Arial" charset="0"/>
              </a:defRPr>
            </a:lvl1pPr>
          </a:lstStyle>
          <a:p>
            <a:pPr>
              <a:defRPr/>
            </a:pPr>
            <a:endParaRPr lang="en-US"/>
          </a:p>
        </p:txBody>
      </p:sp>
      <p:sp>
        <p:nvSpPr>
          <p:cNvPr id="6" name="Slide Number Placeholder 5"/>
          <p:cNvSpPr>
            <a:spLocks noGrp="1"/>
          </p:cNvSpPr>
          <p:nvPr>
            <p:ph type="sldNum" sz="quarter" idx="12"/>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2CCA100-71F0-4F85-A026-F2229FAD5466}" type="slidenum">
              <a:rPr lang="en-US" altLang="en-US"/>
              <a:pPr>
                <a:defRPr/>
              </a:pPr>
              <a:t>‹#›</a:t>
            </a:fld>
            <a:endParaRPr lang="en-US" altLang="en-US"/>
          </a:p>
        </p:txBody>
      </p:sp>
    </p:spTree>
    <p:extLst>
      <p:ext uri="{BB962C8B-B14F-4D97-AF65-F5344CB8AC3E}">
        <p14:creationId xmlns:p14="http://schemas.microsoft.com/office/powerpoint/2010/main" val="281221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8"/>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12"/>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400800" y="6356350"/>
            <a:ext cx="2289175" cy="365125"/>
          </a:xfrm>
          <a:prstGeom prst="rect">
            <a:avLst/>
          </a:prstGeom>
        </p:spPr>
        <p:txBody>
          <a:bodyPr/>
          <a:lstStyle>
            <a:lvl1pPr eaLnBrk="1" hangingPunct="1">
              <a:defRPr>
                <a:latin typeface="Arial" charset="0"/>
                <a:cs typeface="Arial" charset="0"/>
              </a:defRPr>
            </a:lvl1pPr>
          </a:lstStyle>
          <a:p>
            <a:pPr>
              <a:defRPr/>
            </a:pPr>
            <a:fld id="{EF269C98-ACA6-4995-B551-67CD72AB0B8D}" type="datetimeFigureOut">
              <a:rPr lang="en-US"/>
              <a:pPr>
                <a:defRPr/>
              </a:pPr>
              <a:t>12/13/2017</a:t>
            </a:fld>
            <a:endParaRPr lang="en-US"/>
          </a:p>
        </p:txBody>
      </p:sp>
      <p:sp>
        <p:nvSpPr>
          <p:cNvPr id="8" name="Footer Placeholder 4"/>
          <p:cNvSpPr>
            <a:spLocks noGrp="1"/>
          </p:cNvSpPr>
          <p:nvPr>
            <p:ph type="ftr" sz="quarter" idx="11"/>
          </p:nvPr>
        </p:nvSpPr>
        <p:spPr>
          <a:xfrm>
            <a:off x="2898775" y="6356350"/>
            <a:ext cx="3505200" cy="365125"/>
          </a:xfrm>
          <a:prstGeom prst="rect">
            <a:avLst/>
          </a:prstGeom>
        </p:spPr>
        <p:txBody>
          <a:bodyPr/>
          <a:lstStyle>
            <a:lvl1pPr eaLnBrk="1" hangingPunct="1">
              <a:defRPr>
                <a:latin typeface="Arial" charset="0"/>
                <a:cs typeface="Arial" charset="0"/>
              </a:defRPr>
            </a:lvl1pPr>
          </a:lstStyle>
          <a:p>
            <a:pPr>
              <a:defRPr/>
            </a:pPr>
            <a:endParaRPr lang="en-US"/>
          </a:p>
        </p:txBody>
      </p:sp>
      <p:sp>
        <p:nvSpPr>
          <p:cNvPr id="9" name="Slide Number Placeholder 5"/>
          <p:cNvSpPr>
            <a:spLocks noGrp="1"/>
          </p:cNvSpPr>
          <p:nvPr>
            <p:ph type="sldNum" sz="quarter" idx="12"/>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43BD0D6-7109-4748-A8DF-CB5DFFF135AB}" type="slidenum">
              <a:rPr lang="en-US" altLang="en-US"/>
              <a:pPr>
                <a:defRPr/>
              </a:pPr>
              <a:t>‹#›</a:t>
            </a:fld>
            <a:endParaRPr lang="en-US" altLang="en-US"/>
          </a:p>
        </p:txBody>
      </p:sp>
    </p:spTree>
    <p:extLst>
      <p:ext uri="{BB962C8B-B14F-4D97-AF65-F5344CB8AC3E}">
        <p14:creationId xmlns:p14="http://schemas.microsoft.com/office/powerpoint/2010/main" val="165186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203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a:prstGeom prst="rect">
            <a:avLst/>
          </a:prstGeom>
        </p:spPr>
        <p:txBody>
          <a:bodyPr/>
          <a:lstStyle>
            <a:lvl1pPr eaLnBrk="1" hangingPunct="1">
              <a:defRPr>
                <a:latin typeface="Arial" charset="0"/>
                <a:cs typeface="Arial" charset="0"/>
              </a:defRPr>
            </a:lvl1pPr>
          </a:lstStyle>
          <a:p>
            <a:pPr>
              <a:defRPr/>
            </a:pPr>
            <a:fld id="{A840CB07-1451-4DEF-A298-903A9B40818C}" type="datetimeFigureOut">
              <a:rPr lang="en-US"/>
              <a:pPr>
                <a:defRPr/>
              </a:pPr>
              <a:t>12/13/2017</a:t>
            </a:fld>
            <a:endParaRPr lang="en-US"/>
          </a:p>
        </p:txBody>
      </p:sp>
      <p:sp>
        <p:nvSpPr>
          <p:cNvPr id="7" name="Footer Placeholder 4"/>
          <p:cNvSpPr>
            <a:spLocks noGrp="1"/>
          </p:cNvSpPr>
          <p:nvPr>
            <p:ph type="ftr" sz="quarter" idx="11"/>
          </p:nvPr>
        </p:nvSpPr>
        <p:spPr>
          <a:xfrm>
            <a:off x="2898775" y="6354763"/>
            <a:ext cx="3475038" cy="366712"/>
          </a:xfrm>
          <a:prstGeom prst="rect">
            <a:avLst/>
          </a:prstGeom>
        </p:spPr>
        <p:txBody>
          <a:bodyPr/>
          <a:lstStyle>
            <a:lvl1pPr eaLnBrk="1" hangingPunct="1">
              <a:defRPr>
                <a:latin typeface="Arial" charset="0"/>
                <a:cs typeface="Arial" charset="0"/>
              </a:defRPr>
            </a:lvl1pPr>
          </a:lstStyle>
          <a:p>
            <a:pPr>
              <a:defRPr/>
            </a:pPr>
            <a:endParaRPr lang="en-US"/>
          </a:p>
        </p:txBody>
      </p:sp>
      <p:sp>
        <p:nvSpPr>
          <p:cNvPr id="8" name="Slide Number Placeholder 5"/>
          <p:cNvSpPr>
            <a:spLocks noGrp="1"/>
          </p:cNvSpPr>
          <p:nvPr>
            <p:ph type="sldNum" sz="quarter" idx="12"/>
          </p:nvPr>
        </p:nvSpPr>
        <p:spPr>
          <a:xfrm>
            <a:off x="1069975" y="6354763"/>
            <a:ext cx="1520825"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C21DEC5-67AF-48FE-8FAA-1F600C3C4EAE}" type="slidenum">
              <a:rPr lang="en-US" altLang="en-US"/>
              <a:pPr>
                <a:defRPr/>
              </a:pPr>
              <a:t>‹#›</a:t>
            </a:fld>
            <a:endParaRPr lang="en-US" altLang="en-US"/>
          </a:p>
        </p:txBody>
      </p:sp>
    </p:spTree>
    <p:extLst>
      <p:ext uri="{BB962C8B-B14F-4D97-AF65-F5344CB8AC3E}">
        <p14:creationId xmlns:p14="http://schemas.microsoft.com/office/powerpoint/2010/main" val="34818705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400800" y="6356350"/>
            <a:ext cx="2289175" cy="365125"/>
          </a:xfrm>
          <a:prstGeom prst="rect">
            <a:avLst/>
          </a:prstGeom>
        </p:spPr>
        <p:txBody>
          <a:bodyPr/>
          <a:lstStyle>
            <a:lvl1pPr eaLnBrk="1" hangingPunct="1">
              <a:defRPr>
                <a:latin typeface="Arial" charset="0"/>
                <a:cs typeface="Arial" charset="0"/>
              </a:defRPr>
            </a:lvl1pPr>
          </a:lstStyle>
          <a:p>
            <a:pPr>
              <a:defRPr/>
            </a:pPr>
            <a:fld id="{E662E9AB-C23F-4B3E-B841-8B0003181B0B}" type="datetimeFigureOut">
              <a:rPr lang="en-US"/>
              <a:pPr>
                <a:defRPr/>
              </a:pPr>
              <a:t>12/13/2017</a:t>
            </a:fld>
            <a:endParaRPr lang="en-US"/>
          </a:p>
        </p:txBody>
      </p:sp>
      <p:sp>
        <p:nvSpPr>
          <p:cNvPr id="6" name="Footer Placeholder 5"/>
          <p:cNvSpPr>
            <a:spLocks noGrp="1"/>
          </p:cNvSpPr>
          <p:nvPr>
            <p:ph type="ftr" sz="quarter" idx="11"/>
          </p:nvPr>
        </p:nvSpPr>
        <p:spPr>
          <a:xfrm>
            <a:off x="2898775" y="6356350"/>
            <a:ext cx="3505200" cy="365125"/>
          </a:xfrm>
          <a:prstGeom prst="rect">
            <a:avLst/>
          </a:prstGeom>
        </p:spPr>
        <p:txBody>
          <a:bodyPr/>
          <a:lstStyle>
            <a:lvl1pPr eaLnBrk="1" hangingPunct="1">
              <a:defRPr>
                <a:latin typeface="Arial" charset="0"/>
                <a:cs typeface="Arial" charset="0"/>
              </a:defRPr>
            </a:lvl1pPr>
          </a:lstStyle>
          <a:p>
            <a:pPr>
              <a:defRPr/>
            </a:pPr>
            <a:endParaRPr lang="en-US"/>
          </a:p>
        </p:txBody>
      </p:sp>
      <p:sp>
        <p:nvSpPr>
          <p:cNvPr id="7" name="Slide Number Placeholder 6"/>
          <p:cNvSpPr>
            <a:spLocks noGrp="1"/>
          </p:cNvSpPr>
          <p:nvPr>
            <p:ph type="sldNum" sz="quarter" idx="12"/>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F7D49F4-73D2-4F78-A81D-F07D7D1CBB22}" type="slidenum">
              <a:rPr lang="en-US" altLang="en-US"/>
              <a:pPr>
                <a:defRPr/>
              </a:pPr>
              <a:t>‹#›</a:t>
            </a:fld>
            <a:endParaRPr lang="en-US" altLang="en-US"/>
          </a:p>
        </p:txBody>
      </p:sp>
    </p:spTree>
    <p:extLst>
      <p:ext uri="{BB962C8B-B14F-4D97-AF65-F5344CB8AC3E}">
        <p14:creationId xmlns:p14="http://schemas.microsoft.com/office/powerpoint/2010/main" val="324988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400800" y="6356350"/>
            <a:ext cx="2289175" cy="365125"/>
          </a:xfrm>
          <a:prstGeom prst="rect">
            <a:avLst/>
          </a:prstGeom>
        </p:spPr>
        <p:txBody>
          <a:bodyPr/>
          <a:lstStyle>
            <a:lvl1pPr eaLnBrk="1" hangingPunct="1">
              <a:defRPr>
                <a:latin typeface="Arial" charset="0"/>
                <a:cs typeface="Arial" charset="0"/>
              </a:defRPr>
            </a:lvl1pPr>
          </a:lstStyle>
          <a:p>
            <a:pPr>
              <a:defRPr/>
            </a:pPr>
            <a:fld id="{16378042-48D5-412C-9C1A-1BF59906EAC5}" type="datetimeFigureOut">
              <a:rPr lang="en-US"/>
              <a:pPr>
                <a:defRPr/>
              </a:pPr>
              <a:t>12/13/2017</a:t>
            </a:fld>
            <a:endParaRPr lang="en-US"/>
          </a:p>
        </p:txBody>
      </p:sp>
      <p:sp>
        <p:nvSpPr>
          <p:cNvPr id="8" name="Footer Placeholder 7"/>
          <p:cNvSpPr>
            <a:spLocks noGrp="1"/>
          </p:cNvSpPr>
          <p:nvPr>
            <p:ph type="ftr" sz="quarter" idx="11"/>
          </p:nvPr>
        </p:nvSpPr>
        <p:spPr>
          <a:xfrm>
            <a:off x="2898775" y="6356350"/>
            <a:ext cx="3505200" cy="365125"/>
          </a:xfrm>
          <a:prstGeom prst="rect">
            <a:avLst/>
          </a:prstGeom>
        </p:spPr>
        <p:txBody>
          <a:bodyPr/>
          <a:lstStyle>
            <a:lvl1pPr eaLnBrk="1" hangingPunct="1">
              <a:defRPr>
                <a:latin typeface="Arial" charset="0"/>
                <a:cs typeface="Arial" charset="0"/>
              </a:defRPr>
            </a:lvl1pPr>
          </a:lstStyle>
          <a:p>
            <a:pPr>
              <a:defRPr/>
            </a:pPr>
            <a:endParaRPr lang="en-US"/>
          </a:p>
        </p:txBody>
      </p:sp>
      <p:sp>
        <p:nvSpPr>
          <p:cNvPr id="9" name="Slide Number Placeholder 8"/>
          <p:cNvSpPr>
            <a:spLocks noGrp="1"/>
          </p:cNvSpPr>
          <p:nvPr>
            <p:ph type="sldNum" sz="quarter" idx="12"/>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1718AAF-B2E0-420A-8EB9-7D083F837CE9}" type="slidenum">
              <a:rPr lang="en-US" altLang="en-US"/>
              <a:pPr>
                <a:defRPr/>
              </a:pPr>
              <a:t>‹#›</a:t>
            </a:fld>
            <a:endParaRPr lang="en-US" altLang="en-US"/>
          </a:p>
        </p:txBody>
      </p:sp>
    </p:spTree>
    <p:extLst>
      <p:ext uri="{BB962C8B-B14F-4D97-AF65-F5344CB8AC3E}">
        <p14:creationId xmlns:p14="http://schemas.microsoft.com/office/powerpoint/2010/main" val="334890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a:xfrm>
            <a:off x="6400800" y="6356350"/>
            <a:ext cx="2289175" cy="365125"/>
          </a:xfrm>
          <a:prstGeom prst="rect">
            <a:avLst/>
          </a:prstGeom>
        </p:spPr>
        <p:txBody>
          <a:bodyPr/>
          <a:lstStyle>
            <a:lvl1pPr eaLnBrk="1" hangingPunct="1">
              <a:defRPr>
                <a:latin typeface="Arial" charset="0"/>
                <a:cs typeface="Arial" charset="0"/>
              </a:defRPr>
            </a:lvl1pPr>
          </a:lstStyle>
          <a:p>
            <a:pPr>
              <a:defRPr/>
            </a:pPr>
            <a:fld id="{89AE3BCC-2F3B-4636-AF1A-F27D38517366}" type="datetimeFigureOut">
              <a:rPr lang="en-US"/>
              <a:pPr>
                <a:defRPr/>
              </a:pPr>
              <a:t>12/13/2017</a:t>
            </a:fld>
            <a:endParaRPr lang="en-US"/>
          </a:p>
        </p:txBody>
      </p:sp>
      <p:sp>
        <p:nvSpPr>
          <p:cNvPr id="5" name="Footer Placeholder 3"/>
          <p:cNvSpPr>
            <a:spLocks noGrp="1"/>
          </p:cNvSpPr>
          <p:nvPr>
            <p:ph type="ftr" sz="quarter" idx="11"/>
          </p:nvPr>
        </p:nvSpPr>
        <p:spPr>
          <a:xfrm>
            <a:off x="2898775" y="6356350"/>
            <a:ext cx="3505200" cy="365125"/>
          </a:xfrm>
          <a:prstGeom prst="rect">
            <a:avLst/>
          </a:prstGeom>
        </p:spPr>
        <p:txBody>
          <a:bodyPr/>
          <a:lstStyle>
            <a:lvl1pPr eaLnBrk="1" hangingPunct="1">
              <a:defRPr>
                <a:latin typeface="Arial" charset="0"/>
                <a:cs typeface="Arial" charset="0"/>
              </a:defRPr>
            </a:lvl1pPr>
          </a:lstStyle>
          <a:p>
            <a:pPr>
              <a:defRPr/>
            </a:pPr>
            <a:endParaRPr lang="en-US"/>
          </a:p>
        </p:txBody>
      </p:sp>
      <p:sp>
        <p:nvSpPr>
          <p:cNvPr id="6" name="Slide Number Placeholder 4"/>
          <p:cNvSpPr>
            <a:spLocks noGrp="1"/>
          </p:cNvSpPr>
          <p:nvPr>
            <p:ph type="sldNum" sz="quarter" idx="12"/>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7E1F0CD-636B-43EB-9CBC-490AF33BB8C4}" type="slidenum">
              <a:rPr lang="en-US" altLang="en-US"/>
              <a:pPr>
                <a:defRPr/>
              </a:pPr>
              <a:t>‹#›</a:t>
            </a:fld>
            <a:endParaRPr lang="en-US" altLang="en-US"/>
          </a:p>
        </p:txBody>
      </p:sp>
    </p:spTree>
    <p:extLst>
      <p:ext uri="{BB962C8B-B14F-4D97-AF65-F5344CB8AC3E}">
        <p14:creationId xmlns:p14="http://schemas.microsoft.com/office/powerpoint/2010/main" val="209832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8"/>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p:cNvSpPr>
            <a:spLocks noGrp="1"/>
          </p:cNvSpPr>
          <p:nvPr>
            <p:ph type="dt" sz="half" idx="10"/>
          </p:nvPr>
        </p:nvSpPr>
        <p:spPr>
          <a:xfrm>
            <a:off x="6400800" y="6356350"/>
            <a:ext cx="2289175" cy="365125"/>
          </a:xfrm>
          <a:prstGeom prst="rect">
            <a:avLst/>
          </a:prstGeom>
        </p:spPr>
        <p:txBody>
          <a:bodyPr/>
          <a:lstStyle>
            <a:lvl1pPr eaLnBrk="1" hangingPunct="1">
              <a:defRPr>
                <a:latin typeface="Arial" charset="0"/>
                <a:cs typeface="Arial" charset="0"/>
              </a:defRPr>
            </a:lvl1pPr>
          </a:lstStyle>
          <a:p>
            <a:pPr>
              <a:defRPr/>
            </a:pPr>
            <a:fld id="{2ABE0E7E-A8DB-44DC-9C0A-8E7E82F6CACF}" type="datetimeFigureOut">
              <a:rPr lang="en-US"/>
              <a:pPr>
                <a:defRPr/>
              </a:pPr>
              <a:t>12/13/2017</a:t>
            </a:fld>
            <a:endParaRPr lang="en-US"/>
          </a:p>
        </p:txBody>
      </p:sp>
      <p:sp>
        <p:nvSpPr>
          <p:cNvPr id="5" name="Footer Placeholder 2"/>
          <p:cNvSpPr>
            <a:spLocks noGrp="1"/>
          </p:cNvSpPr>
          <p:nvPr>
            <p:ph type="ftr" sz="quarter" idx="11"/>
          </p:nvPr>
        </p:nvSpPr>
        <p:spPr>
          <a:xfrm>
            <a:off x="2898775" y="6356350"/>
            <a:ext cx="3505200" cy="365125"/>
          </a:xfrm>
          <a:prstGeom prst="rect">
            <a:avLst/>
          </a:prstGeom>
        </p:spPr>
        <p:txBody>
          <a:bodyPr/>
          <a:lstStyle>
            <a:lvl1pPr eaLnBrk="1" hangingPunct="1">
              <a:defRPr>
                <a:latin typeface="Arial" charset="0"/>
                <a:cs typeface="Arial" charset="0"/>
              </a:defRPr>
            </a:lvl1pPr>
          </a:lstStyle>
          <a:p>
            <a:pPr>
              <a:defRPr/>
            </a:pPr>
            <a:endParaRPr lang="en-US"/>
          </a:p>
        </p:txBody>
      </p:sp>
      <p:sp>
        <p:nvSpPr>
          <p:cNvPr id="6" name="Slide Number Placeholder 3"/>
          <p:cNvSpPr>
            <a:spLocks noGrp="1"/>
          </p:cNvSpPr>
          <p:nvPr>
            <p:ph type="sldNum" sz="quarter" idx="12"/>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3D45CDC-C266-4B80-89AF-FFFFF424F003}" type="slidenum">
              <a:rPr lang="en-US" altLang="en-US"/>
              <a:pPr>
                <a:defRPr/>
              </a:pPr>
              <a:t>‹#›</a:t>
            </a:fld>
            <a:endParaRPr lang="en-US" altLang="en-US"/>
          </a:p>
        </p:txBody>
      </p:sp>
    </p:spTree>
    <p:extLst>
      <p:ext uri="{BB962C8B-B14F-4D97-AF65-F5344CB8AC3E}">
        <p14:creationId xmlns:p14="http://schemas.microsoft.com/office/powerpoint/2010/main" val="241978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8"/>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6" name="Straight Connector 10"/>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a:xfrm>
            <a:off x="6400800" y="6356350"/>
            <a:ext cx="2289175" cy="365125"/>
          </a:xfrm>
          <a:prstGeom prst="rect">
            <a:avLst/>
          </a:prstGeom>
        </p:spPr>
        <p:txBody>
          <a:bodyPr/>
          <a:lstStyle>
            <a:lvl1pPr eaLnBrk="1" hangingPunct="1">
              <a:defRPr>
                <a:latin typeface="Arial" charset="0"/>
                <a:cs typeface="Arial" charset="0"/>
              </a:defRPr>
            </a:lvl1pPr>
          </a:lstStyle>
          <a:p>
            <a:pPr>
              <a:defRPr/>
            </a:pPr>
            <a:fld id="{8E3B1575-EFB4-456A-BB77-BDB5E7E3A131}" type="datetimeFigureOut">
              <a:rPr lang="en-US"/>
              <a:pPr>
                <a:defRPr/>
              </a:pPr>
              <a:t>12/13/2017</a:t>
            </a:fld>
            <a:endParaRPr lang="en-US"/>
          </a:p>
        </p:txBody>
      </p:sp>
      <p:sp>
        <p:nvSpPr>
          <p:cNvPr id="9" name="Footer Placeholder 5"/>
          <p:cNvSpPr>
            <a:spLocks noGrp="1"/>
          </p:cNvSpPr>
          <p:nvPr>
            <p:ph type="ftr" sz="quarter" idx="11"/>
          </p:nvPr>
        </p:nvSpPr>
        <p:spPr>
          <a:xfrm>
            <a:off x="2898775" y="6356350"/>
            <a:ext cx="3505200" cy="365125"/>
          </a:xfrm>
          <a:prstGeom prst="rect">
            <a:avLst/>
          </a:prstGeom>
        </p:spPr>
        <p:txBody>
          <a:bodyPr/>
          <a:lstStyle>
            <a:lvl1pPr eaLnBrk="1" hangingPunct="1">
              <a:defRPr>
                <a:latin typeface="Arial" charset="0"/>
                <a:cs typeface="Arial" charset="0"/>
              </a:defRPr>
            </a:lvl1pPr>
          </a:lstStyle>
          <a:p>
            <a:pPr>
              <a:defRPr/>
            </a:pPr>
            <a:endParaRPr lang="en-US"/>
          </a:p>
        </p:txBody>
      </p:sp>
      <p:sp>
        <p:nvSpPr>
          <p:cNvPr id="10" name="Slide Number Placeholder 6"/>
          <p:cNvSpPr>
            <a:spLocks noGrp="1"/>
          </p:cNvSpPr>
          <p:nvPr>
            <p:ph type="sldNum" sz="quarter" idx="12"/>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2EC14D3-0F3D-4F91-B2C2-B75DDD4A5A6A}" type="slidenum">
              <a:rPr lang="en-US" altLang="en-US"/>
              <a:pPr>
                <a:defRPr/>
              </a:pPr>
              <a:t>‹#›</a:t>
            </a:fld>
            <a:endParaRPr lang="en-US" altLang="en-US"/>
          </a:p>
        </p:txBody>
      </p:sp>
    </p:spTree>
    <p:extLst>
      <p:ext uri="{BB962C8B-B14F-4D97-AF65-F5344CB8AC3E}">
        <p14:creationId xmlns:p14="http://schemas.microsoft.com/office/powerpoint/2010/main" val="404520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8"/>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a:xfrm>
            <a:off x="6400800" y="6356350"/>
            <a:ext cx="2289175" cy="365125"/>
          </a:xfrm>
          <a:prstGeom prst="rect">
            <a:avLst/>
          </a:prstGeom>
        </p:spPr>
        <p:txBody>
          <a:bodyPr/>
          <a:lstStyle>
            <a:lvl1pPr eaLnBrk="1" hangingPunct="1">
              <a:defRPr>
                <a:latin typeface="Arial" charset="0"/>
                <a:cs typeface="Arial" charset="0"/>
              </a:defRPr>
            </a:lvl1pPr>
          </a:lstStyle>
          <a:p>
            <a:pPr>
              <a:defRPr/>
            </a:pPr>
            <a:fld id="{FA8B3D98-22AE-4CCB-930D-1C333BDCEAF9}" type="datetimeFigureOut">
              <a:rPr lang="en-US"/>
              <a:pPr>
                <a:defRPr/>
              </a:pPr>
              <a:t>12/13/2017</a:t>
            </a:fld>
            <a:endParaRPr lang="en-US"/>
          </a:p>
        </p:txBody>
      </p:sp>
      <p:sp>
        <p:nvSpPr>
          <p:cNvPr id="9" name="Footer Placeholder 5"/>
          <p:cNvSpPr>
            <a:spLocks noGrp="1"/>
          </p:cNvSpPr>
          <p:nvPr>
            <p:ph type="ftr" sz="quarter" idx="11"/>
          </p:nvPr>
        </p:nvSpPr>
        <p:spPr>
          <a:xfrm>
            <a:off x="2898775" y="6356350"/>
            <a:ext cx="3505200" cy="365125"/>
          </a:xfrm>
          <a:prstGeom prst="rect">
            <a:avLst/>
          </a:prstGeom>
        </p:spPr>
        <p:txBody>
          <a:bodyPr/>
          <a:lstStyle>
            <a:lvl1pPr eaLnBrk="1" hangingPunct="1">
              <a:defRPr>
                <a:latin typeface="Arial" charset="0"/>
                <a:cs typeface="Arial" charset="0"/>
              </a:defRPr>
            </a:lvl1pPr>
          </a:lstStyle>
          <a:p>
            <a:pPr>
              <a:defRPr/>
            </a:pPr>
            <a:endParaRPr lang="en-US"/>
          </a:p>
        </p:txBody>
      </p:sp>
      <p:sp>
        <p:nvSpPr>
          <p:cNvPr id="10" name="Slide Number Placeholder 6"/>
          <p:cNvSpPr>
            <a:spLocks noGrp="1"/>
          </p:cNvSpPr>
          <p:nvPr>
            <p:ph type="sldNum" sz="quarter" idx="12"/>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2056EF7-D549-40C0-BBA0-60903D297A88}" type="slidenum">
              <a:rPr lang="en-US" altLang="en-US"/>
              <a:pPr>
                <a:defRPr/>
              </a:pPr>
              <a:t>‹#›</a:t>
            </a:fld>
            <a:endParaRPr lang="en-US" altLang="en-US"/>
          </a:p>
        </p:txBody>
      </p:sp>
    </p:spTree>
    <p:extLst>
      <p:ext uri="{BB962C8B-B14F-4D97-AF65-F5344CB8AC3E}">
        <p14:creationId xmlns:p14="http://schemas.microsoft.com/office/powerpoint/2010/main" val="331087744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571500" y="152400"/>
            <a:ext cx="83581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571500" y="1071563"/>
            <a:ext cx="8358188"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Straight Connector 27"/>
          <p:cNvSpPr>
            <a:spLocks noChangeShapeType="1"/>
          </p:cNvSpPr>
          <p:nvPr/>
        </p:nvSpPr>
        <p:spPr bwMode="auto">
          <a:xfrm>
            <a:off x="457200" y="6507163"/>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1030" name="Picture 1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972425" y="50800"/>
            <a:ext cx="11207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11"/>
          <p:cNvSpPr>
            <a:spLocks noChangeArrowheads="1"/>
          </p:cNvSpPr>
          <p:nvPr userDrawn="1"/>
        </p:nvSpPr>
        <p:spPr bwMode="auto">
          <a:xfrm>
            <a:off x="0" y="0"/>
            <a:ext cx="1357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b="1" smtClean="0">
                <a:solidFill>
                  <a:srgbClr val="00B0F0"/>
                </a:solidFill>
              </a:rPr>
              <a:t>JavaScript</a:t>
            </a:r>
          </a:p>
        </p:txBody>
      </p:sp>
      <p:sp>
        <p:nvSpPr>
          <p:cNvPr id="15" name="Text Box 17"/>
          <p:cNvSpPr txBox="1">
            <a:spLocks noChangeArrowheads="1"/>
          </p:cNvSpPr>
          <p:nvPr userDrawn="1"/>
        </p:nvSpPr>
        <p:spPr bwMode="auto">
          <a:xfrm>
            <a:off x="500063" y="6480175"/>
            <a:ext cx="8382000" cy="36671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b="1" dirty="0" smtClean="0">
                <a:solidFill>
                  <a:srgbClr val="3333CC"/>
                </a:solidFill>
                <a:latin typeface="Times New Roman" panose="02020603050405020304" pitchFamily="18" charset="0"/>
              </a:rPr>
              <a:t>Department of MCA	Session: </a:t>
            </a:r>
            <a:r>
              <a:rPr lang="en-US" altLang="en-US" b="1" dirty="0" smtClean="0">
                <a:solidFill>
                  <a:srgbClr val="3333CC"/>
                </a:solidFill>
                <a:latin typeface="Times New Roman" panose="02020603050405020304" pitchFamily="18" charset="0"/>
              </a:rPr>
              <a:t>Aug– Nov 2017            </a:t>
            </a:r>
            <a:r>
              <a:rPr lang="en-US" altLang="en-US" b="1" dirty="0" smtClean="0">
                <a:solidFill>
                  <a:srgbClr val="3333CC"/>
                </a:solidFill>
                <a:latin typeface="Times New Roman" panose="02020603050405020304" pitchFamily="18" charset="0"/>
              </a:rPr>
              <a:t>		       </a:t>
            </a:r>
            <a:fld id="{E1F4BFCB-A143-4A53-B7BE-D8AA98B667ED}" type="slidenum">
              <a:rPr lang="en-US" altLang="en-US" b="1" smtClean="0">
                <a:solidFill>
                  <a:srgbClr val="3333CC"/>
                </a:solidFill>
                <a:latin typeface="Times New Roman" panose="02020603050405020304" pitchFamily="18" charset="0"/>
              </a:rPr>
              <a:pPr eaLnBrk="1" hangingPunct="1">
                <a:spcBef>
                  <a:spcPct val="50000"/>
                </a:spcBef>
                <a:defRPr/>
              </a:pPr>
              <a:t>‹#›</a:t>
            </a:fld>
            <a:endParaRPr lang="en-US" altLang="en-US" b="1" dirty="0" smtClean="0">
              <a:solidFill>
                <a:srgbClr val="3333CC"/>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5010" r:id="rId1"/>
    <p:sldLayoutId id="2147485009" r:id="rId2"/>
    <p:sldLayoutId id="2147485011" r:id="rId3"/>
    <p:sldLayoutId id="2147485012" r:id="rId4"/>
    <p:sldLayoutId id="2147485013" r:id="rId5"/>
    <p:sldLayoutId id="2147485014" r:id="rId6"/>
    <p:sldLayoutId id="2147485015" r:id="rId7"/>
    <p:sldLayoutId id="2147485016" r:id="rId8"/>
    <p:sldLayoutId id="2147485017" r:id="rId9"/>
    <p:sldLayoutId id="2147485018" r:id="rId10"/>
    <p:sldLayoutId id="2147485019" r:id="rId11"/>
  </p:sldLayoutIdLst>
  <p:txStyles>
    <p:titleStyle>
      <a:lvl1pPr algn="l" rtl="0" eaLnBrk="0" fontAlgn="base" hangingPunct="0">
        <a:spcBef>
          <a:spcPct val="0"/>
        </a:spcBef>
        <a:spcAft>
          <a:spcPct val="0"/>
        </a:spcAft>
        <a:defRPr sz="2800" b="1" kern="1200">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Bookman Old Style" pitchFamily="18" charset="0"/>
        </a:defRPr>
      </a:lvl2pPr>
      <a:lvl3pPr algn="l" rtl="0" eaLnBrk="0" fontAlgn="base" hangingPunct="0">
        <a:spcBef>
          <a:spcPct val="0"/>
        </a:spcBef>
        <a:spcAft>
          <a:spcPct val="0"/>
        </a:spcAft>
        <a:defRPr sz="2800" b="1">
          <a:solidFill>
            <a:schemeClr val="tx2"/>
          </a:solidFill>
          <a:latin typeface="Bookman Old Style" pitchFamily="18" charset="0"/>
        </a:defRPr>
      </a:lvl3pPr>
      <a:lvl4pPr algn="l" rtl="0" eaLnBrk="0" fontAlgn="base" hangingPunct="0">
        <a:spcBef>
          <a:spcPct val="0"/>
        </a:spcBef>
        <a:spcAft>
          <a:spcPct val="0"/>
        </a:spcAft>
        <a:defRPr sz="2800" b="1">
          <a:solidFill>
            <a:schemeClr val="tx2"/>
          </a:solidFill>
          <a:latin typeface="Bookman Old Style" pitchFamily="18" charset="0"/>
        </a:defRPr>
      </a:lvl4pPr>
      <a:lvl5pPr algn="l" rtl="0" eaLnBrk="0" fontAlgn="base" hangingPunct="0">
        <a:spcBef>
          <a:spcPct val="0"/>
        </a:spcBef>
        <a:spcAft>
          <a:spcPct val="0"/>
        </a:spcAft>
        <a:defRPr sz="2800" b="1">
          <a:solidFill>
            <a:schemeClr val="tx2"/>
          </a:solidFill>
          <a:latin typeface="Bookman Old Style" pitchFamily="18" charset="0"/>
        </a:defRPr>
      </a:lvl5pPr>
      <a:lvl6pPr marL="457200" algn="l" rtl="0" fontAlgn="base">
        <a:spcBef>
          <a:spcPct val="0"/>
        </a:spcBef>
        <a:spcAft>
          <a:spcPct val="0"/>
        </a:spcAft>
        <a:defRPr sz="2800" b="1">
          <a:solidFill>
            <a:schemeClr val="tx2"/>
          </a:solidFill>
          <a:latin typeface="Bookman Old Style" pitchFamily="18" charset="0"/>
        </a:defRPr>
      </a:lvl6pPr>
      <a:lvl7pPr marL="914400" algn="l" rtl="0" fontAlgn="base">
        <a:spcBef>
          <a:spcPct val="0"/>
        </a:spcBef>
        <a:spcAft>
          <a:spcPct val="0"/>
        </a:spcAft>
        <a:defRPr sz="2800" b="1">
          <a:solidFill>
            <a:schemeClr val="tx2"/>
          </a:solidFill>
          <a:latin typeface="Bookman Old Style" pitchFamily="18" charset="0"/>
        </a:defRPr>
      </a:lvl7pPr>
      <a:lvl8pPr marL="1371600" algn="l" rtl="0" fontAlgn="base">
        <a:spcBef>
          <a:spcPct val="0"/>
        </a:spcBef>
        <a:spcAft>
          <a:spcPct val="0"/>
        </a:spcAft>
        <a:defRPr sz="2800" b="1">
          <a:solidFill>
            <a:schemeClr val="tx2"/>
          </a:solidFill>
          <a:latin typeface="Bookman Old Style" pitchFamily="18" charset="0"/>
        </a:defRPr>
      </a:lvl8pPr>
      <a:lvl9pPr marL="1828800" algn="l" rtl="0" fontAlgn="base">
        <a:spcBef>
          <a:spcPct val="0"/>
        </a:spcBef>
        <a:spcAft>
          <a:spcPct val="0"/>
        </a:spcAft>
        <a:defRPr sz="2800" b="1">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4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4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2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Practice/JavaScript%20Practice/BG_Color.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Practice/JavaScript%20Practice/Dynamic%20Variabl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Practice/JavaScript%20Practice/var-scop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Practice/JavaScript%20Practice/associativity.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Practice/JavaScript%20Practice/random.html" TargetMode="External"/><Relationship Id="rId2" Type="http://schemas.openxmlformats.org/officeDocument/2006/relationships/hyperlink" Target="../Practice/JavaScript%20Practice/rand.html" TargetMode="External"/><Relationship Id="rId1" Type="http://schemas.openxmlformats.org/officeDocument/2006/relationships/slideLayout" Target="../slideLayouts/slideLayout2.xml"/><Relationship Id="rId5" Type="http://schemas.openxmlformats.org/officeDocument/2006/relationships/hyperlink" Target="http://www.w3schools.com/" TargetMode="External"/><Relationship Id="rId4" Type="http://schemas.openxmlformats.org/officeDocument/2006/relationships/hyperlink" Target="../Practice/JavaScript%20Practice/Rand%20Num.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Practice/JavaScript%20Practice/str-to-num.html" TargetMode="External"/><Relationship Id="rId2" Type="http://schemas.openxmlformats.org/officeDocument/2006/relationships/hyperlink" Target="../Practice/JavaScript%20Practice/str-to-num-user_ip.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Practice/JavaScript%20Practice/NaN.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Practice/JavaScript%20Practice/catenation.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Practice/JavaScript%20Practice/dat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Practice/JavaScript%20Practice/digital%20clock.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ead%20First/JS%20examples/chapter05/mandango/mandango1.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pes.edu/"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Practice/JavaScript%20Practice/confirm-try-catch.html" TargetMode="External"/><Relationship Id="rId2" Type="http://schemas.openxmlformats.org/officeDocument/2006/relationships/hyperlink" Target="../Practice/JavaScript%20Practice/confirm.html" TargetMode="External"/><Relationship Id="rId1" Type="http://schemas.openxmlformats.org/officeDocument/2006/relationships/slideLayout" Target="../slideLayouts/slideLayout2.xml"/><Relationship Id="rId4" Type="http://schemas.openxmlformats.org/officeDocument/2006/relationships/hyperlink" Target="../Practice/JavaScript%20Practice/try-catch-through.html"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Practice/JavaScript%20Practice/roots.js" TargetMode="External"/><Relationship Id="rId2" Type="http://schemas.openxmlformats.org/officeDocument/2006/relationships/hyperlink" Target="../Practice/JavaScript%20Practice/roots.html" TargetMode="External"/><Relationship Id="rId1" Type="http://schemas.openxmlformats.org/officeDocument/2006/relationships/slideLayout" Target="../slideLayouts/slideLayout2.xml"/><Relationship Id="rId4" Type="http://schemas.openxmlformats.org/officeDocument/2006/relationships/hyperlink" Target="../Head%20First/JS%20examples/chapter04/sfa/sfa1.html"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Practice/JavaScript%20Practice/error_box.htm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Practice/JavaScript%20Practice/insert_names.js" TargetMode="External"/><Relationship Id="rId2" Type="http://schemas.openxmlformats.org/officeDocument/2006/relationships/hyperlink" Target="../Practice/JavaScript%20Practice/insert_nam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Practice/JavaScript%20Practice/date%20formatted.html" TargetMode="External"/><Relationship Id="rId2" Type="http://schemas.openxmlformats.org/officeDocument/2006/relationships/hyperlink" Target="../Practice/JavaScript%20Practice/var-scope.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Practice/JavaScript%20Practice/borders2.js" TargetMode="External"/><Relationship Id="rId2" Type="http://schemas.openxmlformats.org/officeDocument/2006/relationships/hyperlink" Target="../Practice/JavaScript%20Practice/borders2.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Practice/JavaScript%20Practice/SimpleArray.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Practice/JavaScript%20Practice/median.html" TargetMode="External"/><Relationship Id="rId2" Type="http://schemas.openxmlformats.org/officeDocument/2006/relationships/hyperlink" Target="../Practice/JavaScript%20Practice/Arrays.html" TargetMode="External"/><Relationship Id="rId1" Type="http://schemas.openxmlformats.org/officeDocument/2006/relationships/slideLayout" Target="../slideLayouts/slideLayout2.xml"/><Relationship Id="rId4" Type="http://schemas.openxmlformats.org/officeDocument/2006/relationships/hyperlink" Target="../Practice/JavaScript%20Practice/medians.js"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Practice/JavaScript%20Practice/insert_names.js" TargetMode="External"/><Relationship Id="rId2" Type="http://schemas.openxmlformats.org/officeDocument/2006/relationships/hyperlink" Target="../Practice/JavaScript%20Practice/insert_names.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Practice/JavaScript%20Practice/median.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Practice/JavaScript%20Practice/medians.js"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Practice/JavaScript%20Practice/nested_arrays.html" TargetMode="External"/><Relationship Id="rId2" Type="http://schemas.openxmlformats.org/officeDocument/2006/relationships/hyperlink" Target="../Practice/JavaScript%20Practice/randomQ.html" TargetMode="External"/><Relationship Id="rId1" Type="http://schemas.openxmlformats.org/officeDocument/2006/relationships/slideLayout" Target="../slideLayouts/slideLayout2.xml"/><Relationship Id="rId4" Type="http://schemas.openxmlformats.org/officeDocument/2006/relationships/hyperlink" Target="../Practice/JavaScript%20Practice/nested_arrays_avg.htm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Practice/JavaScript%20Practice/params.js" TargetMode="External"/><Relationship Id="rId2" Type="http://schemas.openxmlformats.org/officeDocument/2006/relationships/hyperlink" Target="../Practice/JavaScript%20Practice/params.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5410200" y="4495800"/>
            <a:ext cx="3276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4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4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2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b="1">
                <a:solidFill>
                  <a:srgbClr val="3333CC"/>
                </a:solidFill>
                <a:latin typeface="Arial" panose="020B0604020202020204" pitchFamily="34" charset="0"/>
              </a:rPr>
              <a:t>By : Tamal Dey</a:t>
            </a:r>
          </a:p>
          <a:p>
            <a:pPr eaLnBrk="1" hangingPunct="1">
              <a:spcBef>
                <a:spcPct val="50000"/>
              </a:spcBef>
              <a:buClrTx/>
              <a:buSzTx/>
              <a:buFontTx/>
              <a:buNone/>
            </a:pPr>
            <a:r>
              <a:rPr lang="en-US" altLang="en-US" b="1">
                <a:solidFill>
                  <a:srgbClr val="3333CC"/>
                </a:solidFill>
                <a:latin typeface="Arial" panose="020B0604020202020204" pitchFamily="34" charset="0"/>
              </a:rPr>
              <a:t>Assistant Professor,</a:t>
            </a:r>
          </a:p>
          <a:p>
            <a:pPr eaLnBrk="1" hangingPunct="1">
              <a:spcBef>
                <a:spcPct val="50000"/>
              </a:spcBef>
              <a:buClrTx/>
              <a:buSzTx/>
              <a:buFontTx/>
              <a:buNone/>
            </a:pPr>
            <a:r>
              <a:rPr lang="en-US" altLang="en-US" b="1">
                <a:solidFill>
                  <a:srgbClr val="3333CC"/>
                </a:solidFill>
                <a:latin typeface="Arial" panose="020B0604020202020204" pitchFamily="34" charset="0"/>
              </a:rPr>
              <a:t>Dept. of MCA, PESU</a:t>
            </a:r>
          </a:p>
        </p:txBody>
      </p:sp>
      <p:sp>
        <p:nvSpPr>
          <p:cNvPr id="14339" name="WordArt 8"/>
          <p:cNvSpPr>
            <a:spLocks noChangeArrowheads="1" noChangeShapeType="1" noTextEdit="1"/>
          </p:cNvSpPr>
          <p:nvPr/>
        </p:nvSpPr>
        <p:spPr bwMode="auto">
          <a:xfrm>
            <a:off x="1643063" y="285750"/>
            <a:ext cx="5786437" cy="64293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IN" sz="3600" kern="10" spc="720">
                <a:gradFill rotWithShape="1">
                  <a:gsLst>
                    <a:gs pos="0">
                      <a:srgbClr val="003399"/>
                    </a:gs>
                    <a:gs pos="100000">
                      <a:srgbClr val="6600CC"/>
                    </a:gs>
                  </a:gsLst>
                  <a:lin ang="5400000" scaled="1"/>
                </a:gradFill>
                <a:effectLst>
                  <a:outerShdw dist="45791" dir="3378596" algn="ctr" rotWithShape="0">
                    <a:srgbClr val="4D4D4D">
                      <a:alpha val="79999"/>
                    </a:srgbClr>
                  </a:outerShdw>
                </a:effectLst>
                <a:latin typeface="Arial Black" panose="020B0A04020102020204" pitchFamily="34" charset="0"/>
              </a:rPr>
              <a:t>WEB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HTML / JavaScript</a:t>
            </a:r>
          </a:p>
        </p:txBody>
      </p:sp>
      <p:sp>
        <p:nvSpPr>
          <p:cNvPr id="5123" name="Content Placeholder 2"/>
          <p:cNvSpPr>
            <a:spLocks noGrp="1"/>
          </p:cNvSpPr>
          <p:nvPr>
            <p:ph sz="quarter" idx="1"/>
          </p:nvPr>
        </p:nvSpPr>
        <p:spPr>
          <a:xfrm>
            <a:off x="457200" y="1219200"/>
            <a:ext cx="8229600" cy="4937125"/>
          </a:xfrm>
        </p:spPr>
        <p:txBody>
          <a:bodyPr/>
          <a:lstStyle/>
          <a:p>
            <a:pPr algn="just" eaLnBrk="1" hangingPunct="1"/>
            <a:r>
              <a:rPr lang="en-US" altLang="en-US" sz="2600" smtClean="0"/>
              <a:t>HTML document does not include embedded script, the browser reads the line of the document and renders its window according to the tags attributes and content it finds</a:t>
            </a:r>
          </a:p>
          <a:p>
            <a:pPr algn="just" eaLnBrk="1" hangingPunct="1"/>
            <a:endParaRPr lang="en-US" altLang="en-US" sz="800" smtClean="0"/>
          </a:p>
          <a:p>
            <a:pPr algn="just" eaLnBrk="1" hangingPunct="1"/>
            <a:r>
              <a:rPr lang="en-US" altLang="en-US" sz="2600" smtClean="0"/>
              <a:t>When JavaScript is encountered in the document the browser use a JavaScript interpreter to execute the script</a:t>
            </a:r>
          </a:p>
          <a:p>
            <a:pPr algn="just" eaLnBrk="1" hangingPunct="1"/>
            <a:endParaRPr lang="en-US" altLang="en-US" sz="800" smtClean="0"/>
          </a:p>
          <a:p>
            <a:pPr algn="just" eaLnBrk="1" hangingPunct="1"/>
            <a:r>
              <a:rPr lang="en-US" altLang="en-US" sz="2600" smtClean="0"/>
              <a:t>When end of the script reached , browsers goes back to HTML document and displaying its content</a:t>
            </a:r>
          </a:p>
          <a:p>
            <a:pPr algn="just" eaLnBrk="1" hangingPunct="1"/>
            <a:endParaRPr lang="en-US" altLang="en-US" sz="800" smtClean="0"/>
          </a:p>
          <a:p>
            <a:pPr algn="just" eaLnBrk="1" hangingPunct="1"/>
            <a:r>
              <a:rPr lang="en-US" altLang="en-US" sz="2600" smtClean="0"/>
              <a:t>JavaScript Can appear in any of the part (Head/ Body) of HTML document depending on the purpose of the script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ox(in)">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box(in)">
                                      <p:cBhvr>
                                        <p:cTn id="12" dur="500"/>
                                        <p:tgtEl>
                                          <p:spTgt spid="51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animEffect transition="in" filter="box(in)">
                                      <p:cBhvr>
                                        <p:cTn id="17" dur="500"/>
                                        <p:tgtEl>
                                          <p:spTgt spid="512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123">
                                            <p:txEl>
                                              <p:pRg st="6" end="6"/>
                                            </p:txEl>
                                          </p:spTgt>
                                        </p:tgtEl>
                                        <p:attrNameLst>
                                          <p:attrName>style.visibility</p:attrName>
                                        </p:attrNameLst>
                                      </p:cBhvr>
                                      <p:to>
                                        <p:strVal val="visible"/>
                                      </p:to>
                                    </p:set>
                                    <p:animEffect transition="in" filter="box(in)">
                                      <p:cBhvr>
                                        <p:cTn id="22"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i="1" smtClean="0"/>
              <a:t>Object orientation and JavaScript</a:t>
            </a:r>
            <a:endParaRPr lang="en-IN" altLang="en-US" smtClean="0"/>
          </a:p>
        </p:txBody>
      </p:sp>
      <p:sp>
        <p:nvSpPr>
          <p:cNvPr id="21507" name="Content Placeholder 2"/>
          <p:cNvSpPr>
            <a:spLocks noGrp="1"/>
          </p:cNvSpPr>
          <p:nvPr>
            <p:ph sz="quarter" idx="1"/>
          </p:nvPr>
        </p:nvSpPr>
        <p:spPr>
          <a:xfrm>
            <a:off x="457200" y="1000125"/>
            <a:ext cx="8229600" cy="5156200"/>
          </a:xfrm>
        </p:spPr>
        <p:txBody>
          <a:bodyPr/>
          <a:lstStyle/>
          <a:p>
            <a:pPr eaLnBrk="1" hangingPunct="1"/>
            <a:r>
              <a:rPr lang="en-US" altLang="en-US" smtClean="0"/>
              <a:t>JavaScript is NOT an object-oriented programming language</a:t>
            </a:r>
          </a:p>
          <a:p>
            <a:pPr eaLnBrk="1" hangingPunct="1"/>
            <a:r>
              <a:rPr lang="en-US" altLang="en-US" sz="2600" smtClean="0"/>
              <a:t>Does not support class-based inheritance it has </a:t>
            </a:r>
            <a:r>
              <a:rPr lang="en-US" altLang="en-US" sz="2600" b="1" smtClean="0"/>
              <a:t>prototype-based</a:t>
            </a:r>
            <a:r>
              <a:rPr lang="en-US" altLang="en-US" sz="2600" smtClean="0"/>
              <a:t> inheritance, which is much different</a:t>
            </a:r>
          </a:p>
          <a:p>
            <a:pPr eaLnBrk="1" hangingPunct="1"/>
            <a:r>
              <a:rPr lang="en-US" altLang="en-US" sz="2600" smtClean="0"/>
              <a:t>Cannot support polymorphism</a:t>
            </a:r>
            <a:endParaRPr lang="en-IN" altLang="en-US" sz="2600" smtClean="0"/>
          </a:p>
          <a:p>
            <a:pPr eaLnBrk="1" hangingPunct="1"/>
            <a:endParaRPr lang="en-US" altLang="en-US" sz="2600" smtClean="0"/>
          </a:p>
          <a:p>
            <a:pPr eaLnBrk="1" hangingPunct="1"/>
            <a:r>
              <a:rPr lang="en-US" altLang="en-US" sz="2600" smtClean="0"/>
              <a:t>JavaScript objects are collections of </a:t>
            </a:r>
            <a:r>
              <a:rPr lang="en-US" altLang="en-US" sz="2600" i="1" smtClean="0"/>
              <a:t>properties</a:t>
            </a:r>
            <a:r>
              <a:rPr lang="en-US" altLang="en-US" sz="2600" smtClean="0"/>
              <a:t>, which are like the members of classes in Java and  C++</a:t>
            </a:r>
          </a:p>
          <a:p>
            <a:pPr eaLnBrk="1" hangingPunct="1"/>
            <a:r>
              <a:rPr lang="en-US" altLang="en-US" sz="2600" smtClean="0"/>
              <a:t> JavaScript has primitives (mathematical expression) for simple types</a:t>
            </a:r>
          </a:p>
          <a:p>
            <a:pPr eaLnBrk="1" hangingPunct="1"/>
            <a:r>
              <a:rPr lang="en-US" altLang="en-US" sz="2600" smtClean="0"/>
              <a:t>The root object in JavaScript is </a:t>
            </a:r>
            <a:r>
              <a:rPr lang="en-US" altLang="en-US" sz="2600" b="1" smtClean="0">
                <a:latin typeface="Courier New" panose="02070309020205020404" pitchFamily="49" charset="0"/>
              </a:rPr>
              <a:t>Object</a:t>
            </a:r>
            <a:r>
              <a:rPr lang="en-US" altLang="en-US" sz="2600" smtClean="0"/>
              <a:t> – all objects are derived from </a:t>
            </a:r>
            <a:r>
              <a:rPr lang="en-US" altLang="en-US" sz="2600" b="1" smtClean="0">
                <a:latin typeface="Courier New" panose="02070309020205020404" pitchFamily="49" charset="0"/>
              </a:rPr>
              <a:t>Object</a:t>
            </a:r>
          </a:p>
          <a:p>
            <a:pPr eaLnBrk="1" hangingPunct="1"/>
            <a:r>
              <a:rPr lang="en-US" altLang="en-US" sz="2600" smtClean="0"/>
              <a:t>All JavaScript objects are accessed through references </a:t>
            </a:r>
          </a:p>
          <a:p>
            <a:pPr eaLnBrk="1" hangingPunct="1"/>
            <a:endParaRPr lang="en-I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22" dur="500"/>
                                        <p:tgtEl>
                                          <p:spTgt spid="215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27" dur="500"/>
                                        <p:tgtEl>
                                          <p:spTgt spid="215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32" dur="500"/>
                                        <p:tgtEl>
                                          <p:spTgt spid="215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37" dur="500"/>
                                        <p:tgtEl>
                                          <p:spTgt spid="21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blinds(horizontal)">
                                      <p:cBhvr>
                                        <p:cTn id="42"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JavaScript Objects</a:t>
            </a:r>
          </a:p>
        </p:txBody>
      </p:sp>
      <p:sp>
        <p:nvSpPr>
          <p:cNvPr id="6147" name="Content Placeholder 2"/>
          <p:cNvSpPr>
            <a:spLocks noGrp="1"/>
          </p:cNvSpPr>
          <p:nvPr>
            <p:ph sz="quarter" idx="1"/>
          </p:nvPr>
        </p:nvSpPr>
        <p:spPr>
          <a:xfrm>
            <a:off x="857250" y="1214438"/>
            <a:ext cx="8040688" cy="4829175"/>
          </a:xfrm>
        </p:spPr>
        <p:txBody>
          <a:bodyPr/>
          <a:lstStyle/>
          <a:p>
            <a:pPr eaLnBrk="1" hangingPunct="1"/>
            <a:r>
              <a:rPr lang="en-US" altLang="en-US" smtClean="0"/>
              <a:t>Objects are collection of properties</a:t>
            </a:r>
          </a:p>
          <a:p>
            <a:pPr lvl="1" eaLnBrk="1" hangingPunct="1"/>
            <a:r>
              <a:rPr lang="en-US" altLang="en-US" smtClean="0"/>
              <a:t>Data </a:t>
            </a:r>
          </a:p>
          <a:p>
            <a:pPr lvl="1" eaLnBrk="1" hangingPunct="1"/>
            <a:r>
              <a:rPr lang="en-US" altLang="en-US" smtClean="0"/>
              <a:t>Function or Method</a:t>
            </a:r>
          </a:p>
          <a:p>
            <a:pPr eaLnBrk="1" hangingPunct="1"/>
            <a:r>
              <a:rPr lang="en-US" altLang="en-US" smtClean="0"/>
              <a:t>Data  has two categories</a:t>
            </a:r>
          </a:p>
          <a:p>
            <a:pPr lvl="1" eaLnBrk="1" hangingPunct="1"/>
            <a:r>
              <a:rPr lang="en-US" altLang="en-US" smtClean="0"/>
              <a:t>Primitive values</a:t>
            </a:r>
          </a:p>
          <a:p>
            <a:pPr lvl="1" eaLnBrk="1" hangingPunct="1"/>
            <a:r>
              <a:rPr lang="en-US" altLang="en-US" smtClean="0"/>
              <a:t>References to other objects</a:t>
            </a:r>
          </a:p>
          <a:p>
            <a:pPr eaLnBrk="1" hangingPunct="1"/>
            <a:r>
              <a:rPr lang="en-US" altLang="en-US" sz="2600" smtClean="0"/>
              <a:t>JavaScript use non-object types for simplest data types called </a:t>
            </a:r>
            <a:r>
              <a:rPr lang="en-US" altLang="en-US" sz="2600" b="1" smtClean="0"/>
              <a:t>primitives</a:t>
            </a:r>
            <a:r>
              <a:rPr lang="en-US" altLang="en-US" sz="2600" smtClean="0"/>
              <a:t>. This helps faster operation of values</a:t>
            </a:r>
          </a:p>
          <a:p>
            <a:pPr eaLnBrk="1" hangingPunct="1"/>
            <a:endParaRPr lang="en-US" altLang="en-US" sz="800" smtClean="0"/>
          </a:p>
          <a:p>
            <a:pPr eaLnBrk="1" hangingPunct="1"/>
            <a:r>
              <a:rPr lang="en-US" altLang="en-US" sz="2600" smtClean="0"/>
              <a:t>In JavaScript variables that refer to an object are often called </a:t>
            </a:r>
            <a:r>
              <a:rPr lang="en-US" altLang="en-US" sz="2600" b="1" i="1" smtClean="0"/>
              <a:t>objects</a:t>
            </a:r>
            <a:r>
              <a:rPr lang="en-US" altLang="en-US" sz="2600" i="1" smtClean="0"/>
              <a:t> </a:t>
            </a:r>
            <a:r>
              <a:rPr lang="en-US" altLang="en-US" sz="2600" smtClean="0"/>
              <a:t>rather than </a:t>
            </a:r>
            <a:r>
              <a:rPr lang="en-US" altLang="en-US" sz="2600" b="1" i="1" smtClean="0"/>
              <a:t>references</a:t>
            </a:r>
          </a:p>
          <a:p>
            <a:pPr lvl="1" eaLnBrk="1" hangingPunct="1"/>
            <a:r>
              <a:rPr lang="en-US" altLang="en-US" sz="2600" i="1" smtClean="0"/>
              <a:t>myCar.engine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ox(in)">
                                      <p:cBhvr>
                                        <p:cTn id="7" dur="500"/>
                                        <p:tgtEl>
                                          <p:spTgt spid="614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box(in)">
                                      <p:cBhvr>
                                        <p:cTn id="10" dur="500"/>
                                        <p:tgtEl>
                                          <p:spTgt spid="614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box(in)">
                                      <p:cBhvr>
                                        <p:cTn id="13" dur="500"/>
                                        <p:tgtEl>
                                          <p:spTgt spid="61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box(in)">
                                      <p:cBhvr>
                                        <p:cTn id="18" dur="500"/>
                                        <p:tgtEl>
                                          <p:spTgt spid="6147">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box(in)">
                                      <p:cBhvr>
                                        <p:cTn id="21" dur="500"/>
                                        <p:tgtEl>
                                          <p:spTgt spid="6147">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6147">
                                            <p:txEl>
                                              <p:pRg st="5" end="5"/>
                                            </p:txEl>
                                          </p:spTgt>
                                        </p:tgtEl>
                                        <p:attrNameLst>
                                          <p:attrName>style.visibility</p:attrName>
                                        </p:attrNameLst>
                                      </p:cBhvr>
                                      <p:to>
                                        <p:strVal val="visible"/>
                                      </p:to>
                                    </p:set>
                                    <p:animEffect transition="in" filter="box(in)">
                                      <p:cBhvr>
                                        <p:cTn id="24" dur="500"/>
                                        <p:tgtEl>
                                          <p:spTgt spid="614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6147">
                                            <p:txEl>
                                              <p:pRg st="6" end="6"/>
                                            </p:txEl>
                                          </p:spTgt>
                                        </p:tgtEl>
                                        <p:attrNameLst>
                                          <p:attrName>style.visibility</p:attrName>
                                        </p:attrNameLst>
                                      </p:cBhvr>
                                      <p:to>
                                        <p:strVal val="visible"/>
                                      </p:to>
                                    </p:set>
                                    <p:animEffect transition="in" filter="box(in)">
                                      <p:cBhvr>
                                        <p:cTn id="29" dur="500"/>
                                        <p:tgtEl>
                                          <p:spTgt spid="614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6147">
                                            <p:txEl>
                                              <p:pRg st="8" end="8"/>
                                            </p:txEl>
                                          </p:spTgt>
                                        </p:tgtEl>
                                        <p:attrNameLst>
                                          <p:attrName>style.visibility</p:attrName>
                                        </p:attrNameLst>
                                      </p:cBhvr>
                                      <p:to>
                                        <p:strVal val="visible"/>
                                      </p:to>
                                    </p:set>
                                    <p:animEffect transition="in" filter="box(in)">
                                      <p:cBhvr>
                                        <p:cTn id="34" dur="500"/>
                                        <p:tgtEl>
                                          <p:spTgt spid="6147">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6147">
                                            <p:txEl>
                                              <p:pRg st="9" end="9"/>
                                            </p:txEl>
                                          </p:spTgt>
                                        </p:tgtEl>
                                        <p:attrNameLst>
                                          <p:attrName>style.visibility</p:attrName>
                                        </p:attrNameLst>
                                      </p:cBhvr>
                                      <p:to>
                                        <p:strVal val="visible"/>
                                      </p:to>
                                    </p:set>
                                    <p:animEffect transition="in" filter="box(in)">
                                      <p:cBhvr>
                                        <p:cTn id="39" dur="500"/>
                                        <p:tgtEl>
                                          <p:spTgt spid="61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mtClean="0"/>
              <a:t>General syntax &amp;Comment line</a:t>
            </a:r>
          </a:p>
        </p:txBody>
      </p:sp>
      <p:sp>
        <p:nvSpPr>
          <p:cNvPr id="7171" name="Content Placeholder 2"/>
          <p:cNvSpPr>
            <a:spLocks noGrp="1"/>
          </p:cNvSpPr>
          <p:nvPr>
            <p:ph sz="quarter" idx="1"/>
          </p:nvPr>
        </p:nvSpPr>
        <p:spPr>
          <a:xfrm>
            <a:off x="457200" y="1219200"/>
            <a:ext cx="8229600" cy="4937125"/>
          </a:xfrm>
        </p:spPr>
        <p:txBody>
          <a:bodyPr/>
          <a:lstStyle/>
          <a:p>
            <a:pPr eaLnBrk="1" hangingPunct="1"/>
            <a:r>
              <a:rPr lang="en-US" altLang="en-US" smtClean="0"/>
              <a:t>&lt;script type = “text/javascript” src= “xxx.</a:t>
            </a:r>
            <a:r>
              <a:rPr lang="en-US" altLang="en-US" b="1" smtClean="0"/>
              <a:t>js</a:t>
            </a:r>
            <a:r>
              <a:rPr lang="en-US" altLang="en-US" smtClean="0"/>
              <a:t>”&gt;</a:t>
            </a:r>
          </a:p>
          <a:p>
            <a:pPr eaLnBrk="1" hangingPunct="1">
              <a:buFont typeface="Wingdings" panose="05000000000000000000" pitchFamily="2" charset="2"/>
              <a:buNone/>
            </a:pPr>
            <a:r>
              <a:rPr lang="en-US" altLang="en-US" smtClean="0"/>
              <a:t>	&lt;/Script&gt;</a:t>
            </a:r>
          </a:p>
          <a:p>
            <a:pPr eaLnBrk="1" hangingPunct="1"/>
            <a:r>
              <a:rPr lang="en-US" altLang="en-US" smtClean="0"/>
              <a:t>Indirect method of embedding JavaScript in XHTML document has the advantage of hiding the script from the browser user</a:t>
            </a:r>
          </a:p>
          <a:p>
            <a:pPr eaLnBrk="1" hangingPunct="1"/>
            <a:endParaRPr lang="en-US" altLang="en-US" smtClean="0"/>
          </a:p>
          <a:p>
            <a:pPr>
              <a:buClrTx/>
            </a:pPr>
            <a:r>
              <a:rPr lang="en-US" altLang="en-US" smtClean="0"/>
              <a:t>Semicolon (;)</a:t>
            </a:r>
          </a:p>
          <a:p>
            <a:pPr marL="681038" lvl="1">
              <a:buClrTx/>
            </a:pPr>
            <a:r>
              <a:rPr lang="en-US" altLang="en-US" smtClean="0"/>
              <a:t>Optional</a:t>
            </a:r>
          </a:p>
          <a:p>
            <a:pPr eaLnBrk="1" hangingPunct="1"/>
            <a:r>
              <a:rPr lang="en-US" altLang="en-US" b="1" smtClean="0"/>
              <a:t>//</a:t>
            </a:r>
            <a:r>
              <a:rPr lang="en-US" altLang="en-US" smtClean="0"/>
              <a:t>Single Line Comment  </a:t>
            </a:r>
          </a:p>
          <a:p>
            <a:pPr eaLnBrk="1" hangingPunct="1">
              <a:buFont typeface="Wingdings" panose="05000000000000000000" pitchFamily="2" charset="2"/>
              <a:buNone/>
            </a:pPr>
            <a:r>
              <a:rPr lang="en-US" altLang="en-US" smtClean="0"/>
              <a:t>	/* Multiple line Comment */</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hlinkClick r:id="rId2" action="ppaction://hlinkfile"/>
              </a:rPr>
              <a:t>Green-red-bg.html </a:t>
            </a:r>
            <a:r>
              <a:rPr lang="en-US" altLang="en-US" smtClean="0"/>
              <a:t>// dynamically changing properties</a:t>
            </a:r>
          </a:p>
          <a:p>
            <a:pPr eaLnBrk="1" hangingPunct="1">
              <a:buFont typeface="Wingdings" panose="05000000000000000000" pitchFamily="2" charset="2"/>
              <a:buNone/>
            </a:pP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ox(in)">
                                      <p:cBhvr>
                                        <p:cTn id="7" dur="500"/>
                                        <p:tgtEl>
                                          <p:spTgt spid="717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box(in)">
                                      <p:cBhvr>
                                        <p:cTn id="10" dur="500"/>
                                        <p:tgtEl>
                                          <p:spTgt spid="7171">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box(in)">
                                      <p:cBhvr>
                                        <p:cTn id="13" dur="500"/>
                                        <p:tgtEl>
                                          <p:spTgt spid="7171">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171">
                                            <p:txEl>
                                              <p:pRg st="4" end="4"/>
                                            </p:txEl>
                                          </p:spTgt>
                                        </p:tgtEl>
                                        <p:attrNameLst>
                                          <p:attrName>style.visibility</p:attrName>
                                        </p:attrNameLst>
                                      </p:cBhvr>
                                      <p:to>
                                        <p:strVal val="visible"/>
                                      </p:to>
                                    </p:set>
                                    <p:animEffect transition="in" filter="box(in)">
                                      <p:cBhvr>
                                        <p:cTn id="16" dur="500"/>
                                        <p:tgtEl>
                                          <p:spTgt spid="7171">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animEffect transition="in" filter="box(in)">
                                      <p:cBhvr>
                                        <p:cTn id="19" dur="500"/>
                                        <p:tgtEl>
                                          <p:spTgt spid="717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7171">
                                            <p:txEl>
                                              <p:pRg st="6" end="6"/>
                                            </p:txEl>
                                          </p:spTgt>
                                        </p:tgtEl>
                                        <p:attrNameLst>
                                          <p:attrName>style.visibility</p:attrName>
                                        </p:attrNameLst>
                                      </p:cBhvr>
                                      <p:to>
                                        <p:strVal val="visible"/>
                                      </p:to>
                                    </p:set>
                                    <p:animEffect transition="in" filter="box(in)">
                                      <p:cBhvr>
                                        <p:cTn id="24" dur="500"/>
                                        <p:tgtEl>
                                          <p:spTgt spid="7171">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animEffect transition="in" filter="box(in)">
                                      <p:cBhvr>
                                        <p:cTn id="27" dur="500"/>
                                        <p:tgtEl>
                                          <p:spTgt spid="7171">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7171">
                                            <p:txEl>
                                              <p:pRg st="9" end="9"/>
                                            </p:txEl>
                                          </p:spTgt>
                                        </p:tgtEl>
                                        <p:attrNameLst>
                                          <p:attrName>style.visibility</p:attrName>
                                        </p:attrNameLst>
                                      </p:cBhvr>
                                      <p:to>
                                        <p:strVal val="visible"/>
                                      </p:to>
                                    </p:set>
                                    <p:animEffect transition="in" filter="box(in)">
                                      <p:cBhvr>
                                        <p:cTn id="30"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t>Example</a:t>
            </a:r>
          </a:p>
        </p:txBody>
      </p:sp>
      <p:sp>
        <p:nvSpPr>
          <p:cNvPr id="28675" name="Content Placeholder 2"/>
          <p:cNvSpPr>
            <a:spLocks noGrp="1"/>
          </p:cNvSpPr>
          <p:nvPr>
            <p:ph sz="quarter" idx="1"/>
          </p:nvPr>
        </p:nvSpPr>
        <p:spPr>
          <a:xfrm>
            <a:off x="457200" y="1219200"/>
            <a:ext cx="8229600" cy="4937125"/>
          </a:xfrm>
        </p:spPr>
        <p:txBody>
          <a:bodyPr/>
          <a:lstStyle/>
          <a:p>
            <a:pPr lvl="1" eaLnBrk="1" hangingPunct="1">
              <a:buFont typeface="Wingdings" panose="05000000000000000000" pitchFamily="2" charset="2"/>
              <a:buNone/>
            </a:pPr>
            <a:r>
              <a:rPr lang="en-US" altLang="en-US" smtClean="0"/>
              <a:t>&lt;html&gt;</a:t>
            </a:r>
          </a:p>
          <a:p>
            <a:pPr lvl="1" eaLnBrk="1" hangingPunct="1">
              <a:buFont typeface="Wingdings" panose="05000000000000000000" pitchFamily="2" charset="2"/>
              <a:buNone/>
            </a:pPr>
            <a:r>
              <a:rPr lang="en-US" altLang="en-US" smtClean="0"/>
              <a:t>&lt;body&gt;</a:t>
            </a:r>
          </a:p>
          <a:p>
            <a:pPr lvl="1" eaLnBrk="1" hangingPunct="1">
              <a:buFont typeface="Wingdings" panose="05000000000000000000" pitchFamily="2" charset="2"/>
              <a:buNone/>
            </a:pPr>
            <a:r>
              <a:rPr lang="en-US" altLang="en-US" smtClean="0"/>
              <a:t>&lt;script type = "text/javascript"&gt;</a:t>
            </a:r>
          </a:p>
          <a:p>
            <a:pPr lvl="1" eaLnBrk="1" hangingPunct="1">
              <a:buFont typeface="Wingdings" panose="05000000000000000000" pitchFamily="2" charset="2"/>
              <a:buNone/>
            </a:pPr>
            <a:r>
              <a:rPr lang="en-US" altLang="en-US" smtClean="0"/>
              <a:t>document.write("Hello World!“+”&lt;br /&gt;”);</a:t>
            </a:r>
          </a:p>
          <a:p>
            <a:pPr lvl="1" eaLnBrk="1" hangingPunct="1">
              <a:buFont typeface="Wingdings 3" panose="05040102010807070707" pitchFamily="18" charset="2"/>
              <a:buNone/>
            </a:pPr>
            <a:r>
              <a:rPr lang="en-US" altLang="en-US" smtClean="0"/>
              <a:t>document.write(“Welcome to JS!“+”&lt;br /&gt;”);</a:t>
            </a:r>
          </a:p>
          <a:p>
            <a:pPr lvl="1" eaLnBrk="1" hangingPunct="1">
              <a:buFont typeface="Wingdings" panose="05000000000000000000" pitchFamily="2" charset="2"/>
              <a:buNone/>
            </a:pPr>
            <a:endParaRPr lang="en-US" altLang="en-US" smtClean="0"/>
          </a:p>
          <a:p>
            <a:pPr lvl="1" eaLnBrk="1" hangingPunct="1">
              <a:buFont typeface="Wingdings" panose="05000000000000000000" pitchFamily="2" charset="2"/>
              <a:buNone/>
            </a:pPr>
            <a:r>
              <a:rPr lang="en-US" altLang="en-US" smtClean="0"/>
              <a:t>&lt;/script&gt;</a:t>
            </a:r>
          </a:p>
          <a:p>
            <a:pPr lvl="1" eaLnBrk="1" hangingPunct="1">
              <a:buFont typeface="Wingdings" panose="05000000000000000000" pitchFamily="2" charset="2"/>
              <a:buNone/>
            </a:pPr>
            <a:r>
              <a:rPr lang="en-US" altLang="en-US" smtClean="0"/>
              <a:t>&lt;/body&gt;</a:t>
            </a:r>
          </a:p>
          <a:p>
            <a:pPr lvl="1" eaLnBrk="1" hangingPunct="1">
              <a:buFont typeface="Wingdings" panose="05000000000000000000" pitchFamily="2" charset="2"/>
              <a:buNone/>
            </a:pPr>
            <a:r>
              <a:rPr lang="en-US" altLang="en-US" smtClean="0"/>
              <a:t>&lt;/html&gt;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200" dirty="0" smtClean="0">
                <a:solidFill>
                  <a:schemeClr val="tx2">
                    <a:lumMod val="75000"/>
                  </a:schemeClr>
                </a:solidFill>
                <a:latin typeface="+mn-lt"/>
              </a:rPr>
              <a:t>JavaScript Reserved Words</a:t>
            </a:r>
            <a:endParaRPr lang="en-US" sz="3200" dirty="0">
              <a:solidFill>
                <a:schemeClr val="tx2">
                  <a:lumMod val="75000"/>
                </a:schemeClr>
              </a:solidFill>
              <a:latin typeface="+mn-lt"/>
            </a:endParaRPr>
          </a:p>
        </p:txBody>
      </p:sp>
      <p:pic>
        <p:nvPicPr>
          <p:cNvPr id="29699" name="Picture 4" descr="tbl04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857375"/>
            <a:ext cx="75406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t>Primitives</a:t>
            </a:r>
          </a:p>
        </p:txBody>
      </p:sp>
      <p:sp>
        <p:nvSpPr>
          <p:cNvPr id="8195" name="Content Placeholder 2"/>
          <p:cNvSpPr>
            <a:spLocks noGrp="1"/>
          </p:cNvSpPr>
          <p:nvPr>
            <p:ph sz="quarter" idx="1"/>
          </p:nvPr>
        </p:nvSpPr>
        <p:spPr>
          <a:xfrm>
            <a:off x="785813" y="946150"/>
            <a:ext cx="8040687" cy="4714875"/>
          </a:xfrm>
        </p:spPr>
        <p:txBody>
          <a:bodyPr/>
          <a:lstStyle/>
          <a:p>
            <a:pPr algn="just" eaLnBrk="1" hangingPunct="1"/>
            <a:r>
              <a:rPr lang="en-US" altLang="en-US" smtClean="0"/>
              <a:t>JavaScript has 5 primitive types:</a:t>
            </a:r>
          </a:p>
          <a:p>
            <a:pPr lvl="1" algn="just" eaLnBrk="1" hangingPunct="1"/>
            <a:r>
              <a:rPr lang="en-US" altLang="en-US" smtClean="0"/>
              <a:t>Number</a:t>
            </a:r>
          </a:p>
          <a:p>
            <a:pPr lvl="1" algn="just" eaLnBrk="1" hangingPunct="1"/>
            <a:r>
              <a:rPr lang="en-US" altLang="en-US" smtClean="0"/>
              <a:t>String</a:t>
            </a:r>
          </a:p>
          <a:p>
            <a:pPr lvl="1" algn="just" eaLnBrk="1" hangingPunct="1"/>
            <a:r>
              <a:rPr lang="en-US" altLang="en-US" smtClean="0"/>
              <a:t>Boolean</a:t>
            </a:r>
          </a:p>
          <a:p>
            <a:pPr lvl="1" algn="just" eaLnBrk="1" hangingPunct="1"/>
            <a:r>
              <a:rPr lang="en-US" altLang="en-US" smtClean="0"/>
              <a:t>Undefined</a:t>
            </a:r>
          </a:p>
          <a:p>
            <a:pPr lvl="1" algn="just" eaLnBrk="1" hangingPunct="1"/>
            <a:r>
              <a:rPr lang="en-US" altLang="en-US" smtClean="0"/>
              <a:t>Null</a:t>
            </a:r>
          </a:p>
          <a:p>
            <a:pPr algn="just" eaLnBrk="1" hangingPunct="1"/>
            <a:r>
              <a:rPr lang="en-US" altLang="en-US" smtClean="0"/>
              <a:t>Number, String, Boolean(True/False) objects are called </a:t>
            </a:r>
            <a:r>
              <a:rPr lang="en-US" altLang="en-US" b="1" smtClean="0"/>
              <a:t>wrapping object </a:t>
            </a:r>
            <a:r>
              <a:rPr lang="en-US" altLang="en-US" smtClean="0"/>
              <a:t> because they provide properties and methods that are for values of primitive types</a:t>
            </a:r>
          </a:p>
          <a:p>
            <a:pPr algn="just" eaLnBrk="1" hangingPunct="1"/>
            <a:endParaRPr lang="en-US" altLang="en-US" b="1" smtClean="0"/>
          </a:p>
          <a:p>
            <a:pPr algn="just" eaLnBrk="1" hangingPunct="1"/>
            <a:r>
              <a:rPr lang="en-US" altLang="en-US" b="1" smtClean="0"/>
              <a:t>Undefined:</a:t>
            </a:r>
            <a:r>
              <a:rPr lang="en-US" altLang="en-US" smtClean="0"/>
              <a:t> If any variable is explicitly defined but not assigned a value, Undefined will be displayed.</a:t>
            </a:r>
            <a:endParaRPr lang="en-US"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ox(in)">
                                      <p:cBhvr>
                                        <p:cTn id="7" dur="500"/>
                                        <p:tgtEl>
                                          <p:spTgt spid="819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box(in)">
                                      <p:cBhvr>
                                        <p:cTn id="10" dur="500"/>
                                        <p:tgtEl>
                                          <p:spTgt spid="819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box(in)">
                                      <p:cBhvr>
                                        <p:cTn id="13" dur="500"/>
                                        <p:tgtEl>
                                          <p:spTgt spid="819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transition="in" filter="box(in)">
                                      <p:cBhvr>
                                        <p:cTn id="16" dur="500"/>
                                        <p:tgtEl>
                                          <p:spTgt spid="819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Effect transition="in" filter="box(in)">
                                      <p:cBhvr>
                                        <p:cTn id="19" dur="500"/>
                                        <p:tgtEl>
                                          <p:spTgt spid="819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8195">
                                            <p:txEl>
                                              <p:pRg st="5" end="5"/>
                                            </p:txEl>
                                          </p:spTgt>
                                        </p:tgtEl>
                                        <p:attrNameLst>
                                          <p:attrName>style.visibility</p:attrName>
                                        </p:attrNameLst>
                                      </p:cBhvr>
                                      <p:to>
                                        <p:strVal val="visible"/>
                                      </p:to>
                                    </p:set>
                                    <p:animEffect transition="in" filter="box(in)">
                                      <p:cBhvr>
                                        <p:cTn id="22" dur="500"/>
                                        <p:tgtEl>
                                          <p:spTgt spid="819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animEffect transition="in" filter="box(in)">
                                      <p:cBhvr>
                                        <p:cTn id="27" dur="500"/>
                                        <p:tgtEl>
                                          <p:spTgt spid="819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8195">
                                            <p:txEl>
                                              <p:pRg st="8" end="8"/>
                                            </p:txEl>
                                          </p:spTgt>
                                        </p:tgtEl>
                                        <p:attrNameLst>
                                          <p:attrName>style.visibility</p:attrName>
                                        </p:attrNameLst>
                                      </p:cBhvr>
                                      <p:to>
                                        <p:strVal val="visible"/>
                                      </p:to>
                                    </p:set>
                                    <p:animEffect transition="in" filter="box(in)">
                                      <p:cBhvr>
                                        <p:cTn id="32" dur="5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Primitives, Operations, &amp; Expressions</a:t>
            </a:r>
            <a:endParaRPr lang="en-IN" altLang="en-US" smtClean="0"/>
          </a:p>
        </p:txBody>
      </p:sp>
      <p:sp>
        <p:nvSpPr>
          <p:cNvPr id="28675" name="Content Placeholder 2"/>
          <p:cNvSpPr>
            <a:spLocks noGrp="1"/>
          </p:cNvSpPr>
          <p:nvPr>
            <p:ph sz="quarter" idx="1"/>
          </p:nvPr>
        </p:nvSpPr>
        <p:spPr>
          <a:xfrm>
            <a:off x="457200" y="1219200"/>
            <a:ext cx="8229600" cy="4937125"/>
          </a:xfrm>
        </p:spPr>
        <p:txBody>
          <a:bodyPr/>
          <a:lstStyle/>
          <a:p>
            <a:endParaRPr lang="en-US" altLang="en-US" smtClean="0"/>
          </a:p>
          <a:p>
            <a:endParaRPr lang="en-US" altLang="en-US" smtClean="0"/>
          </a:p>
          <a:p>
            <a:r>
              <a:rPr lang="en-US" altLang="en-US" smtClean="0"/>
              <a:t>Primitives and objects</a:t>
            </a:r>
          </a:p>
          <a:p>
            <a:endParaRPr lang="en-IN" altLang="en-US" smtClean="0"/>
          </a:p>
          <a:p>
            <a:endParaRPr lang="en-IN" altLang="en-US" smtClean="0"/>
          </a:p>
          <a:p>
            <a:endParaRPr lang="en-IN" altLang="en-US" smtClean="0"/>
          </a:p>
          <a:p>
            <a:endParaRPr lang="en-IN" altLang="en-US" smtClean="0"/>
          </a:p>
          <a:p>
            <a:endParaRPr lang="en-IN" altLang="en-US" smtClean="0"/>
          </a:p>
          <a:p>
            <a:pPr algn="just"/>
            <a:r>
              <a:rPr lang="en-IN" altLang="en-US" smtClean="0"/>
              <a:t>Difference between primitives and objects is shown in the above example. Suppose that prim is a primitive variable with the value 17 and obj is a Number object whose property value is 17. Figure shows how prim and obj are stored.</a:t>
            </a:r>
            <a:endParaRPr lang="en-US" altLang="en-US" smtClean="0"/>
          </a:p>
        </p:txBody>
      </p:sp>
      <p:graphicFrame>
        <p:nvGraphicFramePr>
          <p:cNvPr id="4" name="Table 3"/>
          <p:cNvGraphicFramePr>
            <a:graphicFrameLocks noGrp="1"/>
          </p:cNvGraphicFramePr>
          <p:nvPr/>
        </p:nvGraphicFramePr>
        <p:xfrm>
          <a:off x="1214438" y="842963"/>
          <a:ext cx="6691312" cy="1311275"/>
        </p:xfrm>
        <a:graphic>
          <a:graphicData uri="http://schemas.openxmlformats.org/drawingml/2006/table">
            <a:tbl>
              <a:tblPr firstRow="1" bandRow="1">
                <a:tableStyleId>{5C22544A-7EE6-4342-B048-85BDC9FD1C3A}</a:tableStyleId>
              </a:tblPr>
              <a:tblGrid>
                <a:gridCol w="6691312">
                  <a:extLst>
                    <a:ext uri="{9D8B030D-6E8A-4147-A177-3AD203B41FA5}">
                      <a16:colId xmlns:a16="http://schemas.microsoft.com/office/drawing/2014/main" val="20000"/>
                    </a:ext>
                  </a:extLst>
                </a:gridCol>
              </a:tblGrid>
              <a:tr h="4574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Boolean values are </a:t>
                      </a:r>
                      <a:r>
                        <a:rPr lang="en-US" sz="2400" b="1" dirty="0" smtClean="0">
                          <a:latin typeface="Courier New" pitchFamily="49" charset="0"/>
                        </a:rPr>
                        <a:t>true</a:t>
                      </a:r>
                      <a:r>
                        <a:rPr lang="en-US" sz="2400" b="1" dirty="0" smtClean="0"/>
                        <a:t> and </a:t>
                      </a:r>
                      <a:r>
                        <a:rPr lang="en-US" sz="2400" b="1" dirty="0" smtClean="0">
                          <a:latin typeface="Courier New" pitchFamily="49" charset="0"/>
                        </a:rPr>
                        <a:t>false</a:t>
                      </a:r>
                      <a:endParaRPr lang="en-IN" sz="2400" b="1" dirty="0"/>
                    </a:p>
                  </a:txBody>
                  <a:tcPr marT="45742" marB="45742"/>
                </a:tc>
                <a:extLst>
                  <a:ext uri="{0D108BD9-81ED-4DB2-BD59-A6C34878D82A}">
                    <a16:rowId xmlns:a16="http://schemas.microsoft.com/office/drawing/2014/main" val="10000"/>
                  </a:ext>
                </a:extLst>
              </a:tr>
              <a:tr h="426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dirty="0" smtClean="0"/>
                        <a:t>The only Null value is </a:t>
                      </a:r>
                      <a:r>
                        <a:rPr lang="en-US" sz="2200" b="1" dirty="0" smtClean="0">
                          <a:latin typeface="Courier New" pitchFamily="49" charset="0"/>
                        </a:rPr>
                        <a:t>null</a:t>
                      </a:r>
                      <a:endParaRPr lang="en-IN" sz="2200" b="1" dirty="0"/>
                    </a:p>
                  </a:txBody>
                  <a:tcPr marT="45742" marB="45742"/>
                </a:tc>
                <a:extLst>
                  <a:ext uri="{0D108BD9-81ED-4DB2-BD59-A6C34878D82A}">
                    <a16:rowId xmlns:a16="http://schemas.microsoft.com/office/drawing/2014/main" val="10001"/>
                  </a:ext>
                </a:extLst>
              </a:tr>
              <a:tr h="426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dirty="0" smtClean="0"/>
                        <a:t>The only Undefined value is </a:t>
                      </a:r>
                      <a:r>
                        <a:rPr lang="en-US" sz="2200" b="1" dirty="0" smtClean="0">
                          <a:latin typeface="Courier New" pitchFamily="49" charset="0"/>
                        </a:rPr>
                        <a:t>undefined</a:t>
                      </a:r>
                    </a:p>
                  </a:txBody>
                  <a:tcPr marT="45742" marB="45742"/>
                </a:tc>
                <a:extLst>
                  <a:ext uri="{0D108BD9-81ED-4DB2-BD59-A6C34878D82A}">
                    <a16:rowId xmlns:a16="http://schemas.microsoft.com/office/drawing/2014/main" val="10002"/>
                  </a:ext>
                </a:extLst>
              </a:tr>
            </a:tbl>
          </a:graphicData>
        </a:graphic>
      </p:graphicFrame>
      <p:pic>
        <p:nvPicPr>
          <p:cNvPr id="5" name="Picture 4" descr="fig04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2500313"/>
            <a:ext cx="5362575"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2" dur="500"/>
                                        <p:tgtEl>
                                          <p:spTgt spid="2867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20" dur="500"/>
                                        <p:tgtEl>
                                          <p:spTgt spid="2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t>Numeric and String Literals</a:t>
            </a:r>
          </a:p>
        </p:txBody>
      </p:sp>
      <p:sp>
        <p:nvSpPr>
          <p:cNvPr id="27651" name="Content Placeholder 2"/>
          <p:cNvSpPr>
            <a:spLocks noGrp="1"/>
          </p:cNvSpPr>
          <p:nvPr>
            <p:ph sz="quarter" idx="1"/>
          </p:nvPr>
        </p:nvSpPr>
        <p:spPr>
          <a:xfrm>
            <a:off x="428625" y="857250"/>
            <a:ext cx="8429625" cy="5357813"/>
          </a:xfrm>
        </p:spPr>
        <p:txBody>
          <a:bodyPr/>
          <a:lstStyle/>
          <a:p>
            <a:pPr eaLnBrk="1" hangingPunct="1">
              <a:defRPr/>
            </a:pPr>
            <a:r>
              <a:rPr lang="en-US" dirty="0" smtClean="0"/>
              <a:t>The </a:t>
            </a:r>
            <a:r>
              <a:rPr lang="en-US" b="1" dirty="0" smtClean="0"/>
              <a:t>numeric </a:t>
            </a:r>
            <a:r>
              <a:rPr lang="en-US" dirty="0" smtClean="0"/>
              <a:t>values of JavaScript are internally represented in double-precision floating-point , and numeric values are often called numbers</a:t>
            </a:r>
          </a:p>
          <a:p>
            <a:pPr eaLnBrk="1" hangingPunct="1">
              <a:defRPr/>
            </a:pPr>
            <a:r>
              <a:rPr lang="en-US" b="1" dirty="0" smtClean="0">
                <a:solidFill>
                  <a:srgbClr val="FF0000"/>
                </a:solidFill>
              </a:rPr>
              <a:t>72    7.2    .72     72.   7e2     .7e2     7.e2     7.2E-2</a:t>
            </a:r>
          </a:p>
          <a:p>
            <a:pPr eaLnBrk="1" hangingPunct="1">
              <a:defRPr/>
            </a:pPr>
            <a:r>
              <a:rPr lang="en-US" dirty="0" smtClean="0"/>
              <a:t>Floating point literals can have decimal or exponent or both</a:t>
            </a:r>
          </a:p>
          <a:p>
            <a:pPr eaLnBrk="1" hangingPunct="1">
              <a:defRPr/>
            </a:pPr>
            <a:r>
              <a:rPr lang="en-US" dirty="0" smtClean="0"/>
              <a:t>Exponent are specified in uppercase or lowercase  </a:t>
            </a:r>
            <a:r>
              <a:rPr lang="en-US" b="1" dirty="0" smtClean="0"/>
              <a:t>e </a:t>
            </a:r>
            <a:r>
              <a:rPr lang="en-US" dirty="0" smtClean="0"/>
              <a:t>and a possibly  integer literal</a:t>
            </a:r>
          </a:p>
          <a:p>
            <a:pPr marL="273050" lvl="1" eaLnBrk="1" hangingPunct="1">
              <a:spcBef>
                <a:spcPts val="600"/>
              </a:spcBef>
              <a:buClr>
                <a:schemeClr val="accent1"/>
              </a:buClr>
              <a:defRPr/>
            </a:pPr>
            <a:r>
              <a:rPr lang="en-US" dirty="0" smtClean="0"/>
              <a:t>A </a:t>
            </a:r>
            <a:r>
              <a:rPr lang="en-US" b="1" dirty="0" smtClean="0"/>
              <a:t>string </a:t>
            </a:r>
            <a:r>
              <a:rPr lang="en-US" dirty="0" smtClean="0"/>
              <a:t>literal Delimited by single quote</a:t>
            </a:r>
            <a:r>
              <a:rPr lang="en-US" b="1" dirty="0" smtClean="0"/>
              <a:t>(‘) </a:t>
            </a:r>
            <a:r>
              <a:rPr lang="en-US" dirty="0" smtClean="0"/>
              <a:t>or double quote</a:t>
            </a:r>
            <a:r>
              <a:rPr lang="en-US" b="1" dirty="0" smtClean="0"/>
              <a:t>(“)</a:t>
            </a:r>
          </a:p>
          <a:p>
            <a:pPr marL="681038" lvl="1">
              <a:buClrTx/>
              <a:defRPr/>
            </a:pPr>
            <a:r>
              <a:rPr lang="en-US" dirty="0" smtClean="0"/>
              <a:t>All string literals are primitive values</a:t>
            </a:r>
          </a:p>
          <a:p>
            <a:pPr marL="1081088" lvl="2">
              <a:buClrTx/>
              <a:defRPr/>
            </a:pPr>
            <a:r>
              <a:rPr lang="en-US" dirty="0" smtClean="0"/>
              <a:t>Not an array of characters</a:t>
            </a:r>
          </a:p>
          <a:p>
            <a:pPr marL="681038" lvl="1">
              <a:buClrTx/>
              <a:defRPr/>
            </a:pPr>
            <a:r>
              <a:rPr lang="en-US" dirty="0" smtClean="0"/>
              <a:t>Escape characters require backslash</a:t>
            </a:r>
            <a:r>
              <a:rPr lang="en-US" b="1" dirty="0" smtClean="0"/>
              <a:t>(\) </a:t>
            </a:r>
            <a:r>
              <a:rPr lang="en-US" dirty="0" smtClean="0"/>
              <a:t>e.g. </a:t>
            </a:r>
            <a:r>
              <a:rPr lang="en-US" b="1" dirty="0" smtClean="0">
                <a:latin typeface="Courier New" pitchFamily="49" charset="0"/>
                <a:cs typeface="Courier New" pitchFamily="49" charset="0"/>
                <a:sym typeface="Courier New" pitchFamily="49" charset="0"/>
              </a:rPr>
              <a:t>\t</a:t>
            </a:r>
            <a:endParaRPr lang="en-US" b="1" dirty="0" smtClean="0">
              <a:latin typeface="Courier New" pitchFamily="49" charset="0"/>
              <a:sym typeface="Courier New" pitchFamily="49" charset="0"/>
            </a:endParaRPr>
          </a:p>
          <a:p>
            <a:pPr marL="681038" lvl="1">
              <a:buClrTx/>
              <a:defRPr/>
            </a:pPr>
            <a:r>
              <a:rPr lang="en-US" dirty="0" smtClean="0"/>
              <a:t>Examples: </a:t>
            </a:r>
          </a:p>
          <a:p>
            <a:pPr marL="1081088" lvl="2">
              <a:buClrTx/>
              <a:buFont typeface="Courier New" pitchFamily="49" charset="0"/>
              <a:buChar char="•"/>
              <a:defRPr/>
            </a:pPr>
            <a:r>
              <a:rPr lang="en-US" b="1" dirty="0" smtClean="0">
                <a:latin typeface="Courier New" pitchFamily="49" charset="0"/>
                <a:cs typeface="Courier New" pitchFamily="49" charset="0"/>
                <a:sym typeface="Courier New" pitchFamily="49" charset="0"/>
              </a:rPr>
              <a:t>“We’re in class”, </a:t>
            </a:r>
            <a:r>
              <a:rPr lang="en-US" b="1" dirty="0" smtClean="0"/>
              <a:t>or</a:t>
            </a:r>
            <a:r>
              <a:rPr lang="en-US" b="1" dirty="0" smtClean="0">
                <a:latin typeface="Courier New" pitchFamily="49" charset="0"/>
                <a:cs typeface="Courier New" pitchFamily="49" charset="0"/>
                <a:sym typeface="Courier New" pitchFamily="49" charset="0"/>
              </a:rPr>
              <a:t> ‘We\’re in class’</a:t>
            </a:r>
            <a:endParaRPr lang="en-US" b="1" dirty="0" smtClean="0">
              <a:latin typeface="Courier New" pitchFamily="49" charset="0"/>
              <a:sym typeface="Courier New" pitchFamily="49" charset="0"/>
            </a:endParaRPr>
          </a:p>
          <a:p>
            <a:pPr>
              <a:buFont typeface="Wingdings 3" panose="05040102010807070707" pitchFamily="18" charset="2"/>
              <a:buNone/>
              <a:defRPr/>
            </a:pPr>
            <a:endParaRPr lang="en-US" sz="2000" dirty="0" smtClean="0">
              <a:latin typeface="Courier New" pitchFamily="49" charset="0"/>
            </a:endParaRPr>
          </a:p>
          <a:p>
            <a:pPr eaLnBrk="1" hangingPunct="1">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7" dur="500"/>
                                        <p:tgtEl>
                                          <p:spTgt spid="2765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20" dur="500"/>
                                        <p:tgtEl>
                                          <p:spTgt spid="2765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25" dur="500"/>
                                        <p:tgtEl>
                                          <p:spTgt spid="27651">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28" dur="500"/>
                                        <p:tgtEl>
                                          <p:spTgt spid="27651">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animEffect transition="in" filter="blinds(horizontal)">
                                      <p:cBhvr>
                                        <p:cTn id="31" dur="500"/>
                                        <p:tgtEl>
                                          <p:spTgt spid="2765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7651">
                                            <p:txEl>
                                              <p:pRg st="7" end="7"/>
                                            </p:txEl>
                                          </p:spTgt>
                                        </p:tgtEl>
                                        <p:attrNameLst>
                                          <p:attrName>style.visibility</p:attrName>
                                        </p:attrNameLst>
                                      </p:cBhvr>
                                      <p:to>
                                        <p:strVal val="visible"/>
                                      </p:to>
                                    </p:set>
                                    <p:animEffect transition="in" filter="blinds(horizontal)">
                                      <p:cBhvr>
                                        <p:cTn id="36" dur="500"/>
                                        <p:tgtEl>
                                          <p:spTgt spid="27651">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7651">
                                            <p:txEl>
                                              <p:pRg st="8" end="8"/>
                                            </p:txEl>
                                          </p:spTgt>
                                        </p:tgtEl>
                                        <p:attrNameLst>
                                          <p:attrName>style.visibility</p:attrName>
                                        </p:attrNameLst>
                                      </p:cBhvr>
                                      <p:to>
                                        <p:strVal val="visible"/>
                                      </p:to>
                                    </p:set>
                                    <p:animEffect transition="in" filter="blinds(horizontal)">
                                      <p:cBhvr>
                                        <p:cTn id="39" dur="500"/>
                                        <p:tgtEl>
                                          <p:spTgt spid="27651">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7651">
                                            <p:txEl>
                                              <p:pRg st="9" end="9"/>
                                            </p:txEl>
                                          </p:spTgt>
                                        </p:tgtEl>
                                        <p:attrNameLst>
                                          <p:attrName>style.visibility</p:attrName>
                                        </p:attrNameLst>
                                      </p:cBhvr>
                                      <p:to>
                                        <p:strVal val="visible"/>
                                      </p:to>
                                    </p:set>
                                    <p:animEffect transition="in" filter="blinds(horizontal)">
                                      <p:cBhvr>
                                        <p:cTn id="42" dur="500"/>
                                        <p:tgtEl>
                                          <p:spTgt spid="27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endParaRPr lang="en-US" altLang="en-US" smtClean="0"/>
          </a:p>
        </p:txBody>
      </p:sp>
      <p:graphicFrame>
        <p:nvGraphicFramePr>
          <p:cNvPr id="4" name="Content Placeholder 3"/>
          <p:cNvGraphicFramePr>
            <a:graphicFrameLocks noGrp="1"/>
          </p:cNvGraphicFramePr>
          <p:nvPr>
            <p:ph sz="quarter" idx="1"/>
          </p:nvPr>
        </p:nvGraphicFramePr>
        <p:xfrm>
          <a:off x="571500" y="1285875"/>
          <a:ext cx="8143875" cy="4459288"/>
        </p:xfrm>
        <a:graphic>
          <a:graphicData uri="http://schemas.openxmlformats.org/drawingml/2006/table">
            <a:tbl>
              <a:tblPr/>
              <a:tblGrid>
                <a:gridCol w="4071938">
                  <a:extLst>
                    <a:ext uri="{9D8B030D-6E8A-4147-A177-3AD203B41FA5}">
                      <a16:colId xmlns:a16="http://schemas.microsoft.com/office/drawing/2014/main" val="20000"/>
                    </a:ext>
                  </a:extLst>
                </a:gridCol>
                <a:gridCol w="4071938">
                  <a:extLst>
                    <a:ext uri="{9D8B030D-6E8A-4147-A177-3AD203B41FA5}">
                      <a16:colId xmlns:a16="http://schemas.microsoft.com/office/drawing/2014/main" val="20001"/>
                    </a:ext>
                  </a:extLst>
                </a:gridCol>
              </a:tblGrid>
              <a:tr h="381932">
                <a:tc>
                  <a:txBody>
                    <a:bodyPr/>
                    <a:lstStyle/>
                    <a:p>
                      <a:pPr algn="ctr">
                        <a:spcAft>
                          <a:spcPts val="0"/>
                        </a:spcAft>
                      </a:pPr>
                      <a:r>
                        <a:rPr lang="en-US" sz="2000" b="1" dirty="0">
                          <a:solidFill>
                            <a:srgbClr val="000000"/>
                          </a:solidFill>
                          <a:latin typeface="+mj-lt"/>
                          <a:ea typeface="Times New Roman"/>
                          <a:cs typeface="Times New Roman"/>
                        </a:rPr>
                        <a:t>Code</a:t>
                      </a:r>
                      <a:endParaRPr lang="en-IN" sz="2000" b="1" dirty="0">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2000" b="1">
                          <a:solidFill>
                            <a:srgbClr val="000000"/>
                          </a:solidFill>
                          <a:latin typeface="+mj-lt"/>
                          <a:ea typeface="Times New Roman"/>
                          <a:cs typeface="Times New Roman"/>
                        </a:rPr>
                        <a:t>Outputs</a:t>
                      </a:r>
                      <a:endParaRPr lang="en-IN" sz="2000" b="1">
                        <a:latin typeface="+mj-lt"/>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0"/>
                  </a:ext>
                </a:extLst>
              </a:tr>
              <a:tr h="381932">
                <a:tc>
                  <a:txBody>
                    <a:bodyPr/>
                    <a:lstStyle/>
                    <a:p>
                      <a:pPr algn="ctr">
                        <a:spcAft>
                          <a:spcPts val="0"/>
                        </a:spcAft>
                      </a:pPr>
                      <a:r>
                        <a:rPr lang="en-US" sz="2000" b="1" dirty="0" smtClean="0">
                          <a:solidFill>
                            <a:srgbClr val="000000"/>
                          </a:solidFill>
                          <a:latin typeface="+mj-lt"/>
                          <a:ea typeface="Times New Roman"/>
                          <a:cs typeface="Times New Roman"/>
                        </a:rPr>
                        <a:t>'</a:t>
                      </a:r>
                      <a:endParaRPr lang="en-IN" sz="2000" b="1" dirty="0">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2000" b="1">
                          <a:solidFill>
                            <a:srgbClr val="000000"/>
                          </a:solidFill>
                          <a:latin typeface="+mj-lt"/>
                          <a:ea typeface="Times New Roman"/>
                          <a:cs typeface="Times New Roman"/>
                        </a:rPr>
                        <a:t>single quote</a:t>
                      </a:r>
                      <a:endParaRPr lang="en-IN" sz="2000" b="1">
                        <a:latin typeface="+mj-lt"/>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1"/>
                  </a:ext>
                </a:extLst>
              </a:tr>
              <a:tr h="381932">
                <a:tc>
                  <a:txBody>
                    <a:bodyPr/>
                    <a:lstStyle/>
                    <a:p>
                      <a:pPr algn="ctr">
                        <a:spcAft>
                          <a:spcPts val="0"/>
                        </a:spcAft>
                      </a:pPr>
                      <a:r>
                        <a:rPr lang="en-US" sz="2000" b="1" dirty="0" smtClean="0">
                          <a:solidFill>
                            <a:srgbClr val="000000"/>
                          </a:solidFill>
                          <a:latin typeface="+mj-lt"/>
                          <a:ea typeface="Times New Roman"/>
                          <a:cs typeface="Times New Roman"/>
                        </a:rPr>
                        <a:t>"</a:t>
                      </a:r>
                      <a:endParaRPr lang="en-IN" sz="2000" b="1" dirty="0">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2000" b="1">
                          <a:solidFill>
                            <a:srgbClr val="000000"/>
                          </a:solidFill>
                          <a:latin typeface="+mj-lt"/>
                          <a:ea typeface="Times New Roman"/>
                          <a:cs typeface="Times New Roman"/>
                        </a:rPr>
                        <a:t>double quote</a:t>
                      </a:r>
                      <a:endParaRPr lang="en-IN" sz="2000" b="1">
                        <a:latin typeface="+mj-lt"/>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2"/>
                  </a:ext>
                </a:extLst>
              </a:tr>
              <a:tr h="381932">
                <a:tc>
                  <a:txBody>
                    <a:bodyPr/>
                    <a:lstStyle/>
                    <a:p>
                      <a:pPr algn="ctr">
                        <a:spcAft>
                          <a:spcPts val="0"/>
                        </a:spcAft>
                      </a:pPr>
                      <a:r>
                        <a:rPr lang="en-US" sz="2000" b="1" dirty="0" smtClean="0">
                          <a:solidFill>
                            <a:srgbClr val="000000"/>
                          </a:solidFill>
                          <a:latin typeface="+mj-lt"/>
                          <a:ea typeface="Times New Roman"/>
                          <a:cs typeface="Times New Roman"/>
                        </a:rPr>
                        <a:t>&amp;</a:t>
                      </a:r>
                      <a:endParaRPr lang="en-IN" sz="2000" b="1" dirty="0">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2000" b="1">
                          <a:solidFill>
                            <a:srgbClr val="000000"/>
                          </a:solidFill>
                          <a:latin typeface="+mj-lt"/>
                          <a:ea typeface="Times New Roman"/>
                          <a:cs typeface="Times New Roman"/>
                        </a:rPr>
                        <a:t>Ampersand</a:t>
                      </a:r>
                      <a:endParaRPr lang="en-IN" sz="2000" b="1">
                        <a:latin typeface="+mj-lt"/>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3"/>
                  </a:ext>
                </a:extLst>
              </a:tr>
              <a:tr h="381932">
                <a:tc>
                  <a:txBody>
                    <a:bodyPr/>
                    <a:lstStyle/>
                    <a:p>
                      <a:pPr algn="ctr">
                        <a:spcAft>
                          <a:spcPts val="0"/>
                        </a:spcAft>
                      </a:pPr>
                      <a:r>
                        <a:rPr lang="en-US" sz="2000" b="1">
                          <a:solidFill>
                            <a:srgbClr val="000000"/>
                          </a:solidFill>
                          <a:latin typeface="+mj-lt"/>
                          <a:ea typeface="Times New Roman"/>
                          <a:cs typeface="Times New Roman"/>
                        </a:rPr>
                        <a:t>\\</a:t>
                      </a:r>
                      <a:endParaRPr lang="en-IN" sz="2000" b="1">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2000" b="1" dirty="0">
                          <a:solidFill>
                            <a:srgbClr val="000000"/>
                          </a:solidFill>
                          <a:latin typeface="+mj-lt"/>
                          <a:ea typeface="Times New Roman"/>
                          <a:cs typeface="Times New Roman"/>
                        </a:rPr>
                        <a:t>Backslash</a:t>
                      </a:r>
                      <a:endParaRPr lang="en-IN" sz="2000" b="1" dirty="0">
                        <a:latin typeface="+mj-lt"/>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4"/>
                  </a:ext>
                </a:extLst>
              </a:tr>
              <a:tr h="381932">
                <a:tc>
                  <a:txBody>
                    <a:bodyPr/>
                    <a:lstStyle/>
                    <a:p>
                      <a:pPr algn="ctr">
                        <a:spcAft>
                          <a:spcPts val="0"/>
                        </a:spcAft>
                      </a:pPr>
                      <a:r>
                        <a:rPr lang="en-US" sz="2000" b="1" dirty="0">
                          <a:solidFill>
                            <a:srgbClr val="000000"/>
                          </a:solidFill>
                          <a:latin typeface="+mj-lt"/>
                          <a:ea typeface="Times New Roman"/>
                          <a:cs typeface="Times New Roman"/>
                        </a:rPr>
                        <a:t>\n</a:t>
                      </a:r>
                      <a:endParaRPr lang="en-IN" sz="2000" b="1" dirty="0">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2000" b="1">
                          <a:solidFill>
                            <a:srgbClr val="000000"/>
                          </a:solidFill>
                          <a:latin typeface="+mj-lt"/>
                          <a:ea typeface="Times New Roman"/>
                          <a:cs typeface="Times New Roman"/>
                        </a:rPr>
                        <a:t>new line</a:t>
                      </a:r>
                      <a:endParaRPr lang="en-IN" sz="2000" b="1">
                        <a:latin typeface="+mj-lt"/>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5"/>
                  </a:ext>
                </a:extLst>
              </a:tr>
              <a:tr h="381932">
                <a:tc>
                  <a:txBody>
                    <a:bodyPr/>
                    <a:lstStyle/>
                    <a:p>
                      <a:pPr algn="ctr">
                        <a:spcAft>
                          <a:spcPts val="0"/>
                        </a:spcAft>
                      </a:pPr>
                      <a:r>
                        <a:rPr lang="en-US" sz="2000" b="1">
                          <a:solidFill>
                            <a:srgbClr val="000000"/>
                          </a:solidFill>
                          <a:latin typeface="+mj-lt"/>
                          <a:ea typeface="Times New Roman"/>
                          <a:cs typeface="Times New Roman"/>
                        </a:rPr>
                        <a:t>\r</a:t>
                      </a:r>
                      <a:endParaRPr lang="en-IN" sz="2000" b="1">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2000" b="1" dirty="0">
                          <a:solidFill>
                            <a:srgbClr val="000000"/>
                          </a:solidFill>
                          <a:latin typeface="+mj-lt"/>
                          <a:ea typeface="Times New Roman"/>
                          <a:cs typeface="Times New Roman"/>
                        </a:rPr>
                        <a:t>carriage return</a:t>
                      </a:r>
                      <a:endParaRPr lang="en-IN" sz="2000" b="1" dirty="0">
                        <a:latin typeface="+mj-lt"/>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6"/>
                  </a:ext>
                </a:extLst>
              </a:tr>
              <a:tr h="381932">
                <a:tc>
                  <a:txBody>
                    <a:bodyPr/>
                    <a:lstStyle/>
                    <a:p>
                      <a:pPr algn="ctr">
                        <a:spcAft>
                          <a:spcPts val="0"/>
                        </a:spcAft>
                      </a:pPr>
                      <a:r>
                        <a:rPr lang="en-US" sz="2000" b="1">
                          <a:solidFill>
                            <a:srgbClr val="000000"/>
                          </a:solidFill>
                          <a:latin typeface="+mj-lt"/>
                          <a:ea typeface="Times New Roman"/>
                          <a:cs typeface="Times New Roman"/>
                        </a:rPr>
                        <a:t>\t</a:t>
                      </a:r>
                      <a:endParaRPr lang="en-IN" sz="2000" b="1">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2000" b="1">
                          <a:solidFill>
                            <a:srgbClr val="000000"/>
                          </a:solidFill>
                          <a:latin typeface="+mj-lt"/>
                          <a:ea typeface="Times New Roman"/>
                          <a:cs typeface="Times New Roman"/>
                        </a:rPr>
                        <a:t>Tab</a:t>
                      </a:r>
                      <a:endParaRPr lang="en-IN" sz="2000" b="1">
                        <a:latin typeface="+mj-lt"/>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7"/>
                  </a:ext>
                </a:extLst>
              </a:tr>
              <a:tr h="381932">
                <a:tc>
                  <a:txBody>
                    <a:bodyPr/>
                    <a:lstStyle/>
                    <a:p>
                      <a:pPr algn="ctr">
                        <a:spcAft>
                          <a:spcPts val="0"/>
                        </a:spcAft>
                      </a:pPr>
                      <a:r>
                        <a:rPr lang="en-US" sz="2000" b="1">
                          <a:solidFill>
                            <a:srgbClr val="000000"/>
                          </a:solidFill>
                          <a:latin typeface="+mj-lt"/>
                          <a:ea typeface="Times New Roman"/>
                          <a:cs typeface="Times New Roman"/>
                        </a:rPr>
                        <a:t>\b</a:t>
                      </a:r>
                      <a:endParaRPr lang="en-IN" sz="2000" b="1">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2000" b="1">
                          <a:solidFill>
                            <a:srgbClr val="000000"/>
                          </a:solidFill>
                          <a:latin typeface="+mj-lt"/>
                          <a:ea typeface="Times New Roman"/>
                          <a:cs typeface="Times New Roman"/>
                        </a:rPr>
                        <a:t>Backspace</a:t>
                      </a:r>
                      <a:endParaRPr lang="en-IN" sz="2000" b="1">
                        <a:latin typeface="+mj-lt"/>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8"/>
                  </a:ext>
                </a:extLst>
              </a:tr>
              <a:tr h="1021902">
                <a:tc>
                  <a:txBody>
                    <a:bodyPr/>
                    <a:lstStyle/>
                    <a:p>
                      <a:pPr algn="ctr">
                        <a:spcAft>
                          <a:spcPts val="0"/>
                        </a:spcAft>
                      </a:pPr>
                      <a:r>
                        <a:rPr lang="en-US" sz="2000" b="1" dirty="0">
                          <a:solidFill>
                            <a:srgbClr val="000000"/>
                          </a:solidFill>
                          <a:latin typeface="+mj-lt"/>
                          <a:ea typeface="Times New Roman"/>
                          <a:cs typeface="Times New Roman"/>
                        </a:rPr>
                        <a:t>\f</a:t>
                      </a:r>
                      <a:endParaRPr lang="en-IN" sz="2000" b="1" dirty="0">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2000" b="1" dirty="0">
                          <a:solidFill>
                            <a:srgbClr val="000000"/>
                          </a:solidFill>
                          <a:latin typeface="+mj-lt"/>
                          <a:ea typeface="Times New Roman"/>
                          <a:cs typeface="Times New Roman"/>
                        </a:rPr>
                        <a:t>form </a:t>
                      </a:r>
                      <a:r>
                        <a:rPr lang="en-US" sz="2000" b="1" dirty="0" smtClean="0">
                          <a:solidFill>
                            <a:srgbClr val="000000"/>
                          </a:solidFill>
                          <a:latin typeface="+mj-lt"/>
                          <a:ea typeface="Times New Roman"/>
                          <a:cs typeface="Times New Roman"/>
                        </a:rPr>
                        <a:t>feed </a:t>
                      </a:r>
                      <a:r>
                        <a:rPr lang="en-IN" sz="2000" b="1" dirty="0" smtClean="0"/>
                        <a:t>lists other pages on the Web where you can find additional information</a:t>
                      </a:r>
                      <a:endParaRPr lang="en-IN" sz="2000" b="1" dirty="0">
                        <a:latin typeface="+mj-lt"/>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t>JavaScript</a:t>
            </a:r>
          </a:p>
        </p:txBody>
      </p:sp>
      <p:sp>
        <p:nvSpPr>
          <p:cNvPr id="14339" name="Content Placeholder 2"/>
          <p:cNvSpPr>
            <a:spLocks noGrp="1"/>
          </p:cNvSpPr>
          <p:nvPr>
            <p:ph sz="quarter" idx="1"/>
          </p:nvPr>
        </p:nvSpPr>
        <p:spPr>
          <a:xfrm>
            <a:off x="642938" y="785813"/>
            <a:ext cx="8312150" cy="5715000"/>
          </a:xfrm>
        </p:spPr>
        <p:txBody>
          <a:bodyPr/>
          <a:lstStyle/>
          <a:p>
            <a:pPr eaLnBrk="1" hangingPunct="1"/>
            <a:r>
              <a:rPr lang="en-US" altLang="en-US" sz="2600" smtClean="0"/>
              <a:t>Overview of JavaScript</a:t>
            </a:r>
          </a:p>
          <a:p>
            <a:pPr eaLnBrk="1" hangingPunct="1"/>
            <a:r>
              <a:rPr lang="en-US" altLang="en-US" sz="2600" smtClean="0"/>
              <a:t>Object Orientation and JavaScript</a:t>
            </a:r>
          </a:p>
          <a:p>
            <a:pPr eaLnBrk="1" hangingPunct="1"/>
            <a:r>
              <a:rPr lang="en-US" altLang="en-US" sz="2600" smtClean="0"/>
              <a:t>General Syntactic Characteristics</a:t>
            </a:r>
          </a:p>
          <a:p>
            <a:pPr eaLnBrk="1" hangingPunct="1"/>
            <a:r>
              <a:rPr lang="en-US" altLang="en-US" sz="2600" smtClean="0"/>
              <a:t>Primitives, Operations and Expressions</a:t>
            </a:r>
          </a:p>
          <a:p>
            <a:pPr eaLnBrk="1" hangingPunct="1"/>
            <a:r>
              <a:rPr lang="en-US" altLang="en-US" sz="2600" smtClean="0"/>
              <a:t>Screen Output and Keyboard Input</a:t>
            </a:r>
          </a:p>
          <a:p>
            <a:pPr eaLnBrk="1" hangingPunct="1"/>
            <a:r>
              <a:rPr lang="en-US" altLang="en-US" sz="2600" smtClean="0"/>
              <a:t>Control Statements</a:t>
            </a:r>
          </a:p>
          <a:p>
            <a:pPr eaLnBrk="1" hangingPunct="1"/>
            <a:r>
              <a:rPr lang="en-US" altLang="en-US" sz="2600" smtClean="0"/>
              <a:t>Object Creation and Modification</a:t>
            </a:r>
          </a:p>
          <a:p>
            <a:pPr eaLnBrk="1" hangingPunct="1"/>
            <a:r>
              <a:rPr lang="en-US" altLang="en-US" sz="2600" smtClean="0"/>
              <a:t>Arrays</a:t>
            </a:r>
          </a:p>
          <a:p>
            <a:pPr eaLnBrk="1" hangingPunct="1"/>
            <a:r>
              <a:rPr lang="en-US" altLang="en-US" sz="2600" smtClean="0"/>
              <a:t>Functions</a:t>
            </a:r>
          </a:p>
          <a:p>
            <a:pPr eaLnBrk="1" hangingPunct="1"/>
            <a:r>
              <a:rPr lang="en-US" altLang="en-US" sz="2600" smtClean="0"/>
              <a:t>Constructors</a:t>
            </a:r>
          </a:p>
          <a:p>
            <a:pPr eaLnBrk="1" hangingPunct="1"/>
            <a:r>
              <a:rPr lang="en-US" altLang="en-US" sz="2600" smtClean="0"/>
              <a:t>Pattern Matching using Regular expression</a:t>
            </a:r>
          </a:p>
          <a:p>
            <a:pPr eaLnBrk="1" hangingPunct="1"/>
            <a:r>
              <a:rPr lang="en-US" altLang="en-US" sz="2600" smtClean="0"/>
              <a:t>Errors in Scripts</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2" dur="500"/>
                                        <p:tgtEl>
                                          <p:spTgt spid="14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7" dur="500"/>
                                        <p:tgtEl>
                                          <p:spTgt spid="14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32" dur="500"/>
                                        <p:tgtEl>
                                          <p:spTgt spid="143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37" dur="500"/>
                                        <p:tgtEl>
                                          <p:spTgt spid="143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42" dur="500"/>
                                        <p:tgtEl>
                                          <p:spTgt spid="143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4339">
                                            <p:txEl>
                                              <p:pRg st="8" end="8"/>
                                            </p:txEl>
                                          </p:spTgt>
                                        </p:tgtEl>
                                        <p:attrNameLst>
                                          <p:attrName>style.visibility</p:attrName>
                                        </p:attrNameLst>
                                      </p:cBhvr>
                                      <p:to>
                                        <p:strVal val="visible"/>
                                      </p:to>
                                    </p:set>
                                    <p:animEffect transition="in" filter="blinds(horizontal)">
                                      <p:cBhvr>
                                        <p:cTn id="47" dur="500"/>
                                        <p:tgtEl>
                                          <p:spTgt spid="1433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4339">
                                            <p:txEl>
                                              <p:pRg st="9" end="9"/>
                                            </p:txEl>
                                          </p:spTgt>
                                        </p:tgtEl>
                                        <p:attrNameLst>
                                          <p:attrName>style.visibility</p:attrName>
                                        </p:attrNameLst>
                                      </p:cBhvr>
                                      <p:to>
                                        <p:strVal val="visible"/>
                                      </p:to>
                                    </p:set>
                                    <p:animEffect transition="in" filter="blinds(horizontal)">
                                      <p:cBhvr>
                                        <p:cTn id="52" dur="500"/>
                                        <p:tgtEl>
                                          <p:spTgt spid="1433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4339">
                                            <p:txEl>
                                              <p:pRg st="10" end="10"/>
                                            </p:txEl>
                                          </p:spTgt>
                                        </p:tgtEl>
                                        <p:attrNameLst>
                                          <p:attrName>style.visibility</p:attrName>
                                        </p:attrNameLst>
                                      </p:cBhvr>
                                      <p:to>
                                        <p:strVal val="visible"/>
                                      </p:to>
                                    </p:set>
                                    <p:animEffect transition="in" filter="blinds(horizontal)">
                                      <p:cBhvr>
                                        <p:cTn id="57" dur="500"/>
                                        <p:tgtEl>
                                          <p:spTgt spid="1433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4339">
                                            <p:txEl>
                                              <p:pRg st="11" end="11"/>
                                            </p:txEl>
                                          </p:spTgt>
                                        </p:tgtEl>
                                        <p:attrNameLst>
                                          <p:attrName>style.visibility</p:attrName>
                                        </p:attrNameLst>
                                      </p:cBhvr>
                                      <p:to>
                                        <p:strVal val="visible"/>
                                      </p:to>
                                    </p:set>
                                    <p:animEffect transition="in" filter="blinds(horizontal)">
                                      <p:cBhvr>
                                        <p:cTn id="62" dur="500"/>
                                        <p:tgtEl>
                                          <p:spTgt spid="143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ph type="title"/>
          </p:nvPr>
        </p:nvSpPr>
        <p:spPr/>
        <p:txBody>
          <a:bodyPr rIns="118872"/>
          <a:lstStyle/>
          <a:p>
            <a:r>
              <a:rPr lang="en-US" altLang="en-US" smtClean="0"/>
              <a:t>Variables </a:t>
            </a:r>
          </a:p>
        </p:txBody>
      </p:sp>
      <p:sp>
        <p:nvSpPr>
          <p:cNvPr id="31747" name="Rectangle 2"/>
          <p:cNvSpPr>
            <a:spLocks noChangeArrowheads="1"/>
          </p:cNvSpPr>
          <p:nvPr>
            <p:ph type="body" idx="1"/>
          </p:nvPr>
        </p:nvSpPr>
        <p:spPr>
          <a:xfrm>
            <a:off x="500063" y="785813"/>
            <a:ext cx="8229600" cy="5715000"/>
          </a:xfrm>
        </p:spPr>
        <p:txBody>
          <a:bodyPr rIns="118872"/>
          <a:lstStyle/>
          <a:p>
            <a:pPr>
              <a:lnSpc>
                <a:spcPct val="80000"/>
              </a:lnSpc>
              <a:buClrTx/>
            </a:pPr>
            <a:r>
              <a:rPr lang="en-US" altLang="en-US" smtClean="0"/>
              <a:t>Identifier form:</a:t>
            </a:r>
          </a:p>
          <a:p>
            <a:pPr marL="612775" lvl="1">
              <a:lnSpc>
                <a:spcPct val="80000"/>
              </a:lnSpc>
              <a:buClrTx/>
            </a:pPr>
            <a:r>
              <a:rPr lang="en-US" altLang="en-US" sz="2600" smtClean="0"/>
              <a:t>Begin with letter or underscore</a:t>
            </a:r>
          </a:p>
          <a:p>
            <a:pPr marL="612775" lvl="1">
              <a:lnSpc>
                <a:spcPct val="80000"/>
              </a:lnSpc>
              <a:buClrTx/>
            </a:pPr>
            <a:r>
              <a:rPr lang="en-US" altLang="en-US" sz="2600" smtClean="0"/>
              <a:t>Followed by any number of letters, underscores, digits</a:t>
            </a:r>
          </a:p>
          <a:p>
            <a:pPr marL="612775" lvl="1">
              <a:lnSpc>
                <a:spcPct val="80000"/>
              </a:lnSpc>
              <a:buClrTx/>
            </a:pPr>
            <a:r>
              <a:rPr lang="en-US" altLang="en-US" sz="2600" smtClean="0"/>
              <a:t>Not Case sensitive</a:t>
            </a:r>
          </a:p>
          <a:p>
            <a:pPr>
              <a:buClrTx/>
            </a:pPr>
            <a:endParaRPr lang="en-US" altLang="en-US" smtClean="0"/>
          </a:p>
          <a:p>
            <a:pPr>
              <a:buClrTx/>
            </a:pPr>
            <a:r>
              <a:rPr lang="en-US" altLang="en-US" smtClean="0"/>
              <a:t>Dynamically typed</a:t>
            </a:r>
          </a:p>
          <a:p>
            <a:pPr marL="612775" lvl="1">
              <a:buClrTx/>
            </a:pPr>
            <a:r>
              <a:rPr lang="en-US" altLang="en-US" smtClean="0"/>
              <a:t>JavaScript is dynamically typed – any variable can be used for anything (primitive value or reference to any object)</a:t>
            </a:r>
          </a:p>
          <a:p>
            <a:pPr marL="612775" lvl="1">
              <a:buClrTx/>
            </a:pPr>
            <a:r>
              <a:rPr lang="en-US" altLang="en-US" smtClean="0"/>
              <a:t>Any variable can be used for anything</a:t>
            </a:r>
          </a:p>
          <a:p>
            <a:pPr lvl="2">
              <a:buClrTx/>
            </a:pPr>
            <a:r>
              <a:rPr lang="en-US" altLang="en-US" sz="2600" smtClean="0"/>
              <a:t>Example   </a:t>
            </a:r>
            <a:r>
              <a:rPr lang="en-US" altLang="en-US" sz="2600" smtClean="0">
                <a:hlinkClick r:id="rId3" action="ppaction://hlinkfile"/>
              </a:rPr>
              <a:t>dynamic-variable.html</a:t>
            </a:r>
            <a:endParaRPr lang="en-US" altLang="en-US" sz="2600" smtClean="0"/>
          </a:p>
          <a:p>
            <a:pPr>
              <a:buClrTx/>
            </a:pPr>
            <a:r>
              <a:rPr lang="en-US" altLang="en-US" sz="2800" smtClean="0"/>
              <a:t>The interpreter determines the type of a particular occurrence of a variable</a:t>
            </a:r>
          </a:p>
          <a:p>
            <a:pPr>
              <a:buClrTx/>
            </a:pPr>
            <a:endParaRPr lang="en-US" altLang="en-US" sz="2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0" dur="500"/>
                                        <p:tgtEl>
                                          <p:spTgt spid="3174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3" dur="500"/>
                                        <p:tgtEl>
                                          <p:spTgt spid="3174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6" dur="500"/>
                                        <p:tgtEl>
                                          <p:spTgt spid="3174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animEffect transition="in" filter="blinds(horizontal)">
                                      <p:cBhvr>
                                        <p:cTn id="21" dur="500"/>
                                        <p:tgtEl>
                                          <p:spTgt spid="31747">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1747">
                                            <p:txEl>
                                              <p:pRg st="6" end="6"/>
                                            </p:txEl>
                                          </p:spTgt>
                                        </p:tgtEl>
                                        <p:attrNameLst>
                                          <p:attrName>style.visibility</p:attrName>
                                        </p:attrNameLst>
                                      </p:cBhvr>
                                      <p:to>
                                        <p:strVal val="visible"/>
                                      </p:to>
                                    </p:set>
                                    <p:animEffect transition="in" filter="blinds(horizontal)">
                                      <p:cBhvr>
                                        <p:cTn id="26" dur="500"/>
                                        <p:tgtEl>
                                          <p:spTgt spid="31747">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1747">
                                            <p:txEl>
                                              <p:pRg st="7" end="7"/>
                                            </p:txEl>
                                          </p:spTgt>
                                        </p:tgtEl>
                                        <p:attrNameLst>
                                          <p:attrName>style.visibility</p:attrName>
                                        </p:attrNameLst>
                                      </p:cBhvr>
                                      <p:to>
                                        <p:strVal val="visible"/>
                                      </p:to>
                                    </p:set>
                                    <p:animEffect transition="in" filter="blinds(horizontal)">
                                      <p:cBhvr>
                                        <p:cTn id="29" dur="500"/>
                                        <p:tgtEl>
                                          <p:spTgt spid="31747">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1747">
                                            <p:txEl>
                                              <p:pRg st="8" end="8"/>
                                            </p:txEl>
                                          </p:spTgt>
                                        </p:tgtEl>
                                        <p:attrNameLst>
                                          <p:attrName>style.visibility</p:attrName>
                                        </p:attrNameLst>
                                      </p:cBhvr>
                                      <p:to>
                                        <p:strVal val="visible"/>
                                      </p:to>
                                    </p:set>
                                    <p:animEffect transition="in" filter="blinds(horizontal)">
                                      <p:cBhvr>
                                        <p:cTn id="32" dur="500"/>
                                        <p:tgtEl>
                                          <p:spTgt spid="31747">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1747">
                                            <p:txEl>
                                              <p:pRg st="9" end="9"/>
                                            </p:txEl>
                                          </p:spTgt>
                                        </p:tgtEl>
                                        <p:attrNameLst>
                                          <p:attrName>style.visibility</p:attrName>
                                        </p:attrNameLst>
                                      </p:cBhvr>
                                      <p:to>
                                        <p:strVal val="visible"/>
                                      </p:to>
                                    </p:set>
                                    <p:animEffect transition="in" filter="blinds(horizontal)">
                                      <p:cBhvr>
                                        <p:cTn id="35" dur="500"/>
                                        <p:tgtEl>
                                          <p:spTgt spid="317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IN" altLang="en-US" smtClean="0"/>
          </a:p>
        </p:txBody>
      </p:sp>
      <p:sp>
        <p:nvSpPr>
          <p:cNvPr id="3" name="Content Placeholder 2"/>
          <p:cNvSpPr>
            <a:spLocks noGrp="1"/>
          </p:cNvSpPr>
          <p:nvPr>
            <p:ph sz="quarter" idx="1"/>
          </p:nvPr>
        </p:nvSpPr>
        <p:spPr>
          <a:xfrm>
            <a:off x="428625" y="1071563"/>
            <a:ext cx="8229600" cy="4937125"/>
          </a:xfrm>
        </p:spPr>
        <p:txBody>
          <a:bodyPr/>
          <a:lstStyle/>
          <a:p>
            <a:pPr>
              <a:defRPr/>
            </a:pPr>
            <a:r>
              <a:rPr lang="en-US" dirty="0" smtClean="0"/>
              <a:t>Variables can be either implicitly or explicitly declared</a:t>
            </a:r>
          </a:p>
          <a:p>
            <a:pPr>
              <a:buFont typeface="Wingdings 3" panose="05040102010807070707" pitchFamily="18" charset="2"/>
              <a:buNone/>
              <a:defRPr/>
            </a:pPr>
            <a:r>
              <a:rPr lang="en-US" dirty="0" smtClean="0"/>
              <a:t>             </a:t>
            </a:r>
            <a:r>
              <a:rPr lang="en-US" sz="2000" b="1" dirty="0" err="1" smtClean="0">
                <a:latin typeface="Courier New" pitchFamily="49" charset="0"/>
              </a:rPr>
              <a:t>var</a:t>
            </a:r>
            <a:r>
              <a:rPr lang="en-US" sz="2000" b="1" dirty="0" smtClean="0">
                <a:latin typeface="Courier New" pitchFamily="49" charset="0"/>
              </a:rPr>
              <a:t> sum = 0, today = </a:t>
            </a:r>
            <a:r>
              <a:rPr lang="en-US" sz="2000" b="1" dirty="0" smtClean="0">
                <a:latin typeface="Courier New" pitchFamily="49" charset="0"/>
                <a:cs typeface="Courier New" pitchFamily="49" charset="0"/>
              </a:rPr>
              <a:t>"</a:t>
            </a:r>
            <a:r>
              <a:rPr lang="en-US" sz="2000" b="1" dirty="0" smtClean="0">
                <a:latin typeface="Courier New" pitchFamily="49" charset="0"/>
              </a:rPr>
              <a:t>Monday</a:t>
            </a:r>
            <a:r>
              <a:rPr lang="en-US" sz="2000" b="1" dirty="0" smtClean="0">
                <a:latin typeface="Courier New" pitchFamily="49" charset="0"/>
                <a:cs typeface="Courier New" pitchFamily="49" charset="0"/>
              </a:rPr>
              <a:t>“</a:t>
            </a:r>
            <a:r>
              <a:rPr lang="en-US" sz="2000" b="1" dirty="0" smtClean="0">
                <a:latin typeface="Courier New" pitchFamily="49" charset="0"/>
              </a:rPr>
              <a:t>, flag = false;</a:t>
            </a:r>
            <a:endParaRPr lang="en-US" b="1" dirty="0" smtClean="0"/>
          </a:p>
          <a:p>
            <a:pPr marL="342900">
              <a:buClrTx/>
              <a:defRPr/>
            </a:pPr>
            <a:r>
              <a:rPr lang="en-US" dirty="0" smtClean="0"/>
              <a:t>Variable scoping    </a:t>
            </a:r>
            <a:r>
              <a:rPr lang="en-US" dirty="0" smtClean="0">
                <a:hlinkClick r:id="rId2" action="ppaction://hlinkfile"/>
              </a:rPr>
              <a:t>var-scope.html</a:t>
            </a:r>
            <a:endParaRPr lang="en-IN" dirty="0" smtClean="0"/>
          </a:p>
          <a:p>
            <a:pPr marL="1081088" lvl="2">
              <a:buClrTx/>
              <a:defRPr/>
            </a:pPr>
            <a:r>
              <a:rPr lang="en-US" dirty="0" smtClean="0"/>
              <a:t>Local in function when declared with </a:t>
            </a:r>
            <a:r>
              <a:rPr lang="en-US" dirty="0" err="1" smtClean="0">
                <a:latin typeface="Courier New" pitchFamily="49" charset="0"/>
                <a:cs typeface="Courier New" pitchFamily="49" charset="0"/>
                <a:sym typeface="Courier New" pitchFamily="49" charset="0"/>
              </a:rPr>
              <a:t>var</a:t>
            </a:r>
            <a:endParaRPr lang="en-US" dirty="0" smtClean="0">
              <a:latin typeface="Courier New" pitchFamily="49" charset="0"/>
              <a:sym typeface="Courier New" pitchFamily="49" charset="0"/>
            </a:endParaRPr>
          </a:p>
          <a:p>
            <a:pPr marL="1081088" lvl="2">
              <a:buClrTx/>
              <a:defRPr/>
            </a:pPr>
            <a:r>
              <a:rPr lang="en-US" dirty="0" smtClean="0"/>
              <a:t>Without </a:t>
            </a:r>
            <a:r>
              <a:rPr lang="en-US" dirty="0" err="1" smtClean="0">
                <a:latin typeface="Courier New" pitchFamily="49" charset="0"/>
                <a:cs typeface="Courier New" pitchFamily="49" charset="0"/>
                <a:sym typeface="Courier New" pitchFamily="49" charset="0"/>
              </a:rPr>
              <a:t>var</a:t>
            </a:r>
            <a:r>
              <a:rPr lang="en-US" dirty="0" smtClean="0"/>
              <a:t> it becomes global</a:t>
            </a:r>
          </a:p>
          <a:p>
            <a:pPr marL="342900">
              <a:buClrTx/>
              <a:defRPr/>
            </a:pPr>
            <a:endParaRPr lang="en-US" dirty="0" smtClean="0"/>
          </a:p>
          <a:p>
            <a:pPr marL="342900">
              <a:buClrTx/>
              <a:defRPr/>
            </a:pPr>
            <a:r>
              <a:rPr lang="en-US" dirty="0" smtClean="0"/>
              <a:t>Assignment operators</a:t>
            </a:r>
          </a:p>
          <a:p>
            <a:pPr marL="1081088" lvl="2">
              <a:buFont typeface="Gill Sans" charset="0"/>
              <a:buNone/>
              <a:defRPr/>
            </a:pPr>
            <a:r>
              <a:rPr lang="en-US" dirty="0" smtClean="0"/>
              <a:t> </a:t>
            </a:r>
            <a:r>
              <a:rPr lang="en-US" dirty="0" smtClean="0">
                <a:latin typeface="Courier New" pitchFamily="49" charset="0"/>
                <a:cs typeface="Courier New" pitchFamily="49" charset="0"/>
                <a:sym typeface="Courier New" pitchFamily="49" charset="0"/>
              </a:rPr>
              <a:t>=, </a:t>
            </a:r>
            <a:r>
              <a:rPr lang="en-US" dirty="0" smtClean="0"/>
              <a:t>or variations such as </a:t>
            </a:r>
            <a:r>
              <a:rPr lang="en-US" dirty="0" smtClean="0">
                <a:latin typeface="Courier New" pitchFamily="49" charset="0"/>
                <a:cs typeface="Courier New" pitchFamily="49" charset="0"/>
                <a:sym typeface="Courier New" pitchFamily="49" charset="0"/>
              </a:rPr>
              <a:t>+=, -=, *=, /= </a:t>
            </a:r>
            <a:r>
              <a:rPr lang="en-US" dirty="0" smtClean="0"/>
              <a:t>etc.</a:t>
            </a:r>
          </a:p>
          <a:p>
            <a:pPr>
              <a:defRPr/>
            </a:pP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Numeric operators</a:t>
            </a:r>
            <a:endParaRPr lang="en-IN" altLang="en-US" smtClean="0"/>
          </a:p>
        </p:txBody>
      </p:sp>
      <p:sp>
        <p:nvSpPr>
          <p:cNvPr id="33795" name="Content Placeholder 2"/>
          <p:cNvSpPr>
            <a:spLocks noGrp="1"/>
          </p:cNvSpPr>
          <p:nvPr>
            <p:ph sz="quarter" idx="1"/>
          </p:nvPr>
        </p:nvSpPr>
        <p:spPr>
          <a:xfrm>
            <a:off x="457200" y="928688"/>
            <a:ext cx="8229600" cy="4937125"/>
          </a:xfrm>
        </p:spPr>
        <p:txBody>
          <a:bodyPr/>
          <a:lstStyle/>
          <a:p>
            <a:r>
              <a:rPr lang="en-US" altLang="en-US" sz="2000" b="1" smtClean="0">
                <a:latin typeface="Courier New" panose="02070309020205020404" pitchFamily="49" charset="0"/>
              </a:rPr>
              <a:t>++</a:t>
            </a:r>
            <a:r>
              <a:rPr lang="en-US" altLang="en-US" b="1" smtClean="0"/>
              <a:t>, </a:t>
            </a:r>
            <a:r>
              <a:rPr lang="en-US" altLang="en-US" sz="2000" b="1" smtClean="0">
                <a:latin typeface="Courier New" panose="02070309020205020404" pitchFamily="49" charset="0"/>
              </a:rPr>
              <a:t>--</a:t>
            </a:r>
            <a:r>
              <a:rPr lang="en-US" altLang="en-US" b="1" smtClean="0"/>
              <a:t>, </a:t>
            </a:r>
            <a:r>
              <a:rPr lang="en-US" altLang="en-US" sz="2000" b="1" smtClean="0">
                <a:latin typeface="Courier New" panose="02070309020205020404" pitchFamily="49" charset="0"/>
              </a:rPr>
              <a:t>+</a:t>
            </a:r>
            <a:r>
              <a:rPr lang="en-US" altLang="en-US" b="1" smtClean="0"/>
              <a:t>, </a:t>
            </a:r>
            <a:r>
              <a:rPr lang="en-US" altLang="en-US" sz="2000" b="1" smtClean="0">
                <a:latin typeface="Courier New" panose="02070309020205020404" pitchFamily="49" charset="0"/>
              </a:rPr>
              <a:t>-</a:t>
            </a:r>
            <a:r>
              <a:rPr lang="en-US" altLang="en-US" b="1" smtClean="0"/>
              <a:t>, </a:t>
            </a:r>
            <a:r>
              <a:rPr lang="en-US" altLang="en-US" sz="2000" b="1" smtClean="0">
                <a:latin typeface="Courier New" panose="02070309020205020404" pitchFamily="49" charset="0"/>
              </a:rPr>
              <a:t>*</a:t>
            </a:r>
            <a:r>
              <a:rPr lang="en-US" altLang="en-US" b="1" smtClean="0"/>
              <a:t>, </a:t>
            </a:r>
            <a:r>
              <a:rPr lang="en-US" altLang="en-US" sz="2000" b="1" smtClean="0">
                <a:latin typeface="Courier New" panose="02070309020205020404" pitchFamily="49" charset="0"/>
              </a:rPr>
              <a:t>/</a:t>
            </a:r>
            <a:r>
              <a:rPr lang="en-US" altLang="en-US" b="1" smtClean="0"/>
              <a:t>, </a:t>
            </a:r>
            <a:r>
              <a:rPr lang="en-US" altLang="en-US" sz="2000" b="1" smtClean="0">
                <a:latin typeface="Courier New" panose="02070309020205020404" pitchFamily="49" charset="0"/>
              </a:rPr>
              <a:t>%</a:t>
            </a:r>
          </a:p>
          <a:p>
            <a:r>
              <a:rPr lang="en-US" altLang="en-US" smtClean="0"/>
              <a:t>All numeric operations are done in double precision floating point</a:t>
            </a:r>
          </a:p>
          <a:p>
            <a:r>
              <a:rPr lang="en-US" altLang="en-US" smtClean="0"/>
              <a:t>Same precedence and associativity as Java</a:t>
            </a:r>
          </a:p>
          <a:p>
            <a:pPr>
              <a:buClrTx/>
            </a:pPr>
            <a:r>
              <a:rPr lang="en-US" altLang="en-US" smtClean="0"/>
              <a:t>Associativity</a:t>
            </a:r>
          </a:p>
          <a:p>
            <a:pPr marL="681038" lvl="1">
              <a:buClrTx/>
            </a:pPr>
            <a:r>
              <a:rPr lang="en-US" altLang="en-US" smtClean="0"/>
              <a:t>when multiple operators have same precedence in single statement; How we evaluate that !</a:t>
            </a:r>
          </a:p>
          <a:p>
            <a:pPr marL="681038" lvl="1">
              <a:buClrTx/>
            </a:pPr>
            <a:r>
              <a:rPr lang="en-US" altLang="en-US" smtClean="0"/>
              <a:t>Example</a:t>
            </a:r>
          </a:p>
          <a:p>
            <a:pPr marL="1081088" lvl="2">
              <a:buClrTx/>
              <a:buFont typeface="Courier New" panose="02070309020205020404" pitchFamily="49" charset="0"/>
              <a:buChar char="•"/>
            </a:pPr>
            <a:r>
              <a:rPr lang="en-US" altLang="en-US" sz="2000" b="1" smtClean="0">
                <a:latin typeface="Courier New" panose="02070309020205020404" pitchFamily="49" charset="0"/>
                <a:cs typeface="Courier New" panose="02070309020205020404" pitchFamily="49" charset="0"/>
                <a:sym typeface="Courier New" panose="02070309020205020404" pitchFamily="49" charset="0"/>
              </a:rPr>
              <a:t>5 * 2 + 1;</a:t>
            </a:r>
          </a:p>
          <a:p>
            <a:pPr marL="1081088" lvl="2">
              <a:buClrTx/>
              <a:buFont typeface="Courier New" panose="02070309020205020404" pitchFamily="49" charset="0"/>
              <a:buChar char="•"/>
            </a:pPr>
            <a:r>
              <a:rPr lang="en-US" altLang="en-US" sz="2000" b="1" smtClean="0">
                <a:latin typeface="Courier New" panose="02070309020205020404" pitchFamily="49" charset="0"/>
                <a:cs typeface="Courier New" panose="02070309020205020404" pitchFamily="49" charset="0"/>
                <a:sym typeface="Courier New" panose="02070309020205020404" pitchFamily="49" charset="0"/>
              </a:rPr>
              <a:t>12 / 6 / 2; </a:t>
            </a:r>
            <a:endParaRPr lang="en-US" altLang="en-US" sz="2000" b="1" smtClean="0"/>
          </a:p>
          <a:p>
            <a:pPr marL="1081088" lvl="2">
              <a:buClrTx/>
              <a:buFont typeface="Courier New" panose="02070309020205020404" pitchFamily="49" charset="0"/>
              <a:buChar char="•"/>
            </a:pPr>
            <a:r>
              <a:rPr lang="en-US" altLang="en-US" smtClean="0">
                <a:hlinkClick r:id="rId2" action="ppaction://hlinkfile"/>
              </a:rPr>
              <a:t>Associativity.html</a:t>
            </a:r>
            <a:endParaRPr lang="en-US" altLang="en-US" smtClean="0">
              <a:latin typeface="Courier New" panose="02070309020205020404" pitchFamily="49" charset="0"/>
              <a:sym typeface="Courier New" panose="02070309020205020404" pitchFamily="49" charset="0"/>
            </a:endParaRPr>
          </a:p>
          <a:p>
            <a:pPr>
              <a:buClrTx/>
            </a:pPr>
            <a:r>
              <a:rPr lang="en-US" altLang="en-US" smtClean="0"/>
              <a:t>Increment/decrement operator (++a) * 3 or (a++) * 3</a:t>
            </a:r>
          </a:p>
          <a:p>
            <a:pPr marL="681038" lvl="1">
              <a:buClrTx/>
            </a:pPr>
            <a:r>
              <a:rPr lang="en-US" altLang="en-US" smtClean="0"/>
              <a:t>Placement of these affects computation</a:t>
            </a:r>
          </a:p>
          <a:p>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5" dur="500"/>
                                        <p:tgtEl>
                                          <p:spTgt spid="3379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20" dur="500"/>
                                        <p:tgtEl>
                                          <p:spTgt spid="3379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23" dur="500"/>
                                        <p:tgtEl>
                                          <p:spTgt spid="3379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28" dur="500"/>
                                        <p:tgtEl>
                                          <p:spTgt spid="33795">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31" dur="500"/>
                                        <p:tgtEl>
                                          <p:spTgt spid="3379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3795">
                                            <p:txEl>
                                              <p:pRg st="7" end="7"/>
                                            </p:txEl>
                                          </p:spTgt>
                                        </p:tgtEl>
                                        <p:attrNameLst>
                                          <p:attrName>style.visibility</p:attrName>
                                        </p:attrNameLst>
                                      </p:cBhvr>
                                      <p:to>
                                        <p:strVal val="visible"/>
                                      </p:to>
                                    </p:set>
                                    <p:animEffect transition="in" filter="blinds(horizontal)">
                                      <p:cBhvr>
                                        <p:cTn id="36" dur="500"/>
                                        <p:tgtEl>
                                          <p:spTgt spid="33795">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33795">
                                            <p:txEl>
                                              <p:pRg st="8" end="8"/>
                                            </p:txEl>
                                          </p:spTgt>
                                        </p:tgtEl>
                                        <p:attrNameLst>
                                          <p:attrName>style.visibility</p:attrName>
                                        </p:attrNameLst>
                                      </p:cBhvr>
                                      <p:to>
                                        <p:strVal val="visible"/>
                                      </p:to>
                                    </p:set>
                                    <p:animEffect transition="in" filter="blinds(horizontal)">
                                      <p:cBhvr>
                                        <p:cTn id="41" dur="500"/>
                                        <p:tgtEl>
                                          <p:spTgt spid="33795">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33795">
                                            <p:txEl>
                                              <p:pRg st="9" end="9"/>
                                            </p:txEl>
                                          </p:spTgt>
                                        </p:tgtEl>
                                        <p:attrNameLst>
                                          <p:attrName>style.visibility</p:attrName>
                                        </p:attrNameLst>
                                      </p:cBhvr>
                                      <p:to>
                                        <p:strVal val="visible"/>
                                      </p:to>
                                    </p:set>
                                    <p:animEffect transition="in" filter="blinds(horizontal)">
                                      <p:cBhvr>
                                        <p:cTn id="46" dur="500"/>
                                        <p:tgtEl>
                                          <p:spTgt spid="33795">
                                            <p:txEl>
                                              <p:pRg st="9" end="9"/>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3795">
                                            <p:txEl>
                                              <p:pRg st="10" end="10"/>
                                            </p:txEl>
                                          </p:spTgt>
                                        </p:tgtEl>
                                        <p:attrNameLst>
                                          <p:attrName>style.visibility</p:attrName>
                                        </p:attrNameLst>
                                      </p:cBhvr>
                                      <p:to>
                                        <p:strVal val="visible"/>
                                      </p:to>
                                    </p:set>
                                    <p:animEffect transition="in" filter="blinds(horizontal)">
                                      <p:cBhvr>
                                        <p:cTn id="49" dur="500"/>
                                        <p:tgtEl>
                                          <p:spTgt spid="337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71500" y="642938"/>
            <a:ext cx="8358188" cy="919162"/>
          </a:xfrm>
        </p:spPr>
        <p:txBody>
          <a:bodyPr/>
          <a:lstStyle/>
          <a:p>
            <a:r>
              <a:rPr lang="en-US" altLang="en-US" smtClean="0"/>
              <a:t>Precedence and associativity of the numeric operators</a:t>
            </a:r>
          </a:p>
        </p:txBody>
      </p:sp>
      <p:pic>
        <p:nvPicPr>
          <p:cNvPr id="38915" name="Picture 5" descr="tbl04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785938"/>
            <a:ext cx="754062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2400" smtClean="0">
                <a:latin typeface="Courier New" panose="02070309020205020404" pitchFamily="49" charset="0"/>
              </a:rPr>
              <a:t>Math</a:t>
            </a:r>
            <a:r>
              <a:rPr lang="en-US" altLang="en-US" smtClean="0"/>
              <a:t> Object</a:t>
            </a:r>
            <a:endParaRPr lang="en-IN" altLang="en-US" smtClean="0"/>
          </a:p>
        </p:txBody>
      </p:sp>
      <p:sp>
        <p:nvSpPr>
          <p:cNvPr id="34819" name="Content Placeholder 2"/>
          <p:cNvSpPr>
            <a:spLocks noGrp="1"/>
          </p:cNvSpPr>
          <p:nvPr>
            <p:ph sz="quarter" idx="1"/>
          </p:nvPr>
        </p:nvSpPr>
        <p:spPr>
          <a:xfrm>
            <a:off x="457200" y="836613"/>
            <a:ext cx="8229600" cy="5616575"/>
          </a:xfrm>
        </p:spPr>
        <p:txBody>
          <a:bodyPr/>
          <a:lstStyle/>
          <a:p>
            <a:pPr algn="just"/>
            <a:r>
              <a:rPr lang="en-US" altLang="en-US" smtClean="0"/>
              <a:t>The </a:t>
            </a:r>
            <a:r>
              <a:rPr lang="en-US" altLang="en-US" sz="2000" b="1" smtClean="0">
                <a:latin typeface="Courier New" panose="02070309020205020404" pitchFamily="49" charset="0"/>
              </a:rPr>
              <a:t>Math</a:t>
            </a:r>
            <a:r>
              <a:rPr lang="en-US" altLang="en-US" smtClean="0"/>
              <a:t> Object provides trigonometric function such as</a:t>
            </a:r>
          </a:p>
          <a:p>
            <a:pPr lvl="1" algn="just"/>
            <a:r>
              <a:rPr lang="en-US" altLang="en-US" b="1" smtClean="0">
                <a:latin typeface="Courier New" panose="02070309020205020404" pitchFamily="49" charset="0"/>
                <a:cs typeface="Courier New" panose="02070309020205020404" pitchFamily="49" charset="0"/>
              </a:rPr>
              <a:t>trig.</a:t>
            </a:r>
          </a:p>
          <a:p>
            <a:pPr lvl="1" algn="just"/>
            <a:r>
              <a:rPr lang="en-US" altLang="en-US" smtClean="0"/>
              <a:t>sin (sine)</a:t>
            </a:r>
          </a:p>
          <a:p>
            <a:pPr lvl="1" algn="just"/>
            <a:r>
              <a:rPr lang="en-US" altLang="en-US" smtClean="0"/>
              <a:t>cos (cosine) e.g</a:t>
            </a:r>
            <a:r>
              <a:rPr lang="en-US" altLang="en-US" b="1" smtClean="0"/>
              <a:t>., </a:t>
            </a:r>
            <a:r>
              <a:rPr lang="en-US" altLang="en-US" b="1" smtClean="0">
                <a:latin typeface="Courier New" panose="02070309020205020404" pitchFamily="49" charset="0"/>
              </a:rPr>
              <a:t>Math.cos(x)</a:t>
            </a:r>
          </a:p>
          <a:p>
            <a:pPr lvl="1" algn="just"/>
            <a:r>
              <a:rPr lang="en-US" altLang="en-US" smtClean="0"/>
              <a:t> </a:t>
            </a:r>
            <a:r>
              <a:rPr lang="en-US" altLang="en-US" b="1" smtClean="0">
                <a:latin typeface="Courier New" panose="02070309020205020404" pitchFamily="49" charset="0"/>
                <a:cs typeface="Courier New" panose="02070309020205020404" pitchFamily="49" charset="0"/>
              </a:rPr>
              <a:t>floor(truncate the number)</a:t>
            </a:r>
          </a:p>
          <a:p>
            <a:pPr lvl="1" algn="just"/>
            <a:r>
              <a:rPr lang="en-US" altLang="en-US" b="1" smtClean="0">
                <a:latin typeface="Courier New" panose="02070309020205020404" pitchFamily="49" charset="0"/>
                <a:cs typeface="Courier New" panose="02070309020205020404" pitchFamily="49" charset="0"/>
              </a:rPr>
              <a:t>round</a:t>
            </a:r>
          </a:p>
          <a:p>
            <a:pPr lvl="1" algn="just"/>
            <a:r>
              <a:rPr lang="en-US" altLang="en-US" b="1" smtClean="0">
                <a:latin typeface="Courier New" panose="02070309020205020404" pitchFamily="49" charset="0"/>
                <a:cs typeface="Courier New" panose="02070309020205020404" pitchFamily="49" charset="0"/>
              </a:rPr>
              <a:t>max </a:t>
            </a:r>
          </a:p>
          <a:p>
            <a:pPr lvl="1" algn="just"/>
            <a:r>
              <a:rPr lang="en-US" altLang="en-US" b="1" smtClean="0">
                <a:latin typeface="Courier New" panose="02070309020205020404" pitchFamily="49" charset="0"/>
                <a:cs typeface="Courier New" panose="02070309020205020404" pitchFamily="49" charset="0"/>
              </a:rPr>
              <a:t>min </a:t>
            </a:r>
          </a:p>
          <a:p>
            <a:pPr lvl="1" algn="just"/>
            <a:r>
              <a:rPr lang="en-IN" altLang="en-US" smtClean="0"/>
              <a:t>Math.PI; </a:t>
            </a:r>
          </a:p>
          <a:p>
            <a:pPr lvl="1" algn="just"/>
            <a:r>
              <a:rPr lang="en-IN" altLang="en-US" smtClean="0"/>
              <a:t>Math.round()</a:t>
            </a:r>
          </a:p>
          <a:p>
            <a:pPr lvl="1" algn="just"/>
            <a:r>
              <a:rPr lang="en-IN" altLang="en-US" smtClean="0"/>
              <a:t>Math.pow(8, 2);      // returns 64</a:t>
            </a:r>
          </a:p>
          <a:p>
            <a:pPr lvl="1" algn="just"/>
            <a:r>
              <a:rPr lang="en-IN" altLang="en-US" smtClean="0"/>
              <a:t>Math.sqrt(64);       // returns 8 </a:t>
            </a:r>
          </a:p>
          <a:p>
            <a:pPr lvl="1" algn="just"/>
            <a:r>
              <a:rPr lang="en-IN" altLang="en-US" smtClean="0"/>
              <a:t>Math.abs(-4.7);</a:t>
            </a:r>
            <a:endParaRPr lang="en-US" altLang="en-US" b="1" smtClean="0">
              <a:latin typeface="Courier New" panose="02070309020205020404" pitchFamily="49" charset="0"/>
              <a:cs typeface="Courier New" panose="02070309020205020404" pitchFamily="49" charset="0"/>
            </a:endParaRPr>
          </a:p>
          <a:p>
            <a:pPr algn="just"/>
            <a:endParaRPr lang="en-IN" altLang="en-US" b="1" smtClean="0"/>
          </a:p>
          <a:p>
            <a:pPr algn="just"/>
            <a:endParaRPr lang="en-I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2" dur="500"/>
                                        <p:tgtEl>
                                          <p:spTgt spid="3481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5" dur="500"/>
                                        <p:tgtEl>
                                          <p:spTgt spid="3481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18" dur="500"/>
                                        <p:tgtEl>
                                          <p:spTgt spid="3481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21" dur="500"/>
                                        <p:tgtEl>
                                          <p:spTgt spid="3481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24" dur="500"/>
                                        <p:tgtEl>
                                          <p:spTgt spid="3481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blinds(horizontal)">
                                      <p:cBhvr>
                                        <p:cTn id="27" dur="500"/>
                                        <p:tgtEl>
                                          <p:spTgt spid="34819">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blinds(horizontal)">
                                      <p:cBhvr>
                                        <p:cTn id="30" dur="500"/>
                                        <p:tgtEl>
                                          <p:spTgt spid="34819">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4819">
                                            <p:txEl>
                                              <p:pRg st="8" end="8"/>
                                            </p:txEl>
                                          </p:spTgt>
                                        </p:tgtEl>
                                        <p:attrNameLst>
                                          <p:attrName>style.visibility</p:attrName>
                                        </p:attrNameLst>
                                      </p:cBhvr>
                                      <p:to>
                                        <p:strVal val="visible"/>
                                      </p:to>
                                    </p:set>
                                    <p:animEffect transition="in" filter="blinds(horizontal)">
                                      <p:cBhvr>
                                        <p:cTn id="33" dur="500"/>
                                        <p:tgtEl>
                                          <p:spTgt spid="34819">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4819">
                                            <p:txEl>
                                              <p:pRg st="9" end="9"/>
                                            </p:txEl>
                                          </p:spTgt>
                                        </p:tgtEl>
                                        <p:attrNameLst>
                                          <p:attrName>style.visibility</p:attrName>
                                        </p:attrNameLst>
                                      </p:cBhvr>
                                      <p:to>
                                        <p:strVal val="visible"/>
                                      </p:to>
                                    </p:set>
                                    <p:animEffect transition="in" filter="blinds(horizontal)">
                                      <p:cBhvr>
                                        <p:cTn id="36" dur="500"/>
                                        <p:tgtEl>
                                          <p:spTgt spid="34819">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4819">
                                            <p:txEl>
                                              <p:pRg st="10" end="10"/>
                                            </p:txEl>
                                          </p:spTgt>
                                        </p:tgtEl>
                                        <p:attrNameLst>
                                          <p:attrName>style.visibility</p:attrName>
                                        </p:attrNameLst>
                                      </p:cBhvr>
                                      <p:to>
                                        <p:strVal val="visible"/>
                                      </p:to>
                                    </p:set>
                                    <p:animEffect transition="in" filter="blinds(horizontal)">
                                      <p:cBhvr>
                                        <p:cTn id="39" dur="500"/>
                                        <p:tgtEl>
                                          <p:spTgt spid="34819">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4819">
                                            <p:txEl>
                                              <p:pRg st="11" end="11"/>
                                            </p:txEl>
                                          </p:spTgt>
                                        </p:tgtEl>
                                        <p:attrNameLst>
                                          <p:attrName>style.visibility</p:attrName>
                                        </p:attrNameLst>
                                      </p:cBhvr>
                                      <p:to>
                                        <p:strVal val="visible"/>
                                      </p:to>
                                    </p:set>
                                    <p:animEffect transition="in" filter="blinds(horizontal)">
                                      <p:cBhvr>
                                        <p:cTn id="42" dur="500"/>
                                        <p:tgtEl>
                                          <p:spTgt spid="34819">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4819">
                                            <p:txEl>
                                              <p:pRg st="12" end="12"/>
                                            </p:txEl>
                                          </p:spTgt>
                                        </p:tgtEl>
                                        <p:attrNameLst>
                                          <p:attrName>style.visibility</p:attrName>
                                        </p:attrNameLst>
                                      </p:cBhvr>
                                      <p:to>
                                        <p:strVal val="visible"/>
                                      </p:to>
                                    </p:set>
                                    <p:animEffect transition="in" filter="blinds(horizontal)">
                                      <p:cBhvr>
                                        <p:cTn id="45" dur="500"/>
                                        <p:tgtEl>
                                          <p:spTgt spid="3481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smtClean="0"/>
              <a:t>Math.floor</a:t>
            </a:r>
          </a:p>
        </p:txBody>
      </p:sp>
      <p:sp>
        <p:nvSpPr>
          <p:cNvPr id="46083" name="Content Placeholder 2"/>
          <p:cNvSpPr>
            <a:spLocks noGrp="1"/>
          </p:cNvSpPr>
          <p:nvPr>
            <p:ph sz="quarter" idx="1"/>
          </p:nvPr>
        </p:nvSpPr>
        <p:spPr>
          <a:xfrm>
            <a:off x="785813" y="1000125"/>
            <a:ext cx="8040687" cy="5060950"/>
          </a:xfrm>
        </p:spPr>
        <p:txBody>
          <a:bodyPr/>
          <a:lstStyle/>
          <a:p>
            <a:pPr eaLnBrk="1" hangingPunct="1">
              <a:buFont typeface="Wingdings" panose="05000000000000000000" pitchFamily="2" charset="2"/>
              <a:buNone/>
            </a:pPr>
            <a:r>
              <a:rPr lang="en-US" altLang="en-US" smtClean="0"/>
              <a:t>T</a:t>
            </a:r>
            <a:r>
              <a:rPr lang="en-IN" altLang="en-US" smtClean="0"/>
              <a:t>he floor() method rounds a number DOWNWARDS to the nearest integer, and returns the result.</a:t>
            </a:r>
            <a:endParaRPr lang="en-US" altLang="en-US" smtClean="0"/>
          </a:p>
          <a:p>
            <a:pPr eaLnBrk="1" hangingPunct="1">
              <a:buFont typeface="Wingdings" panose="05000000000000000000" pitchFamily="2" charset="2"/>
              <a:buNone/>
            </a:pPr>
            <a:r>
              <a:rPr lang="en-IN" altLang="en-US" smtClean="0"/>
              <a:t>&lt;script type="text/javascript"&gt;</a:t>
            </a:r>
            <a:br>
              <a:rPr lang="en-IN" altLang="en-US" smtClean="0"/>
            </a:br>
            <a:r>
              <a:rPr lang="en-IN" altLang="en-US" smtClean="0"/>
              <a:t>document.write(Math.floor(0.60) + "&lt;br /&gt;");</a:t>
            </a:r>
            <a:br>
              <a:rPr lang="en-IN" altLang="en-US" smtClean="0"/>
            </a:br>
            <a:r>
              <a:rPr lang="en-IN" altLang="en-US" smtClean="0"/>
              <a:t>document.write(Math.floor(0.40) + "&lt;br /&gt;");</a:t>
            </a:r>
            <a:br>
              <a:rPr lang="en-IN" altLang="en-US" smtClean="0"/>
            </a:br>
            <a:r>
              <a:rPr lang="en-IN" altLang="en-US" smtClean="0"/>
              <a:t>document.write(Math.floor(5) + "&lt;br /&gt;");</a:t>
            </a:r>
            <a:br>
              <a:rPr lang="en-IN" altLang="en-US" smtClean="0"/>
            </a:br>
            <a:r>
              <a:rPr lang="en-IN" altLang="en-US" smtClean="0"/>
              <a:t>document.write(Math.floor(5.1) + "&lt;br /&gt;");</a:t>
            </a:r>
            <a:br>
              <a:rPr lang="en-IN" altLang="en-US" smtClean="0"/>
            </a:br>
            <a:r>
              <a:rPr lang="en-IN" altLang="en-US" smtClean="0"/>
              <a:t>document.write(Math.floor(-5.1) + "&lt;br /&gt;");</a:t>
            </a:r>
            <a:br>
              <a:rPr lang="en-IN" altLang="en-US" smtClean="0"/>
            </a:br>
            <a:r>
              <a:rPr lang="en-IN" altLang="en-US" smtClean="0"/>
              <a:t>document.write(Math.floor(-5.9));</a:t>
            </a:r>
            <a:br>
              <a:rPr lang="en-IN" altLang="en-US" smtClean="0"/>
            </a:br>
            <a:r>
              <a:rPr lang="en-IN" altLang="en-US" smtClean="0"/>
              <a:t>&lt;/script&gt; </a:t>
            </a:r>
          </a:p>
          <a:p>
            <a:pPr eaLnBrk="1" hangingPunct="1">
              <a:buFont typeface="Wingdings" panose="05000000000000000000" pitchFamily="2" charset="2"/>
              <a:buNone/>
            </a:pPr>
            <a:r>
              <a:rPr lang="en-IN" altLang="en-US" smtClean="0"/>
              <a:t>The output of the code above will be: 0  0  5   5    -6   -6 </a:t>
            </a:r>
            <a:br>
              <a:rPr lang="en-IN" altLang="en-US" smtClean="0"/>
            </a:b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7" dur="500"/>
                                        <p:tgtEl>
                                          <p:spTgt spid="46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2"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mtClean="0"/>
              <a:t>Random</a:t>
            </a:r>
          </a:p>
        </p:txBody>
      </p:sp>
      <p:sp>
        <p:nvSpPr>
          <p:cNvPr id="41987" name="Content Placeholder 2"/>
          <p:cNvSpPr>
            <a:spLocks noGrp="1"/>
          </p:cNvSpPr>
          <p:nvPr>
            <p:ph sz="quarter" idx="1"/>
          </p:nvPr>
        </p:nvSpPr>
        <p:spPr>
          <a:xfrm>
            <a:off x="457200" y="928688"/>
            <a:ext cx="8472488" cy="5500687"/>
          </a:xfrm>
        </p:spPr>
        <p:txBody>
          <a:bodyPr/>
          <a:lstStyle/>
          <a:p>
            <a:pPr eaLnBrk="1" hangingPunct="1">
              <a:buFont typeface="Wingdings" panose="05000000000000000000" pitchFamily="2" charset="2"/>
              <a:buNone/>
            </a:pPr>
            <a:r>
              <a:rPr lang="en-US" altLang="en-US" smtClean="0"/>
              <a:t>&lt;html&gt; &lt;body&gt; </a:t>
            </a:r>
            <a:endParaRPr lang="en-IN" altLang="en-US" smtClean="0"/>
          </a:p>
          <a:p>
            <a:pPr eaLnBrk="1" hangingPunct="1">
              <a:buFont typeface="Wingdings" panose="05000000000000000000" pitchFamily="2" charset="2"/>
              <a:buNone/>
            </a:pPr>
            <a:r>
              <a:rPr lang="en-US" altLang="en-US" smtClean="0"/>
              <a:t>&lt;script type="text/javascript"&gt;</a:t>
            </a:r>
            <a:endParaRPr lang="en-IN" altLang="en-US" smtClean="0"/>
          </a:p>
          <a:p>
            <a:pPr eaLnBrk="1" hangingPunct="1">
              <a:buFont typeface="Wingdings" panose="05000000000000000000" pitchFamily="2" charset="2"/>
              <a:buNone/>
            </a:pPr>
            <a:r>
              <a:rPr lang="en-US" altLang="en-US" smtClean="0"/>
              <a:t>var r=</a:t>
            </a:r>
            <a:r>
              <a:rPr lang="en-US" altLang="en-US" b="1" smtClean="0"/>
              <a:t>Math.random()</a:t>
            </a:r>
            <a:endParaRPr lang="en-IN" altLang="en-US" b="1" smtClean="0"/>
          </a:p>
          <a:p>
            <a:pPr eaLnBrk="1" hangingPunct="1">
              <a:buFont typeface="Wingdings" panose="05000000000000000000" pitchFamily="2" charset="2"/>
              <a:buNone/>
            </a:pPr>
            <a:r>
              <a:rPr lang="en-US" altLang="en-US" smtClean="0"/>
              <a:t>if (r&gt;0.5) {</a:t>
            </a:r>
            <a:endParaRPr lang="en-IN" altLang="en-US" smtClean="0"/>
          </a:p>
          <a:p>
            <a:pPr eaLnBrk="1" hangingPunct="1">
              <a:buFont typeface="Wingdings" panose="05000000000000000000" pitchFamily="2" charset="2"/>
              <a:buNone/>
            </a:pPr>
            <a:r>
              <a:rPr lang="en-US" altLang="en-US" smtClean="0"/>
              <a:t>document.write("&lt;a href='http://www.pes.edu'&gt;Update Your  Bookmarks!&lt;/a&gt;“</a:t>
            </a:r>
            <a:r>
              <a:rPr lang="en-US" altLang="en-US" sz="2000" smtClean="0"/>
              <a:t>); </a:t>
            </a:r>
            <a:r>
              <a:rPr lang="en-US" altLang="en-US" smtClean="0"/>
              <a:t>}</a:t>
            </a:r>
            <a:endParaRPr lang="en-IN" altLang="en-US" smtClean="0"/>
          </a:p>
          <a:p>
            <a:pPr eaLnBrk="1" hangingPunct="1">
              <a:buFont typeface="Wingdings" panose="05000000000000000000" pitchFamily="2" charset="2"/>
              <a:buNone/>
            </a:pPr>
            <a:r>
              <a:rPr lang="en-US" altLang="en-US" smtClean="0"/>
              <a:t>else{</a:t>
            </a:r>
            <a:endParaRPr lang="en-IN" altLang="en-US" smtClean="0"/>
          </a:p>
          <a:p>
            <a:pPr eaLnBrk="1" hangingPunct="1">
              <a:buFont typeface="Wingdings" panose="05000000000000000000" pitchFamily="2" charset="2"/>
              <a:buNone/>
            </a:pPr>
            <a:r>
              <a:rPr lang="en-US" altLang="en-US" smtClean="0"/>
              <a:t>document.write("&lt;a href='http://www.refsnesdata.no'&gt;Visit Refsnes Data!&lt;/a&gt;"); }</a:t>
            </a:r>
            <a:endParaRPr lang="en-IN" altLang="en-US" smtClean="0"/>
          </a:p>
          <a:p>
            <a:pPr eaLnBrk="1" hangingPunct="1">
              <a:buFont typeface="Wingdings" panose="05000000000000000000" pitchFamily="2" charset="2"/>
              <a:buNone/>
            </a:pPr>
            <a:r>
              <a:rPr lang="en-US" altLang="en-US" smtClean="0"/>
              <a:t>&lt;/script&gt; &lt;/body&gt; &lt;/html&gt;</a:t>
            </a:r>
          </a:p>
          <a:p>
            <a:pPr eaLnBrk="1" hangingPunct="1">
              <a:buFont typeface="Wingdings" panose="05000000000000000000" pitchFamily="2" charset="2"/>
              <a:buNone/>
            </a:pPr>
            <a:r>
              <a:rPr lang="en-US" altLang="en-US" smtClean="0">
                <a:hlinkClick r:id="rId2" action="ppaction://hlinkfile"/>
              </a:rPr>
              <a:t>Rand.html</a:t>
            </a:r>
            <a:r>
              <a:rPr lang="en-US" altLang="en-US" smtClean="0"/>
              <a:t> 	</a:t>
            </a:r>
            <a:r>
              <a:rPr lang="en-US" altLang="en-US" smtClean="0">
                <a:hlinkClick r:id="rId3" action="ppaction://hlinkfile"/>
              </a:rPr>
              <a:t>random.html</a:t>
            </a:r>
            <a:r>
              <a:rPr lang="en-US" altLang="en-US" smtClean="0"/>
              <a:t>		</a:t>
            </a:r>
            <a:r>
              <a:rPr lang="en-US" altLang="en-US" smtClean="0">
                <a:hlinkClick r:id="rId4" action="ppaction://hlinkfile"/>
              </a:rPr>
              <a:t>rand_num.html</a:t>
            </a:r>
            <a:endParaRPr lang="en-US" altLang="en-US" smtClean="0"/>
          </a:p>
          <a:p>
            <a:pPr eaLnBrk="1" hangingPunct="1">
              <a:buFont typeface="Wingdings" panose="05000000000000000000" pitchFamily="2" charset="2"/>
              <a:buChar char="Ø"/>
            </a:pPr>
            <a:r>
              <a:rPr lang="en-IN" altLang="en-US" smtClean="0"/>
              <a:t>Random function returns a random number between 0 (inclusive) and 1 (exclusive).</a:t>
            </a:r>
            <a:endParaRPr lang="en-US" altLang="en-US" smtClean="0"/>
          </a:p>
        </p:txBody>
      </p:sp>
      <p:graphicFrame>
        <p:nvGraphicFramePr>
          <p:cNvPr id="4" name="Table 3"/>
          <p:cNvGraphicFramePr>
            <a:graphicFrameLocks noGrp="1"/>
          </p:cNvGraphicFramePr>
          <p:nvPr/>
        </p:nvGraphicFramePr>
        <p:xfrm>
          <a:off x="5857875" y="928688"/>
          <a:ext cx="3076575" cy="1735137"/>
        </p:xfrm>
        <a:graphic>
          <a:graphicData uri="http://schemas.openxmlformats.org/drawingml/2006/table">
            <a:tbl>
              <a:tblPr/>
              <a:tblGrid>
                <a:gridCol w="3076575">
                  <a:extLst>
                    <a:ext uri="{9D8B030D-6E8A-4147-A177-3AD203B41FA5}">
                      <a16:colId xmlns:a16="http://schemas.microsoft.com/office/drawing/2014/main" val="20000"/>
                    </a:ext>
                  </a:extLst>
                </a:gridCol>
              </a:tblGrid>
              <a:tr h="1735137">
                <a:tc>
                  <a:txBody>
                    <a:bodyPr/>
                    <a:lstStyle/>
                    <a:p>
                      <a:pPr algn="ctr">
                        <a:spcAft>
                          <a:spcPts val="0"/>
                        </a:spcAft>
                      </a:pPr>
                      <a:r>
                        <a:rPr lang="en-US" sz="2400" b="1" dirty="0" smtClean="0">
                          <a:latin typeface="Times New Roman"/>
                          <a:ea typeface="Times New Roman"/>
                        </a:rPr>
                        <a:t>Output</a:t>
                      </a:r>
                      <a:r>
                        <a:rPr lang="en-US" sz="1200" dirty="0">
                          <a:latin typeface="Times New Roman"/>
                          <a:ea typeface="Times New Roman"/>
                        </a:rPr>
                        <a:t/>
                      </a:r>
                      <a:br>
                        <a:rPr lang="en-US" sz="1200" dirty="0">
                          <a:latin typeface="Times New Roman"/>
                          <a:ea typeface="Times New Roman"/>
                        </a:rPr>
                      </a:br>
                      <a:endParaRPr lang="en-IN" sz="1200" dirty="0">
                        <a:latin typeface="Times New Roman"/>
                        <a:ea typeface="Times New Roman"/>
                      </a:endParaRPr>
                    </a:p>
                    <a:p>
                      <a:pPr algn="ctr">
                        <a:spcBef>
                          <a:spcPts val="750"/>
                        </a:spcBef>
                        <a:spcAft>
                          <a:spcPts val="750"/>
                        </a:spcAft>
                      </a:pPr>
                      <a:r>
                        <a:rPr lang="en-US" sz="2000" b="1" u="sng" dirty="0" smtClean="0">
                          <a:solidFill>
                            <a:srgbClr val="000000"/>
                          </a:solidFill>
                          <a:latin typeface="Calibri"/>
                          <a:ea typeface="Calibri"/>
                          <a:hlinkClick r:id="rId5"/>
                        </a:rPr>
                        <a:t>http</a:t>
                      </a:r>
                      <a:r>
                        <a:rPr lang="en-US" sz="2000" b="1" u="sng" dirty="0">
                          <a:solidFill>
                            <a:srgbClr val="000000"/>
                          </a:solidFill>
                          <a:latin typeface="Calibri"/>
                          <a:ea typeface="Calibri"/>
                          <a:hlinkClick r:id="rId5"/>
                        </a:rPr>
                        <a:t>://www.pes.edu</a:t>
                      </a:r>
                      <a:endParaRPr lang="en-IN" sz="2000" b="1" dirty="0">
                        <a:solidFill>
                          <a:srgbClr val="000000"/>
                        </a:solidFill>
                        <a:latin typeface="Calibri"/>
                        <a:ea typeface="Calibri"/>
                      </a:endParaRPr>
                    </a:p>
                    <a:p>
                      <a:pPr algn="ctr">
                        <a:spcAft>
                          <a:spcPts val="0"/>
                        </a:spcAft>
                      </a:pPr>
                      <a:r>
                        <a:rPr lang="en-US" sz="1800" b="1" dirty="0">
                          <a:latin typeface="Times New Roman"/>
                          <a:ea typeface="Times New Roman"/>
                        </a:rPr>
                        <a:t>Update Your Bookmarks !</a:t>
                      </a:r>
                      <a:endParaRPr lang="en-IN" sz="1800" dirty="0">
                        <a:latin typeface="Times New Roman"/>
                        <a:ea typeface="Times New Roman"/>
                      </a:endParaRPr>
                    </a:p>
                  </a:txBody>
                  <a:tcPr marL="9525" marR="9525" marT="9527" marB="9527" anchor="ct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Try This</a:t>
            </a:r>
            <a:endParaRPr lang="en-IN" altLang="en-US" smtClean="0"/>
          </a:p>
        </p:txBody>
      </p:sp>
      <p:sp>
        <p:nvSpPr>
          <p:cNvPr id="43011" name="Content Placeholder 2"/>
          <p:cNvSpPr>
            <a:spLocks noGrp="1"/>
          </p:cNvSpPr>
          <p:nvPr>
            <p:ph sz="quarter" idx="1"/>
          </p:nvPr>
        </p:nvSpPr>
        <p:spPr>
          <a:xfrm>
            <a:off x="457200" y="1219200"/>
            <a:ext cx="8229600" cy="4937125"/>
          </a:xfrm>
        </p:spPr>
        <p:txBody>
          <a:bodyPr/>
          <a:lstStyle/>
          <a:p>
            <a:r>
              <a:rPr lang="en-US" altLang="en-US" smtClean="0"/>
              <a:t>Develop and demonstrate using JavaScript, a HTML document that displays random numbers (double).</a:t>
            </a:r>
            <a:endParaRPr lang="en-IN" altLang="en-US" smtClean="0"/>
          </a:p>
          <a:p>
            <a:endParaRPr lang="en-US" altLang="en-US" smtClean="0"/>
          </a:p>
          <a:p>
            <a:r>
              <a:rPr lang="en-US" altLang="en-US" smtClean="0"/>
              <a:t>Take lower and upper limit</a:t>
            </a:r>
          </a:p>
          <a:p>
            <a:r>
              <a:rPr lang="en-US" altLang="en-US" smtClean="0"/>
              <a:t>With function and without function</a:t>
            </a:r>
          </a:p>
          <a:p>
            <a:endParaRPr lang="en-IN"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ph type="title"/>
          </p:nvPr>
        </p:nvSpPr>
        <p:spPr>
          <a:xfrm>
            <a:off x="571500" y="0"/>
            <a:ext cx="8358188" cy="704850"/>
          </a:xfrm>
        </p:spPr>
        <p:txBody>
          <a:bodyPr rIns="118872"/>
          <a:lstStyle/>
          <a:p>
            <a:r>
              <a:rPr lang="en-US" altLang="en-US" smtClean="0"/>
              <a:t>Primitives, Operations, &amp; Expressions...</a:t>
            </a:r>
          </a:p>
        </p:txBody>
      </p:sp>
      <p:sp>
        <p:nvSpPr>
          <p:cNvPr id="38915" name="Rectangle 2"/>
          <p:cNvSpPr>
            <a:spLocks noGrp="1" noChangeArrowheads="1"/>
          </p:cNvSpPr>
          <p:nvPr>
            <p:ph type="body" idx="1"/>
          </p:nvPr>
        </p:nvSpPr>
        <p:spPr>
          <a:xfrm>
            <a:off x="428625" y="787400"/>
            <a:ext cx="8229600" cy="5713413"/>
          </a:xfrm>
        </p:spPr>
        <p:txBody>
          <a:bodyPr rIns="118872"/>
          <a:lstStyle/>
          <a:p>
            <a:pPr>
              <a:buClrTx/>
              <a:defRPr/>
            </a:pPr>
            <a:r>
              <a:rPr lang="en-US" dirty="0" smtClean="0"/>
              <a:t>Scenarios for explicit conversion</a:t>
            </a:r>
          </a:p>
          <a:p>
            <a:pPr marL="612775" lvl="1">
              <a:buClrTx/>
              <a:defRPr/>
            </a:pPr>
            <a:r>
              <a:rPr lang="en-US" dirty="0" smtClean="0"/>
              <a:t>Two integers are in the form</a:t>
            </a:r>
          </a:p>
          <a:p>
            <a:pPr marL="971550" lvl="2">
              <a:buClrTx/>
              <a:defRPr/>
            </a:pPr>
            <a:r>
              <a:rPr lang="en-US" dirty="0" smtClean="0"/>
              <a:t>“3” + “4” ---&gt; “34”</a:t>
            </a:r>
          </a:p>
          <a:p>
            <a:pPr marL="612775" lvl="1">
              <a:buClrTx/>
              <a:defRPr/>
            </a:pPr>
            <a:r>
              <a:rPr lang="en-US" dirty="0" smtClean="0"/>
              <a:t>Order of operands make the difference</a:t>
            </a:r>
          </a:p>
          <a:p>
            <a:pPr marL="971550" lvl="2">
              <a:buClrTx/>
              <a:defRPr/>
            </a:pPr>
            <a:r>
              <a:rPr lang="en-US" dirty="0" smtClean="0"/>
              <a:t>3 + 4 + “xyz” ---&gt; “7xyz”</a:t>
            </a:r>
          </a:p>
          <a:p>
            <a:pPr marL="971550" lvl="2">
              <a:buClrTx/>
              <a:defRPr/>
            </a:pPr>
            <a:r>
              <a:rPr lang="en-US" dirty="0" smtClean="0"/>
              <a:t>“xyz” + 3 + 4 ---&gt; “xyz34”</a:t>
            </a:r>
          </a:p>
          <a:p>
            <a:pPr>
              <a:buClrTx/>
              <a:defRPr/>
            </a:pPr>
            <a:r>
              <a:rPr lang="en-US" dirty="0" smtClean="0"/>
              <a:t>String to number conversion</a:t>
            </a:r>
          </a:p>
          <a:p>
            <a:pPr marL="612775" lvl="1">
              <a:buClrTx/>
              <a:defRPr/>
            </a:pPr>
            <a:r>
              <a:rPr lang="en-US" dirty="0" smtClean="0"/>
              <a:t>Use </a:t>
            </a:r>
            <a:r>
              <a:rPr lang="en-US" sz="1800" dirty="0" err="1" smtClean="0">
                <a:latin typeface="Courier New" pitchFamily="49" charset="0"/>
                <a:cs typeface="Courier New" pitchFamily="49" charset="0"/>
                <a:sym typeface="Courier New" pitchFamily="49" charset="0"/>
              </a:rPr>
              <a:t>parseInt</a:t>
            </a:r>
            <a:r>
              <a:rPr lang="en-US" sz="1800" dirty="0" smtClean="0"/>
              <a:t> and </a:t>
            </a:r>
            <a:r>
              <a:rPr lang="en-US" sz="1800" dirty="0" err="1" smtClean="0">
                <a:latin typeface="Courier New" pitchFamily="49" charset="0"/>
                <a:cs typeface="Courier New" pitchFamily="49" charset="0"/>
                <a:sym typeface="Courier New" pitchFamily="49" charset="0"/>
              </a:rPr>
              <a:t>parseFloat</a:t>
            </a:r>
            <a:endParaRPr lang="en-US" sz="1800" dirty="0" smtClean="0">
              <a:latin typeface="Courier New" pitchFamily="49" charset="0"/>
              <a:sym typeface="Courier New" pitchFamily="49" charset="0"/>
            </a:endParaRPr>
          </a:p>
          <a:p>
            <a:pPr marL="971550" lvl="2">
              <a:buClrTx/>
              <a:defRPr/>
            </a:pPr>
            <a:r>
              <a:rPr lang="en-US" sz="1800" b="1" dirty="0" err="1" smtClean="0">
                <a:latin typeface="Courier New" pitchFamily="49" charset="0"/>
                <a:cs typeface="Courier New" pitchFamily="49" charset="0"/>
                <a:sym typeface="Courier New" pitchFamily="49" charset="0"/>
              </a:rPr>
              <a:t>parseInt</a:t>
            </a:r>
            <a:r>
              <a:rPr lang="en-US" sz="1800" b="1" dirty="0" smtClean="0">
                <a:latin typeface="Courier New" pitchFamily="49" charset="0"/>
                <a:cs typeface="Courier New" pitchFamily="49" charset="0"/>
                <a:sym typeface="Courier New" pitchFamily="49" charset="0"/>
              </a:rPr>
              <a:t>(“34”) ---&gt; 34</a:t>
            </a:r>
            <a:endParaRPr lang="en-US" sz="1800" b="1" dirty="0" smtClean="0">
              <a:latin typeface="Courier New" pitchFamily="49" charset="0"/>
              <a:sym typeface="Courier New" pitchFamily="49" charset="0"/>
            </a:endParaRPr>
          </a:p>
          <a:p>
            <a:pPr marL="971550" lvl="2">
              <a:buClrTx/>
              <a:defRPr/>
            </a:pPr>
            <a:r>
              <a:rPr lang="en-US" sz="1800" b="1" dirty="0" err="1" smtClean="0">
                <a:latin typeface="Courier New" pitchFamily="49" charset="0"/>
                <a:cs typeface="Courier New" pitchFamily="49" charset="0"/>
                <a:sym typeface="Courier New" pitchFamily="49" charset="0"/>
              </a:rPr>
              <a:t>parseInt</a:t>
            </a:r>
            <a:r>
              <a:rPr lang="en-US" sz="1800" b="1" dirty="0" smtClean="0">
                <a:latin typeface="Courier New" pitchFamily="49" charset="0"/>
                <a:cs typeface="Courier New" pitchFamily="49" charset="0"/>
                <a:sym typeface="Courier New" pitchFamily="49" charset="0"/>
              </a:rPr>
              <a:t>(“34xyz”) ---&gt; 34</a:t>
            </a:r>
            <a:endParaRPr lang="en-US" sz="1800" b="1" dirty="0" smtClean="0">
              <a:latin typeface="Courier New" pitchFamily="49" charset="0"/>
              <a:sym typeface="Courier New" pitchFamily="49" charset="0"/>
            </a:endParaRPr>
          </a:p>
          <a:p>
            <a:pPr marL="971550" lvl="2">
              <a:buClrTx/>
              <a:defRPr/>
            </a:pPr>
            <a:r>
              <a:rPr lang="en-US" sz="1800" b="1" dirty="0" err="1" smtClean="0">
                <a:latin typeface="Courier New" pitchFamily="49" charset="0"/>
                <a:cs typeface="Courier New" pitchFamily="49" charset="0"/>
                <a:sym typeface="Courier New" pitchFamily="49" charset="0"/>
              </a:rPr>
              <a:t>parseFloat</a:t>
            </a:r>
            <a:r>
              <a:rPr lang="en-US" sz="1800" b="1" dirty="0" smtClean="0">
                <a:latin typeface="Courier New" pitchFamily="49" charset="0"/>
                <a:cs typeface="Courier New" pitchFamily="49" charset="0"/>
                <a:sym typeface="Courier New" pitchFamily="49" charset="0"/>
              </a:rPr>
              <a:t>(“3.4xyz”) ---&gt; 3.4</a:t>
            </a:r>
            <a:endParaRPr lang="en-US" sz="1800" b="1" dirty="0" smtClean="0">
              <a:latin typeface="Courier New" pitchFamily="49" charset="0"/>
              <a:sym typeface="Courier New" pitchFamily="49" charset="0"/>
            </a:endParaRPr>
          </a:p>
          <a:p>
            <a:pPr marL="971550" lvl="2">
              <a:buClrTx/>
              <a:defRPr/>
            </a:pPr>
            <a:r>
              <a:rPr lang="en-US" sz="1800" b="1" dirty="0" err="1" smtClean="0">
                <a:latin typeface="Courier New" pitchFamily="49" charset="0"/>
                <a:cs typeface="Courier New" pitchFamily="49" charset="0"/>
                <a:sym typeface="Courier New" pitchFamily="49" charset="0"/>
              </a:rPr>
              <a:t>parseInt</a:t>
            </a:r>
            <a:r>
              <a:rPr lang="en-US" sz="1800" b="1" dirty="0" smtClean="0">
                <a:latin typeface="Courier New" pitchFamily="49" charset="0"/>
                <a:cs typeface="Courier New" pitchFamily="49" charset="0"/>
                <a:sym typeface="Courier New" pitchFamily="49" charset="0"/>
              </a:rPr>
              <a:t>(“xyz34”) ---&gt; NaN</a:t>
            </a:r>
            <a:endParaRPr lang="en-US" b="1" dirty="0" smtClean="0"/>
          </a:p>
          <a:p>
            <a:pPr marL="273050" lvl="4" indent="-273050">
              <a:spcBef>
                <a:spcPts val="600"/>
              </a:spcBef>
              <a:buClrTx/>
              <a:buSzPct val="76000"/>
              <a:buFont typeface="Wingdings 3" pitchFamily="18" charset="2"/>
              <a:buChar char=""/>
              <a:defRPr/>
            </a:pPr>
            <a:r>
              <a:rPr lang="en-US" sz="2400" dirty="0" smtClean="0"/>
              <a:t>Example  </a:t>
            </a:r>
            <a:r>
              <a:rPr lang="en-US" sz="2400" dirty="0" smtClean="0">
                <a:hlinkClick r:id="rId2" action="ppaction://hlinkfile"/>
              </a:rPr>
              <a:t>str-to-num.html</a:t>
            </a:r>
            <a:r>
              <a:rPr lang="en-US" sz="2400" dirty="0" smtClean="0"/>
              <a:t> //user input/prompt</a:t>
            </a:r>
          </a:p>
          <a:p>
            <a:pPr lvl="1">
              <a:buClrTx/>
              <a:defRPr/>
            </a:pPr>
            <a:r>
              <a:rPr lang="en-US" dirty="0" smtClean="0">
                <a:hlinkClick r:id="rId3" action="ppaction://hlinkfile"/>
              </a:rPr>
              <a:t>str-to-num.html</a:t>
            </a:r>
            <a:r>
              <a:rPr lang="en-US" dirty="0" smtClean="0"/>
              <a:t> // hardcoded, operators -, *,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0" dur="500"/>
                                        <p:tgtEl>
                                          <p:spTgt spid="389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13" dur="500"/>
                                        <p:tgtEl>
                                          <p:spTgt spid="3891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18" dur="500"/>
                                        <p:tgtEl>
                                          <p:spTgt spid="3891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blinds(horizontal)">
                                      <p:cBhvr>
                                        <p:cTn id="21" dur="500"/>
                                        <p:tgtEl>
                                          <p:spTgt spid="3891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blinds(horizontal)">
                                      <p:cBhvr>
                                        <p:cTn id="24" dur="500"/>
                                        <p:tgtEl>
                                          <p:spTgt spid="3891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8915">
                                            <p:txEl>
                                              <p:pRg st="6" end="6"/>
                                            </p:txEl>
                                          </p:spTgt>
                                        </p:tgtEl>
                                        <p:attrNameLst>
                                          <p:attrName>style.visibility</p:attrName>
                                        </p:attrNameLst>
                                      </p:cBhvr>
                                      <p:to>
                                        <p:strVal val="visible"/>
                                      </p:to>
                                    </p:set>
                                    <p:animEffect transition="in" filter="blinds(horizontal)">
                                      <p:cBhvr>
                                        <p:cTn id="29" dur="500"/>
                                        <p:tgtEl>
                                          <p:spTgt spid="38915">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8915">
                                            <p:txEl>
                                              <p:pRg st="7" end="7"/>
                                            </p:txEl>
                                          </p:spTgt>
                                        </p:tgtEl>
                                        <p:attrNameLst>
                                          <p:attrName>style.visibility</p:attrName>
                                        </p:attrNameLst>
                                      </p:cBhvr>
                                      <p:to>
                                        <p:strVal val="visible"/>
                                      </p:to>
                                    </p:set>
                                    <p:animEffect transition="in" filter="blinds(horizontal)">
                                      <p:cBhvr>
                                        <p:cTn id="32" dur="500"/>
                                        <p:tgtEl>
                                          <p:spTgt spid="38915">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blinds(horizontal)">
                                      <p:cBhvr>
                                        <p:cTn id="35" dur="500"/>
                                        <p:tgtEl>
                                          <p:spTgt spid="38915">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blinds(horizontal)">
                                      <p:cBhvr>
                                        <p:cTn id="40" dur="500"/>
                                        <p:tgtEl>
                                          <p:spTgt spid="38915">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8915">
                                            <p:txEl>
                                              <p:pRg st="10" end="10"/>
                                            </p:txEl>
                                          </p:spTgt>
                                        </p:tgtEl>
                                        <p:attrNameLst>
                                          <p:attrName>style.visibility</p:attrName>
                                        </p:attrNameLst>
                                      </p:cBhvr>
                                      <p:to>
                                        <p:strVal val="visible"/>
                                      </p:to>
                                    </p:set>
                                    <p:animEffect transition="in" filter="blinds(horizontal)">
                                      <p:cBhvr>
                                        <p:cTn id="43" dur="500"/>
                                        <p:tgtEl>
                                          <p:spTgt spid="38915">
                                            <p:txEl>
                                              <p:pRg st="10" end="1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38915">
                                            <p:txEl>
                                              <p:pRg st="11" end="11"/>
                                            </p:txEl>
                                          </p:spTgt>
                                        </p:tgtEl>
                                        <p:attrNameLst>
                                          <p:attrName>style.visibility</p:attrName>
                                        </p:attrNameLst>
                                      </p:cBhvr>
                                      <p:to>
                                        <p:strVal val="visible"/>
                                      </p:to>
                                    </p:set>
                                    <p:animEffect transition="in" filter="blinds(horizontal)">
                                      <p:cBhvr>
                                        <p:cTn id="48" dur="500"/>
                                        <p:tgtEl>
                                          <p:spTgt spid="38915">
                                            <p:txEl>
                                              <p:pRg st="11" end="1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38915">
                                            <p:txEl>
                                              <p:pRg st="12" end="12"/>
                                            </p:txEl>
                                          </p:spTgt>
                                        </p:tgtEl>
                                        <p:attrNameLst>
                                          <p:attrName>style.visibility</p:attrName>
                                        </p:attrNameLst>
                                      </p:cBhvr>
                                      <p:to>
                                        <p:strVal val="visible"/>
                                      </p:to>
                                    </p:set>
                                    <p:animEffect transition="in" filter="blinds(horizontal)">
                                      <p:cBhvr>
                                        <p:cTn id="53" dur="500"/>
                                        <p:tgtEl>
                                          <p:spTgt spid="38915">
                                            <p:txEl>
                                              <p:pRg st="12" end="12"/>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8915">
                                            <p:txEl>
                                              <p:pRg st="13" end="13"/>
                                            </p:txEl>
                                          </p:spTgt>
                                        </p:tgtEl>
                                        <p:attrNameLst>
                                          <p:attrName>style.visibility</p:attrName>
                                        </p:attrNameLst>
                                      </p:cBhvr>
                                      <p:to>
                                        <p:strVal val="visible"/>
                                      </p:to>
                                    </p:set>
                                    <p:animEffect transition="in" filter="blinds(horizontal)">
                                      <p:cBhvr>
                                        <p:cTn id="56" dur="500"/>
                                        <p:tgtEl>
                                          <p:spTgt spid="3891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smtClean="0"/>
              <a:t>parseInt</a:t>
            </a:r>
          </a:p>
        </p:txBody>
      </p:sp>
      <p:sp>
        <p:nvSpPr>
          <p:cNvPr id="47107" name="Content Placeholder 2"/>
          <p:cNvSpPr>
            <a:spLocks noGrp="1"/>
          </p:cNvSpPr>
          <p:nvPr>
            <p:ph sz="quarter" idx="1"/>
          </p:nvPr>
        </p:nvSpPr>
        <p:spPr>
          <a:xfrm>
            <a:off x="642938" y="928688"/>
            <a:ext cx="8312150" cy="5203825"/>
          </a:xfrm>
        </p:spPr>
        <p:txBody>
          <a:bodyPr/>
          <a:lstStyle/>
          <a:p>
            <a:pPr lvl="1" eaLnBrk="1" hangingPunct="1">
              <a:buFont typeface="Wingdings" panose="05000000000000000000" pitchFamily="2" charset="2"/>
              <a:buNone/>
            </a:pPr>
            <a:r>
              <a:rPr lang="en-IN" altLang="en-US" smtClean="0"/>
              <a:t>The parseInt() function parses a string and returns an integer.</a:t>
            </a:r>
          </a:p>
          <a:p>
            <a:pPr eaLnBrk="1" hangingPunct="1"/>
            <a:r>
              <a:rPr lang="en-IN" altLang="en-US" smtClean="0"/>
              <a:t>&lt;script type="text/javascript"&gt;</a:t>
            </a:r>
            <a:br>
              <a:rPr lang="en-IN" altLang="en-US" smtClean="0"/>
            </a:br>
            <a:r>
              <a:rPr lang="en-IN" altLang="en-US" smtClean="0"/>
              <a:t>document.write(parseInt("10") + "&lt;br /&gt;");</a:t>
            </a:r>
            <a:br>
              <a:rPr lang="en-IN" altLang="en-US" smtClean="0"/>
            </a:br>
            <a:r>
              <a:rPr lang="en-IN" altLang="en-US" smtClean="0"/>
              <a:t>document.write(parseInt("10.33") + "&lt;br /&gt;");</a:t>
            </a:r>
            <a:br>
              <a:rPr lang="en-IN" altLang="en-US" smtClean="0"/>
            </a:br>
            <a:r>
              <a:rPr lang="en-IN" altLang="en-US" smtClean="0"/>
              <a:t>document.write(parseInt("34 45 66") + "&lt;br /&gt;");</a:t>
            </a:r>
            <a:br>
              <a:rPr lang="en-IN" altLang="en-US" smtClean="0"/>
            </a:br>
            <a:r>
              <a:rPr lang="en-IN" altLang="en-US" smtClean="0"/>
              <a:t>document.write(parseInt(" 60 ") + "&lt;br /&gt;");</a:t>
            </a:r>
            <a:br>
              <a:rPr lang="en-IN" altLang="en-US" smtClean="0"/>
            </a:br>
            <a:r>
              <a:rPr lang="en-IN" altLang="en-US" smtClean="0"/>
              <a:t>document.write(parseInt("40 years") + "&lt;br /&gt;");</a:t>
            </a:r>
            <a:br>
              <a:rPr lang="en-IN" altLang="en-US" smtClean="0"/>
            </a:br>
            <a:r>
              <a:rPr lang="en-IN" altLang="en-US" smtClean="0"/>
              <a:t>document.write(parseInt("He was 40") + "&lt;br /&gt;");</a:t>
            </a:r>
            <a:br>
              <a:rPr lang="en-IN" altLang="en-US" smtClean="0"/>
            </a:br>
            <a:r>
              <a:rPr lang="en-IN" altLang="en-US" smtClean="0"/>
              <a:t>&lt;/script&gt; </a:t>
            </a:r>
          </a:p>
          <a:p>
            <a:pPr eaLnBrk="1" hangingPunct="1"/>
            <a:r>
              <a:rPr lang="en-IN" altLang="en-US" smtClean="0"/>
              <a:t>O/p:10 10 34 60 40 NaN</a:t>
            </a: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0" dur="500"/>
                                        <p:tgtEl>
                                          <p:spTgt spid="471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animEffect transition="in" filter="box(in)">
                                      <p:cBhvr>
                                        <p:cTn id="15"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Overview of JavaScript</a:t>
            </a:r>
          </a:p>
        </p:txBody>
      </p:sp>
      <p:sp>
        <p:nvSpPr>
          <p:cNvPr id="15363" name="Content Placeholder 2"/>
          <p:cNvSpPr>
            <a:spLocks noGrp="1"/>
          </p:cNvSpPr>
          <p:nvPr>
            <p:ph sz="quarter" idx="1"/>
          </p:nvPr>
        </p:nvSpPr>
        <p:spPr>
          <a:xfrm>
            <a:off x="642938" y="1143000"/>
            <a:ext cx="8312150" cy="4989513"/>
          </a:xfrm>
        </p:spPr>
        <p:txBody>
          <a:bodyPr/>
          <a:lstStyle/>
          <a:p>
            <a:pPr eaLnBrk="1" hangingPunct="1"/>
            <a:r>
              <a:rPr lang="en-US" altLang="en-US" sz="2600" smtClean="0"/>
              <a:t>JavaScript was originally named LiveScript, which was developed by Netscape</a:t>
            </a:r>
          </a:p>
          <a:p>
            <a:pPr eaLnBrk="1" hangingPunct="1"/>
            <a:r>
              <a:rPr lang="en-US" altLang="en-US" sz="2600" smtClean="0"/>
              <a:t>In late 1995 Netscape and Sun Microsystems change it’s name to JavaScript</a:t>
            </a:r>
          </a:p>
          <a:p>
            <a:pPr eaLnBrk="1" hangingPunct="1"/>
            <a:r>
              <a:rPr lang="en-US" altLang="en-US" sz="2600" smtClean="0"/>
              <a:t>ECMA(European Computers Manufacturers Association) given latest version 3 that can be shown in Firefox browser 2 and IE 7.</a:t>
            </a:r>
          </a:p>
          <a:p>
            <a:pPr eaLnBrk="1" hangingPunct="1"/>
            <a:r>
              <a:rPr lang="en-US" altLang="en-US" sz="2600" smtClean="0"/>
              <a:t>The standard for JavaScript is found in </a:t>
            </a:r>
          </a:p>
          <a:p>
            <a:pPr lvl="1" eaLnBrk="1" hangingPunct="1"/>
            <a:r>
              <a:rPr lang="en-US" altLang="en-US" smtClean="0">
                <a:solidFill>
                  <a:srgbClr val="002060"/>
                </a:solidFill>
              </a:rPr>
              <a:t>http://www.ecma-international.org/publications/standards/Ecma-262.htm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ox(in)">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ox(in)">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7"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NaN</a:t>
            </a:r>
            <a:endParaRPr lang="en-IN" altLang="en-US" smtClean="0"/>
          </a:p>
        </p:txBody>
      </p:sp>
      <p:sp>
        <p:nvSpPr>
          <p:cNvPr id="3" name="Content Placeholder 2"/>
          <p:cNvSpPr>
            <a:spLocks noGrp="1"/>
          </p:cNvSpPr>
          <p:nvPr>
            <p:ph sz="quarter" idx="1"/>
          </p:nvPr>
        </p:nvSpPr>
        <p:spPr>
          <a:xfrm>
            <a:off x="457200" y="1219200"/>
            <a:ext cx="8229600" cy="4937125"/>
          </a:xfrm>
        </p:spPr>
        <p:txBody>
          <a:bodyPr/>
          <a:lstStyle/>
          <a:p>
            <a:pPr eaLnBrk="1" hangingPunct="1">
              <a:defRPr/>
            </a:pPr>
            <a:r>
              <a:rPr lang="en-US" dirty="0" smtClean="0"/>
              <a:t>NaN : Not a Number E.g. </a:t>
            </a:r>
            <a:r>
              <a:rPr lang="en-US" dirty="0" err="1" smtClean="0"/>
              <a:t>isNaN</a:t>
            </a:r>
            <a:r>
              <a:rPr lang="en-US" dirty="0" smtClean="0"/>
              <a:t>() (</a:t>
            </a:r>
            <a:r>
              <a:rPr lang="en-US" dirty="0" err="1" smtClean="0"/>
              <a:t>Devide</a:t>
            </a:r>
            <a:r>
              <a:rPr lang="en-US" dirty="0" smtClean="0"/>
              <a:t> by Zero error)</a:t>
            </a:r>
          </a:p>
          <a:p>
            <a:pPr>
              <a:defRPr/>
            </a:pPr>
            <a:r>
              <a:rPr lang="en-US" dirty="0" smtClean="0"/>
              <a:t>An arithmetic operation that creates overflow returns </a:t>
            </a:r>
            <a:r>
              <a:rPr lang="en-US" sz="2000" dirty="0" smtClean="0">
                <a:latin typeface="Courier New" pitchFamily="49" charset="0"/>
              </a:rPr>
              <a:t>NaN</a:t>
            </a:r>
          </a:p>
          <a:p>
            <a:pPr>
              <a:defRPr/>
            </a:pPr>
            <a:r>
              <a:rPr lang="en-US" sz="2000" b="1" dirty="0" smtClean="0">
                <a:latin typeface="Courier New" pitchFamily="49" charset="0"/>
              </a:rPr>
              <a:t>NaN</a:t>
            </a:r>
            <a:r>
              <a:rPr lang="en-US" dirty="0" smtClean="0"/>
              <a:t> is not </a:t>
            </a:r>
            <a:r>
              <a:rPr lang="en-US" sz="2000" dirty="0" smtClean="0">
                <a:latin typeface="Courier New" pitchFamily="49" charset="0"/>
              </a:rPr>
              <a:t>==</a:t>
            </a:r>
            <a:r>
              <a:rPr lang="en-US" dirty="0" smtClean="0"/>
              <a:t> to any number, not even itself</a:t>
            </a:r>
          </a:p>
          <a:p>
            <a:pPr>
              <a:defRPr/>
            </a:pPr>
            <a:r>
              <a:rPr lang="en-US" sz="2000" b="1" dirty="0" smtClean="0">
                <a:latin typeface="Courier New" pitchFamily="49" charset="0"/>
              </a:rPr>
              <a:t>Number</a:t>
            </a:r>
            <a:r>
              <a:rPr lang="en-US" dirty="0" smtClean="0"/>
              <a:t> object has the method, </a:t>
            </a:r>
            <a:r>
              <a:rPr lang="en-US" sz="2000" b="1" dirty="0" err="1" smtClean="0">
                <a:latin typeface="Courier New" pitchFamily="49" charset="0"/>
              </a:rPr>
              <a:t>toString</a:t>
            </a:r>
            <a:endParaRPr lang="en-US" sz="2000" b="1" dirty="0" smtClean="0">
              <a:latin typeface="Courier New" pitchFamily="49" charset="0"/>
            </a:endParaRPr>
          </a:p>
          <a:p>
            <a:pPr marL="731838" lvl="1" indent="-457200">
              <a:defRPr/>
            </a:pPr>
            <a:r>
              <a:rPr lang="en-US" dirty="0" smtClean="0"/>
              <a:t>Conversions from strings to numbers that do not work return </a:t>
            </a:r>
            <a:r>
              <a:rPr lang="en-US" b="1" dirty="0" smtClean="0">
                <a:latin typeface="Courier New" pitchFamily="49" charset="0"/>
              </a:rPr>
              <a:t>NaN</a:t>
            </a:r>
            <a:endParaRPr lang="en-US" dirty="0" smtClean="0"/>
          </a:p>
          <a:p>
            <a:pPr marL="681038" lvl="1">
              <a:buClrTx/>
              <a:buFont typeface="Courier New" pitchFamily="49" charset="0"/>
              <a:buChar char="–"/>
              <a:defRPr/>
            </a:pPr>
            <a:r>
              <a:rPr lang="en-US" dirty="0" smtClean="0"/>
              <a:t>Not a number</a:t>
            </a:r>
          </a:p>
          <a:p>
            <a:pPr marL="681038" lvl="1">
              <a:buClrTx/>
              <a:buFont typeface="Courier New" pitchFamily="49" charset="0"/>
              <a:buChar char="–"/>
              <a:defRPr/>
            </a:pPr>
            <a:r>
              <a:rPr lang="en-US" dirty="0" smtClean="0"/>
              <a:t>when number computation fails e.g. Overflow</a:t>
            </a:r>
          </a:p>
          <a:p>
            <a:pPr marL="681038" lvl="1">
              <a:buClrTx/>
              <a:buFont typeface="Courier New" pitchFamily="49" charset="0"/>
              <a:buChar char="–"/>
              <a:defRPr/>
            </a:pPr>
            <a:r>
              <a:rPr lang="en-US" dirty="0" smtClean="0"/>
              <a:t>Not == to any number, not even to itself</a:t>
            </a:r>
          </a:p>
          <a:p>
            <a:pPr marL="681038" lvl="1">
              <a:buClrTx/>
              <a:buFont typeface="Courier New" pitchFamily="49" charset="0"/>
              <a:buChar char="–"/>
              <a:defRPr/>
            </a:pPr>
            <a:r>
              <a:rPr lang="en-US" dirty="0" smtClean="0"/>
              <a:t>Test it with </a:t>
            </a:r>
            <a:r>
              <a:rPr lang="en-US" dirty="0" err="1" smtClean="0">
                <a:latin typeface="Courier New" pitchFamily="49" charset="0"/>
                <a:cs typeface="Courier New" pitchFamily="49" charset="0"/>
                <a:sym typeface="Courier New" pitchFamily="49" charset="0"/>
              </a:rPr>
              <a:t>isNaN</a:t>
            </a:r>
            <a:r>
              <a:rPr lang="en-US" dirty="0" smtClean="0">
                <a:latin typeface="Courier New" pitchFamily="49" charset="0"/>
                <a:cs typeface="Courier New" pitchFamily="49" charset="0"/>
                <a:sym typeface="Courier New" pitchFamily="49" charset="0"/>
              </a:rPr>
              <a:t>(</a:t>
            </a:r>
            <a:r>
              <a:rPr lang="en-US" dirty="0" smtClean="0"/>
              <a:t>x</a:t>
            </a:r>
            <a:r>
              <a:rPr lang="en-US" dirty="0" smtClean="0">
                <a:latin typeface="Courier New" pitchFamily="49" charset="0"/>
                <a:cs typeface="Courier New" pitchFamily="49" charset="0"/>
                <a:sym typeface="Courier New" pitchFamily="49" charset="0"/>
              </a:rPr>
              <a:t>)</a:t>
            </a:r>
          </a:p>
          <a:p>
            <a:pPr marL="681038" lvl="1">
              <a:buClrTx/>
              <a:buFont typeface="Courier New" pitchFamily="49" charset="0"/>
              <a:buChar char="–"/>
              <a:defRPr/>
            </a:pPr>
            <a:r>
              <a:rPr lang="en-US" dirty="0" smtClean="0">
                <a:latin typeface="Courier New" pitchFamily="49" charset="0"/>
                <a:cs typeface="Courier New" pitchFamily="49" charset="0"/>
                <a:sym typeface="Courier New" pitchFamily="49" charset="0"/>
                <a:hlinkClick r:id="rId2" action="ppaction://hlinkfile"/>
              </a:rPr>
              <a:t>isNan.html</a:t>
            </a:r>
            <a:endParaRPr lang="en-US" dirty="0" smtClean="0">
              <a:latin typeface="Courier New" pitchFamily="49" charset="0"/>
              <a:cs typeface="Courier New" pitchFamily="49" charset="0"/>
              <a:sym typeface="Courier New" pitchFamily="49" charset="0"/>
            </a:endParaRPr>
          </a:p>
          <a:p>
            <a:pPr>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571500" y="17463"/>
            <a:ext cx="8358188" cy="704850"/>
          </a:xfrm>
        </p:spPr>
        <p:txBody>
          <a:bodyPr/>
          <a:lstStyle/>
          <a:p>
            <a:pPr eaLnBrk="1" hangingPunct="1"/>
            <a:r>
              <a:rPr lang="en-US" altLang="en-US" smtClean="0"/>
              <a:t>String Catenation (Implicit / Explicit)</a:t>
            </a:r>
          </a:p>
        </p:txBody>
      </p:sp>
      <p:sp>
        <p:nvSpPr>
          <p:cNvPr id="10243" name="Content Placeholder 2"/>
          <p:cNvSpPr>
            <a:spLocks noGrp="1"/>
          </p:cNvSpPr>
          <p:nvPr>
            <p:ph sz="quarter" idx="1"/>
          </p:nvPr>
        </p:nvSpPr>
        <p:spPr>
          <a:xfrm>
            <a:off x="714375" y="744538"/>
            <a:ext cx="8255000" cy="6000750"/>
          </a:xfrm>
        </p:spPr>
        <p:txBody>
          <a:bodyPr>
            <a:normAutofit fontScale="92500" lnSpcReduction="20000"/>
          </a:bodyPr>
          <a:lstStyle/>
          <a:p>
            <a:pPr marL="274320" lvl="1" indent="-274320" eaLnBrk="1" fontAlgn="auto" hangingPunct="1">
              <a:spcBef>
                <a:spcPts val="600"/>
              </a:spcBef>
              <a:spcAft>
                <a:spcPts val="0"/>
              </a:spcAft>
              <a:buClr>
                <a:schemeClr val="accent1"/>
              </a:buClr>
              <a:buFont typeface="Wingdings 3"/>
              <a:buChar char=""/>
              <a:defRPr/>
            </a:pPr>
            <a:r>
              <a:rPr lang="en-US" sz="2600" dirty="0" smtClean="0"/>
              <a:t>With </a:t>
            </a:r>
            <a:r>
              <a:rPr lang="en-US" sz="2600" b="1" dirty="0" smtClean="0"/>
              <a:t>+</a:t>
            </a:r>
            <a:r>
              <a:rPr lang="en-US" sz="2600" dirty="0" smtClean="0"/>
              <a:t> operator     </a:t>
            </a:r>
            <a:r>
              <a:rPr lang="en-US" sz="2600" dirty="0" smtClean="0">
                <a:hlinkClick r:id="rId2" action="ppaction://hlinkfile"/>
              </a:rPr>
              <a:t>Catenation</a:t>
            </a:r>
            <a:endParaRPr lang="en-US" sz="2600" dirty="0" smtClean="0"/>
          </a:p>
          <a:p>
            <a:pPr marL="274320" lvl="1" indent="-274320" eaLnBrk="1" fontAlgn="auto" hangingPunct="1">
              <a:spcBef>
                <a:spcPts val="600"/>
              </a:spcBef>
              <a:spcAft>
                <a:spcPts val="0"/>
              </a:spcAft>
              <a:buClr>
                <a:schemeClr val="accent1"/>
              </a:buClr>
              <a:buFont typeface="Wingdings 3"/>
              <a:buChar char=""/>
              <a:defRPr/>
            </a:pPr>
            <a:r>
              <a:rPr lang="en-US" dirty="0" smtClean="0"/>
              <a:t>Mixing of number and string</a:t>
            </a:r>
          </a:p>
          <a:p>
            <a:pPr marL="681038" lvl="1">
              <a:buClrTx/>
              <a:defRPr/>
            </a:pPr>
            <a:r>
              <a:rPr lang="en-US" dirty="0" smtClean="0"/>
              <a:t>Strings to number when operator is not +</a:t>
            </a:r>
          </a:p>
          <a:p>
            <a:pPr marL="1081088" lvl="2">
              <a:buClrTx/>
              <a:defRPr/>
            </a:pPr>
            <a:r>
              <a:rPr lang="en-US" dirty="0" smtClean="0"/>
              <a:t>Returns </a:t>
            </a:r>
            <a:r>
              <a:rPr lang="en-US" dirty="0" smtClean="0">
                <a:latin typeface="Courier New" pitchFamily="49" charset="0"/>
                <a:cs typeface="Courier New" pitchFamily="49" charset="0"/>
                <a:sym typeface="Courier New" pitchFamily="49" charset="0"/>
              </a:rPr>
              <a:t>NaN</a:t>
            </a:r>
            <a:r>
              <a:rPr lang="en-US" dirty="0" smtClean="0"/>
              <a:t> when coercion fails</a:t>
            </a:r>
          </a:p>
          <a:p>
            <a:pPr marL="274320" indent="-274320" eaLnBrk="1" fontAlgn="auto" hangingPunct="1">
              <a:spcAft>
                <a:spcPts val="0"/>
              </a:spcAft>
              <a:buFont typeface="Wingdings 3"/>
              <a:buChar char=""/>
              <a:defRPr/>
            </a:pPr>
            <a:r>
              <a:rPr lang="en-US" sz="2600" dirty="0" smtClean="0"/>
              <a:t>E.g. – Let say value of first is Freddie </a:t>
            </a:r>
          </a:p>
          <a:p>
            <a:pPr marL="548640" lvl="1" indent="-274320" eaLnBrk="1" fontAlgn="auto" hangingPunct="1">
              <a:spcAft>
                <a:spcPts val="0"/>
              </a:spcAft>
              <a:buFont typeface="Wingdings 3"/>
              <a:buChar char=""/>
              <a:defRPr/>
            </a:pPr>
            <a:r>
              <a:rPr lang="en-US" sz="2600" dirty="0" smtClean="0"/>
              <a:t>So we write “ </a:t>
            </a:r>
            <a:r>
              <a:rPr lang="en-US" sz="2600" b="1" dirty="0" smtClean="0"/>
              <a:t>Freddie Freeloader</a:t>
            </a:r>
            <a:r>
              <a:rPr lang="en-US" sz="2600" dirty="0" smtClean="0"/>
              <a:t>” as </a:t>
            </a:r>
            <a:r>
              <a:rPr lang="en-US" sz="2600" b="1" dirty="0" smtClean="0"/>
              <a:t>first + “Freeloader”</a:t>
            </a:r>
          </a:p>
          <a:p>
            <a:pPr marL="274320" indent="-274320" eaLnBrk="1" fontAlgn="auto" hangingPunct="1">
              <a:spcAft>
                <a:spcPts val="0"/>
              </a:spcAft>
              <a:buFont typeface="Wingdings 3"/>
              <a:buChar char=""/>
              <a:defRPr/>
            </a:pPr>
            <a:r>
              <a:rPr lang="en-US" sz="2600" b="1" dirty="0" smtClean="0"/>
              <a:t>Implicit Type </a:t>
            </a:r>
            <a:r>
              <a:rPr lang="en-US" sz="2600" i="1" dirty="0" smtClean="0"/>
              <a:t>(coercions): </a:t>
            </a:r>
            <a:r>
              <a:rPr lang="en-US" sz="2600" dirty="0" smtClean="0"/>
              <a:t>Value of one type is used in a position that requires a value of different type</a:t>
            </a:r>
          </a:p>
          <a:p>
            <a:pPr marL="548640" lvl="1" indent="-274320" eaLnBrk="1" fontAlgn="auto" hangingPunct="1">
              <a:spcAft>
                <a:spcPts val="0"/>
              </a:spcAft>
              <a:buFont typeface="Wingdings 3"/>
              <a:buChar char=""/>
              <a:defRPr/>
            </a:pPr>
            <a:r>
              <a:rPr lang="en-US" sz="2600" dirty="0" smtClean="0"/>
              <a:t>“August “ + 2010 represent:          August 2010</a:t>
            </a:r>
          </a:p>
          <a:p>
            <a:pPr marL="274320" indent="-274320" eaLnBrk="1" fontAlgn="auto" hangingPunct="1">
              <a:spcAft>
                <a:spcPts val="0"/>
              </a:spcAft>
              <a:buFont typeface="Wingdings 3"/>
              <a:buChar char=""/>
              <a:defRPr/>
            </a:pPr>
            <a:r>
              <a:rPr lang="en-US" sz="2600" b="1" dirty="0" smtClean="0"/>
              <a:t>Explicit Type</a:t>
            </a:r>
            <a:r>
              <a:rPr lang="en-US" sz="2600" dirty="0" smtClean="0"/>
              <a:t>: String that contains number that can be converted to number with string </a:t>
            </a:r>
            <a:r>
              <a:rPr lang="en-US" sz="2600" i="1" dirty="0" smtClean="0"/>
              <a:t>constructor</a:t>
            </a:r>
          </a:p>
          <a:p>
            <a:pPr marL="548640" lvl="1" indent="-274320" eaLnBrk="1" fontAlgn="auto" hangingPunct="1">
              <a:spcAft>
                <a:spcPts val="0"/>
              </a:spcAft>
              <a:buFont typeface="Wingdings 3"/>
              <a:buChar char=""/>
              <a:defRPr/>
            </a:pPr>
            <a:r>
              <a:rPr lang="en-US" sz="2600" dirty="0" smtClean="0"/>
              <a:t>var  </a:t>
            </a:r>
            <a:r>
              <a:rPr lang="en-US" sz="2600" dirty="0" err="1" smtClean="0"/>
              <a:t>str_value</a:t>
            </a:r>
            <a:r>
              <a:rPr lang="en-US" sz="2600" dirty="0" smtClean="0"/>
              <a:t> = String(value);</a:t>
            </a:r>
          </a:p>
          <a:p>
            <a:pPr marL="548640" lvl="1" indent="-274320" eaLnBrk="1" fontAlgn="auto" hangingPunct="1">
              <a:spcAft>
                <a:spcPts val="0"/>
              </a:spcAft>
              <a:buFont typeface="Wingdings 3"/>
              <a:buChar char=""/>
              <a:defRPr/>
            </a:pPr>
            <a:r>
              <a:rPr lang="en-US" sz="2600" dirty="0" smtClean="0"/>
              <a:t>var num =6;</a:t>
            </a:r>
          </a:p>
          <a:p>
            <a:pPr marL="548640" lvl="1" indent="-274320" eaLnBrk="1" fontAlgn="auto" hangingPunct="1">
              <a:spcAft>
                <a:spcPts val="0"/>
              </a:spcAft>
              <a:buFont typeface="Wingdings 3"/>
              <a:buChar char=""/>
              <a:defRPr/>
            </a:pPr>
            <a:r>
              <a:rPr lang="en-US" sz="2600" dirty="0" smtClean="0"/>
              <a:t>var </a:t>
            </a:r>
            <a:r>
              <a:rPr lang="en-US" sz="2600" dirty="0" err="1" smtClean="0"/>
              <a:t>str_value</a:t>
            </a:r>
            <a:r>
              <a:rPr lang="en-US" sz="2600" dirty="0" smtClean="0"/>
              <a:t> = </a:t>
            </a:r>
            <a:r>
              <a:rPr lang="en-US" sz="2600" dirty="0" err="1" smtClean="0"/>
              <a:t>num.toString</a:t>
            </a:r>
            <a:r>
              <a:rPr lang="en-US" sz="2600" dirty="0" smtClean="0"/>
              <a:t>();</a:t>
            </a:r>
          </a:p>
          <a:p>
            <a:pPr marL="548640" lvl="1" indent="-274320" eaLnBrk="1" fontAlgn="auto" hangingPunct="1">
              <a:spcAft>
                <a:spcPts val="0"/>
              </a:spcAft>
              <a:buFont typeface="Wingdings 3"/>
              <a:buChar char=""/>
              <a:defRPr/>
            </a:pPr>
            <a:r>
              <a:rPr lang="en-US" sz="2600" dirty="0" smtClean="0"/>
              <a:t>var </a:t>
            </a:r>
            <a:r>
              <a:rPr lang="en-US" sz="2600" dirty="0" err="1" smtClean="0"/>
              <a:t>str_value_binary</a:t>
            </a:r>
            <a:r>
              <a:rPr lang="en-US" sz="2600" dirty="0" smtClean="0"/>
              <a:t>  =  </a:t>
            </a:r>
            <a:r>
              <a:rPr lang="en-US" sz="2600" dirty="0" err="1" smtClean="0"/>
              <a:t>num.toString</a:t>
            </a:r>
            <a:r>
              <a:rPr lang="en-US" sz="2600" dirty="0" smtClean="0"/>
              <a:t>(2);</a:t>
            </a:r>
          </a:p>
          <a:p>
            <a:pPr marL="548640" lvl="1" indent="-274320" eaLnBrk="1" fontAlgn="auto" hangingPunct="1">
              <a:spcAft>
                <a:spcPts val="0"/>
              </a:spcAft>
              <a:buFont typeface="Wingdings 3"/>
              <a:buChar char=""/>
              <a:defRPr/>
            </a:pPr>
            <a:r>
              <a:rPr lang="en-US" sz="2600" b="1" dirty="0" smtClean="0"/>
              <a:t>First </a:t>
            </a:r>
            <a:r>
              <a:rPr lang="en-US" sz="2600" dirty="0" smtClean="0"/>
              <a:t>conversion gives the values </a:t>
            </a:r>
            <a:r>
              <a:rPr lang="en-US" sz="2600" b="1" dirty="0" smtClean="0"/>
              <a:t>6</a:t>
            </a:r>
            <a:r>
              <a:rPr lang="en-US" sz="2600" dirty="0" smtClean="0"/>
              <a:t> and</a:t>
            </a:r>
            <a:r>
              <a:rPr lang="en-US" sz="2600" b="1" dirty="0" smtClean="0"/>
              <a:t> Second </a:t>
            </a:r>
            <a:r>
              <a:rPr lang="en-US" sz="2600" dirty="0" smtClean="0"/>
              <a:t>gives </a:t>
            </a:r>
            <a:r>
              <a:rPr lang="en-US" sz="2600" b="1" dirty="0" smtClean="0"/>
              <a:t>110</a:t>
            </a:r>
          </a:p>
          <a:p>
            <a:pPr marL="548640" lvl="1" indent="-274320" eaLnBrk="1" fontAlgn="auto" hangingPunct="1">
              <a:spcAft>
                <a:spcPts val="0"/>
              </a:spcAft>
              <a:buFont typeface="Wingdings 3"/>
              <a:buChar char=""/>
              <a:defRPr/>
            </a:pP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ox(in)">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ox(in)">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ox(in)">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ox(in)">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box(in)">
                                      <p:cBhvr>
                                        <p:cTn id="27" dur="500"/>
                                        <p:tgtEl>
                                          <p:spTgt spid="10243">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10243">
                                            <p:txEl>
                                              <p:pRg st="5" end="5"/>
                                            </p:txEl>
                                          </p:spTgt>
                                        </p:tgtEl>
                                        <p:attrNameLst>
                                          <p:attrName>style.visibility</p:attrName>
                                        </p:attrNameLst>
                                      </p:cBhvr>
                                      <p:to>
                                        <p:strVal val="visible"/>
                                      </p:to>
                                    </p:set>
                                    <p:animEffect transition="in" filter="box(in)">
                                      <p:cBhvr>
                                        <p:cTn id="30" dur="500"/>
                                        <p:tgtEl>
                                          <p:spTgt spid="1024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10243">
                                            <p:txEl>
                                              <p:pRg st="6" end="6"/>
                                            </p:txEl>
                                          </p:spTgt>
                                        </p:tgtEl>
                                        <p:attrNameLst>
                                          <p:attrName>style.visibility</p:attrName>
                                        </p:attrNameLst>
                                      </p:cBhvr>
                                      <p:to>
                                        <p:strVal val="visible"/>
                                      </p:to>
                                    </p:set>
                                    <p:animEffect transition="in" filter="box(in)">
                                      <p:cBhvr>
                                        <p:cTn id="35" dur="500"/>
                                        <p:tgtEl>
                                          <p:spTgt spid="10243">
                                            <p:txEl>
                                              <p:pRg st="6" end="6"/>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10243">
                                            <p:txEl>
                                              <p:pRg st="7" end="7"/>
                                            </p:txEl>
                                          </p:spTgt>
                                        </p:tgtEl>
                                        <p:attrNameLst>
                                          <p:attrName>style.visibility</p:attrName>
                                        </p:attrNameLst>
                                      </p:cBhvr>
                                      <p:to>
                                        <p:strVal val="visible"/>
                                      </p:to>
                                    </p:set>
                                    <p:animEffect transition="in" filter="box(in)">
                                      <p:cBhvr>
                                        <p:cTn id="38" dur="500"/>
                                        <p:tgtEl>
                                          <p:spTgt spid="10243">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10243">
                                            <p:txEl>
                                              <p:pRg st="8" end="8"/>
                                            </p:txEl>
                                          </p:spTgt>
                                        </p:tgtEl>
                                        <p:attrNameLst>
                                          <p:attrName>style.visibility</p:attrName>
                                        </p:attrNameLst>
                                      </p:cBhvr>
                                      <p:to>
                                        <p:strVal val="visible"/>
                                      </p:to>
                                    </p:set>
                                    <p:animEffect transition="in" filter="box(in)">
                                      <p:cBhvr>
                                        <p:cTn id="43" dur="500"/>
                                        <p:tgtEl>
                                          <p:spTgt spid="10243">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10243">
                                            <p:txEl>
                                              <p:pRg st="9" end="9"/>
                                            </p:txEl>
                                          </p:spTgt>
                                        </p:tgtEl>
                                        <p:attrNameLst>
                                          <p:attrName>style.visibility</p:attrName>
                                        </p:attrNameLst>
                                      </p:cBhvr>
                                      <p:to>
                                        <p:strVal val="visible"/>
                                      </p:to>
                                    </p:set>
                                    <p:animEffect transition="in" filter="box(in)">
                                      <p:cBhvr>
                                        <p:cTn id="48" dur="500"/>
                                        <p:tgtEl>
                                          <p:spTgt spid="10243">
                                            <p:txEl>
                                              <p:pRg st="9" end="9"/>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10243">
                                            <p:txEl>
                                              <p:pRg st="10" end="10"/>
                                            </p:txEl>
                                          </p:spTgt>
                                        </p:tgtEl>
                                        <p:attrNameLst>
                                          <p:attrName>style.visibility</p:attrName>
                                        </p:attrNameLst>
                                      </p:cBhvr>
                                      <p:to>
                                        <p:strVal val="visible"/>
                                      </p:to>
                                    </p:set>
                                    <p:animEffect transition="in" filter="box(in)">
                                      <p:cBhvr>
                                        <p:cTn id="51" dur="500"/>
                                        <p:tgtEl>
                                          <p:spTgt spid="10243">
                                            <p:txEl>
                                              <p:pRg st="10" end="10"/>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10243">
                                            <p:txEl>
                                              <p:pRg st="11" end="11"/>
                                            </p:txEl>
                                          </p:spTgt>
                                        </p:tgtEl>
                                        <p:attrNameLst>
                                          <p:attrName>style.visibility</p:attrName>
                                        </p:attrNameLst>
                                      </p:cBhvr>
                                      <p:to>
                                        <p:strVal val="visible"/>
                                      </p:to>
                                    </p:set>
                                    <p:animEffect transition="in" filter="box(in)">
                                      <p:cBhvr>
                                        <p:cTn id="54" dur="500"/>
                                        <p:tgtEl>
                                          <p:spTgt spid="10243">
                                            <p:txEl>
                                              <p:pRg st="11" end="11"/>
                                            </p:txEl>
                                          </p:spTgt>
                                        </p:tgtEl>
                                      </p:cBhvr>
                                    </p:animEffect>
                                  </p:childTnLst>
                                </p:cTn>
                              </p:par>
                              <p:par>
                                <p:cTn id="55" presetID="4" presetClass="entr" presetSubtype="16" fill="hold" nodeType="withEffect">
                                  <p:stCondLst>
                                    <p:cond delay="0"/>
                                  </p:stCondLst>
                                  <p:childTnLst>
                                    <p:set>
                                      <p:cBhvr>
                                        <p:cTn id="56" dur="1" fill="hold">
                                          <p:stCondLst>
                                            <p:cond delay="0"/>
                                          </p:stCondLst>
                                        </p:cTn>
                                        <p:tgtEl>
                                          <p:spTgt spid="10243">
                                            <p:txEl>
                                              <p:pRg st="12" end="12"/>
                                            </p:txEl>
                                          </p:spTgt>
                                        </p:tgtEl>
                                        <p:attrNameLst>
                                          <p:attrName>style.visibility</p:attrName>
                                        </p:attrNameLst>
                                      </p:cBhvr>
                                      <p:to>
                                        <p:strVal val="visible"/>
                                      </p:to>
                                    </p:set>
                                    <p:animEffect transition="in" filter="box(in)">
                                      <p:cBhvr>
                                        <p:cTn id="57" dur="500"/>
                                        <p:tgtEl>
                                          <p:spTgt spid="10243">
                                            <p:txEl>
                                              <p:pRg st="12" end="1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10243">
                                            <p:txEl>
                                              <p:pRg st="13" end="13"/>
                                            </p:txEl>
                                          </p:spTgt>
                                        </p:tgtEl>
                                        <p:attrNameLst>
                                          <p:attrName>style.visibility</p:attrName>
                                        </p:attrNameLst>
                                      </p:cBhvr>
                                      <p:to>
                                        <p:strVal val="visible"/>
                                      </p:to>
                                    </p:set>
                                    <p:animEffect transition="in" filter="box(in)">
                                      <p:cBhvr>
                                        <p:cTn id="62" dur="500"/>
                                        <p:tgtEl>
                                          <p:spTgt spid="1024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String </a:t>
            </a:r>
            <a:r>
              <a:rPr lang="en-US" altLang="en-US" smtClean="0">
                <a:latin typeface="Courier" charset="0"/>
              </a:rPr>
              <a:t>methods</a:t>
            </a:r>
            <a:endParaRPr lang="en-IN" altLang="en-US" smtClean="0"/>
          </a:p>
        </p:txBody>
      </p:sp>
      <p:sp>
        <p:nvSpPr>
          <p:cNvPr id="48131" name="Content Placeholder 2"/>
          <p:cNvSpPr>
            <a:spLocks noGrp="1"/>
          </p:cNvSpPr>
          <p:nvPr>
            <p:ph sz="quarter" idx="1"/>
          </p:nvPr>
        </p:nvSpPr>
        <p:spPr>
          <a:xfrm>
            <a:off x="457200" y="1300163"/>
            <a:ext cx="8229600" cy="4937125"/>
          </a:xfrm>
        </p:spPr>
        <p:txBody>
          <a:bodyPr/>
          <a:lstStyle/>
          <a:p>
            <a:endParaRPr lang="en-IN" altLang="en-US" smtClean="0"/>
          </a:p>
        </p:txBody>
      </p:sp>
      <p:pic>
        <p:nvPicPr>
          <p:cNvPr id="48132" name="Picture 4" descr="tbl04_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214438"/>
            <a:ext cx="7943850"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smtClean="0"/>
              <a:t>String properties and methods </a:t>
            </a:r>
          </a:p>
        </p:txBody>
      </p:sp>
      <p:sp>
        <p:nvSpPr>
          <p:cNvPr id="11267" name="Content Placeholder 2"/>
          <p:cNvSpPr>
            <a:spLocks noGrp="1"/>
          </p:cNvSpPr>
          <p:nvPr>
            <p:ph sz="quarter" idx="1"/>
          </p:nvPr>
        </p:nvSpPr>
        <p:spPr>
          <a:xfrm>
            <a:off x="914400" y="1143000"/>
            <a:ext cx="8040688" cy="4989513"/>
          </a:xfrm>
        </p:spPr>
        <p:txBody>
          <a:bodyPr/>
          <a:lstStyle/>
          <a:p>
            <a:pPr eaLnBrk="1" hangingPunct="1"/>
            <a:r>
              <a:rPr lang="en-US" altLang="en-US" smtClean="0"/>
              <a:t>var str = “</a:t>
            </a:r>
            <a:r>
              <a:rPr lang="en-US" altLang="en-US" b="1" smtClean="0"/>
              <a:t>George</a:t>
            </a:r>
            <a:r>
              <a:rPr lang="en-US" altLang="en-US" smtClean="0"/>
              <a:t>”;                var len = str.length;</a:t>
            </a:r>
          </a:p>
          <a:p>
            <a:pPr eaLnBrk="1" hangingPunct="1"/>
            <a:r>
              <a:rPr lang="en-US" altLang="en-US" smtClean="0"/>
              <a:t>String methods:</a:t>
            </a:r>
          </a:p>
          <a:p>
            <a:pPr lvl="1" eaLnBrk="1" hangingPunct="1"/>
            <a:r>
              <a:rPr lang="en-US" altLang="en-US" b="1" smtClean="0"/>
              <a:t>charAt: </a:t>
            </a:r>
            <a:r>
              <a:rPr lang="en-US" altLang="en-US" smtClean="0"/>
              <a:t>returns characters of a specific position</a:t>
            </a:r>
          </a:p>
          <a:p>
            <a:pPr lvl="1" eaLnBrk="1" hangingPunct="1"/>
            <a:r>
              <a:rPr lang="en-US" altLang="en-US" b="1" smtClean="0"/>
              <a:t>IndexOf: </a:t>
            </a:r>
            <a:r>
              <a:rPr lang="en-US" altLang="en-US" smtClean="0"/>
              <a:t>Returs position of the character</a:t>
            </a:r>
          </a:p>
          <a:p>
            <a:pPr lvl="1" eaLnBrk="1" hangingPunct="1"/>
            <a:r>
              <a:rPr lang="en-US" altLang="en-US" b="1" smtClean="0"/>
              <a:t>Substring</a:t>
            </a:r>
          </a:p>
          <a:p>
            <a:pPr lvl="1" eaLnBrk="1" hangingPunct="1"/>
            <a:r>
              <a:rPr lang="en-US" altLang="en-US" b="1" smtClean="0"/>
              <a:t>toLowerCase</a:t>
            </a:r>
          </a:p>
          <a:p>
            <a:pPr lvl="1" eaLnBrk="1" hangingPunct="1"/>
            <a:r>
              <a:rPr lang="en-US" altLang="en-US" b="1" smtClean="0"/>
              <a:t>toUpperCase</a:t>
            </a:r>
          </a:p>
          <a:p>
            <a:pPr lvl="1" eaLnBrk="1" hangingPunct="1">
              <a:buFont typeface="Wingdings" panose="05000000000000000000" pitchFamily="2" charset="2"/>
              <a:buNone/>
            </a:pPr>
            <a:r>
              <a:rPr lang="en-US" altLang="en-US" smtClean="0"/>
              <a:t>str.charAt(2) is ?   </a:t>
            </a:r>
          </a:p>
          <a:p>
            <a:pPr lvl="1" eaLnBrk="1" hangingPunct="1">
              <a:buFont typeface="Wingdings" panose="05000000000000000000" pitchFamily="2" charset="2"/>
              <a:buNone/>
            </a:pPr>
            <a:r>
              <a:rPr lang="en-US" altLang="en-US" smtClean="0"/>
              <a:t>str. Indexof(‘r’) is ?</a:t>
            </a:r>
          </a:p>
          <a:p>
            <a:pPr lvl="1" eaLnBrk="1" hangingPunct="1">
              <a:buFont typeface="Wingdings" panose="05000000000000000000" pitchFamily="2" charset="2"/>
              <a:buNone/>
            </a:pPr>
            <a:r>
              <a:rPr lang="en-US" altLang="en-US" smtClean="0"/>
              <a:t>str.substring(2, 4) is ?</a:t>
            </a:r>
          </a:p>
          <a:p>
            <a:pPr lvl="1" eaLnBrk="1" hangingPunct="1">
              <a:buFont typeface="Wingdings" panose="05000000000000000000" pitchFamily="2" charset="2"/>
              <a:buNone/>
            </a:pPr>
            <a:r>
              <a:rPr lang="en-US" altLang="en-US" smtClean="0"/>
              <a:t>str.toLowerCase() is ?</a:t>
            </a:r>
          </a:p>
          <a:p>
            <a:pPr eaLnBrk="1" hangingPunct="1"/>
            <a:endParaRPr lang="en-US" altLang="en-US" smtClean="0"/>
          </a:p>
        </p:txBody>
      </p:sp>
      <p:sp>
        <p:nvSpPr>
          <p:cNvPr id="4" name="Rectangle 3"/>
          <p:cNvSpPr>
            <a:spLocks noChangeArrowheads="1"/>
          </p:cNvSpPr>
          <p:nvPr/>
        </p:nvSpPr>
        <p:spPr bwMode="auto">
          <a:xfrm>
            <a:off x="5429250" y="4000500"/>
            <a:ext cx="571500" cy="500063"/>
          </a:xfrm>
          <a:prstGeom prst="rect">
            <a:avLst/>
          </a:prstGeom>
          <a:solidFill>
            <a:schemeClr val="accent1"/>
          </a:solidFill>
          <a:ln w="9525" algn="ctr">
            <a:solidFill>
              <a:schemeClr val="tx1"/>
            </a:solidFill>
            <a:round/>
            <a:headEnd/>
            <a:tailEnd/>
          </a:ln>
        </p:spPr>
        <p:txBody>
          <a:bodyPr/>
          <a:lstStyle>
            <a:lvl1pPr>
              <a:spcBef>
                <a:spcPts val="600"/>
              </a:spcBef>
              <a:buClr>
                <a:schemeClr val="accent1"/>
              </a:buClr>
              <a:buSzPct val="76000"/>
              <a:buFont typeface="Wingdings 3" panose="05040102010807070707" pitchFamily="18" charset="2"/>
              <a:buChar char=""/>
              <a:defRPr sz="24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4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2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a:latin typeface="Arial" panose="020B0604020202020204" pitchFamily="34" charset="0"/>
              </a:rPr>
              <a:t> ‘o’</a:t>
            </a:r>
            <a:endParaRPr lang="en-US" altLang="en-US" sz="2000">
              <a:latin typeface="Tahoma" panose="020B0604030504040204" pitchFamily="34" charset="0"/>
            </a:endParaRPr>
          </a:p>
        </p:txBody>
      </p:sp>
      <p:sp>
        <p:nvSpPr>
          <p:cNvPr id="5" name="Rectangle 4"/>
          <p:cNvSpPr>
            <a:spLocks noChangeArrowheads="1"/>
          </p:cNvSpPr>
          <p:nvPr/>
        </p:nvSpPr>
        <p:spPr bwMode="auto">
          <a:xfrm>
            <a:off x="5429250" y="4500563"/>
            <a:ext cx="571500" cy="428625"/>
          </a:xfrm>
          <a:prstGeom prst="rect">
            <a:avLst/>
          </a:prstGeom>
          <a:solidFill>
            <a:schemeClr val="accent1"/>
          </a:solidFill>
          <a:ln w="9525" algn="ctr">
            <a:solidFill>
              <a:schemeClr val="tx1"/>
            </a:solidFill>
            <a:round/>
            <a:headEnd/>
            <a:tailEnd/>
          </a:ln>
        </p:spPr>
        <p:txBody>
          <a:bodyPr/>
          <a:lstStyle>
            <a:lvl1pPr>
              <a:spcBef>
                <a:spcPts val="600"/>
              </a:spcBef>
              <a:buClr>
                <a:schemeClr val="accent1"/>
              </a:buClr>
              <a:buSzPct val="76000"/>
              <a:buFont typeface="Wingdings 3" panose="05040102010807070707" pitchFamily="18" charset="2"/>
              <a:buChar char=""/>
              <a:defRPr sz="24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4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2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a:latin typeface="Tahoma" panose="020B0604030504040204" pitchFamily="34" charset="0"/>
              </a:rPr>
              <a:t>  3</a:t>
            </a:r>
          </a:p>
        </p:txBody>
      </p:sp>
      <p:sp>
        <p:nvSpPr>
          <p:cNvPr id="6" name="Rectangle 5"/>
          <p:cNvSpPr>
            <a:spLocks noChangeArrowheads="1"/>
          </p:cNvSpPr>
          <p:nvPr/>
        </p:nvSpPr>
        <p:spPr bwMode="auto">
          <a:xfrm>
            <a:off x="5429250" y="4929188"/>
            <a:ext cx="714375" cy="458787"/>
          </a:xfrm>
          <a:prstGeom prst="rect">
            <a:avLst/>
          </a:prstGeom>
          <a:solidFill>
            <a:schemeClr val="accent1"/>
          </a:solidFill>
          <a:ln w="9525" algn="ctr">
            <a:solidFill>
              <a:schemeClr val="tx1"/>
            </a:solidFill>
            <a:round/>
            <a:headEnd/>
            <a:tailEnd/>
          </a:ln>
        </p:spPr>
        <p:txBody>
          <a:bodyPr/>
          <a:lstStyle>
            <a:lvl1pPr>
              <a:spcBef>
                <a:spcPts val="600"/>
              </a:spcBef>
              <a:buClr>
                <a:schemeClr val="accent1"/>
              </a:buClr>
              <a:buSzPct val="76000"/>
              <a:buFont typeface="Wingdings 3" panose="05040102010807070707" pitchFamily="18" charset="2"/>
              <a:buChar char=""/>
              <a:defRPr sz="24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4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2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a:latin typeface="Arial" panose="020B0604020202020204" pitchFamily="34" charset="0"/>
              </a:rPr>
              <a:t>‘org’</a:t>
            </a:r>
            <a:endParaRPr lang="en-US" altLang="en-US" sz="2000">
              <a:latin typeface="Tahoma" panose="020B0604030504040204" pitchFamily="34" charset="0"/>
            </a:endParaRPr>
          </a:p>
        </p:txBody>
      </p:sp>
      <p:sp>
        <p:nvSpPr>
          <p:cNvPr id="7" name="Rectangle 6"/>
          <p:cNvSpPr>
            <a:spLocks noChangeArrowheads="1"/>
          </p:cNvSpPr>
          <p:nvPr/>
        </p:nvSpPr>
        <p:spPr bwMode="auto">
          <a:xfrm>
            <a:off x="5402263" y="5395913"/>
            <a:ext cx="1169987" cy="504825"/>
          </a:xfrm>
          <a:prstGeom prst="rect">
            <a:avLst/>
          </a:prstGeom>
          <a:solidFill>
            <a:schemeClr val="accent1"/>
          </a:solidFill>
          <a:ln w="9525" algn="ctr">
            <a:solidFill>
              <a:schemeClr val="tx1"/>
            </a:solidFill>
            <a:round/>
            <a:headEnd/>
            <a:tailEnd/>
          </a:ln>
        </p:spPr>
        <p:txBody>
          <a:bodyPr/>
          <a:lstStyle>
            <a:lvl1pPr>
              <a:spcBef>
                <a:spcPts val="600"/>
              </a:spcBef>
              <a:buClr>
                <a:schemeClr val="accent1"/>
              </a:buClr>
              <a:buSzPct val="76000"/>
              <a:buFont typeface="Wingdings 3" panose="05040102010807070707" pitchFamily="18" charset="2"/>
              <a:buChar char=""/>
              <a:defRPr sz="24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4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2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a:latin typeface="Arial" panose="020B0604020202020204" pitchFamily="34" charset="0"/>
              </a:rPr>
              <a:t>‘george’</a:t>
            </a:r>
            <a:endParaRPr lang="en-US" altLang="en-US" sz="20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ox(in)">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ox(in)">
                                      <p:cBhvr>
                                        <p:cTn id="12" dur="500"/>
                                        <p:tgtEl>
                                          <p:spTgt spid="11267">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box(in)">
                                      <p:cBhvr>
                                        <p:cTn id="15" dur="500"/>
                                        <p:tgtEl>
                                          <p:spTgt spid="11267">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1267">
                                            <p:txEl>
                                              <p:pRg st="3" end="3"/>
                                            </p:txEl>
                                          </p:spTgt>
                                        </p:tgtEl>
                                        <p:attrNameLst>
                                          <p:attrName>style.visibility</p:attrName>
                                        </p:attrNameLst>
                                      </p:cBhvr>
                                      <p:to>
                                        <p:strVal val="visible"/>
                                      </p:to>
                                    </p:set>
                                    <p:animEffect transition="in" filter="box(in)">
                                      <p:cBhvr>
                                        <p:cTn id="18" dur="500"/>
                                        <p:tgtEl>
                                          <p:spTgt spid="11267">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1267">
                                            <p:txEl>
                                              <p:pRg st="4" end="4"/>
                                            </p:txEl>
                                          </p:spTgt>
                                        </p:tgtEl>
                                        <p:attrNameLst>
                                          <p:attrName>style.visibility</p:attrName>
                                        </p:attrNameLst>
                                      </p:cBhvr>
                                      <p:to>
                                        <p:strVal val="visible"/>
                                      </p:to>
                                    </p:set>
                                    <p:animEffect transition="in" filter="box(in)">
                                      <p:cBhvr>
                                        <p:cTn id="21" dur="500"/>
                                        <p:tgtEl>
                                          <p:spTgt spid="11267">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1267">
                                            <p:txEl>
                                              <p:pRg st="5" end="5"/>
                                            </p:txEl>
                                          </p:spTgt>
                                        </p:tgtEl>
                                        <p:attrNameLst>
                                          <p:attrName>style.visibility</p:attrName>
                                        </p:attrNameLst>
                                      </p:cBhvr>
                                      <p:to>
                                        <p:strVal val="visible"/>
                                      </p:to>
                                    </p:set>
                                    <p:animEffect transition="in" filter="box(in)">
                                      <p:cBhvr>
                                        <p:cTn id="24" dur="500"/>
                                        <p:tgtEl>
                                          <p:spTgt spid="11267">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1267">
                                            <p:txEl>
                                              <p:pRg st="6" end="6"/>
                                            </p:txEl>
                                          </p:spTgt>
                                        </p:tgtEl>
                                        <p:attrNameLst>
                                          <p:attrName>style.visibility</p:attrName>
                                        </p:attrNameLst>
                                      </p:cBhvr>
                                      <p:to>
                                        <p:strVal val="visible"/>
                                      </p:to>
                                    </p:set>
                                    <p:animEffect transition="in" filter="box(in)">
                                      <p:cBhvr>
                                        <p:cTn id="27" dur="500"/>
                                        <p:tgtEl>
                                          <p:spTgt spid="1126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1267">
                                            <p:txEl>
                                              <p:pRg st="7" end="7"/>
                                            </p:txEl>
                                          </p:spTgt>
                                        </p:tgtEl>
                                        <p:attrNameLst>
                                          <p:attrName>style.visibility</p:attrName>
                                        </p:attrNameLst>
                                      </p:cBhvr>
                                      <p:to>
                                        <p:strVal val="visible"/>
                                      </p:to>
                                    </p:set>
                                    <p:animEffect transition="in" filter="box(in)">
                                      <p:cBhvr>
                                        <p:cTn id="32" dur="500"/>
                                        <p:tgtEl>
                                          <p:spTgt spid="1126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1267">
                                            <p:txEl>
                                              <p:pRg st="8" end="8"/>
                                            </p:txEl>
                                          </p:spTgt>
                                        </p:tgtEl>
                                        <p:attrNameLst>
                                          <p:attrName>style.visibility</p:attrName>
                                        </p:attrNameLst>
                                      </p:cBhvr>
                                      <p:to>
                                        <p:strVal val="visible"/>
                                      </p:to>
                                    </p:set>
                                    <p:animEffect transition="in" filter="box(in)">
                                      <p:cBhvr>
                                        <p:cTn id="42" dur="500"/>
                                        <p:tgtEl>
                                          <p:spTgt spid="11267">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1267">
                                            <p:txEl>
                                              <p:pRg st="9" end="9"/>
                                            </p:txEl>
                                          </p:spTgt>
                                        </p:tgtEl>
                                        <p:attrNameLst>
                                          <p:attrName>style.visibility</p:attrName>
                                        </p:attrNameLst>
                                      </p:cBhvr>
                                      <p:to>
                                        <p:strVal val="visible"/>
                                      </p:to>
                                    </p:set>
                                    <p:animEffect transition="in" filter="box(in)">
                                      <p:cBhvr>
                                        <p:cTn id="52" dur="500"/>
                                        <p:tgtEl>
                                          <p:spTgt spid="1126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11267">
                                            <p:txEl>
                                              <p:pRg st="10" end="10"/>
                                            </p:txEl>
                                          </p:spTgt>
                                        </p:tgtEl>
                                        <p:attrNameLst>
                                          <p:attrName>style.visibility</p:attrName>
                                        </p:attrNameLst>
                                      </p:cBhvr>
                                      <p:to>
                                        <p:strVal val="visible"/>
                                      </p:to>
                                    </p:set>
                                    <p:animEffect transition="in" filter="box(in)">
                                      <p:cBhvr>
                                        <p:cTn id="62" dur="500"/>
                                        <p:tgtEl>
                                          <p:spTgt spid="11267">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ox(in)">
                                      <p:cBhvr>
                                        <p:cTn id="6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latin typeface="Courier New" panose="02070309020205020404" pitchFamily="49" charset="0"/>
                <a:cs typeface="Courier New" panose="02070309020205020404" pitchFamily="49" charset="0"/>
                <a:sym typeface="Courier New" panose="02070309020205020404" pitchFamily="49" charset="0"/>
              </a:rPr>
              <a:t>typeof </a:t>
            </a:r>
            <a:r>
              <a:rPr lang="en-US" altLang="en-US" smtClean="0"/>
              <a:t>operator</a:t>
            </a:r>
            <a:endParaRPr lang="en-IN" altLang="en-US" smtClean="0"/>
          </a:p>
        </p:txBody>
      </p:sp>
      <p:sp>
        <p:nvSpPr>
          <p:cNvPr id="46083" name="Content Placeholder 2"/>
          <p:cNvSpPr>
            <a:spLocks noGrp="1"/>
          </p:cNvSpPr>
          <p:nvPr>
            <p:ph sz="quarter" idx="1"/>
          </p:nvPr>
        </p:nvSpPr>
        <p:spPr>
          <a:xfrm>
            <a:off x="457200" y="1219200"/>
            <a:ext cx="8229600" cy="4937125"/>
          </a:xfrm>
        </p:spPr>
        <p:txBody>
          <a:bodyPr/>
          <a:lstStyle/>
          <a:p>
            <a:pPr marL="681038" lvl="1" eaLnBrk="1" hangingPunct="1">
              <a:buClrTx/>
              <a:buFont typeface="Courier New" pitchFamily="49" charset="0"/>
              <a:buChar char="–"/>
              <a:defRPr/>
            </a:pPr>
            <a:r>
              <a:rPr lang="en-US" dirty="0" smtClean="0"/>
              <a:t>Returns one of the following</a:t>
            </a:r>
          </a:p>
          <a:p>
            <a:pPr marL="1081088" lvl="2" eaLnBrk="1" hangingPunct="1">
              <a:buClrTx/>
              <a:buFont typeface="Courier New" pitchFamily="49" charset="0"/>
              <a:buChar char="•"/>
              <a:defRPr/>
            </a:pPr>
            <a:r>
              <a:rPr lang="en-US" dirty="0" smtClean="0">
                <a:latin typeface="Courier New" pitchFamily="49" charset="0"/>
                <a:cs typeface="Courier New" pitchFamily="49" charset="0"/>
                <a:sym typeface="Courier New" pitchFamily="49" charset="0"/>
              </a:rPr>
              <a:t>“number” </a:t>
            </a:r>
            <a:endParaRPr lang="en-US" dirty="0" smtClean="0">
              <a:latin typeface="Courier New" pitchFamily="49" charset="0"/>
              <a:sym typeface="Courier New" pitchFamily="49" charset="0"/>
            </a:endParaRPr>
          </a:p>
          <a:p>
            <a:pPr marL="1081088" lvl="2" eaLnBrk="1" hangingPunct="1">
              <a:buClrTx/>
              <a:buFont typeface="Courier New" pitchFamily="49" charset="0"/>
              <a:buChar char="•"/>
              <a:defRPr/>
            </a:pPr>
            <a:r>
              <a:rPr lang="en-US" dirty="0" smtClean="0">
                <a:latin typeface="Courier New" pitchFamily="49" charset="0"/>
                <a:cs typeface="Courier New" pitchFamily="49" charset="0"/>
                <a:sym typeface="Courier New" pitchFamily="49" charset="0"/>
              </a:rPr>
              <a:t>“string” </a:t>
            </a:r>
            <a:endParaRPr lang="en-US" dirty="0" smtClean="0">
              <a:latin typeface="Courier New" pitchFamily="49" charset="0"/>
              <a:sym typeface="Courier New" pitchFamily="49" charset="0"/>
            </a:endParaRPr>
          </a:p>
          <a:p>
            <a:pPr marL="1081088" lvl="2" eaLnBrk="1" hangingPunct="1">
              <a:buClrTx/>
              <a:buFont typeface="Courier New" pitchFamily="49" charset="0"/>
              <a:buChar char="•"/>
              <a:defRPr/>
            </a:pPr>
            <a:r>
              <a:rPr lang="en-US" dirty="0" smtClean="0">
                <a:latin typeface="Courier New" pitchFamily="49" charset="0"/>
                <a:cs typeface="Courier New" pitchFamily="49" charset="0"/>
                <a:sym typeface="Courier New" pitchFamily="49" charset="0"/>
              </a:rPr>
              <a:t>“</a:t>
            </a:r>
            <a:r>
              <a:rPr lang="en-US" dirty="0" err="1" smtClean="0">
                <a:latin typeface="Courier New" pitchFamily="49" charset="0"/>
                <a:cs typeface="Courier New" pitchFamily="49" charset="0"/>
                <a:sym typeface="Courier New" pitchFamily="49" charset="0"/>
              </a:rPr>
              <a:t>boolean</a:t>
            </a:r>
            <a:r>
              <a:rPr lang="en-US" dirty="0" smtClean="0">
                <a:latin typeface="Courier New" pitchFamily="49" charset="0"/>
                <a:cs typeface="Courier New" pitchFamily="49" charset="0"/>
                <a:sym typeface="Courier New" pitchFamily="49" charset="0"/>
              </a:rPr>
              <a:t>”</a:t>
            </a:r>
            <a:endParaRPr lang="en-US" dirty="0" smtClean="0">
              <a:latin typeface="Courier New" pitchFamily="49" charset="0"/>
              <a:sym typeface="Courier New" pitchFamily="49" charset="0"/>
            </a:endParaRPr>
          </a:p>
          <a:p>
            <a:pPr marL="1081088" lvl="2" eaLnBrk="1" hangingPunct="1">
              <a:buClrTx/>
              <a:buFont typeface="Courier New" pitchFamily="49" charset="0"/>
              <a:buChar char="•"/>
              <a:defRPr/>
            </a:pPr>
            <a:r>
              <a:rPr lang="en-US" dirty="0" smtClean="0">
                <a:latin typeface="Courier New" pitchFamily="49" charset="0"/>
                <a:cs typeface="Courier New" pitchFamily="49" charset="0"/>
                <a:sym typeface="Courier New" pitchFamily="49" charset="0"/>
              </a:rPr>
              <a:t>“undefined” </a:t>
            </a:r>
            <a:endParaRPr lang="en-US" dirty="0" smtClean="0">
              <a:latin typeface="Courier New" pitchFamily="49" charset="0"/>
              <a:sym typeface="Courier New" pitchFamily="49" charset="0"/>
            </a:endParaRPr>
          </a:p>
          <a:p>
            <a:pPr marL="1081088" lvl="2" eaLnBrk="1" hangingPunct="1">
              <a:buClrTx/>
              <a:buFont typeface="Courier New" pitchFamily="49" charset="0"/>
              <a:buChar char="•"/>
              <a:defRPr/>
            </a:pPr>
            <a:r>
              <a:rPr lang="en-US" dirty="0" smtClean="0">
                <a:latin typeface="Courier New" pitchFamily="49" charset="0"/>
                <a:cs typeface="Courier New" pitchFamily="49" charset="0"/>
                <a:sym typeface="Courier New" pitchFamily="49" charset="0"/>
              </a:rPr>
              <a:t>“function” </a:t>
            </a:r>
            <a:endParaRPr lang="en-US" dirty="0" smtClean="0">
              <a:latin typeface="Courier New" pitchFamily="49" charset="0"/>
              <a:sym typeface="Courier New" pitchFamily="49" charset="0"/>
            </a:endParaRPr>
          </a:p>
          <a:p>
            <a:pPr marL="1081088" lvl="2" eaLnBrk="1" hangingPunct="1">
              <a:buClrTx/>
              <a:buFont typeface="Courier New" pitchFamily="49" charset="0"/>
              <a:buChar char="•"/>
              <a:defRPr/>
            </a:pPr>
            <a:r>
              <a:rPr lang="en-US" dirty="0" smtClean="0">
                <a:latin typeface="Courier New" pitchFamily="49" charset="0"/>
                <a:cs typeface="Courier New" pitchFamily="49" charset="0"/>
                <a:sym typeface="Courier New" pitchFamily="49" charset="0"/>
              </a:rPr>
              <a:t>“object”</a:t>
            </a:r>
            <a:endParaRPr lang="en-US" dirty="0" smtClean="0">
              <a:latin typeface="Courier New" pitchFamily="49" charset="0"/>
              <a:sym typeface="Courier New" pitchFamily="49" charset="0"/>
            </a:endParaRPr>
          </a:p>
          <a:p>
            <a:pPr marL="1081088" lvl="2" eaLnBrk="1" hangingPunct="1">
              <a:buClrTx/>
              <a:buFont typeface="Courier New" pitchFamily="49" charset="0"/>
              <a:buChar char="•"/>
              <a:defRPr/>
            </a:pPr>
            <a:r>
              <a:rPr lang="en-US" dirty="0" smtClean="0">
                <a:latin typeface="Courier New" pitchFamily="49" charset="0"/>
                <a:cs typeface="Courier New" pitchFamily="49" charset="0"/>
                <a:sym typeface="Courier New" pitchFamily="49" charset="0"/>
              </a:rPr>
              <a:t>null</a:t>
            </a:r>
            <a:endParaRPr lang="en-US" dirty="0" smtClean="0">
              <a:latin typeface="Courier New" pitchFamily="49" charset="0"/>
              <a:sym typeface="Courier New" pitchFamily="49" charset="0"/>
            </a:endParaRPr>
          </a:p>
          <a:p>
            <a:pPr>
              <a:defRPr/>
            </a:pPr>
            <a:r>
              <a:rPr lang="en-US" dirty="0" smtClean="0"/>
              <a:t>Example: 	</a:t>
            </a:r>
            <a:r>
              <a:rPr lang="en-US" dirty="0" err="1" smtClean="0"/>
              <a:t>typeof</a:t>
            </a:r>
            <a:r>
              <a:rPr lang="en-US" dirty="0" smtClean="0"/>
              <a:t>(x)</a:t>
            </a:r>
          </a:p>
          <a:p>
            <a:pPr lvl="1">
              <a:defRPr/>
            </a:pPr>
            <a:r>
              <a:rPr lang="en-IN" dirty="0" smtClean="0"/>
              <a:t>var </a:t>
            </a:r>
            <a:r>
              <a:rPr lang="en-IN" dirty="0" err="1" smtClean="0"/>
              <a:t>myvar</a:t>
            </a:r>
            <a:r>
              <a:rPr lang="en-IN" dirty="0" smtClean="0"/>
              <a:t>=5 </a:t>
            </a:r>
          </a:p>
          <a:p>
            <a:pPr lvl="1">
              <a:defRPr/>
            </a:pPr>
            <a:r>
              <a:rPr lang="en-IN" dirty="0" smtClean="0"/>
              <a:t>alert(</a:t>
            </a:r>
            <a:r>
              <a:rPr lang="en-IN" dirty="0" err="1" smtClean="0"/>
              <a:t>typeof</a:t>
            </a:r>
            <a:r>
              <a:rPr lang="en-IN" dirty="0" smtClean="0"/>
              <a:t> </a:t>
            </a:r>
            <a:r>
              <a:rPr lang="en-IN" dirty="0" err="1" smtClean="0"/>
              <a:t>myvar</a:t>
            </a:r>
            <a:r>
              <a:rPr lang="en-IN" dirty="0" smtClean="0"/>
              <a:t>) //alerts "number"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smtClean="0"/>
              <a:t>JavaScript Date Object</a:t>
            </a:r>
          </a:p>
        </p:txBody>
      </p:sp>
      <p:sp>
        <p:nvSpPr>
          <p:cNvPr id="50179" name="Content Placeholder 2"/>
          <p:cNvSpPr>
            <a:spLocks noGrp="1"/>
          </p:cNvSpPr>
          <p:nvPr>
            <p:ph sz="quarter" idx="1"/>
          </p:nvPr>
        </p:nvSpPr>
        <p:spPr>
          <a:xfrm>
            <a:off x="457200" y="1219200"/>
            <a:ext cx="8229600" cy="4937125"/>
          </a:xfrm>
        </p:spPr>
        <p:txBody>
          <a:bodyPr/>
          <a:lstStyle/>
          <a:p>
            <a:pPr eaLnBrk="1" hangingPunct="1">
              <a:buFont typeface="Wingdings" pitchFamily="2" charset="2"/>
              <a:buNone/>
              <a:defRPr/>
            </a:pPr>
            <a:r>
              <a:rPr lang="en-US" b="1" u="sng" dirty="0" smtClean="0"/>
              <a:t>Return today's date and time</a:t>
            </a:r>
          </a:p>
          <a:p>
            <a:pPr eaLnBrk="1" hangingPunct="1">
              <a:buFont typeface="Wingdings" pitchFamily="2" charset="2"/>
              <a:buNone/>
              <a:defRPr/>
            </a:pPr>
            <a:r>
              <a:rPr lang="en-US" dirty="0" smtClean="0"/>
              <a:t>&lt;html&gt;</a:t>
            </a:r>
          </a:p>
          <a:p>
            <a:pPr eaLnBrk="1" hangingPunct="1">
              <a:buFont typeface="Wingdings" pitchFamily="2" charset="2"/>
              <a:buNone/>
              <a:defRPr/>
            </a:pPr>
            <a:r>
              <a:rPr lang="en-US" dirty="0" smtClean="0"/>
              <a:t>&lt;body&gt;</a:t>
            </a:r>
          </a:p>
          <a:p>
            <a:pPr eaLnBrk="1" hangingPunct="1">
              <a:buFont typeface="Wingdings" pitchFamily="2" charset="2"/>
              <a:buNone/>
              <a:defRPr/>
            </a:pPr>
            <a:r>
              <a:rPr lang="en-US" dirty="0" smtClean="0"/>
              <a:t>&lt;script type="text/</a:t>
            </a:r>
            <a:r>
              <a:rPr lang="en-US" dirty="0" err="1" smtClean="0"/>
              <a:t>javascript</a:t>
            </a:r>
            <a:r>
              <a:rPr lang="en-US" dirty="0" smtClean="0"/>
              <a:t>"&gt;</a:t>
            </a:r>
          </a:p>
          <a:p>
            <a:pPr eaLnBrk="1" hangingPunct="1">
              <a:buFont typeface="Wingdings" pitchFamily="2" charset="2"/>
              <a:buNone/>
              <a:defRPr/>
            </a:pPr>
            <a:r>
              <a:rPr lang="en-US" b="1" dirty="0" err="1" smtClean="0">
                <a:solidFill>
                  <a:schemeClr val="accent5">
                    <a:lumMod val="50000"/>
                  </a:schemeClr>
                </a:solidFill>
              </a:rPr>
              <a:t>document.write</a:t>
            </a:r>
            <a:r>
              <a:rPr lang="en-US" b="1" dirty="0" smtClean="0">
                <a:solidFill>
                  <a:schemeClr val="accent5">
                    <a:lumMod val="50000"/>
                  </a:schemeClr>
                </a:solidFill>
              </a:rPr>
              <a:t>(Date());</a:t>
            </a:r>
          </a:p>
          <a:p>
            <a:pPr eaLnBrk="1" hangingPunct="1">
              <a:buFont typeface="Wingdings" pitchFamily="2" charset="2"/>
              <a:buNone/>
              <a:defRPr/>
            </a:pPr>
            <a:r>
              <a:rPr lang="en-US" dirty="0" smtClean="0"/>
              <a:t>&lt;/script&gt;</a:t>
            </a:r>
          </a:p>
          <a:p>
            <a:pPr eaLnBrk="1" hangingPunct="1">
              <a:buFont typeface="Wingdings" pitchFamily="2" charset="2"/>
              <a:buNone/>
              <a:defRPr/>
            </a:pPr>
            <a:r>
              <a:rPr lang="en-US" dirty="0" smtClean="0"/>
              <a:t>&lt;/body&gt;</a:t>
            </a:r>
          </a:p>
          <a:p>
            <a:pPr eaLnBrk="1" hangingPunct="1">
              <a:buFont typeface="Wingdings" pitchFamily="2" charset="2"/>
              <a:buNone/>
              <a:defRPr/>
            </a:pPr>
            <a:r>
              <a:rPr lang="en-US" dirty="0" smtClean="0"/>
              <a:t>&lt;/html&gt;</a:t>
            </a:r>
            <a:endParaRPr lang="en-IN" dirty="0" smtClean="0"/>
          </a:p>
          <a:p>
            <a:pPr eaLnBrk="1" hangingPunct="1">
              <a:defRPr/>
            </a:pPr>
            <a:r>
              <a:rPr lang="en-US" dirty="0" smtClean="0">
                <a:hlinkClick r:id="rId2" action="ppaction://hlinkfile"/>
              </a:rPr>
              <a:t>Example</a:t>
            </a:r>
            <a:endParaRPr lang="en-US" dirty="0" smtClean="0"/>
          </a:p>
        </p:txBody>
      </p:sp>
      <p:graphicFrame>
        <p:nvGraphicFramePr>
          <p:cNvPr id="4" name="Table 3"/>
          <p:cNvGraphicFramePr>
            <a:graphicFrameLocks noGrp="1"/>
          </p:cNvGraphicFramePr>
          <p:nvPr/>
        </p:nvGraphicFramePr>
        <p:xfrm>
          <a:off x="1285875" y="5143500"/>
          <a:ext cx="7358063" cy="1311275"/>
        </p:xfrm>
        <a:graphic>
          <a:graphicData uri="http://schemas.openxmlformats.org/drawingml/2006/table">
            <a:tbl>
              <a:tblPr/>
              <a:tblGrid>
                <a:gridCol w="7358063">
                  <a:extLst>
                    <a:ext uri="{9D8B030D-6E8A-4147-A177-3AD203B41FA5}">
                      <a16:colId xmlns:a16="http://schemas.microsoft.com/office/drawing/2014/main" val="20000"/>
                    </a:ext>
                  </a:extLst>
                </a:gridCol>
              </a:tblGrid>
              <a:tr h="1311275">
                <a:tc>
                  <a:txBody>
                    <a:bodyPr/>
                    <a:lstStyle/>
                    <a:p>
                      <a:r>
                        <a:rPr lang="en-US" sz="2400" dirty="0" smtClean="0">
                          <a:solidFill>
                            <a:srgbClr val="000000"/>
                          </a:solidFill>
                          <a:latin typeface="+mj-lt"/>
                          <a:ea typeface="Times New Roman"/>
                          <a:cs typeface="Times New Roman"/>
                        </a:rPr>
                        <a:t>var </a:t>
                      </a:r>
                      <a:r>
                        <a:rPr lang="en-US" sz="2400" dirty="0" err="1" smtClean="0">
                          <a:solidFill>
                            <a:srgbClr val="000000"/>
                          </a:solidFill>
                          <a:latin typeface="+mj-lt"/>
                          <a:ea typeface="Times New Roman"/>
                          <a:cs typeface="Times New Roman"/>
                        </a:rPr>
                        <a:t>myDate</a:t>
                      </a:r>
                      <a:r>
                        <a:rPr lang="en-US" sz="2400" dirty="0" smtClean="0">
                          <a:solidFill>
                            <a:srgbClr val="000000"/>
                          </a:solidFill>
                          <a:latin typeface="+mj-lt"/>
                          <a:ea typeface="Times New Roman"/>
                          <a:cs typeface="Times New Roman"/>
                        </a:rPr>
                        <a:t>=new Date()</a:t>
                      </a:r>
                    </a:p>
                    <a:p>
                      <a:r>
                        <a:rPr lang="en-US" sz="2400" kern="1200" dirty="0" err="1" smtClean="0">
                          <a:solidFill>
                            <a:schemeClr val="tx1"/>
                          </a:solidFill>
                          <a:latin typeface="+mj-lt"/>
                          <a:ea typeface="+mn-ea"/>
                          <a:cs typeface="+mn-cs"/>
                        </a:rPr>
                        <a:t>myDate.setFullYear</a:t>
                      </a:r>
                      <a:r>
                        <a:rPr lang="en-US" sz="2400" kern="1200" dirty="0" smtClean="0">
                          <a:solidFill>
                            <a:schemeClr val="tx1"/>
                          </a:solidFill>
                          <a:latin typeface="+mj-lt"/>
                          <a:ea typeface="+mn-ea"/>
                          <a:cs typeface="+mn-cs"/>
                        </a:rPr>
                        <a:t>(2013,07,11)</a:t>
                      </a:r>
                    </a:p>
                    <a:p>
                      <a:r>
                        <a:rPr lang="en-US" sz="2400" kern="1200" dirty="0" err="1" smtClean="0">
                          <a:solidFill>
                            <a:schemeClr val="tx1"/>
                          </a:solidFill>
                          <a:latin typeface="+mj-lt"/>
                          <a:ea typeface="+mn-ea"/>
                          <a:cs typeface="+mn-cs"/>
                        </a:rPr>
                        <a:t>myDate.setDate</a:t>
                      </a:r>
                      <a:r>
                        <a:rPr lang="en-US" sz="2400" kern="1200" dirty="0" smtClean="0">
                          <a:solidFill>
                            <a:schemeClr val="tx1"/>
                          </a:solidFill>
                          <a:latin typeface="+mj-lt"/>
                          <a:ea typeface="+mn-ea"/>
                          <a:cs typeface="+mn-cs"/>
                        </a:rPr>
                        <a:t>(</a:t>
                      </a:r>
                      <a:r>
                        <a:rPr lang="en-US" sz="2400" kern="1200" dirty="0" err="1" smtClean="0">
                          <a:solidFill>
                            <a:schemeClr val="tx1"/>
                          </a:solidFill>
                          <a:latin typeface="+mj-lt"/>
                          <a:ea typeface="+mn-ea"/>
                          <a:cs typeface="+mn-cs"/>
                        </a:rPr>
                        <a:t>myDate.getDate</a:t>
                      </a:r>
                      <a:r>
                        <a:rPr lang="en-US" sz="2400" kern="1200" dirty="0" smtClean="0">
                          <a:solidFill>
                            <a:schemeClr val="tx1"/>
                          </a:solidFill>
                          <a:latin typeface="+mj-lt"/>
                          <a:ea typeface="+mn-ea"/>
                          <a:cs typeface="+mn-cs"/>
                        </a:rPr>
                        <a:t>()+5)</a:t>
                      </a:r>
                      <a:endParaRPr lang="en-IN" sz="2400" dirty="0">
                        <a:latin typeface="+mj-lt"/>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ChangeArrowheads="1"/>
          </p:cNvSpPr>
          <p:nvPr>
            <p:ph type="title"/>
          </p:nvPr>
        </p:nvSpPr>
        <p:spPr>
          <a:xfrm>
            <a:off x="585788" y="-1588"/>
            <a:ext cx="8358187" cy="704851"/>
          </a:xfrm>
        </p:spPr>
        <p:txBody>
          <a:bodyPr rIns="118872"/>
          <a:lstStyle/>
          <a:p>
            <a:pPr algn="ctr" eaLnBrk="1" hangingPunct="1"/>
            <a:r>
              <a:rPr lang="en-US" altLang="en-US" smtClean="0"/>
              <a:t>Date Object</a:t>
            </a:r>
          </a:p>
        </p:txBody>
      </p:sp>
      <p:sp>
        <p:nvSpPr>
          <p:cNvPr id="48131" name="Rectangle 2"/>
          <p:cNvSpPr>
            <a:spLocks noChangeArrowheads="1"/>
          </p:cNvSpPr>
          <p:nvPr>
            <p:ph type="body" idx="1"/>
          </p:nvPr>
        </p:nvSpPr>
        <p:spPr>
          <a:xfrm>
            <a:off x="428625" y="606425"/>
            <a:ext cx="8501063" cy="6108700"/>
          </a:xfrm>
        </p:spPr>
        <p:txBody>
          <a:bodyPr rIns="118872"/>
          <a:lstStyle/>
          <a:p>
            <a:pPr marL="336550" eaLnBrk="1" hangingPunct="1">
              <a:buClrTx/>
            </a:pPr>
            <a:r>
              <a:rPr lang="en-US" altLang="en-US" smtClean="0"/>
              <a:t>Created with </a:t>
            </a:r>
            <a:r>
              <a:rPr lang="en-US" altLang="en-US" smtClean="0">
                <a:latin typeface="Courier New" panose="02070309020205020404" pitchFamily="49" charset="0"/>
                <a:cs typeface="Courier New" panose="02070309020205020404" pitchFamily="49" charset="0"/>
                <a:sym typeface="Courier New" panose="02070309020205020404" pitchFamily="49" charset="0"/>
              </a:rPr>
              <a:t>Date </a:t>
            </a:r>
            <a:r>
              <a:rPr lang="en-US" altLang="en-US" smtClean="0"/>
              <a:t>constructor (no params)</a:t>
            </a:r>
          </a:p>
          <a:p>
            <a:pPr marL="336550" eaLnBrk="1" hangingPunct="1">
              <a:buClrTx/>
            </a:pPr>
            <a:r>
              <a:rPr lang="en-US" altLang="en-US" smtClean="0"/>
              <a:t>Local time methods of </a:t>
            </a:r>
            <a:r>
              <a:rPr lang="en-US" altLang="en-US" smtClean="0">
                <a:latin typeface="Courier New" panose="02070309020205020404" pitchFamily="49" charset="0"/>
                <a:cs typeface="Courier New" panose="02070309020205020404" pitchFamily="49" charset="0"/>
                <a:sym typeface="Courier New" panose="02070309020205020404" pitchFamily="49" charset="0"/>
              </a:rPr>
              <a:t>Date</a:t>
            </a:r>
          </a:p>
          <a:p>
            <a:pPr marL="696913" lvl="1" eaLnBrk="1" hangingPunct="1">
              <a:buClrTx/>
              <a:buFont typeface="Courier New" panose="02070309020205020404" pitchFamily="49" charset="0"/>
              <a:buChar char="•"/>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toDateString</a:t>
            </a:r>
            <a:r>
              <a:rPr lang="en-US" altLang="en-US" smtClean="0"/>
              <a:t> - date value in current time zone</a:t>
            </a:r>
          </a:p>
          <a:p>
            <a:pPr marL="696913" lvl="1" eaLnBrk="1" hangingPunct="1">
              <a:buClrTx/>
              <a:buFont typeface="Courier New" panose="02070309020205020404" pitchFamily="49" charset="0"/>
              <a:buChar char="•"/>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toTimeString</a:t>
            </a:r>
            <a:r>
              <a:rPr lang="en-US" altLang="en-US" smtClean="0"/>
              <a:t> - time value in string HH:MM:SS timezone</a:t>
            </a:r>
            <a:endParaRPr lang="en-US" altLang="en-US" smtClean="0">
              <a:latin typeface="Courier New" panose="02070309020205020404" pitchFamily="49" charset="0"/>
              <a:sym typeface="Courier New" panose="02070309020205020404" pitchFamily="49" charset="0"/>
            </a:endParaRPr>
          </a:p>
        </p:txBody>
      </p:sp>
      <p:pic>
        <p:nvPicPr>
          <p:cNvPr id="4" name="Picture 4" descr="tbl04_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2357438"/>
            <a:ext cx="8172450"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0" dur="500"/>
                                        <p:tgtEl>
                                          <p:spTgt spid="4813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3" dur="500"/>
                                        <p:tgtEl>
                                          <p:spTgt spid="4813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16" dur="500"/>
                                        <p:tgtEl>
                                          <p:spTgt spid="4813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ChangeArrowheads="1"/>
          </p:cNvSpPr>
          <p:nvPr>
            <p:ph type="title"/>
          </p:nvPr>
        </p:nvSpPr>
        <p:spPr/>
        <p:txBody>
          <a:bodyPr rIns="118872"/>
          <a:lstStyle/>
          <a:p>
            <a:pPr eaLnBrk="1" hangingPunct="1"/>
            <a:r>
              <a:rPr lang="en-US" altLang="en-US" smtClean="0"/>
              <a:t>Date Object             </a:t>
            </a:r>
            <a:r>
              <a:rPr lang="en-US" altLang="en-US" sz="1800" b="0" smtClean="0">
                <a:hlinkClick r:id="rId2" action="ppaction://hlinkfile"/>
              </a:rPr>
              <a:t>Digital Clock</a:t>
            </a:r>
            <a:endParaRPr lang="en-US" altLang="en-US" sz="1800" b="0" smtClean="0"/>
          </a:p>
        </p:txBody>
      </p:sp>
      <p:sp>
        <p:nvSpPr>
          <p:cNvPr id="49155" name="Rectangle 2"/>
          <p:cNvSpPr>
            <a:spLocks noGrp="1" noChangeArrowheads="1"/>
          </p:cNvSpPr>
          <p:nvPr>
            <p:ph type="body" idx="1"/>
          </p:nvPr>
        </p:nvSpPr>
        <p:spPr>
          <a:xfrm>
            <a:off x="457200" y="854075"/>
            <a:ext cx="8472488" cy="5646738"/>
          </a:xfrm>
        </p:spPr>
        <p:txBody>
          <a:bodyPr rIns="118872"/>
          <a:lstStyle/>
          <a:p>
            <a:pPr eaLnBrk="1" hangingPunct="1">
              <a:lnSpc>
                <a:spcPct val="80000"/>
              </a:lnSpc>
              <a:buClrTx/>
              <a:defRPr/>
            </a:pPr>
            <a:r>
              <a:rPr lang="en-US" dirty="0" smtClean="0"/>
              <a:t>Date setting methods</a:t>
            </a:r>
          </a:p>
          <a:p>
            <a:pPr marL="612775" lvl="1" eaLnBrk="1" hangingPunct="1">
              <a:lnSpc>
                <a:spcPct val="80000"/>
              </a:lnSpc>
              <a:buClrTx/>
              <a:buFont typeface="Courier New" pitchFamily="49" charset="0"/>
              <a:buChar char="–"/>
              <a:defRPr/>
            </a:pPr>
            <a:r>
              <a:rPr lang="en-US" b="1" dirty="0" err="1" smtClean="0">
                <a:latin typeface="Courier New" pitchFamily="49" charset="0"/>
                <a:cs typeface="Courier New" pitchFamily="49" charset="0"/>
                <a:sym typeface="Courier New" pitchFamily="49" charset="0"/>
              </a:rPr>
              <a:t>setDate</a:t>
            </a:r>
            <a:r>
              <a:rPr lang="en-US" b="1" dirty="0" smtClean="0">
                <a:latin typeface="Courier New" pitchFamily="49" charset="0"/>
                <a:cs typeface="Courier New" pitchFamily="49" charset="0"/>
                <a:sym typeface="Courier New" pitchFamily="49" charset="0"/>
              </a:rPr>
              <a:t>(), </a:t>
            </a:r>
            <a:r>
              <a:rPr lang="en-US" b="1" dirty="0" err="1" smtClean="0">
                <a:latin typeface="Courier New" pitchFamily="49" charset="0"/>
                <a:cs typeface="Courier New" pitchFamily="49" charset="0"/>
                <a:sym typeface="Courier New" pitchFamily="49" charset="0"/>
              </a:rPr>
              <a:t>setMonth</a:t>
            </a:r>
            <a:r>
              <a:rPr lang="en-US" b="1" dirty="0" smtClean="0">
                <a:latin typeface="Courier New" pitchFamily="49" charset="0"/>
                <a:cs typeface="Courier New" pitchFamily="49" charset="0"/>
                <a:sym typeface="Courier New" pitchFamily="49" charset="0"/>
              </a:rPr>
              <a:t>(), </a:t>
            </a:r>
            <a:r>
              <a:rPr lang="en-US" b="1" dirty="0" err="1" smtClean="0">
                <a:latin typeface="Courier New" pitchFamily="49" charset="0"/>
                <a:cs typeface="Courier New" pitchFamily="49" charset="0"/>
                <a:sym typeface="Courier New" pitchFamily="49" charset="0"/>
              </a:rPr>
              <a:t>setFullYear</a:t>
            </a:r>
            <a:r>
              <a:rPr lang="en-US" b="1" dirty="0" smtClean="0">
                <a:latin typeface="Courier New" pitchFamily="49" charset="0"/>
                <a:cs typeface="Courier New" pitchFamily="49" charset="0"/>
                <a:sym typeface="Courier New" pitchFamily="49" charset="0"/>
              </a:rPr>
              <a:t>()</a:t>
            </a:r>
            <a:endParaRPr lang="en-US" b="1" dirty="0" smtClean="0">
              <a:latin typeface="Courier New" pitchFamily="49" charset="0"/>
              <a:sym typeface="Courier New" pitchFamily="49" charset="0"/>
            </a:endParaRPr>
          </a:p>
          <a:p>
            <a:pPr marL="612775" lvl="1" eaLnBrk="1" hangingPunct="1">
              <a:lnSpc>
                <a:spcPct val="80000"/>
              </a:lnSpc>
              <a:buClrTx/>
              <a:buFont typeface="Courier New" pitchFamily="49" charset="0"/>
              <a:buChar char="–"/>
              <a:defRPr/>
            </a:pPr>
            <a:r>
              <a:rPr lang="en-US" b="1" dirty="0" err="1" smtClean="0">
                <a:latin typeface="Courier New" pitchFamily="49" charset="0"/>
                <a:cs typeface="Courier New" pitchFamily="49" charset="0"/>
                <a:sym typeface="Courier New" pitchFamily="49" charset="0"/>
              </a:rPr>
              <a:t>setHours</a:t>
            </a:r>
            <a:r>
              <a:rPr lang="en-US" b="1" dirty="0" smtClean="0">
                <a:latin typeface="Courier New" pitchFamily="49" charset="0"/>
                <a:cs typeface="Courier New" pitchFamily="49" charset="0"/>
                <a:sym typeface="Courier New" pitchFamily="49" charset="0"/>
              </a:rPr>
              <a:t>(), </a:t>
            </a:r>
            <a:r>
              <a:rPr lang="en-US" b="1" dirty="0" err="1" smtClean="0">
                <a:latin typeface="Courier New" pitchFamily="49" charset="0"/>
                <a:cs typeface="Courier New" pitchFamily="49" charset="0"/>
                <a:sym typeface="Courier New" pitchFamily="49" charset="0"/>
              </a:rPr>
              <a:t>setMinutes</a:t>
            </a:r>
            <a:r>
              <a:rPr lang="en-US" b="1" dirty="0" smtClean="0">
                <a:latin typeface="Courier New" pitchFamily="49" charset="0"/>
                <a:cs typeface="Courier New" pitchFamily="49" charset="0"/>
                <a:sym typeface="Courier New" pitchFamily="49" charset="0"/>
              </a:rPr>
              <a:t>(), </a:t>
            </a:r>
            <a:r>
              <a:rPr lang="en-US" b="1" dirty="0" err="1" smtClean="0">
                <a:latin typeface="Courier New" pitchFamily="49" charset="0"/>
                <a:cs typeface="Courier New" pitchFamily="49" charset="0"/>
                <a:sym typeface="Courier New" pitchFamily="49" charset="0"/>
              </a:rPr>
              <a:t>setSeconds</a:t>
            </a:r>
            <a:r>
              <a:rPr lang="en-US" b="1" dirty="0" smtClean="0">
                <a:latin typeface="Courier New" pitchFamily="49" charset="0"/>
                <a:cs typeface="Courier New" pitchFamily="49" charset="0"/>
                <a:sym typeface="Courier New" pitchFamily="49" charset="0"/>
              </a:rPr>
              <a:t>()</a:t>
            </a:r>
            <a:endParaRPr lang="en-US" b="1" dirty="0" smtClean="0">
              <a:latin typeface="Courier New" pitchFamily="49" charset="0"/>
              <a:sym typeface="Courier New" pitchFamily="49" charset="0"/>
            </a:endParaRPr>
          </a:p>
          <a:p>
            <a:pPr marL="338137" eaLnBrk="1" hangingPunct="1">
              <a:lnSpc>
                <a:spcPct val="80000"/>
              </a:lnSpc>
              <a:buClrTx/>
              <a:defRPr/>
            </a:pPr>
            <a:r>
              <a:rPr lang="en-US" dirty="0" smtClean="0"/>
              <a:t>Example 1</a:t>
            </a:r>
          </a:p>
          <a:p>
            <a:pPr marL="971550" lvl="2" eaLnBrk="1" hangingPunct="1">
              <a:lnSpc>
                <a:spcPct val="80000"/>
              </a:lnSpc>
              <a:buClrTx/>
              <a:buFont typeface="Courier New" pitchFamily="49" charset="0"/>
              <a:buChar char="•"/>
              <a:defRPr/>
            </a:pPr>
            <a:r>
              <a:rPr lang="en-US" sz="2400" b="1" dirty="0" err="1" smtClean="0">
                <a:latin typeface="Courier New" pitchFamily="49" charset="0"/>
                <a:cs typeface="Courier New" pitchFamily="49" charset="0"/>
                <a:sym typeface="Courier New" pitchFamily="49" charset="0"/>
              </a:rPr>
              <a:t>var</a:t>
            </a:r>
            <a:r>
              <a:rPr lang="en-US" sz="2400" b="1" dirty="0" smtClean="0">
                <a:latin typeface="Courier New" pitchFamily="49" charset="0"/>
                <a:cs typeface="Courier New" pitchFamily="49" charset="0"/>
                <a:sym typeface="Courier New" pitchFamily="49" charset="0"/>
              </a:rPr>
              <a:t> </a:t>
            </a:r>
            <a:r>
              <a:rPr lang="en-US" sz="2400" b="1" dirty="0" err="1" smtClean="0">
                <a:latin typeface="Courier New" pitchFamily="49" charset="0"/>
                <a:cs typeface="Courier New" pitchFamily="49" charset="0"/>
                <a:sym typeface="Courier New" pitchFamily="49" charset="0"/>
              </a:rPr>
              <a:t>myDate</a:t>
            </a:r>
            <a:r>
              <a:rPr lang="en-US" sz="2400" b="1" dirty="0" smtClean="0">
                <a:latin typeface="Courier New" pitchFamily="49" charset="0"/>
                <a:cs typeface="Courier New" pitchFamily="49" charset="0"/>
                <a:sym typeface="Courier New" pitchFamily="49" charset="0"/>
              </a:rPr>
              <a:t> = </a:t>
            </a:r>
            <a:r>
              <a:rPr lang="en-US" sz="2400" b="1" dirty="0" smtClean="0">
                <a:solidFill>
                  <a:schemeClr val="accent5">
                    <a:lumMod val="50000"/>
                  </a:schemeClr>
                </a:solidFill>
                <a:latin typeface="Courier New" pitchFamily="49" charset="0"/>
                <a:cs typeface="Courier New" pitchFamily="49" charset="0"/>
                <a:sym typeface="Courier New" pitchFamily="49" charset="0"/>
              </a:rPr>
              <a:t>new Date(‘1 Jan 2017’);</a:t>
            </a:r>
            <a:endParaRPr lang="en-US" sz="2400" b="1" dirty="0" smtClean="0">
              <a:solidFill>
                <a:schemeClr val="accent5">
                  <a:lumMod val="50000"/>
                </a:schemeClr>
              </a:solidFill>
              <a:latin typeface="Courier New" pitchFamily="49" charset="0"/>
              <a:sym typeface="Courier New" pitchFamily="49" charset="0"/>
            </a:endParaRPr>
          </a:p>
          <a:p>
            <a:pPr marL="971550" lvl="2" eaLnBrk="1" hangingPunct="1">
              <a:lnSpc>
                <a:spcPct val="80000"/>
              </a:lnSpc>
              <a:buClrTx/>
              <a:buFont typeface="Courier New" pitchFamily="49" charset="0"/>
              <a:buChar char="•"/>
              <a:defRPr/>
            </a:pPr>
            <a:r>
              <a:rPr lang="en-US" sz="2400" b="1" dirty="0" err="1" smtClean="0">
                <a:latin typeface="Courier New" pitchFamily="49" charset="0"/>
                <a:cs typeface="Courier New" pitchFamily="49" charset="0"/>
                <a:sym typeface="Courier New" pitchFamily="49" charset="0"/>
              </a:rPr>
              <a:t>myDate.setDate</a:t>
            </a:r>
            <a:r>
              <a:rPr lang="en-US" sz="2400" b="1" dirty="0" smtClean="0">
                <a:latin typeface="Courier New" pitchFamily="49" charset="0"/>
                <a:cs typeface="Courier New" pitchFamily="49" charset="0"/>
                <a:sym typeface="Courier New" pitchFamily="49" charset="0"/>
              </a:rPr>
              <a:t>(10);</a:t>
            </a:r>
            <a:endParaRPr lang="en-US" sz="2400" b="1" dirty="0" smtClean="0">
              <a:latin typeface="Courier New" pitchFamily="49" charset="0"/>
              <a:sym typeface="Courier New" pitchFamily="49" charset="0"/>
            </a:endParaRPr>
          </a:p>
          <a:p>
            <a:pPr marL="1384300" lvl="3" eaLnBrk="1" hangingPunct="1">
              <a:lnSpc>
                <a:spcPct val="80000"/>
              </a:lnSpc>
              <a:buClrTx/>
              <a:buFont typeface="Wingdings" panose="05000000000000000000" pitchFamily="2" charset="2"/>
              <a:buChar char="v"/>
              <a:defRPr/>
            </a:pPr>
            <a:r>
              <a:rPr lang="en-US" sz="2400" dirty="0" smtClean="0">
                <a:solidFill>
                  <a:schemeClr val="accent5">
                    <a:lumMod val="50000"/>
                  </a:schemeClr>
                </a:solidFill>
              </a:rPr>
              <a:t>Sets date to 10th Jan</a:t>
            </a:r>
          </a:p>
          <a:p>
            <a:pPr marL="971550" lvl="2" eaLnBrk="1" hangingPunct="1">
              <a:lnSpc>
                <a:spcPct val="80000"/>
              </a:lnSpc>
              <a:buClrTx/>
              <a:buFont typeface="Courier New" pitchFamily="49" charset="0"/>
              <a:buChar char="•"/>
              <a:defRPr/>
            </a:pPr>
            <a:r>
              <a:rPr lang="en-US" sz="2400" b="1" dirty="0" err="1" smtClean="0">
                <a:latin typeface="Courier New" pitchFamily="49" charset="0"/>
                <a:cs typeface="Courier New" pitchFamily="49" charset="0"/>
                <a:sym typeface="Courier New" pitchFamily="49" charset="0"/>
              </a:rPr>
              <a:t>myDate.setDate</a:t>
            </a:r>
            <a:r>
              <a:rPr lang="en-US" sz="2400" b="1" dirty="0" smtClean="0">
                <a:latin typeface="Courier New" pitchFamily="49" charset="0"/>
                <a:cs typeface="Courier New" pitchFamily="49" charset="0"/>
                <a:sym typeface="Courier New" pitchFamily="49" charset="0"/>
              </a:rPr>
              <a:t>(33);</a:t>
            </a:r>
            <a:endParaRPr lang="en-US" sz="2400" b="1" dirty="0" smtClean="0">
              <a:latin typeface="Courier New" pitchFamily="49" charset="0"/>
              <a:sym typeface="Courier New" pitchFamily="49" charset="0"/>
            </a:endParaRPr>
          </a:p>
          <a:p>
            <a:pPr marL="1384300" lvl="3" eaLnBrk="1" hangingPunct="1">
              <a:lnSpc>
                <a:spcPct val="80000"/>
              </a:lnSpc>
              <a:buClrTx/>
              <a:buFont typeface="Wingdings" panose="05000000000000000000" pitchFamily="2" charset="2"/>
              <a:buChar char="v"/>
              <a:defRPr/>
            </a:pPr>
            <a:r>
              <a:rPr lang="en-US" sz="2400" dirty="0" smtClean="0">
                <a:solidFill>
                  <a:schemeClr val="accent5">
                    <a:lumMod val="50000"/>
                  </a:schemeClr>
                </a:solidFill>
              </a:rPr>
              <a:t>Sets date to 2nd Feb.</a:t>
            </a:r>
          </a:p>
          <a:p>
            <a:pPr marL="971550" lvl="2" eaLnBrk="1" hangingPunct="1">
              <a:lnSpc>
                <a:spcPct val="80000"/>
              </a:lnSpc>
              <a:buClrTx/>
              <a:buFont typeface="Courier New" pitchFamily="49" charset="0"/>
              <a:buChar char="•"/>
              <a:defRPr/>
            </a:pPr>
            <a:r>
              <a:rPr lang="en-US" sz="2400" b="1" dirty="0" err="1" smtClean="0">
                <a:latin typeface="Courier New" pitchFamily="49" charset="0"/>
                <a:cs typeface="Courier New" pitchFamily="49" charset="0"/>
                <a:sym typeface="Courier New" pitchFamily="49" charset="0"/>
              </a:rPr>
              <a:t>myDate.setMonth</a:t>
            </a:r>
            <a:r>
              <a:rPr lang="en-US" sz="2400" b="1" dirty="0" smtClean="0">
                <a:latin typeface="Courier New" pitchFamily="49" charset="0"/>
                <a:cs typeface="Courier New" pitchFamily="49" charset="0"/>
                <a:sym typeface="Courier New" pitchFamily="49" charset="0"/>
              </a:rPr>
              <a:t>(13);</a:t>
            </a:r>
            <a:endParaRPr lang="en-US" sz="2400" b="1" dirty="0" smtClean="0">
              <a:latin typeface="Courier New" pitchFamily="49" charset="0"/>
              <a:sym typeface="Courier New" pitchFamily="49" charset="0"/>
            </a:endParaRPr>
          </a:p>
          <a:p>
            <a:pPr marL="1384300" lvl="3" eaLnBrk="1" hangingPunct="1">
              <a:lnSpc>
                <a:spcPct val="80000"/>
              </a:lnSpc>
              <a:buClrTx/>
              <a:buFont typeface="Wingdings" panose="05000000000000000000" pitchFamily="2" charset="2"/>
              <a:buChar char="v"/>
              <a:defRPr/>
            </a:pPr>
            <a:r>
              <a:rPr lang="en-US" sz="2400" dirty="0" smtClean="0">
                <a:solidFill>
                  <a:schemeClr val="accent5">
                    <a:lumMod val="50000"/>
                  </a:schemeClr>
                </a:solidFill>
              </a:rPr>
              <a:t>Sets it February of next year</a:t>
            </a:r>
          </a:p>
          <a:p>
            <a:pPr marL="612775" lvl="1" eaLnBrk="1" hangingPunct="1">
              <a:lnSpc>
                <a:spcPct val="80000"/>
              </a:lnSpc>
              <a:buClrTx/>
              <a:defRPr/>
            </a:pPr>
            <a:r>
              <a:rPr lang="en-US" dirty="0" smtClean="0"/>
              <a:t>Example 2</a:t>
            </a:r>
          </a:p>
          <a:p>
            <a:pPr marL="971550" lvl="2" eaLnBrk="1" hangingPunct="1">
              <a:lnSpc>
                <a:spcPct val="80000"/>
              </a:lnSpc>
              <a:buClrTx/>
              <a:buFont typeface="Courier New" pitchFamily="49" charset="0"/>
              <a:buChar char="•"/>
              <a:defRPr/>
            </a:pPr>
            <a:r>
              <a:rPr lang="en-US" sz="2400" b="1" dirty="0" err="1" smtClean="0">
                <a:latin typeface="Courier New" pitchFamily="49" charset="0"/>
                <a:cs typeface="Courier New" pitchFamily="49" charset="0"/>
                <a:sym typeface="Courier New" pitchFamily="49" charset="0"/>
              </a:rPr>
              <a:t>var</a:t>
            </a:r>
            <a:r>
              <a:rPr lang="en-US" sz="2400" b="1" dirty="0" smtClean="0">
                <a:latin typeface="Courier New" pitchFamily="49" charset="0"/>
                <a:cs typeface="Courier New" pitchFamily="49" charset="0"/>
                <a:sym typeface="Courier New" pitchFamily="49" charset="0"/>
              </a:rPr>
              <a:t> now = </a:t>
            </a:r>
            <a:r>
              <a:rPr lang="en-US" sz="2400" b="1" dirty="0" smtClean="0">
                <a:solidFill>
                  <a:schemeClr val="accent5">
                    <a:lumMod val="50000"/>
                  </a:schemeClr>
                </a:solidFill>
                <a:latin typeface="Courier New" pitchFamily="49" charset="0"/>
                <a:cs typeface="Courier New" pitchFamily="49" charset="0"/>
                <a:sym typeface="Courier New" pitchFamily="49" charset="0"/>
              </a:rPr>
              <a:t>new Date();</a:t>
            </a:r>
            <a:r>
              <a:rPr lang="en-US" sz="2400" dirty="0" smtClean="0">
                <a:solidFill>
                  <a:schemeClr val="accent5">
                    <a:lumMod val="50000"/>
                  </a:schemeClr>
                </a:solidFill>
                <a:latin typeface="Courier New" pitchFamily="49" charset="0"/>
                <a:cs typeface="Courier New" pitchFamily="49" charset="0"/>
                <a:sym typeface="Courier New" pitchFamily="49" charset="0"/>
              </a:rPr>
              <a:t> </a:t>
            </a:r>
            <a:r>
              <a:rPr lang="en-US" sz="2400" dirty="0" smtClean="0"/>
              <a:t>// gets today’s date</a:t>
            </a:r>
          </a:p>
          <a:p>
            <a:pPr marL="971550" lvl="2" eaLnBrk="1" hangingPunct="1">
              <a:lnSpc>
                <a:spcPct val="80000"/>
              </a:lnSpc>
              <a:buClrTx/>
              <a:buFont typeface="Courier New" pitchFamily="49" charset="0"/>
              <a:buChar char="•"/>
              <a:defRPr/>
            </a:pPr>
            <a:r>
              <a:rPr lang="en-US" sz="2400" b="1" dirty="0" err="1" smtClean="0">
                <a:latin typeface="Courier New" pitchFamily="49" charset="0"/>
                <a:cs typeface="Courier New" pitchFamily="49" charset="0"/>
                <a:sym typeface="Courier New" pitchFamily="49" charset="0"/>
              </a:rPr>
              <a:t>var</a:t>
            </a:r>
            <a:r>
              <a:rPr lang="en-US" sz="2400" b="1" dirty="0" smtClean="0">
                <a:latin typeface="Courier New" pitchFamily="49" charset="0"/>
                <a:cs typeface="Courier New" pitchFamily="49" charset="0"/>
                <a:sym typeface="Courier New" pitchFamily="49" charset="0"/>
              </a:rPr>
              <a:t> </a:t>
            </a:r>
            <a:r>
              <a:rPr lang="en-US" sz="2400" b="1" dirty="0" err="1" smtClean="0">
                <a:latin typeface="Courier New" pitchFamily="49" charset="0"/>
                <a:cs typeface="Courier New" pitchFamily="49" charset="0"/>
                <a:sym typeface="Courier New" pitchFamily="49" charset="0"/>
              </a:rPr>
              <a:t>curday</a:t>
            </a:r>
            <a:r>
              <a:rPr lang="en-US" sz="2400" b="1" dirty="0" smtClean="0">
                <a:latin typeface="Courier New" pitchFamily="49" charset="0"/>
                <a:cs typeface="Courier New" pitchFamily="49" charset="0"/>
                <a:sym typeface="Courier New" pitchFamily="49" charset="0"/>
              </a:rPr>
              <a:t> = </a:t>
            </a:r>
            <a:r>
              <a:rPr lang="en-US" sz="2400" b="1" dirty="0" err="1" smtClean="0">
                <a:solidFill>
                  <a:schemeClr val="accent5">
                    <a:lumMod val="50000"/>
                  </a:schemeClr>
                </a:solidFill>
                <a:latin typeface="Courier New" pitchFamily="49" charset="0"/>
                <a:cs typeface="Courier New" pitchFamily="49" charset="0"/>
                <a:sym typeface="Courier New" pitchFamily="49" charset="0"/>
              </a:rPr>
              <a:t>now.getDate</a:t>
            </a:r>
            <a:r>
              <a:rPr lang="en-US" sz="2400" b="1" dirty="0" smtClean="0">
                <a:solidFill>
                  <a:schemeClr val="accent5">
                    <a:lumMod val="50000"/>
                  </a:schemeClr>
                </a:solidFill>
                <a:latin typeface="Courier New" pitchFamily="49" charset="0"/>
                <a:cs typeface="Courier New" pitchFamily="49" charset="0"/>
                <a:sym typeface="Courier New" pitchFamily="49" charset="0"/>
              </a:rPr>
              <a:t>();</a:t>
            </a:r>
            <a:endParaRPr lang="en-US" sz="2400" b="1" dirty="0" smtClean="0">
              <a:solidFill>
                <a:schemeClr val="accent5">
                  <a:lumMod val="50000"/>
                </a:schemeClr>
              </a:solidFill>
              <a:latin typeface="Courier New" pitchFamily="49" charset="0"/>
              <a:sym typeface="Courier New" pitchFamily="49" charset="0"/>
            </a:endParaRPr>
          </a:p>
          <a:p>
            <a:pPr marL="971550" lvl="2" eaLnBrk="1" hangingPunct="1">
              <a:lnSpc>
                <a:spcPct val="80000"/>
              </a:lnSpc>
              <a:buClrTx/>
              <a:buFont typeface="Courier New" pitchFamily="49" charset="0"/>
              <a:buChar char="•"/>
              <a:defRPr/>
            </a:pPr>
            <a:r>
              <a:rPr lang="en-US" sz="2400" b="1" dirty="0" err="1" smtClean="0">
                <a:latin typeface="Courier New" pitchFamily="49" charset="0"/>
                <a:cs typeface="Courier New" pitchFamily="49" charset="0"/>
                <a:sym typeface="Courier New" pitchFamily="49" charset="0"/>
              </a:rPr>
              <a:t>now.setDate</a:t>
            </a:r>
            <a:r>
              <a:rPr lang="en-US" sz="2400" b="1" dirty="0" smtClean="0">
                <a:solidFill>
                  <a:schemeClr val="accent5">
                    <a:lumMod val="50000"/>
                  </a:schemeClr>
                </a:solidFill>
                <a:latin typeface="Courier New" pitchFamily="49" charset="0"/>
                <a:cs typeface="Courier New" pitchFamily="49" charset="0"/>
                <a:sym typeface="Courier New" pitchFamily="49" charset="0"/>
              </a:rPr>
              <a:t>(</a:t>
            </a:r>
            <a:r>
              <a:rPr lang="en-US" sz="2400" b="1" dirty="0" err="1" smtClean="0">
                <a:solidFill>
                  <a:schemeClr val="accent5">
                    <a:lumMod val="50000"/>
                  </a:schemeClr>
                </a:solidFill>
                <a:latin typeface="Courier New" pitchFamily="49" charset="0"/>
                <a:cs typeface="Courier New" pitchFamily="49" charset="0"/>
                <a:sym typeface="Courier New" pitchFamily="49" charset="0"/>
              </a:rPr>
              <a:t>curday</a:t>
            </a:r>
            <a:r>
              <a:rPr lang="en-US" sz="2400" b="1" dirty="0" smtClean="0">
                <a:solidFill>
                  <a:schemeClr val="accent5">
                    <a:lumMod val="50000"/>
                  </a:schemeClr>
                </a:solidFill>
                <a:latin typeface="Courier New" pitchFamily="49" charset="0"/>
                <a:cs typeface="Courier New" pitchFamily="49" charset="0"/>
                <a:sym typeface="Courier New" pitchFamily="49" charset="0"/>
              </a:rPr>
              <a:t> + 30);</a:t>
            </a:r>
            <a:r>
              <a:rPr lang="en-US" sz="2400" dirty="0" smtClean="0">
                <a:solidFill>
                  <a:schemeClr val="accent5">
                    <a:lumMod val="50000"/>
                  </a:schemeClr>
                </a:solidFill>
              </a:rPr>
              <a:t>// </a:t>
            </a:r>
            <a:r>
              <a:rPr lang="en-US" sz="2400" dirty="0" smtClean="0"/>
              <a:t>sets 30 days from today.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blinds(horizontal)">
                                      <p:cBhvr>
                                        <p:cTn id="10" dur="500"/>
                                        <p:tgtEl>
                                          <p:spTgt spid="4915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3" dur="500"/>
                                        <p:tgtEl>
                                          <p:spTgt spid="4915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18" dur="500"/>
                                        <p:tgtEl>
                                          <p:spTgt spid="4915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9155">
                                            <p:txEl>
                                              <p:pRg st="4" end="4"/>
                                            </p:txEl>
                                          </p:spTgt>
                                        </p:tgtEl>
                                        <p:attrNameLst>
                                          <p:attrName>style.visibility</p:attrName>
                                        </p:attrNameLst>
                                      </p:cBhvr>
                                      <p:to>
                                        <p:strVal val="visible"/>
                                      </p:to>
                                    </p:set>
                                    <p:animEffect transition="in" filter="blinds(horizontal)">
                                      <p:cBhvr>
                                        <p:cTn id="21" dur="500"/>
                                        <p:tgtEl>
                                          <p:spTgt spid="4915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blinds(horizontal)">
                                      <p:cBhvr>
                                        <p:cTn id="26" dur="500"/>
                                        <p:tgtEl>
                                          <p:spTgt spid="4915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9155">
                                            <p:txEl>
                                              <p:pRg st="6" end="6"/>
                                            </p:txEl>
                                          </p:spTgt>
                                        </p:tgtEl>
                                        <p:attrNameLst>
                                          <p:attrName>style.visibility</p:attrName>
                                        </p:attrNameLst>
                                      </p:cBhvr>
                                      <p:to>
                                        <p:strVal val="visible"/>
                                      </p:to>
                                    </p:set>
                                    <p:animEffect transition="in" filter="blinds(horizontal)">
                                      <p:cBhvr>
                                        <p:cTn id="29" dur="500"/>
                                        <p:tgtEl>
                                          <p:spTgt spid="4915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9155">
                                            <p:txEl>
                                              <p:pRg st="7" end="7"/>
                                            </p:txEl>
                                          </p:spTgt>
                                        </p:tgtEl>
                                        <p:attrNameLst>
                                          <p:attrName>style.visibility</p:attrName>
                                        </p:attrNameLst>
                                      </p:cBhvr>
                                      <p:to>
                                        <p:strVal val="visible"/>
                                      </p:to>
                                    </p:set>
                                    <p:animEffect transition="in" filter="blinds(horizontal)">
                                      <p:cBhvr>
                                        <p:cTn id="34" dur="500"/>
                                        <p:tgtEl>
                                          <p:spTgt spid="49155">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9155">
                                            <p:txEl>
                                              <p:pRg st="8" end="8"/>
                                            </p:txEl>
                                          </p:spTgt>
                                        </p:tgtEl>
                                        <p:attrNameLst>
                                          <p:attrName>style.visibility</p:attrName>
                                        </p:attrNameLst>
                                      </p:cBhvr>
                                      <p:to>
                                        <p:strVal val="visible"/>
                                      </p:to>
                                    </p:set>
                                    <p:animEffect transition="in" filter="blinds(horizontal)">
                                      <p:cBhvr>
                                        <p:cTn id="37" dur="500"/>
                                        <p:tgtEl>
                                          <p:spTgt spid="4915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9155">
                                            <p:txEl>
                                              <p:pRg st="9" end="9"/>
                                            </p:txEl>
                                          </p:spTgt>
                                        </p:tgtEl>
                                        <p:attrNameLst>
                                          <p:attrName>style.visibility</p:attrName>
                                        </p:attrNameLst>
                                      </p:cBhvr>
                                      <p:to>
                                        <p:strVal val="visible"/>
                                      </p:to>
                                    </p:set>
                                    <p:animEffect transition="in" filter="blinds(horizontal)">
                                      <p:cBhvr>
                                        <p:cTn id="42" dur="500"/>
                                        <p:tgtEl>
                                          <p:spTgt spid="49155">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9155">
                                            <p:txEl>
                                              <p:pRg st="10" end="10"/>
                                            </p:txEl>
                                          </p:spTgt>
                                        </p:tgtEl>
                                        <p:attrNameLst>
                                          <p:attrName>style.visibility</p:attrName>
                                        </p:attrNameLst>
                                      </p:cBhvr>
                                      <p:to>
                                        <p:strVal val="visible"/>
                                      </p:to>
                                    </p:set>
                                    <p:animEffect transition="in" filter="blinds(horizontal)">
                                      <p:cBhvr>
                                        <p:cTn id="45" dur="500"/>
                                        <p:tgtEl>
                                          <p:spTgt spid="49155">
                                            <p:txEl>
                                              <p:pRg st="10" end="1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49155">
                                            <p:txEl>
                                              <p:pRg st="11" end="11"/>
                                            </p:txEl>
                                          </p:spTgt>
                                        </p:tgtEl>
                                        <p:attrNameLst>
                                          <p:attrName>style.visibility</p:attrName>
                                        </p:attrNameLst>
                                      </p:cBhvr>
                                      <p:to>
                                        <p:strVal val="visible"/>
                                      </p:to>
                                    </p:set>
                                    <p:animEffect transition="in" filter="blinds(horizontal)">
                                      <p:cBhvr>
                                        <p:cTn id="50" dur="500"/>
                                        <p:tgtEl>
                                          <p:spTgt spid="49155">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49155">
                                            <p:txEl>
                                              <p:pRg st="12" end="12"/>
                                            </p:txEl>
                                          </p:spTgt>
                                        </p:tgtEl>
                                        <p:attrNameLst>
                                          <p:attrName>style.visibility</p:attrName>
                                        </p:attrNameLst>
                                      </p:cBhvr>
                                      <p:to>
                                        <p:strVal val="visible"/>
                                      </p:to>
                                    </p:set>
                                    <p:animEffect transition="in" filter="blinds(horizontal)">
                                      <p:cBhvr>
                                        <p:cTn id="53" dur="500"/>
                                        <p:tgtEl>
                                          <p:spTgt spid="49155">
                                            <p:txEl>
                                              <p:pRg st="12" end="12"/>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49155">
                                            <p:txEl>
                                              <p:pRg st="13" end="13"/>
                                            </p:txEl>
                                          </p:spTgt>
                                        </p:tgtEl>
                                        <p:attrNameLst>
                                          <p:attrName>style.visibility</p:attrName>
                                        </p:attrNameLst>
                                      </p:cBhvr>
                                      <p:to>
                                        <p:strVal val="visible"/>
                                      </p:to>
                                    </p:set>
                                    <p:animEffect transition="in" filter="blinds(horizontal)">
                                      <p:cBhvr>
                                        <p:cTn id="58" dur="500"/>
                                        <p:tgtEl>
                                          <p:spTgt spid="49155">
                                            <p:txEl>
                                              <p:pRg st="13" end="13"/>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49155">
                                            <p:txEl>
                                              <p:pRg st="14" end="14"/>
                                            </p:txEl>
                                          </p:spTgt>
                                        </p:tgtEl>
                                        <p:attrNameLst>
                                          <p:attrName>style.visibility</p:attrName>
                                        </p:attrNameLst>
                                      </p:cBhvr>
                                      <p:to>
                                        <p:strVal val="visible"/>
                                      </p:to>
                                    </p:set>
                                    <p:animEffect transition="in" filter="blinds(horizontal)">
                                      <p:cBhvr>
                                        <p:cTn id="63" dur="500"/>
                                        <p:tgtEl>
                                          <p:spTgt spid="4915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smtClean="0"/>
              <a:t>Constructor and Prototype</a:t>
            </a:r>
          </a:p>
        </p:txBody>
      </p:sp>
      <p:graphicFrame>
        <p:nvGraphicFramePr>
          <p:cNvPr id="4" name="Content Placeholder 3"/>
          <p:cNvGraphicFramePr>
            <a:graphicFrameLocks noGrp="1"/>
          </p:cNvGraphicFramePr>
          <p:nvPr>
            <p:ph sz="quarter" idx="1"/>
          </p:nvPr>
        </p:nvGraphicFramePr>
        <p:xfrm>
          <a:off x="785813" y="1285875"/>
          <a:ext cx="7858125" cy="2222501"/>
        </p:xfrm>
        <a:graphic>
          <a:graphicData uri="http://schemas.openxmlformats.org/drawingml/2006/table">
            <a:tbl>
              <a:tblPr/>
              <a:tblGrid>
                <a:gridCol w="2115407">
                  <a:extLst>
                    <a:ext uri="{9D8B030D-6E8A-4147-A177-3AD203B41FA5}">
                      <a16:colId xmlns:a16="http://schemas.microsoft.com/office/drawing/2014/main" val="20000"/>
                    </a:ext>
                  </a:extLst>
                </a:gridCol>
                <a:gridCol w="5742718">
                  <a:extLst>
                    <a:ext uri="{9D8B030D-6E8A-4147-A177-3AD203B41FA5}">
                      <a16:colId xmlns:a16="http://schemas.microsoft.com/office/drawing/2014/main" val="20001"/>
                    </a:ext>
                  </a:extLst>
                </a:gridCol>
              </a:tblGrid>
              <a:tr h="721219">
                <a:tc>
                  <a:txBody>
                    <a:bodyPr/>
                    <a:lstStyle/>
                    <a:p>
                      <a:pPr>
                        <a:spcAft>
                          <a:spcPts val="0"/>
                        </a:spcAft>
                      </a:pPr>
                      <a:r>
                        <a:rPr lang="en-US" sz="2400" b="1" u="none" dirty="0">
                          <a:latin typeface="Times New Roman"/>
                          <a:ea typeface="Times New Roman"/>
                          <a:cs typeface="Times New Roman"/>
                        </a:rPr>
                        <a:t>Property</a:t>
                      </a:r>
                      <a:endParaRPr lang="en-IN" sz="2400" u="none" dirty="0">
                        <a:latin typeface="Times New Roman"/>
                        <a:ea typeface="Times New Roman"/>
                        <a:cs typeface="Times New Roman"/>
                      </a:endParaRPr>
                    </a:p>
                  </a:txBody>
                  <a:tcPr marL="9525" marR="9525" marT="9526" marB="9526" anchor="ctr">
                    <a:lnL>
                      <a:noFill/>
                    </a:lnL>
                    <a:lnR>
                      <a:noFill/>
                    </a:lnR>
                    <a:lnT>
                      <a:noFill/>
                    </a:lnT>
                    <a:lnB>
                      <a:noFill/>
                    </a:lnB>
                  </a:tcPr>
                </a:tc>
                <a:tc>
                  <a:txBody>
                    <a:bodyPr/>
                    <a:lstStyle/>
                    <a:p>
                      <a:pPr>
                        <a:spcAft>
                          <a:spcPts val="0"/>
                        </a:spcAft>
                      </a:pPr>
                      <a:r>
                        <a:rPr lang="en-US" sz="2400" b="1" dirty="0">
                          <a:latin typeface="Times New Roman"/>
                          <a:ea typeface="Times New Roman"/>
                          <a:cs typeface="Times New Roman"/>
                        </a:rPr>
                        <a:t>Description</a:t>
                      </a:r>
                      <a:endParaRPr lang="en-IN" sz="2400" dirty="0">
                        <a:latin typeface="Times New Roman"/>
                        <a:ea typeface="Times New Roman"/>
                        <a:cs typeface="Times New Roman"/>
                      </a:endParaRPr>
                    </a:p>
                  </a:txBody>
                  <a:tcPr marL="9525" marR="9525" marT="9526" marB="9526" anchor="ctr">
                    <a:lnL>
                      <a:noFill/>
                    </a:lnL>
                    <a:lnR>
                      <a:noFill/>
                    </a:lnR>
                    <a:lnT>
                      <a:noFill/>
                    </a:lnT>
                    <a:lnB>
                      <a:noFill/>
                    </a:lnB>
                  </a:tcPr>
                </a:tc>
                <a:extLst>
                  <a:ext uri="{0D108BD9-81ED-4DB2-BD59-A6C34878D82A}">
                    <a16:rowId xmlns:a16="http://schemas.microsoft.com/office/drawing/2014/main" val="10000"/>
                  </a:ext>
                </a:extLst>
              </a:tr>
              <a:tr h="750641">
                <a:tc>
                  <a:txBody>
                    <a:bodyPr/>
                    <a:lstStyle/>
                    <a:p>
                      <a:pPr>
                        <a:spcAft>
                          <a:spcPts val="0"/>
                        </a:spcAft>
                      </a:pPr>
                      <a:r>
                        <a:rPr lang="en-US" sz="2400" u="none" dirty="0">
                          <a:solidFill>
                            <a:srgbClr val="900B09"/>
                          </a:solidFill>
                          <a:latin typeface="Times New Roman"/>
                          <a:ea typeface="Times New Roman"/>
                          <a:cs typeface="Times New Roman"/>
                        </a:rPr>
                        <a:t>constructor</a:t>
                      </a:r>
                      <a:endParaRPr lang="en-IN" sz="2400" u="none" dirty="0">
                        <a:latin typeface="Times New Roman"/>
                        <a:ea typeface="Times New Roman"/>
                        <a:cs typeface="Times New Roman"/>
                      </a:endParaRPr>
                    </a:p>
                  </a:txBody>
                  <a:tcPr marL="9525" marR="9525" marT="9526" marB="9526">
                    <a:lnL>
                      <a:noFill/>
                    </a:lnL>
                    <a:lnR>
                      <a:noFill/>
                    </a:lnR>
                    <a:lnT>
                      <a:noFill/>
                    </a:lnT>
                    <a:lnB>
                      <a:noFill/>
                    </a:lnB>
                  </a:tcPr>
                </a:tc>
                <a:tc>
                  <a:txBody>
                    <a:bodyPr/>
                    <a:lstStyle/>
                    <a:p>
                      <a:pPr>
                        <a:spcAft>
                          <a:spcPts val="0"/>
                        </a:spcAft>
                      </a:pPr>
                      <a:r>
                        <a:rPr lang="en-US" sz="2400" dirty="0">
                          <a:latin typeface="Times New Roman"/>
                          <a:ea typeface="Times New Roman"/>
                          <a:cs typeface="Times New Roman"/>
                        </a:rPr>
                        <a:t>A reference to the function that created the object</a:t>
                      </a:r>
                      <a:endParaRPr lang="en-IN" sz="2400" dirty="0">
                        <a:latin typeface="Times New Roman"/>
                        <a:ea typeface="Times New Roman"/>
                        <a:cs typeface="Times New Roman"/>
                      </a:endParaRPr>
                    </a:p>
                  </a:txBody>
                  <a:tcPr marL="9525" marR="9525" marT="9526" marB="9526">
                    <a:lnL>
                      <a:noFill/>
                    </a:lnL>
                    <a:lnR>
                      <a:noFill/>
                    </a:lnR>
                    <a:lnT>
                      <a:noFill/>
                    </a:lnT>
                    <a:lnB>
                      <a:noFill/>
                    </a:lnB>
                  </a:tcPr>
                </a:tc>
                <a:extLst>
                  <a:ext uri="{0D108BD9-81ED-4DB2-BD59-A6C34878D82A}">
                    <a16:rowId xmlns:a16="http://schemas.microsoft.com/office/drawing/2014/main" val="10001"/>
                  </a:ext>
                </a:extLst>
              </a:tr>
              <a:tr h="750641">
                <a:tc>
                  <a:txBody>
                    <a:bodyPr/>
                    <a:lstStyle/>
                    <a:p>
                      <a:pPr>
                        <a:spcAft>
                          <a:spcPts val="0"/>
                        </a:spcAft>
                      </a:pPr>
                      <a:r>
                        <a:rPr lang="en-US" sz="2400" u="none" dirty="0">
                          <a:solidFill>
                            <a:srgbClr val="900B09"/>
                          </a:solidFill>
                          <a:latin typeface="Times New Roman"/>
                          <a:ea typeface="Times New Roman"/>
                          <a:cs typeface="Times New Roman"/>
                        </a:rPr>
                        <a:t>prototype</a:t>
                      </a:r>
                      <a:endParaRPr lang="en-IN" sz="2400" u="none" dirty="0">
                        <a:latin typeface="Times New Roman"/>
                        <a:ea typeface="Times New Roman"/>
                        <a:cs typeface="Times New Roman"/>
                      </a:endParaRPr>
                    </a:p>
                  </a:txBody>
                  <a:tcPr marL="9525" marR="9525" marT="9526" marB="9526">
                    <a:lnL>
                      <a:noFill/>
                    </a:lnL>
                    <a:lnR>
                      <a:noFill/>
                    </a:lnR>
                    <a:lnT>
                      <a:noFill/>
                    </a:lnT>
                    <a:lnB>
                      <a:noFill/>
                    </a:lnB>
                  </a:tcPr>
                </a:tc>
                <a:tc>
                  <a:txBody>
                    <a:bodyPr/>
                    <a:lstStyle/>
                    <a:p>
                      <a:pPr>
                        <a:spcAft>
                          <a:spcPts val="0"/>
                        </a:spcAft>
                      </a:pPr>
                      <a:r>
                        <a:rPr lang="en-US" sz="2400" dirty="0">
                          <a:latin typeface="Times New Roman"/>
                          <a:ea typeface="Times New Roman"/>
                          <a:cs typeface="Times New Roman"/>
                        </a:rPr>
                        <a:t>Allows you to add properties and methods to the object</a:t>
                      </a:r>
                      <a:endParaRPr lang="en-IN" sz="2400" dirty="0">
                        <a:latin typeface="Times New Roman"/>
                        <a:ea typeface="Times New Roman"/>
                        <a:cs typeface="Times New Roman"/>
                      </a:endParaRPr>
                    </a:p>
                  </a:txBody>
                  <a:tcPr marL="9525" marR="9525" marT="9526" marB="9526">
                    <a:lnL>
                      <a:noFill/>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mtClean="0"/>
              <a:t>Constructor</a:t>
            </a:r>
            <a:endParaRPr lang="en-IN" altLang="en-US" smtClean="0"/>
          </a:p>
        </p:txBody>
      </p:sp>
      <p:sp>
        <p:nvSpPr>
          <p:cNvPr id="55299" name="Content Placeholder 2"/>
          <p:cNvSpPr>
            <a:spLocks noGrp="1"/>
          </p:cNvSpPr>
          <p:nvPr>
            <p:ph sz="quarter" idx="1"/>
          </p:nvPr>
        </p:nvSpPr>
        <p:spPr>
          <a:xfrm>
            <a:off x="457200" y="857250"/>
            <a:ext cx="8229600" cy="4937125"/>
          </a:xfrm>
        </p:spPr>
        <p:txBody>
          <a:bodyPr/>
          <a:lstStyle/>
          <a:p>
            <a:pPr>
              <a:buFont typeface="Wingdings 3" panose="05040102010807070707" pitchFamily="18" charset="2"/>
              <a:buNone/>
            </a:pPr>
            <a:r>
              <a:rPr lang="en-IN" altLang="en-US" smtClean="0"/>
              <a:t>&lt;script&gt;</a:t>
            </a:r>
          </a:p>
          <a:p>
            <a:pPr>
              <a:buFont typeface="Wingdings 3" panose="05040102010807070707" pitchFamily="18" charset="2"/>
              <a:buNone/>
            </a:pPr>
            <a:r>
              <a:rPr lang="en-IN" altLang="en-US" smtClean="0"/>
              <a:t>function employee(name,jobtitle,born)</a:t>
            </a:r>
          </a:p>
          <a:p>
            <a:pPr>
              <a:buFont typeface="Wingdings 3" panose="05040102010807070707" pitchFamily="18" charset="2"/>
              <a:buNone/>
            </a:pPr>
            <a:r>
              <a:rPr lang="en-IN" altLang="en-US" smtClean="0"/>
              <a:t>{</a:t>
            </a:r>
          </a:p>
          <a:p>
            <a:pPr>
              <a:buFont typeface="Wingdings 3" panose="05040102010807070707" pitchFamily="18" charset="2"/>
              <a:buNone/>
            </a:pPr>
            <a:r>
              <a:rPr lang="en-IN" altLang="en-US" smtClean="0"/>
              <a:t>this.name=name;</a:t>
            </a:r>
          </a:p>
          <a:p>
            <a:pPr>
              <a:buFont typeface="Wingdings 3" panose="05040102010807070707" pitchFamily="18" charset="2"/>
              <a:buNone/>
            </a:pPr>
            <a:r>
              <a:rPr lang="en-IN" altLang="en-US" smtClean="0"/>
              <a:t>this.jobtitle=jobtitle;</a:t>
            </a:r>
          </a:p>
          <a:p>
            <a:pPr>
              <a:buFont typeface="Wingdings 3" panose="05040102010807070707" pitchFamily="18" charset="2"/>
              <a:buNone/>
            </a:pPr>
            <a:r>
              <a:rPr lang="en-IN" altLang="en-US" smtClean="0"/>
              <a:t>this.born=born;</a:t>
            </a:r>
          </a:p>
          <a:p>
            <a:pPr>
              <a:buFont typeface="Wingdings 3" panose="05040102010807070707" pitchFamily="18" charset="2"/>
              <a:buNone/>
            </a:pPr>
            <a:r>
              <a:rPr lang="en-IN" altLang="en-US" smtClean="0"/>
              <a:t>}</a:t>
            </a:r>
          </a:p>
          <a:p>
            <a:pPr>
              <a:buFont typeface="Wingdings 3" panose="05040102010807070707" pitchFamily="18" charset="2"/>
              <a:buNone/>
            </a:pPr>
            <a:r>
              <a:rPr lang="en-IN" altLang="en-US" smtClean="0"/>
              <a:t>var fred=new employee("Fred Flintstone", "Postman",1970);</a:t>
            </a:r>
          </a:p>
          <a:p>
            <a:pPr>
              <a:buFont typeface="Wingdings 3" panose="05040102010807070707" pitchFamily="18" charset="2"/>
              <a:buNone/>
            </a:pPr>
            <a:r>
              <a:rPr lang="en-IN" altLang="en-US" smtClean="0"/>
              <a:t>document.write(fred.constructor);</a:t>
            </a:r>
          </a:p>
          <a:p>
            <a:pPr>
              <a:buFont typeface="Wingdings 3" panose="05040102010807070707" pitchFamily="18" charset="2"/>
              <a:buNone/>
            </a:pPr>
            <a:r>
              <a:rPr lang="en-IN" altLang="en-US" smtClean="0"/>
              <a:t>&lt;/script&gt; </a:t>
            </a:r>
          </a:p>
          <a:p>
            <a:r>
              <a:rPr lang="en-IN" altLang="en-US" smtClean="0"/>
              <a:t>The output of the code above will be:</a:t>
            </a:r>
          </a:p>
          <a:p>
            <a:r>
              <a:rPr lang="en-IN" altLang="en-US" smtClean="0"/>
              <a:t>function employee(name, jobtitle, born)</a:t>
            </a:r>
            <a:br>
              <a:rPr lang="en-IN" altLang="en-US" smtClean="0"/>
            </a:br>
            <a:r>
              <a:rPr lang="en-IN" altLang="en-US" smtClean="0"/>
              <a:t>{this.name = name; this.jobtitle = jobtitle; this.born = born;} </a:t>
            </a:r>
          </a:p>
          <a:p>
            <a:pPr>
              <a:buFont typeface="Wingdings 3" panose="05040102010807070707" pitchFamily="18" charset="2"/>
              <a:buNone/>
            </a:pPr>
            <a:endParaRPr lang="en-I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z="4000" smtClean="0"/>
              <a:t>Introduction</a:t>
            </a:r>
          </a:p>
        </p:txBody>
      </p:sp>
      <p:sp>
        <p:nvSpPr>
          <p:cNvPr id="3075" name="Content Placeholder 2"/>
          <p:cNvSpPr>
            <a:spLocks noGrp="1"/>
          </p:cNvSpPr>
          <p:nvPr>
            <p:ph sz="quarter" idx="1"/>
          </p:nvPr>
        </p:nvSpPr>
        <p:spPr>
          <a:xfrm>
            <a:off x="571500" y="1000125"/>
            <a:ext cx="8572500" cy="5429250"/>
          </a:xfrm>
        </p:spPr>
        <p:txBody>
          <a:bodyPr/>
          <a:lstStyle/>
          <a:p>
            <a:pPr eaLnBrk="1" hangingPunct="1"/>
            <a:r>
              <a:rPr lang="en-US" altLang="en-US" smtClean="0"/>
              <a:t>JavaScript is the scripting language for the Web</a:t>
            </a:r>
          </a:p>
          <a:p>
            <a:pPr eaLnBrk="1" hangingPunct="1"/>
            <a:r>
              <a:rPr lang="en-US" altLang="en-US" smtClean="0"/>
              <a:t>JavaScript improves the design, validate forms, detect browsers, create cookies etc.</a:t>
            </a:r>
          </a:p>
          <a:p>
            <a:pPr eaLnBrk="1" hangingPunct="1"/>
            <a:r>
              <a:rPr lang="en-US" altLang="en-US" smtClean="0"/>
              <a:t>Java Script is supported by browsers like Internet Explorer, Mozilla, Firefox, Netscape, and Opera</a:t>
            </a:r>
          </a:p>
          <a:p>
            <a:pPr eaLnBrk="1" hangingPunct="1"/>
            <a:r>
              <a:rPr lang="en-US" altLang="en-US" smtClean="0"/>
              <a:t>Java script is divided into 3 parts: </a:t>
            </a:r>
          </a:p>
          <a:p>
            <a:pPr lvl="1" eaLnBrk="1" hangingPunct="1"/>
            <a:r>
              <a:rPr lang="en-US" altLang="en-US" b="1" smtClean="0"/>
              <a:t>Core</a:t>
            </a:r>
            <a:r>
              <a:rPr lang="en-US" altLang="en-US" smtClean="0"/>
              <a:t>: Heart of language include operators, expression, statements, sub-programs</a:t>
            </a:r>
          </a:p>
          <a:p>
            <a:pPr lvl="1" eaLnBrk="1" hangingPunct="1"/>
            <a:r>
              <a:rPr lang="en-US" altLang="en-US" b="1" smtClean="0"/>
              <a:t>Client side</a:t>
            </a:r>
            <a:r>
              <a:rPr lang="en-US" altLang="en-US" smtClean="0"/>
              <a:t>: Supports the objects that supports the browser. E.g. mouse event, keyboard input, </a:t>
            </a:r>
          </a:p>
          <a:p>
            <a:pPr lvl="1" eaLnBrk="1" hangingPunct="1"/>
            <a:r>
              <a:rPr lang="en-US" altLang="en-US" b="1" smtClean="0"/>
              <a:t>Server side</a:t>
            </a:r>
            <a:r>
              <a:rPr lang="en-US" altLang="en-US" smtClean="0"/>
              <a:t>: Supports objects that make language useful in web server 	E.g. Communication with DBMS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ox(in)">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ox(in)">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box(in)">
                                      <p:cBhvr>
                                        <p:cTn id="17" dur="500"/>
                                        <p:tgtEl>
                                          <p:spTgt spid="3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box(in)">
                                      <p:cBhvr>
                                        <p:cTn id="22" dur="500"/>
                                        <p:tgtEl>
                                          <p:spTgt spid="3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box(in)">
                                      <p:cBhvr>
                                        <p:cTn id="27" dur="500"/>
                                        <p:tgtEl>
                                          <p:spTgt spid="30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075">
                                            <p:txEl>
                                              <p:pRg st="5" end="5"/>
                                            </p:txEl>
                                          </p:spTgt>
                                        </p:tgtEl>
                                        <p:attrNameLst>
                                          <p:attrName>style.visibility</p:attrName>
                                        </p:attrNameLst>
                                      </p:cBhvr>
                                      <p:to>
                                        <p:strVal val="visible"/>
                                      </p:to>
                                    </p:set>
                                    <p:animEffect transition="in" filter="box(in)">
                                      <p:cBhvr>
                                        <p:cTn id="32" dur="500"/>
                                        <p:tgtEl>
                                          <p:spTgt spid="30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075">
                                            <p:txEl>
                                              <p:pRg st="6" end="6"/>
                                            </p:txEl>
                                          </p:spTgt>
                                        </p:tgtEl>
                                        <p:attrNameLst>
                                          <p:attrName>style.visibility</p:attrName>
                                        </p:attrNameLst>
                                      </p:cBhvr>
                                      <p:to>
                                        <p:strVal val="visible"/>
                                      </p:to>
                                    </p:set>
                                    <p:animEffect transition="in" filter="box(in)">
                                      <p:cBhvr>
                                        <p:cTn id="37" dur="500"/>
                                        <p:tgtEl>
                                          <p:spTgt spid="3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smtClean="0"/>
              <a:t>Screen Output &amp; Keyboard Input</a:t>
            </a:r>
            <a:endParaRPr lang="en-IN" altLang="en-US" smtClean="0"/>
          </a:p>
        </p:txBody>
      </p:sp>
      <p:sp>
        <p:nvSpPr>
          <p:cNvPr id="58371" name="Content Placeholder 2"/>
          <p:cNvSpPr>
            <a:spLocks noGrp="1"/>
          </p:cNvSpPr>
          <p:nvPr>
            <p:ph sz="quarter" idx="1"/>
          </p:nvPr>
        </p:nvSpPr>
        <p:spPr>
          <a:xfrm>
            <a:off x="500063" y="857250"/>
            <a:ext cx="8329612" cy="5357813"/>
          </a:xfrm>
        </p:spPr>
        <p:txBody>
          <a:bodyPr/>
          <a:lstStyle/>
          <a:p>
            <a:pPr>
              <a:defRPr/>
            </a:pPr>
            <a:r>
              <a:rPr lang="en-US" dirty="0" smtClean="0"/>
              <a:t>The JavaScript models the HTML document with the </a:t>
            </a:r>
            <a:r>
              <a:rPr lang="en-US" sz="2000" b="1" dirty="0" smtClean="0">
                <a:solidFill>
                  <a:schemeClr val="accent1">
                    <a:lumMod val="50000"/>
                  </a:schemeClr>
                </a:solidFill>
                <a:latin typeface="Courier New" pitchFamily="49" charset="0"/>
              </a:rPr>
              <a:t>Document</a:t>
            </a:r>
            <a:r>
              <a:rPr lang="en-US" dirty="0" smtClean="0">
                <a:solidFill>
                  <a:schemeClr val="accent1">
                    <a:lumMod val="50000"/>
                  </a:schemeClr>
                </a:solidFill>
              </a:rPr>
              <a:t> object</a:t>
            </a:r>
          </a:p>
          <a:p>
            <a:pPr>
              <a:defRPr/>
            </a:pPr>
            <a:r>
              <a:rPr lang="en-US" dirty="0" smtClean="0"/>
              <a:t>The model for the browser display the window is the </a:t>
            </a:r>
            <a:r>
              <a:rPr lang="en-US" sz="2000" b="1" dirty="0" smtClean="0">
                <a:solidFill>
                  <a:schemeClr val="accent1">
                    <a:lumMod val="50000"/>
                  </a:schemeClr>
                </a:solidFill>
                <a:latin typeface="Courier New" pitchFamily="49" charset="0"/>
              </a:rPr>
              <a:t>Window</a:t>
            </a:r>
            <a:r>
              <a:rPr lang="en-US" b="1" dirty="0" smtClean="0">
                <a:solidFill>
                  <a:schemeClr val="accent1">
                    <a:lumMod val="50000"/>
                  </a:schemeClr>
                </a:solidFill>
              </a:rPr>
              <a:t> </a:t>
            </a:r>
            <a:r>
              <a:rPr lang="en-US" dirty="0" smtClean="0">
                <a:solidFill>
                  <a:schemeClr val="accent1">
                    <a:lumMod val="50000"/>
                  </a:schemeClr>
                </a:solidFill>
              </a:rPr>
              <a:t>object   </a:t>
            </a:r>
          </a:p>
          <a:p>
            <a:pPr>
              <a:defRPr/>
            </a:pPr>
            <a:r>
              <a:rPr lang="en-US" dirty="0" smtClean="0"/>
              <a:t>The </a:t>
            </a:r>
            <a:r>
              <a:rPr lang="en-US" sz="2000" dirty="0" smtClean="0">
                <a:solidFill>
                  <a:schemeClr val="accent1">
                    <a:lumMod val="50000"/>
                  </a:schemeClr>
                </a:solidFill>
                <a:latin typeface="Courier New" pitchFamily="49" charset="0"/>
              </a:rPr>
              <a:t>Window</a:t>
            </a:r>
            <a:r>
              <a:rPr lang="en-US" dirty="0" smtClean="0"/>
              <a:t> object has two properties, </a:t>
            </a:r>
            <a:r>
              <a:rPr lang="en-US" sz="2000" dirty="0" smtClean="0">
                <a:solidFill>
                  <a:schemeClr val="accent1">
                    <a:lumMod val="50000"/>
                  </a:schemeClr>
                </a:solidFill>
                <a:latin typeface="Courier New" pitchFamily="49" charset="0"/>
              </a:rPr>
              <a:t>document</a:t>
            </a:r>
            <a:r>
              <a:rPr lang="en-US" dirty="0" smtClean="0"/>
              <a:t> and </a:t>
            </a:r>
            <a:r>
              <a:rPr lang="en-US" sz="2000" dirty="0" smtClean="0">
                <a:solidFill>
                  <a:schemeClr val="accent1">
                    <a:lumMod val="50000"/>
                  </a:schemeClr>
                </a:solidFill>
                <a:latin typeface="Courier New" pitchFamily="49" charset="0"/>
              </a:rPr>
              <a:t>window</a:t>
            </a:r>
            <a:r>
              <a:rPr lang="en-US" dirty="0" smtClean="0"/>
              <a:t>, which refer to the </a:t>
            </a:r>
            <a:r>
              <a:rPr lang="en-US" sz="2000" dirty="0" smtClean="0">
                <a:solidFill>
                  <a:schemeClr val="accent1">
                    <a:lumMod val="50000"/>
                  </a:schemeClr>
                </a:solidFill>
                <a:latin typeface="Courier New" pitchFamily="49" charset="0"/>
              </a:rPr>
              <a:t>Document</a:t>
            </a:r>
            <a:r>
              <a:rPr lang="en-US" dirty="0" smtClean="0"/>
              <a:t> and </a:t>
            </a:r>
            <a:r>
              <a:rPr lang="en-US" sz="2000" dirty="0" smtClean="0">
                <a:solidFill>
                  <a:schemeClr val="accent1">
                    <a:lumMod val="50000"/>
                  </a:schemeClr>
                </a:solidFill>
                <a:latin typeface="Courier New" pitchFamily="49" charset="0"/>
              </a:rPr>
              <a:t>Window</a:t>
            </a:r>
            <a:r>
              <a:rPr lang="en-US" dirty="0" smtClean="0"/>
              <a:t> objects, respectively</a:t>
            </a:r>
          </a:p>
          <a:p>
            <a:pPr>
              <a:defRPr/>
            </a:pPr>
            <a:r>
              <a:rPr lang="en-US" dirty="0" smtClean="0"/>
              <a:t>The </a:t>
            </a:r>
            <a:r>
              <a:rPr lang="en-US" sz="2000" b="1" dirty="0" smtClean="0">
                <a:solidFill>
                  <a:schemeClr val="accent1">
                    <a:lumMod val="50000"/>
                  </a:schemeClr>
                </a:solidFill>
                <a:latin typeface="Courier New" pitchFamily="49" charset="0"/>
              </a:rPr>
              <a:t>Document</a:t>
            </a:r>
            <a:r>
              <a:rPr lang="en-US" dirty="0" smtClean="0"/>
              <a:t> object has a method, </a:t>
            </a:r>
            <a:r>
              <a:rPr lang="en-US" sz="2000" b="1" dirty="0" smtClean="0">
                <a:solidFill>
                  <a:schemeClr val="accent1">
                    <a:lumMod val="50000"/>
                  </a:schemeClr>
                </a:solidFill>
                <a:latin typeface="Courier New" pitchFamily="49" charset="0"/>
              </a:rPr>
              <a:t>write</a:t>
            </a:r>
            <a:r>
              <a:rPr lang="en-US" dirty="0" smtClean="0"/>
              <a:t>, which dynamically creates content</a:t>
            </a:r>
          </a:p>
          <a:p>
            <a:pPr>
              <a:defRPr/>
            </a:pPr>
            <a:r>
              <a:rPr lang="en-US" dirty="0" smtClean="0"/>
              <a:t>The parameter is a string,  some of which are variables</a:t>
            </a:r>
          </a:p>
          <a:p>
            <a:pPr lvl="1">
              <a:defRPr/>
            </a:pPr>
            <a:r>
              <a:rPr lang="en-US" dirty="0" smtClean="0"/>
              <a:t>e.g., </a:t>
            </a:r>
            <a:r>
              <a:rPr lang="en-US" b="1" dirty="0" err="1" smtClean="0">
                <a:latin typeface="Courier New" pitchFamily="49" charset="0"/>
              </a:rPr>
              <a:t>document.write</a:t>
            </a:r>
            <a:r>
              <a:rPr lang="en-US" b="1" dirty="0" smtClean="0">
                <a:latin typeface="Courier New" pitchFamily="49" charset="0"/>
              </a:rPr>
              <a:t>(</a:t>
            </a:r>
            <a:r>
              <a:rPr lang="en-US" b="1" dirty="0" smtClean="0">
                <a:latin typeface="Courier New" pitchFamily="49" charset="0"/>
                <a:cs typeface="Courier New" pitchFamily="49" charset="0"/>
              </a:rPr>
              <a:t>“The result is: " + result +"&lt;</a:t>
            </a:r>
            <a:r>
              <a:rPr lang="en-US" b="1" dirty="0" err="1" smtClean="0">
                <a:latin typeface="Courier New" pitchFamily="49" charset="0"/>
                <a:cs typeface="Courier New" pitchFamily="49" charset="0"/>
              </a:rPr>
              <a:t>br</a:t>
            </a:r>
            <a:r>
              <a:rPr lang="en-US" b="1" dirty="0" smtClean="0">
                <a:latin typeface="Courier New" pitchFamily="49" charset="0"/>
                <a:cs typeface="Courier New" pitchFamily="49" charset="0"/>
              </a:rPr>
              <a:t> /&gt;"</a:t>
            </a:r>
            <a:r>
              <a:rPr lang="en-US" b="1" dirty="0" smtClean="0">
                <a:latin typeface="Courier New" pitchFamily="49" charset="0"/>
              </a:rPr>
              <a:t>);</a:t>
            </a:r>
          </a:p>
          <a:p>
            <a:pPr>
              <a:defRPr/>
            </a:pPr>
            <a:r>
              <a:rPr lang="en-US" dirty="0" smtClean="0"/>
              <a:t> The parameter is sent to the browser, so it can be anything that can appear in an HTML document (</a:t>
            </a:r>
            <a:r>
              <a:rPr lang="en-US" sz="2000" dirty="0" smtClean="0">
                <a:latin typeface="Courier New" pitchFamily="49" charset="0"/>
              </a:rPr>
              <a:t>&lt;</a:t>
            </a:r>
            <a:r>
              <a:rPr lang="en-US" sz="2000" dirty="0" err="1" smtClean="0">
                <a:latin typeface="Courier New" pitchFamily="49" charset="0"/>
              </a:rPr>
              <a:t>br</a:t>
            </a:r>
            <a:r>
              <a:rPr lang="en-US" sz="2000" dirty="0" smtClean="0">
                <a:latin typeface="Courier New" pitchFamily="49" charset="0"/>
              </a:rPr>
              <a:t> /&gt;</a:t>
            </a:r>
            <a:r>
              <a:rPr lang="en-US" dirty="0" smtClean="0"/>
              <a:t>)</a:t>
            </a:r>
          </a:p>
        </p:txBody>
      </p:sp>
      <p:pic>
        <p:nvPicPr>
          <p:cNvPr id="4" name="Picture 4" descr="fig04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6072188"/>
            <a:ext cx="7872413"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linds(horizontal)">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blinds(horizontal)">
                                      <p:cBhvr>
                                        <p:cTn id="12" dur="500"/>
                                        <p:tgtEl>
                                          <p:spTgt spid="58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blinds(horizontal)">
                                      <p:cBhvr>
                                        <p:cTn id="17" dur="500"/>
                                        <p:tgtEl>
                                          <p:spTgt spid="58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blinds(horizontal)">
                                      <p:cBhvr>
                                        <p:cTn id="22" dur="500"/>
                                        <p:tgtEl>
                                          <p:spTgt spid="58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blinds(horizontal)">
                                      <p:cBhvr>
                                        <p:cTn id="27" dur="500"/>
                                        <p:tgtEl>
                                          <p:spTgt spid="583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Effect transition="in" filter="blinds(horizontal)">
                                      <p:cBhvr>
                                        <p:cTn id="32" dur="500"/>
                                        <p:tgtEl>
                                          <p:spTgt spid="583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371">
                                            <p:txEl>
                                              <p:pRg st="6" end="6"/>
                                            </p:txEl>
                                          </p:spTgt>
                                        </p:tgtEl>
                                        <p:attrNameLst>
                                          <p:attrName>style.visibility</p:attrName>
                                        </p:attrNameLst>
                                      </p:cBhvr>
                                      <p:to>
                                        <p:strVal val="visible"/>
                                      </p:to>
                                    </p:set>
                                    <p:animEffect transition="in" filter="blinds(horizontal)">
                                      <p:cBhvr>
                                        <p:cTn id="37" dur="500"/>
                                        <p:tgtEl>
                                          <p:spTgt spid="583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en-US" smtClean="0"/>
              <a:t>Dialog window</a:t>
            </a:r>
          </a:p>
        </p:txBody>
      </p:sp>
      <p:sp>
        <p:nvSpPr>
          <p:cNvPr id="12291" name="Content Placeholder 2"/>
          <p:cNvSpPr>
            <a:spLocks noGrp="1"/>
          </p:cNvSpPr>
          <p:nvPr>
            <p:ph sz="quarter" idx="1"/>
          </p:nvPr>
        </p:nvSpPr>
        <p:spPr>
          <a:xfrm>
            <a:off x="457200" y="1219200"/>
            <a:ext cx="8229600" cy="4937125"/>
          </a:xfrm>
        </p:spPr>
        <p:txBody>
          <a:bodyPr/>
          <a:lstStyle/>
          <a:p>
            <a:pPr>
              <a:defRPr/>
            </a:pPr>
            <a:r>
              <a:rPr lang="en-US" dirty="0" smtClean="0"/>
              <a:t>The </a:t>
            </a:r>
            <a:r>
              <a:rPr lang="en-US" sz="2000" dirty="0" smtClean="0">
                <a:latin typeface="Courier New" pitchFamily="49" charset="0"/>
              </a:rPr>
              <a:t>Window</a:t>
            </a:r>
            <a:r>
              <a:rPr lang="en-US" dirty="0" smtClean="0"/>
              <a:t> object has three methods for creating dialog boxes,            </a:t>
            </a:r>
          </a:p>
          <a:p>
            <a:pPr lvl="4">
              <a:defRPr/>
            </a:pPr>
            <a:r>
              <a:rPr lang="en-US" sz="2400" b="1" dirty="0" smtClean="0">
                <a:latin typeface="Courier New" pitchFamily="49" charset="0"/>
              </a:rPr>
              <a:t>alert</a:t>
            </a:r>
            <a:r>
              <a:rPr lang="en-US" sz="2400" b="1" dirty="0" smtClean="0"/>
              <a:t>, </a:t>
            </a:r>
            <a:r>
              <a:rPr lang="en-US" sz="2400" b="1" dirty="0" smtClean="0">
                <a:latin typeface="Courier New" pitchFamily="49" charset="0"/>
              </a:rPr>
              <a:t>confirm</a:t>
            </a:r>
            <a:r>
              <a:rPr lang="en-US" sz="2400" dirty="0" smtClean="0"/>
              <a:t>, and </a:t>
            </a:r>
            <a:r>
              <a:rPr lang="en-US" sz="2400" b="1" dirty="0" smtClean="0">
                <a:latin typeface="Courier New" pitchFamily="49" charset="0"/>
              </a:rPr>
              <a:t>prompt</a:t>
            </a:r>
            <a:r>
              <a:rPr lang="en-US" sz="2400" b="1" dirty="0" smtClean="0"/>
              <a:t>    </a:t>
            </a:r>
            <a:r>
              <a:rPr lang="en-US" sz="2400" dirty="0" smtClean="0"/>
              <a:t>  </a:t>
            </a:r>
          </a:p>
          <a:p>
            <a:pPr marL="457200" indent="-457200">
              <a:buFont typeface="Wingdings 3" panose="05040102010807070707" pitchFamily="18" charset="2"/>
              <a:buAutoNum type="arabicPeriod"/>
              <a:defRPr/>
            </a:pPr>
            <a:r>
              <a:rPr lang="en-US" sz="2000" b="1" dirty="0" smtClean="0">
                <a:solidFill>
                  <a:schemeClr val="accent1">
                    <a:lumMod val="50000"/>
                  </a:schemeClr>
                </a:solidFill>
                <a:latin typeface="Courier New" pitchFamily="49" charset="0"/>
              </a:rPr>
              <a:t>alert(</a:t>
            </a:r>
            <a:r>
              <a:rPr lang="en-US" sz="2000" b="1" dirty="0" smtClean="0">
                <a:solidFill>
                  <a:schemeClr val="accent1">
                    <a:lumMod val="50000"/>
                  </a:schemeClr>
                </a:solidFill>
                <a:latin typeface="Courier New" pitchFamily="49" charset="0"/>
                <a:cs typeface="Courier New" pitchFamily="49" charset="0"/>
              </a:rPr>
              <a:t>"</a:t>
            </a:r>
            <a:r>
              <a:rPr lang="en-US" sz="2000" b="1" dirty="0" smtClean="0">
                <a:solidFill>
                  <a:schemeClr val="accent1">
                    <a:lumMod val="50000"/>
                  </a:schemeClr>
                </a:solidFill>
                <a:latin typeface="Courier New" pitchFamily="49" charset="0"/>
              </a:rPr>
              <a:t>Hey! \n</a:t>
            </a:r>
            <a:r>
              <a:rPr lang="en-US" sz="2000" b="1" dirty="0" smtClean="0">
                <a:solidFill>
                  <a:schemeClr val="accent1">
                    <a:lumMod val="50000"/>
                  </a:schemeClr>
                </a:solidFill>
                <a:latin typeface="Courier New" pitchFamily="49" charset="0"/>
                <a:cs typeface="Courier New" pitchFamily="49" charset="0"/>
              </a:rPr>
              <a:t>"</a:t>
            </a:r>
            <a:r>
              <a:rPr lang="en-US" sz="2000" b="1" dirty="0" smtClean="0">
                <a:solidFill>
                  <a:schemeClr val="accent1">
                    <a:lumMod val="50000"/>
                  </a:schemeClr>
                </a:solidFill>
                <a:latin typeface="Courier New" pitchFamily="49" charset="0"/>
              </a:rPr>
              <a:t>);</a:t>
            </a:r>
          </a:p>
          <a:p>
            <a:pPr marL="731838" lvl="1" indent="-457200">
              <a:buFont typeface="Wingdings 3" panose="05040102010807070707" pitchFamily="18" charset="2"/>
              <a:buAutoNum type="arabicPeriod"/>
              <a:defRPr/>
            </a:pPr>
            <a:r>
              <a:rPr lang="en-US" dirty="0" smtClean="0"/>
              <a:t>Parameter is plain text, not HTML</a:t>
            </a:r>
          </a:p>
          <a:p>
            <a:pPr marL="731838" lvl="1" indent="-457200">
              <a:buFont typeface="Wingdings 3" panose="05040102010807070707" pitchFamily="18" charset="2"/>
              <a:buAutoNum type="arabicPeriod"/>
              <a:defRPr/>
            </a:pPr>
            <a:r>
              <a:rPr lang="en-US" dirty="0" smtClean="0"/>
              <a:t>Opens a dialog box which displays the parameter string and an </a:t>
            </a:r>
            <a:r>
              <a:rPr lang="en-US" sz="2000" dirty="0" smtClean="0">
                <a:latin typeface="Courier New" pitchFamily="49" charset="0"/>
              </a:rPr>
              <a:t>OK</a:t>
            </a:r>
            <a:r>
              <a:rPr lang="en-US" dirty="0" smtClean="0"/>
              <a:t> button</a:t>
            </a:r>
          </a:p>
          <a:p>
            <a:pPr marL="731838" lvl="1" indent="-457200">
              <a:buFont typeface="Wingdings 3" panose="05040102010807070707" pitchFamily="18" charset="2"/>
              <a:buAutoNum type="arabicPeriod"/>
              <a:defRPr/>
            </a:pPr>
            <a:r>
              <a:rPr lang="en-US" dirty="0" smtClean="0"/>
              <a:t>It waits for the user to press the </a:t>
            </a:r>
            <a:r>
              <a:rPr lang="en-US" sz="2000" dirty="0" smtClean="0">
                <a:latin typeface="Courier New" pitchFamily="49" charset="0"/>
              </a:rPr>
              <a:t>OK</a:t>
            </a:r>
            <a:r>
              <a:rPr lang="en-US" dirty="0" smtClean="0"/>
              <a:t> button </a:t>
            </a:r>
          </a:p>
          <a:p>
            <a:pPr marL="731838" lvl="1" indent="-457200">
              <a:buFont typeface="Wingdings 3" panose="05040102010807070707" pitchFamily="18" charset="2"/>
              <a:buAutoNum type="arabicPeriod"/>
              <a:defRPr/>
            </a:pPr>
            <a:r>
              <a:rPr lang="en-US" b="1" dirty="0" smtClean="0"/>
              <a:t>alert</a:t>
            </a:r>
            <a:r>
              <a:rPr lang="en-US" dirty="0" smtClean="0"/>
              <a:t> (“The sum is “  + sum + “\n”);</a:t>
            </a:r>
          </a:p>
          <a:p>
            <a:pPr lvl="1" eaLnBrk="1" hangingPunct="1">
              <a:defRPr/>
            </a:pPr>
            <a:endParaRPr lang="en-US" dirty="0" smtClean="0"/>
          </a:p>
        </p:txBody>
      </p:sp>
      <p:pic>
        <p:nvPicPr>
          <p:cNvPr id="4" name="Picture 4" descr="fig04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913313"/>
            <a:ext cx="68580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ox(in)">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ox(in)">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ox(in)">
                                      <p:cBhvr>
                                        <p:cTn id="17" dur="500"/>
                                        <p:tgtEl>
                                          <p:spTgt spid="12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ox(in)">
                                      <p:cBhvr>
                                        <p:cTn id="22" dur="500"/>
                                        <p:tgtEl>
                                          <p:spTgt spid="12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ox(in)">
                                      <p:cBhvr>
                                        <p:cTn id="27" dur="500"/>
                                        <p:tgtEl>
                                          <p:spTgt spid="12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box(in)">
                                      <p:cBhvr>
                                        <p:cTn id="32" dur="500"/>
                                        <p:tgtEl>
                                          <p:spTgt spid="12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box(in)">
                                      <p:cBhvr>
                                        <p:cTn id="37" dur="500"/>
                                        <p:tgtEl>
                                          <p:spTgt spid="12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en-US" smtClean="0"/>
              <a:t>Alert window </a:t>
            </a:r>
          </a:p>
        </p:txBody>
      </p:sp>
      <p:sp>
        <p:nvSpPr>
          <p:cNvPr id="60419" name="Content Placeholder 2"/>
          <p:cNvSpPr>
            <a:spLocks noGrp="1"/>
          </p:cNvSpPr>
          <p:nvPr>
            <p:ph sz="quarter" idx="1"/>
          </p:nvPr>
        </p:nvSpPr>
        <p:spPr>
          <a:xfrm>
            <a:off x="457200" y="1219200"/>
            <a:ext cx="8229600" cy="4937125"/>
          </a:xfrm>
        </p:spPr>
        <p:txBody>
          <a:bodyPr/>
          <a:lstStyle/>
          <a:p>
            <a:pPr lvl="1" eaLnBrk="1" hangingPunct="1">
              <a:buFont typeface="Wingdings" pitchFamily="2" charset="2"/>
              <a:buNone/>
              <a:defRPr/>
            </a:pPr>
            <a:r>
              <a:rPr lang="en-US" dirty="0" smtClean="0"/>
              <a:t>&lt;html&gt;  </a:t>
            </a:r>
          </a:p>
          <a:p>
            <a:pPr lvl="1" eaLnBrk="1" hangingPunct="1">
              <a:buFont typeface="Wingdings" pitchFamily="2" charset="2"/>
              <a:buNone/>
              <a:defRPr/>
            </a:pPr>
            <a:r>
              <a:rPr lang="en-US" dirty="0" smtClean="0"/>
              <a:t>&lt;head&gt;</a:t>
            </a:r>
            <a:endParaRPr lang="en-IN" dirty="0" smtClean="0"/>
          </a:p>
          <a:p>
            <a:pPr lvl="1" eaLnBrk="1" hangingPunct="1">
              <a:buFont typeface="Wingdings" pitchFamily="2" charset="2"/>
              <a:buNone/>
              <a:defRPr/>
            </a:pPr>
            <a:r>
              <a:rPr lang="en-US" dirty="0" smtClean="0"/>
              <a:t>&lt;script type="text/</a:t>
            </a:r>
            <a:r>
              <a:rPr lang="en-US" dirty="0" err="1" smtClean="0"/>
              <a:t>javascript</a:t>
            </a:r>
            <a:r>
              <a:rPr lang="en-US" dirty="0" smtClean="0"/>
              <a:t>"&gt;</a:t>
            </a:r>
            <a:endParaRPr lang="en-IN" dirty="0" smtClean="0"/>
          </a:p>
          <a:p>
            <a:pPr lvl="1" eaLnBrk="1" hangingPunct="1">
              <a:buFont typeface="Wingdings" pitchFamily="2" charset="2"/>
              <a:buNone/>
              <a:defRPr/>
            </a:pPr>
            <a:r>
              <a:rPr lang="en-US" dirty="0" smtClean="0">
                <a:solidFill>
                  <a:schemeClr val="accent1">
                    <a:lumMod val="50000"/>
                  </a:schemeClr>
                </a:solidFill>
              </a:rPr>
              <a:t>function message(){</a:t>
            </a:r>
            <a:endParaRPr lang="en-IN" dirty="0" smtClean="0">
              <a:solidFill>
                <a:schemeClr val="accent1">
                  <a:lumMod val="50000"/>
                </a:schemeClr>
              </a:solidFill>
            </a:endParaRPr>
          </a:p>
          <a:p>
            <a:pPr lvl="1" eaLnBrk="1" hangingPunct="1">
              <a:buFont typeface="Wingdings" pitchFamily="2" charset="2"/>
              <a:buNone/>
              <a:defRPr/>
            </a:pPr>
            <a:r>
              <a:rPr lang="en-US" dirty="0" smtClean="0">
                <a:solidFill>
                  <a:schemeClr val="accent1">
                    <a:lumMod val="50000"/>
                  </a:schemeClr>
                </a:solidFill>
              </a:rPr>
              <a:t>alert("This alert box was called with the </a:t>
            </a:r>
            <a:r>
              <a:rPr lang="en-US" dirty="0" err="1" smtClean="0">
                <a:solidFill>
                  <a:schemeClr val="accent1">
                    <a:lumMod val="50000"/>
                  </a:schemeClr>
                </a:solidFill>
              </a:rPr>
              <a:t>onload</a:t>
            </a:r>
            <a:r>
              <a:rPr lang="en-US" dirty="0" smtClean="0">
                <a:solidFill>
                  <a:schemeClr val="accent1">
                    <a:lumMod val="50000"/>
                  </a:schemeClr>
                </a:solidFill>
              </a:rPr>
              <a:t> event");}</a:t>
            </a:r>
            <a:endParaRPr lang="en-IN" dirty="0" smtClean="0">
              <a:solidFill>
                <a:schemeClr val="accent1">
                  <a:lumMod val="50000"/>
                </a:schemeClr>
              </a:solidFill>
            </a:endParaRPr>
          </a:p>
          <a:p>
            <a:pPr lvl="1" eaLnBrk="1" hangingPunct="1">
              <a:buFont typeface="Wingdings" pitchFamily="2" charset="2"/>
              <a:buNone/>
              <a:defRPr/>
            </a:pPr>
            <a:r>
              <a:rPr lang="en-US" dirty="0" smtClean="0"/>
              <a:t>&lt;/script&gt;</a:t>
            </a:r>
            <a:endParaRPr lang="en-IN" dirty="0" smtClean="0"/>
          </a:p>
          <a:p>
            <a:pPr lvl="1" eaLnBrk="1" hangingPunct="1">
              <a:buFont typeface="Wingdings" pitchFamily="2" charset="2"/>
              <a:buNone/>
              <a:defRPr/>
            </a:pPr>
            <a:r>
              <a:rPr lang="en-US" dirty="0" smtClean="0"/>
              <a:t>&lt;/head&gt; </a:t>
            </a:r>
            <a:endParaRPr lang="en-IN" dirty="0" smtClean="0"/>
          </a:p>
          <a:p>
            <a:pPr lvl="1" eaLnBrk="1" hangingPunct="1">
              <a:buFont typeface="Wingdings" pitchFamily="2" charset="2"/>
              <a:buNone/>
              <a:defRPr/>
            </a:pPr>
            <a:r>
              <a:rPr lang="en-US" dirty="0" smtClean="0">
                <a:solidFill>
                  <a:schemeClr val="accent1">
                    <a:lumMod val="50000"/>
                  </a:schemeClr>
                </a:solidFill>
              </a:rPr>
              <a:t>&lt;body </a:t>
            </a:r>
            <a:r>
              <a:rPr lang="en-US" dirty="0" err="1" smtClean="0">
                <a:solidFill>
                  <a:schemeClr val="accent1">
                    <a:lumMod val="50000"/>
                  </a:schemeClr>
                </a:solidFill>
              </a:rPr>
              <a:t>onload</a:t>
            </a:r>
            <a:r>
              <a:rPr lang="en-US" dirty="0" smtClean="0">
                <a:solidFill>
                  <a:schemeClr val="accent1">
                    <a:lumMod val="50000"/>
                  </a:schemeClr>
                </a:solidFill>
              </a:rPr>
              <a:t>="message()"&gt;</a:t>
            </a:r>
            <a:endParaRPr lang="en-IN" dirty="0" smtClean="0">
              <a:solidFill>
                <a:schemeClr val="accent1">
                  <a:lumMod val="50000"/>
                </a:schemeClr>
              </a:solidFill>
            </a:endParaRPr>
          </a:p>
          <a:p>
            <a:pPr lvl="1" eaLnBrk="1" hangingPunct="1">
              <a:buFont typeface="Wingdings" pitchFamily="2" charset="2"/>
              <a:buNone/>
              <a:defRPr/>
            </a:pPr>
            <a:r>
              <a:rPr lang="en-US" dirty="0" smtClean="0"/>
              <a:t> &lt;/body&gt;</a:t>
            </a:r>
            <a:endParaRPr lang="en-IN" dirty="0" smtClean="0"/>
          </a:p>
          <a:p>
            <a:pPr lvl="1" eaLnBrk="1" hangingPunct="1">
              <a:buFont typeface="Wingdings" pitchFamily="2" charset="2"/>
              <a:buNone/>
              <a:defRPr/>
            </a:pPr>
            <a:r>
              <a:rPr lang="en-US" dirty="0" smtClean="0"/>
              <a:t>&lt;/html&gt;</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l="55907" t="52771" r="10316" b="29269"/>
          <a:stretch>
            <a:fillRect/>
          </a:stretch>
        </p:blipFill>
        <p:spPr bwMode="auto">
          <a:xfrm>
            <a:off x="5000625" y="3929063"/>
            <a:ext cx="3929063"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blinds(horizontal)">
                                      <p:cBhvr>
                                        <p:cTn id="7" dur="5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latin typeface="Courier New" panose="02070309020205020404" pitchFamily="49" charset="0"/>
              </a:rPr>
              <a:t>Confirm dialog box</a:t>
            </a:r>
            <a:endParaRPr lang="en-IN" altLang="en-US" smtClean="0"/>
          </a:p>
        </p:txBody>
      </p:sp>
      <p:sp>
        <p:nvSpPr>
          <p:cNvPr id="61443" name="Content Placeholder 2"/>
          <p:cNvSpPr>
            <a:spLocks noGrp="1"/>
          </p:cNvSpPr>
          <p:nvPr>
            <p:ph sz="quarter" idx="1"/>
          </p:nvPr>
        </p:nvSpPr>
        <p:spPr>
          <a:xfrm>
            <a:off x="457200" y="1219200"/>
            <a:ext cx="8229600" cy="4937125"/>
          </a:xfrm>
        </p:spPr>
        <p:txBody>
          <a:bodyPr/>
          <a:lstStyle/>
          <a:p>
            <a:pPr>
              <a:buFont typeface="Wingdings 3" panose="05040102010807070707" pitchFamily="18" charset="2"/>
              <a:buNone/>
            </a:pPr>
            <a:r>
              <a:rPr lang="en-US" altLang="en-US" smtClean="0"/>
              <a:t>2. </a:t>
            </a:r>
            <a:r>
              <a:rPr lang="en-US" altLang="en-US" sz="2000" b="1" smtClean="0">
                <a:latin typeface="Courier New" panose="02070309020205020404" pitchFamily="49" charset="0"/>
              </a:rPr>
              <a:t>confirm(</a:t>
            </a:r>
            <a:r>
              <a:rPr lang="en-US" altLang="en-US" sz="2000" b="1" smtClean="0">
                <a:latin typeface="Courier New" panose="02070309020205020404" pitchFamily="49" charset="0"/>
                <a:cs typeface="Courier New" panose="02070309020205020404" pitchFamily="49" charset="0"/>
              </a:rPr>
              <a:t>"</a:t>
            </a:r>
            <a:r>
              <a:rPr lang="en-US" altLang="en-US" sz="2000" b="1" smtClean="0">
                <a:latin typeface="Courier New" panose="02070309020205020404" pitchFamily="49" charset="0"/>
              </a:rPr>
              <a:t>Do you want to continue?</a:t>
            </a:r>
            <a:r>
              <a:rPr lang="en-US" altLang="en-US" sz="2000" b="1" smtClean="0">
                <a:latin typeface="Courier New" panose="02070309020205020404" pitchFamily="49" charset="0"/>
                <a:cs typeface="Courier New" panose="02070309020205020404" pitchFamily="49" charset="0"/>
              </a:rPr>
              <a:t>"</a:t>
            </a:r>
            <a:r>
              <a:rPr lang="en-US" altLang="en-US" sz="2000" b="1" smtClean="0">
                <a:latin typeface="Courier New" panose="02070309020205020404" pitchFamily="49" charset="0"/>
              </a:rPr>
              <a:t>);</a:t>
            </a:r>
          </a:p>
          <a:p>
            <a:r>
              <a:rPr lang="en-US" altLang="en-US" smtClean="0"/>
              <a:t>Opens a dialog box and displays the parameter and two buttons, </a:t>
            </a:r>
            <a:r>
              <a:rPr lang="en-US" altLang="en-US" sz="2000" smtClean="0">
                <a:latin typeface="Courier New" panose="02070309020205020404" pitchFamily="49" charset="0"/>
              </a:rPr>
              <a:t>OK</a:t>
            </a:r>
            <a:r>
              <a:rPr lang="en-US" altLang="en-US" smtClean="0"/>
              <a:t> and </a:t>
            </a:r>
            <a:r>
              <a:rPr lang="en-US" altLang="en-US" sz="2000" smtClean="0">
                <a:latin typeface="Courier New" panose="02070309020205020404" pitchFamily="49" charset="0"/>
              </a:rPr>
              <a:t>Cancel</a:t>
            </a:r>
          </a:p>
          <a:p>
            <a:r>
              <a:rPr lang="en-US" altLang="en-US" smtClean="0"/>
              <a:t>Returns a Boolean value, depending on which button was pressed (it waits for one)</a:t>
            </a:r>
          </a:p>
          <a:p>
            <a:pPr eaLnBrk="1" hangingPunct="1"/>
            <a:r>
              <a:rPr lang="en-US" altLang="en-US" smtClean="0"/>
              <a:t>var question = </a:t>
            </a:r>
            <a:r>
              <a:rPr lang="en-US" altLang="en-US" b="1" smtClean="0"/>
              <a:t>confirm</a:t>
            </a:r>
            <a:r>
              <a:rPr lang="en-US" altLang="en-US" smtClean="0"/>
              <a:t> (“ Do you want to continue ?”);</a:t>
            </a:r>
          </a:p>
          <a:p>
            <a:pPr eaLnBrk="1" hangingPunct="1"/>
            <a:endParaRPr lang="en-US" altLang="en-US" smtClean="0"/>
          </a:p>
          <a:p>
            <a:pPr eaLnBrk="1" hangingPunct="1"/>
            <a:r>
              <a:rPr lang="en-US" altLang="en-US" smtClean="0">
                <a:hlinkClick r:id="rId2" action="ppaction://hlinkfile"/>
              </a:rPr>
              <a:t>Example</a:t>
            </a:r>
            <a:endParaRPr lang="en-US" altLang="en-US" smtClean="0"/>
          </a:p>
          <a:p>
            <a:pPr eaLnBrk="1" hangingPunct="1"/>
            <a:endParaRPr lang="en-US" altLang="en-US" smtClean="0"/>
          </a:p>
          <a:p>
            <a:pPr eaLnBrk="1" hangingPunct="1"/>
            <a:endParaRPr lang="en-US" altLang="en-US" smtClean="0"/>
          </a:p>
          <a:p>
            <a:endParaRPr lang="en-IN" altLang="en-US" smtClean="0"/>
          </a:p>
        </p:txBody>
      </p:sp>
      <p:pic>
        <p:nvPicPr>
          <p:cNvPr id="4" name="Picture 4" descr="fig04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3857625"/>
            <a:ext cx="5380038"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2" dur="500"/>
                                        <p:tgtEl>
                                          <p:spTgt spid="61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7" dur="500"/>
                                        <p:tgtEl>
                                          <p:spTgt spid="614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22" dur="500"/>
                                        <p:tgtEl>
                                          <p:spTgt spid="614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27" dur="500"/>
                                        <p:tgtEl>
                                          <p:spTgt spid="6144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l="50729" t="32295" r="9482" b="42570"/>
          <a:stretch>
            <a:fillRect/>
          </a:stretch>
        </p:blipFill>
        <p:spPr bwMode="auto">
          <a:xfrm>
            <a:off x="3500438" y="0"/>
            <a:ext cx="5643562"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Title 1"/>
          <p:cNvSpPr>
            <a:spLocks noGrp="1"/>
          </p:cNvSpPr>
          <p:nvPr>
            <p:ph type="title"/>
          </p:nvPr>
        </p:nvSpPr>
        <p:spPr/>
        <p:txBody>
          <a:bodyPr/>
          <a:lstStyle/>
          <a:p>
            <a:pPr eaLnBrk="1" hangingPunct="1"/>
            <a:r>
              <a:rPr lang="en-US" altLang="en-US" smtClean="0"/>
              <a:t>Confirm Window</a:t>
            </a:r>
          </a:p>
        </p:txBody>
      </p:sp>
      <p:sp>
        <p:nvSpPr>
          <p:cNvPr id="60420" name="Content Placeholder 2"/>
          <p:cNvSpPr>
            <a:spLocks noGrp="1"/>
          </p:cNvSpPr>
          <p:nvPr>
            <p:ph sz="quarter" idx="1"/>
          </p:nvPr>
        </p:nvSpPr>
        <p:spPr>
          <a:xfrm>
            <a:off x="500063" y="785813"/>
            <a:ext cx="8455025" cy="5545137"/>
          </a:xfrm>
        </p:spPr>
        <p:txBody>
          <a:bodyPr/>
          <a:lstStyle/>
          <a:p>
            <a:pPr eaLnBrk="1" hangingPunct="1">
              <a:buFont typeface="Wingdings" panose="05000000000000000000" pitchFamily="2" charset="2"/>
              <a:buNone/>
            </a:pPr>
            <a:r>
              <a:rPr lang="en-US" altLang="en-US" sz="2200" dirty="0" smtClean="0"/>
              <a:t>&lt;!DOCTYPE html&gt;</a:t>
            </a:r>
          </a:p>
          <a:p>
            <a:pPr eaLnBrk="1" hangingPunct="1">
              <a:buFont typeface="Wingdings" panose="05000000000000000000" pitchFamily="2" charset="2"/>
              <a:buNone/>
            </a:pPr>
            <a:r>
              <a:rPr lang="en-US" altLang="en-US" sz="2200" dirty="0" smtClean="0"/>
              <a:t>&lt;html&gt;&lt;head&gt;</a:t>
            </a:r>
          </a:p>
          <a:p>
            <a:pPr eaLnBrk="1" hangingPunct="1">
              <a:buFont typeface="Wingdings" panose="05000000000000000000" pitchFamily="2" charset="2"/>
              <a:buNone/>
            </a:pPr>
            <a:r>
              <a:rPr lang="en-US" altLang="en-US" sz="2200" dirty="0" smtClean="0"/>
              <a:t>&lt;script type="text/</a:t>
            </a:r>
            <a:r>
              <a:rPr lang="en-US" altLang="en-US" sz="2200" dirty="0" err="1" smtClean="0"/>
              <a:t>javascript</a:t>
            </a:r>
            <a:r>
              <a:rPr lang="en-US" altLang="en-US" sz="2200" dirty="0" smtClean="0"/>
              <a:t>"&gt;</a:t>
            </a:r>
          </a:p>
          <a:p>
            <a:pPr eaLnBrk="1" hangingPunct="1">
              <a:buFont typeface="Wingdings" panose="05000000000000000000" pitchFamily="2" charset="2"/>
              <a:buNone/>
            </a:pPr>
            <a:r>
              <a:rPr lang="en-US" altLang="en-US" sz="2200" dirty="0" err="1" smtClean="0"/>
              <a:t>var</a:t>
            </a:r>
            <a:r>
              <a:rPr lang="en-US" altLang="en-US" sz="2200" dirty="0" smtClean="0"/>
              <a:t> txt=" ";</a:t>
            </a:r>
          </a:p>
          <a:p>
            <a:pPr eaLnBrk="1" hangingPunct="1">
              <a:buFont typeface="Wingdings" panose="05000000000000000000" pitchFamily="2" charset="2"/>
              <a:buNone/>
            </a:pPr>
            <a:r>
              <a:rPr lang="en-US" altLang="en-US" sz="2200" dirty="0" smtClean="0"/>
              <a:t>function message() </a:t>
            </a:r>
          </a:p>
          <a:p>
            <a:pPr eaLnBrk="1" hangingPunct="1">
              <a:buFont typeface="Wingdings" panose="05000000000000000000" pitchFamily="2" charset="2"/>
              <a:buNone/>
            </a:pPr>
            <a:r>
              <a:rPr lang="en-US" altLang="en-US" sz="2200" dirty="0" smtClean="0"/>
              <a:t>{try { </a:t>
            </a:r>
            <a:r>
              <a:rPr lang="en-US" altLang="en-US" sz="2200" dirty="0" err="1" smtClean="0"/>
              <a:t>adddlert</a:t>
            </a:r>
            <a:r>
              <a:rPr lang="en-US" altLang="en-US" sz="2200" dirty="0" smtClean="0"/>
              <a:t>("Welcome guest!"); }</a:t>
            </a:r>
          </a:p>
          <a:p>
            <a:pPr eaLnBrk="1" hangingPunct="1">
              <a:buFont typeface="Wingdings" panose="05000000000000000000" pitchFamily="2" charset="2"/>
              <a:buNone/>
            </a:pPr>
            <a:r>
              <a:rPr lang="en-US" altLang="en-US" sz="2200" dirty="0" smtClean="0"/>
              <a:t>catch(err) </a:t>
            </a:r>
          </a:p>
          <a:p>
            <a:pPr eaLnBrk="1" hangingPunct="1">
              <a:buFont typeface="Wingdings" panose="05000000000000000000" pitchFamily="2" charset="2"/>
              <a:buNone/>
            </a:pPr>
            <a:r>
              <a:rPr lang="en-US" altLang="en-US" sz="2200" dirty="0" smtClean="0"/>
              <a:t>  { txt="There was an error on this page.\n\n";</a:t>
            </a:r>
          </a:p>
          <a:p>
            <a:pPr eaLnBrk="1" hangingPunct="1">
              <a:buFont typeface="Wingdings" panose="05000000000000000000" pitchFamily="2" charset="2"/>
              <a:buNone/>
            </a:pPr>
            <a:r>
              <a:rPr lang="en-US" altLang="en-US" sz="2200" dirty="0" smtClean="0"/>
              <a:t>  txt+="Click OK to continue viewing this page,\n";</a:t>
            </a:r>
          </a:p>
          <a:p>
            <a:pPr eaLnBrk="1" hangingPunct="1">
              <a:buFont typeface="Wingdings" panose="05000000000000000000" pitchFamily="2" charset="2"/>
              <a:buNone/>
            </a:pPr>
            <a:r>
              <a:rPr lang="en-US" altLang="en-US" sz="2200" dirty="0" smtClean="0"/>
              <a:t>  txt+="or Cancel to return to the home page.\n\n";</a:t>
            </a:r>
          </a:p>
          <a:p>
            <a:pPr eaLnBrk="1" hangingPunct="1">
              <a:buFont typeface="Wingdings" panose="05000000000000000000" pitchFamily="2" charset="2"/>
              <a:buNone/>
            </a:pPr>
            <a:r>
              <a:rPr lang="en-US" altLang="en-US" sz="2200" dirty="0" smtClean="0"/>
              <a:t>   if(!confirm(txt)) {</a:t>
            </a:r>
            <a:r>
              <a:rPr lang="en-US" altLang="en-US" sz="2200" dirty="0" err="1" smtClean="0"/>
              <a:t>document.location.href</a:t>
            </a:r>
            <a:r>
              <a:rPr lang="en-US" altLang="en-US" sz="2200" dirty="0" smtClean="0"/>
              <a:t>=</a:t>
            </a:r>
            <a:r>
              <a:rPr lang="en-US" altLang="en-US" sz="2200" dirty="0" smtClean="0">
                <a:hlinkClick r:id="rId3"/>
              </a:rPr>
              <a:t>http://www.pes.edu/</a:t>
            </a:r>
            <a:r>
              <a:rPr lang="en-US" altLang="en-US" sz="2200" dirty="0" smtClean="0"/>
              <a:t>;}</a:t>
            </a:r>
          </a:p>
          <a:p>
            <a:pPr eaLnBrk="1" hangingPunct="1">
              <a:buFont typeface="Wingdings" panose="05000000000000000000" pitchFamily="2" charset="2"/>
              <a:buNone/>
            </a:pPr>
            <a:r>
              <a:rPr lang="en-US" altLang="en-US" sz="2200" dirty="0" smtClean="0"/>
              <a:t>   } }&lt;/script&gt;  &lt;/head&gt;&lt;body&gt;&lt;input type="button" value="view message" </a:t>
            </a:r>
            <a:r>
              <a:rPr lang="en-US" altLang="en-US" sz="2200" dirty="0" err="1" smtClean="0"/>
              <a:t>onclick</a:t>
            </a:r>
            <a:r>
              <a:rPr lang="en-US" altLang="en-US" sz="2200" dirty="0" smtClean="0"/>
              <a:t>="message()"&gt;</a:t>
            </a:r>
          </a:p>
          <a:p>
            <a:pPr eaLnBrk="1" hangingPunct="1">
              <a:buFont typeface="Wingdings" panose="05000000000000000000" pitchFamily="2" charset="2"/>
              <a:buNone/>
            </a:pPr>
            <a:r>
              <a:rPr lang="en-US" altLang="en-US" sz="2200" dirty="0" smtClean="0"/>
              <a:t> &lt;/body&gt;  &lt;/html&gt;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endParaRPr lang="en-IN" altLang="en-US" smtClean="0"/>
          </a:p>
        </p:txBody>
      </p:sp>
      <p:sp>
        <p:nvSpPr>
          <p:cNvPr id="61443" name="Content Placeholder 2"/>
          <p:cNvSpPr>
            <a:spLocks noGrp="1"/>
          </p:cNvSpPr>
          <p:nvPr>
            <p:ph sz="quarter" idx="1"/>
          </p:nvPr>
        </p:nvSpPr>
        <p:spPr>
          <a:xfrm>
            <a:off x="457200" y="1219200"/>
            <a:ext cx="8229600" cy="4937125"/>
          </a:xfrm>
        </p:spPr>
        <p:txBody>
          <a:bodyPr/>
          <a:lstStyle/>
          <a:p>
            <a:r>
              <a:rPr lang="en-US" altLang="en-US" smtClean="0">
                <a:hlinkClick r:id="rId2" action="ppaction://hlinkfile"/>
              </a:rPr>
              <a:t>Simple confirm</a:t>
            </a:r>
            <a:endParaRPr lang="en-US" altLang="en-US" smtClean="0"/>
          </a:p>
          <a:p>
            <a:endParaRPr lang="en-US" altLang="en-US" smtClean="0"/>
          </a:p>
          <a:p>
            <a:r>
              <a:rPr lang="en-US" altLang="en-US" smtClean="0">
                <a:hlinkClick r:id="rId3" action="ppaction://hlinkfile"/>
              </a:rPr>
              <a:t>Confirm with try-catch block</a:t>
            </a:r>
            <a:endParaRPr lang="en-US" altLang="en-US" smtClean="0"/>
          </a:p>
          <a:p>
            <a:endParaRPr lang="en-US" altLang="en-US" smtClean="0"/>
          </a:p>
          <a:p>
            <a:r>
              <a:rPr lang="en-US" altLang="en-US" smtClean="0">
                <a:hlinkClick r:id="rId4" action="ppaction://hlinkfile"/>
              </a:rPr>
              <a:t>Try-Catch-Throw</a:t>
            </a:r>
            <a:endParaRPr lang="en-US" altLang="en-US" smtClean="0"/>
          </a:p>
          <a:p>
            <a:endParaRPr lang="en-US" altLang="en-US" smtClean="0"/>
          </a:p>
          <a:p>
            <a:endParaRPr lang="en-US" altLang="en-US" smtClean="0"/>
          </a:p>
          <a:p>
            <a:endParaRPr lang="en-IN"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altLang="en-US" smtClean="0"/>
              <a:t>Prompt window</a:t>
            </a:r>
          </a:p>
        </p:txBody>
      </p:sp>
      <p:sp>
        <p:nvSpPr>
          <p:cNvPr id="62467" name="Content Placeholder 2"/>
          <p:cNvSpPr>
            <a:spLocks noGrp="1"/>
          </p:cNvSpPr>
          <p:nvPr>
            <p:ph sz="quarter" idx="1"/>
          </p:nvPr>
        </p:nvSpPr>
        <p:spPr>
          <a:xfrm>
            <a:off x="457200" y="1219200"/>
            <a:ext cx="8229600" cy="4937125"/>
          </a:xfrm>
        </p:spPr>
        <p:txBody>
          <a:bodyPr/>
          <a:lstStyle/>
          <a:p>
            <a:pPr eaLnBrk="1" hangingPunct="1"/>
            <a:endParaRPr lang="en-IN" altLang="en-US" smtClean="0"/>
          </a:p>
        </p:txBody>
      </p:sp>
      <p:pic>
        <p:nvPicPr>
          <p:cNvPr id="62468" name="Picture 1"/>
          <p:cNvPicPr>
            <a:picLocks noChangeAspect="1" noChangeArrowheads="1"/>
          </p:cNvPicPr>
          <p:nvPr/>
        </p:nvPicPr>
        <p:blipFill>
          <a:blip r:embed="rId2">
            <a:grayscl/>
            <a:extLst>
              <a:ext uri="{28A0092B-C50C-407E-A947-70E740481C1C}">
                <a14:useLocalDpi xmlns:a14="http://schemas.microsoft.com/office/drawing/2010/main" val="0"/>
              </a:ext>
            </a:extLst>
          </a:blip>
          <a:srcRect l="7307" t="11469" r="52753" b="49117"/>
          <a:stretch>
            <a:fillRect/>
          </a:stretch>
        </p:blipFill>
        <p:spPr bwMode="auto">
          <a:xfrm>
            <a:off x="642938" y="1500188"/>
            <a:ext cx="792956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endParaRPr lang="en-IN" altLang="en-US" smtClean="0"/>
          </a:p>
        </p:txBody>
      </p:sp>
      <p:sp>
        <p:nvSpPr>
          <p:cNvPr id="64515" name="Content Placeholder 2"/>
          <p:cNvSpPr>
            <a:spLocks noGrp="1"/>
          </p:cNvSpPr>
          <p:nvPr>
            <p:ph sz="quarter" idx="1"/>
          </p:nvPr>
        </p:nvSpPr>
        <p:spPr>
          <a:xfrm>
            <a:off x="457200" y="1219200"/>
            <a:ext cx="8229600" cy="4937125"/>
          </a:xfrm>
        </p:spPr>
        <p:txBody>
          <a:bodyPr/>
          <a:lstStyle/>
          <a:p>
            <a:pPr>
              <a:buFont typeface="Wingdings 3" panose="05040102010807070707" pitchFamily="18" charset="2"/>
              <a:buNone/>
            </a:pPr>
            <a:r>
              <a:rPr lang="en-US" altLang="en-US" smtClean="0"/>
              <a:t>3. </a:t>
            </a:r>
            <a:r>
              <a:rPr lang="en-US" altLang="en-US" sz="2000" b="1" smtClean="0">
                <a:latin typeface="Courier New" panose="02070309020205020404" pitchFamily="49" charset="0"/>
              </a:rPr>
              <a:t>prompt(</a:t>
            </a:r>
            <a:r>
              <a:rPr lang="en-US" altLang="en-US" sz="2000" b="1" smtClean="0">
                <a:latin typeface="Courier New" panose="02070309020205020404" pitchFamily="49" charset="0"/>
                <a:cs typeface="Courier New" panose="02070309020205020404" pitchFamily="49" charset="0"/>
              </a:rPr>
              <a:t>"</a:t>
            </a:r>
            <a:r>
              <a:rPr lang="en-US" altLang="en-US" sz="2000" b="1" smtClean="0">
                <a:latin typeface="Courier New" panose="02070309020205020404" pitchFamily="49" charset="0"/>
              </a:rPr>
              <a:t>What is your name?</a:t>
            </a:r>
            <a:r>
              <a:rPr lang="en-US" altLang="en-US" sz="2000" b="1" smtClean="0">
                <a:latin typeface="Courier New" panose="02070309020205020404" pitchFamily="49" charset="0"/>
                <a:cs typeface="Courier New" panose="02070309020205020404" pitchFamily="49" charset="0"/>
              </a:rPr>
              <a:t>"</a:t>
            </a:r>
            <a:r>
              <a:rPr lang="en-US" altLang="en-US" sz="2000" b="1" smtClean="0">
                <a:latin typeface="Courier New" panose="02070309020205020404" pitchFamily="49" charset="0"/>
              </a:rPr>
              <a:t>, </a:t>
            </a:r>
            <a:r>
              <a:rPr lang="en-US" altLang="en-US" sz="2000" b="1" smtClean="0">
                <a:latin typeface="Courier New" panose="02070309020205020404" pitchFamily="49" charset="0"/>
                <a:cs typeface="Courier New" panose="02070309020205020404" pitchFamily="49" charset="0"/>
              </a:rPr>
              <a:t>""</a:t>
            </a:r>
            <a:r>
              <a:rPr lang="en-US" altLang="en-US" sz="2000" b="1" smtClean="0">
                <a:latin typeface="Courier New" panose="02070309020205020404" pitchFamily="49" charset="0"/>
              </a:rPr>
              <a:t>);</a:t>
            </a:r>
          </a:p>
          <a:p>
            <a:r>
              <a:rPr lang="en-US" altLang="en-US" smtClean="0"/>
              <a:t>Opens a dialog box and displays its string parameter, along with a text box and two  buttons, </a:t>
            </a:r>
            <a:r>
              <a:rPr lang="en-US" altLang="en-US" sz="2000" b="1" smtClean="0">
                <a:latin typeface="Courier New" panose="02070309020205020404" pitchFamily="49" charset="0"/>
              </a:rPr>
              <a:t>OK</a:t>
            </a:r>
            <a:r>
              <a:rPr lang="en-US" altLang="en-US" smtClean="0"/>
              <a:t> and </a:t>
            </a:r>
            <a:r>
              <a:rPr lang="en-US" altLang="en-US" sz="2000" b="1" smtClean="0">
                <a:latin typeface="Courier New" panose="02070309020205020404" pitchFamily="49" charset="0"/>
              </a:rPr>
              <a:t>Cancel</a:t>
            </a:r>
          </a:p>
          <a:p>
            <a:r>
              <a:rPr lang="en-US" altLang="en-US" smtClean="0"/>
              <a:t>The second parameter is for a default response if the user presses </a:t>
            </a:r>
            <a:r>
              <a:rPr lang="en-US" altLang="en-US" sz="2000" b="1" smtClean="0">
                <a:latin typeface="Courier New" panose="02070309020205020404" pitchFamily="49" charset="0"/>
              </a:rPr>
              <a:t>OK</a:t>
            </a:r>
            <a:r>
              <a:rPr lang="en-US" altLang="en-US" smtClean="0"/>
              <a:t> without typing a response in the text box (waits for </a:t>
            </a:r>
            <a:r>
              <a:rPr lang="en-US" altLang="en-US" sz="2000" b="1" smtClean="0">
                <a:latin typeface="Courier New" panose="02070309020205020404" pitchFamily="49" charset="0"/>
              </a:rPr>
              <a:t>OK</a:t>
            </a:r>
            <a:r>
              <a:rPr lang="en-US" altLang="en-US" smtClean="0"/>
              <a:t>)</a:t>
            </a:r>
          </a:p>
          <a:p>
            <a:pPr eaLnBrk="1" hangingPunct="1"/>
            <a:r>
              <a:rPr lang="en-US" altLang="en-US" smtClean="0"/>
              <a:t>name = </a:t>
            </a:r>
            <a:r>
              <a:rPr lang="en-US" altLang="en-US" b="1" smtClean="0"/>
              <a:t>prompt</a:t>
            </a:r>
            <a:r>
              <a:rPr lang="en-US" altLang="en-US" smtClean="0"/>
              <a:t> (“What is your name? “, “ “);</a:t>
            </a:r>
          </a:p>
          <a:p>
            <a:pPr lvl="1" eaLnBrk="1" hangingPunct="1"/>
            <a:r>
              <a:rPr lang="en-US" altLang="en-US" b="1" smtClean="0">
                <a:latin typeface="Courier New" panose="02070309020205020404" pitchFamily="49" charset="0"/>
                <a:sym typeface="Wingdings" panose="05000000000000000000" pitchFamily="2" charset="2"/>
                <a:hlinkClick r:id="rId2" action="ppaction://hlinkfile"/>
              </a:rPr>
              <a:t>roots.html</a:t>
            </a:r>
            <a:r>
              <a:rPr lang="en-US" altLang="en-US" b="1" smtClean="0">
                <a:latin typeface="Courier New" panose="02070309020205020404" pitchFamily="49" charset="0"/>
                <a:sym typeface="Wingdings" panose="05000000000000000000" pitchFamily="2" charset="2"/>
              </a:rPr>
              <a:t>  </a:t>
            </a:r>
            <a:r>
              <a:rPr lang="en-US" altLang="en-US" b="1" smtClean="0">
                <a:latin typeface="Courier New" panose="02070309020205020404" pitchFamily="49" charset="0"/>
                <a:sym typeface="Wingdings" panose="05000000000000000000" pitchFamily="2" charset="2"/>
                <a:hlinkClick r:id="rId3" action="ppaction://hlinkfile"/>
              </a:rPr>
              <a:t>root.js</a:t>
            </a:r>
            <a:endParaRPr lang="en-US" altLang="en-US" b="1" smtClean="0"/>
          </a:p>
          <a:p>
            <a:pPr eaLnBrk="1" hangingPunct="1"/>
            <a:endParaRPr lang="en-US" altLang="en-US" b="1" smtClean="0"/>
          </a:p>
          <a:p>
            <a:pPr eaLnBrk="1" hangingPunct="1"/>
            <a:endParaRPr lang="en-US" altLang="en-US" b="1" smtClean="0"/>
          </a:p>
          <a:p>
            <a:pPr eaLnBrk="1" hangingPunct="1"/>
            <a:r>
              <a:rPr lang="en-US" altLang="en-US" b="1" smtClean="0">
                <a:hlinkClick r:id="rId4" action="ppaction://hlinkfile"/>
              </a:rPr>
              <a:t>Story</a:t>
            </a:r>
            <a:endParaRPr lang="en-US"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7" dur="500"/>
                                        <p:tgtEl>
                                          <p:spTgt spid="64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2" dur="500"/>
                                        <p:tgtEl>
                                          <p:spTgt spid="64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285750" y="285750"/>
            <a:ext cx="8358188" cy="704850"/>
          </a:xfrm>
        </p:spPr>
        <p:txBody>
          <a:bodyPr/>
          <a:lstStyle/>
          <a:p>
            <a:pPr eaLnBrk="1" hangingPunct="1"/>
            <a:r>
              <a:rPr lang="en-US" altLang="en-US" smtClean="0"/>
              <a:t>Error Console</a:t>
            </a:r>
          </a:p>
        </p:txBody>
      </p:sp>
      <p:sp>
        <p:nvSpPr>
          <p:cNvPr id="21507" name="Content Placeholder 2"/>
          <p:cNvSpPr>
            <a:spLocks noGrp="1"/>
          </p:cNvSpPr>
          <p:nvPr>
            <p:ph sz="quarter" idx="1"/>
          </p:nvPr>
        </p:nvSpPr>
        <p:spPr>
          <a:xfrm>
            <a:off x="642938" y="1785938"/>
            <a:ext cx="5014912" cy="4357687"/>
          </a:xfrm>
        </p:spPr>
        <p:txBody>
          <a:bodyPr>
            <a:normAutofit lnSpcReduction="10000"/>
          </a:bodyPr>
          <a:lstStyle/>
          <a:p>
            <a:pPr marL="274320" indent="-274320" eaLnBrk="1" fontAlgn="auto" hangingPunct="1">
              <a:spcAft>
                <a:spcPts val="0"/>
              </a:spcAft>
              <a:buFont typeface="Wingdings" pitchFamily="2" charset="2"/>
              <a:buNone/>
              <a:defRPr/>
            </a:pPr>
            <a:r>
              <a:rPr lang="en-US" dirty="0" smtClean="0"/>
              <a:t>&lt;html&gt; &lt;head&gt; </a:t>
            </a:r>
          </a:p>
          <a:p>
            <a:pPr marL="274320" indent="-274320" eaLnBrk="1" fontAlgn="auto" hangingPunct="1">
              <a:spcAft>
                <a:spcPts val="0"/>
              </a:spcAft>
              <a:buFont typeface="Wingdings" pitchFamily="2" charset="2"/>
              <a:buNone/>
              <a:defRPr/>
            </a:pPr>
            <a:r>
              <a:rPr lang="en-US" dirty="0" smtClean="0"/>
              <a:t>&lt;script type="text/</a:t>
            </a:r>
            <a:r>
              <a:rPr lang="en-US" dirty="0" err="1" smtClean="0"/>
              <a:t>javascript</a:t>
            </a:r>
            <a:r>
              <a:rPr lang="en-US" dirty="0" smtClean="0"/>
              <a:t>"&gt;</a:t>
            </a:r>
            <a:endParaRPr lang="en-IN" dirty="0" smtClean="0"/>
          </a:p>
          <a:p>
            <a:pPr marL="274320" indent="-274320" eaLnBrk="1" fontAlgn="auto" hangingPunct="1">
              <a:spcAft>
                <a:spcPts val="0"/>
              </a:spcAft>
              <a:buFont typeface="Wingdings" pitchFamily="2" charset="2"/>
              <a:buNone/>
              <a:defRPr/>
            </a:pPr>
            <a:r>
              <a:rPr lang="en-US" dirty="0" err="1" smtClean="0"/>
              <a:t>onerror</a:t>
            </a:r>
            <a:r>
              <a:rPr lang="en-US" dirty="0" smtClean="0"/>
              <a:t>=</a:t>
            </a:r>
            <a:r>
              <a:rPr lang="en-US" dirty="0" err="1" smtClean="0"/>
              <a:t>handleErr</a:t>
            </a:r>
            <a:r>
              <a:rPr lang="en-US" dirty="0" smtClean="0"/>
              <a:t>();  </a:t>
            </a:r>
          </a:p>
          <a:p>
            <a:pPr marL="274320" indent="-274320" eaLnBrk="1" fontAlgn="auto" hangingPunct="1">
              <a:spcAft>
                <a:spcPts val="0"/>
              </a:spcAft>
              <a:buFont typeface="Wingdings" pitchFamily="2" charset="2"/>
              <a:buNone/>
              <a:defRPr/>
            </a:pPr>
            <a:r>
              <a:rPr lang="en-US" dirty="0" err="1" smtClean="0"/>
              <a:t>var</a:t>
            </a:r>
            <a:r>
              <a:rPr lang="en-US" dirty="0" smtClean="0"/>
              <a:t> txt=" ";</a:t>
            </a:r>
            <a:endParaRPr lang="en-IN" dirty="0" smtClean="0"/>
          </a:p>
          <a:p>
            <a:pPr marL="274320" indent="-274320" eaLnBrk="1" fontAlgn="auto" hangingPunct="1">
              <a:spcAft>
                <a:spcPts val="0"/>
              </a:spcAft>
              <a:buFont typeface="Wingdings" pitchFamily="2" charset="2"/>
              <a:buNone/>
              <a:defRPr/>
            </a:pPr>
            <a:r>
              <a:rPr lang="en-US" dirty="0" smtClean="0"/>
              <a:t>function </a:t>
            </a:r>
            <a:r>
              <a:rPr lang="en-US" dirty="0" err="1" smtClean="0"/>
              <a:t>handleErr</a:t>
            </a:r>
            <a:r>
              <a:rPr lang="en-US" dirty="0" smtClean="0"/>
              <a:t>(</a:t>
            </a:r>
            <a:r>
              <a:rPr lang="en-US" dirty="0" err="1" smtClean="0"/>
              <a:t>msg,url,l</a:t>
            </a:r>
            <a:r>
              <a:rPr lang="en-US" dirty="0" smtClean="0"/>
              <a:t>) {</a:t>
            </a:r>
            <a:endParaRPr lang="en-IN" dirty="0" smtClean="0"/>
          </a:p>
          <a:p>
            <a:pPr marL="274320" indent="-274320" eaLnBrk="1" fontAlgn="auto" hangingPunct="1">
              <a:spcAft>
                <a:spcPts val="0"/>
              </a:spcAft>
              <a:buFont typeface="Wingdings" pitchFamily="2" charset="2"/>
              <a:buNone/>
              <a:defRPr/>
            </a:pPr>
            <a:r>
              <a:rPr lang="en-US" dirty="0" smtClean="0"/>
              <a:t>txt="There was an error on this page";</a:t>
            </a:r>
            <a:endParaRPr lang="en-IN" dirty="0" smtClean="0"/>
          </a:p>
          <a:p>
            <a:pPr marL="274320" indent="-274320" eaLnBrk="1" fontAlgn="auto" hangingPunct="1">
              <a:spcAft>
                <a:spcPts val="0"/>
              </a:spcAft>
              <a:buFont typeface="Wingdings" pitchFamily="2" charset="2"/>
              <a:buNone/>
              <a:defRPr/>
            </a:pPr>
            <a:r>
              <a:rPr lang="en-US" dirty="0" smtClean="0"/>
              <a:t>txt+="Error: " + </a:t>
            </a:r>
            <a:r>
              <a:rPr lang="en-US" dirty="0" err="1" smtClean="0"/>
              <a:t>msg</a:t>
            </a:r>
            <a:r>
              <a:rPr lang="en-US" dirty="0" smtClean="0"/>
              <a:t> + "\n";</a:t>
            </a:r>
            <a:endParaRPr lang="en-IN" dirty="0" smtClean="0"/>
          </a:p>
          <a:p>
            <a:pPr marL="274320" indent="-274320" eaLnBrk="1" fontAlgn="auto" hangingPunct="1">
              <a:spcAft>
                <a:spcPts val="0"/>
              </a:spcAft>
              <a:buFont typeface="Wingdings" pitchFamily="2" charset="2"/>
              <a:buNone/>
              <a:defRPr/>
            </a:pPr>
            <a:r>
              <a:rPr lang="en-US" dirty="0" smtClean="0"/>
              <a:t>txt+="URL: " + </a:t>
            </a:r>
            <a:r>
              <a:rPr lang="en-US" dirty="0" err="1" smtClean="0"/>
              <a:t>url</a:t>
            </a:r>
            <a:r>
              <a:rPr lang="en-US" dirty="0" smtClean="0"/>
              <a:t> + "\n";</a:t>
            </a:r>
            <a:endParaRPr lang="en-IN" dirty="0" smtClean="0"/>
          </a:p>
          <a:p>
            <a:pPr marL="274320" indent="-274320" eaLnBrk="1" fontAlgn="auto" hangingPunct="1">
              <a:spcAft>
                <a:spcPts val="0"/>
              </a:spcAft>
              <a:buFont typeface="Wingdings" pitchFamily="2" charset="2"/>
              <a:buNone/>
              <a:defRPr/>
            </a:pPr>
            <a:r>
              <a:rPr lang="en-US" dirty="0" smtClean="0"/>
              <a:t>txt+="Line: " + l + "\n\n";</a:t>
            </a:r>
            <a:endParaRPr lang="en-IN" dirty="0" smtClean="0"/>
          </a:p>
          <a:p>
            <a:pPr marL="274320" indent="-274320" eaLnBrk="1" fontAlgn="auto" hangingPunct="1">
              <a:spcAft>
                <a:spcPts val="0"/>
              </a:spcAft>
              <a:buFont typeface="Wingdings" pitchFamily="2" charset="2"/>
              <a:buNone/>
              <a:defRPr/>
            </a:pPr>
            <a:r>
              <a:rPr lang="en-US" dirty="0" smtClean="0"/>
              <a:t>txt+="Click OK to continue ";</a:t>
            </a:r>
            <a:endParaRPr lang="en-IN" dirty="0" smtClean="0"/>
          </a:p>
        </p:txBody>
      </p:sp>
      <p:sp>
        <p:nvSpPr>
          <p:cNvPr id="6" name="Content Placeholder 2"/>
          <p:cNvSpPr txBox="1">
            <a:spLocks/>
          </p:cNvSpPr>
          <p:nvPr/>
        </p:nvSpPr>
        <p:spPr bwMode="auto">
          <a:xfrm>
            <a:off x="5429250" y="2500313"/>
            <a:ext cx="3371850" cy="3571875"/>
          </a:xfrm>
          <a:prstGeom prst="rect">
            <a:avLst/>
          </a:prstGeom>
          <a:noFill/>
          <a:ln w="9525">
            <a:noFill/>
            <a:miter lim="800000"/>
            <a:headEnd/>
            <a:tailEnd/>
          </a:ln>
        </p:spPr>
        <p:txBody>
          <a:bodyPr/>
          <a:lstStyle/>
          <a:p>
            <a:pPr eaLnBrk="1" hangingPunct="1">
              <a:defRPr/>
            </a:pPr>
            <a:r>
              <a:rPr lang="en-US" sz="2400" dirty="0">
                <a:latin typeface="+mj-lt"/>
                <a:cs typeface="Arial" charset="0"/>
              </a:rPr>
              <a:t>alert(txt)</a:t>
            </a:r>
          </a:p>
          <a:p>
            <a:pPr eaLnBrk="1" hangingPunct="1">
              <a:defRPr/>
            </a:pPr>
            <a:r>
              <a:rPr lang="en-US" sz="2400" dirty="0">
                <a:latin typeface="+mj-lt"/>
                <a:cs typeface="Arial" charset="0"/>
              </a:rPr>
              <a:t>	  return true;  }</a:t>
            </a:r>
            <a:endParaRPr lang="en-IN" sz="2400" dirty="0">
              <a:latin typeface="+mj-lt"/>
              <a:cs typeface="Arial" charset="0"/>
            </a:endParaRPr>
          </a:p>
          <a:p>
            <a:pPr eaLnBrk="1" hangingPunct="1">
              <a:defRPr/>
            </a:pPr>
            <a:r>
              <a:rPr lang="en-US" sz="2400" dirty="0">
                <a:latin typeface="+mj-lt"/>
                <a:cs typeface="Arial" charset="0"/>
              </a:rPr>
              <a:t>function message()</a:t>
            </a:r>
            <a:endParaRPr lang="en-IN" sz="2400" dirty="0">
              <a:latin typeface="+mj-lt"/>
              <a:cs typeface="Arial" charset="0"/>
            </a:endParaRPr>
          </a:p>
          <a:p>
            <a:pPr eaLnBrk="1" hangingPunct="1">
              <a:defRPr/>
            </a:pPr>
            <a:r>
              <a:rPr lang="en-US" sz="2400" dirty="0">
                <a:latin typeface="+mj-lt"/>
                <a:cs typeface="Arial" charset="0"/>
              </a:rPr>
              <a:t>{</a:t>
            </a:r>
          </a:p>
          <a:p>
            <a:pPr eaLnBrk="1" hangingPunct="1">
              <a:defRPr/>
            </a:pPr>
            <a:r>
              <a:rPr lang="en-US" sz="2400" dirty="0" err="1">
                <a:latin typeface="+mj-lt"/>
                <a:cs typeface="Arial" charset="0"/>
              </a:rPr>
              <a:t>adddlert</a:t>
            </a:r>
            <a:r>
              <a:rPr lang="en-US" sz="2400" dirty="0">
                <a:latin typeface="+mj-lt"/>
                <a:cs typeface="Arial" charset="0"/>
              </a:rPr>
              <a:t>("Welcome guest!</a:t>
            </a:r>
            <a:r>
              <a:rPr lang="en-US" sz="2400" dirty="0">
                <a:latin typeface="Arial" charset="0"/>
                <a:cs typeface="Arial" charset="0"/>
              </a:rPr>
              <a:t> "</a:t>
            </a:r>
            <a:r>
              <a:rPr lang="en-US" sz="2400" dirty="0">
                <a:latin typeface="+mj-lt"/>
                <a:cs typeface="Arial" charset="0"/>
              </a:rPr>
              <a:t>);</a:t>
            </a:r>
          </a:p>
          <a:p>
            <a:pPr eaLnBrk="1" hangingPunct="1">
              <a:defRPr/>
            </a:pPr>
            <a:r>
              <a:rPr lang="en-US" sz="2400" dirty="0">
                <a:latin typeface="+mj-lt"/>
                <a:cs typeface="Arial" charset="0"/>
              </a:rPr>
              <a:t> }</a:t>
            </a:r>
            <a:endParaRPr lang="en-IN" sz="2400" dirty="0">
              <a:latin typeface="+mj-lt"/>
              <a:cs typeface="Arial" charset="0"/>
            </a:endParaRPr>
          </a:p>
          <a:p>
            <a:pPr eaLnBrk="1" hangingPunct="1">
              <a:defRPr/>
            </a:pPr>
            <a:r>
              <a:rPr lang="en-US" sz="2400" dirty="0">
                <a:latin typeface="+mj-lt"/>
                <a:cs typeface="Arial" charset="0"/>
              </a:rPr>
              <a:t>&lt;/script&gt;&lt;/head&gt;</a:t>
            </a:r>
            <a:endParaRPr lang="en-IN" sz="2400" dirty="0">
              <a:latin typeface="+mj-lt"/>
              <a:cs typeface="Arial" charset="0"/>
            </a:endParaRPr>
          </a:p>
          <a:p>
            <a:pPr eaLnBrk="1" hangingPunct="1">
              <a:defRPr/>
            </a:pPr>
            <a:r>
              <a:rPr lang="en-US" sz="2400" dirty="0">
                <a:latin typeface="+mj-lt"/>
                <a:cs typeface="Arial" charset="0"/>
              </a:rPr>
              <a:t>&lt;/html&gt;</a:t>
            </a:r>
          </a:p>
          <a:p>
            <a:pPr eaLnBrk="1" hangingPunct="1">
              <a:defRPr/>
            </a:pPr>
            <a:endParaRPr lang="en-US" sz="2400" dirty="0">
              <a:latin typeface="+mj-lt"/>
              <a:cs typeface="Arial" charset="0"/>
            </a:endParaRP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l="51021" t="32758" r="4956" b="38133"/>
          <a:stretch>
            <a:fillRect/>
          </a:stretch>
        </p:blipFill>
        <p:spPr bwMode="auto">
          <a:xfrm>
            <a:off x="4375150" y="-112713"/>
            <a:ext cx="4867275" cy="242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6"/>
          <p:cNvSpPr>
            <a:spLocks noChangeArrowheads="1"/>
          </p:cNvSpPr>
          <p:nvPr/>
        </p:nvSpPr>
        <p:spPr bwMode="auto">
          <a:xfrm>
            <a:off x="285750" y="928688"/>
            <a:ext cx="421481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400">
                <a:solidFill>
                  <a:schemeClr val="tx1"/>
                </a:solidFill>
                <a:latin typeface="Gill Sans MT" panose="020B0502020104020203" pitchFamily="34" charset="0"/>
              </a:defRPr>
            </a:lvl1pPr>
            <a:lvl2pPr>
              <a:spcBef>
                <a:spcPts val="500"/>
              </a:spcBef>
              <a:buClr>
                <a:schemeClr val="accent2"/>
              </a:buClr>
              <a:buSzPct val="76000"/>
              <a:buFont typeface="Wingdings 3" panose="05040102010807070707" pitchFamily="18" charset="2"/>
              <a:buChar char=""/>
              <a:defRPr sz="24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2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a:latin typeface="Arial" panose="020B0604020202020204" pitchFamily="34" charset="0"/>
              </a:rPr>
              <a:t>Represent error</a:t>
            </a:r>
            <a:r>
              <a:rPr lang="en-US" altLang="en-US" b="1">
                <a:latin typeface="Arial" panose="020B0604020202020204" pitchFamily="34" charset="0"/>
              </a:rPr>
              <a:t> </a:t>
            </a:r>
            <a:r>
              <a:rPr lang="en-US" altLang="en-US">
                <a:latin typeface="Arial" panose="020B0604020202020204" pitchFamily="34" charset="0"/>
              </a:rPr>
              <a:t>in the Script </a:t>
            </a:r>
          </a:p>
          <a:p>
            <a:pPr lvl="1" eaLnBrk="1" hangingPunct="1">
              <a:spcBef>
                <a:spcPct val="0"/>
              </a:spcBef>
              <a:buClrTx/>
              <a:buSzTx/>
              <a:buFontTx/>
              <a:buNone/>
            </a:pPr>
            <a:r>
              <a:rPr lang="en-US" altLang="en-US">
                <a:solidFill>
                  <a:schemeClr val="tx1"/>
                </a:solidFill>
                <a:latin typeface="Arial" panose="020B0604020202020204" pitchFamily="34" charset="0"/>
                <a:hlinkClick r:id="rId3" action="ppaction://hlinkfile"/>
              </a:rPr>
              <a:t>Error Box</a:t>
            </a:r>
            <a:endParaRPr lang="en-US" altLang="en-US">
              <a:solidFill>
                <a:schemeClr val="tx1"/>
              </a:solidFill>
              <a:latin typeface="Arial" panose="020B0604020202020204" pitchFamily="34" charset="0"/>
            </a:endParaRPr>
          </a:p>
          <a:p>
            <a:pPr eaLnBrk="1" hangingPunct="1">
              <a:spcBef>
                <a:spcPct val="0"/>
              </a:spcBef>
              <a:buClrTx/>
              <a:buSzTx/>
              <a:buFontTx/>
              <a:buNone/>
            </a:pPr>
            <a:endParaRPr lang="en-IN"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i="1" smtClean="0"/>
              <a:t/>
            </a:r>
            <a:br>
              <a:rPr lang="en-US" altLang="en-US" i="1" smtClean="0"/>
            </a:br>
            <a:r>
              <a:rPr lang="en-US" altLang="en-US" i="1" smtClean="0"/>
              <a:t/>
            </a:r>
            <a:br>
              <a:rPr lang="en-US" altLang="en-US" i="1" smtClean="0"/>
            </a:br>
            <a:r>
              <a:rPr lang="en-US" altLang="en-US" i="1" smtClean="0"/>
              <a:t/>
            </a:r>
            <a:br>
              <a:rPr lang="en-US" altLang="en-US" i="1" smtClean="0"/>
            </a:br>
            <a:r>
              <a:rPr lang="en-US" altLang="en-US" i="1" smtClean="0"/>
              <a:t>Loop statements</a:t>
            </a:r>
            <a:endParaRPr lang="en-IN" altLang="en-US" smtClean="0"/>
          </a:p>
        </p:txBody>
      </p:sp>
      <p:sp>
        <p:nvSpPr>
          <p:cNvPr id="61443" name="Content Placeholder 2"/>
          <p:cNvSpPr>
            <a:spLocks noGrp="1"/>
          </p:cNvSpPr>
          <p:nvPr>
            <p:ph sz="quarter" idx="1"/>
          </p:nvPr>
        </p:nvSpPr>
        <p:spPr>
          <a:xfrm>
            <a:off x="457200" y="785813"/>
            <a:ext cx="8229600" cy="5370512"/>
          </a:xfrm>
        </p:spPr>
        <p:txBody>
          <a:bodyPr/>
          <a:lstStyle/>
          <a:p>
            <a:pPr>
              <a:defRPr/>
            </a:pPr>
            <a:r>
              <a:rPr lang="en-US" sz="2000" b="1" dirty="0" smtClean="0">
                <a:latin typeface="Courier New" pitchFamily="49" charset="0"/>
              </a:rPr>
              <a:t>while</a:t>
            </a:r>
            <a:r>
              <a:rPr lang="en-US" sz="2000" dirty="0" smtClean="0">
                <a:latin typeface="Courier New" pitchFamily="49" charset="0"/>
              </a:rPr>
              <a:t> (</a:t>
            </a:r>
            <a:r>
              <a:rPr lang="en-US" dirty="0" err="1" smtClean="0"/>
              <a:t>control_expression</a:t>
            </a:r>
            <a:r>
              <a:rPr lang="en-US" sz="2000" dirty="0" smtClean="0">
                <a:latin typeface="Courier New" pitchFamily="49" charset="0"/>
              </a:rPr>
              <a:t>)</a:t>
            </a:r>
            <a:r>
              <a:rPr lang="en-US" dirty="0" smtClean="0"/>
              <a:t> statement or compound statement</a:t>
            </a:r>
          </a:p>
          <a:p>
            <a:pPr>
              <a:defRPr/>
            </a:pPr>
            <a:r>
              <a:rPr lang="en-US" sz="2000" dirty="0" smtClean="0">
                <a:latin typeface="Courier New" pitchFamily="49" charset="0"/>
              </a:rPr>
              <a:t>Example(</a:t>
            </a:r>
            <a:r>
              <a:rPr lang="en-US" sz="2000" b="1" dirty="0" err="1" smtClean="0">
                <a:latin typeface="Courier New" pitchFamily="49" charset="0"/>
                <a:hlinkClick r:id="rId2" action="ppaction://hlinkfile"/>
              </a:rPr>
              <a:t>Insert_names</a:t>
            </a:r>
            <a:r>
              <a:rPr lang="en-US" sz="2000" b="1" dirty="0" smtClean="0">
                <a:latin typeface="Courier New" pitchFamily="49" charset="0"/>
              </a:rPr>
              <a:t>) </a:t>
            </a:r>
            <a:r>
              <a:rPr lang="en-US" sz="2000" b="1" dirty="0" smtClean="0">
                <a:latin typeface="Courier New" pitchFamily="49" charset="0"/>
                <a:hlinkClick r:id="rId3" action="ppaction://hlinkfile"/>
              </a:rPr>
              <a:t>Insert.js</a:t>
            </a:r>
            <a:endParaRPr lang="en-US" sz="2000" b="1" dirty="0" smtClean="0">
              <a:latin typeface="Courier New" pitchFamily="49" charset="0"/>
            </a:endParaRPr>
          </a:p>
          <a:p>
            <a:pPr>
              <a:defRPr/>
            </a:pPr>
            <a:endParaRPr lang="en-US" sz="2000" dirty="0" smtClean="0">
              <a:latin typeface="Courier New" pitchFamily="49" charset="0"/>
            </a:endParaRPr>
          </a:p>
          <a:p>
            <a:pPr>
              <a:defRPr/>
            </a:pPr>
            <a:r>
              <a:rPr lang="en-US" sz="2000" b="1" dirty="0" smtClean="0">
                <a:latin typeface="Courier New" pitchFamily="49" charset="0"/>
              </a:rPr>
              <a:t>for </a:t>
            </a:r>
            <a:r>
              <a:rPr lang="en-US" sz="2000" dirty="0" smtClean="0">
                <a:latin typeface="Courier New" pitchFamily="49" charset="0"/>
              </a:rPr>
              <a:t>(</a:t>
            </a:r>
            <a:r>
              <a:rPr lang="en-US" dirty="0" smtClean="0"/>
              <a:t>initial exp.</a:t>
            </a:r>
            <a:r>
              <a:rPr lang="en-US" sz="2000" dirty="0" smtClean="0">
                <a:latin typeface="Courier New" pitchFamily="49" charset="0"/>
              </a:rPr>
              <a:t>;</a:t>
            </a:r>
            <a:r>
              <a:rPr lang="en-US" dirty="0" smtClean="0"/>
              <a:t> control exp</a:t>
            </a:r>
            <a:r>
              <a:rPr lang="en-US" sz="2000" dirty="0" smtClean="0">
                <a:latin typeface="Courier New" pitchFamily="49" charset="0"/>
              </a:rPr>
              <a:t>;</a:t>
            </a:r>
            <a:r>
              <a:rPr lang="en-US" dirty="0" smtClean="0"/>
              <a:t> increment exp.</a:t>
            </a:r>
            <a:r>
              <a:rPr lang="en-US" sz="2000" dirty="0" smtClean="0">
                <a:latin typeface="Courier New" pitchFamily="49" charset="0"/>
              </a:rPr>
              <a:t>)</a:t>
            </a:r>
            <a:r>
              <a:rPr lang="en-US" dirty="0" smtClean="0"/>
              <a:t> </a:t>
            </a:r>
          </a:p>
          <a:p>
            <a:pPr lvl="1">
              <a:buFont typeface="Wingdings 3" panose="05040102010807070707" pitchFamily="18" charset="2"/>
              <a:buNone/>
              <a:defRPr/>
            </a:pPr>
            <a:r>
              <a:rPr lang="en-US" dirty="0" smtClean="0"/>
              <a:t>statement or compound statement</a:t>
            </a:r>
          </a:p>
          <a:p>
            <a:pPr lvl="1">
              <a:defRPr/>
            </a:pPr>
            <a:r>
              <a:rPr lang="en-US" dirty="0" smtClean="0"/>
              <a:t>Initial expression can have declarations, but the scope of such variables is the whole script</a:t>
            </a:r>
          </a:p>
          <a:p>
            <a:pPr>
              <a:defRPr/>
            </a:pPr>
            <a:endParaRPr lang="en-US" sz="2000" b="1" dirty="0" smtClean="0">
              <a:latin typeface="Courier New" pitchFamily="49" charset="0"/>
            </a:endParaRPr>
          </a:p>
          <a:p>
            <a:pPr>
              <a:defRPr/>
            </a:pPr>
            <a:r>
              <a:rPr lang="en-US" sz="2000" b="1" dirty="0" smtClean="0">
                <a:latin typeface="Courier New" pitchFamily="49" charset="0"/>
              </a:rPr>
              <a:t>do </a:t>
            </a:r>
          </a:p>
          <a:p>
            <a:pPr>
              <a:buFont typeface="Wingdings 3" panose="05040102010807070707" pitchFamily="18" charset="2"/>
              <a:buNone/>
              <a:defRPr/>
            </a:pPr>
            <a:r>
              <a:rPr lang="en-US" sz="2000" dirty="0" smtClean="0">
                <a:latin typeface="Courier New" pitchFamily="49" charset="0"/>
              </a:rPr>
              <a:t>    </a:t>
            </a:r>
            <a:r>
              <a:rPr lang="en-US" dirty="0" smtClean="0"/>
              <a:t>statement or compound statement</a:t>
            </a:r>
          </a:p>
          <a:p>
            <a:pPr eaLnBrk="1" hangingPunct="1">
              <a:buClrTx/>
              <a:buFont typeface="Wingdings 3" panose="05040102010807070707" pitchFamily="18" charset="2"/>
              <a:buNone/>
              <a:defRPr/>
            </a:pPr>
            <a:r>
              <a:rPr lang="en-US" sz="2000" b="1" dirty="0" smtClean="0">
                <a:latin typeface="Courier New" pitchFamily="49" charset="0"/>
              </a:rPr>
              <a:t>	while</a:t>
            </a:r>
            <a:r>
              <a:rPr lang="en-US" b="1" dirty="0" smtClean="0"/>
              <a:t> </a:t>
            </a:r>
            <a:r>
              <a:rPr lang="en-US" sz="2000" dirty="0" smtClean="0">
                <a:latin typeface="Courier New" pitchFamily="49" charset="0"/>
              </a:rPr>
              <a:t>(</a:t>
            </a:r>
            <a:r>
              <a:rPr lang="en-US" dirty="0" err="1" smtClean="0"/>
              <a:t>control_expression</a:t>
            </a:r>
            <a:r>
              <a:rPr lang="en-US" sz="2000" dirty="0" smtClean="0">
                <a:latin typeface="Courier New" pitchFamily="49" charset="0"/>
              </a:rPr>
              <a:t>)</a:t>
            </a:r>
            <a:endParaRPr lang="en-US" dirty="0" smtClean="0"/>
          </a:p>
          <a:p>
            <a:pPr eaLnBrk="1" hangingPunct="1">
              <a:buClrTx/>
              <a:buFont typeface="Courier New" pitchFamily="49" charset="0"/>
              <a:buChar char="•"/>
              <a:defRPr/>
            </a:pPr>
            <a:r>
              <a:rPr lang="en-US" b="1" dirty="0" smtClean="0">
                <a:latin typeface="Courier New" pitchFamily="49" charset="0"/>
                <a:cs typeface="Courier New" pitchFamily="49" charset="0"/>
                <a:sym typeface="Courier New" pitchFamily="49" charset="0"/>
              </a:rPr>
              <a:t>break</a:t>
            </a:r>
            <a:r>
              <a:rPr lang="en-US" dirty="0" smtClean="0"/>
              <a:t> and </a:t>
            </a:r>
            <a:r>
              <a:rPr lang="en-US" b="1" dirty="0" smtClean="0">
                <a:latin typeface="Courier New" pitchFamily="49" charset="0"/>
                <a:cs typeface="Courier New" pitchFamily="49" charset="0"/>
                <a:sym typeface="Courier New" pitchFamily="49" charset="0"/>
              </a:rPr>
              <a:t>continue</a:t>
            </a:r>
            <a:r>
              <a:rPr lang="en-US" dirty="0" smtClean="0">
                <a:latin typeface="Courier New" pitchFamily="49" charset="0"/>
                <a:cs typeface="Courier New" pitchFamily="49" charset="0"/>
                <a:sym typeface="Courier New" pitchFamily="49" charset="0"/>
              </a:rPr>
              <a:t> </a:t>
            </a:r>
            <a:r>
              <a:rPr lang="en-US" dirty="0" smtClean="0"/>
              <a:t>statements</a:t>
            </a:r>
          </a:p>
          <a:p>
            <a:pPr marL="681038" lvl="1" eaLnBrk="1" hangingPunct="1">
              <a:buClrTx/>
              <a:buFont typeface="Courier New" pitchFamily="49" charset="0"/>
              <a:buChar char="–"/>
              <a:defRPr/>
            </a:pPr>
            <a:r>
              <a:rPr lang="en-US" dirty="0" smtClean="0"/>
              <a:t>Used for affecting execution flow</a:t>
            </a:r>
          </a:p>
          <a:p>
            <a:pPr>
              <a:defRPr/>
            </a:pPr>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ph type="title"/>
          </p:nvPr>
        </p:nvSpPr>
        <p:spPr/>
        <p:txBody>
          <a:bodyPr rIns="118872"/>
          <a:lstStyle/>
          <a:p>
            <a:r>
              <a:rPr lang="en-US" altLang="en-US" smtClean="0"/>
              <a:t>Introduction -JavaScript</a:t>
            </a:r>
          </a:p>
        </p:txBody>
      </p:sp>
      <p:sp>
        <p:nvSpPr>
          <p:cNvPr id="17411" name="Rectangle 2"/>
          <p:cNvSpPr>
            <a:spLocks noChangeArrowheads="1"/>
          </p:cNvSpPr>
          <p:nvPr>
            <p:ph type="body" idx="1"/>
          </p:nvPr>
        </p:nvSpPr>
        <p:spPr>
          <a:xfrm>
            <a:off x="500063" y="857250"/>
            <a:ext cx="8229600" cy="4937125"/>
          </a:xfrm>
        </p:spPr>
        <p:txBody>
          <a:bodyPr rIns="118872"/>
          <a:lstStyle/>
          <a:p>
            <a:pPr marL="612775" lvl="1">
              <a:buClrTx/>
            </a:pPr>
            <a:r>
              <a:rPr lang="en-US" altLang="en-US" smtClean="0"/>
              <a:t>Scripting language</a:t>
            </a:r>
          </a:p>
          <a:p>
            <a:pPr marL="612775" lvl="1">
              <a:buClrTx/>
            </a:pPr>
            <a:r>
              <a:rPr lang="en-US" altLang="en-US" smtClean="0"/>
              <a:t>Text based technology</a:t>
            </a:r>
          </a:p>
          <a:p>
            <a:pPr marL="612775" lvl="1">
              <a:buClrTx/>
            </a:pPr>
            <a:r>
              <a:rPr lang="en-US" altLang="en-US" smtClean="0"/>
              <a:t>Interpreted language</a:t>
            </a:r>
          </a:p>
          <a:p>
            <a:pPr marL="612775" lvl="1">
              <a:buClrTx/>
            </a:pPr>
            <a:r>
              <a:rPr lang="en-US" altLang="en-US" smtClean="0"/>
              <a:t>Runs inside the web page in the browser</a:t>
            </a:r>
          </a:p>
          <a:p>
            <a:pPr marL="612775" lvl="1">
              <a:buClrTx/>
            </a:pPr>
            <a:r>
              <a:rPr lang="en-US" altLang="en-US" smtClean="0"/>
              <a:t>Enables to enhance static web pages by providing following</a:t>
            </a:r>
          </a:p>
          <a:p>
            <a:pPr marL="971550" lvl="2">
              <a:buClrTx/>
            </a:pPr>
            <a:r>
              <a:rPr lang="en-US" altLang="en-US" smtClean="0"/>
              <a:t>Dynamic, personalized, and interactive web content</a:t>
            </a:r>
          </a:p>
          <a:p>
            <a:pPr marL="612775" lvl="1">
              <a:buClrTx/>
            </a:pPr>
            <a:endParaRPr lang="en-US" altLang="en-US" smtClean="0"/>
          </a:p>
          <a:p>
            <a:pPr marL="612775" lvl="1">
              <a:buClrTx/>
            </a:pPr>
            <a:r>
              <a:rPr lang="en-US" altLang="en-US" smtClean="0"/>
              <a:t>Examples</a:t>
            </a:r>
          </a:p>
          <a:p>
            <a:pPr marL="971550" lvl="2">
              <a:buClrTx/>
            </a:pPr>
            <a:r>
              <a:rPr lang="en-US" altLang="en-US" smtClean="0"/>
              <a:t>Flashy drop down menus, Moving texts, images</a:t>
            </a:r>
          </a:p>
          <a:p>
            <a:pPr marL="971550" lvl="2">
              <a:buClrTx/>
            </a:pPr>
            <a:r>
              <a:rPr lang="en-US" altLang="en-US" smtClean="0"/>
              <a:t>Continuously changing contents</a:t>
            </a:r>
          </a:p>
          <a:p>
            <a:pPr marL="971550" lvl="2">
              <a:buClrTx/>
            </a:pPr>
            <a:r>
              <a:rPr lang="en-US" altLang="en-US" smtClean="0"/>
              <a:t>Google docs, calendar etc</a:t>
            </a:r>
          </a:p>
          <a:p>
            <a:pPr marL="612775" lvl="1">
              <a:buClrTx/>
            </a:pPr>
            <a:r>
              <a:rPr lang="en-US" altLang="en-US" smtClean="0"/>
              <a:t>It has become default language of choice for web contents</a:t>
            </a: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22" dur="500"/>
                                        <p:tgtEl>
                                          <p:spTgt spid="17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7" dur="500"/>
                                        <p:tgtEl>
                                          <p:spTgt spid="17411">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30" dur="500"/>
                                        <p:tgtEl>
                                          <p:spTgt spid="1741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35" dur="500"/>
                                        <p:tgtEl>
                                          <p:spTgt spid="17411">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7411">
                                            <p:txEl>
                                              <p:pRg st="8" end="8"/>
                                            </p:txEl>
                                          </p:spTgt>
                                        </p:tgtEl>
                                        <p:attrNameLst>
                                          <p:attrName>style.visibility</p:attrName>
                                        </p:attrNameLst>
                                      </p:cBhvr>
                                      <p:to>
                                        <p:strVal val="visible"/>
                                      </p:to>
                                    </p:set>
                                    <p:animEffect transition="in" filter="blinds(horizontal)">
                                      <p:cBhvr>
                                        <p:cTn id="38" dur="500"/>
                                        <p:tgtEl>
                                          <p:spTgt spid="17411">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7411">
                                            <p:txEl>
                                              <p:pRg st="9" end="9"/>
                                            </p:txEl>
                                          </p:spTgt>
                                        </p:tgtEl>
                                        <p:attrNameLst>
                                          <p:attrName>style.visibility</p:attrName>
                                        </p:attrNameLst>
                                      </p:cBhvr>
                                      <p:to>
                                        <p:strVal val="visible"/>
                                      </p:to>
                                    </p:set>
                                    <p:animEffect transition="in" filter="blinds(horizontal)">
                                      <p:cBhvr>
                                        <p:cTn id="43" dur="500"/>
                                        <p:tgtEl>
                                          <p:spTgt spid="17411">
                                            <p:txEl>
                                              <p:pRg st="9" end="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7411">
                                            <p:txEl>
                                              <p:pRg st="10" end="10"/>
                                            </p:txEl>
                                          </p:spTgt>
                                        </p:tgtEl>
                                        <p:attrNameLst>
                                          <p:attrName>style.visibility</p:attrName>
                                        </p:attrNameLst>
                                      </p:cBhvr>
                                      <p:to>
                                        <p:strVal val="visible"/>
                                      </p:to>
                                    </p:set>
                                    <p:animEffect transition="in" filter="blinds(horizontal)">
                                      <p:cBhvr>
                                        <p:cTn id="48" dur="500"/>
                                        <p:tgtEl>
                                          <p:spTgt spid="17411">
                                            <p:txEl>
                                              <p:pRg st="10" end="1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17411">
                                            <p:txEl>
                                              <p:pRg st="11" end="11"/>
                                            </p:txEl>
                                          </p:spTgt>
                                        </p:tgtEl>
                                        <p:attrNameLst>
                                          <p:attrName>style.visibility</p:attrName>
                                        </p:attrNameLst>
                                      </p:cBhvr>
                                      <p:to>
                                        <p:strVal val="visible"/>
                                      </p:to>
                                    </p:set>
                                    <p:animEffect transition="in" filter="blinds(horizontal)">
                                      <p:cBhvr>
                                        <p:cTn id="53" dur="500"/>
                                        <p:tgtEl>
                                          <p:spTgt spid="174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smtClean="0"/>
              <a:t>Control Statements</a:t>
            </a:r>
            <a:endParaRPr lang="en-IN" altLang="en-US" smtClean="0"/>
          </a:p>
        </p:txBody>
      </p:sp>
      <p:sp>
        <p:nvSpPr>
          <p:cNvPr id="3" name="Content Placeholder 2"/>
          <p:cNvSpPr>
            <a:spLocks noGrp="1"/>
          </p:cNvSpPr>
          <p:nvPr>
            <p:ph sz="quarter" idx="1"/>
          </p:nvPr>
        </p:nvSpPr>
        <p:spPr>
          <a:xfrm>
            <a:off x="457200" y="844550"/>
            <a:ext cx="8229600" cy="5584825"/>
          </a:xfrm>
        </p:spPr>
        <p:txBody>
          <a:bodyPr/>
          <a:lstStyle/>
          <a:p>
            <a:r>
              <a:rPr lang="en-US" altLang="en-US" smtClean="0"/>
              <a:t>Similar to C, Java, and C++</a:t>
            </a:r>
          </a:p>
          <a:p>
            <a:r>
              <a:rPr lang="en-US" altLang="en-US" smtClean="0"/>
              <a:t>Compound statements are delimited by braces</a:t>
            </a:r>
          </a:p>
          <a:p>
            <a:r>
              <a:rPr lang="en-US" altLang="en-US" i="1" smtClean="0"/>
              <a:t>Control expressions</a:t>
            </a:r>
            <a:r>
              <a:rPr lang="en-US" altLang="en-US" smtClean="0"/>
              <a:t> – three kinds</a:t>
            </a:r>
          </a:p>
          <a:p>
            <a:pPr>
              <a:buFont typeface="Wingdings 3" panose="05040102010807070707" pitchFamily="18" charset="2"/>
              <a:buNone/>
            </a:pPr>
            <a:r>
              <a:rPr lang="en-US" altLang="en-US" b="1" i="1" smtClean="0"/>
              <a:t>1. Primitive values</a:t>
            </a:r>
            <a:r>
              <a:rPr lang="en-US" altLang="en-US" b="1" smtClean="0"/>
              <a:t> </a:t>
            </a:r>
          </a:p>
          <a:p>
            <a:r>
              <a:rPr lang="en-US" altLang="en-US" smtClean="0"/>
              <a:t>If it is a string, it is true unless it is empty or </a:t>
            </a:r>
            <a:r>
              <a:rPr lang="en-US" altLang="en-US" sz="2000" smtClean="0">
                <a:latin typeface="Courier New" panose="02070309020205020404" pitchFamily="49" charset="0"/>
                <a:cs typeface="Courier New" panose="02070309020205020404" pitchFamily="49" charset="0"/>
              </a:rPr>
              <a:t>"</a:t>
            </a:r>
            <a:r>
              <a:rPr lang="en-US" altLang="en-US" sz="2000" b="1" smtClean="0">
                <a:latin typeface="Courier New" panose="02070309020205020404" pitchFamily="49" charset="0"/>
              </a:rPr>
              <a:t>0</a:t>
            </a:r>
            <a:r>
              <a:rPr lang="en-US" altLang="en-US" sz="2000" smtClean="0">
                <a:latin typeface="Courier New" panose="02070309020205020404" pitchFamily="49" charset="0"/>
                <a:cs typeface="Courier New" panose="02070309020205020404" pitchFamily="49" charset="0"/>
              </a:rPr>
              <a:t>”</a:t>
            </a:r>
            <a:endParaRPr lang="en-US" altLang="en-US" sz="2000" smtClean="0">
              <a:latin typeface="Courier New" panose="02070309020205020404" pitchFamily="49" charset="0"/>
            </a:endParaRPr>
          </a:p>
          <a:p>
            <a:r>
              <a:rPr lang="en-US" altLang="en-US" smtClean="0"/>
              <a:t>If it is a number, it is true unless it is zero</a:t>
            </a:r>
          </a:p>
          <a:p>
            <a:endParaRPr lang="en-US" altLang="en-US" sz="800" smtClean="0"/>
          </a:p>
          <a:p>
            <a:pPr>
              <a:buFont typeface="Wingdings 3" panose="05040102010807070707" pitchFamily="18" charset="2"/>
              <a:buNone/>
            </a:pPr>
            <a:r>
              <a:rPr lang="en-US" altLang="en-US" smtClean="0"/>
              <a:t>2. </a:t>
            </a:r>
            <a:r>
              <a:rPr lang="en-US" altLang="en-US" b="1" i="1" smtClean="0"/>
              <a:t>Relational Expressions</a:t>
            </a:r>
            <a:endParaRPr lang="en-US" altLang="en-US" b="1" smtClean="0"/>
          </a:p>
          <a:p>
            <a:pPr lvl="1"/>
            <a:r>
              <a:rPr lang="en-US" altLang="en-US" i="1" smtClean="0"/>
              <a:t>The usual six</a:t>
            </a:r>
            <a:r>
              <a:rPr lang="en-US" altLang="en-US" smtClean="0"/>
              <a:t>:         </a:t>
            </a:r>
            <a:r>
              <a:rPr lang="en-US" altLang="en-US" sz="2000" b="1" smtClean="0">
                <a:latin typeface="Courier New" panose="02070309020205020404" pitchFamily="49" charset="0"/>
              </a:rPr>
              <a:t>==</a:t>
            </a:r>
            <a:r>
              <a:rPr lang="en-US" altLang="en-US" b="1" smtClean="0"/>
              <a:t>, </a:t>
            </a:r>
            <a:r>
              <a:rPr lang="en-US" altLang="en-US" sz="2000" b="1" smtClean="0">
                <a:latin typeface="Courier New" panose="02070309020205020404" pitchFamily="49" charset="0"/>
              </a:rPr>
              <a:t>!=</a:t>
            </a:r>
            <a:r>
              <a:rPr lang="en-US" altLang="en-US" b="1" smtClean="0"/>
              <a:t>, </a:t>
            </a:r>
            <a:r>
              <a:rPr lang="en-US" altLang="en-US" sz="2000" b="1" smtClean="0">
                <a:latin typeface="Courier New" panose="02070309020205020404" pitchFamily="49" charset="0"/>
              </a:rPr>
              <a:t>&lt;</a:t>
            </a:r>
            <a:r>
              <a:rPr lang="en-US" altLang="en-US" b="1" smtClean="0"/>
              <a:t>, </a:t>
            </a:r>
            <a:r>
              <a:rPr lang="en-US" altLang="en-US" sz="2000" b="1" smtClean="0">
                <a:latin typeface="Courier New" panose="02070309020205020404" pitchFamily="49" charset="0"/>
              </a:rPr>
              <a:t>&gt;</a:t>
            </a:r>
            <a:r>
              <a:rPr lang="en-US" altLang="en-US" b="1" smtClean="0"/>
              <a:t>, </a:t>
            </a:r>
            <a:r>
              <a:rPr lang="en-US" altLang="en-US" sz="2000" b="1" smtClean="0">
                <a:latin typeface="Courier New" panose="02070309020205020404" pitchFamily="49" charset="0"/>
              </a:rPr>
              <a:t>&lt;=</a:t>
            </a:r>
            <a:r>
              <a:rPr lang="en-US" altLang="en-US" b="1" smtClean="0"/>
              <a:t>, </a:t>
            </a:r>
            <a:r>
              <a:rPr lang="en-US" altLang="en-US" sz="2000" b="1" smtClean="0">
                <a:latin typeface="Courier New" panose="02070309020205020404" pitchFamily="49" charset="0"/>
              </a:rPr>
              <a:t>&gt;=</a:t>
            </a:r>
          </a:p>
          <a:p>
            <a:pPr lvl="1"/>
            <a:r>
              <a:rPr lang="en-US" altLang="en-US" smtClean="0"/>
              <a:t>Operands are coerced if necessary</a:t>
            </a:r>
          </a:p>
          <a:p>
            <a:pPr lvl="2"/>
            <a:r>
              <a:rPr lang="en-US" altLang="en-US" smtClean="0"/>
              <a:t>If one is a string and one is a number, it attempts to convert the string to a number</a:t>
            </a:r>
          </a:p>
          <a:p>
            <a:pPr lvl="2"/>
            <a:r>
              <a:rPr lang="en-US" altLang="en-US" smtClean="0"/>
              <a:t>If one is Boolean and the other is not, the Boolean operand is coerced to a number(1 or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linds(horizontal)">
                                      <p:cBhvr>
                                        <p:cTn id="18" dur="500"/>
                                        <p:tgtEl>
                                          <p:spTgt spid="3">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blinds(horizontal)">
                                      <p:cBhvr>
                                        <p:cTn id="21" dur="500"/>
                                        <p:tgtEl>
                                          <p:spTgt spid="3">
                                            <p:txEl>
                                              <p:pRg st="9" end="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blinds(horizontal)">
                                      <p:cBhvr>
                                        <p:cTn id="24" dur="500"/>
                                        <p:tgtEl>
                                          <p:spTgt spid="3">
                                            <p:txEl>
                                              <p:pRg st="10" end="1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blinds(horizontal)">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endParaRPr lang="en-IN" altLang="en-US" smtClean="0"/>
          </a:p>
        </p:txBody>
      </p:sp>
      <p:sp>
        <p:nvSpPr>
          <p:cNvPr id="3" name="Content Placeholder 2"/>
          <p:cNvSpPr>
            <a:spLocks noGrp="1"/>
          </p:cNvSpPr>
          <p:nvPr>
            <p:ph sz="quarter" idx="1"/>
          </p:nvPr>
        </p:nvSpPr>
        <p:spPr>
          <a:xfrm>
            <a:off x="428625" y="1000125"/>
            <a:ext cx="8229600" cy="5357813"/>
          </a:xfrm>
        </p:spPr>
        <p:txBody>
          <a:bodyPr/>
          <a:lstStyle/>
          <a:p>
            <a:pPr>
              <a:buFont typeface="Wingdings 3" panose="05040102010807070707" pitchFamily="18" charset="2"/>
              <a:buNone/>
              <a:defRPr/>
            </a:pPr>
            <a:r>
              <a:rPr lang="en-US" dirty="0" smtClean="0"/>
              <a:t>3. </a:t>
            </a:r>
            <a:r>
              <a:rPr lang="en-US" i="1" dirty="0" smtClean="0"/>
              <a:t>Compound Expressions</a:t>
            </a:r>
            <a:endParaRPr lang="en-US" dirty="0" smtClean="0"/>
          </a:p>
          <a:p>
            <a:pPr lvl="1">
              <a:defRPr/>
            </a:pPr>
            <a:r>
              <a:rPr lang="en-US" dirty="0" smtClean="0"/>
              <a:t> The usual operators: </a:t>
            </a:r>
            <a:r>
              <a:rPr lang="en-US" sz="2000" b="1" dirty="0" smtClean="0">
                <a:latin typeface="Courier New" pitchFamily="49" charset="0"/>
              </a:rPr>
              <a:t>&amp;&amp;</a:t>
            </a:r>
            <a:r>
              <a:rPr lang="en-US" b="1" dirty="0" smtClean="0"/>
              <a:t>, </a:t>
            </a:r>
            <a:r>
              <a:rPr lang="en-US" sz="2000" b="1" dirty="0" smtClean="0">
                <a:latin typeface="Courier New" pitchFamily="49" charset="0"/>
              </a:rPr>
              <a:t>||</a:t>
            </a:r>
            <a:r>
              <a:rPr lang="en-US" b="1" dirty="0" smtClean="0"/>
              <a:t>, and </a:t>
            </a:r>
            <a:r>
              <a:rPr lang="en-US" sz="2000" b="1" dirty="0" smtClean="0">
                <a:latin typeface="Courier New" pitchFamily="49" charset="0"/>
              </a:rPr>
              <a:t>!</a:t>
            </a:r>
          </a:p>
          <a:p>
            <a:pPr lvl="1">
              <a:defRPr/>
            </a:pPr>
            <a:r>
              <a:rPr lang="en-US" dirty="0" smtClean="0"/>
              <a:t>The </a:t>
            </a:r>
            <a:r>
              <a:rPr lang="en-US" sz="2000" b="1" dirty="0" smtClean="0">
                <a:latin typeface="Courier New" pitchFamily="49" charset="0"/>
              </a:rPr>
              <a:t>Boolean</a:t>
            </a:r>
            <a:r>
              <a:rPr lang="en-US" dirty="0" smtClean="0"/>
              <a:t> object has a method, </a:t>
            </a:r>
            <a:r>
              <a:rPr lang="en-US" sz="2000" b="1" dirty="0" err="1" smtClean="0">
                <a:latin typeface="Courier New" pitchFamily="49" charset="0"/>
              </a:rPr>
              <a:t>toString</a:t>
            </a:r>
            <a:r>
              <a:rPr lang="en-US" b="1" dirty="0" smtClean="0"/>
              <a:t>,  </a:t>
            </a:r>
            <a:r>
              <a:rPr lang="en-US" dirty="0" smtClean="0"/>
              <a:t>to allow them to be printed (</a:t>
            </a:r>
            <a:r>
              <a:rPr lang="en-US" sz="2000" b="1" dirty="0" smtClean="0">
                <a:latin typeface="Courier New" pitchFamily="49" charset="0"/>
              </a:rPr>
              <a:t>true</a:t>
            </a:r>
            <a:r>
              <a:rPr lang="en-US" b="1" dirty="0" smtClean="0"/>
              <a:t> or </a:t>
            </a:r>
            <a:r>
              <a:rPr lang="en-US" sz="2000" b="1" dirty="0" smtClean="0">
                <a:latin typeface="Courier New" pitchFamily="49" charset="0"/>
              </a:rPr>
              <a:t>false</a:t>
            </a:r>
            <a:r>
              <a:rPr lang="en-US" dirty="0" smtClean="0"/>
              <a:t>)</a:t>
            </a:r>
          </a:p>
          <a:p>
            <a:pPr>
              <a:defRPr/>
            </a:pPr>
            <a:r>
              <a:rPr lang="en-US" i="1" dirty="0" smtClean="0"/>
              <a:t>Selection Statements</a:t>
            </a:r>
            <a:endParaRPr lang="en-US" dirty="0" smtClean="0"/>
          </a:p>
          <a:p>
            <a:pPr lvl="1">
              <a:defRPr/>
            </a:pPr>
            <a:r>
              <a:rPr lang="en-US" dirty="0" smtClean="0"/>
              <a:t>The usual </a:t>
            </a:r>
            <a:r>
              <a:rPr lang="en-US" sz="2000" b="1" dirty="0" smtClean="0">
                <a:latin typeface="Courier New" pitchFamily="49" charset="0"/>
              </a:rPr>
              <a:t>if-then-else</a:t>
            </a:r>
            <a:r>
              <a:rPr lang="en-US" dirty="0" smtClean="0"/>
              <a:t> (clauses can be either single statements or compound statements)</a:t>
            </a:r>
          </a:p>
          <a:p>
            <a:pPr marL="681038" lvl="1" eaLnBrk="1" hangingPunct="1">
              <a:buClrTx/>
              <a:defRPr/>
            </a:pPr>
            <a:r>
              <a:rPr lang="en-US" dirty="0" smtClean="0"/>
              <a:t>Evaluation is to the needed value</a:t>
            </a:r>
          </a:p>
          <a:p>
            <a:pPr marL="1081088" lvl="2" eaLnBrk="1" hangingPunct="1">
              <a:buClrTx/>
              <a:defRPr/>
            </a:pPr>
            <a:r>
              <a:rPr lang="en-US" dirty="0" smtClean="0"/>
              <a:t>Cond1 </a:t>
            </a:r>
            <a:r>
              <a:rPr lang="en-US" dirty="0" smtClean="0">
                <a:latin typeface="Courier New" pitchFamily="49" charset="0"/>
                <a:cs typeface="Courier New" pitchFamily="49" charset="0"/>
                <a:sym typeface="Courier New" pitchFamily="49" charset="0"/>
              </a:rPr>
              <a:t>&amp;&amp;</a:t>
            </a:r>
            <a:r>
              <a:rPr lang="en-US" dirty="0" smtClean="0"/>
              <a:t> con2d</a:t>
            </a:r>
          </a:p>
          <a:p>
            <a:pPr marL="1538288" lvl="3" eaLnBrk="1" hangingPunct="1">
              <a:buClrTx/>
              <a:defRPr/>
            </a:pPr>
            <a:r>
              <a:rPr lang="en-US" dirty="0" smtClean="0"/>
              <a:t>If cond1  is </a:t>
            </a:r>
            <a:r>
              <a:rPr lang="en-US" dirty="0" smtClean="0">
                <a:latin typeface="Courier New" pitchFamily="49" charset="0"/>
                <a:cs typeface="Courier New" pitchFamily="49" charset="0"/>
                <a:sym typeface="Courier New" pitchFamily="49" charset="0"/>
              </a:rPr>
              <a:t>false</a:t>
            </a:r>
            <a:r>
              <a:rPr lang="en-US" dirty="0" smtClean="0"/>
              <a:t> cond2  is not evaluated</a:t>
            </a:r>
          </a:p>
          <a:p>
            <a:pPr marL="1081088" lvl="2" eaLnBrk="1" hangingPunct="1">
              <a:buClrTx/>
              <a:defRPr/>
            </a:pPr>
            <a:r>
              <a:rPr lang="en-US" dirty="0" smtClean="0"/>
              <a:t>cond1  || cond2 </a:t>
            </a:r>
          </a:p>
          <a:p>
            <a:pPr marL="1538288" lvl="3" eaLnBrk="1" hangingPunct="1">
              <a:buClrTx/>
              <a:defRPr/>
            </a:pPr>
            <a:r>
              <a:rPr lang="en-US" dirty="0" smtClean="0"/>
              <a:t>If cond1  is </a:t>
            </a:r>
            <a:r>
              <a:rPr lang="en-US" dirty="0" smtClean="0">
                <a:latin typeface="Courier New" pitchFamily="49" charset="0"/>
                <a:cs typeface="Courier New" pitchFamily="49" charset="0"/>
                <a:sym typeface="Courier New" pitchFamily="49" charset="0"/>
              </a:rPr>
              <a:t>true </a:t>
            </a:r>
            <a:r>
              <a:rPr lang="en-US" dirty="0" smtClean="0"/>
              <a:t>cond2  is not evaluated</a:t>
            </a:r>
            <a:endParaRPr lang="en-US" dirty="0" smtClean="0">
              <a:latin typeface="Courier New" pitchFamily="49" charset="0"/>
              <a:sym typeface="Courier New" pitchFamily="49" charset="0"/>
            </a:endParaRPr>
          </a:p>
          <a:p>
            <a:pPr marL="681038" lvl="1" eaLnBrk="1" hangingPunct="1">
              <a:buClrTx/>
              <a:defRPr/>
            </a:pPr>
            <a:r>
              <a:rPr lang="en-US" dirty="0" smtClean="0"/>
              <a:t>Boolean object is </a:t>
            </a:r>
            <a:r>
              <a:rPr lang="en-US" dirty="0" smtClean="0">
                <a:latin typeface="Courier New" pitchFamily="49" charset="0"/>
                <a:cs typeface="Courier New" pitchFamily="49" charset="0"/>
                <a:sym typeface="Courier New" pitchFamily="49" charset="0"/>
              </a:rPr>
              <a:t>false</a:t>
            </a:r>
            <a:r>
              <a:rPr lang="en-US" dirty="0" smtClean="0"/>
              <a:t> if it is </a:t>
            </a:r>
            <a:r>
              <a:rPr lang="en-US" dirty="0" smtClean="0">
                <a:latin typeface="Courier New" pitchFamily="49" charset="0"/>
                <a:cs typeface="Courier New" pitchFamily="49" charset="0"/>
                <a:sym typeface="Courier New" pitchFamily="49" charset="0"/>
              </a:rPr>
              <a:t>null</a:t>
            </a:r>
            <a:r>
              <a:rPr lang="en-US" dirty="0" smtClean="0"/>
              <a:t> or </a:t>
            </a:r>
            <a:r>
              <a:rPr lang="en-US" dirty="0" smtClean="0">
                <a:latin typeface="Courier New" pitchFamily="49" charset="0"/>
                <a:cs typeface="Courier New" pitchFamily="49" charset="0"/>
                <a:sym typeface="Courier New" pitchFamily="49" charset="0"/>
              </a:rPr>
              <a:t>undefined</a:t>
            </a:r>
            <a:endParaRPr lang="en-US" dirty="0" smtClean="0">
              <a:latin typeface="Courier New" pitchFamily="49" charset="0"/>
              <a:sym typeface="Courier New" pitchFamily="49" charset="0"/>
            </a:endParaRPr>
          </a:p>
          <a:p>
            <a:pPr>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altLang="en-US" smtClean="0"/>
              <a:t>Logical Operators</a:t>
            </a:r>
          </a:p>
        </p:txBody>
      </p:sp>
      <p:graphicFrame>
        <p:nvGraphicFramePr>
          <p:cNvPr id="4" name="Content Placeholder 3"/>
          <p:cNvGraphicFramePr>
            <a:graphicFrameLocks noGrp="1"/>
          </p:cNvGraphicFramePr>
          <p:nvPr>
            <p:ph sz="quarter" idx="1"/>
          </p:nvPr>
        </p:nvGraphicFramePr>
        <p:xfrm>
          <a:off x="712788" y="1285875"/>
          <a:ext cx="7429500" cy="4268787"/>
        </p:xfrm>
        <a:graphic>
          <a:graphicData uri="http://schemas.openxmlformats.org/drawingml/2006/table">
            <a:tbl>
              <a:tblPr/>
              <a:tblGrid>
                <a:gridCol w="1500187">
                  <a:extLst>
                    <a:ext uri="{9D8B030D-6E8A-4147-A177-3AD203B41FA5}">
                      <a16:colId xmlns:a16="http://schemas.microsoft.com/office/drawing/2014/main" val="20000"/>
                    </a:ext>
                  </a:extLst>
                </a:gridCol>
                <a:gridCol w="2957514">
                  <a:extLst>
                    <a:ext uri="{9D8B030D-6E8A-4147-A177-3AD203B41FA5}">
                      <a16:colId xmlns:a16="http://schemas.microsoft.com/office/drawing/2014/main" val="20001"/>
                    </a:ext>
                  </a:extLst>
                </a:gridCol>
                <a:gridCol w="2971799">
                  <a:extLst>
                    <a:ext uri="{9D8B030D-6E8A-4147-A177-3AD203B41FA5}">
                      <a16:colId xmlns:a16="http://schemas.microsoft.com/office/drawing/2014/main" val="20002"/>
                    </a:ext>
                  </a:extLst>
                </a:gridCol>
              </a:tblGrid>
              <a:tr h="426879">
                <a:tc>
                  <a:txBody>
                    <a:bodyPr/>
                    <a:lstStyle/>
                    <a:p>
                      <a:pPr algn="just">
                        <a:spcAft>
                          <a:spcPts val="0"/>
                        </a:spcAft>
                      </a:pPr>
                      <a:r>
                        <a:rPr lang="en-US" sz="1800" b="1" dirty="0" smtClean="0">
                          <a:solidFill>
                            <a:srgbClr val="000000"/>
                          </a:solidFill>
                          <a:latin typeface="Verdana"/>
                          <a:ea typeface="Times New Roman"/>
                          <a:cs typeface="Times New Roman"/>
                        </a:rPr>
                        <a:t>Operator</a:t>
                      </a:r>
                      <a:endParaRPr lang="en-IN" sz="1800" dirty="0">
                        <a:latin typeface="Times New Roman"/>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1800" b="1" dirty="0" smtClean="0">
                          <a:solidFill>
                            <a:srgbClr val="000000"/>
                          </a:solidFill>
                          <a:latin typeface="Verdana"/>
                          <a:ea typeface="Times New Roman"/>
                          <a:cs typeface="Times New Roman"/>
                        </a:rPr>
                        <a:t>        Description</a:t>
                      </a:r>
                      <a:endParaRPr lang="en-IN" sz="1800" dirty="0">
                        <a:latin typeface="Times New Roman"/>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l">
                        <a:spcAft>
                          <a:spcPts val="0"/>
                        </a:spcAft>
                      </a:pPr>
                      <a:r>
                        <a:rPr lang="en-US" sz="1800" b="1">
                          <a:solidFill>
                            <a:srgbClr val="000000"/>
                          </a:solidFill>
                          <a:latin typeface="Verdana"/>
                          <a:ea typeface="Times New Roman"/>
                          <a:cs typeface="Times New Roman"/>
                        </a:rPr>
                        <a:t>Example</a:t>
                      </a:r>
                      <a:endParaRPr lang="en-IN" sz="1800">
                        <a:latin typeface="Times New Roman"/>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0"/>
                  </a:ext>
                </a:extLst>
              </a:tr>
              <a:tr h="1280636">
                <a:tc>
                  <a:txBody>
                    <a:bodyPr/>
                    <a:lstStyle/>
                    <a:p>
                      <a:pPr algn="ctr">
                        <a:spcAft>
                          <a:spcPts val="0"/>
                        </a:spcAft>
                      </a:pPr>
                      <a:r>
                        <a:rPr lang="en-US" sz="1800" b="1" dirty="0">
                          <a:solidFill>
                            <a:srgbClr val="000000"/>
                          </a:solidFill>
                          <a:latin typeface="+mj-lt"/>
                          <a:ea typeface="Times New Roman"/>
                          <a:cs typeface="Times New Roman"/>
                        </a:rPr>
                        <a:t>&amp;&amp;</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ctr">
                        <a:spcAft>
                          <a:spcPts val="0"/>
                        </a:spcAft>
                      </a:pPr>
                      <a:r>
                        <a:rPr lang="en-US" sz="1800" b="1" dirty="0">
                          <a:solidFill>
                            <a:srgbClr val="000000"/>
                          </a:solidFill>
                          <a:latin typeface="+mj-lt"/>
                          <a:ea typeface="Times New Roman"/>
                          <a:cs typeface="Times New Roman"/>
                        </a:rPr>
                        <a:t>and </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l">
                        <a:spcAft>
                          <a:spcPts val="0"/>
                        </a:spcAft>
                      </a:pPr>
                      <a:r>
                        <a:rPr lang="en-US" sz="1800" b="1" dirty="0">
                          <a:solidFill>
                            <a:srgbClr val="000000"/>
                          </a:solidFill>
                          <a:latin typeface="+mj-lt"/>
                          <a:ea typeface="Times New Roman"/>
                          <a:cs typeface="Times New Roman"/>
                        </a:rPr>
                        <a:t>x=6</a:t>
                      </a:r>
                      <a:br>
                        <a:rPr lang="en-US" sz="1800" b="1" dirty="0">
                          <a:solidFill>
                            <a:srgbClr val="000000"/>
                          </a:solidFill>
                          <a:latin typeface="+mj-lt"/>
                          <a:ea typeface="Times New Roman"/>
                          <a:cs typeface="Times New Roman"/>
                        </a:rPr>
                      </a:br>
                      <a:r>
                        <a:rPr lang="en-US" sz="1800" b="1" dirty="0">
                          <a:solidFill>
                            <a:srgbClr val="000000"/>
                          </a:solidFill>
                          <a:latin typeface="+mj-lt"/>
                          <a:ea typeface="Times New Roman"/>
                          <a:cs typeface="Times New Roman"/>
                        </a:rPr>
                        <a:t>y=3 </a:t>
                      </a:r>
                      <a:endParaRPr lang="en-IN" sz="1800" b="1" dirty="0">
                        <a:latin typeface="+mj-lt"/>
                        <a:ea typeface="Times New Roman"/>
                        <a:cs typeface="Times New Roman"/>
                      </a:endParaRPr>
                    </a:p>
                    <a:p>
                      <a:pPr algn="l"/>
                      <a:r>
                        <a:rPr lang="en-US" sz="1800" b="1" dirty="0">
                          <a:solidFill>
                            <a:srgbClr val="000000"/>
                          </a:solidFill>
                          <a:latin typeface="+mj-lt"/>
                          <a:ea typeface="Times New Roman"/>
                          <a:cs typeface="Times New Roman"/>
                        </a:rPr>
                        <a:t>(x &lt; 10 &amp;&amp; y &gt; 1) returns true</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1"/>
                  </a:ext>
                </a:extLst>
              </a:tr>
              <a:tr h="1280636">
                <a:tc>
                  <a:txBody>
                    <a:bodyPr/>
                    <a:lstStyle/>
                    <a:p>
                      <a:pPr algn="ctr">
                        <a:spcAft>
                          <a:spcPts val="0"/>
                        </a:spcAft>
                      </a:pPr>
                      <a:r>
                        <a:rPr lang="en-US" sz="1800" b="1" dirty="0">
                          <a:solidFill>
                            <a:srgbClr val="000000"/>
                          </a:solidFill>
                          <a:latin typeface="+mj-lt"/>
                          <a:ea typeface="Times New Roman"/>
                          <a:cs typeface="Times New Roman"/>
                        </a:rPr>
                        <a:t>||</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ctr">
                        <a:spcAft>
                          <a:spcPts val="0"/>
                        </a:spcAft>
                      </a:pPr>
                      <a:r>
                        <a:rPr lang="en-US" sz="1800" b="1">
                          <a:solidFill>
                            <a:srgbClr val="000000"/>
                          </a:solidFill>
                          <a:latin typeface="+mj-lt"/>
                          <a:ea typeface="Times New Roman"/>
                          <a:cs typeface="Times New Roman"/>
                        </a:rPr>
                        <a:t>or </a:t>
                      </a:r>
                      <a:endParaRPr lang="en-IN" sz="1800" b="1">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l">
                        <a:spcAft>
                          <a:spcPts val="0"/>
                        </a:spcAft>
                      </a:pPr>
                      <a:r>
                        <a:rPr lang="en-US" sz="1800" b="1" dirty="0">
                          <a:solidFill>
                            <a:srgbClr val="000000"/>
                          </a:solidFill>
                          <a:latin typeface="+mj-lt"/>
                          <a:ea typeface="Times New Roman"/>
                          <a:cs typeface="Times New Roman"/>
                        </a:rPr>
                        <a:t>x=6</a:t>
                      </a:r>
                      <a:br>
                        <a:rPr lang="en-US" sz="1800" b="1" dirty="0">
                          <a:solidFill>
                            <a:srgbClr val="000000"/>
                          </a:solidFill>
                          <a:latin typeface="+mj-lt"/>
                          <a:ea typeface="Times New Roman"/>
                          <a:cs typeface="Times New Roman"/>
                        </a:rPr>
                      </a:br>
                      <a:r>
                        <a:rPr lang="en-US" sz="1800" b="1" dirty="0">
                          <a:solidFill>
                            <a:srgbClr val="000000"/>
                          </a:solidFill>
                          <a:latin typeface="+mj-lt"/>
                          <a:ea typeface="Times New Roman"/>
                          <a:cs typeface="Times New Roman"/>
                        </a:rPr>
                        <a:t>y=3 </a:t>
                      </a:r>
                      <a:endParaRPr lang="en-IN" sz="1800" b="1" dirty="0">
                        <a:latin typeface="+mj-lt"/>
                        <a:ea typeface="Times New Roman"/>
                        <a:cs typeface="Times New Roman"/>
                      </a:endParaRPr>
                    </a:p>
                    <a:p>
                      <a:pPr algn="l"/>
                      <a:r>
                        <a:rPr lang="en-US" sz="1800" b="1" dirty="0">
                          <a:solidFill>
                            <a:srgbClr val="000000"/>
                          </a:solidFill>
                          <a:latin typeface="+mj-lt"/>
                          <a:ea typeface="Times New Roman"/>
                          <a:cs typeface="Times New Roman"/>
                        </a:rPr>
                        <a:t>(x==5 || y==5) returns false</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2"/>
                  </a:ext>
                </a:extLst>
              </a:tr>
              <a:tr h="1280636">
                <a:tc>
                  <a:txBody>
                    <a:bodyPr/>
                    <a:lstStyle/>
                    <a:p>
                      <a:pPr algn="ctr">
                        <a:spcAft>
                          <a:spcPts val="0"/>
                        </a:spcAft>
                      </a:pPr>
                      <a:r>
                        <a:rPr lang="en-US" sz="1800" b="1" dirty="0">
                          <a:solidFill>
                            <a:srgbClr val="000000"/>
                          </a:solidFill>
                          <a:latin typeface="+mj-lt"/>
                          <a:ea typeface="Times New Roman"/>
                          <a:cs typeface="Times New Roman"/>
                        </a:rPr>
                        <a:t>!</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ctr">
                        <a:spcAft>
                          <a:spcPts val="0"/>
                        </a:spcAft>
                      </a:pPr>
                      <a:r>
                        <a:rPr lang="en-US" sz="1800" b="1" dirty="0">
                          <a:solidFill>
                            <a:srgbClr val="000000"/>
                          </a:solidFill>
                          <a:latin typeface="+mj-lt"/>
                          <a:ea typeface="Times New Roman"/>
                          <a:cs typeface="Times New Roman"/>
                        </a:rPr>
                        <a:t>not </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l">
                        <a:spcAft>
                          <a:spcPts val="0"/>
                        </a:spcAft>
                      </a:pPr>
                      <a:r>
                        <a:rPr lang="en-US" sz="1800" b="1" dirty="0">
                          <a:solidFill>
                            <a:srgbClr val="000000"/>
                          </a:solidFill>
                          <a:latin typeface="+mj-lt"/>
                          <a:ea typeface="Times New Roman"/>
                          <a:cs typeface="Times New Roman"/>
                        </a:rPr>
                        <a:t>x=6</a:t>
                      </a:r>
                      <a:br>
                        <a:rPr lang="en-US" sz="1800" b="1" dirty="0">
                          <a:solidFill>
                            <a:srgbClr val="000000"/>
                          </a:solidFill>
                          <a:latin typeface="+mj-lt"/>
                          <a:ea typeface="Times New Roman"/>
                          <a:cs typeface="Times New Roman"/>
                        </a:rPr>
                      </a:br>
                      <a:r>
                        <a:rPr lang="en-US" sz="1800" b="1" dirty="0">
                          <a:solidFill>
                            <a:srgbClr val="000000"/>
                          </a:solidFill>
                          <a:latin typeface="+mj-lt"/>
                          <a:ea typeface="Times New Roman"/>
                          <a:cs typeface="Times New Roman"/>
                        </a:rPr>
                        <a:t>y=3 </a:t>
                      </a:r>
                      <a:endParaRPr lang="en-IN" sz="1800" b="1" dirty="0">
                        <a:latin typeface="+mj-lt"/>
                        <a:ea typeface="Times New Roman"/>
                        <a:cs typeface="Times New Roman"/>
                      </a:endParaRPr>
                    </a:p>
                    <a:p>
                      <a:pPr algn="l"/>
                      <a:r>
                        <a:rPr lang="en-US" sz="1800" b="1" dirty="0">
                          <a:solidFill>
                            <a:srgbClr val="000000"/>
                          </a:solidFill>
                          <a:latin typeface="+mj-lt"/>
                          <a:ea typeface="Times New Roman"/>
                          <a:cs typeface="Times New Roman"/>
                        </a:rPr>
                        <a:t>!(x==y) returns true</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smtClean="0"/>
              <a:t>Assignment Operators</a:t>
            </a:r>
          </a:p>
        </p:txBody>
      </p:sp>
      <p:graphicFrame>
        <p:nvGraphicFramePr>
          <p:cNvPr id="4" name="Content Placeholder 3"/>
          <p:cNvGraphicFramePr>
            <a:graphicFrameLocks noGrp="1"/>
          </p:cNvGraphicFramePr>
          <p:nvPr>
            <p:ph sz="quarter" idx="1"/>
          </p:nvPr>
        </p:nvGraphicFramePr>
        <p:xfrm>
          <a:off x="1000125" y="1214438"/>
          <a:ext cx="7715250" cy="4643437"/>
        </p:xfrm>
        <a:graphic>
          <a:graphicData uri="http://schemas.openxmlformats.org/drawingml/2006/table">
            <a:tbl>
              <a:tblPr/>
              <a:tblGrid>
                <a:gridCol w="1500188">
                  <a:extLst>
                    <a:ext uri="{9D8B030D-6E8A-4147-A177-3AD203B41FA5}">
                      <a16:colId xmlns:a16="http://schemas.microsoft.com/office/drawing/2014/main" val="20000"/>
                    </a:ext>
                  </a:extLst>
                </a:gridCol>
                <a:gridCol w="2703301">
                  <a:extLst>
                    <a:ext uri="{9D8B030D-6E8A-4147-A177-3AD203B41FA5}">
                      <a16:colId xmlns:a16="http://schemas.microsoft.com/office/drawing/2014/main" val="20001"/>
                    </a:ext>
                  </a:extLst>
                </a:gridCol>
                <a:gridCol w="3511761">
                  <a:extLst>
                    <a:ext uri="{9D8B030D-6E8A-4147-A177-3AD203B41FA5}">
                      <a16:colId xmlns:a16="http://schemas.microsoft.com/office/drawing/2014/main" val="20002"/>
                    </a:ext>
                  </a:extLst>
                </a:gridCol>
              </a:tblGrid>
              <a:tr h="1150795">
                <a:tc>
                  <a:txBody>
                    <a:bodyPr/>
                    <a:lstStyle/>
                    <a:p>
                      <a:pPr algn="ctr">
                        <a:spcAft>
                          <a:spcPts val="0"/>
                        </a:spcAft>
                      </a:pPr>
                      <a:r>
                        <a:rPr lang="en-US" sz="2400" b="1" dirty="0">
                          <a:solidFill>
                            <a:srgbClr val="000000"/>
                          </a:solidFill>
                          <a:latin typeface="+mj-lt"/>
                          <a:ea typeface="Times New Roman"/>
                          <a:cs typeface="Times New Roman"/>
                        </a:rPr>
                        <a:t>Operator</a:t>
                      </a:r>
                      <a:endParaRPr lang="en-IN" sz="2400" dirty="0">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ctr">
                        <a:spcAft>
                          <a:spcPts val="0"/>
                        </a:spcAft>
                      </a:pPr>
                      <a:r>
                        <a:rPr lang="en-US" sz="2400" b="1" dirty="0">
                          <a:solidFill>
                            <a:srgbClr val="000000"/>
                          </a:solidFill>
                          <a:latin typeface="+mj-lt"/>
                          <a:ea typeface="Times New Roman"/>
                          <a:cs typeface="Times New Roman"/>
                        </a:rPr>
                        <a:t>Example</a:t>
                      </a:r>
                      <a:endParaRPr lang="en-IN" sz="2400" dirty="0">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2400" b="1">
                          <a:solidFill>
                            <a:srgbClr val="000000"/>
                          </a:solidFill>
                          <a:latin typeface="+mj-lt"/>
                          <a:ea typeface="Times New Roman"/>
                          <a:cs typeface="Times New Roman"/>
                        </a:rPr>
                        <a:t>Is The Same As</a:t>
                      </a:r>
                      <a:endParaRPr lang="en-IN" sz="2400">
                        <a:latin typeface="+mj-lt"/>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0"/>
                  </a:ext>
                </a:extLst>
              </a:tr>
              <a:tr h="582107">
                <a:tc>
                  <a:txBody>
                    <a:bodyPr/>
                    <a:lstStyle/>
                    <a:p>
                      <a:pPr algn="ctr">
                        <a:spcAft>
                          <a:spcPts val="0"/>
                        </a:spcAft>
                      </a:pPr>
                      <a:r>
                        <a:rPr lang="en-US" sz="2400" b="1" dirty="0">
                          <a:solidFill>
                            <a:srgbClr val="000000"/>
                          </a:solidFill>
                          <a:latin typeface="+mj-lt"/>
                          <a:ea typeface="Times New Roman"/>
                          <a:cs typeface="Times New Roman"/>
                        </a:rPr>
                        <a:t>=</a:t>
                      </a:r>
                      <a:endParaRPr lang="en-IN" sz="24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ctr">
                        <a:spcAft>
                          <a:spcPts val="0"/>
                        </a:spcAft>
                      </a:pPr>
                      <a:r>
                        <a:rPr lang="en-US" sz="2400" b="1" dirty="0">
                          <a:solidFill>
                            <a:srgbClr val="000000"/>
                          </a:solidFill>
                          <a:latin typeface="+mj-lt"/>
                          <a:ea typeface="Times New Roman"/>
                          <a:cs typeface="Times New Roman"/>
                        </a:rPr>
                        <a:t>x=y</a:t>
                      </a:r>
                      <a:endParaRPr lang="en-IN" sz="24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2400" b="1">
                          <a:solidFill>
                            <a:srgbClr val="000000"/>
                          </a:solidFill>
                          <a:latin typeface="+mj-lt"/>
                          <a:ea typeface="Times New Roman"/>
                          <a:cs typeface="Times New Roman"/>
                        </a:rPr>
                        <a:t>x=y</a:t>
                      </a:r>
                      <a:endParaRPr lang="en-IN" sz="2400" b="1">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1"/>
                  </a:ext>
                </a:extLst>
              </a:tr>
              <a:tr h="582107">
                <a:tc>
                  <a:txBody>
                    <a:bodyPr/>
                    <a:lstStyle/>
                    <a:p>
                      <a:pPr algn="ctr">
                        <a:spcAft>
                          <a:spcPts val="0"/>
                        </a:spcAft>
                      </a:pPr>
                      <a:r>
                        <a:rPr lang="en-US" sz="2400" b="1">
                          <a:solidFill>
                            <a:srgbClr val="000000"/>
                          </a:solidFill>
                          <a:latin typeface="+mj-lt"/>
                          <a:ea typeface="Times New Roman"/>
                          <a:cs typeface="Times New Roman"/>
                        </a:rPr>
                        <a:t>+=</a:t>
                      </a:r>
                      <a:endParaRPr lang="en-IN" sz="2400" b="1">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ctr">
                        <a:spcAft>
                          <a:spcPts val="0"/>
                        </a:spcAft>
                      </a:pPr>
                      <a:r>
                        <a:rPr lang="en-US" sz="2400" b="1" dirty="0">
                          <a:solidFill>
                            <a:srgbClr val="000000"/>
                          </a:solidFill>
                          <a:latin typeface="+mj-lt"/>
                          <a:ea typeface="Times New Roman"/>
                          <a:cs typeface="Times New Roman"/>
                        </a:rPr>
                        <a:t>x+=y </a:t>
                      </a:r>
                      <a:endParaRPr lang="en-IN" sz="24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2400" b="1">
                          <a:solidFill>
                            <a:srgbClr val="000000"/>
                          </a:solidFill>
                          <a:latin typeface="+mj-lt"/>
                          <a:ea typeface="Times New Roman"/>
                          <a:cs typeface="Times New Roman"/>
                        </a:rPr>
                        <a:t>x=x+y </a:t>
                      </a:r>
                      <a:endParaRPr lang="en-IN" sz="2400" b="1">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2"/>
                  </a:ext>
                </a:extLst>
              </a:tr>
              <a:tr h="582107">
                <a:tc>
                  <a:txBody>
                    <a:bodyPr/>
                    <a:lstStyle/>
                    <a:p>
                      <a:pPr algn="ctr">
                        <a:spcAft>
                          <a:spcPts val="0"/>
                        </a:spcAft>
                      </a:pPr>
                      <a:r>
                        <a:rPr lang="en-US" sz="2400" b="1">
                          <a:solidFill>
                            <a:srgbClr val="000000"/>
                          </a:solidFill>
                          <a:latin typeface="+mj-lt"/>
                          <a:ea typeface="Times New Roman"/>
                          <a:cs typeface="Times New Roman"/>
                        </a:rPr>
                        <a:t>-=</a:t>
                      </a:r>
                      <a:endParaRPr lang="en-IN" sz="2400" b="1">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ctr">
                        <a:spcAft>
                          <a:spcPts val="0"/>
                        </a:spcAft>
                      </a:pPr>
                      <a:r>
                        <a:rPr lang="en-US" sz="2400" b="1" dirty="0">
                          <a:solidFill>
                            <a:srgbClr val="000000"/>
                          </a:solidFill>
                          <a:latin typeface="+mj-lt"/>
                          <a:ea typeface="Times New Roman"/>
                          <a:cs typeface="Times New Roman"/>
                        </a:rPr>
                        <a:t>x-=y </a:t>
                      </a:r>
                      <a:endParaRPr lang="en-IN" sz="24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2400" b="1">
                          <a:solidFill>
                            <a:srgbClr val="000000"/>
                          </a:solidFill>
                          <a:latin typeface="+mj-lt"/>
                          <a:ea typeface="Times New Roman"/>
                          <a:cs typeface="Times New Roman"/>
                        </a:rPr>
                        <a:t>x=x-y </a:t>
                      </a:r>
                      <a:endParaRPr lang="en-IN" sz="2400" b="1">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3"/>
                  </a:ext>
                </a:extLst>
              </a:tr>
              <a:tr h="582107">
                <a:tc>
                  <a:txBody>
                    <a:bodyPr/>
                    <a:lstStyle/>
                    <a:p>
                      <a:pPr algn="ctr">
                        <a:spcAft>
                          <a:spcPts val="0"/>
                        </a:spcAft>
                      </a:pPr>
                      <a:r>
                        <a:rPr lang="en-US" sz="2400" b="1">
                          <a:solidFill>
                            <a:srgbClr val="000000"/>
                          </a:solidFill>
                          <a:latin typeface="+mj-lt"/>
                          <a:ea typeface="Times New Roman"/>
                          <a:cs typeface="Times New Roman"/>
                        </a:rPr>
                        <a:t>*=</a:t>
                      </a:r>
                      <a:endParaRPr lang="en-IN" sz="2400" b="1">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ctr">
                        <a:spcAft>
                          <a:spcPts val="0"/>
                        </a:spcAft>
                      </a:pPr>
                      <a:r>
                        <a:rPr lang="en-US" sz="2400" b="1" dirty="0">
                          <a:solidFill>
                            <a:srgbClr val="000000"/>
                          </a:solidFill>
                          <a:latin typeface="+mj-lt"/>
                          <a:ea typeface="Times New Roman"/>
                          <a:cs typeface="Times New Roman"/>
                        </a:rPr>
                        <a:t>x*=y </a:t>
                      </a:r>
                      <a:endParaRPr lang="en-IN" sz="24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2400" b="1" dirty="0">
                          <a:solidFill>
                            <a:srgbClr val="000000"/>
                          </a:solidFill>
                          <a:latin typeface="+mj-lt"/>
                          <a:ea typeface="Times New Roman"/>
                          <a:cs typeface="Times New Roman"/>
                        </a:rPr>
                        <a:t>x=x*y </a:t>
                      </a:r>
                      <a:endParaRPr lang="en-IN" sz="2400" b="1" dirty="0">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4"/>
                  </a:ext>
                </a:extLst>
              </a:tr>
              <a:tr h="582107">
                <a:tc>
                  <a:txBody>
                    <a:bodyPr/>
                    <a:lstStyle/>
                    <a:p>
                      <a:pPr algn="ctr">
                        <a:spcAft>
                          <a:spcPts val="0"/>
                        </a:spcAft>
                      </a:pPr>
                      <a:r>
                        <a:rPr lang="en-US" sz="2400" b="1">
                          <a:solidFill>
                            <a:srgbClr val="000000"/>
                          </a:solidFill>
                          <a:latin typeface="+mj-lt"/>
                          <a:ea typeface="Times New Roman"/>
                          <a:cs typeface="Times New Roman"/>
                        </a:rPr>
                        <a:t>/=</a:t>
                      </a:r>
                      <a:endParaRPr lang="en-IN" sz="2400" b="1">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ctr">
                        <a:spcAft>
                          <a:spcPts val="0"/>
                        </a:spcAft>
                      </a:pPr>
                      <a:r>
                        <a:rPr lang="en-US" sz="2400" b="1">
                          <a:solidFill>
                            <a:srgbClr val="000000"/>
                          </a:solidFill>
                          <a:latin typeface="+mj-lt"/>
                          <a:ea typeface="Times New Roman"/>
                          <a:cs typeface="Times New Roman"/>
                        </a:rPr>
                        <a:t>x/=y </a:t>
                      </a:r>
                      <a:endParaRPr lang="en-IN" sz="2400" b="1">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2400" b="1" dirty="0">
                          <a:solidFill>
                            <a:srgbClr val="000000"/>
                          </a:solidFill>
                          <a:latin typeface="+mj-lt"/>
                          <a:ea typeface="Times New Roman"/>
                          <a:cs typeface="Times New Roman"/>
                        </a:rPr>
                        <a:t>x=x/y</a:t>
                      </a:r>
                      <a:endParaRPr lang="en-IN" sz="2400" b="1" dirty="0">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5"/>
                  </a:ext>
                </a:extLst>
              </a:tr>
              <a:tr h="582107">
                <a:tc>
                  <a:txBody>
                    <a:bodyPr/>
                    <a:lstStyle/>
                    <a:p>
                      <a:pPr algn="ctr">
                        <a:spcAft>
                          <a:spcPts val="0"/>
                        </a:spcAft>
                      </a:pPr>
                      <a:r>
                        <a:rPr lang="en-US" sz="2400" b="1" dirty="0">
                          <a:solidFill>
                            <a:srgbClr val="000000"/>
                          </a:solidFill>
                          <a:latin typeface="+mj-lt"/>
                          <a:ea typeface="Times New Roman"/>
                          <a:cs typeface="Times New Roman"/>
                        </a:rPr>
                        <a:t>%=</a:t>
                      </a:r>
                      <a:endParaRPr lang="en-IN" sz="24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ctr">
                        <a:spcAft>
                          <a:spcPts val="0"/>
                        </a:spcAft>
                      </a:pPr>
                      <a:r>
                        <a:rPr lang="en-US" sz="2400" b="1" dirty="0">
                          <a:solidFill>
                            <a:srgbClr val="000000"/>
                          </a:solidFill>
                          <a:latin typeface="+mj-lt"/>
                          <a:ea typeface="Times New Roman"/>
                          <a:cs typeface="Times New Roman"/>
                        </a:rPr>
                        <a:t>x%=y </a:t>
                      </a:r>
                      <a:endParaRPr lang="en-IN" sz="24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2400" b="1" dirty="0">
                          <a:solidFill>
                            <a:srgbClr val="000000"/>
                          </a:solidFill>
                          <a:latin typeface="+mj-lt"/>
                          <a:ea typeface="Times New Roman"/>
                          <a:cs typeface="Times New Roman"/>
                        </a:rPr>
                        <a:t>x=</a:t>
                      </a:r>
                      <a:r>
                        <a:rPr lang="en-US" sz="2400" b="1" dirty="0" err="1">
                          <a:solidFill>
                            <a:srgbClr val="000000"/>
                          </a:solidFill>
                          <a:latin typeface="+mj-lt"/>
                          <a:ea typeface="Times New Roman"/>
                          <a:cs typeface="Times New Roman"/>
                        </a:rPr>
                        <a:t>x%y</a:t>
                      </a:r>
                      <a:endParaRPr lang="en-IN" sz="2400" b="1" dirty="0">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endParaRPr lang="en-IN" altLang="en-US" smtClean="0"/>
          </a:p>
        </p:txBody>
      </p:sp>
      <p:sp>
        <p:nvSpPr>
          <p:cNvPr id="70659" name="Content Placeholder 2"/>
          <p:cNvSpPr>
            <a:spLocks noGrp="1"/>
          </p:cNvSpPr>
          <p:nvPr>
            <p:ph sz="quarter" idx="1"/>
          </p:nvPr>
        </p:nvSpPr>
        <p:spPr>
          <a:xfrm>
            <a:off x="457200" y="1219200"/>
            <a:ext cx="8229600" cy="5138738"/>
          </a:xfrm>
        </p:spPr>
        <p:txBody>
          <a:bodyPr/>
          <a:lstStyle/>
          <a:p>
            <a:pPr algn="just"/>
            <a:r>
              <a:rPr lang="en-US" altLang="en-US" i="1" smtClean="0"/>
              <a:t>The unusual two</a:t>
            </a:r>
            <a:r>
              <a:rPr lang="en-US" altLang="en-US" smtClean="0"/>
              <a:t>: </a:t>
            </a:r>
            <a:r>
              <a:rPr lang="en-US" altLang="en-US" sz="2000" smtClean="0">
                <a:latin typeface="Courier New" panose="02070309020205020404" pitchFamily="49" charset="0"/>
              </a:rPr>
              <a:t>===</a:t>
            </a:r>
            <a:r>
              <a:rPr lang="en-US" altLang="en-US" smtClean="0"/>
              <a:t> and </a:t>
            </a:r>
            <a:r>
              <a:rPr lang="en-US" altLang="en-US" sz="2000" smtClean="0">
                <a:latin typeface="Courier New" panose="02070309020205020404" pitchFamily="49" charset="0"/>
              </a:rPr>
              <a:t>!==</a:t>
            </a:r>
          </a:p>
          <a:p>
            <a:pPr algn="just"/>
            <a:r>
              <a:rPr lang="en-US" altLang="en-US" smtClean="0"/>
              <a:t>Same as </a:t>
            </a:r>
            <a:r>
              <a:rPr lang="en-US" altLang="en-US" sz="2000" smtClean="0">
                <a:latin typeface="Courier New" panose="02070309020205020404" pitchFamily="49" charset="0"/>
              </a:rPr>
              <a:t>==</a:t>
            </a:r>
            <a:r>
              <a:rPr lang="en-US" altLang="en-US" smtClean="0"/>
              <a:t> and </a:t>
            </a:r>
            <a:r>
              <a:rPr lang="en-US" altLang="en-US" sz="2000" smtClean="0">
                <a:latin typeface="Courier New" panose="02070309020205020404" pitchFamily="49" charset="0"/>
              </a:rPr>
              <a:t>!=</a:t>
            </a:r>
            <a:r>
              <a:rPr lang="en-US" altLang="en-US" smtClean="0"/>
              <a:t>, except that no coercions (The </a:t>
            </a:r>
            <a:r>
              <a:rPr lang="en-IN" altLang="en-US" smtClean="0"/>
              <a:t>act of compelling by force) </a:t>
            </a:r>
            <a:r>
              <a:rPr lang="en-US" altLang="en-US" smtClean="0"/>
              <a:t> are done (operands must be identical).</a:t>
            </a:r>
          </a:p>
          <a:p>
            <a:pPr algn="just"/>
            <a:r>
              <a:rPr lang="en-US" altLang="en-US" smtClean="0"/>
              <a:t>Comparisons of references to objects are not useful (addresses are compared, not values).</a:t>
            </a:r>
          </a:p>
          <a:p>
            <a:endParaRPr lang="en-US" altLang="en-US" sz="800" smtClean="0"/>
          </a:p>
          <a:p>
            <a:endParaRPr lang="en-US" altLang="en-US" sz="800" smtClean="0"/>
          </a:p>
          <a:p>
            <a:pPr>
              <a:buFont typeface="Wingdings 3" panose="05040102010807070707" pitchFamily="18" charset="2"/>
              <a:buNone/>
            </a:pPr>
            <a:endParaRPr lang="en-US" altLang="en-US" sz="800" smtClean="0"/>
          </a:p>
          <a:p>
            <a:endParaRPr lang="en-IN" altLang="en-US" smtClean="0"/>
          </a:p>
        </p:txBody>
      </p:sp>
      <p:sp>
        <p:nvSpPr>
          <p:cNvPr id="70660" name="Rectangle 3"/>
          <p:cNvSpPr>
            <a:spLocks noChangeArrowheads="1"/>
          </p:cNvSpPr>
          <p:nvPr/>
        </p:nvSpPr>
        <p:spPr bwMode="auto">
          <a:xfrm>
            <a:off x="928688" y="4143375"/>
            <a:ext cx="182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4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4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2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b="1">
                <a:latin typeface="Arial" panose="020B0604020202020204" pitchFamily="34" charset="0"/>
                <a:hlinkClick r:id="rId2" action="ppaction://hlinkfile"/>
              </a:rPr>
              <a:t>var-scope.html</a:t>
            </a:r>
            <a:endParaRPr lang="en-IN" altLang="en-US" sz="1800" b="1">
              <a:latin typeface="Arial" panose="020B0604020202020204" pitchFamily="34" charset="0"/>
            </a:endParaRPr>
          </a:p>
        </p:txBody>
      </p:sp>
      <p:sp>
        <p:nvSpPr>
          <p:cNvPr id="70661" name="Rectangle 3"/>
          <p:cNvSpPr>
            <a:spLocks noChangeArrowheads="1"/>
          </p:cNvSpPr>
          <p:nvPr/>
        </p:nvSpPr>
        <p:spPr bwMode="auto">
          <a:xfrm>
            <a:off x="1000125" y="4987925"/>
            <a:ext cx="2620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4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4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2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b="1">
                <a:latin typeface="Arial" panose="020B0604020202020204" pitchFamily="34" charset="0"/>
                <a:hlinkClick r:id="rId3" action="ppaction://hlinkfile"/>
              </a:rPr>
              <a:t>Date_ Formatted .html</a:t>
            </a:r>
            <a:endParaRPr lang="en-IN" altLang="en-US" sz="1800" b="1">
              <a:latin typeface="Arial" panose="020B060402020202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altLang="en-US" smtClean="0"/>
              <a:t>Comparison Operators</a:t>
            </a:r>
          </a:p>
        </p:txBody>
      </p:sp>
      <p:graphicFrame>
        <p:nvGraphicFramePr>
          <p:cNvPr id="4" name="Content Placeholder 3"/>
          <p:cNvGraphicFramePr>
            <a:graphicFrameLocks noGrp="1"/>
          </p:cNvGraphicFramePr>
          <p:nvPr>
            <p:ph sz="quarter" idx="1"/>
          </p:nvPr>
        </p:nvGraphicFramePr>
        <p:xfrm>
          <a:off x="428625" y="1143000"/>
          <a:ext cx="8143875" cy="4429124"/>
        </p:xfrm>
        <a:graphic>
          <a:graphicData uri="http://schemas.openxmlformats.org/drawingml/2006/table">
            <a:tbl>
              <a:tblPr/>
              <a:tblGrid>
                <a:gridCol w="1502903">
                  <a:extLst>
                    <a:ext uri="{9D8B030D-6E8A-4147-A177-3AD203B41FA5}">
                      <a16:colId xmlns:a16="http://schemas.microsoft.com/office/drawing/2014/main" val="20000"/>
                    </a:ext>
                  </a:extLst>
                </a:gridCol>
                <a:gridCol w="3648584">
                  <a:extLst>
                    <a:ext uri="{9D8B030D-6E8A-4147-A177-3AD203B41FA5}">
                      <a16:colId xmlns:a16="http://schemas.microsoft.com/office/drawing/2014/main" val="20001"/>
                    </a:ext>
                  </a:extLst>
                </a:gridCol>
                <a:gridCol w="2992388">
                  <a:extLst>
                    <a:ext uri="{9D8B030D-6E8A-4147-A177-3AD203B41FA5}">
                      <a16:colId xmlns:a16="http://schemas.microsoft.com/office/drawing/2014/main" val="20002"/>
                    </a:ext>
                  </a:extLst>
                </a:gridCol>
              </a:tblGrid>
              <a:tr h="384854">
                <a:tc>
                  <a:txBody>
                    <a:bodyPr/>
                    <a:lstStyle/>
                    <a:p>
                      <a:pPr algn="just">
                        <a:spcAft>
                          <a:spcPts val="0"/>
                        </a:spcAft>
                      </a:pPr>
                      <a:r>
                        <a:rPr lang="en-US" sz="1800" b="1" dirty="0">
                          <a:solidFill>
                            <a:srgbClr val="000000"/>
                          </a:solidFill>
                          <a:latin typeface="+mj-lt"/>
                          <a:ea typeface="Times New Roman"/>
                          <a:cs typeface="Times New Roman"/>
                        </a:rPr>
                        <a:t>Operator</a:t>
                      </a:r>
                      <a:endParaRPr lang="en-IN" sz="1800" b="1" dirty="0">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1800" b="1" dirty="0" smtClean="0">
                          <a:solidFill>
                            <a:srgbClr val="000000"/>
                          </a:solidFill>
                          <a:latin typeface="+mj-lt"/>
                          <a:ea typeface="Times New Roman"/>
                          <a:cs typeface="Times New Roman"/>
                        </a:rPr>
                        <a:t> Description</a:t>
                      </a:r>
                      <a:endParaRPr lang="en-IN" sz="1800" b="1" dirty="0">
                        <a:latin typeface="+mj-lt"/>
                        <a:ea typeface="Times New Roman"/>
                        <a:cs typeface="Times New Roman"/>
                      </a:endParaRPr>
                    </a:p>
                  </a:txBody>
                  <a:tcPr marL="0" marR="0" marT="0" marB="0" anchor="ctr">
                    <a:lnL>
                      <a:noFill/>
                    </a:lnL>
                    <a:lnR>
                      <a:noFill/>
                    </a:lnR>
                    <a:lnT>
                      <a:noFill/>
                    </a:lnT>
                    <a:lnB>
                      <a:noFill/>
                    </a:lnB>
                    <a:solidFill>
                      <a:srgbClr val="F1F1F1"/>
                    </a:solidFill>
                  </a:tcPr>
                </a:tc>
                <a:tc>
                  <a:txBody>
                    <a:bodyPr/>
                    <a:lstStyle/>
                    <a:p>
                      <a:pPr algn="just">
                        <a:spcAft>
                          <a:spcPts val="0"/>
                        </a:spcAft>
                      </a:pPr>
                      <a:r>
                        <a:rPr lang="en-US" sz="1800" b="1">
                          <a:solidFill>
                            <a:srgbClr val="000000"/>
                          </a:solidFill>
                          <a:latin typeface="+mj-lt"/>
                          <a:ea typeface="Times New Roman"/>
                          <a:cs typeface="Times New Roman"/>
                        </a:rPr>
                        <a:t>Example</a:t>
                      </a:r>
                      <a:endParaRPr lang="en-IN" sz="1800" b="1">
                        <a:latin typeface="+mj-lt"/>
                        <a:ea typeface="Times New Roman"/>
                        <a:cs typeface="Times New Roman"/>
                      </a:endParaRPr>
                    </a:p>
                  </a:txBody>
                  <a:tcPr marL="0" marR="0" marT="0" marB="0" anchor="ctr">
                    <a:lnL>
                      <a:noFill/>
                    </a:lnL>
                    <a:lnR>
                      <a:noFill/>
                    </a:lnR>
                    <a:lnT>
                      <a:noFill/>
                    </a:lnT>
                    <a:lnB>
                      <a:noFill/>
                    </a:lnB>
                    <a:solidFill>
                      <a:srgbClr val="F1F1F1"/>
                    </a:solidFill>
                  </a:tcPr>
                </a:tc>
                <a:extLst>
                  <a:ext uri="{0D108BD9-81ED-4DB2-BD59-A6C34878D82A}">
                    <a16:rowId xmlns:a16="http://schemas.microsoft.com/office/drawing/2014/main" val="10000"/>
                  </a:ext>
                </a:extLst>
              </a:tr>
              <a:tr h="384854">
                <a:tc>
                  <a:txBody>
                    <a:bodyPr/>
                    <a:lstStyle/>
                    <a:p>
                      <a:pPr algn="ctr">
                        <a:spcAft>
                          <a:spcPts val="0"/>
                        </a:spcAft>
                      </a:pPr>
                      <a:r>
                        <a:rPr lang="en-US" sz="1800" b="1" dirty="0">
                          <a:solidFill>
                            <a:srgbClr val="000000"/>
                          </a:solidFill>
                          <a:latin typeface="+mj-lt"/>
                          <a:ea typeface="Times New Roman"/>
                          <a:cs typeface="Times New Roman"/>
                        </a:rPr>
                        <a:t>==</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1800" b="1">
                          <a:solidFill>
                            <a:srgbClr val="000000"/>
                          </a:solidFill>
                          <a:latin typeface="+mj-lt"/>
                          <a:ea typeface="Times New Roman"/>
                          <a:cs typeface="Times New Roman"/>
                        </a:rPr>
                        <a:t>is equal to </a:t>
                      </a:r>
                      <a:endParaRPr lang="en-IN" sz="1800" b="1">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1800" b="1" dirty="0">
                          <a:solidFill>
                            <a:srgbClr val="000000"/>
                          </a:solidFill>
                          <a:latin typeface="+mj-lt"/>
                          <a:ea typeface="Times New Roman"/>
                          <a:cs typeface="Times New Roman"/>
                        </a:rPr>
                        <a:t>5==8 returns false </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1"/>
                  </a:ext>
                </a:extLst>
              </a:tr>
              <a:tr h="1539423">
                <a:tc>
                  <a:txBody>
                    <a:bodyPr/>
                    <a:lstStyle/>
                    <a:p>
                      <a:pPr algn="ctr">
                        <a:spcAft>
                          <a:spcPts val="0"/>
                        </a:spcAft>
                      </a:pPr>
                      <a:r>
                        <a:rPr lang="en-US" sz="1800" b="1" dirty="0">
                          <a:solidFill>
                            <a:srgbClr val="000000"/>
                          </a:solidFill>
                          <a:latin typeface="+mj-lt"/>
                          <a:ea typeface="Times New Roman"/>
                          <a:cs typeface="Times New Roman"/>
                        </a:rPr>
                        <a:t>===</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1800" b="1" dirty="0">
                          <a:solidFill>
                            <a:srgbClr val="000000"/>
                          </a:solidFill>
                          <a:latin typeface="+mj-lt"/>
                          <a:ea typeface="Times New Roman"/>
                          <a:cs typeface="Times New Roman"/>
                        </a:rPr>
                        <a:t>is equal to (checks for </a:t>
                      </a:r>
                      <a:endParaRPr lang="en-US" sz="1800" b="1" dirty="0" smtClean="0">
                        <a:solidFill>
                          <a:srgbClr val="000000"/>
                        </a:solidFill>
                        <a:latin typeface="+mj-lt"/>
                        <a:ea typeface="Times New Roman"/>
                        <a:cs typeface="Times New Roman"/>
                      </a:endParaRPr>
                    </a:p>
                    <a:p>
                      <a:pPr algn="just">
                        <a:spcAft>
                          <a:spcPts val="0"/>
                        </a:spcAft>
                      </a:pPr>
                      <a:r>
                        <a:rPr lang="en-US" sz="1800" b="1" dirty="0" smtClean="0">
                          <a:solidFill>
                            <a:srgbClr val="000000"/>
                          </a:solidFill>
                          <a:latin typeface="+mj-lt"/>
                          <a:ea typeface="Times New Roman"/>
                          <a:cs typeface="Times New Roman"/>
                        </a:rPr>
                        <a:t>both </a:t>
                      </a:r>
                      <a:r>
                        <a:rPr lang="en-US" sz="1800" b="1" dirty="0">
                          <a:solidFill>
                            <a:srgbClr val="000000"/>
                          </a:solidFill>
                          <a:latin typeface="+mj-lt"/>
                          <a:ea typeface="Times New Roman"/>
                          <a:cs typeface="Times New Roman"/>
                        </a:rPr>
                        <a:t>value and type)</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l">
                        <a:spcAft>
                          <a:spcPts val="0"/>
                        </a:spcAft>
                      </a:pPr>
                      <a:r>
                        <a:rPr lang="en-US" sz="1800" b="1" dirty="0">
                          <a:solidFill>
                            <a:srgbClr val="000000"/>
                          </a:solidFill>
                          <a:latin typeface="+mj-lt"/>
                          <a:ea typeface="Times New Roman"/>
                          <a:cs typeface="Times New Roman"/>
                        </a:rPr>
                        <a:t>x=5</a:t>
                      </a:r>
                      <a:br>
                        <a:rPr lang="en-US" sz="1800" b="1" dirty="0">
                          <a:solidFill>
                            <a:srgbClr val="000000"/>
                          </a:solidFill>
                          <a:latin typeface="+mj-lt"/>
                          <a:ea typeface="Times New Roman"/>
                          <a:cs typeface="Times New Roman"/>
                        </a:rPr>
                      </a:br>
                      <a:r>
                        <a:rPr lang="en-US" sz="1800" b="1" dirty="0">
                          <a:solidFill>
                            <a:srgbClr val="000000"/>
                          </a:solidFill>
                          <a:latin typeface="+mj-lt"/>
                          <a:ea typeface="Times New Roman"/>
                          <a:cs typeface="Times New Roman"/>
                        </a:rPr>
                        <a:t>y="5" </a:t>
                      </a:r>
                      <a:endParaRPr lang="en-IN" sz="1800" b="1" dirty="0">
                        <a:latin typeface="+mj-lt"/>
                        <a:ea typeface="Times New Roman"/>
                        <a:cs typeface="Times New Roman"/>
                      </a:endParaRPr>
                    </a:p>
                    <a:p>
                      <a:pPr algn="l"/>
                      <a:r>
                        <a:rPr lang="en-US" sz="1800" b="1" dirty="0">
                          <a:solidFill>
                            <a:srgbClr val="000000"/>
                          </a:solidFill>
                          <a:latin typeface="+mj-lt"/>
                          <a:ea typeface="Times New Roman"/>
                          <a:cs typeface="Times New Roman"/>
                        </a:rPr>
                        <a:t>x==y returns true</a:t>
                      </a:r>
                      <a:br>
                        <a:rPr lang="en-US" sz="1800" b="1" dirty="0">
                          <a:solidFill>
                            <a:srgbClr val="000000"/>
                          </a:solidFill>
                          <a:latin typeface="+mj-lt"/>
                          <a:ea typeface="Times New Roman"/>
                          <a:cs typeface="Times New Roman"/>
                        </a:rPr>
                      </a:br>
                      <a:r>
                        <a:rPr lang="en-US" sz="1800" b="1" dirty="0">
                          <a:solidFill>
                            <a:srgbClr val="000000"/>
                          </a:solidFill>
                          <a:latin typeface="+mj-lt"/>
                          <a:ea typeface="Times New Roman"/>
                          <a:cs typeface="Times New Roman"/>
                        </a:rPr>
                        <a:t>x</a:t>
                      </a:r>
                      <a:r>
                        <a:rPr lang="en-US" sz="1800" b="1" dirty="0" smtClean="0">
                          <a:solidFill>
                            <a:srgbClr val="000000"/>
                          </a:solidFill>
                          <a:latin typeface="+mj-lt"/>
                          <a:ea typeface="Times New Roman"/>
                          <a:cs typeface="Times New Roman"/>
                        </a:rPr>
                        <a:t>===y </a:t>
                      </a:r>
                      <a:r>
                        <a:rPr lang="en-US" sz="1800" b="1" dirty="0">
                          <a:solidFill>
                            <a:srgbClr val="000000"/>
                          </a:solidFill>
                          <a:latin typeface="+mj-lt"/>
                          <a:ea typeface="Times New Roman"/>
                          <a:cs typeface="Times New Roman"/>
                        </a:rPr>
                        <a:t>returns false</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2"/>
                  </a:ext>
                </a:extLst>
              </a:tr>
              <a:tr h="384854">
                <a:tc>
                  <a:txBody>
                    <a:bodyPr/>
                    <a:lstStyle/>
                    <a:p>
                      <a:pPr algn="ctr">
                        <a:spcAft>
                          <a:spcPts val="0"/>
                        </a:spcAft>
                      </a:pPr>
                      <a:r>
                        <a:rPr lang="en-US" sz="1800" b="1">
                          <a:solidFill>
                            <a:srgbClr val="000000"/>
                          </a:solidFill>
                          <a:latin typeface="+mj-lt"/>
                          <a:ea typeface="Times New Roman"/>
                          <a:cs typeface="Times New Roman"/>
                        </a:rPr>
                        <a:t>!=</a:t>
                      </a:r>
                      <a:endParaRPr lang="en-IN" sz="1800" b="1">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1800" b="1" dirty="0">
                          <a:solidFill>
                            <a:srgbClr val="000000"/>
                          </a:solidFill>
                          <a:latin typeface="+mj-lt"/>
                          <a:ea typeface="Times New Roman"/>
                          <a:cs typeface="Times New Roman"/>
                        </a:rPr>
                        <a:t>is not equal </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1800" b="1">
                          <a:solidFill>
                            <a:srgbClr val="000000"/>
                          </a:solidFill>
                          <a:latin typeface="+mj-lt"/>
                          <a:ea typeface="Times New Roman"/>
                          <a:cs typeface="Times New Roman"/>
                        </a:rPr>
                        <a:t>5!=8 returns true </a:t>
                      </a:r>
                      <a:endParaRPr lang="en-IN" sz="1800" b="1">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3"/>
                  </a:ext>
                </a:extLst>
              </a:tr>
              <a:tr h="384854">
                <a:tc>
                  <a:txBody>
                    <a:bodyPr/>
                    <a:lstStyle/>
                    <a:p>
                      <a:pPr algn="ctr">
                        <a:spcAft>
                          <a:spcPts val="0"/>
                        </a:spcAft>
                      </a:pPr>
                      <a:r>
                        <a:rPr lang="en-US" sz="1800" b="1">
                          <a:solidFill>
                            <a:srgbClr val="000000"/>
                          </a:solidFill>
                          <a:latin typeface="+mj-lt"/>
                          <a:ea typeface="Times New Roman"/>
                          <a:cs typeface="Times New Roman"/>
                        </a:rPr>
                        <a:t>&gt;</a:t>
                      </a:r>
                      <a:endParaRPr lang="en-IN" sz="1800" b="1">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1800" b="1" dirty="0">
                          <a:solidFill>
                            <a:srgbClr val="000000"/>
                          </a:solidFill>
                          <a:latin typeface="+mj-lt"/>
                          <a:ea typeface="Times New Roman"/>
                          <a:cs typeface="Times New Roman"/>
                        </a:rPr>
                        <a:t>is greater than </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1800" b="1" dirty="0">
                          <a:solidFill>
                            <a:srgbClr val="000000"/>
                          </a:solidFill>
                          <a:latin typeface="+mj-lt"/>
                          <a:ea typeface="Times New Roman"/>
                          <a:cs typeface="Times New Roman"/>
                        </a:rPr>
                        <a:t>5&gt;8 returns false </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4"/>
                  </a:ext>
                </a:extLst>
              </a:tr>
              <a:tr h="384854">
                <a:tc>
                  <a:txBody>
                    <a:bodyPr/>
                    <a:lstStyle/>
                    <a:p>
                      <a:pPr algn="ctr">
                        <a:spcAft>
                          <a:spcPts val="0"/>
                        </a:spcAft>
                      </a:pPr>
                      <a:r>
                        <a:rPr lang="en-US" sz="1800" b="1">
                          <a:solidFill>
                            <a:srgbClr val="000000"/>
                          </a:solidFill>
                          <a:latin typeface="+mj-lt"/>
                          <a:ea typeface="Times New Roman"/>
                          <a:cs typeface="Times New Roman"/>
                        </a:rPr>
                        <a:t>&lt;</a:t>
                      </a:r>
                      <a:endParaRPr lang="en-IN" sz="1800" b="1">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1800" b="1" dirty="0">
                          <a:solidFill>
                            <a:srgbClr val="000000"/>
                          </a:solidFill>
                          <a:latin typeface="+mj-lt"/>
                          <a:ea typeface="Times New Roman"/>
                          <a:cs typeface="Times New Roman"/>
                        </a:rPr>
                        <a:t>is less than </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1800" b="1">
                          <a:solidFill>
                            <a:srgbClr val="000000"/>
                          </a:solidFill>
                          <a:latin typeface="+mj-lt"/>
                          <a:ea typeface="Times New Roman"/>
                          <a:cs typeface="Times New Roman"/>
                        </a:rPr>
                        <a:t>5&lt;8 returns true</a:t>
                      </a:r>
                      <a:endParaRPr lang="en-IN" sz="1800" b="1">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5"/>
                  </a:ext>
                </a:extLst>
              </a:tr>
              <a:tr h="580577">
                <a:tc>
                  <a:txBody>
                    <a:bodyPr/>
                    <a:lstStyle/>
                    <a:p>
                      <a:pPr algn="ctr">
                        <a:spcAft>
                          <a:spcPts val="0"/>
                        </a:spcAft>
                      </a:pPr>
                      <a:r>
                        <a:rPr lang="en-US" sz="1800" b="1">
                          <a:solidFill>
                            <a:srgbClr val="000000"/>
                          </a:solidFill>
                          <a:latin typeface="+mj-lt"/>
                          <a:ea typeface="Times New Roman"/>
                          <a:cs typeface="Times New Roman"/>
                        </a:rPr>
                        <a:t>&gt;=</a:t>
                      </a:r>
                      <a:endParaRPr lang="en-IN" sz="1800" b="1">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1800" b="1" dirty="0">
                          <a:solidFill>
                            <a:srgbClr val="000000"/>
                          </a:solidFill>
                          <a:latin typeface="+mj-lt"/>
                          <a:ea typeface="Times New Roman"/>
                          <a:cs typeface="Times New Roman"/>
                        </a:rPr>
                        <a:t>is greater than or equal to </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1800" b="1">
                          <a:solidFill>
                            <a:srgbClr val="000000"/>
                          </a:solidFill>
                          <a:latin typeface="+mj-lt"/>
                          <a:ea typeface="Times New Roman"/>
                          <a:cs typeface="Times New Roman"/>
                        </a:rPr>
                        <a:t>5&gt;=8 returns false</a:t>
                      </a:r>
                      <a:endParaRPr lang="en-IN" sz="1800" b="1">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6"/>
                  </a:ext>
                </a:extLst>
              </a:tr>
              <a:tr h="384854">
                <a:tc>
                  <a:txBody>
                    <a:bodyPr/>
                    <a:lstStyle/>
                    <a:p>
                      <a:pPr algn="ctr">
                        <a:spcAft>
                          <a:spcPts val="0"/>
                        </a:spcAft>
                      </a:pPr>
                      <a:r>
                        <a:rPr lang="en-US" sz="1800" b="1" dirty="0">
                          <a:solidFill>
                            <a:srgbClr val="000000"/>
                          </a:solidFill>
                          <a:latin typeface="+mj-lt"/>
                          <a:ea typeface="Times New Roman"/>
                          <a:cs typeface="Times New Roman"/>
                        </a:rPr>
                        <a:t>&lt;=</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1800" b="1" dirty="0">
                          <a:solidFill>
                            <a:srgbClr val="000000"/>
                          </a:solidFill>
                          <a:latin typeface="+mj-lt"/>
                          <a:ea typeface="Times New Roman"/>
                          <a:cs typeface="Times New Roman"/>
                        </a:rPr>
                        <a:t>is less than or equal to </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tc>
                  <a:txBody>
                    <a:bodyPr/>
                    <a:lstStyle/>
                    <a:p>
                      <a:pPr algn="just">
                        <a:spcAft>
                          <a:spcPts val="0"/>
                        </a:spcAft>
                      </a:pPr>
                      <a:r>
                        <a:rPr lang="en-US" sz="1800" b="1" dirty="0">
                          <a:solidFill>
                            <a:srgbClr val="000000"/>
                          </a:solidFill>
                          <a:latin typeface="+mj-lt"/>
                          <a:ea typeface="Times New Roman"/>
                          <a:cs typeface="Times New Roman"/>
                        </a:rPr>
                        <a:t>5&lt;=8 returns true</a:t>
                      </a:r>
                      <a:endParaRPr lang="en-IN" sz="1800" b="1" dirty="0">
                        <a:latin typeface="+mj-lt"/>
                        <a:ea typeface="Times New Roman"/>
                        <a:cs typeface="Times New Roman"/>
                      </a:endParaRPr>
                    </a:p>
                  </a:txBody>
                  <a:tcPr marL="0" marR="0" marT="0" marB="0">
                    <a:lnL>
                      <a:noFill/>
                    </a:lnL>
                    <a:lnR>
                      <a:noFill/>
                    </a:lnR>
                    <a:lnT>
                      <a:noFill/>
                    </a:lnT>
                    <a:lnB>
                      <a:noFill/>
                    </a:lnB>
                    <a:solidFill>
                      <a:srgbClr val="F1F1F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mtClean="0">
                <a:latin typeface="Courier New" panose="02070309020205020404" pitchFamily="49" charset="0"/>
                <a:cs typeface="Courier New" panose="02070309020205020404" pitchFamily="49" charset="0"/>
                <a:sym typeface="Courier New" panose="02070309020205020404" pitchFamily="49" charset="0"/>
              </a:rPr>
              <a:t>switch </a:t>
            </a:r>
            <a:r>
              <a:rPr lang="en-US" altLang="en-US" smtClean="0"/>
              <a:t>statement</a:t>
            </a:r>
            <a:endParaRPr lang="en-IN" altLang="en-US" smtClean="0"/>
          </a:p>
        </p:txBody>
      </p:sp>
      <p:sp>
        <p:nvSpPr>
          <p:cNvPr id="72707" name="Content Placeholder 2"/>
          <p:cNvSpPr>
            <a:spLocks noGrp="1"/>
          </p:cNvSpPr>
          <p:nvPr>
            <p:ph sz="quarter" idx="1"/>
          </p:nvPr>
        </p:nvSpPr>
        <p:spPr>
          <a:xfrm>
            <a:off x="457200" y="1000125"/>
            <a:ext cx="8229600" cy="4937125"/>
          </a:xfrm>
        </p:spPr>
        <p:txBody>
          <a:bodyPr/>
          <a:lstStyle/>
          <a:p>
            <a:pPr marL="681038" lvl="1" eaLnBrk="1" hangingPunct="1">
              <a:buClrTx/>
              <a:buFont typeface="Courier New" panose="02070309020205020404" pitchFamily="49" charset="0"/>
              <a:buChar char="–"/>
            </a:pPr>
            <a:r>
              <a:rPr lang="en-US" altLang="en-US" smtClean="0"/>
              <a:t>Test expression can be number, string or boolean</a:t>
            </a:r>
          </a:p>
          <a:p>
            <a:pPr marL="681038" lvl="1" eaLnBrk="1" hangingPunct="1">
              <a:lnSpc>
                <a:spcPct val="80000"/>
              </a:lnSpc>
              <a:buClrTx/>
              <a:buFont typeface="Courier New" panose="02070309020205020404" pitchFamily="49" charset="0"/>
              <a:buChar char="–"/>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Case</a:t>
            </a:r>
            <a:r>
              <a:rPr lang="en-US" altLang="en-US" smtClean="0">
                <a:latin typeface="Courier New" panose="02070309020205020404" pitchFamily="49" charset="0"/>
                <a:cs typeface="Courier New" panose="02070309020205020404" pitchFamily="49" charset="0"/>
                <a:sym typeface="Courier New" panose="02070309020205020404" pitchFamily="49" charset="0"/>
              </a:rPr>
              <a:t> </a:t>
            </a:r>
            <a:r>
              <a:rPr lang="en-US" altLang="en-US" smtClean="0"/>
              <a:t>statement can be compound or statement sequences</a:t>
            </a:r>
          </a:p>
          <a:p>
            <a:pPr marL="681038" lvl="1" eaLnBrk="1" hangingPunct="1">
              <a:lnSpc>
                <a:spcPct val="80000"/>
              </a:lnSpc>
              <a:buClrTx/>
              <a:buFont typeface="Courier New" panose="02070309020205020404" pitchFamily="49" charset="0"/>
              <a:buChar char="–"/>
            </a:pPr>
            <a:r>
              <a:rPr lang="en-US" altLang="en-US" smtClean="0"/>
              <a:t>Can combine at least two case statements</a:t>
            </a:r>
          </a:p>
          <a:p>
            <a:pPr marL="681038" lvl="1" eaLnBrk="1" hangingPunct="1">
              <a:lnSpc>
                <a:spcPct val="80000"/>
              </a:lnSpc>
              <a:buClrTx/>
              <a:buFont typeface="Courier New" panose="02070309020205020404" pitchFamily="49" charset="0"/>
              <a:buChar char="–"/>
            </a:pPr>
            <a:r>
              <a:rPr lang="en-US" altLang="en-US" smtClean="0"/>
              <a:t>The</a:t>
            </a:r>
            <a:r>
              <a:rPr lang="en-US" altLang="en-US" b="1" smtClean="0"/>
              <a:t> </a:t>
            </a:r>
            <a:r>
              <a:rPr lang="en-US" altLang="en-US" b="1" smtClean="0">
                <a:latin typeface="Courier New" panose="02070309020205020404" pitchFamily="49" charset="0"/>
                <a:cs typeface="Courier New" panose="02070309020205020404" pitchFamily="49" charset="0"/>
                <a:sym typeface="Courier New" panose="02070309020205020404" pitchFamily="49" charset="0"/>
              </a:rPr>
              <a:t>break</a:t>
            </a:r>
            <a:r>
              <a:rPr lang="en-US" altLang="en-US" b="1" smtClean="0"/>
              <a:t> </a:t>
            </a:r>
            <a:r>
              <a:rPr lang="en-US" altLang="en-US" smtClean="0"/>
              <a:t>and </a:t>
            </a:r>
            <a:r>
              <a:rPr lang="en-US" altLang="en-US" b="1" smtClean="0">
                <a:latin typeface="Courier New" panose="02070309020205020404" pitchFamily="49" charset="0"/>
                <a:cs typeface="Courier New" panose="02070309020205020404" pitchFamily="49" charset="0"/>
                <a:sym typeface="Courier New" panose="02070309020205020404" pitchFamily="49" charset="0"/>
              </a:rPr>
              <a:t>default</a:t>
            </a:r>
            <a:r>
              <a:rPr lang="en-US" altLang="en-US" smtClean="0">
                <a:latin typeface="Courier New" panose="02070309020205020404" pitchFamily="49" charset="0"/>
                <a:cs typeface="Courier New" panose="02070309020205020404" pitchFamily="49" charset="0"/>
                <a:sym typeface="Courier New" panose="02070309020205020404" pitchFamily="49" charset="0"/>
              </a:rPr>
              <a:t> </a:t>
            </a:r>
            <a:r>
              <a:rPr lang="en-US" altLang="en-US" smtClean="0"/>
              <a:t>as the last statement</a:t>
            </a:r>
          </a:p>
          <a:p>
            <a:pPr>
              <a:buFont typeface="Wingdings 3" panose="05040102010807070707" pitchFamily="18" charset="2"/>
              <a:buNone/>
            </a:pPr>
            <a:r>
              <a:rPr lang="en-US" altLang="en-US" b="1" smtClean="0">
                <a:latin typeface="Courier New" panose="02070309020205020404" pitchFamily="49" charset="0"/>
              </a:rPr>
              <a:t>switch (expression) {</a:t>
            </a:r>
          </a:p>
          <a:p>
            <a:pPr>
              <a:buFont typeface="Wingdings 3" panose="05040102010807070707" pitchFamily="18" charset="2"/>
              <a:buNone/>
            </a:pPr>
            <a:r>
              <a:rPr lang="en-US" altLang="en-US" b="1" smtClean="0">
                <a:latin typeface="Courier New" panose="02070309020205020404" pitchFamily="49" charset="0"/>
              </a:rPr>
              <a:t>     case value_1:</a:t>
            </a:r>
          </a:p>
          <a:p>
            <a:pPr>
              <a:buFont typeface="Wingdings 3" panose="05040102010807070707" pitchFamily="18" charset="2"/>
              <a:buNone/>
            </a:pPr>
            <a:r>
              <a:rPr lang="en-US" altLang="en-US" b="1" smtClean="0">
                <a:latin typeface="Courier New" panose="02070309020205020404" pitchFamily="49" charset="0"/>
              </a:rPr>
              <a:t>        // value_1 statements</a:t>
            </a:r>
          </a:p>
          <a:p>
            <a:pPr>
              <a:buFont typeface="Wingdings 3" panose="05040102010807070707" pitchFamily="18" charset="2"/>
              <a:buNone/>
            </a:pPr>
            <a:r>
              <a:rPr lang="en-US" altLang="en-US" b="1" smtClean="0">
                <a:latin typeface="Courier New" panose="02070309020205020404" pitchFamily="49" charset="0"/>
              </a:rPr>
              <a:t>     case value_2:</a:t>
            </a:r>
          </a:p>
          <a:p>
            <a:pPr>
              <a:buFont typeface="Wingdings 3" panose="05040102010807070707" pitchFamily="18" charset="2"/>
              <a:buNone/>
            </a:pPr>
            <a:r>
              <a:rPr lang="en-US" altLang="en-US" b="1" smtClean="0">
                <a:latin typeface="Courier New" panose="02070309020205020404" pitchFamily="49" charset="0"/>
              </a:rPr>
              <a:t>        // value_2 statements</a:t>
            </a:r>
          </a:p>
          <a:p>
            <a:pPr>
              <a:buFont typeface="Wingdings 3" panose="05040102010807070707" pitchFamily="18" charset="2"/>
              <a:buNone/>
            </a:pPr>
            <a:r>
              <a:rPr lang="en-US" altLang="en-US" b="1" smtClean="0">
                <a:latin typeface="Courier New" panose="02070309020205020404" pitchFamily="49" charset="0"/>
              </a:rPr>
              <a:t>     …</a:t>
            </a:r>
          </a:p>
          <a:p>
            <a:pPr>
              <a:buFont typeface="Wingdings 3" panose="05040102010807070707" pitchFamily="18" charset="2"/>
              <a:buNone/>
            </a:pPr>
            <a:r>
              <a:rPr lang="en-US" altLang="en-US" b="1" smtClean="0">
                <a:latin typeface="Courier New" panose="02070309020205020404" pitchFamily="49" charset="0"/>
              </a:rPr>
              <a:t>     [default:</a:t>
            </a:r>
          </a:p>
          <a:p>
            <a:pPr>
              <a:spcBef>
                <a:spcPct val="0"/>
              </a:spcBef>
              <a:buFont typeface="Wingdings 3" panose="05040102010807070707" pitchFamily="18" charset="2"/>
              <a:buNone/>
            </a:pPr>
            <a:r>
              <a:rPr lang="en-US" altLang="en-US" sz="2000" b="1" smtClean="0">
                <a:latin typeface="Courier New" panose="02070309020205020404" pitchFamily="49" charset="0"/>
              </a:rPr>
              <a:t>       // default statements]</a:t>
            </a:r>
          </a:p>
          <a:p>
            <a:pPr>
              <a:spcBef>
                <a:spcPct val="0"/>
              </a:spcBef>
              <a:buFont typeface="Wingdings 3" panose="05040102010807070707" pitchFamily="18" charset="2"/>
              <a:buNone/>
            </a:pPr>
            <a:r>
              <a:rPr lang="en-US" altLang="en-US" sz="2000" b="1" smtClean="0">
                <a:latin typeface="Courier New" panose="02070309020205020404" pitchFamily="49" charset="0"/>
              </a:rPr>
              <a:t>  }</a:t>
            </a:r>
            <a:endParaRPr lang="en-US" altLang="en-US" sz="2000" b="1" smtClean="0"/>
          </a:p>
          <a:p>
            <a:pPr>
              <a:spcBef>
                <a:spcPct val="0"/>
              </a:spcBef>
            </a:pPr>
            <a:endParaRPr lang="en-IN" altLang="en-US" sz="20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i="1" smtClean="0"/>
              <a:t>Switch</a:t>
            </a:r>
            <a:endParaRPr lang="en-IN" altLang="en-US" smtClean="0"/>
          </a:p>
        </p:txBody>
      </p:sp>
      <p:sp>
        <p:nvSpPr>
          <p:cNvPr id="73731" name="Content Placeholder 2"/>
          <p:cNvSpPr>
            <a:spLocks noGrp="1"/>
          </p:cNvSpPr>
          <p:nvPr>
            <p:ph sz="quarter" idx="1"/>
          </p:nvPr>
        </p:nvSpPr>
        <p:spPr>
          <a:xfrm>
            <a:off x="457200" y="857250"/>
            <a:ext cx="8229600" cy="5643563"/>
          </a:xfrm>
        </p:spPr>
        <p:txBody>
          <a:bodyPr/>
          <a:lstStyle/>
          <a:p>
            <a:pPr algn="just">
              <a:buFont typeface="Wingdings 3" panose="05040102010807070707" pitchFamily="18" charset="2"/>
              <a:buNone/>
            </a:pPr>
            <a:r>
              <a:rPr lang="en-US" altLang="en-US" smtClean="0"/>
              <a:t>The statements can be either statement sequences or compound statements</a:t>
            </a:r>
          </a:p>
          <a:p>
            <a:pPr algn="just"/>
            <a:r>
              <a:rPr lang="en-US" altLang="en-US" smtClean="0"/>
              <a:t>The control expression can be a number, a string, or a Boolean</a:t>
            </a:r>
          </a:p>
          <a:p>
            <a:pPr algn="just"/>
            <a:r>
              <a:rPr lang="en-US" altLang="en-US" smtClean="0"/>
              <a:t>Different cases can have values of different types</a:t>
            </a:r>
          </a:p>
          <a:p>
            <a:pPr algn="just"/>
            <a:endParaRPr lang="en-US" altLang="en-US" sz="2000" b="1" smtClean="0">
              <a:latin typeface="Courier New" panose="02070309020205020404" pitchFamily="49" charset="0"/>
              <a:sym typeface="Wingdings" panose="05000000000000000000" pitchFamily="2" charset="2"/>
              <a:hlinkClick r:id="rId2" action="ppaction://hlinkfile"/>
            </a:endParaRPr>
          </a:p>
          <a:p>
            <a:pPr algn="just"/>
            <a:r>
              <a:rPr lang="en-US" altLang="en-US" sz="2000" b="1" smtClean="0">
                <a:latin typeface="Courier New" panose="02070309020205020404" pitchFamily="49" charset="0"/>
                <a:sym typeface="Wingdings" panose="05000000000000000000" pitchFamily="2" charset="2"/>
                <a:hlinkClick r:id="rId2" action="ppaction://hlinkfile"/>
              </a:rPr>
              <a:t>borders2.html</a:t>
            </a:r>
            <a:r>
              <a:rPr lang="en-US" altLang="en-US" sz="2000" b="1" smtClean="0">
                <a:latin typeface="Courier New" panose="02070309020205020404" pitchFamily="49" charset="0"/>
                <a:sym typeface="Wingdings" panose="05000000000000000000" pitchFamily="2" charset="2"/>
              </a:rPr>
              <a:t>  </a:t>
            </a:r>
            <a:r>
              <a:rPr lang="en-US" altLang="en-US" sz="2000" b="1" smtClean="0">
                <a:latin typeface="Courier New" panose="02070309020205020404" pitchFamily="49" charset="0"/>
                <a:sym typeface="Wingdings" panose="05000000000000000000" pitchFamily="2" charset="2"/>
                <a:hlinkClick r:id="rId3" action="ppaction://hlinkfile"/>
              </a:rPr>
              <a:t>border2.js</a:t>
            </a:r>
            <a:endParaRPr lang="en-US" altLang="en-US" b="1" smtClean="0"/>
          </a:p>
          <a:p>
            <a:pPr algn="just"/>
            <a:endParaRPr lang="en-IN" alt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ChangeArrowheads="1"/>
          </p:cNvSpPr>
          <p:nvPr>
            <p:ph type="title"/>
          </p:nvPr>
        </p:nvSpPr>
        <p:spPr/>
        <p:txBody>
          <a:bodyPr rIns="118872"/>
          <a:lstStyle/>
          <a:p>
            <a:r>
              <a:rPr lang="en-US" altLang="en-US" smtClean="0"/>
              <a:t>Arrays</a:t>
            </a:r>
          </a:p>
        </p:txBody>
      </p:sp>
      <p:sp>
        <p:nvSpPr>
          <p:cNvPr id="46083" name="Rectangle 2"/>
          <p:cNvSpPr>
            <a:spLocks noGrp="1" noChangeArrowheads="1"/>
          </p:cNvSpPr>
          <p:nvPr>
            <p:ph type="body" idx="1"/>
          </p:nvPr>
        </p:nvSpPr>
        <p:spPr>
          <a:xfrm>
            <a:off x="500063" y="857250"/>
            <a:ext cx="8229600" cy="5429250"/>
          </a:xfrm>
        </p:spPr>
        <p:txBody>
          <a:bodyPr rIns="118872"/>
          <a:lstStyle/>
          <a:p>
            <a:pPr>
              <a:buClrTx/>
              <a:defRPr/>
            </a:pPr>
            <a:r>
              <a:rPr lang="en-US" dirty="0" smtClean="0"/>
              <a:t>Variable holding more than one data element</a:t>
            </a:r>
          </a:p>
          <a:p>
            <a:pPr>
              <a:buClrTx/>
              <a:defRPr/>
            </a:pPr>
            <a:r>
              <a:rPr lang="en-US" dirty="0" smtClean="0"/>
              <a:t>Index starts from 0</a:t>
            </a:r>
          </a:p>
          <a:p>
            <a:pPr>
              <a:buClrTx/>
              <a:defRPr/>
            </a:pPr>
            <a:r>
              <a:rPr lang="en-US" dirty="0" smtClean="0"/>
              <a:t>Data elements needs not be of same type</a:t>
            </a:r>
          </a:p>
          <a:p>
            <a:pPr>
              <a:buClrTx/>
              <a:defRPr/>
            </a:pPr>
            <a:r>
              <a:rPr lang="en-US" dirty="0" smtClean="0"/>
              <a:t>No size limit except system memory</a:t>
            </a:r>
          </a:p>
          <a:p>
            <a:pPr marL="257175" lvl="1">
              <a:buClrTx/>
              <a:defRPr/>
            </a:pPr>
            <a:r>
              <a:rPr lang="en-US" dirty="0" smtClean="0"/>
              <a:t>JavaScript array has dynamic length: Max 2</a:t>
            </a:r>
            <a:r>
              <a:rPr lang="en-US" baseline="32000" dirty="0" smtClean="0"/>
              <a:t>32</a:t>
            </a:r>
          </a:p>
          <a:p>
            <a:pPr marL="257175" lvl="1">
              <a:buClrTx/>
              <a:defRPr/>
            </a:pPr>
            <a:endParaRPr lang="en-US" baseline="32000" dirty="0" smtClean="0"/>
          </a:p>
          <a:p>
            <a:pPr>
              <a:buClrTx/>
              <a:defRPr/>
            </a:pPr>
            <a:r>
              <a:rPr lang="en-US" dirty="0" smtClean="0"/>
              <a:t>Array can assign to non-existent element</a:t>
            </a:r>
          </a:p>
          <a:p>
            <a:pPr marL="612775" lvl="1">
              <a:buClrTx/>
              <a:buFont typeface="Courier New" pitchFamily="49" charset="0"/>
              <a:buChar char="–"/>
              <a:defRPr/>
            </a:pPr>
            <a:r>
              <a:rPr lang="en-US" sz="2000" dirty="0" err="1" smtClean="0">
                <a:latin typeface="Courier New" pitchFamily="49" charset="0"/>
                <a:cs typeface="Courier New" pitchFamily="49" charset="0"/>
                <a:sym typeface="Courier New" pitchFamily="49" charset="0"/>
              </a:rPr>
              <a:t>var</a:t>
            </a:r>
            <a:r>
              <a:rPr lang="en-US" sz="2000" dirty="0" smtClean="0">
                <a:latin typeface="Courier New" pitchFamily="49" charset="0"/>
                <a:cs typeface="Courier New" pitchFamily="49" charset="0"/>
                <a:sym typeface="Courier New" pitchFamily="49" charset="0"/>
              </a:rPr>
              <a:t> </a:t>
            </a:r>
            <a:r>
              <a:rPr lang="en-US" sz="2000" dirty="0" err="1" smtClean="0">
                <a:latin typeface="Courier New" pitchFamily="49" charset="0"/>
                <a:cs typeface="Courier New" pitchFamily="49" charset="0"/>
                <a:sym typeface="Courier New" pitchFamily="49" charset="0"/>
              </a:rPr>
              <a:t>arr</a:t>
            </a:r>
            <a:r>
              <a:rPr lang="en-US" sz="2000" dirty="0" smtClean="0">
                <a:latin typeface="Courier New" pitchFamily="49" charset="0"/>
                <a:cs typeface="Courier New" pitchFamily="49" charset="0"/>
                <a:sym typeface="Courier New" pitchFamily="49" charset="0"/>
              </a:rPr>
              <a:t> = new Array(10);</a:t>
            </a:r>
            <a:endParaRPr lang="en-US" sz="2000" dirty="0" smtClean="0">
              <a:latin typeface="Courier New" pitchFamily="49" charset="0"/>
              <a:sym typeface="Courier New" pitchFamily="49" charset="0"/>
            </a:endParaRPr>
          </a:p>
          <a:p>
            <a:pPr marL="612775" lvl="1">
              <a:buClrTx/>
              <a:buFont typeface="Courier New" pitchFamily="49" charset="0"/>
              <a:buChar char="–"/>
              <a:defRPr/>
            </a:pPr>
            <a:r>
              <a:rPr lang="en-US" sz="2000" dirty="0" err="1" smtClean="0">
                <a:latin typeface="Courier New" pitchFamily="49" charset="0"/>
                <a:cs typeface="Courier New" pitchFamily="49" charset="0"/>
                <a:sym typeface="Courier New" pitchFamily="49" charset="0"/>
              </a:rPr>
              <a:t>arr</a:t>
            </a:r>
            <a:r>
              <a:rPr lang="en-US" sz="2000" dirty="0" smtClean="0">
                <a:latin typeface="Courier New" pitchFamily="49" charset="0"/>
                <a:cs typeface="Courier New" pitchFamily="49" charset="0"/>
                <a:sym typeface="Courier New" pitchFamily="49" charset="0"/>
              </a:rPr>
              <a:t>[15] = “PESIT”;</a:t>
            </a:r>
            <a:endParaRPr lang="en-US" sz="2000" dirty="0" smtClean="0">
              <a:latin typeface="Courier New" pitchFamily="49" charset="0"/>
              <a:sym typeface="Courier New" pitchFamily="49" charset="0"/>
            </a:endParaRPr>
          </a:p>
          <a:p>
            <a:pPr marL="971550" lvl="2">
              <a:buClrTx/>
              <a:buFont typeface="Times New Roman" pitchFamily="18" charset="0"/>
              <a:buChar char="•"/>
              <a:defRPr/>
            </a:pPr>
            <a:r>
              <a:rPr lang="en-US" dirty="0" smtClean="0">
                <a:latin typeface="Times New Roman" pitchFamily="18" charset="0"/>
                <a:cs typeface="Times New Roman" pitchFamily="18" charset="0"/>
                <a:sym typeface="Times New Roman" pitchFamily="18" charset="0"/>
              </a:rPr>
              <a:t>Creates 16th array element by increasing array length</a:t>
            </a:r>
            <a:endParaRPr lang="en-US" dirty="0" smtClean="0">
              <a:latin typeface="Times New Roman" pitchFamily="18" charset="0"/>
              <a:ea typeface="ヒラギノ明朝 ProN W3" charset="0"/>
              <a:cs typeface="ヒラギノ明朝 ProN W3" charset="0"/>
              <a:sym typeface="Times New Roman" pitchFamily="18" charset="0"/>
            </a:endParaRPr>
          </a:p>
          <a:p>
            <a:pPr marL="971550" lvl="2">
              <a:buClrTx/>
              <a:buFont typeface="Times New Roman" pitchFamily="18" charset="0"/>
              <a:buChar char="•"/>
              <a:defRPr/>
            </a:pPr>
            <a:r>
              <a:rPr lang="en-US" dirty="0" smtClean="0">
                <a:latin typeface="Times New Roman" pitchFamily="18" charset="0"/>
                <a:cs typeface="Times New Roman" pitchFamily="18" charset="0"/>
                <a:sym typeface="Times New Roman" pitchFamily="18" charset="0"/>
              </a:rPr>
              <a:t>First 15 elements are undefined.</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12" dur="500"/>
                                        <p:tgtEl>
                                          <p:spTgt spid="4608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5" dur="500"/>
                                        <p:tgtEl>
                                          <p:spTgt spid="4608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8" dur="500"/>
                                        <p:tgtEl>
                                          <p:spTgt spid="4608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23" dur="500"/>
                                        <p:tgtEl>
                                          <p:spTgt spid="4608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28" dur="500"/>
                                        <p:tgtEl>
                                          <p:spTgt spid="46083">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6083">
                                            <p:txEl>
                                              <p:pRg st="7" end="7"/>
                                            </p:txEl>
                                          </p:spTgt>
                                        </p:tgtEl>
                                        <p:attrNameLst>
                                          <p:attrName>style.visibility</p:attrName>
                                        </p:attrNameLst>
                                      </p:cBhvr>
                                      <p:to>
                                        <p:strVal val="visible"/>
                                      </p:to>
                                    </p:set>
                                    <p:animEffect transition="in" filter="blinds(horizontal)">
                                      <p:cBhvr>
                                        <p:cTn id="33" dur="500"/>
                                        <p:tgtEl>
                                          <p:spTgt spid="46083">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6083">
                                            <p:txEl>
                                              <p:pRg st="8" end="8"/>
                                            </p:txEl>
                                          </p:spTgt>
                                        </p:tgtEl>
                                        <p:attrNameLst>
                                          <p:attrName>style.visibility</p:attrName>
                                        </p:attrNameLst>
                                      </p:cBhvr>
                                      <p:to>
                                        <p:strVal val="visible"/>
                                      </p:to>
                                    </p:set>
                                    <p:animEffect transition="in" filter="blinds(horizontal)">
                                      <p:cBhvr>
                                        <p:cTn id="38" dur="500"/>
                                        <p:tgtEl>
                                          <p:spTgt spid="46083">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6083">
                                            <p:txEl>
                                              <p:pRg st="9" end="9"/>
                                            </p:txEl>
                                          </p:spTgt>
                                        </p:tgtEl>
                                        <p:attrNameLst>
                                          <p:attrName>style.visibility</p:attrName>
                                        </p:attrNameLst>
                                      </p:cBhvr>
                                      <p:to>
                                        <p:strVal val="visible"/>
                                      </p:to>
                                    </p:set>
                                    <p:animEffect transition="in" filter="blinds(horizontal)">
                                      <p:cBhvr>
                                        <p:cTn id="43" dur="500"/>
                                        <p:tgtEl>
                                          <p:spTgt spid="46083">
                                            <p:txEl>
                                              <p:pRg st="9" end="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6083">
                                            <p:txEl>
                                              <p:pRg st="10" end="10"/>
                                            </p:txEl>
                                          </p:spTgt>
                                        </p:tgtEl>
                                        <p:attrNameLst>
                                          <p:attrName>style.visibility</p:attrName>
                                        </p:attrNameLst>
                                      </p:cBhvr>
                                      <p:to>
                                        <p:strVal val="visible"/>
                                      </p:to>
                                    </p:set>
                                    <p:animEffect transition="in" filter="blinds(horizontal)">
                                      <p:cBhvr>
                                        <p:cTn id="48" dur="500"/>
                                        <p:tgtEl>
                                          <p:spTgt spid="46083">
                                            <p:txEl>
                                              <p:pRg st="10" end="1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46083">
                                            <p:txEl>
                                              <p:pRg st="10" end="10"/>
                                            </p:txEl>
                                          </p:spTgt>
                                        </p:tgtEl>
                                        <p:attrNameLst>
                                          <p:attrName>style.visibility</p:attrName>
                                        </p:attrNameLst>
                                      </p:cBhvr>
                                      <p:to>
                                        <p:strVal val="visible"/>
                                      </p:to>
                                    </p:set>
                                    <p:animEffect transition="in" filter="blinds(horizontal)">
                                      <p:cBhvr>
                                        <p:cTn id="53" dur="500"/>
                                        <p:tgtEl>
                                          <p:spTgt spid="460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endParaRPr lang="en-IN" altLang="en-US" smtClean="0"/>
          </a:p>
        </p:txBody>
      </p:sp>
      <p:sp>
        <p:nvSpPr>
          <p:cNvPr id="3" name="Content Placeholder 2"/>
          <p:cNvSpPr>
            <a:spLocks noGrp="1"/>
          </p:cNvSpPr>
          <p:nvPr>
            <p:ph sz="quarter" idx="1"/>
          </p:nvPr>
        </p:nvSpPr>
        <p:spPr>
          <a:xfrm>
            <a:off x="457200" y="1219200"/>
            <a:ext cx="8229600" cy="4937125"/>
          </a:xfrm>
        </p:spPr>
        <p:txBody>
          <a:bodyPr/>
          <a:lstStyle/>
          <a:p>
            <a:pPr>
              <a:buClrTx/>
              <a:defRPr/>
            </a:pPr>
            <a:r>
              <a:rPr lang="en-US" dirty="0" smtClean="0"/>
              <a:t>Array creation (two ways)</a:t>
            </a:r>
          </a:p>
          <a:p>
            <a:pPr>
              <a:buClrTx/>
              <a:defRPr/>
            </a:pPr>
            <a:r>
              <a:rPr lang="en-US" dirty="0" smtClean="0"/>
              <a:t>1. new </a:t>
            </a:r>
            <a:r>
              <a:rPr lang="en-US" dirty="0" smtClean="0">
                <a:hlinkClick r:id="rId2" action="ppaction://hlinkfile"/>
              </a:rPr>
              <a:t>operator</a:t>
            </a:r>
            <a:endParaRPr lang="en-US" b="1" dirty="0" smtClean="0">
              <a:latin typeface="Courier New" pitchFamily="49" charset="0"/>
              <a:cs typeface="Courier New" pitchFamily="49" charset="0"/>
              <a:sym typeface="Courier New" pitchFamily="49" charset="0"/>
            </a:endParaRPr>
          </a:p>
          <a:p>
            <a:pPr marL="1177925" lvl="3" indent="0">
              <a:buFont typeface="Wingdings" panose="05000000000000000000" pitchFamily="2" charset="2"/>
              <a:buNone/>
              <a:defRPr/>
            </a:pPr>
            <a:r>
              <a:rPr lang="en-US" b="1" dirty="0" err="1" smtClean="0">
                <a:latin typeface="Courier New" pitchFamily="49" charset="0"/>
                <a:cs typeface="Courier New" pitchFamily="49" charset="0"/>
                <a:sym typeface="Courier New" pitchFamily="49" charset="0"/>
              </a:rPr>
              <a:t>var</a:t>
            </a:r>
            <a:r>
              <a:rPr lang="en-US" b="1" dirty="0" smtClean="0">
                <a:latin typeface="Courier New" pitchFamily="49" charset="0"/>
                <a:cs typeface="Courier New" pitchFamily="49" charset="0"/>
                <a:sym typeface="Courier New" pitchFamily="49" charset="0"/>
              </a:rPr>
              <a:t> </a:t>
            </a:r>
            <a:r>
              <a:rPr lang="en-US" b="1" dirty="0" err="1" smtClean="0">
                <a:latin typeface="Courier New" pitchFamily="49" charset="0"/>
                <a:cs typeface="Courier New" pitchFamily="49" charset="0"/>
                <a:sym typeface="Courier New" pitchFamily="49" charset="0"/>
              </a:rPr>
              <a:t>arr</a:t>
            </a:r>
            <a:r>
              <a:rPr lang="en-US" b="1" dirty="0" smtClean="0">
                <a:latin typeface="Courier New" pitchFamily="49" charset="0"/>
                <a:cs typeface="Courier New" pitchFamily="49" charset="0"/>
                <a:sym typeface="Courier New" pitchFamily="49" charset="0"/>
              </a:rPr>
              <a:t> = new Array();</a:t>
            </a:r>
          </a:p>
          <a:p>
            <a:pPr marL="1177925" lvl="3" indent="0">
              <a:buFont typeface="Wingdings" panose="05000000000000000000" pitchFamily="2" charset="2"/>
              <a:buNone/>
              <a:defRPr/>
            </a:pPr>
            <a:r>
              <a:rPr lang="en-US" b="1" dirty="0" err="1" smtClean="0">
                <a:latin typeface="Courier New" pitchFamily="49" charset="0"/>
                <a:cs typeface="Courier New" pitchFamily="49" charset="0"/>
                <a:sym typeface="Courier New" pitchFamily="49" charset="0"/>
              </a:rPr>
              <a:t>var</a:t>
            </a:r>
            <a:r>
              <a:rPr lang="en-US" b="1" dirty="0" smtClean="0">
                <a:latin typeface="Courier New" pitchFamily="49" charset="0"/>
                <a:cs typeface="Courier New" pitchFamily="49" charset="0"/>
                <a:sym typeface="Courier New" pitchFamily="49" charset="0"/>
              </a:rPr>
              <a:t> </a:t>
            </a:r>
            <a:r>
              <a:rPr lang="en-US" b="1" dirty="0" err="1" smtClean="0">
                <a:latin typeface="Courier New" pitchFamily="49" charset="0"/>
                <a:cs typeface="Courier New" pitchFamily="49" charset="0"/>
                <a:sym typeface="Courier New" pitchFamily="49" charset="0"/>
              </a:rPr>
              <a:t>arr</a:t>
            </a:r>
            <a:r>
              <a:rPr lang="en-US" b="1" dirty="0" smtClean="0">
                <a:latin typeface="Courier New" pitchFamily="49" charset="0"/>
                <a:cs typeface="Courier New" pitchFamily="49" charset="0"/>
                <a:sym typeface="Courier New" pitchFamily="49" charset="0"/>
              </a:rPr>
              <a:t> = new array()</a:t>
            </a:r>
            <a:r>
              <a:rPr lang="en-US" b="1" dirty="0" smtClean="0"/>
              <a:t> will not work</a:t>
            </a:r>
            <a:endParaRPr lang="en-US" b="1" dirty="0" smtClean="0">
              <a:latin typeface="Courier New" pitchFamily="49" charset="0"/>
              <a:sym typeface="Courier New" pitchFamily="49" charset="0"/>
            </a:endParaRPr>
          </a:p>
          <a:p>
            <a:pPr marL="1177925" lvl="3" indent="0">
              <a:buFont typeface="Wingdings" panose="05000000000000000000" pitchFamily="2" charset="2"/>
              <a:buNone/>
              <a:defRPr/>
            </a:pPr>
            <a:r>
              <a:rPr lang="en-US" b="1" dirty="0" err="1" smtClean="0">
                <a:latin typeface="Courier New" pitchFamily="49" charset="0"/>
                <a:cs typeface="Courier New" pitchFamily="49" charset="0"/>
                <a:sym typeface="Courier New" pitchFamily="49" charset="0"/>
              </a:rPr>
              <a:t>var</a:t>
            </a:r>
            <a:r>
              <a:rPr lang="en-US" b="1" dirty="0" smtClean="0">
                <a:latin typeface="Courier New" pitchFamily="49" charset="0"/>
                <a:cs typeface="Courier New" pitchFamily="49" charset="0"/>
                <a:sym typeface="Courier New" pitchFamily="49" charset="0"/>
              </a:rPr>
              <a:t> </a:t>
            </a:r>
            <a:r>
              <a:rPr lang="en-US" b="1" dirty="0" err="1" smtClean="0">
                <a:latin typeface="Courier New" pitchFamily="49" charset="0"/>
                <a:cs typeface="Courier New" pitchFamily="49" charset="0"/>
                <a:sym typeface="Courier New" pitchFamily="49" charset="0"/>
              </a:rPr>
              <a:t>arr</a:t>
            </a:r>
            <a:r>
              <a:rPr lang="en-US" b="1" dirty="0" smtClean="0">
                <a:latin typeface="Courier New" pitchFamily="49" charset="0"/>
                <a:cs typeface="Courier New" pitchFamily="49" charset="0"/>
                <a:sym typeface="Courier New" pitchFamily="49" charset="0"/>
              </a:rPr>
              <a:t> = new Array(100);</a:t>
            </a:r>
            <a:endParaRPr lang="en-US" b="1" dirty="0" smtClean="0">
              <a:latin typeface="Courier New" pitchFamily="49" charset="0"/>
              <a:sym typeface="Courier New" pitchFamily="49" charset="0"/>
            </a:endParaRPr>
          </a:p>
          <a:p>
            <a:pPr marL="1177925" lvl="3" indent="0">
              <a:buFont typeface="Wingdings" panose="05000000000000000000" pitchFamily="2" charset="2"/>
              <a:buNone/>
              <a:defRPr/>
            </a:pPr>
            <a:r>
              <a:rPr lang="en-US" b="1" dirty="0" err="1" smtClean="0">
                <a:latin typeface="Courier New" pitchFamily="49" charset="0"/>
                <a:cs typeface="Courier New" pitchFamily="49" charset="0"/>
                <a:sym typeface="Courier New" pitchFamily="49" charset="0"/>
              </a:rPr>
              <a:t>Var</a:t>
            </a:r>
            <a:r>
              <a:rPr lang="en-US" b="1" dirty="0" smtClean="0">
                <a:latin typeface="Courier New" pitchFamily="49" charset="0"/>
                <a:cs typeface="Courier New" pitchFamily="49" charset="0"/>
                <a:sym typeface="Courier New" pitchFamily="49" charset="0"/>
              </a:rPr>
              <a:t> list = new Array(1, 2,“three”, “four”);</a:t>
            </a:r>
          </a:p>
          <a:p>
            <a:pPr marL="1177925" lvl="3" indent="0">
              <a:buFont typeface="Wingdings" panose="05000000000000000000" pitchFamily="2" charset="2"/>
              <a:buNone/>
              <a:defRPr/>
            </a:pPr>
            <a:endParaRPr lang="en-US" dirty="0" smtClean="0"/>
          </a:p>
          <a:p>
            <a:pPr marL="457200" lvl="3" indent="-457200">
              <a:buFont typeface="Wingdings" panose="05000000000000000000" pitchFamily="2" charset="2"/>
              <a:buAutoNum type="arabicPeriod" startAt="2"/>
              <a:defRPr/>
            </a:pPr>
            <a:r>
              <a:rPr lang="en-US" sz="2400" dirty="0" smtClean="0"/>
              <a:t>Array objects </a:t>
            </a:r>
          </a:p>
          <a:p>
            <a:pPr marL="731837" lvl="4" indent="-457200">
              <a:buFont typeface="Wingdings" panose="05000000000000000000" pitchFamily="2" charset="2"/>
              <a:buNone/>
              <a:defRPr/>
            </a:pPr>
            <a:r>
              <a:rPr lang="en-US" b="1" dirty="0" smtClean="0">
                <a:latin typeface="Courier New" pitchFamily="49" charset="0"/>
                <a:cs typeface="Courier New" pitchFamily="49" charset="0"/>
                <a:sym typeface="Courier New" pitchFamily="49" charset="0"/>
              </a:rPr>
              <a:t>           </a:t>
            </a:r>
            <a:r>
              <a:rPr lang="en-US" sz="2200" b="1" dirty="0" err="1" smtClean="0">
                <a:latin typeface="Courier New" pitchFamily="49" charset="0"/>
                <a:cs typeface="Courier New" pitchFamily="49" charset="0"/>
                <a:sym typeface="Courier New" pitchFamily="49" charset="0"/>
              </a:rPr>
              <a:t>var</a:t>
            </a:r>
            <a:r>
              <a:rPr lang="en-US" sz="2200" b="1" dirty="0" smtClean="0">
                <a:latin typeface="Courier New" pitchFamily="49" charset="0"/>
                <a:cs typeface="Courier New" pitchFamily="49" charset="0"/>
                <a:sym typeface="Courier New" pitchFamily="49" charset="0"/>
              </a:rPr>
              <a:t> </a:t>
            </a:r>
            <a:r>
              <a:rPr lang="en-US" sz="2200" b="1" dirty="0" err="1" smtClean="0">
                <a:latin typeface="Courier New" pitchFamily="49" charset="0"/>
                <a:cs typeface="Courier New" pitchFamily="49" charset="0"/>
                <a:sym typeface="Courier New" pitchFamily="49" charset="0"/>
              </a:rPr>
              <a:t>arr</a:t>
            </a:r>
            <a:r>
              <a:rPr lang="en-US" sz="2200" b="1" dirty="0" smtClean="0">
                <a:latin typeface="Courier New" pitchFamily="49" charset="0"/>
                <a:cs typeface="Courier New" pitchFamily="49" charset="0"/>
                <a:sym typeface="Courier New" pitchFamily="49" charset="0"/>
              </a:rPr>
              <a:t> = [“MCA”, 60, “Sec A”, 57];</a:t>
            </a:r>
            <a:endParaRPr lang="en-US" sz="2200" b="1" dirty="0" smtClean="0">
              <a:latin typeface="Courier New" pitchFamily="49" charset="0"/>
              <a:sym typeface="Courier New" pitchFamily="49" charset="0"/>
            </a:endParaRPr>
          </a:p>
          <a:p>
            <a:pPr marL="1589088" lvl="4" indent="0">
              <a:buFont typeface="Wingdings" panose="05000000000000000000" pitchFamily="2" charset="2"/>
              <a:buNone/>
              <a:defRPr/>
            </a:pPr>
            <a:r>
              <a:rPr lang="en-US" sz="2000" b="1" dirty="0" err="1" smtClean="0">
                <a:solidFill>
                  <a:schemeClr val="accent6">
                    <a:lumMod val="50000"/>
                  </a:schemeClr>
                </a:solidFill>
                <a:latin typeface="Courier New" pitchFamily="49" charset="0"/>
                <a:cs typeface="Courier New" pitchFamily="49" charset="0"/>
                <a:sym typeface="Courier New" pitchFamily="49" charset="0"/>
              </a:rPr>
              <a:t>arr</a:t>
            </a:r>
            <a:r>
              <a:rPr lang="en-US" sz="2000" b="1" dirty="0" smtClean="0">
                <a:solidFill>
                  <a:schemeClr val="accent6">
                    <a:lumMod val="50000"/>
                  </a:schemeClr>
                </a:solidFill>
                <a:latin typeface="Courier New" pitchFamily="49" charset="0"/>
                <a:cs typeface="Courier New" pitchFamily="49" charset="0"/>
                <a:sym typeface="Courier New" pitchFamily="49" charset="0"/>
              </a:rPr>
              <a:t>[0] = “MCA”;</a:t>
            </a:r>
            <a:endParaRPr lang="en-US" sz="2000" b="1" dirty="0" smtClean="0">
              <a:solidFill>
                <a:schemeClr val="accent6">
                  <a:lumMod val="50000"/>
                </a:schemeClr>
              </a:solidFill>
              <a:latin typeface="Courier New" pitchFamily="49" charset="0"/>
              <a:sym typeface="Courier New" pitchFamily="49" charset="0"/>
            </a:endParaRPr>
          </a:p>
          <a:p>
            <a:pPr marL="1589088" lvl="4" indent="0">
              <a:buFont typeface="Wingdings" panose="05000000000000000000" pitchFamily="2" charset="2"/>
              <a:buNone/>
              <a:defRPr/>
            </a:pPr>
            <a:r>
              <a:rPr lang="en-US" sz="2000" b="1" dirty="0" err="1" smtClean="0">
                <a:solidFill>
                  <a:schemeClr val="accent6">
                    <a:lumMod val="50000"/>
                  </a:schemeClr>
                </a:solidFill>
                <a:latin typeface="Courier New" pitchFamily="49" charset="0"/>
                <a:cs typeface="Courier New" pitchFamily="49" charset="0"/>
                <a:sym typeface="Courier New" pitchFamily="49" charset="0"/>
              </a:rPr>
              <a:t>arr</a:t>
            </a:r>
            <a:r>
              <a:rPr lang="en-US" sz="2000" b="1" dirty="0" smtClean="0">
                <a:solidFill>
                  <a:schemeClr val="accent6">
                    <a:lumMod val="50000"/>
                  </a:schemeClr>
                </a:solidFill>
                <a:latin typeface="Courier New" pitchFamily="49" charset="0"/>
                <a:cs typeface="Courier New" pitchFamily="49" charset="0"/>
                <a:sym typeface="Courier New" pitchFamily="49" charset="0"/>
              </a:rPr>
              <a:t>[1] = 60;</a:t>
            </a:r>
            <a:endParaRPr lang="en-US" sz="2000" b="1" dirty="0" smtClean="0">
              <a:solidFill>
                <a:schemeClr val="accent6">
                  <a:lumMod val="50000"/>
                </a:schemeClr>
              </a:solidFill>
              <a:latin typeface="Courier New" pitchFamily="49" charset="0"/>
              <a:sym typeface="Courier New" pitchFamily="49" charset="0"/>
            </a:endParaRPr>
          </a:p>
          <a:p>
            <a:pPr marL="1589088" lvl="4" indent="0">
              <a:buFont typeface="Wingdings" panose="05000000000000000000" pitchFamily="2" charset="2"/>
              <a:buNone/>
              <a:defRPr/>
            </a:pPr>
            <a:r>
              <a:rPr lang="en-US" sz="2000" b="1" dirty="0" err="1" smtClean="0">
                <a:solidFill>
                  <a:schemeClr val="accent6">
                    <a:lumMod val="50000"/>
                  </a:schemeClr>
                </a:solidFill>
                <a:latin typeface="Courier New" pitchFamily="49" charset="0"/>
                <a:cs typeface="Courier New" pitchFamily="49" charset="0"/>
                <a:sym typeface="Courier New" pitchFamily="49" charset="0"/>
              </a:rPr>
              <a:t>arr</a:t>
            </a:r>
            <a:r>
              <a:rPr lang="en-US" sz="2000" b="1" dirty="0" smtClean="0">
                <a:solidFill>
                  <a:schemeClr val="accent6">
                    <a:lumMod val="50000"/>
                  </a:schemeClr>
                </a:solidFill>
                <a:latin typeface="Courier New" pitchFamily="49" charset="0"/>
                <a:cs typeface="Courier New" pitchFamily="49" charset="0"/>
                <a:sym typeface="Courier New" pitchFamily="49" charset="0"/>
              </a:rPr>
              <a:t>[2] = “Sec A”;</a:t>
            </a:r>
            <a:endParaRPr lang="en-US" sz="2000" b="1" dirty="0" smtClean="0">
              <a:solidFill>
                <a:schemeClr val="accent6">
                  <a:lumMod val="50000"/>
                </a:schemeClr>
              </a:solidFill>
              <a:latin typeface="Courier New" pitchFamily="49" charset="0"/>
              <a:sym typeface="Courier New" pitchFamily="49" charset="0"/>
            </a:endParaRPr>
          </a:p>
          <a:p>
            <a:pPr marL="1589088" lvl="4" indent="0">
              <a:buFont typeface="Wingdings" panose="05000000000000000000" pitchFamily="2" charset="2"/>
              <a:buNone/>
              <a:defRPr/>
            </a:pPr>
            <a:r>
              <a:rPr lang="en-US" sz="2000" b="1" dirty="0" err="1" smtClean="0">
                <a:solidFill>
                  <a:schemeClr val="accent6">
                    <a:lumMod val="50000"/>
                  </a:schemeClr>
                </a:solidFill>
                <a:latin typeface="Courier New" pitchFamily="49" charset="0"/>
                <a:cs typeface="Courier New" pitchFamily="49" charset="0"/>
                <a:sym typeface="Courier New" pitchFamily="49" charset="0"/>
              </a:rPr>
              <a:t>arr</a:t>
            </a:r>
            <a:r>
              <a:rPr lang="en-US" sz="2000" b="1" dirty="0" smtClean="0">
                <a:solidFill>
                  <a:schemeClr val="accent6">
                    <a:lumMod val="50000"/>
                  </a:schemeClr>
                </a:solidFill>
                <a:latin typeface="Courier New" pitchFamily="49" charset="0"/>
                <a:cs typeface="Courier New" pitchFamily="49" charset="0"/>
                <a:sym typeface="Courier New" pitchFamily="49" charset="0"/>
              </a:rPr>
              <a:t>[3] = 57;</a:t>
            </a:r>
            <a:endParaRPr lang="en-US" sz="2000" b="1" dirty="0" smtClean="0">
              <a:solidFill>
                <a:schemeClr val="accent6">
                  <a:lumMod val="50000"/>
                </a:schemeClr>
              </a:solidFill>
              <a:latin typeface="Courier New" pitchFamily="49" charset="0"/>
              <a:sym typeface="Courier New" pitchFamily="49" charset="0"/>
            </a:endParaRPr>
          </a:p>
          <a:p>
            <a:pPr>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linds(horizontal)">
                                      <p:cBhvr>
                                        <p:cTn id="38" dur="500"/>
                                        <p:tgtEl>
                                          <p:spTgt spid="3">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blinds(horizontal)">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JavaScript and Java</a:t>
            </a:r>
          </a:p>
        </p:txBody>
      </p:sp>
      <p:sp>
        <p:nvSpPr>
          <p:cNvPr id="4099" name="Content Placeholder 2"/>
          <p:cNvSpPr>
            <a:spLocks noGrp="1"/>
          </p:cNvSpPr>
          <p:nvPr>
            <p:ph sz="quarter" idx="1"/>
          </p:nvPr>
        </p:nvSpPr>
        <p:spPr>
          <a:xfrm>
            <a:off x="642938" y="1071563"/>
            <a:ext cx="8312150" cy="5060950"/>
          </a:xfrm>
        </p:spPr>
        <p:txBody>
          <a:bodyPr/>
          <a:lstStyle/>
          <a:p>
            <a:pPr algn="just" eaLnBrk="1" hangingPunct="1"/>
            <a:r>
              <a:rPr lang="en-US" altLang="en-US" sz="2600" smtClean="0"/>
              <a:t>They are very different in respect to OOP</a:t>
            </a:r>
          </a:p>
          <a:p>
            <a:pPr algn="just" eaLnBrk="1" hangingPunct="1"/>
            <a:r>
              <a:rPr lang="en-US" altLang="en-US" sz="2600" smtClean="0"/>
              <a:t>Object model of java script in different from Java</a:t>
            </a:r>
          </a:p>
          <a:p>
            <a:pPr algn="just" eaLnBrk="1" hangingPunct="1"/>
            <a:r>
              <a:rPr lang="en-US" altLang="en-US" sz="2600" smtClean="0"/>
              <a:t>JavaScript does not support OOP paradigm</a:t>
            </a:r>
          </a:p>
          <a:p>
            <a:pPr algn="just" eaLnBrk="1" hangingPunct="1"/>
            <a:endParaRPr lang="en-US" altLang="en-US" sz="800" smtClean="0"/>
          </a:p>
          <a:p>
            <a:pPr algn="just" eaLnBrk="1" hangingPunct="1"/>
            <a:r>
              <a:rPr lang="en-US" altLang="en-US" sz="2600" smtClean="0"/>
              <a:t>Java data members and methods are static and fixed in compile time but JavaScript objects are dynamic, the number of data members can change during runtime</a:t>
            </a:r>
          </a:p>
          <a:p>
            <a:pPr algn="just" eaLnBrk="1" hangingPunct="1"/>
            <a:r>
              <a:rPr lang="en-US" altLang="en-US" sz="2600" smtClean="0"/>
              <a:t>JavaScript is not a OOP language  but an </a:t>
            </a:r>
            <a:r>
              <a:rPr lang="en-US" altLang="en-US" sz="2600" b="1" smtClean="0"/>
              <a:t>Object-based  </a:t>
            </a:r>
            <a:r>
              <a:rPr lang="en-US" altLang="en-US" sz="2600" smtClean="0"/>
              <a:t>language. It has no class, inheritance and polymorphism</a:t>
            </a:r>
          </a:p>
          <a:p>
            <a:pPr algn="just" eaLnBrk="1" hangingPunct="1"/>
            <a:endParaRPr lang="en-US" altLang="en-US" sz="800" b="1" smtClean="0"/>
          </a:p>
          <a:p>
            <a:pPr algn="just" eaLnBrk="1" hangingPunct="1"/>
            <a:r>
              <a:rPr lang="en-US" altLang="en-US" sz="2600" b="1" smtClean="0"/>
              <a:t>Similarity</a:t>
            </a:r>
            <a:r>
              <a:rPr lang="en-US" altLang="en-US" sz="2600" smtClean="0"/>
              <a:t> between Java and JavaScript is the syntax of expression, assignment statement and control statements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4" end="4"/>
                                            </p:txEl>
                                          </p:spTgt>
                                        </p:tgtEl>
                                        <p:attrNameLst>
                                          <p:attrName>style.visibility</p:attrName>
                                        </p:attrNameLst>
                                      </p:cBhvr>
                                      <p:to>
                                        <p:strVal val="visible"/>
                                      </p:to>
                                    </p:set>
                                    <p:animEffect transition="in" filter="box(in)">
                                      <p:cBhvr>
                                        <p:cTn id="22" dur="500"/>
                                        <p:tgtEl>
                                          <p:spTgt spid="40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animEffect transition="in" filter="box(in)">
                                      <p:cBhvr>
                                        <p:cTn id="27" dur="500"/>
                                        <p:tgtEl>
                                          <p:spTgt spid="409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7" end="7"/>
                                            </p:txEl>
                                          </p:spTgt>
                                        </p:tgtEl>
                                        <p:attrNameLst>
                                          <p:attrName>style.visibility</p:attrName>
                                        </p:attrNameLst>
                                      </p:cBhvr>
                                      <p:to>
                                        <p:strVal val="visible"/>
                                      </p:to>
                                    </p:set>
                                    <p:animEffect transition="in" filter="box(in)">
                                      <p:cBhvr>
                                        <p:cTn id="32"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ChangeArrowheads="1"/>
          </p:cNvSpPr>
          <p:nvPr>
            <p:ph type="title"/>
          </p:nvPr>
        </p:nvSpPr>
        <p:spPr/>
        <p:txBody>
          <a:bodyPr rIns="118872"/>
          <a:lstStyle/>
          <a:p>
            <a:r>
              <a:rPr lang="en-US" altLang="en-US" smtClean="0"/>
              <a:t>Arrays</a:t>
            </a:r>
          </a:p>
        </p:txBody>
      </p:sp>
      <p:sp>
        <p:nvSpPr>
          <p:cNvPr id="47107" name="Rectangle 2"/>
          <p:cNvSpPr>
            <a:spLocks noChangeArrowheads="1"/>
          </p:cNvSpPr>
          <p:nvPr>
            <p:ph type="body" idx="1"/>
          </p:nvPr>
        </p:nvSpPr>
        <p:spPr>
          <a:xfrm>
            <a:off x="357188" y="857250"/>
            <a:ext cx="8143875" cy="5643563"/>
          </a:xfrm>
        </p:spPr>
        <p:txBody>
          <a:bodyPr rIns="118872"/>
          <a:lstStyle/>
          <a:p>
            <a:pPr>
              <a:buClrTx/>
            </a:pPr>
            <a:endParaRPr lang="en-US" altLang="en-US" dirty="0" smtClean="0">
              <a:latin typeface="Times New Roman" panose="02020603050405020304" pitchFamily="18" charset="0"/>
              <a:cs typeface="ヒラギノ明朝 ProN W3" charset="0"/>
              <a:sym typeface="Times New Roman" panose="02020603050405020304" pitchFamily="18" charset="0"/>
            </a:endParaRPr>
          </a:p>
          <a:p>
            <a:pPr>
              <a:buClrTx/>
              <a:buFont typeface="Times New Roman" panose="02020603050405020304" pitchFamily="18" charset="0"/>
              <a:buChar char="•"/>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Multi dimensional arrays</a:t>
            </a:r>
            <a:endParaRPr lang="en-US" altLang="en-US" dirty="0" smtClean="0">
              <a:latin typeface="Times New Roman" panose="02020603050405020304" pitchFamily="18" charset="0"/>
              <a:cs typeface="ヒラギノ明朝 ProN W3" charset="0"/>
              <a:sym typeface="Times New Roman" panose="02020603050405020304" pitchFamily="18" charset="0"/>
            </a:endParaRPr>
          </a:p>
          <a:p>
            <a:pPr marL="612775" lvl="1">
              <a:buClrTx/>
              <a:buFont typeface="Times New Roman" panose="02020603050405020304" pitchFamily="18" charset="0"/>
              <a:buChar char="–"/>
            </a:pPr>
            <a:r>
              <a:rPr lang="en-US" altLang="en-US" sz="2000" b="1" dirty="0" smtClean="0">
                <a:latin typeface="Times New Roman" panose="02020603050405020304" pitchFamily="18" charset="0"/>
                <a:cs typeface="Times New Roman" panose="02020603050405020304" pitchFamily="18" charset="0"/>
                <a:sym typeface="Times New Roman" panose="02020603050405020304" pitchFamily="18" charset="0"/>
              </a:rPr>
              <a:t>Done by creating array inside another array</a:t>
            </a:r>
            <a:endParaRPr lang="en-US" altLang="en-US" sz="2000" b="1" dirty="0" smtClean="0">
              <a:latin typeface="Times New Roman" panose="02020603050405020304" pitchFamily="18" charset="0"/>
              <a:cs typeface="ヒラギノ明朝 ProN W3" charset="0"/>
              <a:sym typeface="Times New Roman" panose="02020603050405020304" pitchFamily="18" charset="0"/>
            </a:endParaRPr>
          </a:p>
          <a:p>
            <a:pPr marL="612775" lvl="1">
              <a:buClrTx/>
              <a:buFont typeface="Courier New" panose="02070309020205020404" pitchFamily="49" charset="0"/>
              <a:buChar char="–"/>
            </a:pPr>
            <a:r>
              <a:rPr lang="en-US" altLang="en-US" sz="2000" b="1" dirty="0" err="1" smtClean="0">
                <a:latin typeface="Courier New" panose="02070309020205020404" pitchFamily="49" charset="0"/>
                <a:cs typeface="Courier New" panose="02070309020205020404" pitchFamily="49" charset="0"/>
                <a:sym typeface="Courier New" panose="02070309020205020404" pitchFamily="49" charset="0"/>
              </a:rPr>
              <a:t>var</a:t>
            </a: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 student = new Array();</a:t>
            </a:r>
            <a:endParaRPr lang="en-US" altLang="en-US" sz="2000" b="1" dirty="0" smtClean="0">
              <a:latin typeface="Courier New" panose="02070309020205020404" pitchFamily="49" charset="0"/>
              <a:sym typeface="Courier New" panose="02070309020205020404" pitchFamily="49" charset="0"/>
            </a:endParaRPr>
          </a:p>
          <a:p>
            <a:pPr marL="612775" lvl="1">
              <a:buClrTx/>
              <a:buFont typeface="Courier New" panose="02070309020205020404" pitchFamily="49" charset="0"/>
              <a:buChar char="–"/>
            </a:pP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student[0] = new Array()</a:t>
            </a:r>
            <a:endParaRPr lang="en-US" altLang="en-US" sz="2000" b="1" dirty="0" smtClean="0">
              <a:latin typeface="Courier New" panose="02070309020205020404" pitchFamily="49" charset="0"/>
              <a:sym typeface="Courier New" panose="02070309020205020404" pitchFamily="49" charset="0"/>
            </a:endParaRPr>
          </a:p>
          <a:p>
            <a:pPr marL="612775" lvl="1">
              <a:buClrTx/>
              <a:buFont typeface="Courier New" panose="02070309020205020404" pitchFamily="49" charset="0"/>
              <a:buChar char="–"/>
            </a:pP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student[0][0] = “</a:t>
            </a: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1PI16MCA01</a:t>
            </a: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a:t>
            </a:r>
            <a:endParaRPr lang="en-US" altLang="en-US" sz="2000" b="1" dirty="0" smtClean="0">
              <a:latin typeface="Courier New" panose="02070309020205020404" pitchFamily="49" charset="0"/>
              <a:sym typeface="Courier New" panose="02070309020205020404" pitchFamily="49" charset="0"/>
            </a:endParaRPr>
          </a:p>
          <a:p>
            <a:pPr marL="612775" lvl="1">
              <a:buClrTx/>
              <a:buFont typeface="Courier New" panose="02070309020205020404" pitchFamily="49" charset="0"/>
              <a:buChar char="–"/>
            </a:pP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student[0][1]= </a:t>
            </a: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a:t>
            </a:r>
            <a:r>
              <a:rPr lang="en-US" altLang="en-US" sz="2000" b="1" dirty="0" err="1" smtClean="0">
                <a:latin typeface="Courier New" panose="02070309020205020404" pitchFamily="49" charset="0"/>
                <a:cs typeface="Courier New" panose="02070309020205020404" pitchFamily="49" charset="0"/>
                <a:sym typeface="Courier New" panose="02070309020205020404" pitchFamily="49" charset="0"/>
              </a:rPr>
              <a:t>Kavya</a:t>
            </a: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a:t>
            </a:r>
            <a:endParaRPr lang="en-US" altLang="en-US" sz="2000" b="1" dirty="0" smtClean="0">
              <a:latin typeface="Courier New" panose="02070309020205020404" pitchFamily="49" charset="0"/>
              <a:sym typeface="Courier New" panose="02070309020205020404" pitchFamily="49" charset="0"/>
            </a:endParaRPr>
          </a:p>
          <a:p>
            <a:pPr marL="612775" lvl="1">
              <a:buClrTx/>
              <a:buFont typeface="Courier New" panose="02070309020205020404" pitchFamily="49" charset="0"/>
              <a:buChar char="–"/>
            </a:pP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student[1] = new Array();</a:t>
            </a:r>
            <a:endParaRPr lang="en-US" altLang="en-US" sz="2000" b="1" dirty="0" smtClean="0">
              <a:latin typeface="Courier New" panose="02070309020205020404" pitchFamily="49" charset="0"/>
              <a:sym typeface="Courier New" panose="02070309020205020404" pitchFamily="49" charset="0"/>
            </a:endParaRPr>
          </a:p>
          <a:p>
            <a:pPr marL="612775" lvl="1">
              <a:buClrTx/>
              <a:buFont typeface="Courier New" panose="02070309020205020404" pitchFamily="49" charset="0"/>
              <a:buChar char="–"/>
            </a:pP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student[1][0] = “</a:t>
            </a: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1PT17MCA60</a:t>
            </a: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a:t>
            </a:r>
            <a:endParaRPr lang="en-US" altLang="en-US" sz="2000" b="1" dirty="0" smtClean="0">
              <a:latin typeface="Courier New" panose="02070309020205020404" pitchFamily="49" charset="0"/>
              <a:sym typeface="Courier New" panose="02070309020205020404" pitchFamily="49" charset="0"/>
            </a:endParaRPr>
          </a:p>
          <a:p>
            <a:pPr marL="612775" lvl="1">
              <a:buClrTx/>
              <a:buFont typeface="Courier New" panose="02070309020205020404" pitchFamily="49" charset="0"/>
              <a:buChar char="–"/>
            </a:pP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student[1][1]= </a:t>
            </a:r>
            <a:r>
              <a:rPr lang="en-US" altLang="en-US" sz="2000" b="1" dirty="0" smtClean="0">
                <a:latin typeface="Courier New" panose="02070309020205020404" pitchFamily="49" charset="0"/>
                <a:cs typeface="Courier New" panose="02070309020205020404" pitchFamily="49" charset="0"/>
                <a:sym typeface="Courier New" panose="02070309020205020404" pitchFamily="49" charset="0"/>
              </a:rPr>
              <a:t>“Rahul”;</a:t>
            </a:r>
            <a:endParaRPr lang="en-US" altLang="en-US" sz="2000" b="1" dirty="0" smtClean="0">
              <a:latin typeface="Courier New" panose="02070309020205020404" pitchFamily="49" charset="0"/>
              <a:sym typeface="Courier New" panose="02070309020205020404" pitchFamily="49" charset="0"/>
            </a:endParaRPr>
          </a:p>
          <a:p>
            <a:pPr>
              <a:buClrTx/>
            </a:pPr>
            <a:r>
              <a:rPr lang="en-US" altLang="en-US" sz="2000" dirty="0" smtClean="0"/>
              <a:t>Example: </a:t>
            </a:r>
            <a:r>
              <a:rPr lang="en-US" altLang="en-US" sz="2000" dirty="0" smtClean="0">
                <a:hlinkClick r:id="rId2" action="ppaction://hlinkfile"/>
              </a:rPr>
              <a:t>arrays.html</a:t>
            </a:r>
            <a:r>
              <a:rPr lang="en-US" altLang="en-US" sz="2000" dirty="0" smtClean="0"/>
              <a:t>     </a:t>
            </a:r>
            <a:r>
              <a:rPr lang="en-US" altLang="en-US" sz="2000" dirty="0" smtClean="0">
                <a:hlinkClick r:id="rId3" action="ppaction://hlinkfile"/>
              </a:rPr>
              <a:t>median.html</a:t>
            </a:r>
            <a:r>
              <a:rPr lang="en-US" altLang="en-US" sz="2000" dirty="0" smtClean="0"/>
              <a:t>       </a:t>
            </a:r>
            <a:r>
              <a:rPr lang="en-US" altLang="en-US" sz="2000" dirty="0" smtClean="0">
                <a:hlinkClick r:id="rId4" action="ppaction://hlinkfile"/>
              </a:rPr>
              <a:t>median.js</a:t>
            </a:r>
            <a:endParaRPr lang="en-US" altLang="en-US" sz="2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7" dur="500"/>
                                        <p:tgtEl>
                                          <p:spTgt spid="471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0" dur="500"/>
                                        <p:tgtEl>
                                          <p:spTgt spid="4710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animEffect transition="in" filter="blinds(horizontal)">
                                      <p:cBhvr>
                                        <p:cTn id="15" dur="500"/>
                                        <p:tgtEl>
                                          <p:spTgt spid="4710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18" dur="500"/>
                                        <p:tgtEl>
                                          <p:spTgt spid="4710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animEffect transition="in" filter="blinds(horizontal)">
                                      <p:cBhvr>
                                        <p:cTn id="21" dur="500"/>
                                        <p:tgtEl>
                                          <p:spTgt spid="4710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7107">
                                            <p:txEl>
                                              <p:pRg st="6" end="6"/>
                                            </p:txEl>
                                          </p:spTgt>
                                        </p:tgtEl>
                                        <p:attrNameLst>
                                          <p:attrName>style.visibility</p:attrName>
                                        </p:attrNameLst>
                                      </p:cBhvr>
                                      <p:to>
                                        <p:strVal val="visible"/>
                                      </p:to>
                                    </p:set>
                                    <p:animEffect transition="in" filter="blinds(horizontal)">
                                      <p:cBhvr>
                                        <p:cTn id="24" dur="500"/>
                                        <p:tgtEl>
                                          <p:spTgt spid="4710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7107">
                                            <p:txEl>
                                              <p:pRg st="7" end="7"/>
                                            </p:txEl>
                                          </p:spTgt>
                                        </p:tgtEl>
                                        <p:attrNameLst>
                                          <p:attrName>style.visibility</p:attrName>
                                        </p:attrNameLst>
                                      </p:cBhvr>
                                      <p:to>
                                        <p:strVal val="visible"/>
                                      </p:to>
                                    </p:set>
                                    <p:animEffect transition="in" filter="blinds(horizontal)">
                                      <p:cBhvr>
                                        <p:cTn id="27" dur="500"/>
                                        <p:tgtEl>
                                          <p:spTgt spid="4710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7107">
                                            <p:txEl>
                                              <p:pRg st="8" end="8"/>
                                            </p:txEl>
                                          </p:spTgt>
                                        </p:tgtEl>
                                        <p:attrNameLst>
                                          <p:attrName>style.visibility</p:attrName>
                                        </p:attrNameLst>
                                      </p:cBhvr>
                                      <p:to>
                                        <p:strVal val="visible"/>
                                      </p:to>
                                    </p:set>
                                    <p:animEffect transition="in" filter="blinds(horizontal)">
                                      <p:cBhvr>
                                        <p:cTn id="30" dur="500"/>
                                        <p:tgtEl>
                                          <p:spTgt spid="4710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7107">
                                            <p:txEl>
                                              <p:pRg st="9" end="9"/>
                                            </p:txEl>
                                          </p:spTgt>
                                        </p:tgtEl>
                                        <p:attrNameLst>
                                          <p:attrName>style.visibility</p:attrName>
                                        </p:attrNameLst>
                                      </p:cBhvr>
                                      <p:to>
                                        <p:strVal val="visible"/>
                                      </p:to>
                                    </p:set>
                                    <p:animEffect transition="in" filter="blinds(horizontal)">
                                      <p:cBhvr>
                                        <p:cTn id="33" dur="500"/>
                                        <p:tgtEl>
                                          <p:spTgt spid="47107">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7107">
                                            <p:txEl>
                                              <p:pRg st="10" end="10"/>
                                            </p:txEl>
                                          </p:spTgt>
                                        </p:tgtEl>
                                        <p:attrNameLst>
                                          <p:attrName>style.visibility</p:attrName>
                                        </p:attrNameLst>
                                      </p:cBhvr>
                                      <p:to>
                                        <p:strVal val="visible"/>
                                      </p:to>
                                    </p:set>
                                    <p:animEffect transition="in" filter="blinds(horizontal)">
                                      <p:cBhvr>
                                        <p:cTn id="38" dur="500"/>
                                        <p:tgtEl>
                                          <p:spTgt spid="471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ChangeArrowheads="1"/>
          </p:cNvSpPr>
          <p:nvPr>
            <p:ph type="title"/>
          </p:nvPr>
        </p:nvSpPr>
        <p:spPr/>
        <p:txBody>
          <a:bodyPr rIns="118872"/>
          <a:lstStyle/>
          <a:p>
            <a:pPr eaLnBrk="1" hangingPunct="1"/>
            <a:r>
              <a:rPr lang="en-US" altLang="en-US" smtClean="0"/>
              <a:t>Array Object</a:t>
            </a:r>
          </a:p>
        </p:txBody>
      </p:sp>
      <p:sp>
        <p:nvSpPr>
          <p:cNvPr id="75779" name="Rectangle 2"/>
          <p:cNvSpPr>
            <a:spLocks noChangeArrowheads="1"/>
          </p:cNvSpPr>
          <p:nvPr>
            <p:ph type="body" idx="1"/>
          </p:nvPr>
        </p:nvSpPr>
        <p:spPr>
          <a:xfrm>
            <a:off x="428625" y="785813"/>
            <a:ext cx="8229600" cy="5929312"/>
          </a:xfrm>
        </p:spPr>
        <p:txBody>
          <a:bodyPr rIns="118872"/>
          <a:lstStyle/>
          <a:p>
            <a:pPr eaLnBrk="1" hangingPunct="1">
              <a:buClrTx/>
            </a:pPr>
            <a:r>
              <a:rPr lang="en-US" altLang="en-US" smtClean="0"/>
              <a:t>Length is dynamic</a:t>
            </a:r>
          </a:p>
          <a:p>
            <a:pPr marL="612775" lvl="1" eaLnBrk="1" hangingPunct="1">
              <a:buClrTx/>
            </a:pPr>
            <a:r>
              <a:rPr lang="en-US" altLang="en-US" smtClean="0"/>
              <a:t>Denoted by </a:t>
            </a:r>
            <a:r>
              <a:rPr lang="en-US" altLang="en-US" b="1" smtClean="0">
                <a:latin typeface="Courier New" panose="02070309020205020404" pitchFamily="49" charset="0"/>
                <a:cs typeface="Courier New" panose="02070309020205020404" pitchFamily="49" charset="0"/>
                <a:sym typeface="Courier New" panose="02070309020205020404" pitchFamily="49" charset="0"/>
              </a:rPr>
              <a:t>length</a:t>
            </a:r>
            <a:r>
              <a:rPr lang="en-US" altLang="en-US" smtClean="0"/>
              <a:t> property</a:t>
            </a:r>
          </a:p>
          <a:p>
            <a:pPr marL="971550" lvl="2" eaLnBrk="1" hangingPunct="1">
              <a:buClrTx/>
            </a:pPr>
            <a:r>
              <a:rPr lang="en-US" altLang="en-US" smtClean="0"/>
              <a:t>Stores the length</a:t>
            </a:r>
          </a:p>
          <a:p>
            <a:pPr marL="971550" lvl="2" eaLnBrk="1" hangingPunct="1">
              <a:buClrTx/>
            </a:pPr>
            <a:r>
              <a:rPr lang="en-US" altLang="en-US" smtClean="0"/>
              <a:t>Can be modified to change the length</a:t>
            </a:r>
          </a:p>
          <a:p>
            <a:pPr eaLnBrk="1" hangingPunct="1">
              <a:buClrTx/>
            </a:pPr>
            <a:r>
              <a:rPr lang="en-US" altLang="en-US" smtClean="0"/>
              <a:t>Creation of array object</a:t>
            </a:r>
          </a:p>
          <a:p>
            <a:pPr marL="612775" lvl="1" eaLnBrk="1" hangingPunct="1">
              <a:buClrTx/>
            </a:pPr>
            <a:r>
              <a:rPr lang="en-US" altLang="en-US" smtClean="0"/>
              <a:t>Using </a:t>
            </a:r>
            <a:r>
              <a:rPr lang="en-US" altLang="en-US" b="1" smtClean="0">
                <a:latin typeface="Courier New" panose="02070309020205020404" pitchFamily="49" charset="0"/>
                <a:cs typeface="Courier New" panose="02070309020205020404" pitchFamily="49" charset="0"/>
                <a:sym typeface="Courier New" panose="02070309020205020404" pitchFamily="49" charset="0"/>
              </a:rPr>
              <a:t>new</a:t>
            </a:r>
            <a:endParaRPr lang="en-US" altLang="en-US" b="1" smtClean="0">
              <a:latin typeface="Courier New" panose="02070309020205020404" pitchFamily="49" charset="0"/>
              <a:sym typeface="Courier New" panose="02070309020205020404" pitchFamily="49" charset="0"/>
            </a:endParaRPr>
          </a:p>
          <a:p>
            <a:pPr marL="971550" lvl="2" eaLnBrk="1" hangingPunct="1">
              <a:buClrTx/>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var students = new Array(60);</a:t>
            </a:r>
            <a:endParaRPr lang="en-US" altLang="en-US" b="1" smtClean="0">
              <a:latin typeface="Courier New" panose="02070309020205020404" pitchFamily="49" charset="0"/>
              <a:sym typeface="Courier New" panose="02070309020205020404" pitchFamily="49" charset="0"/>
            </a:endParaRPr>
          </a:p>
          <a:p>
            <a:pPr marL="612775" lvl="1" eaLnBrk="1" hangingPunct="1">
              <a:buClrTx/>
            </a:pPr>
            <a:r>
              <a:rPr lang="en-US" altLang="en-US" smtClean="0"/>
              <a:t>Assigning array literals</a:t>
            </a:r>
          </a:p>
          <a:p>
            <a:pPr marL="971550" lvl="2" eaLnBrk="1" hangingPunct="1">
              <a:buClrTx/>
              <a:buFont typeface="Courier New" panose="02070309020205020404" pitchFamily="49" charset="0"/>
              <a:buChar char="•"/>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var depts = [“MCA”, “CSE”, “Telecom”];</a:t>
            </a:r>
            <a:endParaRPr lang="en-US" altLang="en-US" b="1" smtClean="0">
              <a:latin typeface="Courier New" panose="02070309020205020404" pitchFamily="49" charset="0"/>
              <a:sym typeface="Courier New" panose="02070309020205020404" pitchFamily="49" charset="0"/>
            </a:endParaRPr>
          </a:p>
          <a:p>
            <a:pPr eaLnBrk="1" hangingPunct="1">
              <a:buClrTx/>
            </a:pPr>
            <a:r>
              <a:rPr lang="en-US" altLang="en-US" smtClean="0"/>
              <a:t>Elements index starts from 0</a:t>
            </a:r>
          </a:p>
          <a:p>
            <a:pPr marL="612775" lvl="1" eaLnBrk="1" hangingPunct="1">
              <a:buClrTx/>
            </a:pPr>
            <a:r>
              <a:rPr lang="en-US" altLang="en-US" smtClean="0"/>
              <a:t>Length = highest subscript + 1</a:t>
            </a:r>
          </a:p>
          <a:p>
            <a:pPr eaLnBrk="1" hangingPunct="1">
              <a:buClrTx/>
            </a:pPr>
            <a:r>
              <a:rPr lang="en-US" altLang="en-US" smtClean="0"/>
              <a:t>Assignment to non-existent element creates the element</a:t>
            </a:r>
          </a:p>
          <a:p>
            <a:pPr eaLnBrk="1" hangingPunct="1">
              <a:buClrTx/>
            </a:pPr>
            <a:r>
              <a:rPr lang="en-US" altLang="en-US" smtClean="0"/>
              <a:t>Example    </a:t>
            </a:r>
            <a:r>
              <a:rPr lang="en-US" altLang="en-US" smtClean="0">
                <a:hlinkClick r:id="rId2" action="ppaction://hlinkfile"/>
              </a:rPr>
              <a:t>insert_names.html </a:t>
            </a:r>
            <a:r>
              <a:rPr lang="en-US" altLang="en-US" smtClean="0"/>
              <a:t> 		</a:t>
            </a:r>
            <a:r>
              <a:rPr lang="en-US" altLang="en-US" smtClean="0">
                <a:hlinkClick r:id="rId3" action="ppaction://hlinkfile"/>
              </a:rPr>
              <a:t>insert_names.js</a:t>
            </a:r>
            <a:endParaRPr lang="en-US" alt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7" dur="500"/>
                                        <p:tgtEl>
                                          <p:spTgt spid="757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0" dur="500"/>
                                        <p:tgtEl>
                                          <p:spTgt spid="757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3" dur="500"/>
                                        <p:tgtEl>
                                          <p:spTgt spid="7577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6" dur="500"/>
                                        <p:tgtEl>
                                          <p:spTgt spid="75779">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19" dur="500"/>
                                        <p:tgtEl>
                                          <p:spTgt spid="75779">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5779">
                                            <p:txEl>
                                              <p:pRg st="5" end="5"/>
                                            </p:txEl>
                                          </p:spTgt>
                                        </p:tgtEl>
                                        <p:attrNameLst>
                                          <p:attrName>style.visibility</p:attrName>
                                        </p:attrNameLst>
                                      </p:cBhvr>
                                      <p:to>
                                        <p:strVal val="visible"/>
                                      </p:to>
                                    </p:set>
                                    <p:animEffect transition="in" filter="blinds(horizontal)">
                                      <p:cBhvr>
                                        <p:cTn id="22" dur="500"/>
                                        <p:tgtEl>
                                          <p:spTgt spid="75779">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5779">
                                            <p:txEl>
                                              <p:pRg st="6" end="6"/>
                                            </p:txEl>
                                          </p:spTgt>
                                        </p:tgtEl>
                                        <p:attrNameLst>
                                          <p:attrName>style.visibility</p:attrName>
                                        </p:attrNameLst>
                                      </p:cBhvr>
                                      <p:to>
                                        <p:strVal val="visible"/>
                                      </p:to>
                                    </p:set>
                                    <p:animEffect transition="in" filter="blinds(horizontal)">
                                      <p:cBhvr>
                                        <p:cTn id="25" dur="500"/>
                                        <p:tgtEl>
                                          <p:spTgt spid="75779">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5779">
                                            <p:txEl>
                                              <p:pRg st="7" end="7"/>
                                            </p:txEl>
                                          </p:spTgt>
                                        </p:tgtEl>
                                        <p:attrNameLst>
                                          <p:attrName>style.visibility</p:attrName>
                                        </p:attrNameLst>
                                      </p:cBhvr>
                                      <p:to>
                                        <p:strVal val="visible"/>
                                      </p:to>
                                    </p:set>
                                    <p:animEffect transition="in" filter="blinds(horizontal)">
                                      <p:cBhvr>
                                        <p:cTn id="28" dur="500"/>
                                        <p:tgtEl>
                                          <p:spTgt spid="75779">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5779">
                                            <p:txEl>
                                              <p:pRg st="8" end="8"/>
                                            </p:txEl>
                                          </p:spTgt>
                                        </p:tgtEl>
                                        <p:attrNameLst>
                                          <p:attrName>style.visibility</p:attrName>
                                        </p:attrNameLst>
                                      </p:cBhvr>
                                      <p:to>
                                        <p:strVal val="visible"/>
                                      </p:to>
                                    </p:set>
                                    <p:animEffect transition="in" filter="blinds(horizontal)">
                                      <p:cBhvr>
                                        <p:cTn id="31" dur="500"/>
                                        <p:tgtEl>
                                          <p:spTgt spid="75779">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5779">
                                            <p:txEl>
                                              <p:pRg st="9" end="9"/>
                                            </p:txEl>
                                          </p:spTgt>
                                        </p:tgtEl>
                                        <p:attrNameLst>
                                          <p:attrName>style.visibility</p:attrName>
                                        </p:attrNameLst>
                                      </p:cBhvr>
                                      <p:to>
                                        <p:strVal val="visible"/>
                                      </p:to>
                                    </p:set>
                                    <p:animEffect transition="in" filter="blinds(horizontal)">
                                      <p:cBhvr>
                                        <p:cTn id="34" dur="500"/>
                                        <p:tgtEl>
                                          <p:spTgt spid="75779">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5779">
                                            <p:txEl>
                                              <p:pRg st="10" end="10"/>
                                            </p:txEl>
                                          </p:spTgt>
                                        </p:tgtEl>
                                        <p:attrNameLst>
                                          <p:attrName>style.visibility</p:attrName>
                                        </p:attrNameLst>
                                      </p:cBhvr>
                                      <p:to>
                                        <p:strVal val="visible"/>
                                      </p:to>
                                    </p:set>
                                    <p:animEffect transition="in" filter="blinds(horizontal)">
                                      <p:cBhvr>
                                        <p:cTn id="37" dur="500"/>
                                        <p:tgtEl>
                                          <p:spTgt spid="75779">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5779">
                                            <p:txEl>
                                              <p:pRg st="11" end="11"/>
                                            </p:txEl>
                                          </p:spTgt>
                                        </p:tgtEl>
                                        <p:attrNameLst>
                                          <p:attrName>style.visibility</p:attrName>
                                        </p:attrNameLst>
                                      </p:cBhvr>
                                      <p:to>
                                        <p:strVal val="visible"/>
                                      </p:to>
                                    </p:set>
                                    <p:animEffect transition="in" filter="blinds(horizontal)">
                                      <p:cBhvr>
                                        <p:cTn id="42" dur="500"/>
                                        <p:tgtEl>
                                          <p:spTgt spid="75779">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5779">
                                            <p:txEl>
                                              <p:pRg st="12" end="12"/>
                                            </p:txEl>
                                          </p:spTgt>
                                        </p:tgtEl>
                                        <p:attrNameLst>
                                          <p:attrName>style.visibility</p:attrName>
                                        </p:attrNameLst>
                                      </p:cBhvr>
                                      <p:to>
                                        <p:strVal val="visible"/>
                                      </p:to>
                                    </p:set>
                                    <p:animEffect transition="in" filter="blinds(horizontal)">
                                      <p:cBhvr>
                                        <p:cTn id="45" dur="500"/>
                                        <p:tgtEl>
                                          <p:spTgt spid="7577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ChangeArrowheads="1"/>
          </p:cNvSpPr>
          <p:nvPr>
            <p:ph type="title"/>
          </p:nvPr>
        </p:nvSpPr>
        <p:spPr/>
        <p:txBody>
          <a:bodyPr rIns="118872"/>
          <a:lstStyle/>
          <a:p>
            <a:pPr eaLnBrk="1" hangingPunct="1"/>
            <a:r>
              <a:rPr lang="en-US" altLang="en-US" smtClean="0"/>
              <a:t>Arrays...</a:t>
            </a:r>
          </a:p>
        </p:txBody>
      </p:sp>
      <p:sp>
        <p:nvSpPr>
          <p:cNvPr id="76803" name="Rectangle 2"/>
          <p:cNvSpPr>
            <a:spLocks noGrp="1" noChangeArrowheads="1"/>
          </p:cNvSpPr>
          <p:nvPr>
            <p:ph type="body" idx="1"/>
          </p:nvPr>
        </p:nvSpPr>
        <p:spPr>
          <a:xfrm>
            <a:off x="457200" y="785813"/>
            <a:ext cx="8401050" cy="5370512"/>
          </a:xfrm>
        </p:spPr>
        <p:txBody>
          <a:bodyPr rIns="118872"/>
          <a:lstStyle/>
          <a:p>
            <a:pPr eaLnBrk="1" hangingPunct="1">
              <a:buClrTx/>
              <a:defRPr/>
            </a:pPr>
            <a:r>
              <a:rPr lang="en-US" dirty="0" smtClean="0"/>
              <a:t>Methods (join, reverse, sort, </a:t>
            </a:r>
            <a:r>
              <a:rPr lang="en-US" dirty="0" err="1" smtClean="0"/>
              <a:t>concat</a:t>
            </a:r>
            <a:r>
              <a:rPr lang="en-US" dirty="0" smtClean="0"/>
              <a:t>, slice, </a:t>
            </a:r>
            <a:r>
              <a:rPr lang="en-US" dirty="0" err="1" smtClean="0"/>
              <a:t>toString</a:t>
            </a:r>
            <a:r>
              <a:rPr lang="en-US" dirty="0" smtClean="0"/>
              <a:t>)</a:t>
            </a:r>
          </a:p>
          <a:p>
            <a:pPr marL="612775" lvl="1" eaLnBrk="1" hangingPunct="1">
              <a:buClrTx/>
              <a:buFont typeface="Courier New" pitchFamily="49" charset="0"/>
              <a:buChar char="–"/>
              <a:defRPr/>
            </a:pPr>
            <a:r>
              <a:rPr lang="en-US" b="1" dirty="0" smtClean="0">
                <a:latin typeface="Courier New" pitchFamily="49" charset="0"/>
                <a:cs typeface="Courier New" pitchFamily="49" charset="0"/>
                <a:sym typeface="Courier New" pitchFamily="49" charset="0"/>
              </a:rPr>
              <a:t>join</a:t>
            </a:r>
            <a:endParaRPr lang="en-US" b="1" dirty="0" smtClean="0">
              <a:latin typeface="Courier New" pitchFamily="49" charset="0"/>
              <a:sym typeface="Courier New" pitchFamily="49" charset="0"/>
            </a:endParaRPr>
          </a:p>
          <a:p>
            <a:pPr marL="971550" lvl="2" eaLnBrk="1" hangingPunct="1">
              <a:lnSpc>
                <a:spcPct val="80000"/>
              </a:lnSpc>
              <a:buClrTx/>
              <a:buFont typeface="Courier New" pitchFamily="49" charset="0"/>
              <a:buChar char="•"/>
              <a:defRPr/>
            </a:pPr>
            <a:r>
              <a:rPr lang="en-US" sz="2400" b="1" dirty="0" err="1" smtClean="0">
                <a:latin typeface="Courier New" pitchFamily="49" charset="0"/>
                <a:cs typeface="Courier New" pitchFamily="49" charset="0"/>
                <a:sym typeface="Courier New" pitchFamily="49" charset="0"/>
              </a:rPr>
              <a:t>var</a:t>
            </a:r>
            <a:r>
              <a:rPr lang="en-US" sz="2400" b="1" dirty="0" smtClean="0">
                <a:latin typeface="Courier New" pitchFamily="49" charset="0"/>
                <a:cs typeface="Courier New" pitchFamily="49" charset="0"/>
                <a:sym typeface="Courier New" pitchFamily="49" charset="0"/>
              </a:rPr>
              <a:t> </a:t>
            </a:r>
            <a:r>
              <a:rPr lang="en-US" sz="2400" b="1" dirty="0" err="1" smtClean="0">
                <a:latin typeface="Courier New" pitchFamily="49" charset="0"/>
                <a:cs typeface="Courier New" pitchFamily="49" charset="0"/>
                <a:sym typeface="Courier New" pitchFamily="49" charset="0"/>
              </a:rPr>
              <a:t>liststr</a:t>
            </a:r>
            <a:r>
              <a:rPr lang="en-US" sz="2400" b="1" dirty="0" smtClean="0">
                <a:latin typeface="Courier New" pitchFamily="49" charset="0"/>
                <a:cs typeface="Courier New" pitchFamily="49" charset="0"/>
                <a:sym typeface="Courier New" pitchFamily="49" charset="0"/>
              </a:rPr>
              <a:t> = </a:t>
            </a:r>
            <a:r>
              <a:rPr lang="en-US" sz="2400" b="1" dirty="0" err="1" smtClean="0">
                <a:latin typeface="Courier New" pitchFamily="49" charset="0"/>
                <a:cs typeface="Courier New" pitchFamily="49" charset="0"/>
                <a:sym typeface="Courier New" pitchFamily="49" charset="0"/>
              </a:rPr>
              <a:t>list.join</a:t>
            </a:r>
            <a:r>
              <a:rPr lang="en-US" sz="2400" b="1" dirty="0" smtClean="0">
                <a:latin typeface="Courier New" pitchFamily="49" charset="0"/>
                <a:cs typeface="Courier New" pitchFamily="49" charset="0"/>
                <a:sym typeface="Courier New" pitchFamily="49" charset="0"/>
              </a:rPr>
              <a:t>(“ : “);</a:t>
            </a:r>
            <a:endParaRPr lang="en-US" sz="2400" b="1" dirty="0" smtClean="0">
              <a:latin typeface="Courier New" pitchFamily="49" charset="0"/>
              <a:sym typeface="Courier New" pitchFamily="49" charset="0"/>
            </a:endParaRPr>
          </a:p>
          <a:p>
            <a:pPr marL="971550" lvl="2" eaLnBrk="1" hangingPunct="1">
              <a:lnSpc>
                <a:spcPct val="80000"/>
              </a:lnSpc>
              <a:buClrTx/>
              <a:buFont typeface="Courier New" pitchFamily="49" charset="0"/>
              <a:buChar char="•"/>
              <a:defRPr/>
            </a:pPr>
            <a:r>
              <a:rPr lang="en-US" sz="2400" b="1" dirty="0" err="1" smtClean="0">
                <a:latin typeface="Courier New" pitchFamily="49" charset="0"/>
                <a:cs typeface="Courier New" pitchFamily="49" charset="0"/>
                <a:sym typeface="Courier New" pitchFamily="49" charset="0"/>
              </a:rPr>
              <a:t>var</a:t>
            </a:r>
            <a:r>
              <a:rPr lang="en-US" sz="2400" b="1" dirty="0" smtClean="0">
                <a:latin typeface="Courier New" pitchFamily="49" charset="0"/>
                <a:cs typeface="Courier New" pitchFamily="49" charset="0"/>
                <a:sym typeface="Courier New" pitchFamily="49" charset="0"/>
              </a:rPr>
              <a:t> </a:t>
            </a:r>
            <a:r>
              <a:rPr lang="en-US" sz="2400" b="1" dirty="0" err="1" smtClean="0">
                <a:latin typeface="Courier New" pitchFamily="49" charset="0"/>
                <a:cs typeface="Courier New" pitchFamily="49" charset="0"/>
                <a:sym typeface="Courier New" pitchFamily="49" charset="0"/>
              </a:rPr>
              <a:t>liststr</a:t>
            </a:r>
            <a:r>
              <a:rPr lang="en-US" sz="2400" b="1" dirty="0" smtClean="0">
                <a:latin typeface="Courier New" pitchFamily="49" charset="0"/>
                <a:cs typeface="Courier New" pitchFamily="49" charset="0"/>
                <a:sym typeface="Courier New" pitchFamily="49" charset="0"/>
              </a:rPr>
              <a:t> = </a:t>
            </a:r>
            <a:r>
              <a:rPr lang="en-US" sz="2400" b="1" dirty="0" err="1" smtClean="0">
                <a:latin typeface="Courier New" pitchFamily="49" charset="0"/>
                <a:cs typeface="Courier New" pitchFamily="49" charset="0"/>
                <a:sym typeface="Courier New" pitchFamily="49" charset="0"/>
              </a:rPr>
              <a:t>list.join</a:t>
            </a:r>
            <a:r>
              <a:rPr lang="en-US" sz="2400" b="1" dirty="0" smtClean="0">
                <a:latin typeface="Courier New" pitchFamily="49" charset="0"/>
                <a:cs typeface="Courier New" pitchFamily="49" charset="0"/>
                <a:sym typeface="Courier New" pitchFamily="49" charset="0"/>
              </a:rPr>
              <a:t>(“&lt;</a:t>
            </a:r>
            <a:r>
              <a:rPr lang="en-US" sz="2400" b="1" dirty="0" err="1" smtClean="0">
                <a:latin typeface="Courier New" pitchFamily="49" charset="0"/>
                <a:cs typeface="Courier New" pitchFamily="49" charset="0"/>
                <a:sym typeface="Courier New" pitchFamily="49" charset="0"/>
              </a:rPr>
              <a:t>br</a:t>
            </a:r>
            <a:r>
              <a:rPr lang="en-US" sz="2400" b="1" dirty="0" smtClean="0">
                <a:latin typeface="Courier New" pitchFamily="49" charset="0"/>
                <a:cs typeface="Courier New" pitchFamily="49" charset="0"/>
                <a:sym typeface="Courier New" pitchFamily="49" charset="0"/>
              </a:rPr>
              <a:t> /&gt;“);</a:t>
            </a:r>
            <a:endParaRPr lang="en-US" sz="2400" b="1" dirty="0" smtClean="0">
              <a:latin typeface="Courier New" pitchFamily="49" charset="0"/>
              <a:sym typeface="Courier New" pitchFamily="49" charset="0"/>
            </a:endParaRPr>
          </a:p>
          <a:p>
            <a:pPr marL="971550" lvl="2" eaLnBrk="1" hangingPunct="1">
              <a:lnSpc>
                <a:spcPct val="80000"/>
              </a:lnSpc>
              <a:buClrTx/>
              <a:buFont typeface="Courier New" pitchFamily="49" charset="0"/>
              <a:buChar char="•"/>
              <a:defRPr/>
            </a:pPr>
            <a:endParaRPr lang="en-US" dirty="0" smtClean="0">
              <a:latin typeface="Courier New" pitchFamily="49" charset="0"/>
              <a:sym typeface="Courier New" pitchFamily="49" charset="0"/>
            </a:endParaRPr>
          </a:p>
          <a:p>
            <a:pPr marL="612775" lvl="1" eaLnBrk="1" hangingPunct="1">
              <a:lnSpc>
                <a:spcPct val="80000"/>
              </a:lnSpc>
              <a:buClrTx/>
              <a:buFont typeface="Courier New" pitchFamily="49" charset="0"/>
              <a:buChar char="–"/>
              <a:defRPr/>
            </a:pPr>
            <a:r>
              <a:rPr lang="en-US" b="1" dirty="0" smtClean="0">
                <a:latin typeface="Courier New" pitchFamily="49" charset="0"/>
                <a:cs typeface="Courier New" pitchFamily="49" charset="0"/>
                <a:sym typeface="Courier New" pitchFamily="49" charset="0"/>
              </a:rPr>
              <a:t>reverse</a:t>
            </a:r>
            <a:endParaRPr lang="en-US" b="1" dirty="0" smtClean="0">
              <a:latin typeface="Courier New" pitchFamily="49" charset="0"/>
              <a:sym typeface="Courier New" pitchFamily="49" charset="0"/>
            </a:endParaRPr>
          </a:p>
          <a:p>
            <a:pPr marL="971550" lvl="2" eaLnBrk="1" hangingPunct="1">
              <a:lnSpc>
                <a:spcPct val="80000"/>
              </a:lnSpc>
              <a:buClrTx/>
              <a:defRPr/>
            </a:pPr>
            <a:r>
              <a:rPr lang="en-US" sz="2400" dirty="0" smtClean="0"/>
              <a:t>Reverses the elements in array </a:t>
            </a:r>
          </a:p>
          <a:p>
            <a:pPr marL="971550" lvl="2" eaLnBrk="1" hangingPunct="1">
              <a:lnSpc>
                <a:spcPct val="80000"/>
              </a:lnSpc>
              <a:buClrTx/>
              <a:buFont typeface="Wingdings 3" panose="05040102010807070707" pitchFamily="18" charset="2"/>
              <a:buNone/>
              <a:defRPr/>
            </a:pPr>
            <a:endParaRPr lang="en-US" dirty="0" smtClean="0"/>
          </a:p>
          <a:p>
            <a:pPr marL="612775" lvl="1" eaLnBrk="1" hangingPunct="1">
              <a:lnSpc>
                <a:spcPct val="80000"/>
              </a:lnSpc>
              <a:buClrTx/>
              <a:buFont typeface="Courier New" pitchFamily="49" charset="0"/>
              <a:buChar char="–"/>
              <a:defRPr/>
            </a:pPr>
            <a:r>
              <a:rPr lang="en-US" b="1" dirty="0" err="1" smtClean="0">
                <a:latin typeface="Courier New" pitchFamily="49" charset="0"/>
                <a:cs typeface="Courier New" pitchFamily="49" charset="0"/>
                <a:sym typeface="Courier New" pitchFamily="49" charset="0"/>
              </a:rPr>
              <a:t>concat</a:t>
            </a:r>
            <a:endParaRPr lang="en-US" b="1" dirty="0" smtClean="0">
              <a:latin typeface="Courier New" pitchFamily="49" charset="0"/>
              <a:sym typeface="Courier New" pitchFamily="49" charset="0"/>
            </a:endParaRPr>
          </a:p>
          <a:p>
            <a:pPr marL="971550" lvl="2" eaLnBrk="1" hangingPunct="1">
              <a:lnSpc>
                <a:spcPct val="80000"/>
              </a:lnSpc>
              <a:buClrTx/>
              <a:defRPr/>
            </a:pPr>
            <a:r>
              <a:rPr lang="en-US" sz="2400" dirty="0" smtClean="0"/>
              <a:t>Joins two arrays</a:t>
            </a:r>
          </a:p>
          <a:p>
            <a:pPr marL="971550" lvl="2" eaLnBrk="1" hangingPunct="1">
              <a:lnSpc>
                <a:spcPct val="80000"/>
              </a:lnSpc>
              <a:buClrTx/>
              <a:buFont typeface="Courier New" pitchFamily="49" charset="0"/>
              <a:buChar char="•"/>
              <a:defRPr/>
            </a:pPr>
            <a:r>
              <a:rPr lang="en-US" sz="2400" b="1" dirty="0" err="1" smtClean="0">
                <a:latin typeface="Courier New" pitchFamily="49" charset="0"/>
                <a:cs typeface="Courier New" pitchFamily="49" charset="0"/>
                <a:sym typeface="Courier New" pitchFamily="49" charset="0"/>
              </a:rPr>
              <a:t>var</a:t>
            </a:r>
            <a:r>
              <a:rPr lang="en-US" sz="2400" b="1" dirty="0" smtClean="0">
                <a:latin typeface="Courier New" pitchFamily="49" charset="0"/>
                <a:cs typeface="Courier New" pitchFamily="49" charset="0"/>
                <a:sym typeface="Courier New" pitchFamily="49" charset="0"/>
              </a:rPr>
              <a:t> names = new Array(‘usn01’,‘usn02’);</a:t>
            </a:r>
            <a:endParaRPr lang="en-US" sz="2400" b="1" dirty="0" smtClean="0">
              <a:latin typeface="Courier New" pitchFamily="49" charset="0"/>
              <a:sym typeface="Courier New" pitchFamily="49" charset="0"/>
            </a:endParaRPr>
          </a:p>
          <a:p>
            <a:pPr marL="971550" lvl="2" eaLnBrk="1" hangingPunct="1">
              <a:lnSpc>
                <a:spcPct val="80000"/>
              </a:lnSpc>
              <a:buClrTx/>
              <a:buFont typeface="Courier New" pitchFamily="49" charset="0"/>
              <a:buChar char="•"/>
              <a:defRPr/>
            </a:pPr>
            <a:r>
              <a:rPr lang="en-US" sz="2400" b="1" dirty="0" err="1" smtClean="0">
                <a:latin typeface="Courier New" pitchFamily="49" charset="0"/>
                <a:cs typeface="Courier New" pitchFamily="49" charset="0"/>
                <a:sym typeface="Courier New" pitchFamily="49" charset="0"/>
              </a:rPr>
              <a:t>var</a:t>
            </a:r>
            <a:r>
              <a:rPr lang="en-US" sz="2400" b="1" dirty="0" smtClean="0">
                <a:latin typeface="Courier New" pitchFamily="49" charset="0"/>
                <a:cs typeface="Courier New" pitchFamily="49" charset="0"/>
                <a:sym typeface="Courier New" pitchFamily="49" charset="0"/>
              </a:rPr>
              <a:t> ages = new Array(21, 22);</a:t>
            </a:r>
            <a:endParaRPr lang="en-US" sz="2400" b="1" dirty="0" smtClean="0">
              <a:latin typeface="Courier New" pitchFamily="49" charset="0"/>
              <a:sym typeface="Courier New" pitchFamily="49" charset="0"/>
            </a:endParaRPr>
          </a:p>
          <a:p>
            <a:pPr marL="971550" lvl="2" eaLnBrk="1" hangingPunct="1">
              <a:lnSpc>
                <a:spcPct val="80000"/>
              </a:lnSpc>
              <a:buClrTx/>
              <a:buFont typeface="Courier New" pitchFamily="49" charset="0"/>
              <a:buChar char="•"/>
              <a:defRPr/>
            </a:pPr>
            <a:r>
              <a:rPr lang="en-US" sz="2400" b="1" dirty="0" err="1" smtClean="0">
                <a:latin typeface="Courier New" pitchFamily="49" charset="0"/>
                <a:cs typeface="Courier New" pitchFamily="49" charset="0"/>
                <a:sym typeface="Courier New" pitchFamily="49" charset="0"/>
              </a:rPr>
              <a:t>var</a:t>
            </a:r>
            <a:r>
              <a:rPr lang="en-US" sz="2400" b="1" dirty="0" smtClean="0">
                <a:latin typeface="Courier New" pitchFamily="49" charset="0"/>
                <a:cs typeface="Courier New" pitchFamily="49" charset="0"/>
                <a:sym typeface="Courier New" pitchFamily="49" charset="0"/>
              </a:rPr>
              <a:t> </a:t>
            </a:r>
            <a:r>
              <a:rPr lang="en-US" sz="2400" b="1" dirty="0" err="1" smtClean="0">
                <a:latin typeface="Courier New" pitchFamily="49" charset="0"/>
                <a:cs typeface="Courier New" pitchFamily="49" charset="0"/>
                <a:sym typeface="Courier New" pitchFamily="49" charset="0"/>
              </a:rPr>
              <a:t>newarr</a:t>
            </a:r>
            <a:r>
              <a:rPr lang="en-US" sz="2400" b="1" dirty="0" smtClean="0">
                <a:latin typeface="Courier New" pitchFamily="49" charset="0"/>
                <a:cs typeface="Courier New" pitchFamily="49" charset="0"/>
                <a:sym typeface="Courier New" pitchFamily="49" charset="0"/>
              </a:rPr>
              <a:t> = </a:t>
            </a:r>
            <a:r>
              <a:rPr lang="en-US" sz="2400" b="1" dirty="0" err="1" smtClean="0">
                <a:latin typeface="Courier New" pitchFamily="49" charset="0"/>
                <a:cs typeface="Courier New" pitchFamily="49" charset="0"/>
                <a:sym typeface="Courier New" pitchFamily="49" charset="0"/>
              </a:rPr>
              <a:t>names.concat</a:t>
            </a:r>
            <a:r>
              <a:rPr lang="en-US" sz="2400" b="1" dirty="0" smtClean="0">
                <a:latin typeface="Courier New" pitchFamily="49" charset="0"/>
                <a:cs typeface="Courier New" pitchFamily="49" charset="0"/>
                <a:sym typeface="Courier New" pitchFamily="49" charset="0"/>
              </a:rPr>
              <a:t>(ages);</a:t>
            </a:r>
            <a:endParaRPr lang="en-US" sz="2400" b="1" dirty="0" smtClean="0">
              <a:latin typeface="Courier New" pitchFamily="49" charset="0"/>
              <a:sym typeface="Courier New" pitchFamily="49" charset="0"/>
            </a:endParaRPr>
          </a:p>
          <a:p>
            <a:pPr marL="1384300" lvl="3" eaLnBrk="1" hangingPunct="1">
              <a:lnSpc>
                <a:spcPct val="80000"/>
              </a:lnSpc>
              <a:buClrTx/>
              <a:defRPr/>
            </a:pPr>
            <a:r>
              <a:rPr lang="en-US" sz="2400" dirty="0" smtClean="0">
                <a:solidFill>
                  <a:schemeClr val="accent6">
                    <a:lumMod val="50000"/>
                  </a:schemeClr>
                </a:solidFill>
              </a:rPr>
              <a:t>Gives</a:t>
            </a:r>
            <a:r>
              <a:rPr lang="en-US" sz="2400" b="1" dirty="0" smtClean="0">
                <a:solidFill>
                  <a:schemeClr val="accent6">
                    <a:lumMod val="50000"/>
                  </a:schemeClr>
                </a:solidFill>
              </a:rPr>
              <a:t> (</a:t>
            </a:r>
            <a:r>
              <a:rPr lang="en-US" sz="2400" b="1" dirty="0" smtClean="0">
                <a:solidFill>
                  <a:schemeClr val="accent6">
                    <a:lumMod val="50000"/>
                  </a:schemeClr>
                </a:solidFill>
                <a:latin typeface="Courier New" pitchFamily="49" charset="0"/>
                <a:cs typeface="Courier New" pitchFamily="49" charset="0"/>
                <a:sym typeface="Courier New" pitchFamily="49" charset="0"/>
              </a:rPr>
              <a:t>‘usn01’, ‘usn02’, 21, 22)</a:t>
            </a:r>
            <a:endParaRPr lang="en-US" sz="2400" b="1" dirty="0" smtClean="0">
              <a:solidFill>
                <a:schemeClr val="accent6">
                  <a:lumMod val="50000"/>
                </a:schemeClr>
              </a:solidFill>
              <a:latin typeface="Courier New" pitchFamily="49" charset="0"/>
              <a:sym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7" dur="500"/>
                                        <p:tgtEl>
                                          <p:spTgt spid="768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803">
                                            <p:txEl>
                                              <p:pRg st="2" end="2"/>
                                            </p:txEl>
                                          </p:spTgt>
                                        </p:tgtEl>
                                        <p:attrNameLst>
                                          <p:attrName>style.visibility</p:attrName>
                                        </p:attrNameLst>
                                      </p:cBhvr>
                                      <p:to>
                                        <p:strVal val="visible"/>
                                      </p:to>
                                    </p:set>
                                    <p:animEffect transition="in" filter="blinds(horizontal)">
                                      <p:cBhvr>
                                        <p:cTn id="10" dur="500"/>
                                        <p:tgtEl>
                                          <p:spTgt spid="7680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6803">
                                            <p:txEl>
                                              <p:pRg st="3" end="3"/>
                                            </p:txEl>
                                          </p:spTgt>
                                        </p:tgtEl>
                                        <p:attrNameLst>
                                          <p:attrName>style.visibility</p:attrName>
                                        </p:attrNameLst>
                                      </p:cBhvr>
                                      <p:to>
                                        <p:strVal val="visible"/>
                                      </p:to>
                                    </p:set>
                                    <p:animEffect transition="in" filter="blinds(horizontal)">
                                      <p:cBhvr>
                                        <p:cTn id="13" dur="500"/>
                                        <p:tgtEl>
                                          <p:spTgt spid="7680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6803">
                                            <p:txEl>
                                              <p:pRg st="5" end="5"/>
                                            </p:txEl>
                                          </p:spTgt>
                                        </p:tgtEl>
                                        <p:attrNameLst>
                                          <p:attrName>style.visibility</p:attrName>
                                        </p:attrNameLst>
                                      </p:cBhvr>
                                      <p:to>
                                        <p:strVal val="visible"/>
                                      </p:to>
                                    </p:set>
                                    <p:animEffect transition="in" filter="blinds(horizontal)">
                                      <p:cBhvr>
                                        <p:cTn id="18" dur="500"/>
                                        <p:tgtEl>
                                          <p:spTgt spid="7680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6803">
                                            <p:txEl>
                                              <p:pRg st="6" end="6"/>
                                            </p:txEl>
                                          </p:spTgt>
                                        </p:tgtEl>
                                        <p:attrNameLst>
                                          <p:attrName>style.visibility</p:attrName>
                                        </p:attrNameLst>
                                      </p:cBhvr>
                                      <p:to>
                                        <p:strVal val="visible"/>
                                      </p:to>
                                    </p:set>
                                    <p:animEffect transition="in" filter="blinds(horizontal)">
                                      <p:cBhvr>
                                        <p:cTn id="21" dur="500"/>
                                        <p:tgtEl>
                                          <p:spTgt spid="76803">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6803">
                                            <p:txEl>
                                              <p:pRg st="8" end="8"/>
                                            </p:txEl>
                                          </p:spTgt>
                                        </p:tgtEl>
                                        <p:attrNameLst>
                                          <p:attrName>style.visibility</p:attrName>
                                        </p:attrNameLst>
                                      </p:cBhvr>
                                      <p:to>
                                        <p:strVal val="visible"/>
                                      </p:to>
                                    </p:set>
                                    <p:animEffect transition="in" filter="blinds(horizontal)">
                                      <p:cBhvr>
                                        <p:cTn id="26" dur="500"/>
                                        <p:tgtEl>
                                          <p:spTgt spid="76803">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6803">
                                            <p:txEl>
                                              <p:pRg st="9" end="9"/>
                                            </p:txEl>
                                          </p:spTgt>
                                        </p:tgtEl>
                                        <p:attrNameLst>
                                          <p:attrName>style.visibility</p:attrName>
                                        </p:attrNameLst>
                                      </p:cBhvr>
                                      <p:to>
                                        <p:strVal val="visible"/>
                                      </p:to>
                                    </p:set>
                                    <p:animEffect transition="in" filter="blinds(horizontal)">
                                      <p:cBhvr>
                                        <p:cTn id="29" dur="500"/>
                                        <p:tgtEl>
                                          <p:spTgt spid="76803">
                                            <p:txEl>
                                              <p:pRg st="9" end="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6803">
                                            <p:txEl>
                                              <p:pRg st="10" end="10"/>
                                            </p:txEl>
                                          </p:spTgt>
                                        </p:tgtEl>
                                        <p:attrNameLst>
                                          <p:attrName>style.visibility</p:attrName>
                                        </p:attrNameLst>
                                      </p:cBhvr>
                                      <p:to>
                                        <p:strVal val="visible"/>
                                      </p:to>
                                    </p:set>
                                    <p:animEffect transition="in" filter="blinds(horizontal)">
                                      <p:cBhvr>
                                        <p:cTn id="32" dur="500"/>
                                        <p:tgtEl>
                                          <p:spTgt spid="76803">
                                            <p:txEl>
                                              <p:pRg st="10" end="1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6803">
                                            <p:txEl>
                                              <p:pRg st="11" end="11"/>
                                            </p:txEl>
                                          </p:spTgt>
                                        </p:tgtEl>
                                        <p:attrNameLst>
                                          <p:attrName>style.visibility</p:attrName>
                                        </p:attrNameLst>
                                      </p:cBhvr>
                                      <p:to>
                                        <p:strVal val="visible"/>
                                      </p:to>
                                    </p:set>
                                    <p:animEffect transition="in" filter="blinds(horizontal)">
                                      <p:cBhvr>
                                        <p:cTn id="35" dur="500"/>
                                        <p:tgtEl>
                                          <p:spTgt spid="76803">
                                            <p:txEl>
                                              <p:pRg st="11" end="1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76803">
                                            <p:txEl>
                                              <p:pRg st="12" end="12"/>
                                            </p:txEl>
                                          </p:spTgt>
                                        </p:tgtEl>
                                        <p:attrNameLst>
                                          <p:attrName>style.visibility</p:attrName>
                                        </p:attrNameLst>
                                      </p:cBhvr>
                                      <p:to>
                                        <p:strVal val="visible"/>
                                      </p:to>
                                    </p:set>
                                    <p:animEffect transition="in" filter="blinds(horizontal)">
                                      <p:cBhvr>
                                        <p:cTn id="38" dur="500"/>
                                        <p:tgtEl>
                                          <p:spTgt spid="76803">
                                            <p:txEl>
                                              <p:pRg st="12" end="12"/>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76803">
                                            <p:txEl>
                                              <p:pRg st="13" end="13"/>
                                            </p:txEl>
                                          </p:spTgt>
                                        </p:tgtEl>
                                        <p:attrNameLst>
                                          <p:attrName>style.visibility</p:attrName>
                                        </p:attrNameLst>
                                      </p:cBhvr>
                                      <p:to>
                                        <p:strVal val="visible"/>
                                      </p:to>
                                    </p:set>
                                    <p:animEffect transition="in" filter="blinds(horizontal)">
                                      <p:cBhvr>
                                        <p:cTn id="41" dur="500"/>
                                        <p:tgtEl>
                                          <p:spTgt spid="7680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ChangeArrowheads="1"/>
          </p:cNvSpPr>
          <p:nvPr>
            <p:ph type="title"/>
          </p:nvPr>
        </p:nvSpPr>
        <p:spPr/>
        <p:txBody>
          <a:bodyPr rIns="118872"/>
          <a:lstStyle/>
          <a:p>
            <a:pPr eaLnBrk="1" hangingPunct="1"/>
            <a:r>
              <a:rPr lang="en-US" altLang="en-US" smtClean="0"/>
              <a:t>Arrays...</a:t>
            </a:r>
          </a:p>
        </p:txBody>
      </p:sp>
      <p:sp>
        <p:nvSpPr>
          <p:cNvPr id="77827" name="Rectangle 2"/>
          <p:cNvSpPr>
            <a:spLocks noChangeArrowheads="1"/>
          </p:cNvSpPr>
          <p:nvPr>
            <p:ph type="body" idx="1"/>
          </p:nvPr>
        </p:nvSpPr>
        <p:spPr>
          <a:xfrm>
            <a:off x="457200" y="1219200"/>
            <a:ext cx="8229600" cy="4937125"/>
          </a:xfrm>
        </p:spPr>
        <p:txBody>
          <a:bodyPr rIns="118872"/>
          <a:lstStyle/>
          <a:p>
            <a:pPr marL="612775" lvl="1" eaLnBrk="1" hangingPunct="1">
              <a:buClrTx/>
              <a:buFont typeface="Courier New" panose="02070309020205020404" pitchFamily="49" charset="0"/>
              <a:buChar char="–"/>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slice</a:t>
            </a:r>
            <a:endParaRPr lang="en-US" altLang="en-US" b="1" smtClean="0">
              <a:latin typeface="Courier New" panose="02070309020205020404" pitchFamily="49" charset="0"/>
              <a:sym typeface="Courier New" panose="02070309020205020404" pitchFamily="49" charset="0"/>
            </a:endParaRPr>
          </a:p>
          <a:p>
            <a:pPr marL="971550" lvl="2" eaLnBrk="1" hangingPunct="1">
              <a:buClrTx/>
            </a:pPr>
            <a:r>
              <a:rPr lang="en-US" altLang="en-US" sz="2400" smtClean="0"/>
              <a:t>Creates sub-array between the two indexes specified</a:t>
            </a:r>
          </a:p>
          <a:p>
            <a:pPr marL="971550" lvl="2" eaLnBrk="1" hangingPunct="1">
              <a:buClrTx/>
            </a:pPr>
            <a:r>
              <a:rPr lang="en-US" altLang="en-US" sz="2400" smtClean="0"/>
              <a:t>Default for 2nd index is the last index</a:t>
            </a:r>
          </a:p>
          <a:p>
            <a:pPr marL="1384300" lvl="3" eaLnBrk="1" hangingPunct="1">
              <a:buClrTx/>
              <a:buFont typeface="Courier New" panose="02070309020205020404" pitchFamily="49" charset="0"/>
              <a:buChar char="–"/>
            </a:pPr>
            <a:r>
              <a:rPr lang="en-US" altLang="en-US" sz="2400" b="1" smtClean="0">
                <a:latin typeface="Courier New" panose="02070309020205020404" pitchFamily="49" charset="0"/>
                <a:cs typeface="Courier New" panose="02070309020205020404" pitchFamily="49" charset="0"/>
                <a:sym typeface="Courier New" panose="02070309020205020404" pitchFamily="49" charset="0"/>
              </a:rPr>
              <a:t>list.slice(2,5);</a:t>
            </a:r>
            <a:endParaRPr lang="en-US" altLang="en-US" sz="2400" b="1" smtClean="0">
              <a:latin typeface="Courier New" panose="02070309020205020404" pitchFamily="49" charset="0"/>
              <a:sym typeface="Courier New" panose="02070309020205020404" pitchFamily="49" charset="0"/>
            </a:endParaRPr>
          </a:p>
          <a:p>
            <a:pPr marL="1384300" lvl="3" eaLnBrk="1" hangingPunct="1">
              <a:buClrTx/>
              <a:buFont typeface="Courier New" panose="02070309020205020404" pitchFamily="49" charset="0"/>
              <a:buChar char="–"/>
            </a:pPr>
            <a:r>
              <a:rPr lang="en-US" altLang="en-US" sz="2400" b="1" smtClean="0">
                <a:latin typeface="Courier New" panose="02070309020205020404" pitchFamily="49" charset="0"/>
                <a:cs typeface="Courier New" panose="02070309020205020404" pitchFamily="49" charset="0"/>
                <a:sym typeface="Courier New" panose="02070309020205020404" pitchFamily="49" charset="0"/>
              </a:rPr>
              <a:t>list.slice(2);</a:t>
            </a:r>
          </a:p>
          <a:p>
            <a:pPr marL="1384300" lvl="3" eaLnBrk="1" hangingPunct="1">
              <a:buClrTx/>
              <a:buFont typeface="Courier New" panose="02070309020205020404" pitchFamily="49" charset="0"/>
              <a:buChar char="–"/>
            </a:pPr>
            <a:endParaRPr lang="en-US" altLang="en-US" b="1" smtClean="0">
              <a:latin typeface="Courier New" panose="02070309020205020404" pitchFamily="49" charset="0"/>
              <a:sym typeface="Courier New" panose="02070309020205020404" pitchFamily="49" charset="0"/>
            </a:endParaRPr>
          </a:p>
          <a:p>
            <a:pPr marL="612775" lvl="1" eaLnBrk="1" hangingPunct="1">
              <a:buClrTx/>
              <a:buFont typeface="Courier New" panose="02070309020205020404" pitchFamily="49" charset="0"/>
              <a:buChar char="–"/>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toString</a:t>
            </a:r>
            <a:endParaRPr lang="en-US" altLang="en-US" b="1" smtClean="0">
              <a:latin typeface="Courier New" panose="02070309020205020404" pitchFamily="49" charset="0"/>
              <a:sym typeface="Courier New" panose="02070309020205020404" pitchFamily="49" charset="0"/>
            </a:endParaRPr>
          </a:p>
          <a:p>
            <a:pPr marL="971550" lvl="2" eaLnBrk="1" hangingPunct="1">
              <a:buClrTx/>
            </a:pPr>
            <a:r>
              <a:rPr lang="en-US" altLang="en-US" sz="2400" smtClean="0"/>
              <a:t>Convert elements to strings, if necessary</a:t>
            </a:r>
          </a:p>
          <a:p>
            <a:pPr marL="971550" lvl="2" eaLnBrk="1" hangingPunct="1">
              <a:buClrTx/>
            </a:pPr>
            <a:r>
              <a:rPr lang="en-US" altLang="en-US" sz="2400" smtClean="0"/>
              <a:t>Catenates the elements together</a:t>
            </a:r>
          </a:p>
          <a:p>
            <a:pPr marL="971550" lvl="2" eaLnBrk="1" hangingPunct="1">
              <a:buClrTx/>
            </a:pPr>
            <a:r>
              <a:rPr lang="en-US" altLang="en-US" sz="2400" smtClean="0"/>
              <a:t>Separated by comma(,)</a:t>
            </a:r>
          </a:p>
          <a:p>
            <a:pPr marL="971550" lvl="2" eaLnBrk="1" hangingPunct="1">
              <a:buClrTx/>
            </a:pPr>
            <a:r>
              <a:rPr lang="en-US" altLang="en-US" sz="2400" smtClean="0"/>
              <a:t>Much like join</a:t>
            </a:r>
          </a:p>
          <a:p>
            <a:pPr marL="612775" lvl="1" eaLnBrk="1" hangingPunct="1">
              <a:buClrTx/>
              <a:buFont typeface="Courier New" panose="02070309020205020404" pitchFamily="49" charset="0"/>
              <a:buChar char="–"/>
            </a:pPr>
            <a:endParaRPr lang="en-US" altLang="en-US" smtClean="0">
              <a:latin typeface="Courier New" panose="02070309020205020404" pitchFamily="49" charset="0"/>
              <a:sym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827">
                                            <p:txEl>
                                              <p:pRg st="6" end="6"/>
                                            </p:txEl>
                                          </p:spTgt>
                                        </p:tgtEl>
                                        <p:attrNameLst>
                                          <p:attrName>style.visibility</p:attrName>
                                        </p:attrNameLst>
                                      </p:cBhvr>
                                      <p:to>
                                        <p:strVal val="visible"/>
                                      </p:to>
                                    </p:set>
                                    <p:animEffect transition="in" filter="blinds(horizontal)">
                                      <p:cBhvr>
                                        <p:cTn id="7" dur="500"/>
                                        <p:tgtEl>
                                          <p:spTgt spid="77827">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7827">
                                            <p:txEl>
                                              <p:pRg st="7" end="7"/>
                                            </p:txEl>
                                          </p:spTgt>
                                        </p:tgtEl>
                                        <p:attrNameLst>
                                          <p:attrName>style.visibility</p:attrName>
                                        </p:attrNameLst>
                                      </p:cBhvr>
                                      <p:to>
                                        <p:strVal val="visible"/>
                                      </p:to>
                                    </p:set>
                                    <p:animEffect transition="in" filter="blinds(horizontal)">
                                      <p:cBhvr>
                                        <p:cTn id="10" dur="500"/>
                                        <p:tgtEl>
                                          <p:spTgt spid="77827">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7827">
                                            <p:txEl>
                                              <p:pRg st="8" end="8"/>
                                            </p:txEl>
                                          </p:spTgt>
                                        </p:tgtEl>
                                        <p:attrNameLst>
                                          <p:attrName>style.visibility</p:attrName>
                                        </p:attrNameLst>
                                      </p:cBhvr>
                                      <p:to>
                                        <p:strVal val="visible"/>
                                      </p:to>
                                    </p:set>
                                    <p:animEffect transition="in" filter="blinds(horizontal)">
                                      <p:cBhvr>
                                        <p:cTn id="13" dur="500"/>
                                        <p:tgtEl>
                                          <p:spTgt spid="77827">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7827">
                                            <p:txEl>
                                              <p:pRg st="9" end="9"/>
                                            </p:txEl>
                                          </p:spTgt>
                                        </p:tgtEl>
                                        <p:attrNameLst>
                                          <p:attrName>style.visibility</p:attrName>
                                        </p:attrNameLst>
                                      </p:cBhvr>
                                      <p:to>
                                        <p:strVal val="visible"/>
                                      </p:to>
                                    </p:set>
                                    <p:animEffect transition="in" filter="blinds(horizontal)">
                                      <p:cBhvr>
                                        <p:cTn id="16" dur="500"/>
                                        <p:tgtEl>
                                          <p:spTgt spid="77827">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7827">
                                            <p:txEl>
                                              <p:pRg st="10" end="10"/>
                                            </p:txEl>
                                          </p:spTgt>
                                        </p:tgtEl>
                                        <p:attrNameLst>
                                          <p:attrName>style.visibility</p:attrName>
                                        </p:attrNameLst>
                                      </p:cBhvr>
                                      <p:to>
                                        <p:strVal val="visible"/>
                                      </p:to>
                                    </p:set>
                                    <p:animEffect transition="in" filter="blinds(horizontal)">
                                      <p:cBhvr>
                                        <p:cTn id="19" dur="500"/>
                                        <p:tgtEl>
                                          <p:spTgt spid="778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noChangeArrowheads="1"/>
          </p:cNvSpPr>
          <p:nvPr>
            <p:ph type="title"/>
          </p:nvPr>
        </p:nvSpPr>
        <p:spPr/>
        <p:txBody>
          <a:bodyPr rIns="118872"/>
          <a:lstStyle/>
          <a:p>
            <a:pPr eaLnBrk="1" hangingPunct="1"/>
            <a:r>
              <a:rPr lang="en-US" altLang="en-US" smtClean="0"/>
              <a:t>Sort function - comparison</a:t>
            </a:r>
          </a:p>
        </p:txBody>
      </p:sp>
      <p:sp>
        <p:nvSpPr>
          <p:cNvPr id="78851" name="Rectangle 2"/>
          <p:cNvSpPr>
            <a:spLocks noChangeArrowheads="1"/>
          </p:cNvSpPr>
          <p:nvPr>
            <p:ph type="body" idx="1"/>
          </p:nvPr>
        </p:nvSpPr>
        <p:spPr>
          <a:xfrm>
            <a:off x="457200" y="857250"/>
            <a:ext cx="8229600" cy="5572125"/>
          </a:xfrm>
        </p:spPr>
        <p:txBody>
          <a:bodyPr rIns="118872"/>
          <a:lstStyle/>
          <a:p>
            <a:pPr eaLnBrk="1" hangingPunct="1">
              <a:lnSpc>
                <a:spcPct val="80000"/>
              </a:lnSpc>
              <a:buClrTx/>
              <a:buFont typeface="Courier New" panose="02070309020205020404" pitchFamily="49" charset="0"/>
              <a:buChar char="•"/>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sort</a:t>
            </a:r>
            <a:endParaRPr lang="en-US" altLang="en-US" b="1" smtClean="0">
              <a:latin typeface="Courier New" panose="02070309020205020404" pitchFamily="49" charset="0"/>
              <a:sym typeface="Courier New" panose="02070309020205020404" pitchFamily="49" charset="0"/>
            </a:endParaRPr>
          </a:p>
          <a:p>
            <a:pPr marL="612775" lvl="1" eaLnBrk="1" hangingPunct="1">
              <a:lnSpc>
                <a:spcPct val="80000"/>
              </a:lnSpc>
              <a:buClrTx/>
            </a:pPr>
            <a:r>
              <a:rPr lang="en-US" altLang="en-US" smtClean="0"/>
              <a:t>By default, sorts alphabetically</a:t>
            </a:r>
          </a:p>
          <a:p>
            <a:pPr marL="971550" lvl="2" eaLnBrk="1" hangingPunct="1">
              <a:lnSpc>
                <a:spcPct val="80000"/>
              </a:lnSpc>
              <a:buClrTx/>
              <a:buFont typeface="Courier New" panose="02070309020205020404" pitchFamily="49" charset="0"/>
              <a:buChar char="•"/>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list.sort();</a:t>
            </a:r>
            <a:endParaRPr lang="en-US" altLang="en-US" b="1" smtClean="0">
              <a:latin typeface="Courier New" panose="02070309020205020404" pitchFamily="49" charset="0"/>
              <a:sym typeface="Courier New" panose="02070309020205020404" pitchFamily="49" charset="0"/>
            </a:endParaRPr>
          </a:p>
          <a:p>
            <a:pPr marL="612775" lvl="1" eaLnBrk="1" hangingPunct="1">
              <a:lnSpc>
                <a:spcPct val="80000"/>
              </a:lnSpc>
              <a:buClrTx/>
            </a:pPr>
            <a:r>
              <a:rPr lang="en-US" altLang="en-US" smtClean="0"/>
              <a:t>To sort differently, provide comparison operator</a:t>
            </a:r>
          </a:p>
          <a:p>
            <a:pPr marL="971550" lvl="2" eaLnBrk="1" hangingPunct="1">
              <a:lnSpc>
                <a:spcPct val="80000"/>
              </a:lnSpc>
              <a:buClrTx/>
              <a:buFont typeface="Courier New" panose="02070309020205020404" pitchFamily="49" charset="0"/>
              <a:buChar char="•"/>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list.sort(function cmp(a,b)</a:t>
            </a:r>
            <a:endParaRPr lang="en-US" altLang="en-US" b="1" smtClean="0">
              <a:latin typeface="Courier New" panose="02070309020205020404" pitchFamily="49" charset="0"/>
              <a:sym typeface="Courier New" panose="02070309020205020404" pitchFamily="49" charset="0"/>
            </a:endParaRPr>
          </a:p>
          <a:p>
            <a:pPr marL="1795463" lvl="4" eaLnBrk="1" hangingPunct="1">
              <a:lnSpc>
                <a:spcPct val="80000"/>
              </a:lnSpc>
              <a:buClrTx/>
              <a:buFont typeface="Courier New" panose="02070309020205020404" pitchFamily="49" charset="0"/>
              <a:buChar char="»"/>
            </a:pPr>
            <a:r>
              <a:rPr lang="en-US" altLang="en-US" sz="2000" b="1" smtClean="0">
                <a:latin typeface="Courier New" panose="02070309020205020404" pitchFamily="49" charset="0"/>
                <a:cs typeface="Courier New" panose="02070309020205020404" pitchFamily="49" charset="0"/>
                <a:sym typeface="Courier New" panose="02070309020205020404" pitchFamily="49" charset="0"/>
              </a:rPr>
              <a:t>{return a-b;});</a:t>
            </a:r>
            <a:endParaRPr lang="en-US" altLang="en-US" sz="2000" b="1" smtClean="0">
              <a:latin typeface="Courier New" panose="02070309020205020404" pitchFamily="49" charset="0"/>
              <a:sym typeface="Courier New" panose="02070309020205020404" pitchFamily="49" charset="0"/>
            </a:endParaRPr>
          </a:p>
          <a:p>
            <a:pPr eaLnBrk="1" hangingPunct="1">
              <a:lnSpc>
                <a:spcPct val="80000"/>
              </a:lnSpc>
              <a:buClrTx/>
            </a:pPr>
            <a:r>
              <a:rPr lang="en-US" altLang="en-US" smtClean="0"/>
              <a:t>Comparison function for sort</a:t>
            </a:r>
          </a:p>
          <a:p>
            <a:pPr marL="612775" lvl="1" eaLnBrk="1" hangingPunct="1">
              <a:buClrTx/>
            </a:pPr>
            <a:r>
              <a:rPr lang="en-US" altLang="en-US" smtClean="0"/>
              <a:t>Provide your comparison logic</a:t>
            </a:r>
          </a:p>
          <a:p>
            <a:pPr marL="612775" lvl="1" eaLnBrk="1" hangingPunct="1">
              <a:buClrTx/>
            </a:pPr>
            <a:r>
              <a:rPr lang="en-US" altLang="en-US" smtClean="0"/>
              <a:t>Return value is used for sort order</a:t>
            </a:r>
          </a:p>
          <a:p>
            <a:pPr marL="971550" lvl="2" eaLnBrk="1" hangingPunct="1">
              <a:buClrTx/>
            </a:pPr>
            <a:r>
              <a:rPr lang="en-US" altLang="en-US" smtClean="0"/>
              <a:t>-ve : sort order is ok</a:t>
            </a:r>
          </a:p>
          <a:p>
            <a:pPr marL="971550" lvl="2" eaLnBrk="1" hangingPunct="1">
              <a:buClrTx/>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0</a:t>
            </a:r>
            <a:r>
              <a:rPr lang="en-US" altLang="en-US" smtClean="0">
                <a:latin typeface="Courier New" panose="02070309020205020404" pitchFamily="49" charset="0"/>
                <a:cs typeface="Courier New" panose="02070309020205020404" pitchFamily="49" charset="0"/>
                <a:sym typeface="Courier New" panose="02070309020205020404" pitchFamily="49" charset="0"/>
              </a:rPr>
              <a:t>:</a:t>
            </a:r>
            <a:r>
              <a:rPr lang="en-US" altLang="en-US" smtClean="0"/>
              <a:t> items are equal</a:t>
            </a:r>
          </a:p>
          <a:p>
            <a:pPr marL="971550" lvl="2" eaLnBrk="1" hangingPunct="1">
              <a:buClrTx/>
            </a:pPr>
            <a:r>
              <a:rPr lang="en-US" altLang="en-US" smtClean="0"/>
              <a:t>+ve: sort order is not ok, reverse the items</a:t>
            </a:r>
          </a:p>
          <a:p>
            <a:pPr eaLnBrk="1" hangingPunct="1">
              <a:buClrTx/>
            </a:pPr>
            <a:r>
              <a:rPr lang="en-US" altLang="en-US" smtClean="0"/>
              <a:t>Example:</a:t>
            </a:r>
          </a:p>
          <a:p>
            <a:pPr marL="612775" lvl="1" eaLnBrk="1" hangingPunct="1">
              <a:buClrTx/>
            </a:pPr>
            <a:r>
              <a:rPr lang="en-US" altLang="en-US" smtClean="0">
                <a:hlinkClick r:id="rId3" action="ppaction://hlinkfile"/>
              </a:rPr>
              <a:t>median.html</a:t>
            </a:r>
            <a:r>
              <a:rPr lang="en-US" altLang="en-US" smtClean="0"/>
              <a:t>	</a:t>
            </a:r>
            <a:r>
              <a:rPr lang="en-US" altLang="en-US" smtClean="0">
                <a:hlinkClick r:id="rId4" action="ppaction://hlinkfile"/>
              </a:rPr>
              <a:t>median.js</a:t>
            </a:r>
            <a:endParaRPr lang="en-US" alt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linds(horizontal)">
                                      <p:cBhvr>
                                        <p:cTn id="7" dur="500"/>
                                        <p:tgtEl>
                                          <p:spTgt spid="788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blinds(horizontal)">
                                      <p:cBhvr>
                                        <p:cTn id="10" dur="500"/>
                                        <p:tgtEl>
                                          <p:spTgt spid="788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animEffect transition="in" filter="blinds(horizontal)">
                                      <p:cBhvr>
                                        <p:cTn id="13" dur="500"/>
                                        <p:tgtEl>
                                          <p:spTgt spid="788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16" dur="500"/>
                                        <p:tgtEl>
                                          <p:spTgt spid="7885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8851">
                                            <p:txEl>
                                              <p:pRg st="4" end="4"/>
                                            </p:txEl>
                                          </p:spTgt>
                                        </p:tgtEl>
                                        <p:attrNameLst>
                                          <p:attrName>style.visibility</p:attrName>
                                        </p:attrNameLst>
                                      </p:cBhvr>
                                      <p:to>
                                        <p:strVal val="visible"/>
                                      </p:to>
                                    </p:set>
                                    <p:animEffect transition="in" filter="blinds(horizontal)">
                                      <p:cBhvr>
                                        <p:cTn id="19" dur="500"/>
                                        <p:tgtEl>
                                          <p:spTgt spid="78851">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8851">
                                            <p:txEl>
                                              <p:pRg st="5" end="5"/>
                                            </p:txEl>
                                          </p:spTgt>
                                        </p:tgtEl>
                                        <p:attrNameLst>
                                          <p:attrName>style.visibility</p:attrName>
                                        </p:attrNameLst>
                                      </p:cBhvr>
                                      <p:to>
                                        <p:strVal val="visible"/>
                                      </p:to>
                                    </p:set>
                                    <p:animEffect transition="in" filter="blinds(horizontal)">
                                      <p:cBhvr>
                                        <p:cTn id="22" dur="500"/>
                                        <p:tgtEl>
                                          <p:spTgt spid="7885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851">
                                            <p:txEl>
                                              <p:pRg st="6" end="6"/>
                                            </p:txEl>
                                          </p:spTgt>
                                        </p:tgtEl>
                                        <p:attrNameLst>
                                          <p:attrName>style.visibility</p:attrName>
                                        </p:attrNameLst>
                                      </p:cBhvr>
                                      <p:to>
                                        <p:strVal val="visible"/>
                                      </p:to>
                                    </p:set>
                                    <p:animEffect transition="in" filter="blinds(horizontal)">
                                      <p:cBhvr>
                                        <p:cTn id="27" dur="500"/>
                                        <p:tgtEl>
                                          <p:spTgt spid="78851">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8851">
                                            <p:txEl>
                                              <p:pRg st="7" end="7"/>
                                            </p:txEl>
                                          </p:spTgt>
                                        </p:tgtEl>
                                        <p:attrNameLst>
                                          <p:attrName>style.visibility</p:attrName>
                                        </p:attrNameLst>
                                      </p:cBhvr>
                                      <p:to>
                                        <p:strVal val="visible"/>
                                      </p:to>
                                    </p:set>
                                    <p:animEffect transition="in" filter="blinds(horizontal)">
                                      <p:cBhvr>
                                        <p:cTn id="30" dur="500"/>
                                        <p:tgtEl>
                                          <p:spTgt spid="78851">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8851">
                                            <p:txEl>
                                              <p:pRg st="8" end="8"/>
                                            </p:txEl>
                                          </p:spTgt>
                                        </p:tgtEl>
                                        <p:attrNameLst>
                                          <p:attrName>style.visibility</p:attrName>
                                        </p:attrNameLst>
                                      </p:cBhvr>
                                      <p:to>
                                        <p:strVal val="visible"/>
                                      </p:to>
                                    </p:set>
                                    <p:animEffect transition="in" filter="blinds(horizontal)">
                                      <p:cBhvr>
                                        <p:cTn id="33" dur="500"/>
                                        <p:tgtEl>
                                          <p:spTgt spid="78851">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8851">
                                            <p:txEl>
                                              <p:pRg st="9" end="9"/>
                                            </p:txEl>
                                          </p:spTgt>
                                        </p:tgtEl>
                                        <p:attrNameLst>
                                          <p:attrName>style.visibility</p:attrName>
                                        </p:attrNameLst>
                                      </p:cBhvr>
                                      <p:to>
                                        <p:strVal val="visible"/>
                                      </p:to>
                                    </p:set>
                                    <p:animEffect transition="in" filter="blinds(horizontal)">
                                      <p:cBhvr>
                                        <p:cTn id="36" dur="500"/>
                                        <p:tgtEl>
                                          <p:spTgt spid="78851">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8851">
                                            <p:txEl>
                                              <p:pRg st="10" end="10"/>
                                            </p:txEl>
                                          </p:spTgt>
                                        </p:tgtEl>
                                        <p:attrNameLst>
                                          <p:attrName>style.visibility</p:attrName>
                                        </p:attrNameLst>
                                      </p:cBhvr>
                                      <p:to>
                                        <p:strVal val="visible"/>
                                      </p:to>
                                    </p:set>
                                    <p:animEffect transition="in" filter="blinds(horizontal)">
                                      <p:cBhvr>
                                        <p:cTn id="39" dur="500"/>
                                        <p:tgtEl>
                                          <p:spTgt spid="78851">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8851">
                                            <p:txEl>
                                              <p:pRg st="11" end="11"/>
                                            </p:txEl>
                                          </p:spTgt>
                                        </p:tgtEl>
                                        <p:attrNameLst>
                                          <p:attrName>style.visibility</p:attrName>
                                        </p:attrNameLst>
                                      </p:cBhvr>
                                      <p:to>
                                        <p:strVal val="visible"/>
                                      </p:to>
                                    </p:set>
                                    <p:animEffect transition="in" filter="blinds(horizontal)">
                                      <p:cBhvr>
                                        <p:cTn id="42" dur="500"/>
                                        <p:tgtEl>
                                          <p:spTgt spid="78851">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8851">
                                            <p:txEl>
                                              <p:pRg st="12" end="12"/>
                                            </p:txEl>
                                          </p:spTgt>
                                        </p:tgtEl>
                                        <p:attrNameLst>
                                          <p:attrName>style.visibility</p:attrName>
                                        </p:attrNameLst>
                                      </p:cBhvr>
                                      <p:to>
                                        <p:strVal val="visible"/>
                                      </p:to>
                                    </p:set>
                                    <p:animEffect transition="in" filter="blinds(horizontal)">
                                      <p:cBhvr>
                                        <p:cTn id="47" dur="500"/>
                                        <p:tgtEl>
                                          <p:spTgt spid="78851">
                                            <p:txEl>
                                              <p:pRg st="12" end="1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78851">
                                            <p:txEl>
                                              <p:pRg st="13" end="13"/>
                                            </p:txEl>
                                          </p:spTgt>
                                        </p:tgtEl>
                                        <p:attrNameLst>
                                          <p:attrName>style.visibility</p:attrName>
                                        </p:attrNameLst>
                                      </p:cBhvr>
                                      <p:to>
                                        <p:strVal val="visible"/>
                                      </p:to>
                                    </p:set>
                                    <p:animEffect transition="in" filter="blinds(horizontal)">
                                      <p:cBhvr>
                                        <p:cTn id="50" dur="500"/>
                                        <p:tgtEl>
                                          <p:spTgt spid="7885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p:cNvSpPr>
            <a:spLocks noChangeArrowheads="1"/>
          </p:cNvSpPr>
          <p:nvPr>
            <p:ph type="title"/>
          </p:nvPr>
        </p:nvSpPr>
        <p:spPr/>
        <p:txBody>
          <a:bodyPr rIns="118872"/>
          <a:lstStyle/>
          <a:p>
            <a:pPr eaLnBrk="1" hangingPunct="1"/>
            <a:r>
              <a:rPr lang="en-US" altLang="en-US" smtClean="0"/>
              <a:t>Arrays...</a:t>
            </a:r>
          </a:p>
        </p:txBody>
      </p:sp>
      <p:sp>
        <p:nvSpPr>
          <p:cNvPr id="79875" name="Rectangle 2"/>
          <p:cNvSpPr>
            <a:spLocks noChangeArrowheads="1"/>
          </p:cNvSpPr>
          <p:nvPr>
            <p:ph type="body" idx="1"/>
          </p:nvPr>
        </p:nvSpPr>
        <p:spPr>
          <a:xfrm>
            <a:off x="457200" y="785813"/>
            <a:ext cx="8229600" cy="5370512"/>
          </a:xfrm>
        </p:spPr>
        <p:txBody>
          <a:bodyPr rIns="118872"/>
          <a:lstStyle/>
          <a:p>
            <a:pPr marL="612775" lvl="1" eaLnBrk="1" hangingPunct="1">
              <a:buClrTx/>
              <a:buFont typeface="Courier New" panose="02070309020205020404" pitchFamily="49" charset="0"/>
              <a:buChar char="–"/>
            </a:pPr>
            <a:r>
              <a:rPr lang="en-US" altLang="en-US" sz="2300" b="1" dirty="0" smtClean="0">
                <a:latin typeface="Courier New" panose="02070309020205020404" pitchFamily="49" charset="0"/>
                <a:cs typeface="Courier New" panose="02070309020205020404" pitchFamily="49" charset="0"/>
                <a:sym typeface="Courier New" panose="02070309020205020404" pitchFamily="49" charset="0"/>
                <a:hlinkClick r:id="rId2" action="ppaction://hlinkfile"/>
              </a:rPr>
              <a:t>push</a:t>
            </a:r>
            <a:endParaRPr lang="en-US" altLang="en-US" sz="2300" b="1" dirty="0" smtClean="0">
              <a:latin typeface="Courier New" panose="02070309020205020404" pitchFamily="49" charset="0"/>
              <a:sym typeface="Courier New" panose="02070309020205020404" pitchFamily="49" charset="0"/>
            </a:endParaRPr>
          </a:p>
          <a:p>
            <a:pPr marL="971550" lvl="2" eaLnBrk="1" hangingPunct="1">
              <a:buClrTx/>
            </a:pPr>
            <a:r>
              <a:rPr lang="en-US" altLang="en-US" sz="2300" dirty="0" smtClean="0"/>
              <a:t>Adds the element in the end</a:t>
            </a:r>
          </a:p>
          <a:p>
            <a:pPr marL="1246188" lvl="3" eaLnBrk="1" hangingPunct="1">
              <a:buClrTx/>
            </a:pPr>
            <a:r>
              <a:rPr lang="en-US" altLang="en-US" sz="2300" dirty="0" err="1" smtClean="0"/>
              <a:t>list.push</a:t>
            </a:r>
            <a:r>
              <a:rPr lang="en-US" altLang="en-US" sz="2300" dirty="0" smtClean="0"/>
              <a:t>(item); </a:t>
            </a:r>
          </a:p>
          <a:p>
            <a:pPr marL="612775" lvl="1" eaLnBrk="1" hangingPunct="1">
              <a:buClrTx/>
              <a:buFont typeface="Courier New" panose="02070309020205020404" pitchFamily="49" charset="0"/>
              <a:buChar char="–"/>
            </a:pPr>
            <a:r>
              <a:rPr lang="en-US" altLang="en-US" sz="2300" b="1" dirty="0" smtClean="0">
                <a:latin typeface="Courier New" panose="02070309020205020404" pitchFamily="49" charset="0"/>
                <a:cs typeface="Courier New" panose="02070309020205020404" pitchFamily="49" charset="0"/>
                <a:sym typeface="Courier New" panose="02070309020205020404" pitchFamily="49" charset="0"/>
              </a:rPr>
              <a:t>pop</a:t>
            </a:r>
            <a:endParaRPr lang="en-US" altLang="en-US" sz="2300" b="1" dirty="0" smtClean="0">
              <a:latin typeface="Courier New" panose="02070309020205020404" pitchFamily="49" charset="0"/>
              <a:sym typeface="Courier New" panose="02070309020205020404" pitchFamily="49" charset="0"/>
            </a:endParaRPr>
          </a:p>
          <a:p>
            <a:pPr marL="971550" lvl="2" eaLnBrk="1" hangingPunct="1">
              <a:buClrTx/>
            </a:pPr>
            <a:r>
              <a:rPr lang="en-US" altLang="en-US" sz="2300" dirty="0" smtClean="0"/>
              <a:t>Removes the last element  </a:t>
            </a:r>
          </a:p>
          <a:p>
            <a:pPr marL="1246188" lvl="3" eaLnBrk="1" hangingPunct="1">
              <a:buClrTx/>
            </a:pPr>
            <a:r>
              <a:rPr lang="en-US" altLang="en-US" sz="2300" dirty="0" err="1" smtClean="0"/>
              <a:t>List.pop</a:t>
            </a:r>
            <a:r>
              <a:rPr lang="en-US" altLang="en-US" sz="2300" dirty="0" smtClean="0"/>
              <a:t>();</a:t>
            </a:r>
          </a:p>
          <a:p>
            <a:pPr marL="612775" lvl="1" eaLnBrk="1" hangingPunct="1">
              <a:buClrTx/>
              <a:buFont typeface="Courier New" panose="02070309020205020404" pitchFamily="49" charset="0"/>
              <a:buChar char="–"/>
            </a:pPr>
            <a:r>
              <a:rPr lang="en-US" altLang="en-US" sz="2300" b="1" dirty="0" smtClean="0">
                <a:latin typeface="Courier New" panose="02070309020205020404" pitchFamily="49" charset="0"/>
                <a:cs typeface="Courier New" panose="02070309020205020404" pitchFamily="49" charset="0"/>
                <a:sym typeface="Courier New" panose="02070309020205020404" pitchFamily="49" charset="0"/>
              </a:rPr>
              <a:t>shift</a:t>
            </a:r>
            <a:endParaRPr lang="en-US" altLang="en-US" sz="2300" b="1" dirty="0" smtClean="0">
              <a:latin typeface="Courier New" panose="02070309020205020404" pitchFamily="49" charset="0"/>
              <a:sym typeface="Courier New" panose="02070309020205020404" pitchFamily="49" charset="0"/>
            </a:endParaRPr>
          </a:p>
          <a:p>
            <a:pPr marL="971550" lvl="2" eaLnBrk="1" hangingPunct="1">
              <a:buClrTx/>
            </a:pPr>
            <a:r>
              <a:rPr lang="en-US" altLang="en-US" sz="2300" dirty="0" smtClean="0"/>
              <a:t>Removes the first element</a:t>
            </a:r>
          </a:p>
          <a:p>
            <a:pPr marL="1246188" lvl="3" eaLnBrk="1" hangingPunct="1">
              <a:buClrTx/>
            </a:pPr>
            <a:r>
              <a:rPr lang="en-US" altLang="en-US" sz="2300" dirty="0" err="1" smtClean="0"/>
              <a:t>list.shift</a:t>
            </a:r>
            <a:r>
              <a:rPr lang="en-US" altLang="en-US" sz="2300" dirty="0" smtClean="0"/>
              <a:t>();</a:t>
            </a:r>
          </a:p>
          <a:p>
            <a:pPr marL="612775" lvl="1" eaLnBrk="1" hangingPunct="1">
              <a:buClrTx/>
              <a:buFont typeface="Courier New" panose="02070309020205020404" pitchFamily="49" charset="0"/>
              <a:buChar char="–"/>
            </a:pPr>
            <a:r>
              <a:rPr lang="en-US" altLang="en-US" sz="2300" b="1" dirty="0" err="1" smtClean="0">
                <a:latin typeface="Courier New" panose="02070309020205020404" pitchFamily="49" charset="0"/>
                <a:cs typeface="Courier New" panose="02070309020205020404" pitchFamily="49" charset="0"/>
                <a:sym typeface="Courier New" panose="02070309020205020404" pitchFamily="49" charset="0"/>
              </a:rPr>
              <a:t>unshift</a:t>
            </a:r>
            <a:endParaRPr lang="en-US" altLang="en-US" sz="2300" b="1" dirty="0" smtClean="0">
              <a:latin typeface="Courier New" panose="02070309020205020404" pitchFamily="49" charset="0"/>
              <a:sym typeface="Courier New" panose="02070309020205020404" pitchFamily="49" charset="0"/>
            </a:endParaRPr>
          </a:p>
          <a:p>
            <a:pPr marL="971550" lvl="2" eaLnBrk="1" hangingPunct="1">
              <a:buClrTx/>
            </a:pPr>
            <a:r>
              <a:rPr lang="en-US" altLang="en-US" sz="2300" dirty="0" smtClean="0"/>
              <a:t>Adds element before first element</a:t>
            </a:r>
          </a:p>
          <a:p>
            <a:pPr marL="1246188" lvl="3" eaLnBrk="1" hangingPunct="1">
              <a:buClrTx/>
            </a:pPr>
            <a:r>
              <a:rPr lang="en-US" altLang="en-US" sz="2300" dirty="0" err="1" smtClean="0"/>
              <a:t>list.unshift</a:t>
            </a:r>
            <a:r>
              <a:rPr lang="en-US" altLang="en-US" sz="2300" dirty="0" smtClean="0"/>
              <a:t>(“item”);</a:t>
            </a:r>
          </a:p>
          <a:p>
            <a:pPr eaLnBrk="1" hangingPunct="1">
              <a:buClrTx/>
            </a:pPr>
            <a:r>
              <a:rPr lang="en-US" altLang="en-US" dirty="0" smtClean="0"/>
              <a:t>Example</a:t>
            </a:r>
          </a:p>
          <a:p>
            <a:pPr marL="612775" lvl="1" eaLnBrk="1" hangingPunct="1">
              <a:buClrTx/>
            </a:pPr>
            <a:r>
              <a:rPr lang="en-US" altLang="en-US" dirty="0" smtClean="0">
                <a:hlinkClick r:id="rId3" action="ppaction://hlinkfile"/>
              </a:rPr>
              <a:t>nested_arrays.html</a:t>
            </a:r>
            <a:r>
              <a:rPr lang="en-US" altLang="en-US" dirty="0" smtClean="0"/>
              <a:t> 	</a:t>
            </a:r>
            <a:r>
              <a:rPr lang="en-US" altLang="en-US" dirty="0" smtClean="0">
                <a:hlinkClick r:id="rId4" action="ppaction://hlinkfile"/>
              </a:rPr>
              <a:t>nested_arrays_avg.html</a:t>
            </a:r>
            <a:endParaRPr lang="en-US" altLang="en-US" dirty="0" smtClean="0"/>
          </a:p>
          <a:p>
            <a:pPr marL="612775" lvl="1" eaLnBrk="1" hangingPunct="1">
              <a:buClrTx/>
            </a:pPr>
            <a:endParaRPr lang="en-US"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linds(horizontal)">
                                      <p:cBhvr>
                                        <p:cTn id="7" dur="500"/>
                                        <p:tgtEl>
                                          <p:spTgt spid="798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9875">
                                            <p:txEl>
                                              <p:pRg st="1" end="1"/>
                                            </p:txEl>
                                          </p:spTgt>
                                        </p:tgtEl>
                                        <p:attrNameLst>
                                          <p:attrName>style.visibility</p:attrName>
                                        </p:attrNameLst>
                                      </p:cBhvr>
                                      <p:to>
                                        <p:strVal val="visible"/>
                                      </p:to>
                                    </p:set>
                                    <p:animEffect transition="in" filter="blinds(horizontal)">
                                      <p:cBhvr>
                                        <p:cTn id="10" dur="500"/>
                                        <p:tgtEl>
                                          <p:spTgt spid="7987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animEffect transition="in" filter="blinds(horizontal)">
                                      <p:cBhvr>
                                        <p:cTn id="13" dur="500"/>
                                        <p:tgtEl>
                                          <p:spTgt spid="7987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9875">
                                            <p:txEl>
                                              <p:pRg st="3" end="3"/>
                                            </p:txEl>
                                          </p:spTgt>
                                        </p:tgtEl>
                                        <p:attrNameLst>
                                          <p:attrName>style.visibility</p:attrName>
                                        </p:attrNameLst>
                                      </p:cBhvr>
                                      <p:to>
                                        <p:strVal val="visible"/>
                                      </p:to>
                                    </p:set>
                                    <p:animEffect transition="in" filter="blinds(horizontal)">
                                      <p:cBhvr>
                                        <p:cTn id="16" dur="500"/>
                                        <p:tgtEl>
                                          <p:spTgt spid="7987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9875">
                                            <p:txEl>
                                              <p:pRg st="4" end="4"/>
                                            </p:txEl>
                                          </p:spTgt>
                                        </p:tgtEl>
                                        <p:attrNameLst>
                                          <p:attrName>style.visibility</p:attrName>
                                        </p:attrNameLst>
                                      </p:cBhvr>
                                      <p:to>
                                        <p:strVal val="visible"/>
                                      </p:to>
                                    </p:set>
                                    <p:animEffect transition="in" filter="blinds(horizontal)">
                                      <p:cBhvr>
                                        <p:cTn id="19" dur="500"/>
                                        <p:tgtEl>
                                          <p:spTgt spid="7987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9875">
                                            <p:txEl>
                                              <p:pRg st="5" end="5"/>
                                            </p:txEl>
                                          </p:spTgt>
                                        </p:tgtEl>
                                        <p:attrNameLst>
                                          <p:attrName>style.visibility</p:attrName>
                                        </p:attrNameLst>
                                      </p:cBhvr>
                                      <p:to>
                                        <p:strVal val="visible"/>
                                      </p:to>
                                    </p:set>
                                    <p:animEffect transition="in" filter="blinds(horizontal)">
                                      <p:cBhvr>
                                        <p:cTn id="22" dur="500"/>
                                        <p:tgtEl>
                                          <p:spTgt spid="7987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9875">
                                            <p:txEl>
                                              <p:pRg st="6" end="6"/>
                                            </p:txEl>
                                          </p:spTgt>
                                        </p:tgtEl>
                                        <p:attrNameLst>
                                          <p:attrName>style.visibility</p:attrName>
                                        </p:attrNameLst>
                                      </p:cBhvr>
                                      <p:to>
                                        <p:strVal val="visible"/>
                                      </p:to>
                                    </p:set>
                                    <p:animEffect transition="in" filter="blinds(horizontal)">
                                      <p:cBhvr>
                                        <p:cTn id="25" dur="500"/>
                                        <p:tgtEl>
                                          <p:spTgt spid="7987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9875">
                                            <p:txEl>
                                              <p:pRg st="7" end="7"/>
                                            </p:txEl>
                                          </p:spTgt>
                                        </p:tgtEl>
                                        <p:attrNameLst>
                                          <p:attrName>style.visibility</p:attrName>
                                        </p:attrNameLst>
                                      </p:cBhvr>
                                      <p:to>
                                        <p:strVal val="visible"/>
                                      </p:to>
                                    </p:set>
                                    <p:animEffect transition="in" filter="blinds(horizontal)">
                                      <p:cBhvr>
                                        <p:cTn id="28" dur="500"/>
                                        <p:tgtEl>
                                          <p:spTgt spid="7987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9875">
                                            <p:txEl>
                                              <p:pRg st="8" end="8"/>
                                            </p:txEl>
                                          </p:spTgt>
                                        </p:tgtEl>
                                        <p:attrNameLst>
                                          <p:attrName>style.visibility</p:attrName>
                                        </p:attrNameLst>
                                      </p:cBhvr>
                                      <p:to>
                                        <p:strVal val="visible"/>
                                      </p:to>
                                    </p:set>
                                    <p:animEffect transition="in" filter="blinds(horizontal)">
                                      <p:cBhvr>
                                        <p:cTn id="31" dur="500"/>
                                        <p:tgtEl>
                                          <p:spTgt spid="7987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9875">
                                            <p:txEl>
                                              <p:pRg st="9" end="9"/>
                                            </p:txEl>
                                          </p:spTgt>
                                        </p:tgtEl>
                                        <p:attrNameLst>
                                          <p:attrName>style.visibility</p:attrName>
                                        </p:attrNameLst>
                                      </p:cBhvr>
                                      <p:to>
                                        <p:strVal val="visible"/>
                                      </p:to>
                                    </p:set>
                                    <p:animEffect transition="in" filter="blinds(horizontal)">
                                      <p:cBhvr>
                                        <p:cTn id="34" dur="500"/>
                                        <p:tgtEl>
                                          <p:spTgt spid="79875">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9875">
                                            <p:txEl>
                                              <p:pRg st="10" end="10"/>
                                            </p:txEl>
                                          </p:spTgt>
                                        </p:tgtEl>
                                        <p:attrNameLst>
                                          <p:attrName>style.visibility</p:attrName>
                                        </p:attrNameLst>
                                      </p:cBhvr>
                                      <p:to>
                                        <p:strVal val="visible"/>
                                      </p:to>
                                    </p:set>
                                    <p:animEffect transition="in" filter="blinds(horizontal)">
                                      <p:cBhvr>
                                        <p:cTn id="37" dur="500"/>
                                        <p:tgtEl>
                                          <p:spTgt spid="79875">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9875">
                                            <p:txEl>
                                              <p:pRg st="11" end="11"/>
                                            </p:txEl>
                                          </p:spTgt>
                                        </p:tgtEl>
                                        <p:attrNameLst>
                                          <p:attrName>style.visibility</p:attrName>
                                        </p:attrNameLst>
                                      </p:cBhvr>
                                      <p:to>
                                        <p:strVal val="visible"/>
                                      </p:to>
                                    </p:set>
                                    <p:animEffect transition="in" filter="blinds(horizontal)">
                                      <p:cBhvr>
                                        <p:cTn id="40" dur="500"/>
                                        <p:tgtEl>
                                          <p:spTgt spid="79875">
                                            <p:txEl>
                                              <p:pRg st="11" end="1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9875">
                                            <p:txEl>
                                              <p:pRg st="12" end="12"/>
                                            </p:txEl>
                                          </p:spTgt>
                                        </p:tgtEl>
                                        <p:attrNameLst>
                                          <p:attrName>style.visibility</p:attrName>
                                        </p:attrNameLst>
                                      </p:cBhvr>
                                      <p:to>
                                        <p:strVal val="visible"/>
                                      </p:to>
                                    </p:set>
                                    <p:animEffect transition="in" filter="blinds(horizontal)">
                                      <p:cBhvr>
                                        <p:cTn id="45" dur="500"/>
                                        <p:tgtEl>
                                          <p:spTgt spid="79875">
                                            <p:txEl>
                                              <p:pRg st="12" end="12"/>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9875">
                                            <p:txEl>
                                              <p:pRg st="13" end="13"/>
                                            </p:txEl>
                                          </p:spTgt>
                                        </p:tgtEl>
                                        <p:attrNameLst>
                                          <p:attrName>style.visibility</p:attrName>
                                        </p:attrNameLst>
                                      </p:cBhvr>
                                      <p:to>
                                        <p:strVal val="visible"/>
                                      </p:to>
                                    </p:set>
                                    <p:animEffect transition="in" filter="blinds(horizontal)">
                                      <p:cBhvr>
                                        <p:cTn id="48" dur="500"/>
                                        <p:tgtEl>
                                          <p:spTgt spid="798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p:cNvSpPr>
            <a:spLocks noChangeArrowheads="1"/>
          </p:cNvSpPr>
          <p:nvPr>
            <p:ph type="title"/>
          </p:nvPr>
        </p:nvSpPr>
        <p:spPr>
          <a:xfrm>
            <a:off x="571500" y="0"/>
            <a:ext cx="8358188" cy="576263"/>
          </a:xfrm>
        </p:spPr>
        <p:txBody>
          <a:bodyPr rIns="118872"/>
          <a:lstStyle/>
          <a:p>
            <a:pPr algn="ctr" eaLnBrk="1" hangingPunct="1"/>
            <a:r>
              <a:rPr lang="en-US" altLang="en-US" smtClean="0"/>
              <a:t>Functions</a:t>
            </a:r>
          </a:p>
        </p:txBody>
      </p:sp>
      <p:sp>
        <p:nvSpPr>
          <p:cNvPr id="83971" name="Rectangle 2"/>
          <p:cNvSpPr>
            <a:spLocks noChangeArrowheads="1"/>
          </p:cNvSpPr>
          <p:nvPr>
            <p:ph type="body" idx="1"/>
          </p:nvPr>
        </p:nvSpPr>
        <p:spPr>
          <a:xfrm>
            <a:off x="527050" y="477838"/>
            <a:ext cx="8229600" cy="6022975"/>
          </a:xfrm>
        </p:spPr>
        <p:txBody>
          <a:bodyPr rIns="118872"/>
          <a:lstStyle/>
          <a:p>
            <a:pPr eaLnBrk="1" hangingPunct="1">
              <a:buClrTx/>
            </a:pPr>
            <a:r>
              <a:rPr lang="en-US" altLang="en-US" smtClean="0"/>
              <a:t>Something that performs specific task</a:t>
            </a:r>
          </a:p>
          <a:p>
            <a:pPr marL="612775" lvl="1" eaLnBrk="1" hangingPunct="1">
              <a:buClrTx/>
            </a:pPr>
            <a:r>
              <a:rPr lang="en-US" altLang="en-US" smtClean="0"/>
              <a:t>Encapsulate a block of code</a:t>
            </a:r>
          </a:p>
          <a:p>
            <a:pPr marL="612775" lvl="1" eaLnBrk="1" hangingPunct="1">
              <a:buClrTx/>
            </a:pPr>
            <a:r>
              <a:rPr lang="en-US" altLang="en-US" smtClean="0"/>
              <a:t>Provides reusable code</a:t>
            </a:r>
          </a:p>
          <a:p>
            <a:pPr marL="612775" lvl="1" eaLnBrk="1" hangingPunct="1">
              <a:buClrTx/>
            </a:pPr>
            <a:r>
              <a:rPr lang="en-US" altLang="en-US" smtClean="0"/>
              <a:t>Built-in function examples</a:t>
            </a:r>
          </a:p>
          <a:p>
            <a:pPr marL="971550" lvl="2" eaLnBrk="1" hangingPunct="1">
              <a:buClrTx/>
              <a:buFont typeface="Courier New" panose="02070309020205020404" pitchFamily="49" charset="0"/>
              <a:buChar char="•"/>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parseInt(), parseFloat(), isNaN()</a:t>
            </a:r>
            <a:endParaRPr lang="en-US" altLang="en-US" b="1" smtClean="0">
              <a:latin typeface="Courier New" panose="02070309020205020404" pitchFamily="49" charset="0"/>
              <a:sym typeface="Courier New" panose="02070309020205020404" pitchFamily="49" charset="0"/>
            </a:endParaRPr>
          </a:p>
          <a:p>
            <a:pPr eaLnBrk="1" hangingPunct="1">
              <a:buClrTx/>
              <a:buFont typeface="Courier New" panose="02070309020205020404" pitchFamily="49" charset="0"/>
              <a:buChar char="•"/>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function</a:t>
            </a:r>
            <a:r>
              <a:rPr lang="en-US" altLang="en-US" smtClean="0">
                <a:latin typeface="Courier New" panose="02070309020205020404" pitchFamily="49" charset="0"/>
                <a:cs typeface="Courier New" panose="02070309020205020404" pitchFamily="49" charset="0"/>
                <a:sym typeface="Courier New" panose="02070309020205020404" pitchFamily="49" charset="0"/>
              </a:rPr>
              <a:t> </a:t>
            </a:r>
            <a:r>
              <a:rPr lang="en-US" altLang="en-US" smtClean="0"/>
              <a:t>function_name([formal params]) {...body...}</a:t>
            </a:r>
          </a:p>
          <a:p>
            <a:pPr eaLnBrk="1" hangingPunct="1">
              <a:buClrTx/>
              <a:buFont typeface="Courier New" panose="02070309020205020404" pitchFamily="49" charset="0"/>
              <a:buChar char="•"/>
            </a:pPr>
            <a:r>
              <a:rPr lang="en-US" altLang="en-US" smtClean="0"/>
              <a:t>Return value</a:t>
            </a:r>
          </a:p>
          <a:p>
            <a:pPr marL="612775" lvl="1" eaLnBrk="1" hangingPunct="1">
              <a:buClrTx/>
              <a:buFont typeface="Courier New" panose="02070309020205020404" pitchFamily="49" charset="0"/>
              <a:buChar char="–"/>
            </a:pPr>
            <a:r>
              <a:rPr lang="en-US" altLang="en-US" smtClean="0"/>
              <a:t>Parameter of </a:t>
            </a:r>
            <a:r>
              <a:rPr lang="en-US" altLang="en-US" b="1" smtClean="0">
                <a:latin typeface="Courier New" panose="02070309020205020404" pitchFamily="49" charset="0"/>
                <a:cs typeface="Courier New" panose="02070309020205020404" pitchFamily="49" charset="0"/>
                <a:sym typeface="Courier New" panose="02070309020205020404" pitchFamily="49" charset="0"/>
              </a:rPr>
              <a:t>return</a:t>
            </a:r>
            <a:endParaRPr lang="en-US" altLang="en-US" b="1" smtClean="0">
              <a:latin typeface="Courier New" panose="02070309020205020404" pitchFamily="49" charset="0"/>
              <a:sym typeface="Courier New" panose="02070309020205020404" pitchFamily="49" charset="0"/>
            </a:endParaRPr>
          </a:p>
          <a:p>
            <a:pPr marL="971550" lvl="2" eaLnBrk="1" hangingPunct="1">
              <a:buClrTx/>
              <a:buFont typeface="Courier New" panose="02070309020205020404" pitchFamily="49" charset="0"/>
              <a:buChar char="•"/>
            </a:pPr>
            <a:r>
              <a:rPr lang="en-US" altLang="en-US" b="1" smtClean="0">
                <a:latin typeface="Courier New" panose="02070309020205020404" pitchFamily="49" charset="0"/>
                <a:cs typeface="Courier New" panose="02070309020205020404" pitchFamily="49" charset="0"/>
                <a:sym typeface="Courier New" panose="02070309020205020404" pitchFamily="49" charset="0"/>
              </a:rPr>
              <a:t>undefined</a:t>
            </a:r>
            <a:r>
              <a:rPr lang="en-US" altLang="en-US" smtClean="0"/>
              <a:t> if no parameter </a:t>
            </a:r>
          </a:p>
          <a:p>
            <a:pPr marL="612775" lvl="1" eaLnBrk="1" hangingPunct="1">
              <a:buClrTx/>
              <a:buFont typeface="Courier New" panose="02070309020205020404" pitchFamily="49" charset="0"/>
              <a:buChar char="–"/>
            </a:pPr>
            <a:r>
              <a:rPr lang="en-US" altLang="en-US" smtClean="0"/>
              <a:t>If no </a:t>
            </a:r>
            <a:r>
              <a:rPr lang="en-US" altLang="en-US" b="1" smtClean="0">
                <a:latin typeface="Courier New" panose="02070309020205020404" pitchFamily="49" charset="0"/>
                <a:cs typeface="Courier New" panose="02070309020205020404" pitchFamily="49" charset="0"/>
                <a:sym typeface="Courier New" panose="02070309020205020404" pitchFamily="49" charset="0"/>
              </a:rPr>
              <a:t>return</a:t>
            </a:r>
            <a:r>
              <a:rPr lang="en-US" altLang="en-US" smtClean="0">
                <a:latin typeface="Courier New" panose="02070309020205020404" pitchFamily="49" charset="0"/>
                <a:cs typeface="Courier New" panose="02070309020205020404" pitchFamily="49" charset="0"/>
                <a:sym typeface="Courier New" panose="02070309020205020404" pitchFamily="49" charset="0"/>
              </a:rPr>
              <a:t>,</a:t>
            </a:r>
            <a:r>
              <a:rPr lang="en-US" altLang="en-US" smtClean="0"/>
              <a:t> then </a:t>
            </a:r>
            <a:r>
              <a:rPr lang="en-US" altLang="en-US" b="1" smtClean="0">
                <a:latin typeface="Courier New" panose="02070309020205020404" pitchFamily="49" charset="0"/>
                <a:cs typeface="Courier New" panose="02070309020205020404" pitchFamily="49" charset="0"/>
                <a:sym typeface="Courier New" panose="02070309020205020404" pitchFamily="49" charset="0"/>
              </a:rPr>
              <a:t>undefined</a:t>
            </a:r>
            <a:endParaRPr lang="en-US" altLang="en-US" b="1" smtClean="0"/>
          </a:p>
          <a:p>
            <a:pPr eaLnBrk="1" hangingPunct="1">
              <a:buClrTx/>
              <a:buFont typeface="Courier New" panose="02070309020205020404" pitchFamily="49" charset="0"/>
              <a:buChar char="•"/>
            </a:pPr>
            <a:r>
              <a:rPr lang="en-US" altLang="en-US" smtClean="0"/>
              <a:t>All function definition should be placed in &lt;</a:t>
            </a:r>
            <a:r>
              <a:rPr lang="en-US" altLang="en-US" b="1" smtClean="0">
                <a:latin typeface="Courier New" panose="02070309020205020404" pitchFamily="49" charset="0"/>
                <a:cs typeface="Courier New" panose="02070309020205020404" pitchFamily="49" charset="0"/>
                <a:sym typeface="Courier New" panose="02070309020205020404" pitchFamily="49" charset="0"/>
              </a:rPr>
              <a:t>head</a:t>
            </a:r>
            <a:r>
              <a:rPr lang="en-US" altLang="en-US" smtClean="0"/>
              <a:t>&gt;</a:t>
            </a:r>
          </a:p>
          <a:p>
            <a:pPr eaLnBrk="1" hangingPunct="1">
              <a:buClrTx/>
              <a:buFont typeface="Courier New" panose="02070309020205020404" pitchFamily="49" charset="0"/>
              <a:buChar char="•"/>
            </a:pPr>
            <a:r>
              <a:rPr lang="en-US" altLang="en-US" smtClean="0"/>
              <a:t>All variables declared implicitly are global</a:t>
            </a:r>
          </a:p>
          <a:p>
            <a:pPr eaLnBrk="1" hangingPunct="1">
              <a:buClrTx/>
              <a:buFont typeface="Courier New" panose="02070309020205020404" pitchFamily="49" charset="0"/>
              <a:buChar char="•"/>
            </a:pPr>
            <a:r>
              <a:rPr lang="en-US" altLang="en-US" smtClean="0"/>
              <a:t>Variables declared explicitly inside are local;</a:t>
            </a:r>
          </a:p>
          <a:p>
            <a:pPr marL="612775" lvl="1" eaLnBrk="1" hangingPunct="1">
              <a:buClrTx/>
              <a:buFont typeface="Courier New" panose="02070309020205020404" pitchFamily="49" charset="0"/>
              <a:buChar char="–"/>
            </a:pPr>
            <a:r>
              <a:rPr lang="en-US" altLang="en-US" smtClean="0"/>
              <a:t>{</a:t>
            </a:r>
            <a:r>
              <a:rPr lang="en-US" altLang="en-US" smtClean="0">
                <a:latin typeface="Courier New" panose="02070309020205020404" pitchFamily="49" charset="0"/>
                <a:cs typeface="Courier New" panose="02070309020205020404" pitchFamily="49" charset="0"/>
                <a:sym typeface="Courier New" panose="02070309020205020404" pitchFamily="49" charset="0"/>
              </a:rPr>
              <a:t>var x;}</a:t>
            </a:r>
            <a:endParaRPr lang="en-US" altLang="en-US"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p:cNvSpPr>
            <a:spLocks noChangeArrowheads="1"/>
          </p:cNvSpPr>
          <p:nvPr>
            <p:ph type="title"/>
          </p:nvPr>
        </p:nvSpPr>
        <p:spPr/>
        <p:txBody>
          <a:bodyPr rIns="118872"/>
          <a:lstStyle/>
          <a:p>
            <a:pPr eaLnBrk="1" hangingPunct="1"/>
            <a:r>
              <a:rPr lang="en-US" altLang="en-US" smtClean="0"/>
              <a:t>Functions...</a:t>
            </a:r>
          </a:p>
        </p:txBody>
      </p:sp>
      <p:sp>
        <p:nvSpPr>
          <p:cNvPr id="84995" name="Rectangle 2"/>
          <p:cNvSpPr>
            <a:spLocks noChangeArrowheads="1"/>
          </p:cNvSpPr>
          <p:nvPr>
            <p:ph type="body" idx="1"/>
          </p:nvPr>
        </p:nvSpPr>
        <p:spPr>
          <a:xfrm>
            <a:off x="428625" y="785813"/>
            <a:ext cx="8229600" cy="5643562"/>
          </a:xfrm>
        </p:spPr>
        <p:txBody>
          <a:bodyPr rIns="118872"/>
          <a:lstStyle/>
          <a:p>
            <a:pPr eaLnBrk="1" hangingPunct="1">
              <a:buClrTx/>
            </a:pPr>
            <a:r>
              <a:rPr lang="en-US" altLang="en-US" smtClean="0"/>
              <a:t>Parameters are pass by value</a:t>
            </a:r>
          </a:p>
          <a:p>
            <a:pPr marL="612775" lvl="1" eaLnBrk="1" hangingPunct="1">
              <a:buClrTx/>
            </a:pPr>
            <a:r>
              <a:rPr lang="en-US" altLang="en-US" smtClean="0"/>
              <a:t>Reference variables semantically work as pass-by-reference</a:t>
            </a:r>
          </a:p>
          <a:p>
            <a:pPr eaLnBrk="1" hangingPunct="1">
              <a:buClrTx/>
            </a:pPr>
            <a:r>
              <a:rPr lang="en-US" altLang="en-US" smtClean="0"/>
              <a:t>No type checking for parameters</a:t>
            </a:r>
          </a:p>
          <a:p>
            <a:pPr eaLnBrk="1" hangingPunct="1">
              <a:buClrTx/>
            </a:pPr>
            <a:r>
              <a:rPr lang="en-US" altLang="en-US" smtClean="0"/>
              <a:t>No check for number of parameters</a:t>
            </a:r>
          </a:p>
          <a:p>
            <a:pPr marL="612775" lvl="1" eaLnBrk="1" hangingPunct="1">
              <a:buClrTx/>
            </a:pPr>
            <a:r>
              <a:rPr lang="en-US" altLang="en-US" smtClean="0"/>
              <a:t>Excess passed parameters are ignored</a:t>
            </a:r>
          </a:p>
          <a:p>
            <a:pPr marL="612775" lvl="1" eaLnBrk="1" hangingPunct="1">
              <a:buClrTx/>
            </a:pPr>
            <a:r>
              <a:rPr lang="en-US" altLang="en-US" smtClean="0"/>
              <a:t>Excess formal parameters are set to </a:t>
            </a:r>
            <a:r>
              <a:rPr lang="en-US" altLang="en-US" smtClean="0">
                <a:latin typeface="Courier New" panose="02070309020205020404" pitchFamily="49" charset="0"/>
                <a:cs typeface="Courier New" panose="02070309020205020404" pitchFamily="49" charset="0"/>
                <a:sym typeface="Courier New" panose="02070309020205020404" pitchFamily="49" charset="0"/>
              </a:rPr>
              <a:t>undefined</a:t>
            </a:r>
            <a:endParaRPr lang="en-US" altLang="en-US" smtClean="0">
              <a:latin typeface="Courier New" panose="02070309020205020404" pitchFamily="49" charset="0"/>
              <a:sym typeface="Courier New" panose="02070309020205020404" pitchFamily="49" charset="0"/>
            </a:endParaRPr>
          </a:p>
          <a:p>
            <a:pPr eaLnBrk="1" hangingPunct="1">
              <a:buClrTx/>
            </a:pPr>
            <a:r>
              <a:rPr lang="en-US" altLang="en-US" smtClean="0"/>
              <a:t>All parameters are sent in </a:t>
            </a:r>
            <a:r>
              <a:rPr lang="en-US" altLang="en-US" smtClean="0">
                <a:latin typeface="Courier New" panose="02070309020205020404" pitchFamily="49" charset="0"/>
                <a:cs typeface="Courier New" panose="02070309020205020404" pitchFamily="49" charset="0"/>
                <a:sym typeface="Courier New" panose="02070309020205020404" pitchFamily="49" charset="0"/>
              </a:rPr>
              <a:t>arguments</a:t>
            </a:r>
            <a:r>
              <a:rPr lang="en-US" altLang="en-US" smtClean="0"/>
              <a:t> array</a:t>
            </a:r>
          </a:p>
          <a:p>
            <a:pPr marL="612775" lvl="1" eaLnBrk="1" hangingPunct="1">
              <a:buClrTx/>
            </a:pPr>
            <a:r>
              <a:rPr lang="en-US" altLang="en-US" smtClean="0"/>
              <a:t>Property </a:t>
            </a:r>
            <a:r>
              <a:rPr lang="en-US" altLang="en-US" smtClean="0">
                <a:latin typeface="Courier New" panose="02070309020205020404" pitchFamily="49" charset="0"/>
                <a:cs typeface="Courier New" panose="02070309020205020404" pitchFamily="49" charset="0"/>
                <a:sym typeface="Courier New" panose="02070309020205020404" pitchFamily="49" charset="0"/>
              </a:rPr>
              <a:t>length</a:t>
            </a:r>
            <a:r>
              <a:rPr lang="en-US" altLang="en-US" smtClean="0"/>
              <a:t> provides count of parameters</a:t>
            </a:r>
          </a:p>
          <a:p>
            <a:pPr eaLnBrk="1" hangingPunct="1">
              <a:buClrTx/>
            </a:pPr>
            <a:r>
              <a:rPr lang="en-US" altLang="en-US" smtClean="0"/>
              <a:t>Example:</a:t>
            </a:r>
          </a:p>
          <a:p>
            <a:pPr marL="612775" lvl="1" eaLnBrk="1" hangingPunct="1">
              <a:buClrTx/>
            </a:pPr>
            <a:r>
              <a:rPr lang="en-US" altLang="en-US" smtClean="0">
                <a:hlinkClick r:id="rId2" action="ppaction://hlinkfile"/>
              </a:rPr>
              <a:t>params.html</a:t>
            </a:r>
            <a:r>
              <a:rPr lang="en-US" altLang="en-US" smtClean="0"/>
              <a:t>       </a:t>
            </a:r>
            <a:r>
              <a:rPr lang="en-US" altLang="en-US" smtClean="0">
                <a:hlinkClick r:id="rId3" action="ppaction://hlinkfile"/>
              </a:rPr>
              <a:t>params.js</a:t>
            </a:r>
            <a:endParaRPr lang="en-US" altLang="en-US" smtClean="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ChangeArrowheads="1"/>
          </p:cNvSpPr>
          <p:nvPr>
            <p:ph type="title"/>
          </p:nvPr>
        </p:nvSpPr>
        <p:spPr/>
        <p:txBody>
          <a:bodyPr rIns="118872"/>
          <a:lstStyle/>
          <a:p>
            <a:pPr eaLnBrk="1" hangingPunct="1"/>
            <a:r>
              <a:rPr lang="en-US" altLang="en-US" smtClean="0"/>
              <a:t>Object Creation and Modification</a:t>
            </a:r>
          </a:p>
        </p:txBody>
      </p:sp>
      <p:sp>
        <p:nvSpPr>
          <p:cNvPr id="13316" name="Rectangle 2"/>
          <p:cNvSpPr>
            <a:spLocks noGrp="1" noChangeArrowheads="1"/>
          </p:cNvSpPr>
          <p:nvPr>
            <p:ph type="body" idx="1"/>
          </p:nvPr>
        </p:nvSpPr>
        <p:spPr>
          <a:xfrm>
            <a:off x="457200" y="1143000"/>
            <a:ext cx="8686800" cy="4937125"/>
          </a:xfrm>
        </p:spPr>
        <p:txBody>
          <a:bodyPr rIns="118872"/>
          <a:lstStyle/>
          <a:p>
            <a:pPr eaLnBrk="1" hangingPunct="1">
              <a:buClrTx/>
              <a:defRPr/>
            </a:pPr>
            <a:r>
              <a:rPr lang="en-US" dirty="0" smtClean="0"/>
              <a:t>Created with</a:t>
            </a:r>
            <a:r>
              <a:rPr lang="en-US" b="1" dirty="0" smtClean="0"/>
              <a:t> </a:t>
            </a:r>
            <a:r>
              <a:rPr lang="en-US" b="1" dirty="0" smtClean="0">
                <a:latin typeface="Courier New" pitchFamily="49" charset="0"/>
                <a:cs typeface="Courier New" pitchFamily="49" charset="0"/>
                <a:sym typeface="Courier New" pitchFamily="49" charset="0"/>
              </a:rPr>
              <a:t>new</a:t>
            </a:r>
            <a:endParaRPr lang="en-US" b="1" dirty="0" smtClean="0">
              <a:latin typeface="Courier New" pitchFamily="49" charset="0"/>
              <a:sym typeface="Courier New" pitchFamily="49" charset="0"/>
            </a:endParaRPr>
          </a:p>
          <a:p>
            <a:pPr marL="612934" lvl="1" eaLnBrk="1" hangingPunct="1">
              <a:buClrTx/>
              <a:buFont typeface="Courier New" pitchFamily="49" charset="0"/>
              <a:buChar char="–"/>
              <a:defRPr/>
            </a:pPr>
            <a:r>
              <a:rPr lang="en-US" b="1" dirty="0" err="1" smtClean="0">
                <a:latin typeface="Courier New" pitchFamily="49" charset="0"/>
                <a:cs typeface="Courier New" pitchFamily="49" charset="0"/>
                <a:sym typeface="Courier New" pitchFamily="49" charset="0"/>
              </a:rPr>
              <a:t>var</a:t>
            </a:r>
            <a:r>
              <a:rPr lang="en-US" b="1" dirty="0" smtClean="0">
                <a:latin typeface="Courier New" pitchFamily="49" charset="0"/>
                <a:cs typeface="Courier New" pitchFamily="49" charset="0"/>
                <a:sym typeface="Courier New" pitchFamily="49" charset="0"/>
              </a:rPr>
              <a:t> </a:t>
            </a:r>
            <a:r>
              <a:rPr lang="en-US" b="1" dirty="0" err="1" smtClean="0">
                <a:latin typeface="Courier New" pitchFamily="49" charset="0"/>
                <a:cs typeface="Courier New" pitchFamily="49" charset="0"/>
                <a:sym typeface="Courier New" pitchFamily="49" charset="0"/>
              </a:rPr>
              <a:t>obj</a:t>
            </a:r>
            <a:r>
              <a:rPr lang="en-US" b="1" dirty="0" smtClean="0">
                <a:latin typeface="Courier New" pitchFamily="49" charset="0"/>
                <a:cs typeface="Courier New" pitchFamily="49" charset="0"/>
                <a:sym typeface="Courier New" pitchFamily="49" charset="0"/>
              </a:rPr>
              <a:t> = new Object();</a:t>
            </a:r>
            <a:endParaRPr lang="en-US" b="1" dirty="0" smtClean="0">
              <a:latin typeface="Courier New" pitchFamily="49" charset="0"/>
              <a:sym typeface="Courier New" pitchFamily="49" charset="0"/>
            </a:endParaRPr>
          </a:p>
          <a:p>
            <a:pPr eaLnBrk="1" hangingPunct="1">
              <a:buClrTx/>
              <a:defRPr/>
            </a:pPr>
            <a:r>
              <a:rPr lang="en-US" dirty="0" smtClean="0"/>
              <a:t>New object is always a blank object</a:t>
            </a:r>
          </a:p>
          <a:p>
            <a:pPr marL="612934" lvl="1" eaLnBrk="1" hangingPunct="1">
              <a:buClrTx/>
              <a:defRPr/>
            </a:pPr>
            <a:r>
              <a:rPr lang="en-US" dirty="0" smtClean="0"/>
              <a:t>No properties/methods at creation time</a:t>
            </a:r>
          </a:p>
          <a:p>
            <a:pPr marL="612934" lvl="1" eaLnBrk="1" hangingPunct="1">
              <a:buClrTx/>
              <a:defRPr/>
            </a:pPr>
            <a:r>
              <a:rPr lang="en-US" dirty="0" smtClean="0"/>
              <a:t>Properties can be added dynamically</a:t>
            </a:r>
          </a:p>
          <a:p>
            <a:pPr marL="972979" lvl="2" eaLnBrk="1" hangingPunct="1">
              <a:buClrTx/>
              <a:defRPr/>
            </a:pPr>
            <a:r>
              <a:rPr lang="en-US" dirty="0" smtClean="0"/>
              <a:t>Anytime during the object existence</a:t>
            </a:r>
          </a:p>
          <a:p>
            <a:pPr marL="972979" lvl="2" eaLnBrk="1" hangingPunct="1">
              <a:buClrTx/>
              <a:defRPr/>
            </a:pPr>
            <a:r>
              <a:rPr lang="en-US" dirty="0" smtClean="0"/>
              <a:t>Could be another object i.e. Nested objects</a:t>
            </a:r>
          </a:p>
          <a:p>
            <a:pPr marL="972979" lvl="2" eaLnBrk="1" hangingPunct="1">
              <a:buClrTx/>
              <a:defRPr/>
            </a:pPr>
            <a:r>
              <a:rPr lang="en-US" dirty="0" smtClean="0"/>
              <a:t>Properties are accessed with dot notation or with property name</a:t>
            </a:r>
          </a:p>
          <a:p>
            <a:pPr marL="612934" lvl="1" eaLnBrk="1" hangingPunct="1">
              <a:buClrTx/>
              <a:buFont typeface="Courier New" pitchFamily="49" charset="0"/>
              <a:buChar char="–"/>
              <a:defRPr/>
            </a:pPr>
            <a:r>
              <a:rPr lang="en-US" sz="2200" b="1" dirty="0" err="1" smtClean="0">
                <a:latin typeface="Courier New" pitchFamily="49" charset="0"/>
                <a:cs typeface="Courier New" pitchFamily="49" charset="0"/>
                <a:sym typeface="Courier New" pitchFamily="49" charset="0"/>
              </a:rPr>
              <a:t>var</a:t>
            </a:r>
            <a:r>
              <a:rPr lang="en-US" sz="2200" b="1" dirty="0" smtClean="0">
                <a:latin typeface="Courier New" pitchFamily="49" charset="0"/>
                <a:cs typeface="Courier New" pitchFamily="49" charset="0"/>
                <a:sym typeface="Courier New" pitchFamily="49" charset="0"/>
              </a:rPr>
              <a:t> class = new Object();</a:t>
            </a:r>
            <a:endParaRPr lang="en-US" sz="2200" b="1" dirty="0" smtClean="0">
              <a:latin typeface="Courier New" pitchFamily="49" charset="0"/>
              <a:sym typeface="Courier New" pitchFamily="49" charset="0"/>
            </a:endParaRPr>
          </a:p>
          <a:p>
            <a:pPr marL="612934" lvl="1" eaLnBrk="1" hangingPunct="1">
              <a:buClrTx/>
              <a:buFont typeface="Courier New" pitchFamily="49" charset="0"/>
              <a:buChar char="–"/>
              <a:defRPr/>
            </a:pPr>
            <a:r>
              <a:rPr lang="en-US" sz="2200" b="1" dirty="0" smtClean="0">
                <a:latin typeface="Courier New" pitchFamily="49" charset="0"/>
                <a:cs typeface="Courier New" pitchFamily="49" charset="0"/>
                <a:sym typeface="Courier New" pitchFamily="49" charset="0"/>
              </a:rPr>
              <a:t>class.name = “Web Programming”;</a:t>
            </a:r>
            <a:endParaRPr lang="en-US" sz="2200" b="1" dirty="0" smtClean="0">
              <a:latin typeface="Courier New" pitchFamily="49" charset="0"/>
              <a:sym typeface="Courier New" pitchFamily="49" charset="0"/>
            </a:endParaRPr>
          </a:p>
          <a:p>
            <a:pPr marL="612934" lvl="1" eaLnBrk="1" hangingPunct="1">
              <a:buClrTx/>
              <a:buFont typeface="Courier New" pitchFamily="49" charset="0"/>
              <a:buChar char="–"/>
              <a:defRPr/>
            </a:pPr>
            <a:r>
              <a:rPr lang="en-US" sz="2200" b="1" dirty="0" err="1" smtClean="0">
                <a:latin typeface="Courier New" pitchFamily="49" charset="0"/>
                <a:cs typeface="Courier New" pitchFamily="49" charset="0"/>
                <a:sym typeface="Courier New" pitchFamily="49" charset="0"/>
              </a:rPr>
              <a:t>class.teacher</a:t>
            </a:r>
            <a:r>
              <a:rPr lang="en-US" sz="2200" b="1" dirty="0" smtClean="0">
                <a:latin typeface="Courier New" pitchFamily="49" charset="0"/>
                <a:cs typeface="Courier New" pitchFamily="49" charset="0"/>
                <a:sym typeface="Courier New" pitchFamily="49" charset="0"/>
              </a:rPr>
              <a:t> = new Object();</a:t>
            </a:r>
            <a:endParaRPr lang="en-US" sz="2200" b="1" dirty="0" smtClean="0">
              <a:latin typeface="Courier New" pitchFamily="49" charset="0"/>
              <a:sym typeface="Courier New" pitchFamily="49" charset="0"/>
            </a:endParaRPr>
          </a:p>
          <a:p>
            <a:pPr marL="612934" lvl="1" eaLnBrk="1" hangingPunct="1">
              <a:buClrTx/>
              <a:buFont typeface="Courier New" pitchFamily="49" charset="0"/>
              <a:buChar char="–"/>
              <a:defRPr/>
            </a:pPr>
            <a:r>
              <a:rPr lang="en-US" sz="2200" b="1" dirty="0" smtClean="0">
                <a:latin typeface="Courier New" pitchFamily="49" charset="0"/>
                <a:cs typeface="Courier New" pitchFamily="49" charset="0"/>
                <a:sym typeface="Courier New" pitchFamily="49" charset="0"/>
              </a:rPr>
              <a:t>class.teacher.name = “</a:t>
            </a:r>
            <a:r>
              <a:rPr lang="en-US" sz="2200" b="1" dirty="0" err="1" smtClean="0">
                <a:latin typeface="Courier New" pitchFamily="49" charset="0"/>
                <a:cs typeface="Courier New" pitchFamily="49" charset="0"/>
                <a:sym typeface="Courier New" pitchFamily="49" charset="0"/>
              </a:rPr>
              <a:t>Tamal</a:t>
            </a:r>
            <a:r>
              <a:rPr lang="en-US" sz="2200" b="1" dirty="0" smtClean="0">
                <a:latin typeface="Courier New" pitchFamily="49" charset="0"/>
                <a:cs typeface="Courier New" pitchFamily="49" charset="0"/>
                <a:sym typeface="Courier New" pitchFamily="49" charset="0"/>
              </a:rPr>
              <a:t> </a:t>
            </a:r>
            <a:r>
              <a:rPr lang="en-US" sz="2200" b="1" dirty="0" err="1" smtClean="0">
                <a:latin typeface="Courier New" pitchFamily="49" charset="0"/>
                <a:cs typeface="Courier New" pitchFamily="49" charset="0"/>
                <a:sym typeface="Courier New" pitchFamily="49" charset="0"/>
              </a:rPr>
              <a:t>Dey</a:t>
            </a:r>
            <a:r>
              <a:rPr lang="en-US" sz="2200" b="1" dirty="0" smtClean="0">
                <a:latin typeface="Courier New" pitchFamily="49" charset="0"/>
                <a:cs typeface="Courier New" pitchFamily="49" charset="0"/>
                <a:sym typeface="Courier New" pitchFamily="49" charset="0"/>
              </a:rPr>
              <a:t>”;</a:t>
            </a:r>
          </a:p>
          <a:p>
            <a:pPr marL="338296" eaLnBrk="1" hangingPunct="1">
              <a:buClrTx/>
              <a:buFont typeface="Courier New" pitchFamily="49" charset="0"/>
              <a:buChar char="–"/>
              <a:defRPr/>
            </a:pPr>
            <a:r>
              <a:rPr lang="en-US" sz="2200" b="1" dirty="0" smtClean="0">
                <a:latin typeface="Courier New" pitchFamily="49" charset="0"/>
                <a:cs typeface="Courier New" pitchFamily="49" charset="0"/>
                <a:sym typeface="Courier New" pitchFamily="49" charset="0"/>
              </a:rPr>
              <a:t>delete property by:  delete teacher.name;</a:t>
            </a:r>
          </a:p>
          <a:p>
            <a:pPr marL="612934" lvl="1" eaLnBrk="1" hangingPunct="1">
              <a:buClrTx/>
              <a:buFont typeface="Courier New" pitchFamily="49" charset="0"/>
              <a:buChar char="–"/>
              <a:defRPr/>
            </a:pPr>
            <a:endParaRPr lang="en-US" sz="2200" b="1" dirty="0" smtClean="0">
              <a:latin typeface="Courier New" pitchFamily="49" charset="0"/>
              <a:sym typeface="Courier New" pitchFamily="49"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p:cNvSpPr>
            <a:spLocks noChangeArrowheads="1"/>
          </p:cNvSpPr>
          <p:nvPr>
            <p:ph type="title"/>
          </p:nvPr>
        </p:nvSpPr>
        <p:spPr>
          <a:xfrm>
            <a:off x="428625" y="357188"/>
            <a:ext cx="8358188" cy="428625"/>
          </a:xfrm>
        </p:spPr>
        <p:txBody>
          <a:bodyPr rIns="118872"/>
          <a:lstStyle/>
          <a:p>
            <a:pPr eaLnBrk="1" hangingPunct="1"/>
            <a:r>
              <a:rPr lang="en-US" altLang="en-US" smtClean="0"/>
              <a:t>Constructors</a:t>
            </a:r>
          </a:p>
        </p:txBody>
      </p:sp>
      <p:sp>
        <p:nvSpPr>
          <p:cNvPr id="87043" name="Rectangle 2"/>
          <p:cNvSpPr>
            <a:spLocks noChangeArrowheads="1"/>
          </p:cNvSpPr>
          <p:nvPr>
            <p:ph type="body" idx="1"/>
          </p:nvPr>
        </p:nvSpPr>
        <p:spPr>
          <a:xfrm>
            <a:off x="428625" y="857250"/>
            <a:ext cx="8229600" cy="5727700"/>
          </a:xfrm>
        </p:spPr>
        <p:txBody>
          <a:bodyPr rIns="118872"/>
          <a:lstStyle/>
          <a:p>
            <a:pPr eaLnBrk="1" hangingPunct="1">
              <a:buClrTx/>
            </a:pPr>
            <a:r>
              <a:rPr lang="en-US" altLang="en-US" smtClean="0"/>
              <a:t>Used for initialization</a:t>
            </a:r>
          </a:p>
          <a:p>
            <a:pPr marL="612775" lvl="1" eaLnBrk="1" hangingPunct="1">
              <a:buClrTx/>
            </a:pPr>
            <a:r>
              <a:rPr lang="en-US" altLang="en-US" smtClean="0"/>
              <a:t>Actually create the properties</a:t>
            </a:r>
          </a:p>
          <a:p>
            <a:pPr marL="612775" lvl="1" eaLnBrk="1" hangingPunct="1">
              <a:buClrTx/>
            </a:pPr>
            <a:r>
              <a:rPr lang="en-US" altLang="en-US" smtClean="0"/>
              <a:t>Generally have assignment properties</a:t>
            </a:r>
          </a:p>
          <a:p>
            <a:pPr marL="971550" lvl="2" eaLnBrk="1" hangingPunct="1">
              <a:buClrTx/>
              <a:buFont typeface="Courier New" panose="02070309020205020404" pitchFamily="49" charset="0"/>
              <a:buChar char="•"/>
            </a:pPr>
            <a:r>
              <a:rPr lang="en-US" altLang="en-US" sz="2400" b="1" smtClean="0">
                <a:latin typeface="Courier New" panose="02070309020205020404" pitchFamily="49" charset="0"/>
                <a:cs typeface="Courier New" panose="02070309020205020404" pitchFamily="49" charset="0"/>
                <a:sym typeface="Courier New" panose="02070309020205020404" pitchFamily="49" charset="0"/>
              </a:rPr>
              <a:t>function Plane(newMake, newModel, newYear){   </a:t>
            </a:r>
            <a:endParaRPr lang="en-US" altLang="en-US" sz="2400" b="1" smtClean="0">
              <a:latin typeface="Courier New" panose="02070309020205020404" pitchFamily="49" charset="0"/>
              <a:sym typeface="Courier New" panose="02070309020205020404" pitchFamily="49" charset="0"/>
            </a:endParaRPr>
          </a:p>
          <a:p>
            <a:pPr marL="971550" lvl="2" eaLnBrk="1" hangingPunct="1">
              <a:spcBef>
                <a:spcPct val="0"/>
              </a:spcBef>
              <a:buFont typeface="Wingdings 3" panose="05040102010807070707" pitchFamily="18" charset="2"/>
              <a:buNone/>
            </a:pPr>
            <a:r>
              <a:rPr lang="en-US" altLang="en-US" sz="2400" b="1" smtClean="0">
                <a:latin typeface="Courier New" panose="02070309020205020404" pitchFamily="49" charset="0"/>
                <a:cs typeface="Courier New" panose="02070309020205020404" pitchFamily="49" charset="0"/>
                <a:sym typeface="Courier New" panose="02070309020205020404" pitchFamily="49" charset="0"/>
              </a:rPr>
              <a:t>   this.make = newMake;</a:t>
            </a:r>
            <a:endParaRPr lang="en-US" altLang="en-US" sz="2400" b="1" smtClean="0">
              <a:latin typeface="Courier New" panose="02070309020205020404" pitchFamily="49" charset="0"/>
              <a:sym typeface="Courier New" panose="02070309020205020404" pitchFamily="49" charset="0"/>
            </a:endParaRPr>
          </a:p>
          <a:p>
            <a:pPr marL="971550" lvl="2" eaLnBrk="1" hangingPunct="1">
              <a:spcBef>
                <a:spcPct val="0"/>
              </a:spcBef>
              <a:buFont typeface="Wingdings 3" panose="05040102010807070707" pitchFamily="18" charset="2"/>
              <a:buNone/>
            </a:pPr>
            <a:r>
              <a:rPr lang="en-US" altLang="en-US" sz="2400" b="1" smtClean="0">
                <a:latin typeface="Courier New" panose="02070309020205020404" pitchFamily="49" charset="0"/>
                <a:cs typeface="Courier New" panose="02070309020205020404" pitchFamily="49" charset="0"/>
                <a:sym typeface="Courier New" panose="02070309020205020404" pitchFamily="49" charset="0"/>
              </a:rPr>
              <a:t>   this.model = newModel;</a:t>
            </a:r>
            <a:endParaRPr lang="en-US" altLang="en-US" sz="2400" b="1" smtClean="0">
              <a:latin typeface="Courier New" panose="02070309020205020404" pitchFamily="49" charset="0"/>
              <a:sym typeface="Courier New" panose="02070309020205020404" pitchFamily="49" charset="0"/>
            </a:endParaRPr>
          </a:p>
          <a:p>
            <a:pPr marL="971550" lvl="2" eaLnBrk="1" hangingPunct="1">
              <a:spcBef>
                <a:spcPct val="0"/>
              </a:spcBef>
              <a:buFont typeface="Wingdings 3" panose="05040102010807070707" pitchFamily="18" charset="2"/>
              <a:buNone/>
            </a:pPr>
            <a:r>
              <a:rPr lang="en-US" altLang="en-US" sz="2400" b="1" smtClean="0">
                <a:latin typeface="Courier New" panose="02070309020205020404" pitchFamily="49" charset="0"/>
                <a:cs typeface="Courier New" panose="02070309020205020404" pitchFamily="49" charset="0"/>
                <a:sym typeface="Courier New" panose="02070309020205020404" pitchFamily="49" charset="0"/>
              </a:rPr>
              <a:t>   this.year = newYear;</a:t>
            </a:r>
            <a:endParaRPr lang="en-US" altLang="en-US" sz="2400" b="1" smtClean="0">
              <a:latin typeface="Courier New" panose="02070309020205020404" pitchFamily="49" charset="0"/>
              <a:sym typeface="Courier New" panose="02070309020205020404" pitchFamily="49" charset="0"/>
            </a:endParaRPr>
          </a:p>
          <a:p>
            <a:pPr marL="1270000" lvl="3" indent="0" eaLnBrk="1" hangingPunct="1">
              <a:spcBef>
                <a:spcPct val="0"/>
              </a:spcBef>
              <a:buFont typeface="Wingdings" panose="05000000000000000000" pitchFamily="2" charset="2"/>
              <a:buNone/>
            </a:pPr>
            <a:r>
              <a:rPr lang="en-US" altLang="en-US" sz="2400" b="1" smtClean="0">
                <a:latin typeface="Courier New" panose="02070309020205020404" pitchFamily="49" charset="0"/>
                <a:cs typeface="Courier New" panose="02070309020205020404" pitchFamily="49" charset="0"/>
                <a:sym typeface="Courier New" panose="02070309020205020404" pitchFamily="49" charset="0"/>
              </a:rPr>
              <a:t>}</a:t>
            </a:r>
            <a:endParaRPr lang="en-US" altLang="en-US" sz="2400" b="1" smtClean="0">
              <a:latin typeface="Courier New" panose="02070309020205020404" pitchFamily="49" charset="0"/>
              <a:sym typeface="Courier New" panose="02070309020205020404" pitchFamily="49" charset="0"/>
            </a:endParaRPr>
          </a:p>
          <a:p>
            <a:pPr marL="971550" lvl="2" eaLnBrk="1" hangingPunct="1">
              <a:spcBef>
                <a:spcPct val="0"/>
              </a:spcBef>
              <a:buFont typeface="Wingdings 3" panose="05040102010807070707" pitchFamily="18" charset="2"/>
              <a:buNone/>
            </a:pPr>
            <a:r>
              <a:rPr lang="en-US" altLang="en-US" sz="2400" b="1" smtClean="0">
                <a:latin typeface="Courier New" panose="02070309020205020404" pitchFamily="49" charset="0"/>
                <a:cs typeface="Courier New" panose="02070309020205020404" pitchFamily="49" charset="0"/>
                <a:sym typeface="Courier New" panose="02070309020205020404" pitchFamily="49" charset="0"/>
              </a:rPr>
              <a:t>var p = new Plane(“Boeing”, “777”, 1997);</a:t>
            </a:r>
          </a:p>
          <a:p>
            <a:pPr marL="971550" lvl="2" eaLnBrk="1" hangingPunct="1">
              <a:spcBef>
                <a:spcPct val="0"/>
              </a:spcBef>
              <a:buFont typeface="Wingdings 3" panose="05040102010807070707" pitchFamily="18" charset="2"/>
              <a:buNone/>
            </a:pPr>
            <a:r>
              <a:rPr lang="en-US" altLang="en-US" sz="2400" b="1" smtClean="0">
                <a:latin typeface="Courier New" panose="02070309020205020404" pitchFamily="49" charset="0"/>
                <a:cs typeface="Courier New" panose="02070309020205020404" pitchFamily="49" charset="0"/>
                <a:sym typeface="Courier New" panose="02070309020205020404" pitchFamily="49" charset="0"/>
              </a:rPr>
              <a:t>The following line must be added to car constructor</a:t>
            </a:r>
          </a:p>
          <a:p>
            <a:pPr marL="971550" lvl="2" eaLnBrk="1" hangingPunct="1">
              <a:spcBef>
                <a:spcPct val="0"/>
              </a:spcBef>
              <a:buFont typeface="Wingdings 3" panose="05040102010807070707" pitchFamily="18" charset="2"/>
              <a:buNone/>
            </a:pPr>
            <a:r>
              <a:rPr lang="en-US" altLang="en-US" sz="2400" b="1" smtClean="0">
                <a:latin typeface="Courier New" panose="02070309020205020404" pitchFamily="49" charset="0"/>
                <a:cs typeface="Courier New" panose="02070309020205020404" pitchFamily="49" charset="0"/>
                <a:sym typeface="Courier New" panose="02070309020205020404" pitchFamily="49" charset="0"/>
              </a:rPr>
              <a:t>this.display=plane;</a:t>
            </a:r>
            <a:endParaRPr lang="en-US" altLang="en-US" sz="2400" b="1" smtClean="0">
              <a:latin typeface="Courier New" panose="02070309020205020404" pitchFamily="49" charset="0"/>
              <a:sym typeface="Courier New" panose="02070309020205020404" pitchFamily="49" charset="0"/>
            </a:endParaRPr>
          </a:p>
          <a:p>
            <a:pPr marL="612775" lvl="1" eaLnBrk="1" hangingPunct="1">
              <a:buClrTx/>
            </a:pPr>
            <a:endParaRPr lang="en-US" altLang="en-US" smtClean="0">
              <a:latin typeface="Courier New" panose="02070309020205020404" pitchFamily="49" charset="0"/>
              <a:sym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Java vs. JavaScript</a:t>
            </a:r>
            <a:endParaRPr lang="en-IN" altLang="en-US" smtClean="0"/>
          </a:p>
        </p:txBody>
      </p:sp>
      <p:sp>
        <p:nvSpPr>
          <p:cNvPr id="3" name="Content Placeholder 2"/>
          <p:cNvSpPr>
            <a:spLocks noGrp="1"/>
          </p:cNvSpPr>
          <p:nvPr>
            <p:ph sz="quarter" idx="1"/>
          </p:nvPr>
        </p:nvSpPr>
        <p:spPr>
          <a:xfrm>
            <a:off x="457200" y="1219200"/>
            <a:ext cx="8229600" cy="4937125"/>
          </a:xfrm>
        </p:spPr>
        <p:txBody>
          <a:bodyPr/>
          <a:lstStyle/>
          <a:p>
            <a:pPr algn="just"/>
            <a:r>
              <a:rPr lang="en-US" altLang="en-US" sz="2600" smtClean="0"/>
              <a:t>Java is strongly typed language</a:t>
            </a:r>
          </a:p>
          <a:p>
            <a:pPr algn="just"/>
            <a:endParaRPr lang="en-IN" altLang="en-US" sz="2600" smtClean="0"/>
          </a:p>
          <a:p>
            <a:pPr algn="just"/>
            <a:r>
              <a:rPr lang="en-IN" altLang="en-US" sz="2600" smtClean="0"/>
              <a:t>Types are all known at compile time, and operand types are checked for compatibility. </a:t>
            </a:r>
          </a:p>
          <a:p>
            <a:pPr algn="just"/>
            <a:endParaRPr lang="en-IN" altLang="en-US" sz="2600" smtClean="0"/>
          </a:p>
          <a:p>
            <a:pPr algn="just"/>
            <a:r>
              <a:rPr lang="en-IN" altLang="en-US" sz="2600" smtClean="0"/>
              <a:t>Variables in JavaScript need not be declared and are dynamically typed, making compile-time type checking impossible.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714375" y="214313"/>
            <a:ext cx="8229600" cy="642937"/>
          </a:xfrm>
        </p:spPr>
        <p:txBody>
          <a:bodyPr/>
          <a:lstStyle/>
          <a:p>
            <a:pPr eaLnBrk="1" hangingPunct="1"/>
            <a:r>
              <a:rPr lang="en-US" altLang="en-US" smtClean="0"/>
              <a:t>Pattern Matching using Regular Expression</a:t>
            </a:r>
          </a:p>
        </p:txBody>
      </p:sp>
      <p:sp>
        <p:nvSpPr>
          <p:cNvPr id="88067" name="Content Placeholder 2"/>
          <p:cNvSpPr>
            <a:spLocks noGrp="1"/>
          </p:cNvSpPr>
          <p:nvPr>
            <p:ph sz="quarter" idx="1"/>
          </p:nvPr>
        </p:nvSpPr>
        <p:spPr>
          <a:xfrm>
            <a:off x="571500" y="1285875"/>
            <a:ext cx="8312150" cy="5000625"/>
          </a:xfrm>
        </p:spPr>
        <p:txBody>
          <a:bodyPr/>
          <a:lstStyle/>
          <a:p>
            <a:pPr eaLnBrk="1" hangingPunct="1"/>
            <a:r>
              <a:rPr lang="en-US" altLang="en-US" smtClean="0"/>
              <a:t>Pattern matching in Java Script can be done in two ways</a:t>
            </a:r>
          </a:p>
          <a:p>
            <a:pPr lvl="1" eaLnBrk="1" hangingPunct="1"/>
            <a:r>
              <a:rPr lang="en-US" altLang="en-US" smtClean="0"/>
              <a:t>With </a:t>
            </a:r>
            <a:r>
              <a:rPr lang="en-US" altLang="en-US" b="1" smtClean="0"/>
              <a:t>RegExp</a:t>
            </a:r>
            <a:r>
              <a:rPr lang="en-US" altLang="en-US" smtClean="0"/>
              <a:t> object</a:t>
            </a:r>
          </a:p>
          <a:p>
            <a:pPr lvl="1" eaLnBrk="1" hangingPunct="1"/>
            <a:r>
              <a:rPr lang="en-US" altLang="en-US" smtClean="0"/>
              <a:t>With </a:t>
            </a:r>
            <a:r>
              <a:rPr lang="en-US" altLang="en-US" b="1" smtClean="0"/>
              <a:t>String </a:t>
            </a:r>
            <a:r>
              <a:rPr lang="en-US" altLang="en-US" smtClean="0"/>
              <a:t>object</a:t>
            </a:r>
          </a:p>
          <a:p>
            <a:pPr eaLnBrk="1" hangingPunct="1"/>
            <a:r>
              <a:rPr lang="en-US" altLang="en-US" smtClean="0"/>
              <a:t>Patterns are based on regular expression which are developed to define member of a simple class of formal languages</a:t>
            </a:r>
          </a:p>
          <a:p>
            <a:pPr eaLnBrk="1" hangingPunct="1"/>
            <a:r>
              <a:rPr lang="en-US" altLang="en-US" smtClean="0"/>
              <a:t>Patterns are sent as </a:t>
            </a:r>
            <a:r>
              <a:rPr lang="en-US" altLang="en-US" b="1" smtClean="0"/>
              <a:t>parameters </a:t>
            </a:r>
            <a:r>
              <a:rPr lang="en-US" altLang="en-US" smtClean="0"/>
              <a:t> to the pattern matching method and delimited with slashes         [ </a:t>
            </a:r>
            <a:r>
              <a:rPr lang="en-US" altLang="en-US" sz="3200" b="1" smtClean="0"/>
              <a:t>/……./ </a:t>
            </a:r>
            <a:r>
              <a:rPr lang="en-US" altLang="en-US" smtClean="0"/>
              <a:t>]</a:t>
            </a:r>
          </a:p>
          <a:p>
            <a:pPr eaLnBrk="1" hangingPunct="1"/>
            <a:r>
              <a:rPr lang="en-US" altLang="en-US" smtClean="0"/>
              <a:t>Simplest pattern matching method is </a:t>
            </a:r>
            <a:r>
              <a:rPr lang="en-US" altLang="en-US" b="1" smtClean="0"/>
              <a:t>search </a:t>
            </a:r>
            <a:r>
              <a:rPr lang="en-US" altLang="en-US" smtClean="0"/>
              <a:t> which takes pattern as a parameter. Search method returns the position of the string object when pattern matched . If no match returns </a:t>
            </a:r>
            <a:r>
              <a:rPr lang="en-US" altLang="en-US" b="1" smtClean="0"/>
              <a:t>-1</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endParaRPr lang="en-US" altLang="en-US" smtClean="0"/>
          </a:p>
        </p:txBody>
      </p:sp>
      <p:sp>
        <p:nvSpPr>
          <p:cNvPr id="3" name="Content Placeholder 2"/>
          <p:cNvSpPr>
            <a:spLocks noGrp="1"/>
          </p:cNvSpPr>
          <p:nvPr>
            <p:ph sz="quarter" idx="1"/>
          </p:nvPr>
        </p:nvSpPr>
        <p:spPr>
          <a:xfrm>
            <a:off x="914400" y="2000250"/>
            <a:ext cx="8040688" cy="4132263"/>
          </a:xfrm>
        </p:spPr>
        <p:txBody>
          <a:bodyPr>
            <a:normAutofit lnSpcReduction="10000"/>
          </a:bodyPr>
          <a:lstStyle/>
          <a:p>
            <a:pPr marL="274320" indent="-274320" eaLnBrk="1" fontAlgn="auto" hangingPunct="1">
              <a:spcAft>
                <a:spcPts val="0"/>
              </a:spcAft>
              <a:buFont typeface="Wingdings" pitchFamily="2" charset="2"/>
              <a:buNone/>
              <a:defRPr/>
            </a:pPr>
            <a:r>
              <a:rPr lang="en-US" dirty="0" smtClean="0"/>
              <a:t>var </a:t>
            </a:r>
            <a:r>
              <a:rPr lang="en-US" dirty="0" err="1" smtClean="0"/>
              <a:t>str</a:t>
            </a:r>
            <a:r>
              <a:rPr lang="en-US" dirty="0" smtClean="0"/>
              <a:t> = “Rabbits are beautiful”;</a:t>
            </a:r>
          </a:p>
          <a:p>
            <a:pPr marL="274320" indent="-274320" eaLnBrk="1" fontAlgn="auto" hangingPunct="1">
              <a:spcAft>
                <a:spcPts val="0"/>
              </a:spcAft>
              <a:buFont typeface="Wingdings" pitchFamily="2" charset="2"/>
              <a:buNone/>
              <a:defRPr/>
            </a:pPr>
            <a:r>
              <a:rPr lang="en-US" dirty="0" smtClean="0"/>
              <a:t>var position = </a:t>
            </a:r>
            <a:r>
              <a:rPr lang="en-US" dirty="0" err="1" smtClean="0"/>
              <a:t>str.search</a:t>
            </a:r>
            <a:r>
              <a:rPr lang="en-US" dirty="0" smtClean="0"/>
              <a:t> ( / bits / );</a:t>
            </a:r>
          </a:p>
          <a:p>
            <a:pPr marL="274320" indent="-274320" eaLnBrk="1" fontAlgn="auto" hangingPunct="1">
              <a:spcAft>
                <a:spcPts val="0"/>
              </a:spcAft>
              <a:buFont typeface="Wingdings" pitchFamily="2" charset="2"/>
              <a:buNone/>
              <a:defRPr/>
            </a:pPr>
            <a:r>
              <a:rPr lang="en-US" dirty="0" smtClean="0"/>
              <a:t>if  ( position &gt; 0 )</a:t>
            </a:r>
          </a:p>
          <a:p>
            <a:pPr marL="274320" indent="-274320" eaLnBrk="1" fontAlgn="auto" hangingPunct="1">
              <a:spcAft>
                <a:spcPts val="0"/>
              </a:spcAft>
              <a:buFont typeface="Wingdings" pitchFamily="2" charset="2"/>
              <a:buNone/>
              <a:defRPr/>
            </a:pPr>
            <a:r>
              <a:rPr lang="en-US" dirty="0" smtClean="0"/>
              <a:t>    </a:t>
            </a:r>
            <a:r>
              <a:rPr lang="en-US" dirty="0" err="1" smtClean="0"/>
              <a:t>document.write</a:t>
            </a:r>
            <a:r>
              <a:rPr lang="en-US" dirty="0" smtClean="0"/>
              <a:t>(“’bits’ appear in position”, position,&lt; </a:t>
            </a:r>
            <a:r>
              <a:rPr lang="en-US" dirty="0" err="1" smtClean="0"/>
              <a:t>br</a:t>
            </a:r>
            <a:r>
              <a:rPr lang="en-US" dirty="0" smtClean="0"/>
              <a:t> /&gt;”);</a:t>
            </a:r>
          </a:p>
          <a:p>
            <a:pPr marL="274320" indent="-274320" eaLnBrk="1" fontAlgn="auto" hangingPunct="1">
              <a:spcAft>
                <a:spcPts val="0"/>
              </a:spcAft>
              <a:buFont typeface="Wingdings" pitchFamily="2" charset="2"/>
              <a:buNone/>
              <a:defRPr/>
            </a:pPr>
            <a:r>
              <a:rPr lang="en-US" dirty="0" smtClean="0"/>
              <a:t>else</a:t>
            </a:r>
          </a:p>
          <a:p>
            <a:pPr marL="274320" indent="-274320" eaLnBrk="1" fontAlgn="auto" hangingPunct="1">
              <a:spcAft>
                <a:spcPts val="0"/>
              </a:spcAft>
              <a:buFont typeface="Wingdings" pitchFamily="2" charset="2"/>
              <a:buNone/>
              <a:defRPr/>
            </a:pPr>
            <a:r>
              <a:rPr lang="en-US" dirty="0" smtClean="0"/>
              <a:t>	</a:t>
            </a:r>
            <a:r>
              <a:rPr lang="en-US" dirty="0" err="1" smtClean="0"/>
              <a:t>document.write</a:t>
            </a:r>
            <a:r>
              <a:rPr lang="en-US" dirty="0" smtClean="0"/>
              <a:t>(“’bits’ does not appear in </a:t>
            </a:r>
            <a:r>
              <a:rPr lang="en-US" dirty="0" err="1" smtClean="0"/>
              <a:t>str</a:t>
            </a:r>
            <a:r>
              <a:rPr lang="en-US" dirty="0" smtClean="0"/>
              <a:t> &lt; </a:t>
            </a:r>
            <a:r>
              <a:rPr lang="en-US" dirty="0" err="1" smtClean="0"/>
              <a:t>br</a:t>
            </a:r>
            <a:r>
              <a:rPr lang="en-US" dirty="0" smtClean="0"/>
              <a:t> /&gt;”);</a:t>
            </a:r>
          </a:p>
          <a:p>
            <a:pPr marL="274320" indent="-274320" eaLnBrk="1" fontAlgn="auto" hangingPunct="1">
              <a:spcAft>
                <a:spcPts val="0"/>
              </a:spcAft>
              <a:buFont typeface="Wingdings" pitchFamily="2" charset="2"/>
              <a:buNone/>
              <a:defRPr/>
            </a:pPr>
            <a:endParaRPr lang="en-US" dirty="0" smtClean="0"/>
          </a:p>
          <a:p>
            <a:pPr marL="274320" indent="-274320" eaLnBrk="1" fontAlgn="auto" hangingPunct="1">
              <a:spcAft>
                <a:spcPts val="0"/>
              </a:spcAft>
              <a:buFont typeface="Wingdings" pitchFamily="2" charset="2"/>
              <a:buNone/>
              <a:defRPr/>
            </a:pPr>
            <a:r>
              <a:rPr lang="en-US" b="1" dirty="0" smtClean="0"/>
              <a:t>O/P</a:t>
            </a:r>
          </a:p>
          <a:p>
            <a:pPr marL="274320" indent="-274320" eaLnBrk="1" fontAlgn="auto" hangingPunct="1">
              <a:spcAft>
                <a:spcPts val="0"/>
              </a:spcAft>
              <a:buFont typeface="Wingdings" pitchFamily="2" charset="2"/>
              <a:buNone/>
              <a:defRPr/>
            </a:pPr>
            <a:r>
              <a:rPr lang="en-US" dirty="0" smtClean="0"/>
              <a:t>‘bits’ appears in </a:t>
            </a:r>
            <a:r>
              <a:rPr lang="en-US" smtClean="0"/>
              <a:t>position </a:t>
            </a:r>
            <a:r>
              <a:rPr lang="en-US" b="1" dirty="0" smtClean="0"/>
              <a:t>4</a:t>
            </a:r>
          </a:p>
        </p:txBody>
      </p:sp>
      <p:cxnSp>
        <p:nvCxnSpPr>
          <p:cNvPr id="5" name="Straight Connector 4"/>
          <p:cNvCxnSpPr/>
          <p:nvPr/>
        </p:nvCxnSpPr>
        <p:spPr bwMode="auto">
          <a:xfrm>
            <a:off x="2744788" y="2428875"/>
            <a:ext cx="428625" cy="1588"/>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eaLnBrk="1" hangingPunct="1"/>
            <a:r>
              <a:rPr lang="en-US" altLang="en-US" smtClean="0"/>
              <a:t>Character and Character-Class Patterns</a:t>
            </a:r>
          </a:p>
        </p:txBody>
      </p:sp>
      <p:sp>
        <p:nvSpPr>
          <p:cNvPr id="36867" name="Content Placeholder 2"/>
          <p:cNvSpPr>
            <a:spLocks noGrp="1"/>
          </p:cNvSpPr>
          <p:nvPr>
            <p:ph sz="quarter" idx="1"/>
          </p:nvPr>
        </p:nvSpPr>
        <p:spPr>
          <a:xfrm>
            <a:off x="914400" y="1857375"/>
            <a:ext cx="8040688" cy="4275138"/>
          </a:xfrm>
        </p:spPr>
        <p:txBody>
          <a:bodyPr>
            <a:normAutofit lnSpcReduction="10000"/>
          </a:bodyPr>
          <a:lstStyle/>
          <a:p>
            <a:pPr marL="274320" indent="-274320" eaLnBrk="1" fontAlgn="auto" hangingPunct="1">
              <a:spcAft>
                <a:spcPts val="0"/>
              </a:spcAft>
              <a:buFont typeface="Wingdings 3"/>
              <a:buChar char=""/>
              <a:defRPr/>
            </a:pPr>
            <a:r>
              <a:rPr lang="en-US" dirty="0" smtClean="0"/>
              <a:t>Normal characters are those that are not </a:t>
            </a:r>
            <a:r>
              <a:rPr lang="en-US" b="1" i="1" dirty="0" err="1" smtClean="0"/>
              <a:t>metacharacters</a:t>
            </a:r>
            <a:endParaRPr lang="en-US" b="1" i="1" dirty="0" smtClean="0"/>
          </a:p>
          <a:p>
            <a:pPr marL="274320" indent="-274320" eaLnBrk="1" fontAlgn="auto" hangingPunct="1">
              <a:spcAft>
                <a:spcPts val="0"/>
              </a:spcAft>
              <a:buFont typeface="Wingdings 3"/>
              <a:buChar char=""/>
              <a:defRPr/>
            </a:pPr>
            <a:r>
              <a:rPr lang="en-US" dirty="0" err="1" smtClean="0"/>
              <a:t>Metacharcters</a:t>
            </a:r>
            <a:r>
              <a:rPr lang="en-US" dirty="0" smtClean="0"/>
              <a:t> have special meaning in context of patterns</a:t>
            </a:r>
          </a:p>
          <a:p>
            <a:pPr marL="548640" lvl="1" indent="-274320" eaLnBrk="1" fontAlgn="auto" hangingPunct="1">
              <a:spcAft>
                <a:spcPts val="0"/>
              </a:spcAft>
              <a:buFont typeface="Wingdings 3"/>
              <a:buChar char=""/>
              <a:defRPr/>
            </a:pPr>
            <a:r>
              <a:rPr lang="en-US" b="1" dirty="0" smtClean="0"/>
              <a:t>\   |   (     )    [        ]      {       }   ^    $    *     +    ?     .</a:t>
            </a:r>
          </a:p>
          <a:p>
            <a:pPr marL="274320" indent="-274320" eaLnBrk="1" fontAlgn="auto" hangingPunct="1">
              <a:spcAft>
                <a:spcPts val="0"/>
              </a:spcAft>
              <a:buFont typeface="Wingdings 3"/>
              <a:buChar char=""/>
              <a:defRPr/>
            </a:pPr>
            <a:endParaRPr lang="en-US" dirty="0" smtClean="0"/>
          </a:p>
          <a:p>
            <a:pPr marL="274320" indent="-274320" eaLnBrk="1" fontAlgn="auto" hangingPunct="1">
              <a:spcAft>
                <a:spcPts val="0"/>
              </a:spcAft>
              <a:buFont typeface="Wingdings 3"/>
              <a:buChar char=""/>
              <a:defRPr/>
            </a:pPr>
            <a:r>
              <a:rPr lang="en-US" dirty="0" smtClean="0"/>
              <a:t>To match a period     match any character except newline</a:t>
            </a:r>
          </a:p>
          <a:p>
            <a:pPr marL="548640" lvl="1" indent="-274320" eaLnBrk="1" fontAlgn="auto" hangingPunct="1">
              <a:spcAft>
                <a:spcPts val="0"/>
              </a:spcAft>
              <a:buFont typeface="Wingdings 3"/>
              <a:buChar char=""/>
              <a:defRPr/>
            </a:pPr>
            <a:r>
              <a:rPr lang="en-US" b="1" dirty="0" smtClean="0"/>
              <a:t>/ snow./   </a:t>
            </a:r>
            <a:r>
              <a:rPr lang="en-US" dirty="0" smtClean="0"/>
              <a:t>matches </a:t>
            </a:r>
            <a:r>
              <a:rPr lang="en-US" b="1" dirty="0" smtClean="0"/>
              <a:t> “</a:t>
            </a:r>
            <a:r>
              <a:rPr lang="en-US" b="1" dirty="0" err="1" smtClean="0"/>
              <a:t>snowry</a:t>
            </a:r>
            <a:r>
              <a:rPr lang="en-US" b="1" dirty="0" smtClean="0"/>
              <a:t>”</a:t>
            </a:r>
            <a:r>
              <a:rPr lang="en-US" dirty="0" smtClean="0"/>
              <a:t>, </a:t>
            </a:r>
            <a:r>
              <a:rPr lang="en-US" b="1" dirty="0" smtClean="0"/>
              <a:t>“</a:t>
            </a:r>
            <a:r>
              <a:rPr lang="en-US" b="1" dirty="0" err="1" smtClean="0"/>
              <a:t>snowe</a:t>
            </a:r>
            <a:r>
              <a:rPr lang="en-US" b="1" dirty="0" smtClean="0"/>
              <a:t>” </a:t>
            </a:r>
            <a:r>
              <a:rPr lang="en-US" dirty="0" smtClean="0"/>
              <a:t>and</a:t>
            </a:r>
            <a:r>
              <a:rPr lang="en-US" b="1" dirty="0" smtClean="0"/>
              <a:t> “</a:t>
            </a:r>
            <a:r>
              <a:rPr lang="en-US" b="1" dirty="0" err="1" smtClean="0"/>
              <a:t>snowd</a:t>
            </a:r>
            <a:r>
              <a:rPr lang="en-US" b="1" dirty="0" smtClean="0"/>
              <a:t>”</a:t>
            </a:r>
          </a:p>
          <a:p>
            <a:pPr marL="274320" indent="-274320" eaLnBrk="1" fontAlgn="auto" hangingPunct="1">
              <a:spcAft>
                <a:spcPts val="0"/>
              </a:spcAft>
              <a:buFont typeface="Wingdings 3"/>
              <a:buChar char=""/>
              <a:defRPr/>
            </a:pPr>
            <a:endParaRPr lang="en-US" dirty="0" smtClean="0"/>
          </a:p>
          <a:p>
            <a:pPr marL="274320" indent="-274320" eaLnBrk="1" fontAlgn="auto" hangingPunct="1">
              <a:spcAft>
                <a:spcPts val="0"/>
              </a:spcAft>
              <a:buFont typeface="Wingdings 3"/>
              <a:buChar char=""/>
              <a:defRPr/>
            </a:pPr>
            <a:r>
              <a:rPr lang="en-US" dirty="0" err="1" smtClean="0"/>
              <a:t>Metacharacter</a:t>
            </a:r>
            <a:r>
              <a:rPr lang="en-US" dirty="0" smtClean="0"/>
              <a:t> can be matched by preceded by    </a:t>
            </a:r>
          </a:p>
          <a:p>
            <a:pPr marL="548640" lvl="1" indent="-274320" eaLnBrk="1" fontAlgn="auto" hangingPunct="1">
              <a:spcAft>
                <a:spcPts val="0"/>
              </a:spcAft>
              <a:buFont typeface="Wingdings 3"/>
              <a:buChar char=""/>
              <a:defRPr/>
            </a:pPr>
            <a:r>
              <a:rPr lang="en-US" dirty="0" smtClean="0"/>
              <a:t>The pattern  </a:t>
            </a:r>
            <a:r>
              <a:rPr lang="en-US" b="1" dirty="0" smtClean="0"/>
              <a:t>/3\.4/  </a:t>
            </a:r>
            <a:r>
              <a:rPr lang="en-US" dirty="0" smtClean="0"/>
              <a:t>matches </a:t>
            </a:r>
            <a:r>
              <a:rPr lang="en-US" b="1" dirty="0" smtClean="0"/>
              <a:t>3.4</a:t>
            </a:r>
          </a:p>
          <a:p>
            <a:pPr marL="548640" lvl="1" indent="-274320" eaLnBrk="1" fontAlgn="auto" hangingPunct="1">
              <a:spcAft>
                <a:spcPts val="0"/>
              </a:spcAft>
              <a:buFont typeface="Wingdings 3"/>
              <a:buChar char=""/>
              <a:defRPr/>
            </a:pPr>
            <a:r>
              <a:rPr lang="en-US" dirty="0" smtClean="0"/>
              <a:t>The pattern  </a:t>
            </a:r>
            <a:r>
              <a:rPr lang="en-US" b="1" dirty="0" smtClean="0"/>
              <a:t>/3.4/ </a:t>
            </a:r>
            <a:r>
              <a:rPr lang="en-US" dirty="0" smtClean="0"/>
              <a:t>match</a:t>
            </a:r>
            <a:r>
              <a:rPr lang="en-US" b="1" dirty="0" smtClean="0"/>
              <a:t> 3.4 </a:t>
            </a:r>
            <a:r>
              <a:rPr lang="en-US" dirty="0" smtClean="0"/>
              <a:t>and </a:t>
            </a:r>
            <a:r>
              <a:rPr lang="en-US" b="1" dirty="0" smtClean="0"/>
              <a:t>374</a:t>
            </a:r>
          </a:p>
          <a:p>
            <a:pPr marL="274320" indent="-274320" eaLnBrk="1" fontAlgn="auto" hangingPunct="1">
              <a:spcAft>
                <a:spcPts val="0"/>
              </a:spcAft>
              <a:buFont typeface="Wingdings" pitchFamily="2" charset="2"/>
              <a:buNone/>
              <a:defRPr/>
            </a:pPr>
            <a:endParaRPr lang="en-US" dirty="0" smtClean="0"/>
          </a:p>
        </p:txBody>
      </p:sp>
      <p:sp>
        <p:nvSpPr>
          <p:cNvPr id="4" name="Oval 3"/>
          <p:cNvSpPr/>
          <p:nvPr/>
        </p:nvSpPr>
        <p:spPr bwMode="auto">
          <a:xfrm>
            <a:off x="3671888" y="3629025"/>
            <a:ext cx="142875" cy="142875"/>
          </a:xfrm>
          <a:prstGeom prst="ellipse">
            <a:avLst/>
          </a:prstGeom>
          <a:ln>
            <a:solidFill>
              <a:schemeClr val="tx2"/>
            </a:solidFill>
            <a:headEnd type="none" w="med" len="med"/>
            <a:tailEnd type="none" w="med" len="med"/>
          </a:ln>
        </p:spPr>
        <p:style>
          <a:lnRef idx="2">
            <a:schemeClr val="accent4">
              <a:shade val="50000"/>
            </a:schemeClr>
          </a:lnRef>
          <a:fillRef idx="1002">
            <a:schemeClr val="dk2"/>
          </a:fillRef>
          <a:effectRef idx="0">
            <a:schemeClr val="accent4"/>
          </a:effectRef>
          <a:fontRef idx="minor">
            <a:schemeClr val="lt1"/>
          </a:fontRef>
        </p:style>
        <p:txBody>
          <a:bodyPr/>
          <a:lstStyle/>
          <a:p>
            <a:pPr>
              <a:defRPr/>
            </a:pP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ahoma" pitchFamily="34" charset="0"/>
            </a:endParaRPr>
          </a:p>
        </p:txBody>
      </p:sp>
      <p:cxnSp>
        <p:nvCxnSpPr>
          <p:cNvPr id="6" name="Straight Connector 5"/>
          <p:cNvCxnSpPr/>
          <p:nvPr/>
        </p:nvCxnSpPr>
        <p:spPr bwMode="auto">
          <a:xfrm rot="16200000" flipH="1">
            <a:off x="7112491" y="4861042"/>
            <a:ext cx="285750" cy="142875"/>
          </a:xfrm>
          <a:prstGeom prst="line">
            <a:avLst/>
          </a:prstGeom>
          <a:ln>
            <a:solidFill>
              <a:schemeClr val="tx2"/>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altLang="en-US" smtClean="0"/>
              <a:t>Character class</a:t>
            </a:r>
          </a:p>
        </p:txBody>
      </p:sp>
      <p:sp>
        <p:nvSpPr>
          <p:cNvPr id="91139" name="Content Placeholder 2"/>
          <p:cNvSpPr>
            <a:spLocks noGrp="1"/>
          </p:cNvSpPr>
          <p:nvPr>
            <p:ph sz="quarter" idx="1"/>
          </p:nvPr>
        </p:nvSpPr>
        <p:spPr>
          <a:xfrm>
            <a:off x="785813" y="1214438"/>
            <a:ext cx="8143875" cy="5143500"/>
          </a:xfrm>
        </p:spPr>
        <p:txBody>
          <a:bodyPr/>
          <a:lstStyle/>
          <a:p>
            <a:pPr eaLnBrk="1" hangingPunct="1"/>
            <a:r>
              <a:rPr lang="en-US" altLang="en-US" smtClean="0"/>
              <a:t>Character class matches  ‘a’, ‘b’ , ‘c’  with  [abc]</a:t>
            </a:r>
          </a:p>
          <a:p>
            <a:pPr eaLnBrk="1" hangingPunct="1"/>
            <a:r>
              <a:rPr lang="en-US" altLang="en-US" smtClean="0"/>
              <a:t>Dashes       can appear in class definition. </a:t>
            </a:r>
          </a:p>
          <a:p>
            <a:pPr lvl="1" eaLnBrk="1" hangingPunct="1"/>
            <a:r>
              <a:rPr lang="en-US" altLang="en-US" smtClean="0"/>
              <a:t>[a-h] matches any lowercase character letter  from ‘a’ to ‘h’</a:t>
            </a:r>
          </a:p>
          <a:p>
            <a:pPr eaLnBrk="1" hangingPunct="1"/>
            <a:r>
              <a:rPr lang="en-US" altLang="en-US" b="1" smtClean="0"/>
              <a:t>Circumflex character  </a:t>
            </a:r>
            <a:r>
              <a:rPr lang="en-US" altLang="en-US" smtClean="0"/>
              <a:t>(</a:t>
            </a:r>
            <a:r>
              <a:rPr lang="en-US" altLang="en-US" sz="3200" b="1" smtClean="0"/>
              <a:t>^</a:t>
            </a:r>
            <a:r>
              <a:rPr lang="en-US" altLang="en-US" smtClean="0"/>
              <a:t>) inverts the specified set</a:t>
            </a:r>
          </a:p>
          <a:p>
            <a:pPr lvl="1" eaLnBrk="1" hangingPunct="1"/>
            <a:r>
              <a:rPr lang="en-US" altLang="en-US" smtClean="0"/>
              <a:t>[^aeiou] matches any character except ‘a’, ‘e’, ‘i’ , ‘o’ , ‘u’   they are frequently used</a:t>
            </a:r>
          </a:p>
          <a:p>
            <a:pPr lvl="1" eaLnBrk="1" hangingPunct="1"/>
            <a:r>
              <a:rPr lang="en-US" altLang="en-US" smtClean="0"/>
              <a:t>Only matches beginning of a string </a:t>
            </a:r>
          </a:p>
          <a:p>
            <a:pPr lvl="1" eaLnBrk="1" hangingPunct="1"/>
            <a:r>
              <a:rPr lang="en-US" altLang="en-US" smtClean="0"/>
              <a:t>/^The/  matches “The” in “The night” by not “In The Night”</a:t>
            </a:r>
            <a:endParaRPr lang="en-US" altLang="en-US" sz="1000" smtClean="0"/>
          </a:p>
          <a:p>
            <a:pPr eaLnBrk="1" hangingPunct="1"/>
            <a:r>
              <a:rPr lang="en-US" altLang="en-US" smtClean="0"/>
              <a:t>To match at the end of a string $ sign is used </a:t>
            </a:r>
          </a:p>
          <a:p>
            <a:pPr lvl="1" eaLnBrk="1" hangingPunct="1"/>
            <a:r>
              <a:rPr lang="en-US" altLang="en-US" b="1" smtClean="0"/>
              <a:t>/gold$/  </a:t>
            </a:r>
            <a:r>
              <a:rPr lang="en-US" altLang="en-US" smtClean="0"/>
              <a:t>match “ I like </a:t>
            </a:r>
            <a:r>
              <a:rPr lang="en-US" altLang="en-US" b="1" smtClean="0"/>
              <a:t>gold</a:t>
            </a:r>
            <a:r>
              <a:rPr lang="en-US" altLang="en-US" smtClean="0"/>
              <a:t>” but does not match “</a:t>
            </a:r>
            <a:r>
              <a:rPr lang="en-US" altLang="en-US" b="1" smtClean="0"/>
              <a:t>goldern</a:t>
            </a:r>
            <a:r>
              <a:rPr lang="en-US" altLang="en-US" smtClean="0"/>
              <a:t>”</a:t>
            </a:r>
          </a:p>
        </p:txBody>
      </p:sp>
      <p:cxnSp>
        <p:nvCxnSpPr>
          <p:cNvPr id="9" name="Straight Connector 8"/>
          <p:cNvCxnSpPr/>
          <p:nvPr/>
        </p:nvCxnSpPr>
        <p:spPr bwMode="auto">
          <a:xfrm>
            <a:off x="2143108" y="2143116"/>
            <a:ext cx="285750" cy="1588"/>
          </a:xfrm>
          <a:prstGeom prst="line">
            <a:avLst/>
          </a:prstGeom>
          <a:ln>
            <a:solidFill>
              <a:schemeClr val="tx2"/>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pPr eaLnBrk="1" hangingPunct="1"/>
            <a:r>
              <a:rPr lang="en-US" altLang="en-US" smtClean="0"/>
              <a:t>Predefined character classes</a:t>
            </a:r>
          </a:p>
        </p:txBody>
      </p:sp>
      <p:sp>
        <p:nvSpPr>
          <p:cNvPr id="3" name="Content Placeholder 2"/>
          <p:cNvSpPr>
            <a:spLocks noGrp="1"/>
          </p:cNvSpPr>
          <p:nvPr>
            <p:ph sz="quarter" idx="1"/>
          </p:nvPr>
        </p:nvSpPr>
        <p:spPr>
          <a:xfrm>
            <a:off x="428625" y="1285875"/>
            <a:ext cx="8540750" cy="4857750"/>
          </a:xfrm>
        </p:spPr>
        <p:txBody>
          <a:bodyPr>
            <a:normAutofit lnSpcReduction="10000"/>
          </a:bodyPr>
          <a:lstStyle/>
          <a:p>
            <a:pPr marL="274320" indent="-274320" eaLnBrk="1" fontAlgn="auto" hangingPunct="1">
              <a:spcAft>
                <a:spcPts val="0"/>
              </a:spcAft>
              <a:buFont typeface="Wingdings" pitchFamily="2" charset="2"/>
              <a:buNone/>
              <a:defRPr/>
            </a:pPr>
            <a:r>
              <a:rPr lang="en-US" b="1" dirty="0" smtClean="0"/>
              <a:t>    Name    Equivalent Pattern    Matches</a:t>
            </a:r>
          </a:p>
          <a:p>
            <a:pPr marL="274320" indent="-274320" eaLnBrk="1" fontAlgn="auto" hangingPunct="1">
              <a:spcAft>
                <a:spcPts val="0"/>
              </a:spcAft>
              <a:buFont typeface="Wingdings 3"/>
              <a:buChar char=""/>
              <a:defRPr/>
            </a:pPr>
            <a:r>
              <a:rPr lang="en-US" dirty="0" smtClean="0"/>
              <a:t>\d            [0-9]                             </a:t>
            </a:r>
            <a:r>
              <a:rPr lang="en-US" sz="2000" dirty="0" smtClean="0"/>
              <a:t>A digit</a:t>
            </a:r>
          </a:p>
          <a:p>
            <a:pPr marL="274320" indent="-274320" eaLnBrk="1" fontAlgn="auto" hangingPunct="1">
              <a:spcAft>
                <a:spcPts val="0"/>
              </a:spcAft>
              <a:buFont typeface="Wingdings 3"/>
              <a:buChar char=""/>
              <a:defRPr/>
            </a:pPr>
            <a:r>
              <a:rPr lang="en-US" sz="2000" dirty="0" smtClean="0"/>
              <a:t>\D              </a:t>
            </a:r>
            <a:r>
              <a:rPr lang="en-US" dirty="0" smtClean="0"/>
              <a:t>[^0-9]                           </a:t>
            </a:r>
            <a:r>
              <a:rPr lang="en-US" sz="2000" dirty="0" smtClean="0"/>
              <a:t>Not a digit</a:t>
            </a:r>
          </a:p>
          <a:p>
            <a:pPr marL="274320" indent="-274320" eaLnBrk="1" fontAlgn="auto" hangingPunct="1">
              <a:spcAft>
                <a:spcPts val="0"/>
              </a:spcAft>
              <a:buFont typeface="Wingdings 3"/>
              <a:buChar char=""/>
              <a:defRPr/>
            </a:pPr>
            <a:r>
              <a:rPr lang="en-US" sz="2000" dirty="0" smtClean="0"/>
              <a:t>\w              [A-Za-z_0-9]                        A word Character(alphanumeric)</a:t>
            </a:r>
          </a:p>
          <a:p>
            <a:pPr marL="274320" indent="-274320" eaLnBrk="1" fontAlgn="auto" hangingPunct="1">
              <a:spcAft>
                <a:spcPts val="0"/>
              </a:spcAft>
              <a:buFont typeface="Wingdings 3"/>
              <a:buChar char=""/>
              <a:defRPr/>
            </a:pPr>
            <a:r>
              <a:rPr lang="en-US" sz="2000" dirty="0" smtClean="0"/>
              <a:t>\W             [^A-Za-z_0-9]                      Not a word digit</a:t>
            </a:r>
          </a:p>
          <a:p>
            <a:pPr marL="274320" indent="-274320" eaLnBrk="1" fontAlgn="auto" hangingPunct="1">
              <a:spcAft>
                <a:spcPts val="0"/>
              </a:spcAft>
              <a:buFont typeface="Wingdings 3"/>
              <a:buChar char=""/>
              <a:defRPr/>
            </a:pPr>
            <a:r>
              <a:rPr lang="en-US" dirty="0" smtClean="0"/>
              <a:t>\s            [\t \n]                            </a:t>
            </a:r>
            <a:r>
              <a:rPr lang="en-US" sz="2000" dirty="0" smtClean="0"/>
              <a:t>A white space character     </a:t>
            </a:r>
          </a:p>
          <a:p>
            <a:pPr marL="274320" indent="-274320" eaLnBrk="1" fontAlgn="auto" hangingPunct="1">
              <a:spcAft>
                <a:spcPts val="0"/>
              </a:spcAft>
              <a:buFont typeface="Wingdings 3"/>
              <a:buChar char=""/>
              <a:defRPr/>
            </a:pPr>
            <a:r>
              <a:rPr lang="en-US" sz="2000" dirty="0" smtClean="0"/>
              <a:t>\S              [^\t \n]                                  Not a white space character </a:t>
            </a:r>
          </a:p>
          <a:p>
            <a:pPr marL="274320" indent="-274320" eaLnBrk="1" fontAlgn="auto" hangingPunct="1">
              <a:spcAft>
                <a:spcPts val="0"/>
              </a:spcAft>
              <a:buFont typeface="Wingdings 3"/>
              <a:buChar char=""/>
              <a:defRPr/>
            </a:pPr>
            <a:endParaRPr lang="en-US" sz="2000" dirty="0" smtClean="0"/>
          </a:p>
          <a:p>
            <a:pPr marL="274320" indent="-274320" eaLnBrk="1" fontAlgn="auto" hangingPunct="1">
              <a:spcAft>
                <a:spcPts val="0"/>
              </a:spcAft>
              <a:buFont typeface="Wingdings 3"/>
              <a:buChar char=""/>
              <a:defRPr/>
            </a:pPr>
            <a:endParaRPr lang="en-US" sz="2200" dirty="0" smtClean="0"/>
          </a:p>
          <a:p>
            <a:pPr marL="274320" indent="-274320" eaLnBrk="1" fontAlgn="auto" hangingPunct="1">
              <a:spcAft>
                <a:spcPts val="0"/>
              </a:spcAft>
              <a:buFont typeface="Wingdings 3"/>
              <a:buChar char=""/>
              <a:defRPr/>
            </a:pPr>
            <a:r>
              <a:rPr lang="en-US" sz="2200" dirty="0" smtClean="0"/>
              <a:t>/\d\.\d\d/     //Matches a digit followed by a period followed by two digits</a:t>
            </a:r>
          </a:p>
          <a:p>
            <a:pPr marL="274320" indent="-274320" eaLnBrk="1" fontAlgn="auto" hangingPunct="1">
              <a:spcAft>
                <a:spcPts val="0"/>
              </a:spcAft>
              <a:buFont typeface="Wingdings 3"/>
              <a:buChar char=""/>
              <a:defRPr/>
            </a:pPr>
            <a:r>
              <a:rPr lang="en-US" sz="2200" dirty="0" smtClean="0"/>
              <a:t>/\D\d\D/     // Matches a single digit</a:t>
            </a:r>
          </a:p>
          <a:p>
            <a:pPr marL="274320" indent="-274320" eaLnBrk="1" fontAlgn="auto" hangingPunct="1">
              <a:spcAft>
                <a:spcPts val="0"/>
              </a:spcAft>
              <a:buFont typeface="Wingdings 3"/>
              <a:buChar char=""/>
              <a:defRPr/>
            </a:pPr>
            <a:r>
              <a:rPr lang="en-US" sz="2200" dirty="0" smtClean="0"/>
              <a:t>/\w\w\w/    //Matches three adjacent word characters</a:t>
            </a:r>
          </a:p>
        </p:txBody>
      </p:sp>
      <p:cxnSp>
        <p:nvCxnSpPr>
          <p:cNvPr id="5" name="Straight Connector 4"/>
          <p:cNvCxnSpPr/>
          <p:nvPr/>
        </p:nvCxnSpPr>
        <p:spPr bwMode="auto">
          <a:xfrm rot="5400000">
            <a:off x="250011" y="3080481"/>
            <a:ext cx="3214690" cy="1588"/>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 name="Straight Connector 5"/>
          <p:cNvCxnSpPr/>
          <p:nvPr/>
        </p:nvCxnSpPr>
        <p:spPr bwMode="auto">
          <a:xfrm rot="16200000" flipH="1">
            <a:off x="3219969" y="3137959"/>
            <a:ext cx="3321062" cy="45496"/>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linds(horizontal)">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endParaRPr lang="en-US" altLang="en-US" smtClean="0"/>
          </a:p>
        </p:txBody>
      </p:sp>
      <p:sp>
        <p:nvSpPr>
          <p:cNvPr id="3" name="Content Placeholder 2"/>
          <p:cNvSpPr>
            <a:spLocks noGrp="1"/>
          </p:cNvSpPr>
          <p:nvPr>
            <p:ph sz="quarter" idx="1"/>
          </p:nvPr>
        </p:nvSpPr>
        <p:spPr>
          <a:xfrm>
            <a:off x="928688" y="1000125"/>
            <a:ext cx="8040687" cy="4972050"/>
          </a:xfrm>
        </p:spPr>
        <p:txBody>
          <a:bodyPr>
            <a:normAutofit fontScale="92500" lnSpcReduction="10000"/>
          </a:bodyPr>
          <a:lstStyle/>
          <a:p>
            <a:pPr marL="274320" indent="-274320" eaLnBrk="1" fontAlgn="auto" hangingPunct="1">
              <a:spcAft>
                <a:spcPts val="0"/>
              </a:spcAft>
              <a:buFont typeface="Wingdings 3"/>
              <a:buChar char=""/>
              <a:defRPr/>
            </a:pPr>
            <a:r>
              <a:rPr lang="en-US" dirty="0" smtClean="0"/>
              <a:t>To </a:t>
            </a:r>
            <a:r>
              <a:rPr lang="en-US" b="1" dirty="0" smtClean="0"/>
              <a:t>repeat </a:t>
            </a:r>
            <a:r>
              <a:rPr lang="en-US" dirty="0" smtClean="0"/>
              <a:t>a part of pattern we use a numeric quantifier, delimited by braces.     </a:t>
            </a:r>
            <a:r>
              <a:rPr lang="en-US" dirty="0" err="1" smtClean="0"/>
              <a:t>Eg</a:t>
            </a:r>
            <a:r>
              <a:rPr lang="en-US" dirty="0" smtClean="0"/>
              <a:t>.- </a:t>
            </a:r>
            <a:r>
              <a:rPr lang="en-US" dirty="0" err="1" smtClean="0"/>
              <a:t>xyyyyz</a:t>
            </a:r>
            <a:r>
              <a:rPr lang="en-US" dirty="0" smtClean="0"/>
              <a:t> matches by /</a:t>
            </a:r>
            <a:r>
              <a:rPr lang="en-US" dirty="0" err="1" smtClean="0"/>
              <a:t>xy</a:t>
            </a:r>
            <a:r>
              <a:rPr lang="en-US" dirty="0" smtClean="0"/>
              <a:t>{4}z/ </a:t>
            </a:r>
          </a:p>
          <a:p>
            <a:pPr marL="274320" indent="-274320" eaLnBrk="1" fontAlgn="auto" hangingPunct="1">
              <a:spcAft>
                <a:spcPts val="0"/>
              </a:spcAft>
              <a:buFont typeface="Wingdings 3"/>
              <a:buChar char=""/>
              <a:defRPr/>
            </a:pPr>
            <a:endParaRPr lang="en-US" sz="1000" dirty="0" smtClean="0"/>
          </a:p>
          <a:p>
            <a:pPr marL="274320" indent="-274320" eaLnBrk="1" fontAlgn="auto" hangingPunct="1">
              <a:spcAft>
                <a:spcPts val="0"/>
              </a:spcAft>
              <a:buFont typeface="Wingdings 3"/>
              <a:buChar char=""/>
              <a:defRPr/>
            </a:pPr>
            <a:r>
              <a:rPr lang="en-US" dirty="0" smtClean="0"/>
              <a:t>Three symbolic quantifiers:</a:t>
            </a:r>
          </a:p>
          <a:p>
            <a:pPr marL="548640" lvl="1" indent="-274320" eaLnBrk="1" fontAlgn="auto" hangingPunct="1">
              <a:spcAft>
                <a:spcPts val="0"/>
              </a:spcAft>
              <a:buFont typeface="Wingdings 3"/>
              <a:buChar char=""/>
              <a:defRPr/>
            </a:pPr>
            <a:r>
              <a:rPr lang="en-US" dirty="0" smtClean="0"/>
              <a:t>Asterisk  (*)             : Means zero or more repetitions of characters</a:t>
            </a:r>
          </a:p>
          <a:p>
            <a:pPr marL="548640" lvl="1" indent="-274320" eaLnBrk="1" fontAlgn="auto" hangingPunct="1">
              <a:spcAft>
                <a:spcPts val="0"/>
              </a:spcAft>
              <a:buFont typeface="Wingdings 3"/>
              <a:buChar char=""/>
              <a:defRPr/>
            </a:pPr>
            <a:r>
              <a:rPr lang="en-US" dirty="0" smtClean="0"/>
              <a:t>Plus (+)                    : Means one or more repetition of characters</a:t>
            </a:r>
          </a:p>
          <a:p>
            <a:pPr marL="548640" lvl="1" indent="-274320" eaLnBrk="1" fontAlgn="auto" hangingPunct="1">
              <a:spcAft>
                <a:spcPts val="0"/>
              </a:spcAft>
              <a:buFont typeface="Wingdings 3"/>
              <a:buChar char=""/>
              <a:defRPr/>
            </a:pPr>
            <a:r>
              <a:rPr lang="en-US" dirty="0" smtClean="0"/>
              <a:t>Question mark (?)    : Means one or none  match</a:t>
            </a:r>
          </a:p>
          <a:p>
            <a:pPr marL="548640" lvl="1" indent="-274320" eaLnBrk="1" fontAlgn="auto" hangingPunct="1">
              <a:spcAft>
                <a:spcPts val="0"/>
              </a:spcAft>
              <a:buFont typeface="Wingdings 3"/>
              <a:buChar char=""/>
              <a:defRPr/>
            </a:pPr>
            <a:endParaRPr lang="en-US" dirty="0" smtClean="0"/>
          </a:p>
          <a:p>
            <a:pPr marL="548640" lvl="1" indent="-274320" eaLnBrk="1" fontAlgn="auto" hangingPunct="1">
              <a:spcAft>
                <a:spcPts val="0"/>
              </a:spcAft>
              <a:buFont typeface="Wingdings 3"/>
              <a:buChar char=""/>
              <a:defRPr/>
            </a:pPr>
            <a:r>
              <a:rPr lang="en-US" b="1" dirty="0" smtClean="0"/>
              <a:t>/x*</a:t>
            </a:r>
            <a:r>
              <a:rPr lang="en-US" b="1" dirty="0" err="1" smtClean="0"/>
              <a:t>y+z</a:t>
            </a:r>
            <a:r>
              <a:rPr lang="en-US" b="1" dirty="0" smtClean="0"/>
              <a:t>?/</a:t>
            </a:r>
          </a:p>
          <a:p>
            <a:pPr marL="548640" lvl="1" indent="-274320" eaLnBrk="1" fontAlgn="auto" hangingPunct="1">
              <a:spcAft>
                <a:spcPts val="0"/>
              </a:spcAft>
              <a:buFont typeface="Wingdings" pitchFamily="2" charset="2"/>
              <a:buNone/>
              <a:defRPr/>
            </a:pPr>
            <a:r>
              <a:rPr lang="en-US" dirty="0" smtClean="0"/>
              <a:t>This pattern matches a string begin with any number of </a:t>
            </a:r>
            <a:r>
              <a:rPr lang="en-US" b="1" dirty="0" err="1" smtClean="0"/>
              <a:t>x</a:t>
            </a:r>
            <a:r>
              <a:rPr lang="en-US" dirty="0" err="1" smtClean="0"/>
              <a:t>’s</a:t>
            </a:r>
            <a:r>
              <a:rPr lang="en-US" dirty="0" smtClean="0"/>
              <a:t> (including zero), followed by one or more </a:t>
            </a:r>
            <a:r>
              <a:rPr lang="en-US" b="1" dirty="0" err="1" smtClean="0"/>
              <a:t>y</a:t>
            </a:r>
            <a:r>
              <a:rPr lang="en-US" dirty="0" err="1" smtClean="0"/>
              <a:t>’s</a:t>
            </a:r>
            <a:r>
              <a:rPr lang="en-US" dirty="0" smtClean="0"/>
              <a:t> possibly followed by </a:t>
            </a:r>
            <a:r>
              <a:rPr lang="en-US" b="1" dirty="0" smtClean="0"/>
              <a:t>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linds(horizontal)">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endParaRPr lang="en-IN" altLang="en-US" smtClean="0"/>
          </a:p>
        </p:txBody>
      </p:sp>
      <p:sp>
        <p:nvSpPr>
          <p:cNvPr id="94211" name="Content Placeholder 2"/>
          <p:cNvSpPr>
            <a:spLocks noGrp="1"/>
          </p:cNvSpPr>
          <p:nvPr>
            <p:ph sz="quarter" idx="1"/>
          </p:nvPr>
        </p:nvSpPr>
        <p:spPr>
          <a:xfrm>
            <a:off x="457200" y="1219200"/>
            <a:ext cx="8229600" cy="4937125"/>
          </a:xfrm>
        </p:spPr>
        <p:txBody>
          <a:bodyPr/>
          <a:lstStyle/>
          <a:p>
            <a:r>
              <a:rPr lang="en-US" altLang="en-US" smtClean="0"/>
              <a:t>/\d+\.\d*/</a:t>
            </a:r>
          </a:p>
          <a:p>
            <a:endParaRPr lang="en-US" altLang="en-US" smtClean="0"/>
          </a:p>
          <a:p>
            <a:r>
              <a:rPr lang="en-US" altLang="en-US" smtClean="0"/>
              <a:t>/[A-Za-z\w*]</a:t>
            </a:r>
          </a:p>
          <a:p>
            <a:endParaRPr lang="en-US" altLang="en-US" smtClean="0"/>
          </a:p>
          <a:p>
            <a:r>
              <a:rPr lang="en-IN" altLang="en-US" smtClean="0"/>
              <a:t>\bt[a-z]+\b</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endParaRPr lang="en-IN" altLang="en-US" smtClean="0"/>
          </a:p>
        </p:txBody>
      </p:sp>
      <p:sp>
        <p:nvSpPr>
          <p:cNvPr id="90115" name="Content Placeholder 2"/>
          <p:cNvSpPr>
            <a:spLocks noGrp="1"/>
          </p:cNvSpPr>
          <p:nvPr>
            <p:ph sz="quarter" idx="1"/>
          </p:nvPr>
        </p:nvSpPr>
        <p:spPr>
          <a:xfrm>
            <a:off x="457200" y="1219200"/>
            <a:ext cx="8229600" cy="4937125"/>
          </a:xfrm>
        </p:spPr>
        <p:txBody>
          <a:bodyPr/>
          <a:lstStyle/>
          <a:p>
            <a:pPr algn="just">
              <a:buFont typeface="Wingdings 3" panose="05040102010807070707" pitchFamily="18" charset="2"/>
              <a:buNone/>
            </a:pPr>
            <a:r>
              <a:rPr lang="en-US" altLang="en-US" smtClean="0"/>
              <a:t>5. a) Develop and demonstrate, using JavaScript script, a XHTML document that collects the USN ( the valid format is: A digit from 1 to 4 followed by two upper-case characters followed by two digits followed by two upper-case characters followed by three digits; no embedded spaces allowed) of the user. Event handler must be included for the form element that collects this information to validate the input. Messages in the alert windows must be produced when errors are detected.</a:t>
            </a:r>
            <a:endParaRPr lang="en-IN" altLang="en-US" smtClean="0"/>
          </a:p>
          <a:p>
            <a:pPr algn="just"/>
            <a:endParaRPr lang="en-US" altLang="en-US" smtClean="0"/>
          </a:p>
          <a:p>
            <a:pPr algn="just">
              <a:buFont typeface="Wingdings 3" panose="05040102010807070707" pitchFamily="18" charset="2"/>
              <a:buNone/>
            </a:pPr>
            <a:r>
              <a:rPr lang="en-US" altLang="en-US" smtClean="0"/>
              <a:t>b) Modify the above program to get the current semester also (restricted to be a number from 1 to 6. </a:t>
            </a:r>
            <a:endParaRPr lang="en-IN" altLang="en-US" smtClean="0"/>
          </a:p>
          <a:p>
            <a:pPr algn="just"/>
            <a:endParaRPr lang="en-I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blinds(horizontal)">
                                      <p:cBhvr>
                                        <p:cTn id="7" dur="500"/>
                                        <p:tgtEl>
                                          <p:spTgt spid="90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0115">
                                            <p:txEl>
                                              <p:pRg st="2" end="2"/>
                                            </p:txEl>
                                          </p:spTgt>
                                        </p:tgtEl>
                                        <p:attrNameLst>
                                          <p:attrName>style.visibility</p:attrName>
                                        </p:attrNameLst>
                                      </p:cBhvr>
                                      <p:to>
                                        <p:strVal val="visible"/>
                                      </p:to>
                                    </p:set>
                                    <p:animEffect transition="in" filter="blinds(horizontal)">
                                      <p:cBhvr>
                                        <p:cTn id="12" dur="500"/>
                                        <p:tgtEl>
                                          <p:spTgt spid="90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pPr eaLnBrk="1" hangingPunct="1"/>
            <a:endParaRPr lang="en-US" altLang="en-US" smtClean="0"/>
          </a:p>
        </p:txBody>
      </p:sp>
      <p:graphicFrame>
        <p:nvGraphicFramePr>
          <p:cNvPr id="4" name="Content Placeholder 3"/>
          <p:cNvGraphicFramePr>
            <a:graphicFrameLocks noGrp="1"/>
          </p:cNvGraphicFramePr>
          <p:nvPr>
            <p:ph sz="quarter" idx="1"/>
          </p:nvPr>
        </p:nvGraphicFramePr>
        <p:xfrm>
          <a:off x="285750" y="857250"/>
          <a:ext cx="8572500" cy="3345060"/>
        </p:xfrm>
        <a:graphic>
          <a:graphicData uri="http://schemas.openxmlformats.org/drawingml/2006/table">
            <a:tbl>
              <a:tblPr/>
              <a:tblGrid>
                <a:gridCol w="4286250">
                  <a:extLst>
                    <a:ext uri="{9D8B030D-6E8A-4147-A177-3AD203B41FA5}">
                      <a16:colId xmlns:a16="http://schemas.microsoft.com/office/drawing/2014/main" val="20000"/>
                    </a:ext>
                  </a:extLst>
                </a:gridCol>
                <a:gridCol w="2143124">
                  <a:extLst>
                    <a:ext uri="{9D8B030D-6E8A-4147-A177-3AD203B41FA5}">
                      <a16:colId xmlns:a16="http://schemas.microsoft.com/office/drawing/2014/main" val="20001"/>
                    </a:ext>
                  </a:extLst>
                </a:gridCol>
                <a:gridCol w="2143126">
                  <a:extLst>
                    <a:ext uri="{9D8B030D-6E8A-4147-A177-3AD203B41FA5}">
                      <a16:colId xmlns:a16="http://schemas.microsoft.com/office/drawing/2014/main" val="20002"/>
                    </a:ext>
                  </a:extLst>
                </a:gridCol>
              </a:tblGrid>
              <a:tr h="334486">
                <a:tc>
                  <a:txBody>
                    <a:bodyPr/>
                    <a:lstStyle/>
                    <a:p>
                      <a:pPr algn="ctr">
                        <a:lnSpc>
                          <a:spcPct val="115000"/>
                        </a:lnSpc>
                        <a:spcAft>
                          <a:spcPts val="0"/>
                        </a:spcAft>
                      </a:pPr>
                      <a:r>
                        <a:rPr lang="en-US" sz="1400" b="1" dirty="0">
                          <a:latin typeface="Times New Roman"/>
                          <a:ea typeface="Times New Roman"/>
                          <a:cs typeface="Times New Roman"/>
                        </a:rPr>
                        <a:t>Color</a:t>
                      </a:r>
                      <a:endParaRPr lang="en-IN" sz="1400"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dirty="0">
                          <a:latin typeface="Times New Roman"/>
                          <a:ea typeface="Times New Roman"/>
                          <a:cs typeface="Times New Roman"/>
                        </a:rPr>
                        <a:t>Color HEX</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dirty="0">
                          <a:latin typeface="Times New Roman"/>
                          <a:ea typeface="Times New Roman"/>
                          <a:cs typeface="Times New Roman"/>
                        </a:rPr>
                        <a:t>Color RGB</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4486">
                <a:tc>
                  <a:txBody>
                    <a:bodyPr/>
                    <a:lstStyle/>
                    <a:p>
                      <a:pPr>
                        <a:lnSpc>
                          <a:spcPct val="115000"/>
                        </a:lnSpc>
                        <a:spcAft>
                          <a:spcPts val="0"/>
                        </a:spcAft>
                      </a:pPr>
                      <a:r>
                        <a:rPr lang="en-US" sz="1200" dirty="0">
                          <a:latin typeface="Times New Roman"/>
                          <a:ea typeface="Times New Roman"/>
                          <a:cs typeface="Times New Roman"/>
                        </a:rPr>
                        <a:t> </a:t>
                      </a:r>
                      <a:endParaRPr lang="en-IN" sz="1100"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a:latin typeface="Times New Roman"/>
                          <a:ea typeface="Times New Roman"/>
                          <a:cs typeface="Times New Roman"/>
                        </a:rPr>
                        <a:t>000000</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err="1" smtClean="0">
                          <a:latin typeface="Times New Roman"/>
                          <a:ea typeface="Times New Roman"/>
                          <a:cs typeface="Times New Roman"/>
                        </a:rPr>
                        <a:t>rgb</a:t>
                      </a:r>
                      <a:r>
                        <a:rPr lang="en-US" sz="1800" b="1" dirty="0" smtClean="0">
                          <a:latin typeface="Times New Roman"/>
                          <a:ea typeface="Times New Roman"/>
                          <a:cs typeface="Times New Roman"/>
                        </a:rPr>
                        <a:t>(0,0,0</a:t>
                      </a:r>
                      <a:r>
                        <a:rPr lang="en-US" sz="1800" b="1" dirty="0">
                          <a:latin typeface="Times New Roman"/>
                          <a:ea typeface="Times New Roman"/>
                          <a:cs typeface="Times New Roman"/>
                        </a:rPr>
                        <a:t>)</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4486">
                <a:tc>
                  <a:txBody>
                    <a:bodyPr/>
                    <a:lstStyle/>
                    <a:p>
                      <a:pPr>
                        <a:lnSpc>
                          <a:spcPct val="115000"/>
                        </a:lnSpc>
                        <a:spcAft>
                          <a:spcPts val="0"/>
                        </a:spcAft>
                      </a:pPr>
                      <a:r>
                        <a:rPr lang="en-US" sz="1200" dirty="0">
                          <a:latin typeface="Times New Roman"/>
                          <a:ea typeface="Times New Roman"/>
                          <a:cs typeface="Times New Roman"/>
                        </a:rPr>
                        <a:t> </a:t>
                      </a:r>
                      <a:endParaRPr lang="en-IN" sz="1100"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a:latin typeface="Times New Roman"/>
                          <a:ea typeface="Times New Roman"/>
                          <a:cs typeface="Times New Roman"/>
                        </a:rPr>
                        <a:t>FF0000</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err="1" smtClean="0">
                          <a:latin typeface="Times New Roman"/>
                          <a:ea typeface="Times New Roman"/>
                          <a:cs typeface="Times New Roman"/>
                        </a:rPr>
                        <a:t>rgb</a:t>
                      </a:r>
                      <a:r>
                        <a:rPr lang="en-US" sz="1800" b="1" dirty="0" smtClean="0">
                          <a:latin typeface="Times New Roman"/>
                          <a:ea typeface="Times New Roman"/>
                          <a:cs typeface="Times New Roman"/>
                        </a:rPr>
                        <a:t>(255,0,0</a:t>
                      </a:r>
                      <a:r>
                        <a:rPr lang="en-US" sz="1800" b="1" dirty="0">
                          <a:latin typeface="Times New Roman"/>
                          <a:ea typeface="Times New Roman"/>
                          <a:cs typeface="Times New Roman"/>
                        </a:rPr>
                        <a:t>)</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4486">
                <a:tc>
                  <a:txBody>
                    <a:bodyPr/>
                    <a:lstStyle/>
                    <a:p>
                      <a:pPr>
                        <a:lnSpc>
                          <a:spcPct val="115000"/>
                        </a:lnSpc>
                        <a:spcAft>
                          <a:spcPts val="0"/>
                        </a:spcAft>
                      </a:pPr>
                      <a:r>
                        <a:rPr lang="en-US" sz="1200" dirty="0">
                          <a:latin typeface="Times New Roman"/>
                          <a:ea typeface="Times New Roman"/>
                          <a:cs typeface="Times New Roman"/>
                        </a:rPr>
                        <a:t> </a:t>
                      </a:r>
                      <a:endParaRPr lang="en-IN" sz="1100"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a:latin typeface="Times New Roman"/>
                          <a:ea typeface="Times New Roman"/>
                          <a:cs typeface="Times New Roman"/>
                        </a:rPr>
                        <a:t>00FF00</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err="1" smtClean="0">
                          <a:latin typeface="Times New Roman"/>
                          <a:ea typeface="Times New Roman"/>
                          <a:cs typeface="Times New Roman"/>
                        </a:rPr>
                        <a:t>rgb</a:t>
                      </a:r>
                      <a:r>
                        <a:rPr lang="en-US" sz="1800" b="1" dirty="0" smtClean="0">
                          <a:latin typeface="Times New Roman"/>
                          <a:ea typeface="Times New Roman"/>
                          <a:cs typeface="Times New Roman"/>
                        </a:rPr>
                        <a:t>(0,255,0</a:t>
                      </a:r>
                      <a:r>
                        <a:rPr lang="en-US" sz="1800" b="1" dirty="0">
                          <a:latin typeface="Times New Roman"/>
                          <a:ea typeface="Times New Roman"/>
                          <a:cs typeface="Times New Roman"/>
                        </a:rPr>
                        <a:t>)</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4486">
                <a:tc>
                  <a:txBody>
                    <a:bodyPr/>
                    <a:lstStyle/>
                    <a:p>
                      <a:pPr>
                        <a:lnSpc>
                          <a:spcPct val="115000"/>
                        </a:lnSpc>
                        <a:spcAft>
                          <a:spcPts val="0"/>
                        </a:spcAft>
                      </a:pPr>
                      <a:r>
                        <a:rPr lang="en-US" sz="1200" dirty="0">
                          <a:latin typeface="Times New Roman"/>
                          <a:ea typeface="Times New Roman"/>
                          <a:cs typeface="Times New Roman"/>
                        </a:rPr>
                        <a:t> </a:t>
                      </a:r>
                      <a:endParaRPr lang="en-IN" sz="1100"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a:latin typeface="Times New Roman"/>
                          <a:ea typeface="Times New Roman"/>
                          <a:cs typeface="Times New Roman"/>
                        </a:rPr>
                        <a:t>0000FF</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err="1" smtClean="0">
                          <a:latin typeface="Times New Roman"/>
                          <a:ea typeface="Times New Roman"/>
                          <a:cs typeface="Times New Roman"/>
                        </a:rPr>
                        <a:t>rgb</a:t>
                      </a:r>
                      <a:r>
                        <a:rPr lang="en-US" sz="1800" b="1" dirty="0" smtClean="0">
                          <a:latin typeface="Times New Roman"/>
                          <a:ea typeface="Times New Roman"/>
                          <a:cs typeface="Times New Roman"/>
                        </a:rPr>
                        <a:t>(0,0,255</a:t>
                      </a:r>
                      <a:r>
                        <a:rPr lang="en-US" sz="1800" b="1" dirty="0">
                          <a:latin typeface="Times New Roman"/>
                          <a:ea typeface="Times New Roman"/>
                          <a:cs typeface="Times New Roman"/>
                        </a:rPr>
                        <a:t>)</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4486">
                <a:tc>
                  <a:txBody>
                    <a:bodyPr/>
                    <a:lstStyle/>
                    <a:p>
                      <a:pPr>
                        <a:lnSpc>
                          <a:spcPct val="115000"/>
                        </a:lnSpc>
                        <a:spcAft>
                          <a:spcPts val="0"/>
                        </a:spcAft>
                      </a:pPr>
                      <a:r>
                        <a:rPr lang="en-US" sz="1200" dirty="0">
                          <a:latin typeface="Times New Roman"/>
                          <a:ea typeface="Times New Roman"/>
                          <a:cs typeface="Times New Roman"/>
                        </a:rPr>
                        <a:t> </a:t>
                      </a:r>
                      <a:endParaRPr lang="en-IN" sz="1100"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a:latin typeface="Times New Roman"/>
                          <a:ea typeface="Times New Roman"/>
                          <a:cs typeface="Times New Roman"/>
                        </a:rPr>
                        <a:t>FFFF00</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err="1" smtClean="0">
                          <a:latin typeface="Times New Roman"/>
                          <a:ea typeface="Times New Roman"/>
                          <a:cs typeface="Times New Roman"/>
                        </a:rPr>
                        <a:t>rgb</a:t>
                      </a:r>
                      <a:r>
                        <a:rPr lang="en-US" sz="1800" b="1" dirty="0" smtClean="0">
                          <a:latin typeface="Times New Roman"/>
                          <a:ea typeface="Times New Roman"/>
                          <a:cs typeface="Times New Roman"/>
                        </a:rPr>
                        <a:t>(255,255,0</a:t>
                      </a:r>
                      <a:r>
                        <a:rPr lang="en-US" sz="1800" b="1" dirty="0">
                          <a:latin typeface="Times New Roman"/>
                          <a:ea typeface="Times New Roman"/>
                          <a:cs typeface="Times New Roman"/>
                        </a:rPr>
                        <a:t>)</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4486">
                <a:tc>
                  <a:txBody>
                    <a:bodyPr/>
                    <a:lstStyle/>
                    <a:p>
                      <a:pPr>
                        <a:lnSpc>
                          <a:spcPct val="115000"/>
                        </a:lnSpc>
                        <a:spcAft>
                          <a:spcPts val="0"/>
                        </a:spcAft>
                      </a:pPr>
                      <a:r>
                        <a:rPr lang="en-US" sz="1200" dirty="0">
                          <a:latin typeface="Times New Roman"/>
                          <a:ea typeface="Times New Roman"/>
                          <a:cs typeface="Times New Roman"/>
                        </a:rPr>
                        <a:t> </a:t>
                      </a:r>
                      <a:endParaRPr lang="en-IN" sz="1100"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a:latin typeface="Times New Roman"/>
                          <a:ea typeface="Times New Roman"/>
                          <a:cs typeface="Times New Roman"/>
                        </a:rPr>
                        <a:t>00FFFF</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err="1" smtClean="0">
                          <a:latin typeface="Times New Roman"/>
                          <a:ea typeface="Times New Roman"/>
                          <a:cs typeface="Times New Roman"/>
                        </a:rPr>
                        <a:t>rgb</a:t>
                      </a:r>
                      <a:r>
                        <a:rPr lang="en-US" sz="1800" b="1" dirty="0" smtClean="0">
                          <a:latin typeface="Times New Roman"/>
                          <a:ea typeface="Times New Roman"/>
                          <a:cs typeface="Times New Roman"/>
                        </a:rPr>
                        <a:t>(0,255,255</a:t>
                      </a:r>
                      <a:r>
                        <a:rPr lang="en-US" sz="1800" b="1" dirty="0">
                          <a:latin typeface="Times New Roman"/>
                          <a:ea typeface="Times New Roman"/>
                          <a:cs typeface="Times New Roman"/>
                        </a:rPr>
                        <a:t>)</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4486">
                <a:tc>
                  <a:txBody>
                    <a:bodyPr/>
                    <a:lstStyle/>
                    <a:p>
                      <a:pPr>
                        <a:lnSpc>
                          <a:spcPct val="115000"/>
                        </a:lnSpc>
                        <a:spcAft>
                          <a:spcPts val="0"/>
                        </a:spcAft>
                      </a:pPr>
                      <a:r>
                        <a:rPr lang="en-US" sz="1200" dirty="0">
                          <a:latin typeface="Times New Roman"/>
                          <a:ea typeface="Times New Roman"/>
                          <a:cs typeface="Times New Roman"/>
                        </a:rPr>
                        <a:t> </a:t>
                      </a:r>
                      <a:endParaRPr lang="en-IN" sz="1100"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a:latin typeface="Times New Roman"/>
                          <a:ea typeface="Times New Roman"/>
                          <a:cs typeface="Times New Roman"/>
                        </a:rPr>
                        <a:t>FF00FF</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err="1" smtClean="0">
                          <a:latin typeface="Times New Roman"/>
                          <a:ea typeface="Times New Roman"/>
                          <a:cs typeface="Times New Roman"/>
                        </a:rPr>
                        <a:t>rgb</a:t>
                      </a:r>
                      <a:r>
                        <a:rPr lang="en-US" sz="1800" b="1" dirty="0" smtClean="0">
                          <a:latin typeface="Times New Roman"/>
                          <a:ea typeface="Times New Roman"/>
                          <a:cs typeface="Times New Roman"/>
                        </a:rPr>
                        <a:t>(255,0,255</a:t>
                      </a:r>
                      <a:r>
                        <a:rPr lang="en-US" sz="1800" b="1" dirty="0">
                          <a:latin typeface="Times New Roman"/>
                          <a:ea typeface="Times New Roman"/>
                          <a:cs typeface="Times New Roman"/>
                        </a:rPr>
                        <a:t>)</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34486">
                <a:tc>
                  <a:txBody>
                    <a:bodyPr/>
                    <a:lstStyle/>
                    <a:p>
                      <a:pPr>
                        <a:lnSpc>
                          <a:spcPct val="115000"/>
                        </a:lnSpc>
                        <a:spcAft>
                          <a:spcPts val="0"/>
                        </a:spcAft>
                      </a:pPr>
                      <a:r>
                        <a:rPr lang="en-US" sz="1200">
                          <a:latin typeface="Times New Roman"/>
                          <a:ea typeface="Times New Roman"/>
                          <a:cs typeface="Times New Roman"/>
                        </a:rPr>
                        <a:t> </a:t>
                      </a:r>
                      <a:endParaRPr lang="en-IN" sz="110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a:latin typeface="Times New Roman"/>
                          <a:ea typeface="Times New Roman"/>
                          <a:cs typeface="Times New Roman"/>
                        </a:rPr>
                        <a:t>C0C0C0</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err="1" smtClean="0">
                          <a:latin typeface="Times New Roman"/>
                          <a:ea typeface="Times New Roman"/>
                          <a:cs typeface="Times New Roman"/>
                        </a:rPr>
                        <a:t>rgb</a:t>
                      </a:r>
                      <a:r>
                        <a:rPr lang="en-US" sz="1800" b="1" dirty="0" smtClean="0">
                          <a:latin typeface="Times New Roman"/>
                          <a:ea typeface="Times New Roman"/>
                          <a:cs typeface="Times New Roman"/>
                        </a:rPr>
                        <a:t>(192,192,192</a:t>
                      </a:r>
                      <a:r>
                        <a:rPr lang="en-US" sz="1800" b="1" dirty="0">
                          <a:latin typeface="Times New Roman"/>
                          <a:ea typeface="Times New Roman"/>
                          <a:cs typeface="Times New Roman"/>
                        </a:rPr>
                        <a:t>)</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34486">
                <a:tc>
                  <a:txBody>
                    <a:bodyPr/>
                    <a:lstStyle/>
                    <a:p>
                      <a:pPr>
                        <a:lnSpc>
                          <a:spcPct val="115000"/>
                        </a:lnSpc>
                        <a:spcAft>
                          <a:spcPts val="0"/>
                        </a:spcAft>
                      </a:pPr>
                      <a:r>
                        <a:rPr lang="en-US" sz="1200" dirty="0">
                          <a:latin typeface="Times New Roman"/>
                          <a:ea typeface="Times New Roman"/>
                          <a:cs typeface="Times New Roman"/>
                        </a:rPr>
                        <a:t> </a:t>
                      </a:r>
                      <a:endParaRPr lang="en-IN" sz="1100"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a:latin typeface="Times New Roman"/>
                          <a:ea typeface="Times New Roman"/>
                          <a:cs typeface="Times New Roman"/>
                        </a:rPr>
                        <a:t>FFFFFF</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800" b="1" dirty="0" smtClean="0">
                          <a:latin typeface="Times New Roman"/>
                          <a:ea typeface="Times New Roman"/>
                          <a:cs typeface="Times New Roman"/>
                        </a:rPr>
                        <a:t> </a:t>
                      </a:r>
                      <a:r>
                        <a:rPr lang="en-US" sz="1800" b="1" dirty="0" err="1" smtClean="0">
                          <a:latin typeface="Times New Roman"/>
                          <a:ea typeface="Times New Roman"/>
                          <a:cs typeface="Times New Roman"/>
                        </a:rPr>
                        <a:t>rgb</a:t>
                      </a:r>
                      <a:r>
                        <a:rPr lang="en-US" sz="1800" b="1" dirty="0" smtClean="0">
                          <a:latin typeface="Times New Roman"/>
                          <a:ea typeface="Times New Roman"/>
                          <a:cs typeface="Times New Roman"/>
                        </a:rPr>
                        <a:t>(255,255,255</a:t>
                      </a:r>
                      <a:r>
                        <a:rPr lang="en-US" sz="1800" b="1" dirty="0">
                          <a:latin typeface="Times New Roman"/>
                          <a:ea typeface="Times New Roman"/>
                          <a:cs typeface="Times New Roman"/>
                        </a:rPr>
                        <a:t>)</a:t>
                      </a:r>
                      <a:endParaRPr lang="en-IN" sz="1800" b="1" dirty="0">
                        <a:latin typeface="Calibri"/>
                        <a:ea typeface="Calibri"/>
                        <a:cs typeface="Times New Roman"/>
                      </a:endParaRPr>
                    </a:p>
                  </a:txBody>
                  <a:tcPr marL="9525" marR="9525" marT="9519" marB="9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1745" name="Rectangle 1"/>
          <p:cNvSpPr>
            <a:spLocks noChangeArrowheads="1"/>
          </p:cNvSpPr>
          <p:nvPr/>
        </p:nvSpPr>
        <p:spPr bwMode="auto">
          <a:xfrm>
            <a:off x="714375" y="4183063"/>
            <a:ext cx="8001000" cy="2432050"/>
          </a:xfrm>
          <a:prstGeom prst="rect">
            <a:avLst/>
          </a:prstGeom>
          <a:noFill/>
          <a:ln w="9525">
            <a:noFill/>
            <a:miter lim="800000"/>
            <a:headEnd/>
            <a:tailEnd/>
          </a:ln>
          <a:effectLst/>
        </p:spPr>
        <p:txBody>
          <a:bodyPr anchor="ctr">
            <a:spAutoFit/>
          </a:bodyPr>
          <a:lstStyle/>
          <a:p>
            <a:pPr>
              <a:buFont typeface="Arial" pitchFamily="34" charset="0"/>
              <a:buChar char="•"/>
              <a:defRPr/>
            </a:pPr>
            <a:r>
              <a:rPr lang="en-US" sz="2200" dirty="0">
                <a:latin typeface="+mj-lt"/>
                <a:ea typeface="Times New Roman" pitchFamily="18" charset="0"/>
              </a:rPr>
              <a:t>HTML colors can be defined as a hexadecimal notation for the combination of Red, Green, and Blue color values (RGB).</a:t>
            </a:r>
          </a:p>
          <a:p>
            <a:pPr>
              <a:buFont typeface="Arial" pitchFamily="34" charset="0"/>
              <a:buChar char="•"/>
              <a:defRPr/>
            </a:pPr>
            <a:endParaRPr lang="en-US" sz="2200" dirty="0">
              <a:latin typeface="+mj-lt"/>
              <a:ea typeface="Times New Roman" pitchFamily="18" charset="0"/>
            </a:endParaRPr>
          </a:p>
          <a:p>
            <a:pPr>
              <a:buFont typeface="Arial" pitchFamily="34" charset="0"/>
              <a:buChar char="•"/>
              <a:defRPr/>
            </a:pPr>
            <a:r>
              <a:rPr lang="en-US" sz="2200" dirty="0">
                <a:latin typeface="+mj-lt"/>
                <a:cs typeface="Arial" charset="0"/>
              </a:rPr>
              <a:t>The lowest value that can be given to one light source is 0 (hex #00) and the highest value is 255 (hex #FF).</a:t>
            </a:r>
            <a:endParaRPr lang="en-IN" sz="2200" dirty="0">
              <a:latin typeface="+mj-lt"/>
              <a:cs typeface="Arial" charset="0"/>
            </a:endParaRPr>
          </a:p>
          <a:p>
            <a:pPr>
              <a:defRPr/>
            </a:pPr>
            <a:endParaRPr lang="en-US" sz="2000" dirty="0">
              <a:latin typeface="+mj-lt"/>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descr="C:\Program Files (x86)\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785938"/>
            <a:ext cx="26098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Title 1"/>
          <p:cNvSpPr>
            <a:spLocks noGrp="1"/>
          </p:cNvSpPr>
          <p:nvPr>
            <p:ph type="title"/>
          </p:nvPr>
        </p:nvSpPr>
        <p:spPr/>
        <p:txBody>
          <a:bodyPr/>
          <a:lstStyle/>
          <a:p>
            <a:endParaRPr lang="en-IN" altLang="en-US" smtClean="0"/>
          </a:p>
        </p:txBody>
      </p:sp>
      <p:sp>
        <p:nvSpPr>
          <p:cNvPr id="97284" name="Content Placeholder 2"/>
          <p:cNvSpPr>
            <a:spLocks noGrp="1"/>
          </p:cNvSpPr>
          <p:nvPr>
            <p:ph sz="quarter" idx="1"/>
          </p:nvPr>
        </p:nvSpPr>
        <p:spPr>
          <a:xfrm>
            <a:off x="457200" y="1219200"/>
            <a:ext cx="8229600" cy="4937125"/>
          </a:xfrm>
        </p:spPr>
        <p:txBody>
          <a:bodyPr/>
          <a:lstStyle/>
          <a:p>
            <a:endParaRPr lang="en-IN" altLang="en-US" smtClean="0"/>
          </a:p>
        </p:txBody>
      </p:sp>
      <p:sp>
        <p:nvSpPr>
          <p:cNvPr id="4" name="Rectangle 3"/>
          <p:cNvSpPr/>
          <p:nvPr/>
        </p:nvSpPr>
        <p:spPr>
          <a:xfrm>
            <a:off x="2139080" y="576844"/>
            <a:ext cx="5147564" cy="92333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1" hangingPunct="1">
              <a:defRPr/>
            </a:pP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cs typeface="Arial" charset="0"/>
              </a:rPr>
              <a:t>Questions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Uses of JavaScript</a:t>
            </a:r>
            <a:endParaRPr lang="en-IN" altLang="en-US" smtClean="0"/>
          </a:p>
        </p:txBody>
      </p:sp>
      <p:sp>
        <p:nvSpPr>
          <p:cNvPr id="19459" name="Content Placeholder 2"/>
          <p:cNvSpPr>
            <a:spLocks noGrp="1"/>
          </p:cNvSpPr>
          <p:nvPr>
            <p:ph sz="quarter" idx="1"/>
          </p:nvPr>
        </p:nvSpPr>
        <p:spPr>
          <a:xfrm>
            <a:off x="457200" y="1219200"/>
            <a:ext cx="8229600" cy="4937125"/>
          </a:xfrm>
        </p:spPr>
        <p:txBody>
          <a:bodyPr/>
          <a:lstStyle/>
          <a:p>
            <a:pPr algn="just" eaLnBrk="1" hangingPunct="1"/>
            <a:r>
              <a:rPr lang="en-US" altLang="en-US" sz="2800" smtClean="0"/>
              <a:t>JavaScript is dynamically typed</a:t>
            </a:r>
          </a:p>
          <a:p>
            <a:pPr algn="just" eaLnBrk="1" hangingPunct="1"/>
            <a:r>
              <a:rPr lang="en-US" altLang="en-US" sz="2800" smtClean="0"/>
              <a:t>JavaScript can be used to replace some of what is typically done with applets (except graphics)</a:t>
            </a:r>
          </a:p>
          <a:p>
            <a:pPr algn="just" eaLnBrk="1" hangingPunct="1"/>
            <a:r>
              <a:rPr lang="en-US" altLang="en-US" sz="2800" smtClean="0"/>
              <a:t>Computation capability for client side</a:t>
            </a:r>
          </a:p>
          <a:p>
            <a:pPr algn="just" eaLnBrk="1" hangingPunct="1"/>
            <a:r>
              <a:rPr lang="en-US" altLang="en-US" sz="2800" smtClean="0"/>
              <a:t>Database access, networking for server side</a:t>
            </a:r>
          </a:p>
          <a:p>
            <a:pPr algn="just" eaLnBrk="1" hangingPunct="1"/>
            <a:r>
              <a:rPr lang="en-US" altLang="en-US" sz="2800" smtClean="0"/>
              <a:t>User interactions through forms are easy</a:t>
            </a:r>
          </a:p>
          <a:p>
            <a:pPr algn="just" eaLnBrk="1" hangingPunct="1"/>
            <a:r>
              <a:rPr lang="en-US" altLang="en-US" sz="2800" smtClean="0"/>
              <a:t>The Document Object Model makes it possible to    support dynamic HTML documents with JavaScript</a:t>
            </a:r>
          </a:p>
          <a:p>
            <a:pPr algn="just" eaLnBrk="1" hangingPunct="1"/>
            <a:endParaRPr lang="en-US" altLang="en-US" sz="2800" smtClean="0"/>
          </a:p>
          <a:p>
            <a:pPr algn="just" eaLnBrk="1" hangingPunct="1"/>
            <a:endParaRPr lang="en-I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0" dur="500"/>
                                        <p:tgtEl>
                                          <p:spTgt spid="1945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5" dur="500"/>
                                        <p:tgtEl>
                                          <p:spTgt spid="1945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30"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i="1" smtClean="0"/>
              <a:t>Event-Driven Computation</a:t>
            </a:r>
            <a:endParaRPr lang="en-IN" altLang="en-US" smtClean="0"/>
          </a:p>
        </p:txBody>
      </p:sp>
      <p:sp>
        <p:nvSpPr>
          <p:cNvPr id="20483" name="Content Placeholder 2"/>
          <p:cNvSpPr>
            <a:spLocks noGrp="1"/>
          </p:cNvSpPr>
          <p:nvPr>
            <p:ph sz="quarter" idx="1"/>
          </p:nvPr>
        </p:nvSpPr>
        <p:spPr>
          <a:xfrm>
            <a:off x="457200" y="1285875"/>
            <a:ext cx="8229600" cy="4870450"/>
          </a:xfrm>
        </p:spPr>
        <p:txBody>
          <a:bodyPr/>
          <a:lstStyle/>
          <a:p>
            <a:pPr eaLnBrk="1" hangingPunct="1"/>
            <a:r>
              <a:rPr lang="en-US" altLang="en-US" sz="2600" smtClean="0"/>
              <a:t>User interactions with HTML documents in JavaScript use the event-driven model of computation</a:t>
            </a:r>
          </a:p>
          <a:p>
            <a:pPr eaLnBrk="1" hangingPunct="1"/>
            <a:r>
              <a:rPr lang="en-US" altLang="en-US" sz="2600" smtClean="0"/>
              <a:t>User interactions with form elements can be used to trigger execution of scripts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12" dur="500"/>
                                        <p:tgtEl>
                                          <p:spTgt spid="20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7236</TotalTime>
  <Words>4604</Words>
  <Application>Microsoft Office PowerPoint</Application>
  <PresentationFormat>On-screen Show (4:3)</PresentationFormat>
  <Paragraphs>850</Paragraphs>
  <Slides>79</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79</vt:i4>
      </vt:variant>
    </vt:vector>
  </HeadingPairs>
  <TitlesOfParts>
    <vt:vector size="93" baseType="lpstr">
      <vt:lpstr>Arial</vt:lpstr>
      <vt:lpstr>Bookman Old Style</vt:lpstr>
      <vt:lpstr>Gill Sans MT</vt:lpstr>
      <vt:lpstr>Wingdings 3</vt:lpstr>
      <vt:lpstr>Wingdings</vt:lpstr>
      <vt:lpstr>Calibri</vt:lpstr>
      <vt:lpstr>Times New Roman</vt:lpstr>
      <vt:lpstr>Courier New</vt:lpstr>
      <vt:lpstr>Gill Sans</vt:lpstr>
      <vt:lpstr>Courier</vt:lpstr>
      <vt:lpstr>Tahoma</vt:lpstr>
      <vt:lpstr>Verdana</vt:lpstr>
      <vt:lpstr>ヒラギノ明朝 ProN W3</vt:lpstr>
      <vt:lpstr>Origin</vt:lpstr>
      <vt:lpstr>PowerPoint Presentation</vt:lpstr>
      <vt:lpstr>JavaScript</vt:lpstr>
      <vt:lpstr>Overview of JavaScript</vt:lpstr>
      <vt:lpstr>Introduction</vt:lpstr>
      <vt:lpstr>Introduction -JavaScript</vt:lpstr>
      <vt:lpstr>JavaScript and Java</vt:lpstr>
      <vt:lpstr>Java vs. JavaScript</vt:lpstr>
      <vt:lpstr>Uses of JavaScript</vt:lpstr>
      <vt:lpstr>Event-Driven Computation</vt:lpstr>
      <vt:lpstr>HTML / JavaScript</vt:lpstr>
      <vt:lpstr>Object orientation and JavaScript</vt:lpstr>
      <vt:lpstr>JavaScript Objects</vt:lpstr>
      <vt:lpstr>General syntax &amp;Comment line</vt:lpstr>
      <vt:lpstr>Example</vt:lpstr>
      <vt:lpstr>JavaScript Reserved Words</vt:lpstr>
      <vt:lpstr>Primitives</vt:lpstr>
      <vt:lpstr>Primitives, Operations, &amp; Expressions</vt:lpstr>
      <vt:lpstr>Numeric and String Literals</vt:lpstr>
      <vt:lpstr>PowerPoint Presentation</vt:lpstr>
      <vt:lpstr>Variables </vt:lpstr>
      <vt:lpstr>PowerPoint Presentation</vt:lpstr>
      <vt:lpstr>Numeric operators</vt:lpstr>
      <vt:lpstr>Precedence and associativity of the numeric operators</vt:lpstr>
      <vt:lpstr>Math Object</vt:lpstr>
      <vt:lpstr>Math.floor</vt:lpstr>
      <vt:lpstr>Random</vt:lpstr>
      <vt:lpstr>Try This</vt:lpstr>
      <vt:lpstr>Primitives, Operations, &amp; Expressions...</vt:lpstr>
      <vt:lpstr>parseInt</vt:lpstr>
      <vt:lpstr>NaN</vt:lpstr>
      <vt:lpstr>String Catenation (Implicit / Explicit)</vt:lpstr>
      <vt:lpstr>String methods</vt:lpstr>
      <vt:lpstr>String properties and methods </vt:lpstr>
      <vt:lpstr>typeof operator</vt:lpstr>
      <vt:lpstr>JavaScript Date Object</vt:lpstr>
      <vt:lpstr>Date Object</vt:lpstr>
      <vt:lpstr>Date Object             Digital Clock</vt:lpstr>
      <vt:lpstr>Constructor and Prototype</vt:lpstr>
      <vt:lpstr>Constructor</vt:lpstr>
      <vt:lpstr>Screen Output &amp; Keyboard Input</vt:lpstr>
      <vt:lpstr>Dialog window</vt:lpstr>
      <vt:lpstr>Alert window </vt:lpstr>
      <vt:lpstr>Confirm dialog box</vt:lpstr>
      <vt:lpstr>Confirm Window</vt:lpstr>
      <vt:lpstr>PowerPoint Presentation</vt:lpstr>
      <vt:lpstr>Prompt window</vt:lpstr>
      <vt:lpstr>PowerPoint Presentation</vt:lpstr>
      <vt:lpstr>Error Console</vt:lpstr>
      <vt:lpstr>   Loop statements</vt:lpstr>
      <vt:lpstr>Control Statements</vt:lpstr>
      <vt:lpstr>PowerPoint Presentation</vt:lpstr>
      <vt:lpstr>Logical Operators</vt:lpstr>
      <vt:lpstr>Assignment Operators</vt:lpstr>
      <vt:lpstr>PowerPoint Presentation</vt:lpstr>
      <vt:lpstr>Comparison Operators</vt:lpstr>
      <vt:lpstr>switch statement</vt:lpstr>
      <vt:lpstr>Switch</vt:lpstr>
      <vt:lpstr>Arrays</vt:lpstr>
      <vt:lpstr>PowerPoint Presentation</vt:lpstr>
      <vt:lpstr>Arrays</vt:lpstr>
      <vt:lpstr>Array Object</vt:lpstr>
      <vt:lpstr>Arrays...</vt:lpstr>
      <vt:lpstr>Arrays...</vt:lpstr>
      <vt:lpstr>Sort function - comparison</vt:lpstr>
      <vt:lpstr>Arrays...</vt:lpstr>
      <vt:lpstr>Functions</vt:lpstr>
      <vt:lpstr>Functions...</vt:lpstr>
      <vt:lpstr>Object Creation and Modification</vt:lpstr>
      <vt:lpstr>Constructors</vt:lpstr>
      <vt:lpstr>Pattern Matching using Regular Expression</vt:lpstr>
      <vt:lpstr>PowerPoint Presentation</vt:lpstr>
      <vt:lpstr>Character and Character-Class Patterns</vt:lpstr>
      <vt:lpstr>Character class</vt:lpstr>
      <vt:lpstr>Predefined character classes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Tamal</dc:creator>
  <cp:lastModifiedBy>Tamal Dey</cp:lastModifiedBy>
  <cp:revision>470</cp:revision>
  <dcterms:created xsi:type="dcterms:W3CDTF">2010-02-14T11:43:20Z</dcterms:created>
  <dcterms:modified xsi:type="dcterms:W3CDTF">2017-12-13T07:45:34Z</dcterms:modified>
</cp:coreProperties>
</file>