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3"/>
  </p:notesMasterIdLst>
  <p:handoutMasterIdLst>
    <p:handoutMasterId r:id="rId104"/>
  </p:handoutMasterIdLst>
  <p:sldIdLst>
    <p:sldId id="256" r:id="rId2"/>
    <p:sldId id="376" r:id="rId3"/>
    <p:sldId id="257" r:id="rId4"/>
    <p:sldId id="258" r:id="rId5"/>
    <p:sldId id="277" r:id="rId6"/>
    <p:sldId id="260" r:id="rId7"/>
    <p:sldId id="266" r:id="rId8"/>
    <p:sldId id="261" r:id="rId9"/>
    <p:sldId id="378" r:id="rId10"/>
    <p:sldId id="379" r:id="rId11"/>
    <p:sldId id="380" r:id="rId12"/>
    <p:sldId id="262" r:id="rId13"/>
    <p:sldId id="265" r:id="rId14"/>
    <p:sldId id="263" r:id="rId15"/>
    <p:sldId id="264" r:id="rId16"/>
    <p:sldId id="288" r:id="rId17"/>
    <p:sldId id="276" r:id="rId18"/>
    <p:sldId id="281" r:id="rId19"/>
    <p:sldId id="283" r:id="rId20"/>
    <p:sldId id="301" r:id="rId21"/>
    <p:sldId id="267" r:id="rId22"/>
    <p:sldId id="268" r:id="rId23"/>
    <p:sldId id="284" r:id="rId24"/>
    <p:sldId id="285" r:id="rId25"/>
    <p:sldId id="387" r:id="rId26"/>
    <p:sldId id="269" r:id="rId27"/>
    <p:sldId id="270" r:id="rId28"/>
    <p:sldId id="271" r:id="rId29"/>
    <p:sldId id="280" r:id="rId30"/>
    <p:sldId id="273" r:id="rId31"/>
    <p:sldId id="272" r:id="rId32"/>
    <p:sldId id="274" r:id="rId33"/>
    <p:sldId id="275" r:id="rId34"/>
    <p:sldId id="385" r:id="rId35"/>
    <p:sldId id="279" r:id="rId36"/>
    <p:sldId id="287" r:id="rId37"/>
    <p:sldId id="289" r:id="rId38"/>
    <p:sldId id="290" r:id="rId39"/>
    <p:sldId id="291" r:id="rId40"/>
    <p:sldId id="296" r:id="rId41"/>
    <p:sldId id="381" r:id="rId42"/>
    <p:sldId id="382" r:id="rId43"/>
    <p:sldId id="297" r:id="rId44"/>
    <p:sldId id="302" r:id="rId45"/>
    <p:sldId id="303" r:id="rId46"/>
    <p:sldId id="304" r:id="rId47"/>
    <p:sldId id="386" r:id="rId48"/>
    <p:sldId id="298" r:id="rId49"/>
    <p:sldId id="308" r:id="rId50"/>
    <p:sldId id="309" r:id="rId51"/>
    <p:sldId id="310" r:id="rId52"/>
    <p:sldId id="307" r:id="rId53"/>
    <p:sldId id="311" r:id="rId54"/>
    <p:sldId id="312" r:id="rId55"/>
    <p:sldId id="313" r:id="rId56"/>
    <p:sldId id="314" r:id="rId57"/>
    <p:sldId id="316" r:id="rId58"/>
    <p:sldId id="299" r:id="rId59"/>
    <p:sldId id="317" r:id="rId60"/>
    <p:sldId id="318" r:id="rId61"/>
    <p:sldId id="319" r:id="rId62"/>
    <p:sldId id="320" r:id="rId63"/>
    <p:sldId id="330" r:id="rId64"/>
    <p:sldId id="321" r:id="rId65"/>
    <p:sldId id="323" r:id="rId66"/>
    <p:sldId id="324" r:id="rId67"/>
    <p:sldId id="325" r:id="rId68"/>
    <p:sldId id="326" r:id="rId69"/>
    <p:sldId id="327" r:id="rId70"/>
    <p:sldId id="328" r:id="rId71"/>
    <p:sldId id="329" r:id="rId72"/>
    <p:sldId id="334" r:id="rId73"/>
    <p:sldId id="335" r:id="rId74"/>
    <p:sldId id="336" r:id="rId75"/>
    <p:sldId id="337" r:id="rId76"/>
    <p:sldId id="338" r:id="rId77"/>
    <p:sldId id="339" r:id="rId78"/>
    <p:sldId id="349" r:id="rId79"/>
    <p:sldId id="341" r:id="rId80"/>
    <p:sldId id="340" r:id="rId81"/>
    <p:sldId id="342" r:id="rId82"/>
    <p:sldId id="343" r:id="rId83"/>
    <p:sldId id="344" r:id="rId84"/>
    <p:sldId id="388" r:id="rId85"/>
    <p:sldId id="347" r:id="rId86"/>
    <p:sldId id="345" r:id="rId87"/>
    <p:sldId id="348" r:id="rId88"/>
    <p:sldId id="350" r:id="rId89"/>
    <p:sldId id="373" r:id="rId90"/>
    <p:sldId id="374" r:id="rId91"/>
    <p:sldId id="375" r:id="rId92"/>
    <p:sldId id="351" r:id="rId93"/>
    <p:sldId id="352" r:id="rId94"/>
    <p:sldId id="355" r:id="rId95"/>
    <p:sldId id="356" r:id="rId96"/>
    <p:sldId id="360" r:id="rId97"/>
    <p:sldId id="361" r:id="rId98"/>
    <p:sldId id="362" r:id="rId99"/>
    <p:sldId id="363" r:id="rId100"/>
    <p:sldId id="364" r:id="rId101"/>
    <p:sldId id="377" r:id="rId102"/>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E62"/>
    <a:srgbClr val="0C4063"/>
    <a:srgbClr val="663300"/>
    <a:srgbClr val="FF00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6067" autoAdjust="0"/>
  </p:normalViewPr>
  <p:slideViewPr>
    <p:cSldViewPr>
      <p:cViewPr varScale="1">
        <p:scale>
          <a:sx n="61" d="100"/>
          <a:sy n="61" d="100"/>
        </p:scale>
        <p:origin x="1584" y="60"/>
      </p:cViewPr>
      <p:guideLst>
        <p:guide orient="horz" pos="2160"/>
        <p:guide pos="2880"/>
      </p:guideLst>
    </p:cSldViewPr>
  </p:slideViewPr>
  <p:outlineViewPr>
    <p:cViewPr>
      <p:scale>
        <a:sx n="33" d="100"/>
        <a:sy n="33" d="100"/>
      </p:scale>
      <p:origin x="0" y="839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863AFE08-31B7-4910-A1F8-5BE6413A06A0}" type="datetimeFigureOut">
              <a:rPr lang="en-US" smtClean="0"/>
              <a:t>12/6/2017</a:t>
            </a:fld>
            <a:endParaRPr lang="en-IN"/>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9866E2E8-997B-466A-B347-4BC60E83E309}" type="slidenum">
              <a:rPr lang="en-IN" smtClean="0"/>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IN"/>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7DBE9BA7-F489-411A-AD5F-4D44D1CCAA6E}" type="datetimeFigureOut">
              <a:rPr lang="en-US" smtClean="0"/>
              <a:pPr/>
              <a:t>12/6/2017</a:t>
            </a:fld>
            <a:endParaRPr lang="en-IN"/>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en-IN"/>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en-IN"/>
          </a:p>
        </p:txBody>
      </p:sp>
      <p:sp>
        <p:nvSpPr>
          <p:cNvPr id="7" name="Slide Number Placehold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95C0C923-4B18-4FC0-A065-D00D5DD3FD9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schools.com/tags/tag_meter.asp"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err="1" smtClean="0"/>
              <a:t>Markup</a:t>
            </a:r>
            <a:r>
              <a:rPr lang="en-IN" b="1" dirty="0" smtClean="0"/>
              <a:t> languages</a:t>
            </a:r>
            <a:r>
              <a:rPr lang="en-IN" dirty="0" smtClean="0"/>
              <a:t> are designed for the processing, definition and presentation of text. The </a:t>
            </a:r>
            <a:r>
              <a:rPr lang="en-IN" b="1" dirty="0" smtClean="0"/>
              <a:t>language</a:t>
            </a:r>
            <a:r>
              <a:rPr lang="en-IN" dirty="0" smtClean="0"/>
              <a:t> specifies code for formatting, both the layout and style, within a text file. The code used to specify the formatting are called tags. </a:t>
            </a:r>
            <a:r>
              <a:rPr lang="en-IN" dirty="0" err="1" smtClean="0"/>
              <a:t>HTMLis</a:t>
            </a:r>
            <a:r>
              <a:rPr lang="en-IN" dirty="0" smtClean="0"/>
              <a:t> a an example of a widely known and used </a:t>
            </a:r>
            <a:r>
              <a:rPr lang="en-IN" b="1" dirty="0" err="1" smtClean="0"/>
              <a:t>markup</a:t>
            </a:r>
            <a:r>
              <a:rPr lang="en-IN" b="1" dirty="0" smtClean="0"/>
              <a:t> language</a:t>
            </a:r>
            <a:r>
              <a:rPr lang="en-IN" dirty="0" smtClean="0"/>
              <a:t>.</a:t>
            </a:r>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20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36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300" b="1" dirty="0" smtClean="0"/>
              <a:t>Tip:</a:t>
            </a:r>
            <a:r>
              <a:rPr lang="en-IN" sz="1300" dirty="0" smtClean="0"/>
              <a:t> Use the &lt;progress&gt; tag in conjunction with JavaScript to display the progress of a task.</a:t>
            </a:r>
          </a:p>
          <a:p>
            <a:r>
              <a:rPr lang="en-IN" sz="1300" b="1" dirty="0" smtClean="0"/>
              <a:t>Note</a:t>
            </a:r>
            <a:r>
              <a:rPr lang="en-IN" sz="1300" dirty="0" smtClean="0"/>
              <a:t>: The &lt;progress&gt; tag is not suitable for representing a gauge (e.g. disk space usage or relevance of a query result). To represent a gauge, use the </a:t>
            </a:r>
            <a:r>
              <a:rPr lang="en-IN" sz="1300" u="sng" dirty="0" smtClean="0">
                <a:hlinkClick r:id="rId3"/>
              </a:rPr>
              <a:t>&lt;meter&gt;</a:t>
            </a:r>
            <a:r>
              <a:rPr lang="en-IN" sz="1300" dirty="0" smtClean="0"/>
              <a:t> tag instead.</a:t>
            </a:r>
          </a:p>
          <a:p>
            <a:r>
              <a:rPr lang="en-IN" b="1" dirty="0" smtClean="0"/>
              <a:t>Gauge: </a:t>
            </a:r>
            <a:r>
              <a:rPr lang="en-IN" sz="1300" dirty="0" smtClean="0"/>
              <a:t> Instrument that measures and gives a visual display of the amount, level, or contents of something.</a:t>
            </a:r>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39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46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5C0C923-4B18-4FC0-A065-D00D5DD3FD97}" type="slidenum">
              <a:rPr lang="en-IN" smtClean="0"/>
              <a:pPr/>
              <a:t>50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n-US" altLang="ja-JP" smtClean="0"/>
              <a:t>Click to edit Master title style</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fld id="{3EE0A8A5-716C-410D-B2BB-92C303A138CD}" type="datetime1">
              <a:rPr lang="en-US" smtClean="0"/>
              <a:pPr/>
              <a:t>12/6/2017</a:t>
            </a:fld>
            <a:endParaRPr lang="en-IN"/>
          </a:p>
        </p:txBody>
      </p:sp>
      <p:sp>
        <p:nvSpPr>
          <p:cNvPr id="11" name="図形 10"/>
          <p:cNvSpPr>
            <a:spLocks noGrp="1"/>
          </p:cNvSpPr>
          <p:nvPr>
            <p:ph type="ftr" sz="quarter" idx="11"/>
          </p:nvPr>
        </p:nvSpPr>
        <p:spPr>
          <a:xfrm>
            <a:off x="6048000" y="6492875"/>
            <a:ext cx="2394000" cy="365125"/>
          </a:xfrm>
        </p:spPr>
        <p:txBody>
          <a:bodyPr/>
          <a:lstStyle/>
          <a:p>
            <a:endParaRPr lang="en-IN"/>
          </a:p>
        </p:txBody>
      </p:sp>
      <p:sp>
        <p:nvSpPr>
          <p:cNvPr id="18" name="図形 17"/>
          <p:cNvSpPr>
            <a:spLocks noGrp="1"/>
          </p:cNvSpPr>
          <p:nvPr>
            <p:ph type="sldNum" sz="quarter" idx="12"/>
          </p:nvPr>
        </p:nvSpPr>
        <p:spPr>
          <a:xfrm>
            <a:off x="8499632" y="6492875"/>
            <a:ext cx="644400" cy="365125"/>
          </a:xfrm>
        </p:spPr>
        <p:txBody>
          <a:bodyPr/>
          <a:lstStyle/>
          <a:p>
            <a:fld id="{8363A1D7-E95E-458C-B071-B278BBF10293}" type="slidenum">
              <a:rPr lang="en-IN" smtClean="0"/>
              <a:pPr/>
              <a:t>‹#›</a:t>
            </a:fld>
            <a:endParaRPr lang="en-IN"/>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n-US" altLang="ja-JP" smtClean="0"/>
              <a:t>Click to edit Master title style</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fld id="{ED3BA910-E865-498C-ACAE-96991834DA2B}" type="datetime1">
              <a:rPr lang="en-US" smtClean="0"/>
              <a:pPr/>
              <a:t>12/6/2017</a:t>
            </a:fld>
            <a:endParaRPr lang="en-IN"/>
          </a:p>
        </p:txBody>
      </p:sp>
      <p:sp>
        <p:nvSpPr>
          <p:cNvPr id="5" name="図形 4"/>
          <p:cNvSpPr>
            <a:spLocks noGrp="1"/>
          </p:cNvSpPr>
          <p:nvPr>
            <p:ph type="ftr" sz="quarter" idx="11"/>
          </p:nvPr>
        </p:nvSpPr>
        <p:spPr>
          <a:xfrm>
            <a:off x="6048000" y="6494400"/>
            <a:ext cx="2394000" cy="365125"/>
          </a:xfrm>
        </p:spPr>
        <p:txBody>
          <a:bodyPr/>
          <a:lstStyle/>
          <a:p>
            <a:endParaRPr lang="en-IN"/>
          </a:p>
        </p:txBody>
      </p:sp>
      <p:sp>
        <p:nvSpPr>
          <p:cNvPr id="6" name="図形 5"/>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n-US" altLang="ja-JP" smtClean="0"/>
              <a:t>Click to edit Master title style</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fld id="{8DB9D307-D52C-4CC6-913A-E3693464AEBC}" type="datetime1">
              <a:rPr lang="en-US" smtClean="0"/>
              <a:pPr/>
              <a:t>12/6/2017</a:t>
            </a:fld>
            <a:endParaRPr lang="en-IN"/>
          </a:p>
        </p:txBody>
      </p:sp>
      <p:sp>
        <p:nvSpPr>
          <p:cNvPr id="5" name="図形 4"/>
          <p:cNvSpPr>
            <a:spLocks noGrp="1"/>
          </p:cNvSpPr>
          <p:nvPr>
            <p:ph type="ftr" sz="quarter" idx="11"/>
          </p:nvPr>
        </p:nvSpPr>
        <p:spPr>
          <a:xfrm>
            <a:off x="6048000" y="6494400"/>
            <a:ext cx="2394000" cy="365125"/>
          </a:xfrm>
        </p:spPr>
        <p:txBody>
          <a:bodyPr/>
          <a:lstStyle/>
          <a:p>
            <a:endParaRPr lang="en-IN"/>
          </a:p>
        </p:txBody>
      </p:sp>
      <p:sp>
        <p:nvSpPr>
          <p:cNvPr id="6" name="図形 5"/>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EE4AB271-0D89-4B33-85F8-C13C97EA0E17}" type="datetime1">
              <a:rPr lang="en-US" smtClean="0"/>
              <a:pPr/>
              <a:t>12/6/2017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3A1D7-E95E-458C-B071-B278BBF1029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p:txBody>
          <a:bodyPr/>
          <a:lstStyle/>
          <a:p>
            <a:fld id="{6BCE05B1-7EF2-4401-B0E0-7845CFBE0673}" type="datetime1">
              <a:rPr lang="en-US" smtClean="0"/>
              <a:pPr/>
              <a:t>12/6/2017</a:t>
            </a:fld>
            <a:endParaRPr lang="en-IN"/>
          </a:p>
        </p:txBody>
      </p:sp>
      <p:sp>
        <p:nvSpPr>
          <p:cNvPr id="5" name="図形 4"/>
          <p:cNvSpPr>
            <a:spLocks noGrp="1"/>
          </p:cNvSpPr>
          <p:nvPr>
            <p:ph type="ftr" sz="quarter" idx="11"/>
          </p:nvPr>
        </p:nvSpPr>
        <p:spPr/>
        <p:txBody>
          <a:bodyPr/>
          <a:lstStyle/>
          <a:p>
            <a:endParaRPr lang="en-IN"/>
          </a:p>
        </p:txBody>
      </p:sp>
      <p:sp>
        <p:nvSpPr>
          <p:cNvPr id="6" name="図形 5"/>
          <p:cNvSpPr>
            <a:spLocks noGrp="1"/>
          </p:cNvSpPr>
          <p:nvPr>
            <p:ph type="sldNum" sz="quarter" idx="12"/>
          </p:nvPr>
        </p:nvSpPr>
        <p:spPr/>
        <p:txBody>
          <a:bodyPr/>
          <a:lstStyle/>
          <a:p>
            <a:fld id="{8363A1D7-E95E-458C-B071-B278BBF10293}" type="slidenum">
              <a:rPr lang="en-IN" smtClean="0"/>
              <a:pPr/>
              <a:t>‹#›</a:t>
            </a:fld>
            <a:endParaRPr lang="en-IN"/>
          </a:p>
        </p:txBody>
      </p:sp>
      <p:pic>
        <p:nvPicPr>
          <p:cNvPr id="7" name="Picture 2" descr="C:\Users\Tamal\Desktop\html5-logo-220.jpg"/>
          <p:cNvPicPr>
            <a:picLocks noChangeAspect="1" noChangeArrowheads="1"/>
          </p:cNvPicPr>
          <p:nvPr userDrawn="1"/>
        </p:nvPicPr>
        <p:blipFill>
          <a:blip r:embed="rId2" cstate="print"/>
          <a:srcRect/>
          <a:stretch>
            <a:fillRect/>
          </a:stretch>
        </p:blipFill>
        <p:spPr bwMode="auto">
          <a:xfrm>
            <a:off x="1" y="0"/>
            <a:ext cx="511406" cy="500042"/>
          </a:xfrm>
          <a:prstGeom prst="rect">
            <a:avLst/>
          </a:prstGeom>
          <a:noFill/>
        </p:spPr>
      </p:pic>
      <p:pic>
        <p:nvPicPr>
          <p:cNvPr id="8" name="Picture 7" descr="PESU.jpeg"/>
          <p:cNvPicPr>
            <a:picLocks noChangeAspect="1"/>
          </p:cNvPicPr>
          <p:nvPr userDrawn="1"/>
        </p:nvPicPr>
        <p:blipFill>
          <a:blip r:embed="rId3"/>
          <a:stretch>
            <a:fillRect/>
          </a:stretch>
        </p:blipFill>
        <p:spPr>
          <a:xfrm>
            <a:off x="8610601" y="0"/>
            <a:ext cx="533399" cy="533399"/>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type="dt" sz="half" idx="10"/>
          </p:nvPr>
        </p:nvSpPr>
        <p:spPr>
          <a:xfrm>
            <a:off x="4471200" y="6494400"/>
            <a:ext cx="1530000" cy="365125"/>
          </a:xfrm>
        </p:spPr>
        <p:txBody>
          <a:bodyPr/>
          <a:lstStyle/>
          <a:p>
            <a:fld id="{F88DC3C6-FD0C-4936-955F-C6916E991D49}" type="datetime1">
              <a:rPr lang="en-US" smtClean="0"/>
              <a:pPr/>
              <a:t>12/6/2017</a:t>
            </a:fld>
            <a:endParaRPr lang="en-IN"/>
          </a:p>
        </p:txBody>
      </p:sp>
      <p:sp>
        <p:nvSpPr>
          <p:cNvPr id="5" name="図形 4"/>
          <p:cNvSpPr>
            <a:spLocks noGrp="1"/>
          </p:cNvSpPr>
          <p:nvPr>
            <p:ph type="ftr" sz="quarter" idx="11"/>
          </p:nvPr>
        </p:nvSpPr>
        <p:spPr>
          <a:xfrm>
            <a:off x="6048000" y="6492874"/>
            <a:ext cx="2395534" cy="365125"/>
          </a:xfrm>
        </p:spPr>
        <p:txBody>
          <a:bodyPr/>
          <a:lstStyle/>
          <a:p>
            <a:endParaRPr lang="en-IN"/>
          </a:p>
        </p:txBody>
      </p:sp>
      <p:sp>
        <p:nvSpPr>
          <p:cNvPr id="6" name="図形 5"/>
          <p:cNvSpPr>
            <a:spLocks noGrp="1"/>
          </p:cNvSpPr>
          <p:nvPr>
            <p:ph type="sldNum" sz="quarter" idx="12"/>
          </p:nvPr>
        </p:nvSpPr>
        <p:spPr>
          <a:xfrm>
            <a:off x="8499600" y="6492875"/>
            <a:ext cx="644400" cy="365125"/>
          </a:xfrm>
        </p:spPr>
        <p:txBody>
          <a:bodyPr/>
          <a:lstStyle/>
          <a:p>
            <a:fld id="{8363A1D7-E95E-458C-B071-B278BBF1029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fld id="{1EEA7B9B-726D-4C44-B32B-07F87F428FB4}" type="datetime1">
              <a:rPr lang="en-US" smtClean="0"/>
              <a:pPr/>
              <a:t>12/6/2017</a:t>
            </a:fld>
            <a:endParaRPr lang="en-IN"/>
          </a:p>
        </p:txBody>
      </p:sp>
      <p:sp>
        <p:nvSpPr>
          <p:cNvPr id="6" name="図形 5"/>
          <p:cNvSpPr>
            <a:spLocks noGrp="1"/>
          </p:cNvSpPr>
          <p:nvPr>
            <p:ph type="ftr" sz="quarter" idx="11"/>
          </p:nvPr>
        </p:nvSpPr>
        <p:spPr>
          <a:xfrm>
            <a:off x="6048000" y="6494400"/>
            <a:ext cx="2395534" cy="365125"/>
          </a:xfrm>
        </p:spPr>
        <p:txBody>
          <a:bodyPr/>
          <a:lstStyle/>
          <a:p>
            <a:endParaRPr lang="en-IN"/>
          </a:p>
        </p:txBody>
      </p:sp>
      <p:sp>
        <p:nvSpPr>
          <p:cNvPr id="7" name="図形 6"/>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fld id="{92A30B03-155A-4AF5-A535-0189BCFDCE88}" type="datetime1">
              <a:rPr lang="en-US" smtClean="0"/>
              <a:pPr/>
              <a:t>12/6/2017</a:t>
            </a:fld>
            <a:endParaRPr lang="en-IN"/>
          </a:p>
        </p:txBody>
      </p:sp>
      <p:sp>
        <p:nvSpPr>
          <p:cNvPr id="8" name="図形 7"/>
          <p:cNvSpPr>
            <a:spLocks noGrp="1"/>
          </p:cNvSpPr>
          <p:nvPr>
            <p:ph type="ftr" sz="quarter" idx="11"/>
          </p:nvPr>
        </p:nvSpPr>
        <p:spPr>
          <a:xfrm>
            <a:off x="6048000" y="6494400"/>
            <a:ext cx="2394000" cy="365125"/>
          </a:xfrm>
        </p:spPr>
        <p:txBody>
          <a:bodyPr/>
          <a:lstStyle/>
          <a:p>
            <a:endParaRPr lang="en-IN"/>
          </a:p>
        </p:txBody>
      </p:sp>
      <p:sp>
        <p:nvSpPr>
          <p:cNvPr id="9" name="図形 8"/>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n-US" altLang="ja-JP" smtClean="0"/>
              <a:t>Click to edit Master title style</a:t>
            </a:r>
            <a:endParaRPr kumimoji="1" lang="ja-JP" altLang="en-US"/>
          </a:p>
        </p:txBody>
      </p:sp>
      <p:sp>
        <p:nvSpPr>
          <p:cNvPr id="3" name="図形 2"/>
          <p:cNvSpPr>
            <a:spLocks noGrp="1"/>
          </p:cNvSpPr>
          <p:nvPr>
            <p:ph type="dt" sz="half" idx="10"/>
          </p:nvPr>
        </p:nvSpPr>
        <p:spPr/>
        <p:txBody>
          <a:bodyPr/>
          <a:lstStyle/>
          <a:p>
            <a:fld id="{4209195F-0C9F-49E7-9FC2-0757B6E0F06A}" type="datetime1">
              <a:rPr lang="en-US" smtClean="0"/>
              <a:pPr/>
              <a:t>12/6/2017</a:t>
            </a:fld>
            <a:endParaRPr lang="en-IN"/>
          </a:p>
        </p:txBody>
      </p:sp>
      <p:sp>
        <p:nvSpPr>
          <p:cNvPr id="4" name="図形 3"/>
          <p:cNvSpPr>
            <a:spLocks noGrp="1"/>
          </p:cNvSpPr>
          <p:nvPr>
            <p:ph type="ftr" sz="quarter" idx="11"/>
          </p:nvPr>
        </p:nvSpPr>
        <p:spPr/>
        <p:txBody>
          <a:bodyPr/>
          <a:lstStyle/>
          <a:p>
            <a:endParaRPr lang="en-IN"/>
          </a:p>
        </p:txBody>
      </p:sp>
      <p:sp>
        <p:nvSpPr>
          <p:cNvPr id="5" name="図形 4"/>
          <p:cNvSpPr>
            <a:spLocks noGrp="1"/>
          </p:cNvSpPr>
          <p:nvPr>
            <p:ph type="sldNum" sz="quarter" idx="12"/>
          </p:nvPr>
        </p:nvSpPr>
        <p:spPr/>
        <p:txBody>
          <a:bodyPr/>
          <a:lstStyle/>
          <a:p>
            <a:fld id="{8363A1D7-E95E-458C-B071-B278BBF1029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fld id="{5B7F2744-9A83-474B-887A-38E786A5ED46}" type="datetime1">
              <a:rPr lang="en-US" smtClean="0"/>
              <a:pPr/>
              <a:t>12/6/2017</a:t>
            </a:fld>
            <a:endParaRPr lang="en-IN"/>
          </a:p>
        </p:txBody>
      </p:sp>
      <p:sp>
        <p:nvSpPr>
          <p:cNvPr id="3" name="図形 2"/>
          <p:cNvSpPr>
            <a:spLocks noGrp="1"/>
          </p:cNvSpPr>
          <p:nvPr>
            <p:ph type="ftr" sz="quarter" idx="11"/>
          </p:nvPr>
        </p:nvSpPr>
        <p:spPr/>
        <p:txBody>
          <a:bodyPr/>
          <a:lstStyle/>
          <a:p>
            <a:endParaRPr lang="en-IN"/>
          </a:p>
        </p:txBody>
      </p:sp>
      <p:sp>
        <p:nvSpPr>
          <p:cNvPr id="4" name="図形 3"/>
          <p:cNvSpPr>
            <a:spLocks noGrp="1"/>
          </p:cNvSpPr>
          <p:nvPr>
            <p:ph type="sldNum" sz="quarter" idx="12"/>
          </p:nvPr>
        </p:nvSpPr>
        <p:spPr/>
        <p:txBody>
          <a:bodyPr/>
          <a:lstStyle/>
          <a:p>
            <a:fld id="{8363A1D7-E95E-458C-B071-B278BBF1029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5" name="図形 4"/>
          <p:cNvSpPr>
            <a:spLocks noGrp="1"/>
          </p:cNvSpPr>
          <p:nvPr>
            <p:ph type="dt" sz="half" idx="10"/>
          </p:nvPr>
        </p:nvSpPr>
        <p:spPr>
          <a:xfrm>
            <a:off x="4471200" y="6494400"/>
            <a:ext cx="1530000" cy="365125"/>
          </a:xfrm>
        </p:spPr>
        <p:txBody>
          <a:bodyPr/>
          <a:lstStyle/>
          <a:p>
            <a:fld id="{5437561B-559E-4324-977C-12443783C0DF}" type="datetime1">
              <a:rPr lang="en-US" smtClean="0"/>
              <a:pPr/>
              <a:t>12/6/2017</a:t>
            </a:fld>
            <a:endParaRPr lang="en-IN"/>
          </a:p>
        </p:txBody>
      </p:sp>
      <p:sp>
        <p:nvSpPr>
          <p:cNvPr id="6" name="図形 5"/>
          <p:cNvSpPr>
            <a:spLocks noGrp="1"/>
          </p:cNvSpPr>
          <p:nvPr>
            <p:ph type="ftr" sz="quarter" idx="11"/>
          </p:nvPr>
        </p:nvSpPr>
        <p:spPr>
          <a:xfrm>
            <a:off x="6048000" y="6494400"/>
            <a:ext cx="2394000" cy="365125"/>
          </a:xfrm>
        </p:spPr>
        <p:txBody>
          <a:bodyPr/>
          <a:lstStyle/>
          <a:p>
            <a:endParaRPr lang="en-IN"/>
          </a:p>
        </p:txBody>
      </p:sp>
      <p:sp>
        <p:nvSpPr>
          <p:cNvPr id="7" name="図形 6"/>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fld id="{98A9C60E-E21E-4787-9F99-AD210AB00499}" type="datetime1">
              <a:rPr lang="en-US" smtClean="0"/>
              <a:pPr/>
              <a:t>12/6/2017</a:t>
            </a:fld>
            <a:endParaRPr lang="en-IN"/>
          </a:p>
        </p:txBody>
      </p:sp>
      <p:sp>
        <p:nvSpPr>
          <p:cNvPr id="10" name="図形 9"/>
          <p:cNvSpPr>
            <a:spLocks noGrp="1"/>
          </p:cNvSpPr>
          <p:nvPr>
            <p:ph type="ftr" sz="quarter" idx="11"/>
          </p:nvPr>
        </p:nvSpPr>
        <p:spPr>
          <a:xfrm>
            <a:off x="6048000" y="6494400"/>
            <a:ext cx="2394000" cy="365125"/>
          </a:xfrm>
        </p:spPr>
        <p:txBody>
          <a:bodyPr/>
          <a:lstStyle/>
          <a:p>
            <a:endParaRPr lang="en-IN"/>
          </a:p>
        </p:txBody>
      </p:sp>
      <p:sp>
        <p:nvSpPr>
          <p:cNvPr id="11" name="図形 10"/>
          <p:cNvSpPr>
            <a:spLocks noGrp="1"/>
          </p:cNvSpPr>
          <p:nvPr>
            <p:ph type="sldNum" sz="quarter" idx="12"/>
          </p:nvPr>
        </p:nvSpPr>
        <p:spPr>
          <a:xfrm>
            <a:off x="8499600" y="6494400"/>
            <a:ext cx="644400" cy="365125"/>
          </a:xfrm>
        </p:spPr>
        <p:txBody>
          <a:bodyPr/>
          <a:lstStyle/>
          <a:p>
            <a:fld id="{8363A1D7-E95E-458C-B071-B278BBF10293}" type="slidenum">
              <a:rPr lang="en-IN" smtClean="0"/>
              <a:pPr/>
              <a:t>‹#›</a:t>
            </a:fld>
            <a:endParaRPr lang="en-IN"/>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n-US" altLang="ja-JP" smtClean="0"/>
              <a:t>Click to edit Master title style</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fld id="{7F1C7849-6D70-40B8-A676-EF0BBFB1637E}" type="datetime1">
              <a:rPr lang="en-US" smtClean="0"/>
              <a:pPr/>
              <a:t>12/6/2017</a:t>
            </a:fld>
            <a:endParaRPr lang="en-IN"/>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endParaRPr lang="en-IN"/>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fld id="{8363A1D7-E95E-458C-B071-B278BBF10293}" type="slidenum">
              <a:rPr lang="en-IN" smtClean="0"/>
              <a:pPr/>
              <a:t>‹#›</a:t>
            </a:fld>
            <a:endParaRPr lang="en-IN"/>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ft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ustwell.com/div-span-inline-block.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www.w3schools.com/tags/canvas_createradialgradient.asp" TargetMode="External"/><Relationship Id="rId2" Type="http://schemas.openxmlformats.org/officeDocument/2006/relationships/hyperlink" Target="http://www.w3schools.com/tags/canvas_createlineargradient.asp"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Practice/HTML5/canvas-circle.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Practice/HTML5/canvas-text.html"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Practice/HTML5/canvas-drawimage.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HTML 5</a:t>
            </a:r>
            <a:endParaRPr lang="en-IN" dirty="0"/>
          </a:p>
        </p:txBody>
      </p:sp>
      <p:sp>
        <p:nvSpPr>
          <p:cNvPr id="3" name="Subtitle 2"/>
          <p:cNvSpPr>
            <a:spLocks noGrp="1"/>
          </p:cNvSpPr>
          <p:nvPr>
            <p:ph type="subTitle" idx="1"/>
          </p:nvPr>
        </p:nvSpPr>
        <p:spPr>
          <a:xfrm>
            <a:off x="1014442" y="4786322"/>
            <a:ext cx="7772400" cy="1729946"/>
          </a:xfrm>
        </p:spPr>
        <p:txBody>
          <a:bodyPr>
            <a:noAutofit/>
          </a:bodyPr>
          <a:lstStyle/>
          <a:p>
            <a:pPr algn="r"/>
            <a:r>
              <a:rPr lang="en-IN" sz="2800" dirty="0" smtClean="0"/>
              <a:t>By Tamal </a:t>
            </a:r>
            <a:r>
              <a:rPr lang="en-IN" sz="2800" dirty="0" err="1" smtClean="0"/>
              <a:t>Dey</a:t>
            </a:r>
            <a:endParaRPr lang="en-IN" sz="2800" dirty="0" smtClean="0"/>
          </a:p>
          <a:p>
            <a:pPr algn="r"/>
            <a:r>
              <a:rPr lang="en-IN" sz="2800" dirty="0" smtClean="0"/>
              <a:t>Assistant Professor,</a:t>
            </a:r>
          </a:p>
          <a:p>
            <a:pPr algn="r"/>
            <a:r>
              <a:rPr lang="en-IN" sz="2800" dirty="0" smtClean="0"/>
              <a:t>Dept. of MCA</a:t>
            </a:r>
          </a:p>
          <a:p>
            <a:pPr algn="r"/>
            <a:r>
              <a:rPr lang="en-IN" sz="2800" dirty="0" smtClean="0"/>
              <a:t>PESIT</a:t>
            </a:r>
            <a:endParaRPr lang="en-IN" sz="2800" dirty="0"/>
          </a:p>
        </p:txBody>
      </p:sp>
      <p:sp>
        <p:nvSpPr>
          <p:cNvPr id="307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80"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85" name="AutoShape 13" descr="Image result for htm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87" name="AutoShape 15" descr="Image result for htm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89" name="AutoShape 17" descr="Image result for htm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dirty="0" smtClean="0"/>
              <a:t>HTML5 removes extra information required and you can use simply following syntax: </a:t>
            </a:r>
          </a:p>
          <a:p>
            <a:pPr lvl="1" algn="just"/>
            <a:r>
              <a:rPr lang="en-IN" dirty="0" smtClean="0">
                <a:solidFill>
                  <a:srgbClr val="7030A0"/>
                </a:solidFill>
              </a:rPr>
              <a:t>&lt;script </a:t>
            </a:r>
            <a:r>
              <a:rPr lang="en-IN" dirty="0" err="1" smtClean="0">
                <a:solidFill>
                  <a:srgbClr val="7030A0"/>
                </a:solidFill>
              </a:rPr>
              <a:t>src</a:t>
            </a:r>
            <a:r>
              <a:rPr lang="en-IN" dirty="0" smtClean="0">
                <a:solidFill>
                  <a:srgbClr val="7030A0"/>
                </a:solidFill>
              </a:rPr>
              <a:t>="scriptfile.js"&gt;&lt;/script&gt; </a:t>
            </a:r>
          </a:p>
          <a:p>
            <a:pPr algn="just"/>
            <a:endParaRPr lang="en-IN" dirty="0" smtClean="0"/>
          </a:p>
          <a:p>
            <a:pPr algn="just"/>
            <a:r>
              <a:rPr lang="en-IN" dirty="0" smtClean="0"/>
              <a:t>HTML5 removes extra information required and you can use simply following syntax: 	</a:t>
            </a:r>
          </a:p>
          <a:p>
            <a:pPr lvl="1" algn="just"/>
            <a:r>
              <a:rPr lang="en-IN" dirty="0" smtClean="0">
                <a:solidFill>
                  <a:srgbClr val="7030A0"/>
                </a:solidFill>
              </a:rPr>
              <a:t>&lt;link </a:t>
            </a:r>
            <a:r>
              <a:rPr lang="en-IN" dirty="0" err="1" smtClean="0">
                <a:solidFill>
                  <a:srgbClr val="7030A0"/>
                </a:solidFill>
              </a:rPr>
              <a:t>rel</a:t>
            </a:r>
            <a:r>
              <a:rPr lang="en-IN" dirty="0" smtClean="0">
                <a:solidFill>
                  <a:srgbClr val="7030A0"/>
                </a:solidFill>
              </a:rPr>
              <a:t>="</a:t>
            </a:r>
            <a:r>
              <a:rPr lang="en-IN" dirty="0" err="1" smtClean="0">
                <a:solidFill>
                  <a:srgbClr val="7030A0"/>
                </a:solidFill>
              </a:rPr>
              <a:t>stylesheet</a:t>
            </a:r>
            <a:r>
              <a:rPr lang="en-IN" dirty="0" smtClean="0">
                <a:solidFill>
                  <a:srgbClr val="7030A0"/>
                </a:solidFill>
              </a:rPr>
              <a:t>“ </a:t>
            </a:r>
            <a:r>
              <a:rPr lang="en-IN" dirty="0" err="1" smtClean="0">
                <a:solidFill>
                  <a:srgbClr val="7030A0"/>
                </a:solidFill>
              </a:rPr>
              <a:t>href</a:t>
            </a:r>
            <a:r>
              <a:rPr lang="en-IN" dirty="0" smtClean="0">
                <a:solidFill>
                  <a:srgbClr val="7030A0"/>
                </a:solidFill>
              </a:rPr>
              <a:t>="stylefile.css"&gt; </a:t>
            </a:r>
          </a:p>
          <a:p>
            <a:pPr algn="just">
              <a:buNone/>
            </a:pPr>
            <a:endParaRPr lang="en-IN" dirty="0" smtClean="0"/>
          </a:p>
          <a:p>
            <a:pPr algn="just"/>
            <a:endParaRPr lang="en-IN" dirty="0" smtClean="0"/>
          </a:p>
          <a:p>
            <a:pPr algn="just"/>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10</a:t>
            </a:fld>
            <a:endParaRPr lang="en-I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14380"/>
          </a:xfrm>
        </p:spPr>
        <p:txBody>
          <a:bodyPr>
            <a:normAutofit fontScale="90000"/>
          </a:bodyPr>
          <a:lstStyle/>
          <a:p>
            <a:r>
              <a:rPr lang="en-IN" dirty="0" smtClean="0"/>
              <a:t>YouTube Parameters</a:t>
            </a:r>
            <a:endParaRPr lang="en-IN" dirty="0"/>
          </a:p>
        </p:txBody>
      </p:sp>
      <p:sp>
        <p:nvSpPr>
          <p:cNvPr id="3" name="Content Placeholder 2"/>
          <p:cNvSpPr>
            <a:spLocks noGrp="1"/>
          </p:cNvSpPr>
          <p:nvPr>
            <p:ph idx="1"/>
          </p:nvPr>
        </p:nvSpPr>
        <p:spPr>
          <a:xfrm>
            <a:off x="466696" y="1142984"/>
            <a:ext cx="8248708" cy="5143537"/>
          </a:xfrm>
        </p:spPr>
        <p:txBody>
          <a:bodyPr>
            <a:normAutofit/>
          </a:bodyPr>
          <a:lstStyle/>
          <a:p>
            <a:r>
              <a:rPr lang="en-IN" sz="2600" dirty="0" err="1" smtClean="0">
                <a:solidFill>
                  <a:srgbClr val="C00000"/>
                </a:solidFill>
              </a:rPr>
              <a:t>autohide</a:t>
            </a:r>
            <a:r>
              <a:rPr lang="en-IN" sz="2600" dirty="0" smtClean="0">
                <a:solidFill>
                  <a:srgbClr val="C00000"/>
                </a:solidFill>
              </a:rPr>
              <a:t>: </a:t>
            </a:r>
            <a:r>
              <a:rPr lang="en-IN" sz="2600" dirty="0" smtClean="0"/>
              <a:t>Value 0 (player control visible),1 (hides) ,2 (default)</a:t>
            </a:r>
          </a:p>
          <a:p>
            <a:endParaRPr lang="en-IN" sz="2600" dirty="0" smtClean="0"/>
          </a:p>
          <a:p>
            <a:r>
              <a:rPr lang="en-IN" sz="2600" dirty="0" err="1" smtClean="0">
                <a:solidFill>
                  <a:srgbClr val="C00000"/>
                </a:solidFill>
              </a:rPr>
              <a:t>autoplay</a:t>
            </a:r>
            <a:r>
              <a:rPr lang="en-IN" sz="2600" dirty="0" smtClean="0">
                <a:solidFill>
                  <a:srgbClr val="C00000"/>
                </a:solidFill>
              </a:rPr>
              <a:t> : </a:t>
            </a:r>
            <a:r>
              <a:rPr lang="en-IN" sz="2600" dirty="0" smtClean="0"/>
              <a:t>Value 0,1</a:t>
            </a:r>
          </a:p>
          <a:p>
            <a:endParaRPr lang="en-IN" sz="2600" dirty="0" smtClean="0">
              <a:solidFill>
                <a:srgbClr val="C00000"/>
              </a:solidFill>
            </a:endParaRPr>
          </a:p>
          <a:p>
            <a:r>
              <a:rPr lang="en-IN" sz="2600" dirty="0" smtClean="0">
                <a:solidFill>
                  <a:srgbClr val="C00000"/>
                </a:solidFill>
              </a:rPr>
              <a:t>control: </a:t>
            </a:r>
            <a:r>
              <a:rPr lang="en-IN" sz="2600" dirty="0" smtClean="0"/>
              <a:t>Value 0,1,2 (does not load initially)</a:t>
            </a:r>
          </a:p>
          <a:p>
            <a:endParaRPr lang="en-IN" sz="2600" dirty="0" smtClean="0">
              <a:solidFill>
                <a:srgbClr val="C00000"/>
              </a:solidFill>
            </a:endParaRPr>
          </a:p>
          <a:p>
            <a:r>
              <a:rPr lang="en-IN" sz="2600" dirty="0" smtClean="0">
                <a:solidFill>
                  <a:srgbClr val="C00000"/>
                </a:solidFill>
              </a:rPr>
              <a:t>loop: </a:t>
            </a:r>
            <a:r>
              <a:rPr lang="en-IN" sz="2600" dirty="0" smtClean="0"/>
              <a:t>Value 0,1</a:t>
            </a:r>
          </a:p>
          <a:p>
            <a:endParaRPr lang="en-IN" sz="2600" dirty="0" smtClean="0">
              <a:solidFill>
                <a:srgbClr val="C00000"/>
              </a:solidFill>
            </a:endParaRPr>
          </a:p>
          <a:p>
            <a:r>
              <a:rPr lang="en-IN" sz="2600" dirty="0" smtClean="0">
                <a:solidFill>
                  <a:srgbClr val="C00000"/>
                </a:solidFill>
              </a:rPr>
              <a:t>playlist : </a:t>
            </a:r>
            <a:r>
              <a:rPr lang="en-IN" sz="2600" dirty="0" smtClean="0"/>
              <a:t> comma separated list of videos (</a:t>
            </a:r>
            <a:r>
              <a:rPr lang="en-IN" sz="2600" dirty="0" err="1" smtClean="0"/>
              <a:t>url</a:t>
            </a:r>
            <a:r>
              <a:rPr lang="en-IN" sz="2600" dirty="0" smtClean="0"/>
              <a:t>) </a:t>
            </a:r>
          </a:p>
          <a:p>
            <a:endParaRPr lang="en-IN" sz="2600" dirty="0" smtClean="0"/>
          </a:p>
          <a:p>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100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a:bodyPr>
          <a:lstStyle/>
          <a:p>
            <a:r>
              <a:rPr lang="en-IN" sz="5400" dirty="0" smtClean="0"/>
              <a:t>End</a:t>
            </a:r>
            <a:endParaRPr lang="en-IN" sz="5400" dirty="0"/>
          </a:p>
        </p:txBody>
      </p:sp>
      <p:sp>
        <p:nvSpPr>
          <p:cNvPr id="3" name="Slide Number Placeholder 2"/>
          <p:cNvSpPr>
            <a:spLocks noGrp="1"/>
          </p:cNvSpPr>
          <p:nvPr>
            <p:ph type="sldNum" sz="quarter" idx="12"/>
          </p:nvPr>
        </p:nvSpPr>
        <p:spPr/>
        <p:txBody>
          <a:bodyPr/>
          <a:lstStyle/>
          <a:p>
            <a:fld id="{8363A1D7-E95E-458C-B071-B278BBF10293}" type="slidenum">
              <a:rPr lang="en-IN" smtClean="0"/>
              <a:pPr/>
              <a:t>101</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71504"/>
          </a:xfrm>
        </p:spPr>
        <p:txBody>
          <a:bodyPr>
            <a:normAutofit fontScale="90000"/>
          </a:bodyPr>
          <a:lstStyle/>
          <a:p>
            <a:r>
              <a:rPr lang="en-IN" dirty="0" smtClean="0"/>
              <a:t>HTML5 - New Attribute Syntax</a:t>
            </a:r>
            <a:endParaRPr lang="en-IN" dirty="0"/>
          </a:p>
        </p:txBody>
      </p:sp>
      <p:sp>
        <p:nvSpPr>
          <p:cNvPr id="3" name="Content Placeholder 2"/>
          <p:cNvSpPr>
            <a:spLocks noGrp="1"/>
          </p:cNvSpPr>
          <p:nvPr>
            <p:ph idx="1"/>
          </p:nvPr>
        </p:nvSpPr>
        <p:spPr>
          <a:xfrm>
            <a:off x="214282" y="1142984"/>
            <a:ext cx="8677304" cy="5143537"/>
          </a:xfrm>
        </p:spPr>
        <p:txBody>
          <a:bodyPr>
            <a:normAutofit fontScale="85000" lnSpcReduction="10000"/>
          </a:bodyPr>
          <a:lstStyle/>
          <a:p>
            <a:pPr algn="just"/>
            <a:r>
              <a:rPr lang="en-IN" dirty="0" smtClean="0"/>
              <a:t>HTML5 allows four different syntax for attributes.</a:t>
            </a:r>
          </a:p>
          <a:p>
            <a:pPr lvl="1" algn="just"/>
            <a:r>
              <a:rPr lang="en-IN" sz="3100" dirty="0" smtClean="0"/>
              <a:t>This example demonstrates the different syntax used in an &lt;input&gt; tag:</a:t>
            </a:r>
          </a:p>
          <a:p>
            <a:pPr algn="just"/>
            <a:r>
              <a:rPr lang="en-IN" dirty="0" smtClean="0"/>
              <a:t>Example</a:t>
            </a:r>
          </a:p>
          <a:p>
            <a:pPr lvl="1" algn="just"/>
            <a:r>
              <a:rPr lang="en-IN" sz="3100" dirty="0" smtClean="0"/>
              <a:t>Empty &lt;input type="text" value="John" </a:t>
            </a:r>
            <a:r>
              <a:rPr lang="en-IN" sz="3100" b="1" dirty="0" smtClean="0"/>
              <a:t>disabled</a:t>
            </a:r>
            <a:r>
              <a:rPr lang="en-IN" sz="3100" dirty="0" smtClean="0"/>
              <a:t>&gt;</a:t>
            </a:r>
          </a:p>
          <a:p>
            <a:pPr lvl="1" algn="just"/>
            <a:r>
              <a:rPr lang="en-IN" sz="3100" dirty="0" smtClean="0"/>
              <a:t>Unquoted&lt;input type="text" </a:t>
            </a:r>
            <a:r>
              <a:rPr lang="en-IN" sz="3100" b="1" dirty="0" smtClean="0"/>
              <a:t>value=John</a:t>
            </a:r>
            <a:r>
              <a:rPr lang="en-IN" sz="3100" dirty="0" smtClean="0"/>
              <a:t>&gt;</a:t>
            </a:r>
          </a:p>
          <a:p>
            <a:pPr lvl="1" algn="just"/>
            <a:r>
              <a:rPr lang="en-IN" sz="3100" dirty="0" smtClean="0"/>
              <a:t>Double-quoted&lt;input type="text" </a:t>
            </a:r>
            <a:r>
              <a:rPr lang="en-IN" sz="3100" b="1" dirty="0" smtClean="0"/>
              <a:t>value="John Doe"</a:t>
            </a:r>
            <a:r>
              <a:rPr lang="en-IN" sz="3100" dirty="0" smtClean="0"/>
              <a:t>&gt;</a:t>
            </a:r>
          </a:p>
          <a:p>
            <a:pPr lvl="1" algn="just"/>
            <a:r>
              <a:rPr lang="en-IN" sz="3100" dirty="0" smtClean="0"/>
              <a:t>Single-quoted&lt;input type="text" </a:t>
            </a:r>
            <a:r>
              <a:rPr lang="en-IN" sz="3100" b="1" dirty="0" smtClean="0"/>
              <a:t>value='John Doe'</a:t>
            </a:r>
            <a:r>
              <a:rPr lang="en-IN" sz="3100" dirty="0" smtClean="0"/>
              <a:t>&gt;</a:t>
            </a:r>
          </a:p>
          <a:p>
            <a:pPr algn="just"/>
            <a:r>
              <a:rPr lang="en-IN" dirty="0" smtClean="0"/>
              <a:t>In HTML5, all four syntaxes may be used, depending on what is needed for the attribute.</a:t>
            </a:r>
          </a:p>
        </p:txBody>
      </p:sp>
      <p:sp>
        <p:nvSpPr>
          <p:cNvPr id="4" name="Slide Number Placeholder 3"/>
          <p:cNvSpPr>
            <a:spLocks noGrp="1"/>
          </p:cNvSpPr>
          <p:nvPr>
            <p:ph type="sldNum" sz="quarter" idx="12"/>
          </p:nvPr>
        </p:nvSpPr>
        <p:spPr/>
        <p:txBody>
          <a:bodyPr/>
          <a:lstStyle/>
          <a:p>
            <a:fld id="{8363A1D7-E95E-458C-B071-B278BBF10293}"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HTML5 Features</a:t>
            </a:r>
            <a:endParaRPr lang="en-IN" dirty="0"/>
          </a:p>
        </p:txBody>
      </p:sp>
      <p:sp>
        <p:nvSpPr>
          <p:cNvPr id="3" name="Content Placeholder 2"/>
          <p:cNvSpPr>
            <a:spLocks noGrp="1"/>
          </p:cNvSpPr>
          <p:nvPr>
            <p:ph idx="1"/>
          </p:nvPr>
        </p:nvSpPr>
        <p:spPr>
          <a:xfrm>
            <a:off x="466696" y="1643050"/>
            <a:ext cx="8248708" cy="4643471"/>
          </a:xfrm>
        </p:spPr>
        <p:txBody>
          <a:bodyPr>
            <a:normAutofit fontScale="92500" lnSpcReduction="20000"/>
          </a:bodyPr>
          <a:lstStyle/>
          <a:p>
            <a:r>
              <a:rPr lang="en-IN" dirty="0" smtClean="0"/>
              <a:t>Simpler DOCTYPE declaration.</a:t>
            </a:r>
          </a:p>
          <a:p>
            <a:pPr lvl="1"/>
            <a:r>
              <a:rPr lang="en-IN" dirty="0" smtClean="0">
                <a:solidFill>
                  <a:srgbClr val="7030A0"/>
                </a:solidFill>
              </a:rPr>
              <a:t>&lt;!DOCTYPE html&gt; </a:t>
            </a:r>
          </a:p>
          <a:p>
            <a:r>
              <a:rPr lang="en-IN" dirty="0" smtClean="0"/>
              <a:t>XML namespaces and attributes no longer needed.</a:t>
            </a:r>
          </a:p>
          <a:p>
            <a:r>
              <a:rPr lang="en-IN" dirty="0" smtClean="0"/>
              <a:t>The character encoding (</a:t>
            </a:r>
            <a:r>
              <a:rPr lang="en-IN" dirty="0" err="1" smtClean="0"/>
              <a:t>charset</a:t>
            </a:r>
            <a:r>
              <a:rPr lang="en-IN" dirty="0" smtClean="0"/>
              <a:t>) declaration</a:t>
            </a:r>
          </a:p>
          <a:p>
            <a:pPr lvl="1"/>
            <a:r>
              <a:rPr lang="en-IN" dirty="0" smtClean="0">
                <a:solidFill>
                  <a:srgbClr val="7030A0"/>
                </a:solidFill>
              </a:rPr>
              <a:t>&lt;meta </a:t>
            </a:r>
            <a:r>
              <a:rPr lang="en-IN" dirty="0" err="1" smtClean="0">
                <a:solidFill>
                  <a:srgbClr val="7030A0"/>
                </a:solidFill>
              </a:rPr>
              <a:t>charset</a:t>
            </a:r>
            <a:r>
              <a:rPr lang="en-IN" dirty="0" smtClean="0">
                <a:solidFill>
                  <a:srgbClr val="7030A0"/>
                </a:solidFill>
              </a:rPr>
              <a:t>="UTF-8"&gt; </a:t>
            </a:r>
          </a:p>
          <a:p>
            <a:pPr lvl="1"/>
            <a:r>
              <a:rPr lang="en-IN" i="1" dirty="0" smtClean="0"/>
              <a:t>Unicode Transformation Format</a:t>
            </a:r>
            <a:endParaRPr lang="en-IN" dirty="0" smtClean="0">
              <a:solidFill>
                <a:srgbClr val="7030A0"/>
              </a:solidFill>
            </a:endParaRPr>
          </a:p>
          <a:p>
            <a:pPr lvl="1"/>
            <a:r>
              <a:rPr lang="en-IN" dirty="0" smtClean="0"/>
              <a:t>The default character encoding in HTML5 is UTF-8.</a:t>
            </a:r>
          </a:p>
          <a:p>
            <a:r>
              <a:rPr lang="en-IN" dirty="0" smtClean="0"/>
              <a:t>Easier and shorter </a:t>
            </a:r>
            <a:r>
              <a:rPr lang="en-IN" dirty="0" err="1" smtClean="0"/>
              <a:t>stylesheet</a:t>
            </a:r>
            <a:r>
              <a:rPr lang="en-IN" dirty="0" smtClean="0"/>
              <a:t> and script declaration.</a:t>
            </a:r>
          </a:p>
          <a:p>
            <a:r>
              <a:rPr lang="en-IN" dirty="0" smtClean="0"/>
              <a:t>No more self closing syntax.</a:t>
            </a:r>
          </a:p>
          <a:p>
            <a:endParaRPr lang="en-IN" dirty="0"/>
          </a:p>
        </p:txBody>
      </p:sp>
      <p:sp>
        <p:nvSpPr>
          <p:cNvPr id="4" name="Slide Number Placeholder 3"/>
          <p:cNvSpPr>
            <a:spLocks noGrp="1"/>
          </p:cNvSpPr>
          <p:nvPr>
            <p:ph type="sldNum" sz="quarter" idx="12"/>
          </p:nvPr>
        </p:nvSpPr>
        <p:spPr/>
        <p:txBody>
          <a:bodyPr/>
          <a:lstStyle/>
          <a:p>
            <a:fld id="{88FAE2D5-3F1A-45ED-A75D-80ACB766839A}" type="slidenum">
              <a:rPr lang="en-IN" smtClean="0"/>
              <a:pPr/>
              <a:t>12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IN" b="1" dirty="0" smtClean="0"/>
              <a:t>Minimum HTML5 Document</a:t>
            </a:r>
            <a:endParaRPr lang="en-IN" dirty="0" smtClean="0"/>
          </a:p>
        </p:txBody>
      </p:sp>
      <p:sp>
        <p:nvSpPr>
          <p:cNvPr id="96259" name="Content Placeholder 2"/>
          <p:cNvSpPr>
            <a:spLocks noGrp="1"/>
          </p:cNvSpPr>
          <p:nvPr>
            <p:ph idx="1"/>
          </p:nvPr>
        </p:nvSpPr>
        <p:spPr>
          <a:xfrm>
            <a:off x="914400" y="2017713"/>
            <a:ext cx="8040688" cy="4535487"/>
          </a:xfrm>
        </p:spPr>
        <p:txBody>
          <a:bodyPr>
            <a:normAutofit fontScale="92500" lnSpcReduction="10000"/>
          </a:bodyPr>
          <a:lstStyle/>
          <a:p>
            <a:pPr algn="l"/>
            <a:r>
              <a:rPr lang="en-IN" dirty="0" smtClean="0"/>
              <a:t>&lt;!DOCTYPE html&gt;</a:t>
            </a:r>
            <a:br>
              <a:rPr lang="en-IN" dirty="0" smtClean="0"/>
            </a:br>
            <a:r>
              <a:rPr lang="en-IN" dirty="0" smtClean="0"/>
              <a:t>&lt;html  </a:t>
            </a:r>
            <a:r>
              <a:rPr lang="en-IN" dirty="0" err="1" smtClean="0"/>
              <a:t>lang</a:t>
            </a:r>
            <a:r>
              <a:rPr lang="en-IN" dirty="0" smtClean="0"/>
              <a:t>=“en”&gt;</a:t>
            </a:r>
            <a:br>
              <a:rPr lang="en-IN" dirty="0" smtClean="0"/>
            </a:br>
            <a:r>
              <a:rPr lang="en-IN" dirty="0" smtClean="0"/>
              <a:t>&lt;head&gt;</a:t>
            </a:r>
            <a:br>
              <a:rPr lang="en-IN" dirty="0" smtClean="0"/>
            </a:br>
            <a:r>
              <a:rPr lang="en-IN" dirty="0" smtClean="0"/>
              <a:t>&lt;meta </a:t>
            </a:r>
            <a:r>
              <a:rPr lang="en-IN" dirty="0" err="1" smtClean="0"/>
              <a:t>charset</a:t>
            </a:r>
            <a:r>
              <a:rPr lang="en-IN" dirty="0" smtClean="0"/>
              <a:t>="UTF-8"&gt;</a:t>
            </a:r>
            <a:br>
              <a:rPr lang="en-IN" dirty="0" smtClean="0"/>
            </a:br>
            <a:r>
              <a:rPr lang="en-IN" dirty="0" smtClean="0"/>
              <a:t>&lt;title&gt;</a:t>
            </a:r>
            <a:r>
              <a:rPr lang="en-IN" i="1" dirty="0" smtClean="0"/>
              <a:t>Title of the document</a:t>
            </a:r>
            <a:r>
              <a:rPr lang="en-IN" dirty="0" smtClean="0"/>
              <a:t>&lt;/title&gt;</a:t>
            </a:r>
            <a:br>
              <a:rPr lang="en-IN" dirty="0" smtClean="0"/>
            </a:br>
            <a:r>
              <a:rPr lang="en-IN" dirty="0" smtClean="0"/>
              <a:t>&lt;/head&gt;</a:t>
            </a:r>
            <a:br>
              <a:rPr lang="en-IN" dirty="0" smtClean="0"/>
            </a:br>
            <a:r>
              <a:rPr lang="en-IN" dirty="0" smtClean="0"/>
              <a:t>&lt;body&gt;</a:t>
            </a:r>
            <a:br>
              <a:rPr lang="en-IN" dirty="0" smtClean="0"/>
            </a:br>
            <a:r>
              <a:rPr lang="en-IN" i="1" dirty="0" smtClean="0"/>
              <a:t>Content of the document......</a:t>
            </a:r>
            <a:r>
              <a:rPr lang="en-IN" dirty="0" smtClean="0"/>
              <a:t/>
            </a:r>
            <a:br>
              <a:rPr lang="en-IN" dirty="0" smtClean="0"/>
            </a:br>
            <a:r>
              <a:rPr lang="en-IN" dirty="0" smtClean="0"/>
              <a:t>&lt;/body&gt;</a:t>
            </a:r>
            <a:br>
              <a:rPr lang="en-IN" dirty="0" smtClean="0"/>
            </a:br>
            <a:r>
              <a:rPr lang="en-IN" dirty="0" smtClean="0"/>
              <a:t>&lt;/html&gt; </a:t>
            </a:r>
          </a:p>
          <a:p>
            <a:endParaRPr lang="en-IN" dirty="0" smtClean="0"/>
          </a:p>
        </p:txBody>
      </p:sp>
      <p:sp>
        <p:nvSpPr>
          <p:cNvPr id="4" name="Slide Number Placeholder 3"/>
          <p:cNvSpPr>
            <a:spLocks noGrp="1"/>
          </p:cNvSpPr>
          <p:nvPr>
            <p:ph type="sldNum" sz="quarter" idx="12"/>
          </p:nvPr>
        </p:nvSpPr>
        <p:spPr/>
        <p:txBody>
          <a:bodyPr/>
          <a:lstStyle/>
          <a:p>
            <a:fld id="{88FAE2D5-3F1A-45ED-A75D-80ACB766839A}"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14380"/>
          </a:xfrm>
        </p:spPr>
        <p:txBody>
          <a:bodyPr>
            <a:normAutofit fontScale="90000"/>
          </a:bodyPr>
          <a:lstStyle/>
          <a:p>
            <a:r>
              <a:rPr lang="en-IN" b="1" dirty="0" smtClean="0"/>
              <a:t>New HTML5 Elements</a:t>
            </a:r>
            <a:endParaRPr lang="en-IN" dirty="0"/>
          </a:p>
        </p:txBody>
      </p:sp>
      <p:sp>
        <p:nvSpPr>
          <p:cNvPr id="3" name="Content Placeholder 2"/>
          <p:cNvSpPr>
            <a:spLocks noGrp="1"/>
          </p:cNvSpPr>
          <p:nvPr>
            <p:ph idx="1"/>
          </p:nvPr>
        </p:nvSpPr>
        <p:spPr>
          <a:xfrm>
            <a:off x="466696" y="1428736"/>
            <a:ext cx="8248708" cy="4857785"/>
          </a:xfrm>
        </p:spPr>
        <p:txBody>
          <a:bodyPr>
            <a:normAutofit fontScale="92500" lnSpcReduction="10000"/>
          </a:bodyPr>
          <a:lstStyle/>
          <a:p>
            <a:r>
              <a:rPr lang="en-IN" sz="2800" dirty="0" smtClean="0"/>
              <a:t>The most interesting new elements are: </a:t>
            </a:r>
          </a:p>
          <a:p>
            <a:endParaRPr lang="en-IN" sz="2800" dirty="0" smtClean="0"/>
          </a:p>
          <a:p>
            <a:r>
              <a:rPr lang="en-IN" sz="2800" dirty="0" smtClean="0"/>
              <a:t>New </a:t>
            </a:r>
            <a:r>
              <a:rPr lang="en-IN" sz="2800" b="1" dirty="0" smtClean="0"/>
              <a:t>semantic</a:t>
            </a:r>
            <a:r>
              <a:rPr lang="en-IN" sz="2800" dirty="0" smtClean="0"/>
              <a:t> elements like &lt;header&gt;, &lt;footer&gt;, &lt;article&gt;, and &lt;section&gt;.</a:t>
            </a:r>
          </a:p>
          <a:p>
            <a:endParaRPr lang="en-IN" sz="2800" dirty="0" smtClean="0"/>
          </a:p>
          <a:p>
            <a:r>
              <a:rPr lang="en-IN" sz="2800" dirty="0" smtClean="0"/>
              <a:t>New form </a:t>
            </a:r>
            <a:r>
              <a:rPr lang="en-IN" sz="2800" b="1" dirty="0" smtClean="0"/>
              <a:t>control attributes</a:t>
            </a:r>
            <a:r>
              <a:rPr lang="en-IN" sz="2800" dirty="0" smtClean="0"/>
              <a:t> like number, date, time, calendar, and range.</a:t>
            </a:r>
          </a:p>
          <a:p>
            <a:endParaRPr lang="en-IN" sz="2800" dirty="0" smtClean="0"/>
          </a:p>
          <a:p>
            <a:r>
              <a:rPr lang="en-IN" sz="2800" dirty="0" smtClean="0"/>
              <a:t>New </a:t>
            </a:r>
            <a:r>
              <a:rPr lang="en-IN" sz="2800" b="1" dirty="0" smtClean="0"/>
              <a:t>graphic</a:t>
            </a:r>
            <a:r>
              <a:rPr lang="en-IN" sz="2800" dirty="0" smtClean="0"/>
              <a:t> elements: &lt;</a:t>
            </a:r>
            <a:r>
              <a:rPr lang="en-IN" sz="2800" dirty="0" err="1" smtClean="0"/>
              <a:t>svg</a:t>
            </a:r>
            <a:r>
              <a:rPr lang="en-IN" sz="2800" dirty="0" smtClean="0"/>
              <a:t>&gt; and &lt;canvas&gt;.</a:t>
            </a:r>
          </a:p>
          <a:p>
            <a:endParaRPr lang="en-IN" sz="2800" dirty="0" smtClean="0"/>
          </a:p>
          <a:p>
            <a:r>
              <a:rPr lang="en-IN" sz="2800" dirty="0" smtClean="0"/>
              <a:t>New </a:t>
            </a:r>
            <a:r>
              <a:rPr lang="en-IN" sz="2800" b="1" dirty="0" smtClean="0"/>
              <a:t>multimedia</a:t>
            </a:r>
            <a:r>
              <a:rPr lang="en-IN" sz="2800" dirty="0" smtClean="0"/>
              <a:t> elements: &lt;audio&gt; and &lt;video&gt;.</a:t>
            </a:r>
          </a:p>
          <a:p>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14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28752"/>
          </a:xfrm>
        </p:spPr>
        <p:txBody>
          <a:bodyPr>
            <a:noAutofit/>
          </a:bodyPr>
          <a:lstStyle/>
          <a:p>
            <a:r>
              <a:rPr lang="en-IN" sz="3600" b="1" dirty="0" smtClean="0"/>
              <a:t>New HTML5 API's </a:t>
            </a:r>
            <a:br>
              <a:rPr lang="en-IN" sz="3600" b="1" dirty="0" smtClean="0"/>
            </a:br>
            <a:r>
              <a:rPr lang="en-IN" sz="3200" b="1" dirty="0" smtClean="0"/>
              <a:t>(Application Programming Interfaces)</a:t>
            </a:r>
            <a:r>
              <a:rPr lang="en-IN" sz="3600" b="1" dirty="0" smtClean="0"/>
              <a:t/>
            </a:r>
            <a:br>
              <a:rPr lang="en-IN" sz="3600" b="1" dirty="0" smtClean="0"/>
            </a:br>
            <a:endParaRPr lang="en-IN" sz="3600" dirty="0"/>
          </a:p>
        </p:txBody>
      </p:sp>
      <p:sp>
        <p:nvSpPr>
          <p:cNvPr id="3" name="Content Placeholder 2"/>
          <p:cNvSpPr>
            <a:spLocks noGrp="1"/>
          </p:cNvSpPr>
          <p:nvPr>
            <p:ph idx="1"/>
          </p:nvPr>
        </p:nvSpPr>
        <p:spPr>
          <a:xfrm>
            <a:off x="466696" y="1357298"/>
            <a:ext cx="8248708" cy="5143536"/>
          </a:xfrm>
        </p:spPr>
        <p:txBody>
          <a:bodyPr>
            <a:normAutofit/>
          </a:bodyPr>
          <a:lstStyle/>
          <a:p>
            <a:pPr algn="just"/>
            <a:r>
              <a:rPr lang="en-IN" sz="2600" b="1" i="1" dirty="0" smtClean="0"/>
              <a:t>API</a:t>
            </a:r>
            <a:r>
              <a:rPr lang="en-IN" sz="2600" dirty="0" smtClean="0"/>
              <a:t>: Provides set of routines, protocols, and tools for building software applications</a:t>
            </a:r>
          </a:p>
          <a:p>
            <a:pPr algn="just"/>
            <a:r>
              <a:rPr lang="en-IN" sz="2600" dirty="0" smtClean="0"/>
              <a:t>The most interesting new API's are:</a:t>
            </a:r>
          </a:p>
          <a:p>
            <a:pPr lvl="1" algn="just"/>
            <a:r>
              <a:rPr lang="en-IN" sz="2600" dirty="0" smtClean="0">
                <a:solidFill>
                  <a:srgbClr val="7030A0"/>
                </a:solidFill>
              </a:rPr>
              <a:t>HTML </a:t>
            </a:r>
            <a:r>
              <a:rPr lang="en-IN" sz="2600" dirty="0" err="1" smtClean="0">
                <a:solidFill>
                  <a:srgbClr val="7030A0"/>
                </a:solidFill>
              </a:rPr>
              <a:t>Geolocation</a:t>
            </a:r>
            <a:r>
              <a:rPr lang="en-IN" sz="2600" dirty="0" smtClean="0">
                <a:solidFill>
                  <a:srgbClr val="7030A0"/>
                </a:solidFill>
              </a:rPr>
              <a:t>: </a:t>
            </a:r>
            <a:r>
              <a:rPr lang="en-IN" sz="2600" dirty="0" smtClean="0"/>
              <a:t>Now visitors can choose to share their physical location with your web application. </a:t>
            </a:r>
          </a:p>
          <a:p>
            <a:pPr lvl="1" algn="just"/>
            <a:r>
              <a:rPr lang="en-IN" sz="2600" dirty="0" smtClean="0">
                <a:solidFill>
                  <a:srgbClr val="7030A0"/>
                </a:solidFill>
              </a:rPr>
              <a:t>HTML Drag and Drop: </a:t>
            </a:r>
            <a:r>
              <a:rPr lang="en-IN" sz="2600" dirty="0" smtClean="0"/>
              <a:t>"grab" an object and drag it to a different location.</a:t>
            </a:r>
            <a:endParaRPr lang="en-IN" sz="2600" dirty="0" smtClean="0">
              <a:solidFill>
                <a:srgbClr val="7030A0"/>
              </a:solidFill>
            </a:endParaRPr>
          </a:p>
          <a:p>
            <a:pPr lvl="1" algn="just"/>
            <a:r>
              <a:rPr lang="en-IN" sz="2600" dirty="0" smtClean="0">
                <a:solidFill>
                  <a:srgbClr val="7030A0"/>
                </a:solidFill>
              </a:rPr>
              <a:t>HTML Local Storage </a:t>
            </a:r>
            <a:r>
              <a:rPr lang="en-IN" sz="2600" dirty="0" smtClean="0"/>
              <a:t>: To achieve without resorting to third-party plug-in</a:t>
            </a:r>
            <a:r>
              <a:rPr lang="en-IN" sz="2200" dirty="0" smtClean="0"/>
              <a:t>. S</a:t>
            </a:r>
            <a:r>
              <a:rPr lang="en-IN" sz="2400" dirty="0" smtClean="0"/>
              <a:t>tore data locally within the user's browser.</a:t>
            </a:r>
            <a:endParaRPr lang="en-IN" sz="2200" dirty="0" smtClean="0"/>
          </a:p>
        </p:txBody>
      </p:sp>
      <p:sp>
        <p:nvSpPr>
          <p:cNvPr id="4" name="Slide Number Placeholder 3"/>
          <p:cNvSpPr>
            <a:spLocks noGrp="1"/>
          </p:cNvSpPr>
          <p:nvPr>
            <p:ph type="sldNum" sz="quarter" idx="12"/>
          </p:nvPr>
        </p:nvSpPr>
        <p:spPr/>
        <p:txBody>
          <a:bodyPr/>
          <a:lstStyle/>
          <a:p>
            <a:fld id="{8363A1D7-E95E-458C-B071-B278BBF10293}"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500042"/>
            <a:ext cx="8248708" cy="6072230"/>
          </a:xfrm>
        </p:spPr>
        <p:txBody>
          <a:bodyPr>
            <a:normAutofit/>
          </a:bodyPr>
          <a:lstStyle/>
          <a:p>
            <a:pPr algn="just"/>
            <a:r>
              <a:rPr lang="en-IN" sz="2600" dirty="0" smtClean="0">
                <a:solidFill>
                  <a:srgbClr val="7030A0"/>
                </a:solidFill>
              </a:rPr>
              <a:t>HTML Application Cache: </a:t>
            </a:r>
            <a:r>
              <a:rPr lang="en-IN" sz="2600" dirty="0" smtClean="0"/>
              <a:t>application cache it is easy to make an offline version of a web application, by creating a cache manifest file. </a:t>
            </a:r>
          </a:p>
          <a:p>
            <a:pPr lvl="1" algn="just"/>
            <a:r>
              <a:rPr lang="en-IN" sz="2600" dirty="0" smtClean="0"/>
              <a:t>Advantages</a:t>
            </a:r>
          </a:p>
          <a:p>
            <a:pPr lvl="2"/>
            <a:r>
              <a:rPr lang="en-IN" sz="2600" dirty="0" smtClean="0"/>
              <a:t>Offline browsing</a:t>
            </a:r>
          </a:p>
          <a:p>
            <a:pPr lvl="2"/>
            <a:r>
              <a:rPr lang="en-IN" sz="2600" dirty="0" smtClean="0"/>
              <a:t>Speed - cached resources load faster</a:t>
            </a:r>
          </a:p>
          <a:p>
            <a:pPr lvl="2"/>
            <a:r>
              <a:rPr lang="en-IN" sz="2600" dirty="0" smtClean="0"/>
              <a:t>Reduced server load </a:t>
            </a:r>
          </a:p>
          <a:p>
            <a:pPr algn="just"/>
            <a:r>
              <a:rPr lang="en-IN" sz="2600" dirty="0" smtClean="0">
                <a:solidFill>
                  <a:srgbClr val="7030A0"/>
                </a:solidFill>
              </a:rPr>
              <a:t>HTML Web Workers: </a:t>
            </a:r>
            <a:r>
              <a:rPr lang="en-IN" sz="2600" dirty="0" smtClean="0"/>
              <a:t>web worker is a JavaScript running in the background, without affecting the performance of the page.</a:t>
            </a:r>
          </a:p>
          <a:p>
            <a:pPr algn="just"/>
            <a:r>
              <a:rPr lang="en-IN" sz="2600" dirty="0" smtClean="0">
                <a:solidFill>
                  <a:srgbClr val="7030A0"/>
                </a:solidFill>
              </a:rPr>
              <a:t>HTML SSE : </a:t>
            </a:r>
            <a:r>
              <a:rPr lang="en-IN" sz="2600" dirty="0" smtClean="0"/>
              <a:t>Server-Sent Events allow a web page to get updates from a server.</a:t>
            </a:r>
          </a:p>
          <a:p>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normAutofit fontScale="90000"/>
          </a:bodyPr>
          <a:lstStyle/>
          <a:p>
            <a:r>
              <a:rPr lang="en-IN" sz="3600" dirty="0" smtClean="0"/>
              <a:t>HTML 4.01 elements are removed from HTML5</a:t>
            </a:r>
            <a:r>
              <a:rPr lang="en-IN" sz="2800" dirty="0" smtClean="0"/>
              <a:t>:</a:t>
            </a:r>
            <a:endParaRPr lang="en-IN" dirty="0" smtClean="0"/>
          </a:p>
        </p:txBody>
      </p:sp>
      <p:sp>
        <p:nvSpPr>
          <p:cNvPr id="105475" name="Content Placeholder 2"/>
          <p:cNvSpPr>
            <a:spLocks noGrp="1"/>
          </p:cNvSpPr>
          <p:nvPr>
            <p:ph idx="1"/>
          </p:nvPr>
        </p:nvSpPr>
        <p:spPr>
          <a:xfrm>
            <a:off x="914400" y="1895476"/>
            <a:ext cx="3200400" cy="3462350"/>
          </a:xfrm>
        </p:spPr>
        <p:txBody>
          <a:bodyPr>
            <a:normAutofit fontScale="92500" lnSpcReduction="20000"/>
          </a:bodyPr>
          <a:lstStyle/>
          <a:p>
            <a:r>
              <a:rPr lang="en-IN" dirty="0" smtClean="0"/>
              <a:t>&lt;acronym&gt;</a:t>
            </a:r>
          </a:p>
          <a:p>
            <a:r>
              <a:rPr lang="en-IN" dirty="0" smtClean="0"/>
              <a:t>&lt;applet&gt;</a:t>
            </a:r>
          </a:p>
          <a:p>
            <a:r>
              <a:rPr lang="en-IN" dirty="0" smtClean="0"/>
              <a:t>&lt;</a:t>
            </a:r>
            <a:r>
              <a:rPr lang="en-IN" dirty="0" err="1" smtClean="0"/>
              <a:t>basefont</a:t>
            </a:r>
            <a:r>
              <a:rPr lang="en-IN" dirty="0" smtClean="0"/>
              <a:t>&gt;</a:t>
            </a:r>
          </a:p>
          <a:p>
            <a:r>
              <a:rPr lang="en-IN" dirty="0" smtClean="0"/>
              <a:t>&lt;big&gt;</a:t>
            </a:r>
          </a:p>
          <a:p>
            <a:r>
              <a:rPr lang="en-IN" dirty="0" smtClean="0"/>
              <a:t>&lt;</a:t>
            </a:r>
            <a:r>
              <a:rPr lang="en-IN" dirty="0" err="1" smtClean="0"/>
              <a:t>center</a:t>
            </a:r>
            <a:r>
              <a:rPr lang="en-IN" dirty="0" smtClean="0"/>
              <a:t>&gt;</a:t>
            </a:r>
          </a:p>
          <a:p>
            <a:r>
              <a:rPr lang="en-IN" dirty="0" smtClean="0"/>
              <a:t>&lt;dir&gt;</a:t>
            </a:r>
          </a:p>
          <a:p>
            <a:r>
              <a:rPr lang="en-IN" dirty="0" smtClean="0"/>
              <a:t>&lt;font&gt;</a:t>
            </a:r>
          </a:p>
          <a:p>
            <a:endParaRPr lang="en-IN" dirty="0" smtClean="0"/>
          </a:p>
        </p:txBody>
      </p:sp>
      <p:sp>
        <p:nvSpPr>
          <p:cNvPr id="4" name="Content Placeholder 2"/>
          <p:cNvSpPr txBox="1">
            <a:spLocks/>
          </p:cNvSpPr>
          <p:nvPr/>
        </p:nvSpPr>
        <p:spPr bwMode="auto">
          <a:xfrm>
            <a:off x="5029200" y="2028844"/>
            <a:ext cx="3200400"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q"/>
              <a:defRPr/>
            </a:pPr>
            <a:r>
              <a:rPr lang="en-IN" sz="3000" dirty="0">
                <a:solidFill>
                  <a:srgbClr val="3F2278"/>
                </a:solidFill>
                <a:latin typeface="+mj-lt"/>
              </a:rPr>
              <a:t>&lt;frame&gt; </a:t>
            </a:r>
          </a:p>
          <a:p>
            <a:pPr marL="342900" indent="-342900">
              <a:spcBef>
                <a:spcPct val="20000"/>
              </a:spcBef>
              <a:buClr>
                <a:schemeClr val="folHlink"/>
              </a:buClr>
              <a:buSzPct val="60000"/>
              <a:buFont typeface="Wingdings" pitchFamily="2" charset="2"/>
              <a:buChar char="q"/>
              <a:defRPr/>
            </a:pPr>
            <a:r>
              <a:rPr lang="en-IN" sz="3000" dirty="0">
                <a:solidFill>
                  <a:srgbClr val="3F2278"/>
                </a:solidFill>
                <a:latin typeface="+mj-lt"/>
              </a:rPr>
              <a:t>&lt;frameset&gt; </a:t>
            </a:r>
          </a:p>
          <a:p>
            <a:pPr marL="342900" indent="-342900">
              <a:spcBef>
                <a:spcPct val="20000"/>
              </a:spcBef>
              <a:buClr>
                <a:schemeClr val="folHlink"/>
              </a:buClr>
              <a:buSzPct val="60000"/>
              <a:buFont typeface="Wingdings" pitchFamily="2" charset="2"/>
              <a:buChar char="q"/>
              <a:defRPr/>
            </a:pPr>
            <a:r>
              <a:rPr lang="en-IN" sz="3000" dirty="0">
                <a:solidFill>
                  <a:srgbClr val="3F2278"/>
                </a:solidFill>
                <a:latin typeface="+mj-lt"/>
              </a:rPr>
              <a:t>&lt;</a:t>
            </a:r>
            <a:r>
              <a:rPr lang="en-IN" sz="3000" dirty="0" err="1">
                <a:solidFill>
                  <a:srgbClr val="3F2278"/>
                </a:solidFill>
                <a:latin typeface="+mj-lt"/>
              </a:rPr>
              <a:t>noframes</a:t>
            </a:r>
            <a:r>
              <a:rPr lang="en-IN" sz="3000" dirty="0">
                <a:solidFill>
                  <a:srgbClr val="3F2278"/>
                </a:solidFill>
                <a:latin typeface="+mj-lt"/>
              </a:rPr>
              <a:t>&gt; </a:t>
            </a:r>
          </a:p>
          <a:p>
            <a:pPr marL="342900" indent="-342900">
              <a:spcBef>
                <a:spcPct val="20000"/>
              </a:spcBef>
              <a:buClr>
                <a:schemeClr val="folHlink"/>
              </a:buClr>
              <a:buSzPct val="60000"/>
              <a:buFont typeface="Wingdings" pitchFamily="2" charset="2"/>
              <a:buChar char="q"/>
              <a:defRPr/>
            </a:pPr>
            <a:r>
              <a:rPr lang="en-IN" sz="3000" dirty="0">
                <a:solidFill>
                  <a:srgbClr val="3F2278"/>
                </a:solidFill>
                <a:latin typeface="+mj-lt"/>
              </a:rPr>
              <a:t>&lt;strike&gt; </a:t>
            </a:r>
          </a:p>
          <a:p>
            <a:pPr marL="342900" indent="-342900">
              <a:spcBef>
                <a:spcPct val="20000"/>
              </a:spcBef>
              <a:buClr>
                <a:schemeClr val="folHlink"/>
              </a:buClr>
              <a:buSzPct val="60000"/>
              <a:buFont typeface="Wingdings" pitchFamily="2" charset="2"/>
              <a:buChar char="q"/>
              <a:defRPr/>
            </a:pPr>
            <a:r>
              <a:rPr lang="en-IN" sz="3000" dirty="0">
                <a:solidFill>
                  <a:srgbClr val="3F2278"/>
                </a:solidFill>
                <a:latin typeface="+mj-lt"/>
              </a:rPr>
              <a:t>&lt;</a:t>
            </a:r>
            <a:r>
              <a:rPr lang="en-IN" sz="3000" dirty="0" err="1">
                <a:solidFill>
                  <a:srgbClr val="3F2278"/>
                </a:solidFill>
                <a:latin typeface="+mj-lt"/>
              </a:rPr>
              <a:t>tt</a:t>
            </a:r>
            <a:r>
              <a:rPr lang="en-IN" sz="3000" dirty="0">
                <a:solidFill>
                  <a:srgbClr val="3F2278"/>
                </a:solidFill>
                <a:latin typeface="+mj-lt"/>
              </a:rPr>
              <a:t>&gt;</a:t>
            </a:r>
            <a:endParaRPr lang="en-IN" sz="3000" kern="0" dirty="0">
              <a:solidFill>
                <a:srgbClr val="000099"/>
              </a:solidFill>
              <a:latin typeface="+mn-lt"/>
            </a:endParaRPr>
          </a:p>
        </p:txBody>
      </p:sp>
      <p:sp>
        <p:nvSpPr>
          <p:cNvPr id="6" name="Slide Number Placeholder 5"/>
          <p:cNvSpPr>
            <a:spLocks noGrp="1"/>
          </p:cNvSpPr>
          <p:nvPr>
            <p:ph type="sldNum" sz="quarter" idx="12"/>
          </p:nvPr>
        </p:nvSpPr>
        <p:spPr/>
        <p:txBody>
          <a:bodyPr/>
          <a:lstStyle/>
          <a:p>
            <a:fld id="{88FAE2D5-3F1A-45ED-A75D-80ACB766839A}" type="slidenum">
              <a:rPr lang="en-IN" smtClean="0"/>
              <a:pPr/>
              <a:t>17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0" dur="500"/>
                                        <p:tgtEl>
                                          <p:spTgt spid="10547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3" dur="500"/>
                                        <p:tgtEl>
                                          <p:spTgt spid="10547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16" dur="500"/>
                                        <p:tgtEl>
                                          <p:spTgt spid="10547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19" dur="500"/>
                                        <p:tgtEl>
                                          <p:spTgt spid="10547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475">
                                            <p:txEl>
                                              <p:pRg st="5" end="5"/>
                                            </p:txEl>
                                          </p:spTgt>
                                        </p:tgtEl>
                                        <p:attrNameLst>
                                          <p:attrName>style.visibility</p:attrName>
                                        </p:attrNameLst>
                                      </p:cBhvr>
                                      <p:to>
                                        <p:strVal val="visible"/>
                                      </p:to>
                                    </p:set>
                                    <p:animEffect transition="in" filter="blinds(horizontal)">
                                      <p:cBhvr>
                                        <p:cTn id="22" dur="500"/>
                                        <p:tgtEl>
                                          <p:spTgt spid="10547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5475">
                                            <p:txEl>
                                              <p:pRg st="6" end="6"/>
                                            </p:txEl>
                                          </p:spTgt>
                                        </p:tgtEl>
                                        <p:attrNameLst>
                                          <p:attrName>style.visibility</p:attrName>
                                        </p:attrNameLst>
                                      </p:cBhvr>
                                      <p:to>
                                        <p:strVal val="visible"/>
                                      </p:to>
                                    </p:set>
                                    <p:animEffect transition="in" filter="blinds(horizontal)">
                                      <p:cBhvr>
                                        <p:cTn id="25" dur="500"/>
                                        <p:tgtEl>
                                          <p:spTgt spid="10547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1285860"/>
            <a:ext cx="8248708" cy="5286412"/>
          </a:xfrm>
        </p:spPr>
        <p:txBody>
          <a:bodyPr>
            <a:normAutofit/>
          </a:bodyPr>
          <a:lstStyle/>
          <a:p>
            <a:pPr algn="just"/>
            <a:r>
              <a:rPr lang="en-IN" sz="2800" dirty="0" smtClean="0"/>
              <a:t>A semantic element clearly describes its meaning to both the browser and the developer.</a:t>
            </a:r>
          </a:p>
          <a:p>
            <a:pPr lvl="1" algn="just"/>
            <a:r>
              <a:rPr lang="en-IN" sz="2400" dirty="0" smtClean="0"/>
              <a:t>Examples of </a:t>
            </a:r>
            <a:r>
              <a:rPr lang="en-IN" sz="2400" b="1" dirty="0" smtClean="0"/>
              <a:t>non-semantic</a:t>
            </a:r>
            <a:r>
              <a:rPr lang="en-IN" sz="2400" dirty="0" smtClean="0"/>
              <a:t> elements: </a:t>
            </a:r>
            <a:r>
              <a:rPr lang="en-IN" sz="2400" b="1" dirty="0" smtClean="0"/>
              <a:t>&lt;div&gt; </a:t>
            </a:r>
            <a:r>
              <a:rPr lang="en-IN" sz="2400" dirty="0" smtClean="0"/>
              <a:t>and </a:t>
            </a:r>
            <a:r>
              <a:rPr lang="en-IN" sz="2400" b="1" dirty="0" smtClean="0"/>
              <a:t>&lt;span&gt; </a:t>
            </a:r>
            <a:r>
              <a:rPr lang="en-IN" sz="2400" dirty="0" smtClean="0"/>
              <a:t>- Tells nothing about its content.</a:t>
            </a:r>
          </a:p>
          <a:p>
            <a:pPr algn="just"/>
            <a:r>
              <a:rPr lang="en-IN" sz="2800" dirty="0" smtClean="0"/>
              <a:t>Examples of </a:t>
            </a:r>
            <a:r>
              <a:rPr lang="en-IN" sz="2800" b="1" dirty="0" smtClean="0"/>
              <a:t>semantic</a:t>
            </a:r>
            <a:r>
              <a:rPr lang="en-IN" sz="2800" dirty="0" smtClean="0"/>
              <a:t> elements: &lt;form&gt;, &lt;table&gt;, and &lt;</a:t>
            </a:r>
            <a:r>
              <a:rPr lang="en-IN" sz="2800" dirty="0" err="1" smtClean="0"/>
              <a:t>img</a:t>
            </a:r>
            <a:r>
              <a:rPr lang="en-IN" sz="2800" dirty="0" smtClean="0"/>
              <a:t>&gt; - Clearly defines its content.</a:t>
            </a:r>
          </a:p>
          <a:p>
            <a:pPr lvl="1"/>
            <a:r>
              <a:rPr lang="en-IN" dirty="0" smtClean="0"/>
              <a:t>&lt;div id="</a:t>
            </a:r>
            <a:r>
              <a:rPr lang="en-IN" dirty="0" err="1" smtClean="0"/>
              <a:t>nav</a:t>
            </a:r>
            <a:r>
              <a:rPr lang="en-IN" dirty="0" smtClean="0"/>
              <a:t>"&gt;</a:t>
            </a:r>
          </a:p>
          <a:p>
            <a:pPr lvl="1"/>
            <a:r>
              <a:rPr lang="en-IN" dirty="0" smtClean="0"/>
              <a:t>&lt;div class="header"&gt; </a:t>
            </a:r>
          </a:p>
          <a:p>
            <a:pPr lvl="1"/>
            <a:r>
              <a:rPr lang="en-IN" dirty="0" smtClean="0"/>
              <a:t>&lt;div id="footer"&gt; </a:t>
            </a:r>
          </a:p>
          <a:p>
            <a:r>
              <a:rPr lang="en-IN" sz="2800" dirty="0" smtClean="0"/>
              <a:t>Semantic elements are elements with a meaning</a:t>
            </a:r>
          </a:p>
        </p:txBody>
      </p:sp>
      <p:sp>
        <p:nvSpPr>
          <p:cNvPr id="4" name="Title 3"/>
          <p:cNvSpPr>
            <a:spLocks noGrp="1"/>
          </p:cNvSpPr>
          <p:nvPr>
            <p:ph type="title"/>
          </p:nvPr>
        </p:nvSpPr>
        <p:spPr>
          <a:xfrm>
            <a:off x="457200" y="357166"/>
            <a:ext cx="8229600" cy="571504"/>
          </a:xfrm>
        </p:spPr>
        <p:txBody>
          <a:bodyPr>
            <a:normAutofit fontScale="90000"/>
          </a:bodyPr>
          <a:lstStyle/>
          <a:p>
            <a:r>
              <a:rPr lang="en-IN" dirty="0" smtClean="0"/>
              <a:t>What are </a:t>
            </a:r>
            <a:r>
              <a:rPr lang="en-IN" b="1" dirty="0" smtClean="0"/>
              <a:t>Semantic Elements?</a:t>
            </a:r>
            <a:endParaRPr lang="en-IN" dirty="0"/>
          </a:p>
        </p:txBody>
      </p:sp>
      <p:sp>
        <p:nvSpPr>
          <p:cNvPr id="5" name="Slide Number Placeholder 4"/>
          <p:cNvSpPr>
            <a:spLocks noGrp="1"/>
          </p:cNvSpPr>
          <p:nvPr>
            <p:ph type="sldNum" sz="quarter" idx="12"/>
          </p:nvPr>
        </p:nvSpPr>
        <p:spPr/>
        <p:txBody>
          <a:bodyPr/>
          <a:lstStyle/>
          <a:p>
            <a:fld id="{8363A1D7-E95E-458C-B071-B278BBF10293}" type="slidenum">
              <a:rPr lang="en-IN" smtClean="0"/>
              <a:pPr/>
              <a:t>18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642942"/>
          </a:xfrm>
        </p:spPr>
        <p:txBody>
          <a:bodyPr>
            <a:normAutofit fontScale="90000"/>
          </a:bodyPr>
          <a:lstStyle/>
          <a:p>
            <a:r>
              <a:rPr lang="en-IN" dirty="0" smtClean="0"/>
              <a:t>HTML5 semantic elements </a:t>
            </a:r>
            <a:endParaRPr lang="en-IN" dirty="0"/>
          </a:p>
        </p:txBody>
      </p:sp>
      <p:sp>
        <p:nvSpPr>
          <p:cNvPr id="3" name="Content Placeholder 2"/>
          <p:cNvSpPr>
            <a:spLocks noGrp="1"/>
          </p:cNvSpPr>
          <p:nvPr>
            <p:ph idx="1"/>
          </p:nvPr>
        </p:nvSpPr>
        <p:spPr>
          <a:xfrm>
            <a:off x="466696" y="1571608"/>
            <a:ext cx="2962296" cy="4857788"/>
          </a:xfrm>
        </p:spPr>
        <p:txBody>
          <a:bodyPr>
            <a:normAutofit/>
          </a:bodyPr>
          <a:lstStyle/>
          <a:p>
            <a:r>
              <a:rPr lang="en-IN" dirty="0" smtClean="0"/>
              <a:t>&lt;article&gt;</a:t>
            </a:r>
          </a:p>
          <a:p>
            <a:r>
              <a:rPr lang="en-IN" dirty="0" smtClean="0"/>
              <a:t>&lt;aside&gt;</a:t>
            </a:r>
          </a:p>
          <a:p>
            <a:r>
              <a:rPr lang="en-IN" dirty="0" smtClean="0"/>
              <a:t>&lt;details&gt;</a:t>
            </a:r>
          </a:p>
          <a:p>
            <a:r>
              <a:rPr lang="en-IN" dirty="0" smtClean="0"/>
              <a:t>&lt;</a:t>
            </a:r>
            <a:r>
              <a:rPr lang="en-IN" dirty="0" err="1" smtClean="0"/>
              <a:t>figcaption</a:t>
            </a:r>
            <a:r>
              <a:rPr lang="en-IN" dirty="0" smtClean="0"/>
              <a:t>&gt;</a:t>
            </a:r>
          </a:p>
          <a:p>
            <a:r>
              <a:rPr lang="en-IN" dirty="0" smtClean="0"/>
              <a:t>&lt;figure&gt;</a:t>
            </a:r>
          </a:p>
          <a:p>
            <a:r>
              <a:rPr lang="en-IN" dirty="0" smtClean="0"/>
              <a:t>&lt;footer&gt;</a:t>
            </a:r>
          </a:p>
          <a:p>
            <a:r>
              <a:rPr lang="en-IN" dirty="0" smtClean="0"/>
              <a:t>&lt;header&gt;</a:t>
            </a:r>
          </a:p>
        </p:txBody>
      </p:sp>
      <p:pic>
        <p:nvPicPr>
          <p:cNvPr id="2050" name="Picture 2"/>
          <p:cNvPicPr>
            <a:picLocks noChangeAspect="1" noChangeArrowheads="1"/>
          </p:cNvPicPr>
          <p:nvPr/>
        </p:nvPicPr>
        <p:blipFill>
          <a:blip r:embed="rId2"/>
          <a:srcRect/>
          <a:stretch>
            <a:fillRect/>
          </a:stretch>
        </p:blipFill>
        <p:spPr bwMode="auto">
          <a:xfrm>
            <a:off x="5558962" y="1214422"/>
            <a:ext cx="3341985" cy="4286280"/>
          </a:xfrm>
          <a:prstGeom prst="rect">
            <a:avLst/>
          </a:prstGeom>
          <a:noFill/>
          <a:ln w="9525">
            <a:noFill/>
            <a:miter lim="800000"/>
            <a:headEnd/>
            <a:tailEnd/>
          </a:ln>
          <a:effectLst/>
        </p:spPr>
      </p:pic>
      <p:sp>
        <p:nvSpPr>
          <p:cNvPr id="5" name="Rectangle 4"/>
          <p:cNvSpPr/>
          <p:nvPr/>
        </p:nvSpPr>
        <p:spPr>
          <a:xfrm>
            <a:off x="3071802" y="1585896"/>
            <a:ext cx="2928958" cy="3539430"/>
          </a:xfrm>
          <a:prstGeom prst="rect">
            <a:avLst/>
          </a:prstGeom>
        </p:spPr>
        <p:txBody>
          <a:bodyPr wrap="square">
            <a:spAutoFit/>
          </a:bodyPr>
          <a:lstStyle/>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&lt;main&gt;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&lt;mark&gt;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a:t>
            </a:r>
            <a:r>
              <a:rPr kumimoji="1" lang="en-IN" sz="3200" dirty="0" err="1" smtClean="0">
                <a:solidFill>
                  <a:schemeClr val="bg2">
                    <a:lumMod val="25000"/>
                  </a:schemeClr>
                </a:solidFill>
              </a:rPr>
              <a:t>nav</a:t>
            </a:r>
            <a:r>
              <a:rPr kumimoji="1" lang="en-IN" sz="3200" dirty="0" smtClean="0">
                <a:solidFill>
                  <a:schemeClr val="bg2">
                    <a:lumMod val="25000"/>
                  </a:schemeClr>
                </a:solidFill>
              </a:rPr>
              <a:t>&gt;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&lt;section&gt;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&lt;summary&gt;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&lt;time&gt;</a:t>
            </a:r>
          </a:p>
        </p:txBody>
      </p:sp>
      <p:sp>
        <p:nvSpPr>
          <p:cNvPr id="6" name="Slide Number Placeholder 5"/>
          <p:cNvSpPr>
            <a:spLocks noGrp="1"/>
          </p:cNvSpPr>
          <p:nvPr>
            <p:ph type="sldNum" sz="quarter" idx="12"/>
          </p:nvPr>
        </p:nvSpPr>
        <p:spPr/>
        <p:txBody>
          <a:bodyPr/>
          <a:lstStyle/>
          <a:p>
            <a:fld id="{8363A1D7-E95E-458C-B071-B278BBF10293}" type="slidenum">
              <a:rPr lang="en-IN" smtClean="0"/>
              <a:pPr/>
              <a:t>19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blinds(horizontal)">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lstStyle/>
          <a:p>
            <a:r>
              <a:rPr lang="en-IN" dirty="0" smtClean="0"/>
              <a:t>Index</a:t>
            </a:r>
            <a:endParaRPr lang="en-IN" dirty="0"/>
          </a:p>
        </p:txBody>
      </p:sp>
      <p:sp>
        <p:nvSpPr>
          <p:cNvPr id="3" name="Content Placeholder 2"/>
          <p:cNvSpPr>
            <a:spLocks noGrp="1"/>
          </p:cNvSpPr>
          <p:nvPr>
            <p:ph idx="1"/>
          </p:nvPr>
        </p:nvSpPr>
        <p:spPr>
          <a:xfrm>
            <a:off x="214282" y="4572008"/>
            <a:ext cx="3929090" cy="1714512"/>
          </a:xfrm>
        </p:spPr>
        <p:txBody>
          <a:bodyPr>
            <a:normAutofit/>
          </a:bodyPr>
          <a:lstStyle/>
          <a:p>
            <a:r>
              <a:rPr lang="en-IN" sz="2800" b="1" dirty="0" smtClean="0"/>
              <a:t>HTML Graphics</a:t>
            </a:r>
          </a:p>
          <a:p>
            <a:pPr lvl="1"/>
            <a:r>
              <a:rPr lang="en-IN" sz="2400" dirty="0" smtClean="0"/>
              <a:t>HTML Canvas </a:t>
            </a:r>
          </a:p>
          <a:p>
            <a:pPr lvl="1"/>
            <a:r>
              <a:rPr lang="en-IN" sz="2400" dirty="0" smtClean="0"/>
              <a:t>HTML SVG</a:t>
            </a:r>
          </a:p>
          <a:p>
            <a:endParaRPr lang="en-IN" dirty="0" smtClean="0"/>
          </a:p>
        </p:txBody>
      </p:sp>
      <p:sp>
        <p:nvSpPr>
          <p:cNvPr id="4" name="Content Placeholder 2"/>
          <p:cNvSpPr txBox="1">
            <a:spLocks/>
          </p:cNvSpPr>
          <p:nvPr/>
        </p:nvSpPr>
        <p:spPr>
          <a:xfrm>
            <a:off x="214282" y="1000109"/>
            <a:ext cx="3381400" cy="3500462"/>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n-IN" sz="2800" b="1" i="0" u="none" strike="noStrike" kern="0" cap="none" spc="0" normalizeH="0" baseline="0" noProof="0" dirty="0" smtClean="0">
                <a:ln>
                  <a:noFill/>
                </a:ln>
                <a:solidFill>
                  <a:schemeClr val="bg2">
                    <a:lumMod val="25000"/>
                  </a:schemeClr>
                </a:solidFill>
                <a:effectLst/>
                <a:uLnTx/>
                <a:uFillTx/>
                <a:latin typeface="+mn-lt"/>
                <a:ea typeface="+mn-ea"/>
                <a:cs typeface="+mn-cs"/>
              </a:rPr>
              <a:t>Basics</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Intro </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Support </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Elements </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Semantics</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Migration </a:t>
            </a:r>
          </a:p>
          <a:p>
            <a:pPr marL="449263" marR="0" lvl="1" indent="-187325" algn="l" defTabSz="914400" rtl="0" eaLnBrk="1" fontAlgn="auto" latinLnBrk="0" hangingPunct="1">
              <a:lnSpc>
                <a:spcPct val="100000"/>
              </a:lnSpc>
              <a:spcBef>
                <a:spcPct val="20000"/>
              </a:spcBef>
              <a:spcAft>
                <a:spcPts val="0"/>
              </a:spcAft>
              <a:buClr>
                <a:schemeClr val="accent2"/>
              </a:buClr>
              <a:buSzPct val="50000"/>
              <a:buFont typeface="Wingdings"/>
              <a:buChar char="n"/>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HTML5 Style Guide</a:t>
            </a:r>
            <a:endParaRPr kumimoji="1" lang="en-IN" sz="2600" b="0" i="0" u="none" strike="noStrike" kern="0" cap="none" spc="0" normalizeH="0" baseline="0" noProof="0" dirty="0">
              <a:ln>
                <a:noFill/>
              </a:ln>
              <a:solidFill>
                <a:schemeClr val="bg2">
                  <a:lumMod val="25000"/>
                </a:schemeClr>
              </a:solidFill>
              <a:effectLst/>
              <a:uLnTx/>
              <a:uFillTx/>
              <a:latin typeface="+mn-lt"/>
              <a:ea typeface="+mn-ea"/>
              <a:cs typeface="+mn-cs"/>
            </a:endParaRPr>
          </a:p>
        </p:txBody>
      </p:sp>
      <p:sp>
        <p:nvSpPr>
          <p:cNvPr id="6" name="Content Placeholder 2"/>
          <p:cNvSpPr txBox="1">
            <a:spLocks/>
          </p:cNvSpPr>
          <p:nvPr/>
        </p:nvSpPr>
        <p:spPr>
          <a:xfrm>
            <a:off x="4357686" y="1071546"/>
            <a:ext cx="4000528" cy="2143140"/>
          </a:xfrm>
          <a:prstGeom prst="rect">
            <a:avLst/>
          </a:prstGeom>
        </p:spPr>
        <p:txBody>
          <a:bodyPr vert="horz"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n-IN" sz="3000" b="1" i="0" u="none" strike="noStrike" kern="0" cap="none" spc="0" normalizeH="0" baseline="0" noProof="0" dirty="0" smtClean="0">
                <a:ln>
                  <a:noFill/>
                </a:ln>
                <a:solidFill>
                  <a:schemeClr val="bg2">
                    <a:lumMod val="25000"/>
                  </a:schemeClr>
                </a:solidFill>
                <a:effectLst/>
                <a:uLnTx/>
                <a:uFillTx/>
                <a:latin typeface="+mn-lt"/>
                <a:ea typeface="+mn-ea"/>
                <a:cs typeface="+mn-cs"/>
              </a:rPr>
              <a:t>HTML Media</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a:buChar char="n"/>
              <a:tabLst/>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 Video </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a:buChar char="n"/>
              <a:tabLst/>
              <a:defRPr/>
            </a:pPr>
            <a:r>
              <a:rPr kumimoji="1" lang="en-IN" sz="2600" b="0" i="0" u="none" strike="noStrike" kern="0" cap="none" spc="0" normalizeH="0" baseline="0" noProof="0" dirty="0" smtClean="0">
                <a:ln>
                  <a:noFill/>
                </a:ln>
                <a:solidFill>
                  <a:schemeClr val="bg2">
                    <a:lumMod val="25000"/>
                  </a:schemeClr>
                </a:solidFill>
                <a:effectLst/>
                <a:uLnTx/>
                <a:uFillTx/>
                <a:latin typeface="+mn-lt"/>
                <a:ea typeface="+mn-ea"/>
                <a:cs typeface="+mn-cs"/>
              </a:rPr>
              <a:t>HTML Audio</a:t>
            </a:r>
          </a:p>
          <a:p>
            <a:pPr marL="742950" lvl="1" indent="-285750">
              <a:spcBef>
                <a:spcPct val="20000"/>
              </a:spcBef>
              <a:buClr>
                <a:schemeClr val="accent2"/>
              </a:buClr>
              <a:buSzPct val="50000"/>
              <a:buFont typeface="Wingdings"/>
              <a:buChar char="n"/>
              <a:defRPr/>
            </a:pPr>
            <a:r>
              <a:rPr kumimoji="1" lang="en-IN" sz="2600" kern="0" dirty="0" smtClean="0">
                <a:solidFill>
                  <a:schemeClr val="bg2">
                    <a:lumMod val="25000"/>
                  </a:schemeClr>
                </a:solidFill>
              </a:rPr>
              <a:t>HTML Plug-ins </a:t>
            </a:r>
          </a:p>
          <a:p>
            <a:pPr marL="742950" lvl="1" indent="-285750">
              <a:spcBef>
                <a:spcPct val="20000"/>
              </a:spcBef>
              <a:buClr>
                <a:schemeClr val="accent2"/>
              </a:buClr>
              <a:buSzPct val="50000"/>
              <a:buFont typeface="Wingdings"/>
              <a:buChar char="n"/>
              <a:defRPr/>
            </a:pPr>
            <a:r>
              <a:rPr kumimoji="1" lang="en-IN" sz="2600" kern="0" dirty="0" smtClean="0">
                <a:solidFill>
                  <a:schemeClr val="bg2">
                    <a:lumMod val="25000"/>
                  </a:schemeClr>
                </a:solidFill>
              </a:rPr>
              <a:t>HTML YouTube</a:t>
            </a:r>
            <a:endParaRPr kumimoji="1" lang="en-IN" sz="3200" b="0" i="0" u="none" strike="noStrike" kern="0" cap="none" spc="0" normalizeH="0" baseline="0" noProof="0" dirty="0" smtClean="0">
              <a:ln>
                <a:noFill/>
              </a:ln>
              <a:solidFill>
                <a:schemeClr val="bg2">
                  <a:lumMod val="2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8363A1D7-E95E-458C-B071-B278BBF10293}" type="slidenum">
              <a:rPr lang="en-IN" smtClean="0"/>
              <a:pPr/>
              <a:t>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IN" b="1" dirty="0" smtClean="0"/>
              <a:t>HTML5 -Block Elements</a:t>
            </a:r>
            <a:endParaRPr lang="en-IN" dirty="0"/>
          </a:p>
        </p:txBody>
      </p:sp>
      <p:sp>
        <p:nvSpPr>
          <p:cNvPr id="3" name="Content Placeholder 2"/>
          <p:cNvSpPr>
            <a:spLocks noGrp="1"/>
          </p:cNvSpPr>
          <p:nvPr>
            <p:ph idx="1"/>
          </p:nvPr>
        </p:nvSpPr>
        <p:spPr>
          <a:xfrm>
            <a:off x="466696" y="1500174"/>
            <a:ext cx="8248708" cy="4786347"/>
          </a:xfrm>
        </p:spPr>
        <p:txBody>
          <a:bodyPr>
            <a:normAutofit/>
          </a:bodyPr>
          <a:lstStyle/>
          <a:p>
            <a:pPr algn="just"/>
            <a:r>
              <a:rPr lang="en-IN" sz="2800" b="1" dirty="0" smtClean="0"/>
              <a:t>HTML5</a:t>
            </a:r>
            <a:r>
              <a:rPr lang="en-IN" sz="2800" dirty="0" smtClean="0"/>
              <a:t> defines eight new </a:t>
            </a:r>
            <a:r>
              <a:rPr lang="en-IN" sz="2800" b="1" dirty="0" smtClean="0"/>
              <a:t>semantic</a:t>
            </a:r>
            <a:r>
              <a:rPr lang="en-IN" sz="2800" dirty="0" smtClean="0"/>
              <a:t> HTML elements. </a:t>
            </a:r>
          </a:p>
          <a:p>
            <a:pPr algn="just"/>
            <a:r>
              <a:rPr lang="en-IN" sz="2800" dirty="0" smtClean="0"/>
              <a:t>All these are </a:t>
            </a:r>
            <a:r>
              <a:rPr lang="en-IN" sz="2800" b="1" dirty="0" smtClean="0"/>
              <a:t>block-level</a:t>
            </a:r>
            <a:r>
              <a:rPr lang="en-IN" sz="2800" dirty="0" smtClean="0"/>
              <a:t> elements.</a:t>
            </a:r>
          </a:p>
          <a:p>
            <a:pPr algn="just"/>
            <a:r>
              <a:rPr lang="en-IN" sz="2800" dirty="0" smtClean="0"/>
              <a:t>To secure correct behaviour in older browsers, you can set the CSS </a:t>
            </a:r>
            <a:r>
              <a:rPr lang="en-IN" sz="2800" b="1" dirty="0" smtClean="0"/>
              <a:t>display</a:t>
            </a:r>
            <a:r>
              <a:rPr lang="en-IN" sz="2800" dirty="0" smtClean="0"/>
              <a:t> property to </a:t>
            </a:r>
            <a:r>
              <a:rPr lang="en-IN" sz="2800" b="1" dirty="0" smtClean="0"/>
              <a:t>block</a:t>
            </a:r>
            <a:r>
              <a:rPr lang="en-IN" sz="2800" dirty="0" smtClean="0"/>
              <a:t>:</a:t>
            </a:r>
          </a:p>
          <a:p>
            <a:pPr lvl="1" algn="just"/>
            <a:r>
              <a:rPr lang="en-IN" dirty="0" smtClean="0"/>
              <a:t>header, section, footer, aside, </a:t>
            </a:r>
            <a:r>
              <a:rPr lang="en-IN" dirty="0" err="1" smtClean="0"/>
              <a:t>nav</a:t>
            </a:r>
            <a:r>
              <a:rPr lang="en-IN" dirty="0" smtClean="0"/>
              <a:t>, main, article, figure { display: block; } </a:t>
            </a:r>
          </a:p>
          <a:p>
            <a:pPr algn="just"/>
            <a:endParaRPr lang="en-IN" sz="2800" dirty="0" smtClean="0"/>
          </a:p>
          <a:p>
            <a:pPr algn="just"/>
            <a:r>
              <a:rPr lang="en-IN" sz="2800" dirty="0" smtClean="0"/>
              <a:t>Visit </a:t>
            </a:r>
            <a:r>
              <a:rPr lang="en-IN" sz="2200" dirty="0" smtClean="0">
                <a:hlinkClick r:id="rId3"/>
              </a:rPr>
              <a:t>http://dustwell.com/div-span-inline-block.html</a:t>
            </a:r>
            <a:endParaRPr lang="en-IN" sz="2200" dirty="0" smtClean="0"/>
          </a:p>
          <a:p>
            <a:pPr lvl="1" algn="just"/>
            <a:r>
              <a:rPr lang="en-IN" sz="2000" dirty="0" smtClean="0"/>
              <a:t>Difference between Block, Inline and Inline-Block elements</a:t>
            </a:r>
            <a:endParaRPr lang="en-IN" sz="20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20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00066"/>
          </a:xfrm>
        </p:spPr>
        <p:txBody>
          <a:bodyPr>
            <a:normAutofit fontScale="90000"/>
          </a:bodyPr>
          <a:lstStyle/>
          <a:p>
            <a:r>
              <a:rPr lang="en-IN" b="1" dirty="0" smtClean="0"/>
              <a:t>HTML5 New Elements</a:t>
            </a:r>
            <a:endParaRPr lang="en-IN" dirty="0"/>
          </a:p>
        </p:txBody>
      </p:sp>
      <p:sp>
        <p:nvSpPr>
          <p:cNvPr id="3" name="Content Placeholder 2"/>
          <p:cNvSpPr>
            <a:spLocks noGrp="1"/>
          </p:cNvSpPr>
          <p:nvPr>
            <p:ph idx="1"/>
          </p:nvPr>
        </p:nvSpPr>
        <p:spPr>
          <a:xfrm>
            <a:off x="466696" y="1071546"/>
            <a:ext cx="8248708" cy="5214975"/>
          </a:xfrm>
        </p:spPr>
        <p:txBody>
          <a:bodyPr>
            <a:normAutofit fontScale="92500" lnSpcReduction="20000"/>
          </a:bodyPr>
          <a:lstStyle/>
          <a:p>
            <a:pPr algn="just"/>
            <a:r>
              <a:rPr lang="en-IN" sz="2800" b="1" dirty="0" smtClean="0"/>
              <a:t>&lt;article&gt;</a:t>
            </a:r>
            <a:r>
              <a:rPr lang="en-IN" sz="2800" dirty="0" smtClean="0"/>
              <a:t> : specifies </a:t>
            </a:r>
            <a:r>
              <a:rPr lang="en-IN" sz="2800" dirty="0" smtClean="0">
                <a:solidFill>
                  <a:srgbClr val="002060"/>
                </a:solidFill>
              </a:rPr>
              <a:t>independent</a:t>
            </a:r>
            <a:r>
              <a:rPr lang="en-IN" sz="2800" dirty="0" smtClean="0"/>
              <a:t>, </a:t>
            </a:r>
            <a:r>
              <a:rPr lang="en-IN" sz="2800" dirty="0" smtClean="0">
                <a:solidFill>
                  <a:srgbClr val="002060"/>
                </a:solidFill>
              </a:rPr>
              <a:t>self-contained content.</a:t>
            </a:r>
          </a:p>
          <a:p>
            <a:pPr algn="just"/>
            <a:r>
              <a:rPr lang="en-IN" sz="2800" dirty="0" smtClean="0"/>
              <a:t>An article should make sense on its own, and it should be possible to read it independently from the rest of the web site.</a:t>
            </a:r>
          </a:p>
          <a:p>
            <a:pPr algn="just"/>
            <a:r>
              <a:rPr lang="en-IN" sz="2800" dirty="0" smtClean="0"/>
              <a:t>Used in a report in website with reusable facility</a:t>
            </a:r>
          </a:p>
          <a:p>
            <a:pPr algn="just"/>
            <a:r>
              <a:rPr lang="en-IN" sz="2800" dirty="0" smtClean="0"/>
              <a:t>Here is the Syntax</a:t>
            </a:r>
          </a:p>
          <a:p>
            <a:pPr lvl="1" algn="just"/>
            <a:r>
              <a:rPr lang="en-IN" b="1" dirty="0" smtClean="0"/>
              <a:t>&lt;article&gt; .... &lt;/article&gt;</a:t>
            </a:r>
          </a:p>
          <a:p>
            <a:r>
              <a:rPr lang="en-IN" dirty="0" smtClean="0"/>
              <a:t>&lt;article&gt; element can be used:</a:t>
            </a:r>
          </a:p>
          <a:p>
            <a:pPr lvl="1"/>
            <a:r>
              <a:rPr lang="en-IN" dirty="0" smtClean="0">
                <a:solidFill>
                  <a:srgbClr val="7030A0"/>
                </a:solidFill>
              </a:rPr>
              <a:t>Forum post</a:t>
            </a:r>
          </a:p>
          <a:p>
            <a:pPr lvl="1"/>
            <a:r>
              <a:rPr lang="en-IN" dirty="0" smtClean="0">
                <a:solidFill>
                  <a:srgbClr val="7030A0"/>
                </a:solidFill>
              </a:rPr>
              <a:t>Blog post</a:t>
            </a:r>
          </a:p>
          <a:p>
            <a:pPr lvl="1"/>
            <a:r>
              <a:rPr lang="en-IN" dirty="0" smtClean="0">
                <a:solidFill>
                  <a:srgbClr val="7030A0"/>
                </a:solidFill>
              </a:rPr>
              <a:t>Newspaper article</a:t>
            </a:r>
          </a:p>
          <a:p>
            <a:pPr lvl="1" algn="just"/>
            <a:r>
              <a:rPr lang="en-IN" dirty="0" smtClean="0"/>
              <a:t>submitted comment etc</a:t>
            </a:r>
            <a:endParaRPr lang="en-IN" dirty="0"/>
          </a:p>
        </p:txBody>
      </p:sp>
      <p:pic>
        <p:nvPicPr>
          <p:cNvPr id="1026" name="Picture 2"/>
          <p:cNvPicPr>
            <a:picLocks noChangeAspect="1" noChangeArrowheads="1"/>
          </p:cNvPicPr>
          <p:nvPr/>
        </p:nvPicPr>
        <p:blipFill>
          <a:blip r:embed="rId3"/>
          <a:srcRect/>
          <a:stretch>
            <a:fillRect/>
          </a:stretch>
        </p:blipFill>
        <p:spPr bwMode="auto">
          <a:xfrm>
            <a:off x="357158" y="5715016"/>
            <a:ext cx="8477250" cy="800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21</a:t>
            </a:fld>
            <a:endParaRPr lang="en-I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blinds(horizontal)">
                                      <p:cBhvr>
                                        <p:cTn id="4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2" y="1857370"/>
            <a:ext cx="3857652" cy="4429151"/>
          </a:xfrm>
        </p:spPr>
        <p:txBody>
          <a:bodyPr/>
          <a:lstStyle/>
          <a:p>
            <a:r>
              <a:rPr lang="en-IN" dirty="0" smtClean="0"/>
              <a:t>Better design and format of article element, you will have to use some </a:t>
            </a:r>
            <a:r>
              <a:rPr lang="en-IN" dirty="0" err="1" smtClean="0"/>
              <a:t>css</a:t>
            </a:r>
            <a:r>
              <a:rPr lang="en-IN" dirty="0" smtClean="0"/>
              <a:t> code</a:t>
            </a:r>
            <a:endParaRPr lang="en-IN" dirty="0"/>
          </a:p>
        </p:txBody>
      </p:sp>
      <p:pic>
        <p:nvPicPr>
          <p:cNvPr id="1026" name="Picture 2"/>
          <p:cNvPicPr>
            <a:picLocks noChangeAspect="1" noChangeArrowheads="1"/>
          </p:cNvPicPr>
          <p:nvPr/>
        </p:nvPicPr>
        <p:blipFill>
          <a:blip r:embed="rId2"/>
          <a:srcRect/>
          <a:stretch>
            <a:fillRect/>
          </a:stretch>
        </p:blipFill>
        <p:spPr bwMode="auto">
          <a:xfrm>
            <a:off x="285720" y="1142984"/>
            <a:ext cx="4586308" cy="540340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363A1D7-E95E-458C-B071-B278BBF10293}"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66696" y="1857370"/>
            <a:ext cx="8391584" cy="4429151"/>
          </a:xfrm>
        </p:spPr>
        <p:txBody>
          <a:bodyPr>
            <a:normAutofit/>
          </a:bodyPr>
          <a:lstStyle/>
          <a:p>
            <a:pPr algn="just"/>
            <a:r>
              <a:rPr lang="en-IN" sz="2800" b="1" dirty="0" smtClean="0"/>
              <a:t>&lt;section&gt; </a:t>
            </a:r>
            <a:r>
              <a:rPr lang="en-IN" sz="2800" dirty="0" smtClean="0"/>
              <a:t>element defines a section in a document.</a:t>
            </a:r>
          </a:p>
          <a:p>
            <a:pPr algn="just"/>
            <a:r>
              <a:rPr lang="en-IN" sz="2800" dirty="0" smtClean="0"/>
              <a:t>According to W3C's HTML5 documentation: "A section is a </a:t>
            </a:r>
            <a:r>
              <a:rPr lang="en-IN" sz="2800" dirty="0" smtClean="0">
                <a:solidFill>
                  <a:srgbClr val="7030A0"/>
                </a:solidFill>
              </a:rPr>
              <a:t>related grouping of content</a:t>
            </a:r>
            <a:r>
              <a:rPr lang="en-IN" sz="2800" dirty="0" smtClean="0"/>
              <a:t>, typically with a heading."</a:t>
            </a:r>
          </a:p>
          <a:p>
            <a:pPr algn="just"/>
            <a:r>
              <a:rPr lang="en-IN" sz="2800" dirty="0" smtClean="0"/>
              <a:t>A Web site's home page could be split into sections for introduction, content, and contact information.</a:t>
            </a:r>
          </a:p>
          <a:p>
            <a:pPr algn="just"/>
            <a:endParaRPr lang="en-IN" sz="2800" dirty="0"/>
          </a:p>
        </p:txBody>
      </p:sp>
      <p:pic>
        <p:nvPicPr>
          <p:cNvPr id="3074" name="Picture 2"/>
          <p:cNvPicPr>
            <a:picLocks noChangeAspect="1" noChangeArrowheads="1"/>
          </p:cNvPicPr>
          <p:nvPr/>
        </p:nvPicPr>
        <p:blipFill>
          <a:blip r:embed="rId2"/>
          <a:srcRect/>
          <a:stretch>
            <a:fillRect/>
          </a:stretch>
        </p:blipFill>
        <p:spPr bwMode="auto">
          <a:xfrm>
            <a:off x="357158" y="5786454"/>
            <a:ext cx="8467725" cy="8096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23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blinds(horizontal)">
                                      <p:cBhvr>
                                        <p:cTn id="2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r>
              <a:rPr lang="en-IN" dirty="0" smtClean="0"/>
              <a:t>Nesting Semantic Elements</a:t>
            </a:r>
            <a:endParaRPr lang="en-IN" dirty="0"/>
          </a:p>
        </p:txBody>
      </p:sp>
      <p:sp>
        <p:nvSpPr>
          <p:cNvPr id="3" name="Content Placeholder 2"/>
          <p:cNvSpPr>
            <a:spLocks noGrp="1"/>
          </p:cNvSpPr>
          <p:nvPr>
            <p:ph idx="1"/>
          </p:nvPr>
        </p:nvSpPr>
        <p:spPr>
          <a:xfrm>
            <a:off x="466696" y="1214422"/>
            <a:ext cx="8248708" cy="5643578"/>
          </a:xfrm>
        </p:spPr>
        <p:txBody>
          <a:bodyPr>
            <a:normAutofit fontScale="70000" lnSpcReduction="20000"/>
          </a:bodyPr>
          <a:lstStyle/>
          <a:p>
            <a:pPr algn="just">
              <a:lnSpc>
                <a:spcPct val="120000"/>
              </a:lnSpc>
              <a:spcAft>
                <a:spcPts val="600"/>
              </a:spcAft>
            </a:pPr>
            <a:r>
              <a:rPr lang="en-IN" dirty="0" smtClean="0"/>
              <a:t>In the HTML5 standard, the &lt;article&gt; element defines a complete, </a:t>
            </a:r>
            <a:r>
              <a:rPr lang="en-IN" dirty="0" smtClean="0">
                <a:solidFill>
                  <a:srgbClr val="7030A0"/>
                </a:solidFill>
              </a:rPr>
              <a:t>self-contained block</a:t>
            </a:r>
            <a:r>
              <a:rPr lang="en-IN" dirty="0" smtClean="0"/>
              <a:t> of related elements.</a:t>
            </a:r>
          </a:p>
          <a:p>
            <a:pPr algn="just">
              <a:lnSpc>
                <a:spcPct val="120000"/>
              </a:lnSpc>
              <a:spcAft>
                <a:spcPts val="600"/>
              </a:spcAft>
            </a:pPr>
            <a:r>
              <a:rPr lang="en-IN" dirty="0" smtClean="0"/>
              <a:t>The &lt;section&gt; element is defined as </a:t>
            </a:r>
            <a:r>
              <a:rPr lang="en-IN" dirty="0" smtClean="0">
                <a:solidFill>
                  <a:srgbClr val="7030A0"/>
                </a:solidFill>
              </a:rPr>
              <a:t>a block of related elements</a:t>
            </a:r>
            <a:r>
              <a:rPr lang="en-IN" dirty="0" smtClean="0"/>
              <a:t>.</a:t>
            </a:r>
          </a:p>
          <a:p>
            <a:pPr lvl="1" algn="just">
              <a:lnSpc>
                <a:spcPct val="120000"/>
              </a:lnSpc>
              <a:spcAft>
                <a:spcPts val="600"/>
              </a:spcAft>
            </a:pPr>
            <a:r>
              <a:rPr lang="en-IN" dirty="0" smtClean="0"/>
              <a:t>Can we use the definitions to decide how to nest elements? No, we cannot!</a:t>
            </a:r>
          </a:p>
          <a:p>
            <a:pPr algn="just">
              <a:lnSpc>
                <a:spcPct val="120000"/>
              </a:lnSpc>
              <a:spcAft>
                <a:spcPts val="600"/>
              </a:spcAft>
            </a:pPr>
            <a:r>
              <a:rPr lang="en-IN" dirty="0" smtClean="0"/>
              <a:t>On the Internet, you will find HTML pages with </a:t>
            </a:r>
            <a:r>
              <a:rPr lang="en-IN" b="1" dirty="0" smtClean="0"/>
              <a:t>&lt;section&gt; </a:t>
            </a:r>
            <a:r>
              <a:rPr lang="en-IN" dirty="0" smtClean="0"/>
              <a:t>elements containing </a:t>
            </a:r>
            <a:r>
              <a:rPr lang="en-IN" b="1" dirty="0" smtClean="0"/>
              <a:t>&lt;article&gt; </a:t>
            </a:r>
            <a:r>
              <a:rPr lang="en-IN" dirty="0" smtClean="0"/>
              <a:t>elements, and </a:t>
            </a:r>
            <a:r>
              <a:rPr lang="en-IN" b="1" dirty="0" smtClean="0"/>
              <a:t>&lt;article&gt; </a:t>
            </a:r>
            <a:r>
              <a:rPr lang="en-IN" dirty="0" smtClean="0"/>
              <a:t>elements containing </a:t>
            </a:r>
            <a:r>
              <a:rPr lang="en-IN" b="1" dirty="0" smtClean="0"/>
              <a:t>&lt;sections&gt; </a:t>
            </a:r>
            <a:r>
              <a:rPr lang="en-IN" dirty="0" smtClean="0"/>
              <a:t>elements.</a:t>
            </a:r>
          </a:p>
          <a:p>
            <a:pPr algn="just">
              <a:lnSpc>
                <a:spcPct val="120000"/>
              </a:lnSpc>
              <a:spcAft>
                <a:spcPts val="600"/>
              </a:spcAft>
            </a:pPr>
            <a:r>
              <a:rPr lang="en-IN" dirty="0" smtClean="0"/>
              <a:t>You will also find pages with </a:t>
            </a:r>
            <a:r>
              <a:rPr lang="en-IN" b="1" dirty="0" smtClean="0"/>
              <a:t>&lt;section&gt; </a:t>
            </a:r>
            <a:r>
              <a:rPr lang="en-IN" dirty="0" smtClean="0"/>
              <a:t>elements containing </a:t>
            </a:r>
            <a:r>
              <a:rPr lang="en-IN" b="1" dirty="0" smtClean="0"/>
              <a:t>&lt;section&gt; </a:t>
            </a:r>
            <a:r>
              <a:rPr lang="en-IN" dirty="0" smtClean="0"/>
              <a:t>elements, and </a:t>
            </a:r>
            <a:r>
              <a:rPr lang="en-IN" b="1" dirty="0" smtClean="0"/>
              <a:t>&lt;article&gt; </a:t>
            </a:r>
            <a:r>
              <a:rPr lang="en-IN" dirty="0" smtClean="0"/>
              <a:t>elements containing </a:t>
            </a:r>
            <a:r>
              <a:rPr lang="en-IN" b="1" dirty="0" smtClean="0"/>
              <a:t>&lt;article&gt; </a:t>
            </a:r>
            <a:r>
              <a:rPr lang="en-IN" dirty="0" smtClean="0"/>
              <a:t>elements.</a:t>
            </a:r>
          </a:p>
          <a:p>
            <a:pPr algn="just">
              <a:lnSpc>
                <a:spcPct val="120000"/>
              </a:lnSpc>
              <a:spcAft>
                <a:spcPts val="600"/>
              </a:spcAft>
            </a:pPr>
            <a:r>
              <a:rPr lang="en-IN" dirty="0" smtClean="0">
                <a:solidFill>
                  <a:srgbClr val="7030A0"/>
                </a:solidFill>
              </a:rPr>
              <a:t>E.g. Newspaper</a:t>
            </a:r>
            <a:r>
              <a:rPr lang="en-IN" dirty="0" smtClean="0">
                <a:solidFill>
                  <a:schemeClr val="tx2">
                    <a:lumMod val="50000"/>
                  </a:schemeClr>
                </a:solidFill>
              </a:rPr>
              <a:t>: The sports </a:t>
            </a:r>
            <a:r>
              <a:rPr lang="en-IN" b="1" dirty="0" smtClean="0">
                <a:solidFill>
                  <a:schemeClr val="tx2">
                    <a:lumMod val="50000"/>
                  </a:schemeClr>
                </a:solidFill>
              </a:rPr>
              <a:t>articles</a:t>
            </a:r>
            <a:r>
              <a:rPr lang="en-IN" dirty="0" smtClean="0">
                <a:solidFill>
                  <a:schemeClr val="tx2">
                    <a:lumMod val="50000"/>
                  </a:schemeClr>
                </a:solidFill>
              </a:rPr>
              <a:t> in the sports </a:t>
            </a:r>
            <a:r>
              <a:rPr lang="en-IN" b="1" dirty="0" smtClean="0">
                <a:solidFill>
                  <a:schemeClr val="tx2">
                    <a:lumMod val="50000"/>
                  </a:schemeClr>
                </a:solidFill>
              </a:rPr>
              <a:t>section</a:t>
            </a:r>
            <a:r>
              <a:rPr lang="en-IN" dirty="0" smtClean="0">
                <a:solidFill>
                  <a:schemeClr val="tx2">
                    <a:lumMod val="50000"/>
                  </a:schemeClr>
                </a:solidFill>
              </a:rPr>
              <a:t>, have a technical </a:t>
            </a:r>
            <a:r>
              <a:rPr lang="en-IN" b="1" dirty="0" smtClean="0">
                <a:solidFill>
                  <a:schemeClr val="tx2">
                    <a:lumMod val="50000"/>
                  </a:schemeClr>
                </a:solidFill>
              </a:rPr>
              <a:t>section</a:t>
            </a:r>
            <a:r>
              <a:rPr lang="en-IN" dirty="0" smtClean="0">
                <a:solidFill>
                  <a:schemeClr val="tx2">
                    <a:lumMod val="50000"/>
                  </a:schemeClr>
                </a:solidFill>
              </a:rPr>
              <a:t> in each </a:t>
            </a:r>
            <a:r>
              <a:rPr lang="en-IN" b="1" dirty="0" smtClean="0">
                <a:solidFill>
                  <a:schemeClr val="tx2">
                    <a:lumMod val="50000"/>
                  </a:schemeClr>
                </a:solidFill>
              </a:rPr>
              <a:t>article</a:t>
            </a:r>
            <a:r>
              <a:rPr lang="en-IN" dirty="0" smtClean="0">
                <a:solidFill>
                  <a:schemeClr val="tx2">
                    <a:lumMod val="50000"/>
                  </a:schemeClr>
                </a:solidFill>
              </a:rPr>
              <a:t>.</a:t>
            </a:r>
          </a:p>
        </p:txBody>
      </p:sp>
      <p:sp>
        <p:nvSpPr>
          <p:cNvPr id="4" name="Slide Number Placeholder 3"/>
          <p:cNvSpPr>
            <a:spLocks noGrp="1"/>
          </p:cNvSpPr>
          <p:nvPr>
            <p:ph type="sldNum" sz="quarter" idx="12"/>
          </p:nvPr>
        </p:nvSpPr>
        <p:spPr/>
        <p:txBody>
          <a:bodyPr/>
          <a:lstStyle/>
          <a:p>
            <a:fld id="{8363A1D7-E95E-458C-B071-B278BBF10293}" type="slidenum">
              <a:rPr lang="en-IN" smtClean="0"/>
              <a:pPr/>
              <a:t>24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2"/>
            <a:ext cx="8229600" cy="1214422"/>
          </a:xfrm>
        </p:spPr>
        <p:txBody>
          <a:bodyPr>
            <a:normAutofit/>
          </a:bodyPr>
          <a:lstStyle/>
          <a:p>
            <a:r>
              <a:rPr lang="en-IN" sz="3600" dirty="0" smtClean="0"/>
              <a:t>Difference Between </a:t>
            </a:r>
            <a:br>
              <a:rPr lang="en-IN" sz="3600" dirty="0" smtClean="0"/>
            </a:br>
            <a:r>
              <a:rPr lang="en-IN" sz="3600" dirty="0" smtClean="0"/>
              <a:t>&lt;article&gt; &lt;section&gt; and &lt;div&gt;</a:t>
            </a:r>
            <a:endParaRPr lang="en-IN" dirty="0"/>
          </a:p>
        </p:txBody>
      </p:sp>
      <p:sp>
        <p:nvSpPr>
          <p:cNvPr id="3" name="Content Placeholder 2"/>
          <p:cNvSpPr>
            <a:spLocks noGrp="1"/>
          </p:cNvSpPr>
          <p:nvPr>
            <p:ph idx="1"/>
          </p:nvPr>
        </p:nvSpPr>
        <p:spPr>
          <a:xfrm>
            <a:off x="466696" y="1571612"/>
            <a:ext cx="8248708" cy="4714909"/>
          </a:xfrm>
        </p:spPr>
        <p:txBody>
          <a:bodyPr/>
          <a:lstStyle/>
          <a:p>
            <a:pPr algn="just"/>
            <a:r>
              <a:rPr lang="en-IN" dirty="0" smtClean="0">
                <a:solidFill>
                  <a:srgbClr val="7030A0"/>
                </a:solidFill>
              </a:rPr>
              <a:t>&lt;section&gt; </a:t>
            </a:r>
            <a:r>
              <a:rPr lang="en-IN" dirty="0" smtClean="0"/>
              <a:t>element is defined as a block of related elements.</a:t>
            </a:r>
          </a:p>
          <a:p>
            <a:pPr algn="just"/>
            <a:endParaRPr lang="en-IN" dirty="0" smtClean="0">
              <a:solidFill>
                <a:srgbClr val="7030A0"/>
              </a:solidFill>
            </a:endParaRPr>
          </a:p>
          <a:p>
            <a:pPr algn="just"/>
            <a:r>
              <a:rPr lang="en-IN" dirty="0" smtClean="0">
                <a:solidFill>
                  <a:srgbClr val="7030A0"/>
                </a:solidFill>
              </a:rPr>
              <a:t>&lt;article&gt; </a:t>
            </a:r>
            <a:r>
              <a:rPr lang="en-IN" dirty="0" smtClean="0"/>
              <a:t>element is defined as a complete, self-contained block of related elements.</a:t>
            </a:r>
          </a:p>
          <a:p>
            <a:pPr algn="just"/>
            <a:endParaRPr lang="en-IN" dirty="0" smtClean="0">
              <a:solidFill>
                <a:srgbClr val="7030A0"/>
              </a:solidFill>
            </a:endParaRPr>
          </a:p>
          <a:p>
            <a:pPr algn="just"/>
            <a:r>
              <a:rPr lang="en-IN" dirty="0" smtClean="0">
                <a:solidFill>
                  <a:srgbClr val="7030A0"/>
                </a:solidFill>
              </a:rPr>
              <a:t>&lt;div&gt; </a:t>
            </a:r>
            <a:r>
              <a:rPr lang="en-IN" dirty="0" smtClean="0"/>
              <a:t>element is defined as a block of children elements.</a:t>
            </a:r>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25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857232"/>
            <a:ext cx="8248708" cy="5429289"/>
          </a:xfrm>
        </p:spPr>
        <p:txBody>
          <a:bodyPr>
            <a:normAutofit/>
          </a:bodyPr>
          <a:lstStyle/>
          <a:p>
            <a:pPr algn="just"/>
            <a:r>
              <a:rPr lang="en-IN" sz="2800" b="1" dirty="0" smtClean="0"/>
              <a:t>&lt;aside&gt;</a:t>
            </a:r>
            <a:r>
              <a:rPr lang="en-IN" sz="2800" dirty="0" smtClean="0"/>
              <a:t> : Defines some content aside from the page content it is placed in.</a:t>
            </a:r>
          </a:p>
          <a:p>
            <a:pPr algn="just"/>
            <a:endParaRPr lang="en-IN" sz="2800" dirty="0" smtClean="0"/>
          </a:p>
          <a:p>
            <a:pPr algn="just"/>
            <a:r>
              <a:rPr lang="en-IN" sz="2800" dirty="0" smtClean="0"/>
              <a:t>The aside content should be related to the surrounding content.</a:t>
            </a:r>
          </a:p>
          <a:p>
            <a:pPr algn="just"/>
            <a:r>
              <a:rPr lang="en-IN" sz="2800" dirty="0" smtClean="0"/>
              <a:t>The &lt;aside&gt; content could be placed as a sidebar in an article.</a:t>
            </a:r>
          </a:p>
          <a:p>
            <a:pPr algn="just"/>
            <a:r>
              <a:rPr lang="en-IN" dirty="0" smtClean="0"/>
              <a:t>Syntax</a:t>
            </a:r>
          </a:p>
          <a:p>
            <a:pPr lvl="1" algn="just"/>
            <a:r>
              <a:rPr lang="en-IN" b="1" dirty="0" smtClean="0"/>
              <a:t>&lt;aside&gt; .... &lt;/aside&gt;</a:t>
            </a:r>
          </a:p>
          <a:p>
            <a:pPr lvl="1" algn="just"/>
            <a:endParaRPr lang="en-IN" sz="2400" dirty="0"/>
          </a:p>
        </p:txBody>
      </p:sp>
      <p:pic>
        <p:nvPicPr>
          <p:cNvPr id="8194" name="Picture 2"/>
          <p:cNvPicPr>
            <a:picLocks noChangeAspect="1" noChangeArrowheads="1"/>
          </p:cNvPicPr>
          <p:nvPr/>
        </p:nvPicPr>
        <p:blipFill>
          <a:blip r:embed="rId2"/>
          <a:srcRect/>
          <a:stretch>
            <a:fillRect/>
          </a:stretch>
        </p:blipFill>
        <p:spPr bwMode="auto">
          <a:xfrm>
            <a:off x="285720" y="5643578"/>
            <a:ext cx="8448675" cy="819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363A1D7-E95E-458C-B071-B278BBF10293}" type="slidenum">
              <a:rPr lang="en-IN" smtClean="0"/>
              <a:pPr/>
              <a:t>26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194"/>
                                        </p:tgtEl>
                                        <p:attrNameLst>
                                          <p:attrName>style.visibility</p:attrName>
                                        </p:attrNameLst>
                                      </p:cBhvr>
                                      <p:to>
                                        <p:strVal val="visible"/>
                                      </p:to>
                                    </p:set>
                                    <p:animEffect transition="in" filter="blinds(horizontal)">
                                      <p:cBhvr>
                                        <p:cTn id="3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bdi</a:t>
            </a:r>
            <a:r>
              <a:rPr lang="en-IN" dirty="0" smtClean="0"/>
              <a:t>-</a:t>
            </a:r>
            <a:r>
              <a:rPr lang="en-IN" b="1" dirty="0" smtClean="0"/>
              <a:t> Bi-Directional Isolation </a:t>
            </a:r>
            <a:endParaRPr lang="en-IN" dirty="0"/>
          </a:p>
        </p:txBody>
      </p:sp>
      <p:sp>
        <p:nvSpPr>
          <p:cNvPr id="3" name="Content Placeholder 2"/>
          <p:cNvSpPr>
            <a:spLocks noGrp="1"/>
          </p:cNvSpPr>
          <p:nvPr>
            <p:ph idx="1"/>
          </p:nvPr>
        </p:nvSpPr>
        <p:spPr>
          <a:xfrm>
            <a:off x="466696" y="1500174"/>
            <a:ext cx="8248708" cy="4714909"/>
          </a:xfrm>
        </p:spPr>
        <p:txBody>
          <a:bodyPr>
            <a:normAutofit fontScale="92500" lnSpcReduction="20000"/>
          </a:bodyPr>
          <a:lstStyle/>
          <a:p>
            <a:pPr algn="just"/>
            <a:r>
              <a:rPr lang="en-IN" sz="2800" b="1" dirty="0" smtClean="0"/>
              <a:t>&lt;</a:t>
            </a:r>
            <a:r>
              <a:rPr lang="en-IN" sz="2800" b="1" dirty="0" err="1" smtClean="0"/>
              <a:t>bdi</a:t>
            </a:r>
            <a:r>
              <a:rPr lang="en-IN" sz="2800" b="1" dirty="0" smtClean="0"/>
              <a:t>&gt;: </a:t>
            </a:r>
            <a:r>
              <a:rPr lang="en-IN" sz="2800" dirty="0" smtClean="0"/>
              <a:t>Defines a part of text that might be formatted in a </a:t>
            </a:r>
            <a:r>
              <a:rPr lang="en-IN" sz="2800" b="1" dirty="0" smtClean="0"/>
              <a:t>different direction </a:t>
            </a:r>
            <a:r>
              <a:rPr lang="en-IN" sz="2800" dirty="0" smtClean="0"/>
              <a:t>from other text elements  in bidirectional content arranging.</a:t>
            </a:r>
          </a:p>
          <a:p>
            <a:pPr algn="just"/>
            <a:r>
              <a:rPr lang="en-IN" sz="2800" dirty="0" smtClean="0"/>
              <a:t>Write the Hebrew or Urdu fonts, it shows from the opposite side of the general fonts. So browser behaviour directly change for that particular text.</a:t>
            </a:r>
          </a:p>
          <a:p>
            <a:pPr algn="just"/>
            <a:r>
              <a:rPr lang="en-IN" sz="2800" dirty="0" smtClean="0"/>
              <a:t>Isolate the usernames from the surrounding text-direction settings</a:t>
            </a:r>
          </a:p>
          <a:p>
            <a:pPr algn="just"/>
            <a:r>
              <a:rPr lang="en-IN" sz="2800" dirty="0" smtClean="0"/>
              <a:t>This element is useful when embedding user-generated content with an unknown directionality.</a:t>
            </a:r>
          </a:p>
          <a:p>
            <a:pPr algn="just"/>
            <a:r>
              <a:rPr lang="en-IN" sz="2800" dirty="0" smtClean="0"/>
              <a:t>Syntax:</a:t>
            </a:r>
          </a:p>
          <a:p>
            <a:pPr lvl="1" algn="just"/>
            <a:r>
              <a:rPr lang="en-IN" b="1" dirty="0" smtClean="0"/>
              <a:t>&lt;</a:t>
            </a:r>
            <a:r>
              <a:rPr lang="en-IN" b="1" dirty="0" err="1" smtClean="0"/>
              <a:t>bdi</a:t>
            </a:r>
            <a:r>
              <a:rPr lang="en-IN" b="1" dirty="0" smtClean="0"/>
              <a:t>&gt; .... &lt;/</a:t>
            </a:r>
            <a:r>
              <a:rPr lang="en-IN" b="1" dirty="0" err="1" smtClean="0"/>
              <a:t>bdi</a:t>
            </a:r>
            <a:r>
              <a:rPr lang="en-IN" b="1" dirty="0" smtClean="0"/>
              <a:t>&gt;</a:t>
            </a:r>
          </a:p>
          <a:p>
            <a:pPr algn="just"/>
            <a:endParaRPr lang="en-IN" sz="2800" dirty="0"/>
          </a:p>
        </p:txBody>
      </p:sp>
      <p:pic>
        <p:nvPicPr>
          <p:cNvPr id="7170" name="Picture 2"/>
          <p:cNvPicPr>
            <a:picLocks noChangeAspect="1" noChangeArrowheads="1"/>
          </p:cNvPicPr>
          <p:nvPr/>
        </p:nvPicPr>
        <p:blipFill>
          <a:blip r:embed="rId2"/>
          <a:srcRect/>
          <a:stretch>
            <a:fillRect/>
          </a:stretch>
        </p:blipFill>
        <p:spPr bwMode="auto">
          <a:xfrm>
            <a:off x="428596" y="5857892"/>
            <a:ext cx="8410575" cy="7524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27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170"/>
                                        </p:tgtEl>
                                        <p:attrNameLst>
                                          <p:attrName>style.visibility</p:attrName>
                                        </p:attrNameLst>
                                      </p:cBhvr>
                                      <p:to>
                                        <p:strVal val="visible"/>
                                      </p:to>
                                    </p:set>
                                    <p:animEffect transition="in" filter="blinds(horizontal)">
                                      <p:cBhvr>
                                        <p:cTn id="3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1071546"/>
            <a:ext cx="8248708" cy="5214975"/>
          </a:xfrm>
        </p:spPr>
        <p:txBody>
          <a:bodyPr>
            <a:normAutofit fontScale="92500" lnSpcReduction="10000"/>
          </a:bodyPr>
          <a:lstStyle/>
          <a:p>
            <a:pPr algn="just"/>
            <a:r>
              <a:rPr lang="en-IN" b="1" dirty="0" smtClean="0"/>
              <a:t>&lt;details&gt;:</a:t>
            </a:r>
            <a:r>
              <a:rPr lang="en-IN" dirty="0" smtClean="0"/>
              <a:t> Defines additional details that the user can view or hide</a:t>
            </a:r>
          </a:p>
          <a:p>
            <a:pPr algn="just"/>
            <a:r>
              <a:rPr lang="en-IN" dirty="0" smtClean="0"/>
              <a:t> This element shouldn't be used in footnotes. This element is used as the parent of </a:t>
            </a:r>
            <a:r>
              <a:rPr lang="en-IN" b="1" dirty="0" smtClean="0"/>
              <a:t>&lt;summary&gt; </a:t>
            </a:r>
            <a:r>
              <a:rPr lang="en-IN" dirty="0" smtClean="0"/>
              <a:t>element</a:t>
            </a:r>
          </a:p>
          <a:p>
            <a:pPr algn="just"/>
            <a:r>
              <a:rPr lang="en-IN" dirty="0" smtClean="0"/>
              <a:t>The &lt;details&gt; tag specifies </a:t>
            </a:r>
            <a:r>
              <a:rPr lang="en-IN" dirty="0" smtClean="0">
                <a:solidFill>
                  <a:srgbClr val="7030A0"/>
                </a:solidFill>
              </a:rPr>
              <a:t>additional details </a:t>
            </a:r>
            <a:r>
              <a:rPr lang="en-IN" dirty="0" smtClean="0"/>
              <a:t>that the user can </a:t>
            </a:r>
            <a:r>
              <a:rPr lang="en-IN" dirty="0" smtClean="0">
                <a:solidFill>
                  <a:srgbClr val="7030A0"/>
                </a:solidFill>
              </a:rPr>
              <a:t>view or hide </a:t>
            </a:r>
            <a:r>
              <a:rPr lang="en-IN" dirty="0" smtClean="0"/>
              <a:t>on demand.</a:t>
            </a:r>
          </a:p>
          <a:p>
            <a:pPr algn="just"/>
            <a:r>
              <a:rPr lang="en-IN" dirty="0" smtClean="0"/>
              <a:t>The &lt;details&gt; tag can be used to create an interactive widget that the user can open and close. Any sort of content can be put inside the &lt;details&gt; tag.</a:t>
            </a:r>
            <a:endParaRPr lang="en-IN" b="1" dirty="0" smtClean="0"/>
          </a:p>
        </p:txBody>
      </p:sp>
      <p:sp>
        <p:nvSpPr>
          <p:cNvPr id="4" name="Slide Number Placeholder 3"/>
          <p:cNvSpPr>
            <a:spLocks noGrp="1"/>
          </p:cNvSpPr>
          <p:nvPr>
            <p:ph type="sldNum" sz="quarter" idx="12"/>
          </p:nvPr>
        </p:nvSpPr>
        <p:spPr/>
        <p:txBody>
          <a:bodyPr/>
          <a:lstStyle/>
          <a:p>
            <a:fld id="{8363A1D7-E95E-458C-B071-B278BBF10293}" type="slidenum">
              <a:rPr lang="en-IN" smtClean="0"/>
              <a:pPr/>
              <a:t>28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b="1" dirty="0" smtClean="0"/>
              <a:t>&lt;summary&gt;:</a:t>
            </a:r>
            <a:r>
              <a:rPr lang="en-IN" dirty="0" smtClean="0"/>
              <a:t> Tag defines a visible heading for the &lt;details&gt; element. The heading can be clicked to view/hide the details.</a:t>
            </a:r>
          </a:p>
        </p:txBody>
      </p:sp>
      <p:pic>
        <p:nvPicPr>
          <p:cNvPr id="6146" name="Picture 2"/>
          <p:cNvPicPr>
            <a:picLocks noChangeAspect="1" noChangeArrowheads="1"/>
          </p:cNvPicPr>
          <p:nvPr/>
        </p:nvPicPr>
        <p:blipFill>
          <a:blip r:embed="rId2"/>
          <a:srcRect/>
          <a:stretch>
            <a:fillRect/>
          </a:stretch>
        </p:blipFill>
        <p:spPr bwMode="auto">
          <a:xfrm>
            <a:off x="428596" y="5357826"/>
            <a:ext cx="8439150" cy="762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28596" y="4191011"/>
            <a:ext cx="8458200" cy="8096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par>
                                <p:cTn id="8" presetID="3" presetClass="entr" presetSubtype="1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linds(horizontal)">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642942"/>
          </a:xfrm>
        </p:spPr>
        <p:txBody>
          <a:bodyPr>
            <a:normAutofit fontScale="90000"/>
          </a:bodyPr>
          <a:lstStyle/>
          <a:p>
            <a:r>
              <a:rPr lang="en-IN" dirty="0" smtClean="0"/>
              <a:t>Introduction</a:t>
            </a:r>
            <a:endParaRPr lang="en-IN" dirty="0"/>
          </a:p>
        </p:txBody>
      </p:sp>
      <p:sp>
        <p:nvSpPr>
          <p:cNvPr id="3" name="Content Placeholder 2"/>
          <p:cNvSpPr>
            <a:spLocks noGrp="1"/>
          </p:cNvSpPr>
          <p:nvPr>
            <p:ph idx="1"/>
          </p:nvPr>
        </p:nvSpPr>
        <p:spPr>
          <a:xfrm>
            <a:off x="466696" y="1000108"/>
            <a:ext cx="8248708" cy="5286413"/>
          </a:xfrm>
        </p:spPr>
        <p:txBody>
          <a:bodyPr>
            <a:normAutofit/>
          </a:bodyPr>
          <a:lstStyle/>
          <a:p>
            <a:pPr lvl="0" algn="just"/>
            <a:r>
              <a:rPr lang="en-US" sz="2800" b="1" i="1" dirty="0" smtClean="0"/>
              <a:t>HTML5</a:t>
            </a:r>
            <a:r>
              <a:rPr lang="en-US" sz="2800" dirty="0" smtClean="0"/>
              <a:t> is the latest and most enhanced version of HTML. Technically, HTML is not a programming language, but rather a markup language.</a:t>
            </a:r>
            <a:endParaRPr lang="en-IN" sz="2800" dirty="0" smtClean="0"/>
          </a:p>
          <a:p>
            <a:pPr algn="just"/>
            <a:r>
              <a:rPr lang="en-IN" sz="2800" b="1" dirty="0" smtClean="0"/>
              <a:t>HTML5</a:t>
            </a:r>
            <a:r>
              <a:rPr lang="en-IN" sz="2800" dirty="0" smtClean="0"/>
              <a:t> is a core technology </a:t>
            </a:r>
            <a:r>
              <a:rPr lang="en-US" sz="2800" dirty="0" smtClean="0"/>
              <a:t>markup</a:t>
            </a:r>
            <a:r>
              <a:rPr lang="en-IN" sz="2800" dirty="0" smtClean="0"/>
              <a:t> language of the Internet used for structuring and presenting content for the World Wide Web. </a:t>
            </a:r>
          </a:p>
          <a:p>
            <a:pPr algn="just"/>
            <a:endParaRPr lang="en-IN" sz="2800" dirty="0" smtClean="0"/>
          </a:p>
          <a:p>
            <a:pPr algn="just"/>
            <a:r>
              <a:rPr lang="en-IN" sz="2800" dirty="0" smtClean="0"/>
              <a:t>As of October 2014 this is the final and complete fifth revision of the HTML standard of the World Wide Web Consortium (W3C). The previous version, HTML 4, was standardized in 1997.</a:t>
            </a:r>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857232"/>
            <a:ext cx="8248708" cy="5429289"/>
          </a:xfrm>
        </p:spPr>
        <p:txBody>
          <a:bodyPr>
            <a:normAutofit/>
          </a:bodyPr>
          <a:lstStyle/>
          <a:p>
            <a:pPr algn="just"/>
            <a:r>
              <a:rPr lang="en-IN" dirty="0" smtClean="0"/>
              <a:t>The </a:t>
            </a:r>
            <a:r>
              <a:rPr lang="en-IN" b="1" dirty="0" smtClean="0"/>
              <a:t>&lt;figure&gt;</a:t>
            </a:r>
            <a:r>
              <a:rPr lang="en-IN" dirty="0" smtClean="0"/>
              <a:t> Defines self-contained content, like illustrations, diagrams, photos, code listings, etc.</a:t>
            </a:r>
          </a:p>
          <a:p>
            <a:pPr algn="just"/>
            <a:r>
              <a:rPr lang="en-IN" dirty="0" smtClean="0"/>
              <a:t>This element is followed by it's child, &lt;figcaption&gt; element.</a:t>
            </a:r>
          </a:p>
          <a:p>
            <a:pPr algn="just"/>
            <a:r>
              <a:rPr lang="en-IN" dirty="0" smtClean="0"/>
              <a:t>The </a:t>
            </a:r>
            <a:r>
              <a:rPr lang="en-IN" b="1" dirty="0" smtClean="0"/>
              <a:t>&lt;figcaption&gt;</a:t>
            </a:r>
            <a:r>
              <a:rPr lang="en-IN" dirty="0" smtClean="0"/>
              <a:t> Defines a caption for a &lt;figure&gt; element</a:t>
            </a:r>
          </a:p>
          <a:p>
            <a:pPr algn="just"/>
            <a:endParaRPr lang="en-IN" dirty="0"/>
          </a:p>
        </p:txBody>
      </p:sp>
      <p:pic>
        <p:nvPicPr>
          <p:cNvPr id="5122" name="Picture 2"/>
          <p:cNvPicPr>
            <a:picLocks noChangeAspect="1" noChangeArrowheads="1"/>
          </p:cNvPicPr>
          <p:nvPr/>
        </p:nvPicPr>
        <p:blipFill>
          <a:blip r:embed="rId2"/>
          <a:srcRect/>
          <a:stretch>
            <a:fillRect/>
          </a:stretch>
        </p:blipFill>
        <p:spPr bwMode="auto">
          <a:xfrm>
            <a:off x="285720" y="4572008"/>
            <a:ext cx="8496300" cy="8001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85720" y="5529283"/>
            <a:ext cx="8458200" cy="8286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blinds(horizontal)">
                                      <p:cBhvr>
                                        <p:cTn id="22" dur="500"/>
                                        <p:tgtEl>
                                          <p:spTgt spid="5122"/>
                                        </p:tgtEl>
                                      </p:cBhvr>
                                    </p:animEffect>
                                  </p:childTnLst>
                                </p:cTn>
                              </p:par>
                              <p:par>
                                <p:cTn id="23" presetID="3" presetClass="entr" presetSubtype="10" fill="hold" nodeType="withEffect">
                                  <p:stCondLst>
                                    <p:cond delay="0"/>
                                  </p:stCondLst>
                                  <p:childTnLst>
                                    <p:set>
                                      <p:cBhvr>
                                        <p:cTn id="24" dur="1" fill="hold">
                                          <p:stCondLst>
                                            <p:cond delay="0"/>
                                          </p:stCondLst>
                                        </p:cTn>
                                        <p:tgtEl>
                                          <p:spTgt spid="5123"/>
                                        </p:tgtEl>
                                        <p:attrNameLst>
                                          <p:attrName>style.visibility</p:attrName>
                                        </p:attrNameLst>
                                      </p:cBhvr>
                                      <p:to>
                                        <p:strVal val="visible"/>
                                      </p:to>
                                    </p:set>
                                    <p:animEffect transition="in" filter="blinds(horizontal)">
                                      <p:cBhvr>
                                        <p:cTn id="2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b="1" dirty="0" smtClean="0"/>
              <a:t>&lt;header&gt; </a:t>
            </a:r>
            <a:r>
              <a:rPr lang="en-IN" dirty="0" smtClean="0"/>
              <a:t>Defines a header for the document or a section</a:t>
            </a:r>
          </a:p>
          <a:p>
            <a:pPr algn="just"/>
            <a:r>
              <a:rPr lang="en-IN" dirty="0" smtClean="0"/>
              <a:t>A </a:t>
            </a:r>
            <a:r>
              <a:rPr lang="en-IN" b="1" dirty="0" smtClean="0"/>
              <a:t>&lt;footer&gt;</a:t>
            </a:r>
            <a:r>
              <a:rPr lang="en-IN" dirty="0" smtClean="0"/>
              <a:t> element normally holds data about its area, </a:t>
            </a:r>
          </a:p>
          <a:p>
            <a:pPr lvl="1" algn="just"/>
            <a:r>
              <a:rPr lang="en-IN" dirty="0" smtClean="0"/>
              <a:t>E.g.- </a:t>
            </a:r>
            <a:r>
              <a:rPr lang="en-IN" dirty="0" smtClean="0">
                <a:solidFill>
                  <a:srgbClr val="7030A0"/>
                </a:solidFill>
              </a:rPr>
              <a:t>who thought </a:t>
            </a:r>
            <a:r>
              <a:rPr lang="en-IN" dirty="0" smtClean="0"/>
              <a:t>of it, connections to related records, copyright information, and so forth.</a:t>
            </a:r>
            <a:endParaRPr lang="en-IN" dirty="0"/>
          </a:p>
        </p:txBody>
      </p:sp>
      <p:pic>
        <p:nvPicPr>
          <p:cNvPr id="4098" name="Picture 2"/>
          <p:cNvPicPr>
            <a:picLocks noChangeAspect="1" noChangeArrowheads="1"/>
          </p:cNvPicPr>
          <p:nvPr/>
        </p:nvPicPr>
        <p:blipFill>
          <a:blip r:embed="rId2"/>
          <a:srcRect/>
          <a:stretch>
            <a:fillRect/>
          </a:stretch>
        </p:blipFill>
        <p:spPr bwMode="auto">
          <a:xfrm>
            <a:off x="214282" y="4881578"/>
            <a:ext cx="8486775" cy="762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90470" y="5786454"/>
            <a:ext cx="8505825" cy="8477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31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blinds(horizontal)">
                                      <p:cBhvr>
                                        <p:cTn id="20" dur="500"/>
                                        <p:tgtEl>
                                          <p:spTgt spid="4098"/>
                                        </p:tgtEl>
                                      </p:cBhvr>
                                    </p:animEffect>
                                  </p:childTnLst>
                                </p:cTn>
                              </p:par>
                              <p:par>
                                <p:cTn id="21" presetID="3" presetClass="entr" presetSubtype="10" fill="hold" nodeType="withEffect">
                                  <p:stCondLst>
                                    <p:cond delay="0"/>
                                  </p:stCondLst>
                                  <p:childTnLst>
                                    <p:set>
                                      <p:cBhvr>
                                        <p:cTn id="22" dur="1" fill="hold">
                                          <p:stCondLst>
                                            <p:cond delay="0"/>
                                          </p:stCondLst>
                                        </p:cTn>
                                        <p:tgtEl>
                                          <p:spTgt spid="4099"/>
                                        </p:tgtEl>
                                        <p:attrNameLst>
                                          <p:attrName>style.visibility</p:attrName>
                                        </p:attrNameLst>
                                      </p:cBhvr>
                                      <p:to>
                                        <p:strVal val="visible"/>
                                      </p:to>
                                    </p:set>
                                    <p:animEffect transition="in" filter="blinds(horizontal)">
                                      <p:cBhvr>
                                        <p:cTn id="2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smtClean="0"/>
              <a:t>The </a:t>
            </a:r>
            <a:r>
              <a:rPr lang="en-IN" sz="2800" b="1" dirty="0" smtClean="0"/>
              <a:t>&lt;</a:t>
            </a:r>
            <a:r>
              <a:rPr lang="en-IN" sz="2800" b="1" dirty="0" err="1" smtClean="0"/>
              <a:t>hgroup</a:t>
            </a:r>
            <a:r>
              <a:rPr lang="en-IN" sz="2800" b="1" dirty="0" smtClean="0"/>
              <a:t>&gt;</a:t>
            </a:r>
            <a:r>
              <a:rPr lang="en-IN" sz="2800" dirty="0" smtClean="0"/>
              <a:t> element is commonly used to gathering a set of one or more </a:t>
            </a:r>
            <a:r>
              <a:rPr lang="en-IN" sz="2800" dirty="0" smtClean="0">
                <a:solidFill>
                  <a:srgbClr val="0070C0"/>
                </a:solidFill>
              </a:rPr>
              <a:t>h1-h6</a:t>
            </a:r>
            <a:r>
              <a:rPr lang="en-IN" sz="2800" dirty="0" smtClean="0"/>
              <a:t> elements — to gathering, for instance, a segment title and a going with subtitle</a:t>
            </a:r>
            <a:r>
              <a:rPr lang="en-IN" dirty="0" smtClean="0"/>
              <a:t>.</a:t>
            </a:r>
          </a:p>
        </p:txBody>
      </p:sp>
      <p:sp>
        <p:nvSpPr>
          <p:cNvPr id="4" name="Slide Number Placeholder 3"/>
          <p:cNvSpPr>
            <a:spLocks noGrp="1"/>
          </p:cNvSpPr>
          <p:nvPr>
            <p:ph type="sldNum" sz="quarter" idx="12"/>
          </p:nvPr>
        </p:nvSpPr>
        <p:spPr/>
        <p:txBody>
          <a:bodyPr/>
          <a:lstStyle/>
          <a:p>
            <a:fld id="{8363A1D7-E95E-458C-B071-B278BBF10293}" type="slidenum">
              <a:rPr lang="en-IN" smtClean="0"/>
              <a:pPr/>
              <a:t>32</a:t>
            </a:fld>
            <a:endParaRPr lang="en-IN"/>
          </a:p>
        </p:txBody>
      </p:sp>
      <p:pic>
        <p:nvPicPr>
          <p:cNvPr id="5" name="Picture 2"/>
          <p:cNvPicPr>
            <a:picLocks noChangeAspect="1" noChangeArrowheads="1"/>
          </p:cNvPicPr>
          <p:nvPr/>
        </p:nvPicPr>
        <p:blipFill>
          <a:blip r:embed="rId2"/>
          <a:srcRect/>
          <a:stretch>
            <a:fillRect/>
          </a:stretch>
        </p:blipFill>
        <p:spPr bwMode="auto">
          <a:xfrm>
            <a:off x="428596" y="4143404"/>
            <a:ext cx="8486775" cy="9286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2800" dirty="0" smtClean="0"/>
              <a:t>The </a:t>
            </a:r>
            <a:r>
              <a:rPr lang="en-IN" sz="2800" b="1" dirty="0" smtClean="0"/>
              <a:t>&lt;</a:t>
            </a:r>
            <a:r>
              <a:rPr lang="en-IN" sz="2800" b="1" dirty="0" err="1" smtClean="0"/>
              <a:t>nav</a:t>
            </a:r>
            <a:r>
              <a:rPr lang="en-IN" sz="2800" b="1" dirty="0" smtClean="0"/>
              <a:t>&gt;</a:t>
            </a:r>
            <a:r>
              <a:rPr lang="en-IN" sz="2800" dirty="0" smtClean="0"/>
              <a:t> element speaks to a segment of a page that </a:t>
            </a:r>
            <a:r>
              <a:rPr lang="en-IN" sz="2800" dirty="0" smtClean="0">
                <a:solidFill>
                  <a:srgbClr val="7030A0"/>
                </a:solidFill>
              </a:rPr>
              <a:t>connections to different pages </a:t>
            </a:r>
            <a:r>
              <a:rPr lang="en-IN" sz="2800" dirty="0" smtClean="0"/>
              <a:t>or to </a:t>
            </a:r>
            <a:r>
              <a:rPr lang="en-IN" sz="2800" dirty="0" smtClean="0">
                <a:solidFill>
                  <a:srgbClr val="7030A0"/>
                </a:solidFill>
              </a:rPr>
              <a:t>parts inside the page</a:t>
            </a:r>
            <a:r>
              <a:rPr lang="en-IN" sz="2800" dirty="0" smtClean="0"/>
              <a:t>: an area with </a:t>
            </a:r>
            <a:r>
              <a:rPr lang="en-IN" sz="2800" dirty="0" smtClean="0">
                <a:solidFill>
                  <a:srgbClr val="0070C0"/>
                </a:solidFill>
              </a:rPr>
              <a:t>navigation joins</a:t>
            </a:r>
            <a:r>
              <a:rPr lang="en-IN" sz="2800" dirty="0" smtClean="0"/>
              <a:t>. </a:t>
            </a:r>
          </a:p>
          <a:p>
            <a:pPr algn="just"/>
            <a:endParaRPr lang="en-IN" sz="2800" dirty="0" smtClean="0"/>
          </a:p>
          <a:p>
            <a:pPr algn="just"/>
            <a:r>
              <a:rPr lang="en-IN" sz="2800" dirty="0" smtClean="0"/>
              <a:t>Not all gatherings of connections on a page need to be in a </a:t>
            </a:r>
            <a:r>
              <a:rPr lang="en-IN" sz="2800" b="1" dirty="0" smtClean="0"/>
              <a:t>&lt;</a:t>
            </a:r>
            <a:r>
              <a:rPr lang="en-IN" sz="2800" b="1" dirty="0" err="1" smtClean="0"/>
              <a:t>nav</a:t>
            </a:r>
            <a:r>
              <a:rPr lang="en-IN" sz="2800" b="1" dirty="0" smtClean="0"/>
              <a:t>&gt;</a:t>
            </a:r>
            <a:r>
              <a:rPr lang="en-IN" sz="2800" dirty="0" smtClean="0"/>
              <a:t> element just areas that comprise of real navigation squares are suitable for the </a:t>
            </a:r>
            <a:r>
              <a:rPr lang="en-IN" sz="2800" b="1" dirty="0" smtClean="0"/>
              <a:t>&lt;</a:t>
            </a:r>
            <a:r>
              <a:rPr lang="en-IN" sz="2800" b="1" dirty="0" err="1" smtClean="0"/>
              <a:t>nav</a:t>
            </a:r>
            <a:r>
              <a:rPr lang="en-IN" sz="2800" b="1" dirty="0" smtClean="0"/>
              <a:t>&gt;</a:t>
            </a:r>
            <a:r>
              <a:rPr lang="en-IN" sz="2800" dirty="0" smtClean="0"/>
              <a:t> element.</a:t>
            </a:r>
            <a:endParaRPr lang="en-IN" sz="2800" dirty="0"/>
          </a:p>
        </p:txBody>
      </p:sp>
      <p:pic>
        <p:nvPicPr>
          <p:cNvPr id="1026" name="Picture 2"/>
          <p:cNvPicPr>
            <a:picLocks noChangeAspect="1" noChangeArrowheads="1"/>
          </p:cNvPicPr>
          <p:nvPr/>
        </p:nvPicPr>
        <p:blipFill>
          <a:blip r:embed="rId2"/>
          <a:srcRect/>
          <a:stretch>
            <a:fillRect/>
          </a:stretch>
        </p:blipFill>
        <p:spPr bwMode="auto">
          <a:xfrm>
            <a:off x="442943" y="5715016"/>
            <a:ext cx="8486775" cy="92867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33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571480"/>
            <a:ext cx="8248708" cy="5357850"/>
          </a:xfrm>
        </p:spPr>
        <p:txBody>
          <a:bodyPr>
            <a:normAutofit fontScale="92500" lnSpcReduction="20000"/>
          </a:bodyPr>
          <a:lstStyle/>
          <a:p>
            <a:pPr algn="just"/>
            <a:r>
              <a:rPr lang="en-IN" b="1" dirty="0" smtClean="0"/>
              <a:t>&lt;main&gt; </a:t>
            </a:r>
            <a:r>
              <a:rPr lang="en-IN" dirty="0" smtClean="0"/>
              <a:t>: specifies the main content of a document.</a:t>
            </a:r>
          </a:p>
          <a:p>
            <a:pPr algn="just"/>
            <a:r>
              <a:rPr lang="en-IN" dirty="0" smtClean="0"/>
              <a:t>The content inside the &lt;main&gt; element should be unique to the document. It should not contain any content that is repeated across documents such as sidebars, navigation links, copyright information, site logos, and search forms.</a:t>
            </a:r>
          </a:p>
          <a:p>
            <a:pPr algn="just"/>
            <a:r>
              <a:rPr lang="en-IN" b="1" dirty="0" smtClean="0"/>
              <a:t>Note:</a:t>
            </a:r>
            <a:r>
              <a:rPr lang="en-IN" dirty="0" smtClean="0"/>
              <a:t> There must not be more than one &lt;main&gt; element in a document. The &lt;main&gt; element must NOT be a descendant of an &lt;article&gt;, &lt;aside&gt;, &lt;footer&gt;, &lt;header&gt;, or &lt;</a:t>
            </a:r>
            <a:r>
              <a:rPr lang="en-IN" dirty="0" err="1" smtClean="0"/>
              <a:t>nav</a:t>
            </a:r>
            <a:r>
              <a:rPr lang="en-IN" dirty="0" smtClean="0"/>
              <a:t>&gt; element.</a:t>
            </a:r>
          </a:p>
          <a:p>
            <a:pPr algn="just"/>
            <a:endParaRPr lang="en-IN" dirty="0"/>
          </a:p>
        </p:txBody>
      </p:sp>
      <p:pic>
        <p:nvPicPr>
          <p:cNvPr id="9218" name="Picture 2"/>
          <p:cNvPicPr>
            <a:picLocks noChangeAspect="1" noChangeArrowheads="1"/>
          </p:cNvPicPr>
          <p:nvPr/>
        </p:nvPicPr>
        <p:blipFill>
          <a:blip r:embed="rId2"/>
          <a:srcRect/>
          <a:stretch>
            <a:fillRect/>
          </a:stretch>
        </p:blipFill>
        <p:spPr bwMode="auto">
          <a:xfrm>
            <a:off x="357158" y="5857892"/>
            <a:ext cx="8505825" cy="7715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363A1D7-E95E-458C-B071-B278BBF10293}" type="slidenum">
              <a:rPr lang="en-IN" smtClean="0"/>
              <a:pPr/>
              <a:t>34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blinds(horizontal)">
                                      <p:cBhvr>
                                        <p:cTn id="2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Adding New Elements to HTML</a:t>
            </a:r>
            <a:endParaRPr lang="en-IN" dirty="0"/>
          </a:p>
        </p:txBody>
      </p:sp>
      <p:sp>
        <p:nvSpPr>
          <p:cNvPr id="3" name="Content Placeholder 2"/>
          <p:cNvSpPr>
            <a:spLocks noGrp="1"/>
          </p:cNvSpPr>
          <p:nvPr>
            <p:ph idx="1"/>
          </p:nvPr>
        </p:nvSpPr>
        <p:spPr/>
        <p:txBody>
          <a:bodyPr>
            <a:normAutofit lnSpcReduction="10000"/>
          </a:bodyPr>
          <a:lstStyle/>
          <a:p>
            <a:r>
              <a:rPr lang="en-IN" dirty="0" smtClean="0"/>
              <a:t>Add any new element </a:t>
            </a:r>
            <a:r>
              <a:rPr lang="en-IN" b="1" dirty="0" smtClean="0"/>
              <a:t>&lt;</a:t>
            </a:r>
            <a:r>
              <a:rPr lang="en-IN" b="1" dirty="0" err="1" smtClean="0"/>
              <a:t>myHero</a:t>
            </a:r>
            <a:r>
              <a:rPr lang="en-IN" b="1" dirty="0" smtClean="0"/>
              <a:t>&gt;</a:t>
            </a:r>
            <a:r>
              <a:rPr lang="en-IN" dirty="0" smtClean="0"/>
              <a:t> to HTML with a browser trick.</a:t>
            </a:r>
          </a:p>
          <a:p>
            <a:r>
              <a:rPr lang="en-IN" dirty="0" smtClean="0"/>
              <a:t>JavaScript statement </a:t>
            </a:r>
            <a:r>
              <a:rPr lang="en-IN" b="1" dirty="0" err="1" smtClean="0"/>
              <a:t>document.createElement</a:t>
            </a:r>
            <a:r>
              <a:rPr lang="en-IN" b="1" dirty="0" smtClean="0"/>
              <a:t>("</a:t>
            </a:r>
            <a:r>
              <a:rPr lang="en-IN" b="1" dirty="0" err="1" smtClean="0"/>
              <a:t>myHero</a:t>
            </a:r>
            <a:r>
              <a:rPr lang="en-IN" b="1" dirty="0" smtClean="0"/>
              <a:t>")</a:t>
            </a:r>
            <a:r>
              <a:rPr lang="en-IN" dirty="0" smtClean="0"/>
              <a:t> is added</a:t>
            </a:r>
          </a:p>
          <a:p>
            <a:pPr lvl="1"/>
            <a:r>
              <a:rPr lang="en-IN" dirty="0" smtClean="0"/>
              <a:t>newelement.html</a:t>
            </a:r>
          </a:p>
          <a:p>
            <a:pPr lvl="1"/>
            <a:r>
              <a:rPr lang="en-IN" dirty="0" smtClean="0">
                <a:solidFill>
                  <a:srgbClr val="0070C0"/>
                </a:solidFill>
              </a:rPr>
              <a:t>Internet Explorer 8 </a:t>
            </a:r>
            <a:r>
              <a:rPr lang="en-IN" dirty="0" smtClean="0"/>
              <a:t>and earlier, does not allow styling of unknown elements.</a:t>
            </a:r>
          </a:p>
          <a:p>
            <a:pPr lvl="1"/>
            <a:r>
              <a:rPr lang="en-IN" dirty="0" smtClean="0">
                <a:solidFill>
                  <a:srgbClr val="0070C0"/>
                </a:solidFill>
              </a:rPr>
              <a:t>Try </a:t>
            </a:r>
            <a:r>
              <a:rPr lang="en-IN" dirty="0" smtClean="0"/>
              <a:t>Skeleton.html</a:t>
            </a:r>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35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428604"/>
            <a:ext cx="8248708" cy="5857917"/>
          </a:xfrm>
        </p:spPr>
        <p:txBody>
          <a:bodyPr>
            <a:normAutofit fontScale="92500" lnSpcReduction="10000"/>
          </a:bodyPr>
          <a:lstStyle/>
          <a:p>
            <a:pPr algn="just"/>
            <a:r>
              <a:rPr lang="en-IN" sz="3000" b="1" dirty="0" smtClean="0"/>
              <a:t>&lt;mark&gt; </a:t>
            </a:r>
            <a:r>
              <a:rPr lang="en-IN" sz="3000" dirty="0" smtClean="0"/>
              <a:t>tag defines marked text.</a:t>
            </a:r>
          </a:p>
          <a:p>
            <a:pPr algn="just"/>
            <a:r>
              <a:rPr lang="en-IN" sz="3000" dirty="0" smtClean="0"/>
              <a:t>Use the &lt;mark&gt; tag if you want to </a:t>
            </a:r>
            <a:r>
              <a:rPr lang="en-IN" sz="3000" dirty="0" smtClean="0">
                <a:solidFill>
                  <a:srgbClr val="7030A0"/>
                </a:solidFill>
              </a:rPr>
              <a:t>highlight </a:t>
            </a:r>
            <a:r>
              <a:rPr lang="en-IN" sz="3000" dirty="0" smtClean="0"/>
              <a:t>parts of your text.</a:t>
            </a:r>
          </a:p>
          <a:p>
            <a:pPr algn="just"/>
            <a:endParaRPr lang="en-IN" dirty="0" smtClean="0"/>
          </a:p>
          <a:p>
            <a:pPr algn="just"/>
            <a:endParaRPr lang="en-IN" dirty="0" smtClean="0"/>
          </a:p>
          <a:p>
            <a:pPr algn="just"/>
            <a:endParaRPr lang="en-IN" sz="1600" b="1" dirty="0" smtClean="0"/>
          </a:p>
          <a:p>
            <a:pPr algn="just"/>
            <a:r>
              <a:rPr lang="en-IN" sz="3000" b="1" dirty="0" smtClean="0"/>
              <a:t>&lt;time&gt; </a:t>
            </a:r>
            <a:r>
              <a:rPr lang="en-IN" sz="3000" dirty="0" smtClean="0"/>
              <a:t>tag defines a human-readable date/time.</a:t>
            </a:r>
          </a:p>
          <a:p>
            <a:pPr algn="just"/>
            <a:r>
              <a:rPr lang="en-IN" sz="3000" dirty="0" smtClean="0"/>
              <a:t>This element can also be used to </a:t>
            </a:r>
            <a:r>
              <a:rPr lang="en-IN" sz="3000" dirty="0" smtClean="0">
                <a:solidFill>
                  <a:srgbClr val="7030A0"/>
                </a:solidFill>
              </a:rPr>
              <a:t>encode</a:t>
            </a:r>
            <a:r>
              <a:rPr lang="en-IN" sz="3000" dirty="0" smtClean="0"/>
              <a:t> dates and times in a machine-readable way so that user agents can offer to add birthday reminders or scheduled events to the user's calendar, and search engines can produce smarter search results.</a:t>
            </a:r>
          </a:p>
          <a:p>
            <a:pPr algn="just"/>
            <a:endParaRPr lang="en-IN" dirty="0" smtClean="0"/>
          </a:p>
          <a:p>
            <a:pPr algn="just"/>
            <a:endParaRPr lang="en-IN" dirty="0"/>
          </a:p>
        </p:txBody>
      </p:sp>
      <p:pic>
        <p:nvPicPr>
          <p:cNvPr id="10242" name="Picture 2"/>
          <p:cNvPicPr>
            <a:picLocks noChangeAspect="1" noChangeArrowheads="1"/>
          </p:cNvPicPr>
          <p:nvPr/>
        </p:nvPicPr>
        <p:blipFill>
          <a:blip r:embed="rId3"/>
          <a:srcRect/>
          <a:stretch>
            <a:fillRect/>
          </a:stretch>
        </p:blipFill>
        <p:spPr bwMode="auto">
          <a:xfrm>
            <a:off x="638175" y="1785926"/>
            <a:ext cx="8148667" cy="748254"/>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428596" y="5915048"/>
            <a:ext cx="8439150" cy="800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36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blinds(horizontal)">
                                      <p:cBhvr>
                                        <p:cTn id="17" dur="5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4"/>
                                        </p:tgtEl>
                                        <p:attrNameLst>
                                          <p:attrName>style.visibility</p:attrName>
                                        </p:attrNameLst>
                                      </p:cBhvr>
                                      <p:to>
                                        <p:strVal val="visible"/>
                                      </p:to>
                                    </p:set>
                                    <p:animEffect transition="in" filter="blinds(horizontal)">
                                      <p:cBhvr>
                                        <p:cTn id="3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428604"/>
            <a:ext cx="8248708" cy="5857917"/>
          </a:xfrm>
        </p:spPr>
        <p:txBody>
          <a:bodyPr/>
          <a:lstStyle/>
          <a:p>
            <a:pPr algn="just"/>
            <a:endParaRPr lang="en-IN" b="1" dirty="0" smtClean="0"/>
          </a:p>
          <a:p>
            <a:pPr algn="just"/>
            <a:r>
              <a:rPr lang="en-IN" b="1" dirty="0" smtClean="0"/>
              <a:t>&lt;dialog&gt; :</a:t>
            </a:r>
            <a:r>
              <a:rPr lang="en-IN" dirty="0" smtClean="0"/>
              <a:t> Defines a dialog box or window</a:t>
            </a:r>
          </a:p>
          <a:p>
            <a:pPr algn="just"/>
            <a:r>
              <a:rPr lang="en-IN" dirty="0" smtClean="0"/>
              <a:t>The &lt;dialog&gt; element makes it easy to create popup dialogs and modals on a web page.</a:t>
            </a:r>
          </a:p>
          <a:p>
            <a:pPr lvl="1" algn="just"/>
            <a:r>
              <a:rPr lang="en-IN" b="1" dirty="0" smtClean="0"/>
              <a:t>open: </a:t>
            </a:r>
            <a:r>
              <a:rPr lang="en-IN" dirty="0" smtClean="0"/>
              <a:t>New in HTML5.</a:t>
            </a:r>
            <a:endParaRPr lang="en-IN" b="1" dirty="0" smtClean="0"/>
          </a:p>
          <a:p>
            <a:pPr lvl="1" algn="just"/>
            <a:r>
              <a:rPr lang="en-IN" dirty="0" smtClean="0"/>
              <a:t>Specifies that the dialog element is active and that the user can interact with it</a:t>
            </a:r>
            <a:endParaRPr lang="en-IN" b="1" dirty="0"/>
          </a:p>
        </p:txBody>
      </p:sp>
      <p:pic>
        <p:nvPicPr>
          <p:cNvPr id="1026" name="Picture 2"/>
          <p:cNvPicPr>
            <a:picLocks noChangeAspect="1" noChangeArrowheads="1"/>
          </p:cNvPicPr>
          <p:nvPr/>
        </p:nvPicPr>
        <p:blipFill>
          <a:blip r:embed="rId2"/>
          <a:srcRect/>
          <a:stretch>
            <a:fillRect/>
          </a:stretch>
        </p:blipFill>
        <p:spPr bwMode="auto">
          <a:xfrm>
            <a:off x="785786" y="5143512"/>
            <a:ext cx="7643866" cy="114300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363A1D7-E95E-458C-B071-B278BBF10293}" type="slidenum">
              <a:rPr lang="en-IN" smtClean="0"/>
              <a:pPr/>
              <a:t>37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blinds(horizontal)">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96" y="1142983"/>
            <a:ext cx="8248708" cy="4929223"/>
          </a:xfrm>
        </p:spPr>
        <p:txBody>
          <a:bodyPr/>
          <a:lstStyle/>
          <a:p>
            <a:pPr algn="just"/>
            <a:r>
              <a:rPr lang="en-IN" b="1" dirty="0" smtClean="0"/>
              <a:t>&lt;meter&gt; </a:t>
            </a:r>
            <a:r>
              <a:rPr lang="en-IN" dirty="0" smtClean="0"/>
              <a:t>tag defines a scalar measurement within a known range, or a fractional value. This is also known as a gauge (Form an estimate of (quantities or time).</a:t>
            </a:r>
          </a:p>
          <a:p>
            <a:pPr lvl="1" algn="just"/>
            <a:r>
              <a:rPr lang="en-IN" dirty="0" smtClean="0"/>
              <a:t>Examples: Disk usage, the relevance of a query result, etc.</a:t>
            </a:r>
          </a:p>
          <a:p>
            <a:pPr algn="just"/>
            <a:r>
              <a:rPr lang="en-IN" b="1" dirty="0" smtClean="0"/>
              <a:t>Note:</a:t>
            </a:r>
            <a:r>
              <a:rPr lang="en-IN" dirty="0" smtClean="0"/>
              <a:t> The &lt;meter&gt; tag should not be used to indicate progress. For progress bars, use the </a:t>
            </a:r>
            <a:r>
              <a:rPr lang="en-IN" b="1" dirty="0" smtClean="0"/>
              <a:t>&lt;progress&gt;</a:t>
            </a:r>
            <a:r>
              <a:rPr lang="en-IN" dirty="0" smtClean="0"/>
              <a:t> tag.</a:t>
            </a:r>
          </a:p>
          <a:p>
            <a:pPr algn="just"/>
            <a:endParaRPr lang="en-IN" dirty="0"/>
          </a:p>
        </p:txBody>
      </p:sp>
      <p:pic>
        <p:nvPicPr>
          <p:cNvPr id="2050" name="Picture 2"/>
          <p:cNvPicPr>
            <a:picLocks noChangeAspect="1" noChangeArrowheads="1"/>
          </p:cNvPicPr>
          <p:nvPr/>
        </p:nvPicPr>
        <p:blipFill>
          <a:blip r:embed="rId2"/>
          <a:srcRect/>
          <a:stretch>
            <a:fillRect/>
          </a:stretch>
        </p:blipFill>
        <p:spPr bwMode="auto">
          <a:xfrm>
            <a:off x="928662" y="5742130"/>
            <a:ext cx="7358114" cy="1115870"/>
          </a:xfrm>
          <a:prstGeom prst="rect">
            <a:avLst/>
          </a:prstGeom>
          <a:noFill/>
          <a:ln w="9525">
            <a:noFill/>
            <a:miter lim="800000"/>
            <a:headEnd/>
            <a:tailEnd/>
          </a:ln>
          <a:effectLst/>
        </p:spPr>
      </p:pic>
      <p:pic>
        <p:nvPicPr>
          <p:cNvPr id="8" name="Picture 2" descr="https://secure.cazbah.net/client_images/catalog19940/pages/images/Gauge.JPG"/>
          <p:cNvPicPr>
            <a:picLocks noChangeAspect="1" noChangeArrowheads="1"/>
          </p:cNvPicPr>
          <p:nvPr/>
        </p:nvPicPr>
        <p:blipFill>
          <a:blip r:embed="rId3" cstate="print"/>
          <a:srcRect/>
          <a:stretch>
            <a:fillRect/>
          </a:stretch>
        </p:blipFill>
        <p:spPr bwMode="auto">
          <a:xfrm>
            <a:off x="6786578" y="0"/>
            <a:ext cx="1331294" cy="1277143"/>
          </a:xfrm>
          <a:prstGeom prst="rect">
            <a:avLst/>
          </a:prstGeom>
          <a:noFill/>
        </p:spPr>
      </p:pic>
      <p:sp>
        <p:nvSpPr>
          <p:cNvPr id="5" name="Slide Number Placeholder 4"/>
          <p:cNvSpPr>
            <a:spLocks noGrp="1"/>
          </p:cNvSpPr>
          <p:nvPr>
            <p:ph type="sldNum" sz="quarter" idx="12"/>
          </p:nvPr>
        </p:nvSpPr>
        <p:spPr/>
        <p:txBody>
          <a:bodyPr/>
          <a:lstStyle/>
          <a:p>
            <a:fld id="{8363A1D7-E95E-458C-B071-B278BBF10293}" type="slidenum">
              <a:rPr lang="en-IN" smtClean="0"/>
              <a:pPr/>
              <a:t>38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blinds(horizontal)">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248708" cy="4857784"/>
          </a:xfrm>
        </p:spPr>
        <p:txBody>
          <a:bodyPr/>
          <a:lstStyle/>
          <a:p>
            <a:pPr algn="just"/>
            <a:r>
              <a:rPr lang="en-IN" b="1" dirty="0" smtClean="0"/>
              <a:t>&lt;progress&gt; </a:t>
            </a:r>
            <a:r>
              <a:rPr lang="en-IN" dirty="0" smtClean="0"/>
              <a:t>tag represents the progress of a task.</a:t>
            </a:r>
          </a:p>
          <a:p>
            <a:pPr algn="just"/>
            <a:r>
              <a:rPr lang="en-IN" dirty="0" smtClean="0"/>
              <a:t>Use the &lt;progress&gt; tag in conjunction with JavaScript to display the progress of a task.</a:t>
            </a:r>
          </a:p>
          <a:p>
            <a:pPr algn="just"/>
            <a:r>
              <a:rPr lang="en-IN" b="1" dirty="0" smtClean="0"/>
              <a:t>Attributes</a:t>
            </a:r>
          </a:p>
          <a:p>
            <a:pPr lvl="1" algn="just"/>
            <a:r>
              <a:rPr lang="en-IN" b="1" dirty="0" smtClean="0"/>
              <a:t>max </a:t>
            </a:r>
            <a:r>
              <a:rPr lang="en-IN" i="1" dirty="0" smtClean="0"/>
              <a:t>number: </a:t>
            </a:r>
            <a:r>
              <a:rPr lang="en-IN" dirty="0" smtClean="0"/>
              <a:t>Specifies how much work the task requires in total</a:t>
            </a:r>
          </a:p>
          <a:p>
            <a:pPr lvl="1" algn="just"/>
            <a:r>
              <a:rPr lang="en-IN" b="1" dirty="0" smtClean="0"/>
              <a:t>value</a:t>
            </a:r>
            <a:r>
              <a:rPr lang="en-IN" dirty="0" smtClean="0"/>
              <a:t> </a:t>
            </a:r>
            <a:r>
              <a:rPr lang="en-IN" i="1" dirty="0" smtClean="0"/>
              <a:t>number </a:t>
            </a:r>
            <a:r>
              <a:rPr lang="en-IN" dirty="0" smtClean="0"/>
              <a:t>Specifies how much of the task has been completed</a:t>
            </a:r>
            <a:endParaRPr lang="en-IN" dirty="0"/>
          </a:p>
        </p:txBody>
      </p:sp>
      <p:pic>
        <p:nvPicPr>
          <p:cNvPr id="3074" name="Picture 2"/>
          <p:cNvPicPr>
            <a:picLocks noChangeAspect="1" noChangeArrowheads="1"/>
          </p:cNvPicPr>
          <p:nvPr/>
        </p:nvPicPr>
        <p:blipFill>
          <a:blip r:embed="rId3"/>
          <a:srcRect/>
          <a:stretch>
            <a:fillRect/>
          </a:stretch>
        </p:blipFill>
        <p:spPr bwMode="auto">
          <a:xfrm>
            <a:off x="642910" y="5429264"/>
            <a:ext cx="7358114" cy="89089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363A1D7-E95E-458C-B071-B278BBF10293}" type="slidenum">
              <a:rPr lang="en-IN" smtClean="0"/>
              <a:pPr/>
              <a:t>39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a:xfrm>
            <a:off x="466696" y="1714488"/>
            <a:ext cx="8248708" cy="4572033"/>
          </a:xfrm>
        </p:spPr>
        <p:txBody>
          <a:bodyPr>
            <a:normAutofit/>
          </a:bodyPr>
          <a:lstStyle/>
          <a:p>
            <a:pPr algn="just"/>
            <a:r>
              <a:rPr lang="en-IN" sz="2800" b="1" dirty="0" smtClean="0"/>
              <a:t>HTML5</a:t>
            </a:r>
            <a:r>
              <a:rPr lang="en-IN" sz="2800" dirty="0" smtClean="0"/>
              <a:t> is a mark-up language, has been come into existence around January 2008. </a:t>
            </a:r>
          </a:p>
          <a:p>
            <a:pPr algn="just"/>
            <a:r>
              <a:rPr lang="en-IN" sz="2800" dirty="0" smtClean="0"/>
              <a:t>The two major organizations have been involved in developing of </a:t>
            </a:r>
            <a:r>
              <a:rPr lang="en-IN" sz="2800" b="1" dirty="0" smtClean="0"/>
              <a:t>HTML5</a:t>
            </a:r>
            <a:r>
              <a:rPr lang="en-IN" sz="2800" dirty="0" smtClean="0"/>
              <a:t> since its initial time.</a:t>
            </a:r>
          </a:p>
          <a:p>
            <a:pPr lvl="1" algn="just"/>
            <a:r>
              <a:rPr lang="en-IN" dirty="0" smtClean="0"/>
              <a:t>One is </a:t>
            </a:r>
            <a:r>
              <a:rPr lang="en-IN" b="1" dirty="0" smtClean="0">
                <a:solidFill>
                  <a:srgbClr val="7030A0"/>
                </a:solidFill>
              </a:rPr>
              <a:t>W3C</a:t>
            </a:r>
            <a:r>
              <a:rPr lang="en-IN" dirty="0" smtClean="0"/>
              <a:t> (World Wide Web Consortium) </a:t>
            </a:r>
          </a:p>
          <a:p>
            <a:pPr lvl="1" algn="just"/>
            <a:r>
              <a:rPr lang="en-IN" dirty="0" smtClean="0"/>
              <a:t>Other one is </a:t>
            </a:r>
            <a:r>
              <a:rPr lang="en-IN" b="1" dirty="0" smtClean="0">
                <a:solidFill>
                  <a:srgbClr val="7030A0"/>
                </a:solidFill>
              </a:rPr>
              <a:t>WHATWG</a:t>
            </a:r>
            <a:r>
              <a:rPr lang="en-IN" dirty="0" smtClean="0"/>
              <a:t> (Web Hypertext Application Technology Working Group). </a:t>
            </a:r>
          </a:p>
          <a:p>
            <a:pPr algn="just"/>
            <a:r>
              <a:rPr lang="en-IN" sz="2800" dirty="0" smtClean="0"/>
              <a:t>According to these organizations, they have been working on the HTML5 since initial time.</a:t>
            </a:r>
          </a:p>
        </p:txBody>
      </p:sp>
      <p:sp>
        <p:nvSpPr>
          <p:cNvPr id="4" name="Slide Number Placeholder 3"/>
          <p:cNvSpPr>
            <a:spLocks noGrp="1"/>
          </p:cNvSpPr>
          <p:nvPr>
            <p:ph type="sldNum" sz="quarter" idx="12"/>
          </p:nvPr>
        </p:nvSpPr>
        <p:spPr/>
        <p:txBody>
          <a:bodyPr/>
          <a:lstStyle/>
          <a:p>
            <a:fld id="{8363A1D7-E95E-458C-B071-B278BBF10293}"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algn="just"/>
            <a:r>
              <a:rPr lang="en-IN" sz="2800" dirty="0" smtClean="0"/>
              <a:t>The </a:t>
            </a:r>
            <a:r>
              <a:rPr lang="en-IN" sz="2800" b="1" dirty="0" smtClean="0"/>
              <a:t>&lt;</a:t>
            </a:r>
            <a:r>
              <a:rPr lang="en-IN" sz="2800" b="1" dirty="0" err="1" smtClean="0"/>
              <a:t>wbr</a:t>
            </a:r>
            <a:r>
              <a:rPr lang="en-IN" sz="2800" b="1" dirty="0" smtClean="0"/>
              <a:t>&gt; </a:t>
            </a:r>
            <a:r>
              <a:rPr lang="en-IN" sz="2800" dirty="0" smtClean="0"/>
              <a:t>(</a:t>
            </a:r>
            <a:r>
              <a:rPr lang="en-IN" sz="2800" i="1" dirty="0" smtClean="0"/>
              <a:t>Word Break Opportunity</a:t>
            </a:r>
            <a:r>
              <a:rPr lang="en-IN" sz="2800" dirty="0" smtClean="0"/>
              <a:t>) tag specifies where in a text it would be ok to add a line-break.</a:t>
            </a:r>
          </a:p>
          <a:p>
            <a:pPr algn="just"/>
            <a:endParaRPr lang="en-IN" sz="2800" b="1" dirty="0" smtClean="0"/>
          </a:p>
          <a:p>
            <a:pPr algn="just"/>
            <a:r>
              <a:rPr lang="en-IN" sz="2800" b="1" dirty="0" smtClean="0"/>
              <a:t>Tip:</a:t>
            </a:r>
            <a:r>
              <a:rPr lang="en-IN" sz="2800" dirty="0" smtClean="0"/>
              <a:t> </a:t>
            </a:r>
            <a:r>
              <a:rPr lang="en-IN" sz="2800" b="1" dirty="0" smtClean="0"/>
              <a:t> </a:t>
            </a:r>
            <a:r>
              <a:rPr lang="en-IN" sz="2800" dirty="0" smtClean="0"/>
              <a:t>Defines a possible line-break. When a word is too long, or you are afraid that the browser will break your lines at the wrong place, you can use the &lt;</a:t>
            </a:r>
            <a:r>
              <a:rPr lang="en-IN" sz="2800" dirty="0" err="1" smtClean="0"/>
              <a:t>wbr</a:t>
            </a:r>
            <a:r>
              <a:rPr lang="en-IN" sz="2800" dirty="0" smtClean="0"/>
              <a:t>&gt; element to add word break opportunities.</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357158" y="5643578"/>
            <a:ext cx="8448675" cy="8096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40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857256"/>
          </a:xfrm>
        </p:spPr>
        <p:txBody>
          <a:bodyPr>
            <a:normAutofit fontScale="90000"/>
          </a:bodyPr>
          <a:lstStyle/>
          <a:p>
            <a:r>
              <a:rPr lang="en-IN" dirty="0" smtClean="0"/>
              <a:t>Migration from HTML4 to HTML5</a:t>
            </a:r>
            <a:endParaRPr lang="en-IN" dirty="0"/>
          </a:p>
        </p:txBody>
      </p:sp>
      <p:sp>
        <p:nvSpPr>
          <p:cNvPr id="3" name="Content Placeholder 2"/>
          <p:cNvSpPr>
            <a:spLocks noGrp="1"/>
          </p:cNvSpPr>
          <p:nvPr>
            <p:ph idx="1"/>
          </p:nvPr>
        </p:nvSpPr>
        <p:spPr>
          <a:xfrm>
            <a:off x="466696" y="1071546"/>
            <a:ext cx="8248708" cy="5214975"/>
          </a:xfrm>
        </p:spPr>
        <p:txBody>
          <a:bodyPr>
            <a:normAutofit/>
          </a:bodyPr>
          <a:lstStyle/>
          <a:p>
            <a:pPr algn="just"/>
            <a:r>
              <a:rPr lang="en-IN" sz="2800" dirty="0" smtClean="0"/>
              <a:t>Migration has been done without destroying anything of the original content or structure.</a:t>
            </a:r>
            <a:endParaRPr lang="en-IN" sz="2800" dirty="0"/>
          </a:p>
        </p:txBody>
      </p:sp>
      <p:pic>
        <p:nvPicPr>
          <p:cNvPr id="4098" name="Picture 2"/>
          <p:cNvPicPr>
            <a:picLocks noChangeAspect="1" noChangeArrowheads="1"/>
          </p:cNvPicPr>
          <p:nvPr/>
        </p:nvPicPr>
        <p:blipFill>
          <a:blip r:embed="rId2"/>
          <a:srcRect/>
          <a:stretch>
            <a:fillRect/>
          </a:stretch>
        </p:blipFill>
        <p:spPr bwMode="auto">
          <a:xfrm>
            <a:off x="314325" y="2071678"/>
            <a:ext cx="8515350" cy="442915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642942"/>
          </a:xfrm>
        </p:spPr>
        <p:txBody>
          <a:bodyPr>
            <a:normAutofit fontScale="90000"/>
          </a:bodyPr>
          <a:lstStyle/>
          <a:p>
            <a:r>
              <a:rPr lang="en-IN" dirty="0" smtClean="0"/>
              <a:t>Add The </a:t>
            </a:r>
            <a:r>
              <a:rPr lang="en-IN" dirty="0" err="1" smtClean="0"/>
              <a:t>Shiv</a:t>
            </a:r>
            <a:endParaRPr lang="en-IN" dirty="0"/>
          </a:p>
        </p:txBody>
      </p:sp>
      <p:sp>
        <p:nvSpPr>
          <p:cNvPr id="3" name="Content Placeholder 2"/>
          <p:cNvSpPr>
            <a:spLocks noGrp="1"/>
          </p:cNvSpPr>
          <p:nvPr>
            <p:ph idx="1"/>
          </p:nvPr>
        </p:nvSpPr>
        <p:spPr>
          <a:xfrm>
            <a:off x="466696" y="1142984"/>
            <a:ext cx="8248708" cy="5143537"/>
          </a:xfrm>
        </p:spPr>
        <p:txBody>
          <a:bodyPr>
            <a:normAutofit lnSpcReduction="10000"/>
          </a:bodyPr>
          <a:lstStyle/>
          <a:p>
            <a:pPr algn="just"/>
            <a:r>
              <a:rPr lang="en-IN" sz="2800" dirty="0" smtClean="0"/>
              <a:t>HTML5 semantic elements are supported in all modern browsers.</a:t>
            </a:r>
          </a:p>
          <a:p>
            <a:pPr algn="just"/>
            <a:r>
              <a:rPr lang="en-IN" sz="2800" dirty="0" smtClean="0"/>
              <a:t>In addition, you can "teach" older browsers how to handle "unknown elements".</a:t>
            </a:r>
          </a:p>
          <a:p>
            <a:pPr algn="just"/>
            <a:r>
              <a:rPr lang="en-IN" sz="2800" dirty="0" smtClean="0"/>
              <a:t>Add </a:t>
            </a:r>
            <a:r>
              <a:rPr lang="en-IN" sz="2800" b="1" dirty="0" smtClean="0"/>
              <a:t>the </a:t>
            </a:r>
            <a:r>
              <a:rPr lang="en-IN" sz="2800" b="1" dirty="0" err="1" smtClean="0"/>
              <a:t>shiv</a:t>
            </a:r>
            <a:r>
              <a:rPr lang="en-IN" sz="2800" dirty="0" smtClean="0"/>
              <a:t> for </a:t>
            </a:r>
            <a:r>
              <a:rPr lang="en-IN" sz="2800" b="1" dirty="0" smtClean="0"/>
              <a:t>Internet Explorer </a:t>
            </a:r>
            <a:r>
              <a:rPr lang="en-IN" sz="2800" dirty="0" smtClean="0"/>
              <a:t>support:</a:t>
            </a:r>
          </a:p>
          <a:p>
            <a:pPr algn="just"/>
            <a:r>
              <a:rPr lang="en-IN" sz="2800" dirty="0" smtClean="0"/>
              <a:t>In &lt;head&gt; part</a:t>
            </a:r>
          </a:p>
          <a:p>
            <a:pPr algn="just">
              <a:buNone/>
            </a:pPr>
            <a:r>
              <a:rPr lang="en-IN" sz="2600" b="1" dirty="0" smtClean="0">
                <a:solidFill>
                  <a:schemeClr val="accent3">
                    <a:lumMod val="50000"/>
                  </a:schemeClr>
                </a:solidFill>
              </a:rPr>
              <a:t>&lt;!--[if </a:t>
            </a:r>
            <a:r>
              <a:rPr lang="en-IN" sz="2600" b="1" dirty="0" err="1" smtClean="0">
                <a:solidFill>
                  <a:schemeClr val="accent3">
                    <a:lumMod val="50000"/>
                  </a:schemeClr>
                </a:solidFill>
              </a:rPr>
              <a:t>lt</a:t>
            </a:r>
            <a:r>
              <a:rPr lang="en-IN" sz="2600" b="1" dirty="0" smtClean="0">
                <a:solidFill>
                  <a:schemeClr val="accent3">
                    <a:lumMod val="50000"/>
                  </a:schemeClr>
                </a:solidFill>
              </a:rPr>
              <a:t> IE 9]&gt;</a:t>
            </a:r>
          </a:p>
          <a:p>
            <a:pPr algn="just">
              <a:buNone/>
            </a:pPr>
            <a:r>
              <a:rPr lang="en-IN" sz="2600" b="1" dirty="0" smtClean="0">
                <a:solidFill>
                  <a:schemeClr val="accent3">
                    <a:lumMod val="50000"/>
                  </a:schemeClr>
                </a:solidFill>
              </a:rPr>
              <a:t>&lt;script </a:t>
            </a:r>
            <a:r>
              <a:rPr lang="en-IN" sz="2600" b="1" dirty="0" err="1" smtClean="0">
                <a:solidFill>
                  <a:schemeClr val="accent3">
                    <a:lumMod val="50000"/>
                  </a:schemeClr>
                </a:solidFill>
              </a:rPr>
              <a:t>src</a:t>
            </a:r>
            <a:r>
              <a:rPr lang="en-IN" sz="2600" b="1" dirty="0" smtClean="0">
                <a:solidFill>
                  <a:schemeClr val="accent3">
                    <a:lumMod val="50000"/>
                  </a:schemeClr>
                </a:solidFill>
              </a:rPr>
              <a:t>="http://html5shiv.googlecode.com/svn/trunk/html5.js"&gt;</a:t>
            </a:r>
          </a:p>
          <a:p>
            <a:pPr algn="just">
              <a:buNone/>
            </a:pPr>
            <a:r>
              <a:rPr lang="en-IN" sz="2600" b="1" dirty="0" smtClean="0">
                <a:solidFill>
                  <a:schemeClr val="accent3">
                    <a:lumMod val="50000"/>
                  </a:schemeClr>
                </a:solidFill>
              </a:rPr>
              <a:t>&lt;/script&gt;</a:t>
            </a:r>
          </a:p>
          <a:p>
            <a:pPr algn="just">
              <a:buNone/>
            </a:pPr>
            <a:r>
              <a:rPr lang="en-IN" sz="2600" b="1" dirty="0" smtClean="0">
                <a:solidFill>
                  <a:schemeClr val="accent3">
                    <a:lumMod val="50000"/>
                  </a:schemeClr>
                </a:solidFill>
              </a:rPr>
              <a:t>&lt;![</a:t>
            </a:r>
            <a:r>
              <a:rPr lang="en-IN" sz="2600" b="1" dirty="0" err="1" smtClean="0">
                <a:solidFill>
                  <a:schemeClr val="accent3">
                    <a:lumMod val="50000"/>
                  </a:schemeClr>
                </a:solidFill>
              </a:rPr>
              <a:t>endif</a:t>
            </a:r>
            <a:r>
              <a:rPr lang="en-IN" sz="2600" b="1" dirty="0" smtClean="0">
                <a:solidFill>
                  <a:schemeClr val="accent3">
                    <a:lumMod val="50000"/>
                  </a:schemeClr>
                </a:solidFill>
              </a:rPr>
              <a:t>]--&gt;</a:t>
            </a:r>
          </a:p>
          <a:p>
            <a:pPr algn="just"/>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42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New Form Elements</a:t>
            </a:r>
            <a:endParaRPr lang="en-IN" dirty="0"/>
          </a:p>
        </p:txBody>
      </p:sp>
      <p:sp>
        <p:nvSpPr>
          <p:cNvPr id="3" name="Content Placeholder 2"/>
          <p:cNvSpPr>
            <a:spLocks noGrp="1"/>
          </p:cNvSpPr>
          <p:nvPr>
            <p:ph idx="1"/>
          </p:nvPr>
        </p:nvSpPr>
        <p:spPr/>
        <p:txBody>
          <a:bodyPr>
            <a:normAutofit/>
          </a:bodyPr>
          <a:lstStyle/>
          <a:p>
            <a:pPr algn="just"/>
            <a:r>
              <a:rPr lang="en-IN" sz="2800" b="1" dirty="0" smtClean="0">
                <a:solidFill>
                  <a:srgbClr val="7030A0"/>
                </a:solidFill>
              </a:rPr>
              <a:t>&lt;</a:t>
            </a:r>
            <a:r>
              <a:rPr lang="en-IN" sz="2800" b="1" dirty="0" err="1" smtClean="0">
                <a:solidFill>
                  <a:srgbClr val="7030A0"/>
                </a:solidFill>
              </a:rPr>
              <a:t>datalist</a:t>
            </a:r>
            <a:r>
              <a:rPr lang="en-IN" sz="2800" b="1" dirty="0" smtClean="0">
                <a:solidFill>
                  <a:srgbClr val="7030A0"/>
                </a:solidFill>
              </a:rPr>
              <a:t>&gt;: </a:t>
            </a:r>
            <a:r>
              <a:rPr lang="en-IN" sz="2800" dirty="0" smtClean="0"/>
              <a:t>Defines pre-defined options for input controls</a:t>
            </a:r>
          </a:p>
          <a:p>
            <a:pPr algn="just"/>
            <a:r>
              <a:rPr lang="en-IN" sz="2800" b="1" dirty="0" smtClean="0">
                <a:solidFill>
                  <a:srgbClr val="7030A0"/>
                </a:solidFill>
              </a:rPr>
              <a:t>&lt;</a:t>
            </a:r>
            <a:r>
              <a:rPr lang="en-IN" sz="2800" b="1" dirty="0" err="1" smtClean="0">
                <a:solidFill>
                  <a:srgbClr val="7030A0"/>
                </a:solidFill>
              </a:rPr>
              <a:t>keygen</a:t>
            </a:r>
            <a:r>
              <a:rPr lang="en-IN" sz="2800" b="1" dirty="0" smtClean="0">
                <a:solidFill>
                  <a:srgbClr val="7030A0"/>
                </a:solidFill>
              </a:rPr>
              <a:t>&gt;: </a:t>
            </a:r>
            <a:r>
              <a:rPr lang="en-IN" sz="2800" dirty="0" smtClean="0"/>
              <a:t>Defines a key-pair generator field (for forms)</a:t>
            </a:r>
          </a:p>
          <a:p>
            <a:pPr algn="just"/>
            <a:r>
              <a:rPr lang="en-IN" sz="2800" b="1" dirty="0" smtClean="0">
                <a:solidFill>
                  <a:srgbClr val="7030A0"/>
                </a:solidFill>
              </a:rPr>
              <a:t>&lt;output&gt;: </a:t>
            </a:r>
            <a:r>
              <a:rPr lang="en-IN" sz="2800" dirty="0" smtClean="0"/>
              <a:t>Defines the result of a calculation</a:t>
            </a:r>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2800" b="1" dirty="0" smtClean="0"/>
              <a:t>&lt;</a:t>
            </a:r>
            <a:r>
              <a:rPr lang="en-IN" sz="2800" b="1" dirty="0" err="1" smtClean="0"/>
              <a:t>datalist</a:t>
            </a:r>
            <a:r>
              <a:rPr lang="en-IN" sz="2800" b="1" dirty="0" smtClean="0"/>
              <a:t>&gt; </a:t>
            </a:r>
            <a:r>
              <a:rPr lang="en-IN" sz="2800" dirty="0" smtClean="0"/>
              <a:t>tag specifies a list of pre-defined options for an &lt;input&gt; element.</a:t>
            </a:r>
          </a:p>
          <a:p>
            <a:pPr algn="just"/>
            <a:r>
              <a:rPr lang="en-IN" sz="2800" dirty="0" smtClean="0"/>
              <a:t>The &lt;</a:t>
            </a:r>
            <a:r>
              <a:rPr lang="en-IN" sz="2800" dirty="0" err="1" smtClean="0"/>
              <a:t>datalist</a:t>
            </a:r>
            <a:r>
              <a:rPr lang="en-IN" sz="2800" dirty="0" smtClean="0"/>
              <a:t>&gt; tag is used to provide an </a:t>
            </a:r>
            <a:r>
              <a:rPr lang="en-IN" sz="2800" dirty="0" smtClean="0">
                <a:solidFill>
                  <a:srgbClr val="7030A0"/>
                </a:solidFill>
              </a:rPr>
              <a:t>"</a:t>
            </a:r>
            <a:r>
              <a:rPr lang="en-IN" sz="2800" dirty="0" err="1" smtClean="0">
                <a:solidFill>
                  <a:srgbClr val="7030A0"/>
                </a:solidFill>
              </a:rPr>
              <a:t>autocomplete</a:t>
            </a:r>
            <a:r>
              <a:rPr lang="en-IN" sz="2800" dirty="0" smtClean="0">
                <a:solidFill>
                  <a:srgbClr val="7030A0"/>
                </a:solidFill>
              </a:rPr>
              <a:t>" </a:t>
            </a:r>
            <a:r>
              <a:rPr lang="en-IN" sz="2800" dirty="0" smtClean="0"/>
              <a:t>feature on &lt;input&gt; elements. Users will see a drop-down list of pre-defined options as they input data.</a:t>
            </a:r>
          </a:p>
          <a:p>
            <a:pPr algn="just"/>
            <a:r>
              <a:rPr lang="en-IN" sz="2800" dirty="0" smtClean="0"/>
              <a:t>Use the &lt;input&gt; element's list attribute to bind it together with a &lt;</a:t>
            </a:r>
            <a:r>
              <a:rPr lang="en-IN" sz="2800" dirty="0" err="1" smtClean="0"/>
              <a:t>datalist</a:t>
            </a:r>
            <a:r>
              <a:rPr lang="en-IN" sz="2800" dirty="0" smtClean="0"/>
              <a:t>&gt; element.</a:t>
            </a:r>
          </a:p>
          <a:p>
            <a:pPr algn="just"/>
            <a:endParaRPr lang="en-IN" sz="2800" dirty="0"/>
          </a:p>
        </p:txBody>
      </p:sp>
      <p:pic>
        <p:nvPicPr>
          <p:cNvPr id="64514" name="Picture 2"/>
          <p:cNvPicPr>
            <a:picLocks noChangeAspect="1" noChangeArrowheads="1"/>
          </p:cNvPicPr>
          <p:nvPr/>
        </p:nvPicPr>
        <p:blipFill>
          <a:blip r:embed="rId2"/>
          <a:srcRect/>
          <a:stretch>
            <a:fillRect/>
          </a:stretch>
        </p:blipFill>
        <p:spPr bwMode="auto">
          <a:xfrm>
            <a:off x="357158" y="5786454"/>
            <a:ext cx="8448675" cy="8477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44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514"/>
                                        </p:tgtEl>
                                        <p:attrNameLst>
                                          <p:attrName>style.visibility</p:attrName>
                                        </p:attrNameLst>
                                      </p:cBhvr>
                                      <p:to>
                                        <p:strVal val="visible"/>
                                      </p:to>
                                    </p:set>
                                    <p:animEffect transition="in" filter="blinds(horizontal)">
                                      <p:cBhvr>
                                        <p:cTn id="22"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48708" cy="4429151"/>
          </a:xfrm>
        </p:spPr>
        <p:txBody>
          <a:bodyPr>
            <a:normAutofit/>
          </a:bodyPr>
          <a:lstStyle/>
          <a:p>
            <a:pPr algn="just"/>
            <a:r>
              <a:rPr lang="en-IN" sz="2800" b="1" dirty="0" smtClean="0"/>
              <a:t>&lt;</a:t>
            </a:r>
            <a:r>
              <a:rPr lang="en-IN" sz="2800" b="1" dirty="0" err="1" smtClean="0"/>
              <a:t>keygen</a:t>
            </a:r>
            <a:r>
              <a:rPr lang="en-IN" sz="2800" b="1" dirty="0" smtClean="0"/>
              <a:t>&gt; </a:t>
            </a:r>
            <a:r>
              <a:rPr lang="en-IN" sz="2800" dirty="0" smtClean="0"/>
              <a:t>tag specifies a key-pair generator field used for forms.</a:t>
            </a:r>
          </a:p>
          <a:p>
            <a:pPr algn="just"/>
            <a:r>
              <a:rPr lang="en-IN" sz="2800" dirty="0" smtClean="0"/>
              <a:t>When the form is submitted, the private key is stored locally, and the public key is sent to the server.</a:t>
            </a:r>
          </a:p>
          <a:p>
            <a:pPr algn="just"/>
            <a:endParaRPr lang="en-IN" sz="2800" dirty="0" smtClean="0"/>
          </a:p>
          <a:p>
            <a:pPr algn="just"/>
            <a:endParaRPr lang="en-IN" sz="2800" b="1" dirty="0" smtClean="0"/>
          </a:p>
          <a:p>
            <a:pPr algn="just"/>
            <a:r>
              <a:rPr lang="en-IN" sz="2800" b="1" dirty="0" smtClean="0"/>
              <a:t>&lt;output&gt; </a:t>
            </a:r>
            <a:r>
              <a:rPr lang="en-IN" sz="2800" dirty="0" smtClean="0"/>
              <a:t>tag represents the result of a calculation (like one performed by a script).</a:t>
            </a:r>
          </a:p>
          <a:p>
            <a:pPr algn="just"/>
            <a:endParaRPr lang="en-IN" sz="2800" dirty="0"/>
          </a:p>
        </p:txBody>
      </p:sp>
      <p:pic>
        <p:nvPicPr>
          <p:cNvPr id="65538" name="Picture 2"/>
          <p:cNvPicPr>
            <a:picLocks noChangeAspect="1" noChangeArrowheads="1"/>
          </p:cNvPicPr>
          <p:nvPr/>
        </p:nvPicPr>
        <p:blipFill>
          <a:blip r:embed="rId2"/>
          <a:srcRect/>
          <a:stretch>
            <a:fillRect/>
          </a:stretch>
        </p:blipFill>
        <p:spPr bwMode="auto">
          <a:xfrm>
            <a:off x="357158" y="2643182"/>
            <a:ext cx="8458200" cy="82867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3"/>
          <a:srcRect/>
          <a:stretch>
            <a:fillRect/>
          </a:stretch>
        </p:blipFill>
        <p:spPr bwMode="auto">
          <a:xfrm>
            <a:off x="357158" y="5072074"/>
            <a:ext cx="8458200" cy="8191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45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5538"/>
                                        </p:tgtEl>
                                        <p:attrNameLst>
                                          <p:attrName>style.visibility</p:attrName>
                                        </p:attrNameLst>
                                      </p:cBhvr>
                                      <p:to>
                                        <p:strVal val="visible"/>
                                      </p:to>
                                    </p:set>
                                    <p:animEffect transition="in" filter="blinds(horizontal)">
                                      <p:cBhvr>
                                        <p:cTn id="15" dur="500"/>
                                        <p:tgtEl>
                                          <p:spTgt spid="655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5540"/>
                                        </p:tgtEl>
                                        <p:attrNameLst>
                                          <p:attrName>style.visibility</p:attrName>
                                        </p:attrNameLst>
                                      </p:cBhvr>
                                      <p:to>
                                        <p:strVal val="visible"/>
                                      </p:to>
                                    </p:set>
                                    <p:animEffect transition="in" filter="blinds(horizontal)">
                                      <p:cBhvr>
                                        <p:cTn id="25"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endParaRPr lang="en-IN"/>
          </a:p>
        </p:txBody>
      </p:sp>
      <p:pic>
        <p:nvPicPr>
          <p:cNvPr id="1026" name="Picture 2" descr="C:\Users\Tamal\Desktop\ketgen.png"/>
          <p:cNvPicPr>
            <a:picLocks noChangeAspect="1" noChangeArrowheads="1"/>
          </p:cNvPicPr>
          <p:nvPr/>
        </p:nvPicPr>
        <p:blipFill>
          <a:blip r:embed="rId3"/>
          <a:srcRect/>
          <a:stretch>
            <a:fillRect/>
          </a:stretch>
        </p:blipFill>
        <p:spPr bwMode="auto">
          <a:xfrm>
            <a:off x="357158" y="785794"/>
            <a:ext cx="8519425" cy="5414963"/>
          </a:xfrm>
          <a:prstGeom prst="rect">
            <a:avLst/>
          </a:prstGeom>
          <a:noFill/>
        </p:spPr>
      </p:pic>
      <p:sp>
        <p:nvSpPr>
          <p:cNvPr id="5" name="Slide Number Placeholder 4"/>
          <p:cNvSpPr>
            <a:spLocks noGrp="1"/>
          </p:cNvSpPr>
          <p:nvPr>
            <p:ph type="sldNum" sz="quarter" idx="12"/>
          </p:nvPr>
        </p:nvSpPr>
        <p:spPr/>
        <p:txBody>
          <a:bodyPr/>
          <a:lstStyle/>
          <a:p>
            <a:fld id="{8363A1D7-E95E-458C-B071-B278BBF10293}" type="slidenum">
              <a:rPr lang="en-IN" smtClean="0"/>
              <a:pPr/>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IN" dirty="0" smtClean="0"/>
              <a:t>HTML 4.1 Input Types</a:t>
            </a:r>
            <a:endParaRPr lang="en-IN" dirty="0"/>
          </a:p>
        </p:txBody>
      </p:sp>
      <p:sp>
        <p:nvSpPr>
          <p:cNvPr id="3" name="Content Placeholder 2"/>
          <p:cNvSpPr>
            <a:spLocks noGrp="1"/>
          </p:cNvSpPr>
          <p:nvPr>
            <p:ph idx="1"/>
          </p:nvPr>
        </p:nvSpPr>
        <p:spPr>
          <a:xfrm>
            <a:off x="571472" y="1571612"/>
            <a:ext cx="3819552" cy="4429151"/>
          </a:xfrm>
        </p:spPr>
        <p:txBody>
          <a:bodyPr>
            <a:normAutofit fontScale="92500" lnSpcReduction="20000"/>
          </a:bodyPr>
          <a:lstStyle/>
          <a:p>
            <a:r>
              <a:rPr lang="en-IN" dirty="0" smtClean="0"/>
              <a:t>Button</a:t>
            </a:r>
          </a:p>
          <a:p>
            <a:r>
              <a:rPr lang="en-IN" dirty="0" smtClean="0"/>
              <a:t>Checkbox</a:t>
            </a:r>
          </a:p>
          <a:p>
            <a:r>
              <a:rPr lang="en-IN" dirty="0" smtClean="0"/>
              <a:t>File</a:t>
            </a:r>
          </a:p>
          <a:p>
            <a:r>
              <a:rPr lang="en-IN" dirty="0" smtClean="0"/>
              <a:t>Image</a:t>
            </a:r>
          </a:p>
          <a:p>
            <a:r>
              <a:rPr lang="en-IN" dirty="0" smtClean="0"/>
              <a:t>Password</a:t>
            </a:r>
          </a:p>
          <a:p>
            <a:r>
              <a:rPr lang="en-IN" dirty="0" smtClean="0"/>
              <a:t>Radio</a:t>
            </a:r>
          </a:p>
          <a:p>
            <a:r>
              <a:rPr lang="en-IN" dirty="0" smtClean="0"/>
              <a:t>Reset</a:t>
            </a:r>
          </a:p>
          <a:p>
            <a:r>
              <a:rPr lang="en-IN" dirty="0" smtClean="0"/>
              <a:t>Submit</a:t>
            </a:r>
          </a:p>
          <a:p>
            <a:r>
              <a:rPr lang="en-IN" dirty="0" smtClean="0"/>
              <a:t>Text</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47</a:t>
            </a:fld>
            <a:endParaRPr lang="en-IN"/>
          </a:p>
        </p:txBody>
      </p:sp>
      <p:sp>
        <p:nvSpPr>
          <p:cNvPr id="5" name="Content Placeholder 2"/>
          <p:cNvSpPr txBox="1">
            <a:spLocks/>
          </p:cNvSpPr>
          <p:nvPr/>
        </p:nvSpPr>
        <p:spPr>
          <a:xfrm>
            <a:off x="4572000" y="1571612"/>
            <a:ext cx="3819552" cy="4429151"/>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n-IN" sz="3200" b="0" i="0" u="none" strike="noStrike" kern="0" cap="none" spc="0" normalizeH="0" baseline="0" noProof="0" dirty="0" smtClean="0">
                <a:ln>
                  <a:noFill/>
                </a:ln>
                <a:solidFill>
                  <a:srgbClr val="7030A0"/>
                </a:solidFill>
                <a:effectLst/>
                <a:uLnTx/>
                <a:uFillTx/>
                <a:latin typeface="+mn-lt"/>
                <a:ea typeface="+mn-ea"/>
                <a:cs typeface="+mn-cs"/>
              </a:rPr>
              <a:t>Tags</a:t>
            </a: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r>
              <a:rPr kumimoji="1" lang="en-IN" sz="3200" b="0" i="0" u="none" strike="noStrike" kern="0" cap="none" spc="0" normalizeH="0" baseline="0" noProof="0" dirty="0" err="1" smtClean="0">
                <a:ln>
                  <a:noFill/>
                </a:ln>
                <a:solidFill>
                  <a:schemeClr val="bg2">
                    <a:lumMod val="25000"/>
                  </a:schemeClr>
                </a:solidFill>
                <a:effectLst/>
                <a:uLnTx/>
                <a:uFillTx/>
                <a:latin typeface="+mn-lt"/>
                <a:ea typeface="+mn-ea"/>
                <a:cs typeface="+mn-cs"/>
              </a:rPr>
              <a:t>Text</a:t>
            </a:r>
            <a:r>
              <a:rPr kumimoji="1" lang="en-IN" sz="3200" b="0" i="0" u="none" strike="noStrike" kern="0" cap="none" spc="0" normalizeH="0" noProof="0" dirty="0" err="1" smtClean="0">
                <a:ln>
                  <a:noFill/>
                </a:ln>
                <a:solidFill>
                  <a:schemeClr val="bg2">
                    <a:lumMod val="25000"/>
                  </a:schemeClr>
                </a:solidFill>
                <a:effectLst/>
                <a:uLnTx/>
                <a:uFillTx/>
                <a:latin typeface="+mn-lt"/>
                <a:ea typeface="+mn-ea"/>
                <a:cs typeface="+mn-cs"/>
              </a:rPr>
              <a:t>area</a:t>
            </a:r>
            <a:endParaRPr kumimoji="1" lang="en-IN" sz="3200" b="0" i="0" u="none" strike="noStrike" kern="0" cap="none" spc="0" normalizeH="0" noProof="0" dirty="0" smtClean="0">
              <a:ln>
                <a:noFill/>
              </a:ln>
              <a:solidFill>
                <a:schemeClr val="bg2">
                  <a:lumMod val="2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55000"/>
              <a:buFont typeface="Wingdings"/>
              <a:buChar char="p"/>
              <a:tabLst/>
              <a:defRPr/>
            </a:pPr>
            <a:endParaRPr kumimoji="1" lang="en-IN" sz="3200" b="0" i="0" u="none" strike="noStrike" kern="0" cap="none" spc="0" normalizeH="0" baseline="0" noProof="0" dirty="0" smtClean="0">
              <a:ln>
                <a:noFill/>
              </a:ln>
              <a:solidFill>
                <a:schemeClr val="bg2">
                  <a:lumMod val="25000"/>
                </a:schemeClr>
              </a:solidFill>
              <a:effectLst/>
              <a:uLnTx/>
              <a:uFillTx/>
              <a:latin typeface="+mn-lt"/>
              <a:ea typeface="+mn-ea"/>
              <a:cs typeface="+mn-cs"/>
            </a:endParaRPr>
          </a:p>
          <a:p>
            <a:pPr marL="342900" indent="-342900">
              <a:spcBef>
                <a:spcPct val="20000"/>
              </a:spcBef>
              <a:buClr>
                <a:schemeClr val="accent1">
                  <a:shade val="75000"/>
                </a:schemeClr>
              </a:buClr>
              <a:buSzPct val="55000"/>
              <a:buFont typeface="Wingdings"/>
              <a:buChar char="p"/>
            </a:pPr>
            <a:r>
              <a:rPr kumimoji="1" lang="en-IN" sz="3200" kern="0" dirty="0" smtClean="0">
                <a:solidFill>
                  <a:schemeClr val="bg2">
                    <a:lumMod val="25000"/>
                  </a:schemeClr>
                </a:solidFill>
              </a:rPr>
              <a:t>Select</a:t>
            </a:r>
          </a:p>
          <a:p>
            <a:pPr marL="800100" lvl="1" indent="-342900">
              <a:spcBef>
                <a:spcPct val="20000"/>
              </a:spcBef>
              <a:buClr>
                <a:schemeClr val="accent1">
                  <a:shade val="75000"/>
                </a:schemeClr>
              </a:buClr>
              <a:buSzPct val="55000"/>
              <a:buFont typeface="Wingdings"/>
              <a:buChar char="p"/>
            </a:pPr>
            <a:r>
              <a:rPr kumimoji="1" lang="en-IN" sz="3200" kern="0" dirty="0" smtClean="0">
                <a:solidFill>
                  <a:schemeClr val="bg2">
                    <a:lumMod val="25000"/>
                  </a:schemeClr>
                </a:solidFill>
              </a:rPr>
              <a:t>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blinds(horizontal)">
                                      <p:cBhvr>
                                        <p:cTn id="52" dur="500"/>
                                        <p:tgtEl>
                                          <p:spTgt spid="5">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Effect transition="in" filter="blinds(horizontal)">
                                      <p:cBhvr>
                                        <p:cTn id="55" dur="500"/>
                                        <p:tgtEl>
                                          <p:spTgt spid="5">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blinds(horizontal)">
                                      <p:cBhvr>
                                        <p:cTn id="60" dur="500"/>
                                        <p:tgtEl>
                                          <p:spTgt spid="5">
                                            <p:txEl>
                                              <p:pRg st="3" end="3"/>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blinds(horizontal)">
                                      <p:cBhvr>
                                        <p:cTn id="6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r>
              <a:rPr lang="en-IN" b="1" dirty="0" smtClean="0"/>
              <a:t>HTML 5 Input Types</a:t>
            </a:r>
            <a:endParaRPr lang="en-IN" dirty="0"/>
          </a:p>
        </p:txBody>
      </p:sp>
      <p:sp>
        <p:nvSpPr>
          <p:cNvPr id="3" name="Content Placeholder 2"/>
          <p:cNvSpPr>
            <a:spLocks noGrp="1"/>
          </p:cNvSpPr>
          <p:nvPr>
            <p:ph idx="1"/>
          </p:nvPr>
        </p:nvSpPr>
        <p:spPr>
          <a:xfrm>
            <a:off x="466696" y="1285860"/>
            <a:ext cx="3748114" cy="4857785"/>
          </a:xfrm>
        </p:spPr>
        <p:txBody>
          <a:bodyPr>
            <a:normAutofit/>
          </a:bodyPr>
          <a:lstStyle/>
          <a:p>
            <a:r>
              <a:rPr lang="en-IN" dirty="0" err="1" smtClean="0"/>
              <a:t>color</a:t>
            </a:r>
            <a:endParaRPr lang="en-IN" dirty="0" smtClean="0"/>
          </a:p>
          <a:p>
            <a:r>
              <a:rPr lang="en-IN" dirty="0" smtClean="0"/>
              <a:t>date</a:t>
            </a:r>
          </a:p>
          <a:p>
            <a:r>
              <a:rPr lang="en-IN" dirty="0" err="1" smtClean="0"/>
              <a:t>datetime</a:t>
            </a:r>
            <a:endParaRPr lang="en-IN" dirty="0" smtClean="0"/>
          </a:p>
          <a:p>
            <a:r>
              <a:rPr lang="en-IN" dirty="0" err="1" smtClean="0"/>
              <a:t>datetime</a:t>
            </a:r>
            <a:r>
              <a:rPr lang="en-IN" dirty="0" smtClean="0"/>
              <a:t>-local</a:t>
            </a:r>
          </a:p>
          <a:p>
            <a:r>
              <a:rPr lang="en-IN" dirty="0" smtClean="0"/>
              <a:t>email</a:t>
            </a:r>
          </a:p>
          <a:p>
            <a:r>
              <a:rPr lang="en-IN" dirty="0" smtClean="0"/>
              <a:t>Month</a:t>
            </a:r>
          </a:p>
          <a:p>
            <a:r>
              <a:rPr lang="en-IN" dirty="0" smtClean="0"/>
              <a:t>number</a:t>
            </a:r>
          </a:p>
          <a:p>
            <a:pPr>
              <a:buNone/>
            </a:pPr>
            <a:endParaRPr lang="en-IN" dirty="0" smtClean="0"/>
          </a:p>
          <a:p>
            <a:endParaRPr lang="en-IN" dirty="0"/>
          </a:p>
        </p:txBody>
      </p:sp>
      <p:sp>
        <p:nvSpPr>
          <p:cNvPr id="4" name="Rectangle 3"/>
          <p:cNvSpPr/>
          <p:nvPr/>
        </p:nvSpPr>
        <p:spPr>
          <a:xfrm>
            <a:off x="4572000" y="1214422"/>
            <a:ext cx="4572000" cy="4130361"/>
          </a:xfrm>
          <a:prstGeom prst="rect">
            <a:avLst/>
          </a:prstGeom>
        </p:spPr>
        <p:txBody>
          <a:bodyPr vert="horz" rtlCol="0">
            <a:normAutofit/>
          </a:bodyPr>
          <a:lstStyle/>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range</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search</a:t>
            </a:r>
          </a:p>
          <a:p>
            <a:pPr marL="342900" indent="-342900">
              <a:spcBef>
                <a:spcPct val="20000"/>
              </a:spcBef>
              <a:buClr>
                <a:schemeClr val="accent1">
                  <a:shade val="75000"/>
                </a:schemeClr>
              </a:buClr>
              <a:buSzPct val="55000"/>
              <a:buFont typeface="Wingdings"/>
              <a:buChar char="p"/>
            </a:pPr>
            <a:r>
              <a:rPr kumimoji="1" lang="en-IN" sz="3200" dirty="0" err="1" smtClean="0">
                <a:solidFill>
                  <a:schemeClr val="bg2">
                    <a:lumMod val="25000"/>
                  </a:schemeClr>
                </a:solidFill>
              </a:rPr>
              <a:t>tel</a:t>
            </a:r>
            <a:endParaRPr kumimoji="1" lang="en-IN" sz="3200" dirty="0" smtClean="0">
              <a:solidFill>
                <a:schemeClr val="bg2">
                  <a:lumMod val="25000"/>
                </a:schemeClr>
              </a:solidFill>
            </a:endParaRP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time</a:t>
            </a:r>
          </a:p>
          <a:p>
            <a:pPr marL="342900" indent="-342900">
              <a:spcBef>
                <a:spcPct val="20000"/>
              </a:spcBef>
              <a:buClr>
                <a:schemeClr val="accent1">
                  <a:shade val="75000"/>
                </a:schemeClr>
              </a:buClr>
              <a:buSzPct val="55000"/>
              <a:buFont typeface="Wingdings"/>
              <a:buChar char="p"/>
            </a:pPr>
            <a:r>
              <a:rPr kumimoji="1" lang="en-IN" sz="3200" dirty="0" err="1" smtClean="0">
                <a:solidFill>
                  <a:schemeClr val="bg2">
                    <a:lumMod val="25000"/>
                  </a:schemeClr>
                </a:solidFill>
              </a:rPr>
              <a:t>url</a:t>
            </a:r>
            <a:endParaRPr kumimoji="1" lang="en-IN" sz="3200" dirty="0" smtClean="0">
              <a:solidFill>
                <a:schemeClr val="bg2">
                  <a:lumMod val="25000"/>
                </a:schemeClr>
              </a:solidFill>
            </a:endParaRP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week</a:t>
            </a:r>
          </a:p>
        </p:txBody>
      </p:sp>
      <p:sp>
        <p:nvSpPr>
          <p:cNvPr id="5" name="Slide Number Placeholder 4"/>
          <p:cNvSpPr>
            <a:spLocks noGrp="1"/>
          </p:cNvSpPr>
          <p:nvPr>
            <p:ph type="sldNum" sz="quarter" idx="12"/>
          </p:nvPr>
        </p:nvSpPr>
        <p:spPr/>
        <p:txBody>
          <a:bodyPr/>
          <a:lstStyle/>
          <a:p>
            <a:fld id="{8363A1D7-E95E-458C-B071-B278BBF10293}" type="slidenum">
              <a:rPr lang="en-IN" smtClean="0"/>
              <a:pPr/>
              <a:t>48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4"/>
            <a:ext cx="8229600" cy="714356"/>
          </a:xfrm>
        </p:spPr>
        <p:txBody>
          <a:bodyPr>
            <a:normAutofit fontScale="90000"/>
          </a:bodyPr>
          <a:lstStyle/>
          <a:p>
            <a:r>
              <a:rPr lang="en-IN" dirty="0" smtClean="0"/>
              <a:t>Input Type: number</a:t>
            </a:r>
            <a:endParaRPr lang="en-IN" dirty="0"/>
          </a:p>
        </p:txBody>
      </p:sp>
      <p:sp>
        <p:nvSpPr>
          <p:cNvPr id="3" name="Content Placeholder 2"/>
          <p:cNvSpPr>
            <a:spLocks noGrp="1"/>
          </p:cNvSpPr>
          <p:nvPr>
            <p:ph idx="1"/>
          </p:nvPr>
        </p:nvSpPr>
        <p:spPr>
          <a:xfrm>
            <a:off x="466696" y="928670"/>
            <a:ext cx="8248708" cy="5643602"/>
          </a:xfrm>
        </p:spPr>
        <p:txBody>
          <a:bodyPr>
            <a:normAutofit/>
          </a:bodyPr>
          <a:lstStyle/>
          <a:p>
            <a:r>
              <a:rPr lang="en-IN" sz="2800" b="1" dirty="0" smtClean="0"/>
              <a:t>&lt;input type="number"&gt;</a:t>
            </a:r>
            <a:r>
              <a:rPr lang="en-IN" sz="2800" dirty="0" smtClean="0"/>
              <a:t> is used for input fields that should contain a numeric value.</a:t>
            </a:r>
          </a:p>
          <a:p>
            <a:pPr lvl="1"/>
            <a:r>
              <a:rPr lang="en-IN" sz="2400" dirty="0" smtClean="0"/>
              <a:t>You can set restrictions on the numbers.</a:t>
            </a:r>
          </a:p>
          <a:p>
            <a:pPr lvl="1"/>
            <a:r>
              <a:rPr lang="en-IN" sz="2400" dirty="0" smtClean="0"/>
              <a:t>Depending on browser support, the restrictions can apply to the input field.</a:t>
            </a:r>
          </a:p>
          <a:p>
            <a:pPr algn="ctr">
              <a:spcBef>
                <a:spcPct val="0"/>
              </a:spcBef>
              <a:buNone/>
            </a:pPr>
            <a:endParaRPr lang="en-IN" sz="4000" dirty="0" smtClean="0">
              <a:solidFill>
                <a:schemeClr val="tx2"/>
              </a:solidFill>
              <a:effectLst>
                <a:glow rad="101600">
                  <a:schemeClr val="bg1">
                    <a:alpha val="60000"/>
                  </a:schemeClr>
                </a:glow>
              </a:effectLst>
            </a:endParaRPr>
          </a:p>
          <a:p>
            <a:pPr algn="ctr">
              <a:spcBef>
                <a:spcPct val="0"/>
              </a:spcBef>
              <a:buNone/>
            </a:pPr>
            <a:r>
              <a:rPr lang="en-IN" sz="4000" dirty="0" smtClean="0">
                <a:solidFill>
                  <a:schemeClr val="tx2"/>
                </a:solidFill>
                <a:effectLst>
                  <a:glow rad="101600">
                    <a:schemeClr val="bg1">
                      <a:alpha val="60000"/>
                    </a:schemeClr>
                  </a:glow>
                </a:effectLst>
              </a:rPr>
              <a:t>Input Type: range </a:t>
            </a:r>
          </a:p>
          <a:p>
            <a:r>
              <a:rPr lang="en-IN" sz="2800" dirty="0" smtClean="0"/>
              <a:t>The </a:t>
            </a:r>
            <a:r>
              <a:rPr lang="en-IN" sz="2800" b="1" dirty="0" smtClean="0"/>
              <a:t>&lt;input type="range"&gt;</a:t>
            </a:r>
            <a:r>
              <a:rPr lang="en-IN" sz="2800" dirty="0" smtClean="0"/>
              <a:t> is used for input fields that should contain a value within a range.</a:t>
            </a:r>
          </a:p>
          <a:p>
            <a:pPr lvl="1"/>
            <a:r>
              <a:rPr lang="en-IN" sz="2400" dirty="0" smtClean="0"/>
              <a:t>Depending on browser support, the input field can be displayed as a slider control.</a:t>
            </a:r>
          </a:p>
          <a:p>
            <a:pPr algn="ctr">
              <a:spcBef>
                <a:spcPct val="0"/>
              </a:spcBef>
              <a:buNone/>
            </a:pPr>
            <a:endParaRPr lang="en-IN" sz="4000" dirty="0" smtClean="0">
              <a:solidFill>
                <a:schemeClr val="tx2"/>
              </a:solidFill>
              <a:effectLst>
                <a:glow rad="101600">
                  <a:schemeClr val="bg1">
                    <a:alpha val="60000"/>
                  </a:schemeClr>
                </a:glow>
              </a:effectLst>
              <a:latin typeface="+mj-lt"/>
              <a:ea typeface="+mj-ea"/>
              <a:cs typeface="+mj-cs"/>
            </a:endParaRPr>
          </a:p>
          <a:p>
            <a:endParaRPr lang="en-IN" sz="2800" dirty="0"/>
          </a:p>
        </p:txBody>
      </p:sp>
      <p:pic>
        <p:nvPicPr>
          <p:cNvPr id="1026" name="Picture 2"/>
          <p:cNvPicPr>
            <a:picLocks noChangeAspect="1" noChangeArrowheads="1"/>
          </p:cNvPicPr>
          <p:nvPr/>
        </p:nvPicPr>
        <p:blipFill>
          <a:blip r:embed="rId2"/>
          <a:srcRect/>
          <a:stretch>
            <a:fillRect/>
          </a:stretch>
        </p:blipFill>
        <p:spPr bwMode="auto">
          <a:xfrm>
            <a:off x="6929454" y="428604"/>
            <a:ext cx="1428760" cy="36040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49</a:t>
            </a:fld>
            <a:endParaRPr lang="en-IN"/>
          </a:p>
        </p:txBody>
      </p:sp>
      <p:pic>
        <p:nvPicPr>
          <p:cNvPr id="7" name="Picture 2"/>
          <p:cNvPicPr>
            <a:picLocks noChangeAspect="1" noChangeArrowheads="1"/>
          </p:cNvPicPr>
          <p:nvPr/>
        </p:nvPicPr>
        <p:blipFill>
          <a:blip r:embed="rId2"/>
          <a:srcRect/>
          <a:stretch>
            <a:fillRect/>
          </a:stretch>
        </p:blipFill>
        <p:spPr bwMode="auto">
          <a:xfrm>
            <a:off x="6929454" y="3786190"/>
            <a:ext cx="1500198" cy="35719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blinds(horizontal)">
                                      <p:cBhvr>
                                        <p:cTn id="35" dur="500"/>
                                        <p:tgtEl>
                                          <p:spTgt spid="1026"/>
                                        </p:tgtEl>
                                      </p:cBhvr>
                                    </p:animEffect>
                                  </p:childTnLst>
                                </p:cTn>
                              </p:par>
                              <p:par>
                                <p:cTn id="36" presetID="3"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19088" y="548680"/>
            <a:ext cx="8505825" cy="592935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rmAutofit fontScale="90000"/>
          </a:bodyPr>
          <a:lstStyle/>
          <a:p>
            <a:r>
              <a:rPr lang="en-IN" dirty="0" smtClean="0"/>
              <a:t>Input Type: </a:t>
            </a:r>
            <a:r>
              <a:rPr lang="en-IN" dirty="0" err="1" smtClean="0"/>
              <a:t>color</a:t>
            </a:r>
            <a:endParaRPr lang="en-IN" dirty="0"/>
          </a:p>
        </p:txBody>
      </p:sp>
      <p:sp>
        <p:nvSpPr>
          <p:cNvPr id="3" name="Content Placeholder 2"/>
          <p:cNvSpPr>
            <a:spLocks noGrp="1"/>
          </p:cNvSpPr>
          <p:nvPr>
            <p:ph idx="1"/>
          </p:nvPr>
        </p:nvSpPr>
        <p:spPr>
          <a:xfrm>
            <a:off x="466696" y="928670"/>
            <a:ext cx="8248708" cy="5357851"/>
          </a:xfrm>
        </p:spPr>
        <p:txBody>
          <a:bodyPr>
            <a:normAutofit/>
          </a:bodyPr>
          <a:lstStyle/>
          <a:p>
            <a:pPr algn="just"/>
            <a:r>
              <a:rPr lang="en-IN" sz="2800" dirty="0" smtClean="0"/>
              <a:t>The </a:t>
            </a:r>
            <a:r>
              <a:rPr lang="en-IN" sz="2800" b="1" dirty="0" smtClean="0"/>
              <a:t>&lt;input type="</a:t>
            </a:r>
            <a:r>
              <a:rPr lang="en-IN" sz="2800" b="1" dirty="0" err="1" smtClean="0"/>
              <a:t>color</a:t>
            </a:r>
            <a:r>
              <a:rPr lang="en-IN" sz="2800" b="1" dirty="0" smtClean="0"/>
              <a:t>"&gt;</a:t>
            </a:r>
            <a:r>
              <a:rPr lang="en-IN" sz="2800" dirty="0" smtClean="0"/>
              <a:t> is used for input fields that should contain a </a:t>
            </a:r>
            <a:r>
              <a:rPr lang="en-IN" sz="2800" dirty="0" err="1" smtClean="0"/>
              <a:t>color</a:t>
            </a:r>
            <a:r>
              <a:rPr lang="en-IN" sz="2800" dirty="0" smtClean="0"/>
              <a:t>.</a:t>
            </a:r>
          </a:p>
          <a:p>
            <a:pPr lvl="1" algn="just"/>
            <a:r>
              <a:rPr lang="en-IN" sz="2400" dirty="0" smtClean="0"/>
              <a:t>Depending on browser support, a </a:t>
            </a:r>
            <a:r>
              <a:rPr lang="en-IN" sz="2400" dirty="0" err="1" smtClean="0"/>
              <a:t>color</a:t>
            </a:r>
            <a:r>
              <a:rPr lang="en-IN" sz="2400" dirty="0" smtClean="0"/>
              <a:t> picker can show up in the input field.</a:t>
            </a:r>
          </a:p>
          <a:p>
            <a:pPr algn="ctr">
              <a:spcBef>
                <a:spcPct val="0"/>
              </a:spcBef>
              <a:buNone/>
            </a:pPr>
            <a:endParaRPr lang="en-IN" sz="4000" dirty="0" smtClean="0">
              <a:solidFill>
                <a:schemeClr val="tx2"/>
              </a:solidFill>
              <a:effectLst>
                <a:glow rad="101600">
                  <a:schemeClr val="bg1">
                    <a:alpha val="60000"/>
                  </a:schemeClr>
                </a:glow>
              </a:effectLst>
              <a:latin typeface="+mj-lt"/>
              <a:ea typeface="+mj-ea"/>
              <a:cs typeface="+mj-cs"/>
            </a:endParaRPr>
          </a:p>
          <a:p>
            <a:pPr algn="ctr">
              <a:spcBef>
                <a:spcPct val="0"/>
              </a:spcBef>
              <a:buNone/>
            </a:pPr>
            <a:r>
              <a:rPr lang="en-IN" sz="4000" dirty="0" smtClean="0">
                <a:solidFill>
                  <a:schemeClr val="tx2"/>
                </a:solidFill>
                <a:effectLst>
                  <a:glow rad="101600">
                    <a:schemeClr val="bg1">
                      <a:alpha val="60000"/>
                    </a:schemeClr>
                  </a:glow>
                </a:effectLst>
              </a:rPr>
              <a:t>Input Type: date</a:t>
            </a:r>
          </a:p>
          <a:p>
            <a:r>
              <a:rPr lang="en-IN" sz="2800" dirty="0" smtClean="0"/>
              <a:t>The </a:t>
            </a:r>
            <a:r>
              <a:rPr lang="en-IN" sz="2800" b="1" dirty="0" smtClean="0"/>
              <a:t>&lt;input type="date"&gt;</a:t>
            </a:r>
            <a:r>
              <a:rPr lang="en-IN" sz="2800" dirty="0" smtClean="0"/>
              <a:t> is used for input fields that should contain a date.</a:t>
            </a:r>
          </a:p>
          <a:p>
            <a:pPr lvl="1"/>
            <a:r>
              <a:rPr lang="en-IN" sz="2400" dirty="0" smtClean="0"/>
              <a:t>Depending on browser support, a date picker can show up in the input field.</a:t>
            </a:r>
          </a:p>
          <a:p>
            <a:pPr algn="just"/>
            <a:endParaRPr lang="en-IN" dirty="0" smtClean="0"/>
          </a:p>
          <a:p>
            <a:pPr algn="just"/>
            <a:endParaRPr lang="en-IN" sz="2800" dirty="0"/>
          </a:p>
        </p:txBody>
      </p:sp>
      <p:pic>
        <p:nvPicPr>
          <p:cNvPr id="2050" name="Picture 2"/>
          <p:cNvPicPr>
            <a:picLocks noChangeAspect="1" noChangeArrowheads="1"/>
          </p:cNvPicPr>
          <p:nvPr/>
        </p:nvPicPr>
        <p:blipFill>
          <a:blip r:embed="rId3"/>
          <a:srcRect/>
          <a:stretch>
            <a:fillRect/>
          </a:stretch>
        </p:blipFill>
        <p:spPr bwMode="auto">
          <a:xfrm>
            <a:off x="6643702" y="357166"/>
            <a:ext cx="1571636" cy="32357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50</a:t>
            </a:fld>
            <a:endParaRPr lang="en-IN"/>
          </a:p>
        </p:txBody>
      </p:sp>
      <p:pic>
        <p:nvPicPr>
          <p:cNvPr id="7" name="Picture 3"/>
          <p:cNvPicPr>
            <a:picLocks noChangeAspect="1" noChangeArrowheads="1"/>
          </p:cNvPicPr>
          <p:nvPr/>
        </p:nvPicPr>
        <p:blipFill>
          <a:blip r:embed="rId4"/>
          <a:srcRect/>
          <a:stretch>
            <a:fillRect/>
          </a:stretch>
        </p:blipFill>
        <p:spPr bwMode="auto">
          <a:xfrm>
            <a:off x="6786578" y="3357563"/>
            <a:ext cx="1571636" cy="4286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rmAutofit fontScale="90000"/>
          </a:bodyPr>
          <a:lstStyle/>
          <a:p>
            <a:r>
              <a:rPr lang="en-IN" dirty="0" smtClean="0"/>
              <a:t>Input Type: month</a:t>
            </a:r>
            <a:endParaRPr lang="en-IN" dirty="0"/>
          </a:p>
        </p:txBody>
      </p:sp>
      <p:sp>
        <p:nvSpPr>
          <p:cNvPr id="3" name="Content Placeholder 2"/>
          <p:cNvSpPr>
            <a:spLocks noGrp="1"/>
          </p:cNvSpPr>
          <p:nvPr>
            <p:ph idx="1"/>
          </p:nvPr>
        </p:nvSpPr>
        <p:spPr>
          <a:xfrm>
            <a:off x="466696" y="1000108"/>
            <a:ext cx="8248708" cy="5286413"/>
          </a:xfrm>
        </p:spPr>
        <p:txBody>
          <a:bodyPr>
            <a:normAutofit/>
          </a:bodyPr>
          <a:lstStyle/>
          <a:p>
            <a:r>
              <a:rPr lang="en-IN" dirty="0" smtClean="0"/>
              <a:t> </a:t>
            </a:r>
            <a:r>
              <a:rPr lang="en-IN" b="1" dirty="0" smtClean="0"/>
              <a:t>&lt;input type="month"&gt;</a:t>
            </a:r>
            <a:r>
              <a:rPr lang="en-IN" dirty="0" smtClean="0"/>
              <a:t> allows the user to select a month and year.</a:t>
            </a:r>
          </a:p>
          <a:p>
            <a:pPr lvl="1"/>
            <a:r>
              <a:rPr lang="en-IN" dirty="0" smtClean="0"/>
              <a:t>Depending on browser support, a date picker can show up in the input field.</a:t>
            </a:r>
          </a:p>
          <a:p>
            <a:endParaRPr lang="en-IN" dirty="0" smtClean="0"/>
          </a:p>
          <a:p>
            <a:pPr algn="ctr">
              <a:spcBef>
                <a:spcPct val="0"/>
              </a:spcBef>
              <a:buNone/>
            </a:pPr>
            <a:r>
              <a:rPr lang="en-IN" sz="4000" dirty="0" smtClean="0">
                <a:solidFill>
                  <a:schemeClr val="tx2"/>
                </a:solidFill>
                <a:effectLst>
                  <a:glow rad="101600">
                    <a:schemeClr val="bg1">
                      <a:alpha val="60000"/>
                    </a:schemeClr>
                  </a:glow>
                </a:effectLst>
                <a:latin typeface="+mj-lt"/>
                <a:ea typeface="+mj-ea"/>
                <a:cs typeface="+mj-cs"/>
              </a:rPr>
              <a:t>Input Type: week</a:t>
            </a:r>
          </a:p>
          <a:p>
            <a:r>
              <a:rPr lang="en-IN" dirty="0" smtClean="0"/>
              <a:t>The </a:t>
            </a:r>
            <a:r>
              <a:rPr lang="en-IN" b="1" dirty="0" smtClean="0"/>
              <a:t>&lt;input type="week"&gt;</a:t>
            </a:r>
            <a:r>
              <a:rPr lang="en-IN" dirty="0" smtClean="0"/>
              <a:t> allows the user to select a week and year.</a:t>
            </a:r>
          </a:p>
          <a:p>
            <a:pPr lvl="1"/>
            <a:r>
              <a:rPr lang="en-IN" dirty="0" smtClean="0"/>
              <a:t>Depending on browser support, a date picker can show up in the input field.</a:t>
            </a:r>
          </a:p>
          <a:p>
            <a:endParaRPr lang="en-IN" dirty="0" smtClean="0"/>
          </a:p>
          <a:p>
            <a:endParaRPr lang="en-IN" dirty="0"/>
          </a:p>
        </p:txBody>
      </p:sp>
      <p:pic>
        <p:nvPicPr>
          <p:cNvPr id="4" name="Picture 3"/>
          <p:cNvPicPr>
            <a:picLocks noChangeAspect="1" noChangeArrowheads="1"/>
          </p:cNvPicPr>
          <p:nvPr/>
        </p:nvPicPr>
        <p:blipFill>
          <a:blip r:embed="rId2"/>
          <a:srcRect/>
          <a:stretch>
            <a:fillRect/>
          </a:stretch>
        </p:blipFill>
        <p:spPr bwMode="auto">
          <a:xfrm>
            <a:off x="6786578" y="214290"/>
            <a:ext cx="1571636" cy="469871"/>
          </a:xfrm>
          <a:prstGeom prst="rect">
            <a:avLst/>
          </a:prstGeom>
          <a:noFill/>
          <a:ln w="9525">
            <a:noFill/>
            <a:miter lim="800000"/>
            <a:headEnd/>
            <a:tailEnd/>
          </a:ln>
          <a:effectLst/>
        </p:spPr>
      </p:pic>
      <p:pic>
        <p:nvPicPr>
          <p:cNvPr id="5" name="Picture 3"/>
          <p:cNvPicPr>
            <a:picLocks noChangeAspect="1" noChangeArrowheads="1"/>
          </p:cNvPicPr>
          <p:nvPr/>
        </p:nvPicPr>
        <p:blipFill>
          <a:blip r:embed="rId2"/>
          <a:srcRect/>
          <a:stretch>
            <a:fillRect/>
          </a:stretch>
        </p:blipFill>
        <p:spPr bwMode="auto">
          <a:xfrm>
            <a:off x="6715140" y="3643314"/>
            <a:ext cx="1571636" cy="469871"/>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51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IN" dirty="0" smtClean="0"/>
              <a:t>Input Type: time</a:t>
            </a:r>
            <a:endParaRPr lang="en-IN" dirty="0"/>
          </a:p>
        </p:txBody>
      </p:sp>
      <p:sp>
        <p:nvSpPr>
          <p:cNvPr id="3" name="Content Placeholder 2"/>
          <p:cNvSpPr>
            <a:spLocks noGrp="1"/>
          </p:cNvSpPr>
          <p:nvPr>
            <p:ph idx="1"/>
          </p:nvPr>
        </p:nvSpPr>
        <p:spPr>
          <a:xfrm>
            <a:off x="466696" y="785794"/>
            <a:ext cx="8248708" cy="5500727"/>
          </a:xfrm>
        </p:spPr>
        <p:txBody>
          <a:bodyPr/>
          <a:lstStyle/>
          <a:p>
            <a:r>
              <a:rPr lang="en-IN" dirty="0" smtClean="0"/>
              <a:t>The </a:t>
            </a:r>
            <a:r>
              <a:rPr lang="en-IN" b="1" dirty="0" smtClean="0"/>
              <a:t>&lt;input type="time"&gt;</a:t>
            </a:r>
            <a:r>
              <a:rPr lang="en-IN" dirty="0" smtClean="0"/>
              <a:t> allows the user to select a time (no time zone).</a:t>
            </a:r>
          </a:p>
          <a:p>
            <a:pPr lvl="1"/>
            <a:r>
              <a:rPr lang="en-IN" dirty="0" smtClean="0"/>
              <a:t>Depending on browser support, a time picker can show up in the input field.</a:t>
            </a:r>
          </a:p>
          <a:p>
            <a:pPr algn="ctr">
              <a:spcBef>
                <a:spcPct val="0"/>
              </a:spcBef>
              <a:buNone/>
            </a:pPr>
            <a:r>
              <a:rPr lang="en-IN" sz="4000" dirty="0" smtClean="0">
                <a:solidFill>
                  <a:schemeClr val="tx2"/>
                </a:solidFill>
                <a:effectLst>
                  <a:glow rad="101600">
                    <a:schemeClr val="bg1">
                      <a:alpha val="60000"/>
                    </a:schemeClr>
                  </a:glow>
                </a:effectLst>
                <a:latin typeface="+mj-lt"/>
                <a:ea typeface="+mj-ea"/>
                <a:cs typeface="+mj-cs"/>
              </a:rPr>
              <a:t>Input Type: </a:t>
            </a:r>
            <a:r>
              <a:rPr lang="en-IN" sz="4000" dirty="0" err="1" smtClean="0">
                <a:solidFill>
                  <a:schemeClr val="tx2"/>
                </a:solidFill>
                <a:effectLst>
                  <a:glow rad="101600">
                    <a:schemeClr val="bg1">
                      <a:alpha val="60000"/>
                    </a:schemeClr>
                  </a:glow>
                </a:effectLst>
                <a:latin typeface="+mj-lt"/>
                <a:ea typeface="+mj-ea"/>
                <a:cs typeface="+mj-cs"/>
              </a:rPr>
              <a:t>datetime</a:t>
            </a:r>
            <a:r>
              <a:rPr lang="en-IN" sz="4000" dirty="0" smtClean="0">
                <a:solidFill>
                  <a:schemeClr val="tx2"/>
                </a:solidFill>
                <a:effectLst>
                  <a:glow rad="101600">
                    <a:schemeClr val="bg1">
                      <a:alpha val="60000"/>
                    </a:schemeClr>
                  </a:glow>
                </a:effectLst>
                <a:latin typeface="+mj-lt"/>
                <a:ea typeface="+mj-ea"/>
                <a:cs typeface="+mj-cs"/>
              </a:rPr>
              <a:t> </a:t>
            </a:r>
            <a:r>
              <a:rPr lang="en-IN" sz="2800" dirty="0" smtClean="0">
                <a:solidFill>
                  <a:srgbClr val="FF0000"/>
                </a:solidFill>
                <a:effectLst>
                  <a:glow rad="101600">
                    <a:schemeClr val="bg1">
                      <a:alpha val="60000"/>
                    </a:schemeClr>
                  </a:glow>
                </a:effectLst>
                <a:latin typeface="+mj-lt"/>
                <a:ea typeface="+mj-ea"/>
                <a:cs typeface="+mj-cs"/>
              </a:rPr>
              <a:t>(removed)</a:t>
            </a:r>
          </a:p>
          <a:p>
            <a:r>
              <a:rPr lang="en-IN" b="1" dirty="0" smtClean="0"/>
              <a:t>&lt;input type="</a:t>
            </a:r>
            <a:r>
              <a:rPr lang="en-IN" b="1" dirty="0" err="1" smtClean="0"/>
              <a:t>datetime</a:t>
            </a:r>
            <a:r>
              <a:rPr lang="en-IN" b="1" dirty="0" smtClean="0"/>
              <a:t>"&gt;</a:t>
            </a:r>
            <a:r>
              <a:rPr lang="en-IN" dirty="0" smtClean="0"/>
              <a:t> allows the user to select a date and time (with time zone).</a:t>
            </a:r>
          </a:p>
          <a:p>
            <a:endParaRPr lang="en-IN" dirty="0"/>
          </a:p>
        </p:txBody>
      </p:sp>
      <p:pic>
        <p:nvPicPr>
          <p:cNvPr id="5" name="Picture 3"/>
          <p:cNvPicPr>
            <a:picLocks noChangeAspect="1" noChangeArrowheads="1"/>
          </p:cNvPicPr>
          <p:nvPr/>
        </p:nvPicPr>
        <p:blipFill>
          <a:blip r:embed="rId2"/>
          <a:srcRect/>
          <a:stretch>
            <a:fillRect/>
          </a:stretch>
        </p:blipFill>
        <p:spPr bwMode="auto">
          <a:xfrm>
            <a:off x="6858016" y="285728"/>
            <a:ext cx="1571636" cy="469871"/>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428860" y="4429156"/>
            <a:ext cx="5878267" cy="228599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52</a:t>
            </a:fld>
            <a:endParaRPr lang="en-IN"/>
          </a:p>
        </p:txBody>
      </p:sp>
      <p:pic>
        <p:nvPicPr>
          <p:cNvPr id="1026" name="Picture 2"/>
          <p:cNvPicPr>
            <a:picLocks noChangeAspect="1" noChangeArrowheads="1"/>
          </p:cNvPicPr>
          <p:nvPr/>
        </p:nvPicPr>
        <p:blipFill>
          <a:blip r:embed="rId4"/>
          <a:srcRect/>
          <a:stretch>
            <a:fillRect/>
          </a:stretch>
        </p:blipFill>
        <p:spPr bwMode="auto">
          <a:xfrm>
            <a:off x="500034" y="4572007"/>
            <a:ext cx="1662115" cy="42862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75"/>
                                        </p:tgtEl>
                                        <p:attrNameLst>
                                          <p:attrName>style.visibility</p:attrName>
                                        </p:attrNameLst>
                                      </p:cBhvr>
                                      <p:to>
                                        <p:strVal val="visible"/>
                                      </p:to>
                                    </p:set>
                                    <p:animEffect transition="in" filter="blinds(horizontal)">
                                      <p:cBhvr>
                                        <p:cTn id="3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642942"/>
          </a:xfrm>
        </p:spPr>
        <p:txBody>
          <a:bodyPr>
            <a:normAutofit fontScale="90000"/>
          </a:bodyPr>
          <a:lstStyle/>
          <a:p>
            <a:r>
              <a:rPr lang="en-IN" dirty="0" smtClean="0"/>
              <a:t>Input Type: </a:t>
            </a:r>
            <a:r>
              <a:rPr lang="en-IN" dirty="0" err="1" smtClean="0"/>
              <a:t>datetime</a:t>
            </a:r>
            <a:r>
              <a:rPr lang="en-IN" dirty="0" smtClean="0"/>
              <a:t>-local</a:t>
            </a:r>
            <a:endParaRPr lang="en-IN" dirty="0"/>
          </a:p>
        </p:txBody>
      </p:sp>
      <p:sp>
        <p:nvSpPr>
          <p:cNvPr id="3" name="Content Placeholder 2"/>
          <p:cNvSpPr>
            <a:spLocks noGrp="1"/>
          </p:cNvSpPr>
          <p:nvPr>
            <p:ph idx="1"/>
          </p:nvPr>
        </p:nvSpPr>
        <p:spPr>
          <a:xfrm>
            <a:off x="466696" y="857232"/>
            <a:ext cx="8248708" cy="5429289"/>
          </a:xfrm>
        </p:spPr>
        <p:txBody>
          <a:bodyPr>
            <a:normAutofit/>
          </a:bodyPr>
          <a:lstStyle/>
          <a:p>
            <a:r>
              <a:rPr lang="en-IN" sz="2800" b="1" dirty="0" smtClean="0"/>
              <a:t>&lt;input type="</a:t>
            </a:r>
            <a:r>
              <a:rPr lang="en-IN" sz="2800" b="1" dirty="0" err="1" smtClean="0"/>
              <a:t>datetime</a:t>
            </a:r>
            <a:r>
              <a:rPr lang="en-IN" sz="2800" b="1" dirty="0" smtClean="0"/>
              <a:t>-local"&gt;</a:t>
            </a:r>
            <a:r>
              <a:rPr lang="en-IN" sz="2800" dirty="0" smtClean="0"/>
              <a:t> allows the user to select a date and time (no time zone).</a:t>
            </a:r>
          </a:p>
          <a:p>
            <a:pPr lvl="1"/>
            <a:r>
              <a:rPr lang="en-IN" sz="2400" dirty="0" smtClean="0"/>
              <a:t>Depending on browser support, a date picker can show up in the input field.</a:t>
            </a:r>
          </a:p>
          <a:p>
            <a:endParaRPr lang="en-IN" dirty="0" smtClean="0"/>
          </a:p>
          <a:p>
            <a:endParaRPr lang="en-IN" sz="2800" dirty="0"/>
          </a:p>
        </p:txBody>
      </p:sp>
      <p:pic>
        <p:nvPicPr>
          <p:cNvPr id="4099" name="Picture 3"/>
          <p:cNvPicPr>
            <a:picLocks noChangeAspect="1" noChangeArrowheads="1"/>
          </p:cNvPicPr>
          <p:nvPr/>
        </p:nvPicPr>
        <p:blipFill>
          <a:blip r:embed="rId2"/>
          <a:srcRect/>
          <a:stretch>
            <a:fillRect/>
          </a:stretch>
        </p:blipFill>
        <p:spPr bwMode="auto">
          <a:xfrm>
            <a:off x="1643043" y="2743199"/>
            <a:ext cx="4676796" cy="18350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53</a:t>
            </a:fld>
            <a:endParaRPr lang="en-IN"/>
          </a:p>
        </p:txBody>
      </p:sp>
      <p:pic>
        <p:nvPicPr>
          <p:cNvPr id="2050" name="Picture 2"/>
          <p:cNvPicPr>
            <a:picLocks noChangeAspect="1" noChangeArrowheads="1"/>
          </p:cNvPicPr>
          <p:nvPr/>
        </p:nvPicPr>
        <p:blipFill>
          <a:blip r:embed="rId3"/>
          <a:srcRect/>
          <a:stretch>
            <a:fillRect/>
          </a:stretch>
        </p:blipFill>
        <p:spPr bwMode="auto">
          <a:xfrm>
            <a:off x="6572264" y="2857496"/>
            <a:ext cx="1985976" cy="4286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blinds(horizontal)">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00066"/>
          </a:xfrm>
        </p:spPr>
        <p:txBody>
          <a:bodyPr>
            <a:normAutofit fontScale="90000"/>
          </a:bodyPr>
          <a:lstStyle/>
          <a:p>
            <a:r>
              <a:rPr lang="en-IN" dirty="0" smtClean="0"/>
              <a:t>Input Type: email</a:t>
            </a:r>
            <a:endParaRPr lang="en-IN" dirty="0"/>
          </a:p>
        </p:txBody>
      </p:sp>
      <p:sp>
        <p:nvSpPr>
          <p:cNvPr id="3" name="Content Placeholder 2"/>
          <p:cNvSpPr>
            <a:spLocks noGrp="1"/>
          </p:cNvSpPr>
          <p:nvPr>
            <p:ph idx="1"/>
          </p:nvPr>
        </p:nvSpPr>
        <p:spPr>
          <a:xfrm>
            <a:off x="466696" y="1000108"/>
            <a:ext cx="8248708" cy="5286413"/>
          </a:xfrm>
        </p:spPr>
        <p:txBody>
          <a:bodyPr>
            <a:normAutofit/>
          </a:bodyPr>
          <a:lstStyle/>
          <a:p>
            <a:pPr algn="just"/>
            <a:r>
              <a:rPr lang="en-IN" sz="2800" dirty="0" smtClean="0"/>
              <a:t>The </a:t>
            </a:r>
            <a:r>
              <a:rPr lang="en-IN" sz="2800" b="1" dirty="0" smtClean="0"/>
              <a:t>&lt;input type="email"&gt;</a:t>
            </a:r>
            <a:r>
              <a:rPr lang="en-IN" sz="2800" dirty="0" smtClean="0"/>
              <a:t> is used for input fields that should contain an e-mail address.</a:t>
            </a:r>
          </a:p>
          <a:p>
            <a:pPr lvl="1" algn="just"/>
            <a:r>
              <a:rPr lang="en-IN" sz="2400" dirty="0" smtClean="0"/>
              <a:t>Depending on browser support, the e-mail address can be automatically validated when submitted.</a:t>
            </a:r>
          </a:p>
          <a:p>
            <a:pPr lvl="1" algn="just"/>
            <a:r>
              <a:rPr lang="en-IN" sz="2400" dirty="0" smtClean="0"/>
              <a:t>Some smart phones recognize the email type, and adds ".com" to the keyboard to match email input.</a:t>
            </a:r>
          </a:p>
          <a:p>
            <a:pPr algn="just"/>
            <a:endParaRPr lang="en-IN" sz="2800" dirty="0"/>
          </a:p>
        </p:txBody>
      </p:sp>
      <p:pic>
        <p:nvPicPr>
          <p:cNvPr id="5122" name="Picture 2"/>
          <p:cNvPicPr>
            <a:picLocks noChangeAspect="1" noChangeArrowheads="1"/>
          </p:cNvPicPr>
          <p:nvPr/>
        </p:nvPicPr>
        <p:blipFill>
          <a:blip r:embed="rId2"/>
          <a:srcRect/>
          <a:stretch>
            <a:fillRect/>
          </a:stretch>
        </p:blipFill>
        <p:spPr bwMode="auto">
          <a:xfrm>
            <a:off x="6786578" y="373041"/>
            <a:ext cx="1571636" cy="412753"/>
          </a:xfrm>
          <a:prstGeom prst="rect">
            <a:avLst/>
          </a:prstGeom>
          <a:noFill/>
          <a:ln w="9525">
            <a:noFill/>
            <a:miter lim="800000"/>
            <a:headEnd/>
            <a:tailEnd/>
          </a:ln>
          <a:effectLst/>
        </p:spPr>
      </p:pic>
      <p:pic>
        <p:nvPicPr>
          <p:cNvPr id="5127" name="Picture 7"/>
          <p:cNvPicPr>
            <a:picLocks noChangeAspect="1" noChangeArrowheads="1"/>
          </p:cNvPicPr>
          <p:nvPr/>
        </p:nvPicPr>
        <p:blipFill>
          <a:blip r:embed="rId3"/>
          <a:srcRect/>
          <a:stretch>
            <a:fillRect/>
          </a:stretch>
        </p:blipFill>
        <p:spPr bwMode="auto">
          <a:xfrm>
            <a:off x="928662" y="3714752"/>
            <a:ext cx="5090327" cy="200026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54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blinds(horizontal)">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27"/>
                                        </p:tgtEl>
                                        <p:attrNameLst>
                                          <p:attrName>style.visibility</p:attrName>
                                        </p:attrNameLst>
                                      </p:cBhvr>
                                      <p:to>
                                        <p:strVal val="visible"/>
                                      </p:to>
                                    </p:set>
                                    <p:animEffect transition="in" filter="blinds(horizontal)">
                                      <p:cBhvr>
                                        <p:cTn id="25"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00066"/>
          </a:xfrm>
        </p:spPr>
        <p:txBody>
          <a:bodyPr>
            <a:normAutofit fontScale="90000"/>
          </a:bodyPr>
          <a:lstStyle/>
          <a:p>
            <a:r>
              <a:rPr lang="en-IN" dirty="0" smtClean="0"/>
              <a:t>Input Type: search</a:t>
            </a:r>
            <a:endParaRPr lang="en-IN" dirty="0"/>
          </a:p>
        </p:txBody>
      </p:sp>
      <p:sp>
        <p:nvSpPr>
          <p:cNvPr id="3" name="Content Placeholder 2"/>
          <p:cNvSpPr>
            <a:spLocks noGrp="1"/>
          </p:cNvSpPr>
          <p:nvPr>
            <p:ph idx="1"/>
          </p:nvPr>
        </p:nvSpPr>
        <p:spPr>
          <a:xfrm>
            <a:off x="466696" y="1357298"/>
            <a:ext cx="8248708" cy="4929223"/>
          </a:xfrm>
        </p:spPr>
        <p:txBody>
          <a:bodyPr/>
          <a:lstStyle/>
          <a:p>
            <a:pPr algn="just"/>
            <a:r>
              <a:rPr lang="en-IN" dirty="0" smtClean="0"/>
              <a:t>The </a:t>
            </a:r>
            <a:r>
              <a:rPr lang="en-IN" b="1" dirty="0" smtClean="0"/>
              <a:t>&lt;input type="search"&gt;</a:t>
            </a:r>
            <a:r>
              <a:rPr lang="en-IN" dirty="0" smtClean="0"/>
              <a:t> is used for search fields (a search field behaves like a regular text field).</a:t>
            </a:r>
          </a:p>
          <a:p>
            <a:pPr algn="ctr">
              <a:spcBef>
                <a:spcPct val="0"/>
              </a:spcBef>
              <a:buNone/>
            </a:pPr>
            <a:r>
              <a:rPr lang="en-IN" sz="4000" dirty="0" smtClean="0">
                <a:solidFill>
                  <a:schemeClr val="tx2"/>
                </a:solidFill>
                <a:effectLst>
                  <a:glow rad="101600">
                    <a:schemeClr val="bg1">
                      <a:alpha val="60000"/>
                    </a:schemeClr>
                  </a:glow>
                </a:effectLst>
                <a:latin typeface="+mj-lt"/>
                <a:ea typeface="+mj-ea"/>
                <a:cs typeface="+mj-cs"/>
              </a:rPr>
              <a:t>Input Type: </a:t>
            </a:r>
            <a:r>
              <a:rPr lang="en-IN" sz="4000" dirty="0" err="1" smtClean="0">
                <a:solidFill>
                  <a:schemeClr val="tx2"/>
                </a:solidFill>
                <a:effectLst>
                  <a:glow rad="101600">
                    <a:schemeClr val="bg1">
                      <a:alpha val="60000"/>
                    </a:schemeClr>
                  </a:glow>
                </a:effectLst>
                <a:latin typeface="+mj-lt"/>
                <a:ea typeface="+mj-ea"/>
                <a:cs typeface="+mj-cs"/>
              </a:rPr>
              <a:t>tel</a:t>
            </a:r>
            <a:endParaRPr lang="en-IN" sz="4000" dirty="0" smtClean="0">
              <a:solidFill>
                <a:schemeClr val="tx2"/>
              </a:solidFill>
              <a:effectLst>
                <a:glow rad="101600">
                  <a:schemeClr val="bg1">
                    <a:alpha val="60000"/>
                  </a:schemeClr>
                </a:glow>
              </a:effectLst>
              <a:latin typeface="+mj-lt"/>
              <a:ea typeface="+mj-ea"/>
              <a:cs typeface="+mj-cs"/>
            </a:endParaRPr>
          </a:p>
          <a:p>
            <a:pPr algn="just"/>
            <a:r>
              <a:rPr lang="en-IN" dirty="0" smtClean="0"/>
              <a:t>The </a:t>
            </a:r>
            <a:r>
              <a:rPr lang="en-IN" b="1" dirty="0" smtClean="0"/>
              <a:t>&lt;input type="</a:t>
            </a:r>
            <a:r>
              <a:rPr lang="en-IN" b="1" dirty="0" err="1" smtClean="0"/>
              <a:t>tel</a:t>
            </a:r>
            <a:r>
              <a:rPr lang="en-IN" b="1" dirty="0" smtClean="0"/>
              <a:t>"&gt;</a:t>
            </a:r>
            <a:r>
              <a:rPr lang="en-IN" dirty="0" smtClean="0"/>
              <a:t> is used for input fields that should contain a telephone number.</a:t>
            </a:r>
          </a:p>
          <a:p>
            <a:pPr lvl="1" algn="just"/>
            <a:r>
              <a:rPr lang="en-IN" dirty="0" smtClean="0"/>
              <a:t>The </a:t>
            </a:r>
            <a:r>
              <a:rPr lang="en-IN" dirty="0" err="1" smtClean="0"/>
              <a:t>tel</a:t>
            </a:r>
            <a:r>
              <a:rPr lang="en-IN" dirty="0" smtClean="0"/>
              <a:t> type is currently supported only in Safari 8.</a:t>
            </a:r>
          </a:p>
          <a:p>
            <a:pPr algn="just"/>
            <a:endParaRPr lang="en-IN" dirty="0" smtClean="0"/>
          </a:p>
          <a:p>
            <a:pPr algn="just"/>
            <a:endParaRPr lang="en-IN" dirty="0"/>
          </a:p>
        </p:txBody>
      </p:sp>
      <p:pic>
        <p:nvPicPr>
          <p:cNvPr id="6146" name="Picture 2"/>
          <p:cNvPicPr>
            <a:picLocks noChangeAspect="1" noChangeArrowheads="1"/>
          </p:cNvPicPr>
          <p:nvPr/>
        </p:nvPicPr>
        <p:blipFill>
          <a:blip r:embed="rId2"/>
          <a:srcRect/>
          <a:stretch>
            <a:fillRect/>
          </a:stretch>
        </p:blipFill>
        <p:spPr bwMode="auto">
          <a:xfrm>
            <a:off x="3643306" y="5500702"/>
            <a:ext cx="5500694" cy="135729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429388" y="3000372"/>
            <a:ext cx="1714512" cy="41988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363A1D7-E95E-458C-B071-B278BBF10293}" type="slidenum">
              <a:rPr lang="en-IN" smtClean="0"/>
              <a:pPr/>
              <a:t>55</a:t>
            </a:fld>
            <a:endParaRPr lang="en-IN"/>
          </a:p>
        </p:txBody>
      </p:sp>
      <p:pic>
        <p:nvPicPr>
          <p:cNvPr id="3074" name="Picture 2"/>
          <p:cNvPicPr>
            <a:picLocks noChangeAspect="1" noChangeArrowheads="1"/>
          </p:cNvPicPr>
          <p:nvPr/>
        </p:nvPicPr>
        <p:blipFill>
          <a:blip r:embed="rId4"/>
          <a:srcRect/>
          <a:stretch>
            <a:fillRect/>
          </a:stretch>
        </p:blipFill>
        <p:spPr bwMode="auto">
          <a:xfrm>
            <a:off x="7000892" y="660905"/>
            <a:ext cx="1643074" cy="4106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gtEl>
                                        <p:attrNameLst>
                                          <p:attrName>style.visibility</p:attrName>
                                        </p:attrNameLst>
                                      </p:cBhvr>
                                      <p:to>
                                        <p:strVal val="visible"/>
                                      </p:to>
                                    </p:set>
                                    <p:animEffect transition="in" filter="blinds(horizontal)">
                                      <p:cBhvr>
                                        <p:cTn id="23" dur="500"/>
                                        <p:tgtEl>
                                          <p:spTgt spid="614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146"/>
                                        </p:tgtEl>
                                        <p:attrNameLst>
                                          <p:attrName>style.visibility</p:attrName>
                                        </p:attrNameLst>
                                      </p:cBhvr>
                                      <p:to>
                                        <p:strVal val="visible"/>
                                      </p:to>
                                    </p:set>
                                    <p:animEffect transition="in" filter="blinds(horizontal)">
                                      <p:cBhvr>
                                        <p:cTn id="28"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Input Type: </a:t>
            </a:r>
            <a:r>
              <a:rPr lang="en-IN" dirty="0" err="1" smtClean="0"/>
              <a:t>url</a:t>
            </a:r>
            <a:endParaRPr lang="en-IN" dirty="0"/>
          </a:p>
        </p:txBody>
      </p:sp>
      <p:sp>
        <p:nvSpPr>
          <p:cNvPr id="3" name="Content Placeholder 2"/>
          <p:cNvSpPr>
            <a:spLocks noGrp="1"/>
          </p:cNvSpPr>
          <p:nvPr>
            <p:ph idx="1"/>
          </p:nvPr>
        </p:nvSpPr>
        <p:spPr/>
        <p:txBody>
          <a:bodyPr>
            <a:normAutofit/>
          </a:bodyPr>
          <a:lstStyle/>
          <a:p>
            <a:pPr algn="just"/>
            <a:r>
              <a:rPr lang="en-IN" dirty="0" smtClean="0"/>
              <a:t>The </a:t>
            </a:r>
            <a:r>
              <a:rPr lang="en-IN" b="1" dirty="0" smtClean="0"/>
              <a:t>&lt;input type="</a:t>
            </a:r>
            <a:r>
              <a:rPr lang="en-IN" b="1" dirty="0" err="1" smtClean="0"/>
              <a:t>url</a:t>
            </a:r>
            <a:r>
              <a:rPr lang="en-IN" b="1" dirty="0" smtClean="0"/>
              <a:t>"&gt;</a:t>
            </a:r>
            <a:r>
              <a:rPr lang="en-IN" dirty="0" smtClean="0"/>
              <a:t> is used for input fields that should contain a URL address.</a:t>
            </a:r>
          </a:p>
          <a:p>
            <a:pPr lvl="1" algn="just"/>
            <a:r>
              <a:rPr lang="en-IN" dirty="0" smtClean="0"/>
              <a:t>Depending on browser support, the </a:t>
            </a:r>
            <a:r>
              <a:rPr lang="en-IN" dirty="0" err="1" smtClean="0"/>
              <a:t>url</a:t>
            </a:r>
            <a:r>
              <a:rPr lang="en-IN" dirty="0" smtClean="0"/>
              <a:t> field can be automatically validated when submitted</a:t>
            </a:r>
          </a:p>
          <a:p>
            <a:pPr lvl="1" algn="just"/>
            <a:r>
              <a:rPr lang="en-IN" dirty="0" smtClean="0"/>
              <a:t>Some </a:t>
            </a:r>
            <a:r>
              <a:rPr lang="en-IN" dirty="0" err="1" smtClean="0"/>
              <a:t>smartphones</a:t>
            </a:r>
            <a:r>
              <a:rPr lang="en-IN" dirty="0" smtClean="0"/>
              <a:t> recognize the </a:t>
            </a:r>
            <a:r>
              <a:rPr lang="en-IN" dirty="0" err="1" smtClean="0"/>
              <a:t>url</a:t>
            </a:r>
            <a:r>
              <a:rPr lang="en-IN" dirty="0" smtClean="0"/>
              <a:t> type, and adds ".com" to the keyboard to match </a:t>
            </a:r>
            <a:r>
              <a:rPr lang="en-IN" dirty="0" err="1" smtClean="0"/>
              <a:t>url</a:t>
            </a:r>
            <a:r>
              <a:rPr lang="en-IN" dirty="0" smtClean="0"/>
              <a:t> input.</a:t>
            </a:r>
          </a:p>
          <a:p>
            <a:pPr algn="just"/>
            <a:endParaRPr lang="en-IN" dirty="0"/>
          </a:p>
        </p:txBody>
      </p:sp>
      <p:pic>
        <p:nvPicPr>
          <p:cNvPr id="7170" name="Picture 2"/>
          <p:cNvPicPr>
            <a:picLocks noChangeAspect="1" noChangeArrowheads="1"/>
          </p:cNvPicPr>
          <p:nvPr/>
        </p:nvPicPr>
        <p:blipFill>
          <a:blip r:embed="rId2"/>
          <a:srcRect/>
          <a:stretch>
            <a:fillRect/>
          </a:stretch>
        </p:blipFill>
        <p:spPr bwMode="auto">
          <a:xfrm>
            <a:off x="1357290" y="4929198"/>
            <a:ext cx="5072098" cy="15541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56</a:t>
            </a:fld>
            <a:endParaRPr lang="en-IN"/>
          </a:p>
        </p:txBody>
      </p:sp>
      <p:pic>
        <p:nvPicPr>
          <p:cNvPr id="6" name="Picture 2"/>
          <p:cNvPicPr>
            <a:picLocks noChangeAspect="1" noChangeArrowheads="1"/>
          </p:cNvPicPr>
          <p:nvPr/>
        </p:nvPicPr>
        <p:blipFill>
          <a:blip r:embed="rId3"/>
          <a:srcRect/>
          <a:stretch>
            <a:fillRect/>
          </a:stretch>
        </p:blipFill>
        <p:spPr bwMode="auto">
          <a:xfrm>
            <a:off x="6929454" y="1000108"/>
            <a:ext cx="1571636" cy="4127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blinds(horizontal)">
                                      <p:cBhvr>
                                        <p:cTn id="22" dur="500"/>
                                        <p:tgtEl>
                                          <p:spTgt spid="7170"/>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a:bodyPr>
          <a:lstStyle/>
          <a:p>
            <a:r>
              <a:rPr lang="en-IN" sz="3600" b="1" dirty="0" smtClean="0"/>
              <a:t>Attributes of HTML 4.0</a:t>
            </a:r>
            <a:endParaRPr lang="en-IN" sz="3600" b="1" dirty="0"/>
          </a:p>
        </p:txBody>
      </p:sp>
      <p:sp>
        <p:nvSpPr>
          <p:cNvPr id="3" name="Content Placeholder 2"/>
          <p:cNvSpPr>
            <a:spLocks noGrp="1"/>
          </p:cNvSpPr>
          <p:nvPr>
            <p:ph idx="1"/>
          </p:nvPr>
        </p:nvSpPr>
        <p:spPr>
          <a:xfrm>
            <a:off x="466696" y="1142984"/>
            <a:ext cx="8248708" cy="5143537"/>
          </a:xfrm>
        </p:spPr>
        <p:txBody>
          <a:bodyPr>
            <a:normAutofit/>
          </a:bodyPr>
          <a:lstStyle/>
          <a:p>
            <a:pPr algn="just"/>
            <a:r>
              <a:rPr lang="en-IN" sz="2800" dirty="0" smtClean="0"/>
              <a:t>The </a:t>
            </a:r>
            <a:r>
              <a:rPr lang="en-IN" sz="2800" b="1" dirty="0" err="1" smtClean="0">
                <a:solidFill>
                  <a:srgbClr val="7030A0"/>
                </a:solidFill>
              </a:rPr>
              <a:t>readonly</a:t>
            </a:r>
            <a:r>
              <a:rPr lang="en-IN" sz="2800" dirty="0" smtClean="0"/>
              <a:t> attribute specifies that the input field is read only (cannot be changed)</a:t>
            </a:r>
          </a:p>
          <a:p>
            <a:pPr algn="just"/>
            <a:r>
              <a:rPr lang="en-IN" sz="2800" dirty="0" smtClean="0"/>
              <a:t>The</a:t>
            </a:r>
            <a:r>
              <a:rPr lang="en-IN" sz="2800" dirty="0" smtClean="0">
                <a:solidFill>
                  <a:srgbClr val="7030A0"/>
                </a:solidFill>
              </a:rPr>
              <a:t> </a:t>
            </a:r>
            <a:r>
              <a:rPr lang="en-IN" sz="2800" b="1" dirty="0" smtClean="0">
                <a:solidFill>
                  <a:srgbClr val="7030A0"/>
                </a:solidFill>
              </a:rPr>
              <a:t>value</a:t>
            </a:r>
            <a:r>
              <a:rPr lang="en-IN" sz="2800" dirty="0" smtClean="0"/>
              <a:t> attribute specifies the initial value for an input field</a:t>
            </a:r>
          </a:p>
          <a:p>
            <a:r>
              <a:rPr lang="en-IN" sz="2800" dirty="0" smtClean="0"/>
              <a:t> </a:t>
            </a:r>
            <a:r>
              <a:rPr lang="en-IN" sz="2800" b="1" dirty="0" smtClean="0">
                <a:solidFill>
                  <a:srgbClr val="7030A0"/>
                </a:solidFill>
              </a:rPr>
              <a:t>disabled</a:t>
            </a:r>
            <a:r>
              <a:rPr lang="en-IN" sz="2800" dirty="0" smtClean="0"/>
              <a:t> attribute specifies that the input field is disabled.</a:t>
            </a:r>
          </a:p>
          <a:p>
            <a:pPr lvl="1"/>
            <a:r>
              <a:rPr lang="en-IN" dirty="0" smtClean="0"/>
              <a:t>A disabled element is un-usable and un-clickable.</a:t>
            </a:r>
          </a:p>
          <a:p>
            <a:pPr lvl="1"/>
            <a:r>
              <a:rPr lang="en-IN" dirty="0" smtClean="0"/>
              <a:t>Disabled elements will not be submitted.</a:t>
            </a:r>
          </a:p>
          <a:p>
            <a:pPr algn="just"/>
            <a:r>
              <a:rPr lang="en-IN" sz="2800" b="1" dirty="0" smtClean="0">
                <a:solidFill>
                  <a:srgbClr val="7030A0"/>
                </a:solidFill>
              </a:rPr>
              <a:t>size</a:t>
            </a:r>
            <a:r>
              <a:rPr lang="en-IN" sz="2800" dirty="0" smtClean="0"/>
              <a:t> attribute increase length of the input field</a:t>
            </a:r>
          </a:p>
          <a:p>
            <a:pPr algn="just"/>
            <a:endParaRPr lang="en-IN" sz="2800" dirty="0" smtClean="0"/>
          </a:p>
          <a:p>
            <a:pPr algn="just"/>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57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42942"/>
          </a:xfrm>
        </p:spPr>
        <p:txBody>
          <a:bodyPr>
            <a:normAutofit fontScale="90000"/>
          </a:bodyPr>
          <a:lstStyle/>
          <a:p>
            <a:r>
              <a:rPr lang="en-IN" b="1" dirty="0" smtClean="0"/>
              <a:t>New Input Attributes HTML 5</a:t>
            </a:r>
            <a:endParaRPr lang="en-IN" dirty="0"/>
          </a:p>
        </p:txBody>
      </p:sp>
      <p:sp>
        <p:nvSpPr>
          <p:cNvPr id="3" name="Content Placeholder 2"/>
          <p:cNvSpPr>
            <a:spLocks noGrp="1"/>
          </p:cNvSpPr>
          <p:nvPr>
            <p:ph idx="1"/>
          </p:nvPr>
        </p:nvSpPr>
        <p:spPr>
          <a:xfrm>
            <a:off x="466696" y="1000108"/>
            <a:ext cx="3319486" cy="5286413"/>
          </a:xfrm>
        </p:spPr>
        <p:txBody>
          <a:bodyPr>
            <a:normAutofit/>
          </a:bodyPr>
          <a:lstStyle/>
          <a:p>
            <a:r>
              <a:rPr lang="en-IN" dirty="0" err="1" smtClean="0"/>
              <a:t>autocomplete</a:t>
            </a:r>
            <a:endParaRPr lang="en-IN" dirty="0" smtClean="0"/>
          </a:p>
          <a:p>
            <a:r>
              <a:rPr lang="en-IN" dirty="0" smtClean="0"/>
              <a:t>autofocus</a:t>
            </a:r>
          </a:p>
          <a:p>
            <a:r>
              <a:rPr lang="en-IN" dirty="0" smtClean="0"/>
              <a:t>form</a:t>
            </a:r>
          </a:p>
          <a:p>
            <a:r>
              <a:rPr lang="en-IN" dirty="0" err="1" smtClean="0"/>
              <a:t>formaction</a:t>
            </a:r>
            <a:endParaRPr lang="en-IN" dirty="0" smtClean="0"/>
          </a:p>
          <a:p>
            <a:r>
              <a:rPr lang="en-IN" dirty="0" err="1" smtClean="0"/>
              <a:t>formenctype</a:t>
            </a:r>
            <a:endParaRPr lang="en-IN" dirty="0" smtClean="0"/>
          </a:p>
          <a:p>
            <a:r>
              <a:rPr lang="en-IN" dirty="0" err="1" smtClean="0"/>
              <a:t>formmethod</a:t>
            </a:r>
            <a:endParaRPr lang="en-IN" dirty="0" smtClean="0"/>
          </a:p>
          <a:p>
            <a:r>
              <a:rPr lang="en-IN" dirty="0" err="1" smtClean="0"/>
              <a:t>formnovalidate</a:t>
            </a:r>
            <a:endParaRPr lang="en-IN" dirty="0" smtClean="0"/>
          </a:p>
          <a:p>
            <a:r>
              <a:rPr lang="en-IN" dirty="0" err="1" smtClean="0"/>
              <a:t>formtarget</a:t>
            </a:r>
            <a:endParaRPr lang="en-IN" dirty="0" smtClean="0"/>
          </a:p>
          <a:p>
            <a:endParaRPr lang="en-IN" dirty="0" smtClean="0"/>
          </a:p>
          <a:p>
            <a:endParaRPr lang="en-IN" dirty="0"/>
          </a:p>
        </p:txBody>
      </p:sp>
      <p:sp>
        <p:nvSpPr>
          <p:cNvPr id="4" name="Rectangle 3"/>
          <p:cNvSpPr/>
          <p:nvPr/>
        </p:nvSpPr>
        <p:spPr>
          <a:xfrm>
            <a:off x="4714876" y="1000108"/>
            <a:ext cx="3929058" cy="4721292"/>
          </a:xfrm>
          <a:prstGeom prst="rect">
            <a:avLst/>
          </a:prstGeom>
        </p:spPr>
        <p:txBody>
          <a:bodyPr wrap="square">
            <a:spAutoFit/>
          </a:bodyPr>
          <a:lstStyle/>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height and width</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list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min and max</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multiple</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pattern (</a:t>
            </a:r>
            <a:r>
              <a:rPr kumimoji="1" lang="en-IN" sz="3200" dirty="0" err="1" smtClean="0">
                <a:solidFill>
                  <a:schemeClr val="bg2">
                    <a:lumMod val="25000"/>
                  </a:schemeClr>
                </a:solidFill>
              </a:rPr>
              <a:t>regexp</a:t>
            </a:r>
            <a:r>
              <a:rPr kumimoji="1" lang="en-IN" sz="3200" dirty="0" smtClean="0">
                <a:solidFill>
                  <a:schemeClr val="bg2">
                    <a:lumMod val="25000"/>
                  </a:schemeClr>
                </a:solidFill>
              </a:rPr>
              <a:t>)</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placeholder</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required</a:t>
            </a:r>
          </a:p>
          <a:p>
            <a:pPr marL="342900" indent="-342900">
              <a:spcBef>
                <a:spcPct val="20000"/>
              </a:spcBef>
              <a:buClr>
                <a:schemeClr val="accent1">
                  <a:shade val="75000"/>
                </a:schemeClr>
              </a:buClr>
              <a:buSzPct val="55000"/>
              <a:buFont typeface="Wingdings"/>
              <a:buChar char="p"/>
            </a:pPr>
            <a:r>
              <a:rPr kumimoji="1" lang="en-IN" sz="3200" dirty="0" smtClean="0">
                <a:solidFill>
                  <a:schemeClr val="bg2">
                    <a:lumMod val="25000"/>
                  </a:schemeClr>
                </a:solidFill>
              </a:rPr>
              <a:t>step</a:t>
            </a:r>
          </a:p>
        </p:txBody>
      </p:sp>
      <p:sp>
        <p:nvSpPr>
          <p:cNvPr id="5" name="Slide Number Placeholder 4"/>
          <p:cNvSpPr>
            <a:spLocks noGrp="1"/>
          </p:cNvSpPr>
          <p:nvPr>
            <p:ph type="sldNum" sz="quarter" idx="12"/>
          </p:nvPr>
        </p:nvSpPr>
        <p:spPr/>
        <p:txBody>
          <a:bodyPr/>
          <a:lstStyle/>
          <a:p>
            <a:fld id="{8363A1D7-E95E-458C-B071-B278BBF10293}" type="slidenum">
              <a:rPr lang="en-IN" smtClean="0"/>
              <a:pPr/>
              <a:t>58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blinds(horizontal)">
                                      <p:cBhvr>
                                        <p:cTn id="35" dur="500"/>
                                        <p:tgtEl>
                                          <p:spTgt spid="4">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blinds(horizontal)">
                                      <p:cBhvr>
                                        <p:cTn id="38" dur="500"/>
                                        <p:tgtEl>
                                          <p:spTgt spid="4">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blinds(horizontal)">
                                      <p:cBhvr>
                                        <p:cTn id="41" dur="500"/>
                                        <p:tgtEl>
                                          <p:spTgt spid="4">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blinds(horizontal)">
                                      <p:cBhvr>
                                        <p:cTn id="44" dur="500"/>
                                        <p:tgtEl>
                                          <p:spTgt spid="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blinds(horizontal)">
                                      <p:cBhvr>
                                        <p:cTn id="49" dur="500"/>
                                        <p:tgtEl>
                                          <p:spTgt spid="4">
                                            <p:txEl>
                                              <p:pRg st="4" end="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blinds(horizontal)">
                                      <p:cBhvr>
                                        <p:cTn id="52" dur="500"/>
                                        <p:tgtEl>
                                          <p:spTgt spid="4">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blinds(horizontal)">
                                      <p:cBhvr>
                                        <p:cTn id="55" dur="500"/>
                                        <p:tgtEl>
                                          <p:spTgt spid="4">
                                            <p:txEl>
                                              <p:pRg st="6" end="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blinds(horizontal)">
                                      <p:cBhvr>
                                        <p:cTn id="5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71504"/>
          </a:xfrm>
        </p:spPr>
        <p:txBody>
          <a:bodyPr>
            <a:normAutofit fontScale="90000"/>
          </a:bodyPr>
          <a:lstStyle/>
          <a:p>
            <a:r>
              <a:rPr lang="en-IN" dirty="0" err="1" smtClean="0"/>
              <a:t>autocomplete</a:t>
            </a:r>
            <a:r>
              <a:rPr lang="en-IN" dirty="0" smtClean="0"/>
              <a:t> Attribute</a:t>
            </a:r>
            <a:endParaRPr lang="en-IN" dirty="0"/>
          </a:p>
        </p:txBody>
      </p:sp>
      <p:sp>
        <p:nvSpPr>
          <p:cNvPr id="3" name="Content Placeholder 2"/>
          <p:cNvSpPr>
            <a:spLocks noGrp="1"/>
          </p:cNvSpPr>
          <p:nvPr>
            <p:ph idx="1"/>
          </p:nvPr>
        </p:nvSpPr>
        <p:spPr>
          <a:xfrm>
            <a:off x="214282" y="1428736"/>
            <a:ext cx="8501122" cy="4857785"/>
          </a:xfrm>
        </p:spPr>
        <p:txBody>
          <a:bodyPr>
            <a:normAutofit/>
          </a:bodyPr>
          <a:lstStyle/>
          <a:p>
            <a:pPr algn="just"/>
            <a:r>
              <a:rPr lang="en-IN" sz="2600" b="1" dirty="0" err="1" smtClean="0"/>
              <a:t>autocomplete</a:t>
            </a:r>
            <a:r>
              <a:rPr lang="en-IN" sz="2600" b="1" dirty="0" smtClean="0"/>
              <a:t> </a:t>
            </a:r>
            <a:r>
              <a:rPr lang="en-IN" sz="2600" dirty="0" smtClean="0"/>
              <a:t>attribute specifies whether a form or input field should have </a:t>
            </a:r>
            <a:r>
              <a:rPr lang="en-IN" sz="2600" dirty="0" err="1" smtClean="0"/>
              <a:t>autocomplete</a:t>
            </a:r>
            <a:r>
              <a:rPr lang="en-IN" sz="2600" dirty="0" smtClean="0"/>
              <a:t> </a:t>
            </a:r>
            <a:r>
              <a:rPr lang="en-IN" sz="2600" dirty="0" smtClean="0">
                <a:solidFill>
                  <a:srgbClr val="7030A0"/>
                </a:solidFill>
              </a:rPr>
              <a:t>on </a:t>
            </a:r>
            <a:r>
              <a:rPr lang="en-IN" sz="2600" dirty="0" smtClean="0"/>
              <a:t>or </a:t>
            </a:r>
            <a:r>
              <a:rPr lang="en-IN" sz="2600" dirty="0" smtClean="0">
                <a:solidFill>
                  <a:srgbClr val="7030A0"/>
                </a:solidFill>
              </a:rPr>
              <a:t>off</a:t>
            </a:r>
            <a:r>
              <a:rPr lang="en-IN" sz="2600" dirty="0" smtClean="0"/>
              <a:t>.</a:t>
            </a:r>
          </a:p>
          <a:p>
            <a:pPr algn="just"/>
            <a:r>
              <a:rPr lang="en-IN" sz="2600" dirty="0" smtClean="0"/>
              <a:t>When </a:t>
            </a:r>
            <a:r>
              <a:rPr lang="en-IN" sz="2600" dirty="0" err="1" smtClean="0"/>
              <a:t>autocomplete</a:t>
            </a:r>
            <a:r>
              <a:rPr lang="en-IN" sz="2600" dirty="0" smtClean="0"/>
              <a:t> is on, the browser automatically complete values based on value </a:t>
            </a:r>
            <a:r>
              <a:rPr lang="en-IN" sz="2800" dirty="0" smtClean="0"/>
              <a:t>that the user has entered before.</a:t>
            </a:r>
            <a:endParaRPr lang="en-IN" sz="2600" dirty="0" smtClean="0"/>
          </a:p>
          <a:p>
            <a:pPr algn="just"/>
            <a:endParaRPr lang="en-IN" sz="2600" b="1" dirty="0" smtClean="0"/>
          </a:p>
          <a:p>
            <a:pPr algn="just"/>
            <a:r>
              <a:rPr lang="en-IN" sz="2600" b="1" dirty="0" smtClean="0"/>
              <a:t>Tip:</a:t>
            </a:r>
            <a:r>
              <a:rPr lang="en-IN" sz="2600" dirty="0" smtClean="0"/>
              <a:t> It is possible to have </a:t>
            </a:r>
            <a:r>
              <a:rPr lang="en-IN" sz="2600" dirty="0" err="1" smtClean="0"/>
              <a:t>autocomplete</a:t>
            </a:r>
            <a:r>
              <a:rPr lang="en-IN" sz="2600" dirty="0" smtClean="0"/>
              <a:t> "on" for the form, and "off" for specific input fields, or vice versa.</a:t>
            </a:r>
          </a:p>
          <a:p>
            <a:pPr algn="just"/>
            <a:r>
              <a:rPr lang="en-IN" sz="2600" dirty="0" smtClean="0"/>
              <a:t>The </a:t>
            </a:r>
            <a:r>
              <a:rPr lang="en-IN" sz="2600" dirty="0" err="1" smtClean="0"/>
              <a:t>autocomplete</a:t>
            </a:r>
            <a:r>
              <a:rPr lang="en-IN" sz="2600" dirty="0" smtClean="0"/>
              <a:t> attribute works with &lt;form&gt; and the following &lt;input&gt; types: </a:t>
            </a:r>
            <a:r>
              <a:rPr lang="en-IN" sz="2600" i="1" dirty="0" smtClean="0">
                <a:solidFill>
                  <a:srgbClr val="7030A0"/>
                </a:solidFill>
              </a:rPr>
              <a:t>text, search, </a:t>
            </a:r>
            <a:r>
              <a:rPr lang="en-IN" sz="2600" i="1" dirty="0" err="1" smtClean="0">
                <a:solidFill>
                  <a:srgbClr val="7030A0"/>
                </a:solidFill>
              </a:rPr>
              <a:t>url</a:t>
            </a:r>
            <a:r>
              <a:rPr lang="en-IN" sz="2600" i="1" dirty="0" smtClean="0">
                <a:solidFill>
                  <a:srgbClr val="7030A0"/>
                </a:solidFill>
              </a:rPr>
              <a:t>, </a:t>
            </a:r>
            <a:r>
              <a:rPr lang="en-IN" sz="2600" i="1" dirty="0" err="1" smtClean="0">
                <a:solidFill>
                  <a:srgbClr val="7030A0"/>
                </a:solidFill>
              </a:rPr>
              <a:t>tel</a:t>
            </a:r>
            <a:r>
              <a:rPr lang="en-IN" sz="2600" i="1" dirty="0" smtClean="0">
                <a:solidFill>
                  <a:srgbClr val="7030A0"/>
                </a:solidFill>
              </a:rPr>
              <a:t>, email, password, </a:t>
            </a:r>
            <a:r>
              <a:rPr lang="en-IN" sz="2600" i="1" dirty="0" err="1" smtClean="0">
                <a:solidFill>
                  <a:srgbClr val="7030A0"/>
                </a:solidFill>
              </a:rPr>
              <a:t>datepickers</a:t>
            </a:r>
            <a:r>
              <a:rPr lang="en-IN" sz="2600" i="1" dirty="0" smtClean="0">
                <a:solidFill>
                  <a:srgbClr val="7030A0"/>
                </a:solidFill>
              </a:rPr>
              <a:t>, range, and </a:t>
            </a:r>
            <a:r>
              <a:rPr lang="en-IN" sz="2600" i="1" dirty="0" err="1" smtClean="0">
                <a:solidFill>
                  <a:srgbClr val="7030A0"/>
                </a:solidFill>
              </a:rPr>
              <a:t>color</a:t>
            </a:r>
            <a:endParaRPr lang="en-IN" sz="2600" dirty="0">
              <a:solidFill>
                <a:srgbClr val="7030A0"/>
              </a:solidFill>
            </a:endParaRPr>
          </a:p>
        </p:txBody>
      </p:sp>
      <p:pic>
        <p:nvPicPr>
          <p:cNvPr id="1026" name="Picture 2"/>
          <p:cNvPicPr>
            <a:picLocks noChangeAspect="1" noChangeArrowheads="1"/>
          </p:cNvPicPr>
          <p:nvPr/>
        </p:nvPicPr>
        <p:blipFill>
          <a:blip r:embed="rId2"/>
          <a:srcRect/>
          <a:stretch>
            <a:fillRect/>
          </a:stretch>
        </p:blipFill>
        <p:spPr bwMode="auto">
          <a:xfrm>
            <a:off x="7358082" y="785794"/>
            <a:ext cx="1532940" cy="35719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59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642942"/>
          </a:xfrm>
        </p:spPr>
        <p:txBody>
          <a:bodyPr>
            <a:normAutofit fontScale="90000"/>
          </a:bodyPr>
          <a:lstStyle/>
          <a:p>
            <a:r>
              <a:rPr lang="en-IN" b="1" dirty="0" smtClean="0"/>
              <a:t>What is Html5 ?</a:t>
            </a:r>
            <a:endParaRPr lang="en-IN" dirty="0"/>
          </a:p>
        </p:txBody>
      </p:sp>
      <p:sp>
        <p:nvSpPr>
          <p:cNvPr id="3" name="Content Placeholder 2"/>
          <p:cNvSpPr>
            <a:spLocks noGrp="1"/>
          </p:cNvSpPr>
          <p:nvPr>
            <p:ph idx="1"/>
          </p:nvPr>
        </p:nvSpPr>
        <p:spPr>
          <a:xfrm>
            <a:off x="466696" y="1285860"/>
            <a:ext cx="8391584" cy="5429264"/>
          </a:xfrm>
        </p:spPr>
        <p:txBody>
          <a:bodyPr>
            <a:noAutofit/>
          </a:bodyPr>
          <a:lstStyle/>
          <a:p>
            <a:pPr algn="just"/>
            <a:r>
              <a:rPr lang="en-IN" sz="2800" b="1" dirty="0" smtClean="0"/>
              <a:t>HTML5</a:t>
            </a:r>
            <a:r>
              <a:rPr lang="en-IN" sz="2800" dirty="0" smtClean="0"/>
              <a:t> is the newest version of </a:t>
            </a:r>
            <a:r>
              <a:rPr lang="en-IN" sz="2800" dirty="0" err="1" smtClean="0"/>
              <a:t>HyperText</a:t>
            </a:r>
            <a:r>
              <a:rPr lang="en-IN" sz="2800" dirty="0" smtClean="0"/>
              <a:t> </a:t>
            </a:r>
            <a:r>
              <a:rPr lang="en-IN" sz="2800" dirty="0" err="1" smtClean="0"/>
              <a:t>Markup</a:t>
            </a:r>
            <a:r>
              <a:rPr lang="en-IN" sz="2800" dirty="0" smtClean="0"/>
              <a:t> Language. </a:t>
            </a:r>
          </a:p>
          <a:p>
            <a:pPr algn="just"/>
            <a:r>
              <a:rPr lang="en-IN" sz="2800" dirty="0" smtClean="0"/>
              <a:t>The standard version came into existence in 1995, when </a:t>
            </a:r>
            <a:r>
              <a:rPr lang="en-IN" sz="2800" b="1" dirty="0" smtClean="0"/>
              <a:t>HTML 2.0</a:t>
            </a:r>
            <a:r>
              <a:rPr lang="en-IN" sz="2800" dirty="0" smtClean="0"/>
              <a:t> was announced. Later after two years </a:t>
            </a:r>
            <a:r>
              <a:rPr lang="en-IN" sz="2800" b="1" dirty="0" smtClean="0"/>
              <a:t>HTML 3.0</a:t>
            </a:r>
            <a:r>
              <a:rPr lang="en-IN" sz="2800" dirty="0" smtClean="0"/>
              <a:t> and after two years </a:t>
            </a:r>
            <a:r>
              <a:rPr lang="en-IN" sz="2800" b="1" dirty="0" smtClean="0"/>
              <a:t>HTML 4.01</a:t>
            </a:r>
            <a:r>
              <a:rPr lang="en-IN" sz="2800" dirty="0" smtClean="0"/>
              <a:t> was announced and still we are using the milestone of </a:t>
            </a:r>
            <a:r>
              <a:rPr lang="en-IN" sz="2800" b="1" dirty="0" smtClean="0"/>
              <a:t>HTML 4.01</a:t>
            </a:r>
            <a:r>
              <a:rPr lang="en-IN" sz="2800" dirty="0" smtClean="0"/>
              <a:t>.</a:t>
            </a:r>
          </a:p>
          <a:p>
            <a:pPr algn="just"/>
            <a:r>
              <a:rPr lang="en-IN" sz="2800" dirty="0" smtClean="0"/>
              <a:t>The First Draft of </a:t>
            </a:r>
            <a:r>
              <a:rPr lang="en-IN" sz="2800" b="1" dirty="0" smtClean="0"/>
              <a:t>HTML5</a:t>
            </a:r>
            <a:r>
              <a:rPr lang="en-IN" sz="2800" dirty="0" smtClean="0"/>
              <a:t> Was announced in January 2008 and amazingly HTML5 has a broad browser support.</a:t>
            </a:r>
          </a:p>
          <a:p>
            <a:r>
              <a:rPr lang="en-IN" sz="2800" dirty="0" smtClean="0"/>
              <a:t>In 2012, WHATWG and W3C decided on a separation:</a:t>
            </a:r>
          </a:p>
        </p:txBody>
      </p:sp>
      <p:sp>
        <p:nvSpPr>
          <p:cNvPr id="4" name="Slide Number Placeholder 3"/>
          <p:cNvSpPr>
            <a:spLocks noGrp="1"/>
          </p:cNvSpPr>
          <p:nvPr>
            <p:ph type="sldNum" sz="quarter" idx="12"/>
          </p:nvPr>
        </p:nvSpPr>
        <p:spPr/>
        <p:txBody>
          <a:bodyPr/>
          <a:lstStyle/>
          <a:p>
            <a:fld id="{8363A1D7-E95E-458C-B071-B278BBF10293}" type="slidenum">
              <a:rPr lang="en-IN" smtClean="0"/>
              <a:pPr/>
              <a:t>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IN" dirty="0" smtClean="0"/>
              <a:t>autofocus Attribute</a:t>
            </a:r>
            <a:endParaRPr lang="en-IN" dirty="0"/>
          </a:p>
        </p:txBody>
      </p:sp>
      <p:sp>
        <p:nvSpPr>
          <p:cNvPr id="3" name="Content Placeholder 2"/>
          <p:cNvSpPr>
            <a:spLocks noGrp="1"/>
          </p:cNvSpPr>
          <p:nvPr>
            <p:ph idx="1"/>
          </p:nvPr>
        </p:nvSpPr>
        <p:spPr>
          <a:xfrm>
            <a:off x="466696" y="1142984"/>
            <a:ext cx="8248708" cy="5143537"/>
          </a:xfrm>
        </p:spPr>
        <p:txBody>
          <a:bodyPr>
            <a:normAutofit/>
          </a:bodyPr>
          <a:lstStyle/>
          <a:p>
            <a:pPr algn="just"/>
            <a:r>
              <a:rPr lang="en-IN" sz="2800" dirty="0" smtClean="0"/>
              <a:t>The autofocus attribute is a </a:t>
            </a:r>
            <a:r>
              <a:rPr lang="en-IN" sz="2800" dirty="0" err="1" smtClean="0"/>
              <a:t>boolean</a:t>
            </a:r>
            <a:r>
              <a:rPr lang="en-IN" sz="2800" dirty="0" smtClean="0"/>
              <a:t> attribute.</a:t>
            </a:r>
          </a:p>
          <a:p>
            <a:pPr lvl="1" algn="just"/>
            <a:r>
              <a:rPr lang="en-IN" dirty="0" smtClean="0"/>
              <a:t>When present, it specifies that an &lt;input&gt; element should automatically get focus when the page loads.</a:t>
            </a:r>
          </a:p>
          <a:p>
            <a:pPr algn="ctr">
              <a:buNone/>
            </a:pPr>
            <a:r>
              <a:rPr lang="en-IN" sz="3800" dirty="0" smtClean="0">
                <a:solidFill>
                  <a:schemeClr val="tx2"/>
                </a:solidFill>
                <a:effectLst>
                  <a:glow rad="101600">
                    <a:schemeClr val="bg1">
                      <a:alpha val="60000"/>
                    </a:schemeClr>
                  </a:glow>
                </a:effectLst>
                <a:latin typeface="+mj-lt"/>
                <a:ea typeface="+mj-ea"/>
                <a:cs typeface="+mj-cs"/>
              </a:rPr>
              <a:t>form Attribute</a:t>
            </a:r>
          </a:p>
          <a:p>
            <a:pPr algn="just"/>
            <a:r>
              <a:rPr lang="en-IN" sz="2800" dirty="0" smtClean="0"/>
              <a:t>The form attribute specifies one or more forms an &lt;input&gt; element belongs to.</a:t>
            </a:r>
          </a:p>
          <a:p>
            <a:pPr lvl="1" algn="just"/>
            <a:r>
              <a:rPr lang="en-IN" sz="2400" b="1" dirty="0" smtClean="0"/>
              <a:t>Tip:</a:t>
            </a:r>
            <a:r>
              <a:rPr lang="en-IN" sz="2400" dirty="0" smtClean="0"/>
              <a:t> To refer to more than one form, use a                </a:t>
            </a:r>
            <a:r>
              <a:rPr lang="en-IN" sz="2400" dirty="0" smtClean="0">
                <a:solidFill>
                  <a:srgbClr val="7030A0"/>
                </a:solidFill>
              </a:rPr>
              <a:t>space-separated list </a:t>
            </a:r>
            <a:r>
              <a:rPr lang="en-IN" sz="2400" dirty="0" smtClean="0"/>
              <a:t>of form ids.</a:t>
            </a:r>
          </a:p>
          <a:p>
            <a:pPr algn="just"/>
            <a:endParaRPr lang="en-IN" sz="2800" dirty="0" smtClean="0"/>
          </a:p>
          <a:p>
            <a:pPr algn="just"/>
            <a:endParaRPr lang="en-IN" sz="2800" dirty="0"/>
          </a:p>
        </p:txBody>
      </p:sp>
      <p:pic>
        <p:nvPicPr>
          <p:cNvPr id="4" name="Picture 2"/>
          <p:cNvPicPr>
            <a:picLocks noChangeAspect="1" noChangeArrowheads="1"/>
          </p:cNvPicPr>
          <p:nvPr/>
        </p:nvPicPr>
        <p:blipFill>
          <a:blip r:embed="rId2"/>
          <a:srcRect/>
          <a:stretch>
            <a:fillRect/>
          </a:stretch>
        </p:blipFill>
        <p:spPr bwMode="auto">
          <a:xfrm>
            <a:off x="642910" y="428604"/>
            <a:ext cx="1500198" cy="35343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00034" y="3214686"/>
            <a:ext cx="1514486" cy="35719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60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blinds(horizontal)">
                                      <p:cBhvr>
                                        <p:cTn id="18" dur="5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00066"/>
          </a:xfrm>
        </p:spPr>
        <p:txBody>
          <a:bodyPr>
            <a:normAutofit fontScale="90000"/>
          </a:bodyPr>
          <a:lstStyle/>
          <a:p>
            <a:r>
              <a:rPr lang="en-IN" dirty="0" err="1" smtClean="0"/>
              <a:t>formaction</a:t>
            </a:r>
            <a:r>
              <a:rPr lang="en-IN" dirty="0" smtClean="0"/>
              <a:t> Attribute</a:t>
            </a:r>
            <a:endParaRPr lang="en-IN" dirty="0"/>
          </a:p>
        </p:txBody>
      </p:sp>
      <p:sp>
        <p:nvSpPr>
          <p:cNvPr id="3" name="Content Placeholder 2"/>
          <p:cNvSpPr>
            <a:spLocks noGrp="1"/>
          </p:cNvSpPr>
          <p:nvPr>
            <p:ph idx="1"/>
          </p:nvPr>
        </p:nvSpPr>
        <p:spPr>
          <a:xfrm>
            <a:off x="466696" y="928670"/>
            <a:ext cx="8248708" cy="5357851"/>
          </a:xfrm>
        </p:spPr>
        <p:txBody>
          <a:bodyPr/>
          <a:lstStyle/>
          <a:p>
            <a:pPr algn="just"/>
            <a:r>
              <a:rPr lang="en-IN" sz="2800" dirty="0" smtClean="0"/>
              <a:t>The</a:t>
            </a:r>
            <a:r>
              <a:rPr lang="en-IN" sz="2800" b="1" dirty="0" smtClean="0"/>
              <a:t> </a:t>
            </a:r>
            <a:r>
              <a:rPr lang="en-IN" sz="2800" b="1" dirty="0" err="1" smtClean="0"/>
              <a:t>formaction</a:t>
            </a:r>
            <a:r>
              <a:rPr lang="en-IN" sz="2800" b="1" dirty="0" smtClean="0"/>
              <a:t> </a:t>
            </a:r>
            <a:r>
              <a:rPr lang="en-IN" sz="2800" dirty="0" smtClean="0"/>
              <a:t>attribute specifies the URL of a file that will process the input control when the form is submitted.</a:t>
            </a:r>
          </a:p>
          <a:p>
            <a:pPr lvl="1" algn="just"/>
            <a:r>
              <a:rPr lang="en-IN" sz="2400" dirty="0" smtClean="0"/>
              <a:t>The </a:t>
            </a:r>
            <a:r>
              <a:rPr lang="en-IN" sz="2400" dirty="0" err="1" smtClean="0">
                <a:solidFill>
                  <a:srgbClr val="7030A0"/>
                </a:solidFill>
              </a:rPr>
              <a:t>formaction</a:t>
            </a:r>
            <a:r>
              <a:rPr lang="en-IN" sz="2400" dirty="0" smtClean="0"/>
              <a:t> attribute overrides the </a:t>
            </a:r>
            <a:r>
              <a:rPr lang="en-IN" sz="2400" dirty="0" smtClean="0">
                <a:solidFill>
                  <a:srgbClr val="7030A0"/>
                </a:solidFill>
              </a:rPr>
              <a:t>action</a:t>
            </a:r>
            <a:r>
              <a:rPr lang="en-IN" sz="2400" dirty="0" smtClean="0">
                <a:solidFill>
                  <a:srgbClr val="002060"/>
                </a:solidFill>
              </a:rPr>
              <a:t> </a:t>
            </a:r>
            <a:r>
              <a:rPr lang="en-IN" sz="2400" dirty="0" smtClean="0"/>
              <a:t>attribute of the &lt;form&gt; element.</a:t>
            </a:r>
          </a:p>
          <a:p>
            <a:pPr lvl="1" algn="just"/>
            <a:r>
              <a:rPr lang="en-IN" sz="2400" dirty="0" smtClean="0"/>
              <a:t>The </a:t>
            </a:r>
            <a:r>
              <a:rPr lang="en-IN" sz="2400" dirty="0" err="1" smtClean="0"/>
              <a:t>formaction</a:t>
            </a:r>
            <a:r>
              <a:rPr lang="en-IN" sz="2400" dirty="0" smtClean="0"/>
              <a:t> attribute is used with </a:t>
            </a:r>
            <a:r>
              <a:rPr lang="en-IN" sz="2400" dirty="0" smtClean="0">
                <a:solidFill>
                  <a:srgbClr val="7030A0"/>
                </a:solidFill>
              </a:rPr>
              <a:t>type="submit" and type="image".</a:t>
            </a:r>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3981013" y="4071942"/>
            <a:ext cx="4948705" cy="13573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4071942"/>
            <a:ext cx="3600450" cy="139065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85720" y="142852"/>
            <a:ext cx="1500198" cy="35343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363A1D7-E95E-458C-B071-B278BBF10293}" type="slidenum">
              <a:rPr lang="en-IN" smtClean="0"/>
              <a:pPr/>
              <a:t>61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linds(horizontal)">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linds(horizontal)">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85818"/>
          </a:xfrm>
        </p:spPr>
        <p:txBody>
          <a:bodyPr>
            <a:normAutofit/>
          </a:bodyPr>
          <a:lstStyle/>
          <a:p>
            <a:r>
              <a:rPr lang="en-IN" dirty="0" err="1" smtClean="0"/>
              <a:t>formenctype</a:t>
            </a:r>
            <a:r>
              <a:rPr lang="en-IN" dirty="0" smtClean="0"/>
              <a:t> Attribute</a:t>
            </a:r>
            <a:endParaRPr lang="en-IN" dirty="0"/>
          </a:p>
        </p:txBody>
      </p:sp>
      <p:sp>
        <p:nvSpPr>
          <p:cNvPr id="3" name="Content Placeholder 2"/>
          <p:cNvSpPr>
            <a:spLocks noGrp="1"/>
          </p:cNvSpPr>
          <p:nvPr>
            <p:ph idx="1"/>
          </p:nvPr>
        </p:nvSpPr>
        <p:spPr>
          <a:xfrm>
            <a:off x="500034" y="857232"/>
            <a:ext cx="8248708" cy="5072098"/>
          </a:xfrm>
        </p:spPr>
        <p:txBody>
          <a:bodyPr>
            <a:normAutofit/>
          </a:bodyPr>
          <a:lstStyle/>
          <a:p>
            <a:pPr algn="just"/>
            <a:r>
              <a:rPr lang="en-IN" sz="2800" dirty="0" smtClean="0"/>
              <a:t>The </a:t>
            </a:r>
            <a:r>
              <a:rPr lang="en-IN" sz="2800" dirty="0" err="1" smtClean="0"/>
              <a:t>formenctype</a:t>
            </a:r>
            <a:r>
              <a:rPr lang="en-IN" sz="2800" dirty="0" smtClean="0"/>
              <a:t> attribute specifies how the form-data should be encoded when submitting it to the server (only for forms with method</a:t>
            </a:r>
            <a:r>
              <a:rPr lang="en-IN" sz="2800" dirty="0" smtClean="0">
                <a:solidFill>
                  <a:srgbClr val="7030A0"/>
                </a:solidFill>
              </a:rPr>
              <a:t>="post")</a:t>
            </a:r>
          </a:p>
          <a:p>
            <a:pPr algn="just"/>
            <a:r>
              <a:rPr lang="en-IN" sz="2800" dirty="0" smtClean="0"/>
              <a:t>The </a:t>
            </a:r>
            <a:r>
              <a:rPr lang="en-IN" sz="2800" dirty="0" err="1" smtClean="0"/>
              <a:t>formenctype</a:t>
            </a:r>
            <a:r>
              <a:rPr lang="en-IN" sz="2800" dirty="0" smtClean="0"/>
              <a:t> attribute overrides the </a:t>
            </a:r>
            <a:r>
              <a:rPr lang="en-IN" sz="2800" dirty="0" err="1" smtClean="0"/>
              <a:t>enctype</a:t>
            </a:r>
            <a:r>
              <a:rPr lang="en-IN" sz="2800" dirty="0" smtClean="0"/>
              <a:t> attribute of the &lt;form&gt; element.</a:t>
            </a:r>
          </a:p>
          <a:p>
            <a:pPr algn="just"/>
            <a:r>
              <a:rPr lang="en-IN" sz="2800" dirty="0" smtClean="0"/>
              <a:t>The </a:t>
            </a:r>
            <a:r>
              <a:rPr lang="en-IN" sz="2800" dirty="0" err="1" smtClean="0"/>
              <a:t>formenctype</a:t>
            </a:r>
            <a:r>
              <a:rPr lang="en-IN" sz="2800" dirty="0" smtClean="0"/>
              <a:t> attribute is used with type="submit" and type="image".</a:t>
            </a:r>
          </a:p>
          <a:p>
            <a:pPr algn="just"/>
            <a:endParaRPr lang="en-IN" dirty="0"/>
          </a:p>
        </p:txBody>
      </p:sp>
      <p:pic>
        <p:nvPicPr>
          <p:cNvPr id="4" name="Picture 2" descr="C:\Users\Tamal\Desktop\a.png"/>
          <p:cNvPicPr>
            <a:picLocks noChangeAspect="1" noChangeArrowheads="1"/>
          </p:cNvPicPr>
          <p:nvPr/>
        </p:nvPicPr>
        <p:blipFill>
          <a:blip r:embed="rId2"/>
          <a:srcRect/>
          <a:stretch>
            <a:fillRect/>
          </a:stretch>
        </p:blipFill>
        <p:spPr bwMode="auto">
          <a:xfrm>
            <a:off x="744368" y="4214819"/>
            <a:ext cx="7031186" cy="2428892"/>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285720" y="218051"/>
            <a:ext cx="1500198" cy="35343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62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rmAutofit fontScale="90000"/>
          </a:bodyPr>
          <a:lstStyle/>
          <a:p>
            <a:r>
              <a:rPr lang="en-IN" dirty="0" err="1" smtClean="0"/>
              <a:t>formmethod</a:t>
            </a:r>
            <a:r>
              <a:rPr lang="en-IN" dirty="0" smtClean="0"/>
              <a:t> Attribute</a:t>
            </a:r>
            <a:endParaRPr lang="en-IN" dirty="0"/>
          </a:p>
        </p:txBody>
      </p:sp>
      <p:sp>
        <p:nvSpPr>
          <p:cNvPr id="3" name="Content Placeholder 2"/>
          <p:cNvSpPr>
            <a:spLocks noGrp="1"/>
          </p:cNvSpPr>
          <p:nvPr>
            <p:ph idx="1"/>
          </p:nvPr>
        </p:nvSpPr>
        <p:spPr>
          <a:xfrm>
            <a:off x="500034" y="1214422"/>
            <a:ext cx="8248708" cy="4429151"/>
          </a:xfrm>
        </p:spPr>
        <p:txBody>
          <a:bodyPr>
            <a:normAutofit/>
          </a:bodyPr>
          <a:lstStyle/>
          <a:p>
            <a:pPr algn="just"/>
            <a:r>
              <a:rPr lang="en-IN" sz="2800" dirty="0" smtClean="0"/>
              <a:t>The </a:t>
            </a:r>
            <a:r>
              <a:rPr lang="en-IN" sz="2800" dirty="0" err="1" smtClean="0">
                <a:solidFill>
                  <a:srgbClr val="7030A0"/>
                </a:solidFill>
              </a:rPr>
              <a:t>formmethod</a:t>
            </a:r>
            <a:r>
              <a:rPr lang="en-IN" sz="2800" dirty="0" smtClean="0"/>
              <a:t> attribute defines the HTTP method for sending form-data to the action URL.</a:t>
            </a:r>
          </a:p>
          <a:p>
            <a:pPr algn="just"/>
            <a:r>
              <a:rPr lang="en-IN" sz="2800" dirty="0" smtClean="0"/>
              <a:t>The </a:t>
            </a:r>
            <a:r>
              <a:rPr lang="en-IN" sz="2800" dirty="0" err="1" smtClean="0"/>
              <a:t>formmethod</a:t>
            </a:r>
            <a:r>
              <a:rPr lang="en-IN" sz="2800" dirty="0" smtClean="0"/>
              <a:t> attribute overrides the method attribute of the &lt;form&gt; element.</a:t>
            </a:r>
          </a:p>
          <a:p>
            <a:pPr algn="just"/>
            <a:r>
              <a:rPr lang="en-IN" sz="2800" dirty="0" smtClean="0"/>
              <a:t>The </a:t>
            </a:r>
            <a:r>
              <a:rPr lang="en-IN" sz="2800" dirty="0" err="1" smtClean="0"/>
              <a:t>formmethod</a:t>
            </a:r>
            <a:r>
              <a:rPr lang="en-IN" sz="2800" dirty="0" smtClean="0"/>
              <a:t> attribute can be used with type="submit" and type="image".</a:t>
            </a:r>
          </a:p>
          <a:p>
            <a:endParaRPr lang="en-IN" dirty="0" smtClean="0"/>
          </a:p>
          <a:p>
            <a:endParaRPr lang="en-IN" dirty="0"/>
          </a:p>
        </p:txBody>
      </p:sp>
      <p:pic>
        <p:nvPicPr>
          <p:cNvPr id="4" name="Picture 2"/>
          <p:cNvPicPr>
            <a:picLocks noChangeAspect="1" noChangeArrowheads="1"/>
          </p:cNvPicPr>
          <p:nvPr/>
        </p:nvPicPr>
        <p:blipFill>
          <a:blip r:embed="rId2"/>
          <a:srcRect/>
          <a:stretch>
            <a:fillRect/>
          </a:stretch>
        </p:blipFill>
        <p:spPr bwMode="auto">
          <a:xfrm>
            <a:off x="357158" y="571480"/>
            <a:ext cx="1500198" cy="35343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63</a:t>
            </a:fld>
            <a:endParaRPr lang="en-IN"/>
          </a:p>
        </p:txBody>
      </p:sp>
      <p:pic>
        <p:nvPicPr>
          <p:cNvPr id="6" name="Picture 3"/>
          <p:cNvPicPr>
            <a:picLocks noChangeAspect="1" noChangeArrowheads="1"/>
          </p:cNvPicPr>
          <p:nvPr/>
        </p:nvPicPr>
        <p:blipFill>
          <a:blip r:embed="rId3"/>
          <a:srcRect/>
          <a:stretch>
            <a:fillRect/>
          </a:stretch>
        </p:blipFill>
        <p:spPr bwMode="auto">
          <a:xfrm>
            <a:off x="857224" y="3929066"/>
            <a:ext cx="7188730" cy="2143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fontScale="90000"/>
          </a:bodyPr>
          <a:lstStyle/>
          <a:p>
            <a:r>
              <a:rPr lang="en-IN" dirty="0" err="1" smtClean="0"/>
              <a:t>novalidate</a:t>
            </a:r>
            <a:r>
              <a:rPr lang="en-IN" dirty="0" smtClean="0"/>
              <a:t> Attribute</a:t>
            </a:r>
            <a:br>
              <a:rPr lang="en-IN" dirty="0" smtClean="0"/>
            </a:br>
            <a:endParaRPr lang="en-IN" dirty="0"/>
          </a:p>
        </p:txBody>
      </p:sp>
      <p:sp>
        <p:nvSpPr>
          <p:cNvPr id="3" name="Content Placeholder 2"/>
          <p:cNvSpPr>
            <a:spLocks noGrp="1"/>
          </p:cNvSpPr>
          <p:nvPr>
            <p:ph idx="1"/>
          </p:nvPr>
        </p:nvSpPr>
        <p:spPr>
          <a:xfrm>
            <a:off x="466696" y="785794"/>
            <a:ext cx="8248708" cy="5429289"/>
          </a:xfrm>
        </p:spPr>
        <p:txBody>
          <a:bodyPr>
            <a:normAutofit lnSpcReduction="10000"/>
          </a:bodyPr>
          <a:lstStyle/>
          <a:p>
            <a:pPr algn="just"/>
            <a:r>
              <a:rPr lang="en-IN" sz="2600" dirty="0" smtClean="0"/>
              <a:t>The </a:t>
            </a:r>
            <a:r>
              <a:rPr lang="en-IN" sz="2600" dirty="0" err="1" smtClean="0"/>
              <a:t>novalidate</a:t>
            </a:r>
            <a:r>
              <a:rPr lang="en-IN" sz="2600" dirty="0" smtClean="0"/>
              <a:t> attribute is a &lt;form&gt; attribute</a:t>
            </a:r>
          </a:p>
          <a:p>
            <a:pPr algn="just"/>
            <a:r>
              <a:rPr lang="en-IN" sz="2600" dirty="0" smtClean="0"/>
              <a:t>When present, </a:t>
            </a:r>
            <a:r>
              <a:rPr lang="en-IN" sz="2600" dirty="0" err="1" smtClean="0">
                <a:solidFill>
                  <a:srgbClr val="7030A0"/>
                </a:solidFill>
              </a:rPr>
              <a:t>novalidate</a:t>
            </a:r>
            <a:r>
              <a:rPr lang="en-IN" sz="2600" dirty="0" smtClean="0"/>
              <a:t> specifies that form data should not be validated when submitted.</a:t>
            </a:r>
          </a:p>
          <a:p>
            <a:pPr algn="just"/>
            <a:endParaRPr lang="en-IN" sz="2600" dirty="0" smtClean="0"/>
          </a:p>
          <a:p>
            <a:pPr algn="just"/>
            <a:endParaRPr lang="en-IN" sz="2600" dirty="0" smtClean="0"/>
          </a:p>
          <a:p>
            <a:pPr algn="just"/>
            <a:r>
              <a:rPr lang="en-IN" sz="2800" dirty="0" smtClean="0"/>
              <a:t>The </a:t>
            </a:r>
            <a:r>
              <a:rPr lang="en-IN" sz="2800" dirty="0" err="1" smtClean="0">
                <a:solidFill>
                  <a:srgbClr val="7030A0"/>
                </a:solidFill>
              </a:rPr>
              <a:t>novalidate</a:t>
            </a:r>
            <a:r>
              <a:rPr lang="en-IN" sz="2800" dirty="0" smtClean="0"/>
              <a:t> attribute is a </a:t>
            </a:r>
            <a:r>
              <a:rPr lang="en-IN" sz="2800" dirty="0" err="1" smtClean="0"/>
              <a:t>boolean</a:t>
            </a:r>
            <a:r>
              <a:rPr lang="en-IN" sz="2800" dirty="0" smtClean="0"/>
              <a:t> attribute.</a:t>
            </a:r>
          </a:p>
          <a:p>
            <a:pPr algn="just"/>
            <a:r>
              <a:rPr lang="en-IN" sz="2800" dirty="0" smtClean="0"/>
              <a:t>When present, it specifies that the &lt;input&gt; element should not be validated when submitted.</a:t>
            </a:r>
          </a:p>
          <a:p>
            <a:pPr algn="just"/>
            <a:r>
              <a:rPr lang="en-IN" sz="2800" dirty="0" smtClean="0"/>
              <a:t>The </a:t>
            </a:r>
            <a:r>
              <a:rPr lang="en-IN" sz="2800" dirty="0" err="1" smtClean="0">
                <a:solidFill>
                  <a:srgbClr val="7030A0"/>
                </a:solidFill>
              </a:rPr>
              <a:t>formnovalidate</a:t>
            </a:r>
            <a:r>
              <a:rPr lang="en-IN" sz="2800" dirty="0" smtClean="0"/>
              <a:t> attribute overrides the </a:t>
            </a:r>
            <a:r>
              <a:rPr lang="en-IN" sz="2800" dirty="0" err="1" smtClean="0">
                <a:solidFill>
                  <a:srgbClr val="7030A0"/>
                </a:solidFill>
              </a:rPr>
              <a:t>novalidate</a:t>
            </a:r>
            <a:r>
              <a:rPr lang="en-IN" sz="2800" dirty="0" smtClean="0">
                <a:solidFill>
                  <a:srgbClr val="7030A0"/>
                </a:solidFill>
              </a:rPr>
              <a:t> </a:t>
            </a:r>
            <a:r>
              <a:rPr lang="en-IN" sz="2800" dirty="0" smtClean="0"/>
              <a:t>attribute of the </a:t>
            </a:r>
            <a:r>
              <a:rPr lang="en-IN" sz="2800" dirty="0" smtClean="0">
                <a:solidFill>
                  <a:srgbClr val="7030A0"/>
                </a:solidFill>
              </a:rPr>
              <a:t>&lt;form&gt; </a:t>
            </a:r>
            <a:r>
              <a:rPr lang="en-IN" sz="2800" dirty="0" smtClean="0"/>
              <a:t>element.</a:t>
            </a:r>
          </a:p>
          <a:p>
            <a:pPr lvl="1" algn="just"/>
            <a:r>
              <a:rPr lang="en-IN" sz="2400" dirty="0" smtClean="0"/>
              <a:t>The </a:t>
            </a:r>
            <a:r>
              <a:rPr lang="en-IN" sz="2400" dirty="0" err="1" smtClean="0"/>
              <a:t>formnovalidate</a:t>
            </a:r>
            <a:r>
              <a:rPr lang="en-IN" sz="2400" dirty="0" smtClean="0"/>
              <a:t> attribute can be used with type="submit".</a:t>
            </a:r>
          </a:p>
          <a:p>
            <a:pPr algn="just"/>
            <a:endParaRPr lang="en-IN" sz="2600" dirty="0" smtClean="0"/>
          </a:p>
          <a:p>
            <a:endParaRPr lang="en-IN" sz="2600" dirty="0"/>
          </a:p>
        </p:txBody>
      </p:sp>
      <p:pic>
        <p:nvPicPr>
          <p:cNvPr id="3074" name="Picture 2"/>
          <p:cNvPicPr>
            <a:picLocks noChangeAspect="1" noChangeArrowheads="1"/>
          </p:cNvPicPr>
          <p:nvPr/>
        </p:nvPicPr>
        <p:blipFill>
          <a:blip r:embed="rId2"/>
          <a:srcRect/>
          <a:stretch>
            <a:fillRect/>
          </a:stretch>
        </p:blipFill>
        <p:spPr bwMode="auto">
          <a:xfrm>
            <a:off x="285720" y="285728"/>
            <a:ext cx="1571636" cy="50292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64</a:t>
            </a:fld>
            <a:endParaRPr lang="en-IN"/>
          </a:p>
        </p:txBody>
      </p:sp>
      <p:sp>
        <p:nvSpPr>
          <p:cNvPr id="7" name="Rectangle 6"/>
          <p:cNvSpPr/>
          <p:nvPr/>
        </p:nvSpPr>
        <p:spPr>
          <a:xfrm>
            <a:off x="1643042" y="2214554"/>
            <a:ext cx="5712333" cy="707886"/>
          </a:xfrm>
          <a:prstGeom prst="rect">
            <a:avLst/>
          </a:prstGeom>
        </p:spPr>
        <p:txBody>
          <a:bodyPr wrap="none">
            <a:spAutoFit/>
          </a:bodyPr>
          <a:lstStyle/>
          <a:p>
            <a:r>
              <a:rPr kumimoji="1" lang="en-IN" sz="4000" dirty="0" err="1" smtClean="0">
                <a:solidFill>
                  <a:schemeClr val="tx2"/>
                </a:solidFill>
                <a:effectLst>
                  <a:glow rad="101600">
                    <a:schemeClr val="bg1">
                      <a:alpha val="60000"/>
                    </a:schemeClr>
                  </a:glow>
                </a:effectLst>
                <a:latin typeface="+mj-lt"/>
                <a:ea typeface="+mj-ea"/>
                <a:cs typeface="+mj-cs"/>
              </a:rPr>
              <a:t>formnovalidate</a:t>
            </a:r>
            <a:r>
              <a:rPr kumimoji="1" lang="en-IN" sz="4000" dirty="0" smtClean="0">
                <a:solidFill>
                  <a:schemeClr val="tx2"/>
                </a:solidFill>
                <a:effectLst>
                  <a:glow rad="101600">
                    <a:schemeClr val="bg1">
                      <a:alpha val="60000"/>
                    </a:schemeClr>
                  </a:glow>
                </a:effectLst>
                <a:latin typeface="+mj-lt"/>
                <a:ea typeface="+mj-ea"/>
                <a:cs typeface="+mj-cs"/>
              </a:rPr>
              <a:t> Attribute</a:t>
            </a:r>
          </a:p>
        </p:txBody>
      </p:sp>
      <p:pic>
        <p:nvPicPr>
          <p:cNvPr id="8" name="Picture 2"/>
          <p:cNvPicPr>
            <a:picLocks noChangeAspect="1" noChangeArrowheads="1"/>
          </p:cNvPicPr>
          <p:nvPr/>
        </p:nvPicPr>
        <p:blipFill>
          <a:blip r:embed="rId2"/>
          <a:srcRect/>
          <a:stretch>
            <a:fillRect/>
          </a:stretch>
        </p:blipFill>
        <p:spPr bwMode="auto">
          <a:xfrm>
            <a:off x="142844" y="2357430"/>
            <a:ext cx="1571636" cy="5029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428628"/>
          </a:xfrm>
        </p:spPr>
        <p:txBody>
          <a:bodyPr>
            <a:normAutofit fontScale="90000"/>
          </a:bodyPr>
          <a:lstStyle/>
          <a:p>
            <a:r>
              <a:rPr lang="en-IN" dirty="0" err="1" smtClean="0"/>
              <a:t>formtarget</a:t>
            </a:r>
            <a:r>
              <a:rPr lang="en-IN" dirty="0" smtClean="0"/>
              <a:t> Attribute</a:t>
            </a:r>
            <a:endParaRPr lang="en-IN" dirty="0"/>
          </a:p>
        </p:txBody>
      </p:sp>
      <p:sp>
        <p:nvSpPr>
          <p:cNvPr id="3" name="Content Placeholder 2"/>
          <p:cNvSpPr>
            <a:spLocks noGrp="1"/>
          </p:cNvSpPr>
          <p:nvPr>
            <p:ph idx="1"/>
          </p:nvPr>
        </p:nvSpPr>
        <p:spPr>
          <a:xfrm>
            <a:off x="466696" y="928670"/>
            <a:ext cx="8248708" cy="5357851"/>
          </a:xfrm>
        </p:spPr>
        <p:txBody>
          <a:bodyPr>
            <a:normAutofit/>
          </a:bodyPr>
          <a:lstStyle/>
          <a:p>
            <a:pPr algn="just"/>
            <a:r>
              <a:rPr lang="en-IN" dirty="0" smtClean="0"/>
              <a:t>The </a:t>
            </a:r>
            <a:r>
              <a:rPr lang="en-IN" dirty="0" err="1" smtClean="0">
                <a:solidFill>
                  <a:srgbClr val="7030A0"/>
                </a:solidFill>
              </a:rPr>
              <a:t>formtarget</a:t>
            </a:r>
            <a:r>
              <a:rPr lang="en-IN" dirty="0" smtClean="0"/>
              <a:t> attribute specifies a name or a keyword that indicates where to display the response that is received after submitting the form.</a:t>
            </a:r>
          </a:p>
          <a:p>
            <a:pPr lvl="1" algn="just"/>
            <a:r>
              <a:rPr lang="en-IN" dirty="0" smtClean="0"/>
              <a:t>The </a:t>
            </a:r>
            <a:r>
              <a:rPr lang="en-IN" dirty="0" err="1" smtClean="0">
                <a:solidFill>
                  <a:srgbClr val="7030A0"/>
                </a:solidFill>
              </a:rPr>
              <a:t>formtarget</a:t>
            </a:r>
            <a:r>
              <a:rPr lang="en-IN" dirty="0" smtClean="0">
                <a:solidFill>
                  <a:srgbClr val="7030A0"/>
                </a:solidFill>
              </a:rPr>
              <a:t> </a:t>
            </a:r>
            <a:r>
              <a:rPr lang="en-IN" dirty="0" smtClean="0"/>
              <a:t>attribute </a:t>
            </a:r>
            <a:r>
              <a:rPr lang="en-IN" dirty="0" smtClean="0">
                <a:solidFill>
                  <a:srgbClr val="002060"/>
                </a:solidFill>
              </a:rPr>
              <a:t>overrides</a:t>
            </a:r>
            <a:r>
              <a:rPr lang="en-IN" dirty="0" smtClean="0"/>
              <a:t> the target attribute of the </a:t>
            </a:r>
            <a:r>
              <a:rPr lang="en-IN" dirty="0" smtClean="0">
                <a:solidFill>
                  <a:srgbClr val="7030A0"/>
                </a:solidFill>
              </a:rPr>
              <a:t>&lt;form&gt; </a:t>
            </a:r>
            <a:r>
              <a:rPr lang="en-IN" dirty="0" smtClean="0"/>
              <a:t>element.</a:t>
            </a:r>
          </a:p>
          <a:p>
            <a:pPr lvl="1" algn="just"/>
            <a:r>
              <a:rPr lang="en-IN" dirty="0" smtClean="0"/>
              <a:t>The </a:t>
            </a:r>
            <a:r>
              <a:rPr lang="en-IN" dirty="0" err="1" smtClean="0">
                <a:solidFill>
                  <a:srgbClr val="7030A0"/>
                </a:solidFill>
              </a:rPr>
              <a:t>formtarget</a:t>
            </a:r>
            <a:r>
              <a:rPr lang="en-IN" dirty="0" smtClean="0"/>
              <a:t> attribute can be used with type="submit" and type="image".</a:t>
            </a:r>
          </a:p>
          <a:p>
            <a:pPr algn="just"/>
            <a:endParaRPr lang="en-IN" dirty="0"/>
          </a:p>
        </p:txBody>
      </p:sp>
      <p:pic>
        <p:nvPicPr>
          <p:cNvPr id="4" name="Picture 2"/>
          <p:cNvPicPr>
            <a:picLocks noChangeAspect="1" noChangeArrowheads="1"/>
          </p:cNvPicPr>
          <p:nvPr/>
        </p:nvPicPr>
        <p:blipFill>
          <a:blip r:embed="rId2"/>
          <a:srcRect/>
          <a:stretch>
            <a:fillRect/>
          </a:stretch>
        </p:blipFill>
        <p:spPr bwMode="auto">
          <a:xfrm>
            <a:off x="285720" y="571480"/>
            <a:ext cx="1500198" cy="35343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65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IN" b="1" dirty="0" smtClean="0"/>
              <a:t>height and width Attributes</a:t>
            </a:r>
            <a:endParaRPr lang="en-IN" dirty="0"/>
          </a:p>
        </p:txBody>
      </p:sp>
      <p:sp>
        <p:nvSpPr>
          <p:cNvPr id="3" name="Content Placeholder 2"/>
          <p:cNvSpPr>
            <a:spLocks noGrp="1"/>
          </p:cNvSpPr>
          <p:nvPr>
            <p:ph idx="1"/>
          </p:nvPr>
        </p:nvSpPr>
        <p:spPr>
          <a:xfrm>
            <a:off x="466696" y="857232"/>
            <a:ext cx="8248708" cy="5429289"/>
          </a:xfrm>
        </p:spPr>
        <p:txBody>
          <a:bodyPr/>
          <a:lstStyle/>
          <a:p>
            <a:r>
              <a:rPr lang="en-IN" dirty="0" smtClean="0"/>
              <a:t>The height and width attributes specify the height and width of an &lt;input&gt; element.</a:t>
            </a:r>
          </a:p>
          <a:p>
            <a:r>
              <a:rPr lang="en-IN" dirty="0" smtClean="0"/>
              <a:t>The height and width attributes are only used with &lt;input type="image"&gt;.</a:t>
            </a:r>
          </a:p>
          <a:p>
            <a:pPr lvl="1"/>
            <a:r>
              <a:rPr lang="en-IN" dirty="0" smtClean="0"/>
              <a:t>&lt;input type="image" </a:t>
            </a:r>
            <a:r>
              <a:rPr lang="en-IN" dirty="0" err="1" smtClean="0"/>
              <a:t>src</a:t>
            </a:r>
            <a:r>
              <a:rPr lang="en-IN" dirty="0" smtClean="0"/>
              <a:t>="img_submit.gif" alt="Submit" width="48" height="48"&gt;</a:t>
            </a:r>
          </a:p>
          <a:p>
            <a:pPr algn="ctr">
              <a:buNone/>
            </a:pPr>
            <a:r>
              <a:rPr lang="en-IN" b="1" dirty="0" smtClean="0">
                <a:solidFill>
                  <a:schemeClr val="tx2"/>
                </a:solidFill>
                <a:effectLst>
                  <a:glow rad="101600">
                    <a:schemeClr val="bg1">
                      <a:alpha val="60000"/>
                    </a:schemeClr>
                  </a:glow>
                </a:effectLst>
                <a:latin typeface="+mj-lt"/>
                <a:ea typeface="+mj-ea"/>
                <a:cs typeface="+mj-cs"/>
              </a:rPr>
              <a:t>list Attribute</a:t>
            </a:r>
          </a:p>
          <a:p>
            <a:r>
              <a:rPr lang="en-IN" dirty="0" smtClean="0"/>
              <a:t>The list attribute refers to a </a:t>
            </a:r>
            <a:r>
              <a:rPr lang="en-IN" dirty="0" smtClean="0">
                <a:solidFill>
                  <a:srgbClr val="7030A0"/>
                </a:solidFill>
              </a:rPr>
              <a:t>&lt;</a:t>
            </a:r>
            <a:r>
              <a:rPr lang="en-IN" dirty="0" err="1" smtClean="0">
                <a:solidFill>
                  <a:srgbClr val="7030A0"/>
                </a:solidFill>
              </a:rPr>
              <a:t>datalist</a:t>
            </a:r>
            <a:r>
              <a:rPr lang="en-IN" dirty="0" smtClean="0">
                <a:solidFill>
                  <a:srgbClr val="7030A0"/>
                </a:solidFill>
              </a:rPr>
              <a:t>&gt; </a:t>
            </a:r>
            <a:r>
              <a:rPr lang="en-IN" dirty="0" smtClean="0"/>
              <a:t>element that contains pre-defined options for an &lt;input&gt; element.</a:t>
            </a:r>
          </a:p>
          <a:p>
            <a:endParaRPr lang="en-IN" dirty="0" smtClean="0"/>
          </a:p>
          <a:p>
            <a:endParaRPr lang="en-IN" dirty="0"/>
          </a:p>
        </p:txBody>
      </p:sp>
      <p:pic>
        <p:nvPicPr>
          <p:cNvPr id="4" name="Picture 2"/>
          <p:cNvPicPr>
            <a:picLocks noChangeAspect="1" noChangeArrowheads="1"/>
          </p:cNvPicPr>
          <p:nvPr/>
        </p:nvPicPr>
        <p:blipFill>
          <a:blip r:embed="rId2"/>
          <a:srcRect/>
          <a:stretch>
            <a:fillRect/>
          </a:stretch>
        </p:blipFill>
        <p:spPr bwMode="auto">
          <a:xfrm>
            <a:off x="142844" y="676936"/>
            <a:ext cx="1357322" cy="323172"/>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285720" y="3929066"/>
            <a:ext cx="1571636" cy="50292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66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IN" dirty="0" smtClean="0"/>
              <a:t>multiple Attribute</a:t>
            </a:r>
            <a:endParaRPr lang="en-IN" dirty="0"/>
          </a:p>
        </p:txBody>
      </p:sp>
      <p:sp>
        <p:nvSpPr>
          <p:cNvPr id="3" name="Content Placeholder 2"/>
          <p:cNvSpPr>
            <a:spLocks noGrp="1"/>
          </p:cNvSpPr>
          <p:nvPr>
            <p:ph idx="1"/>
          </p:nvPr>
        </p:nvSpPr>
        <p:spPr>
          <a:xfrm>
            <a:off x="466696" y="785794"/>
            <a:ext cx="8248708" cy="5857916"/>
          </a:xfrm>
        </p:spPr>
        <p:txBody>
          <a:bodyPr>
            <a:normAutofit fontScale="92500" lnSpcReduction="20000"/>
          </a:bodyPr>
          <a:lstStyle/>
          <a:p>
            <a:pPr algn="just"/>
            <a:r>
              <a:rPr lang="en-IN" dirty="0" smtClean="0"/>
              <a:t>The multiple attribute is a </a:t>
            </a:r>
            <a:r>
              <a:rPr lang="en-IN" dirty="0" err="1" smtClean="0"/>
              <a:t>boolean</a:t>
            </a:r>
            <a:r>
              <a:rPr lang="en-IN" dirty="0" smtClean="0"/>
              <a:t> attribute.</a:t>
            </a:r>
          </a:p>
          <a:p>
            <a:pPr algn="just"/>
            <a:r>
              <a:rPr lang="en-IN" dirty="0" smtClean="0"/>
              <a:t>When present, it specifies that the user is allowed to enter more than one value in the &lt;input&gt; element.</a:t>
            </a:r>
          </a:p>
          <a:p>
            <a:pPr algn="just"/>
            <a:r>
              <a:rPr lang="en-IN" dirty="0" smtClean="0"/>
              <a:t>The multiple attribute works with the following input types: email, and file.</a:t>
            </a:r>
          </a:p>
          <a:p>
            <a:pPr lvl="1" algn="just"/>
            <a:r>
              <a:rPr lang="en-IN" dirty="0" smtClean="0"/>
              <a:t>Select images: </a:t>
            </a:r>
          </a:p>
          <a:p>
            <a:pPr lvl="2" algn="just"/>
            <a:r>
              <a:rPr lang="en-IN" sz="2800" dirty="0" smtClean="0"/>
              <a:t>&lt;input type="file" name="</a:t>
            </a:r>
            <a:r>
              <a:rPr lang="en-IN" sz="2800" dirty="0" err="1" smtClean="0"/>
              <a:t>img</a:t>
            </a:r>
            <a:r>
              <a:rPr lang="en-IN" sz="2800" dirty="0" smtClean="0"/>
              <a:t>" </a:t>
            </a:r>
            <a:r>
              <a:rPr lang="en-IN" sz="2800" dirty="0" smtClean="0">
                <a:solidFill>
                  <a:srgbClr val="7030A0"/>
                </a:solidFill>
              </a:rPr>
              <a:t>multiple</a:t>
            </a:r>
            <a:r>
              <a:rPr lang="en-IN" sz="2800" dirty="0" smtClean="0"/>
              <a:t>&gt;</a:t>
            </a:r>
          </a:p>
          <a:p>
            <a:pPr lvl="2" algn="just"/>
            <a:endParaRPr lang="en-IN" sz="2800" dirty="0" smtClean="0"/>
          </a:p>
          <a:p>
            <a:pPr algn="just"/>
            <a:r>
              <a:rPr lang="en-IN" sz="2800" b="1" dirty="0" smtClean="0"/>
              <a:t>Tip:</a:t>
            </a:r>
            <a:r>
              <a:rPr lang="en-IN" sz="2800" dirty="0" smtClean="0"/>
              <a:t> For &lt;input type="file"&gt;: to select multiple files, hold down the CTRL or SHIFT key while selecting.</a:t>
            </a:r>
          </a:p>
          <a:p>
            <a:pPr algn="just"/>
            <a:r>
              <a:rPr lang="en-IN" sz="2800" b="1" dirty="0" smtClean="0"/>
              <a:t>Tip:</a:t>
            </a:r>
            <a:r>
              <a:rPr lang="en-IN" sz="2800" dirty="0" smtClean="0"/>
              <a:t> For </a:t>
            </a:r>
            <a:r>
              <a:rPr lang="en-IN" sz="2800" b="1" dirty="0" smtClean="0"/>
              <a:t>&lt;input type="email” </a:t>
            </a:r>
            <a:r>
              <a:rPr lang="en-IN" sz="2800" b="1" dirty="0" smtClean="0">
                <a:solidFill>
                  <a:srgbClr val="7030A0"/>
                </a:solidFill>
              </a:rPr>
              <a:t>multiple </a:t>
            </a:r>
            <a:r>
              <a:rPr lang="en-IN" sz="2800" b="1" dirty="0" smtClean="0"/>
              <a:t>&gt;</a:t>
            </a:r>
            <a:r>
              <a:rPr lang="en-IN" sz="2800" dirty="0" smtClean="0"/>
              <a:t>: separate each email with a comma, like: mail@example.com, mail2@example.com, mail3@example.com in the email field.</a:t>
            </a:r>
          </a:p>
          <a:p>
            <a:pPr algn="just"/>
            <a:endParaRPr lang="en-IN" sz="2800" dirty="0"/>
          </a:p>
        </p:txBody>
      </p:sp>
      <p:pic>
        <p:nvPicPr>
          <p:cNvPr id="3074" name="Picture 2"/>
          <p:cNvPicPr>
            <a:picLocks noChangeAspect="1" noChangeArrowheads="1"/>
          </p:cNvPicPr>
          <p:nvPr/>
        </p:nvPicPr>
        <p:blipFill>
          <a:blip r:embed="rId2"/>
          <a:srcRect/>
          <a:stretch>
            <a:fillRect/>
          </a:stretch>
        </p:blipFill>
        <p:spPr bwMode="auto">
          <a:xfrm>
            <a:off x="357158" y="357166"/>
            <a:ext cx="1357322" cy="32317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67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normAutofit/>
          </a:bodyPr>
          <a:lstStyle/>
          <a:p>
            <a:r>
              <a:rPr lang="en-IN" sz="3600" dirty="0" smtClean="0"/>
              <a:t>pattern Attribute</a:t>
            </a:r>
            <a:endParaRPr lang="en-IN" sz="3600" dirty="0"/>
          </a:p>
        </p:txBody>
      </p:sp>
      <p:sp>
        <p:nvSpPr>
          <p:cNvPr id="3" name="Content Placeholder 2"/>
          <p:cNvSpPr>
            <a:spLocks noGrp="1"/>
          </p:cNvSpPr>
          <p:nvPr>
            <p:ph idx="1"/>
          </p:nvPr>
        </p:nvSpPr>
        <p:spPr>
          <a:xfrm>
            <a:off x="466696" y="1214422"/>
            <a:ext cx="8248708" cy="5072099"/>
          </a:xfrm>
        </p:spPr>
        <p:txBody>
          <a:bodyPr>
            <a:normAutofit/>
          </a:bodyPr>
          <a:lstStyle/>
          <a:p>
            <a:pPr algn="just"/>
            <a:r>
              <a:rPr lang="en-IN" dirty="0" smtClean="0"/>
              <a:t>The pattern attribute specifies a regular expression that the &lt;input&gt; element's value is checked against.</a:t>
            </a:r>
          </a:p>
          <a:p>
            <a:pPr algn="just"/>
            <a:r>
              <a:rPr lang="en-IN" dirty="0" smtClean="0"/>
              <a:t>The pattern attribute works with the following input types: text, search, </a:t>
            </a:r>
            <a:r>
              <a:rPr lang="en-IN" dirty="0" err="1" smtClean="0"/>
              <a:t>url</a:t>
            </a:r>
            <a:r>
              <a:rPr lang="en-IN" dirty="0" smtClean="0"/>
              <a:t>, </a:t>
            </a:r>
            <a:r>
              <a:rPr lang="en-IN" dirty="0" err="1" smtClean="0"/>
              <a:t>tel</a:t>
            </a:r>
            <a:r>
              <a:rPr lang="en-IN" dirty="0" smtClean="0"/>
              <a:t>, email, and password.</a:t>
            </a:r>
          </a:p>
          <a:p>
            <a:pPr algn="just"/>
            <a:endParaRPr lang="en-IN" dirty="0"/>
          </a:p>
        </p:txBody>
      </p:sp>
      <p:pic>
        <p:nvPicPr>
          <p:cNvPr id="2050" name="Picture 2" descr="C:\Users\Tamal\Desktop\ind.png"/>
          <p:cNvPicPr>
            <a:picLocks noChangeAspect="1" noChangeArrowheads="1"/>
          </p:cNvPicPr>
          <p:nvPr/>
        </p:nvPicPr>
        <p:blipFill>
          <a:blip r:embed="rId2"/>
          <a:srcRect/>
          <a:stretch>
            <a:fillRect/>
          </a:stretch>
        </p:blipFill>
        <p:spPr bwMode="auto">
          <a:xfrm>
            <a:off x="1785918" y="4286256"/>
            <a:ext cx="5000660" cy="2298641"/>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357158" y="285728"/>
            <a:ext cx="1571636" cy="50292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363A1D7-E95E-458C-B071-B278BBF10293}" type="slidenum">
              <a:rPr lang="en-IN" smtClean="0"/>
              <a:pPr/>
              <a:t>68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642942"/>
          </a:xfrm>
        </p:spPr>
        <p:txBody>
          <a:bodyPr>
            <a:normAutofit fontScale="90000"/>
          </a:bodyPr>
          <a:lstStyle/>
          <a:p>
            <a:r>
              <a:rPr lang="en-IN" dirty="0" smtClean="0"/>
              <a:t>placeholder Attribute</a:t>
            </a:r>
            <a:endParaRPr lang="en-IN" dirty="0"/>
          </a:p>
        </p:txBody>
      </p:sp>
      <p:sp>
        <p:nvSpPr>
          <p:cNvPr id="3" name="Content Placeholder 2"/>
          <p:cNvSpPr>
            <a:spLocks noGrp="1"/>
          </p:cNvSpPr>
          <p:nvPr>
            <p:ph idx="1"/>
          </p:nvPr>
        </p:nvSpPr>
        <p:spPr>
          <a:xfrm>
            <a:off x="466696" y="1214422"/>
            <a:ext cx="8248708" cy="5072099"/>
          </a:xfrm>
        </p:spPr>
        <p:txBody>
          <a:bodyPr>
            <a:normAutofit/>
          </a:bodyPr>
          <a:lstStyle/>
          <a:p>
            <a:pPr algn="just"/>
            <a:r>
              <a:rPr lang="en-IN" dirty="0" smtClean="0"/>
              <a:t>The placeholder attribute specifies a hint that describes the expected value of an input field (a sample value or a short description of the format).</a:t>
            </a:r>
          </a:p>
          <a:p>
            <a:pPr algn="just"/>
            <a:r>
              <a:rPr lang="en-IN" dirty="0" smtClean="0"/>
              <a:t>The hint is displayed in the input field before the user enters a value.</a:t>
            </a:r>
          </a:p>
          <a:p>
            <a:pPr algn="just"/>
            <a:r>
              <a:rPr lang="en-IN" dirty="0" smtClean="0"/>
              <a:t>The placeholder attribute works with the following input types: </a:t>
            </a:r>
            <a:r>
              <a:rPr lang="en-IN" i="1" dirty="0" smtClean="0">
                <a:solidFill>
                  <a:srgbClr val="7030A0"/>
                </a:solidFill>
              </a:rPr>
              <a:t>text, search, </a:t>
            </a:r>
            <a:r>
              <a:rPr lang="en-IN" i="1" dirty="0" err="1" smtClean="0">
                <a:solidFill>
                  <a:srgbClr val="7030A0"/>
                </a:solidFill>
              </a:rPr>
              <a:t>url</a:t>
            </a:r>
            <a:r>
              <a:rPr lang="en-IN" i="1" dirty="0" smtClean="0">
                <a:solidFill>
                  <a:srgbClr val="7030A0"/>
                </a:solidFill>
              </a:rPr>
              <a:t>, </a:t>
            </a:r>
            <a:r>
              <a:rPr lang="en-IN" i="1" dirty="0" err="1" smtClean="0">
                <a:solidFill>
                  <a:srgbClr val="7030A0"/>
                </a:solidFill>
              </a:rPr>
              <a:t>tel</a:t>
            </a:r>
            <a:r>
              <a:rPr lang="en-IN" i="1" dirty="0" smtClean="0">
                <a:solidFill>
                  <a:srgbClr val="7030A0"/>
                </a:solidFill>
              </a:rPr>
              <a:t>, email, and password.</a:t>
            </a:r>
          </a:p>
          <a:p>
            <a:pPr algn="just"/>
            <a:endParaRPr lang="en-IN" dirty="0"/>
          </a:p>
        </p:txBody>
      </p:sp>
      <p:pic>
        <p:nvPicPr>
          <p:cNvPr id="4" name="Picture 2"/>
          <p:cNvPicPr>
            <a:picLocks noChangeAspect="1" noChangeArrowheads="1"/>
          </p:cNvPicPr>
          <p:nvPr/>
        </p:nvPicPr>
        <p:blipFill>
          <a:blip r:embed="rId2"/>
          <a:srcRect/>
          <a:stretch>
            <a:fillRect/>
          </a:stretch>
        </p:blipFill>
        <p:spPr bwMode="auto">
          <a:xfrm>
            <a:off x="357158" y="357166"/>
            <a:ext cx="1357322" cy="32317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69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8248708" cy="5500702"/>
          </a:xfrm>
        </p:spPr>
        <p:txBody>
          <a:bodyPr>
            <a:normAutofit fontScale="92500" lnSpcReduction="10000"/>
          </a:bodyPr>
          <a:lstStyle/>
          <a:p>
            <a:pPr algn="just"/>
            <a:r>
              <a:rPr lang="en-IN" b="1" dirty="0" smtClean="0">
                <a:solidFill>
                  <a:srgbClr val="7030A0"/>
                </a:solidFill>
              </a:rPr>
              <a:t>WHATWG</a:t>
            </a:r>
            <a:r>
              <a:rPr lang="en-IN" b="1" dirty="0" smtClean="0"/>
              <a:t> will develop HTML as a "Living Standard"</a:t>
            </a:r>
            <a:r>
              <a:rPr lang="en-IN" dirty="0" smtClean="0"/>
              <a:t>.</a:t>
            </a:r>
          </a:p>
          <a:p>
            <a:pPr lvl="1" algn="just"/>
            <a:r>
              <a:rPr lang="en-IN" sz="2900" dirty="0" smtClean="0"/>
              <a:t>A living standard is never fully complete, but always updated and improved. New features can be added, but old functionality can not be removed.</a:t>
            </a:r>
          </a:p>
          <a:p>
            <a:pPr lvl="1" algn="just"/>
            <a:r>
              <a:rPr lang="en-IN" sz="2900" dirty="0" smtClean="0"/>
              <a:t>The WHATWG Living Standard was published in 2012, and is continuously updated.</a:t>
            </a:r>
          </a:p>
          <a:p>
            <a:pPr algn="just"/>
            <a:r>
              <a:rPr lang="en-IN" b="1" dirty="0" smtClean="0">
                <a:solidFill>
                  <a:srgbClr val="7030A0"/>
                </a:solidFill>
              </a:rPr>
              <a:t>W3C</a:t>
            </a:r>
            <a:r>
              <a:rPr lang="en-IN" b="1" dirty="0" smtClean="0"/>
              <a:t> will develop a definitive HTML5 and XHTML5 standard</a:t>
            </a:r>
            <a:r>
              <a:rPr lang="en-IN" dirty="0" smtClean="0"/>
              <a:t>, as a "snapshot" of WHATWG.</a:t>
            </a:r>
          </a:p>
          <a:p>
            <a:pPr lvl="1" algn="just"/>
            <a:r>
              <a:rPr lang="en-IN" sz="3000" dirty="0" smtClean="0"/>
              <a:t>The W3C HTML5 recommendation was released    </a:t>
            </a:r>
            <a:r>
              <a:rPr lang="en-IN" sz="3000" b="1" dirty="0" smtClean="0"/>
              <a:t>28. October 2014.</a:t>
            </a:r>
          </a:p>
          <a:p>
            <a:pPr algn="just"/>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14380"/>
          </a:xfrm>
        </p:spPr>
        <p:txBody>
          <a:bodyPr>
            <a:normAutofit fontScale="90000"/>
          </a:bodyPr>
          <a:lstStyle/>
          <a:p>
            <a:r>
              <a:rPr lang="en-IN" dirty="0" smtClean="0"/>
              <a:t>required Attribute</a:t>
            </a:r>
            <a:endParaRPr lang="en-IN" dirty="0"/>
          </a:p>
        </p:txBody>
      </p:sp>
      <p:sp>
        <p:nvSpPr>
          <p:cNvPr id="3" name="Content Placeholder 2"/>
          <p:cNvSpPr>
            <a:spLocks noGrp="1"/>
          </p:cNvSpPr>
          <p:nvPr>
            <p:ph idx="1"/>
          </p:nvPr>
        </p:nvSpPr>
        <p:spPr>
          <a:xfrm>
            <a:off x="500034" y="1142984"/>
            <a:ext cx="8248708" cy="4429151"/>
          </a:xfrm>
        </p:spPr>
        <p:txBody>
          <a:bodyPr>
            <a:normAutofit lnSpcReduction="10000"/>
          </a:bodyPr>
          <a:lstStyle/>
          <a:p>
            <a:pPr algn="just"/>
            <a:r>
              <a:rPr lang="en-IN" dirty="0" smtClean="0"/>
              <a:t>The required attribute is a </a:t>
            </a:r>
            <a:r>
              <a:rPr lang="en-IN" dirty="0" err="1" smtClean="0"/>
              <a:t>boolean</a:t>
            </a:r>
            <a:r>
              <a:rPr lang="en-IN" dirty="0" smtClean="0"/>
              <a:t> attribute.</a:t>
            </a:r>
          </a:p>
          <a:p>
            <a:pPr algn="just"/>
            <a:r>
              <a:rPr lang="en-IN" dirty="0" smtClean="0"/>
              <a:t>When present, it specifies that an input field must be filled out before submitting the form.</a:t>
            </a:r>
          </a:p>
          <a:p>
            <a:pPr algn="just"/>
            <a:r>
              <a:rPr lang="en-IN" dirty="0" smtClean="0"/>
              <a:t>The required attribute works with the following input types: </a:t>
            </a:r>
            <a:r>
              <a:rPr lang="en-IN" i="1" dirty="0" smtClean="0">
                <a:solidFill>
                  <a:srgbClr val="7030A0"/>
                </a:solidFill>
              </a:rPr>
              <a:t>text, search, </a:t>
            </a:r>
            <a:r>
              <a:rPr lang="en-IN" i="1" dirty="0" err="1" smtClean="0">
                <a:solidFill>
                  <a:srgbClr val="7030A0"/>
                </a:solidFill>
              </a:rPr>
              <a:t>url</a:t>
            </a:r>
            <a:r>
              <a:rPr lang="en-IN" i="1" dirty="0" smtClean="0">
                <a:solidFill>
                  <a:srgbClr val="7030A0"/>
                </a:solidFill>
              </a:rPr>
              <a:t>, </a:t>
            </a:r>
            <a:r>
              <a:rPr lang="en-IN" i="1" dirty="0" err="1" smtClean="0">
                <a:solidFill>
                  <a:srgbClr val="7030A0"/>
                </a:solidFill>
              </a:rPr>
              <a:t>tel</a:t>
            </a:r>
            <a:r>
              <a:rPr lang="en-IN" i="1" dirty="0" smtClean="0">
                <a:solidFill>
                  <a:srgbClr val="7030A0"/>
                </a:solidFill>
              </a:rPr>
              <a:t>, email, password, date pickers, number, checkbox, radio, and file.</a:t>
            </a:r>
          </a:p>
          <a:p>
            <a:pPr algn="just"/>
            <a:endParaRPr lang="en-IN" dirty="0"/>
          </a:p>
        </p:txBody>
      </p:sp>
      <p:pic>
        <p:nvPicPr>
          <p:cNvPr id="4" name="Picture 2"/>
          <p:cNvPicPr>
            <a:picLocks noChangeAspect="1" noChangeArrowheads="1"/>
          </p:cNvPicPr>
          <p:nvPr/>
        </p:nvPicPr>
        <p:blipFill>
          <a:blip r:embed="rId2"/>
          <a:srcRect/>
          <a:stretch>
            <a:fillRect/>
          </a:stretch>
        </p:blipFill>
        <p:spPr bwMode="auto">
          <a:xfrm>
            <a:off x="357158" y="285728"/>
            <a:ext cx="1571636" cy="50292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70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71504"/>
          </a:xfrm>
        </p:spPr>
        <p:txBody>
          <a:bodyPr>
            <a:normAutofit fontScale="90000"/>
          </a:bodyPr>
          <a:lstStyle/>
          <a:p>
            <a:r>
              <a:rPr lang="en-IN" dirty="0" smtClean="0"/>
              <a:t>step Attribute</a:t>
            </a:r>
            <a:endParaRPr lang="en-IN" dirty="0"/>
          </a:p>
        </p:txBody>
      </p:sp>
      <p:sp>
        <p:nvSpPr>
          <p:cNvPr id="3" name="Content Placeholder 2"/>
          <p:cNvSpPr>
            <a:spLocks noGrp="1"/>
          </p:cNvSpPr>
          <p:nvPr>
            <p:ph idx="1"/>
          </p:nvPr>
        </p:nvSpPr>
        <p:spPr>
          <a:xfrm>
            <a:off x="466696" y="1500174"/>
            <a:ext cx="8248708" cy="4786347"/>
          </a:xfrm>
        </p:spPr>
        <p:txBody>
          <a:bodyPr>
            <a:noAutofit/>
          </a:bodyPr>
          <a:lstStyle/>
          <a:p>
            <a:pPr algn="just"/>
            <a:r>
              <a:rPr lang="en-IN" sz="2800" dirty="0" smtClean="0"/>
              <a:t>The step attribute specifies the legal number intervals for an &lt;input&gt; element.</a:t>
            </a:r>
          </a:p>
          <a:p>
            <a:pPr lvl="1" algn="just"/>
            <a:r>
              <a:rPr lang="en-IN" dirty="0" smtClean="0"/>
              <a:t>Example: if step="3", legal numbers could be -3, 0, 3, 6, etc.</a:t>
            </a:r>
          </a:p>
          <a:p>
            <a:pPr algn="just"/>
            <a:r>
              <a:rPr lang="en-IN" sz="2800" b="1" dirty="0" smtClean="0"/>
              <a:t>Tip:</a:t>
            </a:r>
            <a:r>
              <a:rPr lang="en-IN" sz="2800" dirty="0" smtClean="0"/>
              <a:t> The step attribute can be used together with the max and min attributes to create a range of legal values.</a:t>
            </a:r>
          </a:p>
          <a:p>
            <a:pPr algn="just"/>
            <a:r>
              <a:rPr lang="en-IN" sz="2800" dirty="0" smtClean="0"/>
              <a:t>The step attribute works with the following input types</a:t>
            </a:r>
            <a:r>
              <a:rPr lang="en-IN" sz="2800" i="1" dirty="0" smtClean="0">
                <a:solidFill>
                  <a:srgbClr val="7030A0"/>
                </a:solidFill>
              </a:rPr>
              <a:t>: number, range, date, </a:t>
            </a:r>
            <a:r>
              <a:rPr lang="en-IN" sz="2800" i="1" dirty="0" err="1" smtClean="0">
                <a:solidFill>
                  <a:srgbClr val="7030A0"/>
                </a:solidFill>
              </a:rPr>
              <a:t>datetime</a:t>
            </a:r>
            <a:r>
              <a:rPr lang="en-IN" sz="2800" i="1" dirty="0" smtClean="0">
                <a:solidFill>
                  <a:srgbClr val="7030A0"/>
                </a:solidFill>
              </a:rPr>
              <a:t>, </a:t>
            </a:r>
            <a:r>
              <a:rPr lang="en-IN" sz="2800" i="1" dirty="0" err="1" smtClean="0">
                <a:solidFill>
                  <a:srgbClr val="7030A0"/>
                </a:solidFill>
              </a:rPr>
              <a:t>datetime</a:t>
            </a:r>
            <a:r>
              <a:rPr lang="en-IN" sz="2800" i="1" dirty="0" smtClean="0">
                <a:solidFill>
                  <a:srgbClr val="7030A0"/>
                </a:solidFill>
              </a:rPr>
              <a:t>-local, month, time and week.</a:t>
            </a:r>
          </a:p>
          <a:p>
            <a:pPr algn="just"/>
            <a:endParaRPr lang="en-IN" sz="2800" dirty="0"/>
          </a:p>
        </p:txBody>
      </p:sp>
      <p:pic>
        <p:nvPicPr>
          <p:cNvPr id="5122" name="Picture 2"/>
          <p:cNvPicPr>
            <a:picLocks noChangeAspect="1" noChangeArrowheads="1"/>
          </p:cNvPicPr>
          <p:nvPr/>
        </p:nvPicPr>
        <p:blipFill>
          <a:blip r:embed="rId2"/>
          <a:srcRect/>
          <a:stretch>
            <a:fillRect/>
          </a:stretch>
        </p:blipFill>
        <p:spPr bwMode="auto">
          <a:xfrm>
            <a:off x="428596" y="642918"/>
            <a:ext cx="1578130" cy="42862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71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554" y="357166"/>
            <a:ext cx="5329246" cy="857256"/>
          </a:xfrm>
        </p:spPr>
        <p:txBody>
          <a:bodyPr>
            <a:normAutofit fontScale="90000"/>
          </a:bodyPr>
          <a:lstStyle/>
          <a:p>
            <a:r>
              <a:rPr lang="en-IN" sz="3600" b="1" dirty="0" smtClean="0"/>
              <a:t>HTML5 Graphics</a:t>
            </a:r>
            <a:br>
              <a:rPr lang="en-IN" sz="3600" b="1" dirty="0" smtClean="0"/>
            </a:br>
            <a:r>
              <a:rPr lang="en-IN" sz="3600" b="1" dirty="0" smtClean="0"/>
              <a:t>Canvas</a:t>
            </a:r>
            <a:endParaRPr lang="en-IN" sz="3600" b="1" dirty="0"/>
          </a:p>
        </p:txBody>
      </p:sp>
      <p:sp>
        <p:nvSpPr>
          <p:cNvPr id="3" name="Content Placeholder 2"/>
          <p:cNvSpPr>
            <a:spLocks noGrp="1"/>
          </p:cNvSpPr>
          <p:nvPr>
            <p:ph idx="1"/>
          </p:nvPr>
        </p:nvSpPr>
        <p:spPr>
          <a:xfrm>
            <a:off x="466696" y="1714488"/>
            <a:ext cx="8248708" cy="4572033"/>
          </a:xfrm>
        </p:spPr>
        <p:txBody>
          <a:bodyPr>
            <a:normAutofit/>
          </a:bodyPr>
          <a:lstStyle/>
          <a:p>
            <a:pPr algn="just"/>
            <a:r>
              <a:rPr lang="en-IN" sz="2800" dirty="0" smtClean="0"/>
              <a:t>The HTML </a:t>
            </a:r>
            <a:r>
              <a:rPr lang="en-IN" sz="2800" dirty="0" smtClean="0">
                <a:solidFill>
                  <a:srgbClr val="7030A0"/>
                </a:solidFill>
              </a:rPr>
              <a:t>&lt;canvas&gt; </a:t>
            </a:r>
            <a:r>
              <a:rPr lang="en-IN" sz="2800" dirty="0" smtClean="0"/>
              <a:t>element is used to draw graphics on a web page.</a:t>
            </a:r>
          </a:p>
          <a:p>
            <a:pPr lvl="1" algn="just"/>
            <a:r>
              <a:rPr lang="en-IN" sz="2400" dirty="0" smtClean="0"/>
              <a:t>Here It shows four elements: a red rectangle, a gradient rectangle, a </a:t>
            </a:r>
            <a:r>
              <a:rPr lang="en-IN" sz="2400" dirty="0" err="1" smtClean="0"/>
              <a:t>multicolor</a:t>
            </a:r>
            <a:r>
              <a:rPr lang="en-IN" sz="2400" dirty="0" smtClean="0"/>
              <a:t> rectangle, and a </a:t>
            </a:r>
            <a:r>
              <a:rPr lang="en-IN" sz="2400" dirty="0" err="1" smtClean="0"/>
              <a:t>multicolor</a:t>
            </a:r>
            <a:r>
              <a:rPr lang="en-IN" sz="2400" dirty="0" smtClean="0"/>
              <a:t> text.</a:t>
            </a:r>
          </a:p>
          <a:p>
            <a:pPr algn="just" fontAlgn="base"/>
            <a:endParaRPr lang="en-US" sz="2800" dirty="0" smtClean="0"/>
          </a:p>
          <a:p>
            <a:pPr algn="just" fontAlgn="base"/>
            <a:r>
              <a:rPr lang="en-US" sz="2800" dirty="0" smtClean="0"/>
              <a:t>The Canvas </a:t>
            </a:r>
            <a:r>
              <a:rPr lang="en-US" sz="2800" dirty="0" smtClean="0">
                <a:solidFill>
                  <a:srgbClr val="7030A0"/>
                </a:solidFill>
              </a:rPr>
              <a:t>2d</a:t>
            </a:r>
            <a:r>
              <a:rPr lang="en-US" sz="2800" dirty="0" smtClean="0"/>
              <a:t> drawing  API, is like a scriptable image tag, as canvas is like an </a:t>
            </a:r>
            <a:r>
              <a:rPr lang="en-US" sz="2800" dirty="0" smtClean="0">
                <a:solidFill>
                  <a:srgbClr val="7030A0"/>
                </a:solidFill>
              </a:rPr>
              <a:t>image</a:t>
            </a:r>
            <a:r>
              <a:rPr lang="en-US" sz="2800" dirty="0" smtClean="0"/>
              <a:t> </a:t>
            </a:r>
            <a:r>
              <a:rPr lang="en-US" sz="2800" dirty="0" smtClean="0">
                <a:solidFill>
                  <a:srgbClr val="7030A0"/>
                </a:solidFill>
              </a:rPr>
              <a:t>tag</a:t>
            </a:r>
            <a:r>
              <a:rPr lang="en-US" sz="2800" dirty="0" smtClean="0"/>
              <a:t> that JavaScript can customize.</a:t>
            </a:r>
            <a:endParaRPr lang="en-IN" sz="2800" dirty="0" smtClean="0"/>
          </a:p>
          <a:p>
            <a:pPr lvl="1"/>
            <a:r>
              <a:rPr lang="en-US" dirty="0" smtClean="0">
                <a:solidFill>
                  <a:srgbClr val="7030A0"/>
                </a:solidFill>
              </a:rPr>
              <a:t>&lt;canvas id="a"&gt;&lt;/canvas&gt;</a:t>
            </a:r>
            <a:endParaRPr lang="en-IN" dirty="0">
              <a:solidFill>
                <a:srgbClr val="7030A0"/>
              </a:solidFill>
            </a:endParaRPr>
          </a:p>
        </p:txBody>
      </p:sp>
      <p:sp>
        <p:nvSpPr>
          <p:cNvPr id="30722" name="AutoShape 2" descr="data:image/png;base64,iVBORw0KGgoAAAANSUhEUgAAAQ4AAACgCAYAAAD90IKPAAAbrUlEQVR4Xu2dC3RU1bnHfyfzSmYCAcTwVghvzACCd6mo9epSbpXbKvVVH1ST+sLlhTu+XRVf1NZnp1orVbmDFp+1Vlg+qtZVa0XU+rhdju3FXuW2SlVoRR7JvM5M9l1nJpFMmJBzYOcwk3yzFmsS8p2zd/7n+//y7X32PmMgL1FAFBAFHCpgOIyXcFFAFBAFEHBIEogCooBjBQQcjiWTA0QBUUDAITkgCogCjhUQcDiWTA4QBUQBAYfkgCggCjhWQMDhWDI5QBQQBQQckgOigCjgWAEBh2PJ5ABRQBQQcEgOiAKigGMFBByOJZMDRAFRQMAhOSAKiAKOFRBwOJZMDhAFRAEBh+SAKCAKOFZAwOFYMjlAFBAFBBySA6KAKOBYAQGHY8nkAFFAFBBwSA6IAqKAYwUEHI4lkwNEAVFAOzgUKJG1fBQw0PuUN8MwVFVVFT3983g8Pcb0dI6uP++v59zV733QQQdp97Cd7NXeqIDDjuzuxegGR1VV1V4BR3+FhgXPXf3us2fP1u5hO9mpvVEBhx3Z3YvRDQ6Px9MjOMTkPVdkdqutnrScNWuWdg/byU7tjQo47MjuXoxucHi9XtfB0ZN57Jqwc1xfOeeBBx6o3cN2slN7owIOO7K7F6MbHD6fb5fg6CuGLAcY2dFy5syZ2j1sJzu1NyrgsCO7ezG6weH3+10Fhx3zODV5XzrnjBkztHvYTnZqb1TAYUd292J0gyMQCHQLjr5kyL0NI7taTp8+XbuH7WSn9kYFHHZkdy9GNziqq6tdA4dd8zgxeV87Zzgc1u5hO9mpvVEBhx3Z3YvRDY6ampqS4OhrhtybMHKiZWNjo3YP28lO7Y0KOOzI7l6MbnAEg0FXwOHEPHZN3hfPecABB2j3sJ3s1N6ogMOO7O7F6AZHKBTaCRx90ZB7C0ZOtZw2bZp2D9vJTu2NCjjsyO5ejG5w1NbW9jo4nJrHjsn76jmnTp2q3cN2slN7owIOO7K7F6MbHAMGDCgCR1815N6A0e5oOWXKFO0etpOd2hsVcNiR3b0Y3eAYOHBgr4Jjd8zTk8n78jknT56s3cN2slN7owIOO7K7F6MbHHV1dV+Boy8b0m0Y7a6WkyZN0u5hO9mpvVEBhx3Z3YvRDY5BgwZVFDh215C7Akc5nXPixInaPWwnO7U3KuCwI7t7MbrBMXjw4Dw4ysk8lWLy7vq5J1pOmDBBu4ftZKf2RgUcdmR3L0Y3OIYMGdIr4NgT8/SGISvlnOPHj9fuYTvZqb1RAYcd2d2L0Q2OffbZR4nJ3XveRk9zLQ0NDdo9bCc7tTcq4LAju3sxusExdOhQ7eAQEO0+iMaNG6fdw3ayU3ujAg47srsXoxsc9fX1PT7Ip6e/kvIs0R2g2FNojh07VruH7WSn9kYFHHZkdy9GNziGDRumFRx7apxSkOpP59x///21e9hOdmpvVMBhR3b3YnSDY/jw4QIOG09576nq0gW3/fbbT7uH7WSn9kYFHHZkdy9GNzhGjBihDRy6zNMXnyXaE3g6fj5mzBjtHraTndobFXDYkd29GN3gGDlypIBjDysOncAcPXq0dg/byU7tjQo47MjuXoxucIwaNUoLOHSap+Ovb38856hRo7R72E52am9UwGFHdvdidINj9OjRAo49qDh0w23kyJHaPWwnO7U3KuCwI7t7MbrBMWbMmD0Gh27z9Ocl8CNGjNDuYTvZqb1RAYcd2d2L0Q2O/fbbT8CxmxVHbwBz+PDh2j1sJzu1NyrgsCO7ezG6wbH//vuXHTh6w5CVcs5hw4Zp97Cd7NTeqIDDjuzuxegGx9ixY/cIHJViSN391H2+juHZvvvuq93DdrJTe6MCDjuyuxejGxzjxo3bbXD0lnnsrnmwG1dJ/Rw6dKh2D9vJTu2NCjjsyO5ejG5wNDQ0CDgcznH0Joj22Wcf7R62k53aGxVw2JHdvRjd4Bg/fvxugaM3zWO3krATV2n9HDJkiHYP28lO7Y0KOOzI7l6MbnBMmDBBwOGg4uhtEA0ePFi7h+1kp/ZGBRx2ZHcvRjc4Jk6c6BgcvW0eO5WEnZhK7OegQYO0e9hOdmpvVMBhR3b3YnSDY9KkSQIOmxWHGyCqq6vT7mE72am9UQGHHdndi9ENjsmTJzsChxvmsVNN9BRTqf0cOHCgdg/byU7tjQo47MjuXoxucEyZMkXAYaPicAtEAwYM0O5hO9mpvVEBhx3Z3YvRDY6pU6faBodb5umpmujp55Xcz9raWu0etpOd2hsVcNiR3b0Y3eCYNm2agKOHisNNEIVCIe0etpOd2hsVcNiR3b0Y3eA44IADbIHDTfP0VFFU+gc27Wr3bzAY1O5hO9mpvVEBhx3Z3YvRDY7GxkYBxy4qDreBWVNTo93DdrJTe6MCDjuyuxejGxzhcLhHcLhtnt2tOPpCP6urq7V72E52am9UwGFHdvdidINj+vTpAo5uKo69AaJAIKDdw3ayU3ujAg47srsXoxscM2bM2CU49oZ5dqfi6Cv99Pv92j1sJzu1NyrgsCO7ezG6wTFz5kwBR4mKY2+ByOfzafewnezU3qiAw47s7sXoBseBBx7YLTj2lnmcVhx9qZ9er1e7h+1kp/ZGBRx2ZHcvRjc4Zs2aJeDoUnHsTRB5PB7tHraTndobFXDYkd29GN3gmD17dklw7E3zOKk4+mA/tXvYTnbulUbtdExiRAFRoHwVEHCU77WRnokCZauAgKNsL410TBQoXwUEHOV7baRnokDZKiDgKNtLIx0TBcpXAQFH+V4b6ZkoULYKCDjK9tJIx0SB8lVAwFG+10Z6JgqUrQICjrK9NNIxUaB8FRBwlO+1kZ6JAmWrgICjbC+NdEwUKF8FBBzle22kZ6JA2Sog4CjbSyMdEwXKVwEBR/leG+mZKFC2Cgg4yvbSSMdEgfJVQMBRvtdGeiYKlK0CAo6yvTTSMVGgfBUQcJTvtZGeiQJlq4CAo2wvjXRMFChfBQQc5XttpGeiQNkqoB0cHjwqQIAgQTrera/9+AkRKnq3/r9zXOfjaqihmmqs947jOsd2PV8aD0lgC+TftwKJ9vdt7V9b761Ax/cdMdb3neOt4xO+Vgh+AXV/hVD7+6CPIfgPqGt/H/QxvkCCumoI+si/1wXav+787i/8fz7O2/7eHt/1e1+qU8c7foGu750728PPDBPt17hss1k65poC2pPKi1d1NnUpOJSCwq7g0Dm+K5Q6vs/gKYJCZ0h0hUKp77tCJeFLFCDRAQvrve5vEPxn4T1UePdVJ4pg0RkiXaFQBBULJn4ItkMlD54A+NICDteyXxrabQW0g0MqDqk4djsb5cCKUUA7OKTi2DFskYqjYnwgHXWogHZwSMUhFYfDHJTwClRAOzik4pCKowJ9IF12qIB2cEjFIRWHwxws7/CF4QY8rSGsu2z+FrilNV7eHXand9rBIRVH/6w4nkYFN8GMDEw2YXQKxuUAE1617jAn4Z0oRnmZbu5l9XhbjsffClU58CfgsVUPFFlvUUMMjzkEX2IzvmQTNyW0e6ajvbdHEiTHeH8GQkAoA8NbKS/N2jurXQSpOPpXxfErVH0azk/CcWl4MwPxLGwz4S8ZIAMHmTAwBTNMaDLhRxl4YTOseRrDWoWy917HXxymKvUzfK3L89DwZGM88myxJyJjYvhbotzyZZxrfYobTe2e6RBg7WjCoQyrg1l+58tByKRp30R5rsPRLoJUHP2n4ngCNdeE61Kw3ITHL2gHwW2o+iQMa4PW6zHWdybDeag5KbgiCat/ibFi71EDOOGcMFUqwlMPNuf7sWCuYuWLxZ64bHgMz/ZofohyPYrre8/Ibw8jHMoSmfoF+f5sCaAGpXuvvT3RXjs4pOLoHxXHL1BhBauzcMyZGOvvRYXT8J9paE7D2hx8YA1b0mCBYlUbrNwOa1ZibDod1WQNX54qB3D4W5fhMZdT1QrVyRXE1hR74op9YgS2R1maifuuRZk39p6R/2cwYa8iMnFLARwZD8qf6732ygocUnH0j4rjMdQqE25dgLF2GeqkDFySgxsuwXixa0JejAqbcHQKFqchZsJ2azizem+DY/6Cevzb5lFlkp/nsNb7L3+zuAq6ui6Gd2uUpcTrrkJtvbn3jPzRYMLVWSKjthfAoUAZ9F57ZQUOqTj6fsXxJKohCSvPwjhsGao+B2/4oLFjqNJdQn4DFayG80z4cRKaX7ANDmWtzB9vzZnkZ00IdD9hOOmZBqoShbsgRmoj7y3ctCcG4RpfDL8Z5VriQ69A/fNWe0aOHEPY3z7BOSBJa+QtioZspfr0tzoaajKsrE9yWL8Dh1Qcfb/ieBQ1JwsnL8C45KeouVk4eDHGUrsGnYdqMKHlRYyvTB1GNeTgexYWrO06WXg8BZ9lC8Ofo3Lwu5xVGfhah1BlDsWT+BEtY3+Vb3Pk20H8W0/Fl7wGX+J9qszN+clOb2IyHnMdnpabWHN9aeOedWwMX1IVQGO+x73v31n0e1xHzN9GNLOU+IhLUZ/d0T04zjmBsEdxQshkaY3JiqDVXWuSM8PkYA4VzLB84Bf84huf5vdflnxtqUYNShXakIpDdsf2qd2xK1FzTDi5GeOSn6DCKYhcjlGYYNzN1xRUOAtLU7BEwYlJ+DdFfrb1hnTX4U/t59Zt1PsItL6MJ/0W/paf48k+CC338tG3iiuMry2diyd9HZ7WBbwU3RkeZx+lCGybTlVqEt7sPO7+oOj38F1DzG8Sbb2F+H4R1MfR0uA440QWB9s4tSbJDelq1tz3dDEcfj6d+kCOq/xZxnm3c2Z38Gj1oULtO5r7FTik4uj7FccKVDgDN16AMf9eVPBLeD8DJ1y7B+s0LHBYAPorRvO+KOu2bXgLXOOFmVmYhC9xBEb2//Ckfkty2Fr4NMiIz36TrxTILCCb/JyBqa8TaJ2Gr3Uc3syrVGWfY+3lmzg2Mhdv9jR+/ZPv7sS18w5W3P+mwcVTwvhaI0Q/KQJH8HvEAlmiX95CfPwi1Ed37QyOM77FEp9icCDLNaEkw2uznOFTnBM0GW9VHd4ssQEm/3X6+6x9voEmfxuHH/1Xdu5LpwlRBWEgYlCY7yi3l9xVaX8+hzyPw1lq/hT1WgLmX46x6cYCSFYreMpao9ECHy7rchu2p7M3FCZQI59gNNehGqzhShvckQMj5zFX48m8jW/rCDzZi/AmV7N5ygpGrw3T5v+I0Gen4U2ei9d8nqqWN/FmPqOm9WiqMoup3nYIL96+iXkLX4OtC3j2keKq44JZinvfNbi4IUx1IsLtnxcZte5KYtUZohujxMMXoeL3FIPj5JOZE8xyRXWOMwJZDg9m+FmtyYX1ray54J1C1fFoI3M8OW6rNrnhmx/y4hujiHlNHjtoEztNJHdUGf0OHFJx9P2KwzLDjwt3Us5KwJnXYySuRwVb4XATDs7AbKsCycKqFLyThj+3wprOcxpdQTIaFW6DyKcYzTWoOcBDSbiQnYYpH9YTbH2DTTMa8ucY//wqfIn1+Ftu5r3vFA9T/vWaxQRS23jh9hWc+J0leMw/8+SjTxa1fVFYcU/cIDI6jC8Z4dYvisAx/DJi3hzRDVHisy5AvXtvMThOP4nXAlkurE6ysS7HUzUGC65/aeeJ0Gcm0eDL8tI+KRrJcrgfvj59E5d01aHfgkPuqvT9uyodyX5LYT3GkiycuRTj9a4mOAPVkIEJ1uRpEpoy8HIOfvz7EkOaYah8ab4Ro7ka1VRYrt7NArER77yGL7GAj49Yz5SnFOvml66cj4mE8eQivHBXM/NPb8pPmD6+uvh268VTFHevM7hycJiqtgg/3FoEjjERYiGT6Lq7iR98HurN+3eA44yTaAimWbn8GQ679FgW12TY9v1X6HZR26tjiAVyLB/9KX9sHcT7E7dQgF+nV78Fh1Qc/aPi6Mj1JYVhytIcNKbhgTT8IQsfxkoMVb6GmtMGt6Xh/rcwivaEWOCw5ji2YjT7CnMc0B04xrwaQ7VF2XBknAN+ofjTqaXBYS0p96QiPL28mZNPbsJ6qtujzxUbe/F4xZ0fGVwZCuNVEW5KFIGjYRGxUIpo/D7ihzej1sR2gOPsEzmpOsvoe5/hziuPYVUow9uhDBusbS+hwpJxrDkOfw6qzfzdlSN8bayZ/Tkr/laH2n/rzvMl/RYcUnH0n4qj81/KC1H1wBEmHJaBhiyckIFV6cJQ5Q+/aR9yzEYF2+CRDKz8E8ZXw4bBhbsqke0YzZ58xWGhw1/6r/fY38aoSkZZPy9O+GFF/MxuwHF+GF86wuoHmznthKb8ROpDLxWf89IRijs+M1jiD1OViXBD8WTk5IuJ+TMFcBx1NurlB3eY/bvfZHFtmg13vsCT1xxJkwUJCxj527DtX1vAaN93kv//YJq3p35J/NNaVgWzXDIoVTys6bfgkIqjf1Ucu5r0tNZrtMGEFHw9VxiuLHgLY/14VL0XnvoAI7/QyXpZ4EhDJJG/raua8LRCrrY0OBqej+FPRVl3YpyZDyj+eE5pcFh7UTzpCL96tJnTj2/Krw598JXic14xVHHrPw2WEPYpIub3i8HRuJBYIEn0nQeIzzsD9ewjO8Cx6DhiHpNo9CXiPzicpkAWVd0ODqva6ABGdQZ8bYXdrnm4mOBp49y6JAsDFO9+7bfgkIqjf1YcPd01ObRQUax+CyM/rh+Leq0NFnzcPqQJtd9VyVjg8LQ05ZeBm4NLg2Pi0zE8ySjrTo0z637Fu+d1Dw5fS4Rf/rKZs48snHPF2uJzXlWnuHmrwY2Eg2kiiZuKwXHwucSqskRff4D4id9GrXpsBzguPZaYVxG95SXitx/KazVZnvfn2GCBoQMWeVC0A8Masljfd1Qhg0ysrbhFE7oKVkF+0tTaWd9/bsdKxSEVR3cQCRf2tyxZhxEfg4plILqxfaLU3z5UabPA4fuyCY8JqfrS4Jj2uPWMjCjxs+IccqfijcWlwXHKKYXhx+Orm2ma04Q/Bfe+W3zO7wWV9YwN/xLCNRkiW28pBsfhTYXbsS89TPyUU1BPPLEDHFccQ5MFieteYcWdBxOrThC9IL5nz89QEIOvhi8Nso5DPlelz3yuSvuE6IBbMNb2VGl0/vk0VCwF0fUY8ZGoWBKiX351h0WFqTIjtPmbqd7UlN9wtn2/0uBofDiGkYkSb4pz6O2K1y/rBhwnhAkkIjz0m2bOPbgwObosXnxOa+nWUtMIXUl4QI7I57cXg+Oos4nVZIk+9zDxM05CPfLkDnBcexQn1WSYdvVrLP3pbBbX5uDsP1K8ZN2JQIVl5nOBUe2H/d1g57UeDk/ZK+HaF4BJxdH3K44rCnc9Yln4URqW3GfjgTzTCw/8eWM7NFqZnIP3N7YPWwqZrcL4EhHMUDOhzwom3zK+NDhmPBDDuz3KO/8R54gfKl69unQen3l8GG8ywoMvN3PBrMLk6N0fFJ2zY6v84CsJ12aIfBItBsexZxELpomufoL42SeiHly1AxzXzaG+VvHG5a/TsGw69QMUbwQTHPKtj4qHHyVuuVrDtQnlCgU7pNEODpnj6PtzHJe1P0/Duu+RhSUZsCqJ1U90s+S8ETVXwT1puOhDjBetJeU5GL25aGNcOow/GSEzqJkBHxfAYa0OLfWadX8MI1UAx9duVPz+2m7AcUwYfyrCijXNLAwXwHHX+qJzBr+HStyEMSxCOJQjsv6uYnCccFphk9sTTxBfOA+17NniW6jWEKUmw7Pn/zdPPjGFuTVZLhqQYsmRG3YesmyH+mo43wvWhsAVpYYhCpoKhUfhZUDxowztuNqFGO3gkIqj71cci9rXWSzDWHE+KrgdTrNWiqagsQ1esR7SY8KWFAzKFR7m85dOQ5Q5GXgoBYe0dNodC+kwwa0REvXNDFnXhCcD/5heGhwH3RPDl4ry+iVxjl6i+O3S0nl8zqFhvG0Rlr/ZzKKGwrxJ9JOic9Zdjdr6Q4zRFjhMIh/cXQyOk08lFkgTfXg18UXHoe76dTE4rEqjuoqnBiZYcNJfWP/CeObUmNwWNNkUyPJyjcm2YIbRwRyzfTnqg1mWAx8A53YDDgsaHWtJYvI8Dpnj6DNzHAsLFcM3U3DrzzutGLWet7EVxlt/8JIwwJqlMGDjexibRqKCBpyahWtTcMzWrgvE/JvDBJIRto9qZt/3Cib/fHZpcMy5LYbKRXn9qjhzL1W8eEdpcJw/Owwqwn3vNhMZU6g4bt1cdM6OZ2xMuZiwN0fk/WXF4Dh9PrFAG9EHVhO/dC7qjhd3XrT1UCNzQyY/qza57Lj15Lf6vzeYcEhxUPu2+r+H0nxY3T7p2T6P8e3uwNEBC9kd2+kDqK3PepXPjm3/zNgK/exYq8rIFvalXJSGxhQ8kIM/p+F/redpWM8atTappQpLFkaYMCUDi9Lw4Ca4o7Bbvssr9HkYf8syqszl+Z2wvsQaPjmiNDgO/0GMqux6vIkNBBIr+PVd3YAjHMafWYaRXY6/9Qg8rWu4dXvROUdchgqmabJWgNaaNLy5vBgcZ8/Pz3GsrzHZ4FesuPml0tvqrb0owQzX1JhM8udYHkzzTq31tHJr5aj16KEMtV74F+DUwgiEG0rNcViwoDBcsV7WcEb7qEDHSEZ7p2SOo+/PcXROvPmoehNmpmFqFmZYwMjAkGzhfXOmMGR5zfqYhI1FQ5Mu6Ws9Y8O/ZV5+iGLNb1Sl384vKS/1sp6x4d0+iqq2wiP/nltWGjAXTq/H3zIvv0elKgOBlretZ4d2PmXDIpryi7MK6yv+vjZWfBej+d+ZW2syylp7Ya3D2NVelHylMYwGv8mRnjaOCFrLztNgUdbXxhYKi71eMXbcbt3pt2uf4/jq/w263/uiAwC7ew7t4JA5jr4/x7G7ySbH9R0FtINDKo7+VXH0HSvIb+JEAe3gkIpDKg4nCSixlamAdnBIxSEVR2VaQXrtRAHt4JCKQyoOJwkosZWpgHZwSMUhFUdlWkF67UQB7eCQikMqDicJKLGVqYB2cEjFIRVHZVpBeu1EAe3gkIpDKg4nCSixlamAdnBIxSEVR2VaQXrtRAHt4JCKQyoOJwkosZWpgHZwSMUhFUdlWkF67UQB7eCQikMqDicJKLGVqYB2cEjFIRVHZVpBeu1EAe3gkIpDKg4nCSixlamAdnBIxSEVR2VaQXrtRAHt4JCKQyoOJwkosZWpgHZwSMUhFUdlWkF67UQB7eCQikMqDicJKLGVqYB2cFSmDNJrUUAUcKKAgMOJWhIrCogCeQUEHJIIooAo4FgBAYdjyeQAUUAUEHBIDogCooBjBQQcjiWTA0QBUUDAITkgCogCjhUQcDiWTA4QBUQBAYfkgCggCjhWQMDhWDI5QBQQBQQckgOigCjgWAEBh2PJ5ABRQBQQcEgOiAKigGMFBByOJZMDRAFRQMAhOSAKiAKOFRBwOJZMDhAFRAEBh+SAKCAKOFZAwOFYMjlAFBAFBBySA6KAKOBYAQGHY8nkAFFAFPh/iRBrr+fYpC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data:image/png;base64,iVBORw0KGgoAAAANSUhEUgAAAQ4AAACgCAYAAAD90IKPAAAbrUlEQVR4Xu2dC3RU1bnHfyfzSmYCAcTwVghvzACCd6mo9epSbpXbKvVVH1ST+sLlhTu+XRVf1NZnp1orVbmDFp+1Vlg+qtZVa0XU+rhdju3FXuW2SlVoRR7JvM5M9l1nJpFMmJBzYOcwk3yzFmsS8p2zd/7n+//y7X32PmMgL1FAFBAFHCpgOIyXcFFAFBAFEHBIEogCooBjBQQcjiWTA0QBUUDAITkgCogCjhUQcDiWTA4QBUQBAYfkgCggCjhWQMDhWDI5QBQQBQQckgOigCjgWAEBh2PJ5ABRQBQQcEgOiAKigGMFBByOJZMDRAFRQMAhOSAKiAKOFRBwOJZMDhAFRAEBh+SAKCAKOFZAwOFYMjlAFBAFBBySA6KAKOBYAQGHY8nkAFFAFBBwSA6IAqKAYwUEHI4lkwNEAVFAOzgUKJG1fBQw0PuUN8MwVFVVFT3983g8Pcb0dI6uP++v59zV733QQQdp97Cd7NXeqIDDjuzuxegGR1VV1V4BR3+FhgXPXf3us2fP1u5hO9mpvVEBhx3Z3YvRDQ6Px9MjOMTkPVdkdqutnrScNWuWdg/byU7tjQo47MjuXoxucHi9XtfB0ZN57Jqwc1xfOeeBBx6o3cN2slN7owIOO7K7F6MbHD6fb5fg6CuGLAcY2dFy5syZ2j1sJzu1NyrgsCO7ezG6weH3+10Fhx3zODV5XzrnjBkztHvYTnZqb1TAYUd292J0gyMQCHQLjr5kyL0NI7taTp8+XbuH7WSn9kYFHHZkdy9GNziqq6tdA4dd8zgxeV87Zzgc1u5hO9mpvVEBhx3Z3YvRDY6ampqS4OhrhtybMHKiZWNjo3YP28lO7Y0KOOzI7l6MbnAEg0FXwOHEPHZN3hfPecABB2j3sJ3s1N6ogMOO7O7F6AZHKBTaCRx90ZB7C0ZOtZw2bZp2D9vJTu2NCjjsyO5ejG5w1NbW9jo4nJrHjsn76jmnTp2q3cN2slN7owIOO7K7F6MbHAMGDCgCR1815N6A0e5oOWXKFO0etpOd2hsVcNiR3b0Y3eAYOHBgr4Jjd8zTk8n78jknT56s3cN2slN7owIOO7K7F6MbHHV1dV+Boy8b0m0Y7a6WkyZN0u5hO9mpvVEBhx3Z3YvRDY5BgwZVFDh215C7Akc5nXPixInaPWwnO7U3KuCwI7t7MbrBMXjw4Dw4ysk8lWLy7vq5J1pOmDBBu4ftZKf2RgUcdmR3L0Y3OIYMGdIr4NgT8/SGISvlnOPHj9fuYTvZqb1RAYcd2d2L0Q2OffbZR4nJ3XveRk9zLQ0NDdo9bCc7tTcq4LAju3sxusExdOhQ7eAQEO0+iMaNG6fdw3ayU3ujAg47srsXoxsc9fX1PT7Ip6e/kvIs0R2g2FNojh07VruH7WSn9kYFHHZkdy9GNziGDRumFRx7apxSkOpP59x///21e9hOdmpvVMBhR3b3YnSDY/jw4QIOG09576nq0gW3/fbbT7uH7WSn9kYFHHZkdy9GNzhGjBihDRy6zNMXnyXaE3g6fj5mzBjtHraTndobFXDYkd29GN3gGDlypIBjDysOncAcPXq0dg/byU7tjQo47MjuXoxucIwaNUoLOHSap+Ovb38856hRo7R72E52am9UwGFHdvdidINj9OjRAo49qDh0w23kyJHaPWwnO7U3KuCwI7t7MbrBMWbMmD0Gh27z9Ocl8CNGjNDuYTvZqb1RAYcd2d2L0Q2O/fbbT8CxmxVHbwBz+PDh2j1sJzu1NyrgsCO7ezG6wbH//vuXHTh6w5CVcs5hw4Zp97Cd7NTeqIDDjuzuxegGx9ixY/cIHJViSN391H2+juHZvvvuq93DdrJTe6MCDjuyuxejGxzjxo3bbXD0lnnsrnmwG1dJ/Rw6dKh2D9vJTu2NCjjsyO5ejG5wNDQ0CDgcznH0Joj22Wcf7R62k53aGxVw2JHdvRjd4Bg/fvxugaM3zWO3krATV2n9HDJkiHYP28lO7Y0KOOzI7l6MbnBMmDBBwOGg4uhtEA0ePFi7h+1kp/ZGBRx2ZHcvRjc4Jk6c6BgcvW0eO5WEnZhK7OegQYO0e9hOdmpvVMBhR3b3YnSDY9KkSQIOmxWHGyCqq6vT7mE72am9UQGHHdndi9ENjsmTJzsChxvmsVNN9BRTqf0cOHCgdg/byU7tjQo47MjuXoxucEyZMkXAYaPicAtEAwYM0O5hO9mpvVEBhx3Z3YvRDY6pU6faBodb5umpmujp55Xcz9raWu0etpOd2hsVcNiR3b0Y3eCYNm2agKOHisNNEIVCIe0etpOd2hsVcNiR3b0Y3eA44IADbIHDTfP0VFFU+gc27Wr3bzAY1O5hO9mpvVEBhx3Z3YvRDY7GxkYBxy4qDreBWVNTo93DdrJTe6MCDjuyuxejGxzhcLhHcLhtnt2tOPpCP6urq7V72E52am9UwGFHdvdidINj+vTpAo5uKo69AaJAIKDdw3ayU3ujAg47srsXoxscM2bM2CU49oZ5dqfi6Cv99Pv92j1sJzu1NyrgsCO7ezG6wTFz5kwBR4mKY2+ByOfzafewnezU3qiAw47s7sXoBseBBx7YLTj2lnmcVhx9qZ9er1e7h+1kp/ZGBRx2ZHcvRjc4Zs2aJeDoUnHsTRB5PB7tHraTndobFXDYkd29GN3gmD17dklw7E3zOKk4+mA/tXvYTnbulUbtdExiRAFRoHwVEHCU77WRnokCZauAgKNsL410TBQoXwUEHOV7baRnokDZKiDgKNtLIx0TBcpXAQFH+V4b6ZkoULYKCDjK9tJIx0SB8lVAwFG+10Z6JgqUrQICjrK9NNIxUaB8FRBwlO+1kZ6JAmWrgICjbC+NdEwUKF8FBBzle22kZ6JA2Sog4CjbSyMdEwXKVwEBR/leG+mZKFC2Cgg4yvbSSMdEgfJVQMBRvtdGeiYKlK0CAo6yvTTSMVGgfBUQcJTvtZGeiQJlq4CAo2wvjXRMFChfBQQc5XttpGeiQNkqoB0cHjwqQIAgQTrera/9+AkRKnq3/r9zXOfjaqihmmqs947jOsd2PV8aD0lgC+TftwKJ9vdt7V9b761Ax/cdMdb3neOt4xO+Vgh+AXV/hVD7+6CPIfgPqGt/H/QxvkCCumoI+si/1wXav+787i/8fz7O2/7eHt/1e1+qU8c7foGu750728PPDBPt17hss1k65poC2pPKi1d1NnUpOJSCwq7g0Dm+K5Q6vs/gKYJCZ0h0hUKp77tCJeFLFCDRAQvrve5vEPxn4T1UePdVJ4pg0RkiXaFQBBULJn4ItkMlD54A+NICDteyXxrabQW0g0MqDqk4djsb5cCKUUA7OKTi2DFskYqjYnwgHXWogHZwSMUhFYfDHJTwClRAOzik4pCKowJ9IF12qIB2cEjFIRWHwxws7/CF4QY8rSGsu2z+FrilNV7eHXand9rBIRVH/6w4nkYFN8GMDEw2YXQKxuUAE1617jAn4Z0oRnmZbu5l9XhbjsffClU58CfgsVUPFFlvUUMMjzkEX2IzvmQTNyW0e6ajvbdHEiTHeH8GQkAoA8NbKS/N2jurXQSpOPpXxfErVH0azk/CcWl4MwPxLGwz4S8ZIAMHmTAwBTNMaDLhRxl4YTOseRrDWoWy917HXxymKvUzfK3L89DwZGM88myxJyJjYvhbotzyZZxrfYobTe2e6RBg7WjCoQyrg1l+58tByKRp30R5rsPRLoJUHP2n4ngCNdeE61Kw3ITHL2gHwW2o+iQMa4PW6zHWdybDeag5KbgiCat/ibFi71EDOOGcMFUqwlMPNuf7sWCuYuWLxZ64bHgMz/ZofohyPYrre8/Ibw8jHMoSmfoF+f5sCaAGpXuvvT3RXjs4pOLoHxXHL1BhBauzcMyZGOvvRYXT8J9paE7D2hx8YA1b0mCBYlUbrNwOa1ZibDod1WQNX54qB3D4W5fhMZdT1QrVyRXE1hR74op9YgS2R1maifuuRZk39p6R/2cwYa8iMnFLARwZD8qf6732ygocUnH0j4rjMdQqE25dgLF2GeqkDFySgxsuwXixa0JejAqbcHQKFqchZsJ2azizem+DY/6Cevzb5lFlkp/nsNb7L3+zuAq6ui6Gd2uUpcTrrkJtvbn3jPzRYMLVWSKjthfAoUAZ9F57ZQUOqTj6fsXxJKohCSvPwjhsGao+B2/4oLFjqNJdQn4DFayG80z4cRKaX7ANDmWtzB9vzZnkZ00IdD9hOOmZBqoShbsgRmoj7y3ctCcG4RpfDL8Z5VriQ69A/fNWe0aOHEPY3z7BOSBJa+QtioZspfr0tzoaajKsrE9yWL8Dh1Qcfb/ieBQ1JwsnL8C45KeouVk4eDHGUrsGnYdqMKHlRYyvTB1GNeTgexYWrO06WXg8BZ9lC8Ofo3Lwu5xVGfhah1BlDsWT+BEtY3+Vb3Pk20H8W0/Fl7wGX+J9qszN+clOb2IyHnMdnpabWHN9aeOedWwMX1IVQGO+x73v31n0e1xHzN9GNLOU+IhLUZ/d0T04zjmBsEdxQshkaY3JiqDVXWuSM8PkYA4VzLB84Bf84huf5vdflnxtqUYNShXakIpDdsf2qd2xK1FzTDi5GeOSn6DCKYhcjlGYYNzN1xRUOAtLU7BEwYlJ+DdFfrb1hnTX4U/t59Zt1PsItL6MJ/0W/paf48k+CC338tG3iiuMry2diyd9HZ7WBbwU3RkeZx+lCGybTlVqEt7sPO7+oOj38F1DzG8Sbb2F+H4R1MfR0uA440QWB9s4tSbJDelq1tz3dDEcfj6d+kCOq/xZxnm3c2Z38Gj1oULtO5r7FTik4uj7FccKVDgDN16AMf9eVPBLeD8DJ1y7B+s0LHBYAPorRvO+KOu2bXgLXOOFmVmYhC9xBEb2//Ckfkty2Fr4NMiIz36TrxTILCCb/JyBqa8TaJ2Gr3Uc3syrVGWfY+3lmzg2Mhdv9jR+/ZPv7sS18w5W3P+mwcVTwvhaI0Q/KQJH8HvEAlmiX95CfPwi1Ed37QyOM77FEp9icCDLNaEkw2uznOFTnBM0GW9VHd4ssQEm/3X6+6x9voEmfxuHH/1Xdu5LpwlRBWEgYlCY7yi3l9xVaX8+hzyPw1lq/hT1WgLmX46x6cYCSFYreMpao9ECHy7rchu2p7M3FCZQI59gNNehGqzhShvckQMj5zFX48m8jW/rCDzZi/AmV7N5ygpGrw3T5v+I0Gen4U2ei9d8nqqWN/FmPqOm9WiqMoup3nYIL96+iXkLX4OtC3j2keKq44JZinvfNbi4IUx1IsLtnxcZte5KYtUZohujxMMXoeL3FIPj5JOZE8xyRXWOMwJZDg9m+FmtyYX1ray54J1C1fFoI3M8OW6rNrnhmx/y4hujiHlNHjtoEztNJHdUGf0OHFJx9P2KwzLDjwt3Us5KwJnXYySuRwVb4XATDs7AbKsCycKqFLyThj+3wprOcxpdQTIaFW6DyKcYzTWoOcBDSbiQnYYpH9YTbH2DTTMa8ucY//wqfIn1+Ftu5r3vFA9T/vWaxQRS23jh9hWc+J0leMw/8+SjTxa1fVFYcU/cIDI6jC8Z4dYvisAx/DJi3hzRDVHisy5AvXtvMThOP4nXAlkurE6ysS7HUzUGC65/aeeJ0Gcm0eDL8tI+KRrJcrgfvj59E5d01aHfgkPuqvT9uyodyX5LYT3GkiycuRTj9a4mOAPVkIEJ1uRpEpoy8HIOfvz7EkOaYah8ab4Ro7ka1VRYrt7NArER77yGL7GAj49Yz5SnFOvml66cj4mE8eQivHBXM/NPb8pPmD6+uvh268VTFHevM7hycJiqtgg/3FoEjjERYiGT6Lq7iR98HurN+3eA44yTaAimWbn8GQ679FgW12TY9v1X6HZR26tjiAVyLB/9KX9sHcT7E7dQgF+nV78Fh1Qc/aPi6Mj1JYVhytIcNKbhgTT8IQsfxkoMVb6GmtMGt6Xh/rcwivaEWOCw5ji2YjT7CnMc0B04xrwaQ7VF2XBknAN+ofjTqaXBYS0p96QiPL28mZNPbsJ6qtujzxUbe/F4xZ0fGVwZCuNVEW5KFIGjYRGxUIpo/D7ihzej1sR2gOPsEzmpOsvoe5/hziuPYVUow9uhDBusbS+hwpJxrDkOfw6qzfzdlSN8bayZ/Tkr/laH2n/rzvMl/RYcUnH0n4qj81/KC1H1wBEmHJaBhiyckIFV6cJQ5Q+/aR9yzEYF2+CRDKz8E8ZXw4bBhbsqke0YzZ58xWGhw1/6r/fY38aoSkZZPy9O+GFF/MxuwHF+GF86wuoHmznthKb8ROpDLxWf89IRijs+M1jiD1OViXBD8WTk5IuJ+TMFcBx1NurlB3eY/bvfZHFtmg13vsCT1xxJkwUJCxj527DtX1vAaN93kv//YJq3p35J/NNaVgWzXDIoVTys6bfgkIqjf1Ucu5r0tNZrtMGEFHw9VxiuLHgLY/14VL0XnvoAI7/QyXpZ4EhDJJG/raua8LRCrrY0OBqej+FPRVl3YpyZDyj+eE5pcFh7UTzpCL96tJnTj2/Krw598JXic14xVHHrPw2WEPYpIub3i8HRuJBYIEn0nQeIzzsD9ewjO8Cx6DhiHpNo9CXiPzicpkAWVd0ODqva6ABGdQZ8bYXdrnm4mOBp49y6JAsDFO9+7bfgkIqjf1YcPd01ObRQUax+CyM/rh+Leq0NFnzcPqQJtd9VyVjg8LQ05ZeBm4NLg2Pi0zE8ySjrTo0z637Fu+d1Dw5fS4Rf/rKZs48snHPF2uJzXlWnuHmrwY2Eg2kiiZuKwXHwucSqskRff4D4id9GrXpsBzguPZaYVxG95SXitx/KazVZnvfn2GCBoQMWeVC0A8Masljfd1Qhg0ysrbhFE7oKVkF+0tTaWd9/bsdKxSEVR3cQCRf2tyxZhxEfg4plILqxfaLU3z5UabPA4fuyCY8JqfrS4Jj2uPWMjCjxs+IccqfijcWlwXHKKYXhx+Orm2ma04Q/Bfe+W3zO7wWV9YwN/xLCNRkiW28pBsfhTYXbsS89TPyUU1BPPLEDHFccQ5MFieteYcWdBxOrThC9IL5nz89QEIOvhi8Nso5DPlelz3yuSvuE6IBbMNb2VGl0/vk0VCwF0fUY8ZGoWBKiX351h0WFqTIjtPmbqd7UlN9wtn2/0uBofDiGkYkSb4pz6O2K1y/rBhwnhAkkIjz0m2bOPbgwObosXnxOa+nWUtMIXUl4QI7I57cXg+Oos4nVZIk+9zDxM05CPfLkDnBcexQn1WSYdvVrLP3pbBbX5uDsP1K8ZN2JQIVl5nOBUe2H/d1g57UeDk/ZK+HaF4BJxdH3K44rCnc9Yln4URqW3GfjgTzTCw/8eWM7NFqZnIP3N7YPWwqZrcL4EhHMUDOhzwom3zK+NDhmPBDDuz3KO/8R54gfKl69unQen3l8GG8ywoMvN3PBrMLk6N0fFJ2zY6v84CsJ12aIfBItBsexZxELpomufoL42SeiHly1AxzXzaG+VvHG5a/TsGw69QMUbwQTHPKtj4qHHyVuuVrDtQnlCgU7pNEODpnj6PtzHJe1P0/Duu+RhSUZsCqJ1U90s+S8ETVXwT1puOhDjBetJeU5GL25aGNcOow/GSEzqJkBHxfAYa0OLfWadX8MI1UAx9duVPz+2m7AcUwYfyrCijXNLAwXwHHX+qJzBr+HStyEMSxCOJQjsv6uYnCccFphk9sTTxBfOA+17NniW6jWEKUmw7Pn/zdPPjGFuTVZLhqQYsmRG3YesmyH+mo43wvWhsAVpYYhCpoKhUfhZUDxowztuNqFGO3gkIqj71cci9rXWSzDWHE+KrgdTrNWiqagsQ1esR7SY8KWFAzKFR7m85dOQ5Q5GXgoBYe0dNodC+kwwa0REvXNDFnXhCcD/5heGhwH3RPDl4ry+iVxjl6i+O3S0nl8zqFhvG0Rlr/ZzKKGwrxJ9JOic9Zdjdr6Q4zRFjhMIh/cXQyOk08lFkgTfXg18UXHoe76dTE4rEqjuoqnBiZYcNJfWP/CeObUmNwWNNkUyPJyjcm2YIbRwRyzfTnqg1mWAx8A53YDDgsaHWtJYvI8Dpnj6DNzHAsLFcM3U3DrzzutGLWet7EVxlt/8JIwwJqlMGDjexibRqKCBpyahWtTcMzWrgvE/JvDBJIRto9qZt/3Cib/fHZpcMy5LYbKRXn9qjhzL1W8eEdpcJw/Owwqwn3vNhMZU6g4bt1cdM6OZ2xMuZiwN0fk/WXF4Dh9PrFAG9EHVhO/dC7qjhd3XrT1UCNzQyY/qza57Lj15Lf6vzeYcEhxUPu2+r+H0nxY3T7p2T6P8e3uwNEBC9kd2+kDqK3PepXPjm3/zNgK/exYq8rIFvalXJSGxhQ8kIM/p+F/redpWM8atTappQpLFkaYMCUDi9Lw4Ca4o7Bbvssr9HkYf8syqszl+Z2wvsQaPjmiNDgO/0GMqux6vIkNBBIr+PVd3YAjHMafWYaRXY6/9Qg8rWu4dXvROUdchgqmabJWgNaaNLy5vBgcZ8/Pz3GsrzHZ4FesuPml0tvqrb0owQzX1JhM8udYHkzzTq31tHJr5aj16KEMtV74F+DUwgiEG0rNcViwoDBcsV7WcEb7qEDHSEZ7p2SOo+/PcXROvPmoehNmpmFqFmZYwMjAkGzhfXOmMGR5zfqYhI1FQ5Mu6Ws9Y8O/ZV5+iGLNb1Sl384vKS/1sp6x4d0+iqq2wiP/nltWGjAXTq/H3zIvv0elKgOBlretZ4d2PmXDIpryi7MK6yv+vjZWfBej+d+ZW2syylp7Ya3D2NVelHylMYwGv8mRnjaOCFrLztNgUdbXxhYKi71eMXbcbt3pt2uf4/jq/w263/uiAwC7ew7t4JA5jr4/x7G7ySbH9R0FtINDKo7+VXH0HSvIb+JEAe3gkIpDKg4nCSixlamAdnBIxSEVR2VaQXrtRAHt4JCKQyoOJwkosZWpgHZwSMUhFUdlWkF67UQB7eCQikMqDicJKLGVqYB2cEjFIRVHZVpBeu1EAe3gkIpDKg4nCSixlamAdnBIxSEVR2VaQXrtRAHt4JCKQyoOJwkosZWpgHZwSMUhFUdlWkF67UQB7eCQikMqDicJKLGVqYB2cEjFIRVHZVpBeu1EAe3gkIpDKg4nCSixlamAdnBIxSEVR2VaQXrtRAHt4JCKQyoOJwkosZWpgHZwSMUhFUdlWkF67UQB7eCQikMqDicJKLGVqYB2cFSmDNJrUUAUcKKAgMOJWhIrCogCeQUEHJIIooAo4FgBAYdjyeQAUUAUEHBIDogCooBjBQQcjiWTA0QBUUDAITkgCogCjhUQcDiWTA4QBUQBAYfkgCggCjhWQMDhWDI5QBQQBQQckgOigCjgWAEBh2PJ5ABRQBQQcEgOiAKigGMFBByOJZMDRAFRQMAhOSAKiAKOFRBwOJZMDhAFRAEBh+SAKCAKOFZAwOFYMjlAFBAFBBySA6KAKOBYAQGHY8nkAFFAFPh/iRBrr+fYpC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5" name="Picture 5" descr="C:\Users\Tamal\Desktop\download.png"/>
          <p:cNvPicPr>
            <a:picLocks noChangeAspect="1" noChangeArrowheads="1"/>
          </p:cNvPicPr>
          <p:nvPr/>
        </p:nvPicPr>
        <p:blipFill>
          <a:blip r:embed="rId2"/>
          <a:srcRect/>
          <a:stretch>
            <a:fillRect/>
          </a:stretch>
        </p:blipFill>
        <p:spPr bwMode="auto">
          <a:xfrm>
            <a:off x="482215" y="0"/>
            <a:ext cx="3375405" cy="2000240"/>
          </a:xfrm>
          <a:prstGeom prst="rect">
            <a:avLst/>
          </a:prstGeom>
          <a:noFill/>
        </p:spPr>
      </p:pic>
      <p:sp>
        <p:nvSpPr>
          <p:cNvPr id="7" name="Slide Number Placeholder 6"/>
          <p:cNvSpPr>
            <a:spLocks noGrp="1"/>
          </p:cNvSpPr>
          <p:nvPr>
            <p:ph type="sldNum" sz="quarter" idx="12"/>
          </p:nvPr>
        </p:nvSpPr>
        <p:spPr/>
        <p:txBody>
          <a:bodyPr/>
          <a:lstStyle/>
          <a:p>
            <a:fld id="{8363A1D7-E95E-458C-B071-B278BBF10293}" type="slidenum">
              <a:rPr lang="en-IN" smtClean="0"/>
              <a:pPr/>
              <a:t>72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r>
              <a:rPr lang="en-IN" dirty="0" smtClean="0"/>
              <a:t>What is HTML Canvas?</a:t>
            </a:r>
            <a:endParaRPr lang="en-IN" dirty="0"/>
          </a:p>
        </p:txBody>
      </p:sp>
      <p:sp>
        <p:nvSpPr>
          <p:cNvPr id="3" name="Content Placeholder 2"/>
          <p:cNvSpPr>
            <a:spLocks noGrp="1"/>
          </p:cNvSpPr>
          <p:nvPr>
            <p:ph idx="1"/>
          </p:nvPr>
        </p:nvSpPr>
        <p:spPr>
          <a:xfrm>
            <a:off x="428596" y="1000108"/>
            <a:ext cx="8248708" cy="5357850"/>
          </a:xfrm>
        </p:spPr>
        <p:txBody>
          <a:bodyPr>
            <a:normAutofit/>
          </a:bodyPr>
          <a:lstStyle/>
          <a:p>
            <a:pPr algn="just"/>
            <a:r>
              <a:rPr lang="en-IN" sz="2600" dirty="0" smtClean="0"/>
              <a:t>The HTML &lt;canvas&gt; element is used to draw graphics, on the fly, via scripting (usually JavaScript).</a:t>
            </a:r>
          </a:p>
          <a:p>
            <a:pPr algn="just"/>
            <a:r>
              <a:rPr lang="en-IN" sz="2600" dirty="0" smtClean="0"/>
              <a:t>The </a:t>
            </a:r>
            <a:r>
              <a:rPr lang="en-IN" sz="2600" dirty="0" smtClean="0">
                <a:solidFill>
                  <a:srgbClr val="7030A0"/>
                </a:solidFill>
              </a:rPr>
              <a:t>&lt;canvas&gt; </a:t>
            </a:r>
            <a:r>
              <a:rPr lang="en-IN" sz="2600" dirty="0" smtClean="0"/>
              <a:t>element is only a </a:t>
            </a:r>
            <a:r>
              <a:rPr lang="en-IN" sz="2600" dirty="0" smtClean="0">
                <a:solidFill>
                  <a:srgbClr val="7030A0"/>
                </a:solidFill>
              </a:rPr>
              <a:t>container</a:t>
            </a:r>
            <a:r>
              <a:rPr lang="en-IN" sz="2600" dirty="0" smtClean="0"/>
              <a:t> for graphics. You must </a:t>
            </a:r>
            <a:r>
              <a:rPr lang="en-IN" sz="2600" dirty="0" smtClean="0">
                <a:solidFill>
                  <a:srgbClr val="7030A0"/>
                </a:solidFill>
              </a:rPr>
              <a:t>use a script </a:t>
            </a:r>
            <a:r>
              <a:rPr lang="en-IN" sz="2600" dirty="0" smtClean="0"/>
              <a:t>to actually </a:t>
            </a:r>
            <a:r>
              <a:rPr lang="en-IN" sz="2600" dirty="0" smtClean="0">
                <a:solidFill>
                  <a:srgbClr val="7030A0"/>
                </a:solidFill>
              </a:rPr>
              <a:t>draw the graphics</a:t>
            </a:r>
            <a:r>
              <a:rPr lang="en-IN" sz="2600" dirty="0" smtClean="0"/>
              <a:t>.</a:t>
            </a:r>
          </a:p>
          <a:p>
            <a:pPr algn="just"/>
            <a:r>
              <a:rPr lang="en-IN" sz="2800" dirty="0" smtClean="0"/>
              <a:t>Canvas has several methods for </a:t>
            </a:r>
          </a:p>
          <a:p>
            <a:pPr lvl="1" algn="just"/>
            <a:r>
              <a:rPr lang="en-IN" sz="2400" dirty="0" smtClean="0">
                <a:solidFill>
                  <a:srgbClr val="0070C0"/>
                </a:solidFill>
              </a:rPr>
              <a:t>drawing paths</a:t>
            </a:r>
          </a:p>
          <a:p>
            <a:pPr lvl="1" algn="just"/>
            <a:r>
              <a:rPr lang="en-IN" sz="2400" dirty="0" smtClean="0">
                <a:solidFill>
                  <a:srgbClr val="0070C0"/>
                </a:solidFill>
              </a:rPr>
              <a:t> </a:t>
            </a:r>
            <a:r>
              <a:rPr lang="en-IN" sz="2400" i="1" dirty="0" smtClean="0">
                <a:solidFill>
                  <a:srgbClr val="0070C0"/>
                </a:solidFill>
              </a:rPr>
              <a:t>boxes</a:t>
            </a:r>
          </a:p>
          <a:p>
            <a:pPr lvl="1" algn="just"/>
            <a:r>
              <a:rPr lang="en-IN" sz="2400" i="1" dirty="0" smtClean="0">
                <a:solidFill>
                  <a:srgbClr val="0070C0"/>
                </a:solidFill>
              </a:rPr>
              <a:t> circles </a:t>
            </a:r>
          </a:p>
          <a:p>
            <a:pPr lvl="1" algn="just"/>
            <a:r>
              <a:rPr lang="en-IN" sz="2400" i="1" dirty="0" smtClean="0">
                <a:solidFill>
                  <a:srgbClr val="0070C0"/>
                </a:solidFill>
              </a:rPr>
              <a:t>text,</a:t>
            </a:r>
          </a:p>
          <a:p>
            <a:pPr lvl="1" algn="just"/>
            <a:r>
              <a:rPr lang="en-IN" sz="2400" i="1" dirty="0" smtClean="0">
                <a:solidFill>
                  <a:srgbClr val="0070C0"/>
                </a:solidFill>
              </a:rPr>
              <a:t>adding images</a:t>
            </a:r>
          </a:p>
        </p:txBody>
      </p:sp>
      <p:pic>
        <p:nvPicPr>
          <p:cNvPr id="1026" name="Picture 2"/>
          <p:cNvPicPr>
            <a:picLocks noChangeAspect="1" noChangeArrowheads="1"/>
          </p:cNvPicPr>
          <p:nvPr/>
        </p:nvPicPr>
        <p:blipFill>
          <a:blip r:embed="rId2"/>
          <a:srcRect/>
          <a:stretch>
            <a:fillRect/>
          </a:stretch>
        </p:blipFill>
        <p:spPr bwMode="auto">
          <a:xfrm>
            <a:off x="357158" y="5886472"/>
            <a:ext cx="8515350" cy="75723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73</a:t>
            </a:fld>
            <a:endParaRPr lang="en-IN"/>
          </a:p>
        </p:txBody>
      </p:sp>
      <p:pic>
        <p:nvPicPr>
          <p:cNvPr id="4" name="Picture 3"/>
          <p:cNvPicPr>
            <a:picLocks noChangeAspect="1"/>
          </p:cNvPicPr>
          <p:nvPr/>
        </p:nvPicPr>
        <p:blipFill>
          <a:blip r:embed="rId3"/>
          <a:stretch>
            <a:fillRect/>
          </a:stretch>
        </p:blipFill>
        <p:spPr>
          <a:xfrm>
            <a:off x="5364088" y="3356992"/>
            <a:ext cx="3802776" cy="2152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642942"/>
          </a:xfrm>
        </p:spPr>
        <p:txBody>
          <a:bodyPr>
            <a:normAutofit fontScale="90000"/>
          </a:bodyPr>
          <a:lstStyle/>
          <a:p>
            <a:r>
              <a:rPr lang="en-IN" dirty="0" smtClean="0"/>
              <a:t>Canvas Examples</a:t>
            </a:r>
            <a:endParaRPr lang="en-IN" dirty="0"/>
          </a:p>
        </p:txBody>
      </p:sp>
      <p:sp>
        <p:nvSpPr>
          <p:cNvPr id="3" name="Content Placeholder 2"/>
          <p:cNvSpPr>
            <a:spLocks noGrp="1"/>
          </p:cNvSpPr>
          <p:nvPr>
            <p:ph idx="1"/>
          </p:nvPr>
        </p:nvSpPr>
        <p:spPr>
          <a:xfrm>
            <a:off x="466696" y="1000108"/>
            <a:ext cx="8248708" cy="5286413"/>
          </a:xfrm>
        </p:spPr>
        <p:txBody>
          <a:bodyPr>
            <a:normAutofit/>
          </a:bodyPr>
          <a:lstStyle/>
          <a:p>
            <a:pPr algn="just"/>
            <a:r>
              <a:rPr lang="en-IN" sz="2600" dirty="0" smtClean="0"/>
              <a:t>A canvas is a </a:t>
            </a:r>
            <a:r>
              <a:rPr lang="en-IN" sz="2600" dirty="0" smtClean="0">
                <a:solidFill>
                  <a:srgbClr val="7030A0"/>
                </a:solidFill>
              </a:rPr>
              <a:t>rectangular area </a:t>
            </a:r>
            <a:r>
              <a:rPr lang="en-IN" sz="2600" dirty="0" smtClean="0"/>
              <a:t>on an HTML page. By default, a canvas has </a:t>
            </a:r>
            <a:r>
              <a:rPr lang="en-IN" sz="2600" dirty="0" smtClean="0">
                <a:solidFill>
                  <a:srgbClr val="0070C0"/>
                </a:solidFill>
              </a:rPr>
              <a:t>no border </a:t>
            </a:r>
            <a:r>
              <a:rPr lang="en-IN" sz="2600" dirty="0" smtClean="0"/>
              <a:t>and </a:t>
            </a:r>
            <a:r>
              <a:rPr lang="en-IN" sz="2600" dirty="0" smtClean="0">
                <a:solidFill>
                  <a:srgbClr val="0070C0"/>
                </a:solidFill>
              </a:rPr>
              <a:t>no content</a:t>
            </a:r>
            <a:r>
              <a:rPr lang="en-IN" sz="2600" dirty="0" smtClean="0"/>
              <a:t>.</a:t>
            </a:r>
          </a:p>
          <a:p>
            <a:pPr algn="just"/>
            <a:r>
              <a:rPr lang="en-IN" sz="2200" dirty="0" smtClean="0"/>
              <a:t>The </a:t>
            </a:r>
            <a:r>
              <a:rPr lang="en-IN" sz="2200" dirty="0" err="1" smtClean="0"/>
              <a:t>markup</a:t>
            </a:r>
            <a:r>
              <a:rPr lang="en-IN" sz="2200" dirty="0" smtClean="0"/>
              <a:t> looks like this:</a:t>
            </a:r>
          </a:p>
          <a:p>
            <a:pPr lvl="1" algn="just"/>
            <a:r>
              <a:rPr lang="en-IN" sz="2400" dirty="0" smtClean="0">
                <a:solidFill>
                  <a:srgbClr val="002060"/>
                </a:solidFill>
              </a:rPr>
              <a:t>&lt;canvas id="</a:t>
            </a:r>
            <a:r>
              <a:rPr lang="en-IN" sz="2400" dirty="0" err="1" smtClean="0">
                <a:solidFill>
                  <a:srgbClr val="002060"/>
                </a:solidFill>
              </a:rPr>
              <a:t>myCanvas</a:t>
            </a:r>
            <a:r>
              <a:rPr lang="en-IN" sz="2400" dirty="0" smtClean="0">
                <a:solidFill>
                  <a:srgbClr val="002060"/>
                </a:solidFill>
              </a:rPr>
              <a:t>” width="200" height="100"&gt;</a:t>
            </a:r>
          </a:p>
          <a:p>
            <a:pPr lvl="1" algn="just">
              <a:buNone/>
            </a:pPr>
            <a:r>
              <a:rPr lang="en-IN" sz="2400" dirty="0" smtClean="0">
                <a:solidFill>
                  <a:srgbClr val="002060"/>
                </a:solidFill>
              </a:rPr>
              <a:t>&lt;/canvas&gt;</a:t>
            </a:r>
          </a:p>
          <a:p>
            <a:pPr lvl="1" algn="just">
              <a:buNone/>
            </a:pPr>
            <a:r>
              <a:rPr lang="en-IN" dirty="0" smtClean="0"/>
              <a:t>	</a:t>
            </a:r>
          </a:p>
          <a:p>
            <a:pPr algn="just"/>
            <a:r>
              <a:rPr lang="en-IN" sz="2600" b="1" dirty="0" smtClean="0">
                <a:solidFill>
                  <a:srgbClr val="663300"/>
                </a:solidFill>
              </a:rPr>
              <a:t>Note:</a:t>
            </a:r>
            <a:r>
              <a:rPr lang="en-IN" sz="2600" dirty="0" smtClean="0">
                <a:solidFill>
                  <a:srgbClr val="663300"/>
                </a:solidFill>
              </a:rPr>
              <a:t> </a:t>
            </a:r>
            <a:r>
              <a:rPr lang="en-IN" sz="2600" dirty="0" smtClean="0"/>
              <a:t>Always specify an </a:t>
            </a:r>
            <a:r>
              <a:rPr lang="en-IN" sz="2600" dirty="0" smtClean="0">
                <a:solidFill>
                  <a:srgbClr val="7030A0"/>
                </a:solidFill>
              </a:rPr>
              <a:t>id</a:t>
            </a:r>
            <a:r>
              <a:rPr lang="en-IN" sz="2600" dirty="0" smtClean="0"/>
              <a:t> attribute (to be referred to in a script), and a </a:t>
            </a:r>
            <a:r>
              <a:rPr lang="en-IN" sz="2600" dirty="0" smtClean="0">
                <a:solidFill>
                  <a:srgbClr val="0070C0"/>
                </a:solidFill>
              </a:rPr>
              <a:t>width</a:t>
            </a:r>
            <a:r>
              <a:rPr lang="en-IN" sz="2600" dirty="0" smtClean="0"/>
              <a:t> and</a:t>
            </a:r>
            <a:r>
              <a:rPr lang="en-IN" sz="2600" dirty="0" smtClean="0">
                <a:solidFill>
                  <a:srgbClr val="0070C0"/>
                </a:solidFill>
              </a:rPr>
              <a:t> height </a:t>
            </a:r>
            <a:r>
              <a:rPr lang="en-IN" sz="2600" dirty="0" smtClean="0"/>
              <a:t>attribute to define the</a:t>
            </a:r>
            <a:r>
              <a:rPr lang="en-IN" sz="2600" dirty="0" smtClean="0">
                <a:solidFill>
                  <a:srgbClr val="7030A0"/>
                </a:solidFill>
              </a:rPr>
              <a:t> size </a:t>
            </a:r>
            <a:r>
              <a:rPr lang="en-IN" sz="2600" dirty="0" smtClean="0"/>
              <a:t>of the canvas.</a:t>
            </a:r>
          </a:p>
          <a:p>
            <a:pPr algn="just"/>
            <a:r>
              <a:rPr lang="en-IN" sz="2600" dirty="0" smtClean="0"/>
              <a:t>To add a border, use the </a:t>
            </a:r>
            <a:r>
              <a:rPr lang="en-IN" sz="2600" dirty="0" smtClean="0">
                <a:solidFill>
                  <a:srgbClr val="7030A0"/>
                </a:solidFill>
              </a:rPr>
              <a:t>style </a:t>
            </a:r>
            <a:r>
              <a:rPr lang="en-IN" sz="2600" dirty="0" smtClean="0">
                <a:solidFill>
                  <a:srgbClr val="002060"/>
                </a:solidFill>
              </a:rPr>
              <a:t>attribute</a:t>
            </a:r>
          </a:p>
          <a:p>
            <a:pPr lvl="1" algn="just"/>
            <a:r>
              <a:rPr lang="en-IN" sz="2200" dirty="0" smtClean="0">
                <a:solidFill>
                  <a:srgbClr val="0070C0"/>
                </a:solidFill>
              </a:rPr>
              <a:t>style="border:1px solid #000000;"</a:t>
            </a:r>
          </a:p>
          <a:p>
            <a:pPr algn="just"/>
            <a:endParaRPr lang="en-IN"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74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Graphics</a:t>
            </a:r>
            <a:endParaRPr lang="en-IN" dirty="0"/>
          </a:p>
        </p:txBody>
      </p:sp>
      <p:sp>
        <p:nvSpPr>
          <p:cNvPr id="3" name="Content Placeholder 2"/>
          <p:cNvSpPr>
            <a:spLocks noGrp="1"/>
          </p:cNvSpPr>
          <p:nvPr>
            <p:ph idx="1"/>
          </p:nvPr>
        </p:nvSpPr>
        <p:spPr/>
        <p:txBody>
          <a:bodyPr>
            <a:normAutofit/>
          </a:bodyPr>
          <a:lstStyle/>
          <a:p>
            <a:pPr algn="just"/>
            <a:r>
              <a:rPr lang="en-IN" sz="2600" dirty="0" smtClean="0">
                <a:solidFill>
                  <a:srgbClr val="0070C0"/>
                </a:solidFill>
              </a:rPr>
              <a:t>&lt;canvas&gt; </a:t>
            </a:r>
            <a:r>
              <a:rPr lang="en-IN" sz="2600" dirty="0" smtClean="0"/>
              <a:t>element has no drawing abilities of its own (it is only a container for graphics) - you must use a script to actually draw the graphics.</a:t>
            </a:r>
          </a:p>
          <a:p>
            <a:pPr algn="just"/>
            <a:endParaRPr lang="en-IN" sz="2600" dirty="0" smtClean="0">
              <a:solidFill>
                <a:srgbClr val="0070C0"/>
              </a:solidFill>
            </a:endParaRPr>
          </a:p>
          <a:p>
            <a:pPr algn="just"/>
            <a:r>
              <a:rPr lang="en-IN" sz="2600" dirty="0" err="1" smtClean="0">
                <a:solidFill>
                  <a:srgbClr val="0070C0"/>
                </a:solidFill>
              </a:rPr>
              <a:t>getContext</a:t>
            </a:r>
            <a:r>
              <a:rPr lang="en-IN" sz="2600" dirty="0" smtClean="0">
                <a:solidFill>
                  <a:srgbClr val="0070C0"/>
                </a:solidFill>
              </a:rPr>
              <a:t>() </a:t>
            </a:r>
            <a:r>
              <a:rPr lang="en-IN" sz="2600" dirty="0" smtClean="0"/>
              <a:t>method returns an object that provides methods and properties for drawing on the canvas.</a:t>
            </a:r>
          </a:p>
          <a:p>
            <a:pPr algn="just"/>
            <a:endParaRPr lang="en-IN" sz="2600" dirty="0" smtClean="0"/>
          </a:p>
          <a:p>
            <a:pPr algn="just"/>
            <a:r>
              <a:rPr lang="en-IN" sz="2600" dirty="0" smtClean="0"/>
              <a:t>The properties and methods of the </a:t>
            </a:r>
            <a:r>
              <a:rPr lang="en-IN" sz="2600" dirty="0" err="1" smtClean="0">
                <a:solidFill>
                  <a:srgbClr val="0070C0"/>
                </a:solidFill>
              </a:rPr>
              <a:t>getContext</a:t>
            </a:r>
            <a:r>
              <a:rPr lang="en-IN" sz="2600" dirty="0" smtClean="0">
                <a:solidFill>
                  <a:srgbClr val="0070C0"/>
                </a:solidFill>
              </a:rPr>
              <a:t>("</a:t>
            </a:r>
            <a:r>
              <a:rPr lang="en-IN" sz="2600" dirty="0" smtClean="0">
                <a:solidFill>
                  <a:srgbClr val="C00000"/>
                </a:solidFill>
              </a:rPr>
              <a:t>2d</a:t>
            </a:r>
            <a:r>
              <a:rPr lang="en-IN" sz="2600" dirty="0" smtClean="0">
                <a:solidFill>
                  <a:srgbClr val="0070C0"/>
                </a:solidFill>
              </a:rPr>
              <a:t>") </a:t>
            </a:r>
            <a:r>
              <a:rPr lang="en-IN" sz="2600" dirty="0" smtClean="0"/>
              <a:t>object, which can be used to draw </a:t>
            </a:r>
            <a:r>
              <a:rPr lang="en-IN" sz="2600" dirty="0" smtClean="0">
                <a:solidFill>
                  <a:schemeClr val="accent3">
                    <a:lumMod val="75000"/>
                  </a:schemeClr>
                </a:solidFill>
              </a:rPr>
              <a:t>text, lines, boxes, circles</a:t>
            </a:r>
            <a:r>
              <a:rPr lang="en-IN" sz="2600" dirty="0" smtClean="0"/>
              <a:t>, and more - on the canvas.</a:t>
            </a:r>
          </a:p>
        </p:txBody>
      </p:sp>
      <p:sp>
        <p:nvSpPr>
          <p:cNvPr id="4" name="Slide Number Placeholder 3"/>
          <p:cNvSpPr>
            <a:spLocks noGrp="1"/>
          </p:cNvSpPr>
          <p:nvPr>
            <p:ph type="sldNum" sz="quarter" idx="12"/>
          </p:nvPr>
        </p:nvSpPr>
        <p:spPr/>
        <p:txBody>
          <a:bodyPr/>
          <a:lstStyle/>
          <a:p>
            <a:fld id="{8363A1D7-E95E-458C-B071-B278BBF10293}" type="slidenum">
              <a:rPr lang="en-IN" smtClean="0"/>
              <a:pPr/>
              <a:t>75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714380"/>
          </a:xfrm>
        </p:spPr>
        <p:txBody>
          <a:bodyPr>
            <a:normAutofit/>
          </a:bodyPr>
          <a:lstStyle/>
          <a:p>
            <a:r>
              <a:rPr lang="en-IN" sz="3600" dirty="0" err="1" smtClean="0"/>
              <a:t>Colors</a:t>
            </a:r>
            <a:r>
              <a:rPr lang="en-IN" sz="3600" dirty="0" smtClean="0"/>
              <a:t>, Styles, and Shadows</a:t>
            </a:r>
            <a:endParaRPr lang="en-IN" sz="3600" dirty="0"/>
          </a:p>
        </p:txBody>
      </p:sp>
      <p:graphicFrame>
        <p:nvGraphicFramePr>
          <p:cNvPr id="4" name="Content Placeholder 3"/>
          <p:cNvGraphicFramePr>
            <a:graphicFrameLocks noGrp="1"/>
          </p:cNvGraphicFramePr>
          <p:nvPr>
            <p:ph idx="1"/>
          </p:nvPr>
        </p:nvGraphicFramePr>
        <p:xfrm>
          <a:off x="466725" y="1142982"/>
          <a:ext cx="7962927" cy="4643473"/>
        </p:xfrm>
        <a:graphic>
          <a:graphicData uri="http://schemas.openxmlformats.org/drawingml/2006/table">
            <a:tbl>
              <a:tblPr/>
              <a:tblGrid>
                <a:gridCol w="1984024">
                  <a:extLst>
                    <a:ext uri="{9D8B030D-6E8A-4147-A177-3AD203B41FA5}">
                      <a16:colId xmlns:a16="http://schemas.microsoft.com/office/drawing/2014/main" val="20000"/>
                    </a:ext>
                  </a:extLst>
                </a:gridCol>
                <a:gridCol w="5978903">
                  <a:extLst>
                    <a:ext uri="{9D8B030D-6E8A-4147-A177-3AD203B41FA5}">
                      <a16:colId xmlns:a16="http://schemas.microsoft.com/office/drawing/2014/main" val="20001"/>
                    </a:ext>
                  </a:extLst>
                </a:gridCol>
              </a:tblGrid>
              <a:tr h="634662">
                <a:tc>
                  <a:txBody>
                    <a:bodyPr/>
                    <a:lstStyle/>
                    <a:p>
                      <a:pPr algn="l" fontAlgn="t"/>
                      <a:r>
                        <a:rPr lang="en-IN" sz="2000" b="1" dirty="0">
                          <a:solidFill>
                            <a:srgbClr val="002060"/>
                          </a:solidFill>
                        </a:rPr>
                        <a:t>Property</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solidFill>
                            <a:srgbClr val="002060"/>
                          </a:solidFill>
                        </a:rPr>
                        <a:t>Description</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61785">
                <a:tc>
                  <a:txBody>
                    <a:bodyPr/>
                    <a:lstStyle/>
                    <a:p>
                      <a:pPr fontAlgn="t"/>
                      <a:r>
                        <a:rPr lang="en-IN" sz="2000" b="0" u="none" dirty="0" err="1">
                          <a:solidFill>
                            <a:srgbClr val="002060"/>
                          </a:solidFill>
                        </a:rPr>
                        <a:t>fillStyle</a:t>
                      </a:r>
                      <a:endParaRPr lang="en-IN" sz="2000" b="0" u="none" dirty="0">
                        <a:solidFill>
                          <a:srgbClr val="002060"/>
                        </a:solidFill>
                      </a:endParaRP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200" dirty="0"/>
                        <a:t>Sets or returns the </a:t>
                      </a:r>
                      <a:r>
                        <a:rPr lang="en-IN" sz="2200" dirty="0" err="1"/>
                        <a:t>color</a:t>
                      </a:r>
                      <a:r>
                        <a:rPr lang="en-IN" sz="2200" dirty="0"/>
                        <a:t>, gradient, or pattern used to fill the drawing</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34662">
                <a:tc>
                  <a:txBody>
                    <a:bodyPr/>
                    <a:lstStyle/>
                    <a:p>
                      <a:pPr fontAlgn="t"/>
                      <a:r>
                        <a:rPr lang="en-IN" sz="2000" b="0" u="none" dirty="0" err="1">
                          <a:solidFill>
                            <a:srgbClr val="002060"/>
                          </a:solidFill>
                        </a:rPr>
                        <a:t>shadowColor</a:t>
                      </a:r>
                      <a:endParaRPr lang="en-IN" sz="2000" b="0" u="none" dirty="0">
                        <a:solidFill>
                          <a:srgbClr val="002060"/>
                        </a:solidFill>
                      </a:endParaRP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Sets or returns the </a:t>
                      </a:r>
                      <a:r>
                        <a:rPr lang="en-IN" sz="2000" dirty="0" err="1"/>
                        <a:t>color</a:t>
                      </a:r>
                      <a:r>
                        <a:rPr lang="en-IN" sz="2000" dirty="0"/>
                        <a:t> to use for shadows</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634662">
                <a:tc>
                  <a:txBody>
                    <a:bodyPr/>
                    <a:lstStyle/>
                    <a:p>
                      <a:pPr fontAlgn="t"/>
                      <a:r>
                        <a:rPr lang="en-IN" sz="2000" b="0" u="none" dirty="0" err="1">
                          <a:solidFill>
                            <a:srgbClr val="002060"/>
                          </a:solidFill>
                        </a:rPr>
                        <a:t>shadowBlur</a:t>
                      </a:r>
                      <a:endParaRPr lang="en-IN" sz="2000" b="0" u="none" dirty="0">
                        <a:solidFill>
                          <a:srgbClr val="002060"/>
                        </a:solidFill>
                      </a:endParaRP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Sets or returns the blur level for shadows</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88851">
                <a:tc>
                  <a:txBody>
                    <a:bodyPr/>
                    <a:lstStyle/>
                    <a:p>
                      <a:pPr fontAlgn="t"/>
                      <a:r>
                        <a:rPr lang="en-IN" sz="2000" b="0" u="none" dirty="0" err="1">
                          <a:solidFill>
                            <a:srgbClr val="002060"/>
                          </a:solidFill>
                        </a:rPr>
                        <a:t>shadowOffsetX</a:t>
                      </a:r>
                      <a:endParaRPr lang="en-IN" sz="2000" b="0" u="none" dirty="0">
                        <a:solidFill>
                          <a:srgbClr val="002060"/>
                        </a:solidFill>
                      </a:endParaRP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Sets or returns the horizontal distance of the shadow from the shape</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888851">
                <a:tc>
                  <a:txBody>
                    <a:bodyPr/>
                    <a:lstStyle/>
                    <a:p>
                      <a:pPr fontAlgn="t"/>
                      <a:r>
                        <a:rPr lang="en-IN" sz="2000" b="0" u="none" dirty="0">
                          <a:solidFill>
                            <a:srgbClr val="002060"/>
                          </a:solidFill>
                        </a:rPr>
                        <a:t>shadowOffsetY</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Sets or returns the vertical distance of the shadow from the shape</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8363A1D7-E95E-458C-B071-B278BBF10293}" type="slidenum">
              <a:rPr lang="en-IN" smtClean="0"/>
              <a:pPr/>
              <a:t>76</a:t>
            </a:fld>
            <a:endParaRPr lang="en-I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23878" y="3746862"/>
          <a:ext cx="8248650" cy="2753972"/>
        </p:xfrm>
        <a:graphic>
          <a:graphicData uri="http://schemas.openxmlformats.org/drawingml/2006/table">
            <a:tbl>
              <a:tblPr/>
              <a:tblGrid>
                <a:gridCol w="2819391">
                  <a:extLst>
                    <a:ext uri="{9D8B030D-6E8A-4147-A177-3AD203B41FA5}">
                      <a16:colId xmlns:a16="http://schemas.microsoft.com/office/drawing/2014/main" val="20000"/>
                    </a:ext>
                  </a:extLst>
                </a:gridCol>
                <a:gridCol w="5429259">
                  <a:extLst>
                    <a:ext uri="{9D8B030D-6E8A-4147-A177-3AD203B41FA5}">
                      <a16:colId xmlns:a16="http://schemas.microsoft.com/office/drawing/2014/main" val="20001"/>
                    </a:ext>
                  </a:extLst>
                </a:gridCol>
              </a:tblGrid>
              <a:tr h="472999">
                <a:tc>
                  <a:txBody>
                    <a:bodyPr/>
                    <a:lstStyle/>
                    <a:p>
                      <a:pPr algn="l" fontAlgn="t"/>
                      <a:r>
                        <a:rPr lang="en-IN" sz="2000" b="1" dirty="0">
                          <a:solidFill>
                            <a:srgbClr val="002060"/>
                          </a:solidFill>
                        </a:rPr>
                        <a:t>Method</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b="1" dirty="0"/>
                        <a:t>Description</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69076">
                <a:tc>
                  <a:txBody>
                    <a:bodyPr/>
                    <a:lstStyle/>
                    <a:p>
                      <a:pPr fontAlgn="t"/>
                      <a:r>
                        <a:rPr lang="en-IN" sz="2000" u="none" dirty="0">
                          <a:solidFill>
                            <a:srgbClr val="002060"/>
                          </a:solidFill>
                        </a:rPr>
                        <a:t>createLinearGradient()</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Creates a linear gradient (to use on canvas content)</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72999">
                <a:tc>
                  <a:txBody>
                    <a:bodyPr/>
                    <a:lstStyle/>
                    <a:p>
                      <a:pPr fontAlgn="t"/>
                      <a:r>
                        <a:rPr lang="en-IN" sz="2000" u="none" dirty="0">
                          <a:solidFill>
                            <a:srgbClr val="002060"/>
                          </a:solidFill>
                        </a:rPr>
                        <a:t>createPattern()</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Repeats a specified element in the specified direction</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2999">
                <a:tc>
                  <a:txBody>
                    <a:bodyPr/>
                    <a:lstStyle/>
                    <a:p>
                      <a:pPr fontAlgn="t"/>
                      <a:r>
                        <a:rPr lang="en-IN" sz="2000" u="none" dirty="0">
                          <a:solidFill>
                            <a:srgbClr val="002060"/>
                          </a:solidFill>
                        </a:rPr>
                        <a:t>addColorStop()</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Specifies the </a:t>
                      </a:r>
                      <a:r>
                        <a:rPr lang="en-IN" sz="2000" dirty="0" err="1"/>
                        <a:t>colors</a:t>
                      </a:r>
                      <a:r>
                        <a:rPr lang="en-IN" sz="2000" dirty="0"/>
                        <a:t> and stop positions in a gradient object</a:t>
                      </a:r>
                    </a:p>
                  </a:txBody>
                  <a:tcPr marL="66656" marR="66656" marT="66656" marB="6665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785786" y="982274"/>
          <a:ext cx="7072362" cy="2375288"/>
        </p:xfrm>
        <a:graphic>
          <a:graphicData uri="http://schemas.openxmlformats.org/drawingml/2006/table">
            <a:tbl>
              <a:tblPr/>
              <a:tblGrid>
                <a:gridCol w="1762133">
                  <a:extLst>
                    <a:ext uri="{9D8B030D-6E8A-4147-A177-3AD203B41FA5}">
                      <a16:colId xmlns:a16="http://schemas.microsoft.com/office/drawing/2014/main" val="20000"/>
                    </a:ext>
                  </a:extLst>
                </a:gridCol>
                <a:gridCol w="5310229">
                  <a:extLst>
                    <a:ext uri="{9D8B030D-6E8A-4147-A177-3AD203B41FA5}">
                      <a16:colId xmlns:a16="http://schemas.microsoft.com/office/drawing/2014/main" val="20001"/>
                    </a:ext>
                  </a:extLst>
                </a:gridCol>
              </a:tblGrid>
              <a:tr h="371478">
                <a:tc>
                  <a:txBody>
                    <a:bodyPr/>
                    <a:lstStyle/>
                    <a:p>
                      <a:pPr algn="l" fontAlgn="t"/>
                      <a:r>
                        <a:rPr lang="en-IN" sz="2000" b="1" u="none" dirty="0">
                          <a:solidFill>
                            <a:srgbClr val="002060"/>
                          </a:solidFill>
                        </a:rPr>
                        <a:t>Method</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t>Description</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1478">
                <a:tc>
                  <a:txBody>
                    <a:bodyPr/>
                    <a:lstStyle/>
                    <a:p>
                      <a:pPr fontAlgn="t"/>
                      <a:r>
                        <a:rPr lang="en-IN" sz="2000" b="1" u="none" dirty="0">
                          <a:solidFill>
                            <a:srgbClr val="002060"/>
                          </a:solidFill>
                        </a:rPr>
                        <a:t>rect</a:t>
                      </a:r>
                      <a:r>
                        <a:rPr lang="en-IN" sz="2000" b="1" u="none" dirty="0" smtClean="0">
                          <a:solidFill>
                            <a:srgbClr val="002060"/>
                          </a:solidFill>
                        </a:rPr>
                        <a:t>()</a:t>
                      </a:r>
                      <a:endParaRPr lang="en-IN" sz="2000" b="1" u="none" dirty="0">
                        <a:solidFill>
                          <a:srgbClr val="002060"/>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Creates a </a:t>
                      </a:r>
                      <a:r>
                        <a:rPr lang="en-IN" sz="2000" dirty="0" smtClean="0"/>
                        <a:t>rectangle </a:t>
                      </a:r>
                      <a:endParaRPr lang="en-IN" sz="20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1478">
                <a:tc>
                  <a:txBody>
                    <a:bodyPr/>
                    <a:lstStyle/>
                    <a:p>
                      <a:pPr fontAlgn="t"/>
                      <a:r>
                        <a:rPr lang="en-IN" sz="2000" b="1" u="none" dirty="0" err="1">
                          <a:solidFill>
                            <a:srgbClr val="002060"/>
                          </a:solidFill>
                        </a:rPr>
                        <a:t>fillRect</a:t>
                      </a:r>
                      <a:r>
                        <a:rPr lang="en-IN" sz="2000" b="1" u="none" dirty="0">
                          <a:solidFill>
                            <a:srgbClr val="002060"/>
                          </a:solidFill>
                        </a:rPr>
                        <a: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Draws a "filled" rectangle</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1478">
                <a:tc>
                  <a:txBody>
                    <a:bodyPr/>
                    <a:lstStyle/>
                    <a:p>
                      <a:pPr fontAlgn="t"/>
                      <a:r>
                        <a:rPr lang="en-IN" sz="2000" b="1" u="none" dirty="0" err="1">
                          <a:solidFill>
                            <a:srgbClr val="002060"/>
                          </a:solidFill>
                        </a:rPr>
                        <a:t>strokeRect</a:t>
                      </a:r>
                      <a:r>
                        <a:rPr lang="en-IN" sz="2000" b="1" u="none" dirty="0">
                          <a:solidFill>
                            <a:srgbClr val="002060"/>
                          </a:solidFill>
                        </a:rPr>
                        <a: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Draws a rectangle (no fill)</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1478">
                <a:tc>
                  <a:txBody>
                    <a:bodyPr/>
                    <a:lstStyle/>
                    <a:p>
                      <a:pPr fontAlgn="t"/>
                      <a:r>
                        <a:rPr lang="en-IN" sz="2000" b="1" u="none" dirty="0" err="1" smtClean="0">
                          <a:solidFill>
                            <a:srgbClr val="002060"/>
                          </a:solidFill>
                        </a:rPr>
                        <a:t>clearRect</a:t>
                      </a:r>
                      <a:r>
                        <a:rPr lang="en-IN" sz="2000" b="1" u="none" dirty="0" smtClean="0">
                          <a:solidFill>
                            <a:srgbClr val="002060"/>
                          </a:solidFill>
                        </a:rPr>
                        <a:t>()</a:t>
                      </a:r>
                      <a:endParaRPr lang="en-IN" sz="2000" b="1" u="none" dirty="0">
                        <a:solidFill>
                          <a:srgbClr val="002060"/>
                        </a:solidFill>
                      </a:endParaRP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kumimoji="1" lang="en-IN" sz="2000" b="0" i="0" dirty="0" smtClean="0">
                          <a:solidFill>
                            <a:schemeClr val="tx1"/>
                          </a:solidFill>
                          <a:latin typeface="+mn-lt"/>
                          <a:ea typeface="+mn-ea"/>
                          <a:cs typeface="+mn-cs"/>
                        </a:rPr>
                        <a:t>Clears the specified pixels within a given rectangle</a:t>
                      </a:r>
                      <a:endParaRPr lang="en-IN" sz="2000" dirty="0"/>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3143240" y="176418"/>
            <a:ext cx="2286016" cy="609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179331" rIns="91440" bIns="88872" numCol="1" anchor="ctr" anchorCtr="0" compatLnSpc="1">
            <a:prstTxWarp prst="textNoShape">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Rectangles</a:t>
            </a:r>
            <a:endParaRPr kumimoji="0" lang="en-US" sz="1800" b="1" i="0" u="none" strike="noStrike"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8363A1D7-E95E-458C-B071-B278BBF10293}" type="slidenum">
              <a:rPr lang="en-IN" smtClean="0"/>
              <a:pPr/>
              <a:t>77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14380"/>
          </a:xfrm>
        </p:spPr>
        <p:txBody>
          <a:bodyPr>
            <a:normAutofit fontScale="90000"/>
          </a:bodyPr>
          <a:lstStyle/>
          <a:p>
            <a:r>
              <a:rPr lang="en-IN" dirty="0" err="1" smtClean="0"/>
              <a:t>addclorstop</a:t>
            </a:r>
            <a:r>
              <a:rPr lang="en-IN" dirty="0" smtClean="0"/>
              <a:t>()</a:t>
            </a:r>
            <a:endParaRPr lang="en-IN" dirty="0"/>
          </a:p>
        </p:txBody>
      </p:sp>
      <p:sp>
        <p:nvSpPr>
          <p:cNvPr id="3" name="Content Placeholder 2"/>
          <p:cNvSpPr>
            <a:spLocks noGrp="1"/>
          </p:cNvSpPr>
          <p:nvPr>
            <p:ph idx="1"/>
          </p:nvPr>
        </p:nvSpPr>
        <p:spPr>
          <a:xfrm>
            <a:off x="466696" y="1571612"/>
            <a:ext cx="8248708" cy="4714909"/>
          </a:xfrm>
        </p:spPr>
        <p:txBody>
          <a:bodyPr>
            <a:normAutofit fontScale="92500" lnSpcReduction="20000"/>
          </a:bodyPr>
          <a:lstStyle/>
          <a:p>
            <a:pPr algn="just"/>
            <a:r>
              <a:rPr lang="en-IN" dirty="0" smtClean="0"/>
              <a:t>The </a:t>
            </a:r>
            <a:r>
              <a:rPr lang="en-IN" dirty="0" err="1" smtClean="0"/>
              <a:t>addColorStop</a:t>
            </a:r>
            <a:r>
              <a:rPr lang="en-IN" dirty="0" smtClean="0"/>
              <a:t>() method specifies the </a:t>
            </a:r>
            <a:r>
              <a:rPr lang="en-IN" dirty="0" err="1" smtClean="0"/>
              <a:t>colors</a:t>
            </a:r>
            <a:r>
              <a:rPr lang="en-IN" dirty="0" smtClean="0"/>
              <a:t> and position in a gradient object.</a:t>
            </a:r>
          </a:p>
          <a:p>
            <a:pPr algn="just"/>
            <a:r>
              <a:rPr lang="en-IN" dirty="0" smtClean="0"/>
              <a:t>The </a:t>
            </a:r>
            <a:r>
              <a:rPr lang="en-IN" dirty="0" err="1" smtClean="0"/>
              <a:t>addColorStop</a:t>
            </a:r>
            <a:r>
              <a:rPr lang="en-IN" dirty="0" smtClean="0"/>
              <a:t>() method is used together with </a:t>
            </a:r>
            <a:r>
              <a:rPr lang="en-IN" dirty="0" err="1" smtClean="0">
                <a:hlinkClick r:id="rId2"/>
              </a:rPr>
              <a:t>createLinearGradient</a:t>
            </a:r>
            <a:r>
              <a:rPr lang="en-IN" dirty="0" smtClean="0">
                <a:hlinkClick r:id="rId2"/>
              </a:rPr>
              <a:t>()</a:t>
            </a:r>
            <a:r>
              <a:rPr lang="en-IN" dirty="0" smtClean="0"/>
              <a:t> or </a:t>
            </a:r>
            <a:r>
              <a:rPr lang="en-IN" dirty="0" err="1" smtClean="0">
                <a:hlinkClick r:id="rId3"/>
              </a:rPr>
              <a:t>createRadialGradient</a:t>
            </a:r>
            <a:r>
              <a:rPr lang="en-IN" dirty="0" smtClean="0">
                <a:hlinkClick r:id="rId3"/>
              </a:rPr>
              <a:t>()</a:t>
            </a:r>
            <a:r>
              <a:rPr lang="en-IN" dirty="0" smtClean="0"/>
              <a:t>.</a:t>
            </a:r>
          </a:p>
          <a:p>
            <a:pPr algn="just"/>
            <a:r>
              <a:rPr lang="en-IN" sz="2800" b="1" dirty="0" smtClean="0"/>
              <a:t>Note:</a:t>
            </a:r>
            <a:r>
              <a:rPr lang="en-IN" sz="2800" dirty="0" smtClean="0"/>
              <a:t> You can call the </a:t>
            </a:r>
            <a:r>
              <a:rPr lang="en-IN" sz="2800" dirty="0" err="1" smtClean="0"/>
              <a:t>addColorStop</a:t>
            </a:r>
            <a:r>
              <a:rPr lang="en-IN" sz="2800" dirty="0" smtClean="0"/>
              <a:t>() method multiple times to change a gradient. </a:t>
            </a:r>
          </a:p>
          <a:p>
            <a:pPr algn="just"/>
            <a:r>
              <a:rPr lang="en-IN" sz="2800" dirty="0" smtClean="0"/>
              <a:t>If you omit this method for gradient objects, the gradient will not be visible. You need to create at least one </a:t>
            </a:r>
            <a:r>
              <a:rPr lang="en-IN" sz="2800" dirty="0" err="1" smtClean="0"/>
              <a:t>color</a:t>
            </a:r>
            <a:r>
              <a:rPr lang="en-IN" sz="2800" dirty="0" smtClean="0"/>
              <a:t> stop to have a visible gradient.</a:t>
            </a:r>
          </a:p>
          <a:p>
            <a:r>
              <a:rPr lang="en-IN" dirty="0" smtClean="0"/>
              <a:t>JavaScript syntax: </a:t>
            </a:r>
            <a:r>
              <a:rPr lang="en-IN" i="1" dirty="0" err="1" smtClean="0">
                <a:solidFill>
                  <a:srgbClr val="0070C0"/>
                </a:solidFill>
              </a:rPr>
              <a:t>gradient</a:t>
            </a:r>
            <a:r>
              <a:rPr lang="en-IN" dirty="0" err="1" smtClean="0">
                <a:solidFill>
                  <a:srgbClr val="0070C0"/>
                </a:solidFill>
              </a:rPr>
              <a:t>.addColorStop</a:t>
            </a:r>
            <a:r>
              <a:rPr lang="en-IN" dirty="0" smtClean="0">
                <a:solidFill>
                  <a:srgbClr val="0070C0"/>
                </a:solidFill>
              </a:rPr>
              <a:t>(</a:t>
            </a:r>
            <a:r>
              <a:rPr lang="en-IN" i="1" dirty="0" err="1" smtClean="0">
                <a:solidFill>
                  <a:srgbClr val="0070C0"/>
                </a:solidFill>
              </a:rPr>
              <a:t>stop</a:t>
            </a:r>
            <a:r>
              <a:rPr lang="en-IN" dirty="0" err="1" smtClean="0">
                <a:solidFill>
                  <a:srgbClr val="0070C0"/>
                </a:solidFill>
              </a:rPr>
              <a:t>,</a:t>
            </a:r>
            <a:r>
              <a:rPr lang="en-IN" i="1" dirty="0" err="1" smtClean="0">
                <a:solidFill>
                  <a:srgbClr val="0070C0"/>
                </a:solidFill>
              </a:rPr>
              <a:t>color</a:t>
            </a:r>
            <a:r>
              <a:rPr lang="en-IN" dirty="0" smtClean="0">
                <a:solidFill>
                  <a:srgbClr val="0070C0"/>
                </a:solidFill>
              </a:rPr>
              <a:t>);</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8363A1D7-E95E-458C-B071-B278BBF10293}" type="slidenum">
              <a:rPr lang="en-IN" smtClean="0"/>
              <a:pPr/>
              <a:t>78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571736" y="214291"/>
            <a:ext cx="2643174" cy="6401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179331" rIns="9144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rPr>
              <a:t>Paths</a:t>
            </a:r>
          </a:p>
        </p:txBody>
      </p:sp>
      <p:graphicFrame>
        <p:nvGraphicFramePr>
          <p:cNvPr id="7" name="Table 6"/>
          <p:cNvGraphicFramePr>
            <a:graphicFrameLocks noGrp="1"/>
          </p:cNvGraphicFramePr>
          <p:nvPr/>
        </p:nvGraphicFramePr>
        <p:xfrm>
          <a:off x="928662" y="1142984"/>
          <a:ext cx="7358114" cy="5357850"/>
        </p:xfrm>
        <a:graphic>
          <a:graphicData uri="http://schemas.openxmlformats.org/drawingml/2006/table">
            <a:tbl>
              <a:tblPr/>
              <a:tblGrid>
                <a:gridCol w="1833330">
                  <a:extLst>
                    <a:ext uri="{9D8B030D-6E8A-4147-A177-3AD203B41FA5}">
                      <a16:colId xmlns:a16="http://schemas.microsoft.com/office/drawing/2014/main" val="20000"/>
                    </a:ext>
                  </a:extLst>
                </a:gridCol>
                <a:gridCol w="5524784">
                  <a:extLst>
                    <a:ext uri="{9D8B030D-6E8A-4147-A177-3AD203B41FA5}">
                      <a16:colId xmlns:a16="http://schemas.microsoft.com/office/drawing/2014/main" val="20001"/>
                    </a:ext>
                  </a:extLst>
                </a:gridCol>
              </a:tblGrid>
              <a:tr h="458295">
                <a:tc>
                  <a:txBody>
                    <a:bodyPr/>
                    <a:lstStyle/>
                    <a:p>
                      <a:pPr algn="l" fontAlgn="t"/>
                      <a:r>
                        <a:rPr lang="en-IN" sz="2000" b="1" dirty="0">
                          <a:solidFill>
                            <a:srgbClr val="002060"/>
                          </a:solidFill>
                        </a:rPr>
                        <a:t>Method</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solidFill>
                            <a:srgbClr val="002060"/>
                          </a:solidFill>
                        </a:rPr>
                        <a:t>Description</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58295">
                <a:tc>
                  <a:txBody>
                    <a:bodyPr/>
                    <a:lstStyle/>
                    <a:p>
                      <a:pPr fontAlgn="t"/>
                      <a:r>
                        <a:rPr lang="en-IN" sz="2000" u="none" dirty="0">
                          <a:solidFill>
                            <a:srgbClr val="002060"/>
                          </a:solidFill>
                        </a:rPr>
                        <a:t>fill()</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Fills the current drawing (path)</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865862">
                <a:tc>
                  <a:txBody>
                    <a:bodyPr/>
                    <a:lstStyle/>
                    <a:p>
                      <a:pPr fontAlgn="t"/>
                      <a:r>
                        <a:rPr lang="en-IN" sz="2000" u="none" dirty="0">
                          <a:solidFill>
                            <a:srgbClr val="002060"/>
                          </a:solidFill>
                        </a:rPr>
                        <a:t>moveTo()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Moves the path to the specified point in the canvas, without creating a 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458295">
                <a:tc>
                  <a:txBody>
                    <a:bodyPr/>
                    <a:lstStyle/>
                    <a:p>
                      <a:pPr fontAlgn="t"/>
                      <a:r>
                        <a:rPr lang="en-IN" sz="2000" u="none" dirty="0">
                          <a:solidFill>
                            <a:srgbClr val="002060"/>
                          </a:solidFill>
                        </a:rPr>
                        <a:t>stroke()</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Actually draws the path you have defined</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65862">
                <a:tc>
                  <a:txBody>
                    <a:bodyPr/>
                    <a:lstStyle/>
                    <a:p>
                      <a:pPr fontAlgn="t"/>
                      <a:r>
                        <a:rPr lang="en-IN" sz="2000" u="none" dirty="0">
                          <a:solidFill>
                            <a:srgbClr val="002060"/>
                          </a:solidFill>
                        </a:rPr>
                        <a:t>lineTo()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Adds a new point and creates a line from that point to the last specified point in the canvas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9517">
                <a:tc>
                  <a:txBody>
                    <a:bodyPr/>
                    <a:lstStyle/>
                    <a:p>
                      <a:pPr fontAlgn="t"/>
                      <a:r>
                        <a:rPr lang="en-IN" sz="2000" u="none" dirty="0">
                          <a:solidFill>
                            <a:srgbClr val="002060"/>
                          </a:solidFill>
                        </a:rPr>
                        <a:t>beginPath()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Begins a path, or resets the current path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5862">
                <a:tc>
                  <a:txBody>
                    <a:bodyPr/>
                    <a:lstStyle/>
                    <a:p>
                      <a:pPr fontAlgn="t"/>
                      <a:r>
                        <a:rPr lang="en-IN" sz="2000" u="none" dirty="0">
                          <a:solidFill>
                            <a:srgbClr val="002060"/>
                          </a:solidFill>
                          <a:hlinkClick r:id="rId2" action="ppaction://hlinkfile"/>
                        </a:rPr>
                        <a:t>arc</a:t>
                      </a:r>
                      <a:r>
                        <a:rPr lang="en-IN" sz="2000" u="none" dirty="0">
                          <a:solidFill>
                            <a:srgbClr val="002060"/>
                          </a:solidFill>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Creates an arc/curve (used to create circles, or parts of circles)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865862">
                <a:tc>
                  <a:txBody>
                    <a:bodyPr/>
                    <a:lstStyle/>
                    <a:p>
                      <a:pPr fontAlgn="t"/>
                      <a:r>
                        <a:rPr lang="en-IN" sz="2000" u="none" dirty="0">
                          <a:solidFill>
                            <a:srgbClr val="002060"/>
                          </a:solidFill>
                        </a:rPr>
                        <a:t>clip()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t>Clips a region of any shape and size from the original canvas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8363A1D7-E95E-458C-B071-B278BBF10293}" type="slidenum">
              <a:rPr lang="en-IN" smtClean="0"/>
              <a:pPr/>
              <a:t>79</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57166"/>
            <a:ext cx="8229600" cy="714380"/>
          </a:xfrm>
        </p:spPr>
        <p:txBody>
          <a:bodyPr>
            <a:normAutofit fontScale="90000"/>
          </a:bodyPr>
          <a:lstStyle/>
          <a:p>
            <a:r>
              <a:rPr lang="en-IN" dirty="0" smtClean="0"/>
              <a:t>HTML 5 Benefits</a:t>
            </a:r>
            <a:endParaRPr lang="en-IN" dirty="0"/>
          </a:p>
        </p:txBody>
      </p:sp>
      <p:sp>
        <p:nvSpPr>
          <p:cNvPr id="3" name="Content Placeholder 2"/>
          <p:cNvSpPr>
            <a:spLocks noGrp="1"/>
          </p:cNvSpPr>
          <p:nvPr>
            <p:ph idx="1"/>
          </p:nvPr>
        </p:nvSpPr>
        <p:spPr>
          <a:xfrm>
            <a:off x="466696" y="1285860"/>
            <a:ext cx="8248708" cy="5000661"/>
          </a:xfrm>
        </p:spPr>
        <p:txBody>
          <a:bodyPr>
            <a:noAutofit/>
          </a:bodyPr>
          <a:lstStyle/>
          <a:p>
            <a:pPr algn="just"/>
            <a:r>
              <a:rPr lang="en-IN" sz="2600" dirty="0" smtClean="0"/>
              <a:t>Present of Web designing makes easier with the development of </a:t>
            </a:r>
            <a:r>
              <a:rPr lang="en-IN" sz="2600" b="1" dirty="0" smtClean="0"/>
              <a:t>HTML5.</a:t>
            </a:r>
          </a:p>
          <a:p>
            <a:pPr algn="just"/>
            <a:r>
              <a:rPr lang="en-IN" sz="2600" dirty="0" smtClean="0"/>
              <a:t>The use of Photoshop and Flash application use has been reduced by development of </a:t>
            </a:r>
            <a:r>
              <a:rPr lang="en-IN" sz="2600" b="1" dirty="0" smtClean="0"/>
              <a:t>HTML5</a:t>
            </a:r>
            <a:r>
              <a:rPr lang="en-IN" sz="2600" dirty="0" smtClean="0"/>
              <a:t>, </a:t>
            </a:r>
          </a:p>
          <a:p>
            <a:pPr algn="just"/>
            <a:r>
              <a:rPr lang="en-IN" sz="2600" dirty="0" smtClean="0"/>
              <a:t>Use </a:t>
            </a:r>
            <a:r>
              <a:rPr lang="en-IN" sz="2600" b="1" dirty="0" smtClean="0"/>
              <a:t>&lt;details&gt;</a:t>
            </a:r>
            <a:r>
              <a:rPr lang="en-IN" sz="2600" dirty="0" smtClean="0"/>
              <a:t> and </a:t>
            </a:r>
            <a:r>
              <a:rPr lang="en-IN" sz="2600" b="1" dirty="0" smtClean="0"/>
              <a:t>&lt;summary&gt;</a:t>
            </a:r>
            <a:r>
              <a:rPr lang="en-IN" sz="2600" dirty="0" smtClean="0"/>
              <a:t> tag for show and hide function of Java Script. We need not to put a long affords to code this thing.</a:t>
            </a:r>
          </a:p>
          <a:p>
            <a:pPr algn="just"/>
            <a:r>
              <a:rPr lang="en-IN" sz="2600" dirty="0" smtClean="0"/>
              <a:t> </a:t>
            </a:r>
          </a:p>
          <a:p>
            <a:pPr algn="just"/>
            <a:r>
              <a:rPr lang="en-IN" sz="2600" dirty="0" smtClean="0"/>
              <a:t>Apart from this feature we can use the 3D image with </a:t>
            </a:r>
            <a:r>
              <a:rPr lang="en-IN" sz="2600" b="1" dirty="0" smtClean="0"/>
              <a:t>&lt;canvas&gt;</a:t>
            </a:r>
            <a:r>
              <a:rPr lang="en-IN" sz="2600" dirty="0" smtClean="0"/>
              <a:t>, the special designed paragraph with </a:t>
            </a:r>
            <a:r>
              <a:rPr lang="en-IN" sz="2600" b="1" dirty="0" smtClean="0"/>
              <a:t>&lt;article&gt;</a:t>
            </a:r>
            <a:r>
              <a:rPr lang="en-IN" sz="2600" dirty="0" smtClean="0"/>
              <a:t> and many more.</a:t>
            </a:r>
            <a:endParaRPr lang="en-IN" sz="2600" dirty="0"/>
          </a:p>
        </p:txBody>
      </p:sp>
      <p:sp>
        <p:nvSpPr>
          <p:cNvPr id="5" name="Slide Number Placeholder 4"/>
          <p:cNvSpPr>
            <a:spLocks noGrp="1"/>
          </p:cNvSpPr>
          <p:nvPr>
            <p:ph type="sldNum" sz="quarter" idx="12"/>
          </p:nvPr>
        </p:nvSpPr>
        <p:spPr/>
        <p:txBody>
          <a:bodyPr/>
          <a:lstStyle/>
          <a:p>
            <a:fld id="{8363A1D7-E95E-458C-B071-B278BBF10293}" type="slidenum">
              <a:rPr lang="en-IN" smtClean="0"/>
              <a:pPr/>
              <a:t>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5786" y="571480"/>
            <a:ext cx="1257280" cy="928686"/>
          </a:xfrm>
        </p:spPr>
        <p:txBody>
          <a:bodyPr/>
          <a:lstStyle/>
          <a:p>
            <a:pPr algn="r"/>
            <a:r>
              <a:rPr lang="en-IN" dirty="0" smtClean="0"/>
              <a:t>arc</a:t>
            </a:r>
            <a:endParaRPr lang="en-IN" dirty="0"/>
          </a:p>
        </p:txBody>
      </p:sp>
      <p:sp>
        <p:nvSpPr>
          <p:cNvPr id="7" name="Content Placeholder 6"/>
          <p:cNvSpPr>
            <a:spLocks noGrp="1"/>
          </p:cNvSpPr>
          <p:nvPr>
            <p:ph idx="1"/>
          </p:nvPr>
        </p:nvSpPr>
        <p:spPr>
          <a:xfrm>
            <a:off x="466696" y="2071678"/>
            <a:ext cx="8248708" cy="4214843"/>
          </a:xfrm>
        </p:spPr>
        <p:txBody>
          <a:bodyPr>
            <a:normAutofit fontScale="70000" lnSpcReduction="20000"/>
          </a:bodyPr>
          <a:lstStyle/>
          <a:p>
            <a:r>
              <a:rPr lang="en-IN" sz="3400" dirty="0" smtClean="0"/>
              <a:t>JavaScript syntax:</a:t>
            </a:r>
          </a:p>
          <a:p>
            <a:pPr lvl="1"/>
            <a:r>
              <a:rPr lang="en-IN" sz="3400" i="1" dirty="0" smtClean="0"/>
              <a:t>context</a:t>
            </a:r>
            <a:r>
              <a:rPr lang="en-IN" sz="3400" dirty="0" smtClean="0"/>
              <a:t>.arc(</a:t>
            </a:r>
            <a:r>
              <a:rPr lang="en-IN" sz="3400" i="1" dirty="0" err="1" smtClean="0"/>
              <a:t>x,y,r,sAngle,eAngle,clockwise</a:t>
            </a:r>
            <a:r>
              <a:rPr lang="en-IN" sz="3400" dirty="0" smtClean="0"/>
              <a:t>);</a:t>
            </a:r>
          </a:p>
          <a:p>
            <a:endParaRPr lang="en-IN" sz="3400" b="1" dirty="0" smtClean="0"/>
          </a:p>
          <a:p>
            <a:r>
              <a:rPr lang="en-IN" sz="3400" b="1" dirty="0" smtClean="0"/>
              <a:t>Tip:</a:t>
            </a:r>
            <a:r>
              <a:rPr lang="en-IN" sz="3400" dirty="0" smtClean="0"/>
              <a:t> To create a circle with arc(): </a:t>
            </a:r>
          </a:p>
          <a:p>
            <a:pPr lvl="1"/>
            <a:r>
              <a:rPr lang="en-IN" sz="3000" dirty="0" smtClean="0"/>
              <a:t>Set start angle to 0</a:t>
            </a:r>
          </a:p>
          <a:p>
            <a:pPr lvl="1"/>
            <a:r>
              <a:rPr lang="en-IN" sz="3000" dirty="0" smtClean="0"/>
              <a:t> end angle to 2*</a:t>
            </a:r>
            <a:r>
              <a:rPr lang="en-IN" sz="3000" dirty="0" err="1" smtClean="0"/>
              <a:t>Math.PI</a:t>
            </a:r>
            <a:r>
              <a:rPr lang="en-IN" sz="3000" dirty="0" smtClean="0"/>
              <a:t>.</a:t>
            </a:r>
          </a:p>
          <a:p>
            <a:endParaRPr lang="en-IN" sz="3400" dirty="0" smtClean="0"/>
          </a:p>
          <a:p>
            <a:r>
              <a:rPr lang="en-IN" sz="3400" dirty="0" smtClean="0">
                <a:solidFill>
                  <a:srgbClr val="33CC33"/>
                </a:solidFill>
              </a:rPr>
              <a:t>Center arc(</a:t>
            </a:r>
            <a:r>
              <a:rPr lang="en-IN" sz="3400" b="1" dirty="0" smtClean="0">
                <a:solidFill>
                  <a:srgbClr val="33CC33"/>
                </a:solidFill>
              </a:rPr>
              <a:t>100,75</a:t>
            </a:r>
            <a:r>
              <a:rPr lang="en-IN" sz="3400" dirty="0" smtClean="0">
                <a:solidFill>
                  <a:srgbClr val="33CC33"/>
                </a:solidFill>
              </a:rPr>
              <a:t>,50,0*Math.PI,1.5*</a:t>
            </a:r>
            <a:r>
              <a:rPr lang="en-IN" sz="3400" dirty="0" err="1" smtClean="0">
                <a:solidFill>
                  <a:srgbClr val="33CC33"/>
                </a:solidFill>
              </a:rPr>
              <a:t>Math.PI</a:t>
            </a:r>
            <a:r>
              <a:rPr lang="en-IN" sz="3400" dirty="0" smtClean="0">
                <a:solidFill>
                  <a:srgbClr val="33CC33"/>
                </a:solidFill>
              </a:rPr>
              <a:t>)</a:t>
            </a:r>
            <a:r>
              <a:rPr lang="en-IN" sz="3400" dirty="0" smtClean="0">
                <a:solidFill>
                  <a:srgbClr val="FF0000"/>
                </a:solidFill>
              </a:rPr>
              <a:t/>
            </a:r>
            <a:br>
              <a:rPr lang="en-IN" sz="3400" dirty="0" smtClean="0">
                <a:solidFill>
                  <a:srgbClr val="FF0000"/>
                </a:solidFill>
              </a:rPr>
            </a:br>
            <a:endParaRPr lang="en-IN" sz="3400" dirty="0" smtClean="0">
              <a:solidFill>
                <a:srgbClr val="FF0000"/>
              </a:solidFill>
            </a:endParaRPr>
          </a:p>
          <a:p>
            <a:r>
              <a:rPr lang="en-IN" sz="3400" dirty="0" smtClean="0">
                <a:solidFill>
                  <a:srgbClr val="FF0000"/>
                </a:solidFill>
              </a:rPr>
              <a:t>Start angle: arc(100,75,50,</a:t>
            </a:r>
            <a:r>
              <a:rPr lang="en-IN" sz="3400" b="1" dirty="0" smtClean="0">
                <a:solidFill>
                  <a:srgbClr val="FF0000"/>
                </a:solidFill>
              </a:rPr>
              <a:t>0</a:t>
            </a:r>
            <a:r>
              <a:rPr lang="en-IN" sz="3400" dirty="0" smtClean="0">
                <a:solidFill>
                  <a:srgbClr val="FF0000"/>
                </a:solidFill>
              </a:rPr>
              <a:t>,1.5*</a:t>
            </a:r>
            <a:r>
              <a:rPr lang="en-IN" sz="3400" dirty="0" err="1" smtClean="0">
                <a:solidFill>
                  <a:srgbClr val="FF0000"/>
                </a:solidFill>
              </a:rPr>
              <a:t>Math.PI</a:t>
            </a:r>
            <a:r>
              <a:rPr lang="en-IN" sz="3400" dirty="0" smtClean="0">
                <a:solidFill>
                  <a:srgbClr val="FF0000"/>
                </a:solidFill>
              </a:rPr>
              <a:t>)</a:t>
            </a:r>
            <a:r>
              <a:rPr lang="en-IN" sz="3400" dirty="0" smtClean="0"/>
              <a:t/>
            </a:r>
            <a:br>
              <a:rPr lang="en-IN" sz="3400" dirty="0" smtClean="0"/>
            </a:br>
            <a:endParaRPr lang="en-IN" sz="3400" dirty="0" smtClean="0"/>
          </a:p>
          <a:p>
            <a:r>
              <a:rPr lang="en-IN" sz="3400" dirty="0" smtClean="0">
                <a:solidFill>
                  <a:schemeClr val="tx2">
                    <a:lumMod val="75000"/>
                  </a:schemeClr>
                </a:solidFill>
              </a:rPr>
              <a:t>End angle: arc(100,75,50,0*Math.PI,</a:t>
            </a:r>
            <a:r>
              <a:rPr lang="en-IN" sz="3400" b="1" dirty="0" smtClean="0">
                <a:solidFill>
                  <a:schemeClr val="tx2">
                    <a:lumMod val="75000"/>
                  </a:schemeClr>
                </a:solidFill>
              </a:rPr>
              <a:t>1.5*</a:t>
            </a:r>
            <a:r>
              <a:rPr lang="en-IN" sz="3400" b="1" dirty="0" err="1" smtClean="0">
                <a:solidFill>
                  <a:schemeClr val="tx2">
                    <a:lumMod val="75000"/>
                  </a:schemeClr>
                </a:solidFill>
              </a:rPr>
              <a:t>Math.PI</a:t>
            </a:r>
            <a:r>
              <a:rPr lang="en-IN" sz="3600" dirty="0" smtClean="0">
                <a:solidFill>
                  <a:schemeClr val="tx2">
                    <a:lumMod val="75000"/>
                  </a:schemeClr>
                </a:solidFill>
              </a:rPr>
              <a:t>)</a:t>
            </a:r>
            <a:r>
              <a:rPr lang="en-IN" dirty="0" smtClean="0">
                <a:solidFill>
                  <a:schemeClr val="tx2">
                    <a:lumMod val="75000"/>
                  </a:schemeClr>
                </a:solidFill>
              </a:rPr>
              <a:t> </a:t>
            </a:r>
            <a:endParaRPr lang="en-IN" dirty="0">
              <a:solidFill>
                <a:schemeClr val="tx2">
                  <a:lumMod val="75000"/>
                </a:schemeClr>
              </a:solidFill>
            </a:endParaRPr>
          </a:p>
        </p:txBody>
      </p:sp>
      <p:pic>
        <p:nvPicPr>
          <p:cNvPr id="2051" name="Picture 3" descr="An arc"/>
          <p:cNvPicPr>
            <a:picLocks noChangeAspect="1" noChangeArrowheads="1"/>
          </p:cNvPicPr>
          <p:nvPr/>
        </p:nvPicPr>
        <p:blipFill>
          <a:blip r:embed="rId2"/>
          <a:srcRect/>
          <a:stretch>
            <a:fillRect/>
          </a:stretch>
        </p:blipFill>
        <p:spPr bwMode="auto">
          <a:xfrm>
            <a:off x="4357686" y="214290"/>
            <a:ext cx="4000528" cy="2013512"/>
          </a:xfrm>
          <a:prstGeom prst="rect">
            <a:avLst/>
          </a:prstGeom>
          <a:noFill/>
        </p:spPr>
      </p:pic>
      <p:sp>
        <p:nvSpPr>
          <p:cNvPr id="5" name="Slide Number Placeholder 4"/>
          <p:cNvSpPr>
            <a:spLocks noGrp="1"/>
          </p:cNvSpPr>
          <p:nvPr>
            <p:ph type="sldNum" sz="quarter" idx="12"/>
          </p:nvPr>
        </p:nvSpPr>
        <p:spPr/>
        <p:txBody>
          <a:bodyPr/>
          <a:lstStyle/>
          <a:p>
            <a:fld id="{8363A1D7-E95E-458C-B071-B278BBF10293}" type="slidenum">
              <a:rPr lang="en-IN" smtClean="0"/>
              <a:pPr/>
              <a:t>80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blinds(horizontal)">
                                      <p:cBhvr>
                                        <p:cTn id="21" dur="500"/>
                                        <p:tgtEl>
                                          <p:spTgt spid="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blinds(horizontal)">
                                      <p:cBhvr>
                                        <p:cTn id="26" dur="500"/>
                                        <p:tgtEl>
                                          <p:spTgt spid="7">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blinds(horizontal)">
                                      <p:cBhvr>
                                        <p:cTn id="29" dur="500"/>
                                        <p:tgtEl>
                                          <p:spTgt spid="7">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blinds(horizontal)">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0100" y="928670"/>
          <a:ext cx="6786610" cy="2643206"/>
        </p:xfrm>
        <a:graphic>
          <a:graphicData uri="http://schemas.openxmlformats.org/drawingml/2006/table">
            <a:tbl>
              <a:tblPr/>
              <a:tblGrid>
                <a:gridCol w="1749685">
                  <a:extLst>
                    <a:ext uri="{9D8B030D-6E8A-4147-A177-3AD203B41FA5}">
                      <a16:colId xmlns:a16="http://schemas.microsoft.com/office/drawing/2014/main" val="20000"/>
                    </a:ext>
                  </a:extLst>
                </a:gridCol>
                <a:gridCol w="5036925">
                  <a:extLst>
                    <a:ext uri="{9D8B030D-6E8A-4147-A177-3AD203B41FA5}">
                      <a16:colId xmlns:a16="http://schemas.microsoft.com/office/drawing/2014/main" val="20001"/>
                    </a:ext>
                  </a:extLst>
                </a:gridCol>
              </a:tblGrid>
              <a:tr h="421754">
                <a:tc>
                  <a:txBody>
                    <a:bodyPr/>
                    <a:lstStyle/>
                    <a:p>
                      <a:pPr algn="l" fontAlgn="t"/>
                      <a:r>
                        <a:rPr lang="en-IN" sz="2000" b="1" dirty="0">
                          <a:solidFill>
                            <a:srgbClr val="002060"/>
                          </a:solidFill>
                        </a:rPr>
                        <a:t>Property</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t>Description</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40484">
                <a:tc>
                  <a:txBody>
                    <a:bodyPr/>
                    <a:lstStyle/>
                    <a:p>
                      <a:pPr fontAlgn="t"/>
                      <a:r>
                        <a:rPr lang="en-IN" sz="2000" u="none" dirty="0">
                          <a:solidFill>
                            <a:srgbClr val="002060"/>
                          </a:solidFill>
                        </a:rPr>
                        <a:t>font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Sets or returns the current font properties for text content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40484">
                <a:tc>
                  <a:txBody>
                    <a:bodyPr/>
                    <a:lstStyle/>
                    <a:p>
                      <a:pPr fontAlgn="t"/>
                      <a:r>
                        <a:rPr lang="en-IN" sz="2000" u="none" dirty="0" err="1">
                          <a:solidFill>
                            <a:srgbClr val="002060"/>
                          </a:solidFill>
                        </a:rPr>
                        <a:t>textAlign</a:t>
                      </a:r>
                      <a:endParaRPr lang="en-IN" sz="2000" u="none" dirty="0">
                        <a:solidFill>
                          <a:srgbClr val="002060"/>
                        </a:solidFill>
                      </a:endParaRP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t>Sets or returns the current alignment for text content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40484">
                <a:tc>
                  <a:txBody>
                    <a:bodyPr/>
                    <a:lstStyle/>
                    <a:p>
                      <a:pPr fontAlgn="t"/>
                      <a:r>
                        <a:rPr lang="en-IN" sz="2000" u="none" dirty="0" err="1">
                          <a:solidFill>
                            <a:srgbClr val="002060"/>
                          </a:solidFill>
                        </a:rPr>
                        <a:t>textBaseline</a:t>
                      </a:r>
                      <a:endParaRPr lang="en-IN" sz="2000" u="none" dirty="0">
                        <a:solidFill>
                          <a:srgbClr val="002060"/>
                        </a:solidFill>
                      </a:endParaRP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Sets or returns the current text baseline used when drawing text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000100" y="3857628"/>
          <a:ext cx="6858048" cy="2357455"/>
        </p:xfrm>
        <a:graphic>
          <a:graphicData uri="http://schemas.openxmlformats.org/drawingml/2006/table">
            <a:tbl>
              <a:tblPr/>
              <a:tblGrid>
                <a:gridCol w="1928840">
                  <a:extLst>
                    <a:ext uri="{9D8B030D-6E8A-4147-A177-3AD203B41FA5}">
                      <a16:colId xmlns:a16="http://schemas.microsoft.com/office/drawing/2014/main" val="20000"/>
                    </a:ext>
                  </a:extLst>
                </a:gridCol>
                <a:gridCol w="4929208">
                  <a:extLst>
                    <a:ext uri="{9D8B030D-6E8A-4147-A177-3AD203B41FA5}">
                      <a16:colId xmlns:a16="http://schemas.microsoft.com/office/drawing/2014/main" val="20001"/>
                    </a:ext>
                  </a:extLst>
                </a:gridCol>
              </a:tblGrid>
              <a:tr h="495709">
                <a:tc>
                  <a:txBody>
                    <a:bodyPr/>
                    <a:lstStyle/>
                    <a:p>
                      <a:pPr algn="l" fontAlgn="t"/>
                      <a:r>
                        <a:rPr lang="en-IN" sz="2000" b="1" dirty="0">
                          <a:solidFill>
                            <a:srgbClr val="002060"/>
                          </a:solidFill>
                        </a:rPr>
                        <a:t>Method</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t>Description</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5709">
                <a:tc>
                  <a:txBody>
                    <a:bodyPr/>
                    <a:lstStyle/>
                    <a:p>
                      <a:pPr fontAlgn="t"/>
                      <a:r>
                        <a:rPr lang="en-IN" sz="2000" u="none" dirty="0">
                          <a:solidFill>
                            <a:srgbClr val="002060"/>
                          </a:solidFill>
                          <a:hlinkClick r:id="rId2" action="ppaction://hlinkfile"/>
                        </a:rPr>
                        <a:t>fillText()</a:t>
                      </a:r>
                      <a:endParaRPr lang="en-IN" sz="2000" u="none" dirty="0">
                        <a:solidFill>
                          <a:srgbClr val="002060"/>
                        </a:solidFill>
                      </a:endParaRP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Draws "filled" text on the canvas</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95709">
                <a:tc>
                  <a:txBody>
                    <a:bodyPr/>
                    <a:lstStyle/>
                    <a:p>
                      <a:pPr fontAlgn="t"/>
                      <a:r>
                        <a:rPr lang="en-IN" sz="2000" u="none" dirty="0" err="1">
                          <a:solidFill>
                            <a:srgbClr val="002060"/>
                          </a:solidFill>
                        </a:rPr>
                        <a:t>strokeText</a:t>
                      </a:r>
                      <a:r>
                        <a:rPr lang="en-IN" sz="2000" u="none" dirty="0">
                          <a:solidFill>
                            <a:srgbClr val="002060"/>
                          </a:solidFill>
                        </a:rPr>
                        <a: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t>Draws text on the canvas (no fill)</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70328">
                <a:tc>
                  <a:txBody>
                    <a:bodyPr/>
                    <a:lstStyle/>
                    <a:p>
                      <a:pPr fontAlgn="t"/>
                      <a:r>
                        <a:rPr lang="en-IN" sz="2000" u="none" dirty="0" err="1">
                          <a:solidFill>
                            <a:srgbClr val="002060"/>
                          </a:solidFill>
                        </a:rPr>
                        <a:t>measureText</a:t>
                      </a:r>
                      <a:r>
                        <a:rPr lang="en-IN" sz="2000" u="none" dirty="0">
                          <a:solidFill>
                            <a:srgbClr val="002060"/>
                          </a:solidFill>
                        </a:rPr>
                        <a: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dirty="0"/>
                        <a:t>Returns an object that contains the width of the specified text</a:t>
                      </a:r>
                    </a:p>
                  </a:txBody>
                  <a:tcPr marL="49261" marR="49261" marT="49261" marB="492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102401" name="Rectangle 1"/>
          <p:cNvSpPr>
            <a:spLocks noChangeArrowheads="1"/>
          </p:cNvSpPr>
          <p:nvPr/>
        </p:nvSpPr>
        <p:spPr bwMode="auto">
          <a:xfrm>
            <a:off x="3571900" y="214290"/>
            <a:ext cx="1928794" cy="609376"/>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179331" rIns="91440" bIns="88872" numCol="1" anchor="ctr" anchorCtr="0" compatLnSpc="1">
            <a:prstTxWarp prst="textNoShape">
              <a:avLst/>
            </a:prstTxWarp>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normalizeH="0" baseline="0" dirty="0" smtClean="0">
                <a:ln/>
                <a:solidFill>
                  <a:schemeClr val="accent3"/>
                </a:solidFill>
                <a:latin typeface="Arial" pitchFamily="34" charset="0"/>
                <a:cs typeface="Arial" pitchFamily="34" charset="0"/>
              </a:rPr>
              <a:t>Text</a:t>
            </a:r>
            <a:endParaRPr kumimoji="0" lang="en-US" sz="1800" b="1" i="0" u="none" strike="noStrike" normalizeH="0" baseline="0" dirty="0" smtClean="0">
              <a:ln/>
              <a:solidFill>
                <a:schemeClr val="accent3"/>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8363A1D7-E95E-458C-B071-B278BBF10293}" type="slidenum">
              <a:rPr lang="en-IN" smtClean="0"/>
              <a:pPr/>
              <a:t>81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428628"/>
          </a:xfrm>
        </p:spPr>
        <p:txBody>
          <a:bodyPr>
            <a:normAutofit fontScale="90000"/>
          </a:bodyPr>
          <a:lstStyle/>
          <a:p>
            <a:r>
              <a:rPr lang="en-IN" dirty="0" smtClean="0"/>
              <a:t>Image Drawing- Canvas</a:t>
            </a:r>
            <a:endParaRPr lang="en-IN" dirty="0"/>
          </a:p>
        </p:txBody>
      </p:sp>
      <p:sp>
        <p:nvSpPr>
          <p:cNvPr id="3" name="Content Placeholder 2"/>
          <p:cNvSpPr>
            <a:spLocks noGrp="1"/>
          </p:cNvSpPr>
          <p:nvPr>
            <p:ph idx="1"/>
          </p:nvPr>
        </p:nvSpPr>
        <p:spPr/>
        <p:txBody>
          <a:bodyPr>
            <a:normAutofit/>
          </a:bodyPr>
          <a:lstStyle/>
          <a:p>
            <a:r>
              <a:rPr lang="en-IN" sz="2600" dirty="0" smtClean="0"/>
              <a:t>Method Description </a:t>
            </a:r>
            <a:r>
              <a:rPr lang="en-IN" sz="2600" u="sng" dirty="0" err="1" smtClean="0">
                <a:hlinkClick r:id="rId2" action="ppaction://hlinkfile"/>
              </a:rPr>
              <a:t>drawImage</a:t>
            </a:r>
            <a:r>
              <a:rPr lang="en-IN" sz="2600" u="sng" dirty="0" smtClean="0">
                <a:hlinkClick r:id="rId2" action="ppaction://hlinkfile"/>
              </a:rPr>
              <a:t>()</a:t>
            </a:r>
            <a:r>
              <a:rPr lang="en-IN" sz="2600" u="sng" dirty="0" smtClean="0"/>
              <a:t> </a:t>
            </a:r>
            <a:r>
              <a:rPr lang="en-IN" sz="2600" dirty="0" smtClean="0"/>
              <a:t>Draws an image, canvas, or video onto the canvas</a:t>
            </a:r>
          </a:p>
          <a:p>
            <a:endParaRPr lang="en-IN" sz="2600" b="1" dirty="0" smtClean="0"/>
          </a:p>
          <a:p>
            <a:r>
              <a:rPr lang="en-IN" sz="2600" b="1" dirty="0" smtClean="0"/>
              <a:t>Note: </a:t>
            </a:r>
            <a:r>
              <a:rPr lang="en-IN" sz="2600" dirty="0" smtClean="0"/>
              <a:t>call </a:t>
            </a:r>
            <a:r>
              <a:rPr lang="en-IN" sz="2600" dirty="0" err="1" smtClean="0"/>
              <a:t>drawImage</a:t>
            </a:r>
            <a:r>
              <a:rPr lang="en-IN" sz="2600" dirty="0" smtClean="0"/>
              <a:t>() from </a:t>
            </a:r>
            <a:r>
              <a:rPr lang="en-IN" sz="2600" dirty="0" err="1" smtClean="0"/>
              <a:t>window.onload</a:t>
            </a:r>
            <a:r>
              <a:rPr lang="en-IN" sz="2600" dirty="0" smtClean="0"/>
              <a:t>() </a:t>
            </a:r>
          </a:p>
          <a:p>
            <a:pPr lvl="1"/>
            <a:r>
              <a:rPr lang="en-IN" sz="2200" dirty="0" smtClean="0"/>
              <a:t>or</a:t>
            </a:r>
          </a:p>
          <a:p>
            <a:pPr lvl="1"/>
            <a:r>
              <a:rPr lang="en-IN" sz="2600" dirty="0" smtClean="0"/>
              <a:t>from </a:t>
            </a:r>
            <a:r>
              <a:rPr lang="en-IN" sz="2600" dirty="0" err="1" smtClean="0"/>
              <a:t>document.getElementById</a:t>
            </a:r>
            <a:r>
              <a:rPr lang="en-IN" sz="2600" dirty="0" smtClean="0"/>
              <a:t>("</a:t>
            </a:r>
            <a:r>
              <a:rPr lang="en-IN" sz="2600" i="1" dirty="0" err="1" smtClean="0"/>
              <a:t>imageID</a:t>
            </a:r>
            <a:r>
              <a:rPr lang="en-IN" sz="2600" dirty="0" smtClean="0"/>
              <a:t>").</a:t>
            </a:r>
            <a:r>
              <a:rPr lang="en-IN" sz="2600" dirty="0" err="1" smtClean="0"/>
              <a:t>onload</a:t>
            </a:r>
            <a:endParaRPr lang="en-IN" sz="2600" dirty="0" smtClean="0"/>
          </a:p>
          <a:p>
            <a:endParaRPr lang="en-IN" sz="2600" dirty="0" smtClean="0"/>
          </a:p>
          <a:p>
            <a:pPr lvl="1"/>
            <a:r>
              <a:rPr lang="en-IN" dirty="0" smtClean="0"/>
              <a:t>JavaScript Syntax: </a:t>
            </a:r>
            <a:r>
              <a:rPr lang="en-IN" dirty="0" err="1" smtClean="0">
                <a:solidFill>
                  <a:srgbClr val="7030A0"/>
                </a:solidFill>
              </a:rPr>
              <a:t>context.drawImage</a:t>
            </a:r>
            <a:r>
              <a:rPr lang="en-IN" dirty="0" smtClean="0">
                <a:solidFill>
                  <a:srgbClr val="7030A0"/>
                </a:solidFill>
              </a:rPr>
              <a:t>(</a:t>
            </a:r>
            <a:r>
              <a:rPr lang="en-IN" dirty="0" err="1" smtClean="0">
                <a:solidFill>
                  <a:srgbClr val="7030A0"/>
                </a:solidFill>
              </a:rPr>
              <a:t>img</a:t>
            </a:r>
            <a:r>
              <a:rPr lang="en-IN" dirty="0" smtClean="0">
                <a:solidFill>
                  <a:srgbClr val="7030A0"/>
                </a:solidFill>
              </a:rPr>
              <a:t>, x, y);</a:t>
            </a:r>
            <a:endParaRPr lang="en-IN" dirty="0">
              <a:solidFill>
                <a:srgbClr val="7030A0"/>
              </a:solidFill>
            </a:endParaRPr>
          </a:p>
        </p:txBody>
      </p:sp>
      <p:sp>
        <p:nvSpPr>
          <p:cNvPr id="4" name="Slide Number Placeholder 3"/>
          <p:cNvSpPr>
            <a:spLocks noGrp="1"/>
          </p:cNvSpPr>
          <p:nvPr>
            <p:ph type="sldNum" sz="quarter" idx="12"/>
          </p:nvPr>
        </p:nvSpPr>
        <p:spPr/>
        <p:txBody>
          <a:bodyPr/>
          <a:lstStyle/>
          <a:p>
            <a:fld id="{8363A1D7-E95E-458C-B071-B278BBF10293}" type="slidenum">
              <a:rPr lang="en-IN" smtClean="0"/>
              <a:pPr/>
              <a:t>82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42942"/>
          </a:xfrm>
        </p:spPr>
        <p:txBody>
          <a:bodyPr>
            <a:normAutofit fontScale="90000"/>
          </a:bodyPr>
          <a:lstStyle/>
          <a:p>
            <a:r>
              <a:rPr lang="en-IN" dirty="0" smtClean="0"/>
              <a:t>What is SVG?</a:t>
            </a:r>
            <a:endParaRPr lang="en-IN" dirty="0"/>
          </a:p>
        </p:txBody>
      </p:sp>
      <p:sp>
        <p:nvSpPr>
          <p:cNvPr id="3" name="Content Placeholder 2"/>
          <p:cNvSpPr>
            <a:spLocks noGrp="1"/>
          </p:cNvSpPr>
          <p:nvPr>
            <p:ph idx="1"/>
          </p:nvPr>
        </p:nvSpPr>
        <p:spPr>
          <a:xfrm>
            <a:off x="466696" y="928670"/>
            <a:ext cx="8248708" cy="5143537"/>
          </a:xfrm>
        </p:spPr>
        <p:txBody>
          <a:bodyPr>
            <a:normAutofit fontScale="92500"/>
          </a:bodyPr>
          <a:lstStyle/>
          <a:p>
            <a:pPr algn="just"/>
            <a:r>
              <a:rPr lang="en-IN" sz="2600" dirty="0" smtClean="0"/>
              <a:t>SVG stands for </a:t>
            </a:r>
            <a:r>
              <a:rPr lang="en-IN" sz="2600" dirty="0" smtClean="0">
                <a:solidFill>
                  <a:srgbClr val="7030A0"/>
                </a:solidFill>
              </a:rPr>
              <a:t>Scalable Vector Graphics </a:t>
            </a:r>
            <a:r>
              <a:rPr lang="en-IN" sz="2800" dirty="0" smtClean="0"/>
              <a:t>is an XML-based vector image format for two-dimensional graphics with support for interactivity and animation. </a:t>
            </a:r>
          </a:p>
          <a:p>
            <a:pPr algn="just"/>
            <a:r>
              <a:rPr lang="en-IN" sz="2800" dirty="0" smtClean="0"/>
              <a:t>The </a:t>
            </a:r>
            <a:r>
              <a:rPr lang="en-IN" sz="2800" b="1" dirty="0" smtClean="0"/>
              <a:t>SVG</a:t>
            </a:r>
            <a:r>
              <a:rPr lang="en-IN" sz="2800" dirty="0" smtClean="0"/>
              <a:t> specification is an open standard developed by the World Wide Web Consortium (W3C) since 1999. </a:t>
            </a:r>
            <a:r>
              <a:rPr lang="en-IN" sz="2800" b="1" dirty="0" smtClean="0"/>
              <a:t>SVG</a:t>
            </a:r>
            <a:r>
              <a:rPr lang="en-IN" sz="2800" dirty="0" smtClean="0"/>
              <a:t> images and their </a:t>
            </a:r>
            <a:r>
              <a:rPr lang="en-IN" sz="2800" dirty="0" err="1" smtClean="0"/>
              <a:t>behaviors</a:t>
            </a:r>
            <a:r>
              <a:rPr lang="en-IN" sz="2800" dirty="0" smtClean="0"/>
              <a:t> are defined in XML text files</a:t>
            </a:r>
          </a:p>
          <a:p>
            <a:pPr algn="just"/>
            <a:r>
              <a:rPr lang="en-IN" sz="2800" dirty="0" smtClean="0"/>
              <a:t>SVG is used to define graphics for the Web &lt;</a:t>
            </a:r>
            <a:r>
              <a:rPr lang="en-IN" sz="2800" dirty="0" err="1" smtClean="0"/>
              <a:t>svg</a:t>
            </a:r>
            <a:r>
              <a:rPr lang="en-IN" sz="2800" dirty="0" smtClean="0"/>
              <a:t>&gt; element (introduced in HTML5) is a container for SVG graphics.</a:t>
            </a:r>
          </a:p>
          <a:p>
            <a:pPr algn="just"/>
            <a:r>
              <a:rPr lang="en-IN" sz="2800" dirty="0" smtClean="0"/>
              <a:t>SVG has several methods for drawing paths, boxes, circles, text, and graphic images.</a:t>
            </a:r>
          </a:p>
          <a:p>
            <a:pPr algn="just">
              <a:buNone/>
            </a:pPr>
            <a:endParaRPr lang="en-IN" dirty="0" smtClean="0"/>
          </a:p>
          <a:p>
            <a:pPr algn="just"/>
            <a:endParaRPr lang="en-IN" dirty="0"/>
          </a:p>
        </p:txBody>
      </p:sp>
      <p:pic>
        <p:nvPicPr>
          <p:cNvPr id="103426" name="Picture 2"/>
          <p:cNvPicPr>
            <a:picLocks noChangeAspect="1" noChangeArrowheads="1"/>
          </p:cNvPicPr>
          <p:nvPr/>
        </p:nvPicPr>
        <p:blipFill>
          <a:blip r:embed="rId2"/>
          <a:srcRect/>
          <a:stretch>
            <a:fillRect/>
          </a:stretch>
        </p:blipFill>
        <p:spPr bwMode="auto">
          <a:xfrm>
            <a:off x="285720" y="6000768"/>
            <a:ext cx="8505825" cy="7143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83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3426"/>
                                        </p:tgtEl>
                                        <p:attrNameLst>
                                          <p:attrName>style.visibility</p:attrName>
                                        </p:attrNameLst>
                                      </p:cBhvr>
                                      <p:to>
                                        <p:strVal val="visible"/>
                                      </p:to>
                                    </p:set>
                                    <p:animEffect transition="in" filter="blinds(horizontal)">
                                      <p:cBhvr>
                                        <p:cTn id="2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Advantages of SVG</a:t>
            </a:r>
            <a:endParaRPr lang="en-IN" dirty="0"/>
          </a:p>
        </p:txBody>
      </p:sp>
      <p:sp>
        <p:nvSpPr>
          <p:cNvPr id="3" name="Content Placeholder 2"/>
          <p:cNvSpPr>
            <a:spLocks noGrp="1"/>
          </p:cNvSpPr>
          <p:nvPr>
            <p:ph idx="1"/>
          </p:nvPr>
        </p:nvSpPr>
        <p:spPr>
          <a:xfrm>
            <a:off x="466696" y="928670"/>
            <a:ext cx="8248708" cy="5357851"/>
          </a:xfrm>
        </p:spPr>
        <p:txBody>
          <a:bodyPr>
            <a:normAutofit/>
          </a:bodyPr>
          <a:lstStyle/>
          <a:p>
            <a:pPr algn="just"/>
            <a:r>
              <a:rPr lang="en-IN" sz="2600" dirty="0" smtClean="0"/>
              <a:t>SVG graphics do NOT lose any quality if they are zoomed or resized </a:t>
            </a:r>
          </a:p>
          <a:p>
            <a:pPr algn="just"/>
            <a:r>
              <a:rPr lang="en-IN" sz="2600" dirty="0" smtClean="0"/>
              <a:t>Every element and every attribute in SVG files can be animated</a:t>
            </a:r>
          </a:p>
          <a:p>
            <a:pPr lvl="1" algn="just"/>
            <a:r>
              <a:rPr lang="en-IN" sz="2600" dirty="0" smtClean="0"/>
              <a:t>Main competitor to SVG is Flash</a:t>
            </a:r>
          </a:p>
          <a:p>
            <a:pPr algn="just"/>
            <a:r>
              <a:rPr lang="en-IN" sz="2600" dirty="0" smtClean="0"/>
              <a:t>SVG images can be created and edited with any text editor </a:t>
            </a:r>
          </a:p>
          <a:p>
            <a:pPr algn="just"/>
            <a:r>
              <a:rPr lang="en-IN" sz="2600" dirty="0" smtClean="0"/>
              <a:t>SVG images can be searched, indexed, scripted, and compressed</a:t>
            </a:r>
          </a:p>
          <a:p>
            <a:pPr algn="just"/>
            <a:r>
              <a:rPr lang="en-IN" sz="2600" dirty="0" smtClean="0"/>
              <a:t>SVG images are scalable</a:t>
            </a:r>
          </a:p>
          <a:p>
            <a:pPr algn="just"/>
            <a:r>
              <a:rPr lang="en-IN" sz="2600" dirty="0" smtClean="0"/>
              <a:t>SVG files are open standard and pure XML</a:t>
            </a:r>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84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a:bodyPr>
          <a:lstStyle/>
          <a:p>
            <a:r>
              <a:rPr lang="en-IN" dirty="0" smtClean="0"/>
              <a:t>SVG predefined shape</a:t>
            </a:r>
            <a:endParaRPr lang="en-IN" dirty="0"/>
          </a:p>
        </p:txBody>
      </p:sp>
      <p:sp>
        <p:nvSpPr>
          <p:cNvPr id="3" name="Content Placeholder 2"/>
          <p:cNvSpPr>
            <a:spLocks noGrp="1"/>
          </p:cNvSpPr>
          <p:nvPr>
            <p:ph idx="1"/>
          </p:nvPr>
        </p:nvSpPr>
        <p:spPr>
          <a:xfrm>
            <a:off x="466696" y="1214427"/>
            <a:ext cx="8248708" cy="5214969"/>
          </a:xfrm>
        </p:spPr>
        <p:txBody>
          <a:bodyPr>
            <a:normAutofit/>
          </a:bodyPr>
          <a:lstStyle/>
          <a:p>
            <a:pPr lvl="1"/>
            <a:r>
              <a:rPr lang="en-IN" dirty="0" smtClean="0"/>
              <a:t>Circle &lt;circle&gt;</a:t>
            </a:r>
          </a:p>
          <a:p>
            <a:pPr lvl="1"/>
            <a:r>
              <a:rPr lang="en-IN" dirty="0" smtClean="0"/>
              <a:t>Rectangle &lt;rect&gt;</a:t>
            </a:r>
          </a:p>
          <a:p>
            <a:pPr lvl="1"/>
            <a:r>
              <a:rPr lang="en-IN" dirty="0" smtClean="0"/>
              <a:t>Ellipse &lt;ellipse&gt;</a:t>
            </a:r>
          </a:p>
          <a:p>
            <a:pPr lvl="1"/>
            <a:r>
              <a:rPr lang="en-IN" dirty="0" smtClean="0"/>
              <a:t>Line &lt;line&gt;</a:t>
            </a:r>
          </a:p>
          <a:p>
            <a:pPr lvl="1"/>
            <a:r>
              <a:rPr lang="en-IN" dirty="0" smtClean="0">
                <a:solidFill>
                  <a:srgbClr val="002060"/>
                </a:solidFill>
              </a:rPr>
              <a:t>Polygon &lt;polygon&gt;</a:t>
            </a:r>
          </a:p>
          <a:p>
            <a:pPr lvl="1"/>
            <a:r>
              <a:rPr lang="en-IN" dirty="0" err="1" smtClean="0">
                <a:solidFill>
                  <a:srgbClr val="0070C0"/>
                </a:solidFill>
              </a:rPr>
              <a:t>Polyline</a:t>
            </a:r>
            <a:r>
              <a:rPr lang="en-IN" dirty="0" smtClean="0">
                <a:solidFill>
                  <a:srgbClr val="0070C0"/>
                </a:solidFill>
              </a:rPr>
              <a:t> &lt;</a:t>
            </a:r>
            <a:r>
              <a:rPr lang="en-IN" dirty="0" err="1" smtClean="0">
                <a:solidFill>
                  <a:srgbClr val="0070C0"/>
                </a:solidFill>
              </a:rPr>
              <a:t>polyline</a:t>
            </a:r>
            <a:r>
              <a:rPr lang="en-IN" dirty="0" smtClean="0">
                <a:solidFill>
                  <a:srgbClr val="0070C0"/>
                </a:solidFill>
              </a:rPr>
              <a:t>&gt;</a:t>
            </a:r>
          </a:p>
          <a:p>
            <a:pPr lvl="1"/>
            <a:r>
              <a:rPr lang="en-IN" dirty="0" smtClean="0">
                <a:solidFill>
                  <a:srgbClr val="0070C0"/>
                </a:solidFill>
              </a:rPr>
              <a:t>Path &lt;path&gt;</a:t>
            </a:r>
          </a:p>
          <a:p>
            <a:pPr lvl="1"/>
            <a:r>
              <a:rPr lang="en-IN" dirty="0" smtClean="0">
                <a:solidFill>
                  <a:srgbClr val="0070C0"/>
                </a:solidFill>
              </a:rPr>
              <a:t>Text</a:t>
            </a:r>
          </a:p>
          <a:p>
            <a:pPr lvl="1"/>
            <a:r>
              <a:rPr lang="en-IN" dirty="0" smtClean="0">
                <a:solidFill>
                  <a:srgbClr val="0070C0"/>
                </a:solidFill>
              </a:rPr>
              <a:t>Stroking</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8363A1D7-E95E-458C-B071-B278BBF10293}" type="slidenum">
              <a:rPr lang="en-IN" smtClean="0"/>
              <a:pPr/>
              <a:t>85</a:t>
            </a:fld>
            <a:endParaRPr lang="en-I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sz="3600" b="1" dirty="0" smtClean="0"/>
              <a:t>SVG Circle</a:t>
            </a:r>
            <a:endParaRPr lang="en-IN" sz="3600" dirty="0"/>
          </a:p>
        </p:txBody>
      </p:sp>
      <p:sp>
        <p:nvSpPr>
          <p:cNvPr id="3" name="Content Placeholder 2"/>
          <p:cNvSpPr>
            <a:spLocks noGrp="1"/>
          </p:cNvSpPr>
          <p:nvPr>
            <p:ph idx="1"/>
          </p:nvPr>
        </p:nvSpPr>
        <p:spPr>
          <a:xfrm>
            <a:off x="466696" y="785794"/>
            <a:ext cx="8248708" cy="5929354"/>
          </a:xfrm>
        </p:spPr>
        <p:txBody>
          <a:bodyPr>
            <a:normAutofit/>
          </a:bodyPr>
          <a:lstStyle/>
          <a:p>
            <a:pPr algn="just"/>
            <a:r>
              <a:rPr lang="en-IN" sz="2600" dirty="0" smtClean="0"/>
              <a:t>An SVG image begins with an &lt;</a:t>
            </a:r>
            <a:r>
              <a:rPr lang="en-IN" sz="2600" dirty="0" err="1" smtClean="0"/>
              <a:t>svg</a:t>
            </a:r>
            <a:r>
              <a:rPr lang="en-IN" sz="2600" dirty="0" smtClean="0"/>
              <a:t>&gt; element</a:t>
            </a:r>
          </a:p>
          <a:p>
            <a:pPr algn="just"/>
            <a:r>
              <a:rPr lang="en-IN" sz="2600" dirty="0" smtClean="0"/>
              <a:t>Define</a:t>
            </a:r>
            <a:r>
              <a:rPr lang="en-IN" sz="2600" dirty="0" smtClean="0">
                <a:solidFill>
                  <a:srgbClr val="7030A0"/>
                </a:solidFill>
              </a:rPr>
              <a:t> width </a:t>
            </a:r>
            <a:r>
              <a:rPr lang="en-IN" sz="2600" dirty="0" smtClean="0"/>
              <a:t>and</a:t>
            </a:r>
            <a:r>
              <a:rPr lang="en-IN" sz="2600" dirty="0" smtClean="0">
                <a:solidFill>
                  <a:srgbClr val="7030A0"/>
                </a:solidFill>
              </a:rPr>
              <a:t> height </a:t>
            </a:r>
            <a:r>
              <a:rPr lang="en-IN" sz="2600" dirty="0" smtClean="0"/>
              <a:t>of the SVG image</a:t>
            </a:r>
          </a:p>
          <a:p>
            <a:pPr algn="just"/>
            <a:r>
              <a:rPr lang="en-IN" sz="2600" dirty="0" smtClean="0"/>
              <a:t>The </a:t>
            </a:r>
            <a:r>
              <a:rPr lang="en-IN" sz="2600" dirty="0" smtClean="0">
                <a:solidFill>
                  <a:srgbClr val="7030A0"/>
                </a:solidFill>
              </a:rPr>
              <a:t>&lt;circle&gt; </a:t>
            </a:r>
            <a:r>
              <a:rPr lang="en-IN" sz="2600" dirty="0" smtClean="0"/>
              <a:t>element is used to draw a circle</a:t>
            </a:r>
          </a:p>
          <a:p>
            <a:pPr lvl="1" algn="just"/>
            <a:r>
              <a:rPr lang="en-IN" sz="2600" dirty="0" smtClean="0"/>
              <a:t>The </a:t>
            </a:r>
            <a:r>
              <a:rPr lang="en-IN" sz="2600" dirty="0" err="1" smtClean="0"/>
              <a:t>cx</a:t>
            </a:r>
            <a:r>
              <a:rPr lang="en-IN" sz="2600" dirty="0" smtClean="0"/>
              <a:t> and cy attributes coordinates of the </a:t>
            </a:r>
            <a:r>
              <a:rPr lang="en-IN" sz="2600" dirty="0" err="1" smtClean="0"/>
              <a:t>center</a:t>
            </a:r>
            <a:r>
              <a:rPr lang="en-IN" sz="2600" dirty="0" smtClean="0"/>
              <a:t> of the circle. If </a:t>
            </a:r>
            <a:r>
              <a:rPr lang="en-IN" sz="2600" dirty="0" err="1" smtClean="0">
                <a:solidFill>
                  <a:srgbClr val="7030A0"/>
                </a:solidFill>
              </a:rPr>
              <a:t>cx</a:t>
            </a:r>
            <a:r>
              <a:rPr lang="en-IN" sz="2600" dirty="0" smtClean="0"/>
              <a:t> and </a:t>
            </a:r>
            <a:r>
              <a:rPr lang="en-IN" sz="2600" dirty="0" smtClean="0">
                <a:solidFill>
                  <a:srgbClr val="7030A0"/>
                </a:solidFill>
              </a:rPr>
              <a:t>cy</a:t>
            </a:r>
            <a:r>
              <a:rPr lang="en-IN" sz="2600" dirty="0" smtClean="0"/>
              <a:t> are omitted, the circle's </a:t>
            </a:r>
            <a:r>
              <a:rPr lang="en-IN" sz="2600" dirty="0" err="1" smtClean="0"/>
              <a:t>center</a:t>
            </a:r>
            <a:r>
              <a:rPr lang="en-IN" sz="2600" dirty="0" smtClean="0"/>
              <a:t> is set to </a:t>
            </a:r>
            <a:r>
              <a:rPr lang="en-IN" sz="2600" dirty="0" smtClean="0">
                <a:solidFill>
                  <a:srgbClr val="7030A0"/>
                </a:solidFill>
              </a:rPr>
              <a:t>(0, 0)</a:t>
            </a:r>
          </a:p>
          <a:p>
            <a:pPr lvl="1" algn="just"/>
            <a:r>
              <a:rPr lang="en-IN" sz="2600" dirty="0" smtClean="0"/>
              <a:t>The </a:t>
            </a:r>
            <a:r>
              <a:rPr lang="en-IN" sz="2600" dirty="0" smtClean="0">
                <a:solidFill>
                  <a:srgbClr val="7030A0"/>
                </a:solidFill>
              </a:rPr>
              <a:t>r</a:t>
            </a:r>
            <a:r>
              <a:rPr lang="en-IN" sz="2600" dirty="0" smtClean="0"/>
              <a:t> attribute defines the </a:t>
            </a:r>
            <a:r>
              <a:rPr lang="en-IN" sz="2600" dirty="0" smtClean="0">
                <a:solidFill>
                  <a:srgbClr val="7030A0"/>
                </a:solidFill>
              </a:rPr>
              <a:t>radius</a:t>
            </a:r>
            <a:r>
              <a:rPr lang="en-IN" sz="2600" dirty="0" smtClean="0"/>
              <a:t> of the circle</a:t>
            </a:r>
          </a:p>
          <a:p>
            <a:pPr lvl="1" algn="just"/>
            <a:r>
              <a:rPr lang="en-IN" sz="2600" dirty="0" smtClean="0"/>
              <a:t>The </a:t>
            </a:r>
            <a:r>
              <a:rPr lang="en-IN" sz="2600" dirty="0" smtClean="0">
                <a:solidFill>
                  <a:srgbClr val="7030A0"/>
                </a:solidFill>
              </a:rPr>
              <a:t>stroke</a:t>
            </a:r>
            <a:r>
              <a:rPr lang="en-IN" sz="2600" dirty="0" smtClean="0"/>
              <a:t> and </a:t>
            </a:r>
            <a:r>
              <a:rPr lang="en-IN" sz="2600" dirty="0" smtClean="0">
                <a:solidFill>
                  <a:srgbClr val="7030A0"/>
                </a:solidFill>
              </a:rPr>
              <a:t>stroke-width</a:t>
            </a:r>
            <a:r>
              <a:rPr lang="en-IN" sz="2600" dirty="0" smtClean="0"/>
              <a:t> attributes control outline of a shape appears with 8px yellow "</a:t>
            </a:r>
            <a:r>
              <a:rPr lang="en-IN" sz="2600" dirty="0" smtClean="0">
                <a:solidFill>
                  <a:srgbClr val="7030A0"/>
                </a:solidFill>
              </a:rPr>
              <a:t>border</a:t>
            </a:r>
            <a:r>
              <a:rPr lang="en-IN" sz="2600" dirty="0" smtClean="0"/>
              <a:t>"</a:t>
            </a:r>
          </a:p>
          <a:p>
            <a:pPr lvl="1" algn="just"/>
            <a:r>
              <a:rPr lang="en-IN" sz="2600" dirty="0" smtClean="0"/>
              <a:t>The </a:t>
            </a:r>
            <a:r>
              <a:rPr lang="en-IN" sz="2600" dirty="0" smtClean="0">
                <a:solidFill>
                  <a:srgbClr val="7030A0"/>
                </a:solidFill>
              </a:rPr>
              <a:t>fill</a:t>
            </a:r>
            <a:r>
              <a:rPr lang="en-IN" sz="2600" dirty="0" smtClean="0"/>
              <a:t> attribute refers to the </a:t>
            </a:r>
            <a:r>
              <a:rPr lang="en-IN" sz="2600" dirty="0" err="1" smtClean="0"/>
              <a:t>color</a:t>
            </a:r>
            <a:r>
              <a:rPr lang="en-IN" sz="2600" dirty="0" smtClean="0"/>
              <a:t> inside the circle to red</a:t>
            </a:r>
          </a:p>
          <a:p>
            <a:pPr lvl="1" algn="just"/>
            <a:r>
              <a:rPr lang="en-IN" sz="2600" dirty="0" smtClean="0"/>
              <a:t>The closing &lt;/</a:t>
            </a:r>
            <a:r>
              <a:rPr lang="en-IN" sz="2600" dirty="0" err="1" smtClean="0"/>
              <a:t>svg</a:t>
            </a:r>
            <a:r>
              <a:rPr lang="en-IN" sz="2600" dirty="0" smtClean="0"/>
              <a:t>&gt; tag closes the SVG image</a:t>
            </a:r>
          </a:p>
        </p:txBody>
      </p:sp>
      <p:sp>
        <p:nvSpPr>
          <p:cNvPr id="4" name="Slide Number Placeholder 3"/>
          <p:cNvSpPr>
            <a:spLocks noGrp="1"/>
          </p:cNvSpPr>
          <p:nvPr>
            <p:ph type="sldNum" sz="quarter" idx="12"/>
          </p:nvPr>
        </p:nvSpPr>
        <p:spPr/>
        <p:txBody>
          <a:bodyPr/>
          <a:lstStyle/>
          <a:p>
            <a:fld id="{8363A1D7-E95E-458C-B071-B278BBF10293}" type="slidenum">
              <a:rPr lang="en-IN" smtClean="0"/>
              <a:pPr/>
              <a:t>86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642942"/>
          </a:xfrm>
        </p:spPr>
        <p:txBody>
          <a:bodyPr>
            <a:normAutofit/>
          </a:bodyPr>
          <a:lstStyle/>
          <a:p>
            <a:r>
              <a:rPr lang="en-IN" sz="3600" dirty="0" smtClean="0"/>
              <a:t>HTML Multimedia</a:t>
            </a:r>
            <a:endParaRPr lang="en-IN" sz="3600" dirty="0"/>
          </a:p>
        </p:txBody>
      </p:sp>
      <p:sp>
        <p:nvSpPr>
          <p:cNvPr id="3" name="Content Placeholder 2"/>
          <p:cNvSpPr>
            <a:spLocks noGrp="1"/>
          </p:cNvSpPr>
          <p:nvPr>
            <p:ph idx="1"/>
          </p:nvPr>
        </p:nvSpPr>
        <p:spPr>
          <a:xfrm>
            <a:off x="466696" y="1000108"/>
            <a:ext cx="8248708" cy="5072099"/>
          </a:xfrm>
        </p:spPr>
        <p:txBody>
          <a:bodyPr>
            <a:noAutofit/>
          </a:bodyPr>
          <a:lstStyle/>
          <a:p>
            <a:pPr algn="just"/>
            <a:r>
              <a:rPr lang="en-IN" sz="2600" dirty="0" smtClean="0"/>
              <a:t>Multimedia comes in many different formats. It can be almost anything you can hear or see.</a:t>
            </a:r>
          </a:p>
          <a:p>
            <a:pPr algn="just"/>
            <a:r>
              <a:rPr lang="en-IN" sz="2600" dirty="0" smtClean="0">
                <a:solidFill>
                  <a:srgbClr val="7030A0"/>
                </a:solidFill>
              </a:rPr>
              <a:t>Examples</a:t>
            </a:r>
            <a:r>
              <a:rPr lang="en-IN" sz="2600" dirty="0" smtClean="0"/>
              <a:t>: Pictures, music, sound, videos, records, films, animations, and more.</a:t>
            </a:r>
          </a:p>
          <a:p>
            <a:pPr algn="just"/>
            <a:r>
              <a:rPr lang="en-IN" sz="2600" dirty="0" smtClean="0"/>
              <a:t>Web pages often contain multimedia elements of different types and formats.</a:t>
            </a:r>
          </a:p>
          <a:p>
            <a:pPr algn="just"/>
            <a:r>
              <a:rPr lang="en-IN" sz="2600" dirty="0" smtClean="0"/>
              <a:t>First </a:t>
            </a:r>
            <a:r>
              <a:rPr lang="en-IN" sz="2600" b="1" dirty="0" smtClean="0"/>
              <a:t>web browsers </a:t>
            </a:r>
            <a:r>
              <a:rPr lang="en-IN" sz="2600" dirty="0" smtClean="0"/>
              <a:t>had support for text only, limited to a single font in a single </a:t>
            </a:r>
            <a:r>
              <a:rPr lang="en-IN" sz="2600" dirty="0" err="1" smtClean="0"/>
              <a:t>color</a:t>
            </a:r>
            <a:r>
              <a:rPr lang="en-IN" sz="2600" dirty="0" smtClean="0"/>
              <a:t>.</a:t>
            </a:r>
          </a:p>
          <a:p>
            <a:pPr algn="just"/>
            <a:r>
              <a:rPr lang="en-IN" sz="2600" dirty="0" smtClean="0"/>
              <a:t>Then support for pictures , sounds, animations, and videos and Plug-ins (</a:t>
            </a:r>
            <a:r>
              <a:rPr lang="en-IN" sz="2800" dirty="0" smtClean="0"/>
              <a:t>extra helper programs )</a:t>
            </a:r>
            <a:r>
              <a:rPr lang="en-IN" sz="2600" dirty="0" smtClean="0"/>
              <a:t> is handled differently by various browsers.</a:t>
            </a:r>
          </a:p>
          <a:p>
            <a:pPr algn="just"/>
            <a:r>
              <a:rPr lang="en-IN" sz="2600" dirty="0" smtClean="0"/>
              <a:t>HTML5 multimedia promises an easier future for multimedia.</a:t>
            </a:r>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87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642942"/>
          </a:xfrm>
        </p:spPr>
        <p:txBody>
          <a:bodyPr>
            <a:normAutofit/>
          </a:bodyPr>
          <a:lstStyle/>
          <a:p>
            <a:r>
              <a:rPr lang="en-IN" sz="3600" dirty="0" smtClean="0"/>
              <a:t>Multimedia Formats</a:t>
            </a:r>
            <a:endParaRPr lang="en-IN" sz="3600" dirty="0"/>
          </a:p>
        </p:txBody>
      </p:sp>
      <p:sp>
        <p:nvSpPr>
          <p:cNvPr id="3" name="Content Placeholder 2"/>
          <p:cNvSpPr>
            <a:spLocks noGrp="1"/>
          </p:cNvSpPr>
          <p:nvPr>
            <p:ph idx="1"/>
          </p:nvPr>
        </p:nvSpPr>
        <p:spPr>
          <a:xfrm>
            <a:off x="466696" y="1000108"/>
            <a:ext cx="8248708" cy="5286413"/>
          </a:xfrm>
        </p:spPr>
        <p:txBody>
          <a:bodyPr/>
          <a:lstStyle/>
          <a:p>
            <a:pPr algn="just"/>
            <a:r>
              <a:rPr lang="en-IN" sz="2600" dirty="0" smtClean="0"/>
              <a:t>Multimedia elements (like sounds or videos) are stored in media files.</a:t>
            </a:r>
          </a:p>
          <a:p>
            <a:pPr algn="just"/>
            <a:r>
              <a:rPr lang="en-IN" sz="2600" dirty="0" smtClean="0"/>
              <a:t>Multimedia files also have their own formats and different extensions like: .</a:t>
            </a:r>
            <a:r>
              <a:rPr lang="en-IN" sz="2600" dirty="0" err="1" smtClean="0"/>
              <a:t>swf</a:t>
            </a:r>
            <a:r>
              <a:rPr lang="en-IN" sz="2600" dirty="0" smtClean="0"/>
              <a:t>, .wav, .mp3, .mp4, .mpg, .</a:t>
            </a:r>
            <a:r>
              <a:rPr lang="en-IN" sz="2600" dirty="0" err="1" smtClean="0"/>
              <a:t>wmv</a:t>
            </a:r>
            <a:r>
              <a:rPr lang="en-IN" sz="2600" dirty="0" smtClean="0"/>
              <a:t>, and .</a:t>
            </a:r>
            <a:r>
              <a:rPr lang="en-IN" sz="2600" dirty="0" err="1" smtClean="0"/>
              <a:t>avi</a:t>
            </a:r>
            <a:r>
              <a:rPr lang="en-IN" sz="2600" dirty="0" smtClean="0"/>
              <a:t>.</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142844" y="3357562"/>
            <a:ext cx="8850483" cy="30003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88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214290"/>
            <a:ext cx="3365088" cy="646331"/>
          </a:xfrm>
          <a:prstGeom prst="rect">
            <a:avLst/>
          </a:prstGeom>
        </p:spPr>
        <p:txBody>
          <a:bodyPr wrap="none">
            <a:spAutoFit/>
          </a:bodyPr>
          <a:lstStyle/>
          <a:p>
            <a:r>
              <a:rPr lang="en-IN" sz="3600" b="1" dirty="0" smtClean="0">
                <a:solidFill>
                  <a:srgbClr val="7030A0"/>
                </a:solidFill>
              </a:rPr>
              <a:t>Sound Formats</a:t>
            </a:r>
            <a:endParaRPr lang="en-IN" sz="3600" b="1" dirty="0">
              <a:solidFill>
                <a:srgbClr val="7030A0"/>
              </a:solidFill>
            </a:endParaRPr>
          </a:p>
        </p:txBody>
      </p:sp>
      <p:graphicFrame>
        <p:nvGraphicFramePr>
          <p:cNvPr id="3" name="Table 2"/>
          <p:cNvGraphicFramePr>
            <a:graphicFrameLocks noGrp="1"/>
          </p:cNvGraphicFramePr>
          <p:nvPr/>
        </p:nvGraphicFramePr>
        <p:xfrm>
          <a:off x="642910" y="1000108"/>
          <a:ext cx="8143932" cy="5432460"/>
        </p:xfrm>
        <a:graphic>
          <a:graphicData uri="http://schemas.openxmlformats.org/drawingml/2006/table">
            <a:tbl>
              <a:tblPr/>
              <a:tblGrid>
                <a:gridCol w="1285884">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5857916">
                  <a:extLst>
                    <a:ext uri="{9D8B030D-6E8A-4147-A177-3AD203B41FA5}">
                      <a16:colId xmlns:a16="http://schemas.microsoft.com/office/drawing/2014/main" val="20002"/>
                    </a:ext>
                  </a:extLst>
                </a:gridCol>
              </a:tblGrid>
              <a:tr h="221103">
                <a:tc>
                  <a:txBody>
                    <a:bodyPr/>
                    <a:lstStyle/>
                    <a:p>
                      <a:pPr algn="l" fontAlgn="t"/>
                      <a:r>
                        <a:rPr lang="en-IN" sz="2000" b="1" dirty="0">
                          <a:solidFill>
                            <a:srgbClr val="002060"/>
                          </a:solidFill>
                        </a:rPr>
                        <a:t>Format</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solidFill>
                            <a:srgbClr val="002060"/>
                          </a:solidFill>
                        </a:rPr>
                        <a:t>File</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solidFill>
                            <a:srgbClr val="002060"/>
                          </a:solidFill>
                        </a:rPr>
                        <a:t>Description</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28365">
                <a:tc>
                  <a:txBody>
                    <a:bodyPr/>
                    <a:lstStyle/>
                    <a:p>
                      <a:pPr fontAlgn="t"/>
                      <a:r>
                        <a:rPr lang="en-IN" sz="2000" b="1">
                          <a:solidFill>
                            <a:srgbClr val="663300"/>
                          </a:solidFill>
                        </a:rPr>
                        <a:t>MIDI</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b="1">
                          <a:solidFill>
                            <a:srgbClr val="7030A0"/>
                          </a:solidFill>
                        </a:rPr>
                        <a:t>.mid</a:t>
                      </a:r>
                      <a:br>
                        <a:rPr lang="en-IN" sz="2000" b="1">
                          <a:solidFill>
                            <a:srgbClr val="7030A0"/>
                          </a:solidFill>
                        </a:rPr>
                      </a:br>
                      <a:r>
                        <a:rPr lang="en-IN" sz="2000" b="1">
                          <a:solidFill>
                            <a:srgbClr val="7030A0"/>
                          </a:solidFill>
                        </a:rPr>
                        <a:t>.midi</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t>MIDI (Musical Instrument Digital Interface). </a:t>
                      </a:r>
                      <a:r>
                        <a:rPr lang="en-IN" sz="2000" dirty="0"/>
                        <a:t>Main format for all electronic music devices like synthesizers and PC sound cards. MIDI files do not contain sound, but digital notes that can be played by electronics. Plays well on all computers and music hardware, but not in web browsers.</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4606">
                <a:tc>
                  <a:txBody>
                    <a:bodyPr/>
                    <a:lstStyle/>
                    <a:p>
                      <a:pPr fontAlgn="t"/>
                      <a:r>
                        <a:rPr lang="en-IN" sz="2000" b="1">
                          <a:solidFill>
                            <a:srgbClr val="663300"/>
                          </a:solidFill>
                        </a:rPr>
                        <a:t>RealAudio</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b="1">
                          <a:solidFill>
                            <a:srgbClr val="7030A0"/>
                          </a:solidFill>
                        </a:rPr>
                        <a:t>.rm</a:t>
                      </a:r>
                      <a:br>
                        <a:rPr lang="en-IN" sz="2000" b="1">
                          <a:solidFill>
                            <a:srgbClr val="7030A0"/>
                          </a:solidFill>
                        </a:rPr>
                      </a:br>
                      <a:r>
                        <a:rPr lang="en-IN" sz="2000" b="1">
                          <a:solidFill>
                            <a:srgbClr val="7030A0"/>
                          </a:solidFill>
                        </a:rPr>
                        <a:t>.ram</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t>RealAudio. </a:t>
                      </a:r>
                      <a:r>
                        <a:rPr lang="en-IN" sz="2000" dirty="0"/>
                        <a:t>Developed by Real Media to allow streaming of audio with low bandwidths. Does not play in web browsers.</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81358">
                <a:tc>
                  <a:txBody>
                    <a:bodyPr/>
                    <a:lstStyle/>
                    <a:p>
                      <a:pPr fontAlgn="t"/>
                      <a:r>
                        <a:rPr lang="en-IN" sz="2000" b="1">
                          <a:solidFill>
                            <a:srgbClr val="663300"/>
                          </a:solidFill>
                        </a:rPr>
                        <a:t>WMA</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b="1">
                          <a:solidFill>
                            <a:srgbClr val="7030A0"/>
                          </a:solidFill>
                        </a:rPr>
                        <a:t>.wma</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t>WMA (Windows Media Audio). </a:t>
                      </a:r>
                      <a:r>
                        <a:rPr lang="en-IN" sz="2000" dirty="0"/>
                        <a:t>Developed by Microsoft. Commonly used in music players. Plays well on Windows computers, but not in web browsers.</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4606">
                <a:tc>
                  <a:txBody>
                    <a:bodyPr/>
                    <a:lstStyle/>
                    <a:p>
                      <a:pPr fontAlgn="t"/>
                      <a:r>
                        <a:rPr lang="en-IN" sz="2000" b="1" dirty="0">
                          <a:solidFill>
                            <a:srgbClr val="663300"/>
                          </a:solidFill>
                        </a:rPr>
                        <a:t>AAC</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b="1" dirty="0">
                          <a:solidFill>
                            <a:srgbClr val="7030A0"/>
                          </a:solidFill>
                        </a:rPr>
                        <a:t>.</a:t>
                      </a:r>
                      <a:r>
                        <a:rPr lang="en-IN" sz="2000" b="1" dirty="0" err="1">
                          <a:solidFill>
                            <a:srgbClr val="7030A0"/>
                          </a:solidFill>
                        </a:rPr>
                        <a:t>aac</a:t>
                      </a:r>
                      <a:endParaRPr lang="en-IN" sz="2000" b="1" dirty="0">
                        <a:solidFill>
                          <a:srgbClr val="7030A0"/>
                        </a:solidFill>
                      </a:endParaRP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t>AAC (Advanced Audio Coding). </a:t>
                      </a:r>
                      <a:r>
                        <a:rPr lang="en-IN" sz="2000" dirty="0"/>
                        <a:t>Developed by Apple as the default format for iTunes. Plays well on Apple computers, but not in web browsers.</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8363A1D7-E95E-458C-B071-B278BBF10293}" type="slidenum">
              <a:rPr lang="en-IN" smtClean="0"/>
              <a:pPr/>
              <a:t>89</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857256"/>
          </a:xfrm>
        </p:spPr>
        <p:txBody>
          <a:bodyPr/>
          <a:lstStyle/>
          <a:p>
            <a:r>
              <a:rPr lang="en-IN" dirty="0" smtClean="0"/>
              <a:t>HTML 5 Syntax Rules</a:t>
            </a:r>
            <a:endParaRPr lang="en-IN" dirty="0"/>
          </a:p>
        </p:txBody>
      </p:sp>
      <p:sp>
        <p:nvSpPr>
          <p:cNvPr id="3" name="Content Placeholder 2"/>
          <p:cNvSpPr>
            <a:spLocks noGrp="1"/>
          </p:cNvSpPr>
          <p:nvPr>
            <p:ph idx="1"/>
          </p:nvPr>
        </p:nvSpPr>
        <p:spPr>
          <a:xfrm>
            <a:off x="466696" y="1357298"/>
            <a:ext cx="8248708" cy="4929223"/>
          </a:xfrm>
        </p:spPr>
        <p:txBody>
          <a:bodyPr>
            <a:normAutofit fontScale="92500" lnSpcReduction="10000"/>
          </a:bodyPr>
          <a:lstStyle/>
          <a:p>
            <a:pPr algn="just"/>
            <a:r>
              <a:rPr lang="en-IN" dirty="0" smtClean="0"/>
              <a:t>HTML 5 does not have the same syntax rules as XHTML where we needed lower case tag names, quoting the attributes, an attribute had to have a value and to close all empty elements. </a:t>
            </a:r>
          </a:p>
          <a:p>
            <a:pPr algn="just"/>
            <a:r>
              <a:rPr lang="en-IN" dirty="0" smtClean="0"/>
              <a:t>But HTML5 is coming with lots of flexibility and would support the followings: </a:t>
            </a:r>
          </a:p>
          <a:p>
            <a:pPr lvl="1" algn="just"/>
            <a:r>
              <a:rPr lang="en-IN" dirty="0" smtClean="0"/>
              <a:t>Uppercase tag names. </a:t>
            </a:r>
          </a:p>
          <a:p>
            <a:pPr lvl="1" algn="just"/>
            <a:r>
              <a:rPr lang="en-IN" dirty="0" smtClean="0"/>
              <a:t>Quotes are optional for attributes. </a:t>
            </a:r>
          </a:p>
          <a:p>
            <a:pPr lvl="1" algn="just"/>
            <a:r>
              <a:rPr lang="en-IN" dirty="0" smtClean="0"/>
              <a:t>Attribute values are optional. </a:t>
            </a:r>
          </a:p>
          <a:p>
            <a:pPr lvl="1" algn="just"/>
            <a:r>
              <a:rPr lang="en-IN" dirty="0" smtClean="0"/>
              <a:t>Closing empty elements are optional. </a:t>
            </a:r>
          </a:p>
          <a:p>
            <a:pPr lvl="2" algn="just"/>
            <a:r>
              <a:rPr lang="nb-NO" dirty="0" smtClean="0"/>
              <a:t>br, hr, link and meta etc 	</a:t>
            </a:r>
          </a:p>
        </p:txBody>
      </p:sp>
      <p:sp>
        <p:nvSpPr>
          <p:cNvPr id="4" name="Slide Number Placeholder 3"/>
          <p:cNvSpPr>
            <a:spLocks noGrp="1"/>
          </p:cNvSpPr>
          <p:nvPr>
            <p:ph type="sldNum" sz="quarter" idx="12"/>
          </p:nvPr>
        </p:nvSpPr>
        <p:spPr/>
        <p:txBody>
          <a:bodyPr/>
          <a:lstStyle/>
          <a:p>
            <a:fld id="{8363A1D7-E95E-458C-B071-B278BBF10293}" type="slidenum">
              <a:rPr lang="en-IN" smtClean="0"/>
              <a:pPr/>
              <a:t>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857232"/>
          <a:ext cx="8215371" cy="4306808"/>
        </p:xfrm>
        <a:graphic>
          <a:graphicData uri="http://schemas.openxmlformats.org/drawingml/2006/table">
            <a:tbl>
              <a:tblPr/>
              <a:tblGrid>
                <a:gridCol w="785818">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6572297">
                  <a:extLst>
                    <a:ext uri="{9D8B030D-6E8A-4147-A177-3AD203B41FA5}">
                      <a16:colId xmlns:a16="http://schemas.microsoft.com/office/drawing/2014/main" val="20002"/>
                    </a:ext>
                  </a:extLst>
                </a:gridCol>
              </a:tblGrid>
              <a:tr h="982273">
                <a:tc>
                  <a:txBody>
                    <a:bodyPr/>
                    <a:lstStyle/>
                    <a:p>
                      <a:pPr fontAlgn="t"/>
                      <a:r>
                        <a:rPr lang="en-IN" sz="2000" b="1" dirty="0">
                          <a:solidFill>
                            <a:schemeClr val="accent2">
                              <a:lumMod val="75000"/>
                            </a:schemeClr>
                          </a:solidFill>
                        </a:rPr>
                        <a:t>WAV</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b="1" dirty="0">
                          <a:solidFill>
                            <a:schemeClr val="accent5">
                              <a:lumMod val="50000"/>
                            </a:schemeClr>
                          </a:solidFill>
                        </a:rPr>
                        <a:t>.wav</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dirty="0"/>
                        <a:t>WAV. Developed by </a:t>
                      </a:r>
                      <a:r>
                        <a:rPr lang="en-IN" sz="2000" b="1" dirty="0"/>
                        <a:t>IBM and Microsoft</a:t>
                      </a:r>
                      <a:r>
                        <a:rPr lang="en-IN" sz="2000" dirty="0"/>
                        <a:t>. Plays well on Windows, Macintosh, and Linux operating systems. Supported by HTML5.</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532758">
                <a:tc>
                  <a:txBody>
                    <a:bodyPr/>
                    <a:lstStyle/>
                    <a:p>
                      <a:pPr fontAlgn="t"/>
                      <a:r>
                        <a:rPr lang="en-IN" sz="2000" b="1" dirty="0" err="1">
                          <a:solidFill>
                            <a:schemeClr val="accent2">
                              <a:lumMod val="75000"/>
                            </a:schemeClr>
                          </a:solidFill>
                        </a:rPr>
                        <a:t>Ogg</a:t>
                      </a:r>
                      <a:endParaRPr lang="en-IN" sz="2000" b="1" dirty="0">
                        <a:solidFill>
                          <a:schemeClr val="accent2">
                            <a:lumMod val="75000"/>
                          </a:schemeClr>
                        </a:solidFill>
                      </a:endParaRP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b="1" dirty="0">
                          <a:solidFill>
                            <a:schemeClr val="accent4">
                              <a:lumMod val="50000"/>
                            </a:schemeClr>
                          </a:solidFill>
                        </a:rPr>
                        <a:t>.</a:t>
                      </a:r>
                      <a:r>
                        <a:rPr lang="en-IN" sz="2000" b="1" dirty="0" err="1">
                          <a:solidFill>
                            <a:schemeClr val="accent4">
                              <a:lumMod val="50000"/>
                            </a:schemeClr>
                          </a:solidFill>
                        </a:rPr>
                        <a:t>ogg</a:t>
                      </a:r>
                      <a:endParaRPr lang="en-IN" sz="2000" b="1" dirty="0">
                        <a:solidFill>
                          <a:schemeClr val="accent4">
                            <a:lumMod val="50000"/>
                          </a:schemeClr>
                        </a:solidFill>
                      </a:endParaRP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err="1"/>
                        <a:t>Ogg</a:t>
                      </a:r>
                      <a:r>
                        <a:rPr lang="en-IN" sz="2000" b="1" dirty="0"/>
                        <a:t>. Developed by the </a:t>
                      </a:r>
                      <a:r>
                        <a:rPr lang="en-IN" sz="2000" b="1" dirty="0" err="1"/>
                        <a:t>Xiph.Org</a:t>
                      </a:r>
                      <a:r>
                        <a:rPr lang="en-IN" sz="2000" b="1" dirty="0"/>
                        <a:t> </a:t>
                      </a:r>
                      <a:r>
                        <a:rPr lang="en-IN" sz="2000" dirty="0"/>
                        <a:t>Foundation. Supported by </a:t>
                      </a:r>
                      <a:r>
                        <a:rPr lang="en-IN" sz="2000" b="1" dirty="0"/>
                        <a:t>HTML5</a:t>
                      </a:r>
                      <a:r>
                        <a:rPr lang="en-IN" sz="2000" dirty="0"/>
                        <a:t>.</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81949">
                <a:tc>
                  <a:txBody>
                    <a:bodyPr/>
                    <a:lstStyle/>
                    <a:p>
                      <a:pPr fontAlgn="t"/>
                      <a:r>
                        <a:rPr lang="en-IN" sz="2000" b="1" dirty="0">
                          <a:solidFill>
                            <a:schemeClr val="accent2">
                              <a:lumMod val="75000"/>
                            </a:schemeClr>
                          </a:solidFill>
                        </a:rPr>
                        <a:t>MP3</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IN" sz="2000" b="1" dirty="0">
                          <a:solidFill>
                            <a:schemeClr val="accent4">
                              <a:lumMod val="50000"/>
                            </a:schemeClr>
                          </a:solidFill>
                        </a:rPr>
                        <a:t>.mp3</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dirty="0"/>
                        <a:t>MP3 files are actually </a:t>
                      </a:r>
                      <a:r>
                        <a:rPr lang="en-IN" sz="2000" b="1" dirty="0"/>
                        <a:t>the sound part of MPEG files</a:t>
                      </a:r>
                      <a:r>
                        <a:rPr lang="en-IN" sz="2000" dirty="0"/>
                        <a:t>. MP3 is the most popular format for music players. Combines good </a:t>
                      </a:r>
                      <a:r>
                        <a:rPr lang="en-IN" sz="2000" b="1" dirty="0"/>
                        <a:t>compression (small files) </a:t>
                      </a:r>
                      <a:r>
                        <a:rPr lang="en-IN" sz="2000" dirty="0"/>
                        <a:t>with high quality. Supported by all browsers.</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1132111">
                <a:tc>
                  <a:txBody>
                    <a:bodyPr/>
                    <a:lstStyle/>
                    <a:p>
                      <a:pPr fontAlgn="t"/>
                      <a:r>
                        <a:rPr lang="en-IN" sz="2000" b="1" dirty="0">
                          <a:solidFill>
                            <a:schemeClr val="accent2">
                              <a:lumMod val="75000"/>
                            </a:schemeClr>
                          </a:solidFill>
                        </a:rPr>
                        <a:t>MP4</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b="1" dirty="0">
                          <a:solidFill>
                            <a:schemeClr val="accent4">
                              <a:lumMod val="50000"/>
                            </a:schemeClr>
                          </a:solidFill>
                        </a:rPr>
                        <a:t>.mp4</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t>MP4 is a video format</a:t>
                      </a:r>
                      <a:r>
                        <a:rPr lang="en-IN" sz="2000" dirty="0"/>
                        <a:t>, but can </a:t>
                      </a:r>
                      <a:r>
                        <a:rPr lang="en-IN" sz="2000" b="1" dirty="0"/>
                        <a:t>also be used for audio</a:t>
                      </a:r>
                      <a:r>
                        <a:rPr lang="en-IN" sz="2000" dirty="0"/>
                        <a:t>. MP4 video is the upcoming video format on the internet. This leads to automatic support for MP4 audio by all browsers.</a:t>
                      </a:r>
                    </a:p>
                  </a:txBody>
                  <a:tcPr marL="43051" marR="43051" marT="43051" marB="430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357158" y="428604"/>
          <a:ext cx="8215369" cy="324492"/>
        </p:xfrm>
        <a:graphic>
          <a:graphicData uri="http://schemas.openxmlformats.org/drawingml/2006/table">
            <a:tbl>
              <a:tblPr/>
              <a:tblGrid>
                <a:gridCol w="936840">
                  <a:extLst>
                    <a:ext uri="{9D8B030D-6E8A-4147-A177-3AD203B41FA5}">
                      <a16:colId xmlns:a16="http://schemas.microsoft.com/office/drawing/2014/main" val="20000"/>
                    </a:ext>
                  </a:extLst>
                </a:gridCol>
                <a:gridCol w="720646">
                  <a:extLst>
                    <a:ext uri="{9D8B030D-6E8A-4147-A177-3AD203B41FA5}">
                      <a16:colId xmlns:a16="http://schemas.microsoft.com/office/drawing/2014/main" val="20001"/>
                    </a:ext>
                  </a:extLst>
                </a:gridCol>
                <a:gridCol w="6557883">
                  <a:extLst>
                    <a:ext uri="{9D8B030D-6E8A-4147-A177-3AD203B41FA5}">
                      <a16:colId xmlns:a16="http://schemas.microsoft.com/office/drawing/2014/main" val="20002"/>
                    </a:ext>
                  </a:extLst>
                </a:gridCol>
              </a:tblGrid>
              <a:tr h="221103">
                <a:tc>
                  <a:txBody>
                    <a:bodyPr/>
                    <a:lstStyle/>
                    <a:p>
                      <a:pPr algn="l" fontAlgn="t"/>
                      <a:r>
                        <a:rPr lang="en-IN" sz="1800" b="1" dirty="0">
                          <a:solidFill>
                            <a:srgbClr val="002060"/>
                          </a:solidFill>
                        </a:rPr>
                        <a:t>Format</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b="1" dirty="0">
                          <a:solidFill>
                            <a:srgbClr val="002060"/>
                          </a:solidFill>
                        </a:rPr>
                        <a:t>File</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b="1" dirty="0">
                          <a:solidFill>
                            <a:srgbClr val="002060"/>
                          </a:solidFill>
                        </a:rPr>
                        <a:t>Description</a:t>
                      </a:r>
                    </a:p>
                  </a:txBody>
                  <a:tcPr marL="25086" marR="25086" marT="25086" marB="2508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357158" y="5526961"/>
            <a:ext cx="8143932" cy="830997"/>
          </a:xfrm>
          <a:prstGeom prst="rect">
            <a:avLst/>
          </a:prstGeom>
        </p:spPr>
        <p:txBody>
          <a:bodyPr wrap="square">
            <a:spAutoFit/>
          </a:bodyPr>
          <a:lstStyle/>
          <a:p>
            <a:r>
              <a:rPr lang="en-IN" sz="2400" b="1" dirty="0" smtClean="0">
                <a:solidFill>
                  <a:srgbClr val="663300"/>
                </a:solidFill>
              </a:rPr>
              <a:t>Note: </a:t>
            </a:r>
            <a:r>
              <a:rPr lang="en-IN" sz="2400" b="1" dirty="0" smtClean="0">
                <a:solidFill>
                  <a:srgbClr val="FF0066"/>
                </a:solidFill>
              </a:rPr>
              <a:t>Only </a:t>
            </a:r>
            <a:r>
              <a:rPr lang="en-IN" sz="2400" b="1" dirty="0" smtClean="0">
                <a:solidFill>
                  <a:schemeClr val="accent5">
                    <a:lumMod val="50000"/>
                  </a:schemeClr>
                </a:solidFill>
              </a:rPr>
              <a:t>MP3, WAV</a:t>
            </a:r>
            <a:r>
              <a:rPr lang="en-IN" sz="2400" b="1" dirty="0" smtClean="0">
                <a:solidFill>
                  <a:srgbClr val="FF0066"/>
                </a:solidFill>
              </a:rPr>
              <a:t>, and </a:t>
            </a:r>
            <a:r>
              <a:rPr lang="en-IN" sz="2400" b="1" dirty="0" err="1" smtClean="0">
                <a:solidFill>
                  <a:schemeClr val="accent5">
                    <a:lumMod val="50000"/>
                  </a:schemeClr>
                </a:solidFill>
              </a:rPr>
              <a:t>Ogg</a:t>
            </a:r>
            <a:r>
              <a:rPr lang="en-IN" sz="2400" b="1" dirty="0" smtClean="0">
                <a:solidFill>
                  <a:srgbClr val="FF0066"/>
                </a:solidFill>
              </a:rPr>
              <a:t> </a:t>
            </a:r>
            <a:r>
              <a:rPr lang="en-IN" sz="2400" b="1" dirty="0" smtClean="0">
                <a:solidFill>
                  <a:schemeClr val="accent5">
                    <a:lumMod val="50000"/>
                  </a:schemeClr>
                </a:solidFill>
              </a:rPr>
              <a:t>audio</a:t>
            </a:r>
            <a:r>
              <a:rPr lang="en-IN" sz="2400" b="1" dirty="0" smtClean="0">
                <a:solidFill>
                  <a:srgbClr val="FF0066"/>
                </a:solidFill>
              </a:rPr>
              <a:t> are supported by the newest HTML5 standard.</a:t>
            </a:r>
            <a:endParaRPr lang="en-IN" sz="2400" b="1" dirty="0">
              <a:solidFill>
                <a:srgbClr val="FF0066"/>
              </a:solidFill>
            </a:endParaRPr>
          </a:p>
        </p:txBody>
      </p:sp>
      <p:sp>
        <p:nvSpPr>
          <p:cNvPr id="7" name="Slide Number Placeholder 6"/>
          <p:cNvSpPr>
            <a:spLocks noGrp="1"/>
          </p:cNvSpPr>
          <p:nvPr>
            <p:ph type="sldNum" sz="quarter" idx="12"/>
          </p:nvPr>
        </p:nvSpPr>
        <p:spPr/>
        <p:txBody>
          <a:bodyPr/>
          <a:lstStyle/>
          <a:p>
            <a:fld id="{8363A1D7-E95E-458C-B071-B278BBF10293}" type="slidenum">
              <a:rPr lang="en-IN" smtClean="0"/>
              <a:pPr/>
              <a:t>90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a:bodyPr>
          <a:lstStyle/>
          <a:p>
            <a:r>
              <a:rPr lang="en-IN" sz="3600" b="1" dirty="0" smtClean="0"/>
              <a:t>Audio on the Web</a:t>
            </a:r>
            <a:endParaRPr lang="en-IN" sz="3600" b="1" dirty="0"/>
          </a:p>
        </p:txBody>
      </p:sp>
      <p:sp>
        <p:nvSpPr>
          <p:cNvPr id="3" name="Content Placeholder 2"/>
          <p:cNvSpPr>
            <a:spLocks noGrp="1"/>
          </p:cNvSpPr>
          <p:nvPr>
            <p:ph idx="1"/>
          </p:nvPr>
        </p:nvSpPr>
        <p:spPr>
          <a:xfrm>
            <a:off x="466696" y="1214422"/>
            <a:ext cx="8248708" cy="5072099"/>
          </a:xfrm>
        </p:spPr>
        <p:txBody>
          <a:bodyPr>
            <a:normAutofit/>
          </a:bodyPr>
          <a:lstStyle/>
          <a:p>
            <a:pPr algn="just"/>
            <a:r>
              <a:rPr lang="en-IN" sz="2600" dirty="0" smtClean="0"/>
              <a:t>To play an audio file in HTML, use the </a:t>
            </a:r>
            <a:r>
              <a:rPr lang="en-IN" sz="2600" b="1" dirty="0" smtClean="0"/>
              <a:t>&lt;audio&gt;</a:t>
            </a:r>
            <a:r>
              <a:rPr lang="en-IN" sz="2600" dirty="0" smtClean="0"/>
              <a:t> element</a:t>
            </a:r>
          </a:p>
          <a:p>
            <a:pPr algn="just"/>
            <a:r>
              <a:rPr lang="en-IN" sz="2600" dirty="0" smtClean="0"/>
              <a:t>The </a:t>
            </a:r>
            <a:r>
              <a:rPr lang="en-IN" sz="2600" b="1" dirty="0" smtClean="0"/>
              <a:t>controls</a:t>
            </a:r>
            <a:r>
              <a:rPr lang="en-IN" sz="2600" dirty="0" smtClean="0"/>
              <a:t> attribute adds audio controls, like play, pause, and volume.</a:t>
            </a:r>
          </a:p>
          <a:p>
            <a:pPr algn="just"/>
            <a:r>
              <a:rPr lang="en-IN" sz="2600" b="1" dirty="0" smtClean="0"/>
              <a:t>Text</a:t>
            </a:r>
            <a:r>
              <a:rPr lang="en-IN" sz="2600" dirty="0" smtClean="0"/>
              <a:t> between the &lt;audio&gt; and &lt;/audio&gt; tags will display in browsers that do not support the &lt;audio&gt; element.</a:t>
            </a:r>
          </a:p>
          <a:p>
            <a:pPr algn="just"/>
            <a:r>
              <a:rPr lang="en-IN" sz="2600" dirty="0" smtClean="0"/>
              <a:t>Multiple </a:t>
            </a:r>
            <a:r>
              <a:rPr lang="en-IN" sz="2600" b="1" dirty="0" smtClean="0"/>
              <a:t>&lt;source&gt;</a:t>
            </a:r>
            <a:r>
              <a:rPr lang="en-IN" sz="2600" dirty="0" smtClean="0"/>
              <a:t> elements can link to different audio files. The browser will use the first recognized format.</a:t>
            </a:r>
          </a:p>
          <a:p>
            <a:pPr lvl="1" algn="just"/>
            <a:endParaRPr lang="en-IN" sz="2600" dirty="0" smtClean="0"/>
          </a:p>
          <a:p>
            <a:pPr algn="just"/>
            <a:endParaRPr lang="en-IN" sz="2600" dirty="0"/>
          </a:p>
        </p:txBody>
      </p:sp>
      <p:pic>
        <p:nvPicPr>
          <p:cNvPr id="116738" name="Picture 2"/>
          <p:cNvPicPr>
            <a:picLocks noChangeAspect="1" noChangeArrowheads="1"/>
          </p:cNvPicPr>
          <p:nvPr/>
        </p:nvPicPr>
        <p:blipFill>
          <a:blip r:embed="rId2"/>
          <a:srcRect/>
          <a:stretch>
            <a:fillRect/>
          </a:stretch>
        </p:blipFill>
        <p:spPr bwMode="auto">
          <a:xfrm>
            <a:off x="214282" y="5786454"/>
            <a:ext cx="8439150" cy="8667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91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18" y="881488"/>
          <a:ext cx="8572562" cy="5119280"/>
        </p:xfrm>
        <a:graphic>
          <a:graphicData uri="http://schemas.openxmlformats.org/drawingml/2006/table">
            <a:tbl>
              <a:tblPr/>
              <a:tblGrid>
                <a:gridCol w="1463609">
                  <a:extLst>
                    <a:ext uri="{9D8B030D-6E8A-4147-A177-3AD203B41FA5}">
                      <a16:colId xmlns:a16="http://schemas.microsoft.com/office/drawing/2014/main" val="20000"/>
                    </a:ext>
                  </a:extLst>
                </a:gridCol>
                <a:gridCol w="906043">
                  <a:extLst>
                    <a:ext uri="{9D8B030D-6E8A-4147-A177-3AD203B41FA5}">
                      <a16:colId xmlns:a16="http://schemas.microsoft.com/office/drawing/2014/main" val="20001"/>
                    </a:ext>
                  </a:extLst>
                </a:gridCol>
                <a:gridCol w="6202910">
                  <a:extLst>
                    <a:ext uri="{9D8B030D-6E8A-4147-A177-3AD203B41FA5}">
                      <a16:colId xmlns:a16="http://schemas.microsoft.com/office/drawing/2014/main" val="20002"/>
                    </a:ext>
                  </a:extLst>
                </a:gridCol>
              </a:tblGrid>
              <a:tr h="329317">
                <a:tc>
                  <a:txBody>
                    <a:bodyPr/>
                    <a:lstStyle/>
                    <a:p>
                      <a:pPr algn="just" fontAlgn="t"/>
                      <a:r>
                        <a:rPr lang="en-IN" sz="2000" b="1" dirty="0">
                          <a:solidFill>
                            <a:srgbClr val="002060"/>
                          </a:solidFill>
                        </a:rPr>
                        <a:t>Format</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rgbClr val="002060"/>
                          </a:solidFill>
                        </a:rPr>
                        <a:t>File</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rgbClr val="002060"/>
                          </a:solidFill>
                        </a:rPr>
                        <a:t>Description</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49903">
                <a:tc>
                  <a:txBody>
                    <a:bodyPr/>
                    <a:lstStyle/>
                    <a:p>
                      <a:pPr algn="just" fontAlgn="t"/>
                      <a:r>
                        <a:rPr lang="en-IN" sz="2000" b="1" dirty="0">
                          <a:solidFill>
                            <a:schemeClr val="accent2">
                              <a:lumMod val="50000"/>
                            </a:schemeClr>
                          </a:solidFill>
                        </a:rPr>
                        <a:t>MPEG</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2000" b="1" dirty="0">
                          <a:solidFill>
                            <a:schemeClr val="accent1">
                              <a:lumMod val="50000"/>
                            </a:schemeClr>
                          </a:solidFill>
                        </a:rPr>
                        <a:t>.mpg</a:t>
                      </a:r>
                      <a:br>
                        <a:rPr lang="en-IN" sz="2000" b="1" dirty="0">
                          <a:solidFill>
                            <a:schemeClr val="accent1">
                              <a:lumMod val="50000"/>
                            </a:schemeClr>
                          </a:solidFill>
                        </a:rPr>
                      </a:br>
                      <a:r>
                        <a:rPr lang="en-IN" sz="2000" b="1" dirty="0">
                          <a:solidFill>
                            <a:schemeClr val="accent1">
                              <a:lumMod val="50000"/>
                            </a:schemeClr>
                          </a:solidFill>
                        </a:rPr>
                        <a:t>.mpeg</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dirty="0">
                          <a:solidFill>
                            <a:schemeClr val="accent6">
                              <a:lumMod val="50000"/>
                            </a:schemeClr>
                          </a:solidFill>
                        </a:rPr>
                        <a:t>MPEG. Developed by the </a:t>
                      </a:r>
                      <a:r>
                        <a:rPr lang="en-IN" sz="2000" b="1" dirty="0">
                          <a:solidFill>
                            <a:schemeClr val="accent6">
                              <a:lumMod val="50000"/>
                            </a:schemeClr>
                          </a:solidFill>
                        </a:rPr>
                        <a:t>Moving Pictures Expert Group</a:t>
                      </a:r>
                      <a:r>
                        <a:rPr lang="en-IN" sz="2000" dirty="0">
                          <a:solidFill>
                            <a:schemeClr val="accent6">
                              <a:lumMod val="50000"/>
                            </a:schemeClr>
                          </a:solidFill>
                        </a:rPr>
                        <a:t>. The first popular video format on the web. Used to be supported by all browsers, but it is not supported in HTML5 (See MP4).</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19757">
                <a:tc>
                  <a:txBody>
                    <a:bodyPr/>
                    <a:lstStyle/>
                    <a:p>
                      <a:pPr algn="just" fontAlgn="t"/>
                      <a:r>
                        <a:rPr lang="en-IN" sz="2000" b="1" dirty="0">
                          <a:solidFill>
                            <a:schemeClr val="accent2">
                              <a:lumMod val="50000"/>
                            </a:schemeClr>
                          </a:solidFill>
                        </a:rPr>
                        <a:t>AVI</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chemeClr val="accent1">
                              <a:lumMod val="50000"/>
                            </a:schemeClr>
                          </a:solidFill>
                        </a:rPr>
                        <a:t>.</a:t>
                      </a:r>
                      <a:r>
                        <a:rPr lang="en-IN" sz="2000" b="1" dirty="0" err="1">
                          <a:solidFill>
                            <a:schemeClr val="accent1">
                              <a:lumMod val="50000"/>
                            </a:schemeClr>
                          </a:solidFill>
                        </a:rPr>
                        <a:t>avi</a:t>
                      </a:r>
                      <a:endParaRPr lang="en-IN" sz="2000" b="1" dirty="0">
                        <a:solidFill>
                          <a:schemeClr val="accent1">
                            <a:lumMod val="50000"/>
                          </a:schemeClr>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chemeClr val="accent6">
                              <a:lumMod val="50000"/>
                            </a:schemeClr>
                          </a:solidFill>
                        </a:rPr>
                        <a:t>AVI (Audio Video Interleave). </a:t>
                      </a:r>
                      <a:r>
                        <a:rPr lang="en-IN" sz="2000" dirty="0">
                          <a:solidFill>
                            <a:schemeClr val="accent6">
                              <a:lumMod val="50000"/>
                            </a:schemeClr>
                          </a:solidFill>
                        </a:rPr>
                        <a:t>Developed by Microsoft. Commonly used in video cameras and TV hardware. Plays well on Windows computers, but not in web browsers.</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9757">
                <a:tc>
                  <a:txBody>
                    <a:bodyPr/>
                    <a:lstStyle/>
                    <a:p>
                      <a:pPr algn="just" fontAlgn="t"/>
                      <a:r>
                        <a:rPr lang="en-IN" sz="2000" b="1" dirty="0">
                          <a:solidFill>
                            <a:schemeClr val="accent2">
                              <a:lumMod val="50000"/>
                            </a:schemeClr>
                          </a:solidFill>
                        </a:rPr>
                        <a:t>WMV</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solidFill>
                            <a:schemeClr val="accent1">
                              <a:lumMod val="50000"/>
                            </a:schemeClr>
                          </a:solidFill>
                        </a:rPr>
                        <a:t>.</a:t>
                      </a:r>
                      <a:r>
                        <a:rPr lang="en-IN" sz="2000" b="1" dirty="0" err="1">
                          <a:solidFill>
                            <a:schemeClr val="accent1">
                              <a:lumMod val="50000"/>
                            </a:schemeClr>
                          </a:solidFill>
                        </a:rPr>
                        <a:t>wmv</a:t>
                      </a:r>
                      <a:endParaRPr lang="en-IN" sz="2000" b="1" dirty="0">
                        <a:solidFill>
                          <a:schemeClr val="accent1">
                            <a:lumMod val="50000"/>
                          </a:schemeClr>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solidFill>
                            <a:schemeClr val="accent6">
                              <a:lumMod val="50000"/>
                            </a:schemeClr>
                          </a:solidFill>
                        </a:rPr>
                        <a:t>WMV (Windows Media Video). </a:t>
                      </a:r>
                      <a:r>
                        <a:rPr lang="en-IN" sz="2000" dirty="0">
                          <a:solidFill>
                            <a:schemeClr val="accent6">
                              <a:lumMod val="50000"/>
                            </a:schemeClr>
                          </a:solidFill>
                        </a:rPr>
                        <a:t>Developed by Microsoft. Commonly used in video cameras and TV hardware. Plays well on Windows computers, but not in web browsers.</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719757">
                <a:tc>
                  <a:txBody>
                    <a:bodyPr/>
                    <a:lstStyle/>
                    <a:p>
                      <a:pPr algn="just" fontAlgn="t"/>
                      <a:r>
                        <a:rPr lang="en-IN" sz="2000" b="1" dirty="0">
                          <a:solidFill>
                            <a:schemeClr val="accent2">
                              <a:lumMod val="50000"/>
                            </a:schemeClr>
                          </a:solidFill>
                        </a:rPr>
                        <a:t>QuickTime</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chemeClr val="accent1">
                              <a:lumMod val="50000"/>
                            </a:schemeClr>
                          </a:solidFill>
                        </a:rPr>
                        <a:t>.</a:t>
                      </a:r>
                      <a:r>
                        <a:rPr lang="en-IN" sz="2000" b="1" dirty="0" err="1">
                          <a:solidFill>
                            <a:schemeClr val="accent1">
                              <a:lumMod val="50000"/>
                            </a:schemeClr>
                          </a:solidFill>
                        </a:rPr>
                        <a:t>mov</a:t>
                      </a:r>
                      <a:endParaRPr lang="en-IN" sz="2000" b="1" dirty="0">
                        <a:solidFill>
                          <a:schemeClr val="accent1">
                            <a:lumMod val="50000"/>
                          </a:schemeClr>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chemeClr val="accent6">
                              <a:lumMod val="50000"/>
                            </a:schemeClr>
                          </a:solidFill>
                        </a:rPr>
                        <a:t>QuickTime. Developed by Apple</a:t>
                      </a:r>
                      <a:r>
                        <a:rPr lang="en-IN" sz="2000" dirty="0">
                          <a:solidFill>
                            <a:schemeClr val="accent6">
                              <a:lumMod val="50000"/>
                            </a:schemeClr>
                          </a:solidFill>
                        </a:rPr>
                        <a:t>. Commonly used in video cameras and TV hardware. Plays well on Apple computers, but not in web browsers. (See MP4)</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3000364" y="214290"/>
            <a:ext cx="3250890" cy="646331"/>
          </a:xfrm>
          <a:prstGeom prst="rect">
            <a:avLst/>
          </a:prstGeom>
        </p:spPr>
        <p:txBody>
          <a:bodyPr wrap="none">
            <a:spAutoFit/>
          </a:bodyPr>
          <a:lstStyle/>
          <a:p>
            <a:r>
              <a:rPr lang="en-IN" sz="3600" b="1" dirty="0" smtClean="0">
                <a:solidFill>
                  <a:srgbClr val="7030A0"/>
                </a:solidFill>
              </a:rPr>
              <a:t>Video Formats</a:t>
            </a:r>
            <a:endParaRPr lang="en-IN" sz="3600" b="1" dirty="0">
              <a:solidFill>
                <a:srgbClr val="7030A0"/>
              </a:solidFill>
            </a:endParaRPr>
          </a:p>
        </p:txBody>
      </p:sp>
      <p:sp>
        <p:nvSpPr>
          <p:cNvPr id="6" name="Slide Number Placeholder 5"/>
          <p:cNvSpPr>
            <a:spLocks noGrp="1"/>
          </p:cNvSpPr>
          <p:nvPr>
            <p:ph type="sldNum" sz="quarter" idx="12"/>
          </p:nvPr>
        </p:nvSpPr>
        <p:spPr/>
        <p:txBody>
          <a:bodyPr/>
          <a:lstStyle/>
          <a:p>
            <a:fld id="{8363A1D7-E95E-458C-B071-B278BBF10293}" type="slidenum">
              <a:rPr lang="en-IN" smtClean="0"/>
              <a:pPr/>
              <a:t>92</a:t>
            </a:fld>
            <a:endParaRPr lang="en-I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6" y="785794"/>
          <a:ext cx="8572562" cy="4509680"/>
        </p:xfrm>
        <a:graphic>
          <a:graphicData uri="http://schemas.openxmlformats.org/drawingml/2006/table">
            <a:tbl>
              <a:tblPr/>
              <a:tblGrid>
                <a:gridCol w="1285885">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6357983">
                  <a:extLst>
                    <a:ext uri="{9D8B030D-6E8A-4147-A177-3AD203B41FA5}">
                      <a16:colId xmlns:a16="http://schemas.microsoft.com/office/drawing/2014/main" val="20002"/>
                    </a:ext>
                  </a:extLst>
                </a:gridCol>
              </a:tblGrid>
              <a:tr h="719757">
                <a:tc>
                  <a:txBody>
                    <a:bodyPr/>
                    <a:lstStyle/>
                    <a:p>
                      <a:pPr algn="just" fontAlgn="t"/>
                      <a:r>
                        <a:rPr lang="en-IN" sz="2000" b="1" dirty="0" err="1">
                          <a:solidFill>
                            <a:schemeClr val="accent2">
                              <a:lumMod val="50000"/>
                            </a:schemeClr>
                          </a:solidFill>
                        </a:rPr>
                        <a:t>RealVideo</a:t>
                      </a:r>
                      <a:endParaRPr lang="en-IN" sz="2000" b="1" dirty="0">
                        <a:solidFill>
                          <a:schemeClr val="accent2">
                            <a:lumMod val="50000"/>
                          </a:schemeClr>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2000" b="1" dirty="0">
                          <a:solidFill>
                            <a:schemeClr val="accent1">
                              <a:lumMod val="50000"/>
                            </a:schemeClr>
                          </a:solidFill>
                        </a:rPr>
                        <a:t>.</a:t>
                      </a:r>
                      <a:r>
                        <a:rPr lang="en-IN" sz="2000" b="1" dirty="0" err="1">
                          <a:solidFill>
                            <a:schemeClr val="accent1">
                              <a:lumMod val="50000"/>
                            </a:schemeClr>
                          </a:solidFill>
                        </a:rPr>
                        <a:t>rm</a:t>
                      </a:r>
                      <a:r>
                        <a:rPr lang="en-IN" sz="2000" b="1" dirty="0">
                          <a:solidFill>
                            <a:schemeClr val="accent1">
                              <a:lumMod val="50000"/>
                            </a:schemeClr>
                          </a:solidFill>
                        </a:rPr>
                        <a:t/>
                      </a:r>
                      <a:br>
                        <a:rPr lang="en-IN" sz="2000" b="1" dirty="0">
                          <a:solidFill>
                            <a:schemeClr val="accent1">
                              <a:lumMod val="50000"/>
                            </a:schemeClr>
                          </a:solidFill>
                        </a:rPr>
                      </a:br>
                      <a:r>
                        <a:rPr lang="en-IN" sz="2000" b="1" dirty="0">
                          <a:solidFill>
                            <a:schemeClr val="accent1">
                              <a:lumMod val="50000"/>
                            </a:schemeClr>
                          </a:solidFill>
                        </a:rPr>
                        <a:t>.ram</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dirty="0" err="1">
                          <a:solidFill>
                            <a:schemeClr val="accent6">
                              <a:lumMod val="50000"/>
                            </a:schemeClr>
                          </a:solidFill>
                        </a:rPr>
                        <a:t>RealVideo</a:t>
                      </a:r>
                      <a:r>
                        <a:rPr lang="en-IN" sz="2000" dirty="0">
                          <a:solidFill>
                            <a:schemeClr val="accent6">
                              <a:lumMod val="50000"/>
                            </a:schemeClr>
                          </a:solidFill>
                        </a:rPr>
                        <a:t>. Developed by Real Media to allow video </a:t>
                      </a:r>
                      <a:r>
                        <a:rPr lang="en-IN" sz="2000" b="1" dirty="0">
                          <a:solidFill>
                            <a:schemeClr val="accent6">
                              <a:lumMod val="50000"/>
                            </a:schemeClr>
                          </a:solidFill>
                        </a:rPr>
                        <a:t>streaming with low bandwidths</a:t>
                      </a:r>
                      <a:r>
                        <a:rPr lang="en-IN" sz="2000" dirty="0">
                          <a:solidFill>
                            <a:schemeClr val="accent6">
                              <a:lumMod val="50000"/>
                            </a:schemeClr>
                          </a:solidFill>
                        </a:rPr>
                        <a:t>. It is still used for online video and Internet TV, but does not play in web browsers.</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459464">
                <a:tc>
                  <a:txBody>
                    <a:bodyPr/>
                    <a:lstStyle/>
                    <a:p>
                      <a:pPr algn="just" fontAlgn="t"/>
                      <a:r>
                        <a:rPr lang="en-IN" sz="2000" b="1" dirty="0">
                          <a:solidFill>
                            <a:schemeClr val="accent2">
                              <a:lumMod val="50000"/>
                            </a:schemeClr>
                          </a:solidFill>
                        </a:rPr>
                        <a:t>Flash</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b="1" dirty="0">
                          <a:solidFill>
                            <a:schemeClr val="accent1">
                              <a:lumMod val="50000"/>
                            </a:schemeClr>
                          </a:solidFill>
                        </a:rPr>
                        <a:t>.</a:t>
                      </a:r>
                      <a:r>
                        <a:rPr lang="en-IN" sz="2000" b="1" dirty="0" err="1">
                          <a:solidFill>
                            <a:schemeClr val="accent1">
                              <a:lumMod val="50000"/>
                            </a:schemeClr>
                          </a:solidFill>
                        </a:rPr>
                        <a:t>swf</a:t>
                      </a:r>
                      <a:r>
                        <a:rPr lang="en-IN" sz="2000" b="1" dirty="0">
                          <a:solidFill>
                            <a:schemeClr val="accent1">
                              <a:lumMod val="50000"/>
                            </a:schemeClr>
                          </a:solidFill>
                        </a:rPr>
                        <a:t/>
                      </a:r>
                      <a:br>
                        <a:rPr lang="en-IN" sz="2000" b="1" dirty="0">
                          <a:solidFill>
                            <a:schemeClr val="accent1">
                              <a:lumMod val="50000"/>
                            </a:schemeClr>
                          </a:solidFill>
                        </a:rPr>
                      </a:br>
                      <a:r>
                        <a:rPr lang="en-IN" sz="2000" b="1" dirty="0">
                          <a:solidFill>
                            <a:schemeClr val="accent1">
                              <a:lumMod val="50000"/>
                            </a:schemeClr>
                          </a:solidFill>
                        </a:rPr>
                        <a:t>.</a:t>
                      </a:r>
                      <a:r>
                        <a:rPr lang="en-IN" sz="2000" b="1" dirty="0" err="1">
                          <a:solidFill>
                            <a:schemeClr val="accent1">
                              <a:lumMod val="50000"/>
                            </a:schemeClr>
                          </a:solidFill>
                        </a:rPr>
                        <a:t>flv</a:t>
                      </a:r>
                      <a:endParaRPr lang="en-IN" sz="2000" b="1" dirty="0">
                        <a:solidFill>
                          <a:schemeClr val="accent1">
                            <a:lumMod val="50000"/>
                          </a:schemeClr>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dirty="0">
                          <a:solidFill>
                            <a:schemeClr val="accent6">
                              <a:lumMod val="50000"/>
                            </a:schemeClr>
                          </a:solidFill>
                        </a:rPr>
                        <a:t>Flash. </a:t>
                      </a:r>
                      <a:r>
                        <a:rPr lang="en-IN" sz="2000" b="1" dirty="0">
                          <a:solidFill>
                            <a:schemeClr val="accent6">
                              <a:lumMod val="50000"/>
                            </a:schemeClr>
                          </a:solidFill>
                        </a:rPr>
                        <a:t>Developed by Macromedia</a:t>
                      </a:r>
                      <a:r>
                        <a:rPr lang="en-IN" sz="2000" dirty="0">
                          <a:solidFill>
                            <a:schemeClr val="accent6">
                              <a:lumMod val="50000"/>
                            </a:schemeClr>
                          </a:solidFill>
                        </a:rPr>
                        <a:t>. Often requires an extra component (</a:t>
                      </a:r>
                      <a:r>
                        <a:rPr lang="en-IN" sz="2000" b="1" dirty="0">
                          <a:solidFill>
                            <a:schemeClr val="accent6">
                              <a:lumMod val="50000"/>
                            </a:schemeClr>
                          </a:solidFill>
                        </a:rPr>
                        <a:t>plug-in</a:t>
                      </a:r>
                      <a:r>
                        <a:rPr lang="en-IN" sz="2000" dirty="0">
                          <a:solidFill>
                            <a:schemeClr val="accent6">
                              <a:lumMod val="50000"/>
                            </a:schemeClr>
                          </a:solidFill>
                        </a:rPr>
                        <a:t>) to play in web browsers.</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464">
                <a:tc>
                  <a:txBody>
                    <a:bodyPr/>
                    <a:lstStyle/>
                    <a:p>
                      <a:pPr algn="just" fontAlgn="t"/>
                      <a:r>
                        <a:rPr lang="en-IN" sz="2000" b="1" dirty="0" err="1">
                          <a:solidFill>
                            <a:srgbClr val="7030A0"/>
                          </a:solidFill>
                        </a:rPr>
                        <a:t>Ogg</a:t>
                      </a:r>
                      <a:endParaRPr lang="en-IN" sz="2000" b="1" dirty="0">
                        <a:solidFill>
                          <a:srgbClr val="7030A0"/>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solidFill>
                            <a:srgbClr val="7030A0"/>
                          </a:solidFill>
                        </a:rPr>
                        <a:t>.</a:t>
                      </a:r>
                      <a:r>
                        <a:rPr lang="en-IN" sz="2000" b="1" dirty="0" err="1">
                          <a:solidFill>
                            <a:srgbClr val="7030A0"/>
                          </a:solidFill>
                        </a:rPr>
                        <a:t>ogg</a:t>
                      </a:r>
                      <a:endParaRPr lang="en-IN" sz="2000" b="1" dirty="0">
                        <a:solidFill>
                          <a:srgbClr val="7030A0"/>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err="1">
                          <a:solidFill>
                            <a:schemeClr val="accent6">
                              <a:lumMod val="50000"/>
                            </a:schemeClr>
                          </a:solidFill>
                        </a:rPr>
                        <a:t>Theora</a:t>
                      </a:r>
                      <a:r>
                        <a:rPr lang="en-IN" sz="2000" b="1" dirty="0">
                          <a:solidFill>
                            <a:schemeClr val="accent6">
                              <a:lumMod val="50000"/>
                            </a:schemeClr>
                          </a:solidFill>
                        </a:rPr>
                        <a:t> </a:t>
                      </a:r>
                      <a:r>
                        <a:rPr lang="en-IN" sz="2000" b="1" dirty="0" err="1">
                          <a:solidFill>
                            <a:schemeClr val="accent6">
                              <a:lumMod val="50000"/>
                            </a:schemeClr>
                          </a:solidFill>
                        </a:rPr>
                        <a:t>Ogg</a:t>
                      </a:r>
                      <a:r>
                        <a:rPr lang="en-IN" sz="2000" dirty="0">
                          <a:solidFill>
                            <a:schemeClr val="accent6">
                              <a:lumMod val="50000"/>
                            </a:schemeClr>
                          </a:solidFill>
                        </a:rPr>
                        <a:t>. Developed by the </a:t>
                      </a:r>
                      <a:r>
                        <a:rPr lang="en-IN" sz="2000" b="1" dirty="0" err="1">
                          <a:solidFill>
                            <a:schemeClr val="accent6">
                              <a:lumMod val="50000"/>
                            </a:schemeClr>
                          </a:solidFill>
                        </a:rPr>
                        <a:t>Xiph.Org</a:t>
                      </a:r>
                      <a:r>
                        <a:rPr lang="en-IN" sz="2000" dirty="0">
                          <a:solidFill>
                            <a:schemeClr val="accent6">
                              <a:lumMod val="50000"/>
                            </a:schemeClr>
                          </a:solidFill>
                        </a:rPr>
                        <a:t> Foundation. Supported by </a:t>
                      </a:r>
                      <a:r>
                        <a:rPr lang="en-IN" sz="2000" b="1" dirty="0">
                          <a:solidFill>
                            <a:schemeClr val="accent6">
                              <a:lumMod val="50000"/>
                            </a:schemeClr>
                          </a:solidFill>
                        </a:rPr>
                        <a:t>HTML5</a:t>
                      </a:r>
                      <a:r>
                        <a:rPr lang="en-IN" sz="2000" dirty="0">
                          <a:solidFill>
                            <a:schemeClr val="accent6">
                              <a:lumMod val="50000"/>
                            </a:schemeClr>
                          </a:solidFill>
                        </a:rPr>
                        <a:t>.</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459464">
                <a:tc>
                  <a:txBody>
                    <a:bodyPr/>
                    <a:lstStyle/>
                    <a:p>
                      <a:pPr algn="just" fontAlgn="t"/>
                      <a:r>
                        <a:rPr lang="en-IN" sz="2000" b="1">
                          <a:solidFill>
                            <a:srgbClr val="7030A0"/>
                          </a:solidFill>
                        </a:rPr>
                        <a:t>WebM</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solidFill>
                            <a:srgbClr val="7030A0"/>
                          </a:solidFill>
                        </a:rPr>
                        <a:t>.</a:t>
                      </a:r>
                      <a:r>
                        <a:rPr lang="en-IN" sz="2000" b="1" dirty="0" err="1">
                          <a:solidFill>
                            <a:srgbClr val="7030A0"/>
                          </a:solidFill>
                        </a:rPr>
                        <a:t>webm</a:t>
                      </a:r>
                      <a:endParaRPr lang="en-IN" sz="2000" b="1" dirty="0">
                        <a:solidFill>
                          <a:srgbClr val="7030A0"/>
                        </a:solidFill>
                      </a:endParaRP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err="1">
                          <a:solidFill>
                            <a:schemeClr val="accent6">
                              <a:lumMod val="50000"/>
                            </a:schemeClr>
                          </a:solidFill>
                        </a:rPr>
                        <a:t>WebM</a:t>
                      </a:r>
                      <a:r>
                        <a:rPr lang="en-IN" sz="2000" b="1" dirty="0">
                          <a:solidFill>
                            <a:schemeClr val="accent6">
                              <a:lumMod val="50000"/>
                            </a:schemeClr>
                          </a:solidFill>
                        </a:rPr>
                        <a:t>. </a:t>
                      </a:r>
                      <a:r>
                        <a:rPr lang="en-IN" sz="2000" dirty="0">
                          <a:solidFill>
                            <a:schemeClr val="accent6">
                              <a:lumMod val="50000"/>
                            </a:schemeClr>
                          </a:solidFill>
                        </a:rPr>
                        <a:t>Developed by the </a:t>
                      </a:r>
                      <a:r>
                        <a:rPr lang="en-IN" sz="2000" b="1" dirty="0">
                          <a:solidFill>
                            <a:schemeClr val="accent6">
                              <a:lumMod val="50000"/>
                            </a:schemeClr>
                          </a:solidFill>
                        </a:rPr>
                        <a:t>web giants, </a:t>
                      </a:r>
                      <a:r>
                        <a:rPr lang="en-IN" sz="2000" dirty="0">
                          <a:solidFill>
                            <a:schemeClr val="accent6">
                              <a:lumMod val="50000"/>
                            </a:schemeClr>
                          </a:solidFill>
                        </a:rPr>
                        <a:t>Mozilla, Opera, Adobe, and Google. Supported by </a:t>
                      </a:r>
                      <a:r>
                        <a:rPr lang="en-IN" sz="2000" b="1" dirty="0">
                          <a:solidFill>
                            <a:schemeClr val="accent6">
                              <a:lumMod val="50000"/>
                            </a:schemeClr>
                          </a:solidFill>
                        </a:rPr>
                        <a:t>HTML5</a:t>
                      </a:r>
                      <a:r>
                        <a:rPr lang="en-IN" sz="2000" dirty="0">
                          <a:solidFill>
                            <a:schemeClr val="accent6">
                              <a:lumMod val="50000"/>
                            </a:schemeClr>
                          </a:solidFill>
                        </a:rPr>
                        <a:t>.</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49903">
                <a:tc>
                  <a:txBody>
                    <a:bodyPr/>
                    <a:lstStyle/>
                    <a:p>
                      <a:pPr algn="l" fontAlgn="t"/>
                      <a:r>
                        <a:rPr lang="en-IN" sz="2000" b="1" dirty="0">
                          <a:solidFill>
                            <a:srgbClr val="7030A0"/>
                          </a:solidFill>
                        </a:rPr>
                        <a:t>MPEG-4</a:t>
                      </a:r>
                      <a:br>
                        <a:rPr lang="en-IN" sz="2000" b="1" dirty="0">
                          <a:solidFill>
                            <a:srgbClr val="7030A0"/>
                          </a:solidFill>
                        </a:rPr>
                      </a:br>
                      <a:r>
                        <a:rPr lang="en-IN" sz="2000" b="1" dirty="0">
                          <a:solidFill>
                            <a:srgbClr val="7030A0"/>
                          </a:solidFill>
                        </a:rPr>
                        <a:t>or MP4</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b="1" dirty="0">
                          <a:solidFill>
                            <a:srgbClr val="7030A0"/>
                          </a:solidFill>
                        </a:rPr>
                        <a:t>.mp4</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just" fontAlgn="t"/>
                      <a:r>
                        <a:rPr lang="en-IN" sz="2000" dirty="0">
                          <a:solidFill>
                            <a:schemeClr val="accent6">
                              <a:lumMod val="50000"/>
                            </a:schemeClr>
                          </a:solidFill>
                        </a:rPr>
                        <a:t>MP4. Developed by the </a:t>
                      </a:r>
                      <a:r>
                        <a:rPr lang="en-IN" sz="2000" b="1" dirty="0">
                          <a:solidFill>
                            <a:schemeClr val="accent6">
                              <a:lumMod val="50000"/>
                            </a:schemeClr>
                          </a:solidFill>
                        </a:rPr>
                        <a:t>Moving Pictures Expert Group</a:t>
                      </a:r>
                      <a:r>
                        <a:rPr lang="en-IN" sz="2000" dirty="0">
                          <a:solidFill>
                            <a:schemeClr val="accent6">
                              <a:lumMod val="50000"/>
                            </a:schemeClr>
                          </a:solidFill>
                        </a:rPr>
                        <a:t>. Based on QuickTime. Commonly used in newer video cameras and TV hardware. Supported by all </a:t>
                      </a:r>
                      <a:r>
                        <a:rPr lang="en-IN" sz="2000" b="1" dirty="0">
                          <a:solidFill>
                            <a:schemeClr val="accent6">
                              <a:lumMod val="50000"/>
                            </a:schemeClr>
                          </a:solidFill>
                        </a:rPr>
                        <a:t>HTML5</a:t>
                      </a:r>
                      <a:r>
                        <a:rPr lang="en-IN" sz="2000" dirty="0">
                          <a:solidFill>
                            <a:schemeClr val="accent6">
                              <a:lumMod val="50000"/>
                            </a:schemeClr>
                          </a:solidFill>
                        </a:rPr>
                        <a:t> browsers. </a:t>
                      </a:r>
                      <a:r>
                        <a:rPr lang="en-IN" sz="2000" b="1" dirty="0">
                          <a:solidFill>
                            <a:schemeClr val="accent6">
                              <a:lumMod val="50000"/>
                            </a:schemeClr>
                          </a:solidFill>
                        </a:rPr>
                        <a:t>Recommended by YouTube</a:t>
                      </a:r>
                      <a:r>
                        <a:rPr lang="en-IN" sz="2000" dirty="0">
                          <a:solidFill>
                            <a:schemeClr val="accent6">
                              <a:lumMod val="50000"/>
                            </a:schemeClr>
                          </a:solidFill>
                        </a:rPr>
                        <a:t>. </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nvGraphicFramePr>
        <p:xfrm>
          <a:off x="357158" y="300100"/>
          <a:ext cx="8572562" cy="414256"/>
        </p:xfrm>
        <a:graphic>
          <a:graphicData uri="http://schemas.openxmlformats.org/drawingml/2006/table">
            <a:tbl>
              <a:tblPr/>
              <a:tblGrid>
                <a:gridCol w="1463609">
                  <a:extLst>
                    <a:ext uri="{9D8B030D-6E8A-4147-A177-3AD203B41FA5}">
                      <a16:colId xmlns:a16="http://schemas.microsoft.com/office/drawing/2014/main" val="20000"/>
                    </a:ext>
                  </a:extLst>
                </a:gridCol>
                <a:gridCol w="906043">
                  <a:extLst>
                    <a:ext uri="{9D8B030D-6E8A-4147-A177-3AD203B41FA5}">
                      <a16:colId xmlns:a16="http://schemas.microsoft.com/office/drawing/2014/main" val="20001"/>
                    </a:ext>
                  </a:extLst>
                </a:gridCol>
                <a:gridCol w="6202910">
                  <a:extLst>
                    <a:ext uri="{9D8B030D-6E8A-4147-A177-3AD203B41FA5}">
                      <a16:colId xmlns:a16="http://schemas.microsoft.com/office/drawing/2014/main" val="20002"/>
                    </a:ext>
                  </a:extLst>
                </a:gridCol>
              </a:tblGrid>
              <a:tr h="329317">
                <a:tc>
                  <a:txBody>
                    <a:bodyPr/>
                    <a:lstStyle/>
                    <a:p>
                      <a:pPr algn="l" fontAlgn="t"/>
                      <a:r>
                        <a:rPr lang="en-IN" sz="2400" b="1" dirty="0">
                          <a:solidFill>
                            <a:srgbClr val="002060"/>
                          </a:solidFill>
                        </a:rPr>
                        <a:t>Format</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b="1" dirty="0">
                          <a:solidFill>
                            <a:srgbClr val="002060"/>
                          </a:solidFill>
                        </a:rPr>
                        <a:t>File</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b="1" dirty="0">
                          <a:solidFill>
                            <a:srgbClr val="002060"/>
                          </a:solidFill>
                        </a:rPr>
                        <a:t>Description</a:t>
                      </a:r>
                    </a:p>
                  </a:txBody>
                  <a:tcPr marL="24248" marR="24248" marT="24248" marB="242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285720" y="5643579"/>
            <a:ext cx="8429684" cy="830997"/>
          </a:xfrm>
          <a:prstGeom prst="rect">
            <a:avLst/>
          </a:prstGeom>
        </p:spPr>
        <p:txBody>
          <a:bodyPr wrap="square">
            <a:spAutoFit/>
          </a:bodyPr>
          <a:lstStyle/>
          <a:p>
            <a:pPr algn="just"/>
            <a:r>
              <a:rPr lang="en-IN" sz="2400" b="1" dirty="0" smtClean="0">
                <a:solidFill>
                  <a:schemeClr val="accent2">
                    <a:lumMod val="75000"/>
                  </a:schemeClr>
                </a:solidFill>
              </a:rPr>
              <a:t>Note: </a:t>
            </a:r>
            <a:r>
              <a:rPr lang="en-IN" sz="2400" b="1" dirty="0" smtClean="0">
                <a:solidFill>
                  <a:srgbClr val="FF0066"/>
                </a:solidFill>
              </a:rPr>
              <a:t>Only </a:t>
            </a:r>
            <a:r>
              <a:rPr lang="en-IN" sz="2400" b="1" dirty="0" smtClean="0">
                <a:solidFill>
                  <a:schemeClr val="accent2">
                    <a:lumMod val="75000"/>
                  </a:schemeClr>
                </a:solidFill>
              </a:rPr>
              <a:t>MP4</a:t>
            </a:r>
            <a:r>
              <a:rPr lang="en-IN" sz="2400" b="1" dirty="0" smtClean="0">
                <a:solidFill>
                  <a:srgbClr val="FF0066"/>
                </a:solidFill>
              </a:rPr>
              <a:t>, </a:t>
            </a:r>
            <a:r>
              <a:rPr lang="en-IN" sz="2400" b="1" dirty="0" err="1" smtClean="0">
                <a:solidFill>
                  <a:schemeClr val="accent2">
                    <a:lumMod val="75000"/>
                  </a:schemeClr>
                </a:solidFill>
              </a:rPr>
              <a:t>WebM</a:t>
            </a:r>
            <a:r>
              <a:rPr lang="en-IN" sz="2400" b="1" dirty="0" smtClean="0">
                <a:solidFill>
                  <a:schemeClr val="accent2">
                    <a:lumMod val="75000"/>
                  </a:schemeClr>
                </a:solidFill>
              </a:rPr>
              <a:t>, </a:t>
            </a:r>
            <a:r>
              <a:rPr lang="en-IN" sz="2400" b="1" dirty="0" smtClean="0">
                <a:solidFill>
                  <a:srgbClr val="FF0066"/>
                </a:solidFill>
              </a:rPr>
              <a:t>and </a:t>
            </a:r>
            <a:r>
              <a:rPr lang="en-IN" sz="2400" b="1" dirty="0" err="1" smtClean="0">
                <a:solidFill>
                  <a:schemeClr val="accent2">
                    <a:lumMod val="75000"/>
                  </a:schemeClr>
                </a:solidFill>
              </a:rPr>
              <a:t>Ogg</a:t>
            </a:r>
            <a:r>
              <a:rPr lang="en-IN" sz="2400" b="1" dirty="0" smtClean="0">
                <a:solidFill>
                  <a:srgbClr val="663300"/>
                </a:solidFill>
              </a:rPr>
              <a:t> </a:t>
            </a:r>
            <a:r>
              <a:rPr lang="en-IN" sz="2400" b="1" dirty="0" smtClean="0">
                <a:solidFill>
                  <a:srgbClr val="FF0066"/>
                </a:solidFill>
              </a:rPr>
              <a:t>video are supported by the newest HTML5 standard.</a:t>
            </a:r>
            <a:endParaRPr lang="en-IN" sz="2400" b="1" dirty="0">
              <a:solidFill>
                <a:srgbClr val="FF0066"/>
              </a:solidFill>
            </a:endParaRPr>
          </a:p>
        </p:txBody>
      </p:sp>
      <p:sp>
        <p:nvSpPr>
          <p:cNvPr id="5" name="Slide Number Placeholder 4"/>
          <p:cNvSpPr>
            <a:spLocks noGrp="1"/>
          </p:cNvSpPr>
          <p:nvPr>
            <p:ph type="sldNum" sz="quarter" idx="12"/>
          </p:nvPr>
        </p:nvSpPr>
        <p:spPr/>
        <p:txBody>
          <a:bodyPr/>
          <a:lstStyle/>
          <a:p>
            <a:fld id="{8363A1D7-E95E-458C-B071-B278BBF10293}" type="slidenum">
              <a:rPr lang="en-IN" smtClean="0"/>
              <a:pPr/>
              <a:t>93</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428628"/>
          </a:xfrm>
        </p:spPr>
        <p:txBody>
          <a:bodyPr>
            <a:noAutofit/>
          </a:bodyPr>
          <a:lstStyle/>
          <a:p>
            <a:r>
              <a:rPr lang="en-IN" sz="3600" dirty="0" smtClean="0"/>
              <a:t>How it Works</a:t>
            </a:r>
            <a:endParaRPr lang="en-IN" sz="3600" dirty="0"/>
          </a:p>
        </p:txBody>
      </p:sp>
      <p:sp>
        <p:nvSpPr>
          <p:cNvPr id="3" name="Content Placeholder 2"/>
          <p:cNvSpPr>
            <a:spLocks noGrp="1"/>
          </p:cNvSpPr>
          <p:nvPr>
            <p:ph idx="1"/>
          </p:nvPr>
        </p:nvSpPr>
        <p:spPr>
          <a:xfrm>
            <a:off x="466696" y="928670"/>
            <a:ext cx="8248708" cy="5214975"/>
          </a:xfrm>
        </p:spPr>
        <p:txBody>
          <a:bodyPr>
            <a:normAutofit/>
          </a:bodyPr>
          <a:lstStyle/>
          <a:p>
            <a:pPr algn="just"/>
            <a:r>
              <a:rPr lang="en-IN" sz="2600" dirty="0" smtClean="0"/>
              <a:t>The </a:t>
            </a:r>
            <a:r>
              <a:rPr lang="en-IN" sz="2600" b="1" dirty="0" smtClean="0"/>
              <a:t>controls</a:t>
            </a:r>
            <a:r>
              <a:rPr lang="en-IN" sz="2600" dirty="0" smtClean="0"/>
              <a:t> attribute adds video controls, like play, pause, and volume.</a:t>
            </a:r>
          </a:p>
          <a:p>
            <a:pPr algn="just"/>
            <a:r>
              <a:rPr lang="en-IN" sz="2600" dirty="0" smtClean="0"/>
              <a:t>For video include </a:t>
            </a:r>
            <a:r>
              <a:rPr lang="en-IN" sz="2600" b="1" dirty="0" smtClean="0"/>
              <a:t>width</a:t>
            </a:r>
            <a:r>
              <a:rPr lang="en-IN" sz="2600" dirty="0" smtClean="0"/>
              <a:t> and </a:t>
            </a:r>
            <a:r>
              <a:rPr lang="en-IN" sz="2600" b="1" dirty="0" smtClean="0"/>
              <a:t>height</a:t>
            </a:r>
            <a:r>
              <a:rPr lang="en-IN" sz="2600" dirty="0" smtClean="0"/>
              <a:t> attributes.</a:t>
            </a:r>
          </a:p>
          <a:p>
            <a:pPr algn="just"/>
            <a:r>
              <a:rPr lang="en-IN" sz="2600" dirty="0" smtClean="0"/>
              <a:t>If height and width are not set, the browser does not know the size of the video. The effect will be that the page will change (or flicker) while the video loads.</a:t>
            </a:r>
          </a:p>
          <a:p>
            <a:pPr algn="just"/>
            <a:r>
              <a:rPr lang="en-IN" sz="2600" b="1" dirty="0" smtClean="0"/>
              <a:t>Text </a:t>
            </a:r>
            <a:r>
              <a:rPr lang="en-IN" sz="2600" dirty="0" smtClean="0"/>
              <a:t>between the &lt;video&gt; and &lt;/video&gt; tags will only display in browsers that do not support the &lt;video&gt; element.</a:t>
            </a:r>
          </a:p>
          <a:p>
            <a:pPr algn="just"/>
            <a:r>
              <a:rPr lang="en-IN" sz="2600" dirty="0" smtClean="0"/>
              <a:t>Multiple </a:t>
            </a:r>
            <a:r>
              <a:rPr lang="en-IN" sz="2600" b="1" dirty="0" smtClean="0"/>
              <a:t>&lt;source&gt;</a:t>
            </a:r>
            <a:r>
              <a:rPr lang="en-IN" sz="2600" dirty="0" smtClean="0"/>
              <a:t> elements can link to different video files. The browser will use the first recognized format.</a:t>
            </a:r>
          </a:p>
          <a:p>
            <a:pPr algn="just"/>
            <a:endParaRPr lang="en-IN" sz="2600" dirty="0"/>
          </a:p>
        </p:txBody>
      </p:sp>
      <p:pic>
        <p:nvPicPr>
          <p:cNvPr id="115714" name="Picture 2"/>
          <p:cNvPicPr>
            <a:picLocks noChangeAspect="1" noChangeArrowheads="1"/>
          </p:cNvPicPr>
          <p:nvPr/>
        </p:nvPicPr>
        <p:blipFill>
          <a:blip r:embed="rId2"/>
          <a:srcRect/>
          <a:stretch>
            <a:fillRect/>
          </a:stretch>
        </p:blipFill>
        <p:spPr bwMode="auto">
          <a:xfrm>
            <a:off x="285720" y="5786454"/>
            <a:ext cx="8477250" cy="8001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363A1D7-E95E-458C-B071-B278BBF10293}" type="slidenum">
              <a:rPr lang="en-IN" smtClean="0"/>
              <a:pPr/>
              <a:t>94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5714"/>
                                        </p:tgtEl>
                                        <p:attrNameLst>
                                          <p:attrName>style.visibility</p:attrName>
                                        </p:attrNameLst>
                                      </p:cBhvr>
                                      <p:to>
                                        <p:strVal val="visible"/>
                                      </p:to>
                                    </p:set>
                                    <p:animEffect transition="in" filter="blinds(horizontal)">
                                      <p:cBhvr>
                                        <p:cTn id="32"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642942"/>
          </a:xfrm>
        </p:spPr>
        <p:txBody>
          <a:bodyPr>
            <a:noAutofit/>
          </a:bodyPr>
          <a:lstStyle/>
          <a:p>
            <a:r>
              <a:rPr lang="en-IN" sz="3600" dirty="0" smtClean="0"/>
              <a:t>Video - Methods, Properties, and Events</a:t>
            </a:r>
            <a:endParaRPr lang="en-IN" sz="3600" dirty="0"/>
          </a:p>
        </p:txBody>
      </p:sp>
      <p:sp>
        <p:nvSpPr>
          <p:cNvPr id="3" name="Content Placeholder 2"/>
          <p:cNvSpPr>
            <a:spLocks noGrp="1"/>
          </p:cNvSpPr>
          <p:nvPr>
            <p:ph idx="1"/>
          </p:nvPr>
        </p:nvSpPr>
        <p:spPr>
          <a:xfrm>
            <a:off x="466696" y="1214422"/>
            <a:ext cx="8248708" cy="5072099"/>
          </a:xfrm>
        </p:spPr>
        <p:txBody>
          <a:bodyPr>
            <a:normAutofit/>
          </a:bodyPr>
          <a:lstStyle/>
          <a:p>
            <a:pPr algn="just"/>
            <a:r>
              <a:rPr lang="en-IN" sz="2600" dirty="0" smtClean="0"/>
              <a:t>start a video automatically use the </a:t>
            </a:r>
            <a:r>
              <a:rPr lang="en-IN" sz="2600" b="1" dirty="0" err="1" smtClean="0"/>
              <a:t>autoplay</a:t>
            </a:r>
            <a:r>
              <a:rPr lang="en-IN" sz="2600" dirty="0" smtClean="0"/>
              <a:t> attribute (does not work in Safari and Opera, or in mobile devices)</a:t>
            </a:r>
          </a:p>
          <a:p>
            <a:pPr algn="just"/>
            <a:r>
              <a:rPr lang="en-IN" sz="2600" dirty="0" smtClean="0"/>
              <a:t>HTML5 defines methods that allows you to load, play, and pause videos, as well as setting duration and </a:t>
            </a:r>
            <a:r>
              <a:rPr lang="en-IN" sz="2600" b="1" dirty="0" smtClean="0"/>
              <a:t>DOM </a:t>
            </a:r>
            <a:r>
              <a:rPr lang="en-IN" sz="2600" dirty="0" smtClean="0"/>
              <a:t>volume.</a:t>
            </a:r>
          </a:p>
          <a:p>
            <a:pPr algn="just"/>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95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rmAutofit fontScale="90000"/>
          </a:bodyPr>
          <a:lstStyle/>
          <a:p>
            <a:r>
              <a:rPr lang="en-IN" dirty="0" smtClean="0"/>
              <a:t>HTML Plug-ins</a:t>
            </a:r>
            <a:endParaRPr lang="en-IN" dirty="0"/>
          </a:p>
        </p:txBody>
      </p:sp>
      <p:sp>
        <p:nvSpPr>
          <p:cNvPr id="3" name="Content Placeholder 2"/>
          <p:cNvSpPr>
            <a:spLocks noGrp="1"/>
          </p:cNvSpPr>
          <p:nvPr>
            <p:ph idx="1"/>
          </p:nvPr>
        </p:nvSpPr>
        <p:spPr>
          <a:xfrm>
            <a:off x="466696" y="1142984"/>
            <a:ext cx="8248708" cy="5500726"/>
          </a:xfrm>
        </p:spPr>
        <p:txBody>
          <a:bodyPr>
            <a:normAutofit/>
          </a:bodyPr>
          <a:lstStyle/>
          <a:p>
            <a:pPr algn="just"/>
            <a:r>
              <a:rPr lang="en-IN" sz="2600" dirty="0" smtClean="0"/>
              <a:t>Helper applications , the purpose of a plug-in, is to extend the functionality of the HTML browser</a:t>
            </a:r>
          </a:p>
          <a:p>
            <a:pPr lvl="1" algn="just"/>
            <a:r>
              <a:rPr lang="en-IN" sz="2600" dirty="0" smtClean="0"/>
              <a:t>Examples of well-known plug-ins are </a:t>
            </a:r>
            <a:r>
              <a:rPr lang="en-IN" sz="2600" b="1" dirty="0" smtClean="0"/>
              <a:t>Java applets</a:t>
            </a:r>
            <a:r>
              <a:rPr lang="en-IN" sz="2600" dirty="0" smtClean="0"/>
              <a:t>.</a:t>
            </a:r>
          </a:p>
          <a:p>
            <a:pPr algn="just"/>
            <a:r>
              <a:rPr lang="en-IN" sz="2600" dirty="0" smtClean="0"/>
              <a:t>Plug-ins can be added to web pages with the </a:t>
            </a:r>
            <a:r>
              <a:rPr lang="en-IN" sz="2600" b="1" dirty="0" smtClean="0"/>
              <a:t>&lt;object&gt; </a:t>
            </a:r>
            <a:r>
              <a:rPr lang="en-IN" sz="2600" dirty="0" smtClean="0"/>
              <a:t>tag or the </a:t>
            </a:r>
            <a:r>
              <a:rPr lang="en-IN" sz="2600" b="1" dirty="0" smtClean="0"/>
              <a:t>&lt;embed&gt; </a:t>
            </a:r>
            <a:r>
              <a:rPr lang="en-IN" sz="2600" dirty="0" smtClean="0"/>
              <a:t>tag. </a:t>
            </a:r>
          </a:p>
          <a:p>
            <a:pPr algn="just"/>
            <a:r>
              <a:rPr lang="en-IN" sz="2600" dirty="0" smtClean="0"/>
              <a:t>Plug-ins can be used for many purposes: </a:t>
            </a:r>
          </a:p>
          <a:p>
            <a:pPr lvl="1" algn="just"/>
            <a:r>
              <a:rPr lang="en-IN" sz="2600" dirty="0" smtClean="0"/>
              <a:t>Display maps</a:t>
            </a:r>
          </a:p>
          <a:p>
            <a:pPr lvl="1" algn="just"/>
            <a:r>
              <a:rPr lang="en-IN" sz="2600" dirty="0" smtClean="0"/>
              <a:t>Scan for viruses</a:t>
            </a:r>
          </a:p>
          <a:p>
            <a:pPr lvl="1" algn="just"/>
            <a:r>
              <a:rPr lang="en-IN" sz="2600" dirty="0" smtClean="0"/>
              <a:t>Verify your bank id etc.</a:t>
            </a:r>
          </a:p>
          <a:p>
            <a:pPr algn="just"/>
            <a:r>
              <a:rPr lang="en-IN" sz="2600" dirty="0" smtClean="0"/>
              <a:t>&lt;object&gt; element defines an embedded object within an HTML document, used to embed plug-ins (like Java applets, PDF readers, Flash Players) in web pages</a:t>
            </a:r>
          </a:p>
          <a:p>
            <a:pPr algn="just"/>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96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2600" dirty="0" smtClean="0"/>
              <a:t>The &lt;embed&gt; element also defines an embedded object within an HTML document.</a:t>
            </a:r>
          </a:p>
          <a:p>
            <a:pPr algn="just"/>
            <a:r>
              <a:rPr lang="en-IN" sz="2600" dirty="0" smtClean="0"/>
              <a:t> &lt;embed&gt; element does not have a </a:t>
            </a:r>
            <a:r>
              <a:rPr lang="en-IN" sz="2600" dirty="0" smtClean="0">
                <a:solidFill>
                  <a:srgbClr val="7030A0"/>
                </a:solidFill>
              </a:rPr>
              <a:t>closing tag</a:t>
            </a:r>
            <a:r>
              <a:rPr lang="en-IN" sz="2600" dirty="0" smtClean="0"/>
              <a:t>. It can not contain alternative text.</a:t>
            </a:r>
          </a:p>
          <a:p>
            <a:pPr algn="just"/>
            <a:r>
              <a:rPr lang="en-IN" sz="2600" dirty="0" smtClean="0">
                <a:solidFill>
                  <a:srgbClr val="7030A0"/>
                </a:solidFill>
              </a:rPr>
              <a:t>&lt;object&gt; </a:t>
            </a:r>
            <a:r>
              <a:rPr lang="en-IN" sz="2600" dirty="0" smtClean="0"/>
              <a:t>and </a:t>
            </a:r>
            <a:r>
              <a:rPr lang="en-IN" sz="2600" dirty="0" smtClean="0">
                <a:solidFill>
                  <a:srgbClr val="7030A0"/>
                </a:solidFill>
              </a:rPr>
              <a:t>&lt;embed&gt; </a:t>
            </a:r>
            <a:r>
              <a:rPr lang="en-IN" sz="2600" dirty="0" smtClean="0"/>
              <a:t>can be used to load HTML page, images and embed plug-ins</a:t>
            </a:r>
            <a:endParaRPr lang="en-IN" sz="26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97</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a:bodyPr>
          <a:lstStyle/>
          <a:p>
            <a:r>
              <a:rPr lang="en-IN" sz="3600" dirty="0" smtClean="0"/>
              <a:t>HTML - YouTube Videos</a:t>
            </a:r>
            <a:endParaRPr lang="en-IN" sz="3600" dirty="0"/>
          </a:p>
        </p:txBody>
      </p:sp>
      <p:sp>
        <p:nvSpPr>
          <p:cNvPr id="3" name="Content Placeholder 2"/>
          <p:cNvSpPr>
            <a:spLocks noGrp="1"/>
          </p:cNvSpPr>
          <p:nvPr>
            <p:ph idx="1"/>
          </p:nvPr>
        </p:nvSpPr>
        <p:spPr>
          <a:xfrm>
            <a:off x="466696" y="1142984"/>
            <a:ext cx="8248708" cy="5143537"/>
          </a:xfrm>
        </p:spPr>
        <p:txBody>
          <a:bodyPr>
            <a:normAutofit/>
          </a:bodyPr>
          <a:lstStyle/>
          <a:p>
            <a:pPr algn="just"/>
            <a:r>
              <a:rPr lang="en-IN" sz="2600" dirty="0" smtClean="0"/>
              <a:t>The easiest way to play videos in HTML, is to use YouTube.</a:t>
            </a:r>
          </a:p>
          <a:p>
            <a:pPr algn="just"/>
            <a:r>
              <a:rPr lang="en-IN" sz="2800" dirty="0" smtClean="0"/>
              <a:t>Different versions of different browsers support different video formats.</a:t>
            </a:r>
          </a:p>
          <a:p>
            <a:pPr algn="just"/>
            <a:r>
              <a:rPr lang="en-IN" sz="2800" dirty="0" smtClean="0"/>
              <a:t>Converting videos to different format can be difficult and </a:t>
            </a:r>
            <a:r>
              <a:rPr lang="en-IN" sz="2800" dirty="0" smtClean="0">
                <a:solidFill>
                  <a:srgbClr val="7030A0"/>
                </a:solidFill>
              </a:rPr>
              <a:t>time consuming</a:t>
            </a:r>
            <a:r>
              <a:rPr lang="en-IN" sz="2800" dirty="0" smtClean="0"/>
              <a:t>.</a:t>
            </a:r>
          </a:p>
          <a:p>
            <a:pPr algn="just"/>
            <a:r>
              <a:rPr lang="en-IN" sz="2800" dirty="0" smtClean="0"/>
              <a:t>An easier solution might be to let YouTube play the videos in your web page.</a:t>
            </a:r>
          </a:p>
          <a:p>
            <a:pPr algn="just"/>
            <a:r>
              <a:rPr lang="en-IN" sz="2800" dirty="0" smtClean="0"/>
              <a:t>YouTube will display a </a:t>
            </a:r>
            <a:r>
              <a:rPr lang="en-IN" sz="2800" dirty="0" smtClean="0">
                <a:solidFill>
                  <a:srgbClr val="7030A0"/>
                </a:solidFill>
              </a:rPr>
              <a:t>video</a:t>
            </a:r>
            <a:r>
              <a:rPr lang="en-IN" sz="2800" dirty="0" smtClean="0"/>
              <a:t> </a:t>
            </a:r>
            <a:r>
              <a:rPr lang="en-IN" sz="2800" dirty="0" smtClean="0">
                <a:solidFill>
                  <a:srgbClr val="7030A0"/>
                </a:solidFill>
              </a:rPr>
              <a:t>id</a:t>
            </a:r>
            <a:r>
              <a:rPr lang="en-IN" sz="2800" dirty="0" smtClean="0"/>
              <a:t> (like </a:t>
            </a:r>
            <a:r>
              <a:rPr lang="en-IN" sz="2800" dirty="0" smtClean="0">
                <a:solidFill>
                  <a:srgbClr val="C00000"/>
                </a:solidFill>
              </a:rPr>
              <a:t>XGSy3_Czz8k</a:t>
            </a:r>
            <a:r>
              <a:rPr lang="en-IN" sz="2800" dirty="0" smtClean="0">
                <a:solidFill>
                  <a:srgbClr val="002060"/>
                </a:solidFill>
              </a:rPr>
              <a:t>)</a:t>
            </a:r>
            <a:r>
              <a:rPr lang="en-IN" sz="2800" dirty="0" smtClean="0">
                <a:solidFill>
                  <a:srgbClr val="C00000"/>
                </a:solidFill>
              </a:rPr>
              <a:t>, </a:t>
            </a:r>
            <a:r>
              <a:rPr lang="en-IN" sz="2800" dirty="0" smtClean="0"/>
              <a:t>when you save (or play) a video.</a:t>
            </a:r>
          </a:p>
          <a:p>
            <a:pPr lvl="1" algn="just"/>
            <a:r>
              <a:rPr lang="en-IN" sz="2400" dirty="0" smtClean="0"/>
              <a:t>use this id, and refer to your video in HTML.</a:t>
            </a:r>
            <a:endParaRPr lang="en-IN" sz="22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98</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pPr algn="just"/>
            <a:r>
              <a:rPr lang="en-IN" sz="2800" dirty="0" smtClean="0"/>
              <a:t>To play your video on a web page, do the following:</a:t>
            </a:r>
          </a:p>
          <a:p>
            <a:pPr lvl="1" algn="just"/>
            <a:r>
              <a:rPr lang="en-IN" dirty="0" smtClean="0"/>
              <a:t>Upload the video to YouTube</a:t>
            </a:r>
          </a:p>
          <a:p>
            <a:pPr lvl="1" algn="just"/>
            <a:r>
              <a:rPr lang="en-IN" dirty="0" smtClean="0"/>
              <a:t>Take a note of the </a:t>
            </a:r>
            <a:r>
              <a:rPr lang="en-IN" dirty="0" smtClean="0">
                <a:solidFill>
                  <a:srgbClr val="7030A0"/>
                </a:solidFill>
              </a:rPr>
              <a:t>video id</a:t>
            </a:r>
          </a:p>
          <a:p>
            <a:pPr lvl="1" algn="just"/>
            <a:r>
              <a:rPr lang="en-IN" dirty="0" smtClean="0"/>
              <a:t>Define an </a:t>
            </a:r>
            <a:r>
              <a:rPr lang="en-IN" dirty="0" smtClean="0">
                <a:solidFill>
                  <a:srgbClr val="7030A0"/>
                </a:solidFill>
              </a:rPr>
              <a:t>&lt;</a:t>
            </a:r>
            <a:r>
              <a:rPr lang="en-IN" dirty="0" err="1" smtClean="0">
                <a:solidFill>
                  <a:srgbClr val="7030A0"/>
                </a:solidFill>
              </a:rPr>
              <a:t>iframe</a:t>
            </a:r>
            <a:r>
              <a:rPr lang="en-IN" dirty="0" smtClean="0">
                <a:solidFill>
                  <a:srgbClr val="7030A0"/>
                </a:solidFill>
              </a:rPr>
              <a:t>&gt; </a:t>
            </a:r>
            <a:r>
              <a:rPr lang="en-IN" dirty="0" smtClean="0"/>
              <a:t>element in your web page</a:t>
            </a:r>
          </a:p>
          <a:p>
            <a:pPr lvl="1" algn="just"/>
            <a:r>
              <a:rPr lang="en-IN" dirty="0" smtClean="0"/>
              <a:t>Let the</a:t>
            </a:r>
            <a:r>
              <a:rPr lang="en-IN" dirty="0" smtClean="0">
                <a:solidFill>
                  <a:srgbClr val="7030A0"/>
                </a:solidFill>
              </a:rPr>
              <a:t> </a:t>
            </a:r>
            <a:r>
              <a:rPr lang="en-IN" dirty="0" err="1" smtClean="0">
                <a:solidFill>
                  <a:srgbClr val="7030A0"/>
                </a:solidFill>
              </a:rPr>
              <a:t>src</a:t>
            </a:r>
            <a:r>
              <a:rPr lang="en-IN" dirty="0" smtClean="0">
                <a:solidFill>
                  <a:srgbClr val="7030A0"/>
                </a:solidFill>
              </a:rPr>
              <a:t> </a:t>
            </a:r>
            <a:r>
              <a:rPr lang="en-IN" dirty="0" smtClean="0"/>
              <a:t>attribute point to the video URL</a:t>
            </a:r>
          </a:p>
          <a:p>
            <a:pPr lvl="1" algn="just"/>
            <a:r>
              <a:rPr lang="en-IN" dirty="0" smtClean="0"/>
              <a:t>Use the </a:t>
            </a:r>
            <a:r>
              <a:rPr lang="en-IN" dirty="0" smtClean="0">
                <a:solidFill>
                  <a:srgbClr val="7030A0"/>
                </a:solidFill>
              </a:rPr>
              <a:t>width </a:t>
            </a:r>
            <a:r>
              <a:rPr lang="en-IN" dirty="0" smtClean="0"/>
              <a:t>and </a:t>
            </a:r>
            <a:r>
              <a:rPr lang="en-IN" dirty="0" smtClean="0">
                <a:solidFill>
                  <a:srgbClr val="7030A0"/>
                </a:solidFill>
              </a:rPr>
              <a:t>height</a:t>
            </a:r>
            <a:r>
              <a:rPr lang="en-IN" dirty="0" smtClean="0"/>
              <a:t> attributes to specify the dimension of the player</a:t>
            </a:r>
          </a:p>
          <a:p>
            <a:pPr lvl="1" algn="just"/>
            <a:r>
              <a:rPr lang="en-IN" dirty="0" smtClean="0"/>
              <a:t>Add any other parameters to the URL</a:t>
            </a:r>
          </a:p>
          <a:p>
            <a:pPr algn="just"/>
            <a:endParaRPr lang="en-IN" sz="2800" dirty="0"/>
          </a:p>
        </p:txBody>
      </p:sp>
      <p:sp>
        <p:nvSpPr>
          <p:cNvPr id="4" name="Slide Number Placeholder 3"/>
          <p:cNvSpPr>
            <a:spLocks noGrp="1"/>
          </p:cNvSpPr>
          <p:nvPr>
            <p:ph type="sldNum" sz="quarter" idx="12"/>
          </p:nvPr>
        </p:nvSpPr>
        <p:spPr/>
        <p:txBody>
          <a:bodyPr/>
          <a:lstStyle/>
          <a:p>
            <a:fld id="{8363A1D7-E95E-458C-B071-B278BBF10293}" type="slidenum">
              <a:rPr lang="en-IN" smtClean="0"/>
              <a:pPr/>
              <a:t>99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5256</TotalTime>
  <Words>5175</Words>
  <Application>Microsoft Office PowerPoint</Application>
  <PresentationFormat>On-screen Show (4:3)</PresentationFormat>
  <Paragraphs>818</Paragraphs>
  <Slides>101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101</vt:i4>
      </vt:variant>
    </vt:vector>
  </HeadingPairs>
  <TitlesOfParts>
    <vt:vector size="110" baseType="lpstr">
      <vt:lpstr>ＭＳ Ｐゴシック</vt:lpstr>
      <vt:lpstr>Arial</vt:lpstr>
      <vt:lpstr>Calibri</vt:lpstr>
      <vt:lpstr>Cambria</vt:lpstr>
      <vt:lpstr>Constantia</vt:lpstr>
      <vt:lpstr>HG明朝E</vt:lpstr>
      <vt:lpstr>ＭＳ 明朝</vt:lpstr>
      <vt:lpstr>Wingdings</vt:lpstr>
      <vt:lpstr>Brooklet</vt:lpstr>
      <vt:lpstr>Introduction to HTML 5</vt:lpstr>
      <vt:lpstr>Index</vt:lpstr>
      <vt:lpstr>Introduction</vt:lpstr>
      <vt:lpstr>History</vt:lpstr>
      <vt:lpstr>PowerPoint Presentation</vt:lpstr>
      <vt:lpstr>What is Html5 ?</vt:lpstr>
      <vt:lpstr>PowerPoint Presentation</vt:lpstr>
      <vt:lpstr>HTML 5 Benefits</vt:lpstr>
      <vt:lpstr>HTML 5 Syntax Rules</vt:lpstr>
      <vt:lpstr>PowerPoint Presentation</vt:lpstr>
      <vt:lpstr>HTML5 - New Attribute Syntax</vt:lpstr>
      <vt:lpstr>HTML5 Features</vt:lpstr>
      <vt:lpstr>Minimum HTML5 Document</vt:lpstr>
      <vt:lpstr>New HTML5 Elements</vt:lpstr>
      <vt:lpstr>New HTML5 API's  (Application Programming Interfaces) </vt:lpstr>
      <vt:lpstr>PowerPoint Presentation</vt:lpstr>
      <vt:lpstr>HTML 4.01 elements are removed from HTML5:</vt:lpstr>
      <vt:lpstr>What are Semantic Elements?</vt:lpstr>
      <vt:lpstr>HTML5 semantic elements </vt:lpstr>
      <vt:lpstr>HTML5 -Block Elements</vt:lpstr>
      <vt:lpstr>HTML5 New Elements</vt:lpstr>
      <vt:lpstr>PowerPoint Presentation</vt:lpstr>
      <vt:lpstr>PowerPoint Presentation</vt:lpstr>
      <vt:lpstr>Nesting Semantic Elements</vt:lpstr>
      <vt:lpstr>Difference Between  &lt;article&gt; &lt;section&gt; and &lt;div&gt;</vt:lpstr>
      <vt:lpstr>PowerPoint Presentation</vt:lpstr>
      <vt:lpstr>bdi- Bi-Directional Isolation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New Elements to HTML</vt:lpstr>
      <vt:lpstr>PowerPoint Presentation</vt:lpstr>
      <vt:lpstr>PowerPoint Presentation</vt:lpstr>
      <vt:lpstr>PowerPoint Presentation</vt:lpstr>
      <vt:lpstr>PowerPoint Presentation</vt:lpstr>
      <vt:lpstr>`</vt:lpstr>
      <vt:lpstr>Migration from HTML4 to HTML5</vt:lpstr>
      <vt:lpstr>Add The Shiv</vt:lpstr>
      <vt:lpstr>New Form Elements</vt:lpstr>
      <vt:lpstr>PowerPoint Presentation</vt:lpstr>
      <vt:lpstr>PowerPoint Presentation</vt:lpstr>
      <vt:lpstr>`</vt:lpstr>
      <vt:lpstr>HTML 4.1 Input Types</vt:lpstr>
      <vt:lpstr>HTML 5 Input Types</vt:lpstr>
      <vt:lpstr>Input Type: number</vt:lpstr>
      <vt:lpstr>Input Type: color</vt:lpstr>
      <vt:lpstr>Input Type: month</vt:lpstr>
      <vt:lpstr>Input Type: time</vt:lpstr>
      <vt:lpstr>Input Type: datetime-local</vt:lpstr>
      <vt:lpstr>Input Type: email</vt:lpstr>
      <vt:lpstr>Input Type: search</vt:lpstr>
      <vt:lpstr>Input Type: url</vt:lpstr>
      <vt:lpstr>Attributes of HTML 4.0</vt:lpstr>
      <vt:lpstr>New Input Attributes HTML 5</vt:lpstr>
      <vt:lpstr>autocomplete Attribute</vt:lpstr>
      <vt:lpstr>autofocus Attribute</vt:lpstr>
      <vt:lpstr>formaction Attribute</vt:lpstr>
      <vt:lpstr>formenctype Attribute</vt:lpstr>
      <vt:lpstr>formmethod Attribute</vt:lpstr>
      <vt:lpstr>novalidate Attribute </vt:lpstr>
      <vt:lpstr>formtarget Attribute</vt:lpstr>
      <vt:lpstr>height and width Attributes</vt:lpstr>
      <vt:lpstr>multiple Attribute</vt:lpstr>
      <vt:lpstr>pattern Attribute</vt:lpstr>
      <vt:lpstr>placeholder Attribute</vt:lpstr>
      <vt:lpstr>required Attribute</vt:lpstr>
      <vt:lpstr>step Attribute</vt:lpstr>
      <vt:lpstr>HTML5 Graphics Canvas</vt:lpstr>
      <vt:lpstr>What is HTML Canvas?</vt:lpstr>
      <vt:lpstr>Canvas Examples</vt:lpstr>
      <vt:lpstr>HTML Graphics</vt:lpstr>
      <vt:lpstr>Colors, Styles, and Shadows</vt:lpstr>
      <vt:lpstr>PowerPoint Presentation</vt:lpstr>
      <vt:lpstr>addclorstop()</vt:lpstr>
      <vt:lpstr>PowerPoint Presentation</vt:lpstr>
      <vt:lpstr>arc</vt:lpstr>
      <vt:lpstr>PowerPoint Presentation</vt:lpstr>
      <vt:lpstr>Image Drawing- Canvas</vt:lpstr>
      <vt:lpstr>What is SVG?</vt:lpstr>
      <vt:lpstr>Advantages of SVG</vt:lpstr>
      <vt:lpstr>SVG predefined shape</vt:lpstr>
      <vt:lpstr>SVG Circle</vt:lpstr>
      <vt:lpstr>HTML Multimedia</vt:lpstr>
      <vt:lpstr>Multimedia Formats</vt:lpstr>
      <vt:lpstr>PowerPoint Presentation</vt:lpstr>
      <vt:lpstr>PowerPoint Presentation</vt:lpstr>
      <vt:lpstr>Audio on the Web</vt:lpstr>
      <vt:lpstr>PowerPoint Presentation</vt:lpstr>
      <vt:lpstr>PowerPoint Presentation</vt:lpstr>
      <vt:lpstr>How it Works</vt:lpstr>
      <vt:lpstr>Video - Methods, Properties, and Events</vt:lpstr>
      <vt:lpstr>HTML Plug-ins</vt:lpstr>
      <vt:lpstr>PowerPoint Presentation</vt:lpstr>
      <vt:lpstr>HTML - YouTube Videos</vt:lpstr>
      <vt:lpstr>PowerPoint Presentation</vt:lpstr>
      <vt:lpstr>YouTube Parameters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Tamal</dc:creator>
  <cp:lastModifiedBy>Tamal Dey</cp:lastModifiedBy>
  <cp:revision>349</cp:revision>
  <dcterms:created xsi:type="dcterms:W3CDTF">2015-07-30T05:28:19Z</dcterms:created>
  <dcterms:modified xsi:type="dcterms:W3CDTF">2017-12-06T04:48:07Z</dcterms:modified>
</cp:coreProperties>
</file>