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GB"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1545450"/>
            <a:ext cx="8520600" cy="2052600"/>
          </a:xfrm>
          <a:prstGeom prst="rect">
            <a:avLst/>
          </a:prstGeom>
        </p:spPr>
        <p:txBody>
          <a:bodyPr anchorCtr="0" anchor="b" bIns="91425" lIns="91425" rIns="91425" wrap="square" tIns="91425">
            <a:noAutofit/>
          </a:bodyPr>
          <a:lstStyle/>
          <a:p>
            <a:pPr lvl="0">
              <a:spcBef>
                <a:spcPts val="0"/>
              </a:spcBef>
              <a:buNone/>
            </a:pPr>
            <a:r>
              <a:rPr lang="en-GB"/>
              <a:t>Analysis of Financial Statements </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Common Size Statement</a:t>
            </a:r>
          </a:p>
        </p:txBody>
      </p:sp>
      <p:sp>
        <p:nvSpPr>
          <p:cNvPr id="105" name="Shape 105"/>
          <p:cNvSpPr txBox="1"/>
          <p:nvPr>
            <p:ph idx="1" type="body"/>
          </p:nvPr>
        </p:nvSpPr>
        <p:spPr>
          <a:xfrm>
            <a:off x="311700" y="1152475"/>
            <a:ext cx="8520600" cy="3736500"/>
          </a:xfrm>
          <a:prstGeom prst="rect">
            <a:avLst/>
          </a:prstGeom>
        </p:spPr>
        <p:txBody>
          <a:bodyPr anchorCtr="0" anchor="t" bIns="91425" lIns="91425" rIns="91425" wrap="square" tIns="91425">
            <a:noAutofit/>
          </a:bodyPr>
          <a:lstStyle/>
          <a:p>
            <a:pPr lvl="0">
              <a:spcBef>
                <a:spcPts val="0"/>
              </a:spcBef>
              <a:buNone/>
            </a:pPr>
            <a:r>
              <a:rPr lang="en-GB"/>
              <a:t>Common Size Statement, also known as component percentage statement, is a financial tool for studying the key changes and trends in the financial position and operational result of a company. </a:t>
            </a:r>
          </a:p>
          <a:p>
            <a:pPr lvl="0">
              <a:spcBef>
                <a:spcPts val="0"/>
              </a:spcBef>
              <a:buNone/>
            </a:pPr>
            <a:r>
              <a:rPr lang="en-GB"/>
              <a:t>Each item in the statement is stated as a percentage of the aggregate, of which that item is a part. </a:t>
            </a:r>
          </a:p>
          <a:p>
            <a:pPr lvl="0">
              <a:spcBef>
                <a:spcPts val="0"/>
              </a:spcBef>
              <a:buNone/>
            </a:pPr>
            <a:r>
              <a:rPr lang="en-GB"/>
              <a:t>For example, a common size balance sheet shows the percentage of each asset to the total assets, and that of each liability to the total liabilities. </a:t>
            </a:r>
          </a:p>
          <a:p>
            <a:pPr lvl="0">
              <a:spcBef>
                <a:spcPts val="0"/>
              </a:spcBef>
              <a:buNone/>
            </a:pPr>
            <a:r>
              <a:rPr lang="en-GB"/>
              <a:t>In the common size statement of profit and loss, the items of expenditure are shown as a percentage of the net revenue from operations. I</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Problems</a:t>
            </a:r>
          </a:p>
        </p:txBody>
      </p:sp>
      <p:pic>
        <p:nvPicPr>
          <p:cNvPr id="111" name="Shape 111"/>
          <p:cNvPicPr preferRelativeResize="0"/>
          <p:nvPr/>
        </p:nvPicPr>
        <p:blipFill>
          <a:blip r:embed="rId3">
            <a:alphaModFix/>
          </a:blip>
          <a:stretch>
            <a:fillRect/>
          </a:stretch>
        </p:blipFill>
        <p:spPr>
          <a:xfrm>
            <a:off x="418513" y="1732175"/>
            <a:ext cx="8306975" cy="210853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Meaning</a:t>
            </a:r>
          </a:p>
        </p:txBody>
      </p:sp>
      <p:sp>
        <p:nvSpPr>
          <p:cNvPr id="60" name="Shape 60"/>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GB"/>
              <a:t>The process of critical evaluation of the financial information contained in the financial statements in order to understand and make decisions regarding the operations of the firm is called ‘Financial Statement Analysis’</a:t>
            </a:r>
          </a:p>
          <a:p>
            <a:pPr lvl="0">
              <a:spcBef>
                <a:spcPts val="0"/>
              </a:spcBef>
              <a:buNone/>
            </a:pPr>
            <a:r>
              <a:rPr lang="en-GB"/>
              <a:t>The term ‘financial analysis’ includes both ‘analysis and interpretation’. </a:t>
            </a:r>
          </a:p>
          <a:p>
            <a:pPr lvl="0">
              <a:spcBef>
                <a:spcPts val="0"/>
              </a:spcBef>
              <a:buNone/>
            </a:pPr>
            <a:r>
              <a:rPr lang="en-GB"/>
              <a:t>The term analysis means simplification of financial data by methodical classification given in the financial statements. </a:t>
            </a:r>
          </a:p>
          <a:p>
            <a:pPr lvl="0">
              <a:spcBef>
                <a:spcPts val="0"/>
              </a:spcBef>
              <a:buNone/>
            </a:pPr>
            <a:r>
              <a:rPr lang="en-GB"/>
              <a:t>Interpretation means explaining the meaning and significance of the data.</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Objectives</a:t>
            </a:r>
          </a:p>
        </p:txBody>
      </p:sp>
      <p:sp>
        <p:nvSpPr>
          <p:cNvPr id="66" name="Shape 66"/>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a:spcBef>
                <a:spcPts val="0"/>
              </a:spcBef>
              <a:spcAft>
                <a:spcPts val="0"/>
              </a:spcAft>
            </a:pPr>
            <a:r>
              <a:rPr lang="en-GB"/>
              <a:t>To </a:t>
            </a:r>
            <a:r>
              <a:rPr lang="en-GB"/>
              <a:t>assess the current profitability and operational efficiency of the firm as a whole as well as its different departments so as to judge the financial health of the firm. </a:t>
            </a:r>
          </a:p>
          <a:p>
            <a:pPr indent="-342900" lvl="0" marL="457200">
              <a:spcBef>
                <a:spcPts val="0"/>
              </a:spcBef>
              <a:spcAft>
                <a:spcPts val="0"/>
              </a:spcAft>
            </a:pPr>
            <a:r>
              <a:rPr lang="en-GB"/>
              <a:t>To ascertain the relative importance of different components of the financial position of the firm. </a:t>
            </a:r>
          </a:p>
          <a:p>
            <a:pPr indent="-342900" lvl="0" marL="457200">
              <a:spcBef>
                <a:spcPts val="0"/>
              </a:spcBef>
              <a:spcAft>
                <a:spcPts val="0"/>
              </a:spcAft>
            </a:pPr>
            <a:r>
              <a:rPr lang="en-GB"/>
              <a:t>To identify the reasons for change in the profitability/financial position of the firm. </a:t>
            </a:r>
          </a:p>
          <a:p>
            <a:pPr indent="-342900" lvl="0" marL="457200">
              <a:spcBef>
                <a:spcPts val="0"/>
              </a:spcBef>
            </a:pPr>
            <a:r>
              <a:rPr lang="en-GB"/>
              <a:t>To judge the ability of the firm to repay its debt and assessing the short-term as well as the long-term liquidity position of the firm.</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Tools of Analysis of Financial Statements</a:t>
            </a:r>
          </a:p>
        </p:txBody>
      </p:sp>
      <p:sp>
        <p:nvSpPr>
          <p:cNvPr id="72" name="Shape 72"/>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0"/>
              </a:spcBef>
              <a:spcAft>
                <a:spcPts val="0"/>
              </a:spcAft>
              <a:buAutoNum type="arabicPeriod"/>
            </a:pPr>
            <a:r>
              <a:rPr lang="en-GB"/>
              <a:t>Comparative Statements: These are the statements showing the profitability and financial position of a firm for different periods of time in a comparative form to give an idea about the position of two or more periods.</a:t>
            </a:r>
          </a:p>
          <a:p>
            <a:pPr indent="-342900" lvl="0" marL="457200" rtl="0">
              <a:spcBef>
                <a:spcPts val="0"/>
              </a:spcBef>
              <a:spcAft>
                <a:spcPts val="0"/>
              </a:spcAft>
              <a:buAutoNum type="arabicPeriod"/>
            </a:pPr>
            <a:r>
              <a:rPr lang="en-GB"/>
              <a:t>Common Size Statements: These are the statements which indicate the relationship of different items of a financial statement with a common item by expressing each item as a percentage of that common item. </a:t>
            </a:r>
          </a:p>
          <a:p>
            <a:pPr indent="-342900" lvl="0" marL="457200" rtl="0">
              <a:spcBef>
                <a:spcPts val="0"/>
              </a:spcBef>
              <a:spcAft>
                <a:spcPts val="0"/>
              </a:spcAft>
              <a:buAutoNum type="arabicPeriod"/>
            </a:pPr>
            <a:r>
              <a:rPr lang="en-GB"/>
              <a:t>Trend Analysis: It is a technique of studying the operational results and financial position over a series of years.</a:t>
            </a:r>
          </a:p>
          <a:p>
            <a:pPr indent="-342900" lvl="0" marL="457200">
              <a:spcBef>
                <a:spcPts val="0"/>
              </a:spcBef>
              <a:buAutoNum type="arabicPeriod"/>
            </a:pPr>
            <a:r>
              <a:rPr lang="en-GB"/>
              <a:t>Ratio Analysis: It describes the significant relationship which exists between various items of a balance sheet and a statement of profit and loss of a firm.</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GB"/>
              <a:t>Comparative Statements</a:t>
            </a:r>
          </a:p>
        </p:txBody>
      </p:sp>
      <p:sp>
        <p:nvSpPr>
          <p:cNvPr id="78" name="Shape 78"/>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GB"/>
              <a:t>These statements refer to the statement of profit and loss and the balance sheet prepared by providing columns for the figures for both the current year as well as for the previous year and for the changes during the year, both in absolute and relative terms.</a:t>
            </a:r>
          </a:p>
          <a:p>
            <a:pPr lvl="0">
              <a:spcBef>
                <a:spcPts val="0"/>
              </a:spcBef>
              <a:buNone/>
            </a:pPr>
            <a:r>
              <a:rPr lang="en-GB"/>
              <a:t>The figures in the comparative statements can be used for identifying the direction of changes and also the trends in different indicators of performance of an organisation.</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pic>
        <p:nvPicPr>
          <p:cNvPr id="83" name="Shape 83"/>
          <p:cNvPicPr preferRelativeResize="0"/>
          <p:nvPr/>
        </p:nvPicPr>
        <p:blipFill>
          <a:blip r:embed="rId3">
            <a:alphaModFix/>
          </a:blip>
          <a:stretch>
            <a:fillRect/>
          </a:stretch>
        </p:blipFill>
        <p:spPr>
          <a:xfrm>
            <a:off x="412275" y="1089123"/>
            <a:ext cx="8077125" cy="2661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pic>
        <p:nvPicPr>
          <p:cNvPr id="88" name="Shape 88"/>
          <p:cNvPicPr preferRelativeResize="0"/>
          <p:nvPr/>
        </p:nvPicPr>
        <p:blipFill>
          <a:blip r:embed="rId3">
            <a:alphaModFix/>
          </a:blip>
          <a:stretch>
            <a:fillRect/>
          </a:stretch>
        </p:blipFill>
        <p:spPr>
          <a:xfrm>
            <a:off x="560887" y="301264"/>
            <a:ext cx="8022225" cy="4540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pic>
        <p:nvPicPr>
          <p:cNvPr id="93" name="Shape 93"/>
          <p:cNvPicPr preferRelativeResize="0"/>
          <p:nvPr/>
        </p:nvPicPr>
        <p:blipFill>
          <a:blip r:embed="rId3">
            <a:alphaModFix/>
          </a:blip>
          <a:stretch>
            <a:fillRect/>
          </a:stretch>
        </p:blipFill>
        <p:spPr>
          <a:xfrm>
            <a:off x="1375175" y="263575"/>
            <a:ext cx="6393650" cy="4616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pic>
        <p:nvPicPr>
          <p:cNvPr id="98" name="Shape 98"/>
          <p:cNvPicPr preferRelativeResize="0"/>
          <p:nvPr/>
        </p:nvPicPr>
        <p:blipFill>
          <a:blip r:embed="rId3">
            <a:alphaModFix/>
          </a:blip>
          <a:stretch>
            <a:fillRect/>
          </a:stretch>
        </p:blipFill>
        <p:spPr>
          <a:xfrm>
            <a:off x="1098154" y="187525"/>
            <a:ext cx="6947700" cy="2416100"/>
          </a:xfrm>
          <a:prstGeom prst="rect">
            <a:avLst/>
          </a:prstGeom>
          <a:noFill/>
          <a:ln>
            <a:noFill/>
          </a:ln>
        </p:spPr>
      </p:pic>
      <p:pic>
        <p:nvPicPr>
          <p:cNvPr id="99" name="Shape 99"/>
          <p:cNvPicPr preferRelativeResize="0"/>
          <p:nvPr/>
        </p:nvPicPr>
        <p:blipFill>
          <a:blip r:embed="rId4">
            <a:alphaModFix/>
          </a:blip>
          <a:stretch>
            <a:fillRect/>
          </a:stretch>
        </p:blipFill>
        <p:spPr>
          <a:xfrm>
            <a:off x="316400" y="2603625"/>
            <a:ext cx="7500850" cy="2030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