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7B9899"/>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7B9899"/>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7B9899"/>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400" y="1393825"/>
            <a:ext cx="8839200" cy="4994275"/>
          </a:xfrm>
          <a:custGeom>
            <a:avLst/>
            <a:gdLst/>
            <a:ahLst/>
            <a:cxnLst/>
            <a:rect l="l" t="t" r="r" b="b"/>
            <a:pathLst>
              <a:path w="8839200" h="4994275">
                <a:moveTo>
                  <a:pt x="0" y="4994275"/>
                </a:moveTo>
                <a:lnTo>
                  <a:pt x="8839200" y="4994275"/>
                </a:lnTo>
                <a:lnTo>
                  <a:pt x="8839200" y="0"/>
                </a:lnTo>
                <a:lnTo>
                  <a:pt x="0" y="0"/>
                </a:lnTo>
                <a:lnTo>
                  <a:pt x="0" y="4994275"/>
                </a:lnTo>
                <a:close/>
              </a:path>
            </a:pathLst>
          </a:custGeom>
          <a:solidFill>
            <a:srgbClr val="C5D1D7"/>
          </a:solidFill>
        </p:spPr>
        <p:txBody>
          <a:bodyPr wrap="square" lIns="0" tIns="0" rIns="0" bIns="0" rtlCol="0"/>
          <a:lstStyle/>
          <a:p>
            <a:endParaRPr/>
          </a:p>
        </p:txBody>
      </p:sp>
      <p:sp>
        <p:nvSpPr>
          <p:cNvPr id="17" name="bk object 17"/>
          <p:cNvSpPr/>
          <p:nvPr/>
        </p:nvSpPr>
        <p:spPr>
          <a:xfrm>
            <a:off x="152400" y="6697664"/>
            <a:ext cx="8839200" cy="8255"/>
          </a:xfrm>
          <a:custGeom>
            <a:avLst/>
            <a:gdLst/>
            <a:ahLst/>
            <a:cxnLst/>
            <a:rect l="l" t="t" r="r" b="b"/>
            <a:pathLst>
              <a:path w="8839200" h="8254">
                <a:moveTo>
                  <a:pt x="0" y="7936"/>
                </a:moveTo>
                <a:lnTo>
                  <a:pt x="8839200" y="7936"/>
                </a:lnTo>
                <a:lnTo>
                  <a:pt x="8839200" y="0"/>
                </a:lnTo>
                <a:lnTo>
                  <a:pt x="0" y="0"/>
                </a:lnTo>
                <a:lnTo>
                  <a:pt x="0" y="7936"/>
                </a:lnTo>
                <a:close/>
              </a:path>
            </a:pathLst>
          </a:custGeom>
          <a:solidFill>
            <a:srgbClr val="C5D1D7"/>
          </a:solidFill>
        </p:spPr>
        <p:txBody>
          <a:bodyPr wrap="square" lIns="0" tIns="0" rIns="0" bIns="0" rtlCol="0"/>
          <a:lstStyle/>
          <a:p>
            <a:endParaRPr/>
          </a:p>
        </p:txBody>
      </p:sp>
      <p:sp>
        <p:nvSpPr>
          <p:cNvPr id="18" name="bk object 18"/>
          <p:cNvSpPr/>
          <p:nvPr/>
        </p:nvSpPr>
        <p:spPr>
          <a:xfrm>
            <a:off x="152400" y="6705600"/>
            <a:ext cx="8839200" cy="152400"/>
          </a:xfrm>
          <a:custGeom>
            <a:avLst/>
            <a:gdLst/>
            <a:ahLst/>
            <a:cxnLst/>
            <a:rect l="l" t="t" r="r" b="b"/>
            <a:pathLst>
              <a:path w="8839200" h="152400">
                <a:moveTo>
                  <a:pt x="0" y="152400"/>
                </a:moveTo>
                <a:lnTo>
                  <a:pt x="8839200" y="152400"/>
                </a:lnTo>
                <a:lnTo>
                  <a:pt x="8839200" y="0"/>
                </a:lnTo>
                <a:lnTo>
                  <a:pt x="0" y="0"/>
                </a:lnTo>
                <a:lnTo>
                  <a:pt x="0" y="152400"/>
                </a:lnTo>
                <a:close/>
              </a:path>
            </a:pathLst>
          </a:custGeom>
          <a:solidFill>
            <a:srgbClr val="FFFFFF"/>
          </a:solidFill>
        </p:spPr>
        <p:txBody>
          <a:bodyPr wrap="square" lIns="0" tIns="0" rIns="0" bIns="0" rtlCol="0"/>
          <a:lstStyle/>
          <a:p>
            <a:endParaRPr/>
          </a:p>
        </p:txBody>
      </p:sp>
      <p:sp>
        <p:nvSpPr>
          <p:cNvPr id="19" name="bk object 19"/>
          <p:cNvSpPr/>
          <p:nvPr/>
        </p:nvSpPr>
        <p:spPr>
          <a:xfrm>
            <a:off x="152400" y="0"/>
            <a:ext cx="8839200" cy="1393825"/>
          </a:xfrm>
          <a:custGeom>
            <a:avLst/>
            <a:gdLst/>
            <a:ahLst/>
            <a:cxnLst/>
            <a:rect l="l" t="t" r="r" b="b"/>
            <a:pathLst>
              <a:path w="8839200" h="1393825">
                <a:moveTo>
                  <a:pt x="0" y="1393825"/>
                </a:moveTo>
                <a:lnTo>
                  <a:pt x="8839200" y="1393825"/>
                </a:lnTo>
                <a:lnTo>
                  <a:pt x="8839200" y="0"/>
                </a:lnTo>
                <a:lnTo>
                  <a:pt x="0" y="0"/>
                </a:lnTo>
                <a:lnTo>
                  <a:pt x="0" y="1393825"/>
                </a:lnTo>
                <a:close/>
              </a:path>
            </a:pathLst>
          </a:custGeom>
          <a:solidFill>
            <a:srgbClr val="FFFFFF"/>
          </a:solidFill>
        </p:spPr>
        <p:txBody>
          <a:bodyPr wrap="square" lIns="0" tIns="0" rIns="0" bIns="0" rtlCol="0"/>
          <a:lstStyle/>
          <a:p>
            <a:endParaRPr/>
          </a:p>
        </p:txBody>
      </p:sp>
      <p:sp>
        <p:nvSpPr>
          <p:cNvPr id="20" name="bk object 20"/>
          <p:cNvSpPr/>
          <p:nvPr/>
        </p:nvSpPr>
        <p:spPr>
          <a:xfrm>
            <a:off x="0" y="0"/>
            <a:ext cx="152400" cy="6858000"/>
          </a:xfrm>
          <a:custGeom>
            <a:avLst/>
            <a:gdLst/>
            <a:ahLst/>
            <a:cxnLst/>
            <a:rect l="l" t="t" r="r" b="b"/>
            <a:pathLst>
              <a:path w="152400" h="6858000">
                <a:moveTo>
                  <a:pt x="0" y="6858000"/>
                </a:moveTo>
                <a:lnTo>
                  <a:pt x="152400" y="6858000"/>
                </a:lnTo>
                <a:lnTo>
                  <a:pt x="152400" y="0"/>
                </a:lnTo>
                <a:lnTo>
                  <a:pt x="0" y="0"/>
                </a:lnTo>
                <a:lnTo>
                  <a:pt x="0" y="6858000"/>
                </a:lnTo>
                <a:close/>
              </a:path>
            </a:pathLst>
          </a:custGeom>
          <a:solidFill>
            <a:srgbClr val="FFFFFF"/>
          </a:solidFill>
        </p:spPr>
        <p:txBody>
          <a:bodyPr wrap="square" lIns="0" tIns="0" rIns="0" bIns="0" rtlCol="0"/>
          <a:lstStyle/>
          <a:p>
            <a:endParaRPr/>
          </a:p>
        </p:txBody>
      </p:sp>
      <p:sp>
        <p:nvSpPr>
          <p:cNvPr id="21" name="bk object 21"/>
          <p:cNvSpPr/>
          <p:nvPr/>
        </p:nvSpPr>
        <p:spPr>
          <a:xfrm>
            <a:off x="8991600" y="0"/>
            <a:ext cx="152400" cy="6858000"/>
          </a:xfrm>
          <a:custGeom>
            <a:avLst/>
            <a:gdLst/>
            <a:ahLst/>
            <a:cxnLst/>
            <a:rect l="l" t="t" r="r" b="b"/>
            <a:pathLst>
              <a:path w="152400" h="6858000">
                <a:moveTo>
                  <a:pt x="0" y="6858000"/>
                </a:moveTo>
                <a:lnTo>
                  <a:pt x="152400" y="6858000"/>
                </a:lnTo>
                <a:lnTo>
                  <a:pt x="152400" y="0"/>
                </a:lnTo>
                <a:lnTo>
                  <a:pt x="0" y="0"/>
                </a:lnTo>
                <a:lnTo>
                  <a:pt x="0" y="6858000"/>
                </a:lnTo>
                <a:close/>
              </a:path>
            </a:pathLst>
          </a:custGeom>
          <a:solidFill>
            <a:srgbClr val="FFFFFF"/>
          </a:solidFill>
        </p:spPr>
        <p:txBody>
          <a:bodyPr wrap="square" lIns="0" tIns="0" rIns="0" bIns="0" rtlCol="0"/>
          <a:lstStyle/>
          <a:p>
            <a:endParaRPr/>
          </a:p>
        </p:txBody>
      </p:sp>
      <p:sp>
        <p:nvSpPr>
          <p:cNvPr id="22" name="bk object 22"/>
          <p:cNvSpPr/>
          <p:nvPr/>
        </p:nvSpPr>
        <p:spPr>
          <a:xfrm>
            <a:off x="149225" y="6388100"/>
            <a:ext cx="8832850" cy="309880"/>
          </a:xfrm>
          <a:custGeom>
            <a:avLst/>
            <a:gdLst/>
            <a:ahLst/>
            <a:cxnLst/>
            <a:rect l="l" t="t" r="r" b="b"/>
            <a:pathLst>
              <a:path w="8832850" h="309879">
                <a:moveTo>
                  <a:pt x="0" y="309563"/>
                </a:moveTo>
                <a:lnTo>
                  <a:pt x="8832850" y="309563"/>
                </a:lnTo>
                <a:lnTo>
                  <a:pt x="8832850" y="0"/>
                </a:lnTo>
                <a:lnTo>
                  <a:pt x="0" y="0"/>
                </a:lnTo>
                <a:lnTo>
                  <a:pt x="0" y="309563"/>
                </a:lnTo>
                <a:close/>
              </a:path>
            </a:pathLst>
          </a:custGeom>
          <a:solidFill>
            <a:srgbClr val="8CADAE"/>
          </a:solidFill>
        </p:spPr>
        <p:txBody>
          <a:bodyPr wrap="square" lIns="0" tIns="0" rIns="0" bIns="0" rtlCol="0"/>
          <a:lstStyle/>
          <a:p>
            <a:endParaRPr/>
          </a:p>
        </p:txBody>
      </p:sp>
      <p:sp>
        <p:nvSpPr>
          <p:cNvPr id="23" name="bk object 23"/>
          <p:cNvSpPr/>
          <p:nvPr/>
        </p:nvSpPr>
        <p:spPr>
          <a:xfrm>
            <a:off x="152399" y="155574"/>
            <a:ext cx="8832850" cy="6546850"/>
          </a:xfrm>
          <a:custGeom>
            <a:avLst/>
            <a:gdLst/>
            <a:ahLst/>
            <a:cxnLst/>
            <a:rect l="l" t="t" r="r" b="b"/>
            <a:pathLst>
              <a:path w="8832850" h="6546850">
                <a:moveTo>
                  <a:pt x="0" y="0"/>
                </a:moveTo>
                <a:lnTo>
                  <a:pt x="8832832" y="0"/>
                </a:lnTo>
                <a:lnTo>
                  <a:pt x="8832832" y="6546836"/>
                </a:lnTo>
                <a:lnTo>
                  <a:pt x="0" y="6546836"/>
                </a:lnTo>
                <a:lnTo>
                  <a:pt x="0" y="0"/>
                </a:lnTo>
                <a:close/>
              </a:path>
            </a:pathLst>
          </a:custGeom>
          <a:ln w="9524">
            <a:solidFill>
              <a:srgbClr val="7A9798"/>
            </a:solidFill>
          </a:ln>
        </p:spPr>
        <p:txBody>
          <a:bodyPr wrap="square" lIns="0" tIns="0" rIns="0" bIns="0" rtlCol="0"/>
          <a:lstStyle/>
          <a:p>
            <a:endParaRPr/>
          </a:p>
        </p:txBody>
      </p:sp>
      <p:sp>
        <p:nvSpPr>
          <p:cNvPr id="24" name="bk object 24"/>
          <p:cNvSpPr/>
          <p:nvPr/>
        </p:nvSpPr>
        <p:spPr>
          <a:xfrm>
            <a:off x="152399" y="1276347"/>
            <a:ext cx="8832850" cy="0"/>
          </a:xfrm>
          <a:custGeom>
            <a:avLst/>
            <a:gdLst/>
            <a:ahLst/>
            <a:cxnLst/>
            <a:rect l="l" t="t" r="r" b="b"/>
            <a:pathLst>
              <a:path w="8832850">
                <a:moveTo>
                  <a:pt x="0" y="0"/>
                </a:moveTo>
                <a:lnTo>
                  <a:pt x="8832832" y="0"/>
                </a:lnTo>
              </a:path>
            </a:pathLst>
          </a:custGeom>
          <a:ln w="9524">
            <a:solidFill>
              <a:srgbClr val="7A9798"/>
            </a:solidFill>
          </a:ln>
        </p:spPr>
        <p:txBody>
          <a:bodyPr wrap="square" lIns="0" tIns="0" rIns="0" bIns="0" rtlCol="0"/>
          <a:lstStyle/>
          <a:p>
            <a:endParaRPr/>
          </a:p>
        </p:txBody>
      </p:sp>
      <p:sp>
        <p:nvSpPr>
          <p:cNvPr id="25" name="bk object 25"/>
          <p:cNvSpPr/>
          <p:nvPr/>
        </p:nvSpPr>
        <p:spPr>
          <a:xfrm>
            <a:off x="4267200" y="955675"/>
            <a:ext cx="609600" cy="609600"/>
          </a:xfrm>
          <a:custGeom>
            <a:avLst/>
            <a:gdLst/>
            <a:ahLst/>
            <a:cxnLst/>
            <a:rect l="l" t="t" r="r" b="b"/>
            <a:pathLst>
              <a:path w="609600" h="609600">
                <a:moveTo>
                  <a:pt x="304800" y="0"/>
                </a:moveTo>
                <a:lnTo>
                  <a:pt x="255359" y="3989"/>
                </a:lnTo>
                <a:lnTo>
                  <a:pt x="208458" y="15538"/>
                </a:lnTo>
                <a:lnTo>
                  <a:pt x="164725" y="34020"/>
                </a:lnTo>
                <a:lnTo>
                  <a:pt x="124788" y="58808"/>
                </a:lnTo>
                <a:lnTo>
                  <a:pt x="89273" y="89273"/>
                </a:lnTo>
                <a:lnTo>
                  <a:pt x="58808" y="124788"/>
                </a:lnTo>
                <a:lnTo>
                  <a:pt x="34020" y="164725"/>
                </a:lnTo>
                <a:lnTo>
                  <a:pt x="15538" y="208458"/>
                </a:lnTo>
                <a:lnTo>
                  <a:pt x="3989" y="255359"/>
                </a:lnTo>
                <a:lnTo>
                  <a:pt x="0" y="304800"/>
                </a:lnTo>
                <a:lnTo>
                  <a:pt x="3989" y="354240"/>
                </a:lnTo>
                <a:lnTo>
                  <a:pt x="15538" y="401141"/>
                </a:lnTo>
                <a:lnTo>
                  <a:pt x="34020" y="444874"/>
                </a:lnTo>
                <a:lnTo>
                  <a:pt x="58808" y="484811"/>
                </a:lnTo>
                <a:lnTo>
                  <a:pt x="89273" y="520326"/>
                </a:lnTo>
                <a:lnTo>
                  <a:pt x="124788" y="550791"/>
                </a:lnTo>
                <a:lnTo>
                  <a:pt x="164725" y="575579"/>
                </a:lnTo>
                <a:lnTo>
                  <a:pt x="208458" y="594061"/>
                </a:lnTo>
                <a:lnTo>
                  <a:pt x="255359" y="605610"/>
                </a:lnTo>
                <a:lnTo>
                  <a:pt x="304800" y="609600"/>
                </a:lnTo>
                <a:lnTo>
                  <a:pt x="354240" y="605610"/>
                </a:lnTo>
                <a:lnTo>
                  <a:pt x="401141" y="594061"/>
                </a:lnTo>
                <a:lnTo>
                  <a:pt x="444874" y="575579"/>
                </a:lnTo>
                <a:lnTo>
                  <a:pt x="484811" y="550791"/>
                </a:lnTo>
                <a:lnTo>
                  <a:pt x="520326" y="520326"/>
                </a:lnTo>
                <a:lnTo>
                  <a:pt x="550791" y="484811"/>
                </a:lnTo>
                <a:lnTo>
                  <a:pt x="575579" y="444874"/>
                </a:lnTo>
                <a:lnTo>
                  <a:pt x="594061" y="401141"/>
                </a:lnTo>
                <a:lnTo>
                  <a:pt x="605610" y="354240"/>
                </a:lnTo>
                <a:lnTo>
                  <a:pt x="609600" y="304800"/>
                </a:lnTo>
                <a:lnTo>
                  <a:pt x="605802" y="256831"/>
                </a:lnTo>
                <a:lnTo>
                  <a:pt x="594636" y="210474"/>
                </a:lnTo>
                <a:lnTo>
                  <a:pt x="576442" y="166549"/>
                </a:lnTo>
                <a:lnTo>
                  <a:pt x="551561" y="125873"/>
                </a:lnTo>
                <a:lnTo>
                  <a:pt x="520331" y="89268"/>
                </a:lnTo>
                <a:lnTo>
                  <a:pt x="483726" y="58038"/>
                </a:lnTo>
                <a:lnTo>
                  <a:pt x="443050" y="33157"/>
                </a:lnTo>
                <a:lnTo>
                  <a:pt x="399125" y="14963"/>
                </a:lnTo>
                <a:lnTo>
                  <a:pt x="352768" y="3797"/>
                </a:lnTo>
                <a:lnTo>
                  <a:pt x="304800" y="0"/>
                </a:lnTo>
                <a:close/>
              </a:path>
            </a:pathLst>
          </a:custGeom>
          <a:solidFill>
            <a:srgbClr val="FFFFFF"/>
          </a:solidFill>
        </p:spPr>
        <p:txBody>
          <a:bodyPr wrap="square" lIns="0" tIns="0" rIns="0" bIns="0" rtlCol="0"/>
          <a:lstStyle/>
          <a:p>
            <a:endParaRPr/>
          </a:p>
        </p:txBody>
      </p:sp>
      <p:sp>
        <p:nvSpPr>
          <p:cNvPr id="26" name="bk object 26"/>
          <p:cNvSpPr/>
          <p:nvPr/>
        </p:nvSpPr>
        <p:spPr>
          <a:xfrm>
            <a:off x="4362450" y="1050925"/>
            <a:ext cx="419100" cy="421005"/>
          </a:xfrm>
          <a:custGeom>
            <a:avLst/>
            <a:gdLst/>
            <a:ahLst/>
            <a:cxnLst/>
            <a:rect l="l" t="t" r="r" b="b"/>
            <a:pathLst>
              <a:path w="419100" h="421005">
                <a:moveTo>
                  <a:pt x="209550" y="0"/>
                </a:moveTo>
                <a:lnTo>
                  <a:pt x="161500" y="5555"/>
                </a:lnTo>
                <a:lnTo>
                  <a:pt x="117393" y="21378"/>
                </a:lnTo>
                <a:lnTo>
                  <a:pt x="78485" y="46208"/>
                </a:lnTo>
                <a:lnTo>
                  <a:pt x="46034" y="78781"/>
                </a:lnTo>
                <a:lnTo>
                  <a:pt x="21298" y="117836"/>
                </a:lnTo>
                <a:lnTo>
                  <a:pt x="5534" y="162108"/>
                </a:lnTo>
                <a:lnTo>
                  <a:pt x="0" y="210337"/>
                </a:lnTo>
                <a:lnTo>
                  <a:pt x="5534" y="258570"/>
                </a:lnTo>
                <a:lnTo>
                  <a:pt x="21298" y="302846"/>
                </a:lnTo>
                <a:lnTo>
                  <a:pt x="46034" y="341903"/>
                </a:lnTo>
                <a:lnTo>
                  <a:pt x="78485" y="374477"/>
                </a:lnTo>
                <a:lnTo>
                  <a:pt x="117393" y="399308"/>
                </a:lnTo>
                <a:lnTo>
                  <a:pt x="161500" y="415132"/>
                </a:lnTo>
                <a:lnTo>
                  <a:pt x="209550" y="420687"/>
                </a:lnTo>
                <a:lnTo>
                  <a:pt x="257599" y="415132"/>
                </a:lnTo>
                <a:lnTo>
                  <a:pt x="301706" y="399308"/>
                </a:lnTo>
                <a:lnTo>
                  <a:pt x="340614" y="374477"/>
                </a:lnTo>
                <a:lnTo>
                  <a:pt x="373065" y="341903"/>
                </a:lnTo>
                <a:lnTo>
                  <a:pt x="397801" y="302846"/>
                </a:lnTo>
                <a:lnTo>
                  <a:pt x="413565" y="258570"/>
                </a:lnTo>
                <a:lnTo>
                  <a:pt x="419100" y="210337"/>
                </a:lnTo>
                <a:lnTo>
                  <a:pt x="415036" y="169113"/>
                </a:lnTo>
                <a:lnTo>
                  <a:pt x="403150" y="129847"/>
                </a:lnTo>
                <a:lnTo>
                  <a:pt x="383893" y="93644"/>
                </a:lnTo>
                <a:lnTo>
                  <a:pt x="357720" y="61607"/>
                </a:lnTo>
                <a:lnTo>
                  <a:pt x="325807" y="35340"/>
                </a:lnTo>
                <a:lnTo>
                  <a:pt x="289740" y="16011"/>
                </a:lnTo>
                <a:lnTo>
                  <a:pt x="250621" y="4079"/>
                </a:lnTo>
                <a:lnTo>
                  <a:pt x="209550" y="0"/>
                </a:lnTo>
                <a:close/>
              </a:path>
            </a:pathLst>
          </a:custGeom>
          <a:solidFill>
            <a:srgbClr val="FFFFFF"/>
          </a:solidFill>
        </p:spPr>
        <p:txBody>
          <a:bodyPr wrap="square" lIns="0" tIns="0" rIns="0" bIns="0" rtlCol="0"/>
          <a:lstStyle/>
          <a:p>
            <a:endParaRPr/>
          </a:p>
        </p:txBody>
      </p:sp>
      <p:sp>
        <p:nvSpPr>
          <p:cNvPr id="27" name="bk object 27"/>
          <p:cNvSpPr/>
          <p:nvPr/>
        </p:nvSpPr>
        <p:spPr>
          <a:xfrm>
            <a:off x="4345516" y="1033990"/>
            <a:ext cx="453390" cy="454659"/>
          </a:xfrm>
          <a:custGeom>
            <a:avLst/>
            <a:gdLst/>
            <a:ahLst/>
            <a:cxnLst/>
            <a:rect l="l" t="t" r="r" b="b"/>
            <a:pathLst>
              <a:path w="453389" h="454659">
                <a:moveTo>
                  <a:pt x="0" y="227277"/>
                </a:moveTo>
                <a:lnTo>
                  <a:pt x="300" y="215670"/>
                </a:lnTo>
                <a:lnTo>
                  <a:pt x="1184" y="204056"/>
                </a:lnTo>
                <a:lnTo>
                  <a:pt x="10196" y="159715"/>
                </a:lnTo>
                <a:lnTo>
                  <a:pt x="27346" y="118962"/>
                </a:lnTo>
                <a:lnTo>
                  <a:pt x="51709" y="82736"/>
                </a:lnTo>
                <a:lnTo>
                  <a:pt x="82384" y="51939"/>
                </a:lnTo>
                <a:lnTo>
                  <a:pt x="118487" y="27470"/>
                </a:lnTo>
                <a:lnTo>
                  <a:pt x="159112" y="10247"/>
                </a:lnTo>
                <a:lnTo>
                  <a:pt x="203321" y="1195"/>
                </a:lnTo>
                <a:lnTo>
                  <a:pt x="226474" y="0"/>
                </a:lnTo>
                <a:lnTo>
                  <a:pt x="270874" y="4409"/>
                </a:lnTo>
                <a:lnTo>
                  <a:pt x="313174" y="17307"/>
                </a:lnTo>
                <a:lnTo>
                  <a:pt x="352149" y="38199"/>
                </a:lnTo>
                <a:lnTo>
                  <a:pt x="386649" y="66589"/>
                </a:lnTo>
                <a:lnTo>
                  <a:pt x="414924" y="101207"/>
                </a:lnTo>
                <a:lnTo>
                  <a:pt x="435724" y="140322"/>
                </a:lnTo>
                <a:lnTo>
                  <a:pt x="448574" y="182742"/>
                </a:lnTo>
                <a:lnTo>
                  <a:pt x="452949" y="227277"/>
                </a:lnTo>
                <a:lnTo>
                  <a:pt x="448349" y="273049"/>
                </a:lnTo>
                <a:lnTo>
                  <a:pt x="435149" y="315726"/>
                </a:lnTo>
                <a:lnTo>
                  <a:pt x="414274" y="354336"/>
                </a:lnTo>
                <a:lnTo>
                  <a:pt x="386649" y="387961"/>
                </a:lnTo>
                <a:lnTo>
                  <a:pt x="353149" y="415711"/>
                </a:lnTo>
                <a:lnTo>
                  <a:pt x="314649" y="436676"/>
                </a:lnTo>
                <a:lnTo>
                  <a:pt x="272124" y="449934"/>
                </a:lnTo>
                <a:lnTo>
                  <a:pt x="226474" y="454554"/>
                </a:lnTo>
                <a:lnTo>
                  <a:pt x="180824" y="449934"/>
                </a:lnTo>
                <a:lnTo>
                  <a:pt x="138299" y="436676"/>
                </a:lnTo>
                <a:lnTo>
                  <a:pt x="99799" y="415711"/>
                </a:lnTo>
                <a:lnTo>
                  <a:pt x="66299" y="387961"/>
                </a:lnTo>
                <a:lnTo>
                  <a:pt x="38674" y="354336"/>
                </a:lnTo>
                <a:lnTo>
                  <a:pt x="17799" y="315726"/>
                </a:lnTo>
                <a:lnTo>
                  <a:pt x="4599" y="273049"/>
                </a:lnTo>
                <a:lnTo>
                  <a:pt x="300" y="238882"/>
                </a:lnTo>
                <a:lnTo>
                  <a:pt x="0" y="227277"/>
                </a:lnTo>
                <a:close/>
              </a:path>
            </a:pathLst>
          </a:custGeom>
          <a:ln w="16933">
            <a:solidFill>
              <a:srgbClr val="7A9798"/>
            </a:solidFill>
          </a:ln>
        </p:spPr>
        <p:txBody>
          <a:bodyPr wrap="square" lIns="0" tIns="0" rIns="0" bIns="0" rtlCol="0"/>
          <a:lstStyle/>
          <a:p>
            <a:endParaRPr/>
          </a:p>
        </p:txBody>
      </p:sp>
      <p:sp>
        <p:nvSpPr>
          <p:cNvPr id="28" name="bk object 28"/>
          <p:cNvSpPr/>
          <p:nvPr/>
        </p:nvSpPr>
        <p:spPr>
          <a:xfrm>
            <a:off x="4379366" y="1067855"/>
            <a:ext cx="385445" cy="387350"/>
          </a:xfrm>
          <a:custGeom>
            <a:avLst/>
            <a:gdLst/>
            <a:ahLst/>
            <a:cxnLst/>
            <a:rect l="l" t="t" r="r" b="b"/>
            <a:pathLst>
              <a:path w="385445" h="387350">
                <a:moveTo>
                  <a:pt x="0" y="193412"/>
                </a:moveTo>
                <a:lnTo>
                  <a:pt x="244" y="183369"/>
                </a:lnTo>
                <a:lnTo>
                  <a:pt x="978" y="173617"/>
                </a:lnTo>
                <a:lnTo>
                  <a:pt x="8646" y="135871"/>
                </a:lnTo>
                <a:lnTo>
                  <a:pt x="27841" y="93170"/>
                </a:lnTo>
                <a:lnTo>
                  <a:pt x="56449" y="56627"/>
                </a:lnTo>
                <a:lnTo>
                  <a:pt x="92847" y="27925"/>
                </a:lnTo>
                <a:lnTo>
                  <a:pt x="135352" y="8667"/>
                </a:lnTo>
                <a:lnTo>
                  <a:pt x="172921" y="976"/>
                </a:lnTo>
                <a:lnTo>
                  <a:pt x="192624" y="0"/>
                </a:lnTo>
                <a:lnTo>
                  <a:pt x="239640" y="5838"/>
                </a:lnTo>
                <a:lnTo>
                  <a:pt x="283321" y="22755"/>
                </a:lnTo>
                <a:lnTo>
                  <a:pt x="321830" y="49954"/>
                </a:lnTo>
                <a:lnTo>
                  <a:pt x="347393" y="78247"/>
                </a:lnTo>
                <a:lnTo>
                  <a:pt x="370574" y="119374"/>
                </a:lnTo>
                <a:lnTo>
                  <a:pt x="383150" y="164918"/>
                </a:lnTo>
                <a:lnTo>
                  <a:pt x="385249" y="193412"/>
                </a:lnTo>
                <a:lnTo>
                  <a:pt x="381324" y="232419"/>
                </a:lnTo>
                <a:lnTo>
                  <a:pt x="366221" y="277349"/>
                </a:lnTo>
                <a:lnTo>
                  <a:pt x="341268" y="316466"/>
                </a:lnTo>
                <a:lnTo>
                  <a:pt x="307898" y="348387"/>
                </a:lnTo>
                <a:lnTo>
                  <a:pt x="267574" y="371639"/>
                </a:lnTo>
                <a:lnTo>
                  <a:pt x="221885" y="384618"/>
                </a:lnTo>
                <a:lnTo>
                  <a:pt x="192624" y="386821"/>
                </a:lnTo>
                <a:lnTo>
                  <a:pt x="153799" y="382894"/>
                </a:lnTo>
                <a:lnTo>
                  <a:pt x="109070" y="367746"/>
                </a:lnTo>
                <a:lnTo>
                  <a:pt x="70121" y="342697"/>
                </a:lnTo>
                <a:lnTo>
                  <a:pt x="38309" y="309213"/>
                </a:lnTo>
                <a:lnTo>
                  <a:pt x="15149" y="268711"/>
                </a:lnTo>
                <a:lnTo>
                  <a:pt x="2204" y="222811"/>
                </a:lnTo>
                <a:lnTo>
                  <a:pt x="244" y="203453"/>
                </a:lnTo>
                <a:lnTo>
                  <a:pt x="0" y="193412"/>
                </a:lnTo>
                <a:close/>
              </a:path>
            </a:pathLst>
          </a:custGeom>
          <a:ln w="16933">
            <a:solidFill>
              <a:srgbClr val="7A9798"/>
            </a:solidFill>
          </a:ln>
        </p:spPr>
        <p:txBody>
          <a:bodyPr wrap="square" lIns="0" tIns="0" rIns="0" bIns="0" rtlCol="0"/>
          <a:lstStyle/>
          <a:p>
            <a:endParaRPr/>
          </a:p>
        </p:txBody>
      </p:sp>
      <p:sp>
        <p:nvSpPr>
          <p:cNvPr id="2" name="Holder 2"/>
          <p:cNvSpPr>
            <a:spLocks noGrp="1"/>
          </p:cNvSpPr>
          <p:nvPr>
            <p:ph type="title"/>
          </p:nvPr>
        </p:nvSpPr>
        <p:spPr>
          <a:xfrm>
            <a:off x="517525" y="200533"/>
            <a:ext cx="8108950" cy="753110"/>
          </a:xfrm>
          <a:prstGeom prst="rect">
            <a:avLst/>
          </a:prstGeom>
        </p:spPr>
        <p:txBody>
          <a:bodyPr wrap="square" lIns="0" tIns="0" rIns="0" bIns="0">
            <a:spAutoFit/>
          </a:bodyPr>
          <a:lstStyle>
            <a:lvl1pPr>
              <a:defRPr sz="2400" b="1" i="0">
                <a:solidFill>
                  <a:srgbClr val="7B9899"/>
                </a:solidFill>
                <a:latin typeface="Georgia"/>
                <a:cs typeface="Georgia"/>
              </a:defRPr>
            </a:lvl1pPr>
          </a:lstStyle>
          <a:p>
            <a:endParaRPr/>
          </a:p>
        </p:txBody>
      </p:sp>
      <p:sp>
        <p:nvSpPr>
          <p:cNvPr id="3" name="Holder 3"/>
          <p:cNvSpPr>
            <a:spLocks noGrp="1"/>
          </p:cNvSpPr>
          <p:nvPr>
            <p:ph type="body" idx="1"/>
          </p:nvPr>
        </p:nvSpPr>
        <p:spPr>
          <a:xfrm>
            <a:off x="344372" y="1535684"/>
            <a:ext cx="8253730" cy="2618104"/>
          </a:xfrm>
          <a:prstGeom prst="rect">
            <a:avLst/>
          </a:prstGeom>
        </p:spPr>
        <p:txBody>
          <a:bodyPr wrap="square" lIns="0" tIns="0" rIns="0" bIns="0">
            <a:spAutoFit/>
          </a:bodyPr>
          <a:lstStyle>
            <a:lvl1pPr>
              <a:defRPr sz="27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2514600"/>
            <a:ext cx="8839200" cy="3876675"/>
          </a:xfrm>
          <a:custGeom>
            <a:avLst/>
            <a:gdLst/>
            <a:ahLst/>
            <a:cxnLst/>
            <a:rect l="l" t="t" r="r" b="b"/>
            <a:pathLst>
              <a:path w="8839200" h="3876675">
                <a:moveTo>
                  <a:pt x="0" y="3876675"/>
                </a:moveTo>
                <a:lnTo>
                  <a:pt x="8839200" y="3876675"/>
                </a:lnTo>
                <a:lnTo>
                  <a:pt x="8839200" y="0"/>
                </a:lnTo>
                <a:lnTo>
                  <a:pt x="0" y="0"/>
                </a:lnTo>
                <a:lnTo>
                  <a:pt x="0" y="3876675"/>
                </a:lnTo>
                <a:close/>
              </a:path>
            </a:pathLst>
          </a:custGeom>
          <a:solidFill>
            <a:srgbClr val="C5D1D7"/>
          </a:solidFill>
        </p:spPr>
        <p:txBody>
          <a:bodyPr wrap="square" lIns="0" tIns="0" rIns="0" bIns="0" rtlCol="0"/>
          <a:lstStyle/>
          <a:p>
            <a:endParaRPr/>
          </a:p>
        </p:txBody>
      </p:sp>
      <p:sp>
        <p:nvSpPr>
          <p:cNvPr id="3" name="object 3"/>
          <p:cNvSpPr/>
          <p:nvPr/>
        </p:nvSpPr>
        <p:spPr>
          <a:xfrm>
            <a:off x="152400" y="6700839"/>
            <a:ext cx="8839200" cy="5080"/>
          </a:xfrm>
          <a:custGeom>
            <a:avLst/>
            <a:gdLst/>
            <a:ahLst/>
            <a:cxnLst/>
            <a:rect l="l" t="t" r="r" b="b"/>
            <a:pathLst>
              <a:path w="8839200" h="5079">
                <a:moveTo>
                  <a:pt x="0" y="4761"/>
                </a:moveTo>
                <a:lnTo>
                  <a:pt x="8839200" y="4761"/>
                </a:lnTo>
                <a:lnTo>
                  <a:pt x="8839200" y="0"/>
                </a:lnTo>
                <a:lnTo>
                  <a:pt x="0" y="0"/>
                </a:lnTo>
                <a:lnTo>
                  <a:pt x="0" y="4761"/>
                </a:lnTo>
                <a:close/>
              </a:path>
            </a:pathLst>
          </a:custGeom>
          <a:solidFill>
            <a:srgbClr val="C5D1D7"/>
          </a:solidFill>
        </p:spPr>
        <p:txBody>
          <a:bodyPr wrap="square" lIns="0" tIns="0" rIns="0" bIns="0" rtlCol="0"/>
          <a:lstStyle/>
          <a:p>
            <a:endParaRPr/>
          </a:p>
        </p:txBody>
      </p:sp>
      <p:sp>
        <p:nvSpPr>
          <p:cNvPr id="4" name="object 4"/>
          <p:cNvSpPr/>
          <p:nvPr/>
        </p:nvSpPr>
        <p:spPr>
          <a:xfrm>
            <a:off x="152400" y="6705600"/>
            <a:ext cx="8839200" cy="152400"/>
          </a:xfrm>
          <a:custGeom>
            <a:avLst/>
            <a:gdLst/>
            <a:ahLst/>
            <a:cxnLst/>
            <a:rect l="l" t="t" r="r" b="b"/>
            <a:pathLst>
              <a:path w="8839200" h="152400">
                <a:moveTo>
                  <a:pt x="0" y="152400"/>
                </a:moveTo>
                <a:lnTo>
                  <a:pt x="8839200" y="152400"/>
                </a:lnTo>
                <a:lnTo>
                  <a:pt x="8839200" y="0"/>
                </a:lnTo>
                <a:lnTo>
                  <a:pt x="0" y="0"/>
                </a:lnTo>
                <a:lnTo>
                  <a:pt x="0" y="152400"/>
                </a:lnTo>
                <a:close/>
              </a:path>
            </a:pathLst>
          </a:custGeom>
          <a:solidFill>
            <a:srgbClr val="FFFFFF"/>
          </a:solidFill>
        </p:spPr>
        <p:txBody>
          <a:bodyPr wrap="square" lIns="0" tIns="0" rIns="0" bIns="0" rtlCol="0"/>
          <a:lstStyle/>
          <a:p>
            <a:endParaRPr/>
          </a:p>
        </p:txBody>
      </p:sp>
      <p:sp>
        <p:nvSpPr>
          <p:cNvPr id="5" name="object 5"/>
          <p:cNvSpPr/>
          <p:nvPr/>
        </p:nvSpPr>
        <p:spPr>
          <a:xfrm>
            <a:off x="8991600" y="2514600"/>
            <a:ext cx="152400" cy="4343400"/>
          </a:xfrm>
          <a:custGeom>
            <a:avLst/>
            <a:gdLst/>
            <a:ahLst/>
            <a:cxnLst/>
            <a:rect l="l" t="t" r="r" b="b"/>
            <a:pathLst>
              <a:path w="152400" h="4343400">
                <a:moveTo>
                  <a:pt x="0" y="4343400"/>
                </a:moveTo>
                <a:lnTo>
                  <a:pt x="152400" y="4343400"/>
                </a:lnTo>
                <a:lnTo>
                  <a:pt x="152400" y="0"/>
                </a:lnTo>
                <a:lnTo>
                  <a:pt x="0" y="0"/>
                </a:lnTo>
                <a:lnTo>
                  <a:pt x="0" y="4343400"/>
                </a:lnTo>
                <a:close/>
              </a:path>
            </a:pathLst>
          </a:custGeom>
          <a:solidFill>
            <a:srgbClr val="FFFFFF"/>
          </a:solidFill>
        </p:spPr>
        <p:txBody>
          <a:bodyPr wrap="square" lIns="0" tIns="0" rIns="0" bIns="0" rtlCol="0"/>
          <a:lstStyle/>
          <a:p>
            <a:endParaRPr/>
          </a:p>
        </p:txBody>
      </p:sp>
      <p:sp>
        <p:nvSpPr>
          <p:cNvPr id="6" name="object 6"/>
          <p:cNvSpPr/>
          <p:nvPr/>
        </p:nvSpPr>
        <p:spPr>
          <a:xfrm>
            <a:off x="0" y="2514600"/>
            <a:ext cx="152400" cy="4343400"/>
          </a:xfrm>
          <a:custGeom>
            <a:avLst/>
            <a:gdLst/>
            <a:ahLst/>
            <a:cxnLst/>
            <a:rect l="l" t="t" r="r" b="b"/>
            <a:pathLst>
              <a:path w="152400" h="4343400">
                <a:moveTo>
                  <a:pt x="0" y="4343400"/>
                </a:moveTo>
                <a:lnTo>
                  <a:pt x="152400" y="4343400"/>
                </a:lnTo>
                <a:lnTo>
                  <a:pt x="152400" y="0"/>
                </a:lnTo>
                <a:lnTo>
                  <a:pt x="0" y="0"/>
                </a:lnTo>
                <a:lnTo>
                  <a:pt x="0" y="4343400"/>
                </a:lnTo>
                <a:close/>
              </a:path>
            </a:pathLst>
          </a:custGeom>
          <a:solidFill>
            <a:srgbClr val="FFFFFF"/>
          </a:solidFill>
        </p:spPr>
        <p:txBody>
          <a:bodyPr wrap="square" lIns="0" tIns="0" rIns="0" bIns="0" rtlCol="0"/>
          <a:lstStyle/>
          <a:p>
            <a:endParaRPr/>
          </a:p>
        </p:txBody>
      </p:sp>
      <p:sp>
        <p:nvSpPr>
          <p:cNvPr id="7" name="object 7"/>
          <p:cNvSpPr/>
          <p:nvPr/>
        </p:nvSpPr>
        <p:spPr>
          <a:xfrm>
            <a:off x="0" y="0"/>
            <a:ext cx="9144000" cy="2514600"/>
          </a:xfrm>
          <a:custGeom>
            <a:avLst/>
            <a:gdLst/>
            <a:ahLst/>
            <a:cxnLst/>
            <a:rect l="l" t="t" r="r" b="b"/>
            <a:pathLst>
              <a:path w="9144000" h="2514600">
                <a:moveTo>
                  <a:pt x="0" y="2514600"/>
                </a:moveTo>
                <a:lnTo>
                  <a:pt x="9144000" y="2514600"/>
                </a:lnTo>
                <a:lnTo>
                  <a:pt x="9144000" y="0"/>
                </a:lnTo>
                <a:lnTo>
                  <a:pt x="0" y="0"/>
                </a:lnTo>
                <a:lnTo>
                  <a:pt x="0" y="2514600"/>
                </a:lnTo>
                <a:close/>
              </a:path>
            </a:pathLst>
          </a:custGeom>
          <a:solidFill>
            <a:srgbClr val="FFFFFF"/>
          </a:solidFill>
        </p:spPr>
        <p:txBody>
          <a:bodyPr wrap="square" lIns="0" tIns="0" rIns="0" bIns="0" rtlCol="0"/>
          <a:lstStyle/>
          <a:p>
            <a:endParaRPr/>
          </a:p>
        </p:txBody>
      </p:sp>
      <p:sp>
        <p:nvSpPr>
          <p:cNvPr id="8" name="object 8"/>
          <p:cNvSpPr/>
          <p:nvPr/>
        </p:nvSpPr>
        <p:spPr>
          <a:xfrm>
            <a:off x="146050" y="6391275"/>
            <a:ext cx="8832850" cy="309880"/>
          </a:xfrm>
          <a:custGeom>
            <a:avLst/>
            <a:gdLst/>
            <a:ahLst/>
            <a:cxnLst/>
            <a:rect l="l" t="t" r="r" b="b"/>
            <a:pathLst>
              <a:path w="8832850" h="309879">
                <a:moveTo>
                  <a:pt x="0" y="309563"/>
                </a:moveTo>
                <a:lnTo>
                  <a:pt x="8832850" y="309563"/>
                </a:lnTo>
                <a:lnTo>
                  <a:pt x="8832850" y="0"/>
                </a:lnTo>
                <a:lnTo>
                  <a:pt x="0" y="0"/>
                </a:lnTo>
                <a:lnTo>
                  <a:pt x="0" y="309563"/>
                </a:lnTo>
                <a:close/>
              </a:path>
            </a:pathLst>
          </a:custGeom>
          <a:solidFill>
            <a:srgbClr val="8CADAE"/>
          </a:solidFill>
        </p:spPr>
        <p:txBody>
          <a:bodyPr wrap="square" lIns="0" tIns="0" rIns="0" bIns="0" rtlCol="0"/>
          <a:lstStyle/>
          <a:p>
            <a:endParaRPr/>
          </a:p>
        </p:txBody>
      </p:sp>
      <p:sp>
        <p:nvSpPr>
          <p:cNvPr id="9" name="object 9"/>
          <p:cNvSpPr/>
          <p:nvPr/>
        </p:nvSpPr>
        <p:spPr>
          <a:xfrm>
            <a:off x="155574" y="2419345"/>
            <a:ext cx="8832850" cy="0"/>
          </a:xfrm>
          <a:custGeom>
            <a:avLst/>
            <a:gdLst/>
            <a:ahLst/>
            <a:cxnLst/>
            <a:rect l="l" t="t" r="r" b="b"/>
            <a:pathLst>
              <a:path w="8832850">
                <a:moveTo>
                  <a:pt x="0" y="0"/>
                </a:moveTo>
                <a:lnTo>
                  <a:pt x="8832832" y="0"/>
                </a:lnTo>
              </a:path>
            </a:pathLst>
          </a:custGeom>
          <a:ln w="11424">
            <a:solidFill>
              <a:srgbClr val="7A9798"/>
            </a:solidFill>
          </a:ln>
        </p:spPr>
        <p:txBody>
          <a:bodyPr wrap="square" lIns="0" tIns="0" rIns="0" bIns="0" rtlCol="0"/>
          <a:lstStyle/>
          <a:p>
            <a:endParaRPr/>
          </a:p>
        </p:txBody>
      </p:sp>
      <p:sp>
        <p:nvSpPr>
          <p:cNvPr id="10" name="object 10"/>
          <p:cNvSpPr/>
          <p:nvPr/>
        </p:nvSpPr>
        <p:spPr>
          <a:xfrm>
            <a:off x="152399" y="152399"/>
            <a:ext cx="8832850" cy="6546850"/>
          </a:xfrm>
          <a:custGeom>
            <a:avLst/>
            <a:gdLst/>
            <a:ahLst/>
            <a:cxnLst/>
            <a:rect l="l" t="t" r="r" b="b"/>
            <a:pathLst>
              <a:path w="8832850" h="6546850">
                <a:moveTo>
                  <a:pt x="0" y="0"/>
                </a:moveTo>
                <a:lnTo>
                  <a:pt x="8832832" y="0"/>
                </a:lnTo>
                <a:lnTo>
                  <a:pt x="8832832" y="6546836"/>
                </a:lnTo>
                <a:lnTo>
                  <a:pt x="0" y="6546836"/>
                </a:lnTo>
                <a:lnTo>
                  <a:pt x="0" y="0"/>
                </a:lnTo>
                <a:close/>
              </a:path>
            </a:pathLst>
          </a:custGeom>
          <a:ln w="9524">
            <a:solidFill>
              <a:srgbClr val="7A9798"/>
            </a:solidFill>
          </a:ln>
        </p:spPr>
        <p:txBody>
          <a:bodyPr wrap="square" lIns="0" tIns="0" rIns="0" bIns="0" rtlCol="0"/>
          <a:lstStyle/>
          <a:p>
            <a:endParaRPr/>
          </a:p>
        </p:txBody>
      </p:sp>
      <p:sp>
        <p:nvSpPr>
          <p:cNvPr id="11" name="object 11"/>
          <p:cNvSpPr/>
          <p:nvPr/>
        </p:nvSpPr>
        <p:spPr>
          <a:xfrm>
            <a:off x="4267200" y="2114550"/>
            <a:ext cx="609600" cy="609600"/>
          </a:xfrm>
          <a:custGeom>
            <a:avLst/>
            <a:gdLst/>
            <a:ahLst/>
            <a:cxnLst/>
            <a:rect l="l" t="t" r="r" b="b"/>
            <a:pathLst>
              <a:path w="609600" h="609600">
                <a:moveTo>
                  <a:pt x="304800" y="0"/>
                </a:moveTo>
                <a:lnTo>
                  <a:pt x="255359" y="3989"/>
                </a:lnTo>
                <a:lnTo>
                  <a:pt x="208458" y="15538"/>
                </a:lnTo>
                <a:lnTo>
                  <a:pt x="164725" y="34020"/>
                </a:lnTo>
                <a:lnTo>
                  <a:pt x="124788" y="58808"/>
                </a:lnTo>
                <a:lnTo>
                  <a:pt x="89273" y="89273"/>
                </a:lnTo>
                <a:lnTo>
                  <a:pt x="58808" y="124788"/>
                </a:lnTo>
                <a:lnTo>
                  <a:pt x="34020" y="164725"/>
                </a:lnTo>
                <a:lnTo>
                  <a:pt x="15538" y="208458"/>
                </a:lnTo>
                <a:lnTo>
                  <a:pt x="3989" y="255359"/>
                </a:lnTo>
                <a:lnTo>
                  <a:pt x="0" y="304800"/>
                </a:lnTo>
                <a:lnTo>
                  <a:pt x="3989" y="354240"/>
                </a:lnTo>
                <a:lnTo>
                  <a:pt x="15538" y="401141"/>
                </a:lnTo>
                <a:lnTo>
                  <a:pt x="34020" y="444874"/>
                </a:lnTo>
                <a:lnTo>
                  <a:pt x="58808" y="484811"/>
                </a:lnTo>
                <a:lnTo>
                  <a:pt x="89273" y="520326"/>
                </a:lnTo>
                <a:lnTo>
                  <a:pt x="124788" y="550791"/>
                </a:lnTo>
                <a:lnTo>
                  <a:pt x="164725" y="575579"/>
                </a:lnTo>
                <a:lnTo>
                  <a:pt x="208458" y="594061"/>
                </a:lnTo>
                <a:lnTo>
                  <a:pt x="255359" y="605610"/>
                </a:lnTo>
                <a:lnTo>
                  <a:pt x="304800" y="609600"/>
                </a:lnTo>
                <a:lnTo>
                  <a:pt x="354240" y="605610"/>
                </a:lnTo>
                <a:lnTo>
                  <a:pt x="401141" y="594061"/>
                </a:lnTo>
                <a:lnTo>
                  <a:pt x="444874" y="575579"/>
                </a:lnTo>
                <a:lnTo>
                  <a:pt x="484811" y="550791"/>
                </a:lnTo>
                <a:lnTo>
                  <a:pt x="520326" y="520326"/>
                </a:lnTo>
                <a:lnTo>
                  <a:pt x="550791" y="484811"/>
                </a:lnTo>
                <a:lnTo>
                  <a:pt x="575579" y="444874"/>
                </a:lnTo>
                <a:lnTo>
                  <a:pt x="594061" y="401141"/>
                </a:lnTo>
                <a:lnTo>
                  <a:pt x="605610" y="354240"/>
                </a:lnTo>
                <a:lnTo>
                  <a:pt x="609600" y="304800"/>
                </a:lnTo>
                <a:lnTo>
                  <a:pt x="605802" y="256831"/>
                </a:lnTo>
                <a:lnTo>
                  <a:pt x="594636" y="210474"/>
                </a:lnTo>
                <a:lnTo>
                  <a:pt x="576442" y="166549"/>
                </a:lnTo>
                <a:lnTo>
                  <a:pt x="551561" y="125873"/>
                </a:lnTo>
                <a:lnTo>
                  <a:pt x="520331" y="89268"/>
                </a:lnTo>
                <a:lnTo>
                  <a:pt x="483726" y="58038"/>
                </a:lnTo>
                <a:lnTo>
                  <a:pt x="443050" y="33157"/>
                </a:lnTo>
                <a:lnTo>
                  <a:pt x="399125" y="14963"/>
                </a:lnTo>
                <a:lnTo>
                  <a:pt x="352768" y="3797"/>
                </a:lnTo>
                <a:lnTo>
                  <a:pt x="304800" y="0"/>
                </a:lnTo>
                <a:close/>
              </a:path>
            </a:pathLst>
          </a:custGeom>
          <a:solidFill>
            <a:srgbClr val="FFFFFF"/>
          </a:solidFill>
        </p:spPr>
        <p:txBody>
          <a:bodyPr wrap="square" lIns="0" tIns="0" rIns="0" bIns="0" rtlCol="0"/>
          <a:lstStyle/>
          <a:p>
            <a:endParaRPr/>
          </a:p>
        </p:txBody>
      </p:sp>
      <p:sp>
        <p:nvSpPr>
          <p:cNvPr id="12" name="object 12"/>
          <p:cNvSpPr/>
          <p:nvPr/>
        </p:nvSpPr>
        <p:spPr>
          <a:xfrm>
            <a:off x="4362450" y="2209800"/>
            <a:ext cx="419100" cy="421005"/>
          </a:xfrm>
          <a:custGeom>
            <a:avLst/>
            <a:gdLst/>
            <a:ahLst/>
            <a:cxnLst/>
            <a:rect l="l" t="t" r="r" b="b"/>
            <a:pathLst>
              <a:path w="419100" h="421005">
                <a:moveTo>
                  <a:pt x="209550" y="0"/>
                </a:moveTo>
                <a:lnTo>
                  <a:pt x="161500" y="5555"/>
                </a:lnTo>
                <a:lnTo>
                  <a:pt x="117393" y="21379"/>
                </a:lnTo>
                <a:lnTo>
                  <a:pt x="78485" y="46209"/>
                </a:lnTo>
                <a:lnTo>
                  <a:pt x="46034" y="78784"/>
                </a:lnTo>
                <a:lnTo>
                  <a:pt x="21298" y="117840"/>
                </a:lnTo>
                <a:lnTo>
                  <a:pt x="5534" y="162116"/>
                </a:lnTo>
                <a:lnTo>
                  <a:pt x="0" y="210350"/>
                </a:lnTo>
                <a:lnTo>
                  <a:pt x="5534" y="258578"/>
                </a:lnTo>
                <a:lnTo>
                  <a:pt x="21298" y="302851"/>
                </a:lnTo>
                <a:lnTo>
                  <a:pt x="46034" y="341905"/>
                </a:lnTo>
                <a:lnTo>
                  <a:pt x="78485" y="374478"/>
                </a:lnTo>
                <a:lnTo>
                  <a:pt x="117393" y="399308"/>
                </a:lnTo>
                <a:lnTo>
                  <a:pt x="161500" y="415132"/>
                </a:lnTo>
                <a:lnTo>
                  <a:pt x="209550" y="420687"/>
                </a:lnTo>
                <a:lnTo>
                  <a:pt x="257599" y="415132"/>
                </a:lnTo>
                <a:lnTo>
                  <a:pt x="301706" y="399308"/>
                </a:lnTo>
                <a:lnTo>
                  <a:pt x="340614" y="374478"/>
                </a:lnTo>
                <a:lnTo>
                  <a:pt x="373065" y="341905"/>
                </a:lnTo>
                <a:lnTo>
                  <a:pt x="397801" y="302851"/>
                </a:lnTo>
                <a:lnTo>
                  <a:pt x="413565" y="258578"/>
                </a:lnTo>
                <a:lnTo>
                  <a:pt x="419100" y="210350"/>
                </a:lnTo>
                <a:lnTo>
                  <a:pt x="415036" y="169119"/>
                </a:lnTo>
                <a:lnTo>
                  <a:pt x="403150" y="129849"/>
                </a:lnTo>
                <a:lnTo>
                  <a:pt x="383893" y="93644"/>
                </a:lnTo>
                <a:lnTo>
                  <a:pt x="357720" y="61607"/>
                </a:lnTo>
                <a:lnTo>
                  <a:pt x="325807" y="35340"/>
                </a:lnTo>
                <a:lnTo>
                  <a:pt x="289740" y="16011"/>
                </a:lnTo>
                <a:lnTo>
                  <a:pt x="250621" y="4079"/>
                </a:lnTo>
                <a:lnTo>
                  <a:pt x="209550" y="0"/>
                </a:lnTo>
                <a:close/>
              </a:path>
            </a:pathLst>
          </a:custGeom>
          <a:solidFill>
            <a:srgbClr val="FFFFFF"/>
          </a:solidFill>
        </p:spPr>
        <p:txBody>
          <a:bodyPr wrap="square" lIns="0" tIns="0" rIns="0" bIns="0" rtlCol="0"/>
          <a:lstStyle/>
          <a:p>
            <a:endParaRPr/>
          </a:p>
        </p:txBody>
      </p:sp>
      <p:sp>
        <p:nvSpPr>
          <p:cNvPr id="13" name="object 13"/>
          <p:cNvSpPr/>
          <p:nvPr/>
        </p:nvSpPr>
        <p:spPr>
          <a:xfrm>
            <a:off x="4345516" y="2192863"/>
            <a:ext cx="453390" cy="454659"/>
          </a:xfrm>
          <a:custGeom>
            <a:avLst/>
            <a:gdLst/>
            <a:ahLst/>
            <a:cxnLst/>
            <a:rect l="l" t="t" r="r" b="b"/>
            <a:pathLst>
              <a:path w="453389" h="454660">
                <a:moveTo>
                  <a:pt x="0" y="227277"/>
                </a:moveTo>
                <a:lnTo>
                  <a:pt x="300" y="215670"/>
                </a:lnTo>
                <a:lnTo>
                  <a:pt x="1184" y="204056"/>
                </a:lnTo>
                <a:lnTo>
                  <a:pt x="10196" y="159715"/>
                </a:lnTo>
                <a:lnTo>
                  <a:pt x="27346" y="118962"/>
                </a:lnTo>
                <a:lnTo>
                  <a:pt x="51709" y="82736"/>
                </a:lnTo>
                <a:lnTo>
                  <a:pt x="82384" y="51939"/>
                </a:lnTo>
                <a:lnTo>
                  <a:pt x="118487" y="27471"/>
                </a:lnTo>
                <a:lnTo>
                  <a:pt x="159112" y="10246"/>
                </a:lnTo>
                <a:lnTo>
                  <a:pt x="203321" y="1194"/>
                </a:lnTo>
                <a:lnTo>
                  <a:pt x="226474" y="0"/>
                </a:lnTo>
                <a:lnTo>
                  <a:pt x="270874" y="4409"/>
                </a:lnTo>
                <a:lnTo>
                  <a:pt x="313174" y="17307"/>
                </a:lnTo>
                <a:lnTo>
                  <a:pt x="352149" y="38199"/>
                </a:lnTo>
                <a:lnTo>
                  <a:pt x="386649" y="66589"/>
                </a:lnTo>
                <a:lnTo>
                  <a:pt x="414924" y="101207"/>
                </a:lnTo>
                <a:lnTo>
                  <a:pt x="435724" y="140322"/>
                </a:lnTo>
                <a:lnTo>
                  <a:pt x="448574" y="182742"/>
                </a:lnTo>
                <a:lnTo>
                  <a:pt x="452949" y="227277"/>
                </a:lnTo>
                <a:lnTo>
                  <a:pt x="448349" y="273049"/>
                </a:lnTo>
                <a:lnTo>
                  <a:pt x="435149" y="315731"/>
                </a:lnTo>
                <a:lnTo>
                  <a:pt x="414274" y="354331"/>
                </a:lnTo>
                <a:lnTo>
                  <a:pt x="386649" y="387956"/>
                </a:lnTo>
                <a:lnTo>
                  <a:pt x="353149" y="415706"/>
                </a:lnTo>
                <a:lnTo>
                  <a:pt x="314649" y="436681"/>
                </a:lnTo>
                <a:lnTo>
                  <a:pt x="272124" y="449931"/>
                </a:lnTo>
                <a:lnTo>
                  <a:pt x="226474" y="454556"/>
                </a:lnTo>
                <a:lnTo>
                  <a:pt x="180824" y="449931"/>
                </a:lnTo>
                <a:lnTo>
                  <a:pt x="138299" y="436681"/>
                </a:lnTo>
                <a:lnTo>
                  <a:pt x="99799" y="415706"/>
                </a:lnTo>
                <a:lnTo>
                  <a:pt x="66299" y="387956"/>
                </a:lnTo>
                <a:lnTo>
                  <a:pt x="38674" y="354331"/>
                </a:lnTo>
                <a:lnTo>
                  <a:pt x="17799" y="315731"/>
                </a:lnTo>
                <a:lnTo>
                  <a:pt x="4599" y="273049"/>
                </a:lnTo>
                <a:lnTo>
                  <a:pt x="300" y="238882"/>
                </a:lnTo>
                <a:lnTo>
                  <a:pt x="0" y="227277"/>
                </a:lnTo>
                <a:close/>
              </a:path>
            </a:pathLst>
          </a:custGeom>
          <a:ln w="16933">
            <a:solidFill>
              <a:srgbClr val="7A9798"/>
            </a:solidFill>
          </a:ln>
        </p:spPr>
        <p:txBody>
          <a:bodyPr wrap="square" lIns="0" tIns="0" rIns="0" bIns="0" rtlCol="0"/>
          <a:lstStyle/>
          <a:p>
            <a:endParaRPr/>
          </a:p>
        </p:txBody>
      </p:sp>
      <p:sp>
        <p:nvSpPr>
          <p:cNvPr id="14" name="object 14"/>
          <p:cNvSpPr/>
          <p:nvPr/>
        </p:nvSpPr>
        <p:spPr>
          <a:xfrm>
            <a:off x="4379366" y="2226728"/>
            <a:ext cx="385445" cy="387350"/>
          </a:xfrm>
          <a:custGeom>
            <a:avLst/>
            <a:gdLst/>
            <a:ahLst/>
            <a:cxnLst/>
            <a:rect l="l" t="t" r="r" b="b"/>
            <a:pathLst>
              <a:path w="385445" h="387350">
                <a:moveTo>
                  <a:pt x="0" y="193412"/>
                </a:moveTo>
                <a:lnTo>
                  <a:pt x="244" y="183369"/>
                </a:lnTo>
                <a:lnTo>
                  <a:pt x="978" y="173617"/>
                </a:lnTo>
                <a:lnTo>
                  <a:pt x="8646" y="135871"/>
                </a:lnTo>
                <a:lnTo>
                  <a:pt x="27841" y="93170"/>
                </a:lnTo>
                <a:lnTo>
                  <a:pt x="56449" y="56627"/>
                </a:lnTo>
                <a:lnTo>
                  <a:pt x="92847" y="27925"/>
                </a:lnTo>
                <a:lnTo>
                  <a:pt x="135352" y="8667"/>
                </a:lnTo>
                <a:lnTo>
                  <a:pt x="172921" y="976"/>
                </a:lnTo>
                <a:lnTo>
                  <a:pt x="192624" y="0"/>
                </a:lnTo>
                <a:lnTo>
                  <a:pt x="239640" y="5839"/>
                </a:lnTo>
                <a:lnTo>
                  <a:pt x="283321" y="22755"/>
                </a:lnTo>
                <a:lnTo>
                  <a:pt x="321830" y="49954"/>
                </a:lnTo>
                <a:lnTo>
                  <a:pt x="347393" y="78247"/>
                </a:lnTo>
                <a:lnTo>
                  <a:pt x="370574" y="119374"/>
                </a:lnTo>
                <a:lnTo>
                  <a:pt x="383150" y="164918"/>
                </a:lnTo>
                <a:lnTo>
                  <a:pt x="385249" y="193412"/>
                </a:lnTo>
                <a:lnTo>
                  <a:pt x="381324" y="232419"/>
                </a:lnTo>
                <a:lnTo>
                  <a:pt x="366221" y="277345"/>
                </a:lnTo>
                <a:lnTo>
                  <a:pt x="341268" y="316460"/>
                </a:lnTo>
                <a:lnTo>
                  <a:pt x="307898" y="348388"/>
                </a:lnTo>
                <a:lnTo>
                  <a:pt x="267574" y="371641"/>
                </a:lnTo>
                <a:lnTo>
                  <a:pt x="221885" y="384612"/>
                </a:lnTo>
                <a:lnTo>
                  <a:pt x="192624" y="386816"/>
                </a:lnTo>
                <a:lnTo>
                  <a:pt x="153799" y="382891"/>
                </a:lnTo>
                <a:lnTo>
                  <a:pt x="109070" y="367745"/>
                </a:lnTo>
                <a:lnTo>
                  <a:pt x="70121" y="342698"/>
                </a:lnTo>
                <a:lnTo>
                  <a:pt x="38309" y="309210"/>
                </a:lnTo>
                <a:lnTo>
                  <a:pt x="15149" y="268711"/>
                </a:lnTo>
                <a:lnTo>
                  <a:pt x="2204" y="222811"/>
                </a:lnTo>
                <a:lnTo>
                  <a:pt x="244" y="203453"/>
                </a:lnTo>
                <a:lnTo>
                  <a:pt x="0" y="193412"/>
                </a:lnTo>
                <a:close/>
              </a:path>
            </a:pathLst>
          </a:custGeom>
          <a:ln w="16933">
            <a:solidFill>
              <a:srgbClr val="7A9798"/>
            </a:solidFill>
          </a:ln>
        </p:spPr>
        <p:txBody>
          <a:bodyPr wrap="square" lIns="0" tIns="0" rIns="0" bIns="0" rtlCol="0"/>
          <a:lstStyle/>
          <a:p>
            <a:endParaRPr/>
          </a:p>
        </p:txBody>
      </p:sp>
      <p:sp>
        <p:nvSpPr>
          <p:cNvPr id="15" name="object 15"/>
          <p:cNvSpPr txBox="1">
            <a:spLocks noGrp="1"/>
          </p:cNvSpPr>
          <p:nvPr>
            <p:ph type="title"/>
          </p:nvPr>
        </p:nvSpPr>
        <p:spPr>
          <a:xfrm>
            <a:off x="974707" y="894968"/>
            <a:ext cx="7188200"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D16349"/>
                </a:solidFill>
              </a:rPr>
              <a:t>Unit 1: Introduction to</a:t>
            </a:r>
            <a:r>
              <a:rPr sz="3200" spc="-120" dirty="0">
                <a:solidFill>
                  <a:srgbClr val="D16349"/>
                </a:solidFill>
              </a:rPr>
              <a:t> </a:t>
            </a:r>
            <a:r>
              <a:rPr sz="3200" spc="-5" dirty="0">
                <a:solidFill>
                  <a:srgbClr val="D16349"/>
                </a:solidFill>
              </a:rPr>
              <a:t>Accounting</a:t>
            </a:r>
            <a:endParaRPr sz="3200"/>
          </a:p>
        </p:txBody>
      </p:sp>
      <p:sp>
        <p:nvSpPr>
          <p:cNvPr id="16" name="object 16"/>
          <p:cNvSpPr/>
          <p:nvPr/>
        </p:nvSpPr>
        <p:spPr>
          <a:xfrm>
            <a:off x="1371600" y="1676400"/>
            <a:ext cx="6172200" cy="3810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4123" y="415036"/>
            <a:ext cx="212852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a:t>
            </a:r>
            <a:r>
              <a:rPr sz="3300" b="0" dirty="0">
                <a:latin typeface="Georgia"/>
                <a:cs typeface="Georgia"/>
              </a:rPr>
              <a:t>g</a:t>
            </a:r>
            <a:endParaRPr sz="3300">
              <a:latin typeface="Georgia"/>
              <a:cs typeface="Georgia"/>
            </a:endParaRPr>
          </a:p>
        </p:txBody>
      </p:sp>
      <p:sp>
        <p:nvSpPr>
          <p:cNvPr id="3" name="object 3"/>
          <p:cNvSpPr txBox="1"/>
          <p:nvPr/>
        </p:nvSpPr>
        <p:spPr>
          <a:xfrm>
            <a:off x="344372" y="1538859"/>
            <a:ext cx="8296275" cy="4189729"/>
          </a:xfrm>
          <a:prstGeom prst="rect">
            <a:avLst/>
          </a:prstGeom>
        </p:spPr>
        <p:txBody>
          <a:bodyPr vert="horz" wrap="square" lIns="0" tIns="27305" rIns="0" bIns="0" rtlCol="0">
            <a:spAutoFit/>
          </a:bodyPr>
          <a:lstStyle/>
          <a:p>
            <a:pPr marL="315595" marR="30861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The process of identifying, measuring and  communicating economic information to permit  informed judgements and decisions by users of the  information. (American Accounting</a:t>
            </a:r>
            <a:r>
              <a:rPr sz="2700" spc="-40" dirty="0">
                <a:latin typeface="Georgia"/>
                <a:cs typeface="Georgia"/>
              </a:rPr>
              <a:t> </a:t>
            </a:r>
            <a:r>
              <a:rPr sz="2700" spc="-5" dirty="0">
                <a:latin typeface="Georgia"/>
                <a:cs typeface="Georgia"/>
              </a:rPr>
              <a:t>Association).</a:t>
            </a:r>
            <a:endParaRPr sz="2700">
              <a:latin typeface="Georgia"/>
              <a:cs typeface="Georgia"/>
            </a:endParaRPr>
          </a:p>
          <a:p>
            <a:pPr marL="315595" marR="5080" indent="-302895">
              <a:lnSpc>
                <a:spcPct val="99400"/>
              </a:lnSpc>
              <a:spcBef>
                <a:spcPts val="425"/>
              </a:spcBef>
              <a:buClr>
                <a:srgbClr val="D16349"/>
              </a:buClr>
              <a:buSzPct val="85185"/>
              <a:buFont typeface="Arial"/>
              <a:buChar char="●"/>
              <a:tabLst>
                <a:tab pos="316230" algn="l"/>
              </a:tabLst>
            </a:pPr>
            <a:r>
              <a:rPr sz="2700" spc="-5" dirty="0">
                <a:latin typeface="Georgia"/>
                <a:cs typeface="Georgia"/>
              </a:rPr>
              <a:t>The art of recording, classifying and summarising, in  </a:t>
            </a:r>
            <a:r>
              <a:rPr sz="2700" dirty="0">
                <a:latin typeface="Georgia"/>
                <a:cs typeface="Georgia"/>
              </a:rPr>
              <a:t>a </a:t>
            </a:r>
            <a:r>
              <a:rPr sz="2700" spc="-5" dirty="0">
                <a:latin typeface="Georgia"/>
                <a:cs typeface="Georgia"/>
              </a:rPr>
              <a:t>significant manner and in terms of money,  transactions and events which are, in part at least, of  </a:t>
            </a:r>
            <a:r>
              <a:rPr sz="2700" dirty="0">
                <a:latin typeface="Georgia"/>
                <a:cs typeface="Georgia"/>
              </a:rPr>
              <a:t>a </a:t>
            </a:r>
            <a:r>
              <a:rPr sz="2700" spc="-5" dirty="0">
                <a:latin typeface="Georgia"/>
                <a:cs typeface="Georgia"/>
              </a:rPr>
              <a:t>financial character and interpreting the results  thereof. (The American Institute of Certified Public  Accountants)</a:t>
            </a:r>
            <a:endParaRPr sz="2700">
              <a:latin typeface="Georgia"/>
              <a:cs typeface="Georgi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7040" y="256793"/>
            <a:ext cx="6386195" cy="998855"/>
          </a:xfrm>
          <a:prstGeom prst="rect">
            <a:avLst/>
          </a:prstGeom>
        </p:spPr>
        <p:txBody>
          <a:bodyPr vert="horz" wrap="square" lIns="0" tIns="29845" rIns="0" bIns="0" rtlCol="0">
            <a:spAutoFit/>
          </a:bodyPr>
          <a:lstStyle/>
          <a:p>
            <a:pPr marL="2386330" marR="5080" indent="-2374265">
              <a:lnSpc>
                <a:spcPts val="3829"/>
              </a:lnSpc>
              <a:spcBef>
                <a:spcPts val="235"/>
              </a:spcBef>
            </a:pPr>
            <a:r>
              <a:rPr sz="3200" b="0" spc="-5" dirty="0">
                <a:solidFill>
                  <a:srgbClr val="7A9798"/>
                </a:solidFill>
                <a:latin typeface="Georgia"/>
                <a:cs typeface="Georgia"/>
              </a:rPr>
              <a:t>Difference between Trade and Cash  Discount</a:t>
            </a:r>
            <a:endParaRPr sz="3200">
              <a:latin typeface="Georgia"/>
              <a:cs typeface="Georgia"/>
            </a:endParaRPr>
          </a:p>
        </p:txBody>
      </p:sp>
      <p:sp>
        <p:nvSpPr>
          <p:cNvPr id="3" name="object 3"/>
          <p:cNvSpPr/>
          <p:nvPr/>
        </p:nvSpPr>
        <p:spPr>
          <a:xfrm>
            <a:off x="762000" y="1219200"/>
            <a:ext cx="7467600" cy="556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4168" y="415036"/>
            <a:ext cx="130873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Ledger</a:t>
            </a:r>
            <a:endParaRPr sz="3300">
              <a:latin typeface="Georgia"/>
              <a:cs typeface="Georgia"/>
            </a:endParaRPr>
          </a:p>
        </p:txBody>
      </p:sp>
      <p:sp>
        <p:nvSpPr>
          <p:cNvPr id="3" name="object 3"/>
          <p:cNvSpPr txBox="1"/>
          <p:nvPr/>
        </p:nvSpPr>
        <p:spPr>
          <a:xfrm>
            <a:off x="345664" y="1539239"/>
            <a:ext cx="8231505" cy="4555490"/>
          </a:xfrm>
          <a:prstGeom prst="rect">
            <a:avLst/>
          </a:prstGeom>
        </p:spPr>
        <p:txBody>
          <a:bodyPr vert="horz" wrap="square" lIns="0" tIns="8255" rIns="0" bIns="0" rtlCol="0">
            <a:spAutoFit/>
          </a:bodyPr>
          <a:lstStyle/>
          <a:p>
            <a:pPr marL="314325" marR="5080" indent="-301625">
              <a:lnSpc>
                <a:spcPct val="101000"/>
              </a:lnSpc>
              <a:spcBef>
                <a:spcPts val="65"/>
              </a:spcBef>
              <a:buClr>
                <a:srgbClr val="D16349"/>
              </a:buClr>
              <a:buSzPct val="84615"/>
              <a:buFont typeface="Arial"/>
              <a:buChar char="●"/>
              <a:tabLst>
                <a:tab pos="314960" algn="l"/>
              </a:tabLst>
            </a:pPr>
            <a:r>
              <a:rPr sz="2600" spc="-5" dirty="0">
                <a:latin typeface="Georgia"/>
                <a:cs typeface="Georgia"/>
              </a:rPr>
              <a:t>The term ‘Ledger’ is derived from the Dutch word  ‘Legger’, which means to lie. Therefore </a:t>
            </a:r>
            <a:r>
              <a:rPr sz="2600" dirty="0">
                <a:latin typeface="Georgia"/>
                <a:cs typeface="Georgia"/>
              </a:rPr>
              <a:t>, </a:t>
            </a:r>
            <a:r>
              <a:rPr sz="2600" spc="-5" dirty="0">
                <a:latin typeface="Georgia"/>
                <a:cs typeface="Georgia"/>
              </a:rPr>
              <a:t>Ledger means  </a:t>
            </a:r>
            <a:r>
              <a:rPr sz="2600" dirty="0">
                <a:latin typeface="Georgia"/>
                <a:cs typeface="Georgia"/>
              </a:rPr>
              <a:t>a </a:t>
            </a:r>
            <a:r>
              <a:rPr sz="2600" spc="-5" dirty="0">
                <a:latin typeface="Georgia"/>
                <a:cs typeface="Georgia"/>
              </a:rPr>
              <a:t>book where the various accounts lie (i.e., are</a:t>
            </a:r>
            <a:r>
              <a:rPr sz="2600" spc="-50" dirty="0">
                <a:latin typeface="Georgia"/>
                <a:cs typeface="Georgia"/>
              </a:rPr>
              <a:t> </a:t>
            </a:r>
            <a:r>
              <a:rPr sz="2600" spc="-5" dirty="0">
                <a:latin typeface="Georgia"/>
                <a:cs typeface="Georgia"/>
              </a:rPr>
              <a:t>kept).</a:t>
            </a:r>
            <a:endParaRPr sz="2600">
              <a:latin typeface="Georgia"/>
              <a:cs typeface="Georgia"/>
            </a:endParaRPr>
          </a:p>
          <a:p>
            <a:pPr marL="314325" marR="85090" indent="-301625">
              <a:lnSpc>
                <a:spcPct val="101000"/>
              </a:lnSpc>
              <a:spcBef>
                <a:spcPts val="520"/>
              </a:spcBef>
              <a:buClr>
                <a:srgbClr val="D16349"/>
              </a:buClr>
              <a:buSzPct val="84615"/>
              <a:buFont typeface="Arial"/>
              <a:buChar char="●"/>
              <a:tabLst>
                <a:tab pos="314960" algn="l"/>
                <a:tab pos="3486785" algn="l"/>
                <a:tab pos="3836670" algn="l"/>
                <a:tab pos="5440680" algn="l"/>
                <a:tab pos="6457315" algn="l"/>
              </a:tabLst>
            </a:pPr>
            <a:r>
              <a:rPr sz="2600" dirty="0">
                <a:latin typeface="Georgia"/>
                <a:cs typeface="Georgia"/>
              </a:rPr>
              <a:t>A </a:t>
            </a:r>
            <a:r>
              <a:rPr sz="2600" spc="-5" dirty="0">
                <a:latin typeface="Georgia"/>
                <a:cs typeface="Georgia"/>
              </a:rPr>
              <a:t>ledger account is </a:t>
            </a:r>
            <a:r>
              <a:rPr sz="2600" dirty="0">
                <a:latin typeface="Georgia"/>
                <a:cs typeface="Georgia"/>
              </a:rPr>
              <a:t>a</a:t>
            </a:r>
            <a:r>
              <a:rPr sz="2600" spc="0" dirty="0">
                <a:latin typeface="Georgia"/>
                <a:cs typeface="Georgia"/>
              </a:rPr>
              <a:t> </a:t>
            </a:r>
            <a:r>
              <a:rPr sz="2600" spc="-5" dirty="0">
                <a:latin typeface="Georgia"/>
                <a:cs typeface="Georgia"/>
              </a:rPr>
              <a:t>summary statement	of all the  transactions relating to	particular	person, thing (i.e.,  an asset) or</a:t>
            </a:r>
            <a:r>
              <a:rPr sz="2600" spc="0" dirty="0">
                <a:latin typeface="Georgia"/>
                <a:cs typeface="Georgia"/>
              </a:rPr>
              <a:t> </a:t>
            </a:r>
            <a:r>
              <a:rPr sz="2600" dirty="0">
                <a:latin typeface="Georgia"/>
                <a:cs typeface="Georgia"/>
              </a:rPr>
              <a:t>a</a:t>
            </a:r>
            <a:r>
              <a:rPr sz="2600" spc="-5" dirty="0">
                <a:latin typeface="Georgia"/>
                <a:cs typeface="Georgia"/>
              </a:rPr>
              <a:t> service	(i.e., an expense or an income)  which have</a:t>
            </a:r>
            <a:r>
              <a:rPr sz="2600" dirty="0">
                <a:latin typeface="Georgia"/>
                <a:cs typeface="Georgia"/>
              </a:rPr>
              <a:t> </a:t>
            </a:r>
            <a:r>
              <a:rPr sz="2600" spc="-5" dirty="0">
                <a:latin typeface="Georgia"/>
                <a:cs typeface="Georgia"/>
              </a:rPr>
              <a:t>taken place	during </a:t>
            </a:r>
            <a:r>
              <a:rPr sz="2600" dirty="0">
                <a:latin typeface="Georgia"/>
                <a:cs typeface="Georgia"/>
              </a:rPr>
              <a:t>a </a:t>
            </a:r>
            <a:r>
              <a:rPr sz="2600" spc="-5" dirty="0">
                <a:latin typeface="Georgia"/>
                <a:cs typeface="Georgia"/>
              </a:rPr>
              <a:t>given period of time,  showing their net</a:t>
            </a:r>
            <a:r>
              <a:rPr sz="2600" spc="-10" dirty="0">
                <a:latin typeface="Georgia"/>
                <a:cs typeface="Georgia"/>
              </a:rPr>
              <a:t> </a:t>
            </a:r>
            <a:r>
              <a:rPr sz="2600" spc="-5" dirty="0">
                <a:latin typeface="Georgia"/>
                <a:cs typeface="Georgia"/>
              </a:rPr>
              <a:t>effect.</a:t>
            </a:r>
            <a:endParaRPr sz="2600">
              <a:latin typeface="Georgia"/>
              <a:cs typeface="Georgia"/>
            </a:endParaRPr>
          </a:p>
          <a:p>
            <a:pPr marL="314325" marR="353060" indent="-301625">
              <a:lnSpc>
                <a:spcPct val="101000"/>
              </a:lnSpc>
              <a:spcBef>
                <a:spcPts val="520"/>
              </a:spcBef>
              <a:buClr>
                <a:srgbClr val="D16349"/>
              </a:buClr>
              <a:buSzPct val="84615"/>
              <a:buFont typeface="Arial"/>
              <a:buChar char="●"/>
              <a:tabLst>
                <a:tab pos="314960" algn="l"/>
              </a:tabLst>
            </a:pPr>
            <a:r>
              <a:rPr sz="2600" spc="-5" dirty="0">
                <a:latin typeface="Georgia"/>
                <a:cs typeface="Georgia"/>
              </a:rPr>
              <a:t>According to </a:t>
            </a:r>
            <a:r>
              <a:rPr sz="2600" b="1" spc="-5" dirty="0">
                <a:latin typeface="Georgia"/>
                <a:cs typeface="Georgia"/>
              </a:rPr>
              <a:t>L.C. Cropper, ‘the book which  contains </a:t>
            </a:r>
            <a:r>
              <a:rPr sz="2600" b="1" dirty="0">
                <a:latin typeface="Georgia"/>
                <a:cs typeface="Georgia"/>
              </a:rPr>
              <a:t>a </a:t>
            </a:r>
            <a:r>
              <a:rPr sz="2600" b="1" spc="-5" dirty="0">
                <a:latin typeface="Georgia"/>
                <a:cs typeface="Georgia"/>
              </a:rPr>
              <a:t>classified </a:t>
            </a:r>
            <a:r>
              <a:rPr sz="2600" spc="-5" dirty="0">
                <a:latin typeface="Georgia"/>
                <a:cs typeface="Georgia"/>
              </a:rPr>
              <a:t>and permanent record of all  the transactions of </a:t>
            </a:r>
            <a:r>
              <a:rPr sz="2600" dirty="0">
                <a:latin typeface="Georgia"/>
                <a:cs typeface="Georgia"/>
              </a:rPr>
              <a:t>a </a:t>
            </a:r>
            <a:r>
              <a:rPr sz="2600" spc="-5" dirty="0">
                <a:latin typeface="Georgia"/>
                <a:cs typeface="Georgia"/>
              </a:rPr>
              <a:t>business is called the</a:t>
            </a:r>
            <a:r>
              <a:rPr sz="2600" spc="-55" dirty="0">
                <a:latin typeface="Georgia"/>
                <a:cs typeface="Georgia"/>
              </a:rPr>
              <a:t> </a:t>
            </a:r>
            <a:r>
              <a:rPr sz="2600" spc="-5" dirty="0">
                <a:latin typeface="Georgia"/>
                <a:cs typeface="Georgia"/>
              </a:rPr>
              <a:t>Ledger’.</a:t>
            </a:r>
            <a:endParaRPr sz="2600">
              <a:latin typeface="Georgia"/>
              <a:cs typeface="Georgi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8975" y="415036"/>
            <a:ext cx="347662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Features of</a:t>
            </a:r>
            <a:r>
              <a:rPr sz="3300" b="0" spc="-90" dirty="0">
                <a:solidFill>
                  <a:srgbClr val="7A9798"/>
                </a:solidFill>
                <a:latin typeface="Georgia"/>
                <a:cs typeface="Georgia"/>
              </a:rPr>
              <a:t> </a:t>
            </a:r>
            <a:r>
              <a:rPr sz="3300" b="0" spc="-5" dirty="0">
                <a:solidFill>
                  <a:srgbClr val="7A9798"/>
                </a:solidFill>
                <a:latin typeface="Georgia"/>
                <a:cs typeface="Georgia"/>
              </a:rPr>
              <a:t>Ledger</a:t>
            </a:r>
            <a:endParaRPr sz="3300">
              <a:latin typeface="Georgia"/>
              <a:cs typeface="Georgia"/>
            </a:endParaRPr>
          </a:p>
        </p:txBody>
      </p:sp>
      <p:sp>
        <p:nvSpPr>
          <p:cNvPr id="3" name="object 3"/>
          <p:cNvSpPr txBox="1"/>
          <p:nvPr/>
        </p:nvSpPr>
        <p:spPr>
          <a:xfrm>
            <a:off x="344499" y="1538732"/>
            <a:ext cx="8344534" cy="4182110"/>
          </a:xfrm>
          <a:prstGeom prst="rect">
            <a:avLst/>
          </a:prstGeom>
        </p:spPr>
        <p:txBody>
          <a:bodyPr vert="horz" wrap="square" lIns="0" tIns="57785" rIns="0" bIns="0" rtlCol="0">
            <a:spAutoFit/>
          </a:bodyPr>
          <a:lstStyle/>
          <a:p>
            <a:pPr marL="315595" marR="151130" indent="-302895">
              <a:lnSpc>
                <a:spcPts val="2930"/>
              </a:lnSpc>
              <a:spcBef>
                <a:spcPts val="455"/>
              </a:spcBef>
              <a:buClr>
                <a:srgbClr val="D16349"/>
              </a:buClr>
              <a:buSzPct val="85185"/>
              <a:buFont typeface="Arial"/>
              <a:buChar char="●"/>
              <a:tabLst>
                <a:tab pos="316230" algn="l"/>
              </a:tabLst>
            </a:pPr>
            <a:r>
              <a:rPr sz="2700" spc="-5" dirty="0">
                <a:latin typeface="Georgia"/>
                <a:cs typeface="Georgia"/>
              </a:rPr>
              <a:t>Ledger is an account book that contains various  accounts to which various business transactions of </a:t>
            </a:r>
            <a:r>
              <a:rPr sz="2700" dirty="0">
                <a:latin typeface="Georgia"/>
                <a:cs typeface="Georgia"/>
              </a:rPr>
              <a:t>a  </a:t>
            </a:r>
            <a:r>
              <a:rPr sz="2700" spc="-5" dirty="0">
                <a:latin typeface="Georgia"/>
                <a:cs typeface="Georgia"/>
              </a:rPr>
              <a:t>business enterprise are</a:t>
            </a:r>
            <a:r>
              <a:rPr sz="2700" spc="-15" dirty="0">
                <a:latin typeface="Georgia"/>
                <a:cs typeface="Georgia"/>
              </a:rPr>
              <a:t> </a:t>
            </a:r>
            <a:r>
              <a:rPr sz="2700" spc="-5" dirty="0">
                <a:latin typeface="Georgia"/>
                <a:cs typeface="Georgia"/>
              </a:rPr>
              <a:t>posted.</a:t>
            </a:r>
            <a:endParaRPr sz="2700">
              <a:latin typeface="Georgia"/>
              <a:cs typeface="Georgia"/>
            </a:endParaRPr>
          </a:p>
          <a:p>
            <a:pPr marL="315595" indent="-302895">
              <a:lnSpc>
                <a:spcPct val="100000"/>
              </a:lnSpc>
              <a:spcBef>
                <a:spcPts val="170"/>
              </a:spcBef>
              <a:buClr>
                <a:srgbClr val="D16349"/>
              </a:buClr>
              <a:buSzPct val="85185"/>
              <a:buFont typeface="Arial"/>
              <a:buChar char="●"/>
              <a:tabLst>
                <a:tab pos="316230" algn="l"/>
              </a:tabLst>
            </a:pPr>
            <a:r>
              <a:rPr sz="2700" spc="-5" dirty="0">
                <a:latin typeface="Georgia"/>
                <a:cs typeface="Georgia"/>
              </a:rPr>
              <a:t>It is an analytical record of</a:t>
            </a:r>
            <a:r>
              <a:rPr sz="2700" spc="-20" dirty="0">
                <a:latin typeface="Georgia"/>
                <a:cs typeface="Georgia"/>
              </a:rPr>
              <a:t> </a:t>
            </a:r>
            <a:r>
              <a:rPr sz="2700" spc="-5" dirty="0">
                <a:latin typeface="Georgia"/>
                <a:cs typeface="Georgia"/>
              </a:rPr>
              <a:t>transactions.</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It is </a:t>
            </a:r>
            <a:r>
              <a:rPr sz="2700" dirty="0">
                <a:latin typeface="Georgia"/>
                <a:cs typeface="Georgia"/>
              </a:rPr>
              <a:t>a </a:t>
            </a:r>
            <a:r>
              <a:rPr sz="2700" spc="-5" dirty="0">
                <a:latin typeface="Georgia"/>
                <a:cs typeface="Georgia"/>
              </a:rPr>
              <a:t>derived or secondary</a:t>
            </a:r>
            <a:r>
              <a:rPr sz="2700" spc="-25" dirty="0">
                <a:latin typeface="Georgia"/>
                <a:cs typeface="Georgia"/>
              </a:rPr>
              <a:t> </a:t>
            </a:r>
            <a:r>
              <a:rPr sz="2700" spc="-5" dirty="0">
                <a:latin typeface="Georgia"/>
                <a:cs typeface="Georgia"/>
              </a:rPr>
              <a:t>record.</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It is </a:t>
            </a:r>
            <a:r>
              <a:rPr sz="2700" dirty="0">
                <a:latin typeface="Georgia"/>
                <a:cs typeface="Georgia"/>
              </a:rPr>
              <a:t>a </a:t>
            </a:r>
            <a:r>
              <a:rPr sz="2700" spc="-5" dirty="0">
                <a:latin typeface="Georgia"/>
                <a:cs typeface="Georgia"/>
              </a:rPr>
              <a:t>book of final</a:t>
            </a:r>
            <a:r>
              <a:rPr sz="2700" spc="-20" dirty="0">
                <a:latin typeface="Georgia"/>
                <a:cs typeface="Georgia"/>
              </a:rPr>
              <a:t> </a:t>
            </a:r>
            <a:r>
              <a:rPr sz="2700" spc="-5" dirty="0">
                <a:latin typeface="Georgia"/>
                <a:cs typeface="Georgia"/>
              </a:rPr>
              <a:t>entry.</a:t>
            </a:r>
            <a:endParaRPr sz="2700">
              <a:latin typeface="Georgia"/>
              <a:cs typeface="Georgia"/>
            </a:endParaRPr>
          </a:p>
          <a:p>
            <a:pPr marL="315595" marR="5080" indent="-302895">
              <a:lnSpc>
                <a:spcPts val="2910"/>
              </a:lnSpc>
              <a:spcBef>
                <a:spcPts val="580"/>
              </a:spcBef>
              <a:buClr>
                <a:srgbClr val="D16349"/>
              </a:buClr>
              <a:buSzPct val="85185"/>
              <a:buFont typeface="Arial"/>
              <a:buChar char="●"/>
              <a:tabLst>
                <a:tab pos="316230" algn="l"/>
              </a:tabLst>
            </a:pPr>
            <a:r>
              <a:rPr sz="2700" spc="-5" dirty="0">
                <a:latin typeface="Georgia"/>
                <a:cs typeface="Georgia"/>
              </a:rPr>
              <a:t>It is the principle book of accounts. It is rightly called  the king of books of</a:t>
            </a:r>
            <a:r>
              <a:rPr sz="2700" spc="-15" dirty="0">
                <a:latin typeface="Georgia"/>
                <a:cs typeface="Georgia"/>
              </a:rPr>
              <a:t> </a:t>
            </a:r>
            <a:r>
              <a:rPr sz="2700" spc="-5" dirty="0">
                <a:latin typeface="Georgia"/>
                <a:cs typeface="Georgia"/>
              </a:rPr>
              <a:t>accounts.</a:t>
            </a:r>
            <a:endParaRPr sz="2700">
              <a:latin typeface="Georgia"/>
              <a:cs typeface="Georgia"/>
            </a:endParaRPr>
          </a:p>
          <a:p>
            <a:pPr marL="315595" indent="-302895">
              <a:lnSpc>
                <a:spcPct val="100000"/>
              </a:lnSpc>
              <a:spcBef>
                <a:spcPts val="185"/>
              </a:spcBef>
              <a:buClr>
                <a:srgbClr val="D16349"/>
              </a:buClr>
              <a:buSzPct val="85185"/>
              <a:buFont typeface="Arial"/>
              <a:buChar char="●"/>
              <a:tabLst>
                <a:tab pos="316230" algn="l"/>
              </a:tabLst>
            </a:pPr>
            <a:r>
              <a:rPr sz="2700" spc="-5" dirty="0">
                <a:latin typeface="Georgia"/>
                <a:cs typeface="Georgia"/>
              </a:rPr>
              <a:t>It is </a:t>
            </a:r>
            <a:r>
              <a:rPr sz="2700" dirty="0">
                <a:latin typeface="Georgia"/>
                <a:cs typeface="Georgia"/>
              </a:rPr>
              <a:t>a </a:t>
            </a:r>
            <a:r>
              <a:rPr sz="2700" spc="-5" dirty="0">
                <a:latin typeface="Georgia"/>
                <a:cs typeface="Georgia"/>
              </a:rPr>
              <a:t>permanent record of</a:t>
            </a:r>
            <a:r>
              <a:rPr sz="2700" spc="-25" dirty="0">
                <a:latin typeface="Georgia"/>
                <a:cs typeface="Georgia"/>
              </a:rPr>
              <a:t> </a:t>
            </a:r>
            <a:r>
              <a:rPr sz="2700" spc="-5" dirty="0">
                <a:latin typeface="Georgia"/>
                <a:cs typeface="Georgia"/>
              </a:rPr>
              <a:t>transactions.</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It is the ‘reference book of accounting</a:t>
            </a:r>
            <a:r>
              <a:rPr sz="2700" spc="-30" dirty="0">
                <a:latin typeface="Georgia"/>
                <a:cs typeface="Georgia"/>
              </a:rPr>
              <a:t> </a:t>
            </a:r>
            <a:r>
              <a:rPr sz="2700" spc="-5" dirty="0">
                <a:latin typeface="Georgia"/>
                <a:cs typeface="Georgia"/>
              </a:rPr>
              <a:t>system</a:t>
            </a:r>
            <a:endParaRPr sz="2700">
              <a:latin typeface="Georgia"/>
              <a:cs typeface="Georgi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5104" y="415036"/>
            <a:ext cx="324485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Format of</a:t>
            </a:r>
            <a:r>
              <a:rPr sz="3300" b="0" spc="-90" dirty="0">
                <a:solidFill>
                  <a:srgbClr val="7A9798"/>
                </a:solidFill>
                <a:latin typeface="Georgia"/>
                <a:cs typeface="Georgia"/>
              </a:rPr>
              <a:t> </a:t>
            </a:r>
            <a:r>
              <a:rPr sz="3300" b="0" spc="-5" dirty="0">
                <a:solidFill>
                  <a:srgbClr val="7A9798"/>
                </a:solidFill>
                <a:latin typeface="Georgia"/>
                <a:cs typeface="Georgia"/>
              </a:rPr>
              <a:t>Ledger</a:t>
            </a:r>
            <a:endParaRPr sz="3300">
              <a:latin typeface="Georgia"/>
              <a:cs typeface="Georgia"/>
            </a:endParaRPr>
          </a:p>
        </p:txBody>
      </p:sp>
      <p:sp>
        <p:nvSpPr>
          <p:cNvPr id="3" name="object 3"/>
          <p:cNvSpPr/>
          <p:nvPr/>
        </p:nvSpPr>
        <p:spPr>
          <a:xfrm>
            <a:off x="533400" y="1828800"/>
            <a:ext cx="8305800" cy="3810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785" y="415036"/>
            <a:ext cx="605726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Explanation on format of</a:t>
            </a:r>
            <a:r>
              <a:rPr sz="3300" b="0" spc="-85" dirty="0">
                <a:solidFill>
                  <a:srgbClr val="7A9798"/>
                </a:solidFill>
                <a:latin typeface="Georgia"/>
                <a:cs typeface="Georgia"/>
              </a:rPr>
              <a:t> </a:t>
            </a:r>
            <a:r>
              <a:rPr sz="3300" b="0" spc="-5" dirty="0">
                <a:solidFill>
                  <a:srgbClr val="7A9798"/>
                </a:solidFill>
                <a:latin typeface="Georgia"/>
                <a:cs typeface="Georgia"/>
              </a:rPr>
              <a:t>Ledger</a:t>
            </a:r>
            <a:endParaRPr sz="3300">
              <a:latin typeface="Georgia"/>
              <a:cs typeface="Georgia"/>
            </a:endParaRPr>
          </a:p>
        </p:txBody>
      </p:sp>
      <p:sp>
        <p:nvSpPr>
          <p:cNvPr id="3" name="object 3"/>
          <p:cNvSpPr txBox="1"/>
          <p:nvPr/>
        </p:nvSpPr>
        <p:spPr>
          <a:xfrm>
            <a:off x="346756" y="1539760"/>
            <a:ext cx="8371205" cy="4378325"/>
          </a:xfrm>
          <a:prstGeom prst="rect">
            <a:avLst/>
          </a:prstGeom>
        </p:spPr>
        <p:txBody>
          <a:bodyPr vert="horz" wrap="square" lIns="0" tIns="55244" rIns="0" bIns="0" rtlCol="0">
            <a:spAutoFit/>
          </a:bodyPr>
          <a:lstStyle/>
          <a:p>
            <a:pPr marL="313690" marR="385445" indent="-300990">
              <a:lnSpc>
                <a:spcPts val="2700"/>
              </a:lnSpc>
              <a:spcBef>
                <a:spcPts val="434"/>
              </a:spcBef>
              <a:buClr>
                <a:srgbClr val="D16349"/>
              </a:buClr>
              <a:buSzPct val="84000"/>
              <a:buFont typeface="Arial"/>
              <a:buChar char="●"/>
              <a:tabLst>
                <a:tab pos="314325" algn="l"/>
              </a:tabLst>
            </a:pPr>
            <a:r>
              <a:rPr sz="2500" spc="-10" dirty="0">
                <a:latin typeface="Georgia"/>
                <a:cs typeface="Georgia"/>
              </a:rPr>
              <a:t>Each ledger account </a:t>
            </a:r>
            <a:r>
              <a:rPr sz="2500" spc="-5" dirty="0">
                <a:latin typeface="Georgia"/>
                <a:cs typeface="Georgia"/>
              </a:rPr>
              <a:t>is </a:t>
            </a:r>
            <a:r>
              <a:rPr sz="2500" spc="-10" dirty="0">
                <a:latin typeface="Georgia"/>
                <a:cs typeface="Georgia"/>
              </a:rPr>
              <a:t>divided </a:t>
            </a:r>
            <a:r>
              <a:rPr sz="2500" spc="-5" dirty="0">
                <a:latin typeface="Georgia"/>
                <a:cs typeface="Georgia"/>
              </a:rPr>
              <a:t>into two </a:t>
            </a:r>
            <a:r>
              <a:rPr sz="2500" spc="-10" dirty="0">
                <a:latin typeface="Georgia"/>
                <a:cs typeface="Georgia"/>
              </a:rPr>
              <a:t>parts. </a:t>
            </a:r>
            <a:r>
              <a:rPr sz="2500" spc="-5" dirty="0">
                <a:latin typeface="Georgia"/>
                <a:cs typeface="Georgia"/>
              </a:rPr>
              <a:t>The </a:t>
            </a:r>
            <a:r>
              <a:rPr sz="2500" spc="-10" dirty="0">
                <a:latin typeface="Georgia"/>
                <a:cs typeface="Georgia"/>
              </a:rPr>
              <a:t>left  hand </a:t>
            </a:r>
            <a:r>
              <a:rPr sz="2500" spc="-5" dirty="0">
                <a:latin typeface="Georgia"/>
                <a:cs typeface="Georgia"/>
              </a:rPr>
              <a:t>side is </a:t>
            </a:r>
            <a:r>
              <a:rPr sz="2500" spc="-10" dirty="0">
                <a:latin typeface="Georgia"/>
                <a:cs typeface="Georgia"/>
              </a:rPr>
              <a:t>known </a:t>
            </a:r>
            <a:r>
              <a:rPr sz="2500" spc="-5" dirty="0">
                <a:latin typeface="Georgia"/>
                <a:cs typeface="Georgia"/>
              </a:rPr>
              <a:t>as the </a:t>
            </a:r>
            <a:r>
              <a:rPr sz="2500" spc="-10" dirty="0">
                <a:latin typeface="Georgia"/>
                <a:cs typeface="Georgia"/>
              </a:rPr>
              <a:t>debit </a:t>
            </a:r>
            <a:r>
              <a:rPr sz="2500" spc="-5" dirty="0">
                <a:latin typeface="Georgia"/>
                <a:cs typeface="Georgia"/>
              </a:rPr>
              <a:t>side (Dr.) and the </a:t>
            </a:r>
            <a:r>
              <a:rPr sz="2500" spc="-10" dirty="0">
                <a:latin typeface="Georgia"/>
                <a:cs typeface="Georgia"/>
              </a:rPr>
              <a:t>right  hand </a:t>
            </a:r>
            <a:r>
              <a:rPr sz="2500" spc="-5" dirty="0">
                <a:latin typeface="Georgia"/>
                <a:cs typeface="Georgia"/>
              </a:rPr>
              <a:t>side is </a:t>
            </a:r>
            <a:r>
              <a:rPr sz="2500" spc="-10" dirty="0">
                <a:latin typeface="Georgia"/>
                <a:cs typeface="Georgia"/>
              </a:rPr>
              <a:t>known </a:t>
            </a:r>
            <a:r>
              <a:rPr sz="2500" spc="-5" dirty="0">
                <a:latin typeface="Georgia"/>
                <a:cs typeface="Georgia"/>
              </a:rPr>
              <a:t>as the </a:t>
            </a:r>
            <a:r>
              <a:rPr sz="2500" spc="-10" dirty="0">
                <a:latin typeface="Georgia"/>
                <a:cs typeface="Georgia"/>
              </a:rPr>
              <a:t>credit </a:t>
            </a:r>
            <a:r>
              <a:rPr sz="2500" spc="-5" dirty="0">
                <a:latin typeface="Georgia"/>
                <a:cs typeface="Georgia"/>
              </a:rPr>
              <a:t>side</a:t>
            </a:r>
            <a:r>
              <a:rPr sz="2500" spc="0" dirty="0">
                <a:latin typeface="Georgia"/>
                <a:cs typeface="Georgia"/>
              </a:rPr>
              <a:t> </a:t>
            </a:r>
            <a:r>
              <a:rPr sz="2500" spc="-5" dirty="0">
                <a:latin typeface="Georgia"/>
                <a:cs typeface="Georgia"/>
              </a:rPr>
              <a:t>(Cr.).</a:t>
            </a:r>
            <a:endParaRPr sz="2500">
              <a:latin typeface="Georgia"/>
              <a:cs typeface="Georgia"/>
            </a:endParaRPr>
          </a:p>
          <a:p>
            <a:pPr marL="313690" marR="5080" indent="-300990">
              <a:lnSpc>
                <a:spcPts val="2730"/>
              </a:lnSpc>
              <a:spcBef>
                <a:spcPts val="475"/>
              </a:spcBef>
              <a:buClr>
                <a:srgbClr val="D16349"/>
              </a:buClr>
              <a:buSzPct val="84000"/>
              <a:buFont typeface="Arial"/>
              <a:buChar char="●"/>
              <a:tabLst>
                <a:tab pos="314325" algn="l"/>
              </a:tabLst>
            </a:pPr>
            <a:r>
              <a:rPr sz="2500" spc="-5" dirty="0">
                <a:latin typeface="Georgia"/>
                <a:cs typeface="Georgia"/>
              </a:rPr>
              <a:t>The </a:t>
            </a:r>
            <a:r>
              <a:rPr sz="2500" spc="-10" dirty="0">
                <a:latin typeface="Georgia"/>
                <a:cs typeface="Georgia"/>
              </a:rPr>
              <a:t>name </a:t>
            </a:r>
            <a:r>
              <a:rPr sz="2500" spc="-5" dirty="0">
                <a:latin typeface="Georgia"/>
                <a:cs typeface="Georgia"/>
              </a:rPr>
              <a:t>of the </a:t>
            </a:r>
            <a:r>
              <a:rPr sz="2500" spc="-10" dirty="0">
                <a:latin typeface="Georgia"/>
                <a:cs typeface="Georgia"/>
              </a:rPr>
              <a:t>account </a:t>
            </a:r>
            <a:r>
              <a:rPr sz="2500" spc="-5" dirty="0">
                <a:latin typeface="Georgia"/>
                <a:cs typeface="Georgia"/>
              </a:rPr>
              <a:t>is </a:t>
            </a:r>
            <a:r>
              <a:rPr sz="2500" spc="-10" dirty="0">
                <a:latin typeface="Georgia"/>
                <a:cs typeface="Georgia"/>
              </a:rPr>
              <a:t>mentioned </a:t>
            </a:r>
            <a:r>
              <a:rPr sz="2500" spc="-5" dirty="0">
                <a:latin typeface="Georgia"/>
                <a:cs typeface="Georgia"/>
              </a:rPr>
              <a:t>in the top </a:t>
            </a:r>
            <a:r>
              <a:rPr sz="2500" spc="-10" dirty="0">
                <a:latin typeface="Georgia"/>
                <a:cs typeface="Georgia"/>
              </a:rPr>
              <a:t>(middle)  </a:t>
            </a:r>
            <a:r>
              <a:rPr sz="2500" spc="-5" dirty="0">
                <a:latin typeface="Georgia"/>
                <a:cs typeface="Georgia"/>
              </a:rPr>
              <a:t>of the</a:t>
            </a:r>
            <a:r>
              <a:rPr sz="2500" spc="-10" dirty="0">
                <a:latin typeface="Georgia"/>
                <a:cs typeface="Georgia"/>
              </a:rPr>
              <a:t> account.</a:t>
            </a:r>
            <a:endParaRPr sz="2500">
              <a:latin typeface="Georgia"/>
              <a:cs typeface="Georgia"/>
            </a:endParaRPr>
          </a:p>
          <a:p>
            <a:pPr marL="313690" marR="1111250" indent="-300990">
              <a:lnSpc>
                <a:spcPts val="2730"/>
              </a:lnSpc>
              <a:spcBef>
                <a:spcPts val="465"/>
              </a:spcBef>
              <a:buClr>
                <a:srgbClr val="D16349"/>
              </a:buClr>
              <a:buSzPct val="84000"/>
              <a:buFont typeface="Arial"/>
              <a:buChar char="●"/>
              <a:tabLst>
                <a:tab pos="314325" algn="l"/>
              </a:tabLst>
            </a:pPr>
            <a:r>
              <a:rPr sz="2500" spc="-5" dirty="0">
                <a:latin typeface="Georgia"/>
                <a:cs typeface="Georgia"/>
              </a:rPr>
              <a:t>The date of the </a:t>
            </a:r>
            <a:r>
              <a:rPr sz="2500" spc="-10" dirty="0">
                <a:latin typeface="Georgia"/>
                <a:cs typeface="Georgia"/>
              </a:rPr>
              <a:t>transaction </a:t>
            </a:r>
            <a:r>
              <a:rPr sz="2500" spc="-5" dirty="0">
                <a:latin typeface="Georgia"/>
                <a:cs typeface="Georgia"/>
              </a:rPr>
              <a:t>is </a:t>
            </a:r>
            <a:r>
              <a:rPr sz="2500" spc="-10" dirty="0">
                <a:latin typeface="Georgia"/>
                <a:cs typeface="Georgia"/>
              </a:rPr>
              <a:t>recorded </a:t>
            </a:r>
            <a:r>
              <a:rPr sz="2500" spc="-5" dirty="0">
                <a:latin typeface="Georgia"/>
                <a:cs typeface="Georgia"/>
              </a:rPr>
              <a:t>in the </a:t>
            </a:r>
            <a:r>
              <a:rPr sz="2500" spc="-10" dirty="0">
                <a:latin typeface="Georgia"/>
                <a:cs typeface="Georgia"/>
              </a:rPr>
              <a:t>date  column.</a:t>
            </a:r>
            <a:endParaRPr sz="2500">
              <a:latin typeface="Georgia"/>
              <a:cs typeface="Georgia"/>
            </a:endParaRPr>
          </a:p>
          <a:p>
            <a:pPr marL="313690" marR="45720" indent="-300990">
              <a:lnSpc>
                <a:spcPct val="90200"/>
              </a:lnSpc>
              <a:spcBef>
                <a:spcPts val="445"/>
              </a:spcBef>
              <a:buClr>
                <a:srgbClr val="D16349"/>
              </a:buClr>
              <a:buSzPct val="84000"/>
              <a:buFont typeface="Arial"/>
              <a:buChar char="●"/>
              <a:tabLst>
                <a:tab pos="314325" algn="l"/>
              </a:tabLst>
            </a:pPr>
            <a:r>
              <a:rPr sz="2500" spc="-5" dirty="0">
                <a:latin typeface="Georgia"/>
                <a:cs typeface="Georgia"/>
              </a:rPr>
              <a:t>The </a:t>
            </a:r>
            <a:r>
              <a:rPr sz="2500" spc="-10" dirty="0">
                <a:latin typeface="Georgia"/>
                <a:cs typeface="Georgia"/>
              </a:rPr>
              <a:t>word </a:t>
            </a:r>
            <a:r>
              <a:rPr sz="2500" spc="-5" dirty="0">
                <a:latin typeface="Georgia"/>
                <a:cs typeface="Georgia"/>
              </a:rPr>
              <a:t>‘To’ is </a:t>
            </a:r>
            <a:r>
              <a:rPr sz="2500" spc="-10" dirty="0">
                <a:latin typeface="Georgia"/>
                <a:cs typeface="Georgia"/>
              </a:rPr>
              <a:t>used before </a:t>
            </a:r>
            <a:r>
              <a:rPr sz="2500" spc="-5" dirty="0">
                <a:latin typeface="Georgia"/>
                <a:cs typeface="Georgia"/>
              </a:rPr>
              <a:t>the </a:t>
            </a:r>
            <a:r>
              <a:rPr sz="2500" spc="-10" dirty="0">
                <a:latin typeface="Georgia"/>
                <a:cs typeface="Georgia"/>
              </a:rPr>
              <a:t>accounts which appear  </a:t>
            </a:r>
            <a:r>
              <a:rPr sz="2500" spc="-5" dirty="0">
                <a:latin typeface="Georgia"/>
                <a:cs typeface="Georgia"/>
              </a:rPr>
              <a:t>on the </a:t>
            </a:r>
            <a:r>
              <a:rPr sz="2500" spc="-10" dirty="0">
                <a:latin typeface="Georgia"/>
                <a:cs typeface="Georgia"/>
              </a:rPr>
              <a:t>debit </a:t>
            </a:r>
            <a:r>
              <a:rPr sz="2500" spc="-5" dirty="0">
                <a:latin typeface="Georgia"/>
                <a:cs typeface="Georgia"/>
              </a:rPr>
              <a:t>side of an </a:t>
            </a:r>
            <a:r>
              <a:rPr sz="2500" spc="-10" dirty="0">
                <a:latin typeface="Georgia"/>
                <a:cs typeface="Georgia"/>
              </a:rPr>
              <a:t>account </a:t>
            </a:r>
            <a:r>
              <a:rPr sz="2500" spc="-5" dirty="0">
                <a:latin typeface="Georgia"/>
                <a:cs typeface="Georgia"/>
              </a:rPr>
              <a:t>in the </a:t>
            </a:r>
            <a:r>
              <a:rPr sz="2500" spc="-10" dirty="0">
                <a:latin typeface="Georgia"/>
                <a:cs typeface="Georgia"/>
              </a:rPr>
              <a:t>particulars column.  Similarly, </a:t>
            </a:r>
            <a:r>
              <a:rPr sz="2500" spc="-5" dirty="0">
                <a:latin typeface="Georgia"/>
                <a:cs typeface="Georgia"/>
              </a:rPr>
              <a:t>the </a:t>
            </a:r>
            <a:r>
              <a:rPr sz="2500" spc="-10" dirty="0">
                <a:latin typeface="Georgia"/>
                <a:cs typeface="Georgia"/>
              </a:rPr>
              <a:t>word </a:t>
            </a:r>
            <a:r>
              <a:rPr sz="2500" spc="-5" dirty="0">
                <a:latin typeface="Georgia"/>
                <a:cs typeface="Georgia"/>
              </a:rPr>
              <a:t>‘By’ is </a:t>
            </a:r>
            <a:r>
              <a:rPr sz="2500" spc="-10" dirty="0">
                <a:latin typeface="Georgia"/>
                <a:cs typeface="Georgia"/>
              </a:rPr>
              <a:t>used before </a:t>
            </a:r>
            <a:r>
              <a:rPr sz="2500" spc="-5" dirty="0">
                <a:latin typeface="Georgia"/>
                <a:cs typeface="Georgia"/>
              </a:rPr>
              <a:t>the </a:t>
            </a:r>
            <a:r>
              <a:rPr sz="2500" spc="-10" dirty="0">
                <a:latin typeface="Georgia"/>
                <a:cs typeface="Georgia"/>
              </a:rPr>
              <a:t>accounts which  appear </a:t>
            </a:r>
            <a:r>
              <a:rPr sz="2500" spc="-5" dirty="0">
                <a:latin typeface="Georgia"/>
                <a:cs typeface="Georgia"/>
              </a:rPr>
              <a:t>on the </a:t>
            </a:r>
            <a:r>
              <a:rPr sz="2500" spc="-10" dirty="0">
                <a:latin typeface="Georgia"/>
                <a:cs typeface="Georgia"/>
              </a:rPr>
              <a:t>credit </a:t>
            </a:r>
            <a:r>
              <a:rPr sz="2500" spc="-5" dirty="0">
                <a:latin typeface="Georgia"/>
                <a:cs typeface="Georgia"/>
              </a:rPr>
              <a:t>side of an </a:t>
            </a:r>
            <a:r>
              <a:rPr sz="2500" spc="-10" dirty="0">
                <a:latin typeface="Georgia"/>
                <a:cs typeface="Georgia"/>
              </a:rPr>
              <a:t>account </a:t>
            </a:r>
            <a:r>
              <a:rPr sz="2500" spc="-5" dirty="0">
                <a:latin typeface="Georgia"/>
                <a:cs typeface="Georgia"/>
              </a:rPr>
              <a:t>in the </a:t>
            </a:r>
            <a:r>
              <a:rPr sz="2500" spc="-10" dirty="0">
                <a:latin typeface="Georgia"/>
                <a:cs typeface="Georgia"/>
              </a:rPr>
              <a:t>particulars  column.</a:t>
            </a:r>
            <a:endParaRPr sz="2500">
              <a:latin typeface="Georgia"/>
              <a:cs typeface="Georgi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785" y="415036"/>
            <a:ext cx="605726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Explanation on format of</a:t>
            </a:r>
            <a:r>
              <a:rPr sz="3300" b="0" spc="-85" dirty="0">
                <a:solidFill>
                  <a:srgbClr val="7A9798"/>
                </a:solidFill>
                <a:latin typeface="Georgia"/>
                <a:cs typeface="Georgia"/>
              </a:rPr>
              <a:t> </a:t>
            </a:r>
            <a:r>
              <a:rPr sz="3300" b="0" spc="-5" dirty="0">
                <a:solidFill>
                  <a:srgbClr val="7A9798"/>
                </a:solidFill>
                <a:latin typeface="Georgia"/>
                <a:cs typeface="Georgia"/>
              </a:rPr>
              <a:t>Ledger</a:t>
            </a:r>
            <a:endParaRPr sz="3300">
              <a:latin typeface="Georgia"/>
              <a:cs typeface="Georgia"/>
            </a:endParaRPr>
          </a:p>
        </p:txBody>
      </p:sp>
      <p:sp>
        <p:nvSpPr>
          <p:cNvPr id="3" name="object 3"/>
          <p:cNvSpPr txBox="1"/>
          <p:nvPr/>
        </p:nvSpPr>
        <p:spPr>
          <a:xfrm>
            <a:off x="344499" y="1538732"/>
            <a:ext cx="8136255" cy="3437254"/>
          </a:xfrm>
          <a:prstGeom prst="rect">
            <a:avLst/>
          </a:prstGeom>
        </p:spPr>
        <p:txBody>
          <a:bodyPr vert="horz" wrap="square" lIns="0" tIns="27305" rIns="0" bIns="0" rtlCol="0">
            <a:spAutoFit/>
          </a:bodyPr>
          <a:lstStyle/>
          <a:p>
            <a:pPr marL="315595" marR="141605" indent="-302895" algn="just">
              <a:lnSpc>
                <a:spcPts val="3229"/>
              </a:lnSpc>
              <a:spcBef>
                <a:spcPts val="215"/>
              </a:spcBef>
              <a:buClr>
                <a:srgbClr val="D16349"/>
              </a:buClr>
              <a:buSzPct val="85185"/>
              <a:buFont typeface="Arial"/>
              <a:buChar char="●"/>
              <a:tabLst>
                <a:tab pos="316230" algn="l"/>
              </a:tabLst>
            </a:pPr>
            <a:r>
              <a:rPr sz="2700" spc="-5" dirty="0">
                <a:latin typeface="Georgia"/>
                <a:cs typeface="Georgia"/>
              </a:rPr>
              <a:t>The name of the other account which is affected by  the transaction is written either in the debit side or  credit side in the particulars</a:t>
            </a:r>
            <a:r>
              <a:rPr sz="2700" spc="-20" dirty="0">
                <a:latin typeface="Georgia"/>
                <a:cs typeface="Georgia"/>
              </a:rPr>
              <a:t> </a:t>
            </a:r>
            <a:r>
              <a:rPr sz="2700" spc="-5" dirty="0">
                <a:latin typeface="Georgia"/>
                <a:cs typeface="Georgia"/>
              </a:rPr>
              <a:t>column.</a:t>
            </a:r>
            <a:endParaRPr sz="2700">
              <a:latin typeface="Georgia"/>
              <a:cs typeface="Georgia"/>
            </a:endParaRPr>
          </a:p>
          <a:p>
            <a:pPr marL="315595" marR="5080" indent="-302895">
              <a:lnSpc>
                <a:spcPct val="99300"/>
              </a:lnSpc>
              <a:spcBef>
                <a:spcPts val="430"/>
              </a:spcBef>
              <a:buClr>
                <a:srgbClr val="D16349"/>
              </a:buClr>
              <a:buSzPct val="85185"/>
              <a:buFont typeface="Arial"/>
              <a:buChar char="●"/>
              <a:tabLst>
                <a:tab pos="316230" algn="l"/>
              </a:tabLst>
            </a:pPr>
            <a:r>
              <a:rPr sz="2700" spc="-5" dirty="0">
                <a:latin typeface="Georgia"/>
                <a:cs typeface="Georgia"/>
              </a:rPr>
              <a:t>The page number of the Journal or Subsidiary Book  from where that particular entry is transferred, is  entered in the Journal Folio (J.F)</a:t>
            </a:r>
            <a:r>
              <a:rPr sz="2700" spc="-20" dirty="0">
                <a:latin typeface="Georgia"/>
                <a:cs typeface="Georgia"/>
              </a:rPr>
              <a:t> </a:t>
            </a:r>
            <a:r>
              <a:rPr sz="2700" spc="-5" dirty="0">
                <a:latin typeface="Georgia"/>
                <a:cs typeface="Georgia"/>
              </a:rPr>
              <a:t>column.</a:t>
            </a:r>
            <a:endParaRPr sz="2700">
              <a:latin typeface="Georgia"/>
              <a:cs typeface="Georgia"/>
            </a:endParaRPr>
          </a:p>
          <a:p>
            <a:pPr marL="315595" marR="66040" indent="-302895">
              <a:lnSpc>
                <a:spcPts val="3210"/>
              </a:lnSpc>
              <a:spcBef>
                <a:spcPts val="660"/>
              </a:spcBef>
              <a:buClr>
                <a:srgbClr val="D16349"/>
              </a:buClr>
              <a:buSzPct val="85185"/>
              <a:buFont typeface="Arial"/>
              <a:buChar char="●"/>
              <a:tabLst>
                <a:tab pos="316230" algn="l"/>
              </a:tabLst>
            </a:pPr>
            <a:r>
              <a:rPr sz="2700" spc="-5" dirty="0">
                <a:latin typeface="Georgia"/>
                <a:cs typeface="Georgia"/>
              </a:rPr>
              <a:t>The amount pertaining to this account is entered in  the amount</a:t>
            </a:r>
            <a:r>
              <a:rPr sz="2700" spc="-10" dirty="0">
                <a:latin typeface="Georgia"/>
                <a:cs typeface="Georgia"/>
              </a:rPr>
              <a:t> </a:t>
            </a:r>
            <a:r>
              <a:rPr sz="2700" spc="-5" dirty="0">
                <a:latin typeface="Georgia"/>
                <a:cs typeface="Georgia"/>
              </a:rPr>
              <a:t>column.</a:t>
            </a:r>
            <a:endParaRPr sz="2700">
              <a:latin typeface="Georgia"/>
              <a:cs typeface="Georgi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1726" y="415036"/>
            <a:ext cx="183261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Examples</a:t>
            </a:r>
            <a:endParaRPr sz="3300">
              <a:latin typeface="Georgia"/>
              <a:cs typeface="Georgia"/>
            </a:endParaRPr>
          </a:p>
        </p:txBody>
      </p:sp>
      <p:sp>
        <p:nvSpPr>
          <p:cNvPr id="3" name="object 3"/>
          <p:cNvSpPr/>
          <p:nvPr/>
        </p:nvSpPr>
        <p:spPr>
          <a:xfrm>
            <a:off x="1600200" y="1371600"/>
            <a:ext cx="5562600" cy="525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1984" y="415036"/>
            <a:ext cx="470852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Importance of</a:t>
            </a:r>
            <a:r>
              <a:rPr sz="3300" spc="-90" dirty="0">
                <a:solidFill>
                  <a:srgbClr val="7A9798"/>
                </a:solidFill>
              </a:rPr>
              <a:t> </a:t>
            </a:r>
            <a:r>
              <a:rPr sz="3300" spc="-5" dirty="0">
                <a:solidFill>
                  <a:srgbClr val="7A9798"/>
                </a:solidFill>
              </a:rPr>
              <a:t>Ledger</a:t>
            </a:r>
            <a:endParaRPr sz="3300"/>
          </a:p>
        </p:txBody>
      </p:sp>
      <p:sp>
        <p:nvSpPr>
          <p:cNvPr id="3" name="object 3"/>
          <p:cNvSpPr txBox="1"/>
          <p:nvPr/>
        </p:nvSpPr>
        <p:spPr>
          <a:xfrm>
            <a:off x="344499" y="1472057"/>
            <a:ext cx="5462905" cy="2886710"/>
          </a:xfrm>
          <a:prstGeom prst="rect">
            <a:avLst/>
          </a:prstGeom>
        </p:spPr>
        <p:txBody>
          <a:bodyPr vert="horz" wrap="square" lIns="0" tIns="79375" rIns="0" bIns="0" rtlCol="0">
            <a:spAutoFit/>
          </a:bodyPr>
          <a:lstStyle/>
          <a:p>
            <a:pPr marL="315595" indent="-302895">
              <a:lnSpc>
                <a:spcPct val="100000"/>
              </a:lnSpc>
              <a:spcBef>
                <a:spcPts val="625"/>
              </a:spcBef>
              <a:buClr>
                <a:srgbClr val="D16349"/>
              </a:buClr>
              <a:buSzPct val="85185"/>
              <a:buFont typeface="Arial"/>
              <a:buChar char="●"/>
              <a:tabLst>
                <a:tab pos="316230" algn="l"/>
              </a:tabLst>
            </a:pPr>
            <a:r>
              <a:rPr sz="2700" spc="-5" dirty="0">
                <a:latin typeface="Georgia"/>
                <a:cs typeface="Georgia"/>
              </a:rPr>
              <a:t>Knowledge of Business</a:t>
            </a:r>
            <a:r>
              <a:rPr sz="2700" spc="-30" dirty="0">
                <a:latin typeface="Georgia"/>
                <a:cs typeface="Georgia"/>
              </a:rPr>
              <a:t> </a:t>
            </a:r>
            <a:r>
              <a:rPr sz="2700" spc="-5" dirty="0">
                <a:latin typeface="Georgia"/>
                <a:cs typeface="Georgia"/>
              </a:rPr>
              <a:t>results</a:t>
            </a:r>
            <a:endParaRPr sz="2700">
              <a:latin typeface="Georgia"/>
              <a:cs typeface="Georgia"/>
            </a:endParaRPr>
          </a:p>
          <a:p>
            <a:pPr marL="315595" indent="-302895">
              <a:lnSpc>
                <a:spcPct val="100000"/>
              </a:lnSpc>
              <a:spcBef>
                <a:spcPts val="525"/>
              </a:spcBef>
              <a:buClr>
                <a:srgbClr val="D16349"/>
              </a:buClr>
              <a:buSzPct val="85185"/>
              <a:buFont typeface="Arial"/>
              <a:buChar char="●"/>
              <a:tabLst>
                <a:tab pos="316230" algn="l"/>
              </a:tabLst>
            </a:pPr>
            <a:r>
              <a:rPr sz="2700" spc="-5" dirty="0">
                <a:latin typeface="Georgia"/>
                <a:cs typeface="Georgia"/>
              </a:rPr>
              <a:t>Knowledge of book value of</a:t>
            </a:r>
            <a:r>
              <a:rPr sz="2700" spc="-75" dirty="0">
                <a:latin typeface="Georgia"/>
                <a:cs typeface="Georgia"/>
              </a:rPr>
              <a:t> </a:t>
            </a:r>
            <a:r>
              <a:rPr sz="2700" spc="-5" dirty="0">
                <a:latin typeface="Georgia"/>
                <a:cs typeface="Georgia"/>
              </a:rPr>
              <a:t>assets</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Useful for</a:t>
            </a:r>
            <a:r>
              <a:rPr sz="2700" spc="-15" dirty="0">
                <a:latin typeface="Georgia"/>
                <a:cs typeface="Georgia"/>
              </a:rPr>
              <a:t> </a:t>
            </a:r>
            <a:r>
              <a:rPr sz="2700" spc="-5" dirty="0">
                <a:latin typeface="Georgia"/>
                <a:cs typeface="Georgia"/>
              </a:rPr>
              <a:t>management</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Knowledge of Financial</a:t>
            </a:r>
            <a:r>
              <a:rPr sz="2700" spc="-45" dirty="0">
                <a:latin typeface="Georgia"/>
                <a:cs typeface="Georgia"/>
              </a:rPr>
              <a:t> </a:t>
            </a:r>
            <a:r>
              <a:rPr sz="2700" spc="-5" dirty="0">
                <a:latin typeface="Georgia"/>
                <a:cs typeface="Georgia"/>
              </a:rPr>
              <a:t>Position</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Instant</a:t>
            </a:r>
            <a:r>
              <a:rPr sz="2700" spc="-10" dirty="0">
                <a:latin typeface="Georgia"/>
                <a:cs typeface="Georgia"/>
              </a:rPr>
              <a:t> </a:t>
            </a:r>
            <a:r>
              <a:rPr sz="2700" spc="-5" dirty="0">
                <a:latin typeface="Georgia"/>
                <a:cs typeface="Georgia"/>
              </a:rPr>
              <a:t>Information</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Arithmetical</a:t>
            </a:r>
            <a:r>
              <a:rPr sz="2700" spc="-10" dirty="0">
                <a:latin typeface="Georgia"/>
                <a:cs typeface="Georgia"/>
              </a:rPr>
              <a:t> </a:t>
            </a:r>
            <a:r>
              <a:rPr sz="2700" spc="-5" dirty="0">
                <a:latin typeface="Georgia"/>
                <a:cs typeface="Georgia"/>
              </a:rPr>
              <a:t>Accuracy</a:t>
            </a:r>
            <a:endParaRPr sz="2700">
              <a:latin typeface="Georgia"/>
              <a:cs typeface="Georgi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9327" y="315119"/>
            <a:ext cx="3082925" cy="478155"/>
          </a:xfrm>
          <a:prstGeom prst="rect">
            <a:avLst/>
          </a:prstGeom>
        </p:spPr>
        <p:txBody>
          <a:bodyPr vert="horz" wrap="square" lIns="0" tIns="15240" rIns="0" bIns="0" rtlCol="0">
            <a:spAutoFit/>
          </a:bodyPr>
          <a:lstStyle/>
          <a:p>
            <a:pPr marL="12700">
              <a:lnSpc>
                <a:spcPct val="100000"/>
              </a:lnSpc>
              <a:spcBef>
                <a:spcPts val="120"/>
              </a:spcBef>
            </a:pPr>
            <a:r>
              <a:rPr sz="2950" spc="0" dirty="0">
                <a:solidFill>
                  <a:srgbClr val="7A9798"/>
                </a:solidFill>
              </a:rPr>
              <a:t>Types of</a:t>
            </a:r>
            <a:r>
              <a:rPr sz="2950" spc="-65" dirty="0">
                <a:solidFill>
                  <a:srgbClr val="7A9798"/>
                </a:solidFill>
              </a:rPr>
              <a:t> </a:t>
            </a:r>
            <a:r>
              <a:rPr sz="2950" spc="0" dirty="0">
                <a:solidFill>
                  <a:srgbClr val="7A9798"/>
                </a:solidFill>
              </a:rPr>
              <a:t>Ledger</a:t>
            </a:r>
            <a:endParaRPr sz="2950"/>
          </a:p>
        </p:txBody>
      </p:sp>
      <p:sp>
        <p:nvSpPr>
          <p:cNvPr id="3" name="object 3"/>
          <p:cNvSpPr/>
          <p:nvPr/>
        </p:nvSpPr>
        <p:spPr>
          <a:xfrm>
            <a:off x="1447800" y="762000"/>
            <a:ext cx="6400800" cy="5791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0562" y="415036"/>
            <a:ext cx="141541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Postin</a:t>
            </a:r>
            <a:r>
              <a:rPr sz="3300" b="0" dirty="0">
                <a:solidFill>
                  <a:srgbClr val="7A9798"/>
                </a:solidFill>
                <a:latin typeface="Georgia"/>
                <a:cs typeface="Georgia"/>
              </a:rPr>
              <a:t>g</a:t>
            </a:r>
            <a:endParaRPr sz="3300">
              <a:latin typeface="Georgia"/>
              <a:cs typeface="Georgia"/>
            </a:endParaRPr>
          </a:p>
        </p:txBody>
      </p:sp>
      <p:sp>
        <p:nvSpPr>
          <p:cNvPr id="3" name="object 3"/>
          <p:cNvSpPr txBox="1"/>
          <p:nvPr/>
        </p:nvSpPr>
        <p:spPr>
          <a:xfrm>
            <a:off x="344499" y="1538732"/>
            <a:ext cx="8209280" cy="4256405"/>
          </a:xfrm>
          <a:prstGeom prst="rect">
            <a:avLst/>
          </a:prstGeom>
        </p:spPr>
        <p:txBody>
          <a:bodyPr vert="horz" wrap="square" lIns="0" tIns="27305" rIns="0" bIns="0" rtlCol="0">
            <a:spAutoFit/>
          </a:bodyPr>
          <a:lstStyle/>
          <a:p>
            <a:pPr marL="315595" marR="30861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The process of transferring the entries recorded in  the journal or subsidiary books to the respective  accounts opened in the ledger is called </a:t>
            </a:r>
            <a:r>
              <a:rPr sz="2700" b="1" spc="-5" dirty="0">
                <a:latin typeface="Georgia"/>
                <a:cs typeface="Georgia"/>
              </a:rPr>
              <a:t>Posting.</a:t>
            </a:r>
            <a:endParaRPr sz="2700">
              <a:latin typeface="Georgia"/>
              <a:cs typeface="Georgia"/>
            </a:endParaRPr>
          </a:p>
          <a:p>
            <a:pPr marL="315595" marR="276860" indent="-302895">
              <a:lnSpc>
                <a:spcPct val="99300"/>
              </a:lnSpc>
              <a:spcBef>
                <a:spcPts val="430"/>
              </a:spcBef>
              <a:buClr>
                <a:srgbClr val="D16349"/>
              </a:buClr>
              <a:buSzPct val="85185"/>
              <a:buFont typeface="Arial"/>
              <a:buChar char="●"/>
              <a:tabLst>
                <a:tab pos="316230" algn="l"/>
              </a:tabLst>
            </a:pPr>
            <a:r>
              <a:rPr sz="2700" spc="-5" dirty="0">
                <a:latin typeface="Georgia"/>
                <a:cs typeface="Georgia"/>
              </a:rPr>
              <a:t>In other words, posting means grouping of all the  transactions relating to </a:t>
            </a:r>
            <a:r>
              <a:rPr sz="2700" dirty="0">
                <a:latin typeface="Georgia"/>
                <a:cs typeface="Georgia"/>
              </a:rPr>
              <a:t>a </a:t>
            </a:r>
            <a:r>
              <a:rPr sz="2700" spc="-5" dirty="0">
                <a:latin typeface="Georgia"/>
                <a:cs typeface="Georgia"/>
              </a:rPr>
              <a:t>particular account at one  place.</a:t>
            </a:r>
            <a:endParaRPr sz="2700">
              <a:latin typeface="Georgia"/>
              <a:cs typeface="Georgia"/>
            </a:endParaRPr>
          </a:p>
          <a:p>
            <a:pPr marL="315595" marR="5080" indent="-302895">
              <a:lnSpc>
                <a:spcPct val="99400"/>
              </a:lnSpc>
              <a:spcBef>
                <a:spcPts val="545"/>
              </a:spcBef>
              <a:buClr>
                <a:srgbClr val="D16349"/>
              </a:buClr>
              <a:buSzPct val="85185"/>
              <a:buFont typeface="Arial"/>
              <a:buChar char="●"/>
              <a:tabLst>
                <a:tab pos="316230" algn="l"/>
              </a:tabLst>
            </a:pPr>
            <a:r>
              <a:rPr sz="2700" spc="-5" dirty="0">
                <a:latin typeface="Georgia"/>
                <a:cs typeface="Georgia"/>
              </a:rPr>
              <a:t>It is necessary to post all the journal entries into  various accounts in the ledger because posting helps  us to know the net effect of various transactions  during </a:t>
            </a:r>
            <a:r>
              <a:rPr sz="2700" dirty="0">
                <a:latin typeface="Georgia"/>
                <a:cs typeface="Georgia"/>
              </a:rPr>
              <a:t>a </a:t>
            </a:r>
            <a:r>
              <a:rPr sz="2700" spc="-5" dirty="0">
                <a:latin typeface="Georgia"/>
                <a:cs typeface="Georgia"/>
              </a:rPr>
              <a:t>given period on </a:t>
            </a:r>
            <a:r>
              <a:rPr sz="2700" dirty="0">
                <a:latin typeface="Georgia"/>
                <a:cs typeface="Georgia"/>
              </a:rPr>
              <a:t>a </a:t>
            </a:r>
            <a:r>
              <a:rPr sz="2700" spc="-5" dirty="0">
                <a:latin typeface="Georgia"/>
                <a:cs typeface="Georgia"/>
              </a:rPr>
              <a:t>particular</a:t>
            </a:r>
            <a:r>
              <a:rPr sz="2700" spc="-45" dirty="0">
                <a:latin typeface="Georgia"/>
                <a:cs typeface="Georgia"/>
              </a:rPr>
              <a:t> </a:t>
            </a:r>
            <a:r>
              <a:rPr sz="2700" spc="-5" dirty="0">
                <a:latin typeface="Georgia"/>
                <a:cs typeface="Georgia"/>
              </a:rPr>
              <a:t>account.</a:t>
            </a:r>
            <a:endParaRPr sz="27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0687" y="415036"/>
            <a:ext cx="259397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Book</a:t>
            </a:r>
            <a:r>
              <a:rPr sz="3300" b="0" spc="-85" dirty="0">
                <a:latin typeface="Georgia"/>
                <a:cs typeface="Georgia"/>
              </a:rPr>
              <a:t> </a:t>
            </a:r>
            <a:r>
              <a:rPr sz="3300" b="0" spc="-5" dirty="0">
                <a:latin typeface="Georgia"/>
                <a:cs typeface="Georgia"/>
              </a:rPr>
              <a:t>Keeping</a:t>
            </a:r>
            <a:endParaRPr sz="3300">
              <a:latin typeface="Georgia"/>
              <a:cs typeface="Georgia"/>
            </a:endParaRPr>
          </a:p>
        </p:txBody>
      </p:sp>
      <p:sp>
        <p:nvSpPr>
          <p:cNvPr id="3" name="object 3"/>
          <p:cNvSpPr txBox="1"/>
          <p:nvPr/>
        </p:nvSpPr>
        <p:spPr>
          <a:xfrm>
            <a:off x="344372" y="1538859"/>
            <a:ext cx="8302625" cy="2551430"/>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b="1" spc="-5" dirty="0">
                <a:latin typeface="Georgia"/>
                <a:cs typeface="Georgia"/>
              </a:rPr>
              <a:t>R.N. Carter says, “Book-keeping is the  science and art of </a:t>
            </a:r>
            <a:r>
              <a:rPr sz="2700" spc="-5" dirty="0">
                <a:latin typeface="Georgia"/>
                <a:cs typeface="Georgia"/>
              </a:rPr>
              <a:t>correctly recording in the books  of account all those business transactions that result  in the transfer of money or money’s</a:t>
            </a:r>
            <a:r>
              <a:rPr sz="2700" spc="-25" dirty="0">
                <a:latin typeface="Georgia"/>
                <a:cs typeface="Georgia"/>
              </a:rPr>
              <a:t> </a:t>
            </a:r>
            <a:r>
              <a:rPr sz="2700" spc="-5" dirty="0">
                <a:latin typeface="Georgia"/>
                <a:cs typeface="Georgia"/>
              </a:rPr>
              <a:t>worth”.</a:t>
            </a:r>
            <a:endParaRPr sz="2700">
              <a:latin typeface="Georgia"/>
              <a:cs typeface="Georgia"/>
            </a:endParaRPr>
          </a:p>
          <a:p>
            <a:pPr marL="315595" marR="151765" indent="-302895">
              <a:lnSpc>
                <a:spcPts val="3210"/>
              </a:lnSpc>
              <a:spcBef>
                <a:spcPts val="535"/>
              </a:spcBef>
              <a:buClr>
                <a:srgbClr val="D16349"/>
              </a:buClr>
              <a:buSzPct val="85185"/>
              <a:buFont typeface="Arial"/>
              <a:buChar char="●"/>
              <a:tabLst>
                <a:tab pos="316230" algn="l"/>
              </a:tabLst>
            </a:pPr>
            <a:r>
              <a:rPr sz="2700" spc="-5" dirty="0">
                <a:latin typeface="Georgia"/>
                <a:cs typeface="Georgia"/>
              </a:rPr>
              <a:t>J. R. Batliboi is “Book-keeping is an art of recording  business transactions in </a:t>
            </a:r>
            <a:r>
              <a:rPr sz="2700" dirty="0">
                <a:latin typeface="Georgia"/>
                <a:cs typeface="Georgia"/>
              </a:rPr>
              <a:t>a </a:t>
            </a:r>
            <a:r>
              <a:rPr sz="2700" spc="-5" dirty="0">
                <a:latin typeface="Georgia"/>
                <a:cs typeface="Georgia"/>
              </a:rPr>
              <a:t>set of</a:t>
            </a:r>
            <a:r>
              <a:rPr sz="2700" spc="-25" dirty="0">
                <a:latin typeface="Georgia"/>
                <a:cs typeface="Georgia"/>
              </a:rPr>
              <a:t> </a:t>
            </a:r>
            <a:r>
              <a:rPr sz="2700" spc="-5" dirty="0">
                <a:latin typeface="Georgia"/>
                <a:cs typeface="Georgia"/>
              </a:rPr>
              <a:t>books.”</a:t>
            </a:r>
            <a:endParaRPr sz="2700">
              <a:latin typeface="Georgia"/>
              <a:cs typeface="Georgi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1402" y="292868"/>
            <a:ext cx="493585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7A9798"/>
                </a:solidFill>
              </a:rPr>
              <a:t>Procedure of</a:t>
            </a:r>
            <a:r>
              <a:rPr sz="3600" spc="-95" dirty="0">
                <a:solidFill>
                  <a:srgbClr val="7A9798"/>
                </a:solidFill>
              </a:rPr>
              <a:t> </a:t>
            </a:r>
            <a:r>
              <a:rPr sz="3600" spc="-5" dirty="0">
                <a:solidFill>
                  <a:srgbClr val="7A9798"/>
                </a:solidFill>
              </a:rPr>
              <a:t>posting</a:t>
            </a:r>
            <a:endParaRPr sz="3600"/>
          </a:p>
        </p:txBody>
      </p:sp>
      <p:sp>
        <p:nvSpPr>
          <p:cNvPr id="3" name="object 3"/>
          <p:cNvSpPr/>
          <p:nvPr/>
        </p:nvSpPr>
        <p:spPr>
          <a:xfrm>
            <a:off x="990600" y="914400"/>
            <a:ext cx="7391400" cy="556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6227" y="342017"/>
            <a:ext cx="4526280"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Procedure of</a:t>
            </a:r>
            <a:r>
              <a:rPr sz="3300" spc="-90" dirty="0">
                <a:solidFill>
                  <a:srgbClr val="7A9798"/>
                </a:solidFill>
              </a:rPr>
              <a:t> </a:t>
            </a:r>
            <a:r>
              <a:rPr sz="3300" spc="-5" dirty="0">
                <a:solidFill>
                  <a:srgbClr val="7A9798"/>
                </a:solidFill>
              </a:rPr>
              <a:t>posting</a:t>
            </a:r>
            <a:endParaRPr sz="3300"/>
          </a:p>
        </p:txBody>
      </p:sp>
      <p:sp>
        <p:nvSpPr>
          <p:cNvPr id="3" name="object 3"/>
          <p:cNvSpPr/>
          <p:nvPr/>
        </p:nvSpPr>
        <p:spPr>
          <a:xfrm>
            <a:off x="914400" y="838200"/>
            <a:ext cx="7543800" cy="5791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228600"/>
            <a:ext cx="6781800" cy="6400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1393825"/>
            <a:ext cx="228600" cy="4994275"/>
          </a:xfrm>
          <a:custGeom>
            <a:avLst/>
            <a:gdLst/>
            <a:ahLst/>
            <a:cxnLst/>
            <a:rect l="l" t="t" r="r" b="b"/>
            <a:pathLst>
              <a:path w="228600" h="4994275">
                <a:moveTo>
                  <a:pt x="0" y="4994275"/>
                </a:moveTo>
                <a:lnTo>
                  <a:pt x="228600" y="4994275"/>
                </a:lnTo>
                <a:lnTo>
                  <a:pt x="228600" y="0"/>
                </a:lnTo>
                <a:lnTo>
                  <a:pt x="0" y="0"/>
                </a:lnTo>
                <a:lnTo>
                  <a:pt x="0" y="4994275"/>
                </a:lnTo>
                <a:close/>
              </a:path>
            </a:pathLst>
          </a:custGeom>
          <a:solidFill>
            <a:srgbClr val="C5D1D7"/>
          </a:solidFill>
        </p:spPr>
        <p:txBody>
          <a:bodyPr wrap="square" lIns="0" tIns="0" rIns="0" bIns="0" rtlCol="0"/>
          <a:lstStyle/>
          <a:p>
            <a:endParaRPr/>
          </a:p>
        </p:txBody>
      </p:sp>
      <p:sp>
        <p:nvSpPr>
          <p:cNvPr id="3" name="object 3"/>
          <p:cNvSpPr/>
          <p:nvPr/>
        </p:nvSpPr>
        <p:spPr>
          <a:xfrm>
            <a:off x="152400" y="1393825"/>
            <a:ext cx="228600" cy="4994275"/>
          </a:xfrm>
          <a:custGeom>
            <a:avLst/>
            <a:gdLst/>
            <a:ahLst/>
            <a:cxnLst/>
            <a:rect l="l" t="t" r="r" b="b"/>
            <a:pathLst>
              <a:path w="228600" h="4994275">
                <a:moveTo>
                  <a:pt x="0" y="4994275"/>
                </a:moveTo>
                <a:lnTo>
                  <a:pt x="228600" y="4994275"/>
                </a:lnTo>
                <a:lnTo>
                  <a:pt x="228600" y="0"/>
                </a:lnTo>
                <a:lnTo>
                  <a:pt x="0" y="0"/>
                </a:lnTo>
                <a:lnTo>
                  <a:pt x="0" y="4994275"/>
                </a:lnTo>
                <a:close/>
              </a:path>
            </a:pathLst>
          </a:custGeom>
          <a:solidFill>
            <a:srgbClr val="C5D1D7"/>
          </a:solidFill>
        </p:spPr>
        <p:txBody>
          <a:bodyPr wrap="square" lIns="0" tIns="0" rIns="0" bIns="0" rtlCol="0"/>
          <a:lstStyle/>
          <a:p>
            <a:endParaRPr/>
          </a:p>
        </p:txBody>
      </p:sp>
      <p:sp>
        <p:nvSpPr>
          <p:cNvPr id="4" name="object 4"/>
          <p:cNvSpPr/>
          <p:nvPr/>
        </p:nvSpPr>
        <p:spPr>
          <a:xfrm>
            <a:off x="8763000" y="6697664"/>
            <a:ext cx="228600" cy="8255"/>
          </a:xfrm>
          <a:custGeom>
            <a:avLst/>
            <a:gdLst/>
            <a:ahLst/>
            <a:cxnLst/>
            <a:rect l="l" t="t" r="r" b="b"/>
            <a:pathLst>
              <a:path w="228600" h="8254">
                <a:moveTo>
                  <a:pt x="0" y="7936"/>
                </a:moveTo>
                <a:lnTo>
                  <a:pt x="228600" y="7936"/>
                </a:lnTo>
                <a:lnTo>
                  <a:pt x="228600" y="0"/>
                </a:lnTo>
                <a:lnTo>
                  <a:pt x="0" y="0"/>
                </a:lnTo>
                <a:lnTo>
                  <a:pt x="0" y="7936"/>
                </a:lnTo>
                <a:close/>
              </a:path>
            </a:pathLst>
          </a:custGeom>
          <a:solidFill>
            <a:srgbClr val="C5D1D7"/>
          </a:solidFill>
        </p:spPr>
        <p:txBody>
          <a:bodyPr wrap="square" lIns="0" tIns="0" rIns="0" bIns="0" rtlCol="0"/>
          <a:lstStyle/>
          <a:p>
            <a:endParaRPr/>
          </a:p>
        </p:txBody>
      </p:sp>
      <p:sp>
        <p:nvSpPr>
          <p:cNvPr id="5" name="object 5"/>
          <p:cNvSpPr/>
          <p:nvPr/>
        </p:nvSpPr>
        <p:spPr>
          <a:xfrm>
            <a:off x="152400" y="6697664"/>
            <a:ext cx="228600" cy="8255"/>
          </a:xfrm>
          <a:custGeom>
            <a:avLst/>
            <a:gdLst/>
            <a:ahLst/>
            <a:cxnLst/>
            <a:rect l="l" t="t" r="r" b="b"/>
            <a:pathLst>
              <a:path w="228600" h="8254">
                <a:moveTo>
                  <a:pt x="0" y="7936"/>
                </a:moveTo>
                <a:lnTo>
                  <a:pt x="228600" y="7936"/>
                </a:lnTo>
                <a:lnTo>
                  <a:pt x="228600" y="0"/>
                </a:lnTo>
                <a:lnTo>
                  <a:pt x="0" y="0"/>
                </a:lnTo>
                <a:lnTo>
                  <a:pt x="0" y="7936"/>
                </a:lnTo>
                <a:close/>
              </a:path>
            </a:pathLst>
          </a:custGeom>
          <a:solidFill>
            <a:srgbClr val="C5D1D7"/>
          </a:solidFill>
        </p:spPr>
        <p:txBody>
          <a:bodyPr wrap="square" lIns="0" tIns="0" rIns="0" bIns="0" rtlCol="0"/>
          <a:lstStyle/>
          <a:p>
            <a:endParaRPr/>
          </a:p>
        </p:txBody>
      </p:sp>
      <p:sp>
        <p:nvSpPr>
          <p:cNvPr id="6" name="object 6"/>
          <p:cNvSpPr/>
          <p:nvPr/>
        </p:nvSpPr>
        <p:spPr>
          <a:xfrm>
            <a:off x="152400" y="6705600"/>
            <a:ext cx="8839200" cy="152400"/>
          </a:xfrm>
          <a:custGeom>
            <a:avLst/>
            <a:gdLst/>
            <a:ahLst/>
            <a:cxnLst/>
            <a:rect l="l" t="t" r="r" b="b"/>
            <a:pathLst>
              <a:path w="8839200" h="152400">
                <a:moveTo>
                  <a:pt x="0" y="152400"/>
                </a:moveTo>
                <a:lnTo>
                  <a:pt x="8839200" y="152400"/>
                </a:lnTo>
                <a:lnTo>
                  <a:pt x="8839200" y="0"/>
                </a:lnTo>
                <a:lnTo>
                  <a:pt x="0" y="0"/>
                </a:lnTo>
                <a:lnTo>
                  <a:pt x="0" y="152400"/>
                </a:lnTo>
                <a:close/>
              </a:path>
            </a:pathLst>
          </a:custGeom>
          <a:solidFill>
            <a:srgbClr val="FFFFFF"/>
          </a:solidFill>
        </p:spPr>
        <p:txBody>
          <a:bodyPr wrap="square" lIns="0" tIns="0" rIns="0" bIns="0" rtlCol="0"/>
          <a:lstStyle/>
          <a:p>
            <a:endParaRPr/>
          </a:p>
        </p:txBody>
      </p:sp>
      <p:sp>
        <p:nvSpPr>
          <p:cNvPr id="7" name="object 7"/>
          <p:cNvSpPr/>
          <p:nvPr/>
        </p:nvSpPr>
        <p:spPr>
          <a:xfrm>
            <a:off x="152400" y="0"/>
            <a:ext cx="8839200" cy="1393825"/>
          </a:xfrm>
          <a:custGeom>
            <a:avLst/>
            <a:gdLst/>
            <a:ahLst/>
            <a:cxnLst/>
            <a:rect l="l" t="t" r="r" b="b"/>
            <a:pathLst>
              <a:path w="8839200" h="1393825">
                <a:moveTo>
                  <a:pt x="0" y="1393825"/>
                </a:moveTo>
                <a:lnTo>
                  <a:pt x="8839200" y="1393825"/>
                </a:lnTo>
                <a:lnTo>
                  <a:pt x="8839200" y="0"/>
                </a:lnTo>
                <a:lnTo>
                  <a:pt x="0" y="0"/>
                </a:lnTo>
                <a:lnTo>
                  <a:pt x="0" y="1393825"/>
                </a:lnTo>
                <a:close/>
              </a:path>
            </a:pathLst>
          </a:custGeom>
          <a:solidFill>
            <a:srgbClr val="FFFFFF"/>
          </a:solidFill>
        </p:spPr>
        <p:txBody>
          <a:bodyPr wrap="square" lIns="0" tIns="0" rIns="0" bIns="0" rtlCol="0"/>
          <a:lstStyle/>
          <a:p>
            <a:endParaRPr/>
          </a:p>
        </p:txBody>
      </p:sp>
      <p:sp>
        <p:nvSpPr>
          <p:cNvPr id="8" name="object 8"/>
          <p:cNvSpPr/>
          <p:nvPr/>
        </p:nvSpPr>
        <p:spPr>
          <a:xfrm>
            <a:off x="0" y="0"/>
            <a:ext cx="152400" cy="6858000"/>
          </a:xfrm>
          <a:custGeom>
            <a:avLst/>
            <a:gdLst/>
            <a:ahLst/>
            <a:cxnLst/>
            <a:rect l="l" t="t" r="r" b="b"/>
            <a:pathLst>
              <a:path w="152400" h="6858000">
                <a:moveTo>
                  <a:pt x="0" y="6858000"/>
                </a:moveTo>
                <a:lnTo>
                  <a:pt x="152400" y="6858000"/>
                </a:lnTo>
                <a:lnTo>
                  <a:pt x="152400" y="0"/>
                </a:lnTo>
                <a:lnTo>
                  <a:pt x="0" y="0"/>
                </a:lnTo>
                <a:lnTo>
                  <a:pt x="0" y="6858000"/>
                </a:lnTo>
                <a:close/>
              </a:path>
            </a:pathLst>
          </a:custGeom>
          <a:solidFill>
            <a:srgbClr val="FFFFFF"/>
          </a:solidFill>
        </p:spPr>
        <p:txBody>
          <a:bodyPr wrap="square" lIns="0" tIns="0" rIns="0" bIns="0" rtlCol="0"/>
          <a:lstStyle/>
          <a:p>
            <a:endParaRPr/>
          </a:p>
        </p:txBody>
      </p:sp>
      <p:sp>
        <p:nvSpPr>
          <p:cNvPr id="9" name="object 9"/>
          <p:cNvSpPr/>
          <p:nvPr/>
        </p:nvSpPr>
        <p:spPr>
          <a:xfrm>
            <a:off x="8991600" y="0"/>
            <a:ext cx="152400" cy="6858000"/>
          </a:xfrm>
          <a:custGeom>
            <a:avLst/>
            <a:gdLst/>
            <a:ahLst/>
            <a:cxnLst/>
            <a:rect l="l" t="t" r="r" b="b"/>
            <a:pathLst>
              <a:path w="152400" h="6858000">
                <a:moveTo>
                  <a:pt x="0" y="6858000"/>
                </a:moveTo>
                <a:lnTo>
                  <a:pt x="152400" y="6858000"/>
                </a:lnTo>
                <a:lnTo>
                  <a:pt x="152400" y="0"/>
                </a:lnTo>
                <a:lnTo>
                  <a:pt x="0" y="0"/>
                </a:lnTo>
                <a:lnTo>
                  <a:pt x="0" y="6858000"/>
                </a:lnTo>
                <a:close/>
              </a:path>
            </a:pathLst>
          </a:custGeom>
          <a:solidFill>
            <a:srgbClr val="FFFFFF"/>
          </a:solidFill>
        </p:spPr>
        <p:txBody>
          <a:bodyPr wrap="square" lIns="0" tIns="0" rIns="0" bIns="0" rtlCol="0"/>
          <a:lstStyle/>
          <a:p>
            <a:endParaRPr/>
          </a:p>
        </p:txBody>
      </p:sp>
      <p:sp>
        <p:nvSpPr>
          <p:cNvPr id="10" name="object 10"/>
          <p:cNvSpPr/>
          <p:nvPr/>
        </p:nvSpPr>
        <p:spPr>
          <a:xfrm>
            <a:off x="8763000" y="6388100"/>
            <a:ext cx="219075" cy="309880"/>
          </a:xfrm>
          <a:custGeom>
            <a:avLst/>
            <a:gdLst/>
            <a:ahLst/>
            <a:cxnLst/>
            <a:rect l="l" t="t" r="r" b="b"/>
            <a:pathLst>
              <a:path w="219075" h="309879">
                <a:moveTo>
                  <a:pt x="0" y="309563"/>
                </a:moveTo>
                <a:lnTo>
                  <a:pt x="219075" y="309563"/>
                </a:lnTo>
                <a:lnTo>
                  <a:pt x="219075" y="0"/>
                </a:lnTo>
                <a:lnTo>
                  <a:pt x="0" y="0"/>
                </a:lnTo>
                <a:lnTo>
                  <a:pt x="0" y="309563"/>
                </a:lnTo>
                <a:close/>
              </a:path>
            </a:pathLst>
          </a:custGeom>
          <a:solidFill>
            <a:srgbClr val="8CADAE"/>
          </a:solidFill>
        </p:spPr>
        <p:txBody>
          <a:bodyPr wrap="square" lIns="0" tIns="0" rIns="0" bIns="0" rtlCol="0"/>
          <a:lstStyle/>
          <a:p>
            <a:endParaRPr/>
          </a:p>
        </p:txBody>
      </p:sp>
      <p:sp>
        <p:nvSpPr>
          <p:cNvPr id="11" name="object 11"/>
          <p:cNvSpPr/>
          <p:nvPr/>
        </p:nvSpPr>
        <p:spPr>
          <a:xfrm>
            <a:off x="149225" y="6388100"/>
            <a:ext cx="231775" cy="309880"/>
          </a:xfrm>
          <a:custGeom>
            <a:avLst/>
            <a:gdLst/>
            <a:ahLst/>
            <a:cxnLst/>
            <a:rect l="l" t="t" r="r" b="b"/>
            <a:pathLst>
              <a:path w="231775" h="309879">
                <a:moveTo>
                  <a:pt x="0" y="309563"/>
                </a:moveTo>
                <a:lnTo>
                  <a:pt x="231775" y="309563"/>
                </a:lnTo>
                <a:lnTo>
                  <a:pt x="231775" y="0"/>
                </a:lnTo>
                <a:lnTo>
                  <a:pt x="0" y="0"/>
                </a:lnTo>
                <a:lnTo>
                  <a:pt x="0" y="309563"/>
                </a:lnTo>
                <a:close/>
              </a:path>
            </a:pathLst>
          </a:custGeom>
          <a:solidFill>
            <a:srgbClr val="8CADAE"/>
          </a:solidFill>
        </p:spPr>
        <p:txBody>
          <a:bodyPr wrap="square" lIns="0" tIns="0" rIns="0" bIns="0" rtlCol="0"/>
          <a:lstStyle/>
          <a:p>
            <a:endParaRPr/>
          </a:p>
        </p:txBody>
      </p:sp>
      <p:sp>
        <p:nvSpPr>
          <p:cNvPr id="12" name="object 12"/>
          <p:cNvSpPr/>
          <p:nvPr/>
        </p:nvSpPr>
        <p:spPr>
          <a:xfrm>
            <a:off x="152399" y="155574"/>
            <a:ext cx="8832850" cy="6546850"/>
          </a:xfrm>
          <a:custGeom>
            <a:avLst/>
            <a:gdLst/>
            <a:ahLst/>
            <a:cxnLst/>
            <a:rect l="l" t="t" r="r" b="b"/>
            <a:pathLst>
              <a:path w="8832850" h="6546850">
                <a:moveTo>
                  <a:pt x="0" y="0"/>
                </a:moveTo>
                <a:lnTo>
                  <a:pt x="8832832" y="0"/>
                </a:lnTo>
                <a:lnTo>
                  <a:pt x="8832832" y="6546836"/>
                </a:lnTo>
                <a:lnTo>
                  <a:pt x="0" y="6546836"/>
                </a:lnTo>
                <a:lnTo>
                  <a:pt x="0" y="0"/>
                </a:lnTo>
                <a:close/>
              </a:path>
            </a:pathLst>
          </a:custGeom>
          <a:ln w="9524">
            <a:solidFill>
              <a:srgbClr val="7A9798"/>
            </a:solidFill>
          </a:ln>
        </p:spPr>
        <p:txBody>
          <a:bodyPr wrap="square" lIns="0" tIns="0" rIns="0" bIns="0" rtlCol="0"/>
          <a:lstStyle/>
          <a:p>
            <a:endParaRPr/>
          </a:p>
        </p:txBody>
      </p:sp>
      <p:sp>
        <p:nvSpPr>
          <p:cNvPr id="13" name="object 13"/>
          <p:cNvSpPr/>
          <p:nvPr/>
        </p:nvSpPr>
        <p:spPr>
          <a:xfrm>
            <a:off x="8763000" y="1276347"/>
            <a:ext cx="222250" cy="0"/>
          </a:xfrm>
          <a:custGeom>
            <a:avLst/>
            <a:gdLst/>
            <a:ahLst/>
            <a:cxnLst/>
            <a:rect l="l" t="t" r="r" b="b"/>
            <a:pathLst>
              <a:path w="222250">
                <a:moveTo>
                  <a:pt x="0" y="0"/>
                </a:moveTo>
                <a:lnTo>
                  <a:pt x="222231" y="0"/>
                </a:lnTo>
              </a:path>
            </a:pathLst>
          </a:custGeom>
          <a:ln w="9524">
            <a:solidFill>
              <a:srgbClr val="7A9798"/>
            </a:solidFill>
          </a:ln>
        </p:spPr>
        <p:txBody>
          <a:bodyPr wrap="square" lIns="0" tIns="0" rIns="0" bIns="0" rtlCol="0"/>
          <a:lstStyle/>
          <a:p>
            <a:endParaRPr/>
          </a:p>
        </p:txBody>
      </p:sp>
      <p:sp>
        <p:nvSpPr>
          <p:cNvPr id="14" name="object 14"/>
          <p:cNvSpPr/>
          <p:nvPr/>
        </p:nvSpPr>
        <p:spPr>
          <a:xfrm>
            <a:off x="152399" y="1276347"/>
            <a:ext cx="228600" cy="0"/>
          </a:xfrm>
          <a:custGeom>
            <a:avLst/>
            <a:gdLst/>
            <a:ahLst/>
            <a:cxnLst/>
            <a:rect l="l" t="t" r="r" b="b"/>
            <a:pathLst>
              <a:path w="228600">
                <a:moveTo>
                  <a:pt x="0" y="0"/>
                </a:moveTo>
                <a:lnTo>
                  <a:pt x="228600" y="0"/>
                </a:lnTo>
              </a:path>
            </a:pathLst>
          </a:custGeom>
          <a:ln w="9524">
            <a:solidFill>
              <a:srgbClr val="7A9798"/>
            </a:solidFill>
          </a:ln>
        </p:spPr>
        <p:txBody>
          <a:bodyPr wrap="square" lIns="0" tIns="0" rIns="0" bIns="0" rtlCol="0"/>
          <a:lstStyle/>
          <a:p>
            <a:endParaRPr/>
          </a:p>
        </p:txBody>
      </p:sp>
      <p:sp>
        <p:nvSpPr>
          <p:cNvPr id="15" name="object 15"/>
          <p:cNvSpPr/>
          <p:nvPr/>
        </p:nvSpPr>
        <p:spPr>
          <a:xfrm>
            <a:off x="4267200" y="955675"/>
            <a:ext cx="609600" cy="609600"/>
          </a:xfrm>
          <a:custGeom>
            <a:avLst/>
            <a:gdLst/>
            <a:ahLst/>
            <a:cxnLst/>
            <a:rect l="l" t="t" r="r" b="b"/>
            <a:pathLst>
              <a:path w="609600" h="609600">
                <a:moveTo>
                  <a:pt x="304800" y="0"/>
                </a:moveTo>
                <a:lnTo>
                  <a:pt x="255359" y="3989"/>
                </a:lnTo>
                <a:lnTo>
                  <a:pt x="208458" y="15538"/>
                </a:lnTo>
                <a:lnTo>
                  <a:pt x="164725" y="34020"/>
                </a:lnTo>
                <a:lnTo>
                  <a:pt x="124788" y="58808"/>
                </a:lnTo>
                <a:lnTo>
                  <a:pt x="89273" y="89273"/>
                </a:lnTo>
                <a:lnTo>
                  <a:pt x="58808" y="124788"/>
                </a:lnTo>
                <a:lnTo>
                  <a:pt x="34020" y="164725"/>
                </a:lnTo>
                <a:lnTo>
                  <a:pt x="15538" y="208458"/>
                </a:lnTo>
                <a:lnTo>
                  <a:pt x="3989" y="255359"/>
                </a:lnTo>
                <a:lnTo>
                  <a:pt x="0" y="304800"/>
                </a:lnTo>
                <a:lnTo>
                  <a:pt x="3989" y="354240"/>
                </a:lnTo>
                <a:lnTo>
                  <a:pt x="15538" y="401141"/>
                </a:lnTo>
                <a:lnTo>
                  <a:pt x="34020" y="444874"/>
                </a:lnTo>
                <a:lnTo>
                  <a:pt x="58808" y="484811"/>
                </a:lnTo>
                <a:lnTo>
                  <a:pt x="89273" y="520326"/>
                </a:lnTo>
                <a:lnTo>
                  <a:pt x="124788" y="550791"/>
                </a:lnTo>
                <a:lnTo>
                  <a:pt x="164725" y="575579"/>
                </a:lnTo>
                <a:lnTo>
                  <a:pt x="208458" y="594061"/>
                </a:lnTo>
                <a:lnTo>
                  <a:pt x="255359" y="605610"/>
                </a:lnTo>
                <a:lnTo>
                  <a:pt x="304800" y="609600"/>
                </a:lnTo>
                <a:lnTo>
                  <a:pt x="354240" y="605610"/>
                </a:lnTo>
                <a:lnTo>
                  <a:pt x="401141" y="594061"/>
                </a:lnTo>
                <a:lnTo>
                  <a:pt x="444874" y="575579"/>
                </a:lnTo>
                <a:lnTo>
                  <a:pt x="484811" y="550791"/>
                </a:lnTo>
                <a:lnTo>
                  <a:pt x="520326" y="520326"/>
                </a:lnTo>
                <a:lnTo>
                  <a:pt x="550791" y="484811"/>
                </a:lnTo>
                <a:lnTo>
                  <a:pt x="575579" y="444874"/>
                </a:lnTo>
                <a:lnTo>
                  <a:pt x="594061" y="401141"/>
                </a:lnTo>
                <a:lnTo>
                  <a:pt x="605610" y="354240"/>
                </a:lnTo>
                <a:lnTo>
                  <a:pt x="609600" y="304800"/>
                </a:lnTo>
                <a:lnTo>
                  <a:pt x="605802" y="256831"/>
                </a:lnTo>
                <a:lnTo>
                  <a:pt x="594636" y="210474"/>
                </a:lnTo>
                <a:lnTo>
                  <a:pt x="576442" y="166549"/>
                </a:lnTo>
                <a:lnTo>
                  <a:pt x="551561" y="125873"/>
                </a:lnTo>
                <a:lnTo>
                  <a:pt x="520331" y="89268"/>
                </a:lnTo>
                <a:lnTo>
                  <a:pt x="483726" y="58038"/>
                </a:lnTo>
                <a:lnTo>
                  <a:pt x="443050" y="33157"/>
                </a:lnTo>
                <a:lnTo>
                  <a:pt x="399125" y="14963"/>
                </a:lnTo>
                <a:lnTo>
                  <a:pt x="352768" y="3797"/>
                </a:lnTo>
                <a:lnTo>
                  <a:pt x="304800" y="0"/>
                </a:lnTo>
                <a:close/>
              </a:path>
            </a:pathLst>
          </a:custGeom>
          <a:solidFill>
            <a:srgbClr val="FFFFFF"/>
          </a:solidFill>
        </p:spPr>
        <p:txBody>
          <a:bodyPr wrap="square" lIns="0" tIns="0" rIns="0" bIns="0" rtlCol="0"/>
          <a:lstStyle/>
          <a:p>
            <a:endParaRPr/>
          </a:p>
        </p:txBody>
      </p:sp>
      <p:sp>
        <p:nvSpPr>
          <p:cNvPr id="16" name="object 16"/>
          <p:cNvSpPr/>
          <p:nvPr/>
        </p:nvSpPr>
        <p:spPr>
          <a:xfrm>
            <a:off x="4362450" y="1050925"/>
            <a:ext cx="419100" cy="421005"/>
          </a:xfrm>
          <a:custGeom>
            <a:avLst/>
            <a:gdLst/>
            <a:ahLst/>
            <a:cxnLst/>
            <a:rect l="l" t="t" r="r" b="b"/>
            <a:pathLst>
              <a:path w="419100" h="421005">
                <a:moveTo>
                  <a:pt x="209550" y="0"/>
                </a:moveTo>
                <a:lnTo>
                  <a:pt x="161500" y="5555"/>
                </a:lnTo>
                <a:lnTo>
                  <a:pt x="117393" y="21378"/>
                </a:lnTo>
                <a:lnTo>
                  <a:pt x="78485" y="46208"/>
                </a:lnTo>
                <a:lnTo>
                  <a:pt x="46034" y="78781"/>
                </a:lnTo>
                <a:lnTo>
                  <a:pt x="21298" y="117836"/>
                </a:lnTo>
                <a:lnTo>
                  <a:pt x="5534" y="162108"/>
                </a:lnTo>
                <a:lnTo>
                  <a:pt x="0" y="210337"/>
                </a:lnTo>
                <a:lnTo>
                  <a:pt x="5534" y="258570"/>
                </a:lnTo>
                <a:lnTo>
                  <a:pt x="21298" y="302846"/>
                </a:lnTo>
                <a:lnTo>
                  <a:pt x="46034" y="341903"/>
                </a:lnTo>
                <a:lnTo>
                  <a:pt x="78485" y="374477"/>
                </a:lnTo>
                <a:lnTo>
                  <a:pt x="117393" y="399308"/>
                </a:lnTo>
                <a:lnTo>
                  <a:pt x="161500" y="415132"/>
                </a:lnTo>
                <a:lnTo>
                  <a:pt x="209550" y="420687"/>
                </a:lnTo>
                <a:lnTo>
                  <a:pt x="257599" y="415132"/>
                </a:lnTo>
                <a:lnTo>
                  <a:pt x="301706" y="399308"/>
                </a:lnTo>
                <a:lnTo>
                  <a:pt x="340614" y="374477"/>
                </a:lnTo>
                <a:lnTo>
                  <a:pt x="373065" y="341903"/>
                </a:lnTo>
                <a:lnTo>
                  <a:pt x="397801" y="302846"/>
                </a:lnTo>
                <a:lnTo>
                  <a:pt x="413565" y="258570"/>
                </a:lnTo>
                <a:lnTo>
                  <a:pt x="419100" y="210337"/>
                </a:lnTo>
                <a:lnTo>
                  <a:pt x="415036" y="169113"/>
                </a:lnTo>
                <a:lnTo>
                  <a:pt x="403150" y="129847"/>
                </a:lnTo>
                <a:lnTo>
                  <a:pt x="383893" y="93644"/>
                </a:lnTo>
                <a:lnTo>
                  <a:pt x="357720" y="61607"/>
                </a:lnTo>
                <a:lnTo>
                  <a:pt x="325807" y="35340"/>
                </a:lnTo>
                <a:lnTo>
                  <a:pt x="289740" y="16011"/>
                </a:lnTo>
                <a:lnTo>
                  <a:pt x="250621" y="4079"/>
                </a:lnTo>
                <a:lnTo>
                  <a:pt x="209550" y="0"/>
                </a:lnTo>
                <a:close/>
              </a:path>
            </a:pathLst>
          </a:custGeom>
          <a:solidFill>
            <a:srgbClr val="FFFFFF"/>
          </a:solidFill>
        </p:spPr>
        <p:txBody>
          <a:bodyPr wrap="square" lIns="0" tIns="0" rIns="0" bIns="0" rtlCol="0"/>
          <a:lstStyle/>
          <a:p>
            <a:endParaRPr/>
          </a:p>
        </p:txBody>
      </p:sp>
      <p:sp>
        <p:nvSpPr>
          <p:cNvPr id="17" name="object 17"/>
          <p:cNvSpPr/>
          <p:nvPr/>
        </p:nvSpPr>
        <p:spPr>
          <a:xfrm>
            <a:off x="4345516" y="1033990"/>
            <a:ext cx="453390" cy="454659"/>
          </a:xfrm>
          <a:custGeom>
            <a:avLst/>
            <a:gdLst/>
            <a:ahLst/>
            <a:cxnLst/>
            <a:rect l="l" t="t" r="r" b="b"/>
            <a:pathLst>
              <a:path w="453389" h="454659">
                <a:moveTo>
                  <a:pt x="0" y="227277"/>
                </a:moveTo>
                <a:lnTo>
                  <a:pt x="300" y="215670"/>
                </a:lnTo>
                <a:lnTo>
                  <a:pt x="1184" y="204056"/>
                </a:lnTo>
                <a:lnTo>
                  <a:pt x="10196" y="159715"/>
                </a:lnTo>
                <a:lnTo>
                  <a:pt x="27346" y="118962"/>
                </a:lnTo>
                <a:lnTo>
                  <a:pt x="51709" y="82736"/>
                </a:lnTo>
                <a:lnTo>
                  <a:pt x="82384" y="51939"/>
                </a:lnTo>
                <a:lnTo>
                  <a:pt x="118487" y="27470"/>
                </a:lnTo>
                <a:lnTo>
                  <a:pt x="159112" y="10247"/>
                </a:lnTo>
                <a:lnTo>
                  <a:pt x="203321" y="1195"/>
                </a:lnTo>
                <a:lnTo>
                  <a:pt x="226474" y="0"/>
                </a:lnTo>
                <a:lnTo>
                  <a:pt x="270874" y="4409"/>
                </a:lnTo>
                <a:lnTo>
                  <a:pt x="313174" y="17307"/>
                </a:lnTo>
                <a:lnTo>
                  <a:pt x="352149" y="38199"/>
                </a:lnTo>
                <a:lnTo>
                  <a:pt x="386649" y="66589"/>
                </a:lnTo>
                <a:lnTo>
                  <a:pt x="414924" y="101207"/>
                </a:lnTo>
                <a:lnTo>
                  <a:pt x="435724" y="140322"/>
                </a:lnTo>
                <a:lnTo>
                  <a:pt x="448574" y="182742"/>
                </a:lnTo>
                <a:lnTo>
                  <a:pt x="452949" y="227277"/>
                </a:lnTo>
                <a:lnTo>
                  <a:pt x="448349" y="273049"/>
                </a:lnTo>
                <a:lnTo>
                  <a:pt x="435149" y="315726"/>
                </a:lnTo>
                <a:lnTo>
                  <a:pt x="414274" y="354336"/>
                </a:lnTo>
                <a:lnTo>
                  <a:pt x="386649" y="387961"/>
                </a:lnTo>
                <a:lnTo>
                  <a:pt x="353149" y="415711"/>
                </a:lnTo>
                <a:lnTo>
                  <a:pt x="314649" y="436676"/>
                </a:lnTo>
                <a:lnTo>
                  <a:pt x="272124" y="449934"/>
                </a:lnTo>
                <a:lnTo>
                  <a:pt x="226474" y="454554"/>
                </a:lnTo>
                <a:lnTo>
                  <a:pt x="180824" y="449934"/>
                </a:lnTo>
                <a:lnTo>
                  <a:pt x="138299" y="436676"/>
                </a:lnTo>
                <a:lnTo>
                  <a:pt x="99799" y="415711"/>
                </a:lnTo>
                <a:lnTo>
                  <a:pt x="66299" y="387961"/>
                </a:lnTo>
                <a:lnTo>
                  <a:pt x="38674" y="354336"/>
                </a:lnTo>
                <a:lnTo>
                  <a:pt x="17799" y="315726"/>
                </a:lnTo>
                <a:lnTo>
                  <a:pt x="4599" y="273049"/>
                </a:lnTo>
                <a:lnTo>
                  <a:pt x="300" y="238882"/>
                </a:lnTo>
                <a:lnTo>
                  <a:pt x="0" y="227277"/>
                </a:lnTo>
                <a:close/>
              </a:path>
            </a:pathLst>
          </a:custGeom>
          <a:ln w="16933">
            <a:solidFill>
              <a:srgbClr val="7A9798"/>
            </a:solidFill>
          </a:ln>
        </p:spPr>
        <p:txBody>
          <a:bodyPr wrap="square" lIns="0" tIns="0" rIns="0" bIns="0" rtlCol="0"/>
          <a:lstStyle/>
          <a:p>
            <a:endParaRPr/>
          </a:p>
        </p:txBody>
      </p:sp>
      <p:sp>
        <p:nvSpPr>
          <p:cNvPr id="18" name="object 18"/>
          <p:cNvSpPr/>
          <p:nvPr/>
        </p:nvSpPr>
        <p:spPr>
          <a:xfrm>
            <a:off x="4379366" y="1067855"/>
            <a:ext cx="385445" cy="387350"/>
          </a:xfrm>
          <a:custGeom>
            <a:avLst/>
            <a:gdLst/>
            <a:ahLst/>
            <a:cxnLst/>
            <a:rect l="l" t="t" r="r" b="b"/>
            <a:pathLst>
              <a:path w="385445" h="387350">
                <a:moveTo>
                  <a:pt x="0" y="193412"/>
                </a:moveTo>
                <a:lnTo>
                  <a:pt x="244" y="183369"/>
                </a:lnTo>
                <a:lnTo>
                  <a:pt x="978" y="173617"/>
                </a:lnTo>
                <a:lnTo>
                  <a:pt x="8646" y="135871"/>
                </a:lnTo>
                <a:lnTo>
                  <a:pt x="27841" y="93170"/>
                </a:lnTo>
                <a:lnTo>
                  <a:pt x="56449" y="56627"/>
                </a:lnTo>
                <a:lnTo>
                  <a:pt x="92847" y="27925"/>
                </a:lnTo>
                <a:lnTo>
                  <a:pt x="135352" y="8667"/>
                </a:lnTo>
                <a:lnTo>
                  <a:pt x="172921" y="976"/>
                </a:lnTo>
                <a:lnTo>
                  <a:pt x="192624" y="0"/>
                </a:lnTo>
                <a:lnTo>
                  <a:pt x="239640" y="5838"/>
                </a:lnTo>
                <a:lnTo>
                  <a:pt x="283321" y="22755"/>
                </a:lnTo>
                <a:lnTo>
                  <a:pt x="321830" y="49954"/>
                </a:lnTo>
                <a:lnTo>
                  <a:pt x="347393" y="78247"/>
                </a:lnTo>
                <a:lnTo>
                  <a:pt x="370574" y="119374"/>
                </a:lnTo>
                <a:lnTo>
                  <a:pt x="383150" y="164918"/>
                </a:lnTo>
                <a:lnTo>
                  <a:pt x="385249" y="193412"/>
                </a:lnTo>
                <a:lnTo>
                  <a:pt x="381324" y="232419"/>
                </a:lnTo>
                <a:lnTo>
                  <a:pt x="366221" y="277349"/>
                </a:lnTo>
                <a:lnTo>
                  <a:pt x="341268" y="316466"/>
                </a:lnTo>
                <a:lnTo>
                  <a:pt x="307898" y="348387"/>
                </a:lnTo>
                <a:lnTo>
                  <a:pt x="267574" y="371639"/>
                </a:lnTo>
                <a:lnTo>
                  <a:pt x="221885" y="384618"/>
                </a:lnTo>
                <a:lnTo>
                  <a:pt x="192624" y="386821"/>
                </a:lnTo>
                <a:lnTo>
                  <a:pt x="153799" y="382894"/>
                </a:lnTo>
                <a:lnTo>
                  <a:pt x="109070" y="367746"/>
                </a:lnTo>
                <a:lnTo>
                  <a:pt x="70121" y="342697"/>
                </a:lnTo>
                <a:lnTo>
                  <a:pt x="38309" y="309213"/>
                </a:lnTo>
                <a:lnTo>
                  <a:pt x="15149" y="268711"/>
                </a:lnTo>
                <a:lnTo>
                  <a:pt x="2204" y="222811"/>
                </a:lnTo>
                <a:lnTo>
                  <a:pt x="244" y="203453"/>
                </a:lnTo>
                <a:lnTo>
                  <a:pt x="0" y="193412"/>
                </a:lnTo>
                <a:close/>
              </a:path>
            </a:pathLst>
          </a:custGeom>
          <a:ln w="16933">
            <a:solidFill>
              <a:srgbClr val="7A9798"/>
            </a:solidFill>
          </a:ln>
        </p:spPr>
        <p:txBody>
          <a:bodyPr wrap="square" lIns="0" tIns="0" rIns="0" bIns="0" rtlCol="0"/>
          <a:lstStyle/>
          <a:p>
            <a:endParaRPr/>
          </a:p>
        </p:txBody>
      </p:sp>
      <p:sp>
        <p:nvSpPr>
          <p:cNvPr id="19" name="object 19"/>
          <p:cNvSpPr txBox="1">
            <a:spLocks noGrp="1"/>
          </p:cNvSpPr>
          <p:nvPr>
            <p:ph type="title"/>
          </p:nvPr>
        </p:nvSpPr>
        <p:spPr>
          <a:xfrm>
            <a:off x="560139" y="369068"/>
            <a:ext cx="8015605" cy="574040"/>
          </a:xfrm>
          <a:prstGeom prst="rect">
            <a:avLst/>
          </a:prstGeom>
        </p:spPr>
        <p:txBody>
          <a:bodyPr vert="horz" wrap="square" lIns="0" tIns="12700" rIns="0" bIns="0" rtlCol="0">
            <a:spAutoFit/>
          </a:bodyPr>
          <a:lstStyle/>
          <a:p>
            <a:pPr marL="12700">
              <a:lnSpc>
                <a:spcPct val="100000"/>
              </a:lnSpc>
              <a:spcBef>
                <a:spcPts val="100"/>
              </a:spcBef>
            </a:pPr>
            <a:r>
              <a:rPr sz="3600" b="0" spc="-5" dirty="0">
                <a:solidFill>
                  <a:srgbClr val="7A9798"/>
                </a:solidFill>
                <a:latin typeface="Georgia"/>
                <a:cs typeface="Georgia"/>
              </a:rPr>
              <a:t>Difference Between Journal and</a:t>
            </a:r>
            <a:r>
              <a:rPr sz="3600" b="0" spc="-90" dirty="0">
                <a:solidFill>
                  <a:srgbClr val="7A9798"/>
                </a:solidFill>
                <a:latin typeface="Georgia"/>
                <a:cs typeface="Georgia"/>
              </a:rPr>
              <a:t> </a:t>
            </a:r>
            <a:r>
              <a:rPr sz="3600" b="0" spc="-5" dirty="0">
                <a:solidFill>
                  <a:srgbClr val="7A9798"/>
                </a:solidFill>
                <a:latin typeface="Georgia"/>
                <a:cs typeface="Georgia"/>
              </a:rPr>
              <a:t>Ledger</a:t>
            </a:r>
            <a:endParaRPr sz="3600">
              <a:latin typeface="Georgia"/>
              <a:cs typeface="Georgia"/>
            </a:endParaRPr>
          </a:p>
        </p:txBody>
      </p:sp>
      <p:sp>
        <p:nvSpPr>
          <p:cNvPr id="20" name="object 20"/>
          <p:cNvSpPr/>
          <p:nvPr/>
        </p:nvSpPr>
        <p:spPr>
          <a:xfrm>
            <a:off x="381000" y="1035430"/>
            <a:ext cx="8382000" cy="5731510"/>
          </a:xfrm>
          <a:custGeom>
            <a:avLst/>
            <a:gdLst/>
            <a:ahLst/>
            <a:cxnLst/>
            <a:rect l="l" t="t" r="r" b="b"/>
            <a:pathLst>
              <a:path w="8382000" h="5731509">
                <a:moveTo>
                  <a:pt x="0" y="0"/>
                </a:moveTo>
                <a:lnTo>
                  <a:pt x="8382000" y="0"/>
                </a:lnTo>
                <a:lnTo>
                  <a:pt x="8382000" y="5731205"/>
                </a:lnTo>
                <a:lnTo>
                  <a:pt x="0" y="5731205"/>
                </a:lnTo>
                <a:lnTo>
                  <a:pt x="0" y="0"/>
                </a:lnTo>
                <a:close/>
              </a:path>
            </a:pathLst>
          </a:custGeom>
          <a:solidFill>
            <a:srgbClr val="F7EAE8"/>
          </a:solidFill>
        </p:spPr>
        <p:txBody>
          <a:bodyPr wrap="square" lIns="0" tIns="0" rIns="0" bIns="0" rtlCol="0"/>
          <a:lstStyle/>
          <a:p>
            <a:endParaRPr/>
          </a:p>
        </p:txBody>
      </p:sp>
      <p:sp>
        <p:nvSpPr>
          <p:cNvPr id="21" name="object 21"/>
          <p:cNvSpPr/>
          <p:nvPr/>
        </p:nvSpPr>
        <p:spPr>
          <a:xfrm>
            <a:off x="5969000" y="1035430"/>
            <a:ext cx="2794000" cy="339725"/>
          </a:xfrm>
          <a:custGeom>
            <a:avLst/>
            <a:gdLst/>
            <a:ahLst/>
            <a:cxnLst/>
            <a:rect l="l" t="t" r="r" b="b"/>
            <a:pathLst>
              <a:path w="2794000" h="339725">
                <a:moveTo>
                  <a:pt x="0" y="0"/>
                </a:moveTo>
                <a:lnTo>
                  <a:pt x="2794000" y="0"/>
                </a:lnTo>
                <a:lnTo>
                  <a:pt x="2794000" y="339102"/>
                </a:lnTo>
                <a:lnTo>
                  <a:pt x="0" y="339102"/>
                </a:lnTo>
                <a:lnTo>
                  <a:pt x="0" y="0"/>
                </a:lnTo>
                <a:close/>
              </a:path>
            </a:pathLst>
          </a:custGeom>
          <a:solidFill>
            <a:srgbClr val="D16349"/>
          </a:solidFill>
        </p:spPr>
        <p:txBody>
          <a:bodyPr wrap="square" lIns="0" tIns="0" rIns="0" bIns="0" rtlCol="0"/>
          <a:lstStyle/>
          <a:p>
            <a:endParaRPr/>
          </a:p>
        </p:txBody>
      </p:sp>
      <p:sp>
        <p:nvSpPr>
          <p:cNvPr id="22" name="object 22"/>
          <p:cNvSpPr/>
          <p:nvPr/>
        </p:nvSpPr>
        <p:spPr>
          <a:xfrm>
            <a:off x="5969000" y="1374533"/>
            <a:ext cx="2794000" cy="587375"/>
          </a:xfrm>
          <a:custGeom>
            <a:avLst/>
            <a:gdLst/>
            <a:ahLst/>
            <a:cxnLst/>
            <a:rect l="l" t="t" r="r" b="b"/>
            <a:pathLst>
              <a:path w="2794000" h="587375">
                <a:moveTo>
                  <a:pt x="0" y="0"/>
                </a:moveTo>
                <a:lnTo>
                  <a:pt x="2794000" y="0"/>
                </a:lnTo>
                <a:lnTo>
                  <a:pt x="2794000" y="586752"/>
                </a:lnTo>
                <a:lnTo>
                  <a:pt x="0" y="586752"/>
                </a:lnTo>
                <a:lnTo>
                  <a:pt x="0" y="0"/>
                </a:lnTo>
                <a:close/>
              </a:path>
            </a:pathLst>
          </a:custGeom>
          <a:solidFill>
            <a:srgbClr val="EED2CE"/>
          </a:solidFill>
        </p:spPr>
        <p:txBody>
          <a:bodyPr wrap="square" lIns="0" tIns="0" rIns="0" bIns="0" rtlCol="0"/>
          <a:lstStyle/>
          <a:p>
            <a:endParaRPr/>
          </a:p>
        </p:txBody>
      </p:sp>
      <p:sp>
        <p:nvSpPr>
          <p:cNvPr id="23" name="object 23"/>
          <p:cNvSpPr/>
          <p:nvPr/>
        </p:nvSpPr>
        <p:spPr>
          <a:xfrm>
            <a:off x="381000" y="2525610"/>
            <a:ext cx="2406015" cy="564515"/>
          </a:xfrm>
          <a:custGeom>
            <a:avLst/>
            <a:gdLst/>
            <a:ahLst/>
            <a:cxnLst/>
            <a:rect l="l" t="t" r="r" b="b"/>
            <a:pathLst>
              <a:path w="2406015" h="564514">
                <a:moveTo>
                  <a:pt x="0" y="0"/>
                </a:moveTo>
                <a:lnTo>
                  <a:pt x="2405951" y="0"/>
                </a:lnTo>
                <a:lnTo>
                  <a:pt x="2405951" y="564324"/>
                </a:lnTo>
                <a:lnTo>
                  <a:pt x="0" y="564324"/>
                </a:lnTo>
                <a:lnTo>
                  <a:pt x="0" y="0"/>
                </a:lnTo>
                <a:close/>
              </a:path>
            </a:pathLst>
          </a:custGeom>
          <a:solidFill>
            <a:srgbClr val="EED2CE"/>
          </a:solidFill>
        </p:spPr>
        <p:txBody>
          <a:bodyPr wrap="square" lIns="0" tIns="0" rIns="0" bIns="0" rtlCol="0"/>
          <a:lstStyle/>
          <a:p>
            <a:endParaRPr/>
          </a:p>
        </p:txBody>
      </p:sp>
      <p:sp>
        <p:nvSpPr>
          <p:cNvPr id="24" name="object 24"/>
          <p:cNvSpPr/>
          <p:nvPr/>
        </p:nvSpPr>
        <p:spPr>
          <a:xfrm>
            <a:off x="2786951" y="2525610"/>
            <a:ext cx="3182620" cy="564515"/>
          </a:xfrm>
          <a:custGeom>
            <a:avLst/>
            <a:gdLst/>
            <a:ahLst/>
            <a:cxnLst/>
            <a:rect l="l" t="t" r="r" b="b"/>
            <a:pathLst>
              <a:path w="3182620" h="564514">
                <a:moveTo>
                  <a:pt x="0" y="0"/>
                </a:moveTo>
                <a:lnTo>
                  <a:pt x="3182048" y="0"/>
                </a:lnTo>
                <a:lnTo>
                  <a:pt x="3182048" y="564324"/>
                </a:lnTo>
                <a:lnTo>
                  <a:pt x="0" y="564324"/>
                </a:lnTo>
                <a:lnTo>
                  <a:pt x="0" y="0"/>
                </a:lnTo>
                <a:close/>
              </a:path>
            </a:pathLst>
          </a:custGeom>
          <a:solidFill>
            <a:srgbClr val="EED2CE"/>
          </a:solidFill>
        </p:spPr>
        <p:txBody>
          <a:bodyPr wrap="square" lIns="0" tIns="0" rIns="0" bIns="0" rtlCol="0"/>
          <a:lstStyle/>
          <a:p>
            <a:endParaRPr/>
          </a:p>
        </p:txBody>
      </p:sp>
      <p:sp>
        <p:nvSpPr>
          <p:cNvPr id="25" name="object 25"/>
          <p:cNvSpPr/>
          <p:nvPr/>
        </p:nvSpPr>
        <p:spPr>
          <a:xfrm>
            <a:off x="5969000" y="2525610"/>
            <a:ext cx="2794000" cy="564515"/>
          </a:xfrm>
          <a:custGeom>
            <a:avLst/>
            <a:gdLst/>
            <a:ahLst/>
            <a:cxnLst/>
            <a:rect l="l" t="t" r="r" b="b"/>
            <a:pathLst>
              <a:path w="2794000" h="564514">
                <a:moveTo>
                  <a:pt x="0" y="0"/>
                </a:moveTo>
                <a:lnTo>
                  <a:pt x="2794000" y="0"/>
                </a:lnTo>
                <a:lnTo>
                  <a:pt x="2794000" y="564324"/>
                </a:lnTo>
                <a:lnTo>
                  <a:pt x="0" y="564324"/>
                </a:lnTo>
                <a:lnTo>
                  <a:pt x="0" y="0"/>
                </a:lnTo>
                <a:close/>
              </a:path>
            </a:pathLst>
          </a:custGeom>
          <a:solidFill>
            <a:srgbClr val="EED2CE"/>
          </a:solidFill>
        </p:spPr>
        <p:txBody>
          <a:bodyPr wrap="square" lIns="0" tIns="0" rIns="0" bIns="0" rtlCol="0"/>
          <a:lstStyle/>
          <a:p>
            <a:endParaRPr/>
          </a:p>
        </p:txBody>
      </p:sp>
      <p:sp>
        <p:nvSpPr>
          <p:cNvPr id="26" name="object 26"/>
          <p:cNvSpPr/>
          <p:nvPr/>
        </p:nvSpPr>
        <p:spPr>
          <a:xfrm>
            <a:off x="381000" y="4171987"/>
            <a:ext cx="2406015" cy="1082675"/>
          </a:xfrm>
          <a:custGeom>
            <a:avLst/>
            <a:gdLst/>
            <a:ahLst/>
            <a:cxnLst/>
            <a:rect l="l" t="t" r="r" b="b"/>
            <a:pathLst>
              <a:path w="2406015" h="1082675">
                <a:moveTo>
                  <a:pt x="0" y="0"/>
                </a:moveTo>
                <a:lnTo>
                  <a:pt x="2405951" y="0"/>
                </a:lnTo>
                <a:lnTo>
                  <a:pt x="2405951" y="1082052"/>
                </a:lnTo>
                <a:lnTo>
                  <a:pt x="0" y="1082052"/>
                </a:lnTo>
                <a:lnTo>
                  <a:pt x="0" y="0"/>
                </a:lnTo>
                <a:close/>
              </a:path>
            </a:pathLst>
          </a:custGeom>
          <a:solidFill>
            <a:srgbClr val="EED2CE"/>
          </a:solidFill>
        </p:spPr>
        <p:txBody>
          <a:bodyPr wrap="square" lIns="0" tIns="0" rIns="0" bIns="0" rtlCol="0"/>
          <a:lstStyle/>
          <a:p>
            <a:endParaRPr/>
          </a:p>
        </p:txBody>
      </p:sp>
      <p:sp>
        <p:nvSpPr>
          <p:cNvPr id="27" name="object 27"/>
          <p:cNvSpPr/>
          <p:nvPr/>
        </p:nvSpPr>
        <p:spPr>
          <a:xfrm>
            <a:off x="2786951" y="4171987"/>
            <a:ext cx="3182620" cy="1082675"/>
          </a:xfrm>
          <a:custGeom>
            <a:avLst/>
            <a:gdLst/>
            <a:ahLst/>
            <a:cxnLst/>
            <a:rect l="l" t="t" r="r" b="b"/>
            <a:pathLst>
              <a:path w="3182620" h="1082675">
                <a:moveTo>
                  <a:pt x="0" y="0"/>
                </a:moveTo>
                <a:lnTo>
                  <a:pt x="3182048" y="0"/>
                </a:lnTo>
                <a:lnTo>
                  <a:pt x="3182048" y="1082052"/>
                </a:lnTo>
                <a:lnTo>
                  <a:pt x="0" y="1082052"/>
                </a:lnTo>
                <a:lnTo>
                  <a:pt x="0" y="0"/>
                </a:lnTo>
                <a:close/>
              </a:path>
            </a:pathLst>
          </a:custGeom>
          <a:solidFill>
            <a:srgbClr val="EED2CE"/>
          </a:solidFill>
        </p:spPr>
        <p:txBody>
          <a:bodyPr wrap="square" lIns="0" tIns="0" rIns="0" bIns="0" rtlCol="0"/>
          <a:lstStyle/>
          <a:p>
            <a:endParaRPr/>
          </a:p>
        </p:txBody>
      </p:sp>
      <p:sp>
        <p:nvSpPr>
          <p:cNvPr id="28" name="object 28"/>
          <p:cNvSpPr/>
          <p:nvPr/>
        </p:nvSpPr>
        <p:spPr>
          <a:xfrm>
            <a:off x="5969000" y="4171987"/>
            <a:ext cx="2794000" cy="1082675"/>
          </a:xfrm>
          <a:custGeom>
            <a:avLst/>
            <a:gdLst/>
            <a:ahLst/>
            <a:cxnLst/>
            <a:rect l="l" t="t" r="r" b="b"/>
            <a:pathLst>
              <a:path w="2794000" h="1082675">
                <a:moveTo>
                  <a:pt x="0" y="0"/>
                </a:moveTo>
                <a:lnTo>
                  <a:pt x="2794000" y="0"/>
                </a:lnTo>
                <a:lnTo>
                  <a:pt x="2794000" y="1082052"/>
                </a:lnTo>
                <a:lnTo>
                  <a:pt x="0" y="1082052"/>
                </a:lnTo>
                <a:lnTo>
                  <a:pt x="0" y="0"/>
                </a:lnTo>
                <a:close/>
              </a:path>
            </a:pathLst>
          </a:custGeom>
          <a:solidFill>
            <a:srgbClr val="EED2CE"/>
          </a:solidFill>
        </p:spPr>
        <p:txBody>
          <a:bodyPr wrap="square" lIns="0" tIns="0" rIns="0" bIns="0" rtlCol="0"/>
          <a:lstStyle/>
          <a:p>
            <a:endParaRPr/>
          </a:p>
        </p:txBody>
      </p:sp>
      <p:sp>
        <p:nvSpPr>
          <p:cNvPr id="29" name="object 29"/>
          <p:cNvSpPr/>
          <p:nvPr/>
        </p:nvSpPr>
        <p:spPr>
          <a:xfrm>
            <a:off x="381000" y="5593135"/>
            <a:ext cx="2406015" cy="587375"/>
          </a:xfrm>
          <a:custGeom>
            <a:avLst/>
            <a:gdLst/>
            <a:ahLst/>
            <a:cxnLst/>
            <a:rect l="l" t="t" r="r" b="b"/>
            <a:pathLst>
              <a:path w="2406015" h="587375">
                <a:moveTo>
                  <a:pt x="0" y="0"/>
                </a:moveTo>
                <a:lnTo>
                  <a:pt x="2405951" y="0"/>
                </a:lnTo>
                <a:lnTo>
                  <a:pt x="2405951" y="586750"/>
                </a:lnTo>
                <a:lnTo>
                  <a:pt x="0" y="586750"/>
                </a:lnTo>
                <a:lnTo>
                  <a:pt x="0" y="0"/>
                </a:lnTo>
                <a:close/>
              </a:path>
            </a:pathLst>
          </a:custGeom>
          <a:solidFill>
            <a:srgbClr val="EED2CE"/>
          </a:solidFill>
        </p:spPr>
        <p:txBody>
          <a:bodyPr wrap="square" lIns="0" tIns="0" rIns="0" bIns="0" rtlCol="0"/>
          <a:lstStyle/>
          <a:p>
            <a:endParaRPr/>
          </a:p>
        </p:txBody>
      </p:sp>
      <p:sp>
        <p:nvSpPr>
          <p:cNvPr id="30" name="object 30"/>
          <p:cNvSpPr/>
          <p:nvPr/>
        </p:nvSpPr>
        <p:spPr>
          <a:xfrm>
            <a:off x="2786951" y="5593135"/>
            <a:ext cx="3182620" cy="587375"/>
          </a:xfrm>
          <a:custGeom>
            <a:avLst/>
            <a:gdLst/>
            <a:ahLst/>
            <a:cxnLst/>
            <a:rect l="l" t="t" r="r" b="b"/>
            <a:pathLst>
              <a:path w="3182620" h="587375">
                <a:moveTo>
                  <a:pt x="0" y="0"/>
                </a:moveTo>
                <a:lnTo>
                  <a:pt x="3182048" y="0"/>
                </a:lnTo>
                <a:lnTo>
                  <a:pt x="3182048" y="586750"/>
                </a:lnTo>
                <a:lnTo>
                  <a:pt x="0" y="586750"/>
                </a:lnTo>
                <a:lnTo>
                  <a:pt x="0" y="0"/>
                </a:lnTo>
                <a:close/>
              </a:path>
            </a:pathLst>
          </a:custGeom>
          <a:solidFill>
            <a:srgbClr val="EED2CE"/>
          </a:solidFill>
        </p:spPr>
        <p:txBody>
          <a:bodyPr wrap="square" lIns="0" tIns="0" rIns="0" bIns="0" rtlCol="0"/>
          <a:lstStyle/>
          <a:p>
            <a:endParaRPr/>
          </a:p>
        </p:txBody>
      </p:sp>
      <p:sp>
        <p:nvSpPr>
          <p:cNvPr id="31" name="object 31"/>
          <p:cNvSpPr/>
          <p:nvPr/>
        </p:nvSpPr>
        <p:spPr>
          <a:xfrm>
            <a:off x="5969000" y="5593135"/>
            <a:ext cx="2794000" cy="587375"/>
          </a:xfrm>
          <a:custGeom>
            <a:avLst/>
            <a:gdLst/>
            <a:ahLst/>
            <a:cxnLst/>
            <a:rect l="l" t="t" r="r" b="b"/>
            <a:pathLst>
              <a:path w="2794000" h="587375">
                <a:moveTo>
                  <a:pt x="0" y="0"/>
                </a:moveTo>
                <a:lnTo>
                  <a:pt x="2794000" y="0"/>
                </a:lnTo>
                <a:lnTo>
                  <a:pt x="2794000" y="586750"/>
                </a:lnTo>
                <a:lnTo>
                  <a:pt x="0" y="586750"/>
                </a:lnTo>
                <a:lnTo>
                  <a:pt x="0" y="0"/>
                </a:lnTo>
                <a:close/>
              </a:path>
            </a:pathLst>
          </a:custGeom>
          <a:solidFill>
            <a:srgbClr val="EED2CE"/>
          </a:solidFill>
        </p:spPr>
        <p:txBody>
          <a:bodyPr wrap="square" lIns="0" tIns="0" rIns="0" bIns="0" rtlCol="0"/>
          <a:lstStyle/>
          <a:p>
            <a:endParaRPr/>
          </a:p>
        </p:txBody>
      </p:sp>
      <p:sp>
        <p:nvSpPr>
          <p:cNvPr id="32" name="object 32"/>
          <p:cNvSpPr/>
          <p:nvPr/>
        </p:nvSpPr>
        <p:spPr>
          <a:xfrm>
            <a:off x="2786944" y="1030682"/>
            <a:ext cx="0" cy="5741035"/>
          </a:xfrm>
          <a:custGeom>
            <a:avLst/>
            <a:gdLst/>
            <a:ahLst/>
            <a:cxnLst/>
            <a:rect l="l" t="t" r="r" b="b"/>
            <a:pathLst>
              <a:path h="5741034">
                <a:moveTo>
                  <a:pt x="0" y="0"/>
                </a:moveTo>
                <a:lnTo>
                  <a:pt x="0" y="5740678"/>
                </a:lnTo>
              </a:path>
            </a:pathLst>
          </a:custGeom>
          <a:ln w="12699">
            <a:solidFill>
              <a:srgbClr val="FFFFFF"/>
            </a:solidFill>
          </a:ln>
        </p:spPr>
        <p:txBody>
          <a:bodyPr wrap="square" lIns="0" tIns="0" rIns="0" bIns="0" rtlCol="0"/>
          <a:lstStyle/>
          <a:p>
            <a:endParaRPr/>
          </a:p>
        </p:txBody>
      </p:sp>
      <p:sp>
        <p:nvSpPr>
          <p:cNvPr id="33" name="object 33"/>
          <p:cNvSpPr/>
          <p:nvPr/>
        </p:nvSpPr>
        <p:spPr>
          <a:xfrm>
            <a:off x="5968987" y="1030682"/>
            <a:ext cx="0" cy="5741035"/>
          </a:xfrm>
          <a:custGeom>
            <a:avLst/>
            <a:gdLst/>
            <a:ahLst/>
            <a:cxnLst/>
            <a:rect l="l" t="t" r="r" b="b"/>
            <a:pathLst>
              <a:path h="5741034">
                <a:moveTo>
                  <a:pt x="0" y="0"/>
                </a:moveTo>
                <a:lnTo>
                  <a:pt x="0" y="5740678"/>
                </a:lnTo>
              </a:path>
            </a:pathLst>
          </a:custGeom>
          <a:ln w="12699">
            <a:solidFill>
              <a:srgbClr val="FFFFFF"/>
            </a:solidFill>
          </a:ln>
        </p:spPr>
        <p:txBody>
          <a:bodyPr wrap="square" lIns="0" tIns="0" rIns="0" bIns="0" rtlCol="0"/>
          <a:lstStyle/>
          <a:p>
            <a:endParaRPr/>
          </a:p>
        </p:txBody>
      </p:sp>
      <p:sp>
        <p:nvSpPr>
          <p:cNvPr id="34" name="object 34"/>
          <p:cNvSpPr/>
          <p:nvPr/>
        </p:nvSpPr>
        <p:spPr>
          <a:xfrm>
            <a:off x="8762982" y="1030682"/>
            <a:ext cx="0" cy="5741035"/>
          </a:xfrm>
          <a:custGeom>
            <a:avLst/>
            <a:gdLst/>
            <a:ahLst/>
            <a:cxnLst/>
            <a:rect l="l" t="t" r="r" b="b"/>
            <a:pathLst>
              <a:path h="5741034">
                <a:moveTo>
                  <a:pt x="0" y="0"/>
                </a:moveTo>
                <a:lnTo>
                  <a:pt x="0" y="5740678"/>
                </a:lnTo>
              </a:path>
            </a:pathLst>
          </a:custGeom>
          <a:ln w="12699">
            <a:solidFill>
              <a:srgbClr val="FFFFFF"/>
            </a:solidFill>
          </a:ln>
        </p:spPr>
        <p:txBody>
          <a:bodyPr wrap="square" lIns="0" tIns="0" rIns="0" bIns="0" rtlCol="0"/>
          <a:lstStyle/>
          <a:p>
            <a:endParaRPr/>
          </a:p>
        </p:txBody>
      </p:sp>
      <p:sp>
        <p:nvSpPr>
          <p:cNvPr id="35" name="object 35"/>
          <p:cNvSpPr/>
          <p:nvPr/>
        </p:nvSpPr>
        <p:spPr>
          <a:xfrm>
            <a:off x="376249" y="1035432"/>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36" name="object 36"/>
          <p:cNvSpPr/>
          <p:nvPr/>
        </p:nvSpPr>
        <p:spPr>
          <a:xfrm>
            <a:off x="376249" y="1374532"/>
            <a:ext cx="8391525" cy="0"/>
          </a:xfrm>
          <a:custGeom>
            <a:avLst/>
            <a:gdLst/>
            <a:ahLst/>
            <a:cxnLst/>
            <a:rect l="l" t="t" r="r" b="b"/>
            <a:pathLst>
              <a:path w="8391525">
                <a:moveTo>
                  <a:pt x="0" y="0"/>
                </a:moveTo>
                <a:lnTo>
                  <a:pt x="8391483" y="0"/>
                </a:lnTo>
              </a:path>
            </a:pathLst>
          </a:custGeom>
          <a:ln w="38099">
            <a:solidFill>
              <a:srgbClr val="FFFFFF"/>
            </a:solidFill>
          </a:ln>
        </p:spPr>
        <p:txBody>
          <a:bodyPr wrap="square" lIns="0" tIns="0" rIns="0" bIns="0" rtlCol="0"/>
          <a:lstStyle/>
          <a:p>
            <a:endParaRPr/>
          </a:p>
        </p:txBody>
      </p:sp>
      <p:sp>
        <p:nvSpPr>
          <p:cNvPr id="37" name="object 37"/>
          <p:cNvSpPr/>
          <p:nvPr/>
        </p:nvSpPr>
        <p:spPr>
          <a:xfrm>
            <a:off x="376249" y="1961281"/>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38" name="object 38"/>
          <p:cNvSpPr/>
          <p:nvPr/>
        </p:nvSpPr>
        <p:spPr>
          <a:xfrm>
            <a:off x="376249" y="2525594"/>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39" name="object 39"/>
          <p:cNvSpPr/>
          <p:nvPr/>
        </p:nvSpPr>
        <p:spPr>
          <a:xfrm>
            <a:off x="376249" y="3089918"/>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40" name="object 40"/>
          <p:cNvSpPr/>
          <p:nvPr/>
        </p:nvSpPr>
        <p:spPr>
          <a:xfrm>
            <a:off x="376249" y="4171966"/>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41" name="object 41"/>
          <p:cNvSpPr/>
          <p:nvPr/>
        </p:nvSpPr>
        <p:spPr>
          <a:xfrm>
            <a:off x="376249" y="5254014"/>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42" name="object 42"/>
          <p:cNvSpPr/>
          <p:nvPr/>
        </p:nvSpPr>
        <p:spPr>
          <a:xfrm>
            <a:off x="376249" y="5593113"/>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43" name="object 43"/>
          <p:cNvSpPr/>
          <p:nvPr/>
        </p:nvSpPr>
        <p:spPr>
          <a:xfrm>
            <a:off x="376249" y="6179862"/>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44" name="object 44"/>
          <p:cNvSpPr/>
          <p:nvPr/>
        </p:nvSpPr>
        <p:spPr>
          <a:xfrm>
            <a:off x="376249" y="6766611"/>
            <a:ext cx="8391525" cy="0"/>
          </a:xfrm>
          <a:custGeom>
            <a:avLst/>
            <a:gdLst/>
            <a:ahLst/>
            <a:cxnLst/>
            <a:rect l="l" t="t" r="r" b="b"/>
            <a:pathLst>
              <a:path w="8391525">
                <a:moveTo>
                  <a:pt x="0" y="0"/>
                </a:moveTo>
                <a:lnTo>
                  <a:pt x="8391483" y="0"/>
                </a:lnTo>
              </a:path>
            </a:pathLst>
          </a:custGeom>
          <a:ln w="12699">
            <a:solidFill>
              <a:srgbClr val="FFFFFF"/>
            </a:solidFill>
          </a:ln>
        </p:spPr>
        <p:txBody>
          <a:bodyPr wrap="square" lIns="0" tIns="0" rIns="0" bIns="0" rtlCol="0"/>
          <a:lstStyle/>
          <a:p>
            <a:endParaRPr/>
          </a:p>
        </p:txBody>
      </p:sp>
      <p:sp>
        <p:nvSpPr>
          <p:cNvPr id="45" name="object 45"/>
          <p:cNvSpPr txBox="1"/>
          <p:nvPr/>
        </p:nvSpPr>
        <p:spPr>
          <a:xfrm>
            <a:off x="454025" y="1052703"/>
            <a:ext cx="6342380" cy="269240"/>
          </a:xfrm>
          <a:prstGeom prst="rect">
            <a:avLst/>
          </a:prstGeom>
        </p:spPr>
        <p:txBody>
          <a:bodyPr vert="horz" wrap="square" lIns="0" tIns="12700" rIns="0" bIns="0" rtlCol="0">
            <a:spAutoFit/>
          </a:bodyPr>
          <a:lstStyle/>
          <a:p>
            <a:pPr marL="12700">
              <a:lnSpc>
                <a:spcPct val="100000"/>
              </a:lnSpc>
              <a:spcBef>
                <a:spcPts val="100"/>
              </a:spcBef>
              <a:tabLst>
                <a:tab pos="2418080" algn="l"/>
                <a:tab pos="5600065" algn="l"/>
              </a:tabLst>
            </a:pPr>
            <a:r>
              <a:rPr sz="1600" b="1" spc="-5" dirty="0">
                <a:solidFill>
                  <a:srgbClr val="FFFFFF"/>
                </a:solidFill>
                <a:latin typeface="Georgia"/>
                <a:cs typeface="Georgia"/>
              </a:rPr>
              <a:t>Basi</a:t>
            </a:r>
            <a:r>
              <a:rPr sz="1600" b="1" dirty="0">
                <a:solidFill>
                  <a:srgbClr val="FFFFFF"/>
                </a:solidFill>
                <a:latin typeface="Georgia"/>
                <a:cs typeface="Georgia"/>
              </a:rPr>
              <a:t>s</a:t>
            </a:r>
            <a:r>
              <a:rPr sz="1600" b="1" spc="-5" dirty="0">
                <a:solidFill>
                  <a:srgbClr val="FFFFFF"/>
                </a:solidFill>
                <a:latin typeface="Georgia"/>
                <a:cs typeface="Georgia"/>
              </a:rPr>
              <a:t> o</a:t>
            </a:r>
            <a:r>
              <a:rPr sz="1600" b="1" dirty="0">
                <a:solidFill>
                  <a:srgbClr val="FFFFFF"/>
                </a:solidFill>
                <a:latin typeface="Georgia"/>
                <a:cs typeface="Georgia"/>
              </a:rPr>
              <a:t>f</a:t>
            </a:r>
            <a:r>
              <a:rPr sz="1600" b="1" spc="-5" dirty="0">
                <a:solidFill>
                  <a:srgbClr val="FFFFFF"/>
                </a:solidFill>
                <a:latin typeface="Georgia"/>
                <a:cs typeface="Georgia"/>
              </a:rPr>
              <a:t> Distinctio</a:t>
            </a:r>
            <a:r>
              <a:rPr sz="1600" b="1" dirty="0">
                <a:solidFill>
                  <a:srgbClr val="FFFFFF"/>
                </a:solidFill>
                <a:latin typeface="Georgia"/>
                <a:cs typeface="Georgia"/>
              </a:rPr>
              <a:t>n	</a:t>
            </a:r>
            <a:r>
              <a:rPr sz="1600" b="1" spc="-5" dirty="0">
                <a:solidFill>
                  <a:srgbClr val="FFFFFF"/>
                </a:solidFill>
                <a:latin typeface="Georgia"/>
                <a:cs typeface="Georgia"/>
              </a:rPr>
              <a:t>Journa</a:t>
            </a:r>
            <a:r>
              <a:rPr sz="1600" b="1" dirty="0">
                <a:solidFill>
                  <a:srgbClr val="FFFFFF"/>
                </a:solidFill>
                <a:latin typeface="Georgia"/>
                <a:cs typeface="Georgia"/>
              </a:rPr>
              <a:t>l	</a:t>
            </a:r>
            <a:r>
              <a:rPr sz="1600" b="1" spc="-5" dirty="0">
                <a:solidFill>
                  <a:srgbClr val="FFFFFF"/>
                </a:solidFill>
                <a:latin typeface="Georgia"/>
                <a:cs typeface="Georgia"/>
              </a:rPr>
              <a:t>Ledge</a:t>
            </a:r>
            <a:r>
              <a:rPr sz="1600" b="1" dirty="0">
                <a:solidFill>
                  <a:srgbClr val="FFFFFF"/>
                </a:solidFill>
                <a:latin typeface="Georgia"/>
                <a:cs typeface="Georgia"/>
              </a:rPr>
              <a:t>r</a:t>
            </a:r>
            <a:endParaRPr sz="1600">
              <a:latin typeface="Georgia"/>
              <a:cs typeface="Georgia"/>
            </a:endParaRPr>
          </a:p>
        </p:txBody>
      </p:sp>
      <p:sp>
        <p:nvSpPr>
          <p:cNvPr id="46" name="object 46"/>
          <p:cNvSpPr txBox="1"/>
          <p:nvPr/>
        </p:nvSpPr>
        <p:spPr>
          <a:xfrm>
            <a:off x="6042025" y="1391806"/>
            <a:ext cx="2365375" cy="5168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Book of final or secondary  entry.</a:t>
            </a:r>
            <a:endParaRPr sz="1600">
              <a:latin typeface="Georgia"/>
              <a:cs typeface="Georgia"/>
            </a:endParaRPr>
          </a:p>
        </p:txBody>
      </p:sp>
      <p:sp>
        <p:nvSpPr>
          <p:cNvPr id="47" name="object 47"/>
          <p:cNvSpPr txBox="1"/>
          <p:nvPr/>
        </p:nvSpPr>
        <p:spPr>
          <a:xfrm>
            <a:off x="6042025" y="1978558"/>
            <a:ext cx="7753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Journal.</a:t>
            </a:r>
            <a:endParaRPr sz="1600">
              <a:latin typeface="Georgia"/>
              <a:cs typeface="Georgia"/>
            </a:endParaRPr>
          </a:p>
        </p:txBody>
      </p:sp>
      <p:sp>
        <p:nvSpPr>
          <p:cNvPr id="48" name="object 48"/>
          <p:cNvSpPr txBox="1"/>
          <p:nvPr/>
        </p:nvSpPr>
        <p:spPr>
          <a:xfrm>
            <a:off x="454025" y="1391806"/>
            <a:ext cx="5260975" cy="1420495"/>
          </a:xfrm>
          <a:prstGeom prst="rect">
            <a:avLst/>
          </a:prstGeom>
        </p:spPr>
        <p:txBody>
          <a:bodyPr vert="horz" wrap="square" lIns="0" tIns="12700" rIns="0" bIns="0" rtlCol="0">
            <a:spAutoFit/>
          </a:bodyPr>
          <a:lstStyle/>
          <a:p>
            <a:pPr marL="224790" indent="-212090">
              <a:lnSpc>
                <a:spcPct val="100000"/>
              </a:lnSpc>
              <a:spcBef>
                <a:spcPts val="100"/>
              </a:spcBef>
              <a:buAutoNum type="arabicParenR"/>
              <a:tabLst>
                <a:tab pos="225425" algn="l"/>
                <a:tab pos="2418080" algn="l"/>
              </a:tabLst>
            </a:pPr>
            <a:r>
              <a:rPr sz="1600" spc="-5" dirty="0">
                <a:latin typeface="Georgia"/>
                <a:cs typeface="Georgia"/>
              </a:rPr>
              <a:t>Nature of Book	Book of original or prime</a:t>
            </a:r>
            <a:r>
              <a:rPr sz="1600" spc="-75" dirty="0">
                <a:latin typeface="Georgia"/>
                <a:cs typeface="Georgia"/>
              </a:rPr>
              <a:t> </a:t>
            </a:r>
            <a:r>
              <a:rPr sz="1600" spc="-5" dirty="0">
                <a:latin typeface="Georgia"/>
                <a:cs typeface="Georgia"/>
              </a:rPr>
              <a:t>entry.</a:t>
            </a:r>
            <a:endParaRPr sz="1600">
              <a:latin typeface="Georgia"/>
              <a:cs typeface="Georgia"/>
            </a:endParaRPr>
          </a:p>
          <a:p>
            <a:pPr>
              <a:lnSpc>
                <a:spcPct val="100000"/>
              </a:lnSpc>
              <a:spcBef>
                <a:spcPts val="55"/>
              </a:spcBef>
              <a:buFont typeface="Georgia"/>
              <a:buAutoNum type="arabicParenR"/>
            </a:pPr>
            <a:endParaRPr sz="2300">
              <a:latin typeface="Times New Roman"/>
              <a:cs typeface="Times New Roman"/>
            </a:endParaRPr>
          </a:p>
          <a:p>
            <a:pPr marL="250825" indent="-238125">
              <a:lnSpc>
                <a:spcPct val="100000"/>
              </a:lnSpc>
              <a:buAutoNum type="arabicParenR"/>
              <a:tabLst>
                <a:tab pos="251460" algn="l"/>
                <a:tab pos="2418080" algn="l"/>
              </a:tabLst>
            </a:pPr>
            <a:r>
              <a:rPr sz="1600" spc="-5" dirty="0">
                <a:latin typeface="Georgia"/>
                <a:cs typeface="Georgia"/>
              </a:rPr>
              <a:t>Basis for Preparation	Source</a:t>
            </a:r>
            <a:r>
              <a:rPr sz="1600" spc="-10" dirty="0">
                <a:latin typeface="Georgia"/>
                <a:cs typeface="Georgia"/>
              </a:rPr>
              <a:t> </a:t>
            </a:r>
            <a:r>
              <a:rPr sz="1600" spc="-5" dirty="0">
                <a:latin typeface="Georgia"/>
                <a:cs typeface="Georgia"/>
              </a:rPr>
              <a:t>Documents.</a:t>
            </a:r>
            <a:endParaRPr sz="1600">
              <a:latin typeface="Georgia"/>
              <a:cs typeface="Georgia"/>
            </a:endParaRPr>
          </a:p>
          <a:p>
            <a:pPr>
              <a:lnSpc>
                <a:spcPct val="100000"/>
              </a:lnSpc>
              <a:spcBef>
                <a:spcPts val="50"/>
              </a:spcBef>
              <a:buFont typeface="Georgia"/>
              <a:buAutoNum type="arabicParenR"/>
            </a:pPr>
            <a:endParaRPr sz="2150">
              <a:latin typeface="Times New Roman"/>
              <a:cs typeface="Times New Roman"/>
            </a:endParaRPr>
          </a:p>
          <a:p>
            <a:pPr marL="249554" indent="-236854">
              <a:lnSpc>
                <a:spcPct val="100000"/>
              </a:lnSpc>
              <a:buAutoNum type="arabicParenR"/>
              <a:tabLst>
                <a:tab pos="250190" algn="l"/>
                <a:tab pos="2418080" algn="l"/>
              </a:tabLst>
            </a:pPr>
            <a:r>
              <a:rPr sz="1600" spc="-5" dirty="0">
                <a:latin typeface="Georgia"/>
                <a:cs typeface="Georgia"/>
              </a:rPr>
              <a:t>Stage of Recording	First.</a:t>
            </a:r>
            <a:endParaRPr sz="1600">
              <a:latin typeface="Georgia"/>
              <a:cs typeface="Georgia"/>
            </a:endParaRPr>
          </a:p>
        </p:txBody>
      </p:sp>
      <p:sp>
        <p:nvSpPr>
          <p:cNvPr id="49" name="object 49"/>
          <p:cNvSpPr txBox="1"/>
          <p:nvPr/>
        </p:nvSpPr>
        <p:spPr>
          <a:xfrm>
            <a:off x="6042025" y="2542883"/>
            <a:ext cx="73088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Second.</a:t>
            </a:r>
            <a:endParaRPr sz="1600">
              <a:latin typeface="Georgia"/>
              <a:cs typeface="Georgia"/>
            </a:endParaRPr>
          </a:p>
        </p:txBody>
      </p:sp>
      <p:sp>
        <p:nvSpPr>
          <p:cNvPr id="50" name="object 50"/>
          <p:cNvSpPr txBox="1"/>
          <p:nvPr/>
        </p:nvSpPr>
        <p:spPr>
          <a:xfrm>
            <a:off x="454025" y="3107207"/>
            <a:ext cx="1332865" cy="5168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4) Objective</a:t>
            </a:r>
            <a:r>
              <a:rPr sz="1600" spc="-90" dirty="0">
                <a:latin typeface="Georgia"/>
                <a:cs typeface="Georgia"/>
              </a:rPr>
              <a:t> </a:t>
            </a:r>
            <a:r>
              <a:rPr sz="1600" spc="-5" dirty="0">
                <a:latin typeface="Georgia"/>
                <a:cs typeface="Georgia"/>
              </a:rPr>
              <a:t>of  Preparation</a:t>
            </a:r>
            <a:endParaRPr sz="1600">
              <a:latin typeface="Georgia"/>
              <a:cs typeface="Georgia"/>
            </a:endParaRPr>
          </a:p>
        </p:txBody>
      </p:sp>
      <p:sp>
        <p:nvSpPr>
          <p:cNvPr id="51" name="object 51"/>
          <p:cNvSpPr txBox="1"/>
          <p:nvPr/>
        </p:nvSpPr>
        <p:spPr>
          <a:xfrm>
            <a:off x="2859976" y="3107207"/>
            <a:ext cx="2540635" cy="5168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To record all transactions in  chronological</a:t>
            </a:r>
            <a:r>
              <a:rPr sz="1600" spc="-15" dirty="0">
                <a:latin typeface="Georgia"/>
                <a:cs typeface="Georgia"/>
              </a:rPr>
              <a:t> </a:t>
            </a:r>
            <a:r>
              <a:rPr sz="1600" spc="-5" dirty="0">
                <a:latin typeface="Georgia"/>
                <a:cs typeface="Georgia"/>
              </a:rPr>
              <a:t>order.</a:t>
            </a:r>
            <a:endParaRPr sz="1600">
              <a:latin typeface="Georgia"/>
              <a:cs typeface="Georgia"/>
            </a:endParaRPr>
          </a:p>
        </p:txBody>
      </p:sp>
      <p:sp>
        <p:nvSpPr>
          <p:cNvPr id="52" name="object 52"/>
          <p:cNvSpPr txBox="1"/>
          <p:nvPr/>
        </p:nvSpPr>
        <p:spPr>
          <a:xfrm>
            <a:off x="6042025" y="3107207"/>
            <a:ext cx="2233295" cy="10121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To know the net effect of  various transactions  affecting </a:t>
            </a:r>
            <a:r>
              <a:rPr sz="1600" dirty="0">
                <a:latin typeface="Georgia"/>
                <a:cs typeface="Georgia"/>
              </a:rPr>
              <a:t>a </a:t>
            </a:r>
            <a:r>
              <a:rPr sz="1600" spc="-5" dirty="0">
                <a:latin typeface="Georgia"/>
                <a:cs typeface="Georgia"/>
              </a:rPr>
              <a:t>particular  account.</a:t>
            </a:r>
            <a:endParaRPr sz="1600">
              <a:latin typeface="Georgia"/>
              <a:cs typeface="Georgia"/>
            </a:endParaRPr>
          </a:p>
        </p:txBody>
      </p:sp>
      <p:sp>
        <p:nvSpPr>
          <p:cNvPr id="53" name="object 53"/>
          <p:cNvSpPr txBox="1"/>
          <p:nvPr/>
        </p:nvSpPr>
        <p:spPr>
          <a:xfrm>
            <a:off x="454025" y="4189260"/>
            <a:ext cx="92329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5)</a:t>
            </a:r>
            <a:r>
              <a:rPr sz="1600" spc="-75" dirty="0">
                <a:latin typeface="Georgia"/>
                <a:cs typeface="Georgia"/>
              </a:rPr>
              <a:t> </a:t>
            </a:r>
            <a:r>
              <a:rPr sz="1600" spc="-5" dirty="0">
                <a:latin typeface="Georgia"/>
                <a:cs typeface="Georgia"/>
              </a:rPr>
              <a:t>Format</a:t>
            </a:r>
            <a:endParaRPr sz="1600">
              <a:latin typeface="Georgia"/>
              <a:cs typeface="Georgia"/>
            </a:endParaRPr>
          </a:p>
        </p:txBody>
      </p:sp>
      <p:sp>
        <p:nvSpPr>
          <p:cNvPr id="54" name="object 54"/>
          <p:cNvSpPr txBox="1"/>
          <p:nvPr/>
        </p:nvSpPr>
        <p:spPr>
          <a:xfrm>
            <a:off x="2859976" y="4189260"/>
            <a:ext cx="3030855" cy="516890"/>
          </a:xfrm>
          <a:prstGeom prst="rect">
            <a:avLst/>
          </a:prstGeom>
        </p:spPr>
        <p:txBody>
          <a:bodyPr vert="horz" wrap="square" lIns="0" tIns="8890" rIns="0" bIns="0" rtlCol="0">
            <a:spAutoFit/>
          </a:bodyPr>
          <a:lstStyle/>
          <a:p>
            <a:pPr marL="12700" marR="5080">
              <a:lnSpc>
                <a:spcPct val="101600"/>
              </a:lnSpc>
              <a:spcBef>
                <a:spcPts val="70"/>
              </a:spcBef>
            </a:pPr>
            <a:r>
              <a:rPr sz="1600" dirty="0">
                <a:latin typeface="Georgia"/>
                <a:cs typeface="Georgia"/>
              </a:rPr>
              <a:t>5 </a:t>
            </a:r>
            <a:r>
              <a:rPr sz="1600" spc="-5" dirty="0">
                <a:latin typeface="Georgia"/>
                <a:cs typeface="Georgia"/>
              </a:rPr>
              <a:t>columns: date, particulars, L.F.,  Dr. amount and Cr.</a:t>
            </a:r>
            <a:r>
              <a:rPr sz="1600" spc="-30" dirty="0">
                <a:latin typeface="Georgia"/>
                <a:cs typeface="Georgia"/>
              </a:rPr>
              <a:t> </a:t>
            </a:r>
            <a:r>
              <a:rPr sz="1600" spc="-5" dirty="0">
                <a:latin typeface="Georgia"/>
                <a:cs typeface="Georgia"/>
              </a:rPr>
              <a:t>Amount.</a:t>
            </a:r>
            <a:endParaRPr sz="1600">
              <a:latin typeface="Georgia"/>
              <a:cs typeface="Georgia"/>
            </a:endParaRPr>
          </a:p>
        </p:txBody>
      </p:sp>
      <p:sp>
        <p:nvSpPr>
          <p:cNvPr id="55" name="object 55"/>
          <p:cNvSpPr txBox="1"/>
          <p:nvPr/>
        </p:nvSpPr>
        <p:spPr>
          <a:xfrm>
            <a:off x="6042025" y="4189260"/>
            <a:ext cx="2452370" cy="10121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Identical </a:t>
            </a:r>
            <a:r>
              <a:rPr sz="1600" dirty="0">
                <a:latin typeface="Georgia"/>
                <a:cs typeface="Georgia"/>
              </a:rPr>
              <a:t>4 </a:t>
            </a:r>
            <a:r>
              <a:rPr sz="1600" spc="-5" dirty="0">
                <a:latin typeface="Georgia"/>
                <a:cs typeface="Georgia"/>
              </a:rPr>
              <a:t>Columns on Dr.  and Cr. Side: Date,  Particulars, folio and  amount.</a:t>
            </a:r>
            <a:endParaRPr sz="1600">
              <a:latin typeface="Georgia"/>
              <a:cs typeface="Georgia"/>
            </a:endParaRPr>
          </a:p>
        </p:txBody>
      </p:sp>
      <p:sp>
        <p:nvSpPr>
          <p:cNvPr id="56" name="object 56"/>
          <p:cNvSpPr txBox="1"/>
          <p:nvPr/>
        </p:nvSpPr>
        <p:spPr>
          <a:xfrm>
            <a:off x="454025" y="5271313"/>
            <a:ext cx="115125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6)</a:t>
            </a:r>
            <a:r>
              <a:rPr sz="1600" spc="-75" dirty="0">
                <a:latin typeface="Georgia"/>
                <a:cs typeface="Georgia"/>
              </a:rPr>
              <a:t> </a:t>
            </a:r>
            <a:r>
              <a:rPr sz="1600" spc="-5" dirty="0">
                <a:latin typeface="Georgia"/>
                <a:cs typeface="Georgia"/>
              </a:rPr>
              <a:t>Narration</a:t>
            </a:r>
            <a:endParaRPr sz="1600">
              <a:latin typeface="Georgia"/>
              <a:cs typeface="Georgia"/>
            </a:endParaRPr>
          </a:p>
        </p:txBody>
      </p:sp>
      <p:sp>
        <p:nvSpPr>
          <p:cNvPr id="57" name="object 57"/>
          <p:cNvSpPr txBox="1"/>
          <p:nvPr/>
        </p:nvSpPr>
        <p:spPr>
          <a:xfrm>
            <a:off x="2859976" y="5271313"/>
            <a:ext cx="39116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Yes.</a:t>
            </a:r>
            <a:endParaRPr sz="1600">
              <a:latin typeface="Georgia"/>
              <a:cs typeface="Georgia"/>
            </a:endParaRPr>
          </a:p>
        </p:txBody>
      </p:sp>
      <p:sp>
        <p:nvSpPr>
          <p:cNvPr id="58" name="object 58"/>
          <p:cNvSpPr txBox="1"/>
          <p:nvPr/>
        </p:nvSpPr>
        <p:spPr>
          <a:xfrm>
            <a:off x="6042025" y="5271313"/>
            <a:ext cx="346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No.</a:t>
            </a:r>
            <a:endParaRPr sz="1600">
              <a:latin typeface="Georgia"/>
              <a:cs typeface="Georgia"/>
            </a:endParaRPr>
          </a:p>
        </p:txBody>
      </p:sp>
      <p:sp>
        <p:nvSpPr>
          <p:cNvPr id="59" name="object 59"/>
          <p:cNvSpPr txBox="1"/>
          <p:nvPr/>
        </p:nvSpPr>
        <p:spPr>
          <a:xfrm>
            <a:off x="454025" y="5610408"/>
            <a:ext cx="2073910" cy="5168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7) Process of recording  entries</a:t>
            </a:r>
            <a:endParaRPr sz="1600">
              <a:latin typeface="Georgia"/>
              <a:cs typeface="Georgia"/>
            </a:endParaRPr>
          </a:p>
        </p:txBody>
      </p:sp>
      <p:sp>
        <p:nvSpPr>
          <p:cNvPr id="60" name="object 60"/>
          <p:cNvSpPr txBox="1"/>
          <p:nvPr/>
        </p:nvSpPr>
        <p:spPr>
          <a:xfrm>
            <a:off x="2859976" y="5610408"/>
            <a:ext cx="114998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Journalising</a:t>
            </a:r>
            <a:endParaRPr sz="1600">
              <a:latin typeface="Georgia"/>
              <a:cs typeface="Georgia"/>
            </a:endParaRPr>
          </a:p>
        </p:txBody>
      </p:sp>
      <p:sp>
        <p:nvSpPr>
          <p:cNvPr id="61" name="object 61"/>
          <p:cNvSpPr txBox="1"/>
          <p:nvPr/>
        </p:nvSpPr>
        <p:spPr>
          <a:xfrm>
            <a:off x="6042025" y="5610408"/>
            <a:ext cx="69977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Postin</a:t>
            </a:r>
            <a:r>
              <a:rPr sz="1600" dirty="0">
                <a:latin typeface="Georgia"/>
                <a:cs typeface="Georgia"/>
              </a:rPr>
              <a:t>g</a:t>
            </a:r>
            <a:endParaRPr sz="1600">
              <a:latin typeface="Georgia"/>
              <a:cs typeface="Georgia"/>
            </a:endParaRPr>
          </a:p>
        </p:txBody>
      </p:sp>
      <p:sp>
        <p:nvSpPr>
          <p:cNvPr id="62" name="object 62"/>
          <p:cNvSpPr txBox="1"/>
          <p:nvPr/>
        </p:nvSpPr>
        <p:spPr>
          <a:xfrm>
            <a:off x="454025" y="6197158"/>
            <a:ext cx="162560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8) Tax</a:t>
            </a:r>
            <a:r>
              <a:rPr sz="1600" spc="-80" dirty="0">
                <a:latin typeface="Georgia"/>
                <a:cs typeface="Georgia"/>
              </a:rPr>
              <a:t> </a:t>
            </a:r>
            <a:r>
              <a:rPr sz="1600" spc="-5" dirty="0">
                <a:latin typeface="Georgia"/>
                <a:cs typeface="Georgia"/>
              </a:rPr>
              <a:t>authorities</a:t>
            </a:r>
            <a:endParaRPr sz="1600">
              <a:latin typeface="Georgia"/>
              <a:cs typeface="Georgia"/>
            </a:endParaRPr>
          </a:p>
        </p:txBody>
      </p:sp>
      <p:sp>
        <p:nvSpPr>
          <p:cNvPr id="63" name="object 63"/>
          <p:cNvSpPr txBox="1"/>
          <p:nvPr/>
        </p:nvSpPr>
        <p:spPr>
          <a:xfrm>
            <a:off x="2859976" y="6197158"/>
            <a:ext cx="2056764" cy="5168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Do not rely upon these  Books</a:t>
            </a:r>
            <a:endParaRPr sz="1600">
              <a:latin typeface="Georgia"/>
              <a:cs typeface="Georgia"/>
            </a:endParaRPr>
          </a:p>
        </p:txBody>
      </p:sp>
      <p:sp>
        <p:nvSpPr>
          <p:cNvPr id="64" name="object 64"/>
          <p:cNvSpPr txBox="1"/>
          <p:nvPr/>
        </p:nvSpPr>
        <p:spPr>
          <a:xfrm>
            <a:off x="6042025" y="6197158"/>
            <a:ext cx="1951989" cy="51689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Georgia"/>
                <a:cs typeface="Georgia"/>
              </a:rPr>
              <a:t>Rely on the ledger</a:t>
            </a:r>
            <a:r>
              <a:rPr sz="1600" spc="-85" dirty="0">
                <a:latin typeface="Georgia"/>
                <a:cs typeface="Georgia"/>
              </a:rPr>
              <a:t> </a:t>
            </a:r>
            <a:r>
              <a:rPr sz="1600" spc="-5" dirty="0">
                <a:latin typeface="Georgia"/>
                <a:cs typeface="Georgia"/>
              </a:rPr>
              <a:t>for  assessment</a:t>
            </a:r>
            <a:r>
              <a:rPr sz="1600" spc="-40" dirty="0">
                <a:latin typeface="Georgia"/>
                <a:cs typeface="Georgia"/>
              </a:rPr>
              <a:t> </a:t>
            </a:r>
            <a:r>
              <a:rPr sz="1600" spc="-5" dirty="0">
                <a:latin typeface="Georgia"/>
                <a:cs typeface="Georgia"/>
              </a:rPr>
              <a:t>purpose.</a:t>
            </a:r>
            <a:endParaRPr sz="1600">
              <a:latin typeface="Georgia"/>
              <a:cs typeface="Georgi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6064" y="415036"/>
            <a:ext cx="404114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Balancing an</a:t>
            </a:r>
            <a:r>
              <a:rPr sz="3300" b="0" spc="-85" dirty="0">
                <a:solidFill>
                  <a:srgbClr val="7A9798"/>
                </a:solidFill>
                <a:latin typeface="Georgia"/>
                <a:cs typeface="Georgia"/>
              </a:rPr>
              <a:t> </a:t>
            </a:r>
            <a:r>
              <a:rPr sz="3300" b="0" spc="-5" dirty="0">
                <a:solidFill>
                  <a:srgbClr val="7A9798"/>
                </a:solidFill>
                <a:latin typeface="Georgia"/>
                <a:cs typeface="Georgia"/>
              </a:rPr>
              <a:t>Account</a:t>
            </a:r>
            <a:endParaRPr sz="3300">
              <a:latin typeface="Georgia"/>
              <a:cs typeface="Georgia"/>
            </a:endParaRPr>
          </a:p>
        </p:txBody>
      </p:sp>
      <p:sp>
        <p:nvSpPr>
          <p:cNvPr id="3" name="object 3"/>
          <p:cNvSpPr txBox="1"/>
          <p:nvPr/>
        </p:nvSpPr>
        <p:spPr>
          <a:xfrm>
            <a:off x="344499" y="1538732"/>
            <a:ext cx="8356600" cy="2551430"/>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Balance is the difference between the total debits and  the total credits of an</a:t>
            </a:r>
            <a:r>
              <a:rPr sz="2700" spc="25" dirty="0">
                <a:latin typeface="Georgia"/>
                <a:cs typeface="Georgia"/>
              </a:rPr>
              <a:t> </a:t>
            </a:r>
            <a:r>
              <a:rPr sz="2700" spc="-5" dirty="0">
                <a:latin typeface="Georgia"/>
                <a:cs typeface="Georgia"/>
              </a:rPr>
              <a:t>account.</a:t>
            </a:r>
            <a:endParaRPr sz="2700">
              <a:latin typeface="Georgia"/>
              <a:cs typeface="Georgia"/>
            </a:endParaRPr>
          </a:p>
          <a:p>
            <a:pPr marL="315595" marR="25400" indent="-302895">
              <a:lnSpc>
                <a:spcPct val="99400"/>
              </a:lnSpc>
              <a:spcBef>
                <a:spcPts val="434"/>
              </a:spcBef>
              <a:buClr>
                <a:srgbClr val="D16349"/>
              </a:buClr>
              <a:buSzPct val="85185"/>
              <a:buFont typeface="Arial"/>
              <a:buChar char="●"/>
              <a:tabLst>
                <a:tab pos="316230" algn="l"/>
              </a:tabLst>
            </a:pPr>
            <a:r>
              <a:rPr sz="2700" b="1" spc="-5" dirty="0">
                <a:latin typeface="Georgia"/>
                <a:cs typeface="Georgia"/>
              </a:rPr>
              <a:t>Balancing means the writing of the difference  between the amount </a:t>
            </a:r>
            <a:r>
              <a:rPr sz="2700" spc="-5" dirty="0">
                <a:latin typeface="Georgia"/>
                <a:cs typeface="Georgia"/>
              </a:rPr>
              <a:t>columns of the two sides in  the lighter (smaller total) side, so that the grand  totals of the two sides become</a:t>
            </a:r>
            <a:r>
              <a:rPr sz="2700" spc="-20" dirty="0">
                <a:latin typeface="Georgia"/>
                <a:cs typeface="Georgia"/>
              </a:rPr>
              <a:t> </a:t>
            </a:r>
            <a:r>
              <a:rPr sz="2700" spc="-5" dirty="0">
                <a:latin typeface="Georgia"/>
                <a:cs typeface="Georgia"/>
              </a:rPr>
              <a:t>equal.</a:t>
            </a:r>
            <a:endParaRPr sz="2700">
              <a:latin typeface="Georgia"/>
              <a:cs typeface="Georgi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462" y="415036"/>
            <a:ext cx="529272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Procedure for</a:t>
            </a:r>
            <a:r>
              <a:rPr sz="3300" spc="-90" dirty="0">
                <a:solidFill>
                  <a:srgbClr val="7A9798"/>
                </a:solidFill>
              </a:rPr>
              <a:t> </a:t>
            </a:r>
            <a:r>
              <a:rPr sz="3300" spc="-5" dirty="0">
                <a:solidFill>
                  <a:srgbClr val="7A9798"/>
                </a:solidFill>
              </a:rPr>
              <a:t>Balancing</a:t>
            </a:r>
            <a:endParaRPr sz="3300"/>
          </a:p>
        </p:txBody>
      </p:sp>
      <p:sp>
        <p:nvSpPr>
          <p:cNvPr id="3" name="object 3"/>
          <p:cNvSpPr/>
          <p:nvPr/>
        </p:nvSpPr>
        <p:spPr>
          <a:xfrm>
            <a:off x="457200" y="1752600"/>
            <a:ext cx="8229600" cy="4343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4734" y="415036"/>
            <a:ext cx="246507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Trial</a:t>
            </a:r>
            <a:r>
              <a:rPr sz="3300" b="0" spc="-90" dirty="0">
                <a:solidFill>
                  <a:srgbClr val="7A9798"/>
                </a:solidFill>
                <a:latin typeface="Georgia"/>
                <a:cs typeface="Georgia"/>
              </a:rPr>
              <a:t> </a:t>
            </a:r>
            <a:r>
              <a:rPr sz="3300" b="0" spc="-5" dirty="0">
                <a:solidFill>
                  <a:srgbClr val="7A9798"/>
                </a:solidFill>
                <a:latin typeface="Georgia"/>
                <a:cs typeface="Georgia"/>
              </a:rPr>
              <a:t>Balance</a:t>
            </a:r>
            <a:endParaRPr sz="3300">
              <a:latin typeface="Georgia"/>
              <a:cs typeface="Georgia"/>
            </a:endParaRPr>
          </a:p>
        </p:txBody>
      </p:sp>
      <p:sp>
        <p:nvSpPr>
          <p:cNvPr id="3" name="object 3"/>
          <p:cNvSpPr txBox="1"/>
          <p:nvPr/>
        </p:nvSpPr>
        <p:spPr>
          <a:xfrm>
            <a:off x="344499" y="1538732"/>
            <a:ext cx="8333740" cy="2551430"/>
          </a:xfrm>
          <a:prstGeom prst="rect">
            <a:avLst/>
          </a:prstGeom>
        </p:spPr>
        <p:txBody>
          <a:bodyPr vert="horz" wrap="square" lIns="0" tIns="27305" rIns="0" bIns="0" rtlCol="0">
            <a:spAutoFit/>
          </a:bodyPr>
          <a:lstStyle/>
          <a:p>
            <a:pPr marL="315595" marR="502284"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Trial balance is </a:t>
            </a:r>
            <a:r>
              <a:rPr sz="2700" dirty="0">
                <a:latin typeface="Georgia"/>
                <a:cs typeface="Georgia"/>
              </a:rPr>
              <a:t>a </a:t>
            </a:r>
            <a:r>
              <a:rPr sz="2700" spc="-5" dirty="0">
                <a:latin typeface="Georgia"/>
                <a:cs typeface="Georgia"/>
              </a:rPr>
              <a:t>statement which shows debit  balances and credit balances of all accounts in the  ledger.</a:t>
            </a:r>
            <a:endParaRPr sz="2700">
              <a:latin typeface="Georgia"/>
              <a:cs typeface="Georgia"/>
            </a:endParaRPr>
          </a:p>
          <a:p>
            <a:pPr marL="315595" marR="5080" indent="-302895">
              <a:lnSpc>
                <a:spcPct val="99300"/>
              </a:lnSpc>
              <a:spcBef>
                <a:spcPts val="430"/>
              </a:spcBef>
              <a:buClr>
                <a:srgbClr val="D16349"/>
              </a:buClr>
              <a:buSzPct val="85185"/>
              <a:buFont typeface="Arial"/>
              <a:buChar char="●"/>
              <a:tabLst>
                <a:tab pos="316230" algn="l"/>
              </a:tabLst>
            </a:pPr>
            <a:r>
              <a:rPr sz="2700" spc="-5" dirty="0">
                <a:latin typeface="Georgia"/>
                <a:cs typeface="Georgia"/>
              </a:rPr>
              <a:t>“Trial balance is </a:t>
            </a:r>
            <a:r>
              <a:rPr sz="2700" dirty="0">
                <a:latin typeface="Georgia"/>
                <a:cs typeface="Georgia"/>
              </a:rPr>
              <a:t>a </a:t>
            </a:r>
            <a:r>
              <a:rPr sz="2700" spc="-5" dirty="0">
                <a:latin typeface="Georgia"/>
                <a:cs typeface="Georgia"/>
              </a:rPr>
              <a:t>statement, prepared with the debit  and credit balances of ledger accounts to test the  arithmetical accuracy of the books” </a:t>
            </a:r>
            <a:r>
              <a:rPr sz="2700" dirty="0">
                <a:latin typeface="Georgia"/>
                <a:cs typeface="Georgia"/>
              </a:rPr>
              <a:t>– </a:t>
            </a:r>
            <a:r>
              <a:rPr sz="2700" b="1" spc="-5" dirty="0">
                <a:latin typeface="Georgia"/>
                <a:cs typeface="Georgia"/>
              </a:rPr>
              <a:t>J.R.</a:t>
            </a:r>
            <a:r>
              <a:rPr sz="2700" b="1" spc="-30" dirty="0">
                <a:latin typeface="Georgia"/>
                <a:cs typeface="Georgia"/>
              </a:rPr>
              <a:t> </a:t>
            </a:r>
            <a:r>
              <a:rPr sz="2700" b="1" spc="-5" dirty="0">
                <a:latin typeface="Georgia"/>
                <a:cs typeface="Georgia"/>
              </a:rPr>
              <a:t>Batliboi.</a:t>
            </a:r>
            <a:endParaRPr sz="2700">
              <a:latin typeface="Georgia"/>
              <a:cs typeface="Georgi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5547" y="415036"/>
            <a:ext cx="194437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Objectives</a:t>
            </a:r>
            <a:endParaRPr sz="3300">
              <a:latin typeface="Georgia"/>
              <a:cs typeface="Georgia"/>
            </a:endParaRPr>
          </a:p>
        </p:txBody>
      </p:sp>
      <p:sp>
        <p:nvSpPr>
          <p:cNvPr id="3" name="object 3"/>
          <p:cNvSpPr txBox="1"/>
          <p:nvPr/>
        </p:nvSpPr>
        <p:spPr>
          <a:xfrm>
            <a:off x="279189" y="1472057"/>
            <a:ext cx="7892415" cy="2343785"/>
          </a:xfrm>
          <a:prstGeom prst="rect">
            <a:avLst/>
          </a:prstGeom>
        </p:spPr>
        <p:txBody>
          <a:bodyPr vert="horz" wrap="square" lIns="0" tIns="79375" rIns="0" bIns="0" rtlCol="0">
            <a:spAutoFit/>
          </a:bodyPr>
          <a:lstStyle/>
          <a:p>
            <a:pPr marL="381000" indent="-303530">
              <a:lnSpc>
                <a:spcPct val="100000"/>
              </a:lnSpc>
              <a:spcBef>
                <a:spcPts val="625"/>
              </a:spcBef>
              <a:buClr>
                <a:srgbClr val="D16349"/>
              </a:buClr>
              <a:buSzPct val="85185"/>
              <a:buFont typeface="Arial"/>
              <a:buChar char="●"/>
              <a:tabLst>
                <a:tab pos="381635" algn="l"/>
              </a:tabLst>
            </a:pPr>
            <a:r>
              <a:rPr sz="2700" spc="-5" dirty="0">
                <a:latin typeface="Georgia"/>
                <a:cs typeface="Georgia"/>
              </a:rPr>
              <a:t>The objectives of preparing </a:t>
            </a:r>
            <a:r>
              <a:rPr sz="2700" dirty="0">
                <a:latin typeface="Georgia"/>
                <a:cs typeface="Georgia"/>
              </a:rPr>
              <a:t>a </a:t>
            </a:r>
            <a:r>
              <a:rPr sz="2700" spc="-5" dirty="0">
                <a:latin typeface="Georgia"/>
                <a:cs typeface="Georgia"/>
              </a:rPr>
              <a:t>trial balance</a:t>
            </a:r>
            <a:r>
              <a:rPr sz="2700" spc="-50" dirty="0">
                <a:latin typeface="Georgia"/>
                <a:cs typeface="Georgia"/>
              </a:rPr>
              <a:t> </a:t>
            </a:r>
            <a:r>
              <a:rPr sz="2700" spc="-5" dirty="0">
                <a:latin typeface="Georgia"/>
                <a:cs typeface="Georgia"/>
              </a:rPr>
              <a:t>are:</a:t>
            </a:r>
            <a:endParaRPr sz="2700">
              <a:latin typeface="Georgia"/>
              <a:cs typeface="Georgia"/>
            </a:endParaRPr>
          </a:p>
          <a:p>
            <a:pPr marL="679450" marR="5080" indent="-629285">
              <a:lnSpc>
                <a:spcPts val="3210"/>
              </a:lnSpc>
              <a:spcBef>
                <a:spcPts val="655"/>
              </a:spcBef>
              <a:buClr>
                <a:srgbClr val="D16349"/>
              </a:buClr>
              <a:buSzPct val="85185"/>
              <a:buAutoNum type="arabicPeriod"/>
              <a:tabLst>
                <a:tab pos="679450" algn="l"/>
                <a:tab pos="680085" algn="l"/>
              </a:tabLst>
            </a:pPr>
            <a:r>
              <a:rPr sz="2700" spc="-5" dirty="0">
                <a:latin typeface="Georgia"/>
                <a:cs typeface="Georgia"/>
              </a:rPr>
              <a:t>To check the arithmetical accuracy of the ledger  accounts.</a:t>
            </a:r>
            <a:endParaRPr sz="2700">
              <a:latin typeface="Georgia"/>
              <a:cs typeface="Georgia"/>
            </a:endParaRPr>
          </a:p>
          <a:p>
            <a:pPr marL="679450" indent="-666750">
              <a:lnSpc>
                <a:spcPct val="100000"/>
              </a:lnSpc>
              <a:spcBef>
                <a:spcPts val="425"/>
              </a:spcBef>
              <a:buClr>
                <a:srgbClr val="D16349"/>
              </a:buClr>
              <a:buSzPct val="85185"/>
              <a:buAutoNum type="arabicPeriod"/>
              <a:tabLst>
                <a:tab pos="679450" algn="l"/>
                <a:tab pos="680085" algn="l"/>
              </a:tabLst>
            </a:pPr>
            <a:r>
              <a:rPr sz="2700" spc="-5" dirty="0">
                <a:latin typeface="Georgia"/>
                <a:cs typeface="Georgia"/>
              </a:rPr>
              <a:t>To locate the</a:t>
            </a:r>
            <a:r>
              <a:rPr sz="2700" spc="-10" dirty="0">
                <a:latin typeface="Georgia"/>
                <a:cs typeface="Georgia"/>
              </a:rPr>
              <a:t> </a:t>
            </a:r>
            <a:r>
              <a:rPr sz="2700" spc="-5" dirty="0">
                <a:latin typeface="Georgia"/>
                <a:cs typeface="Georgia"/>
              </a:rPr>
              <a:t>errors.</a:t>
            </a:r>
            <a:endParaRPr sz="2700">
              <a:latin typeface="Georgia"/>
              <a:cs typeface="Georgia"/>
            </a:endParaRPr>
          </a:p>
          <a:p>
            <a:pPr marL="679450" indent="-664845">
              <a:lnSpc>
                <a:spcPct val="100000"/>
              </a:lnSpc>
              <a:spcBef>
                <a:spcPts val="509"/>
              </a:spcBef>
              <a:buClr>
                <a:srgbClr val="D16349"/>
              </a:buClr>
              <a:buSzPct val="85185"/>
              <a:buAutoNum type="arabicPeriod"/>
              <a:tabLst>
                <a:tab pos="679450" algn="l"/>
                <a:tab pos="680085" algn="l"/>
              </a:tabLst>
            </a:pPr>
            <a:r>
              <a:rPr sz="2700" spc="-5" dirty="0">
                <a:latin typeface="Georgia"/>
                <a:cs typeface="Georgia"/>
              </a:rPr>
              <a:t>To facilitate the preparation of final</a:t>
            </a:r>
            <a:r>
              <a:rPr sz="2700" spc="-50" dirty="0">
                <a:latin typeface="Georgia"/>
                <a:cs typeface="Georgia"/>
              </a:rPr>
              <a:t> </a:t>
            </a:r>
            <a:r>
              <a:rPr sz="2700" spc="-5" dirty="0">
                <a:latin typeface="Georgia"/>
                <a:cs typeface="Georgia"/>
              </a:rPr>
              <a:t>accounts.</a:t>
            </a:r>
            <a:endParaRPr sz="2700">
              <a:latin typeface="Georgia"/>
              <a:cs typeface="Georgi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5248" y="415036"/>
            <a:ext cx="216471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Advantages</a:t>
            </a:r>
            <a:endParaRPr sz="3300">
              <a:latin typeface="Georgia"/>
              <a:cs typeface="Georgia"/>
            </a:endParaRPr>
          </a:p>
        </p:txBody>
      </p:sp>
      <p:sp>
        <p:nvSpPr>
          <p:cNvPr id="3" name="object 3"/>
          <p:cNvSpPr txBox="1"/>
          <p:nvPr/>
        </p:nvSpPr>
        <p:spPr>
          <a:xfrm>
            <a:off x="374777" y="1538732"/>
            <a:ext cx="8122284" cy="4182110"/>
          </a:xfrm>
          <a:prstGeom prst="rect">
            <a:avLst/>
          </a:prstGeom>
        </p:spPr>
        <p:txBody>
          <a:bodyPr vert="horz" wrap="square" lIns="0" tIns="27305" rIns="0" bIns="0" rtlCol="0">
            <a:spAutoFit/>
          </a:bodyPr>
          <a:lstStyle/>
          <a:p>
            <a:pPr marL="285750" marR="5080" indent="-273050">
              <a:lnSpc>
                <a:spcPts val="3229"/>
              </a:lnSpc>
              <a:spcBef>
                <a:spcPts val="215"/>
              </a:spcBef>
              <a:buAutoNum type="romanLcPeriod"/>
              <a:tabLst>
                <a:tab pos="288290" algn="l"/>
              </a:tabLst>
            </a:pPr>
            <a:r>
              <a:rPr sz="2700" spc="-5" dirty="0">
                <a:latin typeface="Georgia"/>
                <a:cs typeface="Georgia"/>
              </a:rPr>
              <a:t>It helps to ascertain the arithmetical accuracy of the  book-keeping work done during the</a:t>
            </a:r>
            <a:r>
              <a:rPr sz="2700" spc="-25" dirty="0">
                <a:latin typeface="Georgia"/>
                <a:cs typeface="Georgia"/>
              </a:rPr>
              <a:t> </a:t>
            </a:r>
            <a:r>
              <a:rPr sz="2700" spc="-5" dirty="0">
                <a:latin typeface="Georgia"/>
                <a:cs typeface="Georgia"/>
              </a:rPr>
              <a:t>period.</a:t>
            </a:r>
            <a:endParaRPr sz="2700">
              <a:latin typeface="Georgia"/>
              <a:cs typeface="Georgia"/>
            </a:endParaRPr>
          </a:p>
          <a:p>
            <a:pPr marL="342900" marR="1452880" indent="-330200">
              <a:lnSpc>
                <a:spcPts val="3750"/>
              </a:lnSpc>
              <a:spcBef>
                <a:spcPts val="115"/>
              </a:spcBef>
              <a:buAutoNum type="romanLcPeriod"/>
              <a:tabLst>
                <a:tab pos="387985" algn="l"/>
              </a:tabLst>
            </a:pPr>
            <a:r>
              <a:rPr sz="2700" spc="-5" dirty="0">
                <a:latin typeface="Georgia"/>
                <a:cs typeface="Georgia"/>
              </a:rPr>
              <a:t>It supplies in one place ready reference of  all the balances of the ledger</a:t>
            </a:r>
            <a:r>
              <a:rPr sz="2700" spc="-40" dirty="0">
                <a:latin typeface="Georgia"/>
                <a:cs typeface="Georgia"/>
              </a:rPr>
              <a:t> </a:t>
            </a:r>
            <a:r>
              <a:rPr sz="2700" spc="-5" dirty="0">
                <a:latin typeface="Georgia"/>
                <a:cs typeface="Georgia"/>
              </a:rPr>
              <a:t>accounts.</a:t>
            </a:r>
            <a:endParaRPr sz="2700">
              <a:latin typeface="Georgia"/>
              <a:cs typeface="Georgia"/>
            </a:endParaRPr>
          </a:p>
          <a:p>
            <a:pPr marL="425450" marR="1744345" indent="-412750">
              <a:lnSpc>
                <a:spcPts val="3750"/>
              </a:lnSpc>
              <a:buAutoNum type="romanLcPeriod"/>
              <a:tabLst>
                <a:tab pos="488315" algn="l"/>
              </a:tabLst>
            </a:pPr>
            <a:r>
              <a:rPr sz="2700" spc="-5" dirty="0">
                <a:latin typeface="Georgia"/>
                <a:cs typeface="Georgia"/>
              </a:rPr>
              <a:t>If any error is found out by preparing </a:t>
            </a:r>
            <a:r>
              <a:rPr sz="2700" dirty="0">
                <a:latin typeface="Georgia"/>
                <a:cs typeface="Georgia"/>
              </a:rPr>
              <a:t>a  </a:t>
            </a:r>
            <a:r>
              <a:rPr sz="2700" spc="-5" dirty="0">
                <a:latin typeface="Georgia"/>
                <a:cs typeface="Georgia"/>
              </a:rPr>
              <a:t>trial balance, the same can be rectified  before preparing final</a:t>
            </a:r>
            <a:r>
              <a:rPr sz="2700" spc="-20" dirty="0">
                <a:latin typeface="Georgia"/>
                <a:cs typeface="Georgia"/>
              </a:rPr>
              <a:t> </a:t>
            </a:r>
            <a:r>
              <a:rPr sz="2700" spc="-5" dirty="0">
                <a:latin typeface="Georgia"/>
                <a:cs typeface="Georgia"/>
              </a:rPr>
              <a:t>accounts.</a:t>
            </a:r>
            <a:endParaRPr sz="2700">
              <a:latin typeface="Georgia"/>
              <a:cs typeface="Georgia"/>
            </a:endParaRPr>
          </a:p>
          <a:p>
            <a:pPr marL="342900" marR="1459230" indent="-330200">
              <a:lnSpc>
                <a:spcPts val="3750"/>
              </a:lnSpc>
              <a:buAutoNum type="romanLcPeriod"/>
              <a:tabLst>
                <a:tab pos="457834" algn="l"/>
              </a:tabLst>
            </a:pPr>
            <a:r>
              <a:rPr sz="2700" spc="-5" dirty="0">
                <a:latin typeface="Georgia"/>
                <a:cs typeface="Georgia"/>
              </a:rPr>
              <a:t>It is the basis on which final accounts are  prepared.</a:t>
            </a:r>
            <a:endParaRPr sz="2700">
              <a:latin typeface="Georgia"/>
              <a:cs typeface="Georgi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2375" y="415036"/>
            <a:ext cx="165227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Methods</a:t>
            </a:r>
            <a:endParaRPr sz="3300">
              <a:latin typeface="Georgia"/>
              <a:cs typeface="Georgia"/>
            </a:endParaRPr>
          </a:p>
        </p:txBody>
      </p:sp>
      <p:sp>
        <p:nvSpPr>
          <p:cNvPr id="3" name="object 3"/>
          <p:cNvSpPr txBox="1"/>
          <p:nvPr/>
        </p:nvSpPr>
        <p:spPr>
          <a:xfrm>
            <a:off x="279189" y="1538732"/>
            <a:ext cx="8361680" cy="3370579"/>
          </a:xfrm>
          <a:prstGeom prst="rect">
            <a:avLst/>
          </a:prstGeom>
        </p:spPr>
        <p:txBody>
          <a:bodyPr vert="horz" wrap="square" lIns="0" tIns="27305" rIns="0" bIns="0" rtlCol="0">
            <a:spAutoFit/>
          </a:bodyPr>
          <a:lstStyle/>
          <a:p>
            <a:pPr marL="622300" marR="5080" indent="-572135">
              <a:lnSpc>
                <a:spcPts val="3229"/>
              </a:lnSpc>
              <a:spcBef>
                <a:spcPts val="215"/>
              </a:spcBef>
              <a:buClr>
                <a:srgbClr val="D16349"/>
              </a:buClr>
              <a:buSzPct val="85185"/>
              <a:buFont typeface="Georgia"/>
              <a:buAutoNum type="arabicPeriod"/>
              <a:tabLst>
                <a:tab pos="622300" algn="l"/>
                <a:tab pos="622935" algn="l"/>
              </a:tabLst>
            </a:pPr>
            <a:r>
              <a:rPr sz="2700" b="1" spc="-5" dirty="0">
                <a:latin typeface="Georgia"/>
                <a:cs typeface="Georgia"/>
              </a:rPr>
              <a:t>The Total Method </a:t>
            </a:r>
            <a:r>
              <a:rPr sz="2700" b="1" dirty="0">
                <a:latin typeface="Georgia"/>
                <a:cs typeface="Georgia"/>
              </a:rPr>
              <a:t>: </a:t>
            </a:r>
            <a:r>
              <a:rPr sz="2700" b="1" spc="-5" dirty="0">
                <a:latin typeface="Georgia"/>
                <a:cs typeface="Georgia"/>
              </a:rPr>
              <a:t>According to this  method, the total </a:t>
            </a:r>
            <a:r>
              <a:rPr sz="2700" spc="-5" dirty="0">
                <a:latin typeface="Georgia"/>
                <a:cs typeface="Georgia"/>
              </a:rPr>
              <a:t>amount of the debit side of the  ledger accounts and the total amount of the credit  side of the ledger accounts are</a:t>
            </a:r>
            <a:r>
              <a:rPr sz="2700" spc="-25" dirty="0">
                <a:latin typeface="Georgia"/>
                <a:cs typeface="Georgia"/>
              </a:rPr>
              <a:t> </a:t>
            </a:r>
            <a:r>
              <a:rPr sz="2700" spc="-5" dirty="0">
                <a:latin typeface="Georgia"/>
                <a:cs typeface="Georgia"/>
              </a:rPr>
              <a:t>recorded.</a:t>
            </a:r>
            <a:endParaRPr sz="2700">
              <a:latin typeface="Georgia"/>
              <a:cs typeface="Georgia"/>
            </a:endParaRPr>
          </a:p>
          <a:p>
            <a:pPr marL="622300" marR="144145" indent="-609600">
              <a:lnSpc>
                <a:spcPct val="99400"/>
              </a:lnSpc>
              <a:spcBef>
                <a:spcPts val="425"/>
              </a:spcBef>
              <a:buClr>
                <a:srgbClr val="D16349"/>
              </a:buClr>
              <a:buSzPct val="85185"/>
              <a:buFont typeface="Georgia"/>
              <a:buAutoNum type="arabicPeriod"/>
              <a:tabLst>
                <a:tab pos="622300" algn="l"/>
                <a:tab pos="622935" algn="l"/>
                <a:tab pos="2312035" algn="l"/>
              </a:tabLst>
            </a:pPr>
            <a:r>
              <a:rPr sz="2700" b="1" spc="-5" dirty="0">
                <a:latin typeface="Georgia"/>
                <a:cs typeface="Georgia"/>
              </a:rPr>
              <a:t>The Balance Method </a:t>
            </a:r>
            <a:r>
              <a:rPr sz="2700" b="1" dirty="0">
                <a:latin typeface="Georgia"/>
                <a:cs typeface="Georgia"/>
              </a:rPr>
              <a:t>: </a:t>
            </a:r>
            <a:r>
              <a:rPr sz="2700" b="1" spc="-5" dirty="0">
                <a:latin typeface="Georgia"/>
                <a:cs typeface="Georgia"/>
              </a:rPr>
              <a:t>In this method, only  the balances </a:t>
            </a:r>
            <a:r>
              <a:rPr sz="2700" spc="-5" dirty="0">
                <a:latin typeface="Georgia"/>
                <a:cs typeface="Georgia"/>
              </a:rPr>
              <a:t>of an account either debit or credit,  as the case may be, are recorded against their  respective	accounts.</a:t>
            </a:r>
            <a:endParaRPr sz="270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1101" y="161925"/>
            <a:ext cx="7289800" cy="787400"/>
          </a:xfrm>
          <a:prstGeom prst="rect">
            <a:avLst/>
          </a:prstGeom>
        </p:spPr>
        <p:txBody>
          <a:bodyPr vert="horz" wrap="square" lIns="0" tIns="12700" rIns="0" bIns="0" rtlCol="0">
            <a:spAutoFit/>
          </a:bodyPr>
          <a:lstStyle/>
          <a:p>
            <a:pPr marL="2652395" marR="5080" indent="-2640330">
              <a:lnSpc>
                <a:spcPct val="100000"/>
              </a:lnSpc>
              <a:spcBef>
                <a:spcPts val="100"/>
              </a:spcBef>
            </a:pPr>
            <a:r>
              <a:rPr sz="2500" b="0" spc="-5" dirty="0">
                <a:latin typeface="Georgia"/>
                <a:cs typeface="Georgia"/>
              </a:rPr>
              <a:t>Relationship between Accountancy, Accounting and  Book-Keeping</a:t>
            </a:r>
            <a:endParaRPr sz="2500">
              <a:latin typeface="Georgia"/>
              <a:cs typeface="Georgia"/>
            </a:endParaRPr>
          </a:p>
        </p:txBody>
      </p:sp>
      <p:sp>
        <p:nvSpPr>
          <p:cNvPr id="3" name="object 3"/>
          <p:cNvSpPr txBox="1"/>
          <p:nvPr/>
        </p:nvSpPr>
        <p:spPr>
          <a:xfrm>
            <a:off x="5698563" y="3350402"/>
            <a:ext cx="2654300" cy="389890"/>
          </a:xfrm>
          <a:prstGeom prst="rect">
            <a:avLst/>
          </a:prstGeom>
        </p:spPr>
        <p:txBody>
          <a:bodyPr vert="horz" wrap="square" lIns="0" tIns="0" rIns="0" bIns="0" rtlCol="0">
            <a:spAutoFit/>
          </a:bodyPr>
          <a:lstStyle/>
          <a:p>
            <a:pPr>
              <a:lnSpc>
                <a:spcPts val="3015"/>
              </a:lnSpc>
            </a:pPr>
            <a:r>
              <a:rPr sz="2700" spc="-5" dirty="0">
                <a:latin typeface="Georgia"/>
                <a:cs typeface="Georgia"/>
              </a:rPr>
              <a:t>derstood with</a:t>
            </a:r>
            <a:r>
              <a:rPr sz="2700" spc="-95" dirty="0">
                <a:latin typeface="Georgia"/>
                <a:cs typeface="Georgia"/>
              </a:rPr>
              <a:t> </a:t>
            </a:r>
            <a:r>
              <a:rPr sz="2700" spc="-5" dirty="0">
                <a:latin typeface="Georgia"/>
                <a:cs typeface="Georgia"/>
              </a:rPr>
              <a:t>the</a:t>
            </a:r>
            <a:endParaRPr sz="2700">
              <a:latin typeface="Georgia"/>
              <a:cs typeface="Georgia"/>
            </a:endParaRPr>
          </a:p>
        </p:txBody>
      </p:sp>
      <p:sp>
        <p:nvSpPr>
          <p:cNvPr id="4" name="object 4"/>
          <p:cNvSpPr txBox="1">
            <a:spLocks noGrp="1"/>
          </p:cNvSpPr>
          <p:nvPr>
            <p:ph type="body" idx="1"/>
          </p:nvPr>
        </p:nvSpPr>
        <p:spPr>
          <a:prstGeom prst="rect">
            <a:avLst/>
          </a:prstGeom>
        </p:spPr>
        <p:txBody>
          <a:bodyPr vert="horz" wrap="square" lIns="0" tIns="27305" rIns="0" bIns="0" rtlCol="0">
            <a:spAutoFit/>
          </a:bodyPr>
          <a:lstStyle/>
          <a:p>
            <a:pPr marL="315595" marR="125095" indent="-302895">
              <a:lnSpc>
                <a:spcPts val="3229"/>
              </a:lnSpc>
              <a:spcBef>
                <a:spcPts val="215"/>
              </a:spcBef>
              <a:buClr>
                <a:srgbClr val="D16349"/>
              </a:buClr>
              <a:buSzPct val="85185"/>
              <a:buFont typeface="Arial"/>
              <a:buChar char="●"/>
              <a:tabLst>
                <a:tab pos="316230" algn="l"/>
              </a:tabLst>
            </a:pPr>
            <a:r>
              <a:rPr spc="-5" dirty="0"/>
              <a:t>Book-keeping provides the basis for accounting and  it is complementary to accounting</a:t>
            </a:r>
            <a:r>
              <a:rPr spc="-25" dirty="0"/>
              <a:t> </a:t>
            </a:r>
            <a:r>
              <a:rPr spc="-5" dirty="0"/>
              <a:t>process.</a:t>
            </a:r>
          </a:p>
          <a:p>
            <a:pPr marL="315595" marR="5080" indent="-302895">
              <a:lnSpc>
                <a:spcPts val="3210"/>
              </a:lnSpc>
              <a:spcBef>
                <a:spcPts val="545"/>
              </a:spcBef>
              <a:buClr>
                <a:srgbClr val="D16349"/>
              </a:buClr>
              <a:buSzPct val="85185"/>
              <a:buFont typeface="Arial"/>
              <a:buChar char="●"/>
              <a:tabLst>
                <a:tab pos="316230" algn="l"/>
              </a:tabLst>
            </a:pPr>
            <a:r>
              <a:rPr spc="-5" dirty="0"/>
              <a:t>Accounting begins where book-keeping ends.  Accountancy includes accounting and</a:t>
            </a:r>
            <a:r>
              <a:rPr spc="-80" dirty="0"/>
              <a:t> </a:t>
            </a:r>
            <a:r>
              <a:rPr spc="-5" dirty="0"/>
              <a:t>book-keeping.</a:t>
            </a:r>
          </a:p>
          <a:p>
            <a:pPr marL="315595" marR="2890520" indent="-302895">
              <a:lnSpc>
                <a:spcPts val="3210"/>
              </a:lnSpc>
              <a:spcBef>
                <a:spcPts val="555"/>
              </a:spcBef>
              <a:buClr>
                <a:srgbClr val="D16349"/>
              </a:buClr>
              <a:buSzPct val="85185"/>
              <a:buFont typeface="Arial"/>
              <a:buChar char="●"/>
              <a:tabLst>
                <a:tab pos="316230" algn="l"/>
              </a:tabLst>
            </a:pPr>
            <a:r>
              <a:rPr spc="-5" dirty="0"/>
              <a:t>This relationship can be easily un  help of the following</a:t>
            </a:r>
            <a:r>
              <a:rPr spc="-35" dirty="0"/>
              <a:t> </a:t>
            </a:r>
            <a:r>
              <a:rPr spc="-5" dirty="0"/>
              <a:t>diagram.</a:t>
            </a:r>
          </a:p>
        </p:txBody>
      </p:sp>
      <p:sp>
        <p:nvSpPr>
          <p:cNvPr id="5" name="object 5"/>
          <p:cNvSpPr/>
          <p:nvPr/>
        </p:nvSpPr>
        <p:spPr>
          <a:xfrm>
            <a:off x="5594680" y="3495706"/>
            <a:ext cx="3241497" cy="288089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9258" y="415036"/>
            <a:ext cx="139827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Forma</a:t>
            </a:r>
            <a:r>
              <a:rPr sz="3300" b="0" dirty="0">
                <a:solidFill>
                  <a:srgbClr val="7A9798"/>
                </a:solidFill>
                <a:latin typeface="Georgia"/>
                <a:cs typeface="Georgia"/>
              </a:rPr>
              <a:t>t</a:t>
            </a:r>
            <a:endParaRPr sz="3300">
              <a:latin typeface="Georgia"/>
              <a:cs typeface="Georgia"/>
            </a:endParaRPr>
          </a:p>
        </p:txBody>
      </p:sp>
      <p:sp>
        <p:nvSpPr>
          <p:cNvPr id="3" name="object 3"/>
          <p:cNvSpPr/>
          <p:nvPr/>
        </p:nvSpPr>
        <p:spPr>
          <a:xfrm>
            <a:off x="990600" y="1905000"/>
            <a:ext cx="7315200" cy="3962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505" y="7137"/>
            <a:ext cx="7567930" cy="478155"/>
          </a:xfrm>
          <a:prstGeom prst="rect">
            <a:avLst/>
          </a:prstGeom>
        </p:spPr>
        <p:txBody>
          <a:bodyPr vert="horz" wrap="square" lIns="0" tIns="15240" rIns="0" bIns="0" rtlCol="0">
            <a:spAutoFit/>
          </a:bodyPr>
          <a:lstStyle/>
          <a:p>
            <a:pPr marL="12700">
              <a:lnSpc>
                <a:spcPct val="100000"/>
              </a:lnSpc>
              <a:spcBef>
                <a:spcPts val="120"/>
              </a:spcBef>
            </a:pPr>
            <a:r>
              <a:rPr sz="2950" b="0" spc="0" dirty="0">
                <a:solidFill>
                  <a:srgbClr val="7A9798"/>
                </a:solidFill>
                <a:latin typeface="Georgia"/>
                <a:cs typeface="Georgia"/>
              </a:rPr>
              <a:t>Important Points to be noted while</a:t>
            </a:r>
            <a:r>
              <a:rPr sz="2950" b="0" spc="-95" dirty="0">
                <a:solidFill>
                  <a:srgbClr val="7A9798"/>
                </a:solidFill>
                <a:latin typeface="Georgia"/>
                <a:cs typeface="Georgia"/>
              </a:rPr>
              <a:t> </a:t>
            </a:r>
            <a:r>
              <a:rPr sz="2950" b="0" spc="0" dirty="0">
                <a:solidFill>
                  <a:srgbClr val="7A9798"/>
                </a:solidFill>
                <a:latin typeface="Georgia"/>
                <a:cs typeface="Georgia"/>
              </a:rPr>
              <a:t>preparing</a:t>
            </a:r>
            <a:endParaRPr sz="2950">
              <a:latin typeface="Georgia"/>
              <a:cs typeface="Georgia"/>
            </a:endParaRPr>
          </a:p>
        </p:txBody>
      </p:sp>
      <p:sp>
        <p:nvSpPr>
          <p:cNvPr id="3" name="object 3"/>
          <p:cNvSpPr txBox="1"/>
          <p:nvPr/>
        </p:nvSpPr>
        <p:spPr>
          <a:xfrm>
            <a:off x="344499" y="464337"/>
            <a:ext cx="8303259" cy="3692525"/>
          </a:xfrm>
          <a:prstGeom prst="rect">
            <a:avLst/>
          </a:prstGeom>
        </p:spPr>
        <p:txBody>
          <a:bodyPr vert="horz" wrap="square" lIns="0" tIns="15240" rIns="0" bIns="0" rtlCol="0">
            <a:spAutoFit/>
          </a:bodyPr>
          <a:lstStyle/>
          <a:p>
            <a:pPr marL="3124835">
              <a:lnSpc>
                <a:spcPct val="100000"/>
              </a:lnSpc>
              <a:spcBef>
                <a:spcPts val="120"/>
              </a:spcBef>
            </a:pPr>
            <a:r>
              <a:rPr sz="2950" dirty="0">
                <a:solidFill>
                  <a:srgbClr val="7A9798"/>
                </a:solidFill>
                <a:latin typeface="Georgia"/>
                <a:cs typeface="Georgia"/>
              </a:rPr>
              <a:t>Trial</a:t>
            </a:r>
            <a:r>
              <a:rPr sz="2950" spc="-5" dirty="0">
                <a:solidFill>
                  <a:srgbClr val="7A9798"/>
                </a:solidFill>
                <a:latin typeface="Georgia"/>
                <a:cs typeface="Georgia"/>
              </a:rPr>
              <a:t> </a:t>
            </a:r>
            <a:r>
              <a:rPr sz="2950" dirty="0">
                <a:solidFill>
                  <a:srgbClr val="7A9798"/>
                </a:solidFill>
                <a:latin typeface="Georgia"/>
                <a:cs typeface="Georgia"/>
              </a:rPr>
              <a:t>Balance</a:t>
            </a:r>
            <a:endParaRPr sz="2950">
              <a:latin typeface="Georgia"/>
              <a:cs typeface="Georgia"/>
            </a:endParaRPr>
          </a:p>
          <a:p>
            <a:pPr>
              <a:lnSpc>
                <a:spcPct val="100000"/>
              </a:lnSpc>
              <a:spcBef>
                <a:spcPts val="10"/>
              </a:spcBef>
            </a:pPr>
            <a:endParaRPr sz="4350">
              <a:latin typeface="Times New Roman"/>
              <a:cs typeface="Times New Roman"/>
            </a:endParaRPr>
          </a:p>
          <a:p>
            <a:pPr marL="315595" marR="668655" indent="-302895">
              <a:lnSpc>
                <a:spcPts val="3229"/>
              </a:lnSpc>
              <a:buClr>
                <a:srgbClr val="D16349"/>
              </a:buClr>
              <a:buSzPct val="85185"/>
              <a:buFont typeface="Arial"/>
              <a:buChar char="●"/>
              <a:tabLst>
                <a:tab pos="316230" algn="l"/>
              </a:tabLst>
            </a:pPr>
            <a:r>
              <a:rPr sz="2700" spc="-5" dirty="0">
                <a:latin typeface="Georgia"/>
                <a:cs typeface="Georgia"/>
              </a:rPr>
              <a:t>Only those ledger accounts which show balances  should appear in trial</a:t>
            </a:r>
            <a:r>
              <a:rPr sz="2700" spc="-15" dirty="0">
                <a:latin typeface="Georgia"/>
                <a:cs typeface="Georgia"/>
              </a:rPr>
              <a:t> </a:t>
            </a:r>
            <a:r>
              <a:rPr sz="2700" spc="-5" dirty="0">
                <a:latin typeface="Georgia"/>
                <a:cs typeface="Georgia"/>
              </a:rPr>
              <a:t>balance.</a:t>
            </a:r>
            <a:endParaRPr sz="2700">
              <a:latin typeface="Georgia"/>
              <a:cs typeface="Georgia"/>
            </a:endParaRPr>
          </a:p>
          <a:p>
            <a:pPr marL="315595" marR="5080" indent="-302895">
              <a:lnSpc>
                <a:spcPts val="3210"/>
              </a:lnSpc>
              <a:spcBef>
                <a:spcPts val="550"/>
              </a:spcBef>
              <a:buClr>
                <a:srgbClr val="D16349"/>
              </a:buClr>
              <a:buSzPct val="85185"/>
              <a:buFont typeface="Arial"/>
              <a:buChar char="●"/>
              <a:tabLst>
                <a:tab pos="316230" algn="l"/>
              </a:tabLst>
            </a:pPr>
            <a:r>
              <a:rPr sz="2700" spc="-5" dirty="0">
                <a:latin typeface="Georgia"/>
                <a:cs typeface="Georgia"/>
              </a:rPr>
              <a:t>If the Ledger a/c shows </a:t>
            </a:r>
            <a:r>
              <a:rPr sz="2700" dirty="0">
                <a:latin typeface="Georgia"/>
                <a:cs typeface="Georgia"/>
              </a:rPr>
              <a:t>a </a:t>
            </a:r>
            <a:r>
              <a:rPr sz="2700" spc="-5" dirty="0">
                <a:latin typeface="Georgia"/>
                <a:cs typeface="Georgia"/>
              </a:rPr>
              <a:t>Dr. balance, it should  appear on Dr. side of the trial balance and vice</a:t>
            </a:r>
            <a:r>
              <a:rPr sz="2700" spc="-50" dirty="0">
                <a:latin typeface="Georgia"/>
                <a:cs typeface="Georgia"/>
              </a:rPr>
              <a:t> </a:t>
            </a:r>
            <a:r>
              <a:rPr sz="2700" spc="-5" dirty="0">
                <a:latin typeface="Georgia"/>
                <a:cs typeface="Georgia"/>
              </a:rPr>
              <a:t>versa.</a:t>
            </a:r>
            <a:endParaRPr sz="2700">
              <a:latin typeface="Georgia"/>
              <a:cs typeface="Georgia"/>
            </a:endParaRPr>
          </a:p>
          <a:p>
            <a:pPr marL="315595" marR="28575" indent="-302895">
              <a:lnSpc>
                <a:spcPts val="3210"/>
              </a:lnSpc>
              <a:spcBef>
                <a:spcPts val="555"/>
              </a:spcBef>
              <a:buClr>
                <a:srgbClr val="D16349"/>
              </a:buClr>
              <a:buSzPct val="85185"/>
              <a:buFont typeface="Arial"/>
              <a:buChar char="●"/>
              <a:tabLst>
                <a:tab pos="316230" algn="l"/>
              </a:tabLst>
            </a:pPr>
            <a:r>
              <a:rPr sz="2700" spc="-5" dirty="0">
                <a:latin typeface="Georgia"/>
                <a:cs typeface="Georgia"/>
              </a:rPr>
              <a:t>The nature of the balances of the various ledger a/c’s  and their treatment are as</a:t>
            </a:r>
            <a:r>
              <a:rPr sz="2700" spc="-15" dirty="0">
                <a:latin typeface="Georgia"/>
                <a:cs typeface="Georgia"/>
              </a:rPr>
              <a:t> </a:t>
            </a:r>
            <a:r>
              <a:rPr sz="2700" spc="-5" dirty="0">
                <a:latin typeface="Georgia"/>
                <a:cs typeface="Georgia"/>
              </a:rPr>
              <a:t>follows</a:t>
            </a:r>
            <a:endParaRPr sz="2700">
              <a:latin typeface="Georgia"/>
              <a:cs typeface="Georgi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10600" y="1393825"/>
            <a:ext cx="381000" cy="4994275"/>
          </a:xfrm>
          <a:custGeom>
            <a:avLst/>
            <a:gdLst/>
            <a:ahLst/>
            <a:cxnLst/>
            <a:rect l="l" t="t" r="r" b="b"/>
            <a:pathLst>
              <a:path w="381000" h="4994275">
                <a:moveTo>
                  <a:pt x="0" y="4994275"/>
                </a:moveTo>
                <a:lnTo>
                  <a:pt x="381000" y="4994275"/>
                </a:lnTo>
                <a:lnTo>
                  <a:pt x="381000" y="0"/>
                </a:lnTo>
                <a:lnTo>
                  <a:pt x="0" y="0"/>
                </a:lnTo>
                <a:lnTo>
                  <a:pt x="0" y="4994275"/>
                </a:lnTo>
                <a:close/>
              </a:path>
            </a:pathLst>
          </a:custGeom>
          <a:solidFill>
            <a:srgbClr val="C5D1D7"/>
          </a:solidFill>
        </p:spPr>
        <p:txBody>
          <a:bodyPr wrap="square" lIns="0" tIns="0" rIns="0" bIns="0" rtlCol="0"/>
          <a:lstStyle/>
          <a:p>
            <a:endParaRPr/>
          </a:p>
        </p:txBody>
      </p:sp>
      <p:sp>
        <p:nvSpPr>
          <p:cNvPr id="3" name="object 3"/>
          <p:cNvSpPr/>
          <p:nvPr/>
        </p:nvSpPr>
        <p:spPr>
          <a:xfrm>
            <a:off x="152400" y="6705600"/>
            <a:ext cx="8839200" cy="152400"/>
          </a:xfrm>
          <a:custGeom>
            <a:avLst/>
            <a:gdLst/>
            <a:ahLst/>
            <a:cxnLst/>
            <a:rect l="l" t="t" r="r" b="b"/>
            <a:pathLst>
              <a:path w="8839200" h="152400">
                <a:moveTo>
                  <a:pt x="0" y="152400"/>
                </a:moveTo>
                <a:lnTo>
                  <a:pt x="8839200" y="152400"/>
                </a:lnTo>
                <a:lnTo>
                  <a:pt x="8839200" y="0"/>
                </a:lnTo>
                <a:lnTo>
                  <a:pt x="0" y="0"/>
                </a:lnTo>
                <a:lnTo>
                  <a:pt x="0" y="152400"/>
                </a:lnTo>
                <a:close/>
              </a:path>
            </a:pathLst>
          </a:custGeom>
          <a:solidFill>
            <a:srgbClr val="FFFFFF"/>
          </a:solidFill>
        </p:spPr>
        <p:txBody>
          <a:bodyPr wrap="square" lIns="0" tIns="0" rIns="0" bIns="0" rtlCol="0"/>
          <a:lstStyle/>
          <a:p>
            <a:endParaRPr/>
          </a:p>
        </p:txBody>
      </p:sp>
      <p:sp>
        <p:nvSpPr>
          <p:cNvPr id="4" name="object 4"/>
          <p:cNvSpPr/>
          <p:nvPr/>
        </p:nvSpPr>
        <p:spPr>
          <a:xfrm>
            <a:off x="152400" y="0"/>
            <a:ext cx="8839200" cy="1393825"/>
          </a:xfrm>
          <a:custGeom>
            <a:avLst/>
            <a:gdLst/>
            <a:ahLst/>
            <a:cxnLst/>
            <a:rect l="l" t="t" r="r" b="b"/>
            <a:pathLst>
              <a:path w="8839200" h="1393825">
                <a:moveTo>
                  <a:pt x="0" y="1393825"/>
                </a:moveTo>
                <a:lnTo>
                  <a:pt x="8839200" y="1393825"/>
                </a:lnTo>
                <a:lnTo>
                  <a:pt x="8839200" y="0"/>
                </a:lnTo>
                <a:lnTo>
                  <a:pt x="0" y="0"/>
                </a:lnTo>
                <a:lnTo>
                  <a:pt x="0" y="1393825"/>
                </a:lnTo>
                <a:close/>
              </a:path>
            </a:pathLst>
          </a:custGeom>
          <a:solidFill>
            <a:srgbClr val="FFFFFF"/>
          </a:solidFill>
        </p:spPr>
        <p:txBody>
          <a:bodyPr wrap="square" lIns="0" tIns="0" rIns="0" bIns="0" rtlCol="0"/>
          <a:lstStyle/>
          <a:p>
            <a:endParaRPr/>
          </a:p>
        </p:txBody>
      </p:sp>
      <p:sp>
        <p:nvSpPr>
          <p:cNvPr id="5" name="object 5"/>
          <p:cNvSpPr/>
          <p:nvPr/>
        </p:nvSpPr>
        <p:spPr>
          <a:xfrm>
            <a:off x="0" y="0"/>
            <a:ext cx="152400" cy="6858000"/>
          </a:xfrm>
          <a:custGeom>
            <a:avLst/>
            <a:gdLst/>
            <a:ahLst/>
            <a:cxnLst/>
            <a:rect l="l" t="t" r="r" b="b"/>
            <a:pathLst>
              <a:path w="152400" h="6858000">
                <a:moveTo>
                  <a:pt x="0" y="6858000"/>
                </a:moveTo>
                <a:lnTo>
                  <a:pt x="152400" y="6858000"/>
                </a:lnTo>
                <a:lnTo>
                  <a:pt x="152400" y="0"/>
                </a:lnTo>
                <a:lnTo>
                  <a:pt x="0" y="0"/>
                </a:lnTo>
                <a:lnTo>
                  <a:pt x="0" y="6858000"/>
                </a:lnTo>
                <a:close/>
              </a:path>
            </a:pathLst>
          </a:custGeom>
          <a:solidFill>
            <a:srgbClr val="FFFFFF"/>
          </a:solidFill>
        </p:spPr>
        <p:txBody>
          <a:bodyPr wrap="square" lIns="0" tIns="0" rIns="0" bIns="0" rtlCol="0"/>
          <a:lstStyle/>
          <a:p>
            <a:endParaRPr/>
          </a:p>
        </p:txBody>
      </p:sp>
      <p:sp>
        <p:nvSpPr>
          <p:cNvPr id="6" name="object 6"/>
          <p:cNvSpPr/>
          <p:nvPr/>
        </p:nvSpPr>
        <p:spPr>
          <a:xfrm>
            <a:off x="8991600" y="0"/>
            <a:ext cx="152400" cy="6858000"/>
          </a:xfrm>
          <a:custGeom>
            <a:avLst/>
            <a:gdLst/>
            <a:ahLst/>
            <a:cxnLst/>
            <a:rect l="l" t="t" r="r" b="b"/>
            <a:pathLst>
              <a:path w="152400" h="6858000">
                <a:moveTo>
                  <a:pt x="0" y="6858000"/>
                </a:moveTo>
                <a:lnTo>
                  <a:pt x="152400" y="6858000"/>
                </a:lnTo>
                <a:lnTo>
                  <a:pt x="152400" y="0"/>
                </a:lnTo>
                <a:lnTo>
                  <a:pt x="0" y="0"/>
                </a:lnTo>
                <a:lnTo>
                  <a:pt x="0" y="6858000"/>
                </a:lnTo>
                <a:close/>
              </a:path>
            </a:pathLst>
          </a:custGeom>
          <a:solidFill>
            <a:srgbClr val="FFFFFF"/>
          </a:solidFill>
        </p:spPr>
        <p:txBody>
          <a:bodyPr wrap="square" lIns="0" tIns="0" rIns="0" bIns="0" rtlCol="0"/>
          <a:lstStyle/>
          <a:p>
            <a:endParaRPr/>
          </a:p>
        </p:txBody>
      </p:sp>
      <p:sp>
        <p:nvSpPr>
          <p:cNvPr id="7" name="object 7"/>
          <p:cNvSpPr/>
          <p:nvPr/>
        </p:nvSpPr>
        <p:spPr>
          <a:xfrm>
            <a:off x="4267200" y="955675"/>
            <a:ext cx="609600" cy="609600"/>
          </a:xfrm>
          <a:custGeom>
            <a:avLst/>
            <a:gdLst/>
            <a:ahLst/>
            <a:cxnLst/>
            <a:rect l="l" t="t" r="r" b="b"/>
            <a:pathLst>
              <a:path w="609600" h="609600">
                <a:moveTo>
                  <a:pt x="304800" y="0"/>
                </a:moveTo>
                <a:lnTo>
                  <a:pt x="255359" y="3989"/>
                </a:lnTo>
                <a:lnTo>
                  <a:pt x="208458" y="15538"/>
                </a:lnTo>
                <a:lnTo>
                  <a:pt x="164725" y="34020"/>
                </a:lnTo>
                <a:lnTo>
                  <a:pt x="124788" y="58808"/>
                </a:lnTo>
                <a:lnTo>
                  <a:pt x="89273" y="89273"/>
                </a:lnTo>
                <a:lnTo>
                  <a:pt x="58808" y="124788"/>
                </a:lnTo>
                <a:lnTo>
                  <a:pt x="34020" y="164725"/>
                </a:lnTo>
                <a:lnTo>
                  <a:pt x="15538" y="208458"/>
                </a:lnTo>
                <a:lnTo>
                  <a:pt x="3989" y="255359"/>
                </a:lnTo>
                <a:lnTo>
                  <a:pt x="0" y="304800"/>
                </a:lnTo>
                <a:lnTo>
                  <a:pt x="3989" y="354240"/>
                </a:lnTo>
                <a:lnTo>
                  <a:pt x="15538" y="401141"/>
                </a:lnTo>
                <a:lnTo>
                  <a:pt x="34020" y="444874"/>
                </a:lnTo>
                <a:lnTo>
                  <a:pt x="58808" y="484811"/>
                </a:lnTo>
                <a:lnTo>
                  <a:pt x="89273" y="520326"/>
                </a:lnTo>
                <a:lnTo>
                  <a:pt x="124788" y="550791"/>
                </a:lnTo>
                <a:lnTo>
                  <a:pt x="164725" y="575579"/>
                </a:lnTo>
                <a:lnTo>
                  <a:pt x="208458" y="594061"/>
                </a:lnTo>
                <a:lnTo>
                  <a:pt x="255359" y="605610"/>
                </a:lnTo>
                <a:lnTo>
                  <a:pt x="304800" y="609600"/>
                </a:lnTo>
                <a:lnTo>
                  <a:pt x="354240" y="605610"/>
                </a:lnTo>
                <a:lnTo>
                  <a:pt x="401141" y="594061"/>
                </a:lnTo>
                <a:lnTo>
                  <a:pt x="444874" y="575579"/>
                </a:lnTo>
                <a:lnTo>
                  <a:pt x="484811" y="550791"/>
                </a:lnTo>
                <a:lnTo>
                  <a:pt x="520326" y="520326"/>
                </a:lnTo>
                <a:lnTo>
                  <a:pt x="550791" y="484811"/>
                </a:lnTo>
                <a:lnTo>
                  <a:pt x="575579" y="444874"/>
                </a:lnTo>
                <a:lnTo>
                  <a:pt x="594061" y="401141"/>
                </a:lnTo>
                <a:lnTo>
                  <a:pt x="605610" y="354240"/>
                </a:lnTo>
                <a:lnTo>
                  <a:pt x="609600" y="304800"/>
                </a:lnTo>
                <a:lnTo>
                  <a:pt x="605802" y="256831"/>
                </a:lnTo>
                <a:lnTo>
                  <a:pt x="594636" y="210474"/>
                </a:lnTo>
                <a:lnTo>
                  <a:pt x="576442" y="166549"/>
                </a:lnTo>
                <a:lnTo>
                  <a:pt x="551561" y="125873"/>
                </a:lnTo>
                <a:lnTo>
                  <a:pt x="520331" y="89268"/>
                </a:lnTo>
                <a:lnTo>
                  <a:pt x="483726" y="58038"/>
                </a:lnTo>
                <a:lnTo>
                  <a:pt x="443050" y="33157"/>
                </a:lnTo>
                <a:lnTo>
                  <a:pt x="399125" y="14963"/>
                </a:lnTo>
                <a:lnTo>
                  <a:pt x="352768" y="3797"/>
                </a:lnTo>
                <a:lnTo>
                  <a:pt x="304800" y="0"/>
                </a:lnTo>
                <a:close/>
              </a:path>
            </a:pathLst>
          </a:custGeom>
          <a:solidFill>
            <a:srgbClr val="FFFFFF"/>
          </a:solidFill>
        </p:spPr>
        <p:txBody>
          <a:bodyPr wrap="square" lIns="0" tIns="0" rIns="0" bIns="0" rtlCol="0"/>
          <a:lstStyle/>
          <a:p>
            <a:endParaRPr/>
          </a:p>
        </p:txBody>
      </p:sp>
      <p:sp>
        <p:nvSpPr>
          <p:cNvPr id="8" name="object 8"/>
          <p:cNvSpPr/>
          <p:nvPr/>
        </p:nvSpPr>
        <p:spPr>
          <a:xfrm>
            <a:off x="4362450" y="1050925"/>
            <a:ext cx="419100" cy="421005"/>
          </a:xfrm>
          <a:custGeom>
            <a:avLst/>
            <a:gdLst/>
            <a:ahLst/>
            <a:cxnLst/>
            <a:rect l="l" t="t" r="r" b="b"/>
            <a:pathLst>
              <a:path w="419100" h="421005">
                <a:moveTo>
                  <a:pt x="209550" y="0"/>
                </a:moveTo>
                <a:lnTo>
                  <a:pt x="161500" y="5555"/>
                </a:lnTo>
                <a:lnTo>
                  <a:pt x="117393" y="21378"/>
                </a:lnTo>
                <a:lnTo>
                  <a:pt x="78485" y="46208"/>
                </a:lnTo>
                <a:lnTo>
                  <a:pt x="46034" y="78781"/>
                </a:lnTo>
                <a:lnTo>
                  <a:pt x="21298" y="117836"/>
                </a:lnTo>
                <a:lnTo>
                  <a:pt x="5534" y="162108"/>
                </a:lnTo>
                <a:lnTo>
                  <a:pt x="0" y="210337"/>
                </a:lnTo>
                <a:lnTo>
                  <a:pt x="5534" y="258570"/>
                </a:lnTo>
                <a:lnTo>
                  <a:pt x="21298" y="302846"/>
                </a:lnTo>
                <a:lnTo>
                  <a:pt x="46034" y="341903"/>
                </a:lnTo>
                <a:lnTo>
                  <a:pt x="78485" y="374477"/>
                </a:lnTo>
                <a:lnTo>
                  <a:pt x="117393" y="399308"/>
                </a:lnTo>
                <a:lnTo>
                  <a:pt x="161500" y="415132"/>
                </a:lnTo>
                <a:lnTo>
                  <a:pt x="209550" y="420687"/>
                </a:lnTo>
                <a:lnTo>
                  <a:pt x="257599" y="415132"/>
                </a:lnTo>
                <a:lnTo>
                  <a:pt x="301706" y="399308"/>
                </a:lnTo>
                <a:lnTo>
                  <a:pt x="340614" y="374477"/>
                </a:lnTo>
                <a:lnTo>
                  <a:pt x="373065" y="341903"/>
                </a:lnTo>
                <a:lnTo>
                  <a:pt x="397801" y="302846"/>
                </a:lnTo>
                <a:lnTo>
                  <a:pt x="413565" y="258570"/>
                </a:lnTo>
                <a:lnTo>
                  <a:pt x="419100" y="210337"/>
                </a:lnTo>
                <a:lnTo>
                  <a:pt x="415036" y="169113"/>
                </a:lnTo>
                <a:lnTo>
                  <a:pt x="403150" y="129847"/>
                </a:lnTo>
                <a:lnTo>
                  <a:pt x="383893" y="93644"/>
                </a:lnTo>
                <a:lnTo>
                  <a:pt x="357720" y="61607"/>
                </a:lnTo>
                <a:lnTo>
                  <a:pt x="325807" y="35340"/>
                </a:lnTo>
                <a:lnTo>
                  <a:pt x="289740" y="16011"/>
                </a:lnTo>
                <a:lnTo>
                  <a:pt x="250621" y="4079"/>
                </a:lnTo>
                <a:lnTo>
                  <a:pt x="209550" y="0"/>
                </a:lnTo>
                <a:close/>
              </a:path>
            </a:pathLst>
          </a:custGeom>
          <a:solidFill>
            <a:srgbClr val="FFFFFF"/>
          </a:solidFill>
        </p:spPr>
        <p:txBody>
          <a:bodyPr wrap="square" lIns="0" tIns="0" rIns="0" bIns="0" rtlCol="0"/>
          <a:lstStyle/>
          <a:p>
            <a:endParaRPr/>
          </a:p>
        </p:txBody>
      </p:sp>
      <p:sp>
        <p:nvSpPr>
          <p:cNvPr id="9" name="object 9"/>
          <p:cNvSpPr/>
          <p:nvPr/>
        </p:nvSpPr>
        <p:spPr>
          <a:xfrm>
            <a:off x="4345516" y="1033990"/>
            <a:ext cx="453390" cy="454659"/>
          </a:xfrm>
          <a:custGeom>
            <a:avLst/>
            <a:gdLst/>
            <a:ahLst/>
            <a:cxnLst/>
            <a:rect l="l" t="t" r="r" b="b"/>
            <a:pathLst>
              <a:path w="453389" h="454659">
                <a:moveTo>
                  <a:pt x="0" y="227277"/>
                </a:moveTo>
                <a:lnTo>
                  <a:pt x="300" y="215670"/>
                </a:lnTo>
                <a:lnTo>
                  <a:pt x="1184" y="204056"/>
                </a:lnTo>
                <a:lnTo>
                  <a:pt x="10196" y="159715"/>
                </a:lnTo>
                <a:lnTo>
                  <a:pt x="27346" y="118962"/>
                </a:lnTo>
                <a:lnTo>
                  <a:pt x="51709" y="82736"/>
                </a:lnTo>
                <a:lnTo>
                  <a:pt x="82384" y="51939"/>
                </a:lnTo>
                <a:lnTo>
                  <a:pt x="118487" y="27470"/>
                </a:lnTo>
                <a:lnTo>
                  <a:pt x="159112" y="10247"/>
                </a:lnTo>
                <a:lnTo>
                  <a:pt x="203321" y="1195"/>
                </a:lnTo>
                <a:lnTo>
                  <a:pt x="226474" y="0"/>
                </a:lnTo>
                <a:lnTo>
                  <a:pt x="270874" y="4409"/>
                </a:lnTo>
                <a:lnTo>
                  <a:pt x="313174" y="17307"/>
                </a:lnTo>
                <a:lnTo>
                  <a:pt x="352149" y="38199"/>
                </a:lnTo>
                <a:lnTo>
                  <a:pt x="386649" y="66589"/>
                </a:lnTo>
                <a:lnTo>
                  <a:pt x="414924" y="101207"/>
                </a:lnTo>
                <a:lnTo>
                  <a:pt x="435724" y="140322"/>
                </a:lnTo>
                <a:lnTo>
                  <a:pt x="448574" y="182742"/>
                </a:lnTo>
                <a:lnTo>
                  <a:pt x="452949" y="227277"/>
                </a:lnTo>
                <a:lnTo>
                  <a:pt x="448349" y="273049"/>
                </a:lnTo>
                <a:lnTo>
                  <a:pt x="435149" y="315726"/>
                </a:lnTo>
                <a:lnTo>
                  <a:pt x="414274" y="354336"/>
                </a:lnTo>
                <a:lnTo>
                  <a:pt x="386649" y="387961"/>
                </a:lnTo>
                <a:lnTo>
                  <a:pt x="353149" y="415711"/>
                </a:lnTo>
                <a:lnTo>
                  <a:pt x="314649" y="436676"/>
                </a:lnTo>
                <a:lnTo>
                  <a:pt x="272124" y="449934"/>
                </a:lnTo>
                <a:lnTo>
                  <a:pt x="226474" y="454554"/>
                </a:lnTo>
                <a:lnTo>
                  <a:pt x="180824" y="449934"/>
                </a:lnTo>
                <a:lnTo>
                  <a:pt x="138299" y="436676"/>
                </a:lnTo>
                <a:lnTo>
                  <a:pt x="99799" y="415711"/>
                </a:lnTo>
                <a:lnTo>
                  <a:pt x="66299" y="387961"/>
                </a:lnTo>
                <a:lnTo>
                  <a:pt x="38674" y="354336"/>
                </a:lnTo>
                <a:lnTo>
                  <a:pt x="17799" y="315726"/>
                </a:lnTo>
                <a:lnTo>
                  <a:pt x="4599" y="273049"/>
                </a:lnTo>
                <a:lnTo>
                  <a:pt x="300" y="238882"/>
                </a:lnTo>
                <a:lnTo>
                  <a:pt x="0" y="227277"/>
                </a:lnTo>
                <a:close/>
              </a:path>
            </a:pathLst>
          </a:custGeom>
          <a:ln w="16933">
            <a:solidFill>
              <a:srgbClr val="7A9798"/>
            </a:solidFill>
          </a:ln>
        </p:spPr>
        <p:txBody>
          <a:bodyPr wrap="square" lIns="0" tIns="0" rIns="0" bIns="0" rtlCol="0"/>
          <a:lstStyle/>
          <a:p>
            <a:endParaRPr/>
          </a:p>
        </p:txBody>
      </p:sp>
      <p:sp>
        <p:nvSpPr>
          <p:cNvPr id="10" name="object 10"/>
          <p:cNvSpPr/>
          <p:nvPr/>
        </p:nvSpPr>
        <p:spPr>
          <a:xfrm>
            <a:off x="4379366" y="1067855"/>
            <a:ext cx="385445" cy="387350"/>
          </a:xfrm>
          <a:custGeom>
            <a:avLst/>
            <a:gdLst/>
            <a:ahLst/>
            <a:cxnLst/>
            <a:rect l="l" t="t" r="r" b="b"/>
            <a:pathLst>
              <a:path w="385445" h="387350">
                <a:moveTo>
                  <a:pt x="0" y="193412"/>
                </a:moveTo>
                <a:lnTo>
                  <a:pt x="244" y="183369"/>
                </a:lnTo>
                <a:lnTo>
                  <a:pt x="978" y="173617"/>
                </a:lnTo>
                <a:lnTo>
                  <a:pt x="8646" y="135871"/>
                </a:lnTo>
                <a:lnTo>
                  <a:pt x="27841" y="93170"/>
                </a:lnTo>
                <a:lnTo>
                  <a:pt x="56449" y="56627"/>
                </a:lnTo>
                <a:lnTo>
                  <a:pt x="92847" y="27925"/>
                </a:lnTo>
                <a:lnTo>
                  <a:pt x="135352" y="8667"/>
                </a:lnTo>
                <a:lnTo>
                  <a:pt x="172921" y="976"/>
                </a:lnTo>
                <a:lnTo>
                  <a:pt x="192624" y="0"/>
                </a:lnTo>
                <a:lnTo>
                  <a:pt x="239640" y="5838"/>
                </a:lnTo>
                <a:lnTo>
                  <a:pt x="283321" y="22755"/>
                </a:lnTo>
                <a:lnTo>
                  <a:pt x="321830" y="49954"/>
                </a:lnTo>
                <a:lnTo>
                  <a:pt x="347393" y="78247"/>
                </a:lnTo>
                <a:lnTo>
                  <a:pt x="370574" y="119374"/>
                </a:lnTo>
                <a:lnTo>
                  <a:pt x="383150" y="164918"/>
                </a:lnTo>
                <a:lnTo>
                  <a:pt x="385249" y="193412"/>
                </a:lnTo>
                <a:lnTo>
                  <a:pt x="381324" y="232419"/>
                </a:lnTo>
                <a:lnTo>
                  <a:pt x="366221" y="277349"/>
                </a:lnTo>
                <a:lnTo>
                  <a:pt x="341268" y="316466"/>
                </a:lnTo>
                <a:lnTo>
                  <a:pt x="307898" y="348387"/>
                </a:lnTo>
                <a:lnTo>
                  <a:pt x="267574" y="371639"/>
                </a:lnTo>
                <a:lnTo>
                  <a:pt x="221885" y="384618"/>
                </a:lnTo>
                <a:lnTo>
                  <a:pt x="192624" y="386821"/>
                </a:lnTo>
                <a:lnTo>
                  <a:pt x="153799" y="382894"/>
                </a:lnTo>
                <a:lnTo>
                  <a:pt x="109070" y="367746"/>
                </a:lnTo>
                <a:lnTo>
                  <a:pt x="70121" y="342697"/>
                </a:lnTo>
                <a:lnTo>
                  <a:pt x="38309" y="309213"/>
                </a:lnTo>
                <a:lnTo>
                  <a:pt x="15149" y="268711"/>
                </a:lnTo>
                <a:lnTo>
                  <a:pt x="2204" y="222811"/>
                </a:lnTo>
                <a:lnTo>
                  <a:pt x="244" y="203453"/>
                </a:lnTo>
                <a:lnTo>
                  <a:pt x="0" y="193412"/>
                </a:lnTo>
                <a:close/>
              </a:path>
            </a:pathLst>
          </a:custGeom>
          <a:ln w="16933">
            <a:solidFill>
              <a:srgbClr val="7A9798"/>
            </a:solidFill>
          </a:ln>
        </p:spPr>
        <p:txBody>
          <a:bodyPr wrap="square" lIns="0" tIns="0" rIns="0" bIns="0" rtlCol="0"/>
          <a:lstStyle/>
          <a:p>
            <a:endParaRPr/>
          </a:p>
        </p:txBody>
      </p:sp>
      <p:graphicFrame>
        <p:nvGraphicFramePr>
          <p:cNvPr id="11" name="object 11"/>
          <p:cNvGraphicFramePr>
            <a:graphicFrameLocks noGrp="1"/>
          </p:cNvGraphicFramePr>
          <p:nvPr/>
        </p:nvGraphicFramePr>
        <p:xfrm>
          <a:off x="147637" y="150812"/>
          <a:ext cx="8847455" cy="6556375"/>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gridCol w="2717800">
                  <a:extLst>
                    <a:ext uri="{9D8B030D-6E8A-4147-A177-3AD203B41FA5}">
                      <a16:colId xmlns:a16="http://schemas.microsoft.com/office/drawing/2014/main" val="20003"/>
                    </a:ext>
                  </a:extLst>
                </a:gridCol>
                <a:gridCol w="374650">
                  <a:extLst>
                    <a:ext uri="{9D8B030D-6E8A-4147-A177-3AD203B41FA5}">
                      <a16:colId xmlns:a16="http://schemas.microsoft.com/office/drawing/2014/main" val="20004"/>
                    </a:ext>
                  </a:extLst>
                </a:gridCol>
              </a:tblGrid>
              <a:tr h="910590">
                <a:tc gridSpan="5">
                  <a:txBody>
                    <a:bodyPr/>
                    <a:lstStyle/>
                    <a:p>
                      <a:pPr marL="3806190" marR="431800" indent="-3359150">
                        <a:lnSpc>
                          <a:spcPct val="100400"/>
                        </a:lnSpc>
                      </a:pPr>
                      <a:r>
                        <a:rPr sz="2800" spc="-5" dirty="0">
                          <a:solidFill>
                            <a:srgbClr val="7A9798"/>
                          </a:solidFill>
                          <a:latin typeface="Georgia"/>
                          <a:cs typeface="Georgia"/>
                        </a:rPr>
                        <a:t>Important Points to be noted while preparing Trial  Balance</a:t>
                      </a:r>
                      <a:endParaRPr sz="2800">
                        <a:latin typeface="Georgia"/>
                        <a:cs typeface="Georgia"/>
                      </a:endParaRPr>
                    </a:p>
                  </a:txBody>
                  <a:tcPr marL="0" marR="0" marT="0" marB="0">
                    <a:lnL w="9525">
                      <a:solidFill>
                        <a:srgbClr val="7A9798"/>
                      </a:solidFill>
                      <a:prstDash val="solid"/>
                    </a:lnL>
                    <a:lnR w="9525">
                      <a:solidFill>
                        <a:srgbClr val="7A9798"/>
                      </a:solidFill>
                      <a:prstDash val="solid"/>
                    </a:lnR>
                    <a:lnT w="9525">
                      <a:solidFill>
                        <a:srgbClr val="7A9798"/>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08915">
                <a:tc>
                  <a:txBody>
                    <a:bodyPr/>
                    <a:lstStyle/>
                    <a:p>
                      <a:pPr>
                        <a:lnSpc>
                          <a:spcPct val="100000"/>
                        </a:lnSpc>
                      </a:pPr>
                      <a:endParaRPr sz="1200">
                        <a:latin typeface="Times New Roman"/>
                        <a:cs typeface="Times New Roman"/>
                      </a:endParaRPr>
                    </a:p>
                  </a:txBody>
                  <a:tcPr marL="0" marR="0" marT="0" marB="0">
                    <a:lnL w="9525">
                      <a:solidFill>
                        <a:srgbClr val="7A9798"/>
                      </a:solidFill>
                      <a:prstDash val="solid"/>
                    </a:lnL>
                    <a:lnR w="12700">
                      <a:solidFill>
                        <a:srgbClr val="FFFFFF"/>
                      </a:solidFill>
                      <a:prstDash val="solid"/>
                    </a:lnR>
                    <a:lnB w="9525">
                      <a:solidFill>
                        <a:srgbClr val="7A9798"/>
                      </a:solidFill>
                      <a:prstDash val="solid"/>
                    </a:lnB>
                  </a:tcPr>
                </a:tc>
                <a:tc rowSpan="3">
                  <a:txBody>
                    <a:bodyPr/>
                    <a:lstStyle/>
                    <a:p>
                      <a:pPr marL="90170">
                        <a:lnSpc>
                          <a:spcPct val="100000"/>
                        </a:lnSpc>
                        <a:spcBef>
                          <a:spcPts val="244"/>
                        </a:spcBef>
                      </a:pPr>
                      <a:r>
                        <a:rPr sz="1400" b="1" spc="-5" dirty="0">
                          <a:solidFill>
                            <a:srgbClr val="FFFFFF"/>
                          </a:solidFill>
                          <a:latin typeface="Georgia"/>
                          <a:cs typeface="Georgia"/>
                        </a:rPr>
                        <a:t>Ledger</a:t>
                      </a:r>
                      <a:r>
                        <a:rPr sz="1400" b="1" spc="-10" dirty="0">
                          <a:solidFill>
                            <a:srgbClr val="FFFFFF"/>
                          </a:solidFill>
                          <a:latin typeface="Georgia"/>
                          <a:cs typeface="Georgia"/>
                        </a:rPr>
                        <a:t> </a:t>
                      </a:r>
                      <a:r>
                        <a:rPr sz="1400" b="1" spc="-5" dirty="0">
                          <a:solidFill>
                            <a:srgbClr val="FFFFFF"/>
                          </a:solidFill>
                          <a:latin typeface="Georgia"/>
                          <a:cs typeface="Georgia"/>
                        </a:rPr>
                        <a:t>A/c</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rowSpan="3">
                  <a:txBody>
                    <a:bodyPr/>
                    <a:lstStyle/>
                    <a:p>
                      <a:pPr marL="90170" marR="369570">
                        <a:lnSpc>
                          <a:spcPts val="1650"/>
                        </a:lnSpc>
                        <a:spcBef>
                          <a:spcPts val="325"/>
                        </a:spcBef>
                      </a:pPr>
                      <a:r>
                        <a:rPr sz="1400" b="1" spc="-5" dirty="0">
                          <a:solidFill>
                            <a:srgbClr val="FFFFFF"/>
                          </a:solidFill>
                          <a:latin typeface="Georgia"/>
                          <a:cs typeface="Georgia"/>
                        </a:rPr>
                        <a:t>Type of Balance (Dr.  Balance or Cr.</a:t>
                      </a:r>
                      <a:r>
                        <a:rPr sz="1400" b="1" spc="-80" dirty="0">
                          <a:solidFill>
                            <a:srgbClr val="FFFFFF"/>
                          </a:solidFill>
                          <a:latin typeface="Georgia"/>
                          <a:cs typeface="Georgia"/>
                        </a:rPr>
                        <a:t> </a:t>
                      </a:r>
                      <a:r>
                        <a:rPr sz="1400" b="1" spc="-5" dirty="0">
                          <a:solidFill>
                            <a:srgbClr val="FFFFFF"/>
                          </a:solidFill>
                          <a:latin typeface="Georgia"/>
                          <a:cs typeface="Georgia"/>
                        </a:rPr>
                        <a:t>Balance)</a:t>
                      </a:r>
                      <a:endParaRPr sz="1400">
                        <a:latin typeface="Georgia"/>
                        <a:cs typeface="Georgia"/>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rowSpan="3">
                  <a:txBody>
                    <a:bodyPr/>
                    <a:lstStyle/>
                    <a:p>
                      <a:pPr marL="90170" marR="163195">
                        <a:lnSpc>
                          <a:spcPts val="1650"/>
                        </a:lnSpc>
                        <a:spcBef>
                          <a:spcPts val="325"/>
                        </a:spcBef>
                      </a:pPr>
                      <a:r>
                        <a:rPr sz="1400" b="1" spc="-5" dirty="0">
                          <a:solidFill>
                            <a:srgbClr val="FFFFFF"/>
                          </a:solidFill>
                          <a:latin typeface="Georgia"/>
                          <a:cs typeface="Georgia"/>
                        </a:rPr>
                        <a:t>Treatment in Trial Balance  (Dr. side or Cr.</a:t>
                      </a:r>
                      <a:r>
                        <a:rPr sz="1400" b="1" spc="-25" dirty="0">
                          <a:solidFill>
                            <a:srgbClr val="FFFFFF"/>
                          </a:solidFill>
                          <a:latin typeface="Georgia"/>
                          <a:cs typeface="Georgia"/>
                        </a:rPr>
                        <a:t> </a:t>
                      </a:r>
                      <a:r>
                        <a:rPr sz="1400" b="1" spc="-5" dirty="0">
                          <a:solidFill>
                            <a:srgbClr val="FFFFFF"/>
                          </a:solidFill>
                          <a:latin typeface="Georgia"/>
                          <a:cs typeface="Georgia"/>
                        </a:rPr>
                        <a:t>Side)</a:t>
                      </a:r>
                      <a:endParaRPr sz="1400">
                        <a:latin typeface="Georgia"/>
                        <a:cs typeface="Georgia"/>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9525">
                      <a:solidFill>
                        <a:srgbClr val="7A9798"/>
                      </a:solidFill>
                      <a:prstDash val="solid"/>
                    </a:lnR>
                    <a:lnB w="9525">
                      <a:solidFill>
                        <a:srgbClr val="7A9798"/>
                      </a:solidFill>
                      <a:prstDash val="solid"/>
                    </a:lnB>
                  </a:tcPr>
                </a:tc>
                <a:extLst>
                  <a:ext uri="{0D108BD9-81ED-4DB2-BD59-A6C34878D82A}">
                    <a16:rowId xmlns:a16="http://schemas.microsoft.com/office/drawing/2014/main" val="10001"/>
                  </a:ext>
                </a:extLst>
              </a:tr>
              <a:tr h="117475">
                <a:tc>
                  <a:txBody>
                    <a:bodyPr/>
                    <a:lstStyle/>
                    <a:p>
                      <a:pPr>
                        <a:lnSpc>
                          <a:spcPct val="100000"/>
                        </a:lnSpc>
                      </a:pPr>
                      <a:endParaRPr sz="600">
                        <a:latin typeface="Times New Roman"/>
                        <a:cs typeface="Times New Roman"/>
                      </a:endParaRPr>
                    </a:p>
                  </a:txBody>
                  <a:tcPr marL="0" marR="0" marT="0" marB="0">
                    <a:lnL w="9525">
                      <a:solidFill>
                        <a:srgbClr val="7A9798"/>
                      </a:solidFill>
                      <a:prstDash val="solid"/>
                    </a:lnL>
                    <a:lnR w="12700">
                      <a:solidFill>
                        <a:srgbClr val="FFFFFF"/>
                      </a:solidFill>
                      <a:prstDash val="solid"/>
                    </a:lnR>
                    <a:lnT w="9525">
                      <a:solidFill>
                        <a:srgbClr val="7A9798"/>
                      </a:solidFill>
                      <a:prstDash val="solid"/>
                    </a:lnT>
                  </a:tcPr>
                </a:tc>
                <a:tc vMerge="1">
                  <a:txBody>
                    <a:bodyPr/>
                    <a:lstStyle/>
                    <a:p>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vMerge="1">
                  <a:txBody>
                    <a:bodyPr/>
                    <a:lstStyle/>
                    <a:p>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vMerge="1">
                  <a:txBody>
                    <a:bodyPr/>
                    <a:lstStyle/>
                    <a:p>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rowSpan="17">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2"/>
                  </a:ext>
                </a:extLst>
              </a:tr>
              <a:tr h="187325">
                <a:tc rowSpan="16">
                  <a:txBody>
                    <a:bodyPr/>
                    <a:lstStyle/>
                    <a:p>
                      <a:pPr>
                        <a:lnSpc>
                          <a:spcPct val="100000"/>
                        </a:lnSpc>
                      </a:pPr>
                      <a:endParaRPr sz="1500">
                        <a:latin typeface="Times New Roman"/>
                        <a:cs typeface="Times New Roman"/>
                      </a:endParaRPr>
                    </a:p>
                  </a:txBody>
                  <a:tcPr marL="0" marR="0" marT="0" marB="0">
                    <a:lnL w="9525">
                      <a:solidFill>
                        <a:srgbClr val="7A9798"/>
                      </a:solidFill>
                      <a:prstDash val="solid"/>
                    </a:lnL>
                    <a:lnR w="12700">
                      <a:solidFill>
                        <a:srgbClr val="FFFFFF"/>
                      </a:solidFill>
                      <a:prstDash val="solid"/>
                    </a:lnR>
                    <a:solidFill>
                      <a:srgbClr val="C5D1D7"/>
                    </a:solidFill>
                  </a:tcPr>
                </a:tc>
                <a:tc vMerge="1">
                  <a:txBody>
                    <a:bodyPr/>
                    <a:lstStyle/>
                    <a:p>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vMerge="1">
                  <a:txBody>
                    <a:bodyPr/>
                    <a:lstStyle/>
                    <a:p>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vMerge="1">
                  <a:txBody>
                    <a:bodyPr/>
                    <a:lstStyle/>
                    <a:p>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16349"/>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3"/>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Capital</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4"/>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0"/>
                        </a:spcBef>
                      </a:pPr>
                      <a:r>
                        <a:rPr sz="1400" spc="-5" dirty="0">
                          <a:latin typeface="Georgia"/>
                          <a:cs typeface="Georgia"/>
                        </a:rPr>
                        <a:t>Drawings</a:t>
                      </a:r>
                      <a:endParaRPr sz="1400">
                        <a:latin typeface="Georgia"/>
                        <a:cs typeface="Georgi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0"/>
                        </a:spcBef>
                      </a:pPr>
                      <a:r>
                        <a:rPr sz="1400" spc="-5" dirty="0">
                          <a:latin typeface="Georgia"/>
                          <a:cs typeface="Georgia"/>
                        </a:rPr>
                        <a:t>Dr.</a:t>
                      </a:r>
                      <a:endParaRPr sz="1400">
                        <a:latin typeface="Georgia"/>
                        <a:cs typeface="Georgi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0"/>
                        </a:spcBef>
                      </a:pPr>
                      <a:r>
                        <a:rPr sz="1400" spc="-5" dirty="0">
                          <a:latin typeface="Georgia"/>
                          <a:cs typeface="Georgia"/>
                        </a:rPr>
                        <a:t>Dr.</a:t>
                      </a:r>
                      <a:endParaRPr sz="1400">
                        <a:latin typeface="Georgia"/>
                        <a:cs typeface="Georgi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5"/>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Sundry</a:t>
                      </a:r>
                      <a:r>
                        <a:rPr sz="1400" spc="-10" dirty="0">
                          <a:latin typeface="Georgia"/>
                          <a:cs typeface="Georgia"/>
                        </a:rPr>
                        <a:t> </a:t>
                      </a:r>
                      <a:r>
                        <a:rPr sz="1400" spc="-5" dirty="0">
                          <a:latin typeface="Georgia"/>
                          <a:cs typeface="Georgia"/>
                        </a:rPr>
                        <a:t>Debtors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6"/>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Sundry</a:t>
                      </a:r>
                      <a:r>
                        <a:rPr sz="1400" spc="-10" dirty="0">
                          <a:latin typeface="Georgia"/>
                          <a:cs typeface="Georgia"/>
                        </a:rPr>
                        <a:t> </a:t>
                      </a:r>
                      <a:r>
                        <a:rPr sz="1400" spc="-5" dirty="0">
                          <a:latin typeface="Georgia"/>
                          <a:cs typeface="Georgia"/>
                        </a:rPr>
                        <a:t>Creditors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7"/>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Cash at</a:t>
                      </a:r>
                      <a:r>
                        <a:rPr sz="1400" spc="-10" dirty="0">
                          <a:latin typeface="Georgia"/>
                          <a:cs typeface="Georgia"/>
                        </a:rPr>
                        <a:t> </a:t>
                      </a:r>
                      <a:r>
                        <a:rPr sz="1400" spc="-5" dirty="0">
                          <a:latin typeface="Georgia"/>
                          <a:cs typeface="Georgia"/>
                        </a:rPr>
                        <a:t>Bank</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8"/>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Bank</a:t>
                      </a:r>
                      <a:r>
                        <a:rPr sz="1400" spc="-10" dirty="0">
                          <a:latin typeface="Georgia"/>
                          <a:cs typeface="Georgia"/>
                        </a:rPr>
                        <a:t> </a:t>
                      </a:r>
                      <a:r>
                        <a:rPr sz="1400" spc="-5" dirty="0">
                          <a:latin typeface="Georgia"/>
                          <a:cs typeface="Georgia"/>
                        </a:rPr>
                        <a:t>Overdraft</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09"/>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Cash in</a:t>
                      </a:r>
                      <a:r>
                        <a:rPr sz="1400" spc="-10" dirty="0">
                          <a:latin typeface="Georgia"/>
                          <a:cs typeface="Georgia"/>
                        </a:rPr>
                        <a:t> </a:t>
                      </a:r>
                      <a:r>
                        <a:rPr sz="1400" spc="-5" dirty="0">
                          <a:latin typeface="Georgia"/>
                          <a:cs typeface="Georgia"/>
                        </a:rPr>
                        <a:t>Hand</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0"/>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Purchases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1"/>
                  </a:ext>
                </a:extLst>
              </a:tr>
              <a:tr h="334645">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Purchase</a:t>
                      </a:r>
                      <a:r>
                        <a:rPr sz="1400" spc="-10" dirty="0">
                          <a:latin typeface="Georgia"/>
                          <a:cs typeface="Georgia"/>
                        </a:rPr>
                        <a:t> </a:t>
                      </a:r>
                      <a:r>
                        <a:rPr sz="1400" spc="-5" dirty="0">
                          <a:latin typeface="Georgia"/>
                          <a:cs typeface="Georgia"/>
                        </a:rPr>
                        <a:t>Returns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2"/>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Sales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3"/>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Sales</a:t>
                      </a:r>
                      <a:r>
                        <a:rPr sz="1400" spc="-10" dirty="0">
                          <a:latin typeface="Georgia"/>
                          <a:cs typeface="Georgia"/>
                        </a:rPr>
                        <a:t> </a:t>
                      </a:r>
                      <a:r>
                        <a:rPr sz="1400" spc="-5" dirty="0">
                          <a:latin typeface="Georgia"/>
                          <a:cs typeface="Georgia"/>
                        </a:rPr>
                        <a:t>Returns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4"/>
                  </a:ext>
                </a:extLst>
              </a:tr>
              <a:tr h="30099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Opening</a:t>
                      </a:r>
                      <a:r>
                        <a:rPr sz="1400" spc="-10" dirty="0">
                          <a:latin typeface="Georgia"/>
                          <a:cs typeface="Georgia"/>
                        </a:rPr>
                        <a:t> </a:t>
                      </a:r>
                      <a:r>
                        <a:rPr sz="1400" spc="-5" dirty="0">
                          <a:latin typeface="Georgia"/>
                          <a:cs typeface="Georgia"/>
                        </a:rPr>
                        <a:t>Stock</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5"/>
                  </a:ext>
                </a:extLst>
              </a:tr>
              <a:tr h="360045">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Accounts of Fixed</a:t>
                      </a:r>
                      <a:r>
                        <a:rPr sz="1400" spc="-20" dirty="0">
                          <a:latin typeface="Georgia"/>
                          <a:cs typeface="Georgia"/>
                        </a:rPr>
                        <a:t> </a:t>
                      </a:r>
                      <a:r>
                        <a:rPr sz="1400" spc="-5" dirty="0">
                          <a:latin typeface="Georgia"/>
                          <a:cs typeface="Georgia"/>
                        </a:rPr>
                        <a:t>Assets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6"/>
                  </a:ext>
                </a:extLst>
              </a:tr>
              <a:tr h="501650">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Accounts of Expenses </a:t>
                      </a:r>
                      <a:r>
                        <a:rPr sz="1400" dirty="0">
                          <a:latin typeface="Georgia"/>
                          <a:cs typeface="Georgia"/>
                        </a:rPr>
                        <a:t>&amp;</a:t>
                      </a:r>
                      <a:r>
                        <a:rPr sz="1400" spc="-35" dirty="0">
                          <a:latin typeface="Georgia"/>
                          <a:cs typeface="Georgia"/>
                        </a:rPr>
                        <a:t> </a:t>
                      </a:r>
                      <a:r>
                        <a:rPr sz="1400" spc="-5" dirty="0">
                          <a:latin typeface="Georgia"/>
                          <a:cs typeface="Georgia"/>
                        </a:rPr>
                        <a:t>Losses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a:txBody>
                    <a:bodyPr/>
                    <a:lstStyle/>
                    <a:p>
                      <a:pPr marL="90170">
                        <a:lnSpc>
                          <a:spcPct val="100000"/>
                        </a:lnSpc>
                        <a:spcBef>
                          <a:spcPts val="244"/>
                        </a:spcBef>
                      </a:pPr>
                      <a:r>
                        <a:rPr sz="1400" spc="-5" dirty="0">
                          <a:latin typeface="Georgia"/>
                          <a:cs typeface="Georgia"/>
                        </a:rPr>
                        <a:t>Dr.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AE8"/>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7"/>
                  </a:ext>
                </a:extLst>
              </a:tr>
              <a:tr h="297815">
                <a:tc vMerge="1">
                  <a:txBody>
                    <a:bodyPr/>
                    <a:lstStyle/>
                    <a:p>
                      <a:endParaRPr/>
                    </a:p>
                  </a:txBody>
                  <a:tcPr marL="0" marR="0" marT="0" marB="0">
                    <a:lnL w="9525">
                      <a:solidFill>
                        <a:srgbClr val="7A9798"/>
                      </a:solidFill>
                      <a:prstDash val="solid"/>
                    </a:lnL>
                    <a:lnR w="12700">
                      <a:solidFill>
                        <a:srgbClr val="FFFFFF"/>
                      </a:solidFill>
                      <a:prstDash val="solid"/>
                    </a:lnR>
                    <a:solidFill>
                      <a:srgbClr val="C5D1D7"/>
                    </a:solidFill>
                  </a:tcPr>
                </a:tc>
                <a:tc>
                  <a:txBody>
                    <a:bodyPr/>
                    <a:lstStyle/>
                    <a:p>
                      <a:pPr marL="90170">
                        <a:lnSpc>
                          <a:spcPct val="100000"/>
                        </a:lnSpc>
                        <a:spcBef>
                          <a:spcPts val="244"/>
                        </a:spcBef>
                      </a:pPr>
                      <a:r>
                        <a:rPr sz="1400" spc="-5" dirty="0">
                          <a:latin typeface="Georgia"/>
                          <a:cs typeface="Georgia"/>
                        </a:rPr>
                        <a:t>Accounts of Incomes and</a:t>
                      </a:r>
                      <a:r>
                        <a:rPr sz="1400" spc="-35" dirty="0">
                          <a:latin typeface="Georgia"/>
                          <a:cs typeface="Georgia"/>
                        </a:rPr>
                        <a:t> </a:t>
                      </a:r>
                      <a:r>
                        <a:rPr sz="1400" spc="-5" dirty="0">
                          <a:latin typeface="Georgia"/>
                          <a:cs typeface="Georgia"/>
                        </a:rPr>
                        <a:t>Gains</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ED2CE"/>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ED2CE"/>
                    </a:solidFill>
                  </a:tcPr>
                </a:tc>
                <a:tc>
                  <a:txBody>
                    <a:bodyPr/>
                    <a:lstStyle/>
                    <a:p>
                      <a:pPr marL="90170">
                        <a:lnSpc>
                          <a:spcPct val="100000"/>
                        </a:lnSpc>
                        <a:spcBef>
                          <a:spcPts val="244"/>
                        </a:spcBef>
                      </a:pPr>
                      <a:r>
                        <a:rPr sz="1400" spc="-5" dirty="0">
                          <a:latin typeface="Georgia"/>
                          <a:cs typeface="Georgia"/>
                        </a:rPr>
                        <a:t>Cr.</a:t>
                      </a:r>
                      <a:endParaRPr sz="1400">
                        <a:latin typeface="Georgia"/>
                        <a:cs typeface="Georgia"/>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solidFill>
                      <a:srgbClr val="EED2CE"/>
                    </a:solidFill>
                  </a:tcPr>
                </a:tc>
                <a:tc vMerge="1">
                  <a:txBody>
                    <a:bodyPr/>
                    <a:lstStyle/>
                    <a:p>
                      <a:endParaRPr/>
                    </a:p>
                  </a:txBody>
                  <a:tcPr marL="0" marR="0" marT="0" marB="0">
                    <a:lnL w="12700">
                      <a:solidFill>
                        <a:srgbClr val="FFFFFF"/>
                      </a:solidFill>
                      <a:prstDash val="solid"/>
                    </a:lnL>
                    <a:lnR w="9525">
                      <a:solidFill>
                        <a:srgbClr val="7A9798"/>
                      </a:solidFill>
                      <a:prstDash val="solid"/>
                    </a:lnR>
                    <a:lnT w="9525">
                      <a:solidFill>
                        <a:srgbClr val="7A9798"/>
                      </a:solidFill>
                      <a:prstDash val="solid"/>
                    </a:lnT>
                    <a:solidFill>
                      <a:srgbClr val="C5D1D7"/>
                    </a:solidFill>
                  </a:tcPr>
                </a:tc>
                <a:extLst>
                  <a:ext uri="{0D108BD9-81ED-4DB2-BD59-A6C34878D82A}">
                    <a16:rowId xmlns:a16="http://schemas.microsoft.com/office/drawing/2014/main" val="10018"/>
                  </a:ext>
                </a:extLst>
              </a:tr>
              <a:tr h="203835">
                <a:tc>
                  <a:txBody>
                    <a:bodyPr/>
                    <a:lstStyle/>
                    <a:p>
                      <a:pPr>
                        <a:lnSpc>
                          <a:spcPct val="100000"/>
                        </a:lnSpc>
                      </a:pPr>
                      <a:endParaRPr sz="1200">
                        <a:latin typeface="Times New Roman"/>
                        <a:cs typeface="Times New Roman"/>
                      </a:endParaRPr>
                    </a:p>
                  </a:txBody>
                  <a:tcPr marL="0" marR="0" marT="0" marB="0">
                    <a:lnL w="9525">
                      <a:solidFill>
                        <a:srgbClr val="7A9798"/>
                      </a:solidFill>
                      <a:prstDash val="solid"/>
                    </a:lnL>
                    <a:lnR w="12700">
                      <a:solidFill>
                        <a:srgbClr val="FFFFFF"/>
                      </a:solidFill>
                      <a:prstDash val="solid"/>
                    </a:lnR>
                    <a:solidFill>
                      <a:srgbClr val="8CADAE"/>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ED2CE"/>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ED2CE"/>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ED2CE"/>
                    </a:solidFill>
                  </a:tcPr>
                </a:tc>
                <a:tc>
                  <a:txBody>
                    <a:bodyPr/>
                    <a:lstStyle/>
                    <a:p>
                      <a:pPr>
                        <a:lnSpc>
                          <a:spcPct val="100000"/>
                        </a:lnSpc>
                      </a:pPr>
                      <a:endParaRPr sz="1200">
                        <a:latin typeface="Times New Roman"/>
                        <a:cs typeface="Times New Roman"/>
                      </a:endParaRPr>
                    </a:p>
                  </a:txBody>
                  <a:tcPr marL="0" marR="0" marT="0" marB="0">
                    <a:lnL w="12700">
                      <a:solidFill>
                        <a:srgbClr val="FFFFFF"/>
                      </a:solidFill>
                      <a:prstDash val="solid"/>
                    </a:lnL>
                    <a:lnR w="9525">
                      <a:solidFill>
                        <a:srgbClr val="7A9798"/>
                      </a:solidFill>
                      <a:prstDash val="solid"/>
                    </a:lnR>
                    <a:solidFill>
                      <a:srgbClr val="8CADAE"/>
                    </a:solidFill>
                  </a:tcPr>
                </a:tc>
                <a:extLst>
                  <a:ext uri="{0D108BD9-81ED-4DB2-BD59-A6C34878D82A}">
                    <a16:rowId xmlns:a16="http://schemas.microsoft.com/office/drawing/2014/main" val="10019"/>
                  </a:ext>
                </a:extLst>
              </a:tr>
              <a:tr h="109855">
                <a:tc gridSpan="5">
                  <a:txBody>
                    <a:bodyPr/>
                    <a:lstStyle/>
                    <a:p>
                      <a:pPr>
                        <a:lnSpc>
                          <a:spcPct val="100000"/>
                        </a:lnSpc>
                      </a:pPr>
                      <a:endParaRPr sz="500">
                        <a:latin typeface="Times New Roman"/>
                        <a:cs typeface="Times New Roman"/>
                      </a:endParaRPr>
                    </a:p>
                  </a:txBody>
                  <a:tcPr marL="0" marR="0" marT="0" marB="0">
                    <a:lnL w="9525">
                      <a:solidFill>
                        <a:srgbClr val="7A9798"/>
                      </a:solidFill>
                      <a:prstDash val="solid"/>
                    </a:lnL>
                    <a:lnR w="9525">
                      <a:solidFill>
                        <a:srgbClr val="7A9798"/>
                      </a:solidFill>
                      <a:prstDash val="solid"/>
                    </a:lnR>
                    <a:lnB w="9525">
                      <a:solidFill>
                        <a:srgbClr val="7A9798"/>
                      </a:solidFill>
                      <a:prstDash val="solid"/>
                    </a:lnB>
                    <a:solidFill>
                      <a:srgbClr val="8CADAE"/>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9425" y="415036"/>
            <a:ext cx="3894454"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Errors in</a:t>
            </a:r>
            <a:r>
              <a:rPr sz="3300" b="0" spc="-85" dirty="0">
                <a:solidFill>
                  <a:srgbClr val="7A9798"/>
                </a:solidFill>
                <a:latin typeface="Georgia"/>
                <a:cs typeface="Georgia"/>
              </a:rPr>
              <a:t> </a:t>
            </a:r>
            <a:r>
              <a:rPr sz="3300" b="0" spc="-5" dirty="0">
                <a:solidFill>
                  <a:srgbClr val="7A9798"/>
                </a:solidFill>
                <a:latin typeface="Georgia"/>
                <a:cs typeface="Georgia"/>
              </a:rPr>
              <a:t>Accounting</a:t>
            </a:r>
            <a:endParaRPr sz="3300">
              <a:latin typeface="Georgia"/>
              <a:cs typeface="Georgia"/>
            </a:endParaRPr>
          </a:p>
        </p:txBody>
      </p:sp>
      <p:sp>
        <p:nvSpPr>
          <p:cNvPr id="3" name="object 3"/>
          <p:cNvSpPr txBox="1"/>
          <p:nvPr/>
        </p:nvSpPr>
        <p:spPr>
          <a:xfrm>
            <a:off x="344499" y="1538732"/>
            <a:ext cx="8220075" cy="2551430"/>
          </a:xfrm>
          <a:prstGeom prst="rect">
            <a:avLst/>
          </a:prstGeom>
        </p:spPr>
        <p:txBody>
          <a:bodyPr vert="horz" wrap="square" lIns="0" tIns="27305" rIns="0" bIns="0" rtlCol="0">
            <a:spAutoFit/>
          </a:bodyPr>
          <a:lstStyle/>
          <a:p>
            <a:pPr marL="315595" marR="506095" indent="-302895" algn="just">
              <a:lnSpc>
                <a:spcPts val="3229"/>
              </a:lnSpc>
              <a:spcBef>
                <a:spcPts val="215"/>
              </a:spcBef>
              <a:buClr>
                <a:srgbClr val="D16349"/>
              </a:buClr>
              <a:buSzPct val="85185"/>
              <a:buFont typeface="Arial"/>
              <a:buChar char="●"/>
              <a:tabLst>
                <a:tab pos="316230" algn="l"/>
              </a:tabLst>
            </a:pPr>
            <a:r>
              <a:rPr sz="2700" spc="-5" dirty="0">
                <a:latin typeface="Georgia"/>
                <a:cs typeface="Georgia"/>
              </a:rPr>
              <a:t>The tallying of the two totals (debit balances and  credit balances) of the trial balance ensures only  arithmetic accuracy but not accounting</a:t>
            </a:r>
            <a:r>
              <a:rPr sz="2700" spc="-80" dirty="0">
                <a:latin typeface="Georgia"/>
                <a:cs typeface="Georgia"/>
              </a:rPr>
              <a:t> </a:t>
            </a:r>
            <a:r>
              <a:rPr sz="2700" spc="-5" dirty="0">
                <a:latin typeface="Georgia"/>
                <a:cs typeface="Georgia"/>
              </a:rPr>
              <a:t>accuracy.</a:t>
            </a:r>
            <a:endParaRPr sz="2700">
              <a:latin typeface="Georgia"/>
              <a:cs typeface="Georgia"/>
            </a:endParaRPr>
          </a:p>
          <a:p>
            <a:pPr marL="315595" marR="5080" indent="-302895">
              <a:lnSpc>
                <a:spcPct val="99300"/>
              </a:lnSpc>
              <a:spcBef>
                <a:spcPts val="430"/>
              </a:spcBef>
              <a:buClr>
                <a:srgbClr val="D16349"/>
              </a:buClr>
              <a:buSzPct val="85185"/>
              <a:buFont typeface="Arial"/>
              <a:buChar char="●"/>
              <a:tabLst>
                <a:tab pos="316230" algn="l"/>
              </a:tabLst>
            </a:pPr>
            <a:r>
              <a:rPr sz="2700" spc="-5" dirty="0">
                <a:latin typeface="Georgia"/>
                <a:cs typeface="Georgia"/>
              </a:rPr>
              <a:t>If however, the two totals do not tally, it implies that  some errors have been committed while recording  the transactions in the books of</a:t>
            </a:r>
            <a:r>
              <a:rPr sz="2700" spc="-25" dirty="0">
                <a:latin typeface="Georgia"/>
                <a:cs typeface="Georgia"/>
              </a:rPr>
              <a:t> </a:t>
            </a:r>
            <a:r>
              <a:rPr sz="2700" spc="-5" dirty="0">
                <a:latin typeface="Georgia"/>
                <a:cs typeface="Georgia"/>
              </a:rPr>
              <a:t>accounts.</a:t>
            </a:r>
            <a:endParaRPr sz="2700">
              <a:latin typeface="Georgia"/>
              <a:cs typeface="Georgi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4394" y="415036"/>
            <a:ext cx="286575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Kinds of</a:t>
            </a:r>
            <a:r>
              <a:rPr sz="3300" b="0" spc="-85" dirty="0">
                <a:solidFill>
                  <a:srgbClr val="7A9798"/>
                </a:solidFill>
                <a:latin typeface="Georgia"/>
                <a:cs typeface="Georgia"/>
              </a:rPr>
              <a:t> </a:t>
            </a:r>
            <a:r>
              <a:rPr sz="3300" b="0" spc="-5" dirty="0">
                <a:solidFill>
                  <a:srgbClr val="7A9798"/>
                </a:solidFill>
                <a:latin typeface="Georgia"/>
                <a:cs typeface="Georgia"/>
              </a:rPr>
              <a:t>Errors</a:t>
            </a:r>
            <a:endParaRPr sz="3300">
              <a:latin typeface="Georgia"/>
              <a:cs typeface="Georgia"/>
            </a:endParaRPr>
          </a:p>
        </p:txBody>
      </p:sp>
      <p:sp>
        <p:nvSpPr>
          <p:cNvPr id="3" name="object 3"/>
          <p:cNvSpPr/>
          <p:nvPr/>
        </p:nvSpPr>
        <p:spPr>
          <a:xfrm>
            <a:off x="838200" y="1600200"/>
            <a:ext cx="7543800" cy="4419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699" y="415036"/>
            <a:ext cx="408241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Errors of</a:t>
            </a:r>
            <a:r>
              <a:rPr sz="3300" spc="-95" dirty="0">
                <a:solidFill>
                  <a:srgbClr val="7A9798"/>
                </a:solidFill>
              </a:rPr>
              <a:t> </a:t>
            </a:r>
            <a:r>
              <a:rPr sz="3300" spc="-5" dirty="0">
                <a:solidFill>
                  <a:srgbClr val="7A9798"/>
                </a:solidFill>
              </a:rPr>
              <a:t>Principle</a:t>
            </a:r>
            <a:endParaRPr sz="3300"/>
          </a:p>
        </p:txBody>
      </p:sp>
      <p:sp>
        <p:nvSpPr>
          <p:cNvPr id="3" name="object 3"/>
          <p:cNvSpPr txBox="1"/>
          <p:nvPr/>
        </p:nvSpPr>
        <p:spPr>
          <a:xfrm>
            <a:off x="344499" y="1538732"/>
            <a:ext cx="8138159" cy="2551430"/>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Transactions are recorded as per generally accepted  accounting principles. If any of these principles is  violated or ignored, errors resulting from such  violation are known as </a:t>
            </a:r>
            <a:r>
              <a:rPr sz="2700" b="1" spc="-5" dirty="0">
                <a:latin typeface="Georgia"/>
                <a:cs typeface="Georgia"/>
              </a:rPr>
              <a:t>errors of</a:t>
            </a:r>
            <a:r>
              <a:rPr sz="2700" b="1" dirty="0">
                <a:latin typeface="Georgia"/>
                <a:cs typeface="Georgia"/>
              </a:rPr>
              <a:t> </a:t>
            </a:r>
            <a:r>
              <a:rPr sz="2700" b="1" spc="-5" dirty="0">
                <a:latin typeface="Georgia"/>
                <a:cs typeface="Georgia"/>
              </a:rPr>
              <a:t>principle.</a:t>
            </a:r>
            <a:endParaRPr sz="2700">
              <a:latin typeface="Georgia"/>
              <a:cs typeface="Georgia"/>
            </a:endParaRPr>
          </a:p>
          <a:p>
            <a:pPr marL="315595" marR="626110" indent="-302895">
              <a:lnSpc>
                <a:spcPts val="3210"/>
              </a:lnSpc>
              <a:spcBef>
                <a:spcPts val="535"/>
              </a:spcBef>
              <a:buClr>
                <a:srgbClr val="D16349"/>
              </a:buClr>
              <a:buSzPct val="85185"/>
              <a:buFont typeface="Arial"/>
              <a:buChar char="●"/>
              <a:tabLst>
                <a:tab pos="316230" algn="l"/>
              </a:tabLst>
            </a:pPr>
            <a:r>
              <a:rPr sz="2700" spc="-5" dirty="0">
                <a:latin typeface="Georgia"/>
                <a:cs typeface="Georgia"/>
              </a:rPr>
              <a:t>For example, Purchase of assets recorded in the  purchases</a:t>
            </a:r>
            <a:r>
              <a:rPr sz="2700" spc="-10" dirty="0">
                <a:latin typeface="Georgia"/>
                <a:cs typeface="Georgia"/>
              </a:rPr>
              <a:t> </a:t>
            </a:r>
            <a:r>
              <a:rPr sz="2700" spc="-5" dirty="0">
                <a:latin typeface="Georgia"/>
                <a:cs typeface="Georgia"/>
              </a:rPr>
              <a:t>book.</a:t>
            </a:r>
            <a:endParaRPr sz="2700">
              <a:latin typeface="Georgia"/>
              <a:cs typeface="Georgi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44499" y="1538732"/>
            <a:ext cx="8220075" cy="3639185"/>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These errors arise because of mistakes committed in  the ordinary course of accounting</a:t>
            </a:r>
            <a:r>
              <a:rPr sz="2700" spc="-20" dirty="0">
                <a:latin typeface="Georgia"/>
                <a:cs typeface="Georgia"/>
              </a:rPr>
              <a:t> </a:t>
            </a:r>
            <a:r>
              <a:rPr sz="2700" spc="-5" dirty="0">
                <a:latin typeface="Georgia"/>
                <a:cs typeface="Georgia"/>
              </a:rPr>
              <a:t>work.</a:t>
            </a:r>
            <a:endParaRPr sz="2700">
              <a:latin typeface="Georgia"/>
              <a:cs typeface="Georgia"/>
            </a:endParaRPr>
          </a:p>
          <a:p>
            <a:pPr marL="315595" marR="476250" indent="-302895">
              <a:lnSpc>
                <a:spcPts val="3210"/>
              </a:lnSpc>
              <a:spcBef>
                <a:spcPts val="545"/>
              </a:spcBef>
              <a:buClr>
                <a:srgbClr val="D16349"/>
              </a:buClr>
              <a:buSzPct val="85185"/>
              <a:buFont typeface="Arial"/>
              <a:buChar char="●"/>
              <a:tabLst>
                <a:tab pos="316230" algn="l"/>
              </a:tabLst>
            </a:pPr>
            <a:r>
              <a:rPr sz="2700" spc="-5" dirty="0">
                <a:latin typeface="Georgia"/>
                <a:cs typeface="Georgia"/>
              </a:rPr>
              <a:t>These can be further classified into three types as  follows.</a:t>
            </a:r>
            <a:endParaRPr sz="2700">
              <a:latin typeface="Georgia"/>
              <a:cs typeface="Georgia"/>
            </a:endParaRPr>
          </a:p>
          <a:p>
            <a:pPr marL="315595" indent="-302895">
              <a:lnSpc>
                <a:spcPct val="100000"/>
              </a:lnSpc>
              <a:spcBef>
                <a:spcPts val="425"/>
              </a:spcBef>
              <a:buClr>
                <a:srgbClr val="D16349"/>
              </a:buClr>
              <a:buSzPct val="85185"/>
              <a:buFont typeface="Arial"/>
              <a:buChar char="●"/>
              <a:tabLst>
                <a:tab pos="316230" algn="l"/>
              </a:tabLst>
            </a:pPr>
            <a:r>
              <a:rPr sz="2700" b="1" i="1" spc="-5" dirty="0">
                <a:latin typeface="Georgia"/>
                <a:cs typeface="Georgia"/>
              </a:rPr>
              <a:t>a) Errors of</a:t>
            </a:r>
            <a:r>
              <a:rPr sz="2700" b="1" i="1" spc="-15" dirty="0">
                <a:latin typeface="Georgia"/>
                <a:cs typeface="Georgia"/>
              </a:rPr>
              <a:t> </a:t>
            </a:r>
            <a:r>
              <a:rPr sz="2700" b="1" i="1" spc="-5" dirty="0">
                <a:latin typeface="Georgia"/>
                <a:cs typeface="Georgia"/>
              </a:rPr>
              <a:t>Omission</a:t>
            </a:r>
            <a:endParaRPr sz="2700">
              <a:latin typeface="Georgia"/>
              <a:cs typeface="Georgia"/>
            </a:endParaRPr>
          </a:p>
          <a:p>
            <a:pPr marL="42545" marR="2412365">
              <a:lnSpc>
                <a:spcPct val="115700"/>
              </a:lnSpc>
            </a:pPr>
            <a:r>
              <a:rPr sz="2700" spc="-5" dirty="0">
                <a:latin typeface="Georgia"/>
                <a:cs typeface="Georgia"/>
              </a:rPr>
              <a:t>This error arises when </a:t>
            </a:r>
            <a:r>
              <a:rPr sz="2700" dirty="0">
                <a:latin typeface="Georgia"/>
                <a:cs typeface="Georgia"/>
              </a:rPr>
              <a:t>a </a:t>
            </a:r>
            <a:r>
              <a:rPr sz="2700" spc="-5" dirty="0">
                <a:latin typeface="Georgia"/>
                <a:cs typeface="Georgia"/>
              </a:rPr>
              <a:t>transaction is  completely or partially omitted to be  recorded in the books of</a:t>
            </a:r>
            <a:r>
              <a:rPr sz="2700" spc="-35" dirty="0">
                <a:latin typeface="Georgia"/>
                <a:cs typeface="Georgia"/>
              </a:rPr>
              <a:t> </a:t>
            </a:r>
            <a:r>
              <a:rPr sz="2700" spc="-5" dirty="0">
                <a:latin typeface="Georgia"/>
                <a:cs typeface="Georgia"/>
              </a:rPr>
              <a:t>accounts.</a:t>
            </a:r>
            <a:endParaRPr sz="2700">
              <a:latin typeface="Georgia"/>
              <a:cs typeface="Georgi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44499" y="1538732"/>
            <a:ext cx="8357234" cy="2620010"/>
          </a:xfrm>
          <a:prstGeom prst="rect">
            <a:avLst/>
          </a:prstGeom>
        </p:spPr>
        <p:txBody>
          <a:bodyPr vert="horz" wrap="square" lIns="0" tIns="27305" rIns="0" bIns="0" rtlCol="0">
            <a:spAutoFit/>
          </a:bodyPr>
          <a:lstStyle/>
          <a:p>
            <a:pPr marL="315595" marR="305435" indent="-273050">
              <a:lnSpc>
                <a:spcPts val="3229"/>
              </a:lnSpc>
              <a:spcBef>
                <a:spcPts val="215"/>
              </a:spcBef>
            </a:pPr>
            <a:r>
              <a:rPr sz="2700" b="1" i="1" spc="-5" dirty="0">
                <a:latin typeface="Georgia"/>
                <a:cs typeface="Georgia"/>
              </a:rPr>
              <a:t>i. Error of Complete Omission: This error  arises when </a:t>
            </a:r>
            <a:r>
              <a:rPr sz="2700" b="1" i="1" dirty="0">
                <a:latin typeface="Georgia"/>
                <a:cs typeface="Georgia"/>
              </a:rPr>
              <a:t>a </a:t>
            </a:r>
            <a:r>
              <a:rPr sz="2700" spc="-5" dirty="0">
                <a:latin typeface="Georgia"/>
                <a:cs typeface="Georgia"/>
              </a:rPr>
              <a:t>transaction is totally omitted to be  recorded in the books of</a:t>
            </a:r>
            <a:r>
              <a:rPr sz="2700" spc="-20" dirty="0">
                <a:latin typeface="Georgia"/>
                <a:cs typeface="Georgia"/>
              </a:rPr>
              <a:t> </a:t>
            </a:r>
            <a:r>
              <a:rPr sz="2700" spc="-5" dirty="0">
                <a:latin typeface="Georgia"/>
                <a:cs typeface="Georgia"/>
              </a:rPr>
              <a:t>accounts.</a:t>
            </a:r>
            <a:endParaRPr sz="2700">
              <a:latin typeface="Georgia"/>
              <a:cs typeface="Georgia"/>
            </a:endParaRPr>
          </a:p>
          <a:p>
            <a:pPr marL="315595" marR="5080" indent="-302895">
              <a:lnSpc>
                <a:spcPts val="3210"/>
              </a:lnSpc>
              <a:spcBef>
                <a:spcPts val="540"/>
              </a:spcBef>
              <a:buClr>
                <a:srgbClr val="D16349"/>
              </a:buClr>
              <a:buSzPct val="85185"/>
              <a:buFont typeface="Arial"/>
              <a:buChar char="●"/>
              <a:tabLst>
                <a:tab pos="316230" algn="l"/>
              </a:tabLst>
            </a:pPr>
            <a:r>
              <a:rPr sz="2700" spc="-5" dirty="0">
                <a:latin typeface="Georgia"/>
                <a:cs typeface="Georgia"/>
              </a:rPr>
              <a:t>For example, Goods purchased from Ram completely  omitted to be</a:t>
            </a:r>
            <a:r>
              <a:rPr sz="2700" spc="-10" dirty="0">
                <a:latin typeface="Georgia"/>
                <a:cs typeface="Georgia"/>
              </a:rPr>
              <a:t> </a:t>
            </a:r>
            <a:r>
              <a:rPr sz="2700" spc="-5" dirty="0">
                <a:latin typeface="Georgia"/>
                <a:cs typeface="Georgia"/>
              </a:rPr>
              <a:t>recorded.</a:t>
            </a:r>
            <a:endParaRPr sz="2700">
              <a:latin typeface="Georgia"/>
              <a:cs typeface="Georgia"/>
            </a:endParaRPr>
          </a:p>
          <a:p>
            <a:pPr marL="315595" indent="-302895">
              <a:lnSpc>
                <a:spcPct val="100000"/>
              </a:lnSpc>
              <a:spcBef>
                <a:spcPts val="425"/>
              </a:spcBef>
              <a:buClr>
                <a:srgbClr val="D16349"/>
              </a:buClr>
              <a:buSzPct val="85185"/>
              <a:buFont typeface="Arial"/>
              <a:buChar char="●"/>
              <a:tabLst>
                <a:tab pos="316230" algn="l"/>
              </a:tabLst>
            </a:pPr>
            <a:r>
              <a:rPr sz="2700" spc="-5" dirty="0">
                <a:latin typeface="Georgia"/>
                <a:cs typeface="Georgia"/>
              </a:rPr>
              <a:t>This error does not affect the trial</a:t>
            </a:r>
            <a:r>
              <a:rPr sz="2700" spc="-25" dirty="0">
                <a:latin typeface="Georgia"/>
                <a:cs typeface="Georgia"/>
              </a:rPr>
              <a:t> </a:t>
            </a:r>
            <a:r>
              <a:rPr sz="2700" spc="-5" dirty="0">
                <a:latin typeface="Georgia"/>
                <a:cs typeface="Georgia"/>
              </a:rPr>
              <a:t>balance.</a:t>
            </a:r>
            <a:endParaRPr sz="2700">
              <a:latin typeface="Georgia"/>
              <a:cs typeface="Georgi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44499" y="1538732"/>
            <a:ext cx="8267065" cy="3029585"/>
          </a:xfrm>
          <a:prstGeom prst="rect">
            <a:avLst/>
          </a:prstGeom>
        </p:spPr>
        <p:txBody>
          <a:bodyPr vert="horz" wrap="square" lIns="0" tIns="27305" rIns="0" bIns="0" rtlCol="0">
            <a:spAutoFit/>
          </a:bodyPr>
          <a:lstStyle/>
          <a:p>
            <a:pPr marL="315595" marR="5080" indent="-273050">
              <a:lnSpc>
                <a:spcPts val="3229"/>
              </a:lnSpc>
              <a:spcBef>
                <a:spcPts val="215"/>
              </a:spcBef>
            </a:pPr>
            <a:r>
              <a:rPr sz="2700" b="1" i="1" spc="-5" dirty="0">
                <a:latin typeface="Georgia"/>
                <a:cs typeface="Georgia"/>
              </a:rPr>
              <a:t>ii. Error of Partial Omission: This error arises  when only one </a:t>
            </a:r>
            <a:r>
              <a:rPr sz="2700" spc="-5" dirty="0">
                <a:latin typeface="Georgia"/>
                <a:cs typeface="Georgia"/>
              </a:rPr>
              <a:t>aspect of the transaction either  debit or credit is</a:t>
            </a:r>
            <a:r>
              <a:rPr sz="2700" spc="-15" dirty="0">
                <a:latin typeface="Georgia"/>
                <a:cs typeface="Georgia"/>
              </a:rPr>
              <a:t> </a:t>
            </a:r>
            <a:r>
              <a:rPr sz="2700" spc="-5" dirty="0">
                <a:latin typeface="Georgia"/>
                <a:cs typeface="Georgia"/>
              </a:rPr>
              <a:t>recorded.</a:t>
            </a:r>
            <a:endParaRPr sz="2700">
              <a:latin typeface="Georgia"/>
              <a:cs typeface="Georgia"/>
            </a:endParaRPr>
          </a:p>
          <a:p>
            <a:pPr marL="315595" marR="203835" indent="-302895">
              <a:lnSpc>
                <a:spcPct val="99300"/>
              </a:lnSpc>
              <a:spcBef>
                <a:spcPts val="430"/>
              </a:spcBef>
              <a:buClr>
                <a:srgbClr val="D16349"/>
              </a:buClr>
              <a:buSzPct val="85185"/>
              <a:buFont typeface="Arial"/>
              <a:buChar char="●"/>
              <a:tabLst>
                <a:tab pos="316230" algn="l"/>
              </a:tabLst>
            </a:pPr>
            <a:r>
              <a:rPr sz="2700" spc="-5" dirty="0">
                <a:latin typeface="Georgia"/>
                <a:cs typeface="Georgia"/>
              </a:rPr>
              <a:t>For example, </a:t>
            </a:r>
            <a:r>
              <a:rPr sz="2700" dirty="0">
                <a:latin typeface="Georgia"/>
                <a:cs typeface="Georgia"/>
              </a:rPr>
              <a:t>a </a:t>
            </a:r>
            <a:r>
              <a:rPr sz="2700" spc="-5" dirty="0">
                <a:latin typeface="Georgia"/>
                <a:cs typeface="Georgia"/>
              </a:rPr>
              <a:t>credit sale of goods to Siva recorded  in sales book but omitted to be posted in Siva’s  account.</a:t>
            </a:r>
            <a:endParaRPr sz="2700">
              <a:latin typeface="Georgia"/>
              <a:cs typeface="Georgia"/>
            </a:endParaRPr>
          </a:p>
          <a:p>
            <a:pPr marL="315595" indent="-302895">
              <a:lnSpc>
                <a:spcPct val="100000"/>
              </a:lnSpc>
              <a:spcBef>
                <a:spcPts val="525"/>
              </a:spcBef>
              <a:buClr>
                <a:srgbClr val="D16349"/>
              </a:buClr>
              <a:buSzPct val="85185"/>
              <a:buFont typeface="Arial"/>
              <a:buChar char="●"/>
              <a:tabLst>
                <a:tab pos="316230" algn="l"/>
              </a:tabLst>
            </a:pPr>
            <a:r>
              <a:rPr sz="2700" spc="-5" dirty="0">
                <a:latin typeface="Georgia"/>
                <a:cs typeface="Georgia"/>
              </a:rPr>
              <a:t>This error affects the trial</a:t>
            </a:r>
            <a:r>
              <a:rPr sz="2700" spc="-15" dirty="0">
                <a:latin typeface="Georgia"/>
                <a:cs typeface="Georgia"/>
              </a:rPr>
              <a:t> </a:t>
            </a:r>
            <a:r>
              <a:rPr sz="2700" spc="-5" dirty="0">
                <a:latin typeface="Georgia"/>
                <a:cs typeface="Georgia"/>
              </a:rPr>
              <a:t>balance.</a:t>
            </a:r>
            <a:endParaRPr sz="2700">
              <a:latin typeface="Georgia"/>
              <a:cs typeface="Georgi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49068" y="1540789"/>
            <a:ext cx="8102600" cy="3091180"/>
          </a:xfrm>
          <a:prstGeom prst="rect">
            <a:avLst/>
          </a:prstGeom>
        </p:spPr>
        <p:txBody>
          <a:bodyPr vert="horz" wrap="square" lIns="0" tIns="12065" rIns="0" bIns="0" rtlCol="0">
            <a:spAutoFit/>
          </a:bodyPr>
          <a:lstStyle/>
          <a:p>
            <a:pPr marL="38100">
              <a:lnSpc>
                <a:spcPts val="2695"/>
              </a:lnSpc>
              <a:spcBef>
                <a:spcPts val="95"/>
              </a:spcBef>
            </a:pPr>
            <a:r>
              <a:rPr sz="2300" b="1" i="1" spc="-10" dirty="0">
                <a:latin typeface="Georgia"/>
                <a:cs typeface="Georgia"/>
              </a:rPr>
              <a:t>b) Errors of Commission</a:t>
            </a:r>
            <a:endParaRPr sz="2300">
              <a:latin typeface="Georgia"/>
              <a:cs typeface="Georgia"/>
            </a:endParaRPr>
          </a:p>
          <a:p>
            <a:pPr marL="311150" marR="5080" indent="-298450">
              <a:lnSpc>
                <a:spcPct val="78600"/>
              </a:lnSpc>
              <a:spcBef>
                <a:spcPts val="525"/>
              </a:spcBef>
              <a:buClr>
                <a:srgbClr val="D16349"/>
              </a:buClr>
              <a:buSzPct val="84782"/>
              <a:buFont typeface="Arial"/>
              <a:buChar char="●"/>
              <a:tabLst>
                <a:tab pos="311785" algn="l"/>
              </a:tabLst>
            </a:pPr>
            <a:r>
              <a:rPr sz="2300" spc="-10" dirty="0">
                <a:latin typeface="Georgia"/>
                <a:cs typeface="Georgia"/>
              </a:rPr>
              <a:t>This error arises due </a:t>
            </a:r>
            <a:r>
              <a:rPr sz="2300" spc="-5" dirty="0">
                <a:latin typeface="Georgia"/>
                <a:cs typeface="Georgia"/>
              </a:rPr>
              <a:t>to </a:t>
            </a:r>
            <a:r>
              <a:rPr sz="2300" spc="-10" dirty="0">
                <a:latin typeface="Georgia"/>
                <a:cs typeface="Georgia"/>
              </a:rPr>
              <a:t>wrong recording, wrong posting,  wrong casting, wrong balancing, wrong carrying forward etc.  Errors </a:t>
            </a:r>
            <a:r>
              <a:rPr sz="2300" spc="-5" dirty="0">
                <a:latin typeface="Georgia"/>
                <a:cs typeface="Georgia"/>
              </a:rPr>
              <a:t>of </a:t>
            </a:r>
            <a:r>
              <a:rPr sz="2300" spc="-10" dirty="0">
                <a:latin typeface="Georgia"/>
                <a:cs typeface="Georgia"/>
              </a:rPr>
              <a:t>commission may be classified </a:t>
            </a:r>
            <a:r>
              <a:rPr sz="2300" spc="-5" dirty="0">
                <a:latin typeface="Georgia"/>
                <a:cs typeface="Georgia"/>
              </a:rPr>
              <a:t>as</a:t>
            </a:r>
            <a:r>
              <a:rPr sz="2300" spc="25" dirty="0">
                <a:latin typeface="Georgia"/>
                <a:cs typeface="Georgia"/>
              </a:rPr>
              <a:t> </a:t>
            </a:r>
            <a:r>
              <a:rPr sz="2300" spc="-10" dirty="0">
                <a:latin typeface="Georgia"/>
                <a:cs typeface="Georgia"/>
              </a:rPr>
              <a:t>follows:</a:t>
            </a:r>
            <a:endParaRPr sz="2300">
              <a:latin typeface="Georgia"/>
              <a:cs typeface="Georgia"/>
            </a:endParaRPr>
          </a:p>
          <a:p>
            <a:pPr marL="311150" marR="315595" indent="-273050">
              <a:lnSpc>
                <a:spcPct val="78600"/>
              </a:lnSpc>
              <a:spcBef>
                <a:spcPts val="465"/>
              </a:spcBef>
            </a:pPr>
            <a:r>
              <a:rPr sz="2300" b="1" i="1" spc="-5" dirty="0">
                <a:latin typeface="Georgia"/>
                <a:cs typeface="Georgia"/>
              </a:rPr>
              <a:t>i. </a:t>
            </a:r>
            <a:r>
              <a:rPr sz="2300" b="1" i="1" spc="-10" dirty="0">
                <a:latin typeface="Georgia"/>
                <a:cs typeface="Georgia"/>
              </a:rPr>
              <a:t>Error of Recording: This error arises when </a:t>
            </a:r>
            <a:r>
              <a:rPr sz="2300" b="1" i="1" spc="-5" dirty="0">
                <a:latin typeface="Georgia"/>
                <a:cs typeface="Georgia"/>
              </a:rPr>
              <a:t>a  </a:t>
            </a:r>
            <a:r>
              <a:rPr sz="2300" b="1" i="1" spc="-10" dirty="0">
                <a:latin typeface="Georgia"/>
                <a:cs typeface="Georgia"/>
              </a:rPr>
              <a:t>transaction </a:t>
            </a:r>
            <a:r>
              <a:rPr sz="2300" b="1" i="1" spc="-5" dirty="0">
                <a:latin typeface="Georgia"/>
                <a:cs typeface="Georgia"/>
              </a:rPr>
              <a:t>is </a:t>
            </a:r>
            <a:r>
              <a:rPr sz="2300" spc="-10" dirty="0">
                <a:latin typeface="Georgia"/>
                <a:cs typeface="Georgia"/>
              </a:rPr>
              <a:t>wrongly recorded </a:t>
            </a:r>
            <a:r>
              <a:rPr sz="2300" spc="-5" dirty="0">
                <a:latin typeface="Georgia"/>
                <a:cs typeface="Georgia"/>
              </a:rPr>
              <a:t>in </a:t>
            </a:r>
            <a:r>
              <a:rPr sz="2300" spc="-10" dirty="0">
                <a:latin typeface="Georgia"/>
                <a:cs typeface="Georgia"/>
              </a:rPr>
              <a:t>the books </a:t>
            </a:r>
            <a:r>
              <a:rPr sz="2300" spc="-5" dirty="0">
                <a:latin typeface="Georgia"/>
                <a:cs typeface="Georgia"/>
              </a:rPr>
              <a:t>of </a:t>
            </a:r>
            <a:r>
              <a:rPr sz="2300" spc="-10" dirty="0">
                <a:latin typeface="Georgia"/>
                <a:cs typeface="Georgia"/>
              </a:rPr>
              <a:t>original  entry.</a:t>
            </a:r>
            <a:endParaRPr sz="2300">
              <a:latin typeface="Georgia"/>
              <a:cs typeface="Georgia"/>
            </a:endParaRPr>
          </a:p>
          <a:p>
            <a:pPr marL="311150" marR="248285" indent="-298450">
              <a:lnSpc>
                <a:spcPct val="78500"/>
              </a:lnSpc>
              <a:spcBef>
                <a:spcPts val="470"/>
              </a:spcBef>
              <a:buClr>
                <a:srgbClr val="D16349"/>
              </a:buClr>
              <a:buSzPct val="84782"/>
              <a:buFont typeface="Arial"/>
              <a:buChar char="●"/>
              <a:tabLst>
                <a:tab pos="311785" algn="l"/>
              </a:tabLst>
            </a:pPr>
            <a:r>
              <a:rPr sz="2300" spc="-10" dirty="0">
                <a:latin typeface="Georgia"/>
                <a:cs typeface="Georgia"/>
              </a:rPr>
              <a:t>For example, Goods </a:t>
            </a:r>
            <a:r>
              <a:rPr sz="2300" spc="-5" dirty="0">
                <a:latin typeface="Georgia"/>
                <a:cs typeface="Georgia"/>
              </a:rPr>
              <a:t>of </a:t>
            </a:r>
            <a:r>
              <a:rPr sz="2300" spc="-10" dirty="0">
                <a:latin typeface="Georgia"/>
                <a:cs typeface="Georgia"/>
              </a:rPr>
              <a:t>Rs.5,000, purchased on credit from  Viji, </a:t>
            </a:r>
            <a:r>
              <a:rPr sz="2300" spc="-5" dirty="0">
                <a:latin typeface="Georgia"/>
                <a:cs typeface="Georgia"/>
              </a:rPr>
              <a:t>is </a:t>
            </a:r>
            <a:r>
              <a:rPr sz="2300" spc="-10" dirty="0">
                <a:latin typeface="Georgia"/>
                <a:cs typeface="Georgia"/>
              </a:rPr>
              <a:t>recorded </a:t>
            </a:r>
            <a:r>
              <a:rPr sz="2300" spc="-5" dirty="0">
                <a:latin typeface="Georgia"/>
                <a:cs typeface="Georgia"/>
              </a:rPr>
              <a:t>in </a:t>
            </a:r>
            <a:r>
              <a:rPr sz="2300" spc="-10" dirty="0">
                <a:latin typeface="Georgia"/>
                <a:cs typeface="Georgia"/>
              </a:rPr>
              <a:t>the book for</a:t>
            </a:r>
            <a:r>
              <a:rPr sz="2300" spc="10" dirty="0">
                <a:latin typeface="Georgia"/>
                <a:cs typeface="Georgia"/>
              </a:rPr>
              <a:t> </a:t>
            </a:r>
            <a:r>
              <a:rPr sz="2300" spc="-10" dirty="0">
                <a:latin typeface="Georgia"/>
                <a:cs typeface="Georgia"/>
              </a:rPr>
              <a:t>Rs.5,500.</a:t>
            </a:r>
            <a:endParaRPr sz="2300">
              <a:latin typeface="Georgia"/>
              <a:cs typeface="Georgia"/>
            </a:endParaRPr>
          </a:p>
          <a:p>
            <a:pPr marL="311150" indent="-298450">
              <a:lnSpc>
                <a:spcPts val="2635"/>
              </a:lnSpc>
              <a:buClr>
                <a:srgbClr val="D16349"/>
              </a:buClr>
              <a:buSzPct val="84782"/>
              <a:buFont typeface="Arial"/>
              <a:buChar char="●"/>
              <a:tabLst>
                <a:tab pos="311785" algn="l"/>
              </a:tabLst>
            </a:pPr>
            <a:r>
              <a:rPr sz="2300" spc="-10" dirty="0">
                <a:latin typeface="Georgia"/>
                <a:cs typeface="Georgia"/>
              </a:rPr>
              <a:t>This error does not affect the trial</a:t>
            </a:r>
            <a:r>
              <a:rPr sz="2300" spc="25" dirty="0">
                <a:latin typeface="Georgia"/>
                <a:cs typeface="Georgia"/>
              </a:rPr>
              <a:t> </a:t>
            </a:r>
            <a:r>
              <a:rPr sz="2300" spc="-10" dirty="0">
                <a:latin typeface="Georgia"/>
                <a:cs typeface="Georgia"/>
              </a:rPr>
              <a:t>balance.</a:t>
            </a:r>
            <a:endParaRPr sz="230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380" y="121411"/>
            <a:ext cx="6892925" cy="1126490"/>
          </a:xfrm>
          <a:prstGeom prst="rect">
            <a:avLst/>
          </a:prstGeom>
        </p:spPr>
        <p:txBody>
          <a:bodyPr vert="horz" wrap="square" lIns="0" tIns="8890" rIns="0" bIns="0" rtlCol="0">
            <a:spAutoFit/>
          </a:bodyPr>
          <a:lstStyle/>
          <a:p>
            <a:pPr marL="1863725" marR="5080" indent="-1851660">
              <a:lnSpc>
                <a:spcPct val="100699"/>
              </a:lnSpc>
              <a:spcBef>
                <a:spcPts val="70"/>
              </a:spcBef>
            </a:pPr>
            <a:r>
              <a:rPr sz="3600" b="0" spc="-5" dirty="0">
                <a:latin typeface="Georgia"/>
                <a:cs typeface="Georgia"/>
              </a:rPr>
              <a:t>Difference between Book-Keeping  and</a:t>
            </a:r>
            <a:r>
              <a:rPr sz="3600" b="0" spc="-10" dirty="0">
                <a:latin typeface="Georgia"/>
                <a:cs typeface="Georgia"/>
              </a:rPr>
              <a:t> </a:t>
            </a:r>
            <a:r>
              <a:rPr sz="3600" b="0" spc="-5" dirty="0">
                <a:latin typeface="Georgia"/>
                <a:cs typeface="Georgia"/>
              </a:rPr>
              <a:t>Accounting</a:t>
            </a:r>
            <a:endParaRPr sz="3600">
              <a:latin typeface="Georgia"/>
              <a:cs typeface="Georgia"/>
            </a:endParaRPr>
          </a:p>
        </p:txBody>
      </p:sp>
      <p:sp>
        <p:nvSpPr>
          <p:cNvPr id="3" name="object 3"/>
          <p:cNvSpPr/>
          <p:nvPr/>
        </p:nvSpPr>
        <p:spPr>
          <a:xfrm>
            <a:off x="1371600" y="1524000"/>
            <a:ext cx="6248400" cy="4953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51325" y="1541818"/>
            <a:ext cx="8148320" cy="1169035"/>
          </a:xfrm>
          <a:prstGeom prst="rect">
            <a:avLst/>
          </a:prstGeom>
        </p:spPr>
        <p:txBody>
          <a:bodyPr vert="horz" wrap="square" lIns="0" tIns="71755" rIns="0" bIns="0" rtlCol="0">
            <a:spAutoFit/>
          </a:bodyPr>
          <a:lstStyle/>
          <a:p>
            <a:pPr marL="308610" marR="5080" indent="-273050">
              <a:lnSpc>
                <a:spcPts val="2030"/>
              </a:lnSpc>
              <a:spcBef>
                <a:spcPts val="565"/>
              </a:spcBef>
            </a:pPr>
            <a:r>
              <a:rPr sz="2100" b="1" i="1" spc="-10" dirty="0">
                <a:latin typeface="Georgia"/>
                <a:cs typeface="Georgia"/>
              </a:rPr>
              <a:t>ii. Error of Posting: This error arises when information  recorded </a:t>
            </a:r>
            <a:r>
              <a:rPr sz="2100" spc="-10" dirty="0">
                <a:latin typeface="Georgia"/>
                <a:cs typeface="Georgia"/>
              </a:rPr>
              <a:t>in the books of original entry are wrongly entered in the  ledger.</a:t>
            </a:r>
            <a:endParaRPr sz="2100">
              <a:latin typeface="Georgia"/>
              <a:cs typeface="Georgia"/>
            </a:endParaRPr>
          </a:p>
          <a:p>
            <a:pPr marL="308610" indent="-295910">
              <a:lnSpc>
                <a:spcPts val="2445"/>
              </a:lnSpc>
              <a:buClr>
                <a:srgbClr val="D16349"/>
              </a:buClr>
              <a:buSzPct val="83333"/>
              <a:buFont typeface="Arial"/>
              <a:buChar char="●"/>
              <a:tabLst>
                <a:tab pos="308610" algn="l"/>
                <a:tab pos="309245" algn="l"/>
              </a:tabLst>
            </a:pPr>
            <a:r>
              <a:rPr sz="2100" spc="-10" dirty="0">
                <a:latin typeface="Georgia"/>
                <a:cs typeface="Georgia"/>
              </a:rPr>
              <a:t>Error of posting may</a:t>
            </a:r>
            <a:r>
              <a:rPr sz="2100" spc="0" dirty="0">
                <a:latin typeface="Georgia"/>
                <a:cs typeface="Georgia"/>
              </a:rPr>
              <a:t> </a:t>
            </a:r>
            <a:r>
              <a:rPr sz="2100" spc="-10" dirty="0">
                <a:latin typeface="Georgia"/>
                <a:cs typeface="Georgia"/>
              </a:rPr>
              <a:t>be</a:t>
            </a:r>
            <a:endParaRPr sz="2100">
              <a:latin typeface="Georgia"/>
              <a:cs typeface="Georgia"/>
            </a:endParaRPr>
          </a:p>
        </p:txBody>
      </p:sp>
      <p:sp>
        <p:nvSpPr>
          <p:cNvPr id="4" name="object 4"/>
          <p:cNvSpPr txBox="1"/>
          <p:nvPr/>
        </p:nvSpPr>
        <p:spPr>
          <a:xfrm>
            <a:off x="299071" y="2677396"/>
            <a:ext cx="213995" cy="1854200"/>
          </a:xfrm>
          <a:prstGeom prst="rect">
            <a:avLst/>
          </a:prstGeom>
        </p:spPr>
        <p:txBody>
          <a:bodyPr vert="horz" wrap="square" lIns="0" tIns="50165" rIns="0" bIns="0" rtlCol="0">
            <a:spAutoFit/>
          </a:bodyPr>
          <a:lstStyle/>
          <a:p>
            <a:pPr marL="43180">
              <a:lnSpc>
                <a:spcPct val="100000"/>
              </a:lnSpc>
              <a:spcBef>
                <a:spcPts val="395"/>
              </a:spcBef>
            </a:pPr>
            <a:r>
              <a:rPr sz="1750" dirty="0">
                <a:solidFill>
                  <a:srgbClr val="D16349"/>
                </a:solidFill>
                <a:latin typeface="Georgia"/>
                <a:cs typeface="Georgia"/>
              </a:rPr>
              <a:t>1.</a:t>
            </a:r>
            <a:endParaRPr sz="1750">
              <a:latin typeface="Georgia"/>
              <a:cs typeface="Georgia"/>
            </a:endParaRPr>
          </a:p>
          <a:p>
            <a:pPr marL="13970">
              <a:lnSpc>
                <a:spcPct val="100000"/>
              </a:lnSpc>
              <a:spcBef>
                <a:spcPts val="300"/>
              </a:spcBef>
            </a:pPr>
            <a:r>
              <a:rPr sz="1750" spc="0" dirty="0">
                <a:solidFill>
                  <a:srgbClr val="D16349"/>
                </a:solidFill>
                <a:latin typeface="Georgia"/>
                <a:cs typeface="Georgia"/>
              </a:rPr>
              <a:t>2.</a:t>
            </a:r>
            <a:endParaRPr sz="1750">
              <a:latin typeface="Georgia"/>
              <a:cs typeface="Georgia"/>
            </a:endParaRPr>
          </a:p>
          <a:p>
            <a:pPr marL="15875">
              <a:lnSpc>
                <a:spcPct val="100000"/>
              </a:lnSpc>
              <a:spcBef>
                <a:spcPts val="300"/>
              </a:spcBef>
            </a:pPr>
            <a:r>
              <a:rPr sz="1750" spc="0" dirty="0">
                <a:solidFill>
                  <a:srgbClr val="D16349"/>
                </a:solidFill>
                <a:latin typeface="Georgia"/>
                <a:cs typeface="Georgia"/>
              </a:rPr>
              <a:t>3.</a:t>
            </a:r>
            <a:endParaRPr sz="1750">
              <a:latin typeface="Georgia"/>
              <a:cs typeface="Georgia"/>
            </a:endParaRPr>
          </a:p>
          <a:p>
            <a:pPr marL="12700">
              <a:lnSpc>
                <a:spcPct val="100000"/>
              </a:lnSpc>
              <a:spcBef>
                <a:spcPts val="300"/>
              </a:spcBef>
            </a:pPr>
            <a:r>
              <a:rPr sz="1750" spc="0" dirty="0">
                <a:solidFill>
                  <a:srgbClr val="D16349"/>
                </a:solidFill>
                <a:latin typeface="Georgia"/>
                <a:cs typeface="Georgia"/>
              </a:rPr>
              <a:t>4.</a:t>
            </a:r>
            <a:endParaRPr sz="1750">
              <a:latin typeface="Georgia"/>
              <a:cs typeface="Georgia"/>
            </a:endParaRPr>
          </a:p>
          <a:p>
            <a:pPr marL="20955">
              <a:lnSpc>
                <a:spcPct val="100000"/>
              </a:lnSpc>
              <a:spcBef>
                <a:spcPts val="300"/>
              </a:spcBef>
            </a:pPr>
            <a:r>
              <a:rPr sz="1750" spc="0" dirty="0">
                <a:solidFill>
                  <a:srgbClr val="D16349"/>
                </a:solidFill>
                <a:latin typeface="Georgia"/>
                <a:cs typeface="Georgia"/>
              </a:rPr>
              <a:t>5.</a:t>
            </a:r>
            <a:endParaRPr sz="1750">
              <a:latin typeface="Georgia"/>
              <a:cs typeface="Georgia"/>
            </a:endParaRPr>
          </a:p>
          <a:p>
            <a:pPr marL="12700">
              <a:lnSpc>
                <a:spcPct val="100000"/>
              </a:lnSpc>
              <a:spcBef>
                <a:spcPts val="300"/>
              </a:spcBef>
            </a:pPr>
            <a:r>
              <a:rPr sz="1750" spc="0" dirty="0">
                <a:solidFill>
                  <a:srgbClr val="D16349"/>
                </a:solidFill>
                <a:latin typeface="Georgia"/>
                <a:cs typeface="Georgia"/>
              </a:rPr>
              <a:t>6.</a:t>
            </a:r>
            <a:endParaRPr sz="1750">
              <a:latin typeface="Georgia"/>
              <a:cs typeface="Georgia"/>
            </a:endParaRPr>
          </a:p>
        </p:txBody>
      </p:sp>
      <p:sp>
        <p:nvSpPr>
          <p:cNvPr id="5" name="object 5"/>
          <p:cNvSpPr txBox="1"/>
          <p:nvPr/>
        </p:nvSpPr>
        <p:spPr>
          <a:xfrm>
            <a:off x="953172" y="2671282"/>
            <a:ext cx="6338570" cy="1868805"/>
          </a:xfrm>
          <a:prstGeom prst="rect">
            <a:avLst/>
          </a:prstGeom>
        </p:spPr>
        <p:txBody>
          <a:bodyPr vert="horz" wrap="square" lIns="0" tIns="34290" rIns="0" bIns="0" rtlCol="0">
            <a:spAutoFit/>
          </a:bodyPr>
          <a:lstStyle/>
          <a:p>
            <a:pPr marL="12700" marR="5080">
              <a:lnSpc>
                <a:spcPts val="2400"/>
              </a:lnSpc>
              <a:spcBef>
                <a:spcPts val="270"/>
              </a:spcBef>
            </a:pPr>
            <a:r>
              <a:rPr sz="2100" spc="-10" dirty="0">
                <a:latin typeface="Georgia"/>
                <a:cs typeface="Georgia"/>
              </a:rPr>
              <a:t>Right amount in the right side of wrong account.  Right amount in the wrong side of correct account  Wrong amount in the right side of correct account  Wrong amount in the wrong side of correct account  Wrong amount in the wrong side of wrong account  Wrong amount in the right side of wrong account,</a:t>
            </a:r>
            <a:r>
              <a:rPr sz="2100" spc="30" dirty="0">
                <a:latin typeface="Georgia"/>
                <a:cs typeface="Georgia"/>
              </a:rPr>
              <a:t> </a:t>
            </a:r>
            <a:r>
              <a:rPr sz="2100" spc="-10" dirty="0">
                <a:latin typeface="Georgia"/>
                <a:cs typeface="Georgia"/>
              </a:rPr>
              <a:t>etc.</a:t>
            </a:r>
            <a:endParaRPr sz="2100">
              <a:latin typeface="Georgia"/>
              <a:cs typeface="Georgia"/>
            </a:endParaRPr>
          </a:p>
        </p:txBody>
      </p:sp>
      <p:sp>
        <p:nvSpPr>
          <p:cNvPr id="6" name="object 6"/>
          <p:cNvSpPr txBox="1"/>
          <p:nvPr/>
        </p:nvSpPr>
        <p:spPr>
          <a:xfrm>
            <a:off x="374777" y="4500083"/>
            <a:ext cx="5829300" cy="344805"/>
          </a:xfrm>
          <a:prstGeom prst="rect">
            <a:avLst/>
          </a:prstGeom>
        </p:spPr>
        <p:txBody>
          <a:bodyPr vert="horz" wrap="square" lIns="0" tIns="11430" rIns="0" bIns="0" rtlCol="0">
            <a:spAutoFit/>
          </a:bodyPr>
          <a:lstStyle/>
          <a:p>
            <a:pPr marL="12700">
              <a:lnSpc>
                <a:spcPct val="100000"/>
              </a:lnSpc>
              <a:spcBef>
                <a:spcPts val="90"/>
              </a:spcBef>
            </a:pPr>
            <a:r>
              <a:rPr sz="2100" spc="-10" dirty="0">
                <a:latin typeface="Georgia"/>
                <a:cs typeface="Georgia"/>
              </a:rPr>
              <a:t>This error may or may not affect the trial</a:t>
            </a:r>
            <a:r>
              <a:rPr sz="2100" spc="35" dirty="0">
                <a:latin typeface="Georgia"/>
                <a:cs typeface="Georgia"/>
              </a:rPr>
              <a:t> </a:t>
            </a:r>
            <a:r>
              <a:rPr sz="2100" spc="-10" dirty="0">
                <a:latin typeface="Georgia"/>
                <a:cs typeface="Georgia"/>
              </a:rPr>
              <a:t>balance.</a:t>
            </a:r>
            <a:endParaRPr sz="2100">
              <a:latin typeface="Georgia"/>
              <a:cs typeface="Georgi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44499" y="1538732"/>
            <a:ext cx="8370570" cy="2961005"/>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b="1" i="1" spc="-5" dirty="0">
                <a:latin typeface="Georgia"/>
                <a:cs typeface="Georgia"/>
              </a:rPr>
              <a:t>iii. Error of Casting (Totalling) </a:t>
            </a:r>
            <a:r>
              <a:rPr sz="2700" b="1" i="1" dirty="0">
                <a:latin typeface="Georgia"/>
                <a:cs typeface="Georgia"/>
              </a:rPr>
              <a:t>: </a:t>
            </a:r>
            <a:r>
              <a:rPr sz="2700" b="1" i="1" spc="-5" dirty="0">
                <a:latin typeface="Georgia"/>
                <a:cs typeface="Georgia"/>
              </a:rPr>
              <a:t>This error  arises when </a:t>
            </a:r>
            <a:r>
              <a:rPr sz="2700" b="1" i="1" dirty="0">
                <a:latin typeface="Georgia"/>
                <a:cs typeface="Georgia"/>
              </a:rPr>
              <a:t>a </a:t>
            </a:r>
            <a:r>
              <a:rPr sz="2700" spc="-5" dirty="0">
                <a:latin typeface="Georgia"/>
                <a:cs typeface="Georgia"/>
              </a:rPr>
              <a:t>mistake is committed while totalling  the subsidiary</a:t>
            </a:r>
            <a:r>
              <a:rPr sz="2700" spc="-10" dirty="0">
                <a:latin typeface="Georgia"/>
                <a:cs typeface="Georgia"/>
              </a:rPr>
              <a:t> </a:t>
            </a:r>
            <a:r>
              <a:rPr sz="2700" spc="-5" dirty="0">
                <a:latin typeface="Georgia"/>
                <a:cs typeface="Georgia"/>
              </a:rPr>
              <a:t>book.</a:t>
            </a:r>
            <a:endParaRPr sz="2700">
              <a:latin typeface="Georgia"/>
              <a:cs typeface="Georgia"/>
            </a:endParaRPr>
          </a:p>
          <a:p>
            <a:pPr marL="315595" marR="109220" indent="-302895">
              <a:lnSpc>
                <a:spcPct val="99400"/>
              </a:lnSpc>
              <a:spcBef>
                <a:spcPts val="430"/>
              </a:spcBef>
              <a:buClr>
                <a:srgbClr val="D16349"/>
              </a:buClr>
              <a:buSzPct val="85185"/>
              <a:buFont typeface="Arial"/>
              <a:buChar char="●"/>
              <a:tabLst>
                <a:tab pos="316230" algn="l"/>
                <a:tab pos="2032635" algn="l"/>
              </a:tabLst>
            </a:pPr>
            <a:r>
              <a:rPr sz="2700" spc="-5" dirty="0">
                <a:latin typeface="Georgia"/>
                <a:cs typeface="Georgia"/>
              </a:rPr>
              <a:t>For example, instead of Rs.12,000 it may be wrongly  totalled as Rs.13,000. This is called overcasting. If it  is wrongly	totalled as Rs.11,000, it is called  undercasting.</a:t>
            </a:r>
            <a:endParaRPr sz="2700">
              <a:latin typeface="Georgia"/>
              <a:cs typeface="Georgi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74777" y="1538732"/>
            <a:ext cx="8006715" cy="2961005"/>
          </a:xfrm>
          <a:prstGeom prst="rect">
            <a:avLst/>
          </a:prstGeom>
        </p:spPr>
        <p:txBody>
          <a:bodyPr vert="horz" wrap="square" lIns="0" tIns="27305" rIns="0" bIns="0" rtlCol="0">
            <a:spAutoFit/>
          </a:bodyPr>
          <a:lstStyle/>
          <a:p>
            <a:pPr marL="285750" marR="196850" indent="-273050">
              <a:lnSpc>
                <a:spcPts val="3229"/>
              </a:lnSpc>
              <a:spcBef>
                <a:spcPts val="215"/>
              </a:spcBef>
            </a:pPr>
            <a:r>
              <a:rPr sz="2700" b="1" i="1" spc="-5" dirty="0">
                <a:latin typeface="Georgia"/>
                <a:cs typeface="Georgia"/>
              </a:rPr>
              <a:t>iv. Error of Carrying Forward </a:t>
            </a:r>
            <a:r>
              <a:rPr sz="2700" b="1" i="1" dirty="0">
                <a:latin typeface="Georgia"/>
                <a:cs typeface="Georgia"/>
              </a:rPr>
              <a:t>: </a:t>
            </a:r>
            <a:r>
              <a:rPr sz="2700" b="1" i="1" spc="-5" dirty="0">
                <a:latin typeface="Georgia"/>
                <a:cs typeface="Georgia"/>
              </a:rPr>
              <a:t>This error  arises when </a:t>
            </a:r>
            <a:r>
              <a:rPr sz="2700" b="1" i="1" dirty="0">
                <a:latin typeface="Georgia"/>
                <a:cs typeface="Georgia"/>
              </a:rPr>
              <a:t>a </a:t>
            </a:r>
            <a:r>
              <a:rPr sz="2700" spc="-5" dirty="0">
                <a:latin typeface="Georgia"/>
                <a:cs typeface="Georgia"/>
              </a:rPr>
              <a:t>mistake is committed in carrying  forward </a:t>
            </a:r>
            <a:r>
              <a:rPr sz="2700" dirty="0">
                <a:latin typeface="Georgia"/>
                <a:cs typeface="Georgia"/>
              </a:rPr>
              <a:t>a </a:t>
            </a:r>
            <a:r>
              <a:rPr sz="2700" spc="-5" dirty="0">
                <a:latin typeface="Georgia"/>
                <a:cs typeface="Georgia"/>
              </a:rPr>
              <a:t>total of one page to the next</a:t>
            </a:r>
            <a:r>
              <a:rPr sz="2700" spc="-40" dirty="0">
                <a:latin typeface="Georgia"/>
                <a:cs typeface="Georgia"/>
              </a:rPr>
              <a:t> </a:t>
            </a:r>
            <a:r>
              <a:rPr sz="2700" spc="-5" dirty="0">
                <a:latin typeface="Georgia"/>
                <a:cs typeface="Georgia"/>
              </a:rPr>
              <a:t>page.</a:t>
            </a:r>
            <a:endParaRPr sz="2700">
              <a:latin typeface="Georgia"/>
              <a:cs typeface="Georgia"/>
            </a:endParaRPr>
          </a:p>
          <a:p>
            <a:pPr marL="285750" marR="5080" indent="-25400">
              <a:lnSpc>
                <a:spcPct val="99400"/>
              </a:lnSpc>
              <a:spcBef>
                <a:spcPts val="430"/>
              </a:spcBef>
            </a:pPr>
            <a:r>
              <a:rPr sz="2700" spc="-5" dirty="0">
                <a:latin typeface="Georgia"/>
                <a:cs typeface="Georgia"/>
              </a:rPr>
              <a:t>For example, Total of purchase book in page 282 of  the ledger Rs.10,686, while carrying forward the  balance to the next page it was recorded as  Rs.10,866.</a:t>
            </a:r>
            <a:endParaRPr sz="2700">
              <a:latin typeface="Georgia"/>
              <a:cs typeface="Georgi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1038" y="415036"/>
            <a:ext cx="3232785"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Clerical</a:t>
            </a:r>
            <a:r>
              <a:rPr sz="3300" spc="-90" dirty="0">
                <a:solidFill>
                  <a:srgbClr val="7A9798"/>
                </a:solidFill>
              </a:rPr>
              <a:t> </a:t>
            </a:r>
            <a:r>
              <a:rPr sz="3300" spc="-5" dirty="0">
                <a:solidFill>
                  <a:srgbClr val="7A9798"/>
                </a:solidFill>
              </a:rPr>
              <a:t>Errors</a:t>
            </a:r>
            <a:endParaRPr sz="3300"/>
          </a:p>
        </p:txBody>
      </p:sp>
      <p:sp>
        <p:nvSpPr>
          <p:cNvPr id="3" name="object 3"/>
          <p:cNvSpPr txBox="1"/>
          <p:nvPr/>
        </p:nvSpPr>
        <p:spPr>
          <a:xfrm>
            <a:off x="346756" y="1514055"/>
            <a:ext cx="8268970" cy="2965450"/>
          </a:xfrm>
          <a:prstGeom prst="rect">
            <a:avLst/>
          </a:prstGeom>
        </p:spPr>
        <p:txBody>
          <a:bodyPr vert="horz" wrap="square" lIns="0" tIns="38100" rIns="0" bIns="0" rtlCol="0">
            <a:spAutoFit/>
          </a:bodyPr>
          <a:lstStyle/>
          <a:p>
            <a:pPr marL="40640">
              <a:lnSpc>
                <a:spcPct val="100000"/>
              </a:lnSpc>
              <a:spcBef>
                <a:spcPts val="300"/>
              </a:spcBef>
            </a:pPr>
            <a:r>
              <a:rPr sz="2500" b="1" i="1" spc="-5" dirty="0">
                <a:latin typeface="Georgia"/>
                <a:cs typeface="Georgia"/>
              </a:rPr>
              <a:t>c) </a:t>
            </a:r>
            <a:r>
              <a:rPr sz="2500" b="1" i="1" spc="-10" dirty="0">
                <a:latin typeface="Georgia"/>
                <a:cs typeface="Georgia"/>
              </a:rPr>
              <a:t>Compensating Errors</a:t>
            </a:r>
            <a:endParaRPr sz="2500">
              <a:latin typeface="Georgia"/>
              <a:cs typeface="Georgia"/>
            </a:endParaRPr>
          </a:p>
          <a:p>
            <a:pPr marL="313690" marR="5080" indent="-300990">
              <a:lnSpc>
                <a:spcPct val="90300"/>
              </a:lnSpc>
              <a:spcBef>
                <a:spcPts val="490"/>
              </a:spcBef>
              <a:buClr>
                <a:srgbClr val="D16349"/>
              </a:buClr>
              <a:buSzPct val="84000"/>
              <a:buFont typeface="Arial"/>
              <a:buChar char="●"/>
              <a:tabLst>
                <a:tab pos="314325" algn="l"/>
              </a:tabLst>
            </a:pPr>
            <a:r>
              <a:rPr sz="2500" spc="-5" dirty="0">
                <a:latin typeface="Georgia"/>
                <a:cs typeface="Georgia"/>
              </a:rPr>
              <a:t>The </a:t>
            </a:r>
            <a:r>
              <a:rPr sz="2500" spc="-10" dirty="0">
                <a:latin typeface="Georgia"/>
                <a:cs typeface="Georgia"/>
              </a:rPr>
              <a:t>errors arising from excess debits </a:t>
            </a:r>
            <a:r>
              <a:rPr sz="2500" spc="-5" dirty="0">
                <a:latin typeface="Georgia"/>
                <a:cs typeface="Georgia"/>
              </a:rPr>
              <a:t>or </a:t>
            </a:r>
            <a:r>
              <a:rPr sz="2500" spc="-10" dirty="0">
                <a:latin typeface="Georgia"/>
                <a:cs typeface="Georgia"/>
              </a:rPr>
              <a:t>under debits of  accounts being neutralised </a:t>
            </a:r>
            <a:r>
              <a:rPr sz="2500" spc="-5" dirty="0">
                <a:latin typeface="Georgia"/>
                <a:cs typeface="Georgia"/>
              </a:rPr>
              <a:t>by the </a:t>
            </a:r>
            <a:r>
              <a:rPr sz="2500" spc="-10" dirty="0">
                <a:latin typeface="Georgia"/>
                <a:cs typeface="Georgia"/>
              </a:rPr>
              <a:t>excess credits </a:t>
            </a:r>
            <a:r>
              <a:rPr sz="2500" spc="-5" dirty="0">
                <a:latin typeface="Georgia"/>
                <a:cs typeface="Georgia"/>
              </a:rPr>
              <a:t>or </a:t>
            </a:r>
            <a:r>
              <a:rPr sz="2500" spc="-10" dirty="0">
                <a:latin typeface="Georgia"/>
                <a:cs typeface="Georgia"/>
              </a:rPr>
              <a:t>under  credits </a:t>
            </a:r>
            <a:r>
              <a:rPr sz="2500" spc="-5" dirty="0">
                <a:latin typeface="Georgia"/>
                <a:cs typeface="Georgia"/>
              </a:rPr>
              <a:t>to the </a:t>
            </a:r>
            <a:r>
              <a:rPr sz="2500" spc="-10" dirty="0">
                <a:latin typeface="Georgia"/>
                <a:cs typeface="Georgia"/>
              </a:rPr>
              <a:t>same extent </a:t>
            </a:r>
            <a:r>
              <a:rPr sz="2500" spc="-5" dirty="0">
                <a:latin typeface="Georgia"/>
                <a:cs typeface="Georgia"/>
              </a:rPr>
              <a:t>of </a:t>
            </a:r>
            <a:r>
              <a:rPr sz="2500" spc="-10" dirty="0">
                <a:latin typeface="Georgia"/>
                <a:cs typeface="Georgia"/>
              </a:rPr>
              <a:t>some other account </a:t>
            </a:r>
            <a:r>
              <a:rPr sz="2500" spc="-5" dirty="0">
                <a:latin typeface="Georgia"/>
                <a:cs typeface="Georgia"/>
              </a:rPr>
              <a:t>is  </a:t>
            </a:r>
            <a:r>
              <a:rPr sz="2500" spc="-10" dirty="0">
                <a:latin typeface="Georgia"/>
                <a:cs typeface="Georgia"/>
              </a:rPr>
              <a:t>compensating error.</a:t>
            </a:r>
            <a:endParaRPr sz="2500">
              <a:latin typeface="Georgia"/>
              <a:cs typeface="Georgia"/>
            </a:endParaRPr>
          </a:p>
          <a:p>
            <a:pPr marL="313690" marR="154940" indent="-300990">
              <a:lnSpc>
                <a:spcPct val="90400"/>
              </a:lnSpc>
              <a:spcBef>
                <a:spcPts val="484"/>
              </a:spcBef>
              <a:buClr>
                <a:srgbClr val="D16349"/>
              </a:buClr>
              <a:buSzPct val="84000"/>
              <a:buFont typeface="Arial"/>
              <a:buChar char="●"/>
              <a:tabLst>
                <a:tab pos="314325" algn="l"/>
              </a:tabLst>
            </a:pPr>
            <a:r>
              <a:rPr sz="2500" spc="-5" dirty="0">
                <a:latin typeface="Georgia"/>
                <a:cs typeface="Georgia"/>
              </a:rPr>
              <a:t>For </a:t>
            </a:r>
            <a:r>
              <a:rPr sz="2500" spc="-10" dirty="0">
                <a:latin typeface="Georgia"/>
                <a:cs typeface="Georgia"/>
              </a:rPr>
              <a:t>example, </a:t>
            </a:r>
            <a:r>
              <a:rPr sz="2500" spc="-5" dirty="0">
                <a:latin typeface="Georgia"/>
                <a:cs typeface="Georgia"/>
              </a:rPr>
              <a:t>If the </a:t>
            </a:r>
            <a:r>
              <a:rPr sz="2500" spc="-10" dirty="0">
                <a:latin typeface="Georgia"/>
                <a:cs typeface="Georgia"/>
              </a:rPr>
              <a:t>purchases book </a:t>
            </a:r>
            <a:r>
              <a:rPr sz="2500" spc="-5" dirty="0">
                <a:latin typeface="Georgia"/>
                <a:cs typeface="Georgia"/>
              </a:rPr>
              <a:t>and </a:t>
            </a:r>
            <a:r>
              <a:rPr sz="2500" spc="-10" dirty="0">
                <a:latin typeface="Georgia"/>
                <a:cs typeface="Georgia"/>
              </a:rPr>
              <a:t>sales book </a:t>
            </a:r>
            <a:r>
              <a:rPr sz="2500" spc="-5" dirty="0">
                <a:latin typeface="Georgia"/>
                <a:cs typeface="Georgia"/>
              </a:rPr>
              <a:t>are  </a:t>
            </a:r>
            <a:r>
              <a:rPr sz="2500" spc="-10" dirty="0">
                <a:latin typeface="Georgia"/>
                <a:cs typeface="Georgia"/>
              </a:rPr>
              <a:t>both overcast </a:t>
            </a:r>
            <a:r>
              <a:rPr sz="2500" spc="-5" dirty="0">
                <a:latin typeface="Georgia"/>
                <a:cs typeface="Georgia"/>
              </a:rPr>
              <a:t>(excess </a:t>
            </a:r>
            <a:r>
              <a:rPr sz="2500" spc="-10" dirty="0">
                <a:latin typeface="Georgia"/>
                <a:cs typeface="Georgia"/>
              </a:rPr>
              <a:t>totalling) </a:t>
            </a:r>
            <a:r>
              <a:rPr sz="2500" spc="-5" dirty="0">
                <a:latin typeface="Georgia"/>
                <a:cs typeface="Georgia"/>
              </a:rPr>
              <a:t>by </a:t>
            </a:r>
            <a:r>
              <a:rPr sz="2500" spc="-10" dirty="0">
                <a:latin typeface="Georgia"/>
                <a:cs typeface="Georgia"/>
              </a:rPr>
              <a:t>Rs.10,000, </a:t>
            </a:r>
            <a:r>
              <a:rPr sz="2500" spc="-5" dirty="0">
                <a:latin typeface="Georgia"/>
                <a:cs typeface="Georgia"/>
              </a:rPr>
              <a:t>the </a:t>
            </a:r>
            <a:r>
              <a:rPr sz="2500" spc="-10" dirty="0">
                <a:latin typeface="Georgia"/>
                <a:cs typeface="Georgia"/>
              </a:rPr>
              <a:t>errors  mutually compensate each</a:t>
            </a:r>
            <a:r>
              <a:rPr sz="2500" spc="0" dirty="0">
                <a:latin typeface="Georgia"/>
                <a:cs typeface="Georgia"/>
              </a:rPr>
              <a:t> </a:t>
            </a:r>
            <a:r>
              <a:rPr sz="2500" spc="-10" dirty="0">
                <a:latin typeface="Georgia"/>
                <a:cs typeface="Georgia"/>
              </a:rPr>
              <a:t>other.</a:t>
            </a:r>
            <a:endParaRPr sz="2500">
              <a:latin typeface="Georgia"/>
              <a:cs typeface="Georgi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22" y="0"/>
            <a:ext cx="780097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7A9798"/>
                </a:solidFill>
              </a:rPr>
              <a:t>Errors disclosed and not disclosed</a:t>
            </a:r>
            <a:r>
              <a:rPr sz="3200" spc="-85" dirty="0">
                <a:solidFill>
                  <a:srgbClr val="7A9798"/>
                </a:solidFill>
              </a:rPr>
              <a:t> </a:t>
            </a:r>
            <a:r>
              <a:rPr sz="3200" spc="-5" dirty="0">
                <a:solidFill>
                  <a:srgbClr val="7A9798"/>
                </a:solidFill>
              </a:rPr>
              <a:t>by</a:t>
            </a:r>
            <a:endParaRPr sz="3200"/>
          </a:p>
        </p:txBody>
      </p:sp>
      <p:sp>
        <p:nvSpPr>
          <p:cNvPr id="3" name="object 3"/>
          <p:cNvSpPr txBox="1"/>
          <p:nvPr/>
        </p:nvSpPr>
        <p:spPr>
          <a:xfrm>
            <a:off x="3248047" y="434594"/>
            <a:ext cx="2639060" cy="513080"/>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7A9798"/>
                </a:solidFill>
                <a:latin typeface="Georgia"/>
                <a:cs typeface="Georgia"/>
              </a:rPr>
              <a:t>trial</a:t>
            </a:r>
            <a:r>
              <a:rPr sz="3200" b="1" spc="-90" dirty="0">
                <a:solidFill>
                  <a:srgbClr val="7A9798"/>
                </a:solidFill>
                <a:latin typeface="Georgia"/>
                <a:cs typeface="Georgia"/>
              </a:rPr>
              <a:t> </a:t>
            </a:r>
            <a:r>
              <a:rPr sz="3200" b="1" spc="-5" dirty="0">
                <a:solidFill>
                  <a:srgbClr val="7A9798"/>
                </a:solidFill>
                <a:latin typeface="Georgia"/>
                <a:cs typeface="Georgia"/>
              </a:rPr>
              <a:t>balance</a:t>
            </a:r>
            <a:endParaRPr sz="3200">
              <a:latin typeface="Georgia"/>
              <a:cs typeface="Georgia"/>
            </a:endParaRPr>
          </a:p>
        </p:txBody>
      </p:sp>
      <p:sp>
        <p:nvSpPr>
          <p:cNvPr id="4" name="object 4"/>
          <p:cNvSpPr/>
          <p:nvPr/>
        </p:nvSpPr>
        <p:spPr>
          <a:xfrm>
            <a:off x="762000" y="1600200"/>
            <a:ext cx="7924800" cy="4800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7238" y="415036"/>
            <a:ext cx="3999229"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Location of</a:t>
            </a:r>
            <a:r>
              <a:rPr sz="3300" spc="-95" dirty="0">
                <a:solidFill>
                  <a:srgbClr val="7A9798"/>
                </a:solidFill>
              </a:rPr>
              <a:t> </a:t>
            </a:r>
            <a:r>
              <a:rPr sz="3300" spc="-5" dirty="0">
                <a:solidFill>
                  <a:srgbClr val="7A9798"/>
                </a:solidFill>
              </a:rPr>
              <a:t>Errors</a:t>
            </a:r>
            <a:endParaRPr sz="3300"/>
          </a:p>
        </p:txBody>
      </p:sp>
      <p:sp>
        <p:nvSpPr>
          <p:cNvPr id="3" name="object 3"/>
          <p:cNvSpPr/>
          <p:nvPr/>
        </p:nvSpPr>
        <p:spPr>
          <a:xfrm>
            <a:off x="457200" y="1524000"/>
            <a:ext cx="8458200" cy="5029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3766" y="415036"/>
            <a:ext cx="3925570" cy="528320"/>
          </a:xfrm>
          <a:prstGeom prst="rect">
            <a:avLst/>
          </a:prstGeom>
        </p:spPr>
        <p:txBody>
          <a:bodyPr vert="horz" wrap="square" lIns="0" tIns="12700" rIns="0" bIns="0" rtlCol="0">
            <a:spAutoFit/>
          </a:bodyPr>
          <a:lstStyle/>
          <a:p>
            <a:pPr marL="12700">
              <a:lnSpc>
                <a:spcPct val="100000"/>
              </a:lnSpc>
              <a:spcBef>
                <a:spcPts val="100"/>
              </a:spcBef>
            </a:pPr>
            <a:r>
              <a:rPr sz="3300" spc="-5" dirty="0">
                <a:solidFill>
                  <a:srgbClr val="7A9798"/>
                </a:solidFill>
              </a:rPr>
              <a:t>Suspense</a:t>
            </a:r>
            <a:r>
              <a:rPr sz="3300" spc="-90" dirty="0">
                <a:solidFill>
                  <a:srgbClr val="7A9798"/>
                </a:solidFill>
              </a:rPr>
              <a:t> </a:t>
            </a:r>
            <a:r>
              <a:rPr sz="3300" spc="-5" dirty="0">
                <a:solidFill>
                  <a:srgbClr val="7A9798"/>
                </a:solidFill>
              </a:rPr>
              <a:t>Account</a:t>
            </a:r>
            <a:endParaRPr sz="3300"/>
          </a:p>
        </p:txBody>
      </p:sp>
      <p:sp>
        <p:nvSpPr>
          <p:cNvPr id="3" name="object 3"/>
          <p:cNvSpPr txBox="1"/>
          <p:nvPr/>
        </p:nvSpPr>
        <p:spPr>
          <a:xfrm>
            <a:off x="349068" y="1540789"/>
            <a:ext cx="8293100" cy="2975610"/>
          </a:xfrm>
          <a:prstGeom prst="rect">
            <a:avLst/>
          </a:prstGeom>
        </p:spPr>
        <p:txBody>
          <a:bodyPr vert="horz" wrap="square" lIns="0" tIns="86360" rIns="0" bIns="0" rtlCol="0">
            <a:spAutoFit/>
          </a:bodyPr>
          <a:lstStyle/>
          <a:p>
            <a:pPr marL="311150" marR="5080" indent="-298450">
              <a:lnSpc>
                <a:spcPct val="78800"/>
              </a:lnSpc>
              <a:spcBef>
                <a:spcPts val="680"/>
              </a:spcBef>
              <a:buClr>
                <a:srgbClr val="D16349"/>
              </a:buClr>
              <a:buSzPct val="84782"/>
              <a:buFont typeface="Arial"/>
              <a:buChar char="●"/>
              <a:tabLst>
                <a:tab pos="311785" algn="l"/>
              </a:tabLst>
            </a:pPr>
            <a:r>
              <a:rPr sz="2300" spc="-10" dirty="0">
                <a:latin typeface="Georgia"/>
                <a:cs typeface="Georgia"/>
              </a:rPr>
              <a:t>When </a:t>
            </a:r>
            <a:r>
              <a:rPr sz="2300" spc="-5" dirty="0">
                <a:latin typeface="Georgia"/>
                <a:cs typeface="Georgia"/>
              </a:rPr>
              <a:t>it is </a:t>
            </a:r>
            <a:r>
              <a:rPr sz="2300" spc="-10" dirty="0">
                <a:latin typeface="Georgia"/>
                <a:cs typeface="Georgia"/>
              </a:rPr>
              <a:t>difficult </a:t>
            </a:r>
            <a:r>
              <a:rPr sz="2300" spc="-5" dirty="0">
                <a:latin typeface="Georgia"/>
                <a:cs typeface="Georgia"/>
              </a:rPr>
              <a:t>to </a:t>
            </a:r>
            <a:r>
              <a:rPr sz="2300" spc="-10" dirty="0">
                <a:latin typeface="Georgia"/>
                <a:cs typeface="Georgia"/>
              </a:rPr>
              <a:t>locate the mistakes before preparing the  final accounts, the difference </a:t>
            </a:r>
            <a:r>
              <a:rPr sz="2300" spc="-5" dirty="0">
                <a:latin typeface="Georgia"/>
                <a:cs typeface="Georgia"/>
              </a:rPr>
              <a:t>in </a:t>
            </a:r>
            <a:r>
              <a:rPr sz="2300" spc="-10" dirty="0">
                <a:latin typeface="Georgia"/>
                <a:cs typeface="Georgia"/>
              </a:rPr>
              <a:t>the trial balance </a:t>
            </a:r>
            <a:r>
              <a:rPr sz="2300" spc="-5" dirty="0">
                <a:latin typeface="Georgia"/>
                <a:cs typeface="Georgia"/>
              </a:rPr>
              <a:t>is </a:t>
            </a:r>
            <a:r>
              <a:rPr sz="2300" spc="-10" dirty="0">
                <a:latin typeface="Georgia"/>
                <a:cs typeface="Georgia"/>
              </a:rPr>
              <a:t>transferred  </a:t>
            </a:r>
            <a:r>
              <a:rPr sz="2300" spc="-5" dirty="0">
                <a:latin typeface="Georgia"/>
                <a:cs typeface="Georgia"/>
              </a:rPr>
              <a:t>to </a:t>
            </a:r>
            <a:r>
              <a:rPr sz="2300" spc="-10" dirty="0">
                <a:latin typeface="Georgia"/>
                <a:cs typeface="Georgia"/>
              </a:rPr>
              <a:t>newly opened imaginary and temporary account called  ‘</a:t>
            </a:r>
            <a:r>
              <a:rPr sz="2300" b="1" spc="-10" dirty="0">
                <a:latin typeface="Georgia"/>
                <a:cs typeface="Georgia"/>
              </a:rPr>
              <a:t>Suspense</a:t>
            </a:r>
            <a:r>
              <a:rPr sz="2300" b="1" spc="-15" dirty="0">
                <a:latin typeface="Georgia"/>
                <a:cs typeface="Georgia"/>
              </a:rPr>
              <a:t> </a:t>
            </a:r>
            <a:r>
              <a:rPr sz="2300" b="1" spc="-10" dirty="0">
                <a:latin typeface="Georgia"/>
                <a:cs typeface="Georgia"/>
              </a:rPr>
              <a:t>Account’.</a:t>
            </a:r>
            <a:endParaRPr sz="2300">
              <a:latin typeface="Georgia"/>
              <a:cs typeface="Georgia"/>
            </a:endParaRPr>
          </a:p>
          <a:p>
            <a:pPr marL="311150" marR="50800" indent="-298450" algn="just">
              <a:lnSpc>
                <a:spcPct val="78600"/>
              </a:lnSpc>
              <a:spcBef>
                <a:spcPts val="464"/>
              </a:spcBef>
              <a:buClr>
                <a:srgbClr val="D16349"/>
              </a:buClr>
              <a:buSzPct val="84782"/>
              <a:buFont typeface="Arial"/>
              <a:buChar char="●"/>
              <a:tabLst>
                <a:tab pos="311785" algn="l"/>
              </a:tabLst>
            </a:pPr>
            <a:r>
              <a:rPr sz="2300" spc="-5" dirty="0">
                <a:latin typeface="Georgia"/>
                <a:cs typeface="Georgia"/>
              </a:rPr>
              <a:t>If </a:t>
            </a:r>
            <a:r>
              <a:rPr sz="2300" spc="-10" dirty="0">
                <a:latin typeface="Georgia"/>
                <a:cs typeface="Georgia"/>
              </a:rPr>
              <a:t>the total debit balances </a:t>
            </a:r>
            <a:r>
              <a:rPr sz="2300" spc="-5" dirty="0">
                <a:latin typeface="Georgia"/>
                <a:cs typeface="Georgia"/>
              </a:rPr>
              <a:t>of </a:t>
            </a:r>
            <a:r>
              <a:rPr sz="2300" spc="-10" dirty="0">
                <a:latin typeface="Georgia"/>
                <a:cs typeface="Georgia"/>
              </a:rPr>
              <a:t>the trial balance exceeds the total  credit balances, the difference </a:t>
            </a:r>
            <a:r>
              <a:rPr sz="2300" spc="-5" dirty="0">
                <a:latin typeface="Georgia"/>
                <a:cs typeface="Georgia"/>
              </a:rPr>
              <a:t>is </a:t>
            </a:r>
            <a:r>
              <a:rPr sz="2300" spc="-10" dirty="0">
                <a:latin typeface="Georgia"/>
                <a:cs typeface="Georgia"/>
              </a:rPr>
              <a:t>transferred </a:t>
            </a:r>
            <a:r>
              <a:rPr sz="2300" spc="-5" dirty="0">
                <a:latin typeface="Georgia"/>
                <a:cs typeface="Georgia"/>
              </a:rPr>
              <a:t>to </a:t>
            </a:r>
            <a:r>
              <a:rPr sz="2300" spc="-10" dirty="0">
                <a:latin typeface="Georgia"/>
                <a:cs typeface="Georgia"/>
              </a:rPr>
              <a:t>the credit side  </a:t>
            </a:r>
            <a:r>
              <a:rPr sz="2300" spc="-5" dirty="0">
                <a:latin typeface="Georgia"/>
                <a:cs typeface="Georgia"/>
              </a:rPr>
              <a:t>of </a:t>
            </a:r>
            <a:r>
              <a:rPr sz="2300" spc="-10" dirty="0">
                <a:latin typeface="Georgia"/>
                <a:cs typeface="Georgia"/>
              </a:rPr>
              <a:t>the suspense</a:t>
            </a:r>
            <a:r>
              <a:rPr sz="2300" spc="-5" dirty="0">
                <a:latin typeface="Georgia"/>
                <a:cs typeface="Georgia"/>
              </a:rPr>
              <a:t> </a:t>
            </a:r>
            <a:r>
              <a:rPr sz="2300" spc="-10" dirty="0">
                <a:latin typeface="Georgia"/>
                <a:cs typeface="Georgia"/>
              </a:rPr>
              <a:t>account.</a:t>
            </a:r>
            <a:endParaRPr sz="2300">
              <a:latin typeface="Georgia"/>
              <a:cs typeface="Georgia"/>
            </a:endParaRPr>
          </a:p>
          <a:p>
            <a:pPr marL="311150" marR="748665" indent="-298450" algn="just">
              <a:lnSpc>
                <a:spcPct val="78600"/>
              </a:lnSpc>
              <a:spcBef>
                <a:spcPts val="464"/>
              </a:spcBef>
              <a:buClr>
                <a:srgbClr val="D16349"/>
              </a:buClr>
              <a:buSzPct val="84782"/>
              <a:buFont typeface="Arial"/>
              <a:buChar char="●"/>
              <a:tabLst>
                <a:tab pos="311785" algn="l"/>
              </a:tabLst>
            </a:pPr>
            <a:r>
              <a:rPr sz="2300" spc="-10" dirty="0">
                <a:latin typeface="Georgia"/>
                <a:cs typeface="Georgia"/>
              </a:rPr>
              <a:t>On the other hand, </a:t>
            </a:r>
            <a:r>
              <a:rPr sz="2300" spc="-5" dirty="0">
                <a:latin typeface="Georgia"/>
                <a:cs typeface="Georgia"/>
              </a:rPr>
              <a:t>if </a:t>
            </a:r>
            <a:r>
              <a:rPr sz="2300" spc="-10" dirty="0">
                <a:latin typeface="Georgia"/>
                <a:cs typeface="Georgia"/>
              </a:rPr>
              <a:t>the total credit balances </a:t>
            </a:r>
            <a:r>
              <a:rPr sz="2300" spc="-5" dirty="0">
                <a:latin typeface="Georgia"/>
                <a:cs typeface="Georgia"/>
              </a:rPr>
              <a:t>of </a:t>
            </a:r>
            <a:r>
              <a:rPr sz="2300" spc="-10" dirty="0">
                <a:latin typeface="Georgia"/>
                <a:cs typeface="Georgia"/>
              </a:rPr>
              <a:t>the trial  balance exceeds the total debit balances the difference </a:t>
            </a:r>
            <a:r>
              <a:rPr sz="2300" spc="-5" dirty="0">
                <a:latin typeface="Georgia"/>
                <a:cs typeface="Georgia"/>
              </a:rPr>
              <a:t>is  </a:t>
            </a:r>
            <a:r>
              <a:rPr sz="2300" spc="-10" dirty="0">
                <a:latin typeface="Georgia"/>
                <a:cs typeface="Georgia"/>
              </a:rPr>
              <a:t>transferred </a:t>
            </a:r>
            <a:r>
              <a:rPr sz="2300" spc="-5" dirty="0">
                <a:latin typeface="Georgia"/>
                <a:cs typeface="Georgia"/>
              </a:rPr>
              <a:t>to </a:t>
            </a:r>
            <a:r>
              <a:rPr sz="2300" spc="-10" dirty="0">
                <a:latin typeface="Georgia"/>
                <a:cs typeface="Georgia"/>
              </a:rPr>
              <a:t>the debit side </a:t>
            </a:r>
            <a:r>
              <a:rPr sz="2300" spc="-5" dirty="0">
                <a:latin typeface="Georgia"/>
                <a:cs typeface="Georgia"/>
              </a:rPr>
              <a:t>of </a:t>
            </a:r>
            <a:r>
              <a:rPr sz="2300" spc="-10" dirty="0">
                <a:latin typeface="Georgia"/>
                <a:cs typeface="Georgia"/>
              </a:rPr>
              <a:t>the suspense</a:t>
            </a:r>
            <a:r>
              <a:rPr sz="2300" spc="35" dirty="0">
                <a:latin typeface="Georgia"/>
                <a:cs typeface="Georgia"/>
              </a:rPr>
              <a:t> </a:t>
            </a:r>
            <a:r>
              <a:rPr sz="2300" spc="-10" dirty="0">
                <a:latin typeface="Georgia"/>
                <a:cs typeface="Georgia"/>
              </a:rPr>
              <a:t>account.</a:t>
            </a:r>
            <a:endParaRPr sz="2300">
              <a:latin typeface="Georgia"/>
              <a:cs typeface="Georgi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8605" y="415036"/>
            <a:ext cx="239839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Illustration</a:t>
            </a:r>
            <a:r>
              <a:rPr sz="3300" b="0" spc="-90" dirty="0">
                <a:solidFill>
                  <a:srgbClr val="7A9798"/>
                </a:solidFill>
                <a:latin typeface="Georgia"/>
                <a:cs typeface="Georgia"/>
              </a:rPr>
              <a:t> </a:t>
            </a:r>
            <a:r>
              <a:rPr sz="3300" b="0" dirty="0">
                <a:solidFill>
                  <a:srgbClr val="7A9798"/>
                </a:solidFill>
                <a:latin typeface="Georgia"/>
                <a:cs typeface="Georgia"/>
              </a:rPr>
              <a:t>1</a:t>
            </a:r>
            <a:endParaRPr sz="3300">
              <a:latin typeface="Georgia"/>
              <a:cs typeface="Georgia"/>
            </a:endParaRPr>
          </a:p>
        </p:txBody>
      </p:sp>
      <p:sp>
        <p:nvSpPr>
          <p:cNvPr id="3" name="object 3"/>
          <p:cNvSpPr/>
          <p:nvPr/>
        </p:nvSpPr>
        <p:spPr>
          <a:xfrm>
            <a:off x="990600" y="1447800"/>
            <a:ext cx="7010400" cy="5029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1592" y="415036"/>
            <a:ext cx="245237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Illustration</a:t>
            </a:r>
            <a:r>
              <a:rPr sz="3300" b="0" spc="-90" dirty="0">
                <a:solidFill>
                  <a:srgbClr val="7A9798"/>
                </a:solidFill>
                <a:latin typeface="Georgia"/>
                <a:cs typeface="Georgia"/>
              </a:rPr>
              <a:t> </a:t>
            </a:r>
            <a:r>
              <a:rPr sz="3300" b="0" dirty="0">
                <a:solidFill>
                  <a:srgbClr val="7A9798"/>
                </a:solidFill>
                <a:latin typeface="Georgia"/>
                <a:cs typeface="Georgia"/>
              </a:rPr>
              <a:t>2</a:t>
            </a:r>
            <a:endParaRPr sz="3300">
              <a:latin typeface="Georgia"/>
              <a:cs typeface="Georgia"/>
            </a:endParaRPr>
          </a:p>
        </p:txBody>
      </p:sp>
      <p:sp>
        <p:nvSpPr>
          <p:cNvPr id="3" name="object 3"/>
          <p:cNvSpPr/>
          <p:nvPr/>
        </p:nvSpPr>
        <p:spPr>
          <a:xfrm>
            <a:off x="685800" y="1600200"/>
            <a:ext cx="7772400" cy="4953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895" y="415036"/>
            <a:ext cx="46113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Objectives of</a:t>
            </a:r>
            <a:r>
              <a:rPr sz="3300" b="0" spc="-85"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txBox="1"/>
          <p:nvPr/>
        </p:nvSpPr>
        <p:spPr>
          <a:xfrm>
            <a:off x="344372" y="1472184"/>
            <a:ext cx="7822565" cy="2410460"/>
          </a:xfrm>
          <a:prstGeom prst="rect">
            <a:avLst/>
          </a:prstGeom>
        </p:spPr>
        <p:txBody>
          <a:bodyPr vert="horz" wrap="square" lIns="0" tIns="79375" rIns="0" bIns="0" rtlCol="0">
            <a:spAutoFit/>
          </a:bodyPr>
          <a:lstStyle/>
          <a:p>
            <a:pPr marL="315595" indent="-302895">
              <a:lnSpc>
                <a:spcPct val="100000"/>
              </a:lnSpc>
              <a:spcBef>
                <a:spcPts val="625"/>
              </a:spcBef>
              <a:buClr>
                <a:srgbClr val="D16349"/>
              </a:buClr>
              <a:buSzPct val="85185"/>
              <a:buFont typeface="Arial"/>
              <a:buChar char="●"/>
              <a:tabLst>
                <a:tab pos="316230" algn="l"/>
              </a:tabLst>
            </a:pPr>
            <a:r>
              <a:rPr sz="2700" spc="-5" dirty="0">
                <a:latin typeface="Georgia"/>
                <a:cs typeface="Georgia"/>
              </a:rPr>
              <a:t>Maintenance of records of Business</a:t>
            </a:r>
            <a:r>
              <a:rPr sz="2700" spc="-75" dirty="0">
                <a:latin typeface="Georgia"/>
                <a:cs typeface="Georgia"/>
              </a:rPr>
              <a:t> </a:t>
            </a:r>
            <a:r>
              <a:rPr sz="2700" spc="-5" dirty="0">
                <a:latin typeface="Georgia"/>
                <a:cs typeface="Georgia"/>
              </a:rPr>
              <a:t>Transactions.</a:t>
            </a:r>
            <a:endParaRPr sz="2700">
              <a:latin typeface="Georgia"/>
              <a:cs typeface="Georgia"/>
            </a:endParaRPr>
          </a:p>
          <a:p>
            <a:pPr marL="315595" indent="-302895">
              <a:lnSpc>
                <a:spcPct val="100000"/>
              </a:lnSpc>
              <a:spcBef>
                <a:spcPts val="525"/>
              </a:spcBef>
              <a:buClr>
                <a:srgbClr val="D16349"/>
              </a:buClr>
              <a:buSzPct val="85185"/>
              <a:buFont typeface="Arial"/>
              <a:buChar char="●"/>
              <a:tabLst>
                <a:tab pos="316230" algn="l"/>
              </a:tabLst>
            </a:pPr>
            <a:r>
              <a:rPr sz="2700" spc="-5" dirty="0">
                <a:latin typeface="Georgia"/>
                <a:cs typeface="Georgia"/>
              </a:rPr>
              <a:t>Calculation of Profit and</a:t>
            </a:r>
            <a:r>
              <a:rPr sz="2700" spc="-15" dirty="0">
                <a:latin typeface="Georgia"/>
                <a:cs typeface="Georgia"/>
              </a:rPr>
              <a:t> </a:t>
            </a:r>
            <a:r>
              <a:rPr sz="2700" spc="-5" dirty="0">
                <a:latin typeface="Georgia"/>
                <a:cs typeface="Georgia"/>
              </a:rPr>
              <a:t>Loss.</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Depiction of financial</a:t>
            </a:r>
            <a:r>
              <a:rPr sz="2700" spc="-15" dirty="0">
                <a:latin typeface="Georgia"/>
                <a:cs typeface="Georgia"/>
              </a:rPr>
              <a:t> </a:t>
            </a:r>
            <a:r>
              <a:rPr sz="2700" spc="-5" dirty="0">
                <a:latin typeface="Georgia"/>
                <a:cs typeface="Georgia"/>
              </a:rPr>
              <a:t>position.</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Providing accounting information to</a:t>
            </a:r>
            <a:r>
              <a:rPr sz="2700" spc="-25" dirty="0">
                <a:latin typeface="Georgia"/>
                <a:cs typeface="Georgia"/>
              </a:rPr>
              <a:t> </a:t>
            </a:r>
            <a:r>
              <a:rPr sz="2700" spc="-5" dirty="0">
                <a:latin typeface="Georgia"/>
                <a:cs typeface="Georgia"/>
              </a:rPr>
              <a:t>users.</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 pos="5815965" algn="l"/>
              </a:tabLst>
            </a:pPr>
            <a:r>
              <a:rPr sz="2700" spc="-5" dirty="0">
                <a:latin typeface="Georgia"/>
                <a:cs typeface="Georgia"/>
              </a:rPr>
              <a:t>To facilitate proper</a:t>
            </a:r>
            <a:r>
              <a:rPr sz="2700" spc="0" dirty="0">
                <a:latin typeface="Georgia"/>
                <a:cs typeface="Georgia"/>
              </a:rPr>
              <a:t> </a:t>
            </a:r>
            <a:r>
              <a:rPr sz="2700" spc="-5" dirty="0">
                <a:latin typeface="Georgia"/>
                <a:cs typeface="Georgia"/>
              </a:rPr>
              <a:t>management of	cash.</a:t>
            </a:r>
            <a:endParaRPr sz="270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523" y="493776"/>
            <a:ext cx="7614920" cy="452120"/>
          </a:xfrm>
          <a:prstGeom prst="rect">
            <a:avLst/>
          </a:prstGeom>
        </p:spPr>
        <p:txBody>
          <a:bodyPr vert="horz" wrap="square" lIns="0" tIns="12700" rIns="0" bIns="0" rtlCol="0">
            <a:spAutoFit/>
          </a:bodyPr>
          <a:lstStyle/>
          <a:p>
            <a:pPr marL="12700">
              <a:lnSpc>
                <a:spcPct val="100000"/>
              </a:lnSpc>
              <a:spcBef>
                <a:spcPts val="100"/>
              </a:spcBef>
            </a:pPr>
            <a:r>
              <a:rPr sz="2800" b="0" spc="-5" dirty="0">
                <a:latin typeface="Georgia"/>
                <a:cs typeface="Georgia"/>
              </a:rPr>
              <a:t>Features of Accounting or Process of</a:t>
            </a:r>
            <a:r>
              <a:rPr sz="2800" b="0" spc="-70" dirty="0">
                <a:latin typeface="Georgia"/>
                <a:cs typeface="Georgia"/>
              </a:rPr>
              <a:t> </a:t>
            </a:r>
            <a:r>
              <a:rPr sz="2800" b="0" spc="-5" dirty="0">
                <a:latin typeface="Georgia"/>
                <a:cs typeface="Georgia"/>
              </a:rPr>
              <a:t>Accounting</a:t>
            </a:r>
            <a:endParaRPr sz="2800">
              <a:latin typeface="Georgia"/>
              <a:cs typeface="Georgia"/>
            </a:endParaRPr>
          </a:p>
        </p:txBody>
      </p:sp>
      <p:sp>
        <p:nvSpPr>
          <p:cNvPr id="3" name="object 3"/>
          <p:cNvSpPr txBox="1"/>
          <p:nvPr/>
        </p:nvSpPr>
        <p:spPr>
          <a:xfrm>
            <a:off x="344372" y="1472184"/>
            <a:ext cx="4511040" cy="3362960"/>
          </a:xfrm>
          <a:prstGeom prst="rect">
            <a:avLst/>
          </a:prstGeom>
        </p:spPr>
        <p:txBody>
          <a:bodyPr vert="horz" wrap="square" lIns="0" tIns="79375" rIns="0" bIns="0" rtlCol="0">
            <a:spAutoFit/>
          </a:bodyPr>
          <a:lstStyle/>
          <a:p>
            <a:pPr marL="315595" indent="-302895">
              <a:lnSpc>
                <a:spcPct val="100000"/>
              </a:lnSpc>
              <a:spcBef>
                <a:spcPts val="625"/>
              </a:spcBef>
              <a:buClr>
                <a:srgbClr val="D16349"/>
              </a:buClr>
              <a:buSzPct val="85185"/>
              <a:buFont typeface="Arial"/>
              <a:buChar char="●"/>
              <a:tabLst>
                <a:tab pos="316230" algn="l"/>
              </a:tabLst>
            </a:pPr>
            <a:r>
              <a:rPr sz="2700" spc="-5" dirty="0">
                <a:latin typeface="Georgia"/>
                <a:cs typeface="Georgia"/>
              </a:rPr>
              <a:t>Identifying.</a:t>
            </a:r>
            <a:endParaRPr sz="2700">
              <a:latin typeface="Georgia"/>
              <a:cs typeface="Georgia"/>
            </a:endParaRPr>
          </a:p>
          <a:p>
            <a:pPr marL="315595" indent="-302895">
              <a:lnSpc>
                <a:spcPct val="100000"/>
              </a:lnSpc>
              <a:spcBef>
                <a:spcPts val="525"/>
              </a:spcBef>
              <a:buClr>
                <a:srgbClr val="D16349"/>
              </a:buClr>
              <a:buSzPct val="85185"/>
              <a:buFont typeface="Arial"/>
              <a:buChar char="●"/>
              <a:tabLst>
                <a:tab pos="316230" algn="l"/>
              </a:tabLst>
            </a:pPr>
            <a:r>
              <a:rPr sz="2700" spc="-5" dirty="0">
                <a:latin typeface="Georgia"/>
                <a:cs typeface="Georgia"/>
              </a:rPr>
              <a:t>Measuring.</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Recording.</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Classifying.</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Summarising.</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Analysing and</a:t>
            </a:r>
            <a:r>
              <a:rPr sz="2700" spc="-85" dirty="0">
                <a:latin typeface="Georgia"/>
                <a:cs typeface="Georgia"/>
              </a:rPr>
              <a:t> </a:t>
            </a:r>
            <a:r>
              <a:rPr sz="2700" spc="-5" dirty="0">
                <a:latin typeface="Georgia"/>
                <a:cs typeface="Georgia"/>
              </a:rPr>
              <a:t>Interpreting.</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Communicating.</a:t>
            </a:r>
            <a:endParaRPr sz="270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523" y="493776"/>
            <a:ext cx="7614920" cy="452120"/>
          </a:xfrm>
          <a:prstGeom prst="rect">
            <a:avLst/>
          </a:prstGeom>
        </p:spPr>
        <p:txBody>
          <a:bodyPr vert="horz" wrap="square" lIns="0" tIns="12700" rIns="0" bIns="0" rtlCol="0">
            <a:spAutoFit/>
          </a:bodyPr>
          <a:lstStyle/>
          <a:p>
            <a:pPr marL="12700">
              <a:lnSpc>
                <a:spcPct val="100000"/>
              </a:lnSpc>
              <a:spcBef>
                <a:spcPts val="100"/>
              </a:spcBef>
            </a:pPr>
            <a:r>
              <a:rPr sz="2800" b="0" spc="-5" dirty="0">
                <a:latin typeface="Georgia"/>
                <a:cs typeface="Georgia"/>
              </a:rPr>
              <a:t>Features of Accounting or Process of</a:t>
            </a:r>
            <a:r>
              <a:rPr sz="2800" b="0" spc="-70" dirty="0">
                <a:latin typeface="Georgia"/>
                <a:cs typeface="Georgia"/>
              </a:rPr>
              <a:t> </a:t>
            </a:r>
            <a:r>
              <a:rPr sz="2800" b="0" spc="-5" dirty="0">
                <a:latin typeface="Georgia"/>
                <a:cs typeface="Georgia"/>
              </a:rPr>
              <a:t>Accounting</a:t>
            </a:r>
            <a:endParaRPr sz="2800">
              <a:latin typeface="Georgia"/>
              <a:cs typeface="Georgia"/>
            </a:endParaRPr>
          </a:p>
        </p:txBody>
      </p:sp>
      <p:sp>
        <p:nvSpPr>
          <p:cNvPr id="3" name="object 3"/>
          <p:cNvSpPr/>
          <p:nvPr/>
        </p:nvSpPr>
        <p:spPr>
          <a:xfrm>
            <a:off x="533400" y="1752600"/>
            <a:ext cx="7772400" cy="3810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020" y="415036"/>
            <a:ext cx="321754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Cycle</a:t>
            </a:r>
            <a:endParaRPr sz="3300">
              <a:latin typeface="Georgia"/>
              <a:cs typeface="Georgia"/>
            </a:endParaRPr>
          </a:p>
        </p:txBody>
      </p:sp>
      <p:sp>
        <p:nvSpPr>
          <p:cNvPr id="3" name="object 3"/>
          <p:cNvSpPr txBox="1">
            <a:spLocks noGrp="1"/>
          </p:cNvSpPr>
          <p:nvPr>
            <p:ph type="body" idx="1"/>
          </p:nvPr>
        </p:nvSpPr>
        <p:spPr>
          <a:prstGeom prst="rect">
            <a:avLst/>
          </a:prstGeom>
        </p:spPr>
        <p:txBody>
          <a:bodyPr vert="horz" wrap="square" lIns="0" tIns="27305" rIns="0" bIns="0" rtlCol="0">
            <a:spAutoFit/>
          </a:bodyPr>
          <a:lstStyle/>
          <a:p>
            <a:pPr marL="315595" marR="5080" indent="-25400">
              <a:lnSpc>
                <a:spcPts val="3229"/>
              </a:lnSpc>
              <a:spcBef>
                <a:spcPts val="215"/>
              </a:spcBef>
            </a:pPr>
            <a:r>
              <a:rPr spc="-5" dirty="0"/>
              <a:t>Accounting Cycle is </a:t>
            </a:r>
            <a:r>
              <a:rPr dirty="0"/>
              <a:t>a </a:t>
            </a:r>
            <a:r>
              <a:rPr spc="-5" dirty="0"/>
              <a:t>series of accounting process  which begins with the identification of an economic  activity or transaction, recording of the economic  activity and ends with the preparation of the  financial</a:t>
            </a:r>
            <a:r>
              <a:rPr spc="-10" dirty="0"/>
              <a:t> </a:t>
            </a:r>
            <a:r>
              <a:rPr spc="-5" dirty="0"/>
              <a:t>statements.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020" y="415036"/>
            <a:ext cx="321754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Cycle</a:t>
            </a:r>
            <a:endParaRPr sz="3300">
              <a:latin typeface="Georgia"/>
              <a:cs typeface="Georgia"/>
            </a:endParaRPr>
          </a:p>
        </p:txBody>
      </p:sp>
      <p:sp>
        <p:nvSpPr>
          <p:cNvPr id="3" name="object 3"/>
          <p:cNvSpPr/>
          <p:nvPr/>
        </p:nvSpPr>
        <p:spPr>
          <a:xfrm>
            <a:off x="1981200" y="1752600"/>
            <a:ext cx="5181600" cy="4495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27" y="415036"/>
            <a:ext cx="485584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Importance of</a:t>
            </a:r>
            <a:r>
              <a:rPr sz="3300" b="0" spc="-85"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txBox="1"/>
          <p:nvPr/>
        </p:nvSpPr>
        <p:spPr>
          <a:xfrm>
            <a:off x="344372" y="1510284"/>
            <a:ext cx="8204200" cy="4344035"/>
          </a:xfrm>
          <a:prstGeom prst="rect">
            <a:avLst/>
          </a:prstGeom>
        </p:spPr>
        <p:txBody>
          <a:bodyPr vert="horz" wrap="square" lIns="0" tIns="41275" rIns="0" bIns="0" rtlCol="0">
            <a:spAutoFit/>
          </a:bodyPr>
          <a:lstStyle/>
          <a:p>
            <a:pPr marL="315595" indent="-302895">
              <a:lnSpc>
                <a:spcPct val="100000"/>
              </a:lnSpc>
              <a:spcBef>
                <a:spcPts val="325"/>
              </a:spcBef>
              <a:buClr>
                <a:srgbClr val="D16349"/>
              </a:buClr>
              <a:buSzPct val="85185"/>
              <a:buFont typeface="Arial"/>
              <a:buChar char="●"/>
              <a:tabLst>
                <a:tab pos="316230" algn="l"/>
              </a:tabLst>
            </a:pPr>
            <a:r>
              <a:rPr sz="2700" spc="-5" dirty="0">
                <a:latin typeface="Georgia"/>
                <a:cs typeface="Georgia"/>
              </a:rPr>
              <a:t>Facilitates to comply with legal</a:t>
            </a:r>
            <a:r>
              <a:rPr sz="2700" spc="-30" dirty="0">
                <a:latin typeface="Georgia"/>
                <a:cs typeface="Georgia"/>
              </a:rPr>
              <a:t> </a:t>
            </a:r>
            <a:r>
              <a:rPr sz="2700" spc="-5" dirty="0">
                <a:latin typeface="Georgia"/>
                <a:cs typeface="Georgia"/>
              </a:rPr>
              <a:t>requirements.</a:t>
            </a:r>
            <a:endParaRPr sz="2700">
              <a:latin typeface="Georgia"/>
              <a:cs typeface="Georgia"/>
            </a:endParaRPr>
          </a:p>
          <a:p>
            <a:pPr marL="315595" indent="-302895">
              <a:lnSpc>
                <a:spcPct val="100000"/>
              </a:lnSpc>
              <a:spcBef>
                <a:spcPts val="225"/>
              </a:spcBef>
              <a:buClr>
                <a:srgbClr val="D16349"/>
              </a:buClr>
              <a:buSzPct val="85185"/>
              <a:buFont typeface="Arial"/>
              <a:buChar char="●"/>
              <a:tabLst>
                <a:tab pos="316230" algn="l"/>
              </a:tabLst>
            </a:pPr>
            <a:r>
              <a:rPr sz="2700" spc="-5" dirty="0">
                <a:latin typeface="Georgia"/>
                <a:cs typeface="Georgia"/>
              </a:rPr>
              <a:t>It shows the mode of investment for</a:t>
            </a:r>
            <a:r>
              <a:rPr sz="2700" spc="-50" dirty="0">
                <a:latin typeface="Georgia"/>
                <a:cs typeface="Georgia"/>
              </a:rPr>
              <a:t> </a:t>
            </a:r>
            <a:r>
              <a:rPr sz="2700" spc="-5" dirty="0">
                <a:latin typeface="Georgia"/>
                <a:cs typeface="Georgia"/>
              </a:rPr>
              <a:t>shareholders.</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It provides business trade credit for</a:t>
            </a:r>
            <a:r>
              <a:rPr sz="2700" spc="-30" dirty="0">
                <a:latin typeface="Georgia"/>
                <a:cs typeface="Georgia"/>
              </a:rPr>
              <a:t> </a:t>
            </a:r>
            <a:r>
              <a:rPr sz="2700" spc="-5" dirty="0">
                <a:latin typeface="Georgia"/>
                <a:cs typeface="Georgia"/>
              </a:rPr>
              <a:t>suppliers.</a:t>
            </a:r>
            <a:endParaRPr sz="2700">
              <a:latin typeface="Georgia"/>
              <a:cs typeface="Georgia"/>
            </a:endParaRPr>
          </a:p>
          <a:p>
            <a:pPr marL="315595" marR="5080" indent="-302895">
              <a:lnSpc>
                <a:spcPts val="2910"/>
              </a:lnSpc>
              <a:spcBef>
                <a:spcPts val="580"/>
              </a:spcBef>
              <a:buClr>
                <a:srgbClr val="D16349"/>
              </a:buClr>
              <a:buSzPct val="85185"/>
              <a:buFont typeface="Arial"/>
              <a:buChar char="●"/>
              <a:tabLst>
                <a:tab pos="316230" algn="l"/>
              </a:tabLst>
            </a:pPr>
            <a:r>
              <a:rPr sz="2700" spc="-5" dirty="0">
                <a:latin typeface="Georgia"/>
                <a:cs typeface="Georgia"/>
              </a:rPr>
              <a:t>It notifies the risks of loan in business for banks and  lenders.</a:t>
            </a:r>
            <a:endParaRPr sz="2700">
              <a:latin typeface="Georgia"/>
              <a:cs typeface="Georgia"/>
            </a:endParaRPr>
          </a:p>
          <a:p>
            <a:pPr marL="315595" indent="-302895">
              <a:lnSpc>
                <a:spcPct val="100000"/>
              </a:lnSpc>
              <a:spcBef>
                <a:spcPts val="185"/>
              </a:spcBef>
              <a:buClr>
                <a:srgbClr val="D16349"/>
              </a:buClr>
              <a:buSzPct val="85185"/>
              <a:buFont typeface="Arial"/>
              <a:buChar char="●"/>
              <a:tabLst>
                <a:tab pos="316230" algn="l"/>
              </a:tabLst>
            </a:pPr>
            <a:r>
              <a:rPr sz="2700" spc="-5" dirty="0">
                <a:latin typeface="Georgia"/>
                <a:cs typeface="Georgia"/>
              </a:rPr>
              <a:t>Facilitates to replace</a:t>
            </a:r>
            <a:r>
              <a:rPr sz="2700" spc="-15" dirty="0">
                <a:latin typeface="Georgia"/>
                <a:cs typeface="Georgia"/>
              </a:rPr>
              <a:t> </a:t>
            </a:r>
            <a:r>
              <a:rPr sz="2700" spc="-5" dirty="0">
                <a:latin typeface="Georgia"/>
                <a:cs typeface="Georgia"/>
              </a:rPr>
              <a:t>memory.</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Facilitates to ascertain net result of</a:t>
            </a:r>
            <a:r>
              <a:rPr sz="2700" spc="-35" dirty="0">
                <a:latin typeface="Georgia"/>
                <a:cs typeface="Georgia"/>
              </a:rPr>
              <a:t> </a:t>
            </a:r>
            <a:r>
              <a:rPr sz="2700" spc="-5" dirty="0">
                <a:latin typeface="Georgia"/>
                <a:cs typeface="Georgia"/>
              </a:rPr>
              <a:t>operations.</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Facilitates to ascertain financial</a:t>
            </a:r>
            <a:r>
              <a:rPr sz="2700" spc="-20" dirty="0">
                <a:latin typeface="Georgia"/>
                <a:cs typeface="Georgia"/>
              </a:rPr>
              <a:t> </a:t>
            </a:r>
            <a:r>
              <a:rPr sz="2700" spc="-5" dirty="0">
                <a:latin typeface="Georgia"/>
                <a:cs typeface="Georgia"/>
              </a:rPr>
              <a:t>position.</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Facilitates the users to take</a:t>
            </a:r>
            <a:r>
              <a:rPr sz="2700" spc="-20" dirty="0">
                <a:latin typeface="Georgia"/>
                <a:cs typeface="Georgia"/>
              </a:rPr>
              <a:t> </a:t>
            </a:r>
            <a:r>
              <a:rPr sz="2700" spc="-5" dirty="0">
                <a:latin typeface="Georgia"/>
                <a:cs typeface="Georgia"/>
              </a:rPr>
              <a:t>decisions.</a:t>
            </a:r>
            <a:endParaRPr sz="2700">
              <a:latin typeface="Georgia"/>
              <a:cs typeface="Georgia"/>
            </a:endParaRPr>
          </a:p>
          <a:p>
            <a:pPr marL="315595" indent="-302895">
              <a:lnSpc>
                <a:spcPct val="100000"/>
              </a:lnSpc>
              <a:spcBef>
                <a:spcPts val="209"/>
              </a:spcBef>
              <a:buClr>
                <a:srgbClr val="D16349"/>
              </a:buClr>
              <a:buSzPct val="85185"/>
              <a:buFont typeface="Arial"/>
              <a:buChar char="●"/>
              <a:tabLst>
                <a:tab pos="316230" algn="l"/>
              </a:tabLst>
            </a:pPr>
            <a:r>
              <a:rPr sz="2700" spc="-5" dirty="0">
                <a:latin typeface="Georgia"/>
                <a:cs typeface="Georgia"/>
              </a:rPr>
              <a:t>Facilitates </a:t>
            </a:r>
            <a:r>
              <a:rPr sz="2700" dirty="0">
                <a:latin typeface="Georgia"/>
                <a:cs typeface="Georgia"/>
              </a:rPr>
              <a:t>a </a:t>
            </a:r>
            <a:r>
              <a:rPr sz="2700" spc="-5" dirty="0">
                <a:latin typeface="Georgia"/>
                <a:cs typeface="Georgia"/>
              </a:rPr>
              <a:t>comparative</a:t>
            </a:r>
            <a:r>
              <a:rPr sz="2700" spc="-20" dirty="0">
                <a:latin typeface="Georgia"/>
                <a:cs typeface="Georgia"/>
              </a:rPr>
              <a:t> </a:t>
            </a:r>
            <a:r>
              <a:rPr sz="2700" spc="-5" dirty="0">
                <a:latin typeface="Georgia"/>
                <a:cs typeface="Georgia"/>
              </a:rPr>
              <a:t>study.</a:t>
            </a:r>
            <a:endParaRPr sz="27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5022" y="415036"/>
            <a:ext cx="150685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Conten</a:t>
            </a:r>
            <a:r>
              <a:rPr sz="3300" b="0" dirty="0">
                <a:solidFill>
                  <a:srgbClr val="7A9798"/>
                </a:solidFill>
                <a:latin typeface="Georgia"/>
                <a:cs typeface="Georgia"/>
              </a:rPr>
              <a:t>t</a:t>
            </a:r>
            <a:endParaRPr sz="3300">
              <a:latin typeface="Georgia"/>
              <a:cs typeface="Georgia"/>
            </a:endParaRPr>
          </a:p>
        </p:txBody>
      </p:sp>
      <p:sp>
        <p:nvSpPr>
          <p:cNvPr id="3" name="object 3"/>
          <p:cNvSpPr txBox="1"/>
          <p:nvPr/>
        </p:nvSpPr>
        <p:spPr>
          <a:xfrm>
            <a:off x="344499" y="1538732"/>
            <a:ext cx="1902460" cy="436880"/>
          </a:xfrm>
          <a:prstGeom prst="rect">
            <a:avLst/>
          </a:prstGeom>
        </p:spPr>
        <p:txBody>
          <a:bodyPr vert="horz" wrap="square" lIns="0" tIns="12700" rIns="0" bIns="0" rtlCol="0">
            <a:spAutoFit/>
          </a:bodyPr>
          <a:lstStyle/>
          <a:p>
            <a:pPr marL="315595" indent="-302895">
              <a:lnSpc>
                <a:spcPct val="100000"/>
              </a:lnSpc>
              <a:spcBef>
                <a:spcPts val="100"/>
              </a:spcBef>
              <a:buClr>
                <a:srgbClr val="D16349"/>
              </a:buClr>
              <a:buSzPct val="85185"/>
              <a:buFont typeface="Arial"/>
              <a:buChar char="●"/>
              <a:tabLst>
                <a:tab pos="316230" algn="l"/>
                <a:tab pos="1452245" algn="l"/>
              </a:tabLst>
            </a:pPr>
            <a:r>
              <a:rPr sz="2700" spc="-5" dirty="0">
                <a:latin typeface="Georgia"/>
                <a:cs typeface="Georgia"/>
              </a:rPr>
              <a:t>Nee</a:t>
            </a:r>
            <a:r>
              <a:rPr sz="2700" dirty="0">
                <a:latin typeface="Georgia"/>
                <a:cs typeface="Georgia"/>
              </a:rPr>
              <a:t>d	</a:t>
            </a:r>
            <a:r>
              <a:rPr sz="2700" spc="-5" dirty="0">
                <a:latin typeface="Georgia"/>
                <a:cs typeface="Georgia"/>
              </a:rPr>
              <a:t>for</a:t>
            </a:r>
            <a:endParaRPr sz="2700">
              <a:latin typeface="Georgia"/>
              <a:cs typeface="Georgia"/>
            </a:endParaRPr>
          </a:p>
        </p:txBody>
      </p:sp>
      <p:sp>
        <p:nvSpPr>
          <p:cNvPr id="4" name="object 4"/>
          <p:cNvSpPr txBox="1"/>
          <p:nvPr/>
        </p:nvSpPr>
        <p:spPr>
          <a:xfrm>
            <a:off x="2565916" y="1538732"/>
            <a:ext cx="1689100" cy="846455"/>
          </a:xfrm>
          <a:prstGeom prst="rect">
            <a:avLst/>
          </a:prstGeom>
        </p:spPr>
        <p:txBody>
          <a:bodyPr vert="horz" wrap="square" lIns="0" tIns="27305" rIns="0" bIns="0" rtlCol="0">
            <a:spAutoFit/>
          </a:bodyPr>
          <a:lstStyle/>
          <a:p>
            <a:pPr marL="173355" marR="5080" indent="-161290">
              <a:lnSpc>
                <a:spcPts val="3229"/>
              </a:lnSpc>
              <a:spcBef>
                <a:spcPts val="215"/>
              </a:spcBef>
            </a:pPr>
            <a:r>
              <a:rPr sz="2700" spc="-5" dirty="0">
                <a:latin typeface="Georgia"/>
                <a:cs typeface="Georgia"/>
              </a:rPr>
              <a:t>accountin</a:t>
            </a:r>
            <a:r>
              <a:rPr sz="2700" dirty="0">
                <a:latin typeface="Georgia"/>
                <a:cs typeface="Georgia"/>
              </a:rPr>
              <a:t>g  </a:t>
            </a:r>
            <a:r>
              <a:rPr sz="2700" spc="-5" dirty="0">
                <a:latin typeface="Georgia"/>
                <a:cs typeface="Georgia"/>
              </a:rPr>
              <a:t>concepts</a:t>
            </a:r>
            <a:endParaRPr sz="2700">
              <a:latin typeface="Georgia"/>
              <a:cs typeface="Georgia"/>
            </a:endParaRPr>
          </a:p>
        </p:txBody>
      </p:sp>
      <p:sp>
        <p:nvSpPr>
          <p:cNvPr id="5" name="object 5"/>
          <p:cNvSpPr txBox="1"/>
          <p:nvPr/>
        </p:nvSpPr>
        <p:spPr>
          <a:xfrm>
            <a:off x="4411171" y="1538732"/>
            <a:ext cx="4315460" cy="846455"/>
          </a:xfrm>
          <a:prstGeom prst="rect">
            <a:avLst/>
          </a:prstGeom>
        </p:spPr>
        <p:txBody>
          <a:bodyPr vert="horz" wrap="square" lIns="0" tIns="27305" rIns="0" bIns="0" rtlCol="0">
            <a:spAutoFit/>
          </a:bodyPr>
          <a:lstStyle/>
          <a:p>
            <a:pPr marL="12700" marR="5080" indent="163195">
              <a:lnSpc>
                <a:spcPts val="3229"/>
              </a:lnSpc>
              <a:spcBef>
                <a:spcPts val="215"/>
              </a:spcBef>
              <a:tabLst>
                <a:tab pos="1092200" algn="l"/>
                <a:tab pos="2233930" algn="l"/>
                <a:tab pos="2875280" algn="l"/>
              </a:tabLst>
            </a:pPr>
            <a:r>
              <a:rPr sz="2700" spc="-5" dirty="0">
                <a:latin typeface="Georgia"/>
                <a:cs typeface="Georgia"/>
              </a:rPr>
              <a:t>an</a:t>
            </a:r>
            <a:r>
              <a:rPr sz="2700" dirty="0">
                <a:latin typeface="Georgia"/>
                <a:cs typeface="Georgia"/>
              </a:rPr>
              <a:t>d	</a:t>
            </a:r>
            <a:r>
              <a:rPr sz="2700" spc="-5" dirty="0">
                <a:latin typeface="Georgia"/>
                <a:cs typeface="Georgia"/>
              </a:rPr>
              <a:t>type</a:t>
            </a:r>
            <a:r>
              <a:rPr sz="2700" dirty="0">
                <a:latin typeface="Georgia"/>
                <a:cs typeface="Georgia"/>
              </a:rPr>
              <a:t>s	</a:t>
            </a:r>
            <a:r>
              <a:rPr sz="2700" spc="-5" dirty="0">
                <a:latin typeface="Georgia"/>
                <a:cs typeface="Georgia"/>
              </a:rPr>
              <a:t>o</a:t>
            </a:r>
            <a:r>
              <a:rPr sz="2700" dirty="0">
                <a:latin typeface="Georgia"/>
                <a:cs typeface="Georgia"/>
              </a:rPr>
              <a:t>f	</a:t>
            </a:r>
            <a:r>
              <a:rPr sz="2700" spc="-5" dirty="0">
                <a:latin typeface="Georgia"/>
                <a:cs typeface="Georgia"/>
              </a:rPr>
              <a:t>accounts.  and</a:t>
            </a:r>
            <a:endParaRPr sz="2700">
              <a:latin typeface="Georgia"/>
              <a:cs typeface="Georgia"/>
            </a:endParaRPr>
          </a:p>
        </p:txBody>
      </p:sp>
      <p:sp>
        <p:nvSpPr>
          <p:cNvPr id="6" name="object 6"/>
          <p:cNvSpPr txBox="1"/>
          <p:nvPr/>
        </p:nvSpPr>
        <p:spPr>
          <a:xfrm>
            <a:off x="5341041" y="1948307"/>
            <a:ext cx="3383915" cy="436880"/>
          </a:xfrm>
          <a:prstGeom prst="rect">
            <a:avLst/>
          </a:prstGeom>
        </p:spPr>
        <p:txBody>
          <a:bodyPr vert="horz" wrap="square" lIns="0" tIns="12700" rIns="0" bIns="0" rtlCol="0">
            <a:spAutoFit/>
          </a:bodyPr>
          <a:lstStyle/>
          <a:p>
            <a:pPr marL="12700">
              <a:lnSpc>
                <a:spcPct val="100000"/>
              </a:lnSpc>
              <a:spcBef>
                <a:spcPts val="100"/>
              </a:spcBef>
              <a:tabLst>
                <a:tab pos="2360930" algn="l"/>
              </a:tabLst>
            </a:pPr>
            <a:r>
              <a:rPr sz="2700" spc="-5" dirty="0">
                <a:latin typeface="Georgia"/>
                <a:cs typeface="Georgia"/>
              </a:rPr>
              <a:t>Conventions</a:t>
            </a:r>
            <a:r>
              <a:rPr sz="2700" dirty="0">
                <a:latin typeface="Georgia"/>
                <a:cs typeface="Georgia"/>
              </a:rPr>
              <a:t>,	</a:t>
            </a:r>
            <a:r>
              <a:rPr sz="2700" spc="-5" dirty="0">
                <a:latin typeface="Georgia"/>
                <a:cs typeface="Georgia"/>
              </a:rPr>
              <a:t>GAAP</a:t>
            </a:r>
            <a:r>
              <a:rPr sz="2700" dirty="0">
                <a:latin typeface="Georgia"/>
                <a:cs typeface="Georgia"/>
              </a:rPr>
              <a:t>,</a:t>
            </a:r>
            <a:endParaRPr sz="2700">
              <a:latin typeface="Georgia"/>
              <a:cs typeface="Georgia"/>
            </a:endParaRPr>
          </a:p>
        </p:txBody>
      </p:sp>
      <p:sp>
        <p:nvSpPr>
          <p:cNvPr id="7" name="object 7"/>
          <p:cNvSpPr txBox="1"/>
          <p:nvPr/>
        </p:nvSpPr>
        <p:spPr>
          <a:xfrm>
            <a:off x="2817441" y="2357882"/>
            <a:ext cx="1657985"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Georgia"/>
                <a:cs typeface="Georgia"/>
              </a:rPr>
              <a:t>Standards,</a:t>
            </a:r>
            <a:endParaRPr sz="2700">
              <a:latin typeface="Georgia"/>
              <a:cs typeface="Georgia"/>
            </a:endParaRPr>
          </a:p>
        </p:txBody>
      </p:sp>
      <p:sp>
        <p:nvSpPr>
          <p:cNvPr id="8" name="object 8"/>
          <p:cNvSpPr txBox="1"/>
          <p:nvPr/>
        </p:nvSpPr>
        <p:spPr>
          <a:xfrm>
            <a:off x="4898488" y="2357882"/>
            <a:ext cx="1746250"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Georgia"/>
                <a:cs typeface="Georgia"/>
              </a:rPr>
              <a:t>Accountin</a:t>
            </a:r>
            <a:r>
              <a:rPr sz="2700" dirty="0">
                <a:latin typeface="Georgia"/>
                <a:cs typeface="Georgia"/>
              </a:rPr>
              <a:t>g</a:t>
            </a:r>
            <a:endParaRPr sz="2700">
              <a:latin typeface="Georgia"/>
              <a:cs typeface="Georgia"/>
            </a:endParaRPr>
          </a:p>
        </p:txBody>
      </p:sp>
      <p:sp>
        <p:nvSpPr>
          <p:cNvPr id="9" name="object 9"/>
          <p:cNvSpPr txBox="1"/>
          <p:nvPr/>
        </p:nvSpPr>
        <p:spPr>
          <a:xfrm>
            <a:off x="647827" y="1948307"/>
            <a:ext cx="1826895" cy="1256030"/>
          </a:xfrm>
          <a:prstGeom prst="rect">
            <a:avLst/>
          </a:prstGeom>
        </p:spPr>
        <p:txBody>
          <a:bodyPr vert="horz" wrap="square" lIns="0" tIns="27305" rIns="0" bIns="0" rtlCol="0">
            <a:spAutoFit/>
          </a:bodyPr>
          <a:lstStyle/>
          <a:p>
            <a:pPr marL="12700" marR="5080" algn="just">
              <a:lnSpc>
                <a:spcPts val="3229"/>
              </a:lnSpc>
              <a:spcBef>
                <a:spcPts val="215"/>
              </a:spcBef>
            </a:pPr>
            <a:r>
              <a:rPr sz="2700" spc="-5" dirty="0">
                <a:latin typeface="Georgia"/>
                <a:cs typeface="Georgia"/>
              </a:rPr>
              <a:t>Accounting  Accounting  Preparation</a:t>
            </a:r>
            <a:endParaRPr sz="2700">
              <a:latin typeface="Georgia"/>
              <a:cs typeface="Georgia"/>
            </a:endParaRPr>
          </a:p>
        </p:txBody>
      </p:sp>
      <p:sp>
        <p:nvSpPr>
          <p:cNvPr id="10" name="object 10"/>
          <p:cNvSpPr txBox="1"/>
          <p:nvPr/>
        </p:nvSpPr>
        <p:spPr>
          <a:xfrm>
            <a:off x="2861216" y="2767457"/>
            <a:ext cx="4024629" cy="436880"/>
          </a:xfrm>
          <a:prstGeom prst="rect">
            <a:avLst/>
          </a:prstGeom>
        </p:spPr>
        <p:txBody>
          <a:bodyPr vert="horz" wrap="square" lIns="0" tIns="12700" rIns="0" bIns="0" rtlCol="0">
            <a:spAutoFit/>
          </a:bodyPr>
          <a:lstStyle/>
          <a:p>
            <a:pPr marL="12700">
              <a:lnSpc>
                <a:spcPct val="100000"/>
              </a:lnSpc>
              <a:spcBef>
                <a:spcPts val="100"/>
              </a:spcBef>
              <a:tabLst>
                <a:tab pos="721360" algn="l"/>
                <a:tab pos="2305685" algn="l"/>
                <a:tab pos="2961640" algn="l"/>
              </a:tabLst>
            </a:pPr>
            <a:r>
              <a:rPr sz="2700" spc="-5" dirty="0">
                <a:latin typeface="Georgia"/>
                <a:cs typeface="Georgia"/>
              </a:rPr>
              <a:t>o</a:t>
            </a:r>
            <a:r>
              <a:rPr sz="2700" dirty="0">
                <a:latin typeface="Georgia"/>
                <a:cs typeface="Georgia"/>
              </a:rPr>
              <a:t>f	</a:t>
            </a:r>
            <a:r>
              <a:rPr sz="2700" spc="-5" dirty="0">
                <a:latin typeface="Georgia"/>
                <a:cs typeface="Georgia"/>
              </a:rPr>
              <a:t>Journa</a:t>
            </a:r>
            <a:r>
              <a:rPr sz="2700" dirty="0">
                <a:latin typeface="Georgia"/>
                <a:cs typeface="Georgia"/>
              </a:rPr>
              <a:t>l	&amp;	</a:t>
            </a:r>
            <a:r>
              <a:rPr sz="2700" spc="-5" dirty="0">
                <a:latin typeface="Georgia"/>
                <a:cs typeface="Georgia"/>
              </a:rPr>
              <a:t>Ledger</a:t>
            </a:r>
            <a:endParaRPr sz="2700">
              <a:latin typeface="Georgia"/>
              <a:cs typeface="Georgia"/>
            </a:endParaRPr>
          </a:p>
        </p:txBody>
      </p:sp>
      <p:sp>
        <p:nvSpPr>
          <p:cNvPr id="11" name="object 11"/>
          <p:cNvSpPr txBox="1"/>
          <p:nvPr/>
        </p:nvSpPr>
        <p:spPr>
          <a:xfrm>
            <a:off x="7068102" y="2357882"/>
            <a:ext cx="1656714" cy="846455"/>
          </a:xfrm>
          <a:prstGeom prst="rect">
            <a:avLst/>
          </a:prstGeom>
        </p:spPr>
        <p:txBody>
          <a:bodyPr vert="horz" wrap="square" lIns="0" tIns="27305" rIns="0" bIns="0" rtlCol="0">
            <a:spAutoFit/>
          </a:bodyPr>
          <a:lstStyle/>
          <a:p>
            <a:pPr marL="216535" marR="5080" indent="-204470">
              <a:lnSpc>
                <a:spcPts val="3229"/>
              </a:lnSpc>
              <a:spcBef>
                <a:spcPts val="215"/>
              </a:spcBef>
            </a:pPr>
            <a:r>
              <a:rPr sz="2700" spc="-5" dirty="0">
                <a:latin typeface="Georgia"/>
                <a:cs typeface="Georgia"/>
              </a:rPr>
              <a:t>Equations,  accounts,</a:t>
            </a:r>
            <a:endParaRPr sz="2700">
              <a:latin typeface="Georgia"/>
              <a:cs typeface="Georgia"/>
            </a:endParaRPr>
          </a:p>
        </p:txBody>
      </p:sp>
      <p:sp>
        <p:nvSpPr>
          <p:cNvPr id="12" name="object 12"/>
          <p:cNvSpPr txBox="1"/>
          <p:nvPr/>
        </p:nvSpPr>
        <p:spPr>
          <a:xfrm>
            <a:off x="647827" y="3177032"/>
            <a:ext cx="8073390" cy="846455"/>
          </a:xfrm>
          <a:prstGeom prst="rect">
            <a:avLst/>
          </a:prstGeom>
        </p:spPr>
        <p:txBody>
          <a:bodyPr vert="horz" wrap="square" lIns="0" tIns="27305" rIns="0" bIns="0" rtlCol="0">
            <a:spAutoFit/>
          </a:bodyPr>
          <a:lstStyle/>
          <a:p>
            <a:pPr marL="12700" marR="5080">
              <a:lnSpc>
                <a:spcPts val="3229"/>
              </a:lnSpc>
              <a:spcBef>
                <a:spcPts val="215"/>
              </a:spcBef>
            </a:pPr>
            <a:r>
              <a:rPr sz="2700" spc="-5" dirty="0">
                <a:latin typeface="Georgia"/>
                <a:cs typeface="Georgia"/>
              </a:rPr>
              <a:t>Preparation of Trial Balance, Rectification of Errors  and Types of</a:t>
            </a:r>
            <a:r>
              <a:rPr sz="2700" spc="-10" dirty="0">
                <a:latin typeface="Georgia"/>
                <a:cs typeface="Georgia"/>
              </a:rPr>
              <a:t> </a:t>
            </a:r>
            <a:r>
              <a:rPr sz="2700" spc="-5" dirty="0">
                <a:latin typeface="Georgia"/>
                <a:cs typeface="Georgia"/>
              </a:rPr>
              <a:t>Errors.</a:t>
            </a:r>
            <a:endParaRPr sz="270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27" y="415036"/>
            <a:ext cx="485584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Importance of</a:t>
            </a:r>
            <a:r>
              <a:rPr sz="3300" b="0" spc="-85"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txBox="1"/>
          <p:nvPr/>
        </p:nvSpPr>
        <p:spPr>
          <a:xfrm>
            <a:off x="339893" y="1533652"/>
            <a:ext cx="7850505" cy="4311015"/>
          </a:xfrm>
          <a:prstGeom prst="rect">
            <a:avLst/>
          </a:prstGeom>
        </p:spPr>
        <p:txBody>
          <a:bodyPr vert="horz" wrap="square" lIns="0" tIns="62865" rIns="0" bIns="0" rtlCol="0">
            <a:spAutoFit/>
          </a:bodyPr>
          <a:lstStyle/>
          <a:p>
            <a:pPr marL="320040" marR="5080" indent="-307340">
              <a:lnSpc>
                <a:spcPts val="3379"/>
              </a:lnSpc>
              <a:spcBef>
                <a:spcPts val="495"/>
              </a:spcBef>
              <a:buClr>
                <a:srgbClr val="D16349"/>
              </a:buClr>
              <a:buSzPct val="83870"/>
              <a:buFont typeface="Arial"/>
              <a:buChar char="●"/>
              <a:tabLst>
                <a:tab pos="320675" algn="l"/>
              </a:tabLst>
            </a:pPr>
            <a:r>
              <a:rPr sz="3100" spc="-5" dirty="0">
                <a:latin typeface="Georgia"/>
                <a:cs typeface="Georgia"/>
              </a:rPr>
              <a:t>Assists the management in planning and  controlling business activities and in taking  decisions.</a:t>
            </a:r>
            <a:endParaRPr sz="3100">
              <a:latin typeface="Georgia"/>
              <a:cs typeface="Georgia"/>
            </a:endParaRPr>
          </a:p>
          <a:p>
            <a:pPr marL="320040" indent="-307340">
              <a:lnSpc>
                <a:spcPct val="100000"/>
              </a:lnSpc>
              <a:spcBef>
                <a:spcPts val="210"/>
              </a:spcBef>
              <a:buClr>
                <a:srgbClr val="D16349"/>
              </a:buClr>
              <a:buSzPct val="83870"/>
              <a:buFont typeface="Arial"/>
              <a:buChar char="●"/>
              <a:tabLst>
                <a:tab pos="320675" algn="l"/>
              </a:tabLst>
            </a:pPr>
            <a:r>
              <a:rPr sz="3100" spc="-5" dirty="0">
                <a:latin typeface="Georgia"/>
                <a:cs typeface="Georgia"/>
              </a:rPr>
              <a:t>Facilitates control over</a:t>
            </a:r>
            <a:r>
              <a:rPr sz="3100" spc="-15" dirty="0">
                <a:latin typeface="Georgia"/>
                <a:cs typeface="Georgia"/>
              </a:rPr>
              <a:t> </a:t>
            </a:r>
            <a:r>
              <a:rPr sz="3100" spc="-5" dirty="0">
                <a:latin typeface="Georgia"/>
                <a:cs typeface="Georgia"/>
              </a:rPr>
              <a:t>assets.</a:t>
            </a:r>
            <a:endParaRPr sz="3100">
              <a:latin typeface="Georgia"/>
              <a:cs typeface="Georgia"/>
            </a:endParaRPr>
          </a:p>
          <a:p>
            <a:pPr marL="320040" indent="-307340">
              <a:lnSpc>
                <a:spcPct val="100000"/>
              </a:lnSpc>
              <a:spcBef>
                <a:spcPts val="254"/>
              </a:spcBef>
              <a:buClr>
                <a:srgbClr val="D16349"/>
              </a:buClr>
              <a:buSzPct val="83870"/>
              <a:buFont typeface="Arial"/>
              <a:buChar char="●"/>
              <a:tabLst>
                <a:tab pos="320675" algn="l"/>
              </a:tabLst>
            </a:pPr>
            <a:r>
              <a:rPr sz="3100" spc="-5" dirty="0">
                <a:latin typeface="Georgia"/>
                <a:cs typeface="Georgia"/>
              </a:rPr>
              <a:t>Facilitates the settlement of tax</a:t>
            </a:r>
            <a:r>
              <a:rPr sz="3100" spc="-40" dirty="0">
                <a:latin typeface="Georgia"/>
                <a:cs typeface="Georgia"/>
              </a:rPr>
              <a:t> </a:t>
            </a:r>
            <a:r>
              <a:rPr sz="3100" spc="-5" dirty="0">
                <a:latin typeface="Georgia"/>
                <a:cs typeface="Georgia"/>
              </a:rPr>
              <a:t>liability.</a:t>
            </a:r>
            <a:endParaRPr sz="3100">
              <a:latin typeface="Georgia"/>
              <a:cs typeface="Georgia"/>
            </a:endParaRPr>
          </a:p>
          <a:p>
            <a:pPr marL="320040" marR="621665" indent="-307340">
              <a:lnSpc>
                <a:spcPts val="3350"/>
              </a:lnSpc>
              <a:spcBef>
                <a:spcPts val="675"/>
              </a:spcBef>
              <a:buClr>
                <a:srgbClr val="D16349"/>
              </a:buClr>
              <a:buSzPct val="83870"/>
              <a:buFont typeface="Arial"/>
              <a:buChar char="●"/>
              <a:tabLst>
                <a:tab pos="320675" algn="l"/>
              </a:tabLst>
            </a:pPr>
            <a:r>
              <a:rPr sz="3100" spc="-5" dirty="0">
                <a:latin typeface="Georgia"/>
                <a:cs typeface="Georgia"/>
              </a:rPr>
              <a:t>Facilitates the ascertainment of value of  business.</a:t>
            </a:r>
            <a:endParaRPr sz="3100">
              <a:latin typeface="Georgia"/>
              <a:cs typeface="Georgia"/>
            </a:endParaRPr>
          </a:p>
          <a:p>
            <a:pPr marL="320040" indent="-307340">
              <a:lnSpc>
                <a:spcPct val="100000"/>
              </a:lnSpc>
              <a:spcBef>
                <a:spcPts val="229"/>
              </a:spcBef>
              <a:buClr>
                <a:srgbClr val="D16349"/>
              </a:buClr>
              <a:buSzPct val="83870"/>
              <a:buFont typeface="Arial"/>
              <a:buChar char="●"/>
              <a:tabLst>
                <a:tab pos="320675" algn="l"/>
              </a:tabLst>
            </a:pPr>
            <a:r>
              <a:rPr sz="3100" spc="-5" dirty="0">
                <a:latin typeface="Georgia"/>
                <a:cs typeface="Georgia"/>
              </a:rPr>
              <a:t>Facilitates raising of</a:t>
            </a:r>
            <a:r>
              <a:rPr sz="3100" spc="-15" dirty="0">
                <a:latin typeface="Georgia"/>
                <a:cs typeface="Georgia"/>
              </a:rPr>
              <a:t> </a:t>
            </a:r>
            <a:r>
              <a:rPr sz="3100" spc="-5" dirty="0">
                <a:latin typeface="Georgia"/>
                <a:cs typeface="Georgia"/>
              </a:rPr>
              <a:t>loans.</a:t>
            </a:r>
            <a:endParaRPr sz="3100">
              <a:latin typeface="Georgia"/>
              <a:cs typeface="Georgia"/>
            </a:endParaRPr>
          </a:p>
          <a:p>
            <a:pPr marL="320040" indent="-307340">
              <a:lnSpc>
                <a:spcPct val="100000"/>
              </a:lnSpc>
              <a:spcBef>
                <a:spcPts val="254"/>
              </a:spcBef>
              <a:buClr>
                <a:srgbClr val="D16349"/>
              </a:buClr>
              <a:buSzPct val="83870"/>
              <a:buFont typeface="Arial"/>
              <a:buChar char="●"/>
              <a:tabLst>
                <a:tab pos="320675" algn="l"/>
              </a:tabLst>
            </a:pPr>
            <a:r>
              <a:rPr sz="3100" spc="-5" dirty="0">
                <a:latin typeface="Georgia"/>
                <a:cs typeface="Georgia"/>
              </a:rPr>
              <a:t>Acts as legal</a:t>
            </a:r>
            <a:r>
              <a:rPr sz="3100" spc="-15" dirty="0">
                <a:latin typeface="Georgia"/>
                <a:cs typeface="Georgia"/>
              </a:rPr>
              <a:t> </a:t>
            </a:r>
            <a:r>
              <a:rPr sz="3100" spc="-5" dirty="0">
                <a:latin typeface="Georgia"/>
                <a:cs typeface="Georgia"/>
              </a:rPr>
              <a:t>evidence.</a:t>
            </a:r>
            <a:endParaRPr sz="3100">
              <a:latin typeface="Georgia"/>
              <a:cs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4775" y="415036"/>
            <a:ext cx="37858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Scope of</a:t>
            </a:r>
            <a:r>
              <a:rPr sz="3300" b="0" spc="-85"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txBox="1"/>
          <p:nvPr/>
        </p:nvSpPr>
        <p:spPr>
          <a:xfrm>
            <a:off x="344372" y="1535684"/>
            <a:ext cx="8355965" cy="3780154"/>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As accounting derives its usefulness from the social  value of the environment in which it is developed, its  scope and deﬁnition change with the passage of</a:t>
            </a:r>
            <a:r>
              <a:rPr sz="2700" spc="-65" dirty="0">
                <a:latin typeface="Georgia"/>
                <a:cs typeface="Georgia"/>
              </a:rPr>
              <a:t> </a:t>
            </a:r>
            <a:r>
              <a:rPr sz="2700" spc="-5" dirty="0">
                <a:latin typeface="Georgia"/>
                <a:cs typeface="Georgia"/>
              </a:rPr>
              <a:t>time.</a:t>
            </a:r>
            <a:endParaRPr sz="2700">
              <a:latin typeface="Georgia"/>
              <a:cs typeface="Georgia"/>
            </a:endParaRPr>
          </a:p>
          <a:p>
            <a:pPr marL="315595" marR="107950" indent="-302895">
              <a:lnSpc>
                <a:spcPct val="99400"/>
              </a:lnSpc>
              <a:spcBef>
                <a:spcPts val="430"/>
              </a:spcBef>
              <a:buClr>
                <a:srgbClr val="D16349"/>
              </a:buClr>
              <a:buSzPct val="85185"/>
              <a:buFont typeface="Arial"/>
              <a:buChar char="●"/>
              <a:tabLst>
                <a:tab pos="316230" algn="l"/>
              </a:tabLst>
            </a:pPr>
            <a:r>
              <a:rPr sz="2700" spc="-5" dirty="0">
                <a:latin typeface="Georgia"/>
                <a:cs typeface="Georgia"/>
              </a:rPr>
              <a:t>In general, it is argued that accounting is concerned  with the provision of information about the ﬁnancial  position, performance and changes in ﬁnancial  position of an enterprise that is useful to </a:t>
            </a:r>
            <a:r>
              <a:rPr sz="2700" dirty="0">
                <a:latin typeface="Georgia"/>
                <a:cs typeface="Georgia"/>
              </a:rPr>
              <a:t>a </a:t>
            </a:r>
            <a:r>
              <a:rPr sz="2700" spc="-5" dirty="0">
                <a:latin typeface="Georgia"/>
                <a:cs typeface="Georgia"/>
              </a:rPr>
              <a:t>wide  range of potential users in making economic  decisions.</a:t>
            </a:r>
            <a:endParaRPr sz="2700">
              <a:latin typeface="Georgia"/>
              <a:cs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4775" y="415036"/>
            <a:ext cx="37858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Scope of</a:t>
            </a:r>
            <a:r>
              <a:rPr sz="3300" b="0" spc="-85"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txBox="1"/>
          <p:nvPr/>
        </p:nvSpPr>
        <p:spPr>
          <a:xfrm>
            <a:off x="361551" y="1617822"/>
            <a:ext cx="540385" cy="277495"/>
          </a:xfrm>
          <a:prstGeom prst="rect">
            <a:avLst/>
          </a:prstGeom>
          <a:solidFill>
            <a:srgbClr val="F4B939">
              <a:alpha val="50000"/>
            </a:srgbClr>
          </a:solidFill>
        </p:spPr>
        <p:txBody>
          <a:bodyPr vert="horz" wrap="square" lIns="0" tIns="0" rIns="0" bIns="0" rtlCol="0">
            <a:spAutoFit/>
          </a:bodyPr>
          <a:lstStyle/>
          <a:p>
            <a:pPr>
              <a:lnSpc>
                <a:spcPts val="2160"/>
              </a:lnSpc>
            </a:pPr>
            <a:r>
              <a:rPr sz="1950" dirty="0">
                <a:solidFill>
                  <a:srgbClr val="D16349"/>
                </a:solidFill>
                <a:latin typeface="Arial"/>
                <a:cs typeface="Arial"/>
              </a:rPr>
              <a:t>●</a:t>
            </a:r>
            <a:endParaRPr sz="1950">
              <a:latin typeface="Arial"/>
              <a:cs typeface="Arial"/>
            </a:endParaRPr>
          </a:p>
        </p:txBody>
      </p:sp>
      <p:sp>
        <p:nvSpPr>
          <p:cNvPr id="4" name="object 4"/>
          <p:cNvSpPr txBox="1"/>
          <p:nvPr/>
        </p:nvSpPr>
        <p:spPr>
          <a:xfrm>
            <a:off x="278062" y="1537715"/>
            <a:ext cx="8449310" cy="4014470"/>
          </a:xfrm>
          <a:prstGeom prst="rect">
            <a:avLst/>
          </a:prstGeom>
        </p:spPr>
        <p:txBody>
          <a:bodyPr vert="horz" wrap="square" lIns="0" tIns="10795" rIns="0" bIns="0" rtlCol="0">
            <a:spAutoFit/>
          </a:bodyPr>
          <a:lstStyle/>
          <a:p>
            <a:pPr marL="623570" marR="663575">
              <a:lnSpc>
                <a:spcPct val="100499"/>
              </a:lnSpc>
              <a:spcBef>
                <a:spcPts val="85"/>
              </a:spcBef>
            </a:pPr>
            <a:r>
              <a:rPr sz="2300" spc="-5" dirty="0">
                <a:latin typeface="Georgia"/>
                <a:cs typeface="Georgia"/>
              </a:rPr>
              <a:t>The apparently divergent needs of internal and external  users of accounting information have resulted in the  development of sub-disciplines within the accounting  discipline</a:t>
            </a:r>
            <a:r>
              <a:rPr sz="2300" spc="-10" dirty="0">
                <a:latin typeface="Georgia"/>
                <a:cs typeface="Georgia"/>
              </a:rPr>
              <a:t> </a:t>
            </a:r>
            <a:r>
              <a:rPr sz="2300" spc="-5" dirty="0">
                <a:latin typeface="Georgia"/>
                <a:cs typeface="Georgia"/>
              </a:rPr>
              <a:t>namely,</a:t>
            </a:r>
            <a:endParaRPr sz="2300">
              <a:latin typeface="Georgia"/>
              <a:cs typeface="Georgia"/>
            </a:endParaRPr>
          </a:p>
          <a:p>
            <a:pPr marL="623570" marR="92075" indent="-610870">
              <a:lnSpc>
                <a:spcPct val="100400"/>
              </a:lnSpc>
              <a:spcBef>
                <a:spcPts val="465"/>
              </a:spcBef>
              <a:buClr>
                <a:srgbClr val="D16349"/>
              </a:buClr>
              <a:buSzPct val="84782"/>
              <a:buFont typeface="Arial"/>
              <a:buAutoNum type="arabicParenR"/>
              <a:tabLst>
                <a:tab pos="623570" algn="l"/>
                <a:tab pos="624205" algn="l"/>
              </a:tabLst>
            </a:pPr>
            <a:r>
              <a:rPr sz="2300" u="heavy" spc="-5" dirty="0">
                <a:uFill>
                  <a:solidFill>
                    <a:srgbClr val="000000"/>
                  </a:solidFill>
                </a:uFill>
                <a:latin typeface="Georgia"/>
                <a:cs typeface="Georgia"/>
              </a:rPr>
              <a:t>Financial Accounting:</a:t>
            </a:r>
            <a:r>
              <a:rPr sz="2300" spc="-5" dirty="0">
                <a:latin typeface="Georgia"/>
                <a:cs typeface="Georgia"/>
              </a:rPr>
              <a:t> It is concerned with recording of  business transactions in the books of accounts in such </a:t>
            </a:r>
            <a:r>
              <a:rPr sz="2300" dirty="0">
                <a:latin typeface="Georgia"/>
                <a:cs typeface="Georgia"/>
              </a:rPr>
              <a:t>a </a:t>
            </a:r>
            <a:r>
              <a:rPr sz="2300" spc="-5" dirty="0">
                <a:latin typeface="Georgia"/>
                <a:cs typeface="Georgia"/>
              </a:rPr>
              <a:t>way  that operating result of </a:t>
            </a:r>
            <a:r>
              <a:rPr sz="2300" dirty="0">
                <a:latin typeface="Georgia"/>
                <a:cs typeface="Georgia"/>
              </a:rPr>
              <a:t>a </a:t>
            </a:r>
            <a:r>
              <a:rPr sz="2300" spc="-5" dirty="0">
                <a:latin typeface="Georgia"/>
                <a:cs typeface="Georgia"/>
              </a:rPr>
              <a:t>particular period and financial  position on </a:t>
            </a:r>
            <a:r>
              <a:rPr sz="2300" dirty="0">
                <a:latin typeface="Georgia"/>
                <a:cs typeface="Georgia"/>
              </a:rPr>
              <a:t>a </a:t>
            </a:r>
            <a:r>
              <a:rPr sz="2300" spc="-5" dirty="0">
                <a:latin typeface="Georgia"/>
                <a:cs typeface="Georgia"/>
              </a:rPr>
              <a:t>particular date can be</a:t>
            </a:r>
            <a:r>
              <a:rPr sz="2300" spc="-25" dirty="0">
                <a:latin typeface="Georgia"/>
                <a:cs typeface="Georgia"/>
              </a:rPr>
              <a:t> </a:t>
            </a:r>
            <a:r>
              <a:rPr sz="2300" spc="-5" dirty="0">
                <a:latin typeface="Georgia"/>
                <a:cs typeface="Georgia"/>
              </a:rPr>
              <a:t>known.</a:t>
            </a:r>
            <a:endParaRPr sz="2300">
              <a:latin typeface="Georgia"/>
              <a:cs typeface="Georgia"/>
            </a:endParaRPr>
          </a:p>
          <a:p>
            <a:pPr marL="623570" marR="5080" indent="-610870">
              <a:lnSpc>
                <a:spcPct val="100400"/>
              </a:lnSpc>
              <a:spcBef>
                <a:spcPts val="464"/>
              </a:spcBef>
              <a:buClr>
                <a:srgbClr val="D16349"/>
              </a:buClr>
              <a:buSzPct val="84782"/>
              <a:buFont typeface="Arial"/>
              <a:buAutoNum type="arabicParenR"/>
              <a:tabLst>
                <a:tab pos="623570" algn="l"/>
                <a:tab pos="624205" algn="l"/>
              </a:tabLst>
            </a:pPr>
            <a:r>
              <a:rPr sz="2300" u="heavy" spc="-5" dirty="0">
                <a:uFill>
                  <a:solidFill>
                    <a:srgbClr val="000000"/>
                  </a:solidFill>
                </a:uFill>
                <a:latin typeface="Georgia"/>
                <a:cs typeface="Georgia"/>
              </a:rPr>
              <a:t>Cost Accounting:</a:t>
            </a:r>
            <a:r>
              <a:rPr sz="2300" spc="-5" dirty="0">
                <a:latin typeface="Georgia"/>
                <a:cs typeface="Georgia"/>
              </a:rPr>
              <a:t> It relates to collection, classification and  ascertainment of the cost of production or job undertaken by  the</a:t>
            </a:r>
            <a:r>
              <a:rPr sz="2300" spc="-10" dirty="0">
                <a:latin typeface="Georgia"/>
                <a:cs typeface="Georgia"/>
              </a:rPr>
              <a:t> </a:t>
            </a:r>
            <a:r>
              <a:rPr sz="2300" spc="-5" dirty="0">
                <a:latin typeface="Georgia"/>
                <a:cs typeface="Georgia"/>
              </a:rPr>
              <a:t>firm.</a:t>
            </a:r>
            <a:endParaRPr sz="2300">
              <a:latin typeface="Georgia"/>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4775" y="415036"/>
            <a:ext cx="37858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Scope of</a:t>
            </a:r>
            <a:r>
              <a:rPr sz="3300" b="0" spc="-85"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txBox="1"/>
          <p:nvPr/>
        </p:nvSpPr>
        <p:spPr>
          <a:xfrm>
            <a:off x="374650" y="1469009"/>
            <a:ext cx="8119745" cy="4315460"/>
          </a:xfrm>
          <a:prstGeom prst="rect">
            <a:avLst/>
          </a:prstGeom>
        </p:spPr>
        <p:txBody>
          <a:bodyPr vert="horz" wrap="square" lIns="0" tIns="13970" rIns="0" bIns="0" rtlCol="0">
            <a:spAutoFit/>
          </a:bodyPr>
          <a:lstStyle/>
          <a:p>
            <a:pPr marL="12700" marR="434340">
              <a:lnSpc>
                <a:spcPct val="115900"/>
              </a:lnSpc>
              <a:spcBef>
                <a:spcPts val="110"/>
              </a:spcBef>
              <a:buAutoNum type="arabicParenR" startAt="3"/>
              <a:tabLst>
                <a:tab pos="413384" algn="l"/>
              </a:tabLst>
            </a:pPr>
            <a:r>
              <a:rPr sz="2700" u="heavy" spc="-5" dirty="0">
                <a:uFill>
                  <a:solidFill>
                    <a:srgbClr val="000000"/>
                  </a:solidFill>
                </a:uFill>
                <a:latin typeface="Georgia"/>
                <a:cs typeface="Georgia"/>
              </a:rPr>
              <a:t>Management Accounting:</a:t>
            </a:r>
            <a:r>
              <a:rPr sz="2700" spc="-5" dirty="0">
                <a:latin typeface="Georgia"/>
                <a:cs typeface="Georgia"/>
              </a:rPr>
              <a:t> It relates to the use of  accounting data collected with the help of financial  accounting and cost accounting for the purpose of  policy formulation, planning, control and decision  making by the</a:t>
            </a:r>
            <a:r>
              <a:rPr sz="2700" spc="-15" dirty="0">
                <a:latin typeface="Georgia"/>
                <a:cs typeface="Georgia"/>
              </a:rPr>
              <a:t> </a:t>
            </a:r>
            <a:r>
              <a:rPr sz="2700" spc="-5" dirty="0">
                <a:latin typeface="Georgia"/>
                <a:cs typeface="Georgia"/>
              </a:rPr>
              <a:t>management.</a:t>
            </a:r>
            <a:endParaRPr sz="2700">
              <a:latin typeface="Georgia"/>
              <a:cs typeface="Georgia"/>
            </a:endParaRPr>
          </a:p>
          <a:p>
            <a:pPr marL="12700" marR="5080">
              <a:lnSpc>
                <a:spcPct val="115700"/>
              </a:lnSpc>
              <a:buAutoNum type="arabicParenR" startAt="3"/>
              <a:tabLst>
                <a:tab pos="417830" algn="l"/>
              </a:tabLst>
            </a:pPr>
            <a:r>
              <a:rPr sz="2700" u="heavy" spc="-5" dirty="0">
                <a:uFill>
                  <a:solidFill>
                    <a:srgbClr val="000000"/>
                  </a:solidFill>
                </a:uFill>
                <a:latin typeface="Georgia"/>
                <a:cs typeface="Georgia"/>
              </a:rPr>
              <a:t>Social Responsibility accounting:</a:t>
            </a:r>
            <a:r>
              <a:rPr sz="2700" spc="-5" dirty="0">
                <a:latin typeface="Georgia"/>
                <a:cs typeface="Georgia"/>
              </a:rPr>
              <a:t> It is the  accounting for social responsibility aspects of </a:t>
            </a:r>
            <a:r>
              <a:rPr sz="2700" dirty="0">
                <a:latin typeface="Georgia"/>
                <a:cs typeface="Georgia"/>
              </a:rPr>
              <a:t>a  </a:t>
            </a:r>
            <a:r>
              <a:rPr sz="2700" spc="-5" dirty="0">
                <a:latin typeface="Georgia"/>
                <a:cs typeface="Georgia"/>
              </a:rPr>
              <a:t>business. Management is held responsible for what it  contributes to the social well being and</a:t>
            </a:r>
            <a:r>
              <a:rPr sz="2700" spc="-35" dirty="0">
                <a:latin typeface="Georgia"/>
                <a:cs typeface="Georgia"/>
              </a:rPr>
              <a:t> </a:t>
            </a:r>
            <a:r>
              <a:rPr sz="2700" spc="-5" dirty="0">
                <a:latin typeface="Georgia"/>
                <a:cs typeface="Georgia"/>
              </a:rPr>
              <a:t>progress.</a:t>
            </a:r>
            <a:endParaRPr sz="2700">
              <a:latin typeface="Georgia"/>
              <a:cs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106" y="415036"/>
            <a:ext cx="610933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Users of Accounting</a:t>
            </a:r>
            <a:r>
              <a:rPr sz="3300" b="0" spc="-85" dirty="0">
                <a:latin typeface="Georgia"/>
                <a:cs typeface="Georgia"/>
              </a:rPr>
              <a:t> </a:t>
            </a:r>
            <a:r>
              <a:rPr sz="3300" b="0" spc="-5" dirty="0">
                <a:latin typeface="Georgia"/>
                <a:cs typeface="Georgia"/>
              </a:rPr>
              <a:t>Information</a:t>
            </a:r>
            <a:endParaRPr sz="3300">
              <a:latin typeface="Georgia"/>
              <a:cs typeface="Georgia"/>
            </a:endParaRPr>
          </a:p>
        </p:txBody>
      </p:sp>
      <p:sp>
        <p:nvSpPr>
          <p:cNvPr id="3" name="object 3"/>
          <p:cNvSpPr/>
          <p:nvPr/>
        </p:nvSpPr>
        <p:spPr>
          <a:xfrm>
            <a:off x="1676400" y="1752600"/>
            <a:ext cx="5867400" cy="4038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346629" y="1539887"/>
            <a:ext cx="8122920" cy="4349750"/>
          </a:xfrm>
          <a:prstGeom prst="rect">
            <a:avLst/>
          </a:prstGeom>
        </p:spPr>
        <p:txBody>
          <a:bodyPr vert="horz" wrap="square" lIns="0" tIns="12065" rIns="0" bIns="0" rtlCol="0">
            <a:spAutoFit/>
          </a:bodyPr>
          <a:lstStyle/>
          <a:p>
            <a:pPr marL="314960" marR="250825" indent="-302260">
              <a:lnSpc>
                <a:spcPct val="100000"/>
              </a:lnSpc>
              <a:spcBef>
                <a:spcPts val="95"/>
              </a:spcBef>
              <a:buClr>
                <a:srgbClr val="D16349"/>
              </a:buClr>
              <a:buSzPct val="84000"/>
              <a:buFont typeface="Arial"/>
              <a:buChar char="●"/>
              <a:tabLst>
                <a:tab pos="315595" algn="l"/>
              </a:tabLst>
            </a:pPr>
            <a:r>
              <a:rPr sz="2500" u="heavy" spc="-10" dirty="0">
                <a:uFill>
                  <a:solidFill>
                    <a:srgbClr val="000000"/>
                  </a:solidFill>
                </a:uFill>
                <a:latin typeface="Georgia"/>
                <a:cs typeface="Georgia"/>
              </a:rPr>
              <a:t>Transactions:</a:t>
            </a:r>
            <a:r>
              <a:rPr sz="2500" spc="-10" dirty="0">
                <a:latin typeface="Georgia"/>
                <a:cs typeface="Georgia"/>
              </a:rPr>
              <a:t> Transactions </a:t>
            </a:r>
            <a:r>
              <a:rPr sz="2500" spc="-5" dirty="0">
                <a:latin typeface="Georgia"/>
                <a:cs typeface="Georgia"/>
              </a:rPr>
              <a:t>are </a:t>
            </a:r>
            <a:r>
              <a:rPr sz="2500" spc="-10" dirty="0">
                <a:latin typeface="Georgia"/>
                <a:cs typeface="Georgia"/>
              </a:rPr>
              <a:t>those activities </a:t>
            </a:r>
            <a:r>
              <a:rPr sz="2500" spc="-5" dirty="0">
                <a:latin typeface="Georgia"/>
                <a:cs typeface="Georgia"/>
              </a:rPr>
              <a:t>of a  </a:t>
            </a:r>
            <a:r>
              <a:rPr sz="2500" spc="-10" dirty="0">
                <a:latin typeface="Georgia"/>
                <a:cs typeface="Georgia"/>
              </a:rPr>
              <a:t>business, which involve transfer </a:t>
            </a:r>
            <a:r>
              <a:rPr sz="2500" spc="-5" dirty="0">
                <a:latin typeface="Georgia"/>
                <a:cs typeface="Georgia"/>
              </a:rPr>
              <a:t>of </a:t>
            </a:r>
            <a:r>
              <a:rPr sz="2500" spc="-10" dirty="0">
                <a:latin typeface="Georgia"/>
                <a:cs typeface="Georgia"/>
              </a:rPr>
              <a:t>money </a:t>
            </a:r>
            <a:r>
              <a:rPr sz="2500" spc="-5" dirty="0">
                <a:latin typeface="Georgia"/>
                <a:cs typeface="Georgia"/>
              </a:rPr>
              <a:t>or </a:t>
            </a:r>
            <a:r>
              <a:rPr sz="2500" spc="-10" dirty="0">
                <a:latin typeface="Georgia"/>
                <a:cs typeface="Georgia"/>
              </a:rPr>
              <a:t>goods or  services between </a:t>
            </a:r>
            <a:r>
              <a:rPr sz="2500" spc="-5" dirty="0">
                <a:latin typeface="Georgia"/>
                <a:cs typeface="Georgia"/>
              </a:rPr>
              <a:t>two </a:t>
            </a:r>
            <a:r>
              <a:rPr sz="2500" spc="-10" dirty="0">
                <a:latin typeface="Georgia"/>
                <a:cs typeface="Georgia"/>
              </a:rPr>
              <a:t>persons </a:t>
            </a:r>
            <a:r>
              <a:rPr sz="2500" spc="-5" dirty="0">
                <a:latin typeface="Georgia"/>
                <a:cs typeface="Georgia"/>
              </a:rPr>
              <a:t>or two </a:t>
            </a:r>
            <a:r>
              <a:rPr sz="2500" spc="-10" dirty="0">
                <a:latin typeface="Georgia"/>
                <a:cs typeface="Georgia"/>
              </a:rPr>
              <a:t>accounts. </a:t>
            </a:r>
            <a:r>
              <a:rPr sz="2500" i="1" spc="-10" dirty="0">
                <a:latin typeface="Georgia"/>
                <a:cs typeface="Georgia"/>
              </a:rPr>
              <a:t>For  example, purchase </a:t>
            </a:r>
            <a:r>
              <a:rPr sz="2500" i="1" spc="-5" dirty="0">
                <a:latin typeface="Georgia"/>
                <a:cs typeface="Georgia"/>
              </a:rPr>
              <a:t>of </a:t>
            </a:r>
            <a:r>
              <a:rPr sz="2500" i="1" spc="-10" dirty="0">
                <a:latin typeface="Georgia"/>
                <a:cs typeface="Georgia"/>
              </a:rPr>
              <a:t>goods, </a:t>
            </a:r>
            <a:r>
              <a:rPr sz="2500" i="1" spc="-5" dirty="0">
                <a:latin typeface="Georgia"/>
                <a:cs typeface="Georgia"/>
              </a:rPr>
              <a:t>sale of </a:t>
            </a:r>
            <a:r>
              <a:rPr sz="2500" i="1" spc="-10" dirty="0">
                <a:latin typeface="Georgia"/>
                <a:cs typeface="Georgia"/>
              </a:rPr>
              <a:t>goods, </a:t>
            </a:r>
            <a:r>
              <a:rPr sz="2500" i="1" spc="-5" dirty="0">
                <a:latin typeface="Georgia"/>
                <a:cs typeface="Georgia"/>
              </a:rPr>
              <a:t>etc.  </a:t>
            </a:r>
            <a:r>
              <a:rPr sz="2500" spc="-10" dirty="0">
                <a:latin typeface="Georgia"/>
                <a:cs typeface="Georgia"/>
              </a:rPr>
              <a:t>Transactions </a:t>
            </a:r>
            <a:r>
              <a:rPr sz="2500" spc="-5" dirty="0">
                <a:latin typeface="Georgia"/>
                <a:cs typeface="Georgia"/>
              </a:rPr>
              <a:t>are of two </a:t>
            </a:r>
            <a:r>
              <a:rPr sz="2500" spc="-10" dirty="0">
                <a:latin typeface="Georgia"/>
                <a:cs typeface="Georgia"/>
              </a:rPr>
              <a:t>types, namely, </a:t>
            </a:r>
            <a:r>
              <a:rPr sz="2500" spc="-5" dirty="0">
                <a:latin typeface="Georgia"/>
                <a:cs typeface="Georgia"/>
              </a:rPr>
              <a:t>cash and </a:t>
            </a:r>
            <a:r>
              <a:rPr sz="2500" spc="-10" dirty="0">
                <a:latin typeface="Georgia"/>
                <a:cs typeface="Georgia"/>
              </a:rPr>
              <a:t>credit  transactions.</a:t>
            </a:r>
            <a:endParaRPr sz="2500">
              <a:latin typeface="Georgia"/>
              <a:cs typeface="Georgia"/>
            </a:endParaRPr>
          </a:p>
          <a:p>
            <a:pPr marL="314960" marR="311785" indent="-302260">
              <a:lnSpc>
                <a:spcPct val="100899"/>
              </a:lnSpc>
              <a:spcBef>
                <a:spcPts val="475"/>
              </a:spcBef>
              <a:buClr>
                <a:srgbClr val="D16349"/>
              </a:buClr>
              <a:buSzPct val="84000"/>
              <a:buFont typeface="Arial"/>
              <a:buChar char="●"/>
              <a:tabLst>
                <a:tab pos="315595" algn="l"/>
              </a:tabLst>
            </a:pPr>
            <a:r>
              <a:rPr sz="2500" u="heavy" spc="-10" dirty="0">
                <a:uFill>
                  <a:solidFill>
                    <a:srgbClr val="000000"/>
                  </a:solidFill>
                </a:uFill>
                <a:latin typeface="Georgia"/>
                <a:cs typeface="Georgia"/>
              </a:rPr>
              <a:t>Proprietor:</a:t>
            </a:r>
            <a:r>
              <a:rPr sz="2500" spc="-10" dirty="0">
                <a:latin typeface="Georgia"/>
                <a:cs typeface="Georgia"/>
              </a:rPr>
              <a:t> </a:t>
            </a:r>
            <a:r>
              <a:rPr sz="2500" spc="-5" dirty="0">
                <a:latin typeface="Georgia"/>
                <a:cs typeface="Georgia"/>
              </a:rPr>
              <a:t>A </a:t>
            </a:r>
            <a:r>
              <a:rPr sz="2500" spc="-10" dirty="0">
                <a:latin typeface="Georgia"/>
                <a:cs typeface="Georgia"/>
              </a:rPr>
              <a:t>person </a:t>
            </a:r>
            <a:r>
              <a:rPr sz="2500" spc="-5" dirty="0">
                <a:latin typeface="Georgia"/>
                <a:cs typeface="Georgia"/>
              </a:rPr>
              <a:t>who </a:t>
            </a:r>
            <a:r>
              <a:rPr sz="2500" spc="-10" dirty="0">
                <a:latin typeface="Georgia"/>
                <a:cs typeface="Georgia"/>
              </a:rPr>
              <a:t>owns </a:t>
            </a:r>
            <a:r>
              <a:rPr sz="2500" spc="-5" dirty="0">
                <a:latin typeface="Georgia"/>
                <a:cs typeface="Georgia"/>
              </a:rPr>
              <a:t>a </a:t>
            </a:r>
            <a:r>
              <a:rPr sz="2500" spc="-10" dirty="0">
                <a:latin typeface="Georgia"/>
                <a:cs typeface="Georgia"/>
              </a:rPr>
              <a:t>business </a:t>
            </a:r>
            <a:r>
              <a:rPr sz="2500" spc="-5" dirty="0">
                <a:latin typeface="Georgia"/>
                <a:cs typeface="Georgia"/>
              </a:rPr>
              <a:t>is </a:t>
            </a:r>
            <a:r>
              <a:rPr sz="2500" spc="-10" dirty="0">
                <a:latin typeface="Georgia"/>
                <a:cs typeface="Georgia"/>
              </a:rPr>
              <a:t>called its  proprietor.</a:t>
            </a:r>
            <a:endParaRPr sz="2500">
              <a:latin typeface="Georgia"/>
              <a:cs typeface="Georgia"/>
            </a:endParaRPr>
          </a:p>
          <a:p>
            <a:pPr marL="314960" marR="5080" indent="-302260" algn="just">
              <a:lnSpc>
                <a:spcPct val="100400"/>
              </a:lnSpc>
              <a:spcBef>
                <a:spcPts val="484"/>
              </a:spcBef>
              <a:buClr>
                <a:srgbClr val="D16349"/>
              </a:buClr>
              <a:buSzPct val="84000"/>
              <a:buFont typeface="Arial"/>
              <a:buChar char="●"/>
              <a:tabLst>
                <a:tab pos="315595" algn="l"/>
              </a:tabLst>
            </a:pPr>
            <a:r>
              <a:rPr sz="2500" u="heavy" spc="-10" dirty="0">
                <a:uFill>
                  <a:solidFill>
                    <a:srgbClr val="000000"/>
                  </a:solidFill>
                </a:uFill>
                <a:latin typeface="Georgia"/>
                <a:cs typeface="Georgia"/>
              </a:rPr>
              <a:t>Capital:</a:t>
            </a:r>
            <a:r>
              <a:rPr sz="2500" spc="-10" dirty="0">
                <a:latin typeface="Georgia"/>
                <a:cs typeface="Georgia"/>
              </a:rPr>
              <a:t> </a:t>
            </a:r>
            <a:r>
              <a:rPr sz="2500" spc="-5" dirty="0">
                <a:latin typeface="Georgia"/>
                <a:cs typeface="Georgia"/>
              </a:rPr>
              <a:t>It is the </a:t>
            </a:r>
            <a:r>
              <a:rPr sz="2500" spc="-10" dirty="0">
                <a:latin typeface="Georgia"/>
                <a:cs typeface="Georgia"/>
              </a:rPr>
              <a:t>amount invested </a:t>
            </a:r>
            <a:r>
              <a:rPr sz="2500" spc="-5" dirty="0">
                <a:latin typeface="Georgia"/>
                <a:cs typeface="Georgia"/>
              </a:rPr>
              <a:t>by the </a:t>
            </a:r>
            <a:r>
              <a:rPr sz="2500" spc="-10" dirty="0">
                <a:latin typeface="Georgia"/>
                <a:cs typeface="Georgia"/>
              </a:rPr>
              <a:t>proprietor/s </a:t>
            </a:r>
            <a:r>
              <a:rPr sz="2500" spc="-5" dirty="0">
                <a:latin typeface="Georgia"/>
                <a:cs typeface="Georgia"/>
              </a:rPr>
              <a:t>in  the </a:t>
            </a:r>
            <a:r>
              <a:rPr sz="2500" spc="-10" dirty="0">
                <a:latin typeface="Georgia"/>
                <a:cs typeface="Georgia"/>
              </a:rPr>
              <a:t>business. </a:t>
            </a:r>
            <a:r>
              <a:rPr sz="2500" i="1" spc="-5" dirty="0">
                <a:latin typeface="Georgia"/>
                <a:cs typeface="Georgia"/>
              </a:rPr>
              <a:t>For </a:t>
            </a:r>
            <a:r>
              <a:rPr sz="2500" i="1" spc="-10" dirty="0">
                <a:latin typeface="Georgia"/>
                <a:cs typeface="Georgia"/>
              </a:rPr>
              <a:t>example, </a:t>
            </a:r>
            <a:r>
              <a:rPr sz="2500" i="1" spc="-5" dirty="0">
                <a:latin typeface="Georgia"/>
                <a:cs typeface="Georgia"/>
              </a:rPr>
              <a:t>if </a:t>
            </a:r>
            <a:r>
              <a:rPr sz="2500" i="1" spc="-10" dirty="0">
                <a:latin typeface="Georgia"/>
                <a:cs typeface="Georgia"/>
              </a:rPr>
              <a:t>Mr.Anand </a:t>
            </a:r>
            <a:r>
              <a:rPr sz="2500" spc="-10" dirty="0">
                <a:latin typeface="Georgia"/>
                <a:cs typeface="Georgia"/>
              </a:rPr>
              <a:t>starts business  </a:t>
            </a:r>
            <a:r>
              <a:rPr sz="2500" spc="-5" dirty="0">
                <a:latin typeface="Georgia"/>
                <a:cs typeface="Georgia"/>
              </a:rPr>
              <a:t>with </a:t>
            </a:r>
            <a:r>
              <a:rPr sz="2500" spc="-10" dirty="0">
                <a:latin typeface="Georgia"/>
                <a:cs typeface="Georgia"/>
              </a:rPr>
              <a:t>Rs.5,00,000, </a:t>
            </a:r>
            <a:r>
              <a:rPr sz="2500" spc="-5" dirty="0">
                <a:latin typeface="Georgia"/>
                <a:cs typeface="Georgia"/>
              </a:rPr>
              <a:t>his </a:t>
            </a:r>
            <a:r>
              <a:rPr sz="2500" spc="-10" dirty="0">
                <a:latin typeface="Georgia"/>
                <a:cs typeface="Georgia"/>
              </a:rPr>
              <a:t>capital would </a:t>
            </a:r>
            <a:r>
              <a:rPr sz="2500" spc="-5" dirty="0">
                <a:latin typeface="Georgia"/>
                <a:cs typeface="Georgia"/>
              </a:rPr>
              <a:t>be</a:t>
            </a:r>
            <a:r>
              <a:rPr sz="2500" spc="30" dirty="0">
                <a:latin typeface="Georgia"/>
                <a:cs typeface="Georgia"/>
              </a:rPr>
              <a:t> </a:t>
            </a:r>
            <a:r>
              <a:rPr sz="2500" spc="-10" dirty="0">
                <a:latin typeface="Georgia"/>
                <a:cs typeface="Georgia"/>
              </a:rPr>
              <a:t>Rs.5,00,000.</a:t>
            </a:r>
            <a:endParaRPr sz="2500">
              <a:latin typeface="Georgia"/>
              <a:cs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347775" y="1540383"/>
            <a:ext cx="8596630" cy="4867910"/>
          </a:xfrm>
          <a:prstGeom prst="rect">
            <a:avLst/>
          </a:prstGeom>
        </p:spPr>
        <p:txBody>
          <a:bodyPr vert="horz" wrap="square" lIns="0" tIns="27939" rIns="0" bIns="0" rtlCol="0">
            <a:spAutoFit/>
          </a:bodyPr>
          <a:lstStyle/>
          <a:p>
            <a:pPr marL="312420" marR="148590" indent="-299720">
              <a:lnSpc>
                <a:spcPts val="2850"/>
              </a:lnSpc>
              <a:spcBef>
                <a:spcPts val="219"/>
              </a:spcBef>
              <a:buClr>
                <a:srgbClr val="D16349"/>
              </a:buClr>
              <a:buSzPct val="85416"/>
              <a:buFont typeface="Arial"/>
              <a:buChar char="●"/>
              <a:tabLst>
                <a:tab pos="313055" algn="l"/>
              </a:tabLst>
            </a:pPr>
            <a:r>
              <a:rPr sz="2400" u="heavy" spc="-5" dirty="0">
                <a:uFill>
                  <a:solidFill>
                    <a:srgbClr val="000000"/>
                  </a:solidFill>
                </a:uFill>
                <a:latin typeface="Georgia"/>
                <a:cs typeface="Georgia"/>
              </a:rPr>
              <a:t>Assets:</a:t>
            </a:r>
            <a:r>
              <a:rPr sz="2400" spc="-5" dirty="0">
                <a:latin typeface="Georgia"/>
                <a:cs typeface="Georgia"/>
              </a:rPr>
              <a:t> Any physical thing or right owned that has </a:t>
            </a:r>
            <a:r>
              <a:rPr sz="2400" dirty="0">
                <a:latin typeface="Georgia"/>
                <a:cs typeface="Georgia"/>
              </a:rPr>
              <a:t>a </a:t>
            </a:r>
            <a:r>
              <a:rPr sz="2400" spc="-5" dirty="0">
                <a:latin typeface="Georgia"/>
                <a:cs typeface="Georgia"/>
              </a:rPr>
              <a:t>money  value is an asset. In other words, an asset is that expenditure  which results in acquiring of some property or benefits of </a:t>
            </a:r>
            <a:r>
              <a:rPr sz="2400" dirty="0">
                <a:latin typeface="Georgia"/>
                <a:cs typeface="Georgia"/>
              </a:rPr>
              <a:t>a  </a:t>
            </a:r>
            <a:r>
              <a:rPr sz="2400" spc="-5" dirty="0">
                <a:latin typeface="Georgia"/>
                <a:cs typeface="Georgia"/>
              </a:rPr>
              <a:t>lasting nature. For Example, Cash in hand, plant and  machinery, furniture and fittings, bank balance, debtors,  Goodwill, patents,</a:t>
            </a:r>
            <a:r>
              <a:rPr sz="2400" spc="-10" dirty="0">
                <a:latin typeface="Georgia"/>
                <a:cs typeface="Georgia"/>
              </a:rPr>
              <a:t> </a:t>
            </a:r>
            <a:r>
              <a:rPr sz="2400" spc="-5" dirty="0">
                <a:latin typeface="Georgia"/>
                <a:cs typeface="Georgia"/>
              </a:rPr>
              <a:t>etc.</a:t>
            </a:r>
            <a:endParaRPr sz="2400">
              <a:latin typeface="Georgia"/>
              <a:cs typeface="Georgia"/>
            </a:endParaRPr>
          </a:p>
          <a:p>
            <a:pPr marL="312420" marR="5080" indent="-299720">
              <a:lnSpc>
                <a:spcPct val="99500"/>
              </a:lnSpc>
              <a:spcBef>
                <a:spcPts val="375"/>
              </a:spcBef>
              <a:buClr>
                <a:srgbClr val="D16349"/>
              </a:buClr>
              <a:buSzPct val="85416"/>
              <a:buFont typeface="Arial"/>
              <a:buChar char="●"/>
              <a:tabLst>
                <a:tab pos="313055" algn="l"/>
              </a:tabLst>
            </a:pPr>
            <a:r>
              <a:rPr sz="2400" u="heavy" spc="-5" dirty="0">
                <a:uFill>
                  <a:solidFill>
                    <a:srgbClr val="000000"/>
                  </a:solidFill>
                </a:uFill>
                <a:latin typeface="Georgia"/>
                <a:cs typeface="Georgia"/>
              </a:rPr>
              <a:t>Liabilities:</a:t>
            </a:r>
            <a:r>
              <a:rPr sz="2400" spc="-5" dirty="0">
                <a:latin typeface="Georgia"/>
                <a:cs typeface="Georgia"/>
              </a:rPr>
              <a:t> Liabilities refer to the financial obligations of </a:t>
            </a:r>
            <a:r>
              <a:rPr sz="2400" dirty="0">
                <a:latin typeface="Georgia"/>
                <a:cs typeface="Georgia"/>
              </a:rPr>
              <a:t>a  </a:t>
            </a:r>
            <a:r>
              <a:rPr sz="2400" spc="-5" dirty="0">
                <a:latin typeface="Georgia"/>
                <a:cs typeface="Georgia"/>
              </a:rPr>
              <a:t>business. These denote the amounts which </a:t>
            </a:r>
            <a:r>
              <a:rPr sz="2400" dirty="0">
                <a:latin typeface="Georgia"/>
                <a:cs typeface="Georgia"/>
              </a:rPr>
              <a:t>a </a:t>
            </a:r>
            <a:r>
              <a:rPr sz="2400" spc="-5" dirty="0">
                <a:latin typeface="Georgia"/>
                <a:cs typeface="Georgia"/>
              </a:rPr>
              <a:t>business owes to  others, e.g., loans from banks or other persons, creditors for  goods supplied,</a:t>
            </a:r>
            <a:r>
              <a:rPr sz="2400" spc="-10" dirty="0">
                <a:latin typeface="Georgia"/>
                <a:cs typeface="Georgia"/>
              </a:rPr>
              <a:t> </a:t>
            </a:r>
            <a:r>
              <a:rPr sz="2400" spc="-5" dirty="0">
                <a:latin typeface="Georgia"/>
                <a:cs typeface="Georgia"/>
              </a:rPr>
              <a:t>etc.</a:t>
            </a:r>
            <a:endParaRPr sz="2400">
              <a:latin typeface="Georgia"/>
              <a:cs typeface="Georgia"/>
            </a:endParaRPr>
          </a:p>
          <a:p>
            <a:pPr marL="312420" marR="1065530" indent="-299720">
              <a:lnSpc>
                <a:spcPct val="99700"/>
              </a:lnSpc>
              <a:spcBef>
                <a:spcPts val="455"/>
              </a:spcBef>
              <a:buClr>
                <a:srgbClr val="D16349"/>
              </a:buClr>
              <a:buSzPct val="85416"/>
              <a:buFont typeface="Arial"/>
              <a:buChar char="●"/>
              <a:tabLst>
                <a:tab pos="313055" algn="l"/>
              </a:tabLst>
            </a:pPr>
            <a:r>
              <a:rPr sz="2400" u="heavy" spc="-5" dirty="0">
                <a:uFill>
                  <a:solidFill>
                    <a:srgbClr val="000000"/>
                  </a:solidFill>
                </a:uFill>
                <a:latin typeface="Georgia"/>
                <a:cs typeface="Georgia"/>
              </a:rPr>
              <a:t>Drawings:</a:t>
            </a:r>
            <a:r>
              <a:rPr sz="2400" spc="-5" dirty="0">
                <a:latin typeface="Georgia"/>
                <a:cs typeface="Georgia"/>
              </a:rPr>
              <a:t> It is the amount of cash or value of goods  withdrawn from the business by the proprietor for his  personal</a:t>
            </a:r>
            <a:r>
              <a:rPr sz="2400" spc="-10" dirty="0">
                <a:latin typeface="Georgia"/>
                <a:cs typeface="Georgia"/>
              </a:rPr>
              <a:t> </a:t>
            </a:r>
            <a:r>
              <a:rPr sz="2400" spc="-5" dirty="0">
                <a:latin typeface="Georgia"/>
                <a:cs typeface="Georgia"/>
              </a:rPr>
              <a:t>use.</a:t>
            </a:r>
            <a:endParaRPr sz="2400">
              <a:latin typeface="Georgia"/>
              <a:cs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346629" y="1539887"/>
            <a:ext cx="8296909" cy="4283075"/>
          </a:xfrm>
          <a:prstGeom prst="rect">
            <a:avLst/>
          </a:prstGeom>
        </p:spPr>
        <p:txBody>
          <a:bodyPr vert="horz" wrap="square" lIns="0" tIns="12065" rIns="0" bIns="0" rtlCol="0">
            <a:spAutoFit/>
          </a:bodyPr>
          <a:lstStyle/>
          <a:p>
            <a:pPr marL="314960" marR="137795" indent="-302260">
              <a:lnSpc>
                <a:spcPct val="100000"/>
              </a:lnSpc>
              <a:spcBef>
                <a:spcPts val="95"/>
              </a:spcBef>
              <a:buClr>
                <a:srgbClr val="D16349"/>
              </a:buClr>
              <a:buSzPct val="84000"/>
              <a:buFont typeface="Arial"/>
              <a:buChar char="●"/>
              <a:tabLst>
                <a:tab pos="315595" algn="l"/>
                <a:tab pos="7328534" algn="l"/>
              </a:tabLst>
            </a:pPr>
            <a:r>
              <a:rPr sz="2500" u="heavy" spc="-10" dirty="0">
                <a:uFill>
                  <a:solidFill>
                    <a:srgbClr val="000000"/>
                  </a:solidFill>
                </a:uFill>
                <a:latin typeface="Georgia"/>
                <a:cs typeface="Georgia"/>
              </a:rPr>
              <a:t>Debtors:</a:t>
            </a:r>
            <a:r>
              <a:rPr sz="2500" spc="-10" dirty="0">
                <a:latin typeface="Georgia"/>
                <a:cs typeface="Georgia"/>
              </a:rPr>
              <a:t> </a:t>
            </a:r>
            <a:r>
              <a:rPr sz="2500" spc="-5" dirty="0">
                <a:latin typeface="Georgia"/>
                <a:cs typeface="Georgia"/>
              </a:rPr>
              <a:t>A </a:t>
            </a:r>
            <a:r>
              <a:rPr sz="2500" spc="-10" dirty="0">
                <a:latin typeface="Georgia"/>
                <a:cs typeface="Georgia"/>
              </a:rPr>
              <a:t>person (individual </a:t>
            </a:r>
            <a:r>
              <a:rPr sz="2500" spc="-5" dirty="0">
                <a:latin typeface="Georgia"/>
                <a:cs typeface="Georgia"/>
              </a:rPr>
              <a:t>or </a:t>
            </a:r>
            <a:r>
              <a:rPr sz="2500" spc="-10" dirty="0">
                <a:latin typeface="Georgia"/>
                <a:cs typeface="Georgia"/>
              </a:rPr>
              <a:t>firm) </a:t>
            </a:r>
            <a:r>
              <a:rPr sz="2500" spc="-5" dirty="0">
                <a:latin typeface="Georgia"/>
                <a:cs typeface="Georgia"/>
              </a:rPr>
              <a:t>who </a:t>
            </a:r>
            <a:r>
              <a:rPr sz="2500" spc="-10" dirty="0">
                <a:latin typeface="Georgia"/>
                <a:cs typeface="Georgia"/>
              </a:rPr>
              <a:t>receives </a:t>
            </a:r>
            <a:r>
              <a:rPr sz="2500" spc="-5" dirty="0">
                <a:latin typeface="Georgia"/>
                <a:cs typeface="Georgia"/>
              </a:rPr>
              <a:t>a  </a:t>
            </a:r>
            <a:r>
              <a:rPr sz="2500" spc="-10" dirty="0">
                <a:latin typeface="Georgia"/>
                <a:cs typeface="Georgia"/>
              </a:rPr>
              <a:t>benefit without giving money </a:t>
            </a:r>
            <a:r>
              <a:rPr sz="2500" spc="-5" dirty="0">
                <a:latin typeface="Georgia"/>
                <a:cs typeface="Georgia"/>
              </a:rPr>
              <a:t>or </a:t>
            </a:r>
            <a:r>
              <a:rPr sz="2500" spc="-10" dirty="0">
                <a:latin typeface="Georgia"/>
                <a:cs typeface="Georgia"/>
              </a:rPr>
              <a:t>money’s worth  immediately, </a:t>
            </a:r>
            <a:r>
              <a:rPr sz="2500" spc="-5" dirty="0">
                <a:latin typeface="Georgia"/>
                <a:cs typeface="Georgia"/>
              </a:rPr>
              <a:t>but </a:t>
            </a:r>
            <a:r>
              <a:rPr sz="2500" spc="-10" dirty="0">
                <a:latin typeface="Georgia"/>
                <a:cs typeface="Georgia"/>
              </a:rPr>
              <a:t>liable </a:t>
            </a:r>
            <a:r>
              <a:rPr sz="2500" spc="-5" dirty="0">
                <a:latin typeface="Georgia"/>
                <a:cs typeface="Georgia"/>
              </a:rPr>
              <a:t>to pay in </a:t>
            </a:r>
            <a:r>
              <a:rPr sz="2500" spc="-10" dirty="0">
                <a:latin typeface="Georgia"/>
                <a:cs typeface="Georgia"/>
              </a:rPr>
              <a:t>future </a:t>
            </a:r>
            <a:r>
              <a:rPr sz="2500" spc="-5" dirty="0">
                <a:latin typeface="Georgia"/>
                <a:cs typeface="Georgia"/>
              </a:rPr>
              <a:t>or in due </a:t>
            </a:r>
            <a:r>
              <a:rPr sz="2500" spc="-10" dirty="0">
                <a:latin typeface="Georgia"/>
                <a:cs typeface="Georgia"/>
              </a:rPr>
              <a:t>course  o</a:t>
            </a:r>
            <a:r>
              <a:rPr sz="2500" spc="-5" dirty="0">
                <a:latin typeface="Georgia"/>
                <a:cs typeface="Georgia"/>
              </a:rPr>
              <a:t>f </a:t>
            </a:r>
            <a:r>
              <a:rPr sz="2500" spc="-10" dirty="0">
                <a:latin typeface="Georgia"/>
                <a:cs typeface="Georgia"/>
              </a:rPr>
              <a:t>tim</a:t>
            </a:r>
            <a:r>
              <a:rPr sz="2500" spc="-5" dirty="0">
                <a:latin typeface="Georgia"/>
                <a:cs typeface="Georgia"/>
              </a:rPr>
              <a:t>e </a:t>
            </a:r>
            <a:r>
              <a:rPr sz="2500" spc="-10" dirty="0">
                <a:latin typeface="Georgia"/>
                <a:cs typeface="Georgia"/>
              </a:rPr>
              <a:t>i</a:t>
            </a:r>
            <a:r>
              <a:rPr sz="2500" spc="-5" dirty="0">
                <a:latin typeface="Georgia"/>
                <a:cs typeface="Georgia"/>
              </a:rPr>
              <a:t>s a </a:t>
            </a:r>
            <a:r>
              <a:rPr sz="2500" spc="-10" dirty="0">
                <a:latin typeface="Georgia"/>
                <a:cs typeface="Georgia"/>
              </a:rPr>
              <a:t>debtor</a:t>
            </a:r>
            <a:r>
              <a:rPr sz="2500" spc="-5" dirty="0">
                <a:latin typeface="Georgia"/>
                <a:cs typeface="Georgia"/>
              </a:rPr>
              <a:t>.</a:t>
            </a:r>
            <a:r>
              <a:rPr sz="2500" spc="10" dirty="0">
                <a:latin typeface="Georgia"/>
                <a:cs typeface="Georgia"/>
              </a:rPr>
              <a:t> </a:t>
            </a:r>
            <a:r>
              <a:rPr sz="2500" i="1" spc="-10" dirty="0">
                <a:latin typeface="Georgia"/>
                <a:cs typeface="Georgia"/>
              </a:rPr>
              <a:t>Fo</a:t>
            </a:r>
            <a:r>
              <a:rPr sz="2500" i="1" spc="-5" dirty="0">
                <a:latin typeface="Georgia"/>
                <a:cs typeface="Georgia"/>
              </a:rPr>
              <a:t>r </a:t>
            </a:r>
            <a:r>
              <a:rPr sz="2500" i="1" spc="-10" dirty="0">
                <a:latin typeface="Georgia"/>
                <a:cs typeface="Georgia"/>
              </a:rPr>
              <a:t>example</a:t>
            </a:r>
            <a:r>
              <a:rPr sz="2500" i="1" spc="-5" dirty="0">
                <a:latin typeface="Georgia"/>
                <a:cs typeface="Georgia"/>
              </a:rPr>
              <a:t>, </a:t>
            </a:r>
            <a:r>
              <a:rPr sz="2500" i="1" spc="-10" dirty="0">
                <a:latin typeface="Georgia"/>
                <a:cs typeface="Georgia"/>
              </a:rPr>
              <a:t>Mr.Aru</a:t>
            </a:r>
            <a:r>
              <a:rPr sz="2500" i="1" spc="-5" dirty="0">
                <a:latin typeface="Georgia"/>
                <a:cs typeface="Georgia"/>
              </a:rPr>
              <a:t>l </a:t>
            </a:r>
            <a:r>
              <a:rPr sz="2500" i="1" spc="-10" dirty="0">
                <a:latin typeface="Georgia"/>
                <a:cs typeface="Georgia"/>
              </a:rPr>
              <a:t>bough</a:t>
            </a:r>
            <a:r>
              <a:rPr sz="2500" i="1" spc="-5" dirty="0">
                <a:latin typeface="Georgia"/>
                <a:cs typeface="Georgia"/>
              </a:rPr>
              <a:t>t</a:t>
            </a:r>
            <a:r>
              <a:rPr sz="2500" i="1" dirty="0">
                <a:latin typeface="Georgia"/>
                <a:cs typeface="Georgia"/>
              </a:rPr>
              <a:t>	</a:t>
            </a:r>
            <a:r>
              <a:rPr sz="2500" spc="-10" dirty="0">
                <a:latin typeface="Georgia"/>
                <a:cs typeface="Georgia"/>
              </a:rPr>
              <a:t>goods  </a:t>
            </a:r>
            <a:r>
              <a:rPr sz="2500" spc="-5" dirty="0">
                <a:latin typeface="Georgia"/>
                <a:cs typeface="Georgia"/>
              </a:rPr>
              <a:t>on </a:t>
            </a:r>
            <a:r>
              <a:rPr sz="2500" spc="-10" dirty="0">
                <a:latin typeface="Georgia"/>
                <a:cs typeface="Georgia"/>
              </a:rPr>
              <a:t>credit from Mr.Babu </a:t>
            </a:r>
            <a:r>
              <a:rPr sz="2500" spc="-5" dirty="0">
                <a:latin typeface="Georgia"/>
                <a:cs typeface="Georgia"/>
              </a:rPr>
              <a:t>for </a:t>
            </a:r>
            <a:r>
              <a:rPr sz="2500" spc="-10" dirty="0">
                <a:latin typeface="Georgia"/>
                <a:cs typeface="Georgia"/>
              </a:rPr>
              <a:t>Rs.10,000. Mr.Arul </a:t>
            </a:r>
            <a:r>
              <a:rPr sz="2500" spc="-5" dirty="0">
                <a:latin typeface="Georgia"/>
                <a:cs typeface="Georgia"/>
              </a:rPr>
              <a:t>is a  </a:t>
            </a:r>
            <a:r>
              <a:rPr sz="2500" spc="-10" dirty="0">
                <a:latin typeface="Georgia"/>
                <a:cs typeface="Georgia"/>
              </a:rPr>
              <a:t>debtor </a:t>
            </a:r>
            <a:r>
              <a:rPr sz="2500" spc="-5" dirty="0">
                <a:latin typeface="Georgia"/>
                <a:cs typeface="Georgia"/>
              </a:rPr>
              <a:t>to </a:t>
            </a:r>
            <a:r>
              <a:rPr sz="2500" spc="-10" dirty="0">
                <a:latin typeface="Georgia"/>
                <a:cs typeface="Georgia"/>
              </a:rPr>
              <a:t>Mr.Babu </a:t>
            </a:r>
            <a:r>
              <a:rPr sz="2500" spc="-5" dirty="0">
                <a:latin typeface="Georgia"/>
                <a:cs typeface="Georgia"/>
              </a:rPr>
              <a:t>till he pays the </a:t>
            </a:r>
            <a:r>
              <a:rPr sz="2500" spc="-10" dirty="0">
                <a:latin typeface="Georgia"/>
                <a:cs typeface="Georgia"/>
              </a:rPr>
              <a:t>value </a:t>
            </a:r>
            <a:r>
              <a:rPr sz="2500" spc="-5" dirty="0">
                <a:latin typeface="Georgia"/>
                <a:cs typeface="Georgia"/>
              </a:rPr>
              <a:t>of the</a:t>
            </a:r>
            <a:r>
              <a:rPr sz="2500" spc="15" dirty="0">
                <a:latin typeface="Georgia"/>
                <a:cs typeface="Georgia"/>
              </a:rPr>
              <a:t> </a:t>
            </a:r>
            <a:r>
              <a:rPr sz="2500" spc="-10" dirty="0">
                <a:latin typeface="Georgia"/>
                <a:cs typeface="Georgia"/>
              </a:rPr>
              <a:t>goods.</a:t>
            </a:r>
            <a:endParaRPr sz="2500">
              <a:latin typeface="Georgia"/>
              <a:cs typeface="Georgia"/>
            </a:endParaRPr>
          </a:p>
          <a:p>
            <a:pPr marL="314960" marR="5080" indent="-302260">
              <a:lnSpc>
                <a:spcPct val="100200"/>
              </a:lnSpc>
              <a:spcBef>
                <a:spcPts val="495"/>
              </a:spcBef>
              <a:buClr>
                <a:srgbClr val="D16349"/>
              </a:buClr>
              <a:buSzPct val="84000"/>
              <a:buFont typeface="Arial"/>
              <a:buChar char="●"/>
              <a:tabLst>
                <a:tab pos="315595" algn="l"/>
              </a:tabLst>
            </a:pPr>
            <a:r>
              <a:rPr sz="2500" u="heavy" spc="-10" dirty="0">
                <a:uFill>
                  <a:solidFill>
                    <a:srgbClr val="000000"/>
                  </a:solidFill>
                </a:uFill>
                <a:latin typeface="Georgia"/>
                <a:cs typeface="Georgia"/>
              </a:rPr>
              <a:t>Creditors:</a:t>
            </a:r>
            <a:r>
              <a:rPr sz="2500" spc="-10" dirty="0">
                <a:latin typeface="Georgia"/>
                <a:cs typeface="Georgia"/>
              </a:rPr>
              <a:t> </a:t>
            </a:r>
            <a:r>
              <a:rPr sz="2500" spc="-5" dirty="0">
                <a:latin typeface="Georgia"/>
                <a:cs typeface="Georgia"/>
              </a:rPr>
              <a:t>A </a:t>
            </a:r>
            <a:r>
              <a:rPr sz="2500" spc="-10" dirty="0">
                <a:latin typeface="Georgia"/>
                <a:cs typeface="Georgia"/>
              </a:rPr>
              <a:t>person </a:t>
            </a:r>
            <a:r>
              <a:rPr sz="2500" spc="-5" dirty="0">
                <a:latin typeface="Georgia"/>
                <a:cs typeface="Georgia"/>
              </a:rPr>
              <a:t>who </a:t>
            </a:r>
            <a:r>
              <a:rPr sz="2500" spc="-10" dirty="0">
                <a:latin typeface="Georgia"/>
                <a:cs typeface="Georgia"/>
              </a:rPr>
              <a:t>gives </a:t>
            </a:r>
            <a:r>
              <a:rPr sz="2500" spc="-5" dirty="0">
                <a:latin typeface="Georgia"/>
                <a:cs typeface="Georgia"/>
              </a:rPr>
              <a:t>a </a:t>
            </a:r>
            <a:r>
              <a:rPr sz="2500" spc="-10" dirty="0">
                <a:latin typeface="Georgia"/>
                <a:cs typeface="Georgia"/>
              </a:rPr>
              <a:t>benefit without receiving  money </a:t>
            </a:r>
            <a:r>
              <a:rPr sz="2500" spc="-5" dirty="0">
                <a:latin typeface="Georgia"/>
                <a:cs typeface="Georgia"/>
              </a:rPr>
              <a:t>or </a:t>
            </a:r>
            <a:r>
              <a:rPr sz="2500" spc="-10" dirty="0">
                <a:latin typeface="Georgia"/>
                <a:cs typeface="Georgia"/>
              </a:rPr>
              <a:t>money’s worth immediately </a:t>
            </a:r>
            <a:r>
              <a:rPr sz="2500" spc="-5" dirty="0">
                <a:latin typeface="Georgia"/>
                <a:cs typeface="Georgia"/>
              </a:rPr>
              <a:t>but to </a:t>
            </a:r>
            <a:r>
              <a:rPr sz="2500" spc="-10" dirty="0">
                <a:latin typeface="Georgia"/>
                <a:cs typeface="Georgia"/>
              </a:rPr>
              <a:t>claim </a:t>
            </a:r>
            <a:r>
              <a:rPr sz="2500" spc="-5" dirty="0">
                <a:latin typeface="Georgia"/>
                <a:cs typeface="Georgia"/>
              </a:rPr>
              <a:t>in  </a:t>
            </a:r>
            <a:r>
              <a:rPr sz="2500" spc="-10" dirty="0">
                <a:latin typeface="Georgia"/>
                <a:cs typeface="Georgia"/>
              </a:rPr>
              <a:t>future, </a:t>
            </a:r>
            <a:r>
              <a:rPr sz="2500" spc="-5" dirty="0">
                <a:latin typeface="Georgia"/>
                <a:cs typeface="Georgia"/>
              </a:rPr>
              <a:t>is a </a:t>
            </a:r>
            <a:r>
              <a:rPr sz="2500" spc="-10" dirty="0">
                <a:latin typeface="Georgia"/>
                <a:cs typeface="Georgia"/>
              </a:rPr>
              <a:t>creditor. </a:t>
            </a:r>
            <a:r>
              <a:rPr sz="2500" spc="-5" dirty="0">
                <a:latin typeface="Georgia"/>
                <a:cs typeface="Georgia"/>
              </a:rPr>
              <a:t>The </a:t>
            </a:r>
            <a:r>
              <a:rPr sz="2500" spc="-10" dirty="0">
                <a:latin typeface="Georgia"/>
                <a:cs typeface="Georgia"/>
              </a:rPr>
              <a:t>creditors </a:t>
            </a:r>
            <a:r>
              <a:rPr sz="2500" spc="-5" dirty="0">
                <a:latin typeface="Georgia"/>
                <a:cs typeface="Georgia"/>
              </a:rPr>
              <a:t>are </a:t>
            </a:r>
            <a:r>
              <a:rPr sz="2500" spc="-10" dirty="0">
                <a:latin typeface="Georgia"/>
                <a:cs typeface="Georgia"/>
              </a:rPr>
              <a:t>shown </a:t>
            </a:r>
            <a:r>
              <a:rPr sz="2500" spc="-5" dirty="0">
                <a:latin typeface="Georgia"/>
                <a:cs typeface="Georgia"/>
              </a:rPr>
              <a:t>as a </a:t>
            </a:r>
            <a:r>
              <a:rPr sz="2500" spc="-10" dirty="0">
                <a:latin typeface="Georgia"/>
                <a:cs typeface="Georgia"/>
              </a:rPr>
              <a:t>liability  </a:t>
            </a:r>
            <a:r>
              <a:rPr sz="2500" spc="-5" dirty="0">
                <a:latin typeface="Georgia"/>
                <a:cs typeface="Georgia"/>
              </a:rPr>
              <a:t>in the </a:t>
            </a:r>
            <a:r>
              <a:rPr sz="2500" spc="-10" dirty="0">
                <a:latin typeface="Georgia"/>
                <a:cs typeface="Georgia"/>
              </a:rPr>
              <a:t>balance sheet. </a:t>
            </a:r>
            <a:r>
              <a:rPr sz="2500" spc="-5" dirty="0">
                <a:latin typeface="Georgia"/>
                <a:cs typeface="Georgia"/>
              </a:rPr>
              <a:t>In the </a:t>
            </a:r>
            <a:r>
              <a:rPr sz="2500" spc="-10" dirty="0">
                <a:latin typeface="Georgia"/>
                <a:cs typeface="Georgia"/>
              </a:rPr>
              <a:t>above example Mr.Babu </a:t>
            </a:r>
            <a:r>
              <a:rPr sz="2500" spc="-5" dirty="0">
                <a:latin typeface="Georgia"/>
                <a:cs typeface="Georgia"/>
              </a:rPr>
              <a:t>is a  </a:t>
            </a:r>
            <a:r>
              <a:rPr sz="2500" spc="-10" dirty="0">
                <a:latin typeface="Georgia"/>
                <a:cs typeface="Georgia"/>
              </a:rPr>
              <a:t>creditor </a:t>
            </a:r>
            <a:r>
              <a:rPr sz="2500" spc="-5" dirty="0">
                <a:latin typeface="Georgia"/>
                <a:cs typeface="Georgia"/>
              </a:rPr>
              <a:t>to </a:t>
            </a:r>
            <a:r>
              <a:rPr sz="2500" spc="-10" dirty="0">
                <a:latin typeface="Georgia"/>
                <a:cs typeface="Georgia"/>
              </a:rPr>
              <a:t>Mr.Arul </a:t>
            </a:r>
            <a:r>
              <a:rPr sz="2500" spc="-5" dirty="0">
                <a:latin typeface="Georgia"/>
                <a:cs typeface="Georgia"/>
              </a:rPr>
              <a:t>till he </a:t>
            </a:r>
            <a:r>
              <a:rPr sz="2500" spc="-10" dirty="0">
                <a:latin typeface="Georgia"/>
                <a:cs typeface="Georgia"/>
              </a:rPr>
              <a:t>receive </a:t>
            </a:r>
            <a:r>
              <a:rPr sz="2500" spc="-5" dirty="0">
                <a:latin typeface="Georgia"/>
                <a:cs typeface="Georgia"/>
              </a:rPr>
              <a:t>the </a:t>
            </a:r>
            <a:r>
              <a:rPr sz="2500" spc="-10" dirty="0">
                <a:latin typeface="Georgia"/>
                <a:cs typeface="Georgia"/>
              </a:rPr>
              <a:t>value </a:t>
            </a:r>
            <a:r>
              <a:rPr sz="2500" spc="-5" dirty="0">
                <a:latin typeface="Georgia"/>
                <a:cs typeface="Georgia"/>
              </a:rPr>
              <a:t>of the</a:t>
            </a:r>
            <a:r>
              <a:rPr sz="2500" spc="55" dirty="0">
                <a:latin typeface="Georgia"/>
                <a:cs typeface="Georgia"/>
              </a:rPr>
              <a:t> </a:t>
            </a:r>
            <a:r>
              <a:rPr sz="2500" spc="-10" dirty="0">
                <a:latin typeface="Georgia"/>
                <a:cs typeface="Georgia"/>
              </a:rPr>
              <a:t>goods.</a:t>
            </a:r>
            <a:endParaRPr sz="2500">
              <a:latin typeface="Georgia"/>
              <a:cs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344372" y="1538859"/>
            <a:ext cx="8362315" cy="3780154"/>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u="heavy" spc="-5" dirty="0">
                <a:uFill>
                  <a:solidFill>
                    <a:srgbClr val="000000"/>
                  </a:solidFill>
                </a:uFill>
                <a:latin typeface="Georgia"/>
                <a:cs typeface="Georgia"/>
              </a:rPr>
              <a:t>Purchases:</a:t>
            </a:r>
            <a:r>
              <a:rPr sz="2700" spc="-5" dirty="0">
                <a:latin typeface="Georgia"/>
                <a:cs typeface="Georgia"/>
              </a:rPr>
              <a:t> Purchases refers to the amount of goods  bought by </a:t>
            </a:r>
            <a:r>
              <a:rPr sz="2700" dirty="0">
                <a:latin typeface="Georgia"/>
                <a:cs typeface="Georgia"/>
              </a:rPr>
              <a:t>a </a:t>
            </a:r>
            <a:r>
              <a:rPr sz="2700" spc="-5" dirty="0">
                <a:latin typeface="Georgia"/>
                <a:cs typeface="Georgia"/>
              </a:rPr>
              <a:t>business for resale or for use in the  production. Goods purchased for cash are called cash  purchases. If it is purchased on credit, it is called as  credit</a:t>
            </a:r>
            <a:r>
              <a:rPr sz="2700" spc="-10" dirty="0">
                <a:latin typeface="Georgia"/>
                <a:cs typeface="Georgia"/>
              </a:rPr>
              <a:t> </a:t>
            </a:r>
            <a:r>
              <a:rPr sz="2700" spc="-5" dirty="0">
                <a:latin typeface="Georgia"/>
                <a:cs typeface="Georgia"/>
              </a:rPr>
              <a:t>purchases.</a:t>
            </a:r>
            <a:endParaRPr sz="2700">
              <a:latin typeface="Georgia"/>
              <a:cs typeface="Georgia"/>
            </a:endParaRPr>
          </a:p>
          <a:p>
            <a:pPr marL="315595" marR="140335" indent="-302895">
              <a:lnSpc>
                <a:spcPct val="99400"/>
              </a:lnSpc>
              <a:spcBef>
                <a:spcPts val="420"/>
              </a:spcBef>
              <a:buClr>
                <a:srgbClr val="D16349"/>
              </a:buClr>
              <a:buSzPct val="85185"/>
              <a:buFont typeface="Arial"/>
              <a:buChar char="●"/>
              <a:tabLst>
                <a:tab pos="316230" algn="l"/>
              </a:tabLst>
            </a:pPr>
            <a:r>
              <a:rPr sz="2700" u="heavy" spc="-5" dirty="0">
                <a:uFill>
                  <a:solidFill>
                    <a:srgbClr val="000000"/>
                  </a:solidFill>
                </a:uFill>
                <a:latin typeface="Georgia"/>
                <a:cs typeface="Georgia"/>
              </a:rPr>
              <a:t>Purchases Return or Returns Outward:</a:t>
            </a:r>
            <a:r>
              <a:rPr sz="2700" spc="-5" dirty="0">
                <a:latin typeface="Georgia"/>
                <a:cs typeface="Georgia"/>
              </a:rPr>
              <a:t> When goods  are returned to the suppliers due to defective quality  or not as per the terms of purchase, it is called as  purchases</a:t>
            </a:r>
            <a:r>
              <a:rPr sz="2700" spc="-10" dirty="0">
                <a:latin typeface="Georgia"/>
                <a:cs typeface="Georgia"/>
              </a:rPr>
              <a:t> </a:t>
            </a:r>
            <a:r>
              <a:rPr sz="2700" spc="-5" dirty="0">
                <a:latin typeface="Georgia"/>
                <a:cs typeface="Georgia"/>
              </a:rPr>
              <a:t>return.</a:t>
            </a:r>
            <a:endParaRPr sz="2700">
              <a:latin typeface="Georgia"/>
              <a:cs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344372" y="1538859"/>
            <a:ext cx="8352155" cy="3780154"/>
          </a:xfrm>
          <a:prstGeom prst="rect">
            <a:avLst/>
          </a:prstGeom>
        </p:spPr>
        <p:txBody>
          <a:bodyPr vert="horz" wrap="square" lIns="0" tIns="27305" rIns="0" bIns="0" rtlCol="0">
            <a:spAutoFit/>
          </a:bodyPr>
          <a:lstStyle/>
          <a:p>
            <a:pPr marL="315595" marR="55880" indent="-302895">
              <a:lnSpc>
                <a:spcPts val="3229"/>
              </a:lnSpc>
              <a:spcBef>
                <a:spcPts val="215"/>
              </a:spcBef>
              <a:buClr>
                <a:srgbClr val="D16349"/>
              </a:buClr>
              <a:buSzPct val="85185"/>
              <a:buFont typeface="Arial"/>
              <a:buChar char="●"/>
              <a:tabLst>
                <a:tab pos="316230" algn="l"/>
              </a:tabLst>
            </a:pPr>
            <a:r>
              <a:rPr sz="2700" u="heavy" spc="-5" dirty="0">
                <a:uFill>
                  <a:solidFill>
                    <a:srgbClr val="000000"/>
                  </a:solidFill>
                </a:uFill>
                <a:latin typeface="Georgia"/>
                <a:cs typeface="Georgia"/>
              </a:rPr>
              <a:t>Sales:</a:t>
            </a:r>
            <a:r>
              <a:rPr sz="2700" spc="-5" dirty="0">
                <a:latin typeface="Georgia"/>
                <a:cs typeface="Georgia"/>
              </a:rPr>
              <a:t> Sales refers to the amount of goods sold that  are already bought or manufactured by the business.  When goods are sold for cash, they are cash sales but  if goods are sold and payment is not received at the  time of sale, it is credit</a:t>
            </a:r>
            <a:r>
              <a:rPr sz="2700" spc="-15" dirty="0">
                <a:latin typeface="Georgia"/>
                <a:cs typeface="Georgia"/>
              </a:rPr>
              <a:t> </a:t>
            </a:r>
            <a:r>
              <a:rPr sz="2700" spc="-5" dirty="0">
                <a:latin typeface="Georgia"/>
                <a:cs typeface="Georgia"/>
              </a:rPr>
              <a:t>sales.</a:t>
            </a:r>
            <a:endParaRPr sz="2700">
              <a:latin typeface="Georgia"/>
              <a:cs typeface="Georgia"/>
            </a:endParaRPr>
          </a:p>
          <a:p>
            <a:pPr marL="315595" marR="5080" indent="-302895">
              <a:lnSpc>
                <a:spcPct val="99400"/>
              </a:lnSpc>
              <a:spcBef>
                <a:spcPts val="420"/>
              </a:spcBef>
              <a:buClr>
                <a:srgbClr val="D16349"/>
              </a:buClr>
              <a:buSzPct val="85185"/>
              <a:buFont typeface="Arial"/>
              <a:buChar char="●"/>
              <a:tabLst>
                <a:tab pos="316230" algn="l"/>
              </a:tabLst>
            </a:pPr>
            <a:r>
              <a:rPr sz="2700" u="heavy" spc="-5" dirty="0">
                <a:uFill>
                  <a:solidFill>
                    <a:srgbClr val="000000"/>
                  </a:solidFill>
                </a:uFill>
                <a:latin typeface="Georgia"/>
                <a:cs typeface="Georgia"/>
              </a:rPr>
              <a:t>Sales Return or Returns Inward:</a:t>
            </a:r>
            <a:r>
              <a:rPr sz="2700" spc="-5" dirty="0">
                <a:latin typeface="Georgia"/>
                <a:cs typeface="Georgia"/>
              </a:rPr>
              <a:t> When goods are  returned from the customers due to defective quality  or not as per the terms of sale, it is called sales return  or returns</a:t>
            </a:r>
            <a:r>
              <a:rPr sz="2700" spc="-10" dirty="0">
                <a:latin typeface="Georgia"/>
                <a:cs typeface="Georgia"/>
              </a:rPr>
              <a:t> </a:t>
            </a:r>
            <a:r>
              <a:rPr sz="2700" spc="-5" dirty="0">
                <a:latin typeface="Georgia"/>
                <a:cs typeface="Georgia"/>
              </a:rPr>
              <a:t>inward.</a:t>
            </a:r>
            <a:endParaRPr sz="2700">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346629" y="1514182"/>
            <a:ext cx="8323580" cy="4127500"/>
          </a:xfrm>
          <a:prstGeom prst="rect">
            <a:avLst/>
          </a:prstGeom>
        </p:spPr>
        <p:txBody>
          <a:bodyPr vert="horz" wrap="square" lIns="0" tIns="38100" rIns="0" bIns="0" rtlCol="0">
            <a:spAutoFit/>
          </a:bodyPr>
          <a:lstStyle/>
          <a:p>
            <a:pPr marL="314960" indent="-302260">
              <a:lnSpc>
                <a:spcPct val="100000"/>
              </a:lnSpc>
              <a:spcBef>
                <a:spcPts val="300"/>
              </a:spcBef>
              <a:buClr>
                <a:srgbClr val="D16349"/>
              </a:buClr>
              <a:buSzPct val="84000"/>
              <a:buFont typeface="Arial"/>
              <a:buChar char="●"/>
              <a:tabLst>
                <a:tab pos="315595" algn="l"/>
              </a:tabLst>
            </a:pPr>
            <a:r>
              <a:rPr sz="2500" u="heavy" spc="-10" dirty="0">
                <a:uFill>
                  <a:solidFill>
                    <a:srgbClr val="000000"/>
                  </a:solidFill>
                </a:uFill>
                <a:latin typeface="Georgia"/>
                <a:cs typeface="Georgia"/>
              </a:rPr>
              <a:t>Stock:</a:t>
            </a:r>
            <a:r>
              <a:rPr sz="2500" spc="-10" dirty="0">
                <a:latin typeface="Georgia"/>
                <a:cs typeface="Georgia"/>
              </a:rPr>
              <a:t> Stock includes goods unsold </a:t>
            </a:r>
            <a:r>
              <a:rPr sz="2500" spc="-5" dirty="0">
                <a:latin typeface="Georgia"/>
                <a:cs typeface="Georgia"/>
              </a:rPr>
              <a:t>on a </a:t>
            </a:r>
            <a:r>
              <a:rPr sz="2500" spc="-10" dirty="0">
                <a:latin typeface="Georgia"/>
                <a:cs typeface="Georgia"/>
              </a:rPr>
              <a:t>particular</a:t>
            </a:r>
            <a:r>
              <a:rPr sz="2500" spc="90" dirty="0">
                <a:latin typeface="Georgia"/>
                <a:cs typeface="Georgia"/>
              </a:rPr>
              <a:t> </a:t>
            </a:r>
            <a:r>
              <a:rPr sz="2500" spc="-10" dirty="0">
                <a:latin typeface="Georgia"/>
                <a:cs typeface="Georgia"/>
              </a:rPr>
              <a:t>date.</a:t>
            </a:r>
            <a:endParaRPr sz="2500">
              <a:latin typeface="Georgia"/>
              <a:cs typeface="Georgia"/>
            </a:endParaRPr>
          </a:p>
          <a:p>
            <a:pPr marL="314960" marR="393065" indent="-302260">
              <a:lnSpc>
                <a:spcPct val="90400"/>
              </a:lnSpc>
              <a:spcBef>
                <a:spcPts val="484"/>
              </a:spcBef>
              <a:buClr>
                <a:srgbClr val="D16349"/>
              </a:buClr>
              <a:buSzPct val="84000"/>
              <a:buFont typeface="Arial"/>
              <a:buChar char="●"/>
              <a:tabLst>
                <a:tab pos="315595" algn="l"/>
              </a:tabLst>
            </a:pPr>
            <a:r>
              <a:rPr sz="2500" u="heavy" spc="-10" dirty="0">
                <a:uFill>
                  <a:solidFill>
                    <a:srgbClr val="000000"/>
                  </a:solidFill>
                </a:uFill>
                <a:latin typeface="Georgia"/>
                <a:cs typeface="Georgia"/>
              </a:rPr>
              <a:t>Revenue:</a:t>
            </a:r>
            <a:r>
              <a:rPr sz="2500" spc="-10" dirty="0">
                <a:latin typeface="Georgia"/>
                <a:cs typeface="Georgia"/>
              </a:rPr>
              <a:t> Revenue means </a:t>
            </a:r>
            <a:r>
              <a:rPr sz="2500" spc="-5" dirty="0">
                <a:latin typeface="Georgia"/>
                <a:cs typeface="Georgia"/>
              </a:rPr>
              <a:t>the </a:t>
            </a:r>
            <a:r>
              <a:rPr sz="2500" spc="-10" dirty="0">
                <a:latin typeface="Georgia"/>
                <a:cs typeface="Georgia"/>
              </a:rPr>
              <a:t>amount receivable or  realized from </a:t>
            </a:r>
            <a:r>
              <a:rPr sz="2500" spc="-5" dirty="0">
                <a:latin typeface="Georgia"/>
                <a:cs typeface="Georgia"/>
              </a:rPr>
              <a:t>sale of </a:t>
            </a:r>
            <a:r>
              <a:rPr sz="2500" spc="-10" dirty="0">
                <a:latin typeface="Georgia"/>
                <a:cs typeface="Georgia"/>
              </a:rPr>
              <a:t>goods </a:t>
            </a:r>
            <a:r>
              <a:rPr sz="2500" spc="-5" dirty="0">
                <a:latin typeface="Georgia"/>
                <a:cs typeface="Georgia"/>
              </a:rPr>
              <a:t>and </a:t>
            </a:r>
            <a:r>
              <a:rPr sz="2500" spc="-10" dirty="0">
                <a:latin typeface="Georgia"/>
                <a:cs typeface="Georgia"/>
              </a:rPr>
              <a:t>earnings from interest,  dividend, commission,</a:t>
            </a:r>
            <a:r>
              <a:rPr sz="2500" dirty="0">
                <a:latin typeface="Georgia"/>
                <a:cs typeface="Georgia"/>
              </a:rPr>
              <a:t> </a:t>
            </a:r>
            <a:r>
              <a:rPr sz="2500" spc="-10" dirty="0">
                <a:latin typeface="Georgia"/>
                <a:cs typeface="Georgia"/>
              </a:rPr>
              <a:t>etc.</a:t>
            </a:r>
            <a:endParaRPr sz="2500">
              <a:latin typeface="Georgia"/>
              <a:cs typeface="Georgia"/>
            </a:endParaRPr>
          </a:p>
          <a:p>
            <a:pPr marL="313690" marR="5080" indent="-300990">
              <a:lnSpc>
                <a:spcPct val="90400"/>
              </a:lnSpc>
              <a:spcBef>
                <a:spcPts val="489"/>
              </a:spcBef>
              <a:buClr>
                <a:srgbClr val="D16349"/>
              </a:buClr>
              <a:buSzPct val="84000"/>
              <a:buFont typeface="Arial"/>
              <a:buChar char="●"/>
              <a:tabLst>
                <a:tab pos="314325" algn="l"/>
              </a:tabLst>
            </a:pPr>
            <a:r>
              <a:rPr sz="2500" u="heavy" spc="-10" dirty="0">
                <a:uFill>
                  <a:solidFill>
                    <a:srgbClr val="000000"/>
                  </a:solidFill>
                </a:uFill>
                <a:latin typeface="Georgia"/>
                <a:cs typeface="Georgia"/>
              </a:rPr>
              <a:t>Expense:</a:t>
            </a:r>
            <a:r>
              <a:rPr sz="2500" spc="-10" dirty="0">
                <a:latin typeface="Georgia"/>
                <a:cs typeface="Georgia"/>
              </a:rPr>
              <a:t> </a:t>
            </a:r>
            <a:r>
              <a:rPr sz="2500" spc="-5" dirty="0">
                <a:latin typeface="Georgia"/>
                <a:cs typeface="Georgia"/>
              </a:rPr>
              <a:t>The </a:t>
            </a:r>
            <a:r>
              <a:rPr sz="2500" spc="-10" dirty="0">
                <a:latin typeface="Georgia"/>
                <a:cs typeface="Georgia"/>
              </a:rPr>
              <a:t>terms ‘expense’ refers </a:t>
            </a:r>
            <a:r>
              <a:rPr sz="2500" spc="-5" dirty="0">
                <a:latin typeface="Georgia"/>
                <a:cs typeface="Georgia"/>
              </a:rPr>
              <a:t>to the </a:t>
            </a:r>
            <a:r>
              <a:rPr sz="2500" spc="-10" dirty="0">
                <a:latin typeface="Georgia"/>
                <a:cs typeface="Georgia"/>
              </a:rPr>
              <a:t>amount  incurred </a:t>
            </a:r>
            <a:r>
              <a:rPr sz="2500" spc="-5" dirty="0">
                <a:latin typeface="Georgia"/>
                <a:cs typeface="Georgia"/>
              </a:rPr>
              <a:t>in the </a:t>
            </a:r>
            <a:r>
              <a:rPr sz="2500" spc="-10" dirty="0">
                <a:latin typeface="Georgia"/>
                <a:cs typeface="Georgia"/>
              </a:rPr>
              <a:t>process </a:t>
            </a:r>
            <a:r>
              <a:rPr sz="2500" spc="-5" dirty="0">
                <a:latin typeface="Georgia"/>
                <a:cs typeface="Georgia"/>
              </a:rPr>
              <a:t>of </a:t>
            </a:r>
            <a:r>
              <a:rPr sz="2500" spc="-10" dirty="0">
                <a:latin typeface="Georgia"/>
                <a:cs typeface="Georgia"/>
              </a:rPr>
              <a:t>earning revenue. </a:t>
            </a:r>
            <a:r>
              <a:rPr sz="2500" spc="-5" dirty="0">
                <a:latin typeface="Georgia"/>
                <a:cs typeface="Georgia"/>
              </a:rPr>
              <a:t>If the </a:t>
            </a:r>
            <a:r>
              <a:rPr sz="2500" spc="-10" dirty="0">
                <a:latin typeface="Georgia"/>
                <a:cs typeface="Georgia"/>
              </a:rPr>
              <a:t>benefit  </a:t>
            </a:r>
            <a:r>
              <a:rPr sz="2500" spc="-5" dirty="0">
                <a:latin typeface="Georgia"/>
                <a:cs typeface="Georgia"/>
              </a:rPr>
              <a:t>of an </a:t>
            </a:r>
            <a:r>
              <a:rPr sz="2500" spc="-10" dirty="0">
                <a:latin typeface="Georgia"/>
                <a:cs typeface="Georgia"/>
              </a:rPr>
              <a:t>expenditure </a:t>
            </a:r>
            <a:r>
              <a:rPr sz="2500" spc="-5" dirty="0">
                <a:latin typeface="Georgia"/>
                <a:cs typeface="Georgia"/>
              </a:rPr>
              <a:t>is </a:t>
            </a:r>
            <a:r>
              <a:rPr sz="2500" spc="-10" dirty="0">
                <a:latin typeface="Georgia"/>
                <a:cs typeface="Georgia"/>
              </a:rPr>
              <a:t>limited </a:t>
            </a:r>
            <a:r>
              <a:rPr sz="2500" spc="-5" dirty="0">
                <a:latin typeface="Georgia"/>
                <a:cs typeface="Georgia"/>
              </a:rPr>
              <a:t>to one </a:t>
            </a:r>
            <a:r>
              <a:rPr sz="2500" spc="-10" dirty="0">
                <a:latin typeface="Georgia"/>
                <a:cs typeface="Georgia"/>
              </a:rPr>
              <a:t>year, </a:t>
            </a:r>
            <a:r>
              <a:rPr sz="2500" spc="-5" dirty="0">
                <a:latin typeface="Georgia"/>
                <a:cs typeface="Georgia"/>
              </a:rPr>
              <a:t>it is </a:t>
            </a:r>
            <a:r>
              <a:rPr sz="2500" spc="-10" dirty="0">
                <a:latin typeface="Georgia"/>
                <a:cs typeface="Georgia"/>
              </a:rPr>
              <a:t>treated </a:t>
            </a:r>
            <a:r>
              <a:rPr sz="2500" spc="-5" dirty="0">
                <a:latin typeface="Georgia"/>
                <a:cs typeface="Georgia"/>
              </a:rPr>
              <a:t>as</a:t>
            </a:r>
            <a:r>
              <a:rPr sz="2500" spc="65" dirty="0">
                <a:latin typeface="Georgia"/>
                <a:cs typeface="Georgia"/>
              </a:rPr>
              <a:t> </a:t>
            </a:r>
            <a:r>
              <a:rPr sz="2500" spc="-5" dirty="0">
                <a:latin typeface="Georgia"/>
                <a:cs typeface="Georgia"/>
              </a:rPr>
              <a:t>an</a:t>
            </a:r>
            <a:endParaRPr sz="2500">
              <a:latin typeface="Georgia"/>
              <a:cs typeface="Georgia"/>
            </a:endParaRPr>
          </a:p>
          <a:p>
            <a:pPr marL="313690" marR="438784" indent="-300990">
              <a:lnSpc>
                <a:spcPts val="2730"/>
              </a:lnSpc>
              <a:spcBef>
                <a:spcPts val="515"/>
              </a:spcBef>
              <a:buClr>
                <a:srgbClr val="D16349"/>
              </a:buClr>
              <a:buSzPct val="84000"/>
              <a:buFont typeface="Arial"/>
              <a:buChar char="●"/>
              <a:tabLst>
                <a:tab pos="314325" algn="l"/>
              </a:tabLst>
            </a:pPr>
            <a:r>
              <a:rPr sz="2500" spc="-10" dirty="0">
                <a:latin typeface="Georgia"/>
                <a:cs typeface="Georgia"/>
              </a:rPr>
              <a:t>expense </a:t>
            </a:r>
            <a:r>
              <a:rPr sz="2500" spc="-5" dirty="0">
                <a:latin typeface="Georgia"/>
                <a:cs typeface="Georgia"/>
              </a:rPr>
              <a:t>(also </a:t>
            </a:r>
            <a:r>
              <a:rPr sz="2500" spc="-10" dirty="0">
                <a:latin typeface="Georgia"/>
                <a:cs typeface="Georgia"/>
              </a:rPr>
              <a:t>know </a:t>
            </a:r>
            <a:r>
              <a:rPr sz="2500" spc="-5" dirty="0">
                <a:latin typeface="Georgia"/>
                <a:cs typeface="Georgia"/>
              </a:rPr>
              <a:t>is as </a:t>
            </a:r>
            <a:r>
              <a:rPr sz="2500" spc="-10" dirty="0">
                <a:latin typeface="Georgia"/>
                <a:cs typeface="Georgia"/>
              </a:rPr>
              <a:t>revenue expenditure) such </a:t>
            </a:r>
            <a:r>
              <a:rPr sz="2500" spc="-5" dirty="0">
                <a:latin typeface="Georgia"/>
                <a:cs typeface="Georgia"/>
              </a:rPr>
              <a:t>as  </a:t>
            </a:r>
            <a:r>
              <a:rPr sz="2500" spc="-10" dirty="0">
                <a:latin typeface="Georgia"/>
                <a:cs typeface="Georgia"/>
              </a:rPr>
              <a:t>payment </a:t>
            </a:r>
            <a:r>
              <a:rPr sz="2500" spc="-5" dirty="0">
                <a:latin typeface="Georgia"/>
                <a:cs typeface="Georgia"/>
              </a:rPr>
              <a:t>of </a:t>
            </a:r>
            <a:r>
              <a:rPr sz="2500" spc="-10" dirty="0">
                <a:latin typeface="Georgia"/>
                <a:cs typeface="Georgia"/>
              </a:rPr>
              <a:t>salaries </a:t>
            </a:r>
            <a:r>
              <a:rPr sz="2500" spc="-5" dirty="0">
                <a:latin typeface="Georgia"/>
                <a:cs typeface="Georgia"/>
              </a:rPr>
              <a:t>and</a:t>
            </a:r>
            <a:r>
              <a:rPr sz="2500" spc="0" dirty="0">
                <a:latin typeface="Georgia"/>
                <a:cs typeface="Georgia"/>
              </a:rPr>
              <a:t> </a:t>
            </a:r>
            <a:r>
              <a:rPr sz="2500" spc="-10" dirty="0">
                <a:latin typeface="Georgia"/>
                <a:cs typeface="Georgia"/>
              </a:rPr>
              <a:t>rent..</a:t>
            </a:r>
            <a:endParaRPr sz="2500">
              <a:latin typeface="Georgia"/>
              <a:cs typeface="Georgia"/>
            </a:endParaRPr>
          </a:p>
          <a:p>
            <a:pPr marL="314960" marR="19050" indent="-302260">
              <a:lnSpc>
                <a:spcPts val="2730"/>
              </a:lnSpc>
              <a:spcBef>
                <a:spcPts val="465"/>
              </a:spcBef>
              <a:buClr>
                <a:srgbClr val="D16349"/>
              </a:buClr>
              <a:buSzPct val="84000"/>
              <a:buFont typeface="Arial"/>
              <a:buChar char="●"/>
              <a:tabLst>
                <a:tab pos="315595" algn="l"/>
              </a:tabLst>
            </a:pPr>
            <a:r>
              <a:rPr sz="2500" u="heavy" spc="-10" dirty="0">
                <a:uFill>
                  <a:solidFill>
                    <a:srgbClr val="000000"/>
                  </a:solidFill>
                </a:uFill>
                <a:latin typeface="Georgia"/>
                <a:cs typeface="Georgia"/>
              </a:rPr>
              <a:t>Income/Profit:</a:t>
            </a:r>
            <a:r>
              <a:rPr sz="2500" spc="-10" dirty="0">
                <a:latin typeface="Georgia"/>
                <a:cs typeface="Georgia"/>
              </a:rPr>
              <a:t> Income </a:t>
            </a:r>
            <a:r>
              <a:rPr sz="2500" spc="-5" dirty="0">
                <a:latin typeface="Georgia"/>
                <a:cs typeface="Georgia"/>
              </a:rPr>
              <a:t>is the </a:t>
            </a:r>
            <a:r>
              <a:rPr sz="2500" spc="-10" dirty="0">
                <a:latin typeface="Georgia"/>
                <a:cs typeface="Georgia"/>
              </a:rPr>
              <a:t>difference between revenue  </a:t>
            </a:r>
            <a:r>
              <a:rPr sz="2500" spc="-5" dirty="0">
                <a:latin typeface="Georgia"/>
                <a:cs typeface="Georgia"/>
              </a:rPr>
              <a:t>and</a:t>
            </a:r>
            <a:r>
              <a:rPr sz="2500" spc="-10" dirty="0">
                <a:latin typeface="Georgia"/>
                <a:cs typeface="Georgia"/>
              </a:rPr>
              <a:t> expense.</a:t>
            </a:r>
            <a:endParaRPr sz="2500">
              <a:latin typeface="Georgia"/>
              <a:cs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344499" y="1538732"/>
            <a:ext cx="8218170" cy="2961005"/>
          </a:xfrm>
          <a:prstGeom prst="rect">
            <a:avLst/>
          </a:prstGeom>
        </p:spPr>
        <p:txBody>
          <a:bodyPr vert="horz" wrap="square" lIns="0" tIns="27305" rIns="0" bIns="0" rtlCol="0">
            <a:spAutoFit/>
          </a:bodyPr>
          <a:lstStyle/>
          <a:p>
            <a:pPr marL="315595" marR="504190" indent="-302895">
              <a:lnSpc>
                <a:spcPts val="3229"/>
              </a:lnSpc>
              <a:spcBef>
                <a:spcPts val="215"/>
              </a:spcBef>
              <a:buClr>
                <a:srgbClr val="D16349"/>
              </a:buClr>
              <a:buSzPct val="85185"/>
              <a:buFont typeface="Arial"/>
              <a:buChar char="●"/>
              <a:tabLst>
                <a:tab pos="316230" algn="l"/>
              </a:tabLst>
            </a:pPr>
            <a:r>
              <a:rPr sz="2700" b="1" spc="-5" dirty="0">
                <a:latin typeface="Georgia"/>
                <a:cs typeface="Georgia"/>
              </a:rPr>
              <a:t>Expenditure: </a:t>
            </a:r>
            <a:r>
              <a:rPr sz="2700" spc="-5" dirty="0">
                <a:latin typeface="Georgia"/>
                <a:cs typeface="Georgia"/>
              </a:rPr>
              <a:t>Expenditure takes place when an  asset or service is</a:t>
            </a:r>
            <a:r>
              <a:rPr sz="2700" spc="-15" dirty="0">
                <a:latin typeface="Georgia"/>
                <a:cs typeface="Georgia"/>
              </a:rPr>
              <a:t> </a:t>
            </a:r>
            <a:r>
              <a:rPr sz="2700" spc="-5" dirty="0">
                <a:latin typeface="Georgia"/>
                <a:cs typeface="Georgia"/>
              </a:rPr>
              <a:t>acquired.</a:t>
            </a:r>
            <a:endParaRPr sz="2700">
              <a:latin typeface="Georgia"/>
              <a:cs typeface="Georgia"/>
            </a:endParaRPr>
          </a:p>
          <a:p>
            <a:pPr marL="315595" marR="5080" indent="-302895">
              <a:lnSpc>
                <a:spcPct val="99400"/>
              </a:lnSpc>
              <a:spcBef>
                <a:spcPts val="434"/>
              </a:spcBef>
              <a:buClr>
                <a:srgbClr val="D16349"/>
              </a:buClr>
              <a:buSzPct val="85185"/>
              <a:buFont typeface="Arial"/>
              <a:buChar char="●"/>
              <a:tabLst>
                <a:tab pos="316230" algn="l"/>
              </a:tabLst>
            </a:pPr>
            <a:r>
              <a:rPr sz="2700" spc="-5" dirty="0">
                <a:latin typeface="Georgia"/>
                <a:cs typeface="Georgia"/>
              </a:rPr>
              <a:t>The expenditure might be for </a:t>
            </a:r>
            <a:r>
              <a:rPr sz="2700" dirty="0">
                <a:latin typeface="Georgia"/>
                <a:cs typeface="Georgia"/>
              </a:rPr>
              <a:t>a </a:t>
            </a:r>
            <a:r>
              <a:rPr sz="2700" spc="-5" dirty="0">
                <a:latin typeface="Georgia"/>
                <a:cs typeface="Georgia"/>
              </a:rPr>
              <a:t>significant long term  asset (capital expenditure), </a:t>
            </a:r>
            <a:r>
              <a:rPr sz="2700" dirty="0">
                <a:latin typeface="Georgia"/>
                <a:cs typeface="Georgia"/>
              </a:rPr>
              <a:t>a </a:t>
            </a:r>
            <a:r>
              <a:rPr sz="2700" spc="-5" dirty="0">
                <a:latin typeface="Georgia"/>
                <a:cs typeface="Georgia"/>
              </a:rPr>
              <a:t>short term asset  (prepaid insurance), </a:t>
            </a:r>
            <a:r>
              <a:rPr sz="2700" dirty="0">
                <a:latin typeface="Georgia"/>
                <a:cs typeface="Georgia"/>
              </a:rPr>
              <a:t>a </a:t>
            </a:r>
            <a:r>
              <a:rPr sz="2700" spc="-5" dirty="0">
                <a:latin typeface="Georgia"/>
                <a:cs typeface="Georgia"/>
              </a:rPr>
              <a:t>reduction in </a:t>
            </a:r>
            <a:r>
              <a:rPr sz="2700" dirty="0">
                <a:latin typeface="Georgia"/>
                <a:cs typeface="Georgia"/>
              </a:rPr>
              <a:t>a </a:t>
            </a:r>
            <a:r>
              <a:rPr sz="2700" spc="-5" dirty="0">
                <a:latin typeface="Georgia"/>
                <a:cs typeface="Georgia"/>
              </a:rPr>
              <a:t>liability, or for  an immediate expense such as rent (Revenue  Expenditure).</a:t>
            </a:r>
            <a:endParaRPr sz="2700">
              <a:latin typeface="Georgia"/>
              <a:cs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0476" y="415036"/>
            <a:ext cx="597027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Basic Accounting</a:t>
            </a:r>
            <a:r>
              <a:rPr sz="3300" b="0" spc="-85" dirty="0">
                <a:latin typeface="Georgia"/>
                <a:cs typeface="Georgia"/>
              </a:rPr>
              <a:t> </a:t>
            </a:r>
            <a:r>
              <a:rPr sz="3300" b="0" spc="-5" dirty="0">
                <a:latin typeface="Georgia"/>
                <a:cs typeface="Georgia"/>
              </a:rPr>
              <a:t>Terminologies</a:t>
            </a:r>
            <a:endParaRPr sz="3300">
              <a:latin typeface="Georgia"/>
              <a:cs typeface="Georgia"/>
            </a:endParaRPr>
          </a:p>
        </p:txBody>
      </p:sp>
      <p:sp>
        <p:nvSpPr>
          <p:cNvPr id="3" name="object 3"/>
          <p:cNvSpPr txBox="1"/>
          <p:nvPr/>
        </p:nvSpPr>
        <p:spPr>
          <a:xfrm>
            <a:off x="503351" y="1613408"/>
            <a:ext cx="6932295" cy="4572635"/>
          </a:xfrm>
          <a:prstGeom prst="rect">
            <a:avLst/>
          </a:prstGeom>
        </p:spPr>
        <p:txBody>
          <a:bodyPr vert="horz" wrap="square" lIns="0" tIns="27939" rIns="0" bIns="0" rtlCol="0">
            <a:spAutoFit/>
          </a:bodyPr>
          <a:lstStyle/>
          <a:p>
            <a:pPr marL="312420" marR="5080" indent="-299720" algn="just">
              <a:lnSpc>
                <a:spcPts val="2850"/>
              </a:lnSpc>
              <a:spcBef>
                <a:spcPts val="219"/>
              </a:spcBef>
              <a:buClr>
                <a:srgbClr val="D16349"/>
              </a:buClr>
              <a:buSzPct val="85416"/>
              <a:buFont typeface="Arial"/>
              <a:buChar char="●"/>
              <a:tabLst>
                <a:tab pos="313055" algn="l"/>
              </a:tabLst>
            </a:pPr>
            <a:r>
              <a:rPr sz="2400" u="heavy" spc="-5" dirty="0">
                <a:uFill>
                  <a:solidFill>
                    <a:srgbClr val="000000"/>
                  </a:solidFill>
                </a:uFill>
                <a:latin typeface="Georgia"/>
                <a:cs typeface="Georgia"/>
              </a:rPr>
              <a:t>Voucher:</a:t>
            </a:r>
            <a:r>
              <a:rPr sz="2400" spc="-5" dirty="0">
                <a:latin typeface="Georgia"/>
                <a:cs typeface="Georgia"/>
              </a:rPr>
              <a:t> It is </a:t>
            </a:r>
            <a:r>
              <a:rPr sz="2400" dirty="0">
                <a:latin typeface="Georgia"/>
                <a:cs typeface="Georgia"/>
              </a:rPr>
              <a:t>a </a:t>
            </a:r>
            <a:r>
              <a:rPr sz="2400" spc="-5" dirty="0">
                <a:latin typeface="Georgia"/>
                <a:cs typeface="Georgia"/>
              </a:rPr>
              <a:t>written document in support of </a:t>
            </a:r>
            <a:r>
              <a:rPr sz="2400" dirty="0">
                <a:latin typeface="Georgia"/>
                <a:cs typeface="Georgia"/>
              </a:rPr>
              <a:t>a  </a:t>
            </a:r>
            <a:r>
              <a:rPr sz="2400" spc="-5" dirty="0">
                <a:latin typeface="Georgia"/>
                <a:cs typeface="Georgia"/>
              </a:rPr>
              <a:t>transaction. It may be in the form of cash receipt,  invoice, cash memo, bank pay-in-slip</a:t>
            </a:r>
            <a:r>
              <a:rPr sz="2400" spc="-25" dirty="0">
                <a:latin typeface="Georgia"/>
                <a:cs typeface="Georgia"/>
              </a:rPr>
              <a:t> </a:t>
            </a:r>
            <a:r>
              <a:rPr sz="2400" spc="-5" dirty="0">
                <a:latin typeface="Georgia"/>
                <a:cs typeface="Georgia"/>
              </a:rPr>
              <a:t>etc.</a:t>
            </a:r>
            <a:endParaRPr sz="2400">
              <a:latin typeface="Georgia"/>
              <a:cs typeface="Georgia"/>
            </a:endParaRPr>
          </a:p>
          <a:p>
            <a:pPr marL="312420" marR="114300" indent="-299720">
              <a:lnSpc>
                <a:spcPct val="99700"/>
              </a:lnSpc>
              <a:spcBef>
                <a:spcPts val="365"/>
              </a:spcBef>
              <a:buClr>
                <a:srgbClr val="D16349"/>
              </a:buClr>
              <a:buSzPct val="85416"/>
              <a:buFont typeface="Arial"/>
              <a:buChar char="●"/>
              <a:tabLst>
                <a:tab pos="313055" algn="l"/>
              </a:tabLst>
            </a:pPr>
            <a:r>
              <a:rPr sz="2400" u="heavy" spc="-5" dirty="0">
                <a:uFill>
                  <a:solidFill>
                    <a:srgbClr val="000000"/>
                  </a:solidFill>
                </a:uFill>
                <a:latin typeface="Georgia"/>
                <a:cs typeface="Georgia"/>
              </a:rPr>
              <a:t>Invoice:</a:t>
            </a:r>
            <a:r>
              <a:rPr sz="2400" spc="-5" dirty="0">
                <a:latin typeface="Georgia"/>
                <a:cs typeface="Georgia"/>
              </a:rPr>
              <a:t> Invoice is </a:t>
            </a:r>
            <a:r>
              <a:rPr sz="2400" dirty="0">
                <a:latin typeface="Georgia"/>
                <a:cs typeface="Georgia"/>
              </a:rPr>
              <a:t>a </a:t>
            </a:r>
            <a:r>
              <a:rPr sz="2400" spc="-5" dirty="0">
                <a:latin typeface="Georgia"/>
                <a:cs typeface="Georgia"/>
              </a:rPr>
              <a:t>business document which is  prepared when one sell goods to another. The  statement is prepared by the seller of</a:t>
            </a:r>
            <a:r>
              <a:rPr sz="2400" spc="-35" dirty="0">
                <a:latin typeface="Georgia"/>
                <a:cs typeface="Georgia"/>
              </a:rPr>
              <a:t> </a:t>
            </a:r>
            <a:r>
              <a:rPr sz="2400" spc="-5" dirty="0">
                <a:latin typeface="Georgia"/>
                <a:cs typeface="Georgia"/>
              </a:rPr>
              <a:t>goods.</a:t>
            </a:r>
            <a:endParaRPr sz="2400">
              <a:latin typeface="Georgia"/>
              <a:cs typeface="Georgia"/>
            </a:endParaRPr>
          </a:p>
          <a:p>
            <a:pPr marL="312420" marR="69215" indent="-299720">
              <a:lnSpc>
                <a:spcPct val="100499"/>
              </a:lnSpc>
              <a:spcBef>
                <a:spcPts val="439"/>
              </a:spcBef>
              <a:buClr>
                <a:srgbClr val="D16349"/>
              </a:buClr>
              <a:buSzPct val="85416"/>
              <a:buFont typeface="Arial"/>
              <a:buChar char="●"/>
              <a:tabLst>
                <a:tab pos="313055" algn="l"/>
              </a:tabLst>
            </a:pPr>
            <a:r>
              <a:rPr sz="2400" u="heavy" spc="-5" dirty="0">
                <a:uFill>
                  <a:solidFill>
                    <a:srgbClr val="000000"/>
                  </a:solidFill>
                </a:uFill>
                <a:latin typeface="Georgia"/>
                <a:cs typeface="Georgia"/>
              </a:rPr>
              <a:t>Receipt:</a:t>
            </a:r>
            <a:r>
              <a:rPr sz="2400" spc="-5" dirty="0">
                <a:latin typeface="Georgia"/>
                <a:cs typeface="Georgia"/>
              </a:rPr>
              <a:t> Receipt is an acknowledgement for cash  received. It is issued to the party paying</a:t>
            </a:r>
            <a:r>
              <a:rPr sz="2400" spc="-40" dirty="0">
                <a:latin typeface="Georgia"/>
                <a:cs typeface="Georgia"/>
              </a:rPr>
              <a:t> </a:t>
            </a:r>
            <a:r>
              <a:rPr sz="2400" spc="-5" dirty="0">
                <a:latin typeface="Georgia"/>
                <a:cs typeface="Georgia"/>
              </a:rPr>
              <a:t>cash.</a:t>
            </a:r>
            <a:endParaRPr sz="2400">
              <a:latin typeface="Georgia"/>
              <a:cs typeface="Georgia"/>
            </a:endParaRPr>
          </a:p>
          <a:p>
            <a:pPr marL="312420" marR="6350" indent="-299720">
              <a:lnSpc>
                <a:spcPct val="99500"/>
              </a:lnSpc>
              <a:spcBef>
                <a:spcPts val="459"/>
              </a:spcBef>
              <a:buClr>
                <a:srgbClr val="D16349"/>
              </a:buClr>
              <a:buSzPct val="85416"/>
              <a:buFont typeface="Arial"/>
              <a:buChar char="●"/>
              <a:tabLst>
                <a:tab pos="313055" algn="l"/>
              </a:tabLst>
            </a:pPr>
            <a:r>
              <a:rPr sz="2400" u="heavy" spc="-5" dirty="0">
                <a:uFill>
                  <a:solidFill>
                    <a:srgbClr val="000000"/>
                  </a:solidFill>
                </a:uFill>
                <a:latin typeface="Georgia"/>
                <a:cs typeface="Georgia"/>
              </a:rPr>
              <a:t>Account:</a:t>
            </a:r>
            <a:r>
              <a:rPr sz="2400" spc="-5" dirty="0">
                <a:latin typeface="Georgia"/>
                <a:cs typeface="Georgia"/>
              </a:rPr>
              <a:t> An account is </a:t>
            </a:r>
            <a:r>
              <a:rPr sz="2400" dirty="0">
                <a:latin typeface="Georgia"/>
                <a:cs typeface="Georgia"/>
              </a:rPr>
              <a:t>a </a:t>
            </a:r>
            <a:r>
              <a:rPr sz="2400" spc="-5" dirty="0">
                <a:latin typeface="Georgia"/>
                <a:cs typeface="Georgia"/>
              </a:rPr>
              <a:t>brief history of financial  transactions of </a:t>
            </a:r>
            <a:r>
              <a:rPr sz="2400" dirty="0">
                <a:latin typeface="Georgia"/>
                <a:cs typeface="Georgia"/>
              </a:rPr>
              <a:t>a </a:t>
            </a:r>
            <a:r>
              <a:rPr sz="2400" spc="-5" dirty="0">
                <a:latin typeface="Georgia"/>
                <a:cs typeface="Georgia"/>
              </a:rPr>
              <a:t>particular person or item. An  account has two sides called debit side and credit  side.</a:t>
            </a:r>
            <a:endParaRPr sz="2400">
              <a:latin typeface="Georgia"/>
              <a:cs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373" y="415036"/>
            <a:ext cx="366141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Basis of</a:t>
            </a:r>
            <a:r>
              <a:rPr sz="3300" b="0" spc="-85" dirty="0">
                <a:solidFill>
                  <a:srgbClr val="7A9798"/>
                </a:solidFill>
                <a:latin typeface="Georgia"/>
                <a:cs typeface="Georgia"/>
              </a:rPr>
              <a:t> </a:t>
            </a:r>
            <a:r>
              <a:rPr sz="3300" b="0" spc="-5" dirty="0">
                <a:solidFill>
                  <a:srgbClr val="7A9798"/>
                </a:solidFill>
                <a:latin typeface="Georgia"/>
                <a:cs typeface="Georgia"/>
              </a:rPr>
              <a:t>Accounting</a:t>
            </a:r>
            <a:endParaRPr sz="3300">
              <a:latin typeface="Georgia"/>
              <a:cs typeface="Georgia"/>
            </a:endParaRPr>
          </a:p>
        </p:txBody>
      </p:sp>
      <p:sp>
        <p:nvSpPr>
          <p:cNvPr id="3" name="object 3"/>
          <p:cNvSpPr txBox="1"/>
          <p:nvPr/>
        </p:nvSpPr>
        <p:spPr>
          <a:xfrm>
            <a:off x="225546" y="1472057"/>
            <a:ext cx="8331200" cy="4456430"/>
          </a:xfrm>
          <a:prstGeom prst="rect">
            <a:avLst/>
          </a:prstGeom>
        </p:spPr>
        <p:txBody>
          <a:bodyPr vert="horz" wrap="square" lIns="0" tIns="79375" rIns="0" bIns="0" rtlCol="0">
            <a:spAutoFit/>
          </a:bodyPr>
          <a:lstStyle/>
          <a:p>
            <a:pPr marL="434975" indent="-303530">
              <a:lnSpc>
                <a:spcPct val="100000"/>
              </a:lnSpc>
              <a:spcBef>
                <a:spcPts val="625"/>
              </a:spcBef>
              <a:buClr>
                <a:srgbClr val="D16349"/>
              </a:buClr>
              <a:buSzPct val="85185"/>
              <a:buFont typeface="Arial"/>
              <a:buChar char="●"/>
              <a:tabLst>
                <a:tab pos="435609" algn="l"/>
              </a:tabLst>
            </a:pPr>
            <a:r>
              <a:rPr sz="2700" spc="-5" dirty="0">
                <a:latin typeface="Georgia"/>
                <a:cs typeface="Georgia"/>
              </a:rPr>
              <a:t>Transactions are recorded either of the two</a:t>
            </a:r>
            <a:r>
              <a:rPr sz="2700" spc="-45" dirty="0">
                <a:latin typeface="Georgia"/>
                <a:cs typeface="Georgia"/>
              </a:rPr>
              <a:t> </a:t>
            </a:r>
            <a:r>
              <a:rPr sz="2700" spc="-5" dirty="0">
                <a:latin typeface="Georgia"/>
                <a:cs typeface="Georgia"/>
              </a:rPr>
              <a:t>basis.:</a:t>
            </a:r>
            <a:endParaRPr sz="2700">
              <a:latin typeface="Georgia"/>
              <a:cs typeface="Georgia"/>
            </a:endParaRPr>
          </a:p>
          <a:p>
            <a:pPr marL="434975" indent="-422275">
              <a:lnSpc>
                <a:spcPct val="100000"/>
              </a:lnSpc>
              <a:spcBef>
                <a:spcPts val="525"/>
              </a:spcBef>
              <a:buClr>
                <a:srgbClr val="D16349"/>
              </a:buClr>
              <a:buSzPct val="85185"/>
              <a:buFont typeface="Segoe UI Symbol"/>
              <a:buChar char="➢"/>
              <a:tabLst>
                <a:tab pos="435609" algn="l"/>
              </a:tabLst>
            </a:pPr>
            <a:r>
              <a:rPr sz="2700" spc="-5" dirty="0">
                <a:latin typeface="Georgia"/>
                <a:cs typeface="Georgia"/>
              </a:rPr>
              <a:t>Cash Basis</a:t>
            </a:r>
            <a:r>
              <a:rPr sz="2700" spc="-10" dirty="0">
                <a:latin typeface="Georgia"/>
                <a:cs typeface="Georgia"/>
              </a:rPr>
              <a:t> </a:t>
            </a:r>
            <a:r>
              <a:rPr sz="2700" spc="-5" dirty="0">
                <a:latin typeface="Georgia"/>
                <a:cs typeface="Georgia"/>
              </a:rPr>
              <a:t>(or)</a:t>
            </a:r>
            <a:endParaRPr sz="2700">
              <a:latin typeface="Georgia"/>
              <a:cs typeface="Georgia"/>
            </a:endParaRPr>
          </a:p>
          <a:p>
            <a:pPr marL="434975" indent="-422275">
              <a:lnSpc>
                <a:spcPct val="100000"/>
              </a:lnSpc>
              <a:spcBef>
                <a:spcPts val="509"/>
              </a:spcBef>
              <a:buClr>
                <a:srgbClr val="D16349"/>
              </a:buClr>
              <a:buSzPct val="85185"/>
              <a:buFont typeface="Segoe UI Symbol"/>
              <a:buChar char="➢"/>
              <a:tabLst>
                <a:tab pos="435609" algn="l"/>
              </a:tabLst>
            </a:pPr>
            <a:r>
              <a:rPr sz="2700" spc="-5" dirty="0">
                <a:latin typeface="Georgia"/>
                <a:cs typeface="Georgia"/>
              </a:rPr>
              <a:t>Accrual</a:t>
            </a:r>
            <a:r>
              <a:rPr sz="2700" spc="-10" dirty="0">
                <a:latin typeface="Georgia"/>
                <a:cs typeface="Georgia"/>
              </a:rPr>
              <a:t> </a:t>
            </a:r>
            <a:r>
              <a:rPr sz="2700" spc="-5" dirty="0">
                <a:latin typeface="Georgia"/>
                <a:cs typeface="Georgia"/>
              </a:rPr>
              <a:t>Basis</a:t>
            </a:r>
            <a:endParaRPr sz="2700">
              <a:latin typeface="Georgia"/>
              <a:cs typeface="Georgia"/>
            </a:endParaRPr>
          </a:p>
          <a:p>
            <a:pPr marL="434975" marR="5080" indent="-422275">
              <a:lnSpc>
                <a:spcPct val="99400"/>
              </a:lnSpc>
              <a:spcBef>
                <a:spcPts val="530"/>
              </a:spcBef>
              <a:buClr>
                <a:srgbClr val="D16349"/>
              </a:buClr>
              <a:buSzPct val="85185"/>
              <a:buFont typeface="Segoe UI Symbol"/>
              <a:buChar char="➢"/>
              <a:tabLst>
                <a:tab pos="435609" algn="l"/>
              </a:tabLst>
            </a:pPr>
            <a:r>
              <a:rPr sz="2700" b="1" u="heavy" spc="-5" dirty="0">
                <a:uFill>
                  <a:solidFill>
                    <a:srgbClr val="000000"/>
                  </a:solidFill>
                </a:uFill>
                <a:latin typeface="Georgia"/>
                <a:cs typeface="Georgia"/>
              </a:rPr>
              <a:t>Cash Basis:</a:t>
            </a:r>
            <a:r>
              <a:rPr sz="2700" b="1" spc="-5" dirty="0">
                <a:latin typeface="Georgia"/>
                <a:cs typeface="Georgia"/>
              </a:rPr>
              <a:t> </a:t>
            </a:r>
            <a:r>
              <a:rPr sz="2700" spc="-5" dirty="0">
                <a:latin typeface="Georgia"/>
                <a:cs typeface="Georgia"/>
              </a:rPr>
              <a:t>Under this method, income is not  counted until cash </a:t>
            </a:r>
            <a:r>
              <a:rPr sz="2700" dirty="0">
                <a:latin typeface="Georgia"/>
                <a:cs typeface="Georgia"/>
              </a:rPr>
              <a:t>(or a </a:t>
            </a:r>
            <a:r>
              <a:rPr sz="2700" spc="-5" dirty="0">
                <a:latin typeface="Georgia"/>
                <a:cs typeface="Georgia"/>
              </a:rPr>
              <a:t>cheque) is actually received,  and expenses are not counted until they are actually  paid.</a:t>
            </a:r>
            <a:endParaRPr sz="2700">
              <a:latin typeface="Georgia"/>
              <a:cs typeface="Georgia"/>
            </a:endParaRPr>
          </a:p>
          <a:p>
            <a:pPr marL="434975" marR="213360" indent="-422275" algn="just">
              <a:lnSpc>
                <a:spcPct val="99300"/>
              </a:lnSpc>
              <a:spcBef>
                <a:spcPts val="545"/>
              </a:spcBef>
              <a:buClr>
                <a:srgbClr val="D16349"/>
              </a:buClr>
              <a:buSzPct val="85185"/>
              <a:buFont typeface="Segoe UI Symbol"/>
              <a:buChar char="➢"/>
              <a:tabLst>
                <a:tab pos="435609" algn="l"/>
              </a:tabLst>
            </a:pPr>
            <a:r>
              <a:rPr sz="2700" b="1" u="heavy" spc="-5" dirty="0">
                <a:uFill>
                  <a:solidFill>
                    <a:srgbClr val="000000"/>
                  </a:solidFill>
                </a:uFill>
                <a:latin typeface="Georgia"/>
                <a:cs typeface="Georgia"/>
              </a:rPr>
              <a:t>Accrual Basis:</a:t>
            </a:r>
            <a:r>
              <a:rPr sz="2700" b="1" spc="-5" dirty="0">
                <a:latin typeface="Georgia"/>
                <a:cs typeface="Georgia"/>
              </a:rPr>
              <a:t> </a:t>
            </a:r>
            <a:r>
              <a:rPr sz="2700" spc="-5" dirty="0">
                <a:latin typeface="Georgia"/>
                <a:cs typeface="Georgia"/>
              </a:rPr>
              <a:t>In addition to actual receipts and  payments of cash, income receivable and expenses  payable are also</a:t>
            </a:r>
            <a:r>
              <a:rPr sz="2700" spc="-15" dirty="0">
                <a:latin typeface="Georgia"/>
                <a:cs typeface="Georgia"/>
              </a:rPr>
              <a:t> </a:t>
            </a:r>
            <a:r>
              <a:rPr sz="2700" spc="-5" dirty="0">
                <a:latin typeface="Georgia"/>
                <a:cs typeface="Georgia"/>
              </a:rPr>
              <a:t>recorded.</a:t>
            </a:r>
            <a:endParaRPr sz="2700">
              <a:latin typeface="Georgia"/>
              <a:cs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373" y="415036"/>
            <a:ext cx="366141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Basis of</a:t>
            </a:r>
            <a:r>
              <a:rPr sz="3300" b="0" spc="-85" dirty="0">
                <a:solidFill>
                  <a:srgbClr val="7A9798"/>
                </a:solidFill>
                <a:latin typeface="Georgia"/>
                <a:cs typeface="Georgia"/>
              </a:rPr>
              <a:t> </a:t>
            </a:r>
            <a:r>
              <a:rPr sz="3300" b="0" spc="-5" dirty="0">
                <a:solidFill>
                  <a:srgbClr val="7A9798"/>
                </a:solidFill>
                <a:latin typeface="Georgia"/>
                <a:cs typeface="Georgia"/>
              </a:rPr>
              <a:t>Accounting</a:t>
            </a:r>
            <a:endParaRPr sz="3300">
              <a:latin typeface="Georgia"/>
              <a:cs typeface="Georgia"/>
            </a:endParaRPr>
          </a:p>
        </p:txBody>
      </p:sp>
      <p:sp>
        <p:nvSpPr>
          <p:cNvPr id="3" name="object 3"/>
          <p:cNvSpPr/>
          <p:nvPr/>
        </p:nvSpPr>
        <p:spPr>
          <a:xfrm>
            <a:off x="304800" y="1524000"/>
            <a:ext cx="8534400" cy="4648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456" y="415036"/>
            <a:ext cx="477456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Classification of</a:t>
            </a:r>
            <a:r>
              <a:rPr sz="3300" b="0" spc="-90" dirty="0">
                <a:latin typeface="Georgia"/>
                <a:cs typeface="Georgia"/>
              </a:rPr>
              <a:t> </a:t>
            </a:r>
            <a:r>
              <a:rPr sz="3300" b="0" spc="-5" dirty="0">
                <a:latin typeface="Georgia"/>
                <a:cs typeface="Georgia"/>
              </a:rPr>
              <a:t>Accounts</a:t>
            </a:r>
            <a:endParaRPr sz="3300">
              <a:latin typeface="Georgia"/>
              <a:cs typeface="Georgia"/>
            </a:endParaRPr>
          </a:p>
        </p:txBody>
      </p:sp>
      <p:sp>
        <p:nvSpPr>
          <p:cNvPr id="3" name="object 3"/>
          <p:cNvSpPr/>
          <p:nvPr/>
        </p:nvSpPr>
        <p:spPr>
          <a:xfrm>
            <a:off x="1371600" y="1905000"/>
            <a:ext cx="6781800" cy="4114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456" y="415036"/>
            <a:ext cx="477456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Classification of</a:t>
            </a:r>
            <a:r>
              <a:rPr sz="3300" b="0" spc="-90" dirty="0">
                <a:latin typeface="Georgia"/>
                <a:cs typeface="Georgia"/>
              </a:rPr>
              <a:t> </a:t>
            </a:r>
            <a:r>
              <a:rPr sz="3300" b="0" spc="-5" dirty="0">
                <a:latin typeface="Georgia"/>
                <a:cs typeface="Georgia"/>
              </a:rPr>
              <a:t>Accounts</a:t>
            </a:r>
            <a:endParaRPr sz="3300">
              <a:latin typeface="Georgia"/>
              <a:cs typeface="Georgia"/>
            </a:endParaRPr>
          </a:p>
        </p:txBody>
      </p:sp>
      <p:sp>
        <p:nvSpPr>
          <p:cNvPr id="3" name="object 3"/>
          <p:cNvSpPr/>
          <p:nvPr/>
        </p:nvSpPr>
        <p:spPr>
          <a:xfrm>
            <a:off x="914400" y="1524000"/>
            <a:ext cx="6096000" cy="4191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456" y="415036"/>
            <a:ext cx="477456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Classification of</a:t>
            </a:r>
            <a:r>
              <a:rPr sz="3300" b="0" spc="-90" dirty="0">
                <a:latin typeface="Georgia"/>
                <a:cs typeface="Georgia"/>
              </a:rPr>
              <a:t> </a:t>
            </a:r>
            <a:r>
              <a:rPr sz="3300" b="0" spc="-5" dirty="0">
                <a:latin typeface="Georgia"/>
                <a:cs typeface="Georgia"/>
              </a:rPr>
              <a:t>Accounts</a:t>
            </a:r>
            <a:endParaRPr sz="3300">
              <a:latin typeface="Georgia"/>
              <a:cs typeface="Georgia"/>
            </a:endParaRPr>
          </a:p>
        </p:txBody>
      </p:sp>
      <p:sp>
        <p:nvSpPr>
          <p:cNvPr id="3" name="object 3"/>
          <p:cNvSpPr/>
          <p:nvPr/>
        </p:nvSpPr>
        <p:spPr>
          <a:xfrm>
            <a:off x="990600" y="1600200"/>
            <a:ext cx="7010400" cy="4419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194" y="415036"/>
            <a:ext cx="211772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Illustration</a:t>
            </a:r>
            <a:endParaRPr sz="3300">
              <a:latin typeface="Georgia"/>
              <a:cs typeface="Georgia"/>
            </a:endParaRPr>
          </a:p>
        </p:txBody>
      </p:sp>
      <p:sp>
        <p:nvSpPr>
          <p:cNvPr id="3" name="object 3"/>
          <p:cNvSpPr txBox="1"/>
          <p:nvPr/>
        </p:nvSpPr>
        <p:spPr>
          <a:xfrm>
            <a:off x="344372" y="1472184"/>
            <a:ext cx="2614930" cy="1934210"/>
          </a:xfrm>
          <a:prstGeom prst="rect">
            <a:avLst/>
          </a:prstGeom>
        </p:spPr>
        <p:txBody>
          <a:bodyPr vert="horz" wrap="square" lIns="0" tIns="79375" rIns="0" bIns="0" rtlCol="0">
            <a:spAutoFit/>
          </a:bodyPr>
          <a:lstStyle/>
          <a:p>
            <a:pPr marL="315595" indent="-302895">
              <a:lnSpc>
                <a:spcPct val="100000"/>
              </a:lnSpc>
              <a:spcBef>
                <a:spcPts val="625"/>
              </a:spcBef>
              <a:buClr>
                <a:srgbClr val="D16349"/>
              </a:buClr>
              <a:buSzPct val="85185"/>
              <a:buFont typeface="Arial"/>
              <a:buChar char="●"/>
              <a:tabLst>
                <a:tab pos="316230" algn="l"/>
              </a:tabLst>
            </a:pPr>
            <a:r>
              <a:rPr sz="2700" spc="-5" dirty="0">
                <a:latin typeface="Georgia"/>
                <a:cs typeface="Georgia"/>
              </a:rPr>
              <a:t>1.</a:t>
            </a:r>
            <a:r>
              <a:rPr sz="2700" spc="-15" dirty="0">
                <a:latin typeface="Georgia"/>
                <a:cs typeface="Georgia"/>
              </a:rPr>
              <a:t> </a:t>
            </a:r>
            <a:r>
              <a:rPr sz="2700" spc="-5" dirty="0">
                <a:latin typeface="Georgia"/>
                <a:cs typeface="Georgia"/>
              </a:rPr>
              <a:t>Capital</a:t>
            </a:r>
            <a:endParaRPr sz="2700">
              <a:latin typeface="Georgia"/>
              <a:cs typeface="Georgia"/>
            </a:endParaRPr>
          </a:p>
          <a:p>
            <a:pPr marL="315595" indent="-302895">
              <a:lnSpc>
                <a:spcPct val="100000"/>
              </a:lnSpc>
              <a:spcBef>
                <a:spcPts val="525"/>
              </a:spcBef>
              <a:buClr>
                <a:srgbClr val="D16349"/>
              </a:buClr>
              <a:buSzPct val="85185"/>
              <a:buFont typeface="Arial"/>
              <a:buChar char="●"/>
              <a:tabLst>
                <a:tab pos="316230" algn="l"/>
              </a:tabLst>
            </a:pPr>
            <a:r>
              <a:rPr sz="2700" spc="-5" dirty="0">
                <a:latin typeface="Georgia"/>
                <a:cs typeface="Georgia"/>
              </a:rPr>
              <a:t>3.</a:t>
            </a:r>
            <a:r>
              <a:rPr sz="2700" spc="-20" dirty="0">
                <a:latin typeface="Georgia"/>
                <a:cs typeface="Georgia"/>
              </a:rPr>
              <a:t> </a:t>
            </a:r>
            <a:r>
              <a:rPr sz="2700" spc="-5" dirty="0">
                <a:latin typeface="Georgia"/>
                <a:cs typeface="Georgia"/>
              </a:rPr>
              <a:t>Drawings</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5.</a:t>
            </a:r>
            <a:r>
              <a:rPr sz="2700" spc="-15" dirty="0">
                <a:latin typeface="Georgia"/>
                <a:cs typeface="Georgia"/>
              </a:rPr>
              <a:t> </a:t>
            </a:r>
            <a:r>
              <a:rPr sz="2700" spc="-5" dirty="0">
                <a:latin typeface="Georgia"/>
                <a:cs typeface="Georgia"/>
              </a:rPr>
              <a:t>Cash</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7. Interest</a:t>
            </a:r>
            <a:r>
              <a:rPr sz="2700" spc="-85" dirty="0">
                <a:latin typeface="Georgia"/>
                <a:cs typeface="Georgia"/>
              </a:rPr>
              <a:t> </a:t>
            </a:r>
            <a:r>
              <a:rPr sz="2700" spc="-5" dirty="0">
                <a:latin typeface="Georgia"/>
                <a:cs typeface="Georgia"/>
              </a:rPr>
              <a:t>paid</a:t>
            </a:r>
            <a:endParaRPr sz="2700">
              <a:latin typeface="Georgia"/>
              <a:cs typeface="Georgia"/>
            </a:endParaRPr>
          </a:p>
        </p:txBody>
      </p:sp>
      <p:sp>
        <p:nvSpPr>
          <p:cNvPr id="4" name="object 4"/>
          <p:cNvSpPr txBox="1"/>
          <p:nvPr/>
        </p:nvSpPr>
        <p:spPr>
          <a:xfrm>
            <a:off x="3780642" y="1472184"/>
            <a:ext cx="3261995" cy="1934210"/>
          </a:xfrm>
          <a:prstGeom prst="rect">
            <a:avLst/>
          </a:prstGeom>
        </p:spPr>
        <p:txBody>
          <a:bodyPr vert="horz" wrap="square" lIns="0" tIns="79375" rIns="0" bIns="0" rtlCol="0">
            <a:spAutoFit/>
          </a:bodyPr>
          <a:lstStyle/>
          <a:p>
            <a:pPr marL="13970">
              <a:lnSpc>
                <a:spcPct val="100000"/>
              </a:lnSpc>
              <a:spcBef>
                <a:spcPts val="625"/>
              </a:spcBef>
            </a:pPr>
            <a:r>
              <a:rPr sz="2700" spc="-5" dirty="0">
                <a:latin typeface="Georgia"/>
                <a:cs typeface="Georgia"/>
              </a:rPr>
              <a:t>2.</a:t>
            </a:r>
            <a:r>
              <a:rPr sz="2700" spc="-10" dirty="0">
                <a:latin typeface="Georgia"/>
                <a:cs typeface="Georgia"/>
              </a:rPr>
              <a:t> </a:t>
            </a:r>
            <a:r>
              <a:rPr sz="2700" spc="-5" dirty="0">
                <a:latin typeface="Georgia"/>
                <a:cs typeface="Georgia"/>
              </a:rPr>
              <a:t>Sales</a:t>
            </a:r>
            <a:endParaRPr sz="2700">
              <a:latin typeface="Georgia"/>
              <a:cs typeface="Georgia"/>
            </a:endParaRPr>
          </a:p>
          <a:p>
            <a:pPr marL="12700">
              <a:lnSpc>
                <a:spcPct val="100000"/>
              </a:lnSpc>
              <a:spcBef>
                <a:spcPts val="525"/>
              </a:spcBef>
            </a:pPr>
            <a:r>
              <a:rPr sz="2700" spc="-5" dirty="0">
                <a:latin typeface="Georgia"/>
                <a:cs typeface="Georgia"/>
              </a:rPr>
              <a:t>4. Outstanding</a:t>
            </a:r>
            <a:r>
              <a:rPr sz="2700" spc="-85" dirty="0">
                <a:latin typeface="Georgia"/>
                <a:cs typeface="Georgia"/>
              </a:rPr>
              <a:t> </a:t>
            </a:r>
            <a:r>
              <a:rPr sz="2700" spc="-5" dirty="0">
                <a:latin typeface="Georgia"/>
                <a:cs typeface="Georgia"/>
              </a:rPr>
              <a:t>salary</a:t>
            </a:r>
            <a:endParaRPr sz="2700">
              <a:latin typeface="Georgia"/>
              <a:cs typeface="Georgia"/>
            </a:endParaRPr>
          </a:p>
          <a:p>
            <a:pPr marL="41275">
              <a:lnSpc>
                <a:spcPct val="100000"/>
              </a:lnSpc>
              <a:spcBef>
                <a:spcPts val="509"/>
              </a:spcBef>
            </a:pPr>
            <a:r>
              <a:rPr sz="2700" spc="-5" dirty="0">
                <a:latin typeface="Georgia"/>
                <a:cs typeface="Georgia"/>
              </a:rPr>
              <a:t>6.</a:t>
            </a:r>
            <a:r>
              <a:rPr sz="2700" spc="-10" dirty="0">
                <a:latin typeface="Georgia"/>
                <a:cs typeface="Georgia"/>
              </a:rPr>
              <a:t> </a:t>
            </a:r>
            <a:r>
              <a:rPr sz="2700" spc="-5" dirty="0">
                <a:latin typeface="Georgia"/>
                <a:cs typeface="Georgia"/>
              </a:rPr>
              <a:t>Rent</a:t>
            </a:r>
            <a:endParaRPr sz="2700">
              <a:latin typeface="Georgia"/>
              <a:cs typeface="Georgia"/>
            </a:endParaRPr>
          </a:p>
          <a:p>
            <a:pPr marL="74295">
              <a:lnSpc>
                <a:spcPct val="100000"/>
              </a:lnSpc>
              <a:spcBef>
                <a:spcPts val="509"/>
              </a:spcBef>
            </a:pPr>
            <a:r>
              <a:rPr sz="2700" spc="-5" dirty="0">
                <a:latin typeface="Georgia"/>
                <a:cs typeface="Georgia"/>
              </a:rPr>
              <a:t>8. Indian</a:t>
            </a:r>
            <a:r>
              <a:rPr sz="2700" spc="-20" dirty="0">
                <a:latin typeface="Georgia"/>
                <a:cs typeface="Georgia"/>
              </a:rPr>
              <a:t> </a:t>
            </a:r>
            <a:r>
              <a:rPr sz="2700" spc="-5" dirty="0">
                <a:latin typeface="Georgia"/>
                <a:cs typeface="Georgia"/>
              </a:rPr>
              <a:t>Bank</a:t>
            </a:r>
            <a:endParaRPr sz="2700">
              <a:latin typeface="Georgia"/>
              <a:cs typeface="Georgia"/>
            </a:endParaRPr>
          </a:p>
        </p:txBody>
      </p:sp>
      <p:sp>
        <p:nvSpPr>
          <p:cNvPr id="5" name="object 5"/>
          <p:cNvSpPr txBox="1"/>
          <p:nvPr/>
        </p:nvSpPr>
        <p:spPr>
          <a:xfrm>
            <a:off x="344372" y="3380994"/>
            <a:ext cx="6307455" cy="2406650"/>
          </a:xfrm>
          <a:prstGeom prst="rect">
            <a:avLst/>
          </a:prstGeom>
        </p:spPr>
        <p:txBody>
          <a:bodyPr vert="horz" wrap="square" lIns="0" tIns="77470" rIns="0" bIns="0" rtlCol="0">
            <a:spAutoFit/>
          </a:bodyPr>
          <a:lstStyle/>
          <a:p>
            <a:pPr marL="315595" indent="-302895">
              <a:lnSpc>
                <a:spcPct val="100000"/>
              </a:lnSpc>
              <a:spcBef>
                <a:spcPts val="610"/>
              </a:spcBef>
              <a:buClr>
                <a:srgbClr val="D16349"/>
              </a:buClr>
              <a:buSzPct val="85185"/>
              <a:buFont typeface="Arial"/>
              <a:buChar char="●"/>
              <a:tabLst>
                <a:tab pos="316230" algn="l"/>
              </a:tabLst>
            </a:pPr>
            <a:r>
              <a:rPr sz="2700" spc="-5" dirty="0">
                <a:latin typeface="Georgia"/>
                <a:cs typeface="Georgia"/>
              </a:rPr>
              <a:t>9. Discount received 10.</a:t>
            </a:r>
            <a:r>
              <a:rPr sz="2700" spc="-25" dirty="0">
                <a:latin typeface="Georgia"/>
                <a:cs typeface="Georgia"/>
              </a:rPr>
              <a:t> </a:t>
            </a:r>
            <a:r>
              <a:rPr sz="2700" spc="-5" dirty="0">
                <a:latin typeface="Georgia"/>
                <a:cs typeface="Georgia"/>
              </a:rPr>
              <a:t>Building</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 pos="3467735" algn="l"/>
              </a:tabLst>
            </a:pPr>
            <a:r>
              <a:rPr sz="2700" spc="-5" dirty="0">
                <a:latin typeface="Georgia"/>
                <a:cs typeface="Georgia"/>
              </a:rPr>
              <a:t>11. Bank	12.</a:t>
            </a:r>
            <a:r>
              <a:rPr sz="2700" spc="-80" dirty="0">
                <a:latin typeface="Georgia"/>
                <a:cs typeface="Georgia"/>
              </a:rPr>
              <a:t> </a:t>
            </a:r>
            <a:r>
              <a:rPr sz="2700" spc="-5" dirty="0">
                <a:latin typeface="Georgia"/>
                <a:cs typeface="Georgia"/>
              </a:rPr>
              <a:t>Chandrasekhar</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13. Murugan Lending</a:t>
            </a:r>
            <a:r>
              <a:rPr sz="2700" spc="-20" dirty="0">
                <a:latin typeface="Georgia"/>
                <a:cs typeface="Georgia"/>
              </a:rPr>
              <a:t> </a:t>
            </a:r>
            <a:r>
              <a:rPr sz="2700" spc="-5" dirty="0">
                <a:latin typeface="Georgia"/>
                <a:cs typeface="Georgia"/>
              </a:rPr>
              <a:t>Library</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14.</a:t>
            </a:r>
            <a:r>
              <a:rPr sz="2700" spc="-10" dirty="0">
                <a:latin typeface="Georgia"/>
                <a:cs typeface="Georgia"/>
              </a:rPr>
              <a:t> </a:t>
            </a:r>
            <a:r>
              <a:rPr sz="2700" spc="-5" dirty="0">
                <a:latin typeface="Georgia"/>
                <a:cs typeface="Georgia"/>
              </a:rPr>
              <a:t>Advertisement</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15.</a:t>
            </a:r>
            <a:r>
              <a:rPr sz="2700" spc="-10" dirty="0">
                <a:latin typeface="Georgia"/>
                <a:cs typeface="Georgia"/>
              </a:rPr>
              <a:t> </a:t>
            </a:r>
            <a:r>
              <a:rPr sz="2700" spc="-5" dirty="0">
                <a:latin typeface="Georgia"/>
                <a:cs typeface="Georgia"/>
              </a:rPr>
              <a:t>Purchases</a:t>
            </a:r>
            <a:endParaRPr sz="2700">
              <a:latin typeface="Georgia"/>
              <a:cs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33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Equation</a:t>
            </a:r>
            <a:endParaRPr sz="3300">
              <a:latin typeface="Georgia"/>
              <a:cs typeface="Georgia"/>
            </a:endParaRPr>
          </a:p>
        </p:txBody>
      </p:sp>
      <p:sp>
        <p:nvSpPr>
          <p:cNvPr id="3" name="object 3"/>
          <p:cNvSpPr txBox="1"/>
          <p:nvPr/>
        </p:nvSpPr>
        <p:spPr>
          <a:xfrm>
            <a:off x="344372" y="1538859"/>
            <a:ext cx="8285480" cy="4256405"/>
          </a:xfrm>
          <a:prstGeom prst="rect">
            <a:avLst/>
          </a:prstGeom>
        </p:spPr>
        <p:txBody>
          <a:bodyPr vert="horz" wrap="square" lIns="0" tIns="27305" rIns="0" bIns="0" rtlCol="0">
            <a:spAutoFit/>
          </a:bodyPr>
          <a:lstStyle/>
          <a:p>
            <a:pPr marL="315595" marR="2159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Accounting equation is based on dual aspect concept  (Debit and Credit). It emphasizes on the fact that  every transaction has </a:t>
            </a:r>
            <a:r>
              <a:rPr sz="2700" dirty="0">
                <a:latin typeface="Georgia"/>
                <a:cs typeface="Georgia"/>
              </a:rPr>
              <a:t>a </a:t>
            </a:r>
            <a:r>
              <a:rPr sz="2700" spc="-5" dirty="0">
                <a:latin typeface="Georgia"/>
                <a:cs typeface="Georgia"/>
              </a:rPr>
              <a:t>two sided effect i.e., on the  assets and claims on</a:t>
            </a:r>
            <a:r>
              <a:rPr sz="2700" spc="-15" dirty="0">
                <a:latin typeface="Georgia"/>
                <a:cs typeface="Georgia"/>
              </a:rPr>
              <a:t> </a:t>
            </a:r>
            <a:r>
              <a:rPr sz="2700" spc="-5" dirty="0">
                <a:latin typeface="Georgia"/>
                <a:cs typeface="Georgia"/>
              </a:rPr>
              <a:t>assets.</a:t>
            </a:r>
            <a:endParaRPr sz="2700">
              <a:latin typeface="Georgia"/>
              <a:cs typeface="Georgia"/>
            </a:endParaRPr>
          </a:p>
          <a:p>
            <a:pPr marL="315595" marR="5080" indent="-302895">
              <a:lnSpc>
                <a:spcPct val="99300"/>
              </a:lnSpc>
              <a:spcBef>
                <a:spcPts val="425"/>
              </a:spcBef>
              <a:buClr>
                <a:srgbClr val="D16349"/>
              </a:buClr>
              <a:buSzPct val="85185"/>
              <a:buFont typeface="Arial"/>
              <a:buChar char="●"/>
              <a:tabLst>
                <a:tab pos="316230" algn="l"/>
              </a:tabLst>
            </a:pPr>
            <a:r>
              <a:rPr sz="2700" spc="-5" dirty="0">
                <a:latin typeface="Georgia"/>
                <a:cs typeface="Georgia"/>
              </a:rPr>
              <a:t>Always the total claims </a:t>
            </a:r>
            <a:r>
              <a:rPr sz="2700" dirty="0">
                <a:latin typeface="Georgia"/>
                <a:cs typeface="Georgia"/>
              </a:rPr>
              <a:t>(those </a:t>
            </a:r>
            <a:r>
              <a:rPr sz="2700" spc="-5" dirty="0">
                <a:latin typeface="Georgia"/>
                <a:cs typeface="Georgia"/>
              </a:rPr>
              <a:t>of outsiders and of the  proprietors) will be equal to the total assets of the  business</a:t>
            </a:r>
            <a:r>
              <a:rPr sz="2700" spc="-10" dirty="0">
                <a:latin typeface="Georgia"/>
                <a:cs typeface="Georgia"/>
              </a:rPr>
              <a:t> </a:t>
            </a:r>
            <a:r>
              <a:rPr sz="2700" spc="-5" dirty="0">
                <a:latin typeface="Georgia"/>
                <a:cs typeface="Georgia"/>
              </a:rPr>
              <a:t>concern.</a:t>
            </a:r>
            <a:endParaRPr sz="2700">
              <a:latin typeface="Georgia"/>
              <a:cs typeface="Georgia"/>
            </a:endParaRPr>
          </a:p>
          <a:p>
            <a:pPr marL="315595" marR="628015" indent="-302895" algn="just">
              <a:lnSpc>
                <a:spcPct val="99300"/>
              </a:lnSpc>
              <a:spcBef>
                <a:spcPts val="550"/>
              </a:spcBef>
              <a:buClr>
                <a:srgbClr val="D16349"/>
              </a:buClr>
              <a:buSzPct val="85185"/>
              <a:buFont typeface="Arial"/>
              <a:buChar char="●"/>
              <a:tabLst>
                <a:tab pos="316230" algn="l"/>
              </a:tabLst>
            </a:pPr>
            <a:r>
              <a:rPr sz="2700" spc="-5" dirty="0">
                <a:latin typeface="Georgia"/>
                <a:cs typeface="Georgia"/>
              </a:rPr>
              <a:t>The claims are also known as equities, are of two  types: i.) Owners equity (Capital); ii.) Outsiders’  equity</a:t>
            </a:r>
            <a:r>
              <a:rPr sz="2700" spc="-10" dirty="0">
                <a:latin typeface="Georgia"/>
                <a:cs typeface="Georgia"/>
              </a:rPr>
              <a:t> </a:t>
            </a:r>
            <a:r>
              <a:rPr sz="2700" spc="-5" dirty="0">
                <a:latin typeface="Georgia"/>
                <a:cs typeface="Georgia"/>
              </a:rPr>
              <a:t>(Liabilities).</a:t>
            </a:r>
            <a:endParaRPr sz="27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33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Equation</a:t>
            </a:r>
            <a:endParaRPr sz="3300">
              <a:latin typeface="Georgia"/>
              <a:cs typeface="Georgia"/>
            </a:endParaRPr>
          </a:p>
        </p:txBody>
      </p:sp>
      <p:sp>
        <p:nvSpPr>
          <p:cNvPr id="3" name="object 3"/>
          <p:cNvSpPr txBox="1"/>
          <p:nvPr/>
        </p:nvSpPr>
        <p:spPr>
          <a:xfrm>
            <a:off x="344372" y="1472184"/>
            <a:ext cx="6331585" cy="1934210"/>
          </a:xfrm>
          <a:prstGeom prst="rect">
            <a:avLst/>
          </a:prstGeom>
        </p:spPr>
        <p:txBody>
          <a:bodyPr vert="horz" wrap="square" lIns="0" tIns="79375" rIns="0" bIns="0" rtlCol="0">
            <a:spAutoFit/>
          </a:bodyPr>
          <a:lstStyle/>
          <a:p>
            <a:pPr marL="315595" indent="-302895">
              <a:lnSpc>
                <a:spcPct val="100000"/>
              </a:lnSpc>
              <a:spcBef>
                <a:spcPts val="625"/>
              </a:spcBef>
              <a:buClr>
                <a:srgbClr val="D16349"/>
              </a:buClr>
              <a:buSzPct val="85185"/>
              <a:buFont typeface="Arial"/>
              <a:buChar char="●"/>
              <a:tabLst>
                <a:tab pos="316230" algn="l"/>
              </a:tabLst>
            </a:pPr>
            <a:r>
              <a:rPr sz="2700" spc="-5" dirty="0">
                <a:latin typeface="Georgia"/>
                <a:cs typeface="Georgia"/>
              </a:rPr>
              <a:t>Assets </a:t>
            </a:r>
            <a:r>
              <a:rPr sz="2700" dirty="0">
                <a:latin typeface="Georgia"/>
                <a:cs typeface="Georgia"/>
              </a:rPr>
              <a:t>=</a:t>
            </a:r>
            <a:r>
              <a:rPr sz="2700" spc="-10" dirty="0">
                <a:latin typeface="Georgia"/>
                <a:cs typeface="Georgia"/>
              </a:rPr>
              <a:t> </a:t>
            </a:r>
            <a:r>
              <a:rPr sz="2700" spc="-5" dirty="0">
                <a:latin typeface="Georgia"/>
                <a:cs typeface="Georgia"/>
              </a:rPr>
              <a:t>Equities</a:t>
            </a:r>
            <a:endParaRPr sz="2700">
              <a:latin typeface="Georgia"/>
              <a:cs typeface="Georgia"/>
            </a:endParaRPr>
          </a:p>
          <a:p>
            <a:pPr marL="315595" indent="-302895">
              <a:lnSpc>
                <a:spcPct val="100000"/>
              </a:lnSpc>
              <a:spcBef>
                <a:spcPts val="525"/>
              </a:spcBef>
              <a:buClr>
                <a:srgbClr val="D16349"/>
              </a:buClr>
              <a:buSzPct val="85185"/>
              <a:buFont typeface="Arial"/>
              <a:buChar char="●"/>
              <a:tabLst>
                <a:tab pos="316230" algn="l"/>
              </a:tabLst>
            </a:pPr>
            <a:r>
              <a:rPr sz="2700" spc="-5" dirty="0">
                <a:latin typeface="Georgia"/>
                <a:cs typeface="Georgia"/>
              </a:rPr>
              <a:t>Assets </a:t>
            </a:r>
            <a:r>
              <a:rPr sz="2700" dirty="0">
                <a:latin typeface="Georgia"/>
                <a:cs typeface="Georgia"/>
              </a:rPr>
              <a:t>= </a:t>
            </a:r>
            <a:r>
              <a:rPr sz="2700" spc="-5" dirty="0">
                <a:latin typeface="Georgia"/>
                <a:cs typeface="Georgia"/>
              </a:rPr>
              <a:t>Capital </a:t>
            </a:r>
            <a:r>
              <a:rPr sz="2700" dirty="0">
                <a:latin typeface="Georgia"/>
                <a:cs typeface="Georgia"/>
              </a:rPr>
              <a:t>+ </a:t>
            </a:r>
            <a:r>
              <a:rPr sz="2700" spc="-5" dirty="0">
                <a:latin typeface="Georgia"/>
                <a:cs typeface="Georgia"/>
              </a:rPr>
              <a:t>Liabilities </a:t>
            </a:r>
            <a:r>
              <a:rPr sz="2700" dirty="0">
                <a:latin typeface="Georgia"/>
                <a:cs typeface="Georgia"/>
              </a:rPr>
              <a:t>(A =</a:t>
            </a:r>
            <a:r>
              <a:rPr sz="2700" spc="-100" dirty="0">
                <a:latin typeface="Georgia"/>
                <a:cs typeface="Georgia"/>
              </a:rPr>
              <a:t> </a:t>
            </a:r>
            <a:r>
              <a:rPr sz="2700" spc="-5" dirty="0">
                <a:latin typeface="Georgia"/>
                <a:cs typeface="Georgia"/>
              </a:rPr>
              <a:t>C+L)</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Capital </a:t>
            </a:r>
            <a:r>
              <a:rPr sz="2700" dirty="0">
                <a:latin typeface="Georgia"/>
                <a:cs typeface="Georgia"/>
              </a:rPr>
              <a:t>= </a:t>
            </a:r>
            <a:r>
              <a:rPr sz="2700" spc="-5" dirty="0">
                <a:latin typeface="Georgia"/>
                <a:cs typeface="Georgia"/>
              </a:rPr>
              <a:t>Assets </a:t>
            </a:r>
            <a:r>
              <a:rPr sz="2700" dirty="0">
                <a:latin typeface="Georgia"/>
                <a:cs typeface="Georgia"/>
              </a:rPr>
              <a:t>– </a:t>
            </a:r>
            <a:r>
              <a:rPr sz="2700" spc="-5" dirty="0">
                <a:latin typeface="Georgia"/>
                <a:cs typeface="Georgia"/>
              </a:rPr>
              <a:t>Liabilities </a:t>
            </a:r>
            <a:r>
              <a:rPr sz="2700" dirty="0">
                <a:latin typeface="Georgia"/>
                <a:cs typeface="Georgia"/>
              </a:rPr>
              <a:t>(C =</a:t>
            </a:r>
            <a:r>
              <a:rPr sz="2700" spc="-100" dirty="0">
                <a:latin typeface="Georgia"/>
                <a:cs typeface="Georgia"/>
              </a:rPr>
              <a:t> </a:t>
            </a:r>
            <a:r>
              <a:rPr sz="2700" spc="-5" dirty="0">
                <a:latin typeface="Georgia"/>
                <a:cs typeface="Georgia"/>
              </a:rPr>
              <a:t>A–L)</a:t>
            </a:r>
            <a:endParaRPr sz="2700">
              <a:latin typeface="Georgia"/>
              <a:cs typeface="Georgia"/>
            </a:endParaRPr>
          </a:p>
          <a:p>
            <a:pPr marL="315595" indent="-302895">
              <a:lnSpc>
                <a:spcPct val="100000"/>
              </a:lnSpc>
              <a:spcBef>
                <a:spcPts val="509"/>
              </a:spcBef>
              <a:buClr>
                <a:srgbClr val="D16349"/>
              </a:buClr>
              <a:buSzPct val="85185"/>
              <a:buFont typeface="Arial"/>
              <a:buChar char="●"/>
              <a:tabLst>
                <a:tab pos="316230" algn="l"/>
              </a:tabLst>
            </a:pPr>
            <a:r>
              <a:rPr sz="2700" spc="-5" dirty="0">
                <a:latin typeface="Georgia"/>
                <a:cs typeface="Georgia"/>
              </a:rPr>
              <a:t>Liabilities </a:t>
            </a:r>
            <a:r>
              <a:rPr sz="2700" dirty="0">
                <a:latin typeface="Georgia"/>
                <a:cs typeface="Georgia"/>
              </a:rPr>
              <a:t>= </a:t>
            </a:r>
            <a:r>
              <a:rPr sz="2700" spc="-5" dirty="0">
                <a:latin typeface="Georgia"/>
                <a:cs typeface="Georgia"/>
              </a:rPr>
              <a:t>Assets </a:t>
            </a:r>
            <a:r>
              <a:rPr sz="2700" dirty="0">
                <a:latin typeface="Georgia"/>
                <a:cs typeface="Georgia"/>
              </a:rPr>
              <a:t>– </a:t>
            </a:r>
            <a:r>
              <a:rPr sz="2700" spc="-5" dirty="0">
                <a:latin typeface="Georgia"/>
                <a:cs typeface="Georgia"/>
              </a:rPr>
              <a:t>Capital </a:t>
            </a:r>
            <a:r>
              <a:rPr sz="2700" dirty="0">
                <a:latin typeface="Georgia"/>
                <a:cs typeface="Georgia"/>
              </a:rPr>
              <a:t>(L =</a:t>
            </a:r>
            <a:r>
              <a:rPr sz="2700" spc="-105" dirty="0">
                <a:latin typeface="Georgia"/>
                <a:cs typeface="Georgia"/>
              </a:rPr>
              <a:t> </a:t>
            </a:r>
            <a:r>
              <a:rPr sz="2700" spc="-5" dirty="0">
                <a:latin typeface="Georgia"/>
                <a:cs typeface="Georgia"/>
              </a:rPr>
              <a:t>A–C).</a:t>
            </a:r>
            <a:endParaRPr sz="2700">
              <a:latin typeface="Georgia"/>
              <a:cs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33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Equation</a:t>
            </a:r>
            <a:endParaRPr sz="3300">
              <a:latin typeface="Georgia"/>
              <a:cs typeface="Georgia"/>
            </a:endParaRPr>
          </a:p>
        </p:txBody>
      </p:sp>
      <p:sp>
        <p:nvSpPr>
          <p:cNvPr id="3" name="object 3"/>
          <p:cNvSpPr/>
          <p:nvPr/>
        </p:nvSpPr>
        <p:spPr>
          <a:xfrm>
            <a:off x="533400" y="1752600"/>
            <a:ext cx="8077200" cy="4038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33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Equation</a:t>
            </a:r>
            <a:endParaRPr sz="3300">
              <a:latin typeface="Georgia"/>
              <a:cs typeface="Georgia"/>
            </a:endParaRPr>
          </a:p>
        </p:txBody>
      </p:sp>
      <p:sp>
        <p:nvSpPr>
          <p:cNvPr id="3" name="object 3"/>
          <p:cNvSpPr txBox="1"/>
          <p:nvPr/>
        </p:nvSpPr>
        <p:spPr>
          <a:xfrm>
            <a:off x="344372" y="1538859"/>
            <a:ext cx="8029575" cy="3639185"/>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b="1" i="1" spc="-5" dirty="0">
                <a:latin typeface="Georgia"/>
                <a:cs typeface="Georgia"/>
              </a:rPr>
              <a:t>Illustration 1: </a:t>
            </a:r>
            <a:r>
              <a:rPr sz="2700" spc="-5" dirty="0">
                <a:latin typeface="Georgia"/>
                <a:cs typeface="Georgia"/>
              </a:rPr>
              <a:t>If the total assets of </a:t>
            </a:r>
            <a:r>
              <a:rPr sz="2700" dirty="0">
                <a:latin typeface="Georgia"/>
                <a:cs typeface="Georgia"/>
              </a:rPr>
              <a:t>a </a:t>
            </a:r>
            <a:r>
              <a:rPr sz="2700" spc="-5" dirty="0">
                <a:latin typeface="Georgia"/>
                <a:cs typeface="Georgia"/>
              </a:rPr>
              <a:t>business are  Rs.3,60,000 and capital is Rs.2,00,000, calculate  liabilities.</a:t>
            </a:r>
            <a:endParaRPr sz="2700">
              <a:latin typeface="Georgia"/>
              <a:cs typeface="Georgia"/>
            </a:endParaRPr>
          </a:p>
          <a:p>
            <a:pPr marL="315595" indent="-302895">
              <a:lnSpc>
                <a:spcPct val="100000"/>
              </a:lnSpc>
              <a:spcBef>
                <a:spcPts val="409"/>
              </a:spcBef>
              <a:buClr>
                <a:srgbClr val="D16349"/>
              </a:buClr>
              <a:buSzPct val="85185"/>
              <a:buFont typeface="Arial"/>
              <a:buChar char="●"/>
              <a:tabLst>
                <a:tab pos="316230" algn="l"/>
              </a:tabLst>
            </a:pPr>
            <a:r>
              <a:rPr sz="2700" b="1" spc="-5" dirty="0">
                <a:latin typeface="Georgia"/>
                <a:cs typeface="Georgia"/>
              </a:rPr>
              <a:t>Solution</a:t>
            </a:r>
            <a:endParaRPr sz="2700">
              <a:latin typeface="Georgia"/>
              <a:cs typeface="Georgia"/>
            </a:endParaRPr>
          </a:p>
          <a:p>
            <a:pPr marL="373380" marR="3339465" algn="just">
              <a:lnSpc>
                <a:spcPct val="115700"/>
              </a:lnSpc>
            </a:pPr>
            <a:r>
              <a:rPr sz="2700" spc="-5" dirty="0">
                <a:latin typeface="Georgia"/>
                <a:cs typeface="Georgia"/>
              </a:rPr>
              <a:t>Assets </a:t>
            </a:r>
            <a:r>
              <a:rPr sz="2700" dirty="0">
                <a:latin typeface="Georgia"/>
                <a:cs typeface="Georgia"/>
              </a:rPr>
              <a:t>= </a:t>
            </a:r>
            <a:r>
              <a:rPr sz="2700" spc="-5" dirty="0">
                <a:latin typeface="Georgia"/>
                <a:cs typeface="Georgia"/>
              </a:rPr>
              <a:t>Capital </a:t>
            </a:r>
            <a:r>
              <a:rPr sz="2700" dirty="0">
                <a:latin typeface="Georgia"/>
                <a:cs typeface="Georgia"/>
              </a:rPr>
              <a:t>+</a:t>
            </a:r>
            <a:r>
              <a:rPr sz="2700" spc="-100" dirty="0">
                <a:latin typeface="Georgia"/>
                <a:cs typeface="Georgia"/>
              </a:rPr>
              <a:t> </a:t>
            </a:r>
            <a:r>
              <a:rPr sz="2700" spc="-5" dirty="0">
                <a:latin typeface="Georgia"/>
                <a:cs typeface="Georgia"/>
              </a:rPr>
              <a:t>Liabilities  Liabilities </a:t>
            </a:r>
            <a:r>
              <a:rPr sz="2700" dirty="0">
                <a:latin typeface="Georgia"/>
                <a:cs typeface="Georgia"/>
              </a:rPr>
              <a:t>= </a:t>
            </a:r>
            <a:r>
              <a:rPr sz="2700" spc="-5" dirty="0">
                <a:latin typeface="Georgia"/>
                <a:cs typeface="Georgia"/>
              </a:rPr>
              <a:t>Assets </a:t>
            </a:r>
            <a:r>
              <a:rPr sz="2700" dirty="0">
                <a:latin typeface="Georgia"/>
                <a:cs typeface="Georgia"/>
              </a:rPr>
              <a:t>–</a:t>
            </a:r>
            <a:r>
              <a:rPr sz="2700" spc="-95" dirty="0">
                <a:latin typeface="Georgia"/>
                <a:cs typeface="Georgia"/>
              </a:rPr>
              <a:t> </a:t>
            </a:r>
            <a:r>
              <a:rPr sz="2700" spc="-5" dirty="0">
                <a:latin typeface="Georgia"/>
                <a:cs typeface="Georgia"/>
              </a:rPr>
              <a:t>Capital  Assets </a:t>
            </a:r>
            <a:r>
              <a:rPr sz="2700" dirty="0">
                <a:latin typeface="Georgia"/>
                <a:cs typeface="Georgia"/>
              </a:rPr>
              <a:t>– </a:t>
            </a:r>
            <a:r>
              <a:rPr sz="2700" spc="-5" dirty="0">
                <a:latin typeface="Georgia"/>
                <a:cs typeface="Georgia"/>
              </a:rPr>
              <a:t>Capital </a:t>
            </a:r>
            <a:r>
              <a:rPr sz="2700" dirty="0">
                <a:latin typeface="Georgia"/>
                <a:cs typeface="Georgia"/>
              </a:rPr>
              <a:t>=</a:t>
            </a:r>
            <a:r>
              <a:rPr sz="2700" spc="-100" dirty="0">
                <a:latin typeface="Georgia"/>
                <a:cs typeface="Georgia"/>
              </a:rPr>
              <a:t> </a:t>
            </a:r>
            <a:r>
              <a:rPr sz="2700" spc="-5" dirty="0">
                <a:latin typeface="Georgia"/>
                <a:cs typeface="Georgia"/>
              </a:rPr>
              <a:t>Liabilities</a:t>
            </a:r>
            <a:endParaRPr sz="2700">
              <a:latin typeface="Georgia"/>
              <a:cs typeface="Georgia"/>
            </a:endParaRPr>
          </a:p>
          <a:p>
            <a:pPr marL="373380" algn="just">
              <a:lnSpc>
                <a:spcPct val="100000"/>
              </a:lnSpc>
              <a:spcBef>
                <a:spcPts val="509"/>
              </a:spcBef>
            </a:pPr>
            <a:r>
              <a:rPr sz="2700" spc="-5" dirty="0">
                <a:latin typeface="Georgia"/>
                <a:cs typeface="Georgia"/>
              </a:rPr>
              <a:t>Rs. 3,60,000 </a:t>
            </a:r>
            <a:r>
              <a:rPr sz="2700" dirty="0">
                <a:latin typeface="Georgia"/>
                <a:cs typeface="Georgia"/>
              </a:rPr>
              <a:t>– </a:t>
            </a:r>
            <a:r>
              <a:rPr sz="2700" spc="-5" dirty="0">
                <a:latin typeface="Georgia"/>
                <a:cs typeface="Georgia"/>
              </a:rPr>
              <a:t>Rs. 2,00,000 </a:t>
            </a:r>
            <a:r>
              <a:rPr sz="2700" dirty="0">
                <a:latin typeface="Georgia"/>
                <a:cs typeface="Georgia"/>
              </a:rPr>
              <a:t>= </a:t>
            </a:r>
            <a:r>
              <a:rPr sz="2700" spc="-5" dirty="0">
                <a:latin typeface="Georgia"/>
                <a:cs typeface="Georgia"/>
              </a:rPr>
              <a:t>Rs.</a:t>
            </a:r>
            <a:r>
              <a:rPr sz="2700" spc="-45" dirty="0">
                <a:latin typeface="Georgia"/>
                <a:cs typeface="Georgia"/>
              </a:rPr>
              <a:t> </a:t>
            </a:r>
            <a:r>
              <a:rPr sz="2700" spc="-5" dirty="0">
                <a:latin typeface="Georgia"/>
                <a:cs typeface="Georgia"/>
              </a:rPr>
              <a:t>1,60,000</a:t>
            </a:r>
            <a:endParaRPr sz="2700">
              <a:latin typeface="Georgia"/>
              <a:cs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33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Equation</a:t>
            </a:r>
            <a:endParaRPr sz="3300">
              <a:latin typeface="Georgia"/>
              <a:cs typeface="Georgia"/>
            </a:endParaRPr>
          </a:p>
        </p:txBody>
      </p:sp>
      <p:sp>
        <p:nvSpPr>
          <p:cNvPr id="3" name="object 3"/>
          <p:cNvSpPr txBox="1"/>
          <p:nvPr/>
        </p:nvSpPr>
        <p:spPr>
          <a:xfrm>
            <a:off x="311292" y="1472184"/>
            <a:ext cx="7990840" cy="2820035"/>
          </a:xfrm>
          <a:prstGeom prst="rect">
            <a:avLst/>
          </a:prstGeom>
        </p:spPr>
        <p:txBody>
          <a:bodyPr vert="horz" wrap="square" lIns="0" tIns="79375" rIns="0" bIns="0" rtlCol="0">
            <a:spAutoFit/>
          </a:bodyPr>
          <a:lstStyle/>
          <a:p>
            <a:pPr marL="349885" indent="-304165">
              <a:lnSpc>
                <a:spcPct val="100000"/>
              </a:lnSpc>
              <a:spcBef>
                <a:spcPts val="625"/>
              </a:spcBef>
              <a:buClr>
                <a:srgbClr val="D16349"/>
              </a:buClr>
              <a:buSzPct val="85185"/>
              <a:buFont typeface="Arial"/>
              <a:buChar char="●"/>
              <a:tabLst>
                <a:tab pos="350520" algn="l"/>
              </a:tabLst>
            </a:pPr>
            <a:r>
              <a:rPr sz="2700" b="1" i="1" spc="-5" dirty="0">
                <a:latin typeface="Georgia"/>
                <a:cs typeface="Georgia"/>
              </a:rPr>
              <a:t>Illustration</a:t>
            </a:r>
            <a:r>
              <a:rPr sz="2700" b="1" i="1" spc="-10" dirty="0">
                <a:latin typeface="Georgia"/>
                <a:cs typeface="Georgia"/>
              </a:rPr>
              <a:t> </a:t>
            </a:r>
            <a:r>
              <a:rPr sz="2700" b="1" i="1" spc="-5" dirty="0">
                <a:latin typeface="Georgia"/>
                <a:cs typeface="Georgia"/>
              </a:rPr>
              <a:t>2:</a:t>
            </a:r>
            <a:endParaRPr sz="2700">
              <a:latin typeface="Georgia"/>
              <a:cs typeface="Georgia"/>
            </a:endParaRPr>
          </a:p>
          <a:p>
            <a:pPr marL="626745" marR="5080" indent="-614680">
              <a:lnSpc>
                <a:spcPts val="3210"/>
              </a:lnSpc>
              <a:spcBef>
                <a:spcPts val="655"/>
              </a:spcBef>
              <a:tabLst>
                <a:tab pos="626745" algn="l"/>
              </a:tabLst>
            </a:pPr>
            <a:r>
              <a:rPr sz="2300" spc="-5" dirty="0">
                <a:solidFill>
                  <a:srgbClr val="D16349"/>
                </a:solidFill>
                <a:latin typeface="Georgia"/>
                <a:cs typeface="Georgia"/>
              </a:rPr>
              <a:t>1)	</a:t>
            </a:r>
            <a:r>
              <a:rPr sz="2700" b="1" i="1" spc="-5" dirty="0">
                <a:latin typeface="Georgia"/>
                <a:cs typeface="Georgia"/>
              </a:rPr>
              <a:t>Transaction 1: Murugan started business  with Rs.50,000 as</a:t>
            </a:r>
            <a:r>
              <a:rPr sz="2700" b="1" i="1" spc="-15" dirty="0">
                <a:latin typeface="Georgia"/>
                <a:cs typeface="Georgia"/>
              </a:rPr>
              <a:t> </a:t>
            </a:r>
            <a:r>
              <a:rPr sz="2700" b="1" i="1" spc="-5" dirty="0">
                <a:latin typeface="Georgia"/>
                <a:cs typeface="Georgia"/>
              </a:rPr>
              <a:t>capital.</a:t>
            </a:r>
            <a:endParaRPr sz="2700">
              <a:latin typeface="Georgia"/>
              <a:cs typeface="Georgia"/>
            </a:endParaRPr>
          </a:p>
          <a:p>
            <a:pPr marL="571500" marR="3102610">
              <a:lnSpc>
                <a:spcPts val="3750"/>
              </a:lnSpc>
              <a:spcBef>
                <a:spcPts val="125"/>
              </a:spcBef>
            </a:pPr>
            <a:r>
              <a:rPr sz="2700" spc="-5" dirty="0">
                <a:latin typeface="Georgia"/>
                <a:cs typeface="Georgia"/>
              </a:rPr>
              <a:t>Assets </a:t>
            </a:r>
            <a:r>
              <a:rPr sz="2700" dirty="0">
                <a:latin typeface="Georgia"/>
                <a:cs typeface="Georgia"/>
              </a:rPr>
              <a:t>= </a:t>
            </a:r>
            <a:r>
              <a:rPr sz="2700" spc="-5" dirty="0">
                <a:latin typeface="Georgia"/>
                <a:cs typeface="Georgia"/>
              </a:rPr>
              <a:t>Capital </a:t>
            </a:r>
            <a:r>
              <a:rPr sz="2700" dirty="0">
                <a:latin typeface="Georgia"/>
                <a:cs typeface="Georgia"/>
              </a:rPr>
              <a:t>+</a:t>
            </a:r>
            <a:r>
              <a:rPr sz="2700" spc="-100" dirty="0">
                <a:latin typeface="Georgia"/>
                <a:cs typeface="Georgia"/>
              </a:rPr>
              <a:t> </a:t>
            </a:r>
            <a:r>
              <a:rPr sz="2700" spc="-5" dirty="0">
                <a:latin typeface="Georgia"/>
                <a:cs typeface="Georgia"/>
              </a:rPr>
              <a:t>Liabilities  Cash </a:t>
            </a:r>
            <a:r>
              <a:rPr sz="2700" dirty="0">
                <a:latin typeface="Georgia"/>
                <a:cs typeface="Georgia"/>
              </a:rPr>
              <a:t>= </a:t>
            </a:r>
            <a:r>
              <a:rPr sz="2700" spc="-5" dirty="0">
                <a:latin typeface="Georgia"/>
                <a:cs typeface="Georgia"/>
              </a:rPr>
              <a:t>Capital </a:t>
            </a:r>
            <a:r>
              <a:rPr sz="2700" dirty="0">
                <a:latin typeface="Georgia"/>
                <a:cs typeface="Georgia"/>
              </a:rPr>
              <a:t>+</a:t>
            </a:r>
            <a:r>
              <a:rPr sz="2700" spc="-65" dirty="0">
                <a:latin typeface="Georgia"/>
                <a:cs typeface="Georgia"/>
              </a:rPr>
              <a:t> </a:t>
            </a:r>
            <a:r>
              <a:rPr sz="2700" spc="-5" dirty="0">
                <a:latin typeface="Georgia"/>
                <a:cs typeface="Georgia"/>
              </a:rPr>
              <a:t>Liabilities</a:t>
            </a:r>
            <a:endParaRPr sz="2700">
              <a:latin typeface="Georgia"/>
              <a:cs typeface="Georgia"/>
            </a:endParaRPr>
          </a:p>
          <a:p>
            <a:pPr marL="241300">
              <a:lnSpc>
                <a:spcPct val="100000"/>
              </a:lnSpc>
              <a:spcBef>
                <a:spcPts val="300"/>
              </a:spcBef>
            </a:pPr>
            <a:r>
              <a:rPr sz="2700" spc="-5" dirty="0">
                <a:latin typeface="Georgia"/>
                <a:cs typeface="Georgia"/>
              </a:rPr>
              <a:t>Rs. 50,000 </a:t>
            </a:r>
            <a:r>
              <a:rPr sz="2700" dirty="0">
                <a:latin typeface="Georgia"/>
                <a:cs typeface="Georgia"/>
              </a:rPr>
              <a:t>= </a:t>
            </a:r>
            <a:r>
              <a:rPr sz="2700" spc="-5" dirty="0">
                <a:latin typeface="Georgia"/>
                <a:cs typeface="Georgia"/>
              </a:rPr>
              <a:t>Rs. 50,000 </a:t>
            </a:r>
            <a:r>
              <a:rPr sz="2700" dirty="0">
                <a:latin typeface="Georgia"/>
                <a:cs typeface="Georgia"/>
              </a:rPr>
              <a:t>+</a:t>
            </a:r>
            <a:r>
              <a:rPr sz="2700" spc="-20" dirty="0">
                <a:latin typeface="Georgia"/>
                <a:cs typeface="Georgia"/>
              </a:rPr>
              <a:t> </a:t>
            </a:r>
            <a:r>
              <a:rPr sz="2700" dirty="0">
                <a:latin typeface="Georgia"/>
                <a:cs typeface="Georgia"/>
              </a:rPr>
              <a:t>0</a:t>
            </a:r>
            <a:endParaRPr sz="2700">
              <a:latin typeface="Georgia"/>
              <a:cs typeface="Georg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33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Equation</a:t>
            </a:r>
            <a:endParaRPr sz="3300">
              <a:latin typeface="Georgia"/>
              <a:cs typeface="Georgia"/>
            </a:endParaRPr>
          </a:p>
        </p:txBody>
      </p:sp>
      <p:sp>
        <p:nvSpPr>
          <p:cNvPr id="3" name="object 3"/>
          <p:cNvSpPr txBox="1"/>
          <p:nvPr/>
        </p:nvSpPr>
        <p:spPr>
          <a:xfrm>
            <a:off x="344372" y="1538859"/>
            <a:ext cx="8063865" cy="3705860"/>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b="1" i="1" spc="-5" dirty="0">
                <a:latin typeface="Georgia"/>
                <a:cs typeface="Georgia"/>
              </a:rPr>
              <a:t>Transaction 2: </a:t>
            </a:r>
            <a:r>
              <a:rPr sz="2700" spc="-5" dirty="0">
                <a:latin typeface="Georgia"/>
                <a:cs typeface="Georgia"/>
              </a:rPr>
              <a:t>Murugan purchased furniture for  cash</a:t>
            </a:r>
            <a:r>
              <a:rPr sz="2700" spc="-10" dirty="0">
                <a:latin typeface="Georgia"/>
                <a:cs typeface="Georgia"/>
              </a:rPr>
              <a:t> </a:t>
            </a:r>
            <a:r>
              <a:rPr sz="2700" spc="-5" dirty="0">
                <a:latin typeface="Georgia"/>
                <a:cs typeface="Georgia"/>
              </a:rPr>
              <a:t>Rs.5,000.</a:t>
            </a:r>
            <a:endParaRPr sz="2700">
              <a:latin typeface="Georgia"/>
              <a:cs typeface="Georgia"/>
            </a:endParaRPr>
          </a:p>
          <a:p>
            <a:pPr marL="42545" marR="1550670">
              <a:lnSpc>
                <a:spcPts val="3750"/>
              </a:lnSpc>
              <a:spcBef>
                <a:spcPts val="115"/>
              </a:spcBef>
            </a:pPr>
            <a:r>
              <a:rPr sz="2700" spc="-5" dirty="0">
                <a:latin typeface="Georgia"/>
                <a:cs typeface="Georgia"/>
              </a:rPr>
              <a:t>The accounting equation now is as follows:  Assets </a:t>
            </a:r>
            <a:r>
              <a:rPr sz="2700" dirty="0">
                <a:latin typeface="Georgia"/>
                <a:cs typeface="Georgia"/>
              </a:rPr>
              <a:t>= </a:t>
            </a:r>
            <a:r>
              <a:rPr sz="2700" spc="-5" dirty="0">
                <a:latin typeface="Georgia"/>
                <a:cs typeface="Georgia"/>
              </a:rPr>
              <a:t>Capital </a:t>
            </a:r>
            <a:r>
              <a:rPr sz="2700" dirty="0">
                <a:latin typeface="Georgia"/>
                <a:cs typeface="Georgia"/>
              </a:rPr>
              <a:t>+</a:t>
            </a:r>
            <a:r>
              <a:rPr sz="2700" spc="-25" dirty="0">
                <a:latin typeface="Georgia"/>
                <a:cs typeface="Georgia"/>
              </a:rPr>
              <a:t> </a:t>
            </a:r>
            <a:r>
              <a:rPr sz="2700" spc="-5" dirty="0">
                <a:latin typeface="Georgia"/>
                <a:cs typeface="Georgia"/>
              </a:rPr>
              <a:t>Liabilities</a:t>
            </a:r>
            <a:endParaRPr sz="2700">
              <a:latin typeface="Georgia"/>
              <a:cs typeface="Georgia"/>
            </a:endParaRPr>
          </a:p>
          <a:p>
            <a:pPr marL="42545" marR="2070735">
              <a:lnSpc>
                <a:spcPts val="3750"/>
              </a:lnSpc>
            </a:pPr>
            <a:r>
              <a:rPr sz="2700" spc="-5" dirty="0">
                <a:latin typeface="Georgia"/>
                <a:cs typeface="Georgia"/>
              </a:rPr>
              <a:t>Cash </a:t>
            </a:r>
            <a:r>
              <a:rPr sz="2700" dirty="0">
                <a:latin typeface="Georgia"/>
                <a:cs typeface="Georgia"/>
              </a:rPr>
              <a:t>+ </a:t>
            </a:r>
            <a:r>
              <a:rPr sz="2700" spc="-5" dirty="0">
                <a:latin typeface="Georgia"/>
                <a:cs typeface="Georgia"/>
              </a:rPr>
              <a:t>Furniture </a:t>
            </a:r>
            <a:r>
              <a:rPr sz="2700" dirty="0">
                <a:latin typeface="Georgia"/>
                <a:cs typeface="Georgia"/>
              </a:rPr>
              <a:t>= </a:t>
            </a:r>
            <a:r>
              <a:rPr sz="2700" spc="-5" dirty="0">
                <a:latin typeface="Georgia"/>
                <a:cs typeface="Georgia"/>
              </a:rPr>
              <a:t>Capital </a:t>
            </a:r>
            <a:r>
              <a:rPr sz="2700" dirty="0">
                <a:latin typeface="Georgia"/>
                <a:cs typeface="Georgia"/>
              </a:rPr>
              <a:t>+ </a:t>
            </a:r>
            <a:r>
              <a:rPr sz="2700" spc="-5" dirty="0">
                <a:latin typeface="Georgia"/>
                <a:cs typeface="Georgia"/>
              </a:rPr>
              <a:t>Liabilities  Transaction </a:t>
            </a:r>
            <a:r>
              <a:rPr sz="2700" dirty="0">
                <a:latin typeface="Georgia"/>
                <a:cs typeface="Georgia"/>
              </a:rPr>
              <a:t>1 </a:t>
            </a:r>
            <a:r>
              <a:rPr sz="2700" spc="-5" dirty="0">
                <a:latin typeface="Georgia"/>
                <a:cs typeface="Georgia"/>
              </a:rPr>
              <a:t>50,000 </a:t>
            </a:r>
            <a:r>
              <a:rPr sz="2700" dirty="0">
                <a:latin typeface="Georgia"/>
                <a:cs typeface="Georgia"/>
              </a:rPr>
              <a:t>+ 0 = </a:t>
            </a:r>
            <a:r>
              <a:rPr sz="2700" spc="-5" dirty="0">
                <a:latin typeface="Georgia"/>
                <a:cs typeface="Georgia"/>
              </a:rPr>
              <a:t>50,000 </a:t>
            </a:r>
            <a:r>
              <a:rPr sz="2700" dirty="0">
                <a:latin typeface="Georgia"/>
                <a:cs typeface="Georgia"/>
              </a:rPr>
              <a:t>+</a:t>
            </a:r>
            <a:r>
              <a:rPr sz="2700" spc="-110" dirty="0">
                <a:latin typeface="Georgia"/>
                <a:cs typeface="Georgia"/>
              </a:rPr>
              <a:t> </a:t>
            </a:r>
            <a:r>
              <a:rPr sz="2700" dirty="0">
                <a:latin typeface="Georgia"/>
                <a:cs typeface="Georgia"/>
              </a:rPr>
              <a:t>0</a:t>
            </a:r>
            <a:endParaRPr sz="2700">
              <a:latin typeface="Georgia"/>
              <a:cs typeface="Georgia"/>
            </a:endParaRPr>
          </a:p>
          <a:p>
            <a:pPr marL="42545">
              <a:lnSpc>
                <a:spcPct val="100000"/>
              </a:lnSpc>
              <a:spcBef>
                <a:spcPts val="300"/>
              </a:spcBef>
            </a:pPr>
            <a:r>
              <a:rPr sz="2700" spc="-5" dirty="0">
                <a:latin typeface="Georgia"/>
                <a:cs typeface="Georgia"/>
              </a:rPr>
              <a:t>Transaction </a:t>
            </a:r>
            <a:r>
              <a:rPr sz="2700" dirty="0">
                <a:latin typeface="Georgia"/>
                <a:cs typeface="Georgia"/>
              </a:rPr>
              <a:t>2 (–) </a:t>
            </a:r>
            <a:r>
              <a:rPr sz="2700" spc="-5" dirty="0">
                <a:latin typeface="Georgia"/>
                <a:cs typeface="Georgia"/>
              </a:rPr>
              <a:t>5,000 </a:t>
            </a:r>
            <a:r>
              <a:rPr sz="2700" dirty="0">
                <a:latin typeface="Georgia"/>
                <a:cs typeface="Georgia"/>
              </a:rPr>
              <a:t>+ </a:t>
            </a:r>
            <a:r>
              <a:rPr sz="2700" spc="-5" dirty="0">
                <a:latin typeface="Georgia"/>
                <a:cs typeface="Georgia"/>
              </a:rPr>
              <a:t>5,000 </a:t>
            </a:r>
            <a:r>
              <a:rPr sz="2700" dirty="0">
                <a:latin typeface="Georgia"/>
                <a:cs typeface="Georgia"/>
              </a:rPr>
              <a:t>= 0 +</a:t>
            </a:r>
            <a:r>
              <a:rPr sz="2700" spc="-55" dirty="0">
                <a:latin typeface="Georgia"/>
                <a:cs typeface="Georgia"/>
              </a:rPr>
              <a:t> </a:t>
            </a:r>
            <a:r>
              <a:rPr sz="2700" dirty="0">
                <a:latin typeface="Georgia"/>
                <a:cs typeface="Georgia"/>
              </a:rPr>
              <a:t>0</a:t>
            </a:r>
            <a:endParaRPr sz="2700">
              <a:latin typeface="Georgia"/>
              <a:cs typeface="Georgia"/>
            </a:endParaRPr>
          </a:p>
          <a:p>
            <a:pPr marL="42545">
              <a:lnSpc>
                <a:spcPct val="100000"/>
              </a:lnSpc>
              <a:spcBef>
                <a:spcPts val="509"/>
              </a:spcBef>
            </a:pPr>
            <a:r>
              <a:rPr sz="2700" b="1" spc="-5" dirty="0">
                <a:latin typeface="Georgia"/>
                <a:cs typeface="Georgia"/>
              </a:rPr>
              <a:t>Equation 45,000 </a:t>
            </a:r>
            <a:r>
              <a:rPr sz="2700" b="1" dirty="0">
                <a:latin typeface="Georgia"/>
                <a:cs typeface="Georgia"/>
              </a:rPr>
              <a:t>+ </a:t>
            </a:r>
            <a:r>
              <a:rPr sz="2700" b="1" spc="-5" dirty="0">
                <a:latin typeface="Georgia"/>
                <a:cs typeface="Georgia"/>
              </a:rPr>
              <a:t>5,000 </a:t>
            </a:r>
            <a:r>
              <a:rPr sz="2700" b="1" dirty="0">
                <a:latin typeface="Georgia"/>
                <a:cs typeface="Georgia"/>
              </a:rPr>
              <a:t>= </a:t>
            </a:r>
            <a:r>
              <a:rPr sz="2700" b="1" spc="-5" dirty="0">
                <a:latin typeface="Georgia"/>
                <a:cs typeface="Georgia"/>
              </a:rPr>
              <a:t>50,000 </a:t>
            </a:r>
            <a:r>
              <a:rPr sz="2700" b="1" dirty="0">
                <a:latin typeface="Georgia"/>
                <a:cs typeface="Georgia"/>
              </a:rPr>
              <a:t>+</a:t>
            </a:r>
            <a:r>
              <a:rPr sz="2700" b="1" spc="-45" dirty="0">
                <a:latin typeface="Georgia"/>
                <a:cs typeface="Georgia"/>
              </a:rPr>
              <a:t> </a:t>
            </a:r>
            <a:r>
              <a:rPr sz="2700" b="1" dirty="0">
                <a:latin typeface="Georgia"/>
                <a:cs typeface="Georgia"/>
              </a:rPr>
              <a:t>0</a:t>
            </a:r>
            <a:endParaRPr sz="2700">
              <a:latin typeface="Georgia"/>
              <a:cs typeface="Georg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33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Equation</a:t>
            </a:r>
            <a:endParaRPr sz="3300">
              <a:latin typeface="Georgia"/>
              <a:cs typeface="Georgia"/>
            </a:endParaRPr>
          </a:p>
        </p:txBody>
      </p:sp>
      <p:sp>
        <p:nvSpPr>
          <p:cNvPr id="3" name="object 3"/>
          <p:cNvSpPr txBox="1"/>
          <p:nvPr/>
        </p:nvSpPr>
        <p:spPr>
          <a:xfrm>
            <a:off x="344372" y="1538859"/>
            <a:ext cx="8173720" cy="4113529"/>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b="1" i="1" spc="-5" dirty="0">
                <a:latin typeface="Georgia"/>
                <a:cs typeface="Georgia"/>
              </a:rPr>
              <a:t>Transaction 3: He purchased goods for cash  Rs.30,000.</a:t>
            </a:r>
            <a:endParaRPr sz="2700">
              <a:latin typeface="Georgia"/>
              <a:cs typeface="Georgia"/>
            </a:endParaRPr>
          </a:p>
          <a:p>
            <a:pPr marL="42545">
              <a:lnSpc>
                <a:spcPct val="100000"/>
              </a:lnSpc>
              <a:spcBef>
                <a:spcPts val="414"/>
              </a:spcBef>
            </a:pPr>
            <a:r>
              <a:rPr sz="2700" spc="-5" dirty="0">
                <a:latin typeface="Georgia"/>
                <a:cs typeface="Georgia"/>
              </a:rPr>
              <a:t>Assets </a:t>
            </a:r>
            <a:r>
              <a:rPr sz="2700" dirty="0">
                <a:latin typeface="Georgia"/>
                <a:cs typeface="Georgia"/>
              </a:rPr>
              <a:t>= </a:t>
            </a:r>
            <a:r>
              <a:rPr sz="2700" spc="-5" dirty="0">
                <a:latin typeface="Georgia"/>
                <a:cs typeface="Georgia"/>
              </a:rPr>
              <a:t>Capital</a:t>
            </a:r>
            <a:r>
              <a:rPr sz="2700" spc="-20" dirty="0">
                <a:latin typeface="Georgia"/>
                <a:cs typeface="Georgia"/>
              </a:rPr>
              <a:t> </a:t>
            </a:r>
            <a:r>
              <a:rPr sz="2700" spc="-5" dirty="0">
                <a:latin typeface="Georgia"/>
                <a:cs typeface="Georgia"/>
              </a:rPr>
              <a:t>+Liabilities</a:t>
            </a:r>
            <a:endParaRPr sz="2700">
              <a:latin typeface="Georgia"/>
              <a:cs typeface="Georgia"/>
            </a:endParaRPr>
          </a:p>
          <a:p>
            <a:pPr marL="42545" marR="1042669">
              <a:lnSpc>
                <a:spcPct val="115700"/>
              </a:lnSpc>
            </a:pPr>
            <a:r>
              <a:rPr sz="2700" spc="-5" dirty="0">
                <a:latin typeface="Georgia"/>
                <a:cs typeface="Georgia"/>
              </a:rPr>
              <a:t>Cash </a:t>
            </a:r>
            <a:r>
              <a:rPr sz="2700" dirty="0">
                <a:latin typeface="Georgia"/>
                <a:cs typeface="Georgia"/>
              </a:rPr>
              <a:t>+ </a:t>
            </a:r>
            <a:r>
              <a:rPr sz="2700" spc="-5" dirty="0">
                <a:latin typeface="Georgia"/>
                <a:cs typeface="Georgia"/>
              </a:rPr>
              <a:t>Furniture </a:t>
            </a:r>
            <a:r>
              <a:rPr sz="2700" dirty="0">
                <a:latin typeface="Georgia"/>
                <a:cs typeface="Georgia"/>
              </a:rPr>
              <a:t>+ </a:t>
            </a:r>
            <a:r>
              <a:rPr sz="2700" spc="-5" dirty="0">
                <a:latin typeface="Georgia"/>
                <a:cs typeface="Georgia"/>
              </a:rPr>
              <a:t>Stock </a:t>
            </a:r>
            <a:r>
              <a:rPr sz="2700" dirty="0">
                <a:latin typeface="Georgia"/>
                <a:cs typeface="Georgia"/>
              </a:rPr>
              <a:t>= </a:t>
            </a:r>
            <a:r>
              <a:rPr sz="2700" spc="-5" dirty="0">
                <a:latin typeface="Georgia"/>
                <a:cs typeface="Georgia"/>
              </a:rPr>
              <a:t>Capital +Liabilities  </a:t>
            </a:r>
            <a:r>
              <a:rPr sz="2700" dirty="0">
                <a:latin typeface="Georgia"/>
                <a:cs typeface="Georgia"/>
              </a:rPr>
              <a:t>(Goods)</a:t>
            </a:r>
            <a:endParaRPr sz="2700">
              <a:latin typeface="Georgia"/>
              <a:cs typeface="Georgia"/>
            </a:endParaRPr>
          </a:p>
          <a:p>
            <a:pPr marL="42545">
              <a:lnSpc>
                <a:spcPct val="100000"/>
              </a:lnSpc>
              <a:spcBef>
                <a:spcPts val="509"/>
              </a:spcBef>
            </a:pPr>
            <a:r>
              <a:rPr sz="2700" spc="-5" dirty="0">
                <a:latin typeface="Georgia"/>
                <a:cs typeface="Georgia"/>
              </a:rPr>
              <a:t>Transaction 1&amp;2 45,000 </a:t>
            </a:r>
            <a:r>
              <a:rPr sz="2700" dirty="0">
                <a:latin typeface="Georgia"/>
                <a:cs typeface="Georgia"/>
              </a:rPr>
              <a:t>+ </a:t>
            </a:r>
            <a:r>
              <a:rPr sz="2700" spc="-5" dirty="0">
                <a:latin typeface="Georgia"/>
                <a:cs typeface="Georgia"/>
              </a:rPr>
              <a:t>5,000 </a:t>
            </a:r>
            <a:r>
              <a:rPr sz="2700" dirty="0">
                <a:latin typeface="Georgia"/>
                <a:cs typeface="Georgia"/>
              </a:rPr>
              <a:t>+ 0 = </a:t>
            </a:r>
            <a:r>
              <a:rPr sz="2700" spc="-5" dirty="0">
                <a:latin typeface="Georgia"/>
                <a:cs typeface="Georgia"/>
              </a:rPr>
              <a:t>50,000 </a:t>
            </a:r>
            <a:r>
              <a:rPr sz="2700" dirty="0">
                <a:latin typeface="Georgia"/>
                <a:cs typeface="Georgia"/>
              </a:rPr>
              <a:t>+</a:t>
            </a:r>
            <a:r>
              <a:rPr sz="2700" spc="-75" dirty="0">
                <a:latin typeface="Georgia"/>
                <a:cs typeface="Georgia"/>
              </a:rPr>
              <a:t> </a:t>
            </a:r>
            <a:r>
              <a:rPr sz="2700" dirty="0">
                <a:latin typeface="Georgia"/>
                <a:cs typeface="Georgia"/>
              </a:rPr>
              <a:t>0</a:t>
            </a:r>
            <a:endParaRPr sz="2700">
              <a:latin typeface="Georgia"/>
              <a:cs typeface="Georgia"/>
            </a:endParaRPr>
          </a:p>
          <a:p>
            <a:pPr marL="42545">
              <a:lnSpc>
                <a:spcPct val="100000"/>
              </a:lnSpc>
              <a:spcBef>
                <a:spcPts val="509"/>
              </a:spcBef>
            </a:pPr>
            <a:r>
              <a:rPr sz="2700" spc="-5" dirty="0">
                <a:latin typeface="Georgia"/>
                <a:cs typeface="Georgia"/>
              </a:rPr>
              <a:t>Transaction </a:t>
            </a:r>
            <a:r>
              <a:rPr sz="2700" dirty="0">
                <a:latin typeface="Georgia"/>
                <a:cs typeface="Georgia"/>
              </a:rPr>
              <a:t>3 (–) </a:t>
            </a:r>
            <a:r>
              <a:rPr sz="2700" spc="-5" dirty="0">
                <a:latin typeface="Georgia"/>
                <a:cs typeface="Georgia"/>
              </a:rPr>
              <a:t>30,000 </a:t>
            </a:r>
            <a:r>
              <a:rPr sz="2700" dirty="0">
                <a:latin typeface="Georgia"/>
                <a:cs typeface="Georgia"/>
              </a:rPr>
              <a:t>+ 0 + </a:t>
            </a:r>
            <a:r>
              <a:rPr sz="2700" spc="-5" dirty="0">
                <a:latin typeface="Georgia"/>
                <a:cs typeface="Georgia"/>
              </a:rPr>
              <a:t>30,000 </a:t>
            </a:r>
            <a:r>
              <a:rPr sz="2700" dirty="0">
                <a:latin typeface="Georgia"/>
                <a:cs typeface="Georgia"/>
              </a:rPr>
              <a:t>= 0 +</a:t>
            </a:r>
            <a:r>
              <a:rPr sz="2700" spc="-80" dirty="0">
                <a:latin typeface="Georgia"/>
                <a:cs typeface="Georgia"/>
              </a:rPr>
              <a:t> </a:t>
            </a:r>
            <a:r>
              <a:rPr sz="2700" dirty="0">
                <a:latin typeface="Georgia"/>
                <a:cs typeface="Georgia"/>
              </a:rPr>
              <a:t>0</a:t>
            </a:r>
            <a:endParaRPr sz="2700">
              <a:latin typeface="Georgia"/>
              <a:cs typeface="Georgia"/>
            </a:endParaRPr>
          </a:p>
          <a:p>
            <a:pPr marL="42545">
              <a:lnSpc>
                <a:spcPts val="3225"/>
              </a:lnSpc>
              <a:spcBef>
                <a:spcPts val="509"/>
              </a:spcBef>
            </a:pPr>
            <a:r>
              <a:rPr sz="2700" b="1" spc="-5" dirty="0">
                <a:latin typeface="Georgia"/>
                <a:cs typeface="Georgia"/>
              </a:rPr>
              <a:t>Equation 15,000 </a:t>
            </a:r>
            <a:r>
              <a:rPr sz="2700" b="1" dirty="0">
                <a:latin typeface="Georgia"/>
                <a:cs typeface="Georgia"/>
              </a:rPr>
              <a:t>+ </a:t>
            </a:r>
            <a:r>
              <a:rPr sz="2700" b="1" spc="-5" dirty="0">
                <a:latin typeface="Georgia"/>
                <a:cs typeface="Georgia"/>
              </a:rPr>
              <a:t>5,000 </a:t>
            </a:r>
            <a:r>
              <a:rPr sz="2700" b="1" dirty="0">
                <a:latin typeface="Georgia"/>
                <a:cs typeface="Georgia"/>
              </a:rPr>
              <a:t>+ </a:t>
            </a:r>
            <a:r>
              <a:rPr sz="2700" b="1" spc="-5" dirty="0">
                <a:latin typeface="Georgia"/>
                <a:cs typeface="Georgia"/>
              </a:rPr>
              <a:t>30,000 </a:t>
            </a:r>
            <a:r>
              <a:rPr sz="2700" b="1" dirty="0">
                <a:latin typeface="Georgia"/>
                <a:cs typeface="Georgia"/>
              </a:rPr>
              <a:t>= </a:t>
            </a:r>
            <a:r>
              <a:rPr sz="2700" b="1" spc="-5" dirty="0">
                <a:latin typeface="Georgia"/>
                <a:cs typeface="Georgia"/>
              </a:rPr>
              <a:t>50,000</a:t>
            </a:r>
            <a:r>
              <a:rPr sz="2700" b="1" spc="-90" dirty="0">
                <a:latin typeface="Georgia"/>
                <a:cs typeface="Georgia"/>
              </a:rPr>
              <a:t> </a:t>
            </a:r>
            <a:r>
              <a:rPr sz="2700" b="1" dirty="0">
                <a:latin typeface="Georgia"/>
                <a:cs typeface="Georgia"/>
              </a:rPr>
              <a:t>+</a:t>
            </a:r>
            <a:endParaRPr sz="2700">
              <a:latin typeface="Georgia"/>
              <a:cs typeface="Georgia"/>
            </a:endParaRPr>
          </a:p>
          <a:p>
            <a:pPr marL="315595">
              <a:lnSpc>
                <a:spcPts val="3225"/>
              </a:lnSpc>
            </a:pPr>
            <a:r>
              <a:rPr sz="2700" b="1" dirty="0">
                <a:latin typeface="Georgia"/>
                <a:cs typeface="Georgia"/>
              </a:rPr>
              <a:t>0</a:t>
            </a:r>
            <a:endParaRPr sz="2700">
              <a:latin typeface="Georgia"/>
              <a:cs typeface="Georg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408" y="415036"/>
            <a:ext cx="7757159"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Generally Accepted Accounting</a:t>
            </a:r>
            <a:r>
              <a:rPr sz="3300" b="0" spc="-85" dirty="0">
                <a:solidFill>
                  <a:srgbClr val="7A9798"/>
                </a:solidFill>
                <a:latin typeface="Georgia"/>
                <a:cs typeface="Georgia"/>
              </a:rPr>
              <a:t> </a:t>
            </a:r>
            <a:r>
              <a:rPr sz="3300" b="0" spc="-5" dirty="0">
                <a:solidFill>
                  <a:srgbClr val="7A9798"/>
                </a:solidFill>
                <a:latin typeface="Georgia"/>
                <a:cs typeface="Georgia"/>
              </a:rPr>
              <a:t>Principles</a:t>
            </a:r>
            <a:endParaRPr sz="3300">
              <a:latin typeface="Georgia"/>
              <a:cs typeface="Georgia"/>
            </a:endParaRPr>
          </a:p>
        </p:txBody>
      </p:sp>
      <p:sp>
        <p:nvSpPr>
          <p:cNvPr id="3" name="object 3"/>
          <p:cNvSpPr txBox="1"/>
          <p:nvPr/>
        </p:nvSpPr>
        <p:spPr>
          <a:xfrm>
            <a:off x="344499" y="1538732"/>
            <a:ext cx="8305165" cy="2961005"/>
          </a:xfrm>
          <a:prstGeom prst="rect">
            <a:avLst/>
          </a:prstGeom>
        </p:spPr>
        <p:txBody>
          <a:bodyPr vert="horz" wrap="square" lIns="0" tIns="27305" rIns="0" bIns="0" rtlCol="0">
            <a:spAutoFit/>
          </a:bodyPr>
          <a:lstStyle/>
          <a:p>
            <a:pPr marL="315595" marR="96520" indent="-302895" algn="just">
              <a:lnSpc>
                <a:spcPts val="3229"/>
              </a:lnSpc>
              <a:spcBef>
                <a:spcPts val="215"/>
              </a:spcBef>
              <a:buClr>
                <a:srgbClr val="D16349"/>
              </a:buClr>
              <a:buSzPct val="85185"/>
              <a:buFont typeface="Arial"/>
              <a:buChar char="●"/>
              <a:tabLst>
                <a:tab pos="316230" algn="l"/>
              </a:tabLst>
            </a:pPr>
            <a:r>
              <a:rPr sz="2700" spc="-5" dirty="0">
                <a:latin typeface="Georgia"/>
                <a:cs typeface="Georgia"/>
              </a:rPr>
              <a:t>The common set of accounting principles, standards  and procedures that companies use to compile their  financial</a:t>
            </a:r>
            <a:r>
              <a:rPr sz="2700" spc="-10" dirty="0">
                <a:latin typeface="Georgia"/>
                <a:cs typeface="Georgia"/>
              </a:rPr>
              <a:t> </a:t>
            </a:r>
            <a:r>
              <a:rPr sz="2700" spc="-5" dirty="0">
                <a:latin typeface="Georgia"/>
                <a:cs typeface="Georgia"/>
              </a:rPr>
              <a:t>statements.</a:t>
            </a:r>
            <a:endParaRPr sz="2700">
              <a:latin typeface="Georgia"/>
              <a:cs typeface="Georgia"/>
            </a:endParaRPr>
          </a:p>
          <a:p>
            <a:pPr marL="315595" marR="5080" indent="-302895">
              <a:lnSpc>
                <a:spcPct val="99400"/>
              </a:lnSpc>
              <a:spcBef>
                <a:spcPts val="430"/>
              </a:spcBef>
              <a:buClr>
                <a:srgbClr val="D16349"/>
              </a:buClr>
              <a:buSzPct val="85185"/>
              <a:buFont typeface="Arial"/>
              <a:buChar char="●"/>
              <a:tabLst>
                <a:tab pos="316230" algn="l"/>
              </a:tabLst>
            </a:pPr>
            <a:r>
              <a:rPr sz="2700" spc="-5" dirty="0">
                <a:latin typeface="Georgia"/>
                <a:cs typeface="Georgia"/>
              </a:rPr>
              <a:t>GAAP are </a:t>
            </a:r>
            <a:r>
              <a:rPr sz="2700" dirty="0">
                <a:latin typeface="Georgia"/>
                <a:cs typeface="Georgia"/>
              </a:rPr>
              <a:t>a </a:t>
            </a:r>
            <a:r>
              <a:rPr sz="2700" spc="-5" dirty="0">
                <a:latin typeface="Georgia"/>
                <a:cs typeface="Georgia"/>
              </a:rPr>
              <a:t>combination of authoritative standards  </a:t>
            </a:r>
            <a:r>
              <a:rPr sz="2700" dirty="0">
                <a:latin typeface="Georgia"/>
                <a:cs typeface="Georgia"/>
              </a:rPr>
              <a:t>(set </a:t>
            </a:r>
            <a:r>
              <a:rPr sz="2700" spc="-5" dirty="0">
                <a:latin typeface="Georgia"/>
                <a:cs typeface="Georgia"/>
              </a:rPr>
              <a:t>by policy boards) and simply the commonly  accepted ways of recording and reporting accounting  information.</a:t>
            </a:r>
            <a:endParaRPr sz="2700">
              <a:latin typeface="Georgia"/>
              <a:cs typeface="Georg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747" y="415036"/>
            <a:ext cx="39293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Concepts</a:t>
            </a:r>
            <a:endParaRPr sz="3300">
              <a:latin typeface="Georgia"/>
              <a:cs typeface="Georgia"/>
            </a:endParaRPr>
          </a:p>
        </p:txBody>
      </p:sp>
      <p:sp>
        <p:nvSpPr>
          <p:cNvPr id="3" name="object 3"/>
          <p:cNvSpPr txBox="1"/>
          <p:nvPr/>
        </p:nvSpPr>
        <p:spPr>
          <a:xfrm>
            <a:off x="343297" y="1538351"/>
            <a:ext cx="8005445" cy="2233295"/>
          </a:xfrm>
          <a:prstGeom prst="rect">
            <a:avLst/>
          </a:prstGeom>
        </p:spPr>
        <p:txBody>
          <a:bodyPr vert="horz" wrap="square" lIns="0" tIns="10795" rIns="0" bIns="0" rtlCol="0">
            <a:spAutoFit/>
          </a:bodyPr>
          <a:lstStyle/>
          <a:p>
            <a:pPr marL="316865" marR="311785" indent="-304165">
              <a:lnSpc>
                <a:spcPct val="100400"/>
              </a:lnSpc>
              <a:spcBef>
                <a:spcPts val="85"/>
              </a:spcBef>
              <a:buClr>
                <a:srgbClr val="D16349"/>
              </a:buClr>
              <a:buSzPct val="83928"/>
              <a:buFont typeface="Arial"/>
              <a:buChar char="●"/>
              <a:tabLst>
                <a:tab pos="317500" algn="l"/>
              </a:tabLst>
            </a:pPr>
            <a:r>
              <a:rPr sz="2800" spc="-5" dirty="0">
                <a:latin typeface="Georgia"/>
                <a:cs typeface="Georgia"/>
              </a:rPr>
              <a:t>Accounting Concepts may be considered as  postulates i.e., basic assumptions or conditions  upon which the science of accounting is</a:t>
            </a:r>
            <a:r>
              <a:rPr sz="2800" spc="-60" dirty="0">
                <a:latin typeface="Georgia"/>
                <a:cs typeface="Georgia"/>
              </a:rPr>
              <a:t> </a:t>
            </a:r>
            <a:r>
              <a:rPr sz="2800" spc="-5" dirty="0">
                <a:latin typeface="Georgia"/>
                <a:cs typeface="Georgia"/>
              </a:rPr>
              <a:t>based.</a:t>
            </a:r>
            <a:endParaRPr sz="2800">
              <a:latin typeface="Georgia"/>
              <a:cs typeface="Georgia"/>
            </a:endParaRPr>
          </a:p>
          <a:p>
            <a:pPr marL="316865" marR="5080" indent="-304165">
              <a:lnSpc>
                <a:spcPts val="3340"/>
              </a:lnSpc>
              <a:spcBef>
                <a:spcPts val="705"/>
              </a:spcBef>
              <a:buClr>
                <a:srgbClr val="D16349"/>
              </a:buClr>
              <a:buSzPct val="83928"/>
              <a:buFont typeface="Arial"/>
              <a:buChar char="●"/>
              <a:tabLst>
                <a:tab pos="317500" algn="l"/>
              </a:tabLst>
            </a:pPr>
            <a:r>
              <a:rPr sz="2800" spc="-5" dirty="0">
                <a:latin typeface="Georgia"/>
                <a:cs typeface="Georgia"/>
              </a:rPr>
              <a:t>The main objective is to maintain uniformity and  consistency in accounting</a:t>
            </a:r>
            <a:r>
              <a:rPr sz="2800" spc="-15" dirty="0">
                <a:latin typeface="Georgia"/>
                <a:cs typeface="Georgia"/>
              </a:rPr>
              <a:t> </a:t>
            </a:r>
            <a:r>
              <a:rPr sz="2800" spc="-5" dirty="0">
                <a:latin typeface="Georgia"/>
                <a:cs typeface="Georgia"/>
              </a:rPr>
              <a:t>records.</a:t>
            </a:r>
            <a:endParaRPr sz="2800">
              <a:latin typeface="Georgia"/>
              <a:cs typeface="Georg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5581" y="415036"/>
            <a:ext cx="558165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Types of Accounting</a:t>
            </a:r>
            <a:r>
              <a:rPr sz="3300" b="0" spc="-85" dirty="0">
                <a:latin typeface="Georgia"/>
                <a:cs typeface="Georgia"/>
              </a:rPr>
              <a:t> </a:t>
            </a:r>
            <a:r>
              <a:rPr sz="3300" b="0" spc="-5" dirty="0">
                <a:latin typeface="Georgia"/>
                <a:cs typeface="Georgia"/>
              </a:rPr>
              <a:t>Concepts</a:t>
            </a:r>
            <a:endParaRPr sz="3300">
              <a:latin typeface="Georgia"/>
              <a:cs typeface="Georgia"/>
            </a:endParaRPr>
          </a:p>
        </p:txBody>
      </p:sp>
      <p:sp>
        <p:nvSpPr>
          <p:cNvPr id="3" name="object 3"/>
          <p:cNvSpPr txBox="1"/>
          <p:nvPr/>
        </p:nvSpPr>
        <p:spPr>
          <a:xfrm>
            <a:off x="346611" y="1514474"/>
            <a:ext cx="3412490" cy="4115435"/>
          </a:xfrm>
          <a:prstGeom prst="rect">
            <a:avLst/>
          </a:prstGeom>
        </p:spPr>
        <p:txBody>
          <a:bodyPr vert="horz" wrap="square" lIns="0" tIns="38100" rIns="0" bIns="0" rtlCol="0">
            <a:spAutoFit/>
          </a:bodyPr>
          <a:lstStyle/>
          <a:p>
            <a:pPr marL="421640" indent="-408940">
              <a:lnSpc>
                <a:spcPct val="100000"/>
              </a:lnSpc>
              <a:spcBef>
                <a:spcPts val="300"/>
              </a:spcBef>
              <a:buClr>
                <a:srgbClr val="D16349"/>
              </a:buClr>
              <a:buSzPct val="84000"/>
              <a:buFont typeface="Arial"/>
              <a:buChar char="●"/>
              <a:tabLst>
                <a:tab pos="421640" algn="l"/>
                <a:tab pos="422275" algn="l"/>
              </a:tabLst>
            </a:pPr>
            <a:r>
              <a:rPr sz="2500" spc="-5" dirty="0">
                <a:latin typeface="Georgia"/>
                <a:cs typeface="Georgia"/>
              </a:rPr>
              <a:t>Business</a:t>
            </a:r>
            <a:r>
              <a:rPr sz="2500" spc="-15" dirty="0">
                <a:latin typeface="Georgia"/>
                <a:cs typeface="Georgia"/>
              </a:rPr>
              <a:t> </a:t>
            </a:r>
            <a:r>
              <a:rPr sz="2500" spc="-5" dirty="0">
                <a:latin typeface="Georgia"/>
                <a:cs typeface="Georgia"/>
              </a:rPr>
              <a:t>Entity</a:t>
            </a:r>
            <a:endParaRPr sz="2500">
              <a:latin typeface="Georgia"/>
              <a:cs typeface="Georgia"/>
            </a:endParaRPr>
          </a:p>
          <a:p>
            <a:pPr marL="421640" indent="-408940">
              <a:lnSpc>
                <a:spcPct val="100000"/>
              </a:lnSpc>
              <a:spcBef>
                <a:spcPts val="200"/>
              </a:spcBef>
              <a:buClr>
                <a:srgbClr val="D16349"/>
              </a:buClr>
              <a:buSzPct val="84000"/>
              <a:buFont typeface="Arial"/>
              <a:buChar char="●"/>
              <a:tabLst>
                <a:tab pos="421640" algn="l"/>
                <a:tab pos="422275" algn="l"/>
              </a:tabLst>
            </a:pPr>
            <a:r>
              <a:rPr sz="2500" spc="-5" dirty="0">
                <a:latin typeface="Georgia"/>
                <a:cs typeface="Georgia"/>
              </a:rPr>
              <a:t>Money</a:t>
            </a:r>
            <a:r>
              <a:rPr sz="2500" spc="-80" dirty="0">
                <a:latin typeface="Georgia"/>
                <a:cs typeface="Georgia"/>
              </a:rPr>
              <a:t> </a:t>
            </a:r>
            <a:r>
              <a:rPr sz="2500" spc="-5" dirty="0">
                <a:latin typeface="Georgia"/>
                <a:cs typeface="Georgia"/>
              </a:rPr>
              <a:t>Measurement</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Going</a:t>
            </a:r>
            <a:r>
              <a:rPr sz="2500" spc="-15" dirty="0">
                <a:latin typeface="Georgia"/>
                <a:cs typeface="Georgia"/>
              </a:rPr>
              <a:t> </a:t>
            </a:r>
            <a:r>
              <a:rPr sz="2500" spc="-5" dirty="0">
                <a:latin typeface="Georgia"/>
                <a:cs typeface="Georgia"/>
              </a:rPr>
              <a:t>Concern</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Cost</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Dual</a:t>
            </a:r>
            <a:r>
              <a:rPr sz="2500" spc="-15" dirty="0">
                <a:latin typeface="Georgia"/>
                <a:cs typeface="Georgia"/>
              </a:rPr>
              <a:t> </a:t>
            </a:r>
            <a:r>
              <a:rPr sz="2500" spc="-5" dirty="0">
                <a:latin typeface="Georgia"/>
                <a:cs typeface="Georgia"/>
              </a:rPr>
              <a:t>Aspect</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Accounting</a:t>
            </a:r>
            <a:r>
              <a:rPr sz="2500" spc="-20" dirty="0">
                <a:latin typeface="Georgia"/>
                <a:cs typeface="Georgia"/>
              </a:rPr>
              <a:t> </a:t>
            </a:r>
            <a:r>
              <a:rPr sz="2500" spc="-5" dirty="0">
                <a:latin typeface="Georgia"/>
                <a:cs typeface="Georgia"/>
              </a:rPr>
              <a:t>Period</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Matching</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Realisation</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Objective</a:t>
            </a:r>
            <a:r>
              <a:rPr sz="2500" spc="-25" dirty="0">
                <a:latin typeface="Georgia"/>
                <a:cs typeface="Georgia"/>
              </a:rPr>
              <a:t> </a:t>
            </a:r>
            <a:r>
              <a:rPr sz="2500" spc="-5" dirty="0">
                <a:latin typeface="Georgia"/>
                <a:cs typeface="Georgia"/>
              </a:rPr>
              <a:t>Evidence</a:t>
            </a:r>
            <a:endParaRPr sz="2500">
              <a:latin typeface="Georgia"/>
              <a:cs typeface="Georgia"/>
            </a:endParaRPr>
          </a:p>
          <a:p>
            <a:pPr marL="421640" indent="-408940">
              <a:lnSpc>
                <a:spcPct val="100000"/>
              </a:lnSpc>
              <a:spcBef>
                <a:spcPts val="225"/>
              </a:spcBef>
              <a:buClr>
                <a:srgbClr val="D16349"/>
              </a:buClr>
              <a:buSzPct val="84000"/>
              <a:buFont typeface="Arial"/>
              <a:buChar char="●"/>
              <a:tabLst>
                <a:tab pos="421640" algn="l"/>
                <a:tab pos="422275" algn="l"/>
              </a:tabLst>
            </a:pPr>
            <a:r>
              <a:rPr sz="2500" spc="-5" dirty="0">
                <a:latin typeface="Georgia"/>
                <a:cs typeface="Georgia"/>
              </a:rPr>
              <a:t>Accrual</a:t>
            </a:r>
            <a:endParaRPr sz="2500">
              <a:latin typeface="Georgia"/>
              <a:cs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9596" y="415036"/>
            <a:ext cx="451358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Business Entity</a:t>
            </a:r>
            <a:r>
              <a:rPr sz="3300" b="0" spc="-90"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4372" y="1535684"/>
            <a:ext cx="8211184" cy="3780154"/>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This concept assumes that, for accounting purposes,  the business enterprise and its owners are two  separate independent entities. Thus, the business  and personal transactions of its owner are</a:t>
            </a:r>
            <a:r>
              <a:rPr sz="2700" spc="-60" dirty="0">
                <a:latin typeface="Georgia"/>
                <a:cs typeface="Georgia"/>
              </a:rPr>
              <a:t> </a:t>
            </a:r>
            <a:r>
              <a:rPr sz="2700" spc="-5" dirty="0">
                <a:latin typeface="Georgia"/>
                <a:cs typeface="Georgia"/>
              </a:rPr>
              <a:t>separate.</a:t>
            </a:r>
            <a:endParaRPr sz="2700">
              <a:latin typeface="Georgia"/>
              <a:cs typeface="Georgia"/>
            </a:endParaRPr>
          </a:p>
          <a:p>
            <a:pPr marL="315595" marR="86360" indent="-302895">
              <a:lnSpc>
                <a:spcPct val="99400"/>
              </a:lnSpc>
              <a:spcBef>
                <a:spcPts val="425"/>
              </a:spcBef>
              <a:buClr>
                <a:srgbClr val="D16349"/>
              </a:buClr>
              <a:buSzPct val="85185"/>
              <a:buFont typeface="Arial"/>
              <a:buChar char="●"/>
              <a:tabLst>
                <a:tab pos="316230" algn="l"/>
              </a:tabLst>
            </a:pPr>
            <a:r>
              <a:rPr sz="2700" spc="-5" dirty="0">
                <a:latin typeface="Georgia"/>
                <a:cs typeface="Georgia"/>
              </a:rPr>
              <a:t>For example, when the owner invests money in the  business, it is recorded as liability of the business to  the owner. Similarly, when the owner takes away  from the business cash/goods for his/her personal  use, it is not treated as business</a:t>
            </a:r>
            <a:r>
              <a:rPr sz="2700" spc="-25" dirty="0">
                <a:latin typeface="Georgia"/>
                <a:cs typeface="Georgia"/>
              </a:rPr>
              <a:t> </a:t>
            </a:r>
            <a:r>
              <a:rPr sz="2700" spc="-5" dirty="0">
                <a:latin typeface="Georgia"/>
                <a:cs typeface="Georgia"/>
              </a:rPr>
              <a:t>expense.</a:t>
            </a:r>
            <a:endParaRPr sz="27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8254" y="415036"/>
            <a:ext cx="557593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Money Measurement</a:t>
            </a:r>
            <a:r>
              <a:rPr sz="3300" b="0" spc="-90"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4372" y="1535684"/>
            <a:ext cx="8212455" cy="4189729"/>
          </a:xfrm>
          <a:prstGeom prst="rect">
            <a:avLst/>
          </a:prstGeom>
        </p:spPr>
        <p:txBody>
          <a:bodyPr vert="horz" wrap="square" lIns="0" tIns="28575" rIns="0" bIns="0" rtlCol="0">
            <a:spAutoFit/>
          </a:bodyPr>
          <a:lstStyle/>
          <a:p>
            <a:pPr marL="315595" marR="5080" indent="-302895">
              <a:lnSpc>
                <a:spcPts val="3220"/>
              </a:lnSpc>
              <a:spcBef>
                <a:spcPts val="225"/>
              </a:spcBef>
              <a:buClr>
                <a:srgbClr val="D16349"/>
              </a:buClr>
              <a:buSzPct val="85185"/>
              <a:buFont typeface="Arial"/>
              <a:buChar char="●"/>
              <a:tabLst>
                <a:tab pos="316230" algn="l"/>
              </a:tabLst>
            </a:pPr>
            <a:r>
              <a:rPr sz="2700" spc="-5" dirty="0">
                <a:latin typeface="Georgia"/>
                <a:cs typeface="Georgia"/>
              </a:rPr>
              <a:t>This concept assumes that all business transactions  must be in terms of money, that is in the currency of  </a:t>
            </a:r>
            <a:r>
              <a:rPr sz="2700" dirty="0">
                <a:latin typeface="Georgia"/>
                <a:cs typeface="Georgia"/>
              </a:rPr>
              <a:t>a </a:t>
            </a:r>
            <a:r>
              <a:rPr sz="2700" spc="-5" dirty="0">
                <a:latin typeface="Georgia"/>
                <a:cs typeface="Georgia"/>
              </a:rPr>
              <a:t>country. Thus, as per the money measurement  concept, transactions which can be expressed in  terms of money are recorded in the books of  accounts.</a:t>
            </a:r>
            <a:endParaRPr sz="2700">
              <a:latin typeface="Georgia"/>
              <a:cs typeface="Georgia"/>
            </a:endParaRPr>
          </a:p>
          <a:p>
            <a:pPr marL="315595" marR="92075" indent="-302895">
              <a:lnSpc>
                <a:spcPct val="99400"/>
              </a:lnSpc>
              <a:spcBef>
                <a:spcPts val="464"/>
              </a:spcBef>
              <a:buClr>
                <a:srgbClr val="D16349"/>
              </a:buClr>
              <a:buSzPct val="85185"/>
              <a:buFont typeface="Arial"/>
              <a:buChar char="●"/>
              <a:tabLst>
                <a:tab pos="316230" algn="l"/>
              </a:tabLst>
            </a:pPr>
            <a:r>
              <a:rPr sz="2700" spc="-5" dirty="0">
                <a:latin typeface="Georgia"/>
                <a:cs typeface="Georgia"/>
              </a:rPr>
              <a:t>For example, sale of goods worth Rs.200000,  purchase of raw materials Rs.100000, Rent Paid  Rs.10000 etc. are expressed in terms of money, and  so they are recorded in the books of</a:t>
            </a:r>
            <a:r>
              <a:rPr sz="2700" spc="-30" dirty="0">
                <a:latin typeface="Georgia"/>
                <a:cs typeface="Georgia"/>
              </a:rPr>
              <a:t> </a:t>
            </a:r>
            <a:r>
              <a:rPr sz="2700" spc="-5" dirty="0">
                <a:latin typeface="Georgia"/>
                <a:cs typeface="Georgia"/>
              </a:rPr>
              <a:t>accounts.</a:t>
            </a:r>
            <a:endParaRPr sz="2700">
              <a:latin typeface="Georgia"/>
              <a:cs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528" y="415036"/>
            <a:ext cx="438912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Going-concern</a:t>
            </a:r>
            <a:r>
              <a:rPr sz="3300" b="0" spc="-85"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3297" y="1535176"/>
            <a:ext cx="8048625" cy="2166620"/>
          </a:xfrm>
          <a:prstGeom prst="rect">
            <a:avLst/>
          </a:prstGeom>
        </p:spPr>
        <p:txBody>
          <a:bodyPr vert="horz" wrap="square" lIns="0" tIns="10795" rIns="0" bIns="0" rtlCol="0">
            <a:spAutoFit/>
          </a:bodyPr>
          <a:lstStyle/>
          <a:p>
            <a:pPr marL="316865" marR="5080" indent="-304165">
              <a:lnSpc>
                <a:spcPct val="100400"/>
              </a:lnSpc>
              <a:spcBef>
                <a:spcPts val="85"/>
              </a:spcBef>
              <a:buClr>
                <a:srgbClr val="D16349"/>
              </a:buClr>
              <a:buSzPct val="83928"/>
              <a:buFont typeface="Arial"/>
              <a:buChar char="●"/>
              <a:tabLst>
                <a:tab pos="317500" algn="l"/>
              </a:tabLst>
            </a:pPr>
            <a:r>
              <a:rPr sz="2800" spc="-5" dirty="0">
                <a:latin typeface="Georgia"/>
                <a:cs typeface="Georgia"/>
              </a:rPr>
              <a:t>This concept states that </a:t>
            </a:r>
            <a:r>
              <a:rPr sz="2800" dirty="0">
                <a:latin typeface="Georgia"/>
                <a:cs typeface="Georgia"/>
              </a:rPr>
              <a:t>a </a:t>
            </a:r>
            <a:r>
              <a:rPr sz="2800" spc="-5" dirty="0">
                <a:latin typeface="Georgia"/>
                <a:cs typeface="Georgia"/>
              </a:rPr>
              <a:t>business firm will  continue to carry on its activities for an indefinite  period of time. Simply stated, it means that every  business entity has continuity of life. Thus, it will  not be dissolved in the near</a:t>
            </a:r>
            <a:r>
              <a:rPr sz="2800" spc="-20" dirty="0">
                <a:latin typeface="Georgia"/>
                <a:cs typeface="Georgia"/>
              </a:rPr>
              <a:t> </a:t>
            </a:r>
            <a:r>
              <a:rPr sz="2800" spc="-5" dirty="0">
                <a:latin typeface="Georgia"/>
                <a:cs typeface="Georgia"/>
              </a:rPr>
              <a:t>future.</a:t>
            </a:r>
            <a:endParaRPr sz="2800">
              <a:latin typeface="Georgia"/>
              <a:cs typeface="Georg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5353" y="415036"/>
            <a:ext cx="246634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Cost</a:t>
            </a:r>
            <a:r>
              <a:rPr sz="3300" b="0" spc="-85"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8851" y="1537715"/>
            <a:ext cx="8251190" cy="3604895"/>
          </a:xfrm>
          <a:prstGeom prst="rect">
            <a:avLst/>
          </a:prstGeom>
        </p:spPr>
        <p:txBody>
          <a:bodyPr vert="horz" wrap="square" lIns="0" tIns="10795" rIns="0" bIns="0" rtlCol="0">
            <a:spAutoFit/>
          </a:bodyPr>
          <a:lstStyle/>
          <a:p>
            <a:pPr marL="311150" marR="5080" indent="-298450">
              <a:lnSpc>
                <a:spcPct val="100499"/>
              </a:lnSpc>
              <a:spcBef>
                <a:spcPts val="85"/>
              </a:spcBef>
              <a:buClr>
                <a:srgbClr val="D16349"/>
              </a:buClr>
              <a:buSzPct val="84782"/>
              <a:buFont typeface="Arial"/>
              <a:buChar char="●"/>
              <a:tabLst>
                <a:tab pos="311785" algn="l"/>
              </a:tabLst>
            </a:pPr>
            <a:r>
              <a:rPr sz="2300" spc="-5" dirty="0">
                <a:latin typeface="Georgia"/>
                <a:cs typeface="Georgia"/>
              </a:rPr>
              <a:t>Cost concept states that all assets are recorded in the books of  accounts at their purchase price, which includes cost of  acquisition, transportation and installation and not at its  market</a:t>
            </a:r>
            <a:r>
              <a:rPr sz="2300" spc="-10" dirty="0">
                <a:latin typeface="Georgia"/>
                <a:cs typeface="Georgia"/>
              </a:rPr>
              <a:t> </a:t>
            </a:r>
            <a:r>
              <a:rPr sz="2300" spc="-5" dirty="0">
                <a:latin typeface="Georgia"/>
                <a:cs typeface="Georgia"/>
              </a:rPr>
              <a:t>price.</a:t>
            </a:r>
            <a:endParaRPr sz="2300">
              <a:latin typeface="Georgia"/>
              <a:cs typeface="Georgia"/>
            </a:endParaRPr>
          </a:p>
          <a:p>
            <a:pPr marL="311150" marR="17145" indent="-298450">
              <a:lnSpc>
                <a:spcPct val="100499"/>
              </a:lnSpc>
              <a:spcBef>
                <a:spcPts val="459"/>
              </a:spcBef>
              <a:buClr>
                <a:srgbClr val="D16349"/>
              </a:buClr>
              <a:buSzPct val="84782"/>
              <a:buFont typeface="Arial"/>
              <a:buChar char="●"/>
              <a:tabLst>
                <a:tab pos="311785" algn="l"/>
              </a:tabLst>
            </a:pPr>
            <a:r>
              <a:rPr sz="2300" spc="-5" dirty="0">
                <a:latin typeface="Georgia"/>
                <a:cs typeface="Georgia"/>
              </a:rPr>
              <a:t>For example, </a:t>
            </a:r>
            <a:r>
              <a:rPr sz="2300" dirty="0">
                <a:latin typeface="Georgia"/>
                <a:cs typeface="Georgia"/>
              </a:rPr>
              <a:t>a </a:t>
            </a:r>
            <a:r>
              <a:rPr sz="2300" spc="-5" dirty="0">
                <a:latin typeface="Georgia"/>
                <a:cs typeface="Georgia"/>
              </a:rPr>
              <a:t>machine was purchased by XYZ Limited for  Rs.500000, for manufacturing shoes. An amount of Rs.1,000  were spent on transporting the machine to the factory site. In  addition, Rs.2000 were spent on its installation. The total  amount at which the machine will be recorded in the books of  accounts would be the sum of all these items i.e.</a:t>
            </a:r>
            <a:r>
              <a:rPr sz="2300" spc="-40" dirty="0">
                <a:latin typeface="Georgia"/>
                <a:cs typeface="Georgia"/>
              </a:rPr>
              <a:t> </a:t>
            </a:r>
            <a:r>
              <a:rPr sz="2300" spc="-5" dirty="0">
                <a:latin typeface="Georgia"/>
                <a:cs typeface="Georgia"/>
              </a:rPr>
              <a:t>Rs.503000.</a:t>
            </a:r>
            <a:endParaRPr sz="2300">
              <a:latin typeface="Georgia"/>
              <a:cs typeface="Georgi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2522" y="415036"/>
            <a:ext cx="387032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Dual Aspect</a:t>
            </a:r>
            <a:r>
              <a:rPr sz="3300" b="0" spc="-90"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8851" y="1537715"/>
            <a:ext cx="8392795" cy="4233545"/>
          </a:xfrm>
          <a:prstGeom prst="rect">
            <a:avLst/>
          </a:prstGeom>
        </p:spPr>
        <p:txBody>
          <a:bodyPr vert="horz" wrap="square" lIns="0" tIns="12700" rIns="0" bIns="0" rtlCol="0">
            <a:spAutoFit/>
          </a:bodyPr>
          <a:lstStyle/>
          <a:p>
            <a:pPr marL="311150" indent="-298450">
              <a:lnSpc>
                <a:spcPts val="2470"/>
              </a:lnSpc>
              <a:spcBef>
                <a:spcPts val="100"/>
              </a:spcBef>
              <a:buClr>
                <a:srgbClr val="D16349"/>
              </a:buClr>
              <a:buSzPct val="84782"/>
              <a:buFont typeface="Arial"/>
              <a:buChar char="●"/>
              <a:tabLst>
                <a:tab pos="311785" algn="l"/>
              </a:tabLst>
            </a:pPr>
            <a:r>
              <a:rPr sz="2300" spc="-5" dirty="0">
                <a:latin typeface="Georgia"/>
                <a:cs typeface="Georgia"/>
              </a:rPr>
              <a:t>This concept assumes that every transaction has </a:t>
            </a:r>
            <a:r>
              <a:rPr sz="2300" dirty="0">
                <a:latin typeface="Georgia"/>
                <a:cs typeface="Georgia"/>
              </a:rPr>
              <a:t>a </a:t>
            </a:r>
            <a:r>
              <a:rPr sz="2300" spc="-5" dirty="0">
                <a:latin typeface="Georgia"/>
                <a:cs typeface="Georgia"/>
              </a:rPr>
              <a:t>dual</a:t>
            </a:r>
            <a:r>
              <a:rPr sz="2300" spc="-55" dirty="0">
                <a:latin typeface="Georgia"/>
                <a:cs typeface="Georgia"/>
              </a:rPr>
              <a:t> </a:t>
            </a:r>
            <a:r>
              <a:rPr sz="2300" spc="-5" dirty="0">
                <a:latin typeface="Georgia"/>
                <a:cs typeface="Georgia"/>
              </a:rPr>
              <a:t>effect,</a:t>
            </a:r>
            <a:endParaRPr sz="2300">
              <a:latin typeface="Georgia"/>
              <a:cs typeface="Georgia"/>
            </a:endParaRPr>
          </a:p>
          <a:p>
            <a:pPr marL="311150" marR="18415">
              <a:lnSpc>
                <a:spcPct val="78800"/>
              </a:lnSpc>
              <a:spcBef>
                <a:spcPts val="290"/>
              </a:spcBef>
            </a:pPr>
            <a:r>
              <a:rPr sz="2300" spc="-5" dirty="0">
                <a:latin typeface="Georgia"/>
                <a:cs typeface="Georgia"/>
              </a:rPr>
              <a:t>i.e. it affects two accounts in their respective opposite sides.  Therefore, the transaction should be recorded at two places. It  means, both the aspects of the transaction must be recorded in  the books of</a:t>
            </a:r>
            <a:r>
              <a:rPr sz="2300" spc="-10" dirty="0">
                <a:latin typeface="Georgia"/>
                <a:cs typeface="Georgia"/>
              </a:rPr>
              <a:t> </a:t>
            </a:r>
            <a:r>
              <a:rPr sz="2300" spc="-5" dirty="0">
                <a:latin typeface="Georgia"/>
                <a:cs typeface="Georgia"/>
              </a:rPr>
              <a:t>accounts.</a:t>
            </a:r>
            <a:endParaRPr sz="2300">
              <a:latin typeface="Georgia"/>
              <a:cs typeface="Georgia"/>
            </a:endParaRPr>
          </a:p>
          <a:p>
            <a:pPr marL="311150" marR="5080" indent="-298450">
              <a:lnSpc>
                <a:spcPct val="80000"/>
              </a:lnSpc>
              <a:spcBef>
                <a:spcPts val="430"/>
              </a:spcBef>
              <a:buClr>
                <a:srgbClr val="D16349"/>
              </a:buClr>
              <a:buSzPct val="84782"/>
              <a:buFont typeface="Arial"/>
              <a:buChar char="●"/>
              <a:tabLst>
                <a:tab pos="311785" algn="l"/>
              </a:tabLst>
            </a:pPr>
            <a:r>
              <a:rPr sz="2300" spc="-5" dirty="0">
                <a:latin typeface="Georgia"/>
                <a:cs typeface="Georgia"/>
              </a:rPr>
              <a:t>For example, goods purchased for cash has two aspects which  are (i) Giving of cash (ii) Receiving of goods. These two aspects  are to be</a:t>
            </a:r>
            <a:r>
              <a:rPr sz="2300" spc="-10" dirty="0">
                <a:latin typeface="Georgia"/>
                <a:cs typeface="Georgia"/>
              </a:rPr>
              <a:t> </a:t>
            </a:r>
            <a:r>
              <a:rPr sz="2300" spc="-5" dirty="0">
                <a:latin typeface="Georgia"/>
                <a:cs typeface="Georgia"/>
              </a:rPr>
              <a:t>recorded.</a:t>
            </a:r>
            <a:endParaRPr sz="2300">
              <a:latin typeface="Georgia"/>
              <a:cs typeface="Georgia"/>
            </a:endParaRPr>
          </a:p>
          <a:p>
            <a:pPr marL="311150" marR="302895" indent="-298450">
              <a:lnSpc>
                <a:spcPts val="2240"/>
              </a:lnSpc>
              <a:spcBef>
                <a:spcPts val="380"/>
              </a:spcBef>
              <a:buClr>
                <a:srgbClr val="D16349"/>
              </a:buClr>
              <a:buSzPct val="84782"/>
              <a:buFont typeface="Arial"/>
              <a:buChar char="●"/>
              <a:tabLst>
                <a:tab pos="311785" algn="l"/>
              </a:tabLst>
            </a:pPr>
            <a:r>
              <a:rPr sz="2300" spc="-5" dirty="0">
                <a:latin typeface="Georgia"/>
                <a:cs typeface="Georgia"/>
              </a:rPr>
              <a:t>Thus, the duality concept is commonly expressed in terms of  fundamental accounting equation</a:t>
            </a:r>
            <a:r>
              <a:rPr sz="2300" spc="-15" dirty="0">
                <a:latin typeface="Georgia"/>
                <a:cs typeface="Georgia"/>
              </a:rPr>
              <a:t> </a:t>
            </a:r>
            <a:r>
              <a:rPr sz="2300" dirty="0">
                <a:latin typeface="Georgia"/>
                <a:cs typeface="Georgia"/>
              </a:rPr>
              <a:t>:</a:t>
            </a:r>
            <a:endParaRPr sz="2300">
              <a:latin typeface="Georgia"/>
              <a:cs typeface="Georgia"/>
            </a:endParaRPr>
          </a:p>
          <a:p>
            <a:pPr marL="1306195">
              <a:lnSpc>
                <a:spcPts val="2615"/>
              </a:lnSpc>
            </a:pPr>
            <a:r>
              <a:rPr sz="2300" b="1" spc="-5" dirty="0">
                <a:latin typeface="Georgia"/>
                <a:cs typeface="Georgia"/>
              </a:rPr>
              <a:t>Assets </a:t>
            </a:r>
            <a:r>
              <a:rPr sz="2300" b="1" dirty="0">
                <a:latin typeface="Georgia"/>
                <a:cs typeface="Georgia"/>
              </a:rPr>
              <a:t>= </a:t>
            </a:r>
            <a:r>
              <a:rPr sz="2300" b="1" spc="-5" dirty="0">
                <a:latin typeface="Georgia"/>
                <a:cs typeface="Georgia"/>
              </a:rPr>
              <a:t>Liabilities </a:t>
            </a:r>
            <a:r>
              <a:rPr sz="2300" b="1" dirty="0">
                <a:latin typeface="Georgia"/>
                <a:cs typeface="Georgia"/>
              </a:rPr>
              <a:t>+</a:t>
            </a:r>
            <a:r>
              <a:rPr sz="2300" b="1" spc="-25" dirty="0">
                <a:latin typeface="Georgia"/>
                <a:cs typeface="Georgia"/>
              </a:rPr>
              <a:t> </a:t>
            </a:r>
            <a:r>
              <a:rPr sz="2300" b="1" spc="-5" dirty="0">
                <a:latin typeface="Georgia"/>
                <a:cs typeface="Georgia"/>
              </a:rPr>
              <a:t>Capital</a:t>
            </a:r>
            <a:endParaRPr sz="2300">
              <a:latin typeface="Georgia"/>
              <a:cs typeface="Georgia"/>
            </a:endParaRPr>
          </a:p>
          <a:p>
            <a:pPr marL="311150" marR="244475" indent="-298450">
              <a:lnSpc>
                <a:spcPct val="80000"/>
              </a:lnSpc>
              <a:spcBef>
                <a:spcPts val="525"/>
              </a:spcBef>
              <a:buClr>
                <a:srgbClr val="D16349"/>
              </a:buClr>
              <a:buSzPct val="84782"/>
              <a:buFont typeface="Arial"/>
              <a:buChar char="●"/>
              <a:tabLst>
                <a:tab pos="311785" algn="l"/>
              </a:tabLst>
            </a:pPr>
            <a:r>
              <a:rPr sz="2300" spc="-5" dirty="0">
                <a:latin typeface="Georgia"/>
                <a:cs typeface="Georgia"/>
              </a:rPr>
              <a:t>The above accounting equation states that the assets of </a:t>
            </a:r>
            <a:r>
              <a:rPr sz="2300" dirty="0">
                <a:latin typeface="Georgia"/>
                <a:cs typeface="Georgia"/>
              </a:rPr>
              <a:t>a  </a:t>
            </a:r>
            <a:r>
              <a:rPr sz="2300" spc="-5" dirty="0">
                <a:latin typeface="Georgia"/>
                <a:cs typeface="Georgia"/>
              </a:rPr>
              <a:t>business are always equal to the claims of owner/owners and  the</a:t>
            </a:r>
            <a:r>
              <a:rPr sz="2300" spc="-10" dirty="0">
                <a:latin typeface="Georgia"/>
                <a:cs typeface="Georgia"/>
              </a:rPr>
              <a:t> </a:t>
            </a:r>
            <a:r>
              <a:rPr sz="2300" spc="-5" dirty="0">
                <a:latin typeface="Georgia"/>
                <a:cs typeface="Georgia"/>
              </a:rPr>
              <a:t>outsiders.</a:t>
            </a:r>
            <a:endParaRPr sz="2300">
              <a:latin typeface="Georgia"/>
              <a:cs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133" y="415036"/>
            <a:ext cx="506730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 Period</a:t>
            </a:r>
            <a:r>
              <a:rPr sz="3300" b="0" spc="-90"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4372" y="1535684"/>
            <a:ext cx="8310245" cy="2961005"/>
          </a:xfrm>
          <a:prstGeom prst="rect">
            <a:avLst/>
          </a:prstGeom>
        </p:spPr>
        <p:txBody>
          <a:bodyPr vert="horz" wrap="square" lIns="0" tIns="27305" rIns="0" bIns="0" rtlCol="0">
            <a:spAutoFit/>
          </a:bodyPr>
          <a:lstStyle/>
          <a:p>
            <a:pPr marL="315595" marR="160655"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All the transactions are recorded in the books of  accounts on the assumption that profits on these  transactions are to be ascertained for </a:t>
            </a:r>
            <a:r>
              <a:rPr sz="2700" dirty="0">
                <a:latin typeface="Georgia"/>
                <a:cs typeface="Georgia"/>
              </a:rPr>
              <a:t>a </a:t>
            </a:r>
            <a:r>
              <a:rPr sz="2700" spc="-5" dirty="0">
                <a:latin typeface="Georgia"/>
                <a:cs typeface="Georgia"/>
              </a:rPr>
              <a:t>specified  period. This is known as accounting period</a:t>
            </a:r>
            <a:r>
              <a:rPr sz="2700" spc="-70" dirty="0">
                <a:latin typeface="Georgia"/>
                <a:cs typeface="Georgia"/>
              </a:rPr>
              <a:t> </a:t>
            </a:r>
            <a:r>
              <a:rPr sz="2700" spc="-5" dirty="0">
                <a:latin typeface="Georgia"/>
                <a:cs typeface="Georgia"/>
              </a:rPr>
              <a:t>concept.</a:t>
            </a:r>
            <a:endParaRPr sz="2700">
              <a:latin typeface="Georgia"/>
              <a:cs typeface="Georgia"/>
            </a:endParaRPr>
          </a:p>
          <a:p>
            <a:pPr marL="315595" marR="5080" indent="-302895">
              <a:lnSpc>
                <a:spcPct val="99300"/>
              </a:lnSpc>
              <a:spcBef>
                <a:spcPts val="425"/>
              </a:spcBef>
              <a:buClr>
                <a:srgbClr val="D16349"/>
              </a:buClr>
              <a:buSzPct val="85185"/>
              <a:buFont typeface="Arial"/>
              <a:buChar char="●"/>
              <a:tabLst>
                <a:tab pos="316230" algn="l"/>
              </a:tabLst>
            </a:pPr>
            <a:r>
              <a:rPr sz="2700" spc="-5" dirty="0">
                <a:latin typeface="Georgia"/>
                <a:cs typeface="Georgia"/>
              </a:rPr>
              <a:t>Thus, this concept requires that </a:t>
            </a:r>
            <a:r>
              <a:rPr sz="2700" dirty="0">
                <a:latin typeface="Georgia"/>
                <a:cs typeface="Georgia"/>
              </a:rPr>
              <a:t>a </a:t>
            </a:r>
            <a:r>
              <a:rPr sz="2700" spc="-5" dirty="0">
                <a:latin typeface="Georgia"/>
                <a:cs typeface="Georgia"/>
              </a:rPr>
              <a:t>balance sheet and  profit and loss account should be prepared at regular  intervals.</a:t>
            </a:r>
            <a:endParaRPr sz="2700">
              <a:latin typeface="Georgia"/>
              <a:cs typeface="Georgi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475" y="415036"/>
            <a:ext cx="340614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Matching</a:t>
            </a:r>
            <a:r>
              <a:rPr sz="3300" b="0" spc="-85"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4372" y="1535684"/>
            <a:ext cx="8357870" cy="3780154"/>
          </a:xfrm>
          <a:prstGeom prst="rect">
            <a:avLst/>
          </a:prstGeom>
        </p:spPr>
        <p:txBody>
          <a:bodyPr vert="horz" wrap="square" lIns="0" tIns="28575" rIns="0" bIns="0" rtlCol="0">
            <a:spAutoFit/>
          </a:bodyPr>
          <a:lstStyle/>
          <a:p>
            <a:pPr marL="315595" marR="217804" indent="-302895">
              <a:lnSpc>
                <a:spcPts val="3220"/>
              </a:lnSpc>
              <a:spcBef>
                <a:spcPts val="225"/>
              </a:spcBef>
              <a:buClr>
                <a:srgbClr val="D16349"/>
              </a:buClr>
              <a:buSzPct val="85185"/>
              <a:buFont typeface="Arial"/>
              <a:buChar char="●"/>
              <a:tabLst>
                <a:tab pos="316230" algn="l"/>
              </a:tabLst>
            </a:pPr>
            <a:r>
              <a:rPr sz="2700" spc="-5" dirty="0">
                <a:latin typeface="Georgia"/>
                <a:cs typeface="Georgia"/>
              </a:rPr>
              <a:t>Though the business is </a:t>
            </a:r>
            <a:r>
              <a:rPr sz="2700" dirty="0">
                <a:latin typeface="Georgia"/>
                <a:cs typeface="Georgia"/>
              </a:rPr>
              <a:t>a </a:t>
            </a:r>
            <a:r>
              <a:rPr sz="2700" spc="-5" dirty="0">
                <a:latin typeface="Georgia"/>
                <a:cs typeface="Georgia"/>
              </a:rPr>
              <a:t>continuous affair, its  continuity is artificially split into several accounting  years for determining the periodical results. Thus,  expenses of </a:t>
            </a:r>
            <a:r>
              <a:rPr sz="2700" dirty="0">
                <a:latin typeface="Georgia"/>
                <a:cs typeface="Georgia"/>
              </a:rPr>
              <a:t>a </a:t>
            </a:r>
            <a:r>
              <a:rPr sz="2700" spc="-5" dirty="0">
                <a:latin typeface="Georgia"/>
                <a:cs typeface="Georgia"/>
              </a:rPr>
              <a:t>particular period are compared with  the revenues of that period to determine the net  operational results of that accounting</a:t>
            </a:r>
            <a:r>
              <a:rPr sz="2700" spc="-30" dirty="0">
                <a:latin typeface="Georgia"/>
                <a:cs typeface="Georgia"/>
              </a:rPr>
              <a:t> </a:t>
            </a:r>
            <a:r>
              <a:rPr sz="2700" spc="-5" dirty="0">
                <a:latin typeface="Georgia"/>
                <a:cs typeface="Georgia"/>
              </a:rPr>
              <a:t>period.</a:t>
            </a:r>
            <a:endParaRPr sz="2700">
              <a:latin typeface="Georgia"/>
              <a:cs typeface="Georgia"/>
            </a:endParaRPr>
          </a:p>
          <a:p>
            <a:pPr marL="315595" marR="5080" indent="-302895" algn="just">
              <a:lnSpc>
                <a:spcPct val="99300"/>
              </a:lnSpc>
              <a:spcBef>
                <a:spcPts val="465"/>
              </a:spcBef>
              <a:buClr>
                <a:srgbClr val="D16349"/>
              </a:buClr>
              <a:buSzPct val="85185"/>
              <a:buFont typeface="Arial"/>
              <a:buChar char="●"/>
              <a:tabLst>
                <a:tab pos="316230" algn="l"/>
              </a:tabLst>
            </a:pPr>
            <a:r>
              <a:rPr sz="2700" spc="-5" dirty="0">
                <a:latin typeface="Georgia"/>
                <a:cs typeface="Georgia"/>
              </a:rPr>
              <a:t>As for example; rent for twelve months whether paid  or not is matched against the revenues earned during  these twelve</a:t>
            </a:r>
            <a:r>
              <a:rPr sz="2700" spc="-10" dirty="0">
                <a:latin typeface="Georgia"/>
                <a:cs typeface="Georgia"/>
              </a:rPr>
              <a:t> </a:t>
            </a:r>
            <a:r>
              <a:rPr sz="2700" spc="-5" dirty="0">
                <a:latin typeface="Georgia"/>
                <a:cs typeface="Georgia"/>
              </a:rPr>
              <a:t>months.</a:t>
            </a:r>
            <a:endParaRPr sz="2700">
              <a:latin typeface="Georgia"/>
              <a:cs typeface="Georgi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3836" y="415036"/>
            <a:ext cx="3726179"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Realisation</a:t>
            </a:r>
            <a:r>
              <a:rPr sz="3300" b="0" spc="-85"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8851" y="1537715"/>
            <a:ext cx="8401685" cy="3719195"/>
          </a:xfrm>
          <a:prstGeom prst="rect">
            <a:avLst/>
          </a:prstGeom>
        </p:spPr>
        <p:txBody>
          <a:bodyPr vert="horz" wrap="square" lIns="0" tIns="10795" rIns="0" bIns="0" rtlCol="0">
            <a:spAutoFit/>
          </a:bodyPr>
          <a:lstStyle/>
          <a:p>
            <a:pPr marL="311150" marR="5080" indent="-298450">
              <a:lnSpc>
                <a:spcPct val="100499"/>
              </a:lnSpc>
              <a:spcBef>
                <a:spcPts val="85"/>
              </a:spcBef>
              <a:buClr>
                <a:srgbClr val="D16349"/>
              </a:buClr>
              <a:buSzPct val="84782"/>
              <a:buFont typeface="Arial"/>
              <a:buChar char="●"/>
              <a:tabLst>
                <a:tab pos="311785" algn="l"/>
              </a:tabLst>
            </a:pPr>
            <a:r>
              <a:rPr sz="2300" spc="-5" dirty="0">
                <a:latin typeface="Georgia"/>
                <a:cs typeface="Georgia"/>
              </a:rPr>
              <a:t>This concept states that revenue from any business transaction  should be included in the accounting records only when it is  realised.</a:t>
            </a:r>
            <a:endParaRPr sz="2300">
              <a:latin typeface="Georgia"/>
              <a:cs typeface="Georgia"/>
            </a:endParaRPr>
          </a:p>
          <a:p>
            <a:pPr marL="311150" marR="431165" indent="-298450">
              <a:lnSpc>
                <a:spcPct val="100000"/>
              </a:lnSpc>
              <a:spcBef>
                <a:spcPts val="475"/>
              </a:spcBef>
              <a:buClr>
                <a:srgbClr val="D16349"/>
              </a:buClr>
              <a:buSzPct val="84782"/>
              <a:buFont typeface="Arial"/>
              <a:buChar char="●"/>
              <a:tabLst>
                <a:tab pos="311785" algn="l"/>
              </a:tabLst>
            </a:pPr>
            <a:r>
              <a:rPr sz="2300" spc="-5" dirty="0">
                <a:latin typeface="Georgia"/>
                <a:cs typeface="Georgia"/>
              </a:rPr>
              <a:t>The term realisation means creation of legal right to receive  money. Selling goods is realisation, receiving order is</a:t>
            </a:r>
            <a:r>
              <a:rPr sz="2300" spc="-45" dirty="0">
                <a:latin typeface="Georgia"/>
                <a:cs typeface="Georgia"/>
              </a:rPr>
              <a:t> </a:t>
            </a:r>
            <a:r>
              <a:rPr sz="2300" spc="-5" dirty="0">
                <a:latin typeface="Georgia"/>
                <a:cs typeface="Georgia"/>
              </a:rPr>
              <a:t>not.</a:t>
            </a:r>
            <a:endParaRPr sz="2300">
              <a:latin typeface="Georgia"/>
              <a:cs typeface="Georgia"/>
            </a:endParaRPr>
          </a:p>
          <a:p>
            <a:pPr marL="311150" marR="396875" indent="-298450">
              <a:lnSpc>
                <a:spcPct val="100400"/>
              </a:lnSpc>
              <a:spcBef>
                <a:spcPts val="470"/>
              </a:spcBef>
              <a:buClr>
                <a:srgbClr val="D16349"/>
              </a:buClr>
              <a:buSzPct val="84782"/>
              <a:buFont typeface="Arial"/>
              <a:buChar char="●"/>
              <a:tabLst>
                <a:tab pos="311785" algn="l"/>
              </a:tabLst>
            </a:pPr>
            <a:r>
              <a:rPr sz="2300" spc="-5" dirty="0">
                <a:latin typeface="Georgia"/>
                <a:cs typeface="Georgia"/>
              </a:rPr>
              <a:t>In other words, revenue is said to have been realised when  cash has been received or right to receive cash on the sale of  goods or services or both has been</a:t>
            </a:r>
            <a:r>
              <a:rPr sz="2300" spc="-20" dirty="0">
                <a:latin typeface="Georgia"/>
                <a:cs typeface="Georgia"/>
              </a:rPr>
              <a:t> </a:t>
            </a:r>
            <a:r>
              <a:rPr sz="2300" spc="-5" dirty="0">
                <a:latin typeface="Georgia"/>
                <a:cs typeface="Georgia"/>
              </a:rPr>
              <a:t>created.</a:t>
            </a:r>
            <a:endParaRPr sz="2300">
              <a:latin typeface="Georgia"/>
              <a:cs typeface="Georgia"/>
            </a:endParaRPr>
          </a:p>
          <a:p>
            <a:pPr marL="311150" marR="426720" indent="-298450">
              <a:lnSpc>
                <a:spcPct val="100000"/>
              </a:lnSpc>
              <a:spcBef>
                <a:spcPts val="475"/>
              </a:spcBef>
              <a:buClr>
                <a:srgbClr val="D16349"/>
              </a:buClr>
              <a:buSzPct val="84782"/>
              <a:buFont typeface="Arial"/>
              <a:buChar char="●"/>
              <a:tabLst>
                <a:tab pos="311785" algn="l"/>
              </a:tabLst>
            </a:pPr>
            <a:r>
              <a:rPr sz="2300" spc="-5" dirty="0">
                <a:latin typeface="Georgia"/>
                <a:cs typeface="Georgia"/>
              </a:rPr>
              <a:t>In short, the realisation occurs when the goods and services  have been sold either for cash or on</a:t>
            </a:r>
            <a:r>
              <a:rPr sz="2300" spc="-20" dirty="0">
                <a:latin typeface="Georgia"/>
                <a:cs typeface="Georgia"/>
              </a:rPr>
              <a:t> </a:t>
            </a:r>
            <a:r>
              <a:rPr sz="2300" spc="-5" dirty="0">
                <a:latin typeface="Georgia"/>
                <a:cs typeface="Georgia"/>
              </a:rPr>
              <a:t>credit.</a:t>
            </a:r>
            <a:endParaRPr sz="2300">
              <a:latin typeface="Georgia"/>
              <a:cs typeface="Georgi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0955" y="415036"/>
            <a:ext cx="517080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Objective Evidence</a:t>
            </a:r>
            <a:r>
              <a:rPr sz="3300" b="0" spc="-90"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44372" y="1535684"/>
            <a:ext cx="8224520" cy="2551430"/>
          </a:xfrm>
          <a:prstGeom prst="rect">
            <a:avLst/>
          </a:prstGeom>
        </p:spPr>
        <p:txBody>
          <a:bodyPr vert="horz" wrap="square" lIns="0" tIns="27305" rIns="0" bIns="0" rtlCol="0">
            <a:spAutoFit/>
          </a:bodyPr>
          <a:lstStyle/>
          <a:p>
            <a:pPr marL="315595" marR="728345"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This concept means that all accounting entries  should be evidenced and supported by business  documents such as invoices, vouchers,</a:t>
            </a:r>
            <a:r>
              <a:rPr sz="2700" spc="-35" dirty="0">
                <a:latin typeface="Georgia"/>
                <a:cs typeface="Georgia"/>
              </a:rPr>
              <a:t> </a:t>
            </a:r>
            <a:r>
              <a:rPr sz="2700" spc="-5" dirty="0">
                <a:latin typeface="Georgia"/>
                <a:cs typeface="Georgia"/>
              </a:rPr>
              <a:t>etc.</a:t>
            </a:r>
            <a:endParaRPr sz="2700">
              <a:latin typeface="Georgia"/>
              <a:cs typeface="Georgia"/>
            </a:endParaRPr>
          </a:p>
          <a:p>
            <a:pPr marL="315595" marR="5080" indent="-302895">
              <a:lnSpc>
                <a:spcPct val="99300"/>
              </a:lnSpc>
              <a:spcBef>
                <a:spcPts val="430"/>
              </a:spcBef>
              <a:buClr>
                <a:srgbClr val="D16349"/>
              </a:buClr>
              <a:buSzPct val="85185"/>
              <a:buFont typeface="Arial"/>
              <a:buChar char="●"/>
              <a:tabLst>
                <a:tab pos="316230" algn="l"/>
              </a:tabLst>
            </a:pPr>
            <a:r>
              <a:rPr sz="2700" spc="-5" dirty="0">
                <a:latin typeface="Georgia"/>
                <a:cs typeface="Georgia"/>
              </a:rPr>
              <a:t>This concept also implies that the evidences must be  completely objective, and must be subject to  verification by</a:t>
            </a:r>
            <a:r>
              <a:rPr sz="2700" spc="-10" dirty="0">
                <a:latin typeface="Georgia"/>
                <a:cs typeface="Georgia"/>
              </a:rPr>
              <a:t> </a:t>
            </a:r>
            <a:r>
              <a:rPr sz="2700" spc="-5" dirty="0">
                <a:latin typeface="Georgia"/>
                <a:cs typeface="Georgia"/>
              </a:rPr>
              <a:t>auditors.</a:t>
            </a:r>
            <a:endParaRPr sz="2700">
              <a:latin typeface="Georgia"/>
              <a:cs typeface="Georg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2926" y="415036"/>
            <a:ext cx="304990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Accrual</a:t>
            </a:r>
            <a:r>
              <a:rPr sz="3300" b="0" spc="-85" dirty="0">
                <a:latin typeface="Georgia"/>
                <a:cs typeface="Georgia"/>
              </a:rPr>
              <a:t> </a:t>
            </a:r>
            <a:r>
              <a:rPr sz="3300" b="0" spc="-5" dirty="0">
                <a:latin typeface="Georgia"/>
                <a:cs typeface="Georgia"/>
              </a:rPr>
              <a:t>Concept</a:t>
            </a:r>
            <a:endParaRPr sz="3300">
              <a:latin typeface="Georgia"/>
              <a:cs typeface="Georgia"/>
            </a:endParaRPr>
          </a:p>
        </p:txBody>
      </p:sp>
      <p:sp>
        <p:nvSpPr>
          <p:cNvPr id="3" name="object 3"/>
          <p:cNvSpPr txBox="1"/>
          <p:nvPr/>
        </p:nvSpPr>
        <p:spPr>
          <a:xfrm>
            <a:off x="352255" y="1539239"/>
            <a:ext cx="8380095" cy="4064000"/>
          </a:xfrm>
          <a:prstGeom prst="rect">
            <a:avLst/>
          </a:prstGeom>
        </p:spPr>
        <p:txBody>
          <a:bodyPr vert="horz" wrap="square" lIns="0" tIns="45085" rIns="0" bIns="0" rtlCol="0">
            <a:spAutoFit/>
          </a:bodyPr>
          <a:lstStyle/>
          <a:p>
            <a:pPr marL="307975" marR="82550" indent="-295275">
              <a:lnSpc>
                <a:spcPts val="2180"/>
              </a:lnSpc>
              <a:spcBef>
                <a:spcPts val="355"/>
              </a:spcBef>
              <a:buClr>
                <a:srgbClr val="D16349"/>
              </a:buClr>
              <a:buSzPct val="85000"/>
              <a:buFont typeface="Arial"/>
              <a:buChar char="●"/>
              <a:tabLst>
                <a:tab pos="307975" algn="l"/>
                <a:tab pos="308610" algn="l"/>
              </a:tabLst>
            </a:pPr>
            <a:r>
              <a:rPr sz="2000" spc="-5" dirty="0">
                <a:latin typeface="Georgia"/>
                <a:cs typeface="Georgia"/>
              </a:rPr>
              <a:t>The Accrual concept is concerned with the recognition of both revenues  and</a:t>
            </a:r>
            <a:r>
              <a:rPr sz="2000" spc="-10" dirty="0">
                <a:latin typeface="Georgia"/>
                <a:cs typeface="Georgia"/>
              </a:rPr>
              <a:t> </a:t>
            </a:r>
            <a:r>
              <a:rPr sz="2000" spc="-5" dirty="0">
                <a:latin typeface="Georgia"/>
                <a:cs typeface="Georgia"/>
              </a:rPr>
              <a:t>expenses.</a:t>
            </a:r>
            <a:endParaRPr sz="2000">
              <a:latin typeface="Georgia"/>
              <a:cs typeface="Georgia"/>
            </a:endParaRPr>
          </a:p>
          <a:p>
            <a:pPr marL="307975" marR="450850" indent="-295275">
              <a:lnSpc>
                <a:spcPct val="90100"/>
              </a:lnSpc>
              <a:spcBef>
                <a:spcPts val="370"/>
              </a:spcBef>
              <a:buClr>
                <a:srgbClr val="D16349"/>
              </a:buClr>
              <a:buSzPct val="85000"/>
              <a:buFont typeface="Arial"/>
              <a:buChar char="●"/>
              <a:tabLst>
                <a:tab pos="307975" algn="l"/>
                <a:tab pos="308610" algn="l"/>
              </a:tabLst>
            </a:pPr>
            <a:r>
              <a:rPr sz="2000" spc="-5" dirty="0">
                <a:latin typeface="Georgia"/>
                <a:cs typeface="Georgia"/>
              </a:rPr>
              <a:t>The meaning of accrual is something that becomes due especially an  amount of money that is yet to be paid or received at the end of the  accounting</a:t>
            </a:r>
            <a:r>
              <a:rPr sz="2000" spc="-10" dirty="0">
                <a:latin typeface="Georgia"/>
                <a:cs typeface="Georgia"/>
              </a:rPr>
              <a:t> </a:t>
            </a:r>
            <a:r>
              <a:rPr sz="2000" spc="-5" dirty="0">
                <a:latin typeface="Georgia"/>
                <a:cs typeface="Georgia"/>
              </a:rPr>
              <a:t>period.</a:t>
            </a:r>
            <a:endParaRPr sz="2000">
              <a:latin typeface="Georgia"/>
              <a:cs typeface="Georgia"/>
            </a:endParaRPr>
          </a:p>
          <a:p>
            <a:pPr marL="307975" marR="5080" indent="-295275">
              <a:lnSpc>
                <a:spcPct val="90100"/>
              </a:lnSpc>
              <a:spcBef>
                <a:spcPts val="415"/>
              </a:spcBef>
              <a:buClr>
                <a:srgbClr val="D16349"/>
              </a:buClr>
              <a:buSzPct val="85000"/>
              <a:buFont typeface="Arial"/>
              <a:buChar char="●"/>
              <a:tabLst>
                <a:tab pos="307975" algn="l"/>
                <a:tab pos="308610" algn="l"/>
              </a:tabLst>
            </a:pPr>
            <a:r>
              <a:rPr sz="2000" spc="-5" dirty="0">
                <a:latin typeface="Georgia"/>
                <a:cs typeface="Georgia"/>
              </a:rPr>
              <a:t>It means that revenues are recognised when they become receivable.  Though cash is received or not received and the expenses are recognised  when they become payable though cash is paid or not</a:t>
            </a:r>
            <a:r>
              <a:rPr sz="2000" spc="-20" dirty="0">
                <a:latin typeface="Georgia"/>
                <a:cs typeface="Georgia"/>
              </a:rPr>
              <a:t> </a:t>
            </a:r>
            <a:r>
              <a:rPr sz="2000" spc="-5" dirty="0">
                <a:latin typeface="Georgia"/>
                <a:cs typeface="Georgia"/>
              </a:rPr>
              <a:t>paid.</a:t>
            </a:r>
            <a:endParaRPr sz="2000">
              <a:latin typeface="Georgia"/>
              <a:cs typeface="Georgia"/>
            </a:endParaRPr>
          </a:p>
          <a:p>
            <a:pPr marL="307975" marR="114300" indent="-295275">
              <a:lnSpc>
                <a:spcPct val="90400"/>
              </a:lnSpc>
              <a:spcBef>
                <a:spcPts val="405"/>
              </a:spcBef>
              <a:buClr>
                <a:srgbClr val="D16349"/>
              </a:buClr>
              <a:buSzPct val="85000"/>
              <a:buFont typeface="Arial"/>
              <a:buChar char="●"/>
              <a:tabLst>
                <a:tab pos="307975" algn="l"/>
                <a:tab pos="308610" algn="l"/>
              </a:tabLst>
            </a:pPr>
            <a:r>
              <a:rPr sz="2000" spc="-5" dirty="0">
                <a:latin typeface="Georgia"/>
                <a:cs typeface="Georgia"/>
              </a:rPr>
              <a:t>For example, if the firm received goods costing Rs.20000 on 29th  March 2005 but the payment is made on 2nd April 2005 the accrual  concept requires that expenses must be recorded for the year ending  31st March 2005 although no payment has been made until 31st March  2005 though the service has been received and the person to whom the  payment should have been made is shown as</a:t>
            </a:r>
            <a:r>
              <a:rPr sz="2000" spc="-20" dirty="0">
                <a:latin typeface="Georgia"/>
                <a:cs typeface="Georgia"/>
              </a:rPr>
              <a:t> </a:t>
            </a:r>
            <a:r>
              <a:rPr sz="2000" spc="-5" dirty="0">
                <a:latin typeface="Georgia"/>
                <a:cs typeface="Georgia"/>
              </a:rPr>
              <a:t>creditor.</a:t>
            </a:r>
            <a:endParaRPr sz="2000">
              <a:latin typeface="Georgia"/>
              <a:cs typeface="Georgi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1594" y="415036"/>
            <a:ext cx="454977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0" dirty="0">
                <a:latin typeface="Georgia"/>
                <a:cs typeface="Georgia"/>
              </a:rPr>
              <a:t> </a:t>
            </a:r>
            <a:r>
              <a:rPr sz="3300" b="0" spc="-5" dirty="0">
                <a:latin typeface="Georgia"/>
                <a:cs typeface="Georgia"/>
              </a:rPr>
              <a:t>Conventions</a:t>
            </a:r>
            <a:endParaRPr sz="3300">
              <a:latin typeface="Georgia"/>
              <a:cs typeface="Georgia"/>
            </a:endParaRPr>
          </a:p>
        </p:txBody>
      </p:sp>
      <p:sp>
        <p:nvSpPr>
          <p:cNvPr id="3" name="object 3"/>
          <p:cNvSpPr txBox="1"/>
          <p:nvPr/>
        </p:nvSpPr>
        <p:spPr>
          <a:xfrm>
            <a:off x="343297" y="1538351"/>
            <a:ext cx="8230870" cy="4376420"/>
          </a:xfrm>
          <a:prstGeom prst="rect">
            <a:avLst/>
          </a:prstGeom>
        </p:spPr>
        <p:txBody>
          <a:bodyPr vert="horz" wrap="square" lIns="0" tIns="10795" rIns="0" bIns="0" rtlCol="0">
            <a:spAutoFit/>
          </a:bodyPr>
          <a:lstStyle/>
          <a:p>
            <a:pPr marL="316865" marR="5080" indent="-304165">
              <a:lnSpc>
                <a:spcPct val="100400"/>
              </a:lnSpc>
              <a:spcBef>
                <a:spcPts val="85"/>
              </a:spcBef>
              <a:buClr>
                <a:srgbClr val="D16349"/>
              </a:buClr>
              <a:buSzPct val="83928"/>
              <a:buFont typeface="Arial"/>
              <a:buChar char="●"/>
              <a:tabLst>
                <a:tab pos="317500" algn="l"/>
              </a:tabLst>
            </a:pPr>
            <a:r>
              <a:rPr sz="2800" spc="-5" dirty="0">
                <a:latin typeface="Georgia"/>
                <a:cs typeface="Georgia"/>
              </a:rPr>
              <a:t>The term "accounting conventions" refer to the  customs or traditions, which are used as </a:t>
            </a:r>
            <a:r>
              <a:rPr sz="2800" dirty="0">
                <a:latin typeface="Georgia"/>
                <a:cs typeface="Georgia"/>
              </a:rPr>
              <a:t>a </a:t>
            </a:r>
            <a:r>
              <a:rPr sz="2800" spc="-5" dirty="0">
                <a:latin typeface="Georgia"/>
                <a:cs typeface="Georgia"/>
              </a:rPr>
              <a:t>guide in  the preparation of meaningful financial records in  the form of the income statement (Profit and Loss  Account) and the position statement (Balance  Sheet).</a:t>
            </a:r>
            <a:endParaRPr sz="2800">
              <a:latin typeface="Georgia"/>
              <a:cs typeface="Georgia"/>
            </a:endParaRPr>
          </a:p>
          <a:p>
            <a:pPr marL="316865" marR="21590" indent="-304165">
              <a:lnSpc>
                <a:spcPct val="100099"/>
              </a:lnSpc>
              <a:spcBef>
                <a:spcPts val="570"/>
              </a:spcBef>
              <a:buClr>
                <a:srgbClr val="D16349"/>
              </a:buClr>
              <a:buSzPct val="83928"/>
              <a:buFont typeface="Arial"/>
              <a:buChar char="●"/>
              <a:tabLst>
                <a:tab pos="317500" algn="l"/>
              </a:tabLst>
            </a:pPr>
            <a:r>
              <a:rPr sz="2800" spc="-5" dirty="0">
                <a:latin typeface="Georgia"/>
                <a:cs typeface="Georgia"/>
              </a:rPr>
              <a:t>Conventions help in comparing accounting data of  different business units or of the same unit for  different periods. These have been developed over  the</a:t>
            </a:r>
            <a:r>
              <a:rPr sz="2800" spc="-10" dirty="0">
                <a:latin typeface="Georgia"/>
                <a:cs typeface="Georgia"/>
              </a:rPr>
              <a:t> </a:t>
            </a:r>
            <a:r>
              <a:rPr sz="2800" spc="-5" dirty="0">
                <a:latin typeface="Georgia"/>
                <a:cs typeface="Georgia"/>
              </a:rPr>
              <a:t>years.</a:t>
            </a:r>
            <a:endParaRPr sz="280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5062" y="415036"/>
            <a:ext cx="620204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Types of Accounting</a:t>
            </a:r>
            <a:r>
              <a:rPr sz="3300" b="0" spc="-80" dirty="0">
                <a:latin typeface="Georgia"/>
                <a:cs typeface="Georgia"/>
              </a:rPr>
              <a:t> </a:t>
            </a:r>
            <a:r>
              <a:rPr sz="3300" b="0" spc="-5" dirty="0">
                <a:latin typeface="Georgia"/>
                <a:cs typeface="Georgia"/>
              </a:rPr>
              <a:t>Conventions</a:t>
            </a:r>
            <a:endParaRPr sz="3300">
              <a:latin typeface="Georgia"/>
              <a:cs typeface="Georgia"/>
            </a:endParaRPr>
          </a:p>
        </p:txBody>
      </p:sp>
      <p:sp>
        <p:nvSpPr>
          <p:cNvPr id="3" name="object 3"/>
          <p:cNvSpPr txBox="1"/>
          <p:nvPr/>
        </p:nvSpPr>
        <p:spPr>
          <a:xfrm>
            <a:off x="343297" y="1465325"/>
            <a:ext cx="4919980" cy="2016125"/>
          </a:xfrm>
          <a:prstGeom prst="rect">
            <a:avLst/>
          </a:prstGeom>
        </p:spPr>
        <p:txBody>
          <a:bodyPr vert="horz" wrap="square" lIns="0" tIns="85725" rIns="0" bIns="0" rtlCol="0">
            <a:spAutoFit/>
          </a:bodyPr>
          <a:lstStyle/>
          <a:p>
            <a:pPr marL="316865" indent="-304165">
              <a:lnSpc>
                <a:spcPct val="100000"/>
              </a:lnSpc>
              <a:spcBef>
                <a:spcPts val="675"/>
              </a:spcBef>
              <a:buClr>
                <a:srgbClr val="D16349"/>
              </a:buClr>
              <a:buSzPct val="83928"/>
              <a:buFont typeface="Arial"/>
              <a:buChar char="●"/>
              <a:tabLst>
                <a:tab pos="317500" algn="l"/>
              </a:tabLst>
            </a:pPr>
            <a:r>
              <a:rPr sz="2800" spc="-5" dirty="0">
                <a:latin typeface="Georgia"/>
                <a:cs typeface="Georgia"/>
              </a:rPr>
              <a:t>Convention of</a:t>
            </a:r>
            <a:r>
              <a:rPr sz="2800" spc="-35" dirty="0">
                <a:latin typeface="Georgia"/>
                <a:cs typeface="Georgia"/>
              </a:rPr>
              <a:t> </a:t>
            </a:r>
            <a:r>
              <a:rPr sz="2800" spc="-5" dirty="0">
                <a:latin typeface="Georgia"/>
                <a:cs typeface="Georgia"/>
              </a:rPr>
              <a:t>consistency.</a:t>
            </a:r>
            <a:endParaRPr sz="2800">
              <a:latin typeface="Georgia"/>
              <a:cs typeface="Georgia"/>
            </a:endParaRPr>
          </a:p>
          <a:p>
            <a:pPr marL="316865" indent="-304165">
              <a:lnSpc>
                <a:spcPct val="100000"/>
              </a:lnSpc>
              <a:spcBef>
                <a:spcPts val="575"/>
              </a:spcBef>
              <a:buClr>
                <a:srgbClr val="D16349"/>
              </a:buClr>
              <a:buSzPct val="83928"/>
              <a:buFont typeface="Arial"/>
              <a:buChar char="●"/>
              <a:tabLst>
                <a:tab pos="317500" algn="l"/>
              </a:tabLst>
            </a:pPr>
            <a:r>
              <a:rPr sz="2800" spc="-5" dirty="0">
                <a:latin typeface="Georgia"/>
                <a:cs typeface="Georgia"/>
              </a:rPr>
              <a:t>Convention of full</a:t>
            </a:r>
            <a:r>
              <a:rPr sz="2800" spc="-85" dirty="0">
                <a:latin typeface="Georgia"/>
                <a:cs typeface="Georgia"/>
              </a:rPr>
              <a:t> </a:t>
            </a:r>
            <a:r>
              <a:rPr sz="2800" spc="-5" dirty="0">
                <a:latin typeface="Georgia"/>
                <a:cs typeface="Georgia"/>
              </a:rPr>
              <a:t>disclosure.</a:t>
            </a:r>
            <a:endParaRPr sz="2800">
              <a:latin typeface="Georgia"/>
              <a:cs typeface="Georgia"/>
            </a:endParaRPr>
          </a:p>
          <a:p>
            <a:pPr marL="316865" indent="-304165">
              <a:lnSpc>
                <a:spcPct val="100000"/>
              </a:lnSpc>
              <a:spcBef>
                <a:spcPts val="540"/>
              </a:spcBef>
              <a:buClr>
                <a:srgbClr val="D16349"/>
              </a:buClr>
              <a:buSzPct val="83928"/>
              <a:buFont typeface="Arial"/>
              <a:buChar char="●"/>
              <a:tabLst>
                <a:tab pos="317500" algn="l"/>
              </a:tabLst>
            </a:pPr>
            <a:r>
              <a:rPr sz="2800" spc="-5" dirty="0">
                <a:latin typeface="Georgia"/>
                <a:cs typeface="Georgia"/>
              </a:rPr>
              <a:t>Convention of</a:t>
            </a:r>
            <a:r>
              <a:rPr sz="2800" spc="-30" dirty="0">
                <a:latin typeface="Georgia"/>
                <a:cs typeface="Georgia"/>
              </a:rPr>
              <a:t> </a:t>
            </a:r>
            <a:r>
              <a:rPr sz="2800" spc="-5" dirty="0">
                <a:latin typeface="Georgia"/>
                <a:cs typeface="Georgia"/>
              </a:rPr>
              <a:t>materiality.</a:t>
            </a:r>
            <a:endParaRPr sz="2800">
              <a:latin typeface="Georgia"/>
              <a:cs typeface="Georgia"/>
            </a:endParaRPr>
          </a:p>
          <a:p>
            <a:pPr marL="316865" indent="-304165">
              <a:lnSpc>
                <a:spcPct val="100000"/>
              </a:lnSpc>
              <a:spcBef>
                <a:spcPts val="540"/>
              </a:spcBef>
              <a:buClr>
                <a:srgbClr val="D16349"/>
              </a:buClr>
              <a:buSzPct val="83928"/>
              <a:buFont typeface="Arial"/>
              <a:buChar char="●"/>
              <a:tabLst>
                <a:tab pos="317500" algn="l"/>
              </a:tabLst>
            </a:pPr>
            <a:r>
              <a:rPr sz="2800" spc="-5" dirty="0">
                <a:latin typeface="Georgia"/>
                <a:cs typeface="Georgia"/>
              </a:rPr>
              <a:t>Convention of</a:t>
            </a:r>
            <a:r>
              <a:rPr sz="2800" spc="-55" dirty="0">
                <a:latin typeface="Georgia"/>
                <a:cs typeface="Georgia"/>
              </a:rPr>
              <a:t> </a:t>
            </a:r>
            <a:r>
              <a:rPr sz="2800" spc="-5" dirty="0">
                <a:latin typeface="Georgia"/>
                <a:cs typeface="Georgia"/>
              </a:rPr>
              <a:t>conservatism.</a:t>
            </a:r>
            <a:endParaRPr sz="2800">
              <a:latin typeface="Georgia"/>
              <a:cs typeface="Georgi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6961" y="287146"/>
            <a:ext cx="6139180" cy="650240"/>
          </a:xfrm>
          <a:prstGeom prst="rect">
            <a:avLst/>
          </a:prstGeom>
        </p:spPr>
        <p:txBody>
          <a:bodyPr vert="horz" wrap="square" lIns="0" tIns="12700" rIns="0" bIns="0" rtlCol="0">
            <a:spAutoFit/>
          </a:bodyPr>
          <a:lstStyle/>
          <a:p>
            <a:pPr marL="12700">
              <a:lnSpc>
                <a:spcPct val="100000"/>
              </a:lnSpc>
              <a:spcBef>
                <a:spcPts val="100"/>
              </a:spcBef>
            </a:pPr>
            <a:r>
              <a:rPr sz="4100" b="0" spc="-5" dirty="0">
                <a:latin typeface="Georgia"/>
                <a:cs typeface="Georgia"/>
              </a:rPr>
              <a:t>Convention of</a:t>
            </a:r>
            <a:r>
              <a:rPr sz="4100" b="0" spc="-100" dirty="0">
                <a:latin typeface="Georgia"/>
                <a:cs typeface="Georgia"/>
              </a:rPr>
              <a:t> </a:t>
            </a:r>
            <a:r>
              <a:rPr sz="4100" b="0" spc="-5" dirty="0">
                <a:latin typeface="Georgia"/>
                <a:cs typeface="Georgia"/>
              </a:rPr>
              <a:t>Consistency</a:t>
            </a:r>
            <a:endParaRPr sz="4100">
              <a:latin typeface="Georgia"/>
              <a:cs typeface="Georgia"/>
            </a:endParaRPr>
          </a:p>
        </p:txBody>
      </p:sp>
      <p:sp>
        <p:nvSpPr>
          <p:cNvPr id="3" name="object 3"/>
          <p:cNvSpPr txBox="1"/>
          <p:nvPr/>
        </p:nvSpPr>
        <p:spPr>
          <a:xfrm>
            <a:off x="344372" y="1535684"/>
            <a:ext cx="8195309" cy="2961005"/>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This convention signifies that the accounting  practices and methods should remain the consistent  from one accounting year to</a:t>
            </a:r>
            <a:r>
              <a:rPr sz="2700" spc="-20" dirty="0">
                <a:latin typeface="Georgia"/>
                <a:cs typeface="Georgia"/>
              </a:rPr>
              <a:t> </a:t>
            </a:r>
            <a:r>
              <a:rPr sz="2700" spc="-5" dirty="0">
                <a:latin typeface="Georgia"/>
                <a:cs typeface="Georgia"/>
              </a:rPr>
              <a:t>another.</a:t>
            </a:r>
            <a:endParaRPr sz="2700">
              <a:latin typeface="Georgia"/>
              <a:cs typeface="Georgia"/>
            </a:endParaRPr>
          </a:p>
          <a:p>
            <a:pPr marL="315595" marR="226060" indent="-302895">
              <a:lnSpc>
                <a:spcPct val="99400"/>
              </a:lnSpc>
              <a:spcBef>
                <a:spcPts val="430"/>
              </a:spcBef>
              <a:buClr>
                <a:srgbClr val="D16349"/>
              </a:buClr>
              <a:buSzPct val="85185"/>
              <a:buFont typeface="Arial"/>
              <a:buChar char="●"/>
              <a:tabLst>
                <a:tab pos="316230" algn="l"/>
              </a:tabLst>
            </a:pPr>
            <a:r>
              <a:rPr sz="2700" spc="-5" dirty="0">
                <a:latin typeface="Georgia"/>
                <a:cs typeface="Georgia"/>
              </a:rPr>
              <a:t>For instance, when once </a:t>
            </a:r>
            <a:r>
              <a:rPr sz="2700" dirty="0">
                <a:latin typeface="Georgia"/>
                <a:cs typeface="Georgia"/>
              </a:rPr>
              <a:t>a </a:t>
            </a:r>
            <a:r>
              <a:rPr sz="2700" spc="-5" dirty="0">
                <a:latin typeface="Georgia"/>
                <a:cs typeface="Georgia"/>
              </a:rPr>
              <a:t>particular method of  depreciation is adopted for </a:t>
            </a:r>
            <a:r>
              <a:rPr sz="2700" dirty="0">
                <a:latin typeface="Georgia"/>
                <a:cs typeface="Georgia"/>
              </a:rPr>
              <a:t>a </a:t>
            </a:r>
            <a:r>
              <a:rPr sz="2700" spc="-5" dirty="0">
                <a:latin typeface="Georgia"/>
                <a:cs typeface="Georgia"/>
              </a:rPr>
              <a:t>particular fixed asset,  the same method should be followed for that asset  year after</a:t>
            </a:r>
            <a:r>
              <a:rPr sz="2700" spc="-10" dirty="0">
                <a:latin typeface="Georgia"/>
                <a:cs typeface="Georgia"/>
              </a:rPr>
              <a:t> </a:t>
            </a:r>
            <a:r>
              <a:rPr sz="2700" spc="-5" dirty="0">
                <a:latin typeface="Georgia"/>
                <a:cs typeface="Georgia"/>
              </a:rPr>
              <a:t>year.</a:t>
            </a:r>
            <a:endParaRPr sz="2700">
              <a:latin typeface="Georgia"/>
              <a:cs typeface="Georgi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6418" y="287146"/>
            <a:ext cx="6840855" cy="650240"/>
          </a:xfrm>
          <a:prstGeom prst="rect">
            <a:avLst/>
          </a:prstGeom>
        </p:spPr>
        <p:txBody>
          <a:bodyPr vert="horz" wrap="square" lIns="0" tIns="12700" rIns="0" bIns="0" rtlCol="0">
            <a:spAutoFit/>
          </a:bodyPr>
          <a:lstStyle/>
          <a:p>
            <a:pPr marL="12700">
              <a:lnSpc>
                <a:spcPct val="100000"/>
              </a:lnSpc>
              <a:spcBef>
                <a:spcPts val="100"/>
              </a:spcBef>
            </a:pPr>
            <a:r>
              <a:rPr sz="4100" b="0" spc="-5" dirty="0">
                <a:latin typeface="Georgia"/>
                <a:cs typeface="Georgia"/>
              </a:rPr>
              <a:t>Convention of Full</a:t>
            </a:r>
            <a:r>
              <a:rPr sz="4100" b="0" spc="-90" dirty="0">
                <a:latin typeface="Georgia"/>
                <a:cs typeface="Georgia"/>
              </a:rPr>
              <a:t> </a:t>
            </a:r>
            <a:r>
              <a:rPr sz="4100" b="0" spc="-5" dirty="0">
                <a:latin typeface="Georgia"/>
                <a:cs typeface="Georgia"/>
              </a:rPr>
              <a:t>Disclosure</a:t>
            </a:r>
            <a:endParaRPr sz="4100">
              <a:latin typeface="Georgia"/>
              <a:cs typeface="Georgia"/>
            </a:endParaRPr>
          </a:p>
        </p:txBody>
      </p:sp>
      <p:sp>
        <p:nvSpPr>
          <p:cNvPr id="3" name="object 3"/>
          <p:cNvSpPr txBox="1"/>
          <p:nvPr/>
        </p:nvSpPr>
        <p:spPr>
          <a:xfrm>
            <a:off x="348851" y="1537715"/>
            <a:ext cx="8360409" cy="4119245"/>
          </a:xfrm>
          <a:prstGeom prst="rect">
            <a:avLst/>
          </a:prstGeom>
        </p:spPr>
        <p:txBody>
          <a:bodyPr vert="horz" wrap="square" lIns="0" tIns="52705" rIns="0" bIns="0" rtlCol="0">
            <a:spAutoFit/>
          </a:bodyPr>
          <a:lstStyle/>
          <a:p>
            <a:pPr marL="311150" marR="179705" indent="-298450">
              <a:lnSpc>
                <a:spcPts val="2480"/>
              </a:lnSpc>
              <a:spcBef>
                <a:spcPts val="415"/>
              </a:spcBef>
              <a:buClr>
                <a:srgbClr val="D16349"/>
              </a:buClr>
              <a:buSzPct val="84782"/>
              <a:buFont typeface="Arial"/>
              <a:buChar char="●"/>
              <a:tabLst>
                <a:tab pos="311785" algn="l"/>
              </a:tabLst>
            </a:pPr>
            <a:r>
              <a:rPr sz="2300" spc="-5" dirty="0">
                <a:latin typeface="Georgia"/>
                <a:cs typeface="Georgia"/>
              </a:rPr>
              <a:t>Convention of full disclosure requires that all material and  relevant facts concerning financial statements should be fully  disclosed.</a:t>
            </a:r>
            <a:endParaRPr sz="2300">
              <a:latin typeface="Georgia"/>
              <a:cs typeface="Georgia"/>
            </a:endParaRPr>
          </a:p>
          <a:p>
            <a:pPr marL="311150" marR="937260" indent="-298450">
              <a:lnSpc>
                <a:spcPts val="2470"/>
              </a:lnSpc>
              <a:spcBef>
                <a:spcPts val="450"/>
              </a:spcBef>
              <a:buClr>
                <a:srgbClr val="D16349"/>
              </a:buClr>
              <a:buSzPct val="84782"/>
              <a:buFont typeface="Arial"/>
              <a:buChar char="●"/>
              <a:tabLst>
                <a:tab pos="311785" algn="l"/>
              </a:tabLst>
            </a:pPr>
            <a:r>
              <a:rPr sz="2300" spc="-5" dirty="0">
                <a:latin typeface="Georgia"/>
                <a:cs typeface="Georgia"/>
              </a:rPr>
              <a:t>Full disclosure means that there should be full, fair and  adequate disclosure of accounting</a:t>
            </a:r>
            <a:r>
              <a:rPr sz="2300" spc="-25" dirty="0">
                <a:latin typeface="Georgia"/>
                <a:cs typeface="Georgia"/>
              </a:rPr>
              <a:t> </a:t>
            </a:r>
            <a:r>
              <a:rPr sz="2300" spc="-5" dirty="0">
                <a:latin typeface="Georgia"/>
                <a:cs typeface="Georgia"/>
              </a:rPr>
              <a:t>information.</a:t>
            </a:r>
            <a:endParaRPr sz="2300">
              <a:latin typeface="Georgia"/>
              <a:cs typeface="Georgia"/>
            </a:endParaRPr>
          </a:p>
          <a:p>
            <a:pPr marL="311150" indent="-298450">
              <a:lnSpc>
                <a:spcPct val="100000"/>
              </a:lnSpc>
              <a:spcBef>
                <a:spcPts val="140"/>
              </a:spcBef>
              <a:buClr>
                <a:srgbClr val="D16349"/>
              </a:buClr>
              <a:buSzPct val="84782"/>
              <a:buFont typeface="Arial"/>
              <a:buChar char="●"/>
              <a:tabLst>
                <a:tab pos="311785" algn="l"/>
              </a:tabLst>
            </a:pPr>
            <a:r>
              <a:rPr sz="2300" b="1" spc="-5" dirty="0">
                <a:latin typeface="Georgia"/>
                <a:cs typeface="Georgia"/>
              </a:rPr>
              <a:t>Adequate </a:t>
            </a:r>
            <a:r>
              <a:rPr sz="2300" spc="-5" dirty="0">
                <a:latin typeface="Georgia"/>
                <a:cs typeface="Georgia"/>
              </a:rPr>
              <a:t>means sufficient set of information to be</a:t>
            </a:r>
            <a:r>
              <a:rPr sz="2300" spc="-55" dirty="0">
                <a:latin typeface="Georgia"/>
                <a:cs typeface="Georgia"/>
              </a:rPr>
              <a:t> </a:t>
            </a:r>
            <a:r>
              <a:rPr sz="2300" spc="-5" dirty="0">
                <a:latin typeface="Georgia"/>
                <a:cs typeface="Georgia"/>
              </a:rPr>
              <a:t>disclosed.</a:t>
            </a:r>
            <a:endParaRPr sz="2300">
              <a:latin typeface="Georgia"/>
              <a:cs typeface="Georgia"/>
            </a:endParaRPr>
          </a:p>
          <a:p>
            <a:pPr marL="311150" indent="-298450">
              <a:lnSpc>
                <a:spcPct val="100000"/>
              </a:lnSpc>
              <a:spcBef>
                <a:spcPts val="165"/>
              </a:spcBef>
              <a:buClr>
                <a:srgbClr val="D16349"/>
              </a:buClr>
              <a:buSzPct val="84782"/>
              <a:buFont typeface="Arial"/>
              <a:buChar char="●"/>
              <a:tabLst>
                <a:tab pos="311785" algn="l"/>
              </a:tabLst>
            </a:pPr>
            <a:r>
              <a:rPr sz="2300" b="1" spc="-5" dirty="0">
                <a:latin typeface="Georgia"/>
                <a:cs typeface="Georgia"/>
              </a:rPr>
              <a:t>Fair </a:t>
            </a:r>
            <a:r>
              <a:rPr sz="2300" spc="-5" dirty="0">
                <a:latin typeface="Georgia"/>
                <a:cs typeface="Georgia"/>
              </a:rPr>
              <a:t>indicates an equitable treatment of</a:t>
            </a:r>
            <a:r>
              <a:rPr sz="2300" spc="-15" dirty="0">
                <a:latin typeface="Georgia"/>
                <a:cs typeface="Georgia"/>
              </a:rPr>
              <a:t> </a:t>
            </a:r>
            <a:r>
              <a:rPr sz="2300" spc="-5" dirty="0">
                <a:latin typeface="Georgia"/>
                <a:cs typeface="Georgia"/>
              </a:rPr>
              <a:t>users.</a:t>
            </a:r>
            <a:endParaRPr sz="2300">
              <a:latin typeface="Georgia"/>
              <a:cs typeface="Georgia"/>
            </a:endParaRPr>
          </a:p>
          <a:p>
            <a:pPr marL="311150" marR="1366520" indent="-298450">
              <a:lnSpc>
                <a:spcPts val="2470"/>
              </a:lnSpc>
              <a:spcBef>
                <a:spcPts val="484"/>
              </a:spcBef>
              <a:buClr>
                <a:srgbClr val="D16349"/>
              </a:buClr>
              <a:buSzPct val="84782"/>
              <a:buFont typeface="Arial"/>
              <a:buChar char="●"/>
              <a:tabLst>
                <a:tab pos="311785" algn="l"/>
              </a:tabLst>
            </a:pPr>
            <a:r>
              <a:rPr sz="2300" b="1" spc="-5" dirty="0">
                <a:latin typeface="Georgia"/>
                <a:cs typeface="Georgia"/>
              </a:rPr>
              <a:t>Full </a:t>
            </a:r>
            <a:r>
              <a:rPr sz="2300" spc="-5" dirty="0">
                <a:latin typeface="Georgia"/>
                <a:cs typeface="Georgia"/>
              </a:rPr>
              <a:t>refers to complete and detailed presentation of  information.</a:t>
            </a:r>
            <a:endParaRPr sz="2300">
              <a:latin typeface="Georgia"/>
              <a:cs typeface="Georgia"/>
            </a:endParaRPr>
          </a:p>
          <a:p>
            <a:pPr marL="311150" marR="623570" indent="-298450">
              <a:lnSpc>
                <a:spcPct val="89500"/>
              </a:lnSpc>
              <a:spcBef>
                <a:spcPts val="430"/>
              </a:spcBef>
              <a:buClr>
                <a:srgbClr val="D16349"/>
              </a:buClr>
              <a:buSzPct val="84782"/>
              <a:buFont typeface="Arial"/>
              <a:buChar char="●"/>
              <a:tabLst>
                <a:tab pos="311785" algn="l"/>
              </a:tabLst>
            </a:pPr>
            <a:r>
              <a:rPr sz="2300" spc="-5" dirty="0">
                <a:latin typeface="Georgia"/>
                <a:cs typeface="Georgia"/>
              </a:rPr>
              <a:t>Thus, the convention of full disclosure suggests that every  financial statement should fully disclose all relevant  information.</a:t>
            </a:r>
            <a:endParaRPr sz="2300">
              <a:latin typeface="Georgia"/>
              <a:cs typeface="Georgi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4232" y="287146"/>
            <a:ext cx="5923280" cy="650240"/>
          </a:xfrm>
          <a:prstGeom prst="rect">
            <a:avLst/>
          </a:prstGeom>
        </p:spPr>
        <p:txBody>
          <a:bodyPr vert="horz" wrap="square" lIns="0" tIns="12700" rIns="0" bIns="0" rtlCol="0">
            <a:spAutoFit/>
          </a:bodyPr>
          <a:lstStyle/>
          <a:p>
            <a:pPr marL="12700">
              <a:lnSpc>
                <a:spcPct val="100000"/>
              </a:lnSpc>
              <a:spcBef>
                <a:spcPts val="100"/>
              </a:spcBef>
            </a:pPr>
            <a:r>
              <a:rPr sz="4100" b="0" spc="-5" dirty="0">
                <a:latin typeface="Georgia"/>
                <a:cs typeface="Georgia"/>
              </a:rPr>
              <a:t>Convention of</a:t>
            </a:r>
            <a:r>
              <a:rPr sz="4100" b="0" spc="-55" dirty="0">
                <a:latin typeface="Georgia"/>
                <a:cs typeface="Georgia"/>
              </a:rPr>
              <a:t> </a:t>
            </a:r>
            <a:r>
              <a:rPr sz="4100" b="0" spc="-10" dirty="0">
                <a:latin typeface="Georgia"/>
                <a:cs typeface="Georgia"/>
              </a:rPr>
              <a:t>Materiality</a:t>
            </a:r>
            <a:endParaRPr sz="4100">
              <a:latin typeface="Georgia"/>
              <a:cs typeface="Georgia"/>
            </a:endParaRPr>
          </a:p>
        </p:txBody>
      </p:sp>
      <p:sp>
        <p:nvSpPr>
          <p:cNvPr id="3" name="object 3"/>
          <p:cNvSpPr txBox="1"/>
          <p:nvPr/>
        </p:nvSpPr>
        <p:spPr>
          <a:xfrm>
            <a:off x="344372" y="1535684"/>
            <a:ext cx="8013700" cy="2551430"/>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The convention of materiality states that, to make  financial statements meaningful, only material</a:t>
            </a:r>
            <a:r>
              <a:rPr sz="2700" spc="-80" dirty="0">
                <a:latin typeface="Georgia"/>
                <a:cs typeface="Georgia"/>
              </a:rPr>
              <a:t> </a:t>
            </a:r>
            <a:r>
              <a:rPr sz="2700" spc="-5" dirty="0">
                <a:latin typeface="Georgia"/>
                <a:cs typeface="Georgia"/>
              </a:rPr>
              <a:t>fact</a:t>
            </a:r>
            <a:endParaRPr sz="2700">
              <a:latin typeface="Georgia"/>
              <a:cs typeface="Georgia"/>
            </a:endParaRPr>
          </a:p>
          <a:p>
            <a:pPr marL="315595">
              <a:lnSpc>
                <a:spcPts val="3105"/>
              </a:lnSpc>
            </a:pPr>
            <a:r>
              <a:rPr sz="2700" spc="-5" dirty="0">
                <a:latin typeface="Georgia"/>
                <a:cs typeface="Georgia"/>
              </a:rPr>
              <a:t>i.e. important and relevant information should</a:t>
            </a:r>
            <a:r>
              <a:rPr sz="2700" spc="-55" dirty="0">
                <a:latin typeface="Georgia"/>
                <a:cs typeface="Georgia"/>
              </a:rPr>
              <a:t> </a:t>
            </a:r>
            <a:r>
              <a:rPr sz="2700" spc="-5" dirty="0">
                <a:latin typeface="Georgia"/>
                <a:cs typeface="Georgia"/>
              </a:rPr>
              <a:t>be</a:t>
            </a:r>
            <a:endParaRPr sz="2700">
              <a:latin typeface="Georgia"/>
              <a:cs typeface="Georgia"/>
            </a:endParaRPr>
          </a:p>
          <a:p>
            <a:pPr marL="315595">
              <a:lnSpc>
                <a:spcPts val="3229"/>
              </a:lnSpc>
            </a:pPr>
            <a:r>
              <a:rPr sz="2700" spc="-5" dirty="0">
                <a:latin typeface="Georgia"/>
                <a:cs typeface="Georgia"/>
              </a:rPr>
              <a:t>supplied to the users of accounting</a:t>
            </a:r>
            <a:r>
              <a:rPr sz="2700" spc="-40" dirty="0">
                <a:latin typeface="Georgia"/>
                <a:cs typeface="Georgia"/>
              </a:rPr>
              <a:t> </a:t>
            </a:r>
            <a:r>
              <a:rPr sz="2700" spc="-5" dirty="0">
                <a:latin typeface="Georgia"/>
                <a:cs typeface="Georgia"/>
              </a:rPr>
              <a:t>information.</a:t>
            </a:r>
            <a:endParaRPr sz="2700">
              <a:latin typeface="Georgia"/>
              <a:cs typeface="Georgia"/>
            </a:endParaRPr>
          </a:p>
          <a:p>
            <a:pPr marL="315595" marR="224154" indent="-302895">
              <a:lnSpc>
                <a:spcPts val="3210"/>
              </a:lnSpc>
              <a:spcBef>
                <a:spcPts val="655"/>
              </a:spcBef>
              <a:buClr>
                <a:srgbClr val="D16349"/>
              </a:buClr>
              <a:buSzPct val="85185"/>
              <a:buFont typeface="Arial"/>
              <a:buChar char="●"/>
              <a:tabLst>
                <a:tab pos="316230" algn="l"/>
              </a:tabLst>
            </a:pPr>
            <a:r>
              <a:rPr sz="2700" spc="-5" dirty="0">
                <a:latin typeface="Georgia"/>
                <a:cs typeface="Georgia"/>
              </a:rPr>
              <a:t>Material fact means the information of which will  influence the decision of its</a:t>
            </a:r>
            <a:r>
              <a:rPr sz="2700" spc="-15" dirty="0">
                <a:latin typeface="Georgia"/>
                <a:cs typeface="Georgia"/>
              </a:rPr>
              <a:t> </a:t>
            </a:r>
            <a:r>
              <a:rPr sz="2700" spc="-5" dirty="0">
                <a:latin typeface="Georgia"/>
                <a:cs typeface="Georgia"/>
              </a:rPr>
              <a:t>user.</a:t>
            </a:r>
            <a:endParaRPr sz="2700">
              <a:latin typeface="Georgia"/>
              <a:cs typeface="Georgi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0718" y="287146"/>
            <a:ext cx="6530975" cy="650240"/>
          </a:xfrm>
          <a:prstGeom prst="rect">
            <a:avLst/>
          </a:prstGeom>
        </p:spPr>
        <p:txBody>
          <a:bodyPr vert="horz" wrap="square" lIns="0" tIns="12700" rIns="0" bIns="0" rtlCol="0">
            <a:spAutoFit/>
          </a:bodyPr>
          <a:lstStyle/>
          <a:p>
            <a:pPr marL="12700">
              <a:lnSpc>
                <a:spcPct val="100000"/>
              </a:lnSpc>
              <a:spcBef>
                <a:spcPts val="100"/>
              </a:spcBef>
            </a:pPr>
            <a:r>
              <a:rPr sz="4100" b="0" spc="-5" dirty="0">
                <a:latin typeface="Georgia"/>
                <a:cs typeface="Georgia"/>
              </a:rPr>
              <a:t>Convention of</a:t>
            </a:r>
            <a:r>
              <a:rPr sz="4100" b="0" spc="-100" dirty="0">
                <a:latin typeface="Georgia"/>
                <a:cs typeface="Georgia"/>
              </a:rPr>
              <a:t> </a:t>
            </a:r>
            <a:r>
              <a:rPr sz="4100" b="0" spc="-5" dirty="0">
                <a:latin typeface="Georgia"/>
                <a:cs typeface="Georgia"/>
              </a:rPr>
              <a:t>Conservatism</a:t>
            </a:r>
            <a:endParaRPr sz="4100">
              <a:latin typeface="Georgia"/>
              <a:cs typeface="Georgia"/>
            </a:endParaRPr>
          </a:p>
        </p:txBody>
      </p:sp>
      <p:sp>
        <p:nvSpPr>
          <p:cNvPr id="3" name="object 3"/>
          <p:cNvSpPr txBox="1"/>
          <p:nvPr/>
        </p:nvSpPr>
        <p:spPr>
          <a:xfrm>
            <a:off x="348851" y="1537715"/>
            <a:ext cx="8331834" cy="3719195"/>
          </a:xfrm>
          <a:prstGeom prst="rect">
            <a:avLst/>
          </a:prstGeom>
        </p:spPr>
        <p:txBody>
          <a:bodyPr vert="horz" wrap="square" lIns="0" tIns="10795" rIns="0" bIns="0" rtlCol="0">
            <a:spAutoFit/>
          </a:bodyPr>
          <a:lstStyle/>
          <a:p>
            <a:pPr marL="311150" marR="376555" indent="-298450">
              <a:lnSpc>
                <a:spcPct val="100499"/>
              </a:lnSpc>
              <a:spcBef>
                <a:spcPts val="85"/>
              </a:spcBef>
              <a:buClr>
                <a:srgbClr val="D16349"/>
              </a:buClr>
              <a:buSzPct val="84782"/>
              <a:buFont typeface="Arial"/>
              <a:buChar char="●"/>
              <a:tabLst>
                <a:tab pos="311785" algn="l"/>
              </a:tabLst>
            </a:pPr>
            <a:r>
              <a:rPr sz="2300" spc="-5" dirty="0">
                <a:latin typeface="Georgia"/>
                <a:cs typeface="Georgia"/>
              </a:rPr>
              <a:t>This convention is based on the principle that </a:t>
            </a:r>
            <a:r>
              <a:rPr sz="2300" b="1" spc="-5" dirty="0">
                <a:latin typeface="Georgia"/>
                <a:cs typeface="Georgia"/>
              </a:rPr>
              <a:t>“Anticipate  no profit, but provide for all possible</a:t>
            </a:r>
            <a:r>
              <a:rPr sz="2300" b="1" spc="-20" dirty="0">
                <a:latin typeface="Georgia"/>
                <a:cs typeface="Georgia"/>
              </a:rPr>
              <a:t> </a:t>
            </a:r>
            <a:r>
              <a:rPr sz="2300" b="1" dirty="0">
                <a:latin typeface="Georgia"/>
                <a:cs typeface="Georgia"/>
              </a:rPr>
              <a:t>losses”</a:t>
            </a:r>
            <a:r>
              <a:rPr sz="2300" dirty="0">
                <a:latin typeface="Georgia"/>
                <a:cs typeface="Georgia"/>
              </a:rPr>
              <a:t>.</a:t>
            </a:r>
            <a:endParaRPr sz="2300">
              <a:latin typeface="Georgia"/>
              <a:cs typeface="Georgia"/>
            </a:endParaRPr>
          </a:p>
          <a:p>
            <a:pPr marL="311150" marR="482600" indent="-298450">
              <a:lnSpc>
                <a:spcPct val="100000"/>
              </a:lnSpc>
              <a:spcBef>
                <a:spcPts val="475"/>
              </a:spcBef>
              <a:buClr>
                <a:srgbClr val="D16349"/>
              </a:buClr>
              <a:buSzPct val="84782"/>
              <a:buFont typeface="Arial"/>
              <a:buChar char="●"/>
              <a:tabLst>
                <a:tab pos="311785" algn="l"/>
              </a:tabLst>
            </a:pPr>
            <a:r>
              <a:rPr sz="2300" spc="-5" dirty="0">
                <a:latin typeface="Georgia"/>
                <a:cs typeface="Georgia"/>
              </a:rPr>
              <a:t>The main objective of this convention is to show minimum  profit. Profit should not be</a:t>
            </a:r>
            <a:r>
              <a:rPr sz="2300" spc="-15" dirty="0">
                <a:latin typeface="Georgia"/>
                <a:cs typeface="Georgia"/>
              </a:rPr>
              <a:t> </a:t>
            </a:r>
            <a:r>
              <a:rPr sz="2300" spc="-5" dirty="0">
                <a:latin typeface="Georgia"/>
                <a:cs typeface="Georgia"/>
              </a:rPr>
              <a:t>overstated.</a:t>
            </a:r>
            <a:endParaRPr sz="2300">
              <a:latin typeface="Georgia"/>
              <a:cs typeface="Georgia"/>
            </a:endParaRPr>
          </a:p>
          <a:p>
            <a:pPr marL="311150" marR="38100" indent="-298450">
              <a:lnSpc>
                <a:spcPct val="100400"/>
              </a:lnSpc>
              <a:spcBef>
                <a:spcPts val="470"/>
              </a:spcBef>
              <a:buClr>
                <a:srgbClr val="D16349"/>
              </a:buClr>
              <a:buSzPct val="84782"/>
              <a:buFont typeface="Arial"/>
              <a:buChar char="●"/>
              <a:tabLst>
                <a:tab pos="311785" algn="l"/>
              </a:tabLst>
            </a:pPr>
            <a:r>
              <a:rPr sz="2300" spc="-5" dirty="0">
                <a:latin typeface="Georgia"/>
                <a:cs typeface="Georgia"/>
              </a:rPr>
              <a:t>Thus, this convention clearly states that profit should not be  recorded until it is realised. But if the business anticipates any  loss in the near future, provision should be made in the books  of accounts for the</a:t>
            </a:r>
            <a:r>
              <a:rPr sz="2300" spc="-10" dirty="0">
                <a:latin typeface="Georgia"/>
                <a:cs typeface="Georgia"/>
              </a:rPr>
              <a:t> </a:t>
            </a:r>
            <a:r>
              <a:rPr sz="2300" spc="-5" dirty="0">
                <a:latin typeface="Georgia"/>
                <a:cs typeface="Georgia"/>
              </a:rPr>
              <a:t>same.</a:t>
            </a:r>
            <a:endParaRPr sz="2300">
              <a:latin typeface="Georgia"/>
              <a:cs typeface="Georgia"/>
            </a:endParaRPr>
          </a:p>
          <a:p>
            <a:pPr marL="311150" marR="5080" indent="-298450">
              <a:lnSpc>
                <a:spcPct val="100000"/>
              </a:lnSpc>
              <a:spcBef>
                <a:spcPts val="475"/>
              </a:spcBef>
              <a:buClr>
                <a:srgbClr val="D16349"/>
              </a:buClr>
              <a:buSzPct val="84782"/>
              <a:buFont typeface="Arial"/>
              <a:buChar char="●"/>
              <a:tabLst>
                <a:tab pos="311785" algn="l"/>
              </a:tabLst>
            </a:pPr>
            <a:r>
              <a:rPr sz="2300" spc="-5" dirty="0">
                <a:latin typeface="Georgia"/>
                <a:cs typeface="Georgia"/>
              </a:rPr>
              <a:t>For example, while valuing stock in trade, market price or cost  price whichever is less is</a:t>
            </a:r>
            <a:r>
              <a:rPr sz="2300" spc="-15" dirty="0">
                <a:latin typeface="Georgia"/>
                <a:cs typeface="Georgia"/>
              </a:rPr>
              <a:t> </a:t>
            </a:r>
            <a:r>
              <a:rPr sz="2300" spc="-5" dirty="0">
                <a:latin typeface="Georgia"/>
                <a:cs typeface="Georgia"/>
              </a:rPr>
              <a:t>considered.</a:t>
            </a:r>
            <a:endParaRPr sz="2300">
              <a:latin typeface="Georgia"/>
              <a:cs typeface="Georg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1174" y="415036"/>
            <a:ext cx="411162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Standards</a:t>
            </a:r>
            <a:endParaRPr sz="3300">
              <a:latin typeface="Georgia"/>
              <a:cs typeface="Georgia"/>
            </a:endParaRPr>
          </a:p>
        </p:txBody>
      </p:sp>
      <p:sp>
        <p:nvSpPr>
          <p:cNvPr id="3" name="object 3"/>
          <p:cNvSpPr txBox="1"/>
          <p:nvPr/>
        </p:nvSpPr>
        <p:spPr>
          <a:xfrm>
            <a:off x="348851" y="1537715"/>
            <a:ext cx="8400415" cy="4319270"/>
          </a:xfrm>
          <a:prstGeom prst="rect">
            <a:avLst/>
          </a:prstGeom>
        </p:spPr>
        <p:txBody>
          <a:bodyPr vert="horz" wrap="square" lIns="0" tIns="52705" rIns="0" bIns="0" rtlCol="0">
            <a:spAutoFit/>
          </a:bodyPr>
          <a:lstStyle/>
          <a:p>
            <a:pPr marL="311150" marR="309245" indent="-298450">
              <a:lnSpc>
                <a:spcPts val="2480"/>
              </a:lnSpc>
              <a:spcBef>
                <a:spcPts val="415"/>
              </a:spcBef>
              <a:buClr>
                <a:srgbClr val="D16349"/>
              </a:buClr>
              <a:buSzPct val="84782"/>
              <a:buFont typeface="Arial"/>
              <a:buChar char="●"/>
              <a:tabLst>
                <a:tab pos="311785" algn="l"/>
              </a:tabLst>
            </a:pPr>
            <a:r>
              <a:rPr sz="2300" spc="-5" dirty="0">
                <a:latin typeface="Georgia"/>
                <a:cs typeface="Georgia"/>
              </a:rPr>
              <a:t>The term standard denotes </a:t>
            </a:r>
            <a:r>
              <a:rPr sz="2300" dirty="0">
                <a:latin typeface="Georgia"/>
                <a:cs typeface="Georgia"/>
              </a:rPr>
              <a:t>a </a:t>
            </a:r>
            <a:r>
              <a:rPr sz="2300" spc="-5" dirty="0">
                <a:latin typeface="Georgia"/>
                <a:cs typeface="Georgia"/>
              </a:rPr>
              <a:t>discipline, which provides both  guidelines and yardsticks for</a:t>
            </a:r>
            <a:r>
              <a:rPr sz="2300" spc="-15" dirty="0">
                <a:latin typeface="Georgia"/>
                <a:cs typeface="Georgia"/>
              </a:rPr>
              <a:t> </a:t>
            </a:r>
            <a:r>
              <a:rPr sz="2300" spc="-5" dirty="0">
                <a:latin typeface="Georgia"/>
                <a:cs typeface="Georgia"/>
              </a:rPr>
              <a:t>evaluation.</a:t>
            </a:r>
            <a:endParaRPr sz="2300">
              <a:latin typeface="Georgia"/>
              <a:cs typeface="Georgia"/>
            </a:endParaRPr>
          </a:p>
          <a:p>
            <a:pPr marL="311150" marR="60325" indent="-298450">
              <a:lnSpc>
                <a:spcPts val="2470"/>
              </a:lnSpc>
              <a:spcBef>
                <a:spcPts val="455"/>
              </a:spcBef>
              <a:buClr>
                <a:srgbClr val="D16349"/>
              </a:buClr>
              <a:buSzPct val="84782"/>
              <a:buFont typeface="Arial"/>
              <a:buChar char="●"/>
              <a:tabLst>
                <a:tab pos="311785" algn="l"/>
              </a:tabLst>
            </a:pPr>
            <a:r>
              <a:rPr sz="2300" spc="-5" dirty="0">
                <a:latin typeface="Georgia"/>
                <a:cs typeface="Georgia"/>
              </a:rPr>
              <a:t>As guidelines, accounting standard provides uniform practices  and common techniques of</a:t>
            </a:r>
            <a:r>
              <a:rPr sz="2300" spc="-15" dirty="0">
                <a:latin typeface="Georgia"/>
                <a:cs typeface="Georgia"/>
              </a:rPr>
              <a:t> </a:t>
            </a:r>
            <a:r>
              <a:rPr sz="2300" spc="-5" dirty="0">
                <a:latin typeface="Georgia"/>
                <a:cs typeface="Georgia"/>
              </a:rPr>
              <a:t>accounting.</a:t>
            </a:r>
            <a:endParaRPr sz="2300">
              <a:latin typeface="Georgia"/>
              <a:cs typeface="Georgia"/>
            </a:endParaRPr>
          </a:p>
          <a:p>
            <a:pPr marL="311150" marR="5080" indent="-298450">
              <a:lnSpc>
                <a:spcPct val="89600"/>
              </a:lnSpc>
              <a:spcBef>
                <a:spcPts val="425"/>
              </a:spcBef>
              <a:buClr>
                <a:srgbClr val="D16349"/>
              </a:buClr>
              <a:buSzPct val="84782"/>
              <a:buFont typeface="Arial"/>
              <a:buChar char="●"/>
              <a:tabLst>
                <a:tab pos="311785" algn="l"/>
              </a:tabLst>
            </a:pPr>
            <a:r>
              <a:rPr sz="2300" spc="-5" dirty="0">
                <a:latin typeface="Georgia"/>
                <a:cs typeface="Georgia"/>
              </a:rPr>
              <a:t>The Institute of Chartered Accountant of India (ICAI)  constituted the Accounting Standards Board (ASB) in April,  1977 for developing accounting standards. However, the  International Accounting Standards Committee (IASC) was set  up in 1973, with its headquarter in London</a:t>
            </a:r>
            <a:r>
              <a:rPr sz="2300" spc="-15" dirty="0">
                <a:latin typeface="Georgia"/>
                <a:cs typeface="Georgia"/>
              </a:rPr>
              <a:t> </a:t>
            </a:r>
            <a:r>
              <a:rPr sz="2300" spc="-5" dirty="0">
                <a:latin typeface="Georgia"/>
                <a:cs typeface="Georgia"/>
              </a:rPr>
              <a:t>(U.K.).</a:t>
            </a:r>
            <a:endParaRPr sz="2300">
              <a:latin typeface="Georgia"/>
              <a:cs typeface="Georgia"/>
            </a:endParaRPr>
          </a:p>
          <a:p>
            <a:pPr marL="311150" marR="1106170" indent="-298450">
              <a:lnSpc>
                <a:spcPct val="89600"/>
              </a:lnSpc>
              <a:spcBef>
                <a:spcPts val="464"/>
              </a:spcBef>
              <a:buClr>
                <a:srgbClr val="D16349"/>
              </a:buClr>
              <a:buSzPct val="84782"/>
              <a:buFont typeface="Arial"/>
              <a:buChar char="●"/>
              <a:tabLst>
                <a:tab pos="311785" algn="l"/>
              </a:tabLst>
            </a:pPr>
            <a:r>
              <a:rPr sz="2300" spc="-5" dirty="0">
                <a:latin typeface="Georgia"/>
                <a:cs typeface="Georgia"/>
              </a:rPr>
              <a:t>The Accounting Standards Board is entrusted with the  responsibility of formulating standards on significant  accounting matters keeping in view the international  developments, and legal requirements in</a:t>
            </a:r>
            <a:r>
              <a:rPr sz="2300" spc="-25" dirty="0">
                <a:latin typeface="Georgia"/>
                <a:cs typeface="Georgia"/>
              </a:rPr>
              <a:t> </a:t>
            </a:r>
            <a:r>
              <a:rPr sz="2300" spc="-5" dirty="0">
                <a:latin typeface="Georgia"/>
                <a:cs typeface="Georgia"/>
              </a:rPr>
              <a:t>India.</a:t>
            </a:r>
            <a:endParaRPr sz="2300">
              <a:latin typeface="Georgia"/>
              <a:cs typeface="Georg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1174" y="415036"/>
            <a:ext cx="411162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a:t>
            </a:r>
            <a:r>
              <a:rPr sz="3300" b="0" spc="-85" dirty="0">
                <a:latin typeface="Georgia"/>
                <a:cs typeface="Georgia"/>
              </a:rPr>
              <a:t> </a:t>
            </a:r>
            <a:r>
              <a:rPr sz="3300" b="0" spc="-5" dirty="0">
                <a:latin typeface="Georgia"/>
                <a:cs typeface="Georgia"/>
              </a:rPr>
              <a:t>Standards</a:t>
            </a:r>
            <a:endParaRPr sz="3300">
              <a:latin typeface="Georgia"/>
              <a:cs typeface="Georgia"/>
            </a:endParaRPr>
          </a:p>
        </p:txBody>
      </p:sp>
      <p:sp>
        <p:nvSpPr>
          <p:cNvPr id="3" name="object 3"/>
          <p:cNvSpPr txBox="1"/>
          <p:nvPr/>
        </p:nvSpPr>
        <p:spPr>
          <a:xfrm>
            <a:off x="343297" y="1535176"/>
            <a:ext cx="8308340" cy="4376420"/>
          </a:xfrm>
          <a:prstGeom prst="rect">
            <a:avLst/>
          </a:prstGeom>
        </p:spPr>
        <p:txBody>
          <a:bodyPr vert="horz" wrap="square" lIns="0" tIns="10795" rIns="0" bIns="0" rtlCol="0">
            <a:spAutoFit/>
          </a:bodyPr>
          <a:lstStyle/>
          <a:p>
            <a:pPr marL="316865" marR="5080" indent="-304165">
              <a:lnSpc>
                <a:spcPct val="100400"/>
              </a:lnSpc>
              <a:spcBef>
                <a:spcPts val="85"/>
              </a:spcBef>
              <a:buClr>
                <a:srgbClr val="D16349"/>
              </a:buClr>
              <a:buSzPct val="83928"/>
              <a:buFont typeface="Arial"/>
              <a:buChar char="●"/>
              <a:tabLst>
                <a:tab pos="317500" algn="l"/>
              </a:tabLst>
            </a:pPr>
            <a:r>
              <a:rPr sz="2800" spc="-5" dirty="0">
                <a:latin typeface="Georgia"/>
                <a:cs typeface="Georgia"/>
              </a:rPr>
              <a:t>The main </a:t>
            </a:r>
            <a:r>
              <a:rPr sz="2800" u="heavy" spc="-5" dirty="0">
                <a:uFill>
                  <a:solidFill>
                    <a:srgbClr val="000000"/>
                  </a:solidFill>
                </a:uFill>
                <a:latin typeface="Georgia"/>
                <a:cs typeface="Georgia"/>
              </a:rPr>
              <a:t>function of the ASB</a:t>
            </a:r>
            <a:r>
              <a:rPr sz="2800" spc="-5" dirty="0">
                <a:latin typeface="Georgia"/>
                <a:cs typeface="Georgia"/>
              </a:rPr>
              <a:t> is to identify areas in  which uniformity in standards is required and to  develop draft standards after discussions with  representatives of the Government, public sector  undertaking, industries and other</a:t>
            </a:r>
            <a:r>
              <a:rPr sz="2800" spc="-25" dirty="0">
                <a:latin typeface="Georgia"/>
                <a:cs typeface="Georgia"/>
              </a:rPr>
              <a:t> </a:t>
            </a:r>
            <a:r>
              <a:rPr sz="2800" spc="-5" dirty="0">
                <a:latin typeface="Georgia"/>
                <a:cs typeface="Georgia"/>
              </a:rPr>
              <a:t>agencies.</a:t>
            </a:r>
            <a:endParaRPr sz="2800">
              <a:latin typeface="Georgia"/>
              <a:cs typeface="Georgia"/>
            </a:endParaRPr>
          </a:p>
          <a:p>
            <a:pPr marL="316865" marR="290830" indent="-304165">
              <a:lnSpc>
                <a:spcPct val="99900"/>
              </a:lnSpc>
              <a:spcBef>
                <a:spcPts val="580"/>
              </a:spcBef>
              <a:buClr>
                <a:srgbClr val="D16349"/>
              </a:buClr>
              <a:buSzPct val="83928"/>
              <a:buFont typeface="Arial"/>
              <a:buChar char="●"/>
              <a:tabLst>
                <a:tab pos="317500" algn="l"/>
              </a:tabLst>
            </a:pPr>
            <a:r>
              <a:rPr sz="2800" spc="-5" dirty="0">
                <a:latin typeface="Georgia"/>
                <a:cs typeface="Georgia"/>
              </a:rPr>
              <a:t>The </a:t>
            </a:r>
            <a:r>
              <a:rPr sz="2800" u="heavy" spc="-5" dirty="0">
                <a:uFill>
                  <a:solidFill>
                    <a:srgbClr val="000000"/>
                  </a:solidFill>
                </a:uFill>
                <a:latin typeface="Georgia"/>
                <a:cs typeface="Georgia"/>
              </a:rPr>
              <a:t>objective of ASB</a:t>
            </a:r>
            <a:r>
              <a:rPr sz="2800" spc="-5" dirty="0">
                <a:latin typeface="Georgia"/>
                <a:cs typeface="Georgia"/>
              </a:rPr>
              <a:t> is to standardize the diverse  accounting policies and practices with </a:t>
            </a:r>
            <a:r>
              <a:rPr sz="2800" dirty="0">
                <a:latin typeface="Georgia"/>
                <a:cs typeface="Georgia"/>
              </a:rPr>
              <a:t>a </a:t>
            </a:r>
            <a:r>
              <a:rPr sz="2800" spc="-5" dirty="0">
                <a:latin typeface="Georgia"/>
                <a:cs typeface="Georgia"/>
              </a:rPr>
              <a:t>view to  eliminate to the extent possible</a:t>
            </a:r>
            <a:r>
              <a:rPr sz="2800" spc="-20" dirty="0">
                <a:latin typeface="Georgia"/>
                <a:cs typeface="Georgia"/>
              </a:rPr>
              <a:t> </a:t>
            </a:r>
            <a:r>
              <a:rPr sz="2800" spc="-5" dirty="0">
                <a:latin typeface="Georgia"/>
                <a:cs typeface="Georgia"/>
              </a:rPr>
              <a:t>the</a:t>
            </a:r>
            <a:endParaRPr sz="2800">
              <a:latin typeface="Georgia"/>
              <a:cs typeface="Georgia"/>
            </a:endParaRPr>
          </a:p>
          <a:p>
            <a:pPr marL="316865" marR="147955">
              <a:lnSpc>
                <a:spcPct val="100400"/>
              </a:lnSpc>
            </a:pPr>
            <a:r>
              <a:rPr sz="2800" spc="-5" dirty="0">
                <a:latin typeface="Georgia"/>
                <a:cs typeface="Georgia"/>
              </a:rPr>
              <a:t>non-comparability of financial statements and the  reliability to the financial</a:t>
            </a:r>
            <a:r>
              <a:rPr sz="2800" spc="-20" dirty="0">
                <a:latin typeface="Georgia"/>
                <a:cs typeface="Georgia"/>
              </a:rPr>
              <a:t> </a:t>
            </a:r>
            <a:r>
              <a:rPr sz="2800" spc="-5" dirty="0">
                <a:latin typeface="Georgia"/>
                <a:cs typeface="Georgia"/>
              </a:rPr>
              <a:t>statements.</a:t>
            </a:r>
            <a:endParaRPr sz="2800">
              <a:latin typeface="Georgia"/>
              <a:cs typeface="Georg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254" y="542925"/>
            <a:ext cx="7701280" cy="406400"/>
          </a:xfrm>
          <a:prstGeom prst="rect">
            <a:avLst/>
          </a:prstGeom>
        </p:spPr>
        <p:txBody>
          <a:bodyPr vert="horz" wrap="square" lIns="0" tIns="12700" rIns="0" bIns="0" rtlCol="0">
            <a:spAutoFit/>
          </a:bodyPr>
          <a:lstStyle/>
          <a:p>
            <a:pPr marL="12700">
              <a:lnSpc>
                <a:spcPct val="100000"/>
              </a:lnSpc>
              <a:spcBef>
                <a:spcPts val="100"/>
              </a:spcBef>
            </a:pPr>
            <a:r>
              <a:rPr sz="2500" b="0" spc="-5" dirty="0">
                <a:latin typeface="Georgia"/>
                <a:cs typeface="Georgia"/>
              </a:rPr>
              <a:t>Compliance with Accounting Standards Issued by</a:t>
            </a:r>
            <a:r>
              <a:rPr sz="2500" b="0" spc="-65" dirty="0">
                <a:latin typeface="Georgia"/>
                <a:cs typeface="Georgia"/>
              </a:rPr>
              <a:t> </a:t>
            </a:r>
            <a:r>
              <a:rPr sz="2500" b="0" spc="-5" dirty="0">
                <a:latin typeface="Georgia"/>
                <a:cs typeface="Georgia"/>
              </a:rPr>
              <a:t>ICAI</a:t>
            </a:r>
            <a:endParaRPr sz="2500">
              <a:latin typeface="Georgia"/>
              <a:cs typeface="Georgia"/>
            </a:endParaRPr>
          </a:p>
        </p:txBody>
      </p:sp>
      <p:sp>
        <p:nvSpPr>
          <p:cNvPr id="3" name="object 3"/>
          <p:cNvSpPr txBox="1"/>
          <p:nvPr/>
        </p:nvSpPr>
        <p:spPr>
          <a:xfrm>
            <a:off x="344372" y="1535684"/>
            <a:ext cx="8412480" cy="3713479"/>
          </a:xfrm>
          <a:prstGeom prst="rect">
            <a:avLst/>
          </a:prstGeom>
        </p:spPr>
        <p:txBody>
          <a:bodyPr vert="horz" wrap="square" lIns="0" tIns="28575" rIns="0" bIns="0" rtlCol="0">
            <a:spAutoFit/>
          </a:bodyPr>
          <a:lstStyle/>
          <a:p>
            <a:pPr marL="315595" marR="5080" indent="-302895" algn="just">
              <a:lnSpc>
                <a:spcPts val="3220"/>
              </a:lnSpc>
              <a:spcBef>
                <a:spcPts val="225"/>
              </a:spcBef>
              <a:buClr>
                <a:srgbClr val="D16349"/>
              </a:buClr>
              <a:buSzPct val="85185"/>
              <a:buFont typeface="Arial"/>
              <a:buChar char="●"/>
              <a:tabLst>
                <a:tab pos="316230" algn="l"/>
              </a:tabLst>
            </a:pPr>
            <a:r>
              <a:rPr sz="2700" spc="-5" dirty="0">
                <a:latin typeface="Georgia"/>
                <a:cs typeface="Georgia"/>
              </a:rPr>
              <a:t>Sub Section(3A) to section 211 of Companies Act,  1956 requires that every Profit/Loss Account and  Balance Sheet shall comply with the Accounting  Standards. 'Accounting Standards' means the  standard of accounting recomended by the ICAI and  prescribed by the Central Government in  consultation with the National Advisory Committee  on Accounting Standards (NACAs) constituted under  section 210(1) of companies Act,</a:t>
            </a:r>
            <a:r>
              <a:rPr sz="2700" spc="-15" dirty="0">
                <a:latin typeface="Georgia"/>
                <a:cs typeface="Georgia"/>
              </a:rPr>
              <a:t> </a:t>
            </a:r>
            <a:r>
              <a:rPr sz="2700" spc="-5" dirty="0">
                <a:latin typeface="Georgia"/>
                <a:cs typeface="Georgia"/>
              </a:rPr>
              <a:t>1956.</a:t>
            </a:r>
            <a:endParaRPr sz="2700">
              <a:latin typeface="Georgia"/>
              <a:cs typeface="Georgi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006" y="415036"/>
            <a:ext cx="8020050" cy="528320"/>
          </a:xfrm>
          <a:prstGeom prst="rect">
            <a:avLst/>
          </a:prstGeom>
        </p:spPr>
        <p:txBody>
          <a:bodyPr vert="horz" wrap="square" lIns="0" tIns="12700" rIns="0" bIns="0" rtlCol="0">
            <a:spAutoFit/>
          </a:bodyPr>
          <a:lstStyle/>
          <a:p>
            <a:pPr marL="12700">
              <a:lnSpc>
                <a:spcPct val="100000"/>
              </a:lnSpc>
              <a:spcBef>
                <a:spcPts val="100"/>
              </a:spcBef>
            </a:pPr>
            <a:r>
              <a:rPr sz="3300" spc="-5" dirty="0"/>
              <a:t>Accounting Standards Issued by</a:t>
            </a:r>
            <a:r>
              <a:rPr sz="3300" spc="-95" dirty="0"/>
              <a:t> </a:t>
            </a:r>
            <a:r>
              <a:rPr sz="3300" spc="-5" dirty="0"/>
              <a:t>ICAI</a:t>
            </a:r>
            <a:endParaRPr sz="3300"/>
          </a:p>
        </p:txBody>
      </p:sp>
      <p:sp>
        <p:nvSpPr>
          <p:cNvPr id="3" name="object 3"/>
          <p:cNvSpPr/>
          <p:nvPr/>
        </p:nvSpPr>
        <p:spPr>
          <a:xfrm>
            <a:off x="1219200" y="1524001"/>
            <a:ext cx="6753225" cy="51323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4006" y="415036"/>
            <a:ext cx="8020050" cy="528320"/>
          </a:xfrm>
          <a:prstGeom prst="rect">
            <a:avLst/>
          </a:prstGeom>
        </p:spPr>
        <p:txBody>
          <a:bodyPr vert="horz" wrap="square" lIns="0" tIns="12700" rIns="0" bIns="0" rtlCol="0">
            <a:spAutoFit/>
          </a:bodyPr>
          <a:lstStyle/>
          <a:p>
            <a:pPr marL="12700">
              <a:lnSpc>
                <a:spcPct val="100000"/>
              </a:lnSpc>
              <a:spcBef>
                <a:spcPts val="100"/>
              </a:spcBef>
            </a:pPr>
            <a:r>
              <a:rPr sz="3300" spc="-5" dirty="0"/>
              <a:t>Accounting Standards Issued by</a:t>
            </a:r>
            <a:r>
              <a:rPr sz="3300" spc="-95" dirty="0"/>
              <a:t> </a:t>
            </a:r>
            <a:r>
              <a:rPr sz="3300" spc="-5" dirty="0"/>
              <a:t>ICAI</a:t>
            </a:r>
            <a:endParaRPr sz="3300"/>
          </a:p>
        </p:txBody>
      </p:sp>
      <p:sp>
        <p:nvSpPr>
          <p:cNvPr id="3" name="object 3"/>
          <p:cNvSpPr/>
          <p:nvPr/>
        </p:nvSpPr>
        <p:spPr>
          <a:xfrm>
            <a:off x="685800" y="2209800"/>
            <a:ext cx="7799387" cy="32797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3005" y="415036"/>
            <a:ext cx="239014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Introduction</a:t>
            </a:r>
            <a:endParaRPr sz="3300">
              <a:latin typeface="Georgia"/>
              <a:cs typeface="Georgia"/>
            </a:endParaRPr>
          </a:p>
        </p:txBody>
      </p:sp>
      <p:sp>
        <p:nvSpPr>
          <p:cNvPr id="3" name="object 3"/>
          <p:cNvSpPr txBox="1"/>
          <p:nvPr/>
        </p:nvSpPr>
        <p:spPr>
          <a:xfrm>
            <a:off x="344372" y="1472184"/>
            <a:ext cx="8303259" cy="3094355"/>
          </a:xfrm>
          <a:prstGeom prst="rect">
            <a:avLst/>
          </a:prstGeom>
        </p:spPr>
        <p:txBody>
          <a:bodyPr vert="horz" wrap="square" lIns="0" tIns="79375" rIns="0" bIns="0" rtlCol="0">
            <a:spAutoFit/>
          </a:bodyPr>
          <a:lstStyle/>
          <a:p>
            <a:pPr marL="315595" indent="-302895">
              <a:lnSpc>
                <a:spcPct val="100000"/>
              </a:lnSpc>
              <a:spcBef>
                <a:spcPts val="625"/>
              </a:spcBef>
              <a:buClr>
                <a:srgbClr val="D16349"/>
              </a:buClr>
              <a:buSzPct val="85185"/>
              <a:buFont typeface="Arial"/>
              <a:buChar char="●"/>
              <a:tabLst>
                <a:tab pos="316230" algn="l"/>
              </a:tabLst>
            </a:pPr>
            <a:r>
              <a:rPr sz="2700" spc="-5" dirty="0">
                <a:latin typeface="Georgia"/>
                <a:cs typeface="Georgia"/>
              </a:rPr>
              <a:t>Profit to </a:t>
            </a:r>
            <a:r>
              <a:rPr sz="2700" dirty="0">
                <a:latin typeface="Georgia"/>
                <a:cs typeface="Georgia"/>
              </a:rPr>
              <a:t>a </a:t>
            </a:r>
            <a:r>
              <a:rPr sz="2700" spc="-5" dirty="0">
                <a:latin typeface="Georgia"/>
                <a:cs typeface="Georgia"/>
              </a:rPr>
              <a:t>business is like food to human</a:t>
            </a:r>
            <a:r>
              <a:rPr sz="2700" spc="-40" dirty="0">
                <a:latin typeface="Georgia"/>
                <a:cs typeface="Georgia"/>
              </a:rPr>
              <a:t> </a:t>
            </a:r>
            <a:r>
              <a:rPr sz="2700" spc="-5" dirty="0">
                <a:latin typeface="Georgia"/>
                <a:cs typeface="Georgia"/>
              </a:rPr>
              <a:t>body.</a:t>
            </a:r>
            <a:endParaRPr sz="2700">
              <a:latin typeface="Georgia"/>
              <a:cs typeface="Georgia"/>
            </a:endParaRPr>
          </a:p>
          <a:p>
            <a:pPr marL="315595" marR="5080" indent="-302895">
              <a:lnSpc>
                <a:spcPct val="99400"/>
              </a:lnSpc>
              <a:spcBef>
                <a:spcPts val="545"/>
              </a:spcBef>
              <a:buClr>
                <a:srgbClr val="D16349"/>
              </a:buClr>
              <a:buSzPct val="85185"/>
              <a:buFont typeface="Arial"/>
              <a:buChar char="●"/>
              <a:tabLst>
                <a:tab pos="316230" algn="l"/>
              </a:tabLst>
            </a:pPr>
            <a:r>
              <a:rPr sz="2700" spc="-5" dirty="0">
                <a:latin typeface="Georgia"/>
                <a:cs typeface="Georgia"/>
              </a:rPr>
              <a:t>Accounting is commonly referred to as the “language  of the business” as it is effectively employed to  communicate the financial performance of business  to various interested</a:t>
            </a:r>
            <a:r>
              <a:rPr sz="2700" spc="-15" dirty="0">
                <a:latin typeface="Georgia"/>
                <a:cs typeface="Georgia"/>
              </a:rPr>
              <a:t> </a:t>
            </a:r>
            <a:r>
              <a:rPr sz="2700" spc="-5" dirty="0">
                <a:latin typeface="Georgia"/>
                <a:cs typeface="Georgia"/>
              </a:rPr>
              <a:t>parties.</a:t>
            </a:r>
            <a:endParaRPr sz="2700">
              <a:latin typeface="Georgia"/>
              <a:cs typeface="Georgia"/>
            </a:endParaRPr>
          </a:p>
          <a:p>
            <a:pPr marL="315595" marR="1610995" indent="-302895">
              <a:lnSpc>
                <a:spcPts val="3210"/>
              </a:lnSpc>
              <a:spcBef>
                <a:spcPts val="655"/>
              </a:spcBef>
              <a:buClr>
                <a:srgbClr val="D16349"/>
              </a:buClr>
              <a:buSzPct val="85185"/>
              <a:buFont typeface="Arial"/>
              <a:buChar char="●"/>
              <a:tabLst>
                <a:tab pos="316230" algn="l"/>
              </a:tabLst>
            </a:pPr>
            <a:r>
              <a:rPr sz="2700" spc="-5" dirty="0">
                <a:latin typeface="Georgia"/>
                <a:cs typeface="Georgia"/>
              </a:rPr>
              <a:t>It is concerned with the measurement and  communicating financial</a:t>
            </a:r>
            <a:r>
              <a:rPr sz="2700" spc="-15" dirty="0">
                <a:latin typeface="Georgia"/>
                <a:cs typeface="Georgia"/>
              </a:rPr>
              <a:t> </a:t>
            </a:r>
            <a:r>
              <a:rPr sz="2700" spc="-5" dirty="0">
                <a:latin typeface="Georgia"/>
                <a:cs typeface="Georgia"/>
              </a:rPr>
              <a:t>data.</a:t>
            </a:r>
            <a:endParaRPr sz="2700">
              <a:latin typeface="Georgia"/>
              <a:cs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3297" y="200533"/>
            <a:ext cx="8307070" cy="5619115"/>
          </a:xfrm>
          <a:prstGeom prst="rect">
            <a:avLst/>
          </a:prstGeom>
        </p:spPr>
        <p:txBody>
          <a:bodyPr vert="horz" wrap="square" lIns="0" tIns="27940" rIns="0" bIns="0" rtlCol="0">
            <a:spAutoFit/>
          </a:bodyPr>
          <a:lstStyle/>
          <a:p>
            <a:pPr marL="2686050" marR="678180" indent="-1866264">
              <a:lnSpc>
                <a:spcPts val="2850"/>
              </a:lnSpc>
              <a:spcBef>
                <a:spcPts val="220"/>
              </a:spcBef>
            </a:pPr>
            <a:r>
              <a:rPr sz="2400" b="1" spc="-5" dirty="0">
                <a:solidFill>
                  <a:srgbClr val="7B9899"/>
                </a:solidFill>
                <a:latin typeface="Georgia"/>
                <a:cs typeface="Georgia"/>
              </a:rPr>
              <a:t>Accounting Standards (AS) </a:t>
            </a:r>
            <a:r>
              <a:rPr sz="2400" b="1" dirty="0">
                <a:solidFill>
                  <a:srgbClr val="7B9899"/>
                </a:solidFill>
                <a:latin typeface="Georgia"/>
                <a:cs typeface="Georgia"/>
              </a:rPr>
              <a:t>1 - </a:t>
            </a:r>
            <a:r>
              <a:rPr sz="2400" b="1" spc="-5" dirty="0">
                <a:solidFill>
                  <a:srgbClr val="7B9899"/>
                </a:solidFill>
                <a:latin typeface="Georgia"/>
                <a:cs typeface="Georgia"/>
              </a:rPr>
              <a:t>Disclosure of  Accounting</a:t>
            </a:r>
            <a:r>
              <a:rPr sz="2400" b="1" spc="-10" dirty="0">
                <a:solidFill>
                  <a:srgbClr val="7B9899"/>
                </a:solidFill>
                <a:latin typeface="Georgia"/>
                <a:cs typeface="Georgia"/>
              </a:rPr>
              <a:t> </a:t>
            </a:r>
            <a:r>
              <a:rPr sz="2400" b="1" spc="-5" dirty="0">
                <a:solidFill>
                  <a:srgbClr val="7B9899"/>
                </a:solidFill>
                <a:latin typeface="Georgia"/>
                <a:cs typeface="Georgia"/>
              </a:rPr>
              <a:t>Policies</a:t>
            </a:r>
            <a:endParaRPr sz="2400">
              <a:latin typeface="Georgia"/>
              <a:cs typeface="Georgia"/>
            </a:endParaRPr>
          </a:p>
          <a:p>
            <a:pPr>
              <a:lnSpc>
                <a:spcPct val="100000"/>
              </a:lnSpc>
            </a:pPr>
            <a:endParaRPr sz="2700">
              <a:latin typeface="Times New Roman"/>
              <a:cs typeface="Times New Roman"/>
            </a:endParaRPr>
          </a:p>
          <a:p>
            <a:pPr marL="316865" marR="179705" indent="-303530">
              <a:lnSpc>
                <a:spcPts val="3229"/>
              </a:lnSpc>
              <a:spcBef>
                <a:spcPts val="1730"/>
              </a:spcBef>
              <a:buClr>
                <a:srgbClr val="D16349"/>
              </a:buClr>
              <a:buSzPct val="85185"/>
              <a:buFont typeface="Arial"/>
              <a:buChar char="●"/>
              <a:tabLst>
                <a:tab pos="317500" algn="l"/>
              </a:tabLst>
            </a:pPr>
            <a:r>
              <a:rPr sz="2700" b="1" spc="-5" dirty="0">
                <a:latin typeface="Georgia"/>
                <a:cs typeface="Georgia"/>
              </a:rPr>
              <a:t>Disclosure of Accounting Policies: </a:t>
            </a:r>
            <a:r>
              <a:rPr sz="2700" spc="-5" dirty="0">
                <a:latin typeface="Georgia"/>
                <a:cs typeface="Georgia"/>
              </a:rPr>
              <a:t>Accounting  Policies refer to specific accounting principles and  the method of applying those principles adopted by  the enterprises in preparation and presentation of  the financial</a:t>
            </a:r>
            <a:r>
              <a:rPr sz="2700" spc="-10" dirty="0">
                <a:latin typeface="Georgia"/>
                <a:cs typeface="Georgia"/>
              </a:rPr>
              <a:t> </a:t>
            </a:r>
            <a:r>
              <a:rPr sz="2700" spc="-5" dirty="0">
                <a:latin typeface="Georgia"/>
                <a:cs typeface="Georgia"/>
              </a:rPr>
              <a:t>statements.</a:t>
            </a:r>
            <a:endParaRPr sz="2700">
              <a:latin typeface="Georgia"/>
              <a:cs typeface="Georgia"/>
            </a:endParaRPr>
          </a:p>
          <a:p>
            <a:pPr marL="316865" marR="5080" indent="-304165">
              <a:lnSpc>
                <a:spcPct val="100200"/>
              </a:lnSpc>
              <a:spcBef>
                <a:spcPts val="405"/>
              </a:spcBef>
              <a:buClr>
                <a:srgbClr val="D16349"/>
              </a:buClr>
              <a:buSzPct val="83928"/>
              <a:buFont typeface="Arial"/>
              <a:buChar char="●"/>
              <a:tabLst>
                <a:tab pos="317500" algn="l"/>
              </a:tabLst>
            </a:pPr>
            <a:r>
              <a:rPr sz="2800" spc="-5" dirty="0">
                <a:latin typeface="Georgia"/>
                <a:cs typeface="Georgia"/>
              </a:rPr>
              <a:t>This Standard prescribes the basis for presentation  of general purpose financial statements to ensure  comparability both with the entity’s financial  statements of previous periods and with the  financial statements of other</a:t>
            </a:r>
            <a:r>
              <a:rPr sz="2800" spc="-20" dirty="0">
                <a:latin typeface="Georgia"/>
                <a:cs typeface="Georgia"/>
              </a:rPr>
              <a:t> </a:t>
            </a:r>
            <a:r>
              <a:rPr sz="2800" spc="-5" dirty="0">
                <a:latin typeface="Georgia"/>
                <a:cs typeface="Georgia"/>
              </a:rPr>
              <a:t>entities.</a:t>
            </a:r>
            <a:endParaRPr sz="2800">
              <a:latin typeface="Georgia"/>
              <a:cs typeface="Georg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3143250" marR="5080" indent="-2372995">
              <a:lnSpc>
                <a:spcPts val="2850"/>
              </a:lnSpc>
              <a:spcBef>
                <a:spcPts val="220"/>
              </a:spcBef>
            </a:pPr>
            <a:r>
              <a:rPr spc="-5" dirty="0"/>
              <a:t>Accounting Standard (AS) </a:t>
            </a:r>
            <a:r>
              <a:rPr dirty="0"/>
              <a:t>2 - </a:t>
            </a:r>
            <a:r>
              <a:rPr spc="-5" dirty="0"/>
              <a:t>Valuation of  Inventories</a:t>
            </a:r>
          </a:p>
        </p:txBody>
      </p:sp>
      <p:sp>
        <p:nvSpPr>
          <p:cNvPr id="3" name="object 3"/>
          <p:cNvSpPr txBox="1"/>
          <p:nvPr/>
        </p:nvSpPr>
        <p:spPr>
          <a:xfrm>
            <a:off x="344372" y="1538859"/>
            <a:ext cx="8223250" cy="2484755"/>
          </a:xfrm>
          <a:prstGeom prst="rect">
            <a:avLst/>
          </a:prstGeom>
        </p:spPr>
        <p:txBody>
          <a:bodyPr vert="horz" wrap="square" lIns="0" tIns="28575" rIns="0" bIns="0" rtlCol="0">
            <a:spAutoFit/>
          </a:bodyPr>
          <a:lstStyle/>
          <a:p>
            <a:pPr marL="315595" marR="5080" indent="-302895">
              <a:lnSpc>
                <a:spcPts val="3220"/>
              </a:lnSpc>
              <a:spcBef>
                <a:spcPts val="225"/>
              </a:spcBef>
              <a:buClr>
                <a:srgbClr val="D16349"/>
              </a:buClr>
              <a:buSzPct val="85185"/>
              <a:buFont typeface="Arial"/>
              <a:buChar char="●"/>
              <a:tabLst>
                <a:tab pos="316230" algn="l"/>
              </a:tabLst>
            </a:pPr>
            <a:r>
              <a:rPr sz="2700" b="1" spc="-5" dirty="0">
                <a:latin typeface="Georgia"/>
                <a:cs typeface="Georgia"/>
              </a:rPr>
              <a:t>Valuation of Inventories: </a:t>
            </a:r>
            <a:r>
              <a:rPr sz="2700" spc="-5" dirty="0">
                <a:latin typeface="Georgia"/>
                <a:cs typeface="Georgia"/>
              </a:rPr>
              <a:t>The objective of this  standard is to formulate the method of computation  of cost of inventories </a:t>
            </a:r>
            <a:r>
              <a:rPr sz="2700" dirty="0">
                <a:latin typeface="Georgia"/>
                <a:cs typeface="Georgia"/>
              </a:rPr>
              <a:t>/ </a:t>
            </a:r>
            <a:r>
              <a:rPr sz="2700" spc="-5" dirty="0">
                <a:latin typeface="Georgia"/>
                <a:cs typeface="Georgia"/>
              </a:rPr>
              <a:t>stock, determine the value of  closing stock </a:t>
            </a:r>
            <a:r>
              <a:rPr sz="2700" dirty="0">
                <a:latin typeface="Georgia"/>
                <a:cs typeface="Georgia"/>
              </a:rPr>
              <a:t>/ </a:t>
            </a:r>
            <a:r>
              <a:rPr sz="2700" spc="-5" dirty="0">
                <a:latin typeface="Georgia"/>
                <a:cs typeface="Georgia"/>
              </a:rPr>
              <a:t>inventory at which the inventory is to  be shown in balance sheet till it is not sold and  recognized as</a:t>
            </a:r>
            <a:r>
              <a:rPr sz="2700" spc="-10" dirty="0">
                <a:latin typeface="Georgia"/>
                <a:cs typeface="Georgia"/>
              </a:rPr>
              <a:t> </a:t>
            </a:r>
            <a:r>
              <a:rPr sz="2700" spc="-5" dirty="0">
                <a:latin typeface="Georgia"/>
                <a:cs typeface="Georgia"/>
              </a:rPr>
              <a:t>revenue.</a:t>
            </a:r>
            <a:endParaRPr sz="2700">
              <a:latin typeface="Georgia"/>
              <a:cs typeface="Georgi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516" y="562483"/>
            <a:ext cx="8095615" cy="391160"/>
          </a:xfrm>
          <a:prstGeom prst="rect">
            <a:avLst/>
          </a:prstGeom>
        </p:spPr>
        <p:txBody>
          <a:bodyPr vert="horz" wrap="square" lIns="0" tIns="12700" rIns="0" bIns="0" rtlCol="0">
            <a:spAutoFit/>
          </a:bodyPr>
          <a:lstStyle/>
          <a:p>
            <a:pPr marL="12700">
              <a:lnSpc>
                <a:spcPct val="100000"/>
              </a:lnSpc>
              <a:spcBef>
                <a:spcPts val="100"/>
              </a:spcBef>
            </a:pPr>
            <a:r>
              <a:rPr spc="-5" dirty="0"/>
              <a:t>Accounting Standard (AS) </a:t>
            </a:r>
            <a:r>
              <a:rPr dirty="0"/>
              <a:t>3 - </a:t>
            </a:r>
            <a:r>
              <a:rPr spc="-5" dirty="0"/>
              <a:t>Cash Flow</a:t>
            </a:r>
            <a:r>
              <a:rPr spc="-90" dirty="0"/>
              <a:t> </a:t>
            </a:r>
            <a:r>
              <a:rPr spc="-5" dirty="0"/>
              <a:t>Statements</a:t>
            </a:r>
          </a:p>
        </p:txBody>
      </p:sp>
      <p:sp>
        <p:nvSpPr>
          <p:cNvPr id="3" name="object 3"/>
          <p:cNvSpPr txBox="1"/>
          <p:nvPr/>
        </p:nvSpPr>
        <p:spPr>
          <a:xfrm>
            <a:off x="347776" y="1540383"/>
            <a:ext cx="8229600" cy="4439285"/>
          </a:xfrm>
          <a:prstGeom prst="rect">
            <a:avLst/>
          </a:prstGeom>
        </p:spPr>
        <p:txBody>
          <a:bodyPr vert="horz" wrap="square" lIns="0" tIns="27939" rIns="0" bIns="0" rtlCol="0">
            <a:spAutoFit/>
          </a:bodyPr>
          <a:lstStyle/>
          <a:p>
            <a:pPr marL="312420" marR="5080" indent="-299720">
              <a:lnSpc>
                <a:spcPts val="2850"/>
              </a:lnSpc>
              <a:spcBef>
                <a:spcPts val="219"/>
              </a:spcBef>
              <a:buClr>
                <a:srgbClr val="D16349"/>
              </a:buClr>
              <a:buSzPct val="85416"/>
              <a:buFont typeface="Arial"/>
              <a:buChar char="●"/>
              <a:tabLst>
                <a:tab pos="313055" algn="l"/>
              </a:tabLst>
            </a:pPr>
            <a:r>
              <a:rPr sz="2400" b="1" spc="-5" dirty="0">
                <a:latin typeface="Georgia"/>
                <a:cs typeface="Georgia"/>
              </a:rPr>
              <a:t>Cash Flow Statements: </a:t>
            </a:r>
            <a:r>
              <a:rPr sz="2400" spc="-5" dirty="0">
                <a:latin typeface="Georgia"/>
                <a:cs typeface="Georgia"/>
              </a:rPr>
              <a:t>Cash flow statement is  additional information to user of financial statement. This  statement exhibits the flow of incoming and outgoing cash.  This statement assesses the ability of the enterprise to  generate cash and to utilize the cash. This statement is one  of the tools for assessing the liquidity and solvency of the  enterprise.</a:t>
            </a:r>
            <a:endParaRPr sz="2400">
              <a:latin typeface="Georgia"/>
              <a:cs typeface="Georgia"/>
            </a:endParaRPr>
          </a:p>
          <a:p>
            <a:pPr marL="312420" marR="27940" indent="-299720">
              <a:lnSpc>
                <a:spcPct val="99300"/>
              </a:lnSpc>
              <a:spcBef>
                <a:spcPts val="380"/>
              </a:spcBef>
              <a:buClr>
                <a:srgbClr val="D16349"/>
              </a:buClr>
              <a:buSzPct val="85416"/>
              <a:buFont typeface="Arial"/>
              <a:buChar char="●"/>
              <a:tabLst>
                <a:tab pos="313055" algn="l"/>
              </a:tabLst>
            </a:pPr>
            <a:r>
              <a:rPr sz="2400" spc="-5" dirty="0">
                <a:latin typeface="Georgia"/>
                <a:cs typeface="Georgia"/>
              </a:rPr>
              <a:t>The objective of this Standard is to require the provision of  information about the historical changes in cash and cash  equivalents of an entity by means of </a:t>
            </a:r>
            <a:r>
              <a:rPr sz="2400" dirty="0">
                <a:latin typeface="Georgia"/>
                <a:cs typeface="Georgia"/>
              </a:rPr>
              <a:t>a </a:t>
            </a:r>
            <a:r>
              <a:rPr sz="2400" spc="-5" dirty="0">
                <a:latin typeface="Georgia"/>
                <a:cs typeface="Georgia"/>
              </a:rPr>
              <a:t>statement of cash  flows which classifies cash flows during the period from  operating, investing and financing</a:t>
            </a:r>
            <a:r>
              <a:rPr sz="2400" spc="-20" dirty="0">
                <a:latin typeface="Georgia"/>
                <a:cs typeface="Georgia"/>
              </a:rPr>
              <a:t> </a:t>
            </a:r>
            <a:r>
              <a:rPr sz="2400" spc="-5" dirty="0">
                <a:latin typeface="Georgia"/>
                <a:cs typeface="Georgia"/>
              </a:rPr>
              <a:t>activities.</a:t>
            </a:r>
            <a:endParaRPr sz="2400">
              <a:latin typeface="Georgia"/>
              <a:cs typeface="Georgi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441325" marR="5080" indent="-156210">
              <a:lnSpc>
                <a:spcPts val="2850"/>
              </a:lnSpc>
              <a:spcBef>
                <a:spcPts val="220"/>
              </a:spcBef>
            </a:pPr>
            <a:r>
              <a:rPr spc="-5" dirty="0"/>
              <a:t>Accounting Standard (AS) </a:t>
            </a:r>
            <a:r>
              <a:rPr dirty="0"/>
              <a:t>4 - </a:t>
            </a:r>
            <a:r>
              <a:rPr spc="-5" dirty="0"/>
              <a:t>Contingencies and  Events Occurring after the Balance Sheet</a:t>
            </a:r>
            <a:r>
              <a:rPr spc="-70" dirty="0"/>
              <a:t> </a:t>
            </a:r>
            <a:r>
              <a:rPr spc="-5" dirty="0"/>
              <a:t>Date</a:t>
            </a:r>
          </a:p>
        </p:txBody>
      </p:sp>
      <p:sp>
        <p:nvSpPr>
          <p:cNvPr id="3" name="object 3"/>
          <p:cNvSpPr txBox="1"/>
          <p:nvPr/>
        </p:nvSpPr>
        <p:spPr>
          <a:xfrm>
            <a:off x="347776" y="1540383"/>
            <a:ext cx="3416300" cy="391160"/>
          </a:xfrm>
          <a:prstGeom prst="rect">
            <a:avLst/>
          </a:prstGeom>
        </p:spPr>
        <p:txBody>
          <a:bodyPr vert="horz" wrap="square" lIns="0" tIns="12700" rIns="0" bIns="0" rtlCol="0">
            <a:spAutoFit/>
          </a:bodyPr>
          <a:lstStyle/>
          <a:p>
            <a:pPr marL="312420" indent="-299720">
              <a:lnSpc>
                <a:spcPct val="100000"/>
              </a:lnSpc>
              <a:spcBef>
                <a:spcPts val="100"/>
              </a:spcBef>
              <a:buClr>
                <a:srgbClr val="D16349"/>
              </a:buClr>
              <a:buSzPct val="85416"/>
              <a:buFont typeface="Arial"/>
              <a:buChar char="●"/>
              <a:tabLst>
                <a:tab pos="313055" algn="l"/>
                <a:tab pos="2809875" algn="l"/>
              </a:tabLst>
            </a:pPr>
            <a:r>
              <a:rPr sz="2400" b="1" spc="-5" dirty="0">
                <a:latin typeface="Georgia"/>
                <a:cs typeface="Georgia"/>
              </a:rPr>
              <a:t>Contingencie</a:t>
            </a:r>
            <a:r>
              <a:rPr sz="2400" b="1" dirty="0">
                <a:latin typeface="Georgia"/>
                <a:cs typeface="Georgia"/>
              </a:rPr>
              <a:t>s	</a:t>
            </a:r>
            <a:r>
              <a:rPr sz="2400" b="1" spc="-5" dirty="0">
                <a:latin typeface="Georgia"/>
                <a:cs typeface="Georgia"/>
              </a:rPr>
              <a:t>an</a:t>
            </a:r>
            <a:r>
              <a:rPr sz="2400" b="1" dirty="0">
                <a:latin typeface="Georgia"/>
                <a:cs typeface="Georgia"/>
              </a:rPr>
              <a:t>d</a:t>
            </a:r>
            <a:endParaRPr sz="2400">
              <a:latin typeface="Georgia"/>
              <a:cs typeface="Georgia"/>
            </a:endParaRPr>
          </a:p>
        </p:txBody>
      </p:sp>
      <p:sp>
        <p:nvSpPr>
          <p:cNvPr id="4" name="object 4"/>
          <p:cNvSpPr txBox="1"/>
          <p:nvPr/>
        </p:nvSpPr>
        <p:spPr>
          <a:xfrm>
            <a:off x="4017460" y="1540383"/>
            <a:ext cx="2891155" cy="391160"/>
          </a:xfrm>
          <a:prstGeom prst="rect">
            <a:avLst/>
          </a:prstGeom>
        </p:spPr>
        <p:txBody>
          <a:bodyPr vert="horz" wrap="square" lIns="0" tIns="12700" rIns="0" bIns="0" rtlCol="0">
            <a:spAutoFit/>
          </a:bodyPr>
          <a:lstStyle/>
          <a:p>
            <a:pPr marL="12700">
              <a:lnSpc>
                <a:spcPct val="100000"/>
              </a:lnSpc>
              <a:spcBef>
                <a:spcPts val="100"/>
              </a:spcBef>
              <a:tabLst>
                <a:tab pos="1344295" algn="l"/>
              </a:tabLst>
            </a:pPr>
            <a:r>
              <a:rPr sz="2400" b="1" spc="-5" dirty="0">
                <a:latin typeface="Georgia"/>
                <a:cs typeface="Georgia"/>
              </a:rPr>
              <a:t>Event</a:t>
            </a:r>
            <a:r>
              <a:rPr sz="2400" b="1" dirty="0">
                <a:latin typeface="Georgia"/>
                <a:cs typeface="Georgia"/>
              </a:rPr>
              <a:t>s	</a:t>
            </a:r>
            <a:r>
              <a:rPr sz="2400" b="1" spc="-5" dirty="0">
                <a:latin typeface="Georgia"/>
                <a:cs typeface="Georgia"/>
              </a:rPr>
              <a:t>occurrin</a:t>
            </a:r>
            <a:r>
              <a:rPr sz="2400" b="1" dirty="0">
                <a:latin typeface="Georgia"/>
                <a:cs typeface="Georgia"/>
              </a:rPr>
              <a:t>g</a:t>
            </a:r>
            <a:endParaRPr sz="2400">
              <a:latin typeface="Georgia"/>
              <a:cs typeface="Georgia"/>
            </a:endParaRPr>
          </a:p>
        </p:txBody>
      </p:sp>
      <p:sp>
        <p:nvSpPr>
          <p:cNvPr id="5" name="object 5"/>
          <p:cNvSpPr txBox="1"/>
          <p:nvPr/>
        </p:nvSpPr>
        <p:spPr>
          <a:xfrm>
            <a:off x="7161455" y="1540383"/>
            <a:ext cx="1561465" cy="391160"/>
          </a:xfrm>
          <a:prstGeom prst="rect">
            <a:avLst/>
          </a:prstGeom>
        </p:spPr>
        <p:txBody>
          <a:bodyPr vert="horz" wrap="square" lIns="0" tIns="12700" rIns="0" bIns="0" rtlCol="0">
            <a:spAutoFit/>
          </a:bodyPr>
          <a:lstStyle/>
          <a:p>
            <a:pPr marL="12700">
              <a:lnSpc>
                <a:spcPct val="100000"/>
              </a:lnSpc>
              <a:spcBef>
                <a:spcPts val="100"/>
              </a:spcBef>
              <a:tabLst>
                <a:tab pos="1045844" algn="l"/>
              </a:tabLst>
            </a:pPr>
            <a:r>
              <a:rPr sz="2400" b="1" spc="-5" dirty="0">
                <a:latin typeface="Georgia"/>
                <a:cs typeface="Georgia"/>
              </a:rPr>
              <a:t>afte</a:t>
            </a:r>
            <a:r>
              <a:rPr sz="2400" b="1" dirty="0">
                <a:latin typeface="Georgia"/>
                <a:cs typeface="Georgia"/>
              </a:rPr>
              <a:t>r	</a:t>
            </a:r>
            <a:r>
              <a:rPr sz="2400" b="1" spc="-5" dirty="0">
                <a:latin typeface="Georgia"/>
                <a:cs typeface="Georgia"/>
              </a:rPr>
              <a:t>th</a:t>
            </a:r>
            <a:r>
              <a:rPr sz="2400" b="1" dirty="0">
                <a:latin typeface="Georgia"/>
                <a:cs typeface="Georgia"/>
              </a:rPr>
              <a:t>e</a:t>
            </a:r>
            <a:endParaRPr sz="2400">
              <a:latin typeface="Georgia"/>
              <a:cs typeface="Georgia"/>
            </a:endParaRPr>
          </a:p>
        </p:txBody>
      </p:sp>
      <p:sp>
        <p:nvSpPr>
          <p:cNvPr id="6" name="object 6"/>
          <p:cNvSpPr txBox="1"/>
          <p:nvPr/>
        </p:nvSpPr>
        <p:spPr>
          <a:xfrm>
            <a:off x="347776" y="1902333"/>
            <a:ext cx="8377555" cy="4077335"/>
          </a:xfrm>
          <a:prstGeom prst="rect">
            <a:avLst/>
          </a:prstGeom>
        </p:spPr>
        <p:txBody>
          <a:bodyPr vert="horz" wrap="square" lIns="0" tIns="27939" rIns="0" bIns="0" rtlCol="0">
            <a:spAutoFit/>
          </a:bodyPr>
          <a:lstStyle/>
          <a:p>
            <a:pPr marL="312420" marR="6350" algn="just">
              <a:lnSpc>
                <a:spcPts val="2850"/>
              </a:lnSpc>
              <a:spcBef>
                <a:spcPts val="219"/>
              </a:spcBef>
            </a:pPr>
            <a:r>
              <a:rPr sz="2400" b="1" spc="-5" dirty="0">
                <a:latin typeface="Georgia"/>
                <a:cs typeface="Georgia"/>
              </a:rPr>
              <a:t>balance sheet date: </a:t>
            </a:r>
            <a:r>
              <a:rPr sz="2400" spc="-5" dirty="0">
                <a:latin typeface="Georgia"/>
                <a:cs typeface="Georgia"/>
              </a:rPr>
              <a:t>In preparing financial statement of </a:t>
            </a:r>
            <a:r>
              <a:rPr sz="2400" dirty="0">
                <a:latin typeface="Georgia"/>
                <a:cs typeface="Georgia"/>
              </a:rPr>
              <a:t>a  </a:t>
            </a:r>
            <a:r>
              <a:rPr sz="2400" spc="-5" dirty="0">
                <a:latin typeface="Georgia"/>
                <a:cs typeface="Georgia"/>
              </a:rPr>
              <a:t>particular enterprise, accounting is done by following  accrual basis of accounting and prudent accounting policies  to calculate the profit or loss for the year and to recognize  assets and liabilities in balance</a:t>
            </a:r>
            <a:r>
              <a:rPr sz="2400" spc="-15" dirty="0">
                <a:latin typeface="Georgia"/>
                <a:cs typeface="Georgia"/>
              </a:rPr>
              <a:t> </a:t>
            </a:r>
            <a:r>
              <a:rPr sz="2400" spc="-5" dirty="0">
                <a:latin typeface="Georgia"/>
                <a:cs typeface="Georgia"/>
              </a:rPr>
              <a:t>sheet.</a:t>
            </a:r>
            <a:endParaRPr sz="2400">
              <a:latin typeface="Georgia"/>
              <a:cs typeface="Georgia"/>
            </a:endParaRPr>
          </a:p>
          <a:p>
            <a:pPr marL="312420" marR="5080" indent="-299720" algn="just">
              <a:lnSpc>
                <a:spcPct val="99300"/>
              </a:lnSpc>
              <a:spcBef>
                <a:spcPts val="380"/>
              </a:spcBef>
              <a:buClr>
                <a:srgbClr val="D16349"/>
              </a:buClr>
              <a:buSzPct val="85416"/>
              <a:buFont typeface="Arial"/>
              <a:buChar char="●"/>
              <a:tabLst>
                <a:tab pos="313055" algn="l"/>
              </a:tabLst>
            </a:pPr>
            <a:r>
              <a:rPr sz="2400" spc="-5" dirty="0">
                <a:latin typeface="Georgia"/>
                <a:cs typeface="Georgia"/>
              </a:rPr>
              <a:t>While following the prudent accounting policies, the  provision is made for all known liabilities and losses even  for those liabilities </a:t>
            </a:r>
            <a:r>
              <a:rPr sz="2400" dirty="0">
                <a:latin typeface="Georgia"/>
                <a:cs typeface="Georgia"/>
              </a:rPr>
              <a:t>/ </a:t>
            </a:r>
            <a:r>
              <a:rPr sz="2400" spc="-5" dirty="0">
                <a:latin typeface="Georgia"/>
                <a:cs typeface="Georgia"/>
              </a:rPr>
              <a:t>events, which are probable.  Professional judgement is required to classify the likehood  of the future events occuring and, therefore, the question of  contingencies and their accounting</a:t>
            </a:r>
            <a:r>
              <a:rPr sz="2400" spc="-15" dirty="0">
                <a:latin typeface="Georgia"/>
                <a:cs typeface="Georgia"/>
              </a:rPr>
              <a:t> </a:t>
            </a:r>
            <a:r>
              <a:rPr sz="2400" spc="-5" dirty="0">
                <a:latin typeface="Georgia"/>
                <a:cs typeface="Georgia"/>
              </a:rPr>
              <a:t>arises.</a:t>
            </a:r>
            <a:endParaRPr sz="2400">
              <a:latin typeface="Georgia"/>
              <a:cs typeface="Georgi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193040" marR="5080" indent="-111125">
              <a:lnSpc>
                <a:spcPts val="2850"/>
              </a:lnSpc>
              <a:spcBef>
                <a:spcPts val="220"/>
              </a:spcBef>
            </a:pPr>
            <a:r>
              <a:rPr spc="-5" dirty="0"/>
              <a:t>Accounting Standard (AS) </a:t>
            </a:r>
            <a:r>
              <a:rPr dirty="0"/>
              <a:t>- 5 </a:t>
            </a:r>
            <a:r>
              <a:rPr spc="-5" dirty="0"/>
              <a:t>Net Profit or Loss for  the Period, Prior Period Items and Changes in</a:t>
            </a:r>
            <a:r>
              <a:rPr spc="-55" dirty="0"/>
              <a:t> </a:t>
            </a:r>
            <a:r>
              <a:rPr spc="-5" dirty="0"/>
              <a:t>AS</a:t>
            </a:r>
          </a:p>
        </p:txBody>
      </p:sp>
      <p:sp>
        <p:nvSpPr>
          <p:cNvPr id="3" name="object 3"/>
          <p:cNvSpPr txBox="1"/>
          <p:nvPr/>
        </p:nvSpPr>
        <p:spPr>
          <a:xfrm>
            <a:off x="344372" y="1538859"/>
            <a:ext cx="8373745" cy="3303904"/>
          </a:xfrm>
          <a:prstGeom prst="rect">
            <a:avLst/>
          </a:prstGeom>
        </p:spPr>
        <p:txBody>
          <a:bodyPr vert="horz" wrap="square" lIns="0" tIns="28575" rIns="0" bIns="0" rtlCol="0">
            <a:spAutoFit/>
          </a:bodyPr>
          <a:lstStyle/>
          <a:p>
            <a:pPr marL="315595" marR="5080" indent="-302895">
              <a:lnSpc>
                <a:spcPts val="3220"/>
              </a:lnSpc>
              <a:spcBef>
                <a:spcPts val="225"/>
              </a:spcBef>
              <a:buClr>
                <a:srgbClr val="D16349"/>
              </a:buClr>
              <a:buSzPct val="85185"/>
              <a:buFont typeface="Arial"/>
              <a:buChar char="●"/>
              <a:tabLst>
                <a:tab pos="316230" algn="l"/>
              </a:tabLst>
            </a:pPr>
            <a:r>
              <a:rPr sz="2700" b="1" spc="-5" dirty="0">
                <a:latin typeface="Georgia"/>
                <a:cs typeface="Georgia"/>
              </a:rPr>
              <a:t>Net Profit or Loss for the Period, Prior Period  Items and change in Accounting Policies </a:t>
            </a:r>
            <a:r>
              <a:rPr sz="2700" b="1" dirty="0">
                <a:latin typeface="Georgia"/>
                <a:cs typeface="Georgia"/>
              </a:rPr>
              <a:t>: </a:t>
            </a:r>
            <a:r>
              <a:rPr sz="2700" spc="-5" dirty="0">
                <a:latin typeface="Georgia"/>
                <a:cs typeface="Georgia"/>
              </a:rPr>
              <a:t>The  objective of this accounting standard is to prescribe  the criteria for certain items in the profit and loss  account so that comparability of the financial  statement can be enhanced. Profit and loss account  being </a:t>
            </a:r>
            <a:r>
              <a:rPr sz="2700" dirty="0">
                <a:latin typeface="Georgia"/>
                <a:cs typeface="Georgia"/>
              </a:rPr>
              <a:t>a </a:t>
            </a:r>
            <a:r>
              <a:rPr sz="2700" spc="-5" dirty="0">
                <a:latin typeface="Georgia"/>
                <a:cs typeface="Georgia"/>
              </a:rPr>
              <a:t>period statement covers the items of the  income and expenditure of the particular</a:t>
            </a:r>
            <a:r>
              <a:rPr sz="2700" spc="-35" dirty="0">
                <a:latin typeface="Georgia"/>
                <a:cs typeface="Georgia"/>
              </a:rPr>
              <a:t> </a:t>
            </a:r>
            <a:r>
              <a:rPr sz="2700" spc="-5" dirty="0">
                <a:latin typeface="Georgia"/>
                <a:cs typeface="Georgia"/>
              </a:rPr>
              <a:t>period.</a:t>
            </a:r>
            <a:endParaRPr sz="2700">
              <a:latin typeface="Georgia"/>
              <a:cs typeface="Georgi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3161030" marR="5080" indent="-2451735">
              <a:lnSpc>
                <a:spcPts val="2850"/>
              </a:lnSpc>
              <a:spcBef>
                <a:spcPts val="220"/>
              </a:spcBef>
            </a:pPr>
            <a:r>
              <a:rPr spc="-5" dirty="0"/>
              <a:t>Accounting Standard (AS) </a:t>
            </a:r>
            <a:r>
              <a:rPr dirty="0"/>
              <a:t>6 - </a:t>
            </a:r>
            <a:r>
              <a:rPr spc="-5" dirty="0"/>
              <a:t>Depreciation  Accounting</a:t>
            </a:r>
          </a:p>
        </p:txBody>
      </p:sp>
      <p:sp>
        <p:nvSpPr>
          <p:cNvPr id="3" name="object 3"/>
          <p:cNvSpPr txBox="1"/>
          <p:nvPr/>
        </p:nvSpPr>
        <p:spPr>
          <a:xfrm>
            <a:off x="347776" y="1540383"/>
            <a:ext cx="8296275" cy="3353435"/>
          </a:xfrm>
          <a:prstGeom prst="rect">
            <a:avLst/>
          </a:prstGeom>
        </p:spPr>
        <p:txBody>
          <a:bodyPr vert="horz" wrap="square" lIns="0" tIns="27939" rIns="0" bIns="0" rtlCol="0">
            <a:spAutoFit/>
          </a:bodyPr>
          <a:lstStyle/>
          <a:p>
            <a:pPr marL="312420" marR="27940" indent="-299720">
              <a:lnSpc>
                <a:spcPts val="2850"/>
              </a:lnSpc>
              <a:spcBef>
                <a:spcPts val="219"/>
              </a:spcBef>
              <a:buClr>
                <a:srgbClr val="D16349"/>
              </a:buClr>
              <a:buSzPct val="85416"/>
              <a:buFont typeface="Arial"/>
              <a:buChar char="●"/>
              <a:tabLst>
                <a:tab pos="313055" algn="l"/>
              </a:tabLst>
            </a:pPr>
            <a:r>
              <a:rPr sz="2400" i="1" spc="-5" dirty="0">
                <a:latin typeface="Georgia"/>
                <a:cs typeface="Georgia"/>
              </a:rPr>
              <a:t>Depreciation </a:t>
            </a:r>
            <a:r>
              <a:rPr sz="2400" spc="-5" dirty="0">
                <a:latin typeface="Georgia"/>
                <a:cs typeface="Georgia"/>
              </a:rPr>
              <a:t>is </a:t>
            </a:r>
            <a:r>
              <a:rPr sz="2400" dirty="0">
                <a:latin typeface="Georgia"/>
                <a:cs typeface="Georgia"/>
              </a:rPr>
              <a:t>a </a:t>
            </a:r>
            <a:r>
              <a:rPr sz="2400" spc="-5" dirty="0">
                <a:latin typeface="Georgia"/>
                <a:cs typeface="Georgia"/>
              </a:rPr>
              <a:t>measure of the wearing out, consumption  or other loss of value of </a:t>
            </a:r>
            <a:r>
              <a:rPr sz="2400" dirty="0">
                <a:latin typeface="Georgia"/>
                <a:cs typeface="Georgia"/>
              </a:rPr>
              <a:t>a </a:t>
            </a:r>
            <a:r>
              <a:rPr sz="2400" spc="-5" dirty="0">
                <a:latin typeface="Georgia"/>
                <a:cs typeface="Georgia"/>
              </a:rPr>
              <a:t>depreciable asset arising from  use, effluxion of time or obsolescence through technology  and market</a:t>
            </a:r>
            <a:r>
              <a:rPr sz="2400" spc="-10" dirty="0">
                <a:latin typeface="Georgia"/>
                <a:cs typeface="Georgia"/>
              </a:rPr>
              <a:t> </a:t>
            </a:r>
            <a:r>
              <a:rPr sz="2400" spc="-5" dirty="0">
                <a:latin typeface="Georgia"/>
                <a:cs typeface="Georgia"/>
              </a:rPr>
              <a:t>changes.</a:t>
            </a:r>
            <a:endParaRPr sz="2400">
              <a:latin typeface="Georgia"/>
              <a:cs typeface="Georgia"/>
            </a:endParaRPr>
          </a:p>
          <a:p>
            <a:pPr marL="312420" marR="5080" indent="-299720">
              <a:lnSpc>
                <a:spcPct val="99300"/>
              </a:lnSpc>
              <a:spcBef>
                <a:spcPts val="380"/>
              </a:spcBef>
              <a:buClr>
                <a:srgbClr val="D16349"/>
              </a:buClr>
              <a:buSzPct val="85416"/>
              <a:buFont typeface="Arial"/>
              <a:buChar char="●"/>
              <a:tabLst>
                <a:tab pos="313055" algn="l"/>
              </a:tabLst>
            </a:pPr>
            <a:r>
              <a:rPr sz="2400" spc="-5" dirty="0">
                <a:latin typeface="Georgia"/>
                <a:cs typeface="Georgia"/>
              </a:rPr>
              <a:t>Different accounting policies for depreciation are adopted  by different enterprises. Disclosure of accounting policies  for depreciation followed by an enterprise is necessary to  appreciate the view presented in the financial statements of  the</a:t>
            </a:r>
            <a:r>
              <a:rPr sz="2400" spc="-10" dirty="0">
                <a:latin typeface="Georgia"/>
                <a:cs typeface="Georgia"/>
              </a:rPr>
              <a:t> </a:t>
            </a:r>
            <a:r>
              <a:rPr sz="2400" spc="-5" dirty="0">
                <a:latin typeface="Georgia"/>
                <a:cs typeface="Georgia"/>
              </a:rPr>
              <a:t>enterprise.</a:t>
            </a:r>
            <a:endParaRPr sz="2400">
              <a:latin typeface="Georgia"/>
              <a:cs typeface="Georgi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497" y="562483"/>
            <a:ext cx="8281670" cy="391160"/>
          </a:xfrm>
          <a:prstGeom prst="rect">
            <a:avLst/>
          </a:prstGeom>
        </p:spPr>
        <p:txBody>
          <a:bodyPr vert="horz" wrap="square" lIns="0" tIns="12700" rIns="0" bIns="0" rtlCol="0">
            <a:spAutoFit/>
          </a:bodyPr>
          <a:lstStyle/>
          <a:p>
            <a:pPr marL="12700">
              <a:lnSpc>
                <a:spcPct val="100000"/>
              </a:lnSpc>
              <a:spcBef>
                <a:spcPts val="100"/>
              </a:spcBef>
            </a:pPr>
            <a:r>
              <a:rPr spc="-5" dirty="0"/>
              <a:t>Accounting Standard (AS) </a:t>
            </a:r>
            <a:r>
              <a:rPr dirty="0"/>
              <a:t>7 - </a:t>
            </a:r>
            <a:r>
              <a:rPr spc="-5" dirty="0"/>
              <a:t>Construction</a:t>
            </a:r>
            <a:r>
              <a:rPr spc="-90" dirty="0"/>
              <a:t> </a:t>
            </a:r>
            <a:r>
              <a:rPr spc="-5" dirty="0"/>
              <a:t>Contracts</a:t>
            </a:r>
          </a:p>
        </p:txBody>
      </p:sp>
      <p:sp>
        <p:nvSpPr>
          <p:cNvPr id="3" name="object 3"/>
          <p:cNvSpPr txBox="1"/>
          <p:nvPr/>
        </p:nvSpPr>
        <p:spPr>
          <a:xfrm>
            <a:off x="344372" y="1535684"/>
            <a:ext cx="8328025" cy="4237355"/>
          </a:xfrm>
          <a:prstGeom prst="rect">
            <a:avLst/>
          </a:prstGeom>
        </p:spPr>
        <p:txBody>
          <a:bodyPr vert="horz" wrap="square" lIns="0" tIns="88265" rIns="0" bIns="0" rtlCol="0">
            <a:spAutoFit/>
          </a:bodyPr>
          <a:lstStyle/>
          <a:p>
            <a:pPr marL="315595" marR="428625" indent="-302895">
              <a:lnSpc>
                <a:spcPts val="2630"/>
              </a:lnSpc>
              <a:spcBef>
                <a:spcPts val="695"/>
              </a:spcBef>
              <a:buClr>
                <a:srgbClr val="D16349"/>
              </a:buClr>
              <a:buSzPct val="85185"/>
              <a:buFont typeface="Arial"/>
              <a:buChar char="●"/>
              <a:tabLst>
                <a:tab pos="316230" algn="l"/>
              </a:tabLst>
            </a:pPr>
            <a:r>
              <a:rPr sz="2700" spc="-5" dirty="0">
                <a:latin typeface="Georgia"/>
                <a:cs typeface="Georgia"/>
              </a:rPr>
              <a:t>Accounting for long term construction contracts  involves question as to when revenue should be  recognized and how to measure the revenue in the  books of</a:t>
            </a:r>
            <a:r>
              <a:rPr sz="2700" spc="-10" dirty="0">
                <a:latin typeface="Georgia"/>
                <a:cs typeface="Georgia"/>
              </a:rPr>
              <a:t> </a:t>
            </a:r>
            <a:r>
              <a:rPr sz="2700" spc="-5" dirty="0">
                <a:latin typeface="Georgia"/>
                <a:cs typeface="Georgia"/>
              </a:rPr>
              <a:t>contractor.</a:t>
            </a:r>
            <a:endParaRPr sz="2700">
              <a:latin typeface="Georgia"/>
              <a:cs typeface="Georgia"/>
            </a:endParaRPr>
          </a:p>
          <a:p>
            <a:pPr marL="315595" marR="5080" indent="-302895">
              <a:lnSpc>
                <a:spcPct val="80900"/>
              </a:lnSpc>
              <a:spcBef>
                <a:spcPts val="540"/>
              </a:spcBef>
              <a:buClr>
                <a:srgbClr val="D16349"/>
              </a:buClr>
              <a:buSzPct val="85185"/>
              <a:buFont typeface="Arial"/>
              <a:buChar char="●"/>
              <a:tabLst>
                <a:tab pos="316230" algn="l"/>
              </a:tabLst>
            </a:pPr>
            <a:r>
              <a:rPr sz="2700" spc="-5" dirty="0">
                <a:latin typeface="Georgia"/>
                <a:cs typeface="Georgia"/>
              </a:rPr>
              <a:t>As the period of construction contract is long, work  of construction starts in one year and is completed in  another year or after 4-5 years or so. Therefore  question arises how the profit or loss of construction  contract by contractor should be</a:t>
            </a:r>
            <a:r>
              <a:rPr sz="2700" spc="-25" dirty="0">
                <a:latin typeface="Georgia"/>
                <a:cs typeface="Georgia"/>
              </a:rPr>
              <a:t> </a:t>
            </a:r>
            <a:r>
              <a:rPr sz="2700" spc="-5" dirty="0">
                <a:latin typeface="Georgia"/>
                <a:cs typeface="Georgia"/>
              </a:rPr>
              <a:t>determined.</a:t>
            </a:r>
            <a:endParaRPr sz="2700">
              <a:latin typeface="Georgia"/>
              <a:cs typeface="Georgia"/>
            </a:endParaRPr>
          </a:p>
          <a:p>
            <a:pPr marL="315595" marR="45720" indent="-302895" algn="just">
              <a:lnSpc>
                <a:spcPct val="80800"/>
              </a:lnSpc>
              <a:spcBef>
                <a:spcPts val="550"/>
              </a:spcBef>
              <a:buClr>
                <a:srgbClr val="D16349"/>
              </a:buClr>
              <a:buSzPct val="85185"/>
              <a:buFont typeface="Arial"/>
              <a:buChar char="●"/>
              <a:tabLst>
                <a:tab pos="316230" algn="l"/>
              </a:tabLst>
            </a:pPr>
            <a:r>
              <a:rPr sz="2700" spc="-5" dirty="0">
                <a:latin typeface="Georgia"/>
                <a:cs typeface="Georgia"/>
              </a:rPr>
              <a:t>There may be following two ways to determine profit  or loss: On year-to-year basis based on percentage of  completion or On completion of the</a:t>
            </a:r>
            <a:r>
              <a:rPr sz="2700" spc="-30" dirty="0">
                <a:latin typeface="Georgia"/>
                <a:cs typeface="Georgia"/>
              </a:rPr>
              <a:t> </a:t>
            </a:r>
            <a:r>
              <a:rPr sz="2700" spc="-5" dirty="0">
                <a:latin typeface="Georgia"/>
                <a:cs typeface="Georgia"/>
              </a:rPr>
              <a:t>contract.</a:t>
            </a:r>
            <a:endParaRPr sz="2700">
              <a:latin typeface="Georgia"/>
              <a:cs typeface="Georgi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1902460" marR="5080" indent="-1339850">
              <a:lnSpc>
                <a:spcPts val="2850"/>
              </a:lnSpc>
              <a:spcBef>
                <a:spcPts val="220"/>
              </a:spcBef>
            </a:pPr>
            <a:r>
              <a:rPr spc="-5" dirty="0"/>
              <a:t>Accounting Standard (AS) </a:t>
            </a:r>
            <a:r>
              <a:rPr dirty="0"/>
              <a:t>8 - </a:t>
            </a:r>
            <a:r>
              <a:rPr spc="-5" dirty="0"/>
              <a:t>Accounting for  Research and</a:t>
            </a:r>
            <a:r>
              <a:rPr spc="-15" dirty="0"/>
              <a:t> </a:t>
            </a:r>
            <a:r>
              <a:rPr spc="-5" dirty="0"/>
              <a:t>Development</a:t>
            </a:r>
          </a:p>
        </p:txBody>
      </p:sp>
      <p:sp>
        <p:nvSpPr>
          <p:cNvPr id="3" name="object 3"/>
          <p:cNvSpPr txBox="1"/>
          <p:nvPr/>
        </p:nvSpPr>
        <p:spPr>
          <a:xfrm>
            <a:off x="352255" y="1539239"/>
            <a:ext cx="8355330" cy="4181475"/>
          </a:xfrm>
          <a:prstGeom prst="rect">
            <a:avLst/>
          </a:prstGeom>
        </p:spPr>
        <p:txBody>
          <a:bodyPr vert="horz" wrap="square" lIns="0" tIns="68580" rIns="0" bIns="0" rtlCol="0">
            <a:spAutoFit/>
          </a:bodyPr>
          <a:lstStyle/>
          <a:p>
            <a:pPr marL="307975" marR="20320" indent="-295275">
              <a:lnSpc>
                <a:spcPts val="1950"/>
              </a:lnSpc>
              <a:spcBef>
                <a:spcPts val="540"/>
              </a:spcBef>
              <a:buClr>
                <a:srgbClr val="D16349"/>
              </a:buClr>
              <a:buSzPct val="85000"/>
              <a:buFont typeface="Arial"/>
              <a:buChar char="●"/>
              <a:tabLst>
                <a:tab pos="307975" algn="l"/>
                <a:tab pos="308610" algn="l"/>
              </a:tabLst>
            </a:pPr>
            <a:r>
              <a:rPr sz="2000" spc="-5" dirty="0">
                <a:latin typeface="Georgia"/>
                <a:cs typeface="Georgia"/>
              </a:rPr>
              <a:t>Standard deals with the treatment of costs of research and development  in financial</a:t>
            </a:r>
            <a:r>
              <a:rPr sz="2000" spc="-10" dirty="0">
                <a:latin typeface="Georgia"/>
                <a:cs typeface="Georgia"/>
              </a:rPr>
              <a:t> </a:t>
            </a:r>
            <a:r>
              <a:rPr sz="2000" spc="-5" dirty="0">
                <a:latin typeface="Georgia"/>
                <a:cs typeface="Georgia"/>
              </a:rPr>
              <a:t>statements.</a:t>
            </a:r>
            <a:endParaRPr sz="2000">
              <a:latin typeface="Georgia"/>
              <a:cs typeface="Georgia"/>
            </a:endParaRPr>
          </a:p>
          <a:p>
            <a:pPr marL="307975" indent="-295275">
              <a:lnSpc>
                <a:spcPts val="2320"/>
              </a:lnSpc>
              <a:buClr>
                <a:srgbClr val="D16349"/>
              </a:buClr>
              <a:buSzPct val="85000"/>
              <a:buFont typeface="Arial"/>
              <a:buChar char="●"/>
              <a:tabLst>
                <a:tab pos="307975" algn="l"/>
                <a:tab pos="308610" algn="l"/>
              </a:tabLst>
            </a:pPr>
            <a:r>
              <a:rPr sz="2000" spc="-5" dirty="0">
                <a:latin typeface="Georgia"/>
                <a:cs typeface="Georgia"/>
              </a:rPr>
              <a:t>Costs incurred for research and development include the</a:t>
            </a:r>
            <a:r>
              <a:rPr sz="2000" spc="-35" dirty="0">
                <a:latin typeface="Georgia"/>
                <a:cs typeface="Georgia"/>
              </a:rPr>
              <a:t> </a:t>
            </a:r>
            <a:r>
              <a:rPr sz="2000" spc="-5" dirty="0">
                <a:latin typeface="Georgia"/>
                <a:cs typeface="Georgia"/>
              </a:rPr>
              <a:t>following:</a:t>
            </a:r>
            <a:endParaRPr sz="2000">
              <a:latin typeface="Georgia"/>
              <a:cs typeface="Georgia"/>
            </a:endParaRPr>
          </a:p>
          <a:p>
            <a:pPr marL="307975" indent="-273050">
              <a:lnSpc>
                <a:spcPts val="2325"/>
              </a:lnSpc>
              <a:buAutoNum type="romanLcParenBoth"/>
              <a:tabLst>
                <a:tab pos="361315" algn="l"/>
              </a:tabLst>
            </a:pPr>
            <a:r>
              <a:rPr sz="2000" spc="-5" dirty="0">
                <a:latin typeface="Georgia"/>
                <a:cs typeface="Georgia"/>
              </a:rPr>
              <a:t>salaries, wages and other related costs of</a:t>
            </a:r>
            <a:r>
              <a:rPr sz="2000" spc="-20" dirty="0">
                <a:latin typeface="Georgia"/>
                <a:cs typeface="Georgia"/>
              </a:rPr>
              <a:t> </a:t>
            </a:r>
            <a:r>
              <a:rPr sz="2000" spc="-5" dirty="0">
                <a:latin typeface="Georgia"/>
                <a:cs typeface="Georgia"/>
              </a:rPr>
              <a:t>personnel;</a:t>
            </a:r>
            <a:endParaRPr sz="2000">
              <a:latin typeface="Georgia"/>
              <a:cs typeface="Georgia"/>
            </a:endParaRPr>
          </a:p>
          <a:p>
            <a:pPr marL="434975" indent="-400050">
              <a:lnSpc>
                <a:spcPts val="2325"/>
              </a:lnSpc>
              <a:buAutoNum type="romanLcParenBoth"/>
              <a:tabLst>
                <a:tab pos="435609" algn="l"/>
              </a:tabLst>
            </a:pPr>
            <a:r>
              <a:rPr sz="2000" spc="-5" dirty="0">
                <a:latin typeface="Georgia"/>
                <a:cs typeface="Georgia"/>
              </a:rPr>
              <a:t>costs of materials and services</a:t>
            </a:r>
            <a:r>
              <a:rPr sz="2000" spc="-15" dirty="0">
                <a:latin typeface="Georgia"/>
                <a:cs typeface="Georgia"/>
              </a:rPr>
              <a:t> </a:t>
            </a:r>
            <a:r>
              <a:rPr sz="2000" spc="-5" dirty="0">
                <a:latin typeface="Georgia"/>
                <a:cs typeface="Georgia"/>
              </a:rPr>
              <a:t>consumed;</a:t>
            </a:r>
            <a:endParaRPr sz="2000">
              <a:latin typeface="Georgia"/>
              <a:cs typeface="Georgia"/>
            </a:endParaRPr>
          </a:p>
          <a:p>
            <a:pPr marL="307975" marR="273050" indent="-273050">
              <a:lnSpc>
                <a:spcPct val="80700"/>
              </a:lnSpc>
              <a:spcBef>
                <a:spcPts val="425"/>
              </a:spcBef>
              <a:buAutoNum type="romanLcParenBoth"/>
              <a:tabLst>
                <a:tab pos="509905" algn="l"/>
              </a:tabLst>
            </a:pPr>
            <a:r>
              <a:rPr sz="2000" spc="-5" dirty="0">
                <a:latin typeface="Georgia"/>
                <a:cs typeface="Georgia"/>
              </a:rPr>
              <a:t>depreciation of building, equipment and facilities which have  alternative economic use, to the extent that they are used for research  and</a:t>
            </a:r>
            <a:r>
              <a:rPr sz="2000" spc="-10" dirty="0">
                <a:latin typeface="Georgia"/>
                <a:cs typeface="Georgia"/>
              </a:rPr>
              <a:t> </a:t>
            </a:r>
            <a:r>
              <a:rPr sz="2000" spc="-5" dirty="0">
                <a:latin typeface="Georgia"/>
                <a:cs typeface="Georgia"/>
              </a:rPr>
              <a:t>development;</a:t>
            </a:r>
            <a:endParaRPr sz="2000">
              <a:latin typeface="Georgia"/>
              <a:cs typeface="Georgia"/>
            </a:endParaRPr>
          </a:p>
          <a:p>
            <a:pPr marL="307975" marR="5080" indent="-273050">
              <a:lnSpc>
                <a:spcPct val="80700"/>
              </a:lnSpc>
              <a:spcBef>
                <a:spcPts val="409"/>
              </a:spcBef>
              <a:buAutoNum type="romanLcParenBoth"/>
              <a:tabLst>
                <a:tab pos="487045" algn="l"/>
              </a:tabLst>
            </a:pPr>
            <a:r>
              <a:rPr sz="2000" spc="-5" dirty="0">
                <a:latin typeface="Georgia"/>
                <a:cs typeface="Georgia"/>
              </a:rPr>
              <a:t>an appropriate amortization of the cost of building, equipment and  facilities which have no alternative economic use, to the extent that they  are used for research and</a:t>
            </a:r>
            <a:r>
              <a:rPr sz="2000" spc="-15" dirty="0">
                <a:latin typeface="Georgia"/>
                <a:cs typeface="Georgia"/>
              </a:rPr>
              <a:t> </a:t>
            </a:r>
            <a:r>
              <a:rPr sz="2000" spc="-5" dirty="0">
                <a:latin typeface="Georgia"/>
                <a:cs typeface="Georgia"/>
              </a:rPr>
              <a:t>development;</a:t>
            </a:r>
            <a:endParaRPr sz="2000">
              <a:latin typeface="Georgia"/>
              <a:cs typeface="Georgia"/>
            </a:endParaRPr>
          </a:p>
          <a:p>
            <a:pPr marL="412115" indent="-377190">
              <a:lnSpc>
                <a:spcPts val="2310"/>
              </a:lnSpc>
              <a:buAutoNum type="romanLcParenBoth"/>
              <a:tabLst>
                <a:tab pos="412750" algn="l"/>
              </a:tabLst>
            </a:pPr>
            <a:r>
              <a:rPr sz="2000" dirty="0">
                <a:latin typeface="Georgia"/>
                <a:cs typeface="Georgia"/>
              </a:rPr>
              <a:t>a </a:t>
            </a:r>
            <a:r>
              <a:rPr sz="2000" spc="-5" dirty="0">
                <a:latin typeface="Georgia"/>
                <a:cs typeface="Georgia"/>
              </a:rPr>
              <a:t>reasonable allocation of overhead</a:t>
            </a:r>
            <a:r>
              <a:rPr sz="2000" spc="-20" dirty="0">
                <a:latin typeface="Georgia"/>
                <a:cs typeface="Georgia"/>
              </a:rPr>
              <a:t> </a:t>
            </a:r>
            <a:r>
              <a:rPr sz="2000" spc="-5" dirty="0">
                <a:latin typeface="Georgia"/>
                <a:cs typeface="Georgia"/>
              </a:rPr>
              <a:t>costs;</a:t>
            </a:r>
            <a:endParaRPr sz="2000">
              <a:latin typeface="Georgia"/>
              <a:cs typeface="Georgia"/>
            </a:endParaRPr>
          </a:p>
          <a:p>
            <a:pPr marL="307975" marR="561975" indent="-273050">
              <a:lnSpc>
                <a:spcPts val="1930"/>
              </a:lnSpc>
              <a:spcBef>
                <a:spcPts val="420"/>
              </a:spcBef>
              <a:buAutoNum type="romanLcParenBoth"/>
              <a:tabLst>
                <a:tab pos="487045" algn="l"/>
              </a:tabLst>
            </a:pPr>
            <a:r>
              <a:rPr sz="2000" spc="-5" dirty="0">
                <a:latin typeface="Georgia"/>
                <a:cs typeface="Georgia"/>
              </a:rPr>
              <a:t>payment to outside bodies for research and development projects  related to the enterprise;</a:t>
            </a:r>
            <a:r>
              <a:rPr sz="2000" spc="-10" dirty="0">
                <a:latin typeface="Georgia"/>
                <a:cs typeface="Georgia"/>
              </a:rPr>
              <a:t> </a:t>
            </a:r>
            <a:r>
              <a:rPr sz="2000" spc="-5" dirty="0">
                <a:latin typeface="Georgia"/>
                <a:cs typeface="Georgia"/>
              </a:rPr>
              <a:t>and</a:t>
            </a:r>
            <a:endParaRPr sz="2000">
              <a:latin typeface="Georgia"/>
              <a:cs typeface="Georgia"/>
            </a:endParaRPr>
          </a:p>
          <a:p>
            <a:pPr marL="560705" indent="-525780">
              <a:lnSpc>
                <a:spcPts val="2360"/>
              </a:lnSpc>
              <a:buAutoNum type="romanLcParenBoth"/>
              <a:tabLst>
                <a:tab pos="561340" algn="l"/>
              </a:tabLst>
            </a:pPr>
            <a:r>
              <a:rPr sz="2000" spc="-5" dirty="0">
                <a:latin typeface="Georgia"/>
                <a:cs typeface="Georgia"/>
              </a:rPr>
              <a:t>other costs, such as the amortization of patents and</a:t>
            </a:r>
            <a:r>
              <a:rPr sz="2000" spc="-25" dirty="0">
                <a:latin typeface="Georgia"/>
                <a:cs typeface="Georgia"/>
              </a:rPr>
              <a:t> </a:t>
            </a:r>
            <a:r>
              <a:rPr sz="2000" spc="-5" dirty="0">
                <a:latin typeface="Georgia"/>
                <a:cs typeface="Georgia"/>
              </a:rPr>
              <a:t>licenses.</a:t>
            </a:r>
            <a:endParaRPr sz="2000">
              <a:latin typeface="Georgia"/>
              <a:cs typeface="Georgi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624" y="562483"/>
            <a:ext cx="7983220" cy="391160"/>
          </a:xfrm>
          <a:prstGeom prst="rect">
            <a:avLst/>
          </a:prstGeom>
        </p:spPr>
        <p:txBody>
          <a:bodyPr vert="horz" wrap="square" lIns="0" tIns="12700" rIns="0" bIns="0" rtlCol="0">
            <a:spAutoFit/>
          </a:bodyPr>
          <a:lstStyle/>
          <a:p>
            <a:pPr marL="12700">
              <a:lnSpc>
                <a:spcPct val="100000"/>
              </a:lnSpc>
              <a:spcBef>
                <a:spcPts val="100"/>
              </a:spcBef>
            </a:pPr>
            <a:r>
              <a:rPr spc="-5" dirty="0"/>
              <a:t>Accounting Standard (AS) </a:t>
            </a:r>
            <a:r>
              <a:rPr dirty="0"/>
              <a:t>9 - </a:t>
            </a:r>
            <a:r>
              <a:rPr spc="-5" dirty="0"/>
              <a:t>Revenue</a:t>
            </a:r>
            <a:r>
              <a:rPr spc="-90" dirty="0"/>
              <a:t> </a:t>
            </a:r>
            <a:r>
              <a:rPr spc="-5" dirty="0"/>
              <a:t>Recognition</a:t>
            </a:r>
          </a:p>
        </p:txBody>
      </p:sp>
      <p:sp>
        <p:nvSpPr>
          <p:cNvPr id="3" name="object 3"/>
          <p:cNvSpPr txBox="1"/>
          <p:nvPr/>
        </p:nvSpPr>
        <p:spPr>
          <a:xfrm>
            <a:off x="347776" y="1537208"/>
            <a:ext cx="8406130" cy="2115185"/>
          </a:xfrm>
          <a:prstGeom prst="rect">
            <a:avLst/>
          </a:prstGeom>
        </p:spPr>
        <p:txBody>
          <a:bodyPr vert="horz" wrap="square" lIns="0" tIns="50165" rIns="0" bIns="0" rtlCol="0">
            <a:spAutoFit/>
          </a:bodyPr>
          <a:lstStyle/>
          <a:p>
            <a:pPr marL="312420" marR="5080" indent="-299720" algn="just">
              <a:lnSpc>
                <a:spcPts val="2630"/>
              </a:lnSpc>
              <a:spcBef>
                <a:spcPts val="395"/>
              </a:spcBef>
              <a:buClr>
                <a:srgbClr val="D16349"/>
              </a:buClr>
              <a:buSzPct val="85416"/>
              <a:buFont typeface="Arial"/>
              <a:buChar char="●"/>
              <a:tabLst>
                <a:tab pos="313055" algn="l"/>
              </a:tabLst>
            </a:pPr>
            <a:r>
              <a:rPr sz="2400" spc="-5" dirty="0">
                <a:latin typeface="Georgia"/>
                <a:cs typeface="Georgia"/>
              </a:rPr>
              <a:t>Revenue is </a:t>
            </a:r>
            <a:r>
              <a:rPr sz="2400" dirty="0">
                <a:latin typeface="Georgia"/>
                <a:cs typeface="Georgia"/>
              </a:rPr>
              <a:t>a </a:t>
            </a:r>
            <a:r>
              <a:rPr sz="2400" spc="-5" dirty="0">
                <a:latin typeface="Georgia"/>
                <a:cs typeface="Georgia"/>
              </a:rPr>
              <a:t>charge made to customers </a:t>
            </a:r>
            <a:r>
              <a:rPr sz="2400" dirty="0">
                <a:latin typeface="Georgia"/>
                <a:cs typeface="Georgia"/>
              </a:rPr>
              <a:t>/ </a:t>
            </a:r>
            <a:r>
              <a:rPr sz="2400" spc="-5" dirty="0">
                <a:latin typeface="Georgia"/>
                <a:cs typeface="Georgia"/>
              </a:rPr>
              <a:t>clients for goods  supplied and services</a:t>
            </a:r>
            <a:r>
              <a:rPr sz="2400" spc="-10" dirty="0">
                <a:latin typeface="Georgia"/>
                <a:cs typeface="Georgia"/>
              </a:rPr>
              <a:t> </a:t>
            </a:r>
            <a:r>
              <a:rPr sz="2400" spc="-5" dirty="0">
                <a:latin typeface="Georgia"/>
                <a:cs typeface="Georgia"/>
              </a:rPr>
              <a:t>rendered.</a:t>
            </a:r>
            <a:endParaRPr sz="2400">
              <a:latin typeface="Georgia"/>
              <a:cs typeface="Georgia"/>
            </a:endParaRPr>
          </a:p>
          <a:p>
            <a:pPr marL="312420" marR="5080" indent="-299720" algn="just">
              <a:lnSpc>
                <a:spcPct val="90800"/>
              </a:lnSpc>
              <a:spcBef>
                <a:spcPts val="439"/>
              </a:spcBef>
              <a:buClr>
                <a:srgbClr val="D16349"/>
              </a:buClr>
              <a:buSzPct val="85416"/>
              <a:buFont typeface="Arial"/>
              <a:buChar char="●"/>
              <a:tabLst>
                <a:tab pos="313055" algn="l"/>
              </a:tabLst>
            </a:pPr>
            <a:r>
              <a:rPr sz="2400" spc="-5" dirty="0">
                <a:latin typeface="Georgia"/>
                <a:cs typeface="Georgia"/>
              </a:rPr>
              <a:t>The standard explains as to when the revenue should be  recognized in profit and loss account and also states the  circumstances in which revenue recognition can be  postponed.</a:t>
            </a:r>
            <a:endParaRPr sz="2400">
              <a:latin typeface="Georgia"/>
              <a:cs typeface="Georgi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3553460" marR="5080" indent="-3541395">
              <a:lnSpc>
                <a:spcPts val="2850"/>
              </a:lnSpc>
              <a:spcBef>
                <a:spcPts val="220"/>
              </a:spcBef>
            </a:pPr>
            <a:r>
              <a:rPr spc="-5" dirty="0"/>
              <a:t>Accounting Standard (AS) 10 </a:t>
            </a:r>
            <a:r>
              <a:rPr dirty="0"/>
              <a:t>- </a:t>
            </a:r>
            <a:r>
              <a:rPr spc="-5" dirty="0"/>
              <a:t>Accounting for Fixed  Assets</a:t>
            </a:r>
          </a:p>
        </p:txBody>
      </p:sp>
      <p:sp>
        <p:nvSpPr>
          <p:cNvPr id="3" name="object 3"/>
          <p:cNvSpPr txBox="1"/>
          <p:nvPr/>
        </p:nvSpPr>
        <p:spPr>
          <a:xfrm>
            <a:off x="347776" y="1537208"/>
            <a:ext cx="8406765" cy="4077335"/>
          </a:xfrm>
          <a:prstGeom prst="rect">
            <a:avLst/>
          </a:prstGeom>
        </p:spPr>
        <p:txBody>
          <a:bodyPr vert="horz" wrap="square" lIns="0" tIns="27939" rIns="0" bIns="0" rtlCol="0">
            <a:spAutoFit/>
          </a:bodyPr>
          <a:lstStyle/>
          <a:p>
            <a:pPr marL="312420" marR="5080" indent="-299720" algn="just">
              <a:lnSpc>
                <a:spcPts val="2850"/>
              </a:lnSpc>
              <a:spcBef>
                <a:spcPts val="219"/>
              </a:spcBef>
              <a:buClr>
                <a:srgbClr val="D16349"/>
              </a:buClr>
              <a:buSzPct val="85416"/>
              <a:buFont typeface="Arial"/>
              <a:buChar char="●"/>
              <a:tabLst>
                <a:tab pos="313055" algn="l"/>
              </a:tabLst>
            </a:pPr>
            <a:r>
              <a:rPr sz="2400" spc="-5" dirty="0">
                <a:latin typeface="Georgia"/>
                <a:cs typeface="Georgia"/>
              </a:rPr>
              <a:t>Fixed asset is an asset, which is:- Held with intention of  being used for the purpose of producing or providing goods  and services. Not held for sale in the normal course of  business. Expected to be used for more than one accounting  period.</a:t>
            </a:r>
            <a:endParaRPr sz="2400">
              <a:latin typeface="Georgia"/>
              <a:cs typeface="Georgia"/>
            </a:endParaRPr>
          </a:p>
          <a:p>
            <a:pPr marL="312420" marR="73660" indent="-299720">
              <a:lnSpc>
                <a:spcPct val="99300"/>
              </a:lnSpc>
              <a:spcBef>
                <a:spcPts val="380"/>
              </a:spcBef>
              <a:buClr>
                <a:srgbClr val="D16349"/>
              </a:buClr>
              <a:buSzPct val="85416"/>
              <a:buFont typeface="Arial"/>
              <a:buChar char="●"/>
              <a:tabLst>
                <a:tab pos="313055" algn="l"/>
              </a:tabLst>
            </a:pPr>
            <a:r>
              <a:rPr sz="2400" spc="-5" dirty="0">
                <a:latin typeface="Georgia"/>
                <a:cs typeface="Georgia"/>
              </a:rPr>
              <a:t>Fixed assets often comprise </a:t>
            </a:r>
            <a:r>
              <a:rPr sz="2400" dirty="0">
                <a:latin typeface="Georgia"/>
                <a:cs typeface="Georgia"/>
              </a:rPr>
              <a:t>a </a:t>
            </a:r>
            <a:r>
              <a:rPr sz="2400" spc="-5" dirty="0">
                <a:latin typeface="Georgia"/>
                <a:cs typeface="Georgia"/>
              </a:rPr>
              <a:t>significant portion of the total  assets of an enterprise, and therefore are important in the  presentation of financial position. Furthermore, the  determination of whether an expenditure represents an  asset or an expense can have </a:t>
            </a:r>
            <a:r>
              <a:rPr sz="2400" dirty="0">
                <a:latin typeface="Georgia"/>
                <a:cs typeface="Georgia"/>
              </a:rPr>
              <a:t>a </a:t>
            </a:r>
            <a:r>
              <a:rPr sz="2400" spc="-5" dirty="0">
                <a:latin typeface="Georgia"/>
                <a:cs typeface="Georgia"/>
              </a:rPr>
              <a:t>material effect on an  enterprise’s reported results of</a:t>
            </a:r>
            <a:r>
              <a:rPr sz="2400" spc="-15" dirty="0">
                <a:latin typeface="Georgia"/>
                <a:cs typeface="Georgia"/>
              </a:rPr>
              <a:t> </a:t>
            </a:r>
            <a:r>
              <a:rPr sz="2400" spc="-5" dirty="0">
                <a:latin typeface="Georgia"/>
                <a:cs typeface="Georgia"/>
              </a:rPr>
              <a:t>operations.</a:t>
            </a:r>
            <a:endParaRPr sz="24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1963" y="415036"/>
            <a:ext cx="3830954"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Need for</a:t>
            </a:r>
            <a:r>
              <a:rPr sz="3300" b="0" spc="-85"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txBox="1"/>
          <p:nvPr/>
        </p:nvSpPr>
        <p:spPr>
          <a:xfrm>
            <a:off x="348851" y="1540890"/>
            <a:ext cx="8129905" cy="4071620"/>
          </a:xfrm>
          <a:prstGeom prst="rect">
            <a:avLst/>
          </a:prstGeom>
        </p:spPr>
        <p:txBody>
          <a:bodyPr vert="horz" wrap="square" lIns="0" tIns="10795" rIns="0" bIns="0" rtlCol="0">
            <a:spAutoFit/>
          </a:bodyPr>
          <a:lstStyle/>
          <a:p>
            <a:pPr marL="311150" marR="22860" indent="-298450">
              <a:lnSpc>
                <a:spcPct val="100499"/>
              </a:lnSpc>
              <a:spcBef>
                <a:spcPts val="85"/>
              </a:spcBef>
              <a:buClr>
                <a:srgbClr val="D16349"/>
              </a:buClr>
              <a:buSzPct val="84782"/>
              <a:buFont typeface="Arial"/>
              <a:buChar char="●"/>
              <a:tabLst>
                <a:tab pos="311785" algn="l"/>
              </a:tabLst>
            </a:pPr>
            <a:r>
              <a:rPr sz="2300" spc="-5" dirty="0">
                <a:latin typeface="Georgia"/>
                <a:cs typeface="Georgia"/>
              </a:rPr>
              <a:t>The basic aim of accounting in </a:t>
            </a:r>
            <a:r>
              <a:rPr sz="2300" dirty="0">
                <a:latin typeface="Georgia"/>
                <a:cs typeface="Georgia"/>
              </a:rPr>
              <a:t>a </a:t>
            </a:r>
            <a:r>
              <a:rPr sz="2300" spc="-5" dirty="0">
                <a:latin typeface="Georgia"/>
                <a:cs typeface="Georgia"/>
              </a:rPr>
              <a:t>business entity is to provide  financial information for making decisions on its</a:t>
            </a:r>
            <a:r>
              <a:rPr sz="2300" spc="-50" dirty="0">
                <a:latin typeface="Georgia"/>
                <a:cs typeface="Georgia"/>
              </a:rPr>
              <a:t> </a:t>
            </a:r>
            <a:r>
              <a:rPr sz="2300" spc="-5" dirty="0">
                <a:latin typeface="Georgia"/>
                <a:cs typeface="Georgia"/>
              </a:rPr>
              <a:t>activities.</a:t>
            </a:r>
            <a:endParaRPr sz="2300">
              <a:latin typeface="Georgia"/>
              <a:cs typeface="Georgia"/>
            </a:endParaRPr>
          </a:p>
          <a:p>
            <a:pPr marL="311150" marR="935990" indent="-298450" algn="just">
              <a:lnSpc>
                <a:spcPct val="100400"/>
              </a:lnSpc>
              <a:spcBef>
                <a:spcPts val="465"/>
              </a:spcBef>
              <a:buClr>
                <a:srgbClr val="D16349"/>
              </a:buClr>
              <a:buSzPct val="84782"/>
              <a:buFont typeface="Arial"/>
              <a:buChar char="●"/>
              <a:tabLst>
                <a:tab pos="311785" algn="l"/>
              </a:tabLst>
            </a:pPr>
            <a:r>
              <a:rPr sz="2300" spc="-5" dirty="0">
                <a:latin typeface="Georgia"/>
                <a:cs typeface="Georgia"/>
              </a:rPr>
              <a:t>This information can be provided only when business  transactions are recorded, classified and summarized  properly.</a:t>
            </a:r>
            <a:endParaRPr sz="2300">
              <a:latin typeface="Georgia"/>
              <a:cs typeface="Georgia"/>
            </a:endParaRPr>
          </a:p>
          <a:p>
            <a:pPr marL="311150" marR="5080" indent="-298450" algn="just">
              <a:lnSpc>
                <a:spcPct val="100400"/>
              </a:lnSpc>
              <a:spcBef>
                <a:spcPts val="464"/>
              </a:spcBef>
              <a:buClr>
                <a:srgbClr val="D16349"/>
              </a:buClr>
              <a:buSzPct val="84782"/>
              <a:buFont typeface="Arial"/>
              <a:buChar char="●"/>
              <a:tabLst>
                <a:tab pos="311785" algn="l"/>
              </a:tabLst>
            </a:pPr>
            <a:r>
              <a:rPr sz="2300" spc="-5" dirty="0">
                <a:latin typeface="Georgia"/>
                <a:cs typeface="Georgia"/>
              </a:rPr>
              <a:t>Business transactions are numerous, that it is not possible to  recall his memory as to how the money had been earned and  spent.</a:t>
            </a:r>
            <a:endParaRPr sz="2300">
              <a:latin typeface="Georgia"/>
              <a:cs typeface="Georgia"/>
            </a:endParaRPr>
          </a:p>
          <a:p>
            <a:pPr marL="311150" marR="43180" indent="-298450">
              <a:lnSpc>
                <a:spcPct val="100400"/>
              </a:lnSpc>
              <a:spcBef>
                <a:spcPts val="459"/>
              </a:spcBef>
              <a:buClr>
                <a:srgbClr val="D16349"/>
              </a:buClr>
              <a:buSzPct val="84782"/>
              <a:buFont typeface="Arial"/>
              <a:buChar char="●"/>
              <a:tabLst>
                <a:tab pos="311785" algn="l"/>
              </a:tabLst>
            </a:pPr>
            <a:r>
              <a:rPr sz="2300" spc="-5" dirty="0">
                <a:latin typeface="Georgia"/>
                <a:cs typeface="Georgia"/>
              </a:rPr>
              <a:t>In all activities and in all organisations which require money  and other economic resources, acounting is required to  account for</a:t>
            </a:r>
            <a:r>
              <a:rPr sz="2300" spc="-10" dirty="0">
                <a:latin typeface="Georgia"/>
                <a:cs typeface="Georgia"/>
              </a:rPr>
              <a:t> </a:t>
            </a:r>
            <a:r>
              <a:rPr sz="2300" spc="-5" dirty="0">
                <a:latin typeface="Georgia"/>
                <a:cs typeface="Georgia"/>
              </a:rPr>
              <a:t>it.</a:t>
            </a:r>
            <a:endParaRPr sz="2300">
              <a:latin typeface="Georgia"/>
              <a:cs typeface="Georgi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2426970" marR="5080" indent="-2135505">
              <a:lnSpc>
                <a:spcPts val="2850"/>
              </a:lnSpc>
              <a:spcBef>
                <a:spcPts val="220"/>
              </a:spcBef>
            </a:pPr>
            <a:r>
              <a:rPr b="0" spc="-5" dirty="0">
                <a:solidFill>
                  <a:srgbClr val="7A9798"/>
                </a:solidFill>
                <a:latin typeface="Georgia"/>
                <a:cs typeface="Georgia"/>
              </a:rPr>
              <a:t>Accounting Standard (AS) 11 </a:t>
            </a:r>
            <a:r>
              <a:rPr b="0" dirty="0">
                <a:solidFill>
                  <a:srgbClr val="7A9798"/>
                </a:solidFill>
                <a:latin typeface="Georgia"/>
                <a:cs typeface="Georgia"/>
              </a:rPr>
              <a:t>- </a:t>
            </a:r>
            <a:r>
              <a:rPr b="0" spc="-5" dirty="0">
                <a:solidFill>
                  <a:srgbClr val="7A9798"/>
                </a:solidFill>
                <a:latin typeface="Georgia"/>
                <a:cs typeface="Georgia"/>
              </a:rPr>
              <a:t>The Effects of Changes in  Foreign Exchange</a:t>
            </a:r>
            <a:r>
              <a:rPr b="0" spc="-15" dirty="0">
                <a:solidFill>
                  <a:srgbClr val="7A9798"/>
                </a:solidFill>
                <a:latin typeface="Georgia"/>
                <a:cs typeface="Georgia"/>
              </a:rPr>
              <a:t> </a:t>
            </a:r>
            <a:r>
              <a:rPr b="0" spc="-5" dirty="0">
                <a:solidFill>
                  <a:srgbClr val="7A9798"/>
                </a:solidFill>
                <a:latin typeface="Georgia"/>
                <a:cs typeface="Georgia"/>
              </a:rPr>
              <a:t>Rates</a:t>
            </a:r>
          </a:p>
        </p:txBody>
      </p:sp>
      <p:sp>
        <p:nvSpPr>
          <p:cNvPr id="3" name="object 3"/>
          <p:cNvSpPr txBox="1"/>
          <p:nvPr/>
        </p:nvSpPr>
        <p:spPr>
          <a:xfrm>
            <a:off x="347776" y="1540383"/>
            <a:ext cx="8331834" cy="4077335"/>
          </a:xfrm>
          <a:prstGeom prst="rect">
            <a:avLst/>
          </a:prstGeom>
        </p:spPr>
        <p:txBody>
          <a:bodyPr vert="horz" wrap="square" lIns="0" tIns="27939" rIns="0" bIns="0" rtlCol="0">
            <a:spAutoFit/>
          </a:bodyPr>
          <a:lstStyle/>
          <a:p>
            <a:pPr marL="312420" marR="77470" indent="-299720">
              <a:lnSpc>
                <a:spcPts val="2850"/>
              </a:lnSpc>
              <a:spcBef>
                <a:spcPts val="219"/>
              </a:spcBef>
              <a:buClr>
                <a:srgbClr val="D16349"/>
              </a:buClr>
              <a:buSzPct val="85416"/>
              <a:buFont typeface="Arial"/>
              <a:buChar char="●"/>
              <a:tabLst>
                <a:tab pos="313055" algn="l"/>
              </a:tabLst>
            </a:pPr>
            <a:r>
              <a:rPr sz="2400" spc="-5" dirty="0">
                <a:latin typeface="Georgia"/>
                <a:cs typeface="Georgia"/>
              </a:rPr>
              <a:t>An enterprise may have transactions in foreign currencies  or it may have foreign branches. Foreign currency  transactions should be expressed in the enterprise's  reporting currency and the financial statements of foreign  branches should be translated into the enterprise's  reporting currency in order to include them in the financial  statements of the</a:t>
            </a:r>
            <a:r>
              <a:rPr sz="2400" spc="-10" dirty="0">
                <a:latin typeface="Georgia"/>
                <a:cs typeface="Georgia"/>
              </a:rPr>
              <a:t> </a:t>
            </a:r>
            <a:r>
              <a:rPr sz="2400" spc="-5" dirty="0">
                <a:latin typeface="Georgia"/>
                <a:cs typeface="Georgia"/>
              </a:rPr>
              <a:t>enterprise.</a:t>
            </a:r>
            <a:endParaRPr sz="2400">
              <a:latin typeface="Georgia"/>
              <a:cs typeface="Georgia"/>
            </a:endParaRPr>
          </a:p>
          <a:p>
            <a:pPr marL="312420" marR="5080" indent="-299720">
              <a:lnSpc>
                <a:spcPct val="99500"/>
              </a:lnSpc>
              <a:spcBef>
                <a:spcPts val="375"/>
              </a:spcBef>
              <a:buClr>
                <a:srgbClr val="D16349"/>
              </a:buClr>
              <a:buSzPct val="85416"/>
              <a:buFont typeface="Arial"/>
              <a:buChar char="●"/>
              <a:tabLst>
                <a:tab pos="313055" algn="l"/>
              </a:tabLst>
            </a:pPr>
            <a:r>
              <a:rPr sz="2400" spc="-5" dirty="0">
                <a:latin typeface="Georgia"/>
                <a:cs typeface="Georgia"/>
              </a:rPr>
              <a:t>The principal issues in accounting for foreign currency  transactions and foreign branches are to decide which  exchange rate to use and how to recognize in the financial  statements the financial effect of changes in exchange</a:t>
            </a:r>
            <a:r>
              <a:rPr sz="2400" spc="-65" dirty="0">
                <a:latin typeface="Georgia"/>
                <a:cs typeface="Georgia"/>
              </a:rPr>
              <a:t> </a:t>
            </a:r>
            <a:r>
              <a:rPr sz="2400" spc="-5" dirty="0">
                <a:latin typeface="Georgia"/>
                <a:cs typeface="Georgia"/>
              </a:rPr>
              <a:t>rates.</a:t>
            </a:r>
            <a:endParaRPr sz="2400">
              <a:latin typeface="Georgia"/>
              <a:cs typeface="Georgi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940" rIns="0" bIns="0" rtlCol="0">
            <a:spAutoFit/>
          </a:bodyPr>
          <a:lstStyle/>
          <a:p>
            <a:pPr marL="2489835" marR="5080" indent="-1993900">
              <a:lnSpc>
                <a:spcPts val="2850"/>
              </a:lnSpc>
              <a:spcBef>
                <a:spcPts val="220"/>
              </a:spcBef>
            </a:pPr>
            <a:r>
              <a:rPr spc="-5" dirty="0"/>
              <a:t>Accounting Standard (AS) 12 </a:t>
            </a:r>
            <a:r>
              <a:rPr dirty="0"/>
              <a:t>- </a:t>
            </a:r>
            <a:r>
              <a:rPr spc="-5" dirty="0"/>
              <a:t>Accounting for  Government</a:t>
            </a:r>
            <a:r>
              <a:rPr spc="-10" dirty="0"/>
              <a:t> </a:t>
            </a:r>
            <a:r>
              <a:rPr spc="-5" dirty="0"/>
              <a:t>Grants</a:t>
            </a:r>
          </a:p>
        </p:txBody>
      </p:sp>
      <p:sp>
        <p:nvSpPr>
          <p:cNvPr id="3" name="object 3"/>
          <p:cNvSpPr txBox="1"/>
          <p:nvPr/>
        </p:nvSpPr>
        <p:spPr>
          <a:xfrm>
            <a:off x="347776" y="1540383"/>
            <a:ext cx="8192770" cy="4077335"/>
          </a:xfrm>
          <a:prstGeom prst="rect">
            <a:avLst/>
          </a:prstGeom>
        </p:spPr>
        <p:txBody>
          <a:bodyPr vert="horz" wrap="square" lIns="0" tIns="27939" rIns="0" bIns="0" rtlCol="0">
            <a:spAutoFit/>
          </a:bodyPr>
          <a:lstStyle/>
          <a:p>
            <a:pPr marL="312420" marR="235585" indent="-299720">
              <a:lnSpc>
                <a:spcPts val="2850"/>
              </a:lnSpc>
              <a:spcBef>
                <a:spcPts val="219"/>
              </a:spcBef>
              <a:buClr>
                <a:srgbClr val="D16349"/>
              </a:buClr>
              <a:buSzPct val="85416"/>
              <a:buFont typeface="Arial"/>
              <a:buChar char="●"/>
              <a:tabLst>
                <a:tab pos="313055" algn="l"/>
              </a:tabLst>
            </a:pPr>
            <a:r>
              <a:rPr sz="2400" spc="-5" dirty="0">
                <a:latin typeface="Georgia"/>
                <a:cs typeface="Georgia"/>
              </a:rPr>
              <a:t>Government grants are sometimes called by other names  such as subsidies, cash incentives, duty drawbacks,</a:t>
            </a:r>
            <a:r>
              <a:rPr sz="2400" spc="-50" dirty="0">
                <a:latin typeface="Georgia"/>
                <a:cs typeface="Georgia"/>
              </a:rPr>
              <a:t> </a:t>
            </a:r>
            <a:r>
              <a:rPr sz="2400" spc="-5" dirty="0">
                <a:latin typeface="Georgia"/>
                <a:cs typeface="Georgia"/>
              </a:rPr>
              <a:t>etc.</a:t>
            </a:r>
            <a:endParaRPr sz="2400">
              <a:latin typeface="Georgia"/>
              <a:cs typeface="Georgia"/>
            </a:endParaRPr>
          </a:p>
          <a:p>
            <a:pPr marL="312420" marR="5080" indent="-299720">
              <a:lnSpc>
                <a:spcPct val="99200"/>
              </a:lnSpc>
              <a:spcBef>
                <a:spcPts val="380"/>
              </a:spcBef>
              <a:buClr>
                <a:srgbClr val="D16349"/>
              </a:buClr>
              <a:buSzPct val="85416"/>
              <a:buFont typeface="Arial"/>
              <a:buChar char="●"/>
              <a:tabLst>
                <a:tab pos="313055" algn="l"/>
              </a:tabLst>
            </a:pPr>
            <a:r>
              <a:rPr sz="2400" spc="-5" dirty="0">
                <a:latin typeface="Georgia"/>
                <a:cs typeface="Georgia"/>
              </a:rPr>
              <a:t>The receipt of government grants by an enterprise is  significant for preparation of the financial statements for  two reasons. Firstly, if </a:t>
            </a:r>
            <a:r>
              <a:rPr sz="2400" dirty="0">
                <a:latin typeface="Georgia"/>
                <a:cs typeface="Georgia"/>
              </a:rPr>
              <a:t>a </a:t>
            </a:r>
            <a:r>
              <a:rPr sz="2400" spc="-5" dirty="0">
                <a:latin typeface="Georgia"/>
                <a:cs typeface="Georgia"/>
              </a:rPr>
              <a:t>government grant has been  received, an appropriate method of accounting therefore is  necessary. Secondly, it is desirable to give an indication of  the extent to which the enterprise has benefited from such  grant during the reporting period. This facilitates  comparison of an enterprise's financial statements with  those of prior periods and with those of other</a:t>
            </a:r>
            <a:r>
              <a:rPr sz="2400" spc="-50" dirty="0">
                <a:latin typeface="Georgia"/>
                <a:cs typeface="Georgia"/>
              </a:rPr>
              <a:t> </a:t>
            </a:r>
            <a:r>
              <a:rPr sz="2400" spc="-5" dirty="0">
                <a:latin typeface="Georgia"/>
                <a:cs typeface="Georgia"/>
              </a:rPr>
              <a:t>enterprises.</a:t>
            </a:r>
            <a:endParaRPr sz="2400">
              <a:latin typeface="Georgia"/>
              <a:cs typeface="Georgi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4460" y="415036"/>
            <a:ext cx="394716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Double Entry</a:t>
            </a:r>
            <a:r>
              <a:rPr sz="3300" b="0" spc="-90" dirty="0">
                <a:latin typeface="Georgia"/>
                <a:cs typeface="Georgia"/>
              </a:rPr>
              <a:t> </a:t>
            </a:r>
            <a:r>
              <a:rPr sz="3300" b="0" spc="-5" dirty="0">
                <a:latin typeface="Georgia"/>
                <a:cs typeface="Georgia"/>
              </a:rPr>
              <a:t>System</a:t>
            </a:r>
            <a:endParaRPr sz="3300">
              <a:latin typeface="Georgia"/>
              <a:cs typeface="Georgia"/>
            </a:endParaRPr>
          </a:p>
        </p:txBody>
      </p:sp>
      <p:sp>
        <p:nvSpPr>
          <p:cNvPr id="3" name="object 3"/>
          <p:cNvSpPr txBox="1"/>
          <p:nvPr/>
        </p:nvSpPr>
        <p:spPr>
          <a:xfrm>
            <a:off x="347776" y="1540383"/>
            <a:ext cx="8378190" cy="3353435"/>
          </a:xfrm>
          <a:prstGeom prst="rect">
            <a:avLst/>
          </a:prstGeom>
        </p:spPr>
        <p:txBody>
          <a:bodyPr vert="horz" wrap="square" lIns="0" tIns="27939" rIns="0" bIns="0" rtlCol="0">
            <a:spAutoFit/>
          </a:bodyPr>
          <a:lstStyle/>
          <a:p>
            <a:pPr marL="313690" marR="5080" indent="-300990" algn="just">
              <a:lnSpc>
                <a:spcPts val="2850"/>
              </a:lnSpc>
              <a:spcBef>
                <a:spcPts val="219"/>
              </a:spcBef>
              <a:buClr>
                <a:srgbClr val="D16349"/>
              </a:buClr>
              <a:buSzPct val="85416"/>
              <a:buFont typeface="Arial"/>
              <a:buChar char="●"/>
              <a:tabLst>
                <a:tab pos="314325" algn="l"/>
              </a:tabLst>
            </a:pPr>
            <a:r>
              <a:rPr sz="2400" spc="-5" dirty="0">
                <a:latin typeface="Georgia"/>
                <a:cs typeface="Georgia"/>
              </a:rPr>
              <a:t>Double entry system was introduced to the business world  by an Italian merchant named Lucas Pacioli in 1494</a:t>
            </a:r>
            <a:r>
              <a:rPr sz="2400" spc="-40" dirty="0">
                <a:latin typeface="Georgia"/>
                <a:cs typeface="Georgia"/>
              </a:rPr>
              <a:t> </a:t>
            </a:r>
            <a:r>
              <a:rPr sz="2400" spc="-5" dirty="0">
                <a:latin typeface="Georgia"/>
                <a:cs typeface="Georgia"/>
              </a:rPr>
              <a:t>A.D.</a:t>
            </a:r>
            <a:endParaRPr sz="2400">
              <a:latin typeface="Georgia"/>
              <a:cs typeface="Georgia"/>
            </a:endParaRPr>
          </a:p>
          <a:p>
            <a:pPr marL="313690" marR="5080" indent="-300990" algn="just">
              <a:lnSpc>
                <a:spcPct val="99200"/>
              </a:lnSpc>
              <a:spcBef>
                <a:spcPts val="380"/>
              </a:spcBef>
              <a:buClr>
                <a:srgbClr val="D16349"/>
              </a:buClr>
              <a:buSzPct val="85416"/>
              <a:buFont typeface="Arial"/>
              <a:buChar char="●"/>
              <a:tabLst>
                <a:tab pos="314325" algn="l"/>
              </a:tabLst>
            </a:pPr>
            <a:r>
              <a:rPr sz="2400" spc="-5" dirty="0">
                <a:latin typeface="Georgia"/>
                <a:cs typeface="Georgia"/>
              </a:rPr>
              <a:t>According</a:t>
            </a:r>
            <a:r>
              <a:rPr sz="2400" spc="560" dirty="0">
                <a:latin typeface="Georgia"/>
                <a:cs typeface="Georgia"/>
              </a:rPr>
              <a:t> </a:t>
            </a:r>
            <a:r>
              <a:rPr sz="2400" spc="-5" dirty="0">
                <a:latin typeface="Georgia"/>
                <a:cs typeface="Georgia"/>
              </a:rPr>
              <a:t>to</a:t>
            </a:r>
            <a:r>
              <a:rPr sz="2400" spc="560" dirty="0">
                <a:latin typeface="Georgia"/>
                <a:cs typeface="Georgia"/>
              </a:rPr>
              <a:t> </a:t>
            </a:r>
            <a:r>
              <a:rPr sz="2400" b="1" spc="-5" dirty="0">
                <a:latin typeface="Georgia"/>
                <a:cs typeface="Georgia"/>
              </a:rPr>
              <a:t>J.R.Batliboi “Every business  transaction has </a:t>
            </a:r>
            <a:r>
              <a:rPr sz="2400" b="1" dirty="0">
                <a:latin typeface="Georgia"/>
                <a:cs typeface="Georgia"/>
              </a:rPr>
              <a:t>a </a:t>
            </a:r>
            <a:r>
              <a:rPr sz="2400" spc="-5" dirty="0">
                <a:latin typeface="Georgia"/>
                <a:cs typeface="Georgia"/>
              </a:rPr>
              <a:t>two-fold effect and that it affects two  accounts in opposite directions and if </a:t>
            </a:r>
            <a:r>
              <a:rPr sz="2400" dirty="0">
                <a:latin typeface="Georgia"/>
                <a:cs typeface="Georgia"/>
              </a:rPr>
              <a:t>a </a:t>
            </a:r>
            <a:r>
              <a:rPr sz="2400" spc="-5" dirty="0">
                <a:latin typeface="Georgia"/>
                <a:cs typeface="Georgia"/>
              </a:rPr>
              <a:t>complete record  were to be made of each such transaction, it would be  necessary to debit one account and credit another account.  It is this recording of the two fold effect of every transaction  that has given rise to the term Double Entry</a:t>
            </a:r>
            <a:r>
              <a:rPr sz="2400" spc="-30" dirty="0">
                <a:latin typeface="Georgia"/>
                <a:cs typeface="Georgia"/>
              </a:rPr>
              <a:t> </a:t>
            </a:r>
            <a:r>
              <a:rPr sz="2400" spc="-5" dirty="0">
                <a:latin typeface="Georgia"/>
                <a:cs typeface="Georgia"/>
              </a:rPr>
              <a:t>System”.</a:t>
            </a:r>
            <a:endParaRPr sz="2400">
              <a:latin typeface="Georgia"/>
              <a:cs typeface="Georgi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60" y="415036"/>
            <a:ext cx="517144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Golden Rules of</a:t>
            </a:r>
            <a:r>
              <a:rPr sz="3300" b="0" spc="-80" dirty="0">
                <a:latin typeface="Georgia"/>
                <a:cs typeface="Georgia"/>
              </a:rPr>
              <a:t> </a:t>
            </a:r>
            <a:r>
              <a:rPr sz="3300" b="0" spc="-5" dirty="0">
                <a:latin typeface="Georgia"/>
                <a:cs typeface="Georgia"/>
              </a:rPr>
              <a:t>Accounting</a:t>
            </a:r>
            <a:endParaRPr sz="3300">
              <a:latin typeface="Georgia"/>
              <a:cs typeface="Georgia"/>
            </a:endParaRPr>
          </a:p>
        </p:txBody>
      </p:sp>
      <p:sp>
        <p:nvSpPr>
          <p:cNvPr id="3" name="object 3"/>
          <p:cNvSpPr/>
          <p:nvPr/>
        </p:nvSpPr>
        <p:spPr>
          <a:xfrm>
            <a:off x="1295400" y="1905000"/>
            <a:ext cx="6858000" cy="3657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792" y="415036"/>
            <a:ext cx="756475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Accounting Equation- Modern</a:t>
            </a:r>
            <a:r>
              <a:rPr sz="3300" b="0" spc="-85" dirty="0">
                <a:latin typeface="Georgia"/>
                <a:cs typeface="Georgia"/>
              </a:rPr>
              <a:t> </a:t>
            </a:r>
            <a:r>
              <a:rPr sz="3300" b="0" spc="-5" dirty="0">
                <a:latin typeface="Georgia"/>
                <a:cs typeface="Georgia"/>
              </a:rPr>
              <a:t>Approach</a:t>
            </a:r>
            <a:endParaRPr sz="3300">
              <a:latin typeface="Georgia"/>
              <a:cs typeface="Georgia"/>
            </a:endParaRPr>
          </a:p>
        </p:txBody>
      </p:sp>
      <p:sp>
        <p:nvSpPr>
          <p:cNvPr id="3" name="object 3"/>
          <p:cNvSpPr/>
          <p:nvPr/>
        </p:nvSpPr>
        <p:spPr>
          <a:xfrm>
            <a:off x="533400" y="1752600"/>
            <a:ext cx="8077200" cy="4038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194" y="415036"/>
            <a:ext cx="211772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Illustration</a:t>
            </a:r>
            <a:endParaRPr sz="3300">
              <a:latin typeface="Georgia"/>
              <a:cs typeface="Georgia"/>
            </a:endParaRPr>
          </a:p>
        </p:txBody>
      </p:sp>
      <p:sp>
        <p:nvSpPr>
          <p:cNvPr id="3" name="object 3"/>
          <p:cNvSpPr/>
          <p:nvPr/>
        </p:nvSpPr>
        <p:spPr>
          <a:xfrm>
            <a:off x="304800" y="1524000"/>
            <a:ext cx="8610600" cy="4953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608" y="415036"/>
            <a:ext cx="158813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Solution</a:t>
            </a:r>
            <a:endParaRPr sz="3300">
              <a:latin typeface="Georgia"/>
              <a:cs typeface="Georgia"/>
            </a:endParaRPr>
          </a:p>
        </p:txBody>
      </p:sp>
      <p:sp>
        <p:nvSpPr>
          <p:cNvPr id="3" name="object 3"/>
          <p:cNvSpPr/>
          <p:nvPr/>
        </p:nvSpPr>
        <p:spPr>
          <a:xfrm>
            <a:off x="304800" y="1524000"/>
            <a:ext cx="8382000" cy="5105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9711" y="415036"/>
            <a:ext cx="163957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F07C6A"/>
                </a:solidFill>
                <a:latin typeface="Georgia"/>
                <a:cs typeface="Georgia"/>
              </a:rPr>
              <a:t>Journals</a:t>
            </a:r>
            <a:endParaRPr sz="3300">
              <a:latin typeface="Georgia"/>
              <a:cs typeface="Georgia"/>
            </a:endParaRPr>
          </a:p>
        </p:txBody>
      </p:sp>
      <p:sp>
        <p:nvSpPr>
          <p:cNvPr id="3" name="object 3"/>
          <p:cNvSpPr txBox="1"/>
          <p:nvPr/>
        </p:nvSpPr>
        <p:spPr>
          <a:xfrm>
            <a:off x="352080" y="1538732"/>
            <a:ext cx="8373109" cy="4256405"/>
          </a:xfrm>
          <a:prstGeom prst="rect">
            <a:avLst/>
          </a:prstGeom>
        </p:spPr>
        <p:txBody>
          <a:bodyPr vert="horz" wrap="square" lIns="0" tIns="27305" rIns="0" bIns="0" rtlCol="0">
            <a:spAutoFit/>
          </a:bodyPr>
          <a:lstStyle/>
          <a:p>
            <a:pPr marL="483234" marR="5080" indent="-470534" algn="just">
              <a:lnSpc>
                <a:spcPts val="3229"/>
              </a:lnSpc>
              <a:spcBef>
                <a:spcPts val="215"/>
              </a:spcBef>
              <a:buClr>
                <a:srgbClr val="D16349"/>
              </a:buClr>
              <a:buSzPct val="85185"/>
              <a:buFont typeface="Segoe UI Symbol"/>
              <a:buChar char="⦿"/>
              <a:tabLst>
                <a:tab pos="483870" algn="l"/>
              </a:tabLst>
            </a:pPr>
            <a:r>
              <a:rPr sz="2700" spc="-5" dirty="0">
                <a:latin typeface="Georgia"/>
                <a:cs typeface="Georgia"/>
              </a:rPr>
              <a:t>The book in which the transaction is recorded for  the first time is called journal or book of original  entry.</a:t>
            </a:r>
            <a:endParaRPr sz="2700">
              <a:latin typeface="Georgia"/>
              <a:cs typeface="Georgia"/>
            </a:endParaRPr>
          </a:p>
          <a:p>
            <a:pPr marL="483234" marR="5715" indent="-470534" algn="just">
              <a:lnSpc>
                <a:spcPct val="99300"/>
              </a:lnSpc>
              <a:spcBef>
                <a:spcPts val="430"/>
              </a:spcBef>
              <a:buClr>
                <a:srgbClr val="D16349"/>
              </a:buClr>
              <a:buSzPct val="85185"/>
              <a:buFont typeface="Segoe UI Symbol"/>
              <a:buChar char="⦿"/>
              <a:tabLst>
                <a:tab pos="483870" algn="l"/>
              </a:tabLst>
            </a:pPr>
            <a:r>
              <a:rPr sz="2700" spc="-5" dirty="0">
                <a:latin typeface="Georgia"/>
                <a:cs typeface="Georgia"/>
              </a:rPr>
              <a:t>Journal is derived from French word “Jour” which  means </a:t>
            </a:r>
            <a:r>
              <a:rPr sz="2700" dirty="0">
                <a:latin typeface="Georgia"/>
                <a:cs typeface="Georgia"/>
              </a:rPr>
              <a:t>a </a:t>
            </a:r>
            <a:r>
              <a:rPr sz="2700" spc="-5" dirty="0">
                <a:latin typeface="Georgia"/>
                <a:cs typeface="Georgia"/>
              </a:rPr>
              <a:t>day. Journal, therefore, means </a:t>
            </a:r>
            <a:r>
              <a:rPr sz="2700" dirty="0">
                <a:latin typeface="Georgia"/>
                <a:cs typeface="Georgia"/>
              </a:rPr>
              <a:t>a </a:t>
            </a:r>
            <a:r>
              <a:rPr sz="2700" spc="-5" dirty="0">
                <a:latin typeface="Georgia"/>
                <a:cs typeface="Georgia"/>
              </a:rPr>
              <a:t>daily  record of business</a:t>
            </a:r>
            <a:r>
              <a:rPr sz="2700" spc="-15" dirty="0">
                <a:latin typeface="Georgia"/>
                <a:cs typeface="Georgia"/>
              </a:rPr>
              <a:t> </a:t>
            </a:r>
            <a:r>
              <a:rPr sz="2700" spc="-5" dirty="0">
                <a:latin typeface="Georgia"/>
                <a:cs typeface="Georgia"/>
              </a:rPr>
              <a:t>transactions.</a:t>
            </a:r>
            <a:endParaRPr sz="2700">
              <a:latin typeface="Georgia"/>
              <a:cs typeface="Georgia"/>
            </a:endParaRPr>
          </a:p>
          <a:p>
            <a:pPr marL="483234" marR="5080" indent="-470534" algn="just">
              <a:lnSpc>
                <a:spcPct val="99400"/>
              </a:lnSpc>
              <a:spcBef>
                <a:spcPts val="545"/>
              </a:spcBef>
              <a:buClr>
                <a:srgbClr val="D16349"/>
              </a:buClr>
              <a:buSzPct val="85185"/>
              <a:buFont typeface="Segoe UI Symbol"/>
              <a:buChar char="⦿"/>
              <a:tabLst>
                <a:tab pos="483870" algn="l"/>
              </a:tabLst>
            </a:pPr>
            <a:r>
              <a:rPr sz="2700" i="1" spc="-5" dirty="0">
                <a:latin typeface="Georgia"/>
                <a:cs typeface="Georgia"/>
              </a:rPr>
              <a:t>Journal is one of the books of original entry in  which transactions </a:t>
            </a:r>
            <a:r>
              <a:rPr sz="2700" spc="-5" dirty="0">
                <a:latin typeface="Georgia"/>
                <a:cs typeface="Georgia"/>
              </a:rPr>
              <a:t>are originally recorded in </a:t>
            </a:r>
            <a:r>
              <a:rPr sz="2700" dirty="0">
                <a:latin typeface="Georgia"/>
                <a:cs typeface="Georgia"/>
              </a:rPr>
              <a:t>a  </a:t>
            </a:r>
            <a:r>
              <a:rPr sz="2700" spc="-5" dirty="0">
                <a:latin typeface="Georgia"/>
                <a:cs typeface="Georgia"/>
              </a:rPr>
              <a:t>chronological (day-to-day) order according to the  principles of Double Entry</a:t>
            </a:r>
            <a:r>
              <a:rPr sz="2700" spc="-15" dirty="0">
                <a:latin typeface="Georgia"/>
                <a:cs typeface="Georgia"/>
              </a:rPr>
              <a:t> </a:t>
            </a:r>
            <a:r>
              <a:rPr sz="2700" spc="-5" dirty="0">
                <a:latin typeface="Georgia"/>
                <a:cs typeface="Georgia"/>
              </a:rPr>
              <a:t>System.</a:t>
            </a:r>
            <a:endParaRPr sz="2700">
              <a:latin typeface="Georgia"/>
              <a:cs typeface="Georgi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7199" y="415036"/>
            <a:ext cx="477901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Characteristics of</a:t>
            </a:r>
            <a:r>
              <a:rPr sz="3300" b="0" spc="-85" dirty="0">
                <a:solidFill>
                  <a:srgbClr val="7A9798"/>
                </a:solidFill>
                <a:latin typeface="Georgia"/>
                <a:cs typeface="Georgia"/>
              </a:rPr>
              <a:t> </a:t>
            </a:r>
            <a:r>
              <a:rPr sz="3300" b="0" spc="-5" dirty="0">
                <a:solidFill>
                  <a:srgbClr val="7A9798"/>
                </a:solidFill>
                <a:latin typeface="Georgia"/>
                <a:cs typeface="Georgia"/>
              </a:rPr>
              <a:t>Journal</a:t>
            </a:r>
            <a:endParaRPr sz="3300">
              <a:latin typeface="Georgia"/>
              <a:cs typeface="Georgia"/>
            </a:endParaRPr>
          </a:p>
        </p:txBody>
      </p:sp>
      <p:sp>
        <p:nvSpPr>
          <p:cNvPr id="3" name="object 3"/>
          <p:cNvSpPr txBox="1"/>
          <p:nvPr/>
        </p:nvSpPr>
        <p:spPr>
          <a:xfrm>
            <a:off x="362589" y="1541779"/>
            <a:ext cx="8264525" cy="4184015"/>
          </a:xfrm>
          <a:prstGeom prst="rect">
            <a:avLst/>
          </a:prstGeom>
        </p:spPr>
        <p:txBody>
          <a:bodyPr vert="horz" wrap="square" lIns="0" tIns="73025" rIns="0" bIns="0" rtlCol="0">
            <a:spAutoFit/>
          </a:bodyPr>
          <a:lstStyle/>
          <a:p>
            <a:pPr marL="661035" marR="5080" indent="-648335">
              <a:lnSpc>
                <a:spcPts val="2030"/>
              </a:lnSpc>
              <a:spcBef>
                <a:spcPts val="575"/>
              </a:spcBef>
              <a:buClr>
                <a:srgbClr val="D16349"/>
              </a:buClr>
              <a:buSzPct val="83333"/>
              <a:buFont typeface="Arial"/>
              <a:buAutoNum type="arabicPeriod"/>
              <a:tabLst>
                <a:tab pos="661035" algn="l"/>
                <a:tab pos="661670" algn="l"/>
              </a:tabLst>
            </a:pPr>
            <a:r>
              <a:rPr sz="2100" spc="-5" dirty="0">
                <a:latin typeface="Georgia"/>
                <a:cs typeface="Georgia"/>
              </a:rPr>
              <a:t>Journal is the first successful step of the double entry system. </a:t>
            </a:r>
            <a:r>
              <a:rPr sz="2100" dirty="0">
                <a:latin typeface="Georgia"/>
                <a:cs typeface="Georgia"/>
              </a:rPr>
              <a:t>A  </a:t>
            </a:r>
            <a:r>
              <a:rPr sz="2100" spc="-5" dirty="0">
                <a:latin typeface="Georgia"/>
                <a:cs typeface="Georgia"/>
              </a:rPr>
              <a:t>transaction is recorded first of all in the journal. So the journal is  called the book of original</a:t>
            </a:r>
            <a:r>
              <a:rPr sz="2100" spc="-15" dirty="0">
                <a:latin typeface="Georgia"/>
                <a:cs typeface="Georgia"/>
              </a:rPr>
              <a:t> </a:t>
            </a:r>
            <a:r>
              <a:rPr sz="2100" spc="-5" dirty="0">
                <a:latin typeface="Georgia"/>
                <a:cs typeface="Georgia"/>
              </a:rPr>
              <a:t>entry.</a:t>
            </a:r>
            <a:endParaRPr sz="2100">
              <a:latin typeface="Georgia"/>
              <a:cs typeface="Georgia"/>
            </a:endParaRPr>
          </a:p>
          <a:p>
            <a:pPr marL="661035" marR="596265" indent="-648335">
              <a:lnSpc>
                <a:spcPct val="78600"/>
              </a:lnSpc>
              <a:spcBef>
                <a:spcPts val="470"/>
              </a:spcBef>
              <a:buClr>
                <a:srgbClr val="D16349"/>
              </a:buClr>
              <a:buSzPct val="83333"/>
              <a:buFont typeface="Arial"/>
              <a:buAutoNum type="arabicPeriod"/>
              <a:tabLst>
                <a:tab pos="661035" algn="l"/>
                <a:tab pos="661670" algn="l"/>
              </a:tabLst>
            </a:pPr>
            <a:r>
              <a:rPr sz="2100" dirty="0">
                <a:latin typeface="Georgia"/>
                <a:cs typeface="Georgia"/>
              </a:rPr>
              <a:t>A </a:t>
            </a:r>
            <a:r>
              <a:rPr sz="2100" spc="-5" dirty="0">
                <a:latin typeface="Georgia"/>
                <a:cs typeface="Georgia"/>
              </a:rPr>
              <a:t>transaction is recorded on the same day it takes place. So,  journal is called Day</a:t>
            </a:r>
            <a:r>
              <a:rPr sz="2100" spc="-10" dirty="0">
                <a:latin typeface="Georgia"/>
                <a:cs typeface="Georgia"/>
              </a:rPr>
              <a:t> </a:t>
            </a:r>
            <a:r>
              <a:rPr sz="2100" spc="-5" dirty="0">
                <a:latin typeface="Georgia"/>
                <a:cs typeface="Georgia"/>
              </a:rPr>
              <a:t>Book.</a:t>
            </a:r>
            <a:endParaRPr sz="2100">
              <a:latin typeface="Georgia"/>
              <a:cs typeface="Georgia"/>
            </a:endParaRPr>
          </a:p>
          <a:p>
            <a:pPr marL="661035" marR="231775" indent="-648335">
              <a:lnSpc>
                <a:spcPct val="78600"/>
              </a:lnSpc>
              <a:spcBef>
                <a:spcPts val="459"/>
              </a:spcBef>
              <a:buClr>
                <a:srgbClr val="D16349"/>
              </a:buClr>
              <a:buSzPct val="83333"/>
              <a:buFont typeface="Arial"/>
              <a:buAutoNum type="arabicPeriod"/>
              <a:tabLst>
                <a:tab pos="661035" algn="l"/>
                <a:tab pos="661670" algn="l"/>
              </a:tabLst>
            </a:pPr>
            <a:r>
              <a:rPr sz="2100" spc="-5" dirty="0">
                <a:latin typeface="Georgia"/>
                <a:cs typeface="Georgia"/>
              </a:rPr>
              <a:t>Transactions are recorded chronologically, So, journal is called  chronological</a:t>
            </a:r>
            <a:r>
              <a:rPr sz="2100" spc="-10" dirty="0">
                <a:latin typeface="Georgia"/>
                <a:cs typeface="Georgia"/>
              </a:rPr>
              <a:t> </a:t>
            </a:r>
            <a:r>
              <a:rPr sz="2100" spc="-5" dirty="0">
                <a:latin typeface="Georgia"/>
                <a:cs typeface="Georgia"/>
              </a:rPr>
              <a:t>book</a:t>
            </a:r>
            <a:endParaRPr sz="2100">
              <a:latin typeface="Georgia"/>
              <a:cs typeface="Georgia"/>
            </a:endParaRPr>
          </a:p>
          <a:p>
            <a:pPr marL="661035" marR="6350" indent="-648335">
              <a:lnSpc>
                <a:spcPct val="79900"/>
              </a:lnSpc>
              <a:spcBef>
                <a:spcPts val="434"/>
              </a:spcBef>
              <a:buClr>
                <a:srgbClr val="D16349"/>
              </a:buClr>
              <a:buSzPct val="83333"/>
              <a:buFont typeface="Arial"/>
              <a:buAutoNum type="arabicPeriod"/>
              <a:tabLst>
                <a:tab pos="661035" algn="l"/>
                <a:tab pos="661670" algn="l"/>
                <a:tab pos="1973580" algn="l"/>
              </a:tabLst>
            </a:pPr>
            <a:r>
              <a:rPr sz="2100" spc="-5" dirty="0">
                <a:latin typeface="Georgia"/>
                <a:cs typeface="Georgia"/>
              </a:rPr>
              <a:t>For each transaction the names of the two concerned accounts  indicating	which is debited and which is credited, are clearly  written in two consecutive lines. This makes ledger-posting easy.  That is why journal is called "Assistant to Ledger" or "subsidiary  book"</a:t>
            </a:r>
            <a:endParaRPr sz="2100">
              <a:latin typeface="Georgia"/>
              <a:cs typeface="Georgia"/>
            </a:endParaRPr>
          </a:p>
          <a:p>
            <a:pPr marL="661035" indent="-648335">
              <a:lnSpc>
                <a:spcPts val="2385"/>
              </a:lnSpc>
              <a:buClr>
                <a:srgbClr val="D16349"/>
              </a:buClr>
              <a:buSzPct val="83333"/>
              <a:buFont typeface="Arial"/>
              <a:buAutoNum type="arabicPeriod"/>
              <a:tabLst>
                <a:tab pos="661035" algn="l"/>
                <a:tab pos="661670" algn="l"/>
              </a:tabLst>
            </a:pPr>
            <a:r>
              <a:rPr sz="2100" spc="-5" dirty="0">
                <a:latin typeface="Georgia"/>
                <a:cs typeface="Georgia"/>
              </a:rPr>
              <a:t>Narration is written below each</a:t>
            </a:r>
            <a:r>
              <a:rPr sz="2100" spc="-15" dirty="0">
                <a:latin typeface="Georgia"/>
                <a:cs typeface="Georgia"/>
              </a:rPr>
              <a:t> </a:t>
            </a:r>
            <a:r>
              <a:rPr sz="2100" spc="-5" dirty="0">
                <a:latin typeface="Georgia"/>
                <a:cs typeface="Georgia"/>
              </a:rPr>
              <a:t>entry.</a:t>
            </a:r>
            <a:endParaRPr sz="2100">
              <a:latin typeface="Georgia"/>
              <a:cs typeface="Georgia"/>
            </a:endParaRPr>
          </a:p>
          <a:p>
            <a:pPr marL="661035" marR="99060" indent="-648335">
              <a:lnSpc>
                <a:spcPct val="78600"/>
              </a:lnSpc>
              <a:spcBef>
                <a:spcPts val="480"/>
              </a:spcBef>
              <a:buClr>
                <a:srgbClr val="D16349"/>
              </a:buClr>
              <a:buSzPct val="83333"/>
              <a:buFont typeface="Arial"/>
              <a:buAutoNum type="arabicPeriod"/>
              <a:tabLst>
                <a:tab pos="661035" algn="l"/>
                <a:tab pos="661670" algn="l"/>
              </a:tabLst>
            </a:pPr>
            <a:r>
              <a:rPr sz="2100" spc="-5" dirty="0">
                <a:latin typeface="Georgia"/>
                <a:cs typeface="Georgia"/>
              </a:rPr>
              <a:t>The amount is written in the last two columns </a:t>
            </a:r>
            <a:r>
              <a:rPr sz="2100" dirty="0">
                <a:latin typeface="Georgia"/>
                <a:cs typeface="Georgia"/>
              </a:rPr>
              <a:t>- </a:t>
            </a:r>
            <a:r>
              <a:rPr sz="2100" spc="-5" dirty="0">
                <a:latin typeface="Georgia"/>
                <a:cs typeface="Georgia"/>
              </a:rPr>
              <a:t>debit amount in  debit column and credit amount in credit</a:t>
            </a:r>
            <a:r>
              <a:rPr sz="2100" spc="-20" dirty="0">
                <a:latin typeface="Georgia"/>
                <a:cs typeface="Georgia"/>
              </a:rPr>
              <a:t> </a:t>
            </a:r>
            <a:r>
              <a:rPr sz="2100" spc="-5" dirty="0">
                <a:latin typeface="Georgia"/>
                <a:cs typeface="Georgia"/>
              </a:rPr>
              <a:t>column.</a:t>
            </a:r>
            <a:endParaRPr sz="2100">
              <a:latin typeface="Georgia"/>
              <a:cs typeface="Georgi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201" y="415036"/>
            <a:ext cx="3394710"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F07C6A"/>
                </a:solidFill>
                <a:latin typeface="Georgia"/>
                <a:cs typeface="Georgia"/>
              </a:rPr>
              <a:t>Format of</a:t>
            </a:r>
            <a:r>
              <a:rPr sz="3300" b="0" spc="-85" dirty="0">
                <a:solidFill>
                  <a:srgbClr val="F07C6A"/>
                </a:solidFill>
                <a:latin typeface="Georgia"/>
                <a:cs typeface="Georgia"/>
              </a:rPr>
              <a:t> </a:t>
            </a:r>
            <a:r>
              <a:rPr sz="3300" b="0" spc="-5" dirty="0">
                <a:solidFill>
                  <a:srgbClr val="F07C6A"/>
                </a:solidFill>
                <a:latin typeface="Georgia"/>
                <a:cs typeface="Georgia"/>
              </a:rPr>
              <a:t>Journal</a:t>
            </a:r>
            <a:endParaRPr sz="3300">
              <a:latin typeface="Georgia"/>
              <a:cs typeface="Georgia"/>
            </a:endParaRPr>
          </a:p>
        </p:txBody>
      </p:sp>
      <p:graphicFrame>
        <p:nvGraphicFramePr>
          <p:cNvPr id="3" name="object 3"/>
          <p:cNvGraphicFramePr>
            <a:graphicFrameLocks noGrp="1"/>
          </p:cNvGraphicFramePr>
          <p:nvPr/>
        </p:nvGraphicFramePr>
        <p:xfrm>
          <a:off x="604836" y="2205033"/>
          <a:ext cx="7710805" cy="3286125"/>
        </p:xfrm>
        <a:graphic>
          <a:graphicData uri="http://schemas.openxmlformats.org/drawingml/2006/table">
            <a:tbl>
              <a:tblPr firstRow="1" bandRow="1">
                <a:tableStyleId>{2D5ABB26-0587-4C30-8999-92F81FD0307C}</a:tableStyleId>
              </a:tblPr>
              <a:tblGrid>
                <a:gridCol w="805180">
                  <a:extLst>
                    <a:ext uri="{9D8B030D-6E8A-4147-A177-3AD203B41FA5}">
                      <a16:colId xmlns:a16="http://schemas.microsoft.com/office/drawing/2014/main" val="20000"/>
                    </a:ext>
                  </a:extLst>
                </a:gridCol>
                <a:gridCol w="3463925">
                  <a:extLst>
                    <a:ext uri="{9D8B030D-6E8A-4147-A177-3AD203B41FA5}">
                      <a16:colId xmlns:a16="http://schemas.microsoft.com/office/drawing/2014/main" val="20001"/>
                    </a:ext>
                  </a:extLst>
                </a:gridCol>
                <a:gridCol w="617220">
                  <a:extLst>
                    <a:ext uri="{9D8B030D-6E8A-4147-A177-3AD203B41FA5}">
                      <a16:colId xmlns:a16="http://schemas.microsoft.com/office/drawing/2014/main" val="20002"/>
                    </a:ext>
                  </a:extLst>
                </a:gridCol>
                <a:gridCol w="1467485">
                  <a:extLst>
                    <a:ext uri="{9D8B030D-6E8A-4147-A177-3AD203B41FA5}">
                      <a16:colId xmlns:a16="http://schemas.microsoft.com/office/drawing/2014/main" val="20003"/>
                    </a:ext>
                  </a:extLst>
                </a:gridCol>
                <a:gridCol w="1342389">
                  <a:extLst>
                    <a:ext uri="{9D8B030D-6E8A-4147-A177-3AD203B41FA5}">
                      <a16:colId xmlns:a16="http://schemas.microsoft.com/office/drawing/2014/main" val="20004"/>
                    </a:ext>
                  </a:extLst>
                </a:gridCol>
              </a:tblGrid>
              <a:tr h="958215">
                <a:tc>
                  <a:txBody>
                    <a:bodyPr/>
                    <a:lstStyle/>
                    <a:p>
                      <a:pPr marL="321945" marR="238125" indent="-66040">
                        <a:lnSpc>
                          <a:spcPct val="102299"/>
                        </a:lnSpc>
                        <a:spcBef>
                          <a:spcPts val="225"/>
                        </a:spcBef>
                      </a:pPr>
                      <a:r>
                        <a:rPr sz="1100" b="1" spc="-5" dirty="0">
                          <a:latin typeface="Arial"/>
                          <a:cs typeface="Arial"/>
                        </a:rPr>
                        <a:t>Date  </a:t>
                      </a:r>
                      <a:r>
                        <a:rPr sz="1100" b="1" dirty="0">
                          <a:latin typeface="Arial"/>
                          <a:cs typeface="Arial"/>
                        </a:rPr>
                        <a:t>(1)</a:t>
                      </a:r>
                      <a:endParaRPr sz="1100">
                        <a:latin typeface="Arial"/>
                        <a:cs typeface="Arial"/>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marL="1376045" marR="1358265" algn="ctr">
                        <a:lnSpc>
                          <a:spcPct val="102299"/>
                        </a:lnSpc>
                        <a:spcBef>
                          <a:spcPts val="225"/>
                        </a:spcBef>
                      </a:pPr>
                      <a:r>
                        <a:rPr sz="1100" b="1" spc="-5" dirty="0">
                          <a:latin typeface="Arial"/>
                          <a:cs typeface="Arial"/>
                        </a:rPr>
                        <a:t>Particulars  </a:t>
                      </a:r>
                      <a:r>
                        <a:rPr sz="1100" b="1" dirty="0">
                          <a:latin typeface="Arial"/>
                          <a:cs typeface="Arial"/>
                        </a:rPr>
                        <a:t>(2)</a:t>
                      </a:r>
                      <a:endParaRPr sz="1100">
                        <a:latin typeface="Arial"/>
                        <a:cs typeface="Arial"/>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marL="227965" marR="191135" indent="-19685">
                        <a:lnSpc>
                          <a:spcPct val="102299"/>
                        </a:lnSpc>
                        <a:spcBef>
                          <a:spcPts val="225"/>
                        </a:spcBef>
                      </a:pPr>
                      <a:r>
                        <a:rPr sz="1100" b="1" spc="-5" dirty="0">
                          <a:latin typeface="Arial"/>
                          <a:cs typeface="Arial"/>
                        </a:rPr>
                        <a:t>L.F  </a:t>
                      </a:r>
                      <a:r>
                        <a:rPr sz="1100" b="1" dirty="0">
                          <a:latin typeface="Arial"/>
                          <a:cs typeface="Arial"/>
                        </a:rPr>
                        <a:t>(3)</a:t>
                      </a:r>
                      <a:endParaRPr sz="1100">
                        <a:latin typeface="Arial"/>
                        <a:cs typeface="Arial"/>
                      </a:endParaRPr>
                    </a:p>
                  </a:txBody>
                  <a:tcPr marL="0" marR="0" marT="285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a:lnSpc>
                          <a:spcPct val="100000"/>
                        </a:lnSpc>
                        <a:spcBef>
                          <a:spcPts val="10"/>
                        </a:spcBef>
                      </a:pPr>
                      <a:endParaRPr sz="1050">
                        <a:latin typeface="Times New Roman"/>
                        <a:cs typeface="Times New Roman"/>
                      </a:endParaRPr>
                    </a:p>
                    <a:p>
                      <a:pPr marL="652780" marR="294640" indent="-341630">
                        <a:lnSpc>
                          <a:spcPct val="121400"/>
                        </a:lnSpc>
                        <a:spcBef>
                          <a:spcPts val="5"/>
                        </a:spcBef>
                      </a:pPr>
                      <a:r>
                        <a:rPr sz="1100" b="1" spc="-5" dirty="0">
                          <a:latin typeface="Arial"/>
                          <a:cs typeface="Arial"/>
                        </a:rPr>
                        <a:t>Amount</a:t>
                      </a:r>
                      <a:r>
                        <a:rPr sz="1100" b="1" spc="-70" dirty="0">
                          <a:latin typeface="Arial"/>
                          <a:cs typeface="Arial"/>
                        </a:rPr>
                        <a:t> </a:t>
                      </a:r>
                      <a:r>
                        <a:rPr sz="1100" b="1" spc="-5" dirty="0">
                          <a:latin typeface="Arial"/>
                          <a:cs typeface="Arial"/>
                        </a:rPr>
                        <a:t>(Dr.)  </a:t>
                      </a:r>
                      <a:r>
                        <a:rPr sz="1100" b="1" dirty="0">
                          <a:latin typeface="Arial"/>
                          <a:cs typeface="Arial"/>
                        </a:rPr>
                        <a:t>(4)</a:t>
                      </a:r>
                      <a:endParaRPr sz="1100">
                        <a:latin typeface="Arial"/>
                        <a:cs typeface="Arial"/>
                      </a:endParaRPr>
                    </a:p>
                  </a:txBody>
                  <a:tcPr marL="0" marR="0" marT="127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marL="8890" algn="ctr">
                        <a:lnSpc>
                          <a:spcPct val="100000"/>
                        </a:lnSpc>
                        <a:spcBef>
                          <a:spcPts val="254"/>
                        </a:spcBef>
                      </a:pPr>
                      <a:r>
                        <a:rPr sz="1100" b="1" spc="-5" dirty="0">
                          <a:latin typeface="Arial"/>
                          <a:cs typeface="Arial"/>
                        </a:rPr>
                        <a:t>Amount (Cr.)</a:t>
                      </a:r>
                      <a:r>
                        <a:rPr sz="1100" b="1" spc="-35" dirty="0">
                          <a:latin typeface="Arial"/>
                          <a:cs typeface="Arial"/>
                        </a:rPr>
                        <a:t> </a:t>
                      </a:r>
                      <a:r>
                        <a:rPr sz="1100" b="1" dirty="0">
                          <a:latin typeface="Arial"/>
                          <a:cs typeface="Arial"/>
                        </a:rPr>
                        <a:t>(5)</a:t>
                      </a:r>
                      <a:endParaRPr sz="1100">
                        <a:latin typeface="Arial"/>
                        <a:cs typeface="Arial"/>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extLst>
                  <a:ext uri="{0D108BD9-81ED-4DB2-BD59-A6C34878D82A}">
                    <a16:rowId xmlns:a16="http://schemas.microsoft.com/office/drawing/2014/main" val="10000"/>
                  </a:ext>
                </a:extLst>
              </a:tr>
              <a:tr h="2317750">
                <a:tc>
                  <a:txBody>
                    <a:bodyPr/>
                    <a:lstStyle/>
                    <a:p>
                      <a:pPr marL="189865">
                        <a:lnSpc>
                          <a:spcPct val="100000"/>
                        </a:lnSpc>
                        <a:spcBef>
                          <a:spcPts val="254"/>
                        </a:spcBef>
                      </a:pPr>
                      <a:r>
                        <a:rPr sz="1100" spc="-5" dirty="0">
                          <a:latin typeface="Arial"/>
                          <a:cs typeface="Arial"/>
                        </a:rPr>
                        <a:t>DD/MM</a:t>
                      </a:r>
                      <a:endParaRPr sz="1100">
                        <a:latin typeface="Arial"/>
                        <a:cs typeface="Arial"/>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marL="90170">
                        <a:lnSpc>
                          <a:spcPct val="100000"/>
                        </a:lnSpc>
                        <a:spcBef>
                          <a:spcPts val="254"/>
                        </a:spcBef>
                      </a:pPr>
                      <a:r>
                        <a:rPr sz="1100" spc="-5" dirty="0">
                          <a:latin typeface="Arial"/>
                          <a:cs typeface="Arial"/>
                        </a:rPr>
                        <a:t>Account to be debited</a:t>
                      </a:r>
                      <a:r>
                        <a:rPr sz="1100" spc="-15" dirty="0">
                          <a:latin typeface="Arial"/>
                          <a:cs typeface="Arial"/>
                        </a:rPr>
                        <a:t> </a:t>
                      </a:r>
                      <a:r>
                        <a:rPr sz="1100" spc="-5" dirty="0">
                          <a:latin typeface="Arial"/>
                          <a:cs typeface="Arial"/>
                        </a:rPr>
                        <a:t>.............................Dr.</a:t>
                      </a:r>
                      <a:endParaRPr sz="1100">
                        <a:latin typeface="Arial"/>
                        <a:cs typeface="Arial"/>
                      </a:endParaRPr>
                    </a:p>
                    <a:p>
                      <a:pPr marL="90170" marR="1619885" indent="154305">
                        <a:lnSpc>
                          <a:spcPct val="102299"/>
                        </a:lnSpc>
                      </a:pPr>
                      <a:r>
                        <a:rPr sz="1100" spc="-5" dirty="0">
                          <a:latin typeface="Arial"/>
                          <a:cs typeface="Arial"/>
                        </a:rPr>
                        <a:t>To Account to be credited  (Narration)</a:t>
                      </a:r>
                      <a:endParaRPr sz="1100">
                        <a:latin typeface="Arial"/>
                        <a:cs typeface="Arial"/>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marL="9525" algn="ctr">
                        <a:lnSpc>
                          <a:spcPct val="100000"/>
                        </a:lnSpc>
                        <a:spcBef>
                          <a:spcPts val="254"/>
                        </a:spcBef>
                      </a:pPr>
                      <a:r>
                        <a:rPr sz="1100" spc="-5" dirty="0">
                          <a:latin typeface="Arial"/>
                          <a:cs typeface="Arial"/>
                        </a:rPr>
                        <a:t>XXX</a:t>
                      </a:r>
                      <a:endParaRPr sz="1100">
                        <a:latin typeface="Arial"/>
                        <a:cs typeface="Arial"/>
                      </a:endParaRP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tc>
                  <a:txBody>
                    <a:bodyPr/>
                    <a:lstStyle/>
                    <a:p>
                      <a:pPr>
                        <a:lnSpc>
                          <a:spcPct val="100000"/>
                        </a:lnSpc>
                        <a:spcBef>
                          <a:spcPts val="50"/>
                        </a:spcBef>
                      </a:pPr>
                      <a:endParaRPr sz="1350">
                        <a:latin typeface="Times New Roman"/>
                        <a:cs typeface="Times New Roman"/>
                      </a:endParaRPr>
                    </a:p>
                    <a:p>
                      <a:pPr marL="8890" algn="ctr">
                        <a:lnSpc>
                          <a:spcPct val="100000"/>
                        </a:lnSpc>
                      </a:pPr>
                      <a:r>
                        <a:rPr sz="1100" spc="-5" dirty="0">
                          <a:latin typeface="Arial"/>
                          <a:cs typeface="Arial"/>
                        </a:rPr>
                        <a:t>XXX</a:t>
                      </a:r>
                      <a:endParaRPr sz="1100">
                        <a:latin typeface="Arial"/>
                        <a:cs typeface="Arial"/>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5D1D7"/>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7890" y="415036"/>
            <a:ext cx="240030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Accountancy</a:t>
            </a:r>
            <a:endParaRPr sz="3300">
              <a:latin typeface="Georgia"/>
              <a:cs typeface="Georgia"/>
            </a:endParaRPr>
          </a:p>
        </p:txBody>
      </p:sp>
      <p:sp>
        <p:nvSpPr>
          <p:cNvPr id="3" name="object 3"/>
          <p:cNvSpPr txBox="1"/>
          <p:nvPr/>
        </p:nvSpPr>
        <p:spPr>
          <a:xfrm>
            <a:off x="344372" y="1535684"/>
            <a:ext cx="8362950" cy="2961005"/>
          </a:xfrm>
          <a:prstGeom prst="rect">
            <a:avLst/>
          </a:prstGeom>
        </p:spPr>
        <p:txBody>
          <a:bodyPr vert="horz" wrap="square" lIns="0" tIns="27305" rIns="0" bIns="0" rtlCol="0">
            <a:spAutoFit/>
          </a:bodyPr>
          <a:lstStyle/>
          <a:p>
            <a:pPr marL="315595" marR="338455" indent="-302895">
              <a:lnSpc>
                <a:spcPts val="3229"/>
              </a:lnSpc>
              <a:spcBef>
                <a:spcPts val="215"/>
              </a:spcBef>
              <a:buClr>
                <a:srgbClr val="D16349"/>
              </a:buClr>
              <a:buSzPct val="85185"/>
              <a:buFont typeface="Arial"/>
              <a:buChar char="●"/>
              <a:tabLst>
                <a:tab pos="316230" algn="l"/>
              </a:tabLst>
            </a:pPr>
            <a:r>
              <a:rPr sz="2700" b="1" i="1" spc="-5" dirty="0">
                <a:latin typeface="Georgia"/>
                <a:cs typeface="Georgia"/>
              </a:rPr>
              <a:t>Accountancy </a:t>
            </a:r>
            <a:r>
              <a:rPr sz="2700" spc="-5" dirty="0">
                <a:latin typeface="Georgia"/>
                <a:cs typeface="Georgia"/>
              </a:rPr>
              <a:t>refers to </a:t>
            </a:r>
            <a:r>
              <a:rPr sz="2700" dirty="0">
                <a:latin typeface="Georgia"/>
                <a:cs typeface="Georgia"/>
              </a:rPr>
              <a:t>a </a:t>
            </a:r>
            <a:r>
              <a:rPr sz="2700" spc="-5" dirty="0">
                <a:latin typeface="Georgia"/>
                <a:cs typeface="Georgia"/>
              </a:rPr>
              <a:t>systematic knowledge of  accounting.</a:t>
            </a:r>
            <a:endParaRPr sz="2700">
              <a:latin typeface="Georgia"/>
              <a:cs typeface="Georgia"/>
            </a:endParaRPr>
          </a:p>
          <a:p>
            <a:pPr marL="315595" marR="5080" indent="-302895">
              <a:lnSpc>
                <a:spcPct val="99400"/>
              </a:lnSpc>
              <a:spcBef>
                <a:spcPts val="434"/>
              </a:spcBef>
              <a:buClr>
                <a:srgbClr val="D16349"/>
              </a:buClr>
              <a:buSzPct val="85185"/>
              <a:buFont typeface="Arial"/>
              <a:buChar char="●"/>
              <a:tabLst>
                <a:tab pos="316230" algn="l"/>
              </a:tabLst>
            </a:pPr>
            <a:r>
              <a:rPr sz="2700" spc="-5" dirty="0">
                <a:latin typeface="Georgia"/>
                <a:cs typeface="Georgia"/>
              </a:rPr>
              <a:t>It explains “why to do” and “how to do” of various  aspects of accounting. It tells us why and how to  prepare the books of accounts and how to summarize  the accounting information and communicate it to  the interested</a:t>
            </a:r>
            <a:r>
              <a:rPr sz="2700" spc="-10" dirty="0">
                <a:latin typeface="Georgia"/>
                <a:cs typeface="Georgia"/>
              </a:rPr>
              <a:t> </a:t>
            </a:r>
            <a:r>
              <a:rPr sz="2700" spc="-5" dirty="0">
                <a:latin typeface="Georgia"/>
                <a:cs typeface="Georgia"/>
              </a:rPr>
              <a:t>parties.</a:t>
            </a:r>
            <a:endParaRPr sz="2700">
              <a:latin typeface="Georgia"/>
              <a:cs typeface="Georgi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178" y="415036"/>
            <a:ext cx="632269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Explanation on Format of</a:t>
            </a:r>
            <a:r>
              <a:rPr sz="3300" b="0" spc="-80" dirty="0">
                <a:solidFill>
                  <a:srgbClr val="7A9798"/>
                </a:solidFill>
                <a:latin typeface="Georgia"/>
                <a:cs typeface="Georgia"/>
              </a:rPr>
              <a:t> </a:t>
            </a:r>
            <a:r>
              <a:rPr sz="3300" b="0" spc="-5" dirty="0">
                <a:solidFill>
                  <a:srgbClr val="7A9798"/>
                </a:solidFill>
                <a:latin typeface="Georgia"/>
                <a:cs typeface="Georgia"/>
              </a:rPr>
              <a:t>Journal</a:t>
            </a:r>
            <a:endParaRPr sz="3300">
              <a:latin typeface="Georgia"/>
              <a:cs typeface="Georgia"/>
            </a:endParaRPr>
          </a:p>
        </p:txBody>
      </p:sp>
      <p:sp>
        <p:nvSpPr>
          <p:cNvPr id="3" name="object 3"/>
          <p:cNvSpPr txBox="1"/>
          <p:nvPr/>
        </p:nvSpPr>
        <p:spPr>
          <a:xfrm>
            <a:off x="365045" y="1540789"/>
            <a:ext cx="8293100" cy="4137660"/>
          </a:xfrm>
          <a:prstGeom prst="rect">
            <a:avLst/>
          </a:prstGeom>
        </p:spPr>
        <p:txBody>
          <a:bodyPr vert="horz" wrap="square" lIns="0" tIns="86360" rIns="0" bIns="0" rtlCol="0">
            <a:spAutoFit/>
          </a:bodyPr>
          <a:lstStyle/>
          <a:p>
            <a:pPr marL="469900" marR="329565" indent="-457200">
              <a:lnSpc>
                <a:spcPct val="78800"/>
              </a:lnSpc>
              <a:spcBef>
                <a:spcPts val="680"/>
              </a:spcBef>
              <a:buClr>
                <a:srgbClr val="D16349"/>
              </a:buClr>
              <a:buSzPct val="84782"/>
              <a:buFont typeface="Segoe UI Symbol"/>
              <a:buChar char="⦿"/>
              <a:tabLst>
                <a:tab pos="469900" algn="l"/>
                <a:tab pos="470534" algn="l"/>
              </a:tabLst>
            </a:pPr>
            <a:r>
              <a:rPr sz="2300" b="1" i="1" spc="-5" dirty="0">
                <a:latin typeface="Georgia"/>
                <a:cs typeface="Georgia"/>
              </a:rPr>
              <a:t>1. </a:t>
            </a:r>
            <a:r>
              <a:rPr sz="2300" b="1" i="1" u="heavy" spc="-10" dirty="0">
                <a:uFill>
                  <a:solidFill>
                    <a:srgbClr val="000000"/>
                  </a:solidFill>
                </a:uFill>
                <a:latin typeface="Georgia"/>
                <a:cs typeface="Georgia"/>
              </a:rPr>
              <a:t>Date</a:t>
            </a:r>
            <a:r>
              <a:rPr sz="2300" b="1" i="1" spc="-10" dirty="0">
                <a:latin typeface="Georgia"/>
                <a:cs typeface="Georgia"/>
              </a:rPr>
              <a:t> </a:t>
            </a:r>
            <a:r>
              <a:rPr sz="2300" b="1" i="1" spc="-5" dirty="0">
                <a:latin typeface="Georgia"/>
                <a:cs typeface="Georgia"/>
              </a:rPr>
              <a:t>: </a:t>
            </a:r>
            <a:r>
              <a:rPr sz="2300" spc="-5" dirty="0">
                <a:latin typeface="Georgia"/>
                <a:cs typeface="Georgia"/>
              </a:rPr>
              <a:t>In </a:t>
            </a:r>
            <a:r>
              <a:rPr sz="2300" spc="-10" dirty="0">
                <a:latin typeface="Georgia"/>
                <a:cs typeface="Georgia"/>
              </a:rPr>
              <a:t>the first column, the date </a:t>
            </a:r>
            <a:r>
              <a:rPr sz="2300" spc="-5" dirty="0">
                <a:latin typeface="Georgia"/>
                <a:cs typeface="Georgia"/>
              </a:rPr>
              <a:t>of </a:t>
            </a:r>
            <a:r>
              <a:rPr sz="2300" spc="-10" dirty="0">
                <a:latin typeface="Georgia"/>
                <a:cs typeface="Georgia"/>
              </a:rPr>
              <a:t>the transaction </a:t>
            </a:r>
            <a:r>
              <a:rPr sz="2300" spc="-5" dirty="0">
                <a:latin typeface="Georgia"/>
                <a:cs typeface="Georgia"/>
              </a:rPr>
              <a:t>is  </a:t>
            </a:r>
            <a:r>
              <a:rPr sz="2300" spc="-10" dirty="0">
                <a:latin typeface="Georgia"/>
                <a:cs typeface="Georgia"/>
              </a:rPr>
              <a:t>entered. The sequence </a:t>
            </a:r>
            <a:r>
              <a:rPr sz="2300" spc="-5" dirty="0">
                <a:latin typeface="Georgia"/>
                <a:cs typeface="Georgia"/>
              </a:rPr>
              <a:t>of </a:t>
            </a:r>
            <a:r>
              <a:rPr sz="2300" spc="-10" dirty="0">
                <a:latin typeface="Georgia"/>
                <a:cs typeface="Georgia"/>
              </a:rPr>
              <a:t>the dates and months should be  strictly maintained.</a:t>
            </a:r>
            <a:endParaRPr sz="2300">
              <a:latin typeface="Georgia"/>
              <a:cs typeface="Georgia"/>
            </a:endParaRPr>
          </a:p>
          <a:p>
            <a:pPr>
              <a:lnSpc>
                <a:spcPct val="100000"/>
              </a:lnSpc>
              <a:spcBef>
                <a:spcPts val="50"/>
              </a:spcBef>
              <a:buClr>
                <a:srgbClr val="D16349"/>
              </a:buClr>
              <a:buFont typeface="Segoe UI Symbol"/>
              <a:buChar char="⦿"/>
            </a:pPr>
            <a:endParaRPr sz="2250">
              <a:latin typeface="Times New Roman"/>
              <a:cs typeface="Times New Roman"/>
            </a:endParaRPr>
          </a:p>
          <a:p>
            <a:pPr marL="469900" marR="5080" indent="-457200">
              <a:lnSpc>
                <a:spcPct val="78600"/>
              </a:lnSpc>
              <a:buClr>
                <a:srgbClr val="D16349"/>
              </a:buClr>
              <a:buSzPct val="84782"/>
              <a:buFont typeface="Segoe UI Symbol"/>
              <a:buChar char="⦿"/>
              <a:tabLst>
                <a:tab pos="540385" algn="l"/>
                <a:tab pos="541020" algn="l"/>
              </a:tabLst>
            </a:pPr>
            <a:r>
              <a:rPr sz="2300" b="1" i="1" spc="-5" dirty="0">
                <a:latin typeface="Georgia"/>
                <a:cs typeface="Georgia"/>
              </a:rPr>
              <a:t>2. </a:t>
            </a:r>
            <a:r>
              <a:rPr sz="2300" b="1" i="1" u="heavy" spc="-10" dirty="0">
                <a:uFill>
                  <a:solidFill>
                    <a:srgbClr val="000000"/>
                  </a:solidFill>
                </a:uFill>
                <a:latin typeface="Georgia"/>
                <a:cs typeface="Georgia"/>
              </a:rPr>
              <a:t>Particulars</a:t>
            </a:r>
            <a:r>
              <a:rPr sz="2300" b="1" i="1" spc="-10" dirty="0">
                <a:latin typeface="Georgia"/>
                <a:cs typeface="Georgia"/>
              </a:rPr>
              <a:t> </a:t>
            </a:r>
            <a:r>
              <a:rPr sz="2300" b="1" i="1" spc="-5" dirty="0">
                <a:latin typeface="Georgia"/>
                <a:cs typeface="Georgia"/>
              </a:rPr>
              <a:t>: </a:t>
            </a:r>
            <a:r>
              <a:rPr sz="2300" spc="-10" dirty="0">
                <a:latin typeface="Georgia"/>
                <a:cs typeface="Georgia"/>
              </a:rPr>
              <a:t>Each transaction affects two accounts, out  </a:t>
            </a:r>
            <a:r>
              <a:rPr sz="2300" spc="-5" dirty="0">
                <a:latin typeface="Georgia"/>
                <a:cs typeface="Georgia"/>
              </a:rPr>
              <a:t>of </a:t>
            </a:r>
            <a:r>
              <a:rPr sz="2300" spc="-10" dirty="0">
                <a:latin typeface="Georgia"/>
                <a:cs typeface="Georgia"/>
              </a:rPr>
              <a:t>which one account </a:t>
            </a:r>
            <a:r>
              <a:rPr sz="2300" spc="-5" dirty="0">
                <a:latin typeface="Georgia"/>
                <a:cs typeface="Georgia"/>
              </a:rPr>
              <a:t>is </a:t>
            </a:r>
            <a:r>
              <a:rPr sz="2300" spc="-10" dirty="0">
                <a:latin typeface="Georgia"/>
                <a:cs typeface="Georgia"/>
              </a:rPr>
              <a:t>debited and the other account </a:t>
            </a:r>
            <a:r>
              <a:rPr sz="2300" spc="-5" dirty="0">
                <a:latin typeface="Georgia"/>
                <a:cs typeface="Georgia"/>
              </a:rPr>
              <a:t>is  </a:t>
            </a:r>
            <a:r>
              <a:rPr sz="2300" spc="-10" dirty="0">
                <a:latin typeface="Georgia"/>
                <a:cs typeface="Georgia"/>
              </a:rPr>
              <a:t>credited.</a:t>
            </a:r>
            <a:endParaRPr sz="2300">
              <a:latin typeface="Georgia"/>
              <a:cs typeface="Georgia"/>
            </a:endParaRPr>
          </a:p>
          <a:p>
            <a:pPr marL="469900" marR="342900" indent="-457200" algn="just">
              <a:lnSpc>
                <a:spcPct val="78600"/>
              </a:lnSpc>
              <a:spcBef>
                <a:spcPts val="465"/>
              </a:spcBef>
              <a:buClr>
                <a:srgbClr val="D16349"/>
              </a:buClr>
              <a:buSzPct val="84782"/>
              <a:buFont typeface="Segoe UI Symbol"/>
              <a:buChar char="⦿"/>
              <a:tabLst>
                <a:tab pos="470534" algn="l"/>
              </a:tabLst>
            </a:pPr>
            <a:r>
              <a:rPr sz="2300" spc="-10" dirty="0">
                <a:latin typeface="Georgia"/>
                <a:cs typeface="Georgia"/>
              </a:rPr>
              <a:t>The name </a:t>
            </a:r>
            <a:r>
              <a:rPr sz="2300" spc="-5" dirty="0">
                <a:latin typeface="Georgia"/>
                <a:cs typeface="Georgia"/>
              </a:rPr>
              <a:t>of </a:t>
            </a:r>
            <a:r>
              <a:rPr sz="2300" spc="-10" dirty="0">
                <a:latin typeface="Georgia"/>
                <a:cs typeface="Georgia"/>
              </a:rPr>
              <a:t>the account </a:t>
            </a:r>
            <a:r>
              <a:rPr sz="2300" spc="-5" dirty="0">
                <a:latin typeface="Georgia"/>
                <a:cs typeface="Georgia"/>
              </a:rPr>
              <a:t>to </a:t>
            </a:r>
            <a:r>
              <a:rPr sz="2300" spc="-10" dirty="0">
                <a:latin typeface="Georgia"/>
                <a:cs typeface="Georgia"/>
              </a:rPr>
              <a:t>be debited </a:t>
            </a:r>
            <a:r>
              <a:rPr sz="2300" spc="-5" dirty="0">
                <a:latin typeface="Georgia"/>
                <a:cs typeface="Georgia"/>
              </a:rPr>
              <a:t>is </a:t>
            </a:r>
            <a:r>
              <a:rPr sz="2300" spc="-10" dirty="0">
                <a:latin typeface="Georgia"/>
                <a:cs typeface="Georgia"/>
              </a:rPr>
              <a:t>written first, very  near </a:t>
            </a:r>
            <a:r>
              <a:rPr sz="2300" spc="-5" dirty="0">
                <a:latin typeface="Georgia"/>
                <a:cs typeface="Georgia"/>
              </a:rPr>
              <a:t>to </a:t>
            </a:r>
            <a:r>
              <a:rPr sz="2300" spc="-10" dirty="0">
                <a:latin typeface="Georgia"/>
                <a:cs typeface="Georgia"/>
              </a:rPr>
              <a:t>the line </a:t>
            </a:r>
            <a:r>
              <a:rPr sz="2300" spc="-5" dirty="0">
                <a:latin typeface="Georgia"/>
                <a:cs typeface="Georgia"/>
              </a:rPr>
              <a:t>of </a:t>
            </a:r>
            <a:r>
              <a:rPr sz="2300" spc="-10" dirty="0">
                <a:latin typeface="Georgia"/>
                <a:cs typeface="Georgia"/>
              </a:rPr>
              <a:t>particulars column and the word </a:t>
            </a:r>
            <a:r>
              <a:rPr sz="2300" b="1" spc="-10" dirty="0">
                <a:latin typeface="Georgia"/>
                <a:cs typeface="Georgia"/>
              </a:rPr>
              <a:t>Dr. </a:t>
            </a:r>
            <a:r>
              <a:rPr sz="2300" b="1" spc="-5" dirty="0">
                <a:latin typeface="Georgia"/>
                <a:cs typeface="Georgia"/>
              </a:rPr>
              <a:t>is  </a:t>
            </a:r>
            <a:r>
              <a:rPr sz="2300" b="1" spc="-10" dirty="0">
                <a:latin typeface="Georgia"/>
                <a:cs typeface="Georgia"/>
              </a:rPr>
              <a:t>also written </a:t>
            </a:r>
            <a:r>
              <a:rPr sz="2300" b="1" spc="-5" dirty="0">
                <a:latin typeface="Georgia"/>
                <a:cs typeface="Georgia"/>
              </a:rPr>
              <a:t>at </a:t>
            </a:r>
            <a:r>
              <a:rPr sz="2300" b="1" spc="-10" dirty="0">
                <a:latin typeface="Georgia"/>
                <a:cs typeface="Georgia"/>
              </a:rPr>
              <a:t>the end of the </a:t>
            </a:r>
            <a:r>
              <a:rPr sz="2300" spc="-10" dirty="0">
                <a:latin typeface="Georgia"/>
                <a:cs typeface="Georgia"/>
              </a:rPr>
              <a:t>particulars</a:t>
            </a:r>
            <a:r>
              <a:rPr sz="2300" spc="75" dirty="0">
                <a:latin typeface="Georgia"/>
                <a:cs typeface="Georgia"/>
              </a:rPr>
              <a:t> </a:t>
            </a:r>
            <a:r>
              <a:rPr sz="2300" spc="-10" dirty="0">
                <a:latin typeface="Georgia"/>
                <a:cs typeface="Georgia"/>
              </a:rPr>
              <a:t>column.</a:t>
            </a:r>
            <a:endParaRPr sz="2300">
              <a:latin typeface="Georgia"/>
              <a:cs typeface="Georgia"/>
            </a:endParaRPr>
          </a:p>
          <a:p>
            <a:pPr marL="469900" marR="48260" indent="-457200">
              <a:lnSpc>
                <a:spcPct val="78700"/>
              </a:lnSpc>
              <a:spcBef>
                <a:spcPts val="459"/>
              </a:spcBef>
              <a:buClr>
                <a:srgbClr val="D16349"/>
              </a:buClr>
              <a:buSzPct val="84782"/>
              <a:buFont typeface="Segoe UI Symbol"/>
              <a:buChar char="⦿"/>
              <a:tabLst>
                <a:tab pos="469900" algn="l"/>
                <a:tab pos="470534" algn="l"/>
              </a:tabLst>
            </a:pPr>
            <a:r>
              <a:rPr sz="2300" spc="-5" dirty="0">
                <a:latin typeface="Georgia"/>
                <a:cs typeface="Georgia"/>
              </a:rPr>
              <a:t>In </a:t>
            </a:r>
            <a:r>
              <a:rPr sz="2300" spc="-10" dirty="0">
                <a:latin typeface="Georgia"/>
                <a:cs typeface="Georgia"/>
              </a:rPr>
              <a:t>the second line, the name </a:t>
            </a:r>
            <a:r>
              <a:rPr sz="2300" spc="-5" dirty="0">
                <a:latin typeface="Georgia"/>
                <a:cs typeface="Georgia"/>
              </a:rPr>
              <a:t>of </a:t>
            </a:r>
            <a:r>
              <a:rPr sz="2300" spc="-10" dirty="0">
                <a:latin typeface="Georgia"/>
                <a:cs typeface="Georgia"/>
              </a:rPr>
              <a:t>the account </a:t>
            </a:r>
            <a:r>
              <a:rPr sz="2300" spc="-5" dirty="0">
                <a:latin typeface="Georgia"/>
                <a:cs typeface="Georgia"/>
              </a:rPr>
              <a:t>to </a:t>
            </a:r>
            <a:r>
              <a:rPr sz="2300" spc="-10" dirty="0">
                <a:latin typeface="Georgia"/>
                <a:cs typeface="Georgia"/>
              </a:rPr>
              <a:t>be credited </a:t>
            </a:r>
            <a:r>
              <a:rPr sz="2300" spc="-5" dirty="0">
                <a:latin typeface="Georgia"/>
                <a:cs typeface="Georgia"/>
              </a:rPr>
              <a:t>is  </a:t>
            </a:r>
            <a:r>
              <a:rPr sz="2300" spc="-10" dirty="0">
                <a:latin typeface="Georgia"/>
                <a:cs typeface="Georgia"/>
              </a:rPr>
              <a:t>written, starts with the word </a:t>
            </a:r>
            <a:r>
              <a:rPr sz="2300" spc="-5" dirty="0">
                <a:latin typeface="Georgia"/>
                <a:cs typeface="Georgia"/>
              </a:rPr>
              <a:t>‘</a:t>
            </a:r>
            <a:r>
              <a:rPr sz="2300" b="1" spc="-5" dirty="0">
                <a:latin typeface="Georgia"/>
                <a:cs typeface="Georgia"/>
              </a:rPr>
              <a:t>To’, a </a:t>
            </a:r>
            <a:r>
              <a:rPr sz="2300" b="1" spc="-10" dirty="0">
                <a:latin typeface="Georgia"/>
                <a:cs typeface="Georgia"/>
              </a:rPr>
              <a:t>few space away from  </a:t>
            </a:r>
            <a:r>
              <a:rPr sz="2300" spc="-10" dirty="0">
                <a:latin typeface="Georgia"/>
                <a:cs typeface="Georgia"/>
              </a:rPr>
              <a:t>the margin </a:t>
            </a:r>
            <a:r>
              <a:rPr sz="2300" spc="-5" dirty="0">
                <a:latin typeface="Georgia"/>
                <a:cs typeface="Georgia"/>
              </a:rPr>
              <a:t>in </a:t>
            </a:r>
            <a:r>
              <a:rPr sz="2300" spc="-10" dirty="0">
                <a:latin typeface="Georgia"/>
                <a:cs typeface="Georgia"/>
              </a:rPr>
              <a:t>the particulars column </a:t>
            </a:r>
            <a:r>
              <a:rPr sz="2300" spc="-5" dirty="0">
                <a:latin typeface="Georgia"/>
                <a:cs typeface="Georgia"/>
              </a:rPr>
              <a:t>to </a:t>
            </a:r>
            <a:r>
              <a:rPr sz="2300" spc="-10" dirty="0">
                <a:latin typeface="Georgia"/>
                <a:cs typeface="Georgia"/>
              </a:rPr>
              <a:t>the make </a:t>
            </a:r>
            <a:r>
              <a:rPr sz="2300" spc="-5" dirty="0">
                <a:latin typeface="Georgia"/>
                <a:cs typeface="Georgia"/>
              </a:rPr>
              <a:t>it </a:t>
            </a:r>
            <a:r>
              <a:rPr sz="2300" spc="-10" dirty="0">
                <a:latin typeface="Georgia"/>
                <a:cs typeface="Georgia"/>
              </a:rPr>
              <a:t>distinct  from the debit</a:t>
            </a:r>
            <a:r>
              <a:rPr sz="2300" dirty="0">
                <a:latin typeface="Georgia"/>
                <a:cs typeface="Georgia"/>
              </a:rPr>
              <a:t> </a:t>
            </a:r>
            <a:r>
              <a:rPr sz="2300" spc="-10" dirty="0">
                <a:latin typeface="Georgia"/>
                <a:cs typeface="Georgia"/>
              </a:rPr>
              <a:t>account.</a:t>
            </a:r>
            <a:endParaRPr sz="2300">
              <a:latin typeface="Georgia"/>
              <a:cs typeface="Georgi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178" y="415036"/>
            <a:ext cx="632269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Explanation on Format of</a:t>
            </a:r>
            <a:r>
              <a:rPr sz="3300" b="0" spc="-80" dirty="0">
                <a:solidFill>
                  <a:srgbClr val="7A9798"/>
                </a:solidFill>
                <a:latin typeface="Georgia"/>
                <a:cs typeface="Georgia"/>
              </a:rPr>
              <a:t> </a:t>
            </a:r>
            <a:r>
              <a:rPr sz="3300" b="0" spc="-5" dirty="0">
                <a:solidFill>
                  <a:srgbClr val="7A9798"/>
                </a:solidFill>
                <a:latin typeface="Georgia"/>
                <a:cs typeface="Georgia"/>
              </a:rPr>
              <a:t>Journal</a:t>
            </a:r>
            <a:endParaRPr sz="3300">
              <a:latin typeface="Georgia"/>
              <a:cs typeface="Georgia"/>
            </a:endParaRPr>
          </a:p>
        </p:txBody>
      </p:sp>
      <p:sp>
        <p:nvSpPr>
          <p:cNvPr id="3" name="object 3"/>
          <p:cNvSpPr txBox="1"/>
          <p:nvPr/>
        </p:nvSpPr>
        <p:spPr>
          <a:xfrm>
            <a:off x="351217" y="1541779"/>
            <a:ext cx="8369300" cy="3831590"/>
          </a:xfrm>
          <a:prstGeom prst="rect">
            <a:avLst/>
          </a:prstGeom>
        </p:spPr>
        <p:txBody>
          <a:bodyPr vert="horz" wrap="square" lIns="0" tIns="73025" rIns="0" bIns="0" rtlCol="0">
            <a:spAutoFit/>
          </a:bodyPr>
          <a:lstStyle/>
          <a:p>
            <a:pPr marL="309245" marR="5080" indent="-296545">
              <a:lnSpc>
                <a:spcPts val="2030"/>
              </a:lnSpc>
              <a:spcBef>
                <a:spcPts val="575"/>
              </a:spcBef>
              <a:buClr>
                <a:srgbClr val="D16349"/>
              </a:buClr>
              <a:buSzPct val="83333"/>
              <a:buFont typeface="Arial"/>
              <a:buChar char="●"/>
              <a:tabLst>
                <a:tab pos="309245" algn="l"/>
                <a:tab pos="309880" algn="l"/>
              </a:tabLst>
            </a:pPr>
            <a:r>
              <a:rPr sz="2100" b="1" i="1" spc="-5" dirty="0">
                <a:latin typeface="Georgia"/>
                <a:cs typeface="Georgia"/>
              </a:rPr>
              <a:t>3. </a:t>
            </a:r>
            <a:r>
              <a:rPr sz="2100" b="1" u="heavy" spc="-5" dirty="0">
                <a:uFill>
                  <a:solidFill>
                    <a:srgbClr val="000000"/>
                  </a:solidFill>
                </a:uFill>
                <a:latin typeface="Georgia"/>
                <a:cs typeface="Georgia"/>
              </a:rPr>
              <a:t>Narration</a:t>
            </a:r>
            <a:r>
              <a:rPr sz="2100" b="1" spc="-5" dirty="0">
                <a:latin typeface="Georgia"/>
                <a:cs typeface="Georgia"/>
              </a:rPr>
              <a:t> </a:t>
            </a:r>
            <a:r>
              <a:rPr sz="2100" b="1" u="heavy" dirty="0">
                <a:uFill>
                  <a:solidFill>
                    <a:srgbClr val="000000"/>
                  </a:solidFill>
                </a:uFill>
                <a:latin typeface="Georgia"/>
                <a:cs typeface="Georgia"/>
              </a:rPr>
              <a:t>:</a:t>
            </a:r>
            <a:r>
              <a:rPr sz="2100" b="1" dirty="0">
                <a:latin typeface="Georgia"/>
                <a:cs typeface="Georgia"/>
              </a:rPr>
              <a:t> </a:t>
            </a:r>
            <a:r>
              <a:rPr sz="2100" spc="-5" dirty="0">
                <a:latin typeface="Georgia"/>
                <a:cs typeface="Georgia"/>
              </a:rPr>
              <a:t>After each entry, </a:t>
            </a:r>
            <a:r>
              <a:rPr sz="2100" dirty="0">
                <a:latin typeface="Georgia"/>
                <a:cs typeface="Georgia"/>
              </a:rPr>
              <a:t>a </a:t>
            </a:r>
            <a:r>
              <a:rPr sz="2100" spc="-5" dirty="0">
                <a:latin typeface="Georgia"/>
                <a:cs typeface="Georgia"/>
              </a:rPr>
              <a:t>brief explanation of the  transaction together with necessary details is given in the particulars  column with in brackets called </a:t>
            </a:r>
            <a:r>
              <a:rPr sz="2100" b="1" spc="-5" dirty="0">
                <a:latin typeface="Georgia"/>
                <a:cs typeface="Georgia"/>
              </a:rPr>
              <a:t>narration</a:t>
            </a:r>
            <a:r>
              <a:rPr sz="2100" spc="-5" dirty="0">
                <a:latin typeface="Georgia"/>
                <a:cs typeface="Georgia"/>
              </a:rPr>
              <a:t>. The words ‘For’ or  ‘Being' are used before starting to write down narration. Now, it is  not necessary to use the word ‘For’ or</a:t>
            </a:r>
            <a:r>
              <a:rPr sz="2100" spc="-15" dirty="0">
                <a:latin typeface="Georgia"/>
                <a:cs typeface="Georgia"/>
              </a:rPr>
              <a:t> </a:t>
            </a:r>
            <a:r>
              <a:rPr sz="2100" spc="-5" dirty="0">
                <a:latin typeface="Georgia"/>
                <a:cs typeface="Georgia"/>
              </a:rPr>
              <a:t>‘Being’.</a:t>
            </a:r>
            <a:endParaRPr sz="2100">
              <a:latin typeface="Georgia"/>
              <a:cs typeface="Georgia"/>
            </a:endParaRPr>
          </a:p>
          <a:p>
            <a:pPr marL="309245" marR="144145" indent="-296545">
              <a:lnSpc>
                <a:spcPct val="79900"/>
              </a:lnSpc>
              <a:spcBef>
                <a:spcPts val="425"/>
              </a:spcBef>
              <a:buClr>
                <a:srgbClr val="D16349"/>
              </a:buClr>
              <a:buSzPct val="83333"/>
              <a:buFont typeface="Arial"/>
              <a:buChar char="●"/>
              <a:tabLst>
                <a:tab pos="309245" algn="l"/>
                <a:tab pos="309880" algn="l"/>
              </a:tabLst>
            </a:pPr>
            <a:r>
              <a:rPr sz="2100" b="1" i="1" spc="-5" dirty="0">
                <a:latin typeface="Georgia"/>
                <a:cs typeface="Georgia"/>
              </a:rPr>
              <a:t>4. </a:t>
            </a:r>
            <a:r>
              <a:rPr sz="2100" b="1" u="heavy" spc="-5" dirty="0">
                <a:uFill>
                  <a:solidFill>
                    <a:srgbClr val="000000"/>
                  </a:solidFill>
                </a:uFill>
                <a:latin typeface="Georgia"/>
                <a:cs typeface="Georgia"/>
              </a:rPr>
              <a:t>Ledger Folio </a:t>
            </a:r>
            <a:r>
              <a:rPr sz="2100" b="1" i="1" u="heavy" spc="-5" dirty="0">
                <a:uFill>
                  <a:solidFill>
                    <a:srgbClr val="000000"/>
                  </a:solidFill>
                </a:uFill>
                <a:latin typeface="Georgia"/>
                <a:cs typeface="Georgia"/>
              </a:rPr>
              <a:t>(L.F):</a:t>
            </a:r>
            <a:r>
              <a:rPr sz="2100" b="1" i="1" spc="-5" dirty="0">
                <a:latin typeface="Georgia"/>
                <a:cs typeface="Georgia"/>
              </a:rPr>
              <a:t> </a:t>
            </a:r>
            <a:r>
              <a:rPr sz="2100" spc="-5" dirty="0">
                <a:latin typeface="Georgia"/>
                <a:cs typeface="Georgia"/>
              </a:rPr>
              <a:t>All entries from the journal are later  posted into the ledger accounts. The page number or folio number  of the Ledger, where the posting has been made from the Journal is  recorded in the L.F column of the Journal. Till such time, this  column remains</a:t>
            </a:r>
            <a:r>
              <a:rPr sz="2100" spc="-10" dirty="0">
                <a:latin typeface="Georgia"/>
                <a:cs typeface="Georgia"/>
              </a:rPr>
              <a:t> </a:t>
            </a:r>
            <a:r>
              <a:rPr sz="2100" spc="-5" dirty="0">
                <a:latin typeface="Georgia"/>
                <a:cs typeface="Georgia"/>
              </a:rPr>
              <a:t>blank.</a:t>
            </a:r>
            <a:endParaRPr sz="2100">
              <a:latin typeface="Georgia"/>
              <a:cs typeface="Georgia"/>
            </a:endParaRPr>
          </a:p>
          <a:p>
            <a:pPr marL="309245" marR="645795" indent="-296545">
              <a:lnSpc>
                <a:spcPct val="78600"/>
              </a:lnSpc>
              <a:spcBef>
                <a:spcPts val="465"/>
              </a:spcBef>
              <a:buClr>
                <a:srgbClr val="D16349"/>
              </a:buClr>
              <a:buSzPct val="83333"/>
              <a:buFont typeface="Arial"/>
              <a:buChar char="●"/>
              <a:tabLst>
                <a:tab pos="309245" algn="l"/>
                <a:tab pos="309880" algn="l"/>
              </a:tabLst>
            </a:pPr>
            <a:r>
              <a:rPr sz="2100" b="1" i="1" spc="-5" dirty="0">
                <a:latin typeface="Georgia"/>
                <a:cs typeface="Georgia"/>
              </a:rPr>
              <a:t>5. </a:t>
            </a:r>
            <a:r>
              <a:rPr sz="2100" b="1" u="heavy" spc="-5" dirty="0">
                <a:uFill>
                  <a:solidFill>
                    <a:srgbClr val="000000"/>
                  </a:solidFill>
                </a:uFill>
                <a:latin typeface="Georgia"/>
                <a:cs typeface="Georgia"/>
              </a:rPr>
              <a:t>Debit Amount</a:t>
            </a:r>
            <a:r>
              <a:rPr sz="2100" b="1" spc="-5" dirty="0">
                <a:latin typeface="Georgia"/>
                <a:cs typeface="Georgia"/>
              </a:rPr>
              <a:t> </a:t>
            </a:r>
            <a:r>
              <a:rPr sz="2100" b="1" u="heavy" dirty="0">
                <a:uFill>
                  <a:solidFill>
                    <a:srgbClr val="000000"/>
                  </a:solidFill>
                </a:uFill>
                <a:latin typeface="Georgia"/>
                <a:cs typeface="Georgia"/>
              </a:rPr>
              <a:t>:</a:t>
            </a:r>
            <a:r>
              <a:rPr sz="2100" b="1" dirty="0">
                <a:latin typeface="Georgia"/>
                <a:cs typeface="Georgia"/>
              </a:rPr>
              <a:t> </a:t>
            </a:r>
            <a:r>
              <a:rPr sz="2100" spc="-5" dirty="0">
                <a:latin typeface="Georgia"/>
                <a:cs typeface="Georgia"/>
              </a:rPr>
              <a:t>In this column, the amount of the account  being debited is</a:t>
            </a:r>
            <a:r>
              <a:rPr sz="2100" spc="-10" dirty="0">
                <a:latin typeface="Georgia"/>
                <a:cs typeface="Georgia"/>
              </a:rPr>
              <a:t> </a:t>
            </a:r>
            <a:r>
              <a:rPr sz="2100" spc="-5" dirty="0">
                <a:latin typeface="Georgia"/>
                <a:cs typeface="Georgia"/>
              </a:rPr>
              <a:t>written.</a:t>
            </a:r>
            <a:endParaRPr sz="2100">
              <a:latin typeface="Georgia"/>
              <a:cs typeface="Georgia"/>
            </a:endParaRPr>
          </a:p>
          <a:p>
            <a:pPr marL="309245" marR="521334" indent="-296545">
              <a:lnSpc>
                <a:spcPct val="78600"/>
              </a:lnSpc>
              <a:spcBef>
                <a:spcPts val="465"/>
              </a:spcBef>
              <a:buClr>
                <a:srgbClr val="D16349"/>
              </a:buClr>
              <a:buSzPct val="83333"/>
              <a:buFont typeface="Arial"/>
              <a:buChar char="●"/>
              <a:tabLst>
                <a:tab pos="309245" algn="l"/>
                <a:tab pos="309880" algn="l"/>
              </a:tabLst>
            </a:pPr>
            <a:r>
              <a:rPr sz="2100" b="1" i="1" spc="-5" dirty="0">
                <a:latin typeface="Georgia"/>
                <a:cs typeface="Georgia"/>
              </a:rPr>
              <a:t>6. </a:t>
            </a:r>
            <a:r>
              <a:rPr sz="2100" b="1" u="heavy" spc="-5" dirty="0">
                <a:uFill>
                  <a:solidFill>
                    <a:srgbClr val="000000"/>
                  </a:solidFill>
                </a:uFill>
                <a:latin typeface="Georgia"/>
                <a:cs typeface="Georgia"/>
              </a:rPr>
              <a:t>Credit Amount</a:t>
            </a:r>
            <a:r>
              <a:rPr sz="2100" b="1" spc="-5" dirty="0">
                <a:latin typeface="Georgia"/>
                <a:cs typeface="Georgia"/>
              </a:rPr>
              <a:t> </a:t>
            </a:r>
            <a:r>
              <a:rPr sz="2100" b="1" u="heavy" dirty="0">
                <a:uFill>
                  <a:solidFill>
                    <a:srgbClr val="000000"/>
                  </a:solidFill>
                </a:uFill>
                <a:latin typeface="Georgia"/>
                <a:cs typeface="Georgia"/>
              </a:rPr>
              <a:t>:</a:t>
            </a:r>
            <a:r>
              <a:rPr sz="2100" b="1" dirty="0">
                <a:latin typeface="Georgia"/>
                <a:cs typeface="Georgia"/>
              </a:rPr>
              <a:t> </a:t>
            </a:r>
            <a:r>
              <a:rPr sz="2100" spc="-5" dirty="0">
                <a:latin typeface="Georgia"/>
                <a:cs typeface="Georgia"/>
              </a:rPr>
              <a:t>In this column, the amount of the account  being credited is</a:t>
            </a:r>
            <a:r>
              <a:rPr sz="2100" spc="-10" dirty="0">
                <a:latin typeface="Georgia"/>
                <a:cs typeface="Georgia"/>
              </a:rPr>
              <a:t> </a:t>
            </a:r>
            <a:r>
              <a:rPr sz="2100" spc="-5" dirty="0">
                <a:latin typeface="Georgia"/>
                <a:cs typeface="Georgia"/>
              </a:rPr>
              <a:t>written.</a:t>
            </a:r>
            <a:endParaRPr sz="2100">
              <a:latin typeface="Georgia"/>
              <a:cs typeface="Georgi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5103" y="415036"/>
            <a:ext cx="2345055"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Journalisin</a:t>
            </a:r>
            <a:r>
              <a:rPr sz="3300" b="0" dirty="0">
                <a:solidFill>
                  <a:srgbClr val="7A9798"/>
                </a:solidFill>
                <a:latin typeface="Georgia"/>
                <a:cs typeface="Georgia"/>
              </a:rPr>
              <a:t>g</a:t>
            </a:r>
            <a:endParaRPr sz="3300">
              <a:latin typeface="Georgia"/>
              <a:cs typeface="Georgia"/>
            </a:endParaRPr>
          </a:p>
        </p:txBody>
      </p:sp>
      <p:sp>
        <p:nvSpPr>
          <p:cNvPr id="3" name="object 3"/>
          <p:cNvSpPr txBox="1"/>
          <p:nvPr/>
        </p:nvSpPr>
        <p:spPr>
          <a:xfrm>
            <a:off x="344499" y="1538732"/>
            <a:ext cx="7922895" cy="2141855"/>
          </a:xfrm>
          <a:prstGeom prst="rect">
            <a:avLst/>
          </a:prstGeom>
        </p:spPr>
        <p:txBody>
          <a:bodyPr vert="horz" wrap="square" lIns="0" tIns="27305" rIns="0" bIns="0" rtlCol="0">
            <a:spAutoFit/>
          </a:bodyPr>
          <a:lstStyle/>
          <a:p>
            <a:pPr marL="315595" marR="5080" indent="-302895">
              <a:lnSpc>
                <a:spcPts val="3229"/>
              </a:lnSpc>
              <a:spcBef>
                <a:spcPts val="215"/>
              </a:spcBef>
              <a:buClr>
                <a:srgbClr val="D16349"/>
              </a:buClr>
              <a:buSzPct val="85185"/>
              <a:buFont typeface="Arial"/>
              <a:buChar char="●"/>
              <a:tabLst>
                <a:tab pos="316230" algn="l"/>
              </a:tabLst>
            </a:pPr>
            <a:r>
              <a:rPr sz="2700" spc="-5" dirty="0">
                <a:latin typeface="Georgia"/>
                <a:cs typeface="Georgia"/>
              </a:rPr>
              <a:t>The process of analysing the business transactions  under the heads of debit and credit and recording  them in the Journal is called</a:t>
            </a:r>
            <a:r>
              <a:rPr sz="2700" spc="15" dirty="0">
                <a:latin typeface="Georgia"/>
                <a:cs typeface="Georgia"/>
              </a:rPr>
              <a:t> </a:t>
            </a:r>
            <a:r>
              <a:rPr sz="2700" b="1" spc="-5" dirty="0">
                <a:latin typeface="Georgia"/>
                <a:cs typeface="Georgia"/>
              </a:rPr>
              <a:t>Journalising</a:t>
            </a:r>
            <a:r>
              <a:rPr sz="2700" spc="-5" dirty="0">
                <a:latin typeface="Georgia"/>
                <a:cs typeface="Georgia"/>
              </a:rPr>
              <a:t>.</a:t>
            </a:r>
            <a:endParaRPr sz="2700">
              <a:latin typeface="Georgia"/>
              <a:cs typeface="Georgia"/>
            </a:endParaRPr>
          </a:p>
          <a:p>
            <a:pPr marL="315595" marR="128905" indent="-302895">
              <a:lnSpc>
                <a:spcPts val="3210"/>
              </a:lnSpc>
              <a:spcBef>
                <a:spcPts val="540"/>
              </a:spcBef>
              <a:buClr>
                <a:srgbClr val="D16349"/>
              </a:buClr>
              <a:buSzPct val="85185"/>
              <a:buFont typeface="Arial"/>
              <a:buChar char="●"/>
              <a:tabLst>
                <a:tab pos="316230" algn="l"/>
              </a:tabLst>
            </a:pPr>
            <a:r>
              <a:rPr sz="2700" spc="-5" dirty="0">
                <a:latin typeface="Georgia"/>
                <a:cs typeface="Georgia"/>
              </a:rPr>
              <a:t>An entry made in the journal is called </a:t>
            </a:r>
            <a:r>
              <a:rPr sz="2700" dirty="0">
                <a:latin typeface="Georgia"/>
                <a:cs typeface="Georgia"/>
              </a:rPr>
              <a:t>a ‘</a:t>
            </a:r>
            <a:r>
              <a:rPr sz="2700" b="1" dirty="0">
                <a:latin typeface="Georgia"/>
                <a:cs typeface="Georgia"/>
              </a:rPr>
              <a:t>Journal  </a:t>
            </a:r>
            <a:r>
              <a:rPr sz="2700" b="1" spc="-5" dirty="0">
                <a:latin typeface="Georgia"/>
                <a:cs typeface="Georgia"/>
              </a:rPr>
              <a:t>Entry</a:t>
            </a:r>
            <a:r>
              <a:rPr sz="2700" spc="-5" dirty="0">
                <a:latin typeface="Georgia"/>
                <a:cs typeface="Georgia"/>
              </a:rPr>
              <a:t>’.</a:t>
            </a:r>
            <a:endParaRPr sz="2700">
              <a:latin typeface="Georgia"/>
              <a:cs typeface="Georgi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508" y="47040"/>
            <a:ext cx="3848735" cy="519430"/>
          </a:xfrm>
          <a:prstGeom prst="rect">
            <a:avLst/>
          </a:prstGeom>
        </p:spPr>
        <p:txBody>
          <a:bodyPr vert="horz" wrap="square" lIns="0" tIns="11430" rIns="0" bIns="0" rtlCol="0">
            <a:spAutoFit/>
          </a:bodyPr>
          <a:lstStyle/>
          <a:p>
            <a:pPr marL="12700">
              <a:lnSpc>
                <a:spcPct val="100000"/>
              </a:lnSpc>
              <a:spcBef>
                <a:spcPts val="90"/>
              </a:spcBef>
            </a:pPr>
            <a:r>
              <a:rPr sz="3250" b="0" spc="-10" dirty="0">
                <a:solidFill>
                  <a:srgbClr val="7A9798"/>
                </a:solidFill>
                <a:latin typeface="Georgia"/>
                <a:cs typeface="Georgia"/>
              </a:rPr>
              <a:t>Steps in</a:t>
            </a:r>
            <a:r>
              <a:rPr sz="3250" b="0" spc="-80" dirty="0">
                <a:solidFill>
                  <a:srgbClr val="7A9798"/>
                </a:solidFill>
                <a:latin typeface="Georgia"/>
                <a:cs typeface="Georgia"/>
              </a:rPr>
              <a:t> </a:t>
            </a:r>
            <a:r>
              <a:rPr sz="3250" b="0" spc="-10" dirty="0">
                <a:solidFill>
                  <a:srgbClr val="7A9798"/>
                </a:solidFill>
                <a:latin typeface="Georgia"/>
                <a:cs typeface="Georgia"/>
              </a:rPr>
              <a:t>Journalising</a:t>
            </a:r>
            <a:endParaRPr sz="3250">
              <a:latin typeface="Georgia"/>
              <a:cs typeface="Georgia"/>
            </a:endParaRPr>
          </a:p>
        </p:txBody>
      </p:sp>
      <p:sp>
        <p:nvSpPr>
          <p:cNvPr id="3" name="object 3"/>
          <p:cNvSpPr/>
          <p:nvPr/>
        </p:nvSpPr>
        <p:spPr>
          <a:xfrm>
            <a:off x="2209800" y="609600"/>
            <a:ext cx="5029200" cy="601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894" y="415036"/>
            <a:ext cx="4161154" cy="528320"/>
          </a:xfrm>
          <a:prstGeom prst="rect">
            <a:avLst/>
          </a:prstGeom>
        </p:spPr>
        <p:txBody>
          <a:bodyPr vert="horz" wrap="square" lIns="0" tIns="12700" rIns="0" bIns="0" rtlCol="0">
            <a:spAutoFit/>
          </a:bodyPr>
          <a:lstStyle/>
          <a:p>
            <a:pPr marL="12700">
              <a:lnSpc>
                <a:spcPct val="100000"/>
              </a:lnSpc>
              <a:spcBef>
                <a:spcPts val="100"/>
              </a:spcBef>
            </a:pPr>
            <a:r>
              <a:rPr sz="3300" b="0" spc="-5" dirty="0">
                <a:solidFill>
                  <a:srgbClr val="7A9798"/>
                </a:solidFill>
                <a:latin typeface="Georgia"/>
                <a:cs typeface="Georgia"/>
              </a:rPr>
              <a:t>Advantages of</a:t>
            </a:r>
            <a:r>
              <a:rPr sz="3300" b="0" spc="-85" dirty="0">
                <a:solidFill>
                  <a:srgbClr val="7A9798"/>
                </a:solidFill>
                <a:latin typeface="Georgia"/>
                <a:cs typeface="Georgia"/>
              </a:rPr>
              <a:t> </a:t>
            </a:r>
            <a:r>
              <a:rPr sz="3300" b="0" spc="-5" dirty="0">
                <a:solidFill>
                  <a:srgbClr val="7A9798"/>
                </a:solidFill>
                <a:latin typeface="Georgia"/>
                <a:cs typeface="Georgia"/>
              </a:rPr>
              <a:t>Journal</a:t>
            </a:r>
            <a:endParaRPr sz="3300">
              <a:latin typeface="Georgia"/>
              <a:cs typeface="Georgia"/>
            </a:endParaRPr>
          </a:p>
        </p:txBody>
      </p:sp>
      <p:sp>
        <p:nvSpPr>
          <p:cNvPr id="3" name="object 3"/>
          <p:cNvSpPr txBox="1"/>
          <p:nvPr/>
        </p:nvSpPr>
        <p:spPr>
          <a:xfrm>
            <a:off x="369791" y="1578991"/>
            <a:ext cx="196850" cy="271780"/>
          </a:xfrm>
          <a:prstGeom prst="rect">
            <a:avLst/>
          </a:prstGeom>
        </p:spPr>
        <p:txBody>
          <a:bodyPr vert="horz" wrap="square" lIns="0" tIns="14605" rIns="0" bIns="0" rtlCol="0">
            <a:spAutoFit/>
          </a:bodyPr>
          <a:lstStyle/>
          <a:p>
            <a:pPr marL="12700">
              <a:lnSpc>
                <a:spcPct val="100000"/>
              </a:lnSpc>
              <a:spcBef>
                <a:spcPts val="115"/>
              </a:spcBef>
            </a:pPr>
            <a:r>
              <a:rPr sz="1600" dirty="0">
                <a:solidFill>
                  <a:srgbClr val="D16349"/>
                </a:solidFill>
                <a:latin typeface="Arial"/>
                <a:cs typeface="Arial"/>
              </a:rPr>
              <a:t>1.</a:t>
            </a:r>
            <a:endParaRPr sz="1600">
              <a:latin typeface="Arial"/>
              <a:cs typeface="Arial"/>
            </a:endParaRPr>
          </a:p>
        </p:txBody>
      </p:sp>
      <p:sp>
        <p:nvSpPr>
          <p:cNvPr id="4" name="object 4"/>
          <p:cNvSpPr txBox="1"/>
          <p:nvPr/>
        </p:nvSpPr>
        <p:spPr>
          <a:xfrm>
            <a:off x="369791" y="2084451"/>
            <a:ext cx="196850" cy="271780"/>
          </a:xfrm>
          <a:prstGeom prst="rect">
            <a:avLst/>
          </a:prstGeom>
        </p:spPr>
        <p:txBody>
          <a:bodyPr vert="horz" wrap="square" lIns="0" tIns="14605" rIns="0" bIns="0" rtlCol="0">
            <a:spAutoFit/>
          </a:bodyPr>
          <a:lstStyle/>
          <a:p>
            <a:pPr marL="12700">
              <a:lnSpc>
                <a:spcPct val="100000"/>
              </a:lnSpc>
              <a:spcBef>
                <a:spcPts val="115"/>
              </a:spcBef>
            </a:pPr>
            <a:r>
              <a:rPr sz="1600" dirty="0">
                <a:solidFill>
                  <a:srgbClr val="D16349"/>
                </a:solidFill>
                <a:latin typeface="Arial"/>
                <a:cs typeface="Arial"/>
              </a:rPr>
              <a:t>2.</a:t>
            </a:r>
            <a:endParaRPr sz="1600">
              <a:latin typeface="Arial"/>
              <a:cs typeface="Arial"/>
            </a:endParaRPr>
          </a:p>
        </p:txBody>
      </p:sp>
      <p:sp>
        <p:nvSpPr>
          <p:cNvPr id="5" name="object 5"/>
          <p:cNvSpPr txBox="1"/>
          <p:nvPr/>
        </p:nvSpPr>
        <p:spPr>
          <a:xfrm>
            <a:off x="369791" y="2817879"/>
            <a:ext cx="196850" cy="271780"/>
          </a:xfrm>
          <a:prstGeom prst="rect">
            <a:avLst/>
          </a:prstGeom>
        </p:spPr>
        <p:txBody>
          <a:bodyPr vert="horz" wrap="square" lIns="0" tIns="14605" rIns="0" bIns="0" rtlCol="0">
            <a:spAutoFit/>
          </a:bodyPr>
          <a:lstStyle/>
          <a:p>
            <a:pPr marL="12700">
              <a:lnSpc>
                <a:spcPct val="100000"/>
              </a:lnSpc>
              <a:spcBef>
                <a:spcPts val="115"/>
              </a:spcBef>
            </a:pPr>
            <a:r>
              <a:rPr sz="1600" dirty="0">
                <a:solidFill>
                  <a:srgbClr val="D16349"/>
                </a:solidFill>
                <a:latin typeface="Arial"/>
                <a:cs typeface="Arial"/>
              </a:rPr>
              <a:t>3.</a:t>
            </a:r>
            <a:endParaRPr sz="1600">
              <a:latin typeface="Arial"/>
              <a:cs typeface="Arial"/>
            </a:endParaRPr>
          </a:p>
        </p:txBody>
      </p:sp>
      <p:sp>
        <p:nvSpPr>
          <p:cNvPr id="6" name="object 6"/>
          <p:cNvSpPr txBox="1"/>
          <p:nvPr/>
        </p:nvSpPr>
        <p:spPr>
          <a:xfrm>
            <a:off x="369791" y="3779904"/>
            <a:ext cx="196850" cy="271780"/>
          </a:xfrm>
          <a:prstGeom prst="rect">
            <a:avLst/>
          </a:prstGeom>
        </p:spPr>
        <p:txBody>
          <a:bodyPr vert="horz" wrap="square" lIns="0" tIns="14605" rIns="0" bIns="0" rtlCol="0">
            <a:spAutoFit/>
          </a:bodyPr>
          <a:lstStyle/>
          <a:p>
            <a:pPr marL="12700">
              <a:lnSpc>
                <a:spcPct val="100000"/>
              </a:lnSpc>
              <a:spcBef>
                <a:spcPts val="115"/>
              </a:spcBef>
            </a:pPr>
            <a:r>
              <a:rPr sz="1600" dirty="0">
                <a:solidFill>
                  <a:srgbClr val="D16349"/>
                </a:solidFill>
                <a:latin typeface="Arial"/>
                <a:cs typeface="Arial"/>
              </a:rPr>
              <a:t>4.</a:t>
            </a:r>
            <a:endParaRPr sz="1600">
              <a:latin typeface="Arial"/>
              <a:cs typeface="Arial"/>
            </a:endParaRPr>
          </a:p>
        </p:txBody>
      </p:sp>
      <p:sp>
        <p:nvSpPr>
          <p:cNvPr id="7" name="object 7"/>
          <p:cNvSpPr txBox="1"/>
          <p:nvPr/>
        </p:nvSpPr>
        <p:spPr>
          <a:xfrm>
            <a:off x="369791" y="4483229"/>
            <a:ext cx="196850" cy="577850"/>
          </a:xfrm>
          <a:prstGeom prst="rect">
            <a:avLst/>
          </a:prstGeom>
        </p:spPr>
        <p:txBody>
          <a:bodyPr vert="horz" wrap="square" lIns="0" tIns="44450" rIns="0" bIns="0" rtlCol="0">
            <a:spAutoFit/>
          </a:bodyPr>
          <a:lstStyle/>
          <a:p>
            <a:pPr marL="12700">
              <a:lnSpc>
                <a:spcPct val="100000"/>
              </a:lnSpc>
              <a:spcBef>
                <a:spcPts val="350"/>
              </a:spcBef>
            </a:pPr>
            <a:r>
              <a:rPr sz="1600" dirty="0">
                <a:solidFill>
                  <a:srgbClr val="D16349"/>
                </a:solidFill>
                <a:latin typeface="Arial"/>
                <a:cs typeface="Arial"/>
              </a:rPr>
              <a:t>5.</a:t>
            </a:r>
            <a:endParaRPr sz="1600">
              <a:latin typeface="Arial"/>
              <a:cs typeface="Arial"/>
            </a:endParaRPr>
          </a:p>
          <a:p>
            <a:pPr marL="12700">
              <a:lnSpc>
                <a:spcPct val="100000"/>
              </a:lnSpc>
              <a:spcBef>
                <a:spcPts val="254"/>
              </a:spcBef>
            </a:pPr>
            <a:r>
              <a:rPr sz="1600" dirty="0">
                <a:solidFill>
                  <a:srgbClr val="D16349"/>
                </a:solidFill>
                <a:latin typeface="Arial"/>
                <a:cs typeface="Arial"/>
              </a:rPr>
              <a:t>6.</a:t>
            </a:r>
            <a:endParaRPr sz="1600">
              <a:latin typeface="Arial"/>
              <a:cs typeface="Arial"/>
            </a:endParaRPr>
          </a:p>
        </p:txBody>
      </p:sp>
      <p:sp>
        <p:nvSpPr>
          <p:cNvPr id="8" name="object 8"/>
          <p:cNvSpPr txBox="1"/>
          <p:nvPr/>
        </p:nvSpPr>
        <p:spPr>
          <a:xfrm>
            <a:off x="1011365" y="1542796"/>
            <a:ext cx="7712075" cy="3526154"/>
          </a:xfrm>
          <a:prstGeom prst="rect">
            <a:avLst/>
          </a:prstGeom>
        </p:spPr>
        <p:txBody>
          <a:bodyPr vert="horz" wrap="square" lIns="0" tIns="73660" rIns="0" bIns="0" rtlCol="0">
            <a:spAutoFit/>
          </a:bodyPr>
          <a:lstStyle/>
          <a:p>
            <a:pPr marL="12700" marR="41910">
              <a:lnSpc>
                <a:spcPct val="78900"/>
              </a:lnSpc>
              <a:spcBef>
                <a:spcPts val="580"/>
              </a:spcBef>
            </a:pPr>
            <a:r>
              <a:rPr sz="1900" spc="-5" dirty="0">
                <a:latin typeface="Georgia"/>
                <a:cs typeface="Georgia"/>
              </a:rPr>
              <a:t>Each transaction is recorded as soon as it takes place. So there is no  possibility of any transaction being omitted from the books of</a:t>
            </a:r>
            <a:r>
              <a:rPr sz="1900" spc="-45" dirty="0">
                <a:latin typeface="Georgia"/>
                <a:cs typeface="Georgia"/>
              </a:rPr>
              <a:t> </a:t>
            </a:r>
            <a:r>
              <a:rPr sz="1900" spc="-5" dirty="0">
                <a:latin typeface="Georgia"/>
                <a:cs typeface="Georgia"/>
              </a:rPr>
              <a:t>account.</a:t>
            </a:r>
            <a:endParaRPr sz="1900">
              <a:latin typeface="Georgia"/>
              <a:cs typeface="Georgia"/>
            </a:endParaRPr>
          </a:p>
          <a:p>
            <a:pPr marL="12700" marR="41910">
              <a:lnSpc>
                <a:spcPct val="78800"/>
              </a:lnSpc>
              <a:spcBef>
                <a:spcPts val="384"/>
              </a:spcBef>
            </a:pPr>
            <a:r>
              <a:rPr sz="1900" spc="-5" dirty="0">
                <a:latin typeface="Georgia"/>
                <a:cs typeface="Georgia"/>
              </a:rPr>
              <a:t>Since the transactions are kept recorded in journal, chronologically with  narration, it can be easily ascertained when and why </a:t>
            </a:r>
            <a:r>
              <a:rPr sz="1900" dirty="0">
                <a:latin typeface="Georgia"/>
                <a:cs typeface="Georgia"/>
              </a:rPr>
              <a:t>a </a:t>
            </a:r>
            <a:r>
              <a:rPr sz="1900" spc="-5" dirty="0">
                <a:latin typeface="Georgia"/>
                <a:cs typeface="Georgia"/>
              </a:rPr>
              <a:t>transaction has  taken</a:t>
            </a:r>
            <a:r>
              <a:rPr sz="1900" spc="-10" dirty="0">
                <a:latin typeface="Georgia"/>
                <a:cs typeface="Georgia"/>
              </a:rPr>
              <a:t> </a:t>
            </a:r>
            <a:r>
              <a:rPr sz="1900" spc="-5" dirty="0">
                <a:latin typeface="Georgia"/>
                <a:cs typeface="Georgia"/>
              </a:rPr>
              <a:t>place.</a:t>
            </a:r>
            <a:endParaRPr sz="1900">
              <a:latin typeface="Georgia"/>
              <a:cs typeface="Georgia"/>
            </a:endParaRPr>
          </a:p>
          <a:p>
            <a:pPr marL="12700" marR="5080">
              <a:lnSpc>
                <a:spcPct val="78700"/>
              </a:lnSpc>
              <a:spcBef>
                <a:spcPts val="385"/>
              </a:spcBef>
            </a:pPr>
            <a:r>
              <a:rPr sz="1900" spc="-5" dirty="0">
                <a:latin typeface="Georgia"/>
                <a:cs typeface="Georgia"/>
              </a:rPr>
              <a:t>For each and every transaction which of the two concerned accounts will  be debited and which account credited, are clearly written in</a:t>
            </a:r>
            <a:r>
              <a:rPr sz="1900" spc="-35" dirty="0">
                <a:latin typeface="Georgia"/>
                <a:cs typeface="Georgia"/>
              </a:rPr>
              <a:t> </a:t>
            </a:r>
            <a:r>
              <a:rPr sz="1900" spc="-5" dirty="0">
                <a:latin typeface="Georgia"/>
                <a:cs typeface="Georgia"/>
              </a:rPr>
              <a:t>journal.</a:t>
            </a:r>
            <a:endParaRPr sz="1900">
              <a:latin typeface="Georgia"/>
              <a:cs typeface="Georgia"/>
            </a:endParaRPr>
          </a:p>
          <a:p>
            <a:pPr marL="12700" marR="641985">
              <a:lnSpc>
                <a:spcPct val="78900"/>
              </a:lnSpc>
            </a:pPr>
            <a:r>
              <a:rPr sz="1900" spc="-5" dirty="0">
                <a:latin typeface="Georgia"/>
                <a:cs typeface="Georgia"/>
              </a:rPr>
              <a:t>So, there is no possibility of committing any mistake in writing the  ledger.</a:t>
            </a:r>
            <a:endParaRPr sz="1900">
              <a:latin typeface="Georgia"/>
              <a:cs typeface="Georgia"/>
            </a:endParaRPr>
          </a:p>
          <a:p>
            <a:pPr marL="12700" marR="410209">
              <a:lnSpc>
                <a:spcPct val="78800"/>
              </a:lnSpc>
              <a:spcBef>
                <a:spcPts val="384"/>
              </a:spcBef>
            </a:pPr>
            <a:r>
              <a:rPr sz="1900" spc="-5" dirty="0">
                <a:latin typeface="Georgia"/>
                <a:cs typeface="Georgia"/>
              </a:rPr>
              <a:t>Since all the debits of transaction are recorded in journal, it is not  necessary to repeat them in ledger. As </a:t>
            </a:r>
            <a:r>
              <a:rPr sz="1900" dirty="0">
                <a:latin typeface="Georgia"/>
                <a:cs typeface="Georgia"/>
              </a:rPr>
              <a:t>a </a:t>
            </a:r>
            <a:r>
              <a:rPr sz="1900" spc="-5" dirty="0">
                <a:latin typeface="Georgia"/>
                <a:cs typeface="Georgia"/>
              </a:rPr>
              <a:t>result ledger is kept tidy and  brief.</a:t>
            </a:r>
            <a:endParaRPr sz="1900">
              <a:latin typeface="Georgia"/>
              <a:cs typeface="Georgia"/>
            </a:endParaRPr>
          </a:p>
          <a:p>
            <a:pPr marL="12700">
              <a:lnSpc>
                <a:spcPts val="2130"/>
              </a:lnSpc>
            </a:pPr>
            <a:r>
              <a:rPr sz="1900" spc="-5" dirty="0">
                <a:latin typeface="Georgia"/>
                <a:cs typeface="Georgia"/>
              </a:rPr>
              <a:t>Journal shows the complete story of </a:t>
            </a:r>
            <a:r>
              <a:rPr sz="1900" dirty="0">
                <a:latin typeface="Georgia"/>
                <a:cs typeface="Georgia"/>
              </a:rPr>
              <a:t>a </a:t>
            </a:r>
            <a:r>
              <a:rPr sz="1900" spc="-5" dirty="0">
                <a:latin typeface="Georgia"/>
                <a:cs typeface="Georgia"/>
              </a:rPr>
              <a:t>transaction in one</a:t>
            </a:r>
            <a:r>
              <a:rPr sz="1900" spc="-30" dirty="0">
                <a:latin typeface="Georgia"/>
                <a:cs typeface="Georgia"/>
              </a:rPr>
              <a:t> </a:t>
            </a:r>
            <a:r>
              <a:rPr sz="1900" spc="-5" dirty="0">
                <a:latin typeface="Georgia"/>
                <a:cs typeface="Georgia"/>
              </a:rPr>
              <a:t>entry.</a:t>
            </a:r>
            <a:endParaRPr sz="1900">
              <a:latin typeface="Georgia"/>
              <a:cs typeface="Georgia"/>
            </a:endParaRPr>
          </a:p>
          <a:p>
            <a:pPr marL="12700">
              <a:lnSpc>
                <a:spcPts val="2230"/>
              </a:lnSpc>
            </a:pPr>
            <a:r>
              <a:rPr sz="1900" spc="-5" dirty="0">
                <a:latin typeface="Georgia"/>
                <a:cs typeface="Georgia"/>
              </a:rPr>
              <a:t>Any mistake in ledger can be easily detected with the help of</a:t>
            </a:r>
            <a:r>
              <a:rPr sz="1900" spc="-30" dirty="0">
                <a:latin typeface="Georgia"/>
                <a:cs typeface="Georgia"/>
              </a:rPr>
              <a:t> </a:t>
            </a:r>
            <a:r>
              <a:rPr sz="1900" spc="-5" dirty="0">
                <a:latin typeface="Georgia"/>
                <a:cs typeface="Georgia"/>
              </a:rPr>
              <a:t>journal.</a:t>
            </a:r>
            <a:endParaRPr sz="1900">
              <a:latin typeface="Georgia"/>
              <a:cs typeface="Georgi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657" y="464337"/>
            <a:ext cx="7903209" cy="478155"/>
          </a:xfrm>
          <a:prstGeom prst="rect">
            <a:avLst/>
          </a:prstGeom>
        </p:spPr>
        <p:txBody>
          <a:bodyPr vert="horz" wrap="square" lIns="0" tIns="15240" rIns="0" bIns="0" rtlCol="0">
            <a:spAutoFit/>
          </a:bodyPr>
          <a:lstStyle/>
          <a:p>
            <a:pPr marL="12700">
              <a:lnSpc>
                <a:spcPct val="100000"/>
              </a:lnSpc>
              <a:spcBef>
                <a:spcPts val="120"/>
              </a:spcBef>
            </a:pPr>
            <a:r>
              <a:rPr sz="2950" b="0" spc="0" dirty="0">
                <a:solidFill>
                  <a:srgbClr val="7A9798"/>
                </a:solidFill>
                <a:latin typeface="Georgia"/>
                <a:cs typeface="Georgia"/>
              </a:rPr>
              <a:t>Points to be noted while passing </a:t>
            </a:r>
            <a:r>
              <a:rPr sz="2950" b="0" dirty="0">
                <a:solidFill>
                  <a:srgbClr val="7A9798"/>
                </a:solidFill>
                <a:latin typeface="Georgia"/>
                <a:cs typeface="Georgia"/>
              </a:rPr>
              <a:t>journal</a:t>
            </a:r>
            <a:r>
              <a:rPr sz="2950" b="0" spc="-50" dirty="0">
                <a:solidFill>
                  <a:srgbClr val="7A9798"/>
                </a:solidFill>
                <a:latin typeface="Georgia"/>
                <a:cs typeface="Georgia"/>
              </a:rPr>
              <a:t> </a:t>
            </a:r>
            <a:r>
              <a:rPr sz="2950" b="0" dirty="0">
                <a:solidFill>
                  <a:srgbClr val="7A9798"/>
                </a:solidFill>
                <a:latin typeface="Georgia"/>
                <a:cs typeface="Georgia"/>
              </a:rPr>
              <a:t>entries</a:t>
            </a:r>
            <a:endParaRPr sz="2950">
              <a:latin typeface="Georgia"/>
              <a:cs typeface="Georgia"/>
            </a:endParaRPr>
          </a:p>
        </p:txBody>
      </p:sp>
      <p:sp>
        <p:nvSpPr>
          <p:cNvPr id="3" name="object 3"/>
          <p:cNvSpPr txBox="1"/>
          <p:nvPr/>
        </p:nvSpPr>
        <p:spPr>
          <a:xfrm>
            <a:off x="344499" y="1538732"/>
            <a:ext cx="8380095" cy="1989455"/>
          </a:xfrm>
          <a:prstGeom prst="rect">
            <a:avLst/>
          </a:prstGeom>
        </p:spPr>
        <p:txBody>
          <a:bodyPr vert="horz" wrap="square" lIns="0" tIns="57785" rIns="0" bIns="0" rtlCol="0">
            <a:spAutoFit/>
          </a:bodyPr>
          <a:lstStyle/>
          <a:p>
            <a:pPr marL="315595" marR="5080" indent="-302895" algn="just">
              <a:lnSpc>
                <a:spcPts val="2930"/>
              </a:lnSpc>
              <a:spcBef>
                <a:spcPts val="455"/>
              </a:spcBef>
              <a:buClr>
                <a:srgbClr val="D16349"/>
              </a:buClr>
              <a:buSzPct val="85185"/>
              <a:buFont typeface="Arial"/>
              <a:buChar char="●"/>
              <a:tabLst>
                <a:tab pos="316230" algn="l"/>
              </a:tabLst>
            </a:pPr>
            <a:r>
              <a:rPr sz="2700" spc="-5" dirty="0">
                <a:latin typeface="Georgia"/>
                <a:cs typeface="Georgia"/>
              </a:rPr>
              <a:t>All business transactions are recorded in the books of  the business form the point of view of the business,  and not from the point of view of the</a:t>
            </a:r>
            <a:r>
              <a:rPr sz="2700" spc="-30" dirty="0">
                <a:latin typeface="Georgia"/>
                <a:cs typeface="Georgia"/>
              </a:rPr>
              <a:t> </a:t>
            </a:r>
            <a:r>
              <a:rPr sz="2700" spc="-5" dirty="0">
                <a:latin typeface="Georgia"/>
                <a:cs typeface="Georgia"/>
              </a:rPr>
              <a:t>proprietor.</a:t>
            </a:r>
            <a:endParaRPr sz="2700">
              <a:latin typeface="Georgia"/>
              <a:cs typeface="Georgia"/>
            </a:endParaRPr>
          </a:p>
          <a:p>
            <a:pPr marL="315595" marR="5715" indent="-302895" algn="just">
              <a:lnSpc>
                <a:spcPts val="2910"/>
              </a:lnSpc>
              <a:spcBef>
                <a:spcPts val="540"/>
              </a:spcBef>
              <a:buClr>
                <a:srgbClr val="D16349"/>
              </a:buClr>
              <a:buSzPct val="85185"/>
              <a:buFont typeface="Arial"/>
              <a:buChar char="●"/>
              <a:tabLst>
                <a:tab pos="316230" algn="l"/>
              </a:tabLst>
            </a:pPr>
            <a:r>
              <a:rPr sz="2700" spc="-5" dirty="0">
                <a:latin typeface="Georgia"/>
                <a:cs typeface="Georgia"/>
              </a:rPr>
              <a:t>When the proprietor commences business with loan  borrowed</a:t>
            </a:r>
            <a:r>
              <a:rPr sz="2700" spc="365" dirty="0">
                <a:latin typeface="Georgia"/>
                <a:cs typeface="Georgia"/>
              </a:rPr>
              <a:t> </a:t>
            </a:r>
            <a:r>
              <a:rPr sz="2700" spc="-5" dirty="0">
                <a:latin typeface="Georgia"/>
                <a:cs typeface="Georgia"/>
              </a:rPr>
              <a:t>from</a:t>
            </a:r>
            <a:r>
              <a:rPr sz="2700" spc="365" dirty="0">
                <a:latin typeface="Georgia"/>
                <a:cs typeface="Georgia"/>
              </a:rPr>
              <a:t> </a:t>
            </a:r>
            <a:r>
              <a:rPr sz="2700" spc="-5" dirty="0">
                <a:latin typeface="Georgia"/>
                <a:cs typeface="Georgia"/>
              </a:rPr>
              <a:t>his</a:t>
            </a:r>
            <a:r>
              <a:rPr sz="2700" spc="365" dirty="0">
                <a:latin typeface="Georgia"/>
                <a:cs typeface="Georgia"/>
              </a:rPr>
              <a:t> </a:t>
            </a:r>
            <a:r>
              <a:rPr sz="2700" spc="-5" dirty="0">
                <a:latin typeface="Georgia"/>
                <a:cs typeface="Georgia"/>
              </a:rPr>
              <a:t>wife,</a:t>
            </a:r>
            <a:r>
              <a:rPr sz="2700" spc="365" dirty="0">
                <a:latin typeface="Georgia"/>
                <a:cs typeface="Georgia"/>
              </a:rPr>
              <a:t> </a:t>
            </a:r>
            <a:r>
              <a:rPr sz="2700" spc="-5" dirty="0">
                <a:latin typeface="Georgia"/>
                <a:cs typeface="Georgia"/>
              </a:rPr>
              <a:t>children</a:t>
            </a:r>
            <a:r>
              <a:rPr sz="2700" spc="365" dirty="0">
                <a:latin typeface="Georgia"/>
                <a:cs typeface="Georgia"/>
              </a:rPr>
              <a:t> </a:t>
            </a:r>
            <a:r>
              <a:rPr sz="2700" spc="-5" dirty="0">
                <a:latin typeface="Georgia"/>
                <a:cs typeface="Georgia"/>
              </a:rPr>
              <a:t>or</a:t>
            </a:r>
            <a:r>
              <a:rPr sz="2700" spc="365" dirty="0">
                <a:latin typeface="Georgia"/>
                <a:cs typeface="Georgia"/>
              </a:rPr>
              <a:t> </a:t>
            </a:r>
            <a:r>
              <a:rPr sz="2700" spc="-5" dirty="0">
                <a:latin typeface="Georgia"/>
                <a:cs typeface="Georgia"/>
              </a:rPr>
              <a:t>friend,</a:t>
            </a:r>
            <a:r>
              <a:rPr sz="2700" spc="365" dirty="0">
                <a:latin typeface="Georgia"/>
                <a:cs typeface="Georgia"/>
              </a:rPr>
              <a:t> </a:t>
            </a:r>
            <a:r>
              <a:rPr sz="2700" spc="-5" dirty="0">
                <a:latin typeface="Georgia"/>
                <a:cs typeface="Georgia"/>
              </a:rPr>
              <a:t>the</a:t>
            </a:r>
            <a:r>
              <a:rPr sz="2700" spc="365" dirty="0">
                <a:latin typeface="Georgia"/>
                <a:cs typeface="Georgia"/>
              </a:rPr>
              <a:t> </a:t>
            </a:r>
            <a:r>
              <a:rPr sz="2700" spc="-5" dirty="0">
                <a:latin typeface="Georgia"/>
                <a:cs typeface="Georgia"/>
              </a:rPr>
              <a:t>two</a:t>
            </a:r>
            <a:endParaRPr sz="2700">
              <a:latin typeface="Georgia"/>
              <a:cs typeface="Georgia"/>
            </a:endParaRPr>
          </a:p>
        </p:txBody>
      </p:sp>
      <p:sp>
        <p:nvSpPr>
          <p:cNvPr id="4" name="object 4"/>
          <p:cNvSpPr txBox="1"/>
          <p:nvPr/>
        </p:nvSpPr>
        <p:spPr>
          <a:xfrm>
            <a:off x="647827" y="3462782"/>
            <a:ext cx="5767705" cy="436880"/>
          </a:xfrm>
          <a:prstGeom prst="rect">
            <a:avLst/>
          </a:prstGeom>
        </p:spPr>
        <p:txBody>
          <a:bodyPr vert="horz" wrap="square" lIns="0" tIns="12700" rIns="0" bIns="0" rtlCol="0">
            <a:spAutoFit/>
          </a:bodyPr>
          <a:lstStyle/>
          <a:p>
            <a:pPr marL="12700">
              <a:lnSpc>
                <a:spcPct val="100000"/>
              </a:lnSpc>
              <a:spcBef>
                <a:spcPts val="100"/>
              </a:spcBef>
              <a:tabLst>
                <a:tab pos="1776730" algn="l"/>
                <a:tab pos="2815590" algn="l"/>
                <a:tab pos="3724275" algn="l"/>
                <a:tab pos="5451475" algn="l"/>
              </a:tabLst>
            </a:pPr>
            <a:r>
              <a:rPr sz="2700" spc="-5" dirty="0">
                <a:latin typeface="Georgia"/>
                <a:cs typeface="Georgia"/>
              </a:rPr>
              <a:t>account</a:t>
            </a:r>
            <a:r>
              <a:rPr sz="2700" dirty="0">
                <a:latin typeface="Georgia"/>
                <a:cs typeface="Georgia"/>
              </a:rPr>
              <a:t>s	</a:t>
            </a:r>
            <a:r>
              <a:rPr sz="2700" spc="-5" dirty="0">
                <a:latin typeface="Georgia"/>
                <a:cs typeface="Georgia"/>
              </a:rPr>
              <a:t>tha</a:t>
            </a:r>
            <a:r>
              <a:rPr sz="2700" dirty="0">
                <a:latin typeface="Georgia"/>
                <a:cs typeface="Georgia"/>
              </a:rPr>
              <a:t>t	</a:t>
            </a:r>
            <a:r>
              <a:rPr sz="2700" spc="-5" dirty="0">
                <a:latin typeface="Georgia"/>
                <a:cs typeface="Georgia"/>
              </a:rPr>
              <a:t>ar</a:t>
            </a:r>
            <a:r>
              <a:rPr sz="2700" dirty="0">
                <a:latin typeface="Georgia"/>
                <a:cs typeface="Georgia"/>
              </a:rPr>
              <a:t>e	</a:t>
            </a:r>
            <a:r>
              <a:rPr sz="2700" spc="-5" dirty="0">
                <a:latin typeface="Georgia"/>
                <a:cs typeface="Georgia"/>
              </a:rPr>
              <a:t>require</a:t>
            </a:r>
            <a:r>
              <a:rPr sz="2700" dirty="0">
                <a:latin typeface="Georgia"/>
                <a:cs typeface="Georgia"/>
              </a:rPr>
              <a:t>d	</a:t>
            </a:r>
            <a:r>
              <a:rPr sz="2700" spc="-5" dirty="0">
                <a:latin typeface="Georgia"/>
                <a:cs typeface="Georgia"/>
              </a:rPr>
              <a:t>to</a:t>
            </a:r>
            <a:endParaRPr sz="2700">
              <a:latin typeface="Georgia"/>
              <a:cs typeface="Georgia"/>
            </a:endParaRPr>
          </a:p>
        </p:txBody>
      </p:sp>
      <p:sp>
        <p:nvSpPr>
          <p:cNvPr id="5" name="object 5"/>
          <p:cNvSpPr txBox="1"/>
          <p:nvPr/>
        </p:nvSpPr>
        <p:spPr>
          <a:xfrm>
            <a:off x="647827" y="3834257"/>
            <a:ext cx="5808980" cy="436880"/>
          </a:xfrm>
          <a:prstGeom prst="rect">
            <a:avLst/>
          </a:prstGeom>
        </p:spPr>
        <p:txBody>
          <a:bodyPr vert="horz" wrap="square" lIns="0" tIns="12700" rIns="0" bIns="0" rtlCol="0">
            <a:spAutoFit/>
          </a:bodyPr>
          <a:lstStyle/>
          <a:p>
            <a:pPr marL="12700">
              <a:lnSpc>
                <a:spcPct val="100000"/>
              </a:lnSpc>
              <a:spcBef>
                <a:spcPts val="100"/>
              </a:spcBef>
              <a:tabLst>
                <a:tab pos="2499995" algn="l"/>
                <a:tab pos="3394710" algn="l"/>
                <a:tab pos="4215130" algn="l"/>
                <a:tab pos="5306695" algn="l"/>
              </a:tabLst>
            </a:pPr>
            <a:r>
              <a:rPr sz="2700" spc="-5" dirty="0">
                <a:latin typeface="Georgia"/>
                <a:cs typeface="Georgia"/>
              </a:rPr>
              <a:t>consideratio</a:t>
            </a:r>
            <a:r>
              <a:rPr sz="2700" dirty="0">
                <a:latin typeface="Georgia"/>
                <a:cs typeface="Georgia"/>
              </a:rPr>
              <a:t>n	</a:t>
            </a:r>
            <a:r>
              <a:rPr sz="2700" spc="-5" dirty="0">
                <a:latin typeface="Georgia"/>
                <a:cs typeface="Georgia"/>
              </a:rPr>
              <a:t>ar</a:t>
            </a:r>
            <a:r>
              <a:rPr sz="2700" dirty="0">
                <a:latin typeface="Georgia"/>
                <a:cs typeface="Georgia"/>
              </a:rPr>
              <a:t>e	(</a:t>
            </a:r>
            <a:r>
              <a:rPr sz="2700" spc="-5" dirty="0">
                <a:latin typeface="Georgia"/>
                <a:cs typeface="Georgia"/>
              </a:rPr>
              <a:t>1</a:t>
            </a:r>
            <a:r>
              <a:rPr sz="2700" dirty="0">
                <a:latin typeface="Georgia"/>
                <a:cs typeface="Georgia"/>
              </a:rPr>
              <a:t>)	</a:t>
            </a:r>
            <a:r>
              <a:rPr sz="2700" spc="-5" dirty="0">
                <a:latin typeface="Georgia"/>
                <a:cs typeface="Georgia"/>
              </a:rPr>
              <a:t>cas</a:t>
            </a:r>
            <a:r>
              <a:rPr sz="2700" dirty="0">
                <a:latin typeface="Georgia"/>
                <a:cs typeface="Georgia"/>
              </a:rPr>
              <a:t>h	</a:t>
            </a:r>
            <a:r>
              <a:rPr sz="2700" spc="-5" dirty="0">
                <a:latin typeface="Georgia"/>
                <a:cs typeface="Georgia"/>
              </a:rPr>
              <a:t>a/</a:t>
            </a:r>
            <a:r>
              <a:rPr sz="2700" dirty="0">
                <a:latin typeface="Georgia"/>
                <a:cs typeface="Georgia"/>
              </a:rPr>
              <a:t>c</a:t>
            </a:r>
            <a:endParaRPr sz="2700">
              <a:latin typeface="Georgia"/>
              <a:cs typeface="Georgia"/>
            </a:endParaRPr>
          </a:p>
        </p:txBody>
      </p:sp>
      <p:sp>
        <p:nvSpPr>
          <p:cNvPr id="6" name="object 6"/>
          <p:cNvSpPr txBox="1"/>
          <p:nvPr/>
        </p:nvSpPr>
        <p:spPr>
          <a:xfrm>
            <a:off x="6820212" y="3462782"/>
            <a:ext cx="1905000" cy="808355"/>
          </a:xfrm>
          <a:prstGeom prst="rect">
            <a:avLst/>
          </a:prstGeom>
        </p:spPr>
        <p:txBody>
          <a:bodyPr vert="horz" wrap="square" lIns="0" tIns="57785" rIns="0" bIns="0" rtlCol="0">
            <a:spAutoFit/>
          </a:bodyPr>
          <a:lstStyle/>
          <a:p>
            <a:pPr marL="455930" marR="5080" indent="-443865">
              <a:lnSpc>
                <a:spcPts val="2930"/>
              </a:lnSpc>
              <a:spcBef>
                <a:spcPts val="455"/>
              </a:spcBef>
              <a:tabLst>
                <a:tab pos="1284605" algn="l"/>
                <a:tab pos="1443355" algn="l"/>
              </a:tabLst>
            </a:pPr>
            <a:r>
              <a:rPr sz="2700" spc="-5" dirty="0">
                <a:latin typeface="Georgia"/>
                <a:cs typeface="Georgia"/>
              </a:rPr>
              <a:t>take</a:t>
            </a:r>
            <a:r>
              <a:rPr sz="2700" dirty="0">
                <a:latin typeface="Georgia"/>
                <a:cs typeface="Georgia"/>
              </a:rPr>
              <a:t>n	</a:t>
            </a:r>
            <a:r>
              <a:rPr sz="2700" spc="-5" dirty="0">
                <a:latin typeface="Georgia"/>
                <a:cs typeface="Georgia"/>
              </a:rPr>
              <a:t>into  an</a:t>
            </a:r>
            <a:r>
              <a:rPr sz="2700" dirty="0">
                <a:latin typeface="Georgia"/>
                <a:cs typeface="Georgia"/>
              </a:rPr>
              <a:t>d		(</a:t>
            </a:r>
            <a:r>
              <a:rPr sz="2700" spc="-5" dirty="0">
                <a:latin typeface="Georgia"/>
                <a:cs typeface="Georgia"/>
              </a:rPr>
              <a:t>2</a:t>
            </a:r>
            <a:r>
              <a:rPr sz="2700" dirty="0">
                <a:latin typeface="Georgia"/>
                <a:cs typeface="Georgia"/>
              </a:rPr>
              <a:t>)</a:t>
            </a:r>
            <a:endParaRPr sz="2700">
              <a:latin typeface="Georgia"/>
              <a:cs typeface="Georgia"/>
            </a:endParaRPr>
          </a:p>
        </p:txBody>
      </p:sp>
      <p:sp>
        <p:nvSpPr>
          <p:cNvPr id="7" name="object 7"/>
          <p:cNvSpPr txBox="1"/>
          <p:nvPr/>
        </p:nvSpPr>
        <p:spPr>
          <a:xfrm>
            <a:off x="647827" y="4205732"/>
            <a:ext cx="5579745"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Georgia"/>
                <a:cs typeface="Georgia"/>
              </a:rPr>
              <a:t>Wife’s/Friend’s/Children’s Loan</a:t>
            </a:r>
            <a:r>
              <a:rPr sz="2700" spc="-85" dirty="0">
                <a:latin typeface="Georgia"/>
                <a:cs typeface="Georgia"/>
              </a:rPr>
              <a:t> </a:t>
            </a:r>
            <a:r>
              <a:rPr sz="2700" spc="-5" dirty="0">
                <a:latin typeface="Georgia"/>
                <a:cs typeface="Georgia"/>
              </a:rPr>
              <a:t>a/c.</a:t>
            </a:r>
            <a:endParaRPr sz="2700">
              <a:latin typeface="Georgia"/>
              <a:cs typeface="Georgi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657" y="464337"/>
            <a:ext cx="7903209" cy="478155"/>
          </a:xfrm>
          <a:prstGeom prst="rect">
            <a:avLst/>
          </a:prstGeom>
        </p:spPr>
        <p:txBody>
          <a:bodyPr vert="horz" wrap="square" lIns="0" tIns="15240" rIns="0" bIns="0" rtlCol="0">
            <a:spAutoFit/>
          </a:bodyPr>
          <a:lstStyle/>
          <a:p>
            <a:pPr marL="12700">
              <a:lnSpc>
                <a:spcPct val="100000"/>
              </a:lnSpc>
              <a:spcBef>
                <a:spcPts val="120"/>
              </a:spcBef>
            </a:pPr>
            <a:r>
              <a:rPr sz="2950" b="0" spc="0" dirty="0">
                <a:solidFill>
                  <a:srgbClr val="7A9798"/>
                </a:solidFill>
                <a:latin typeface="Georgia"/>
                <a:cs typeface="Georgia"/>
              </a:rPr>
              <a:t>Points to be noted while passing </a:t>
            </a:r>
            <a:r>
              <a:rPr sz="2950" b="0" dirty="0">
                <a:solidFill>
                  <a:srgbClr val="7A9798"/>
                </a:solidFill>
                <a:latin typeface="Georgia"/>
                <a:cs typeface="Georgia"/>
              </a:rPr>
              <a:t>journal</a:t>
            </a:r>
            <a:r>
              <a:rPr sz="2950" b="0" spc="-50" dirty="0">
                <a:solidFill>
                  <a:srgbClr val="7A9798"/>
                </a:solidFill>
                <a:latin typeface="Georgia"/>
                <a:cs typeface="Georgia"/>
              </a:rPr>
              <a:t> </a:t>
            </a:r>
            <a:r>
              <a:rPr sz="2950" b="0" dirty="0">
                <a:solidFill>
                  <a:srgbClr val="7A9798"/>
                </a:solidFill>
                <a:latin typeface="Georgia"/>
                <a:cs typeface="Georgia"/>
              </a:rPr>
              <a:t>entries</a:t>
            </a:r>
            <a:endParaRPr sz="2950">
              <a:latin typeface="Georgia"/>
              <a:cs typeface="Georgia"/>
            </a:endParaRPr>
          </a:p>
        </p:txBody>
      </p:sp>
      <p:sp>
        <p:nvSpPr>
          <p:cNvPr id="3" name="object 3"/>
          <p:cNvSpPr txBox="1"/>
          <p:nvPr/>
        </p:nvSpPr>
        <p:spPr>
          <a:xfrm>
            <a:off x="347903" y="1540255"/>
            <a:ext cx="8373109" cy="3782060"/>
          </a:xfrm>
          <a:prstGeom prst="rect">
            <a:avLst/>
          </a:prstGeom>
        </p:spPr>
        <p:txBody>
          <a:bodyPr vert="horz" wrap="square" lIns="0" tIns="50165" rIns="0" bIns="0" rtlCol="0">
            <a:spAutoFit/>
          </a:bodyPr>
          <a:lstStyle/>
          <a:p>
            <a:pPr marL="312420" marR="5080" indent="-299720">
              <a:lnSpc>
                <a:spcPts val="2630"/>
              </a:lnSpc>
              <a:spcBef>
                <a:spcPts val="395"/>
              </a:spcBef>
              <a:buClr>
                <a:srgbClr val="D16349"/>
              </a:buClr>
              <a:buSzPct val="85416"/>
              <a:buFont typeface="Arial"/>
              <a:buChar char="●"/>
              <a:tabLst>
                <a:tab pos="313055" algn="l"/>
                <a:tab pos="5167630" algn="l"/>
              </a:tabLst>
            </a:pPr>
            <a:r>
              <a:rPr sz="2400" spc="-5" dirty="0">
                <a:latin typeface="Georgia"/>
                <a:cs typeface="Georgia"/>
              </a:rPr>
              <a:t>When </a:t>
            </a:r>
            <a:r>
              <a:rPr sz="2400" dirty="0">
                <a:latin typeface="Georgia"/>
                <a:cs typeface="Georgia"/>
              </a:rPr>
              <a:t>a </a:t>
            </a:r>
            <a:r>
              <a:rPr sz="2400" spc="-5" dirty="0">
                <a:latin typeface="Georgia"/>
                <a:cs typeface="Georgia"/>
              </a:rPr>
              <a:t>business withdraws cash or goods for personal use  (called drawings), it should be debited to drawings a/c and  credited to cash/purchase</a:t>
            </a:r>
            <a:r>
              <a:rPr sz="2400" spc="0" dirty="0">
                <a:latin typeface="Georgia"/>
                <a:cs typeface="Georgia"/>
              </a:rPr>
              <a:t> </a:t>
            </a:r>
            <a:r>
              <a:rPr sz="2400" spc="-5" dirty="0">
                <a:latin typeface="Georgia"/>
                <a:cs typeface="Georgia"/>
              </a:rPr>
              <a:t>a/c. Eg:-	Income tax, chariry,</a:t>
            </a:r>
            <a:r>
              <a:rPr sz="2400" spc="-90" dirty="0">
                <a:latin typeface="Georgia"/>
                <a:cs typeface="Georgia"/>
              </a:rPr>
              <a:t> </a:t>
            </a:r>
            <a:r>
              <a:rPr sz="2400" spc="-5" dirty="0">
                <a:latin typeface="Georgia"/>
                <a:cs typeface="Georgia"/>
              </a:rPr>
              <a:t>life  insurance premium,</a:t>
            </a:r>
            <a:r>
              <a:rPr sz="2400" spc="-10" dirty="0">
                <a:latin typeface="Georgia"/>
                <a:cs typeface="Georgia"/>
              </a:rPr>
              <a:t> </a:t>
            </a:r>
            <a:r>
              <a:rPr sz="2400" spc="-5" dirty="0">
                <a:latin typeface="Georgia"/>
                <a:cs typeface="Georgia"/>
              </a:rPr>
              <a:t>etc.</a:t>
            </a:r>
            <a:endParaRPr sz="2400">
              <a:latin typeface="Georgia"/>
              <a:cs typeface="Georgia"/>
            </a:endParaRPr>
          </a:p>
          <a:p>
            <a:pPr marL="312420" marR="110489" indent="-299720">
              <a:lnSpc>
                <a:spcPct val="91000"/>
              </a:lnSpc>
              <a:spcBef>
                <a:spcPts val="425"/>
              </a:spcBef>
              <a:buClr>
                <a:srgbClr val="D16349"/>
              </a:buClr>
              <a:buSzPct val="85416"/>
              <a:buFont typeface="Arial"/>
              <a:buChar char="●"/>
              <a:tabLst>
                <a:tab pos="313055" algn="l"/>
                <a:tab pos="2047239" algn="l"/>
              </a:tabLst>
            </a:pPr>
            <a:r>
              <a:rPr sz="2400" spc="-5" dirty="0">
                <a:latin typeface="Georgia"/>
                <a:cs typeface="Georgia"/>
              </a:rPr>
              <a:t>When it is not clearly stated in the transaction whether  goods are bought for cash or on credit, the purchase should  be considered as cash purchase, if the name of the supplier  (i.e, seller) of goods is not stated. On the other hand, if the  name of the	supplier is mentioned, the purchase should be  considered as credit purchase and vice versa for sale of  good for cash or</a:t>
            </a:r>
            <a:r>
              <a:rPr sz="2400" spc="-10" dirty="0">
                <a:latin typeface="Georgia"/>
                <a:cs typeface="Georgia"/>
              </a:rPr>
              <a:t> </a:t>
            </a:r>
            <a:r>
              <a:rPr sz="2400" spc="-5" dirty="0">
                <a:latin typeface="Georgia"/>
                <a:cs typeface="Georgia"/>
              </a:rPr>
              <a:t>credit.</a:t>
            </a:r>
            <a:endParaRPr sz="2400">
              <a:latin typeface="Georgia"/>
              <a:cs typeface="Georgi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657" y="464337"/>
            <a:ext cx="7903209" cy="478155"/>
          </a:xfrm>
          <a:prstGeom prst="rect">
            <a:avLst/>
          </a:prstGeom>
        </p:spPr>
        <p:txBody>
          <a:bodyPr vert="horz" wrap="square" lIns="0" tIns="15240" rIns="0" bIns="0" rtlCol="0">
            <a:spAutoFit/>
          </a:bodyPr>
          <a:lstStyle/>
          <a:p>
            <a:pPr marL="12700">
              <a:lnSpc>
                <a:spcPct val="100000"/>
              </a:lnSpc>
              <a:spcBef>
                <a:spcPts val="120"/>
              </a:spcBef>
            </a:pPr>
            <a:r>
              <a:rPr sz="2950" b="0" spc="0" dirty="0">
                <a:solidFill>
                  <a:srgbClr val="7A9798"/>
                </a:solidFill>
                <a:latin typeface="Georgia"/>
                <a:cs typeface="Georgia"/>
              </a:rPr>
              <a:t>Points to be noted while passing </a:t>
            </a:r>
            <a:r>
              <a:rPr sz="2950" b="0" dirty="0">
                <a:solidFill>
                  <a:srgbClr val="7A9798"/>
                </a:solidFill>
                <a:latin typeface="Georgia"/>
                <a:cs typeface="Georgia"/>
              </a:rPr>
              <a:t>journal</a:t>
            </a:r>
            <a:r>
              <a:rPr sz="2950" b="0" spc="-50" dirty="0">
                <a:solidFill>
                  <a:srgbClr val="7A9798"/>
                </a:solidFill>
                <a:latin typeface="Georgia"/>
                <a:cs typeface="Georgia"/>
              </a:rPr>
              <a:t> </a:t>
            </a:r>
            <a:r>
              <a:rPr sz="2950" b="0" dirty="0">
                <a:solidFill>
                  <a:srgbClr val="7A9798"/>
                </a:solidFill>
                <a:latin typeface="Georgia"/>
                <a:cs typeface="Georgia"/>
              </a:rPr>
              <a:t>entries</a:t>
            </a:r>
            <a:endParaRPr sz="2950">
              <a:latin typeface="Georgia"/>
              <a:cs typeface="Georgia"/>
            </a:endParaRPr>
          </a:p>
        </p:txBody>
      </p:sp>
      <p:sp>
        <p:nvSpPr>
          <p:cNvPr id="3" name="object 3"/>
          <p:cNvSpPr txBox="1"/>
          <p:nvPr/>
        </p:nvSpPr>
        <p:spPr>
          <a:xfrm>
            <a:off x="344499" y="1538732"/>
            <a:ext cx="8379459" cy="2551430"/>
          </a:xfrm>
          <a:prstGeom prst="rect">
            <a:avLst/>
          </a:prstGeom>
        </p:spPr>
        <p:txBody>
          <a:bodyPr vert="horz" wrap="square" lIns="0" tIns="27305" rIns="0" bIns="0" rtlCol="0">
            <a:spAutoFit/>
          </a:bodyPr>
          <a:lstStyle/>
          <a:p>
            <a:pPr marL="315595" marR="5080" indent="-302895" algn="just">
              <a:lnSpc>
                <a:spcPts val="3229"/>
              </a:lnSpc>
              <a:spcBef>
                <a:spcPts val="215"/>
              </a:spcBef>
              <a:buClr>
                <a:srgbClr val="D16349"/>
              </a:buClr>
              <a:buSzPct val="85185"/>
              <a:buFont typeface="Arial"/>
              <a:buChar char="●"/>
              <a:tabLst>
                <a:tab pos="316230" algn="l"/>
              </a:tabLst>
            </a:pPr>
            <a:r>
              <a:rPr sz="2700" spc="-5" dirty="0">
                <a:latin typeface="Georgia"/>
                <a:cs typeface="Georgia"/>
              </a:rPr>
              <a:t>Purchase or sale of Investment, a/c involved is  Investment a/c and not Purchase a/c. The purchase  or sale of investment Market value is considered and  not the face</a:t>
            </a:r>
            <a:r>
              <a:rPr sz="2700" spc="-10" dirty="0">
                <a:latin typeface="Georgia"/>
                <a:cs typeface="Georgia"/>
              </a:rPr>
              <a:t> </a:t>
            </a:r>
            <a:r>
              <a:rPr sz="2700" spc="-5" dirty="0">
                <a:latin typeface="Georgia"/>
                <a:cs typeface="Georgia"/>
              </a:rPr>
              <a:t>value.</a:t>
            </a:r>
            <a:endParaRPr sz="2700">
              <a:latin typeface="Georgia"/>
              <a:cs typeface="Georgia"/>
            </a:endParaRPr>
          </a:p>
          <a:p>
            <a:pPr marL="315595" marR="7620" indent="-302895" algn="just">
              <a:lnSpc>
                <a:spcPts val="3210"/>
              </a:lnSpc>
              <a:spcBef>
                <a:spcPts val="535"/>
              </a:spcBef>
              <a:buClr>
                <a:srgbClr val="D16349"/>
              </a:buClr>
              <a:buSzPct val="85185"/>
              <a:buFont typeface="Arial"/>
              <a:buChar char="●"/>
              <a:tabLst>
                <a:tab pos="316230" algn="l"/>
              </a:tabLst>
            </a:pPr>
            <a:r>
              <a:rPr sz="2700" spc="-5" dirty="0">
                <a:latin typeface="Georgia"/>
                <a:cs typeface="Georgia"/>
              </a:rPr>
              <a:t>Brokerage is added for purchase of investment and is  deducted when it is</a:t>
            </a:r>
            <a:r>
              <a:rPr sz="2700" spc="-15" dirty="0">
                <a:latin typeface="Georgia"/>
                <a:cs typeface="Georgia"/>
              </a:rPr>
              <a:t> </a:t>
            </a:r>
            <a:r>
              <a:rPr sz="2700" spc="-5" dirty="0">
                <a:latin typeface="Georgia"/>
                <a:cs typeface="Georgia"/>
              </a:rPr>
              <a:t>sold.</a:t>
            </a:r>
            <a:endParaRPr sz="2700">
              <a:latin typeface="Georgia"/>
              <a:cs typeface="Georgi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657" y="464337"/>
            <a:ext cx="7903209" cy="478155"/>
          </a:xfrm>
          <a:prstGeom prst="rect">
            <a:avLst/>
          </a:prstGeom>
        </p:spPr>
        <p:txBody>
          <a:bodyPr vert="horz" wrap="square" lIns="0" tIns="15240" rIns="0" bIns="0" rtlCol="0">
            <a:spAutoFit/>
          </a:bodyPr>
          <a:lstStyle/>
          <a:p>
            <a:pPr marL="12700">
              <a:lnSpc>
                <a:spcPct val="100000"/>
              </a:lnSpc>
              <a:spcBef>
                <a:spcPts val="120"/>
              </a:spcBef>
            </a:pPr>
            <a:r>
              <a:rPr sz="2950" b="0" spc="0" dirty="0">
                <a:solidFill>
                  <a:srgbClr val="7A9798"/>
                </a:solidFill>
                <a:latin typeface="Georgia"/>
                <a:cs typeface="Georgia"/>
              </a:rPr>
              <a:t>Points to be noted while passing </a:t>
            </a:r>
            <a:r>
              <a:rPr sz="2950" b="0" dirty="0">
                <a:solidFill>
                  <a:srgbClr val="7A9798"/>
                </a:solidFill>
                <a:latin typeface="Georgia"/>
                <a:cs typeface="Georgia"/>
              </a:rPr>
              <a:t>journal</a:t>
            </a:r>
            <a:r>
              <a:rPr sz="2950" b="0" spc="-50" dirty="0">
                <a:solidFill>
                  <a:srgbClr val="7A9798"/>
                </a:solidFill>
                <a:latin typeface="Georgia"/>
                <a:cs typeface="Georgia"/>
              </a:rPr>
              <a:t> </a:t>
            </a:r>
            <a:r>
              <a:rPr sz="2950" b="0" dirty="0">
                <a:solidFill>
                  <a:srgbClr val="7A9798"/>
                </a:solidFill>
                <a:latin typeface="Georgia"/>
                <a:cs typeface="Georgia"/>
              </a:rPr>
              <a:t>entries</a:t>
            </a:r>
            <a:endParaRPr sz="2950">
              <a:latin typeface="Georgia"/>
              <a:cs typeface="Georgia"/>
            </a:endParaRPr>
          </a:p>
        </p:txBody>
      </p:sp>
      <p:sp>
        <p:nvSpPr>
          <p:cNvPr id="3" name="object 3"/>
          <p:cNvSpPr txBox="1"/>
          <p:nvPr/>
        </p:nvSpPr>
        <p:spPr>
          <a:xfrm>
            <a:off x="351217" y="1541779"/>
            <a:ext cx="8375015" cy="3317240"/>
          </a:xfrm>
          <a:prstGeom prst="rect">
            <a:avLst/>
          </a:prstGeom>
        </p:spPr>
        <p:txBody>
          <a:bodyPr vert="horz" wrap="square" lIns="0" tIns="50800" rIns="0" bIns="0" rtlCol="0">
            <a:spAutoFit/>
          </a:bodyPr>
          <a:lstStyle/>
          <a:p>
            <a:pPr marL="309245" marR="5080" indent="-296545" algn="just">
              <a:lnSpc>
                <a:spcPts val="2250"/>
              </a:lnSpc>
              <a:spcBef>
                <a:spcPts val="400"/>
              </a:spcBef>
              <a:buClr>
                <a:srgbClr val="D16349"/>
              </a:buClr>
              <a:buSzPct val="83333"/>
              <a:buFont typeface="Arial"/>
              <a:buChar char="●"/>
              <a:tabLst>
                <a:tab pos="309880" algn="l"/>
              </a:tabLst>
            </a:pPr>
            <a:r>
              <a:rPr sz="2100" b="1" spc="-5" dirty="0">
                <a:latin typeface="Georgia"/>
                <a:cs typeface="Georgia"/>
              </a:rPr>
              <a:t>Trade discount </a:t>
            </a:r>
            <a:r>
              <a:rPr sz="2100" spc="-5" dirty="0">
                <a:latin typeface="Georgia"/>
                <a:cs typeface="Georgia"/>
              </a:rPr>
              <a:t>is an allowance or concession granted by the seller  to the buyer, if the customer purchases goods above </a:t>
            </a:r>
            <a:r>
              <a:rPr sz="2100" dirty="0">
                <a:latin typeface="Georgia"/>
                <a:cs typeface="Georgia"/>
              </a:rPr>
              <a:t>a </a:t>
            </a:r>
            <a:r>
              <a:rPr sz="2100" spc="-5" dirty="0">
                <a:latin typeface="Georgia"/>
                <a:cs typeface="Georgia"/>
              </a:rPr>
              <a:t>certain  quantity or above </a:t>
            </a:r>
            <a:r>
              <a:rPr sz="2100" dirty="0">
                <a:latin typeface="Georgia"/>
                <a:cs typeface="Georgia"/>
              </a:rPr>
              <a:t>a </a:t>
            </a:r>
            <a:r>
              <a:rPr sz="2100" spc="-5" dirty="0">
                <a:latin typeface="Georgia"/>
                <a:cs typeface="Georgia"/>
              </a:rPr>
              <a:t>certain amount. The amount of the purchase  made, is always arrived at after deducting the trade discount, ie.,  only the net amount is</a:t>
            </a:r>
            <a:r>
              <a:rPr sz="2100" spc="-15" dirty="0">
                <a:latin typeface="Georgia"/>
                <a:cs typeface="Georgia"/>
              </a:rPr>
              <a:t> </a:t>
            </a:r>
            <a:r>
              <a:rPr sz="2100" spc="-5" dirty="0">
                <a:latin typeface="Georgia"/>
                <a:cs typeface="Georgia"/>
              </a:rPr>
              <a:t>considered.</a:t>
            </a:r>
            <a:endParaRPr sz="2100">
              <a:latin typeface="Georgia"/>
              <a:cs typeface="Georgia"/>
            </a:endParaRPr>
          </a:p>
          <a:p>
            <a:pPr marL="309245" marR="7620" indent="-296545" algn="just">
              <a:lnSpc>
                <a:spcPct val="89700"/>
              </a:lnSpc>
              <a:spcBef>
                <a:spcPts val="380"/>
              </a:spcBef>
              <a:buClr>
                <a:srgbClr val="D16349"/>
              </a:buClr>
              <a:buSzPct val="83333"/>
              <a:buFont typeface="Arial"/>
              <a:buChar char="●"/>
              <a:tabLst>
                <a:tab pos="309880" algn="l"/>
              </a:tabLst>
            </a:pPr>
            <a:r>
              <a:rPr sz="2100" spc="-5" dirty="0">
                <a:latin typeface="Georgia"/>
                <a:cs typeface="Georgia"/>
              </a:rPr>
              <a:t>For example, if the list price (price prescribed by the manufacturers  or wholesalers) of </a:t>
            </a:r>
            <a:r>
              <a:rPr sz="2100" dirty="0">
                <a:latin typeface="Georgia"/>
                <a:cs typeface="Georgia"/>
              </a:rPr>
              <a:t>a </a:t>
            </a:r>
            <a:r>
              <a:rPr sz="2100" spc="-5" dirty="0">
                <a:latin typeface="Georgia"/>
                <a:cs typeface="Georgia"/>
              </a:rPr>
              <a:t>commodity is Rs.100, and trade discount  granted by manufacturer to the wholesaler is 20% then cost price of  the commodity to the wholesaler is</a:t>
            </a:r>
            <a:r>
              <a:rPr sz="2100" spc="-15" dirty="0">
                <a:latin typeface="Georgia"/>
                <a:cs typeface="Georgia"/>
              </a:rPr>
              <a:t> </a:t>
            </a:r>
            <a:r>
              <a:rPr sz="2100" spc="-5" dirty="0">
                <a:latin typeface="Georgia"/>
                <a:cs typeface="Georgia"/>
              </a:rPr>
              <a:t>Rs.80.</a:t>
            </a:r>
            <a:endParaRPr sz="2100">
              <a:latin typeface="Georgia"/>
              <a:cs typeface="Georgia"/>
            </a:endParaRPr>
          </a:p>
          <a:p>
            <a:pPr marL="309245" marR="6350" indent="-296545" algn="just">
              <a:lnSpc>
                <a:spcPts val="2280"/>
              </a:lnSpc>
              <a:spcBef>
                <a:spcPts val="425"/>
              </a:spcBef>
              <a:buClr>
                <a:srgbClr val="D16349"/>
              </a:buClr>
              <a:buSzPct val="83333"/>
              <a:buFont typeface="Arial"/>
              <a:buChar char="●"/>
              <a:tabLst>
                <a:tab pos="309880" algn="l"/>
              </a:tabLst>
            </a:pPr>
            <a:r>
              <a:rPr sz="2100" spc="-5" dirty="0">
                <a:latin typeface="Georgia"/>
                <a:cs typeface="Georgia"/>
              </a:rPr>
              <a:t>Trade discount is not recorded in the books. They are used for  determining the net</a:t>
            </a:r>
            <a:r>
              <a:rPr sz="2100" spc="-10" dirty="0">
                <a:latin typeface="Georgia"/>
                <a:cs typeface="Georgia"/>
              </a:rPr>
              <a:t> </a:t>
            </a:r>
            <a:r>
              <a:rPr sz="2100" spc="-5" dirty="0">
                <a:latin typeface="Georgia"/>
                <a:cs typeface="Georgia"/>
              </a:rPr>
              <a:t>price.</a:t>
            </a:r>
            <a:endParaRPr sz="2100">
              <a:latin typeface="Georgia"/>
              <a:cs typeface="Georgi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657" y="464337"/>
            <a:ext cx="7903209" cy="478155"/>
          </a:xfrm>
          <a:prstGeom prst="rect">
            <a:avLst/>
          </a:prstGeom>
        </p:spPr>
        <p:txBody>
          <a:bodyPr vert="horz" wrap="square" lIns="0" tIns="15240" rIns="0" bIns="0" rtlCol="0">
            <a:spAutoFit/>
          </a:bodyPr>
          <a:lstStyle/>
          <a:p>
            <a:pPr marL="12700">
              <a:lnSpc>
                <a:spcPct val="100000"/>
              </a:lnSpc>
              <a:spcBef>
                <a:spcPts val="120"/>
              </a:spcBef>
            </a:pPr>
            <a:r>
              <a:rPr sz="2950" b="0" spc="0" dirty="0">
                <a:solidFill>
                  <a:srgbClr val="7A9798"/>
                </a:solidFill>
                <a:latin typeface="Georgia"/>
                <a:cs typeface="Georgia"/>
              </a:rPr>
              <a:t>Points to be noted while passing </a:t>
            </a:r>
            <a:r>
              <a:rPr sz="2950" b="0" dirty="0">
                <a:solidFill>
                  <a:srgbClr val="7A9798"/>
                </a:solidFill>
                <a:latin typeface="Georgia"/>
                <a:cs typeface="Georgia"/>
              </a:rPr>
              <a:t>journal</a:t>
            </a:r>
            <a:r>
              <a:rPr sz="2950" b="0" spc="-50" dirty="0">
                <a:solidFill>
                  <a:srgbClr val="7A9798"/>
                </a:solidFill>
                <a:latin typeface="Georgia"/>
                <a:cs typeface="Georgia"/>
              </a:rPr>
              <a:t> </a:t>
            </a:r>
            <a:r>
              <a:rPr sz="2950" b="0" dirty="0">
                <a:solidFill>
                  <a:srgbClr val="7A9798"/>
                </a:solidFill>
                <a:latin typeface="Georgia"/>
                <a:cs typeface="Georgia"/>
              </a:rPr>
              <a:t>entries</a:t>
            </a:r>
            <a:endParaRPr sz="2950">
              <a:latin typeface="Georgia"/>
              <a:cs typeface="Georgia"/>
            </a:endParaRPr>
          </a:p>
        </p:txBody>
      </p:sp>
      <p:sp>
        <p:nvSpPr>
          <p:cNvPr id="3" name="object 3"/>
          <p:cNvSpPr txBox="1"/>
          <p:nvPr/>
        </p:nvSpPr>
        <p:spPr>
          <a:xfrm>
            <a:off x="351217" y="1541779"/>
            <a:ext cx="8373745" cy="3736340"/>
          </a:xfrm>
          <a:prstGeom prst="rect">
            <a:avLst/>
          </a:prstGeom>
        </p:spPr>
        <p:txBody>
          <a:bodyPr vert="horz" wrap="square" lIns="0" tIns="73025" rIns="0" bIns="0" rtlCol="0">
            <a:spAutoFit/>
          </a:bodyPr>
          <a:lstStyle/>
          <a:p>
            <a:pPr marL="309245" marR="5080" indent="-296545" algn="just">
              <a:lnSpc>
                <a:spcPts val="2030"/>
              </a:lnSpc>
              <a:spcBef>
                <a:spcPts val="575"/>
              </a:spcBef>
              <a:buClr>
                <a:srgbClr val="D16349"/>
              </a:buClr>
              <a:buSzPct val="83333"/>
              <a:buFont typeface="Arial"/>
              <a:buChar char="●"/>
              <a:tabLst>
                <a:tab pos="309880" algn="l"/>
              </a:tabLst>
            </a:pPr>
            <a:r>
              <a:rPr sz="2100" spc="-5" dirty="0">
                <a:latin typeface="Georgia"/>
                <a:cs typeface="Georgia"/>
              </a:rPr>
              <a:t>Sale of goods on credit is </a:t>
            </a:r>
            <a:r>
              <a:rPr sz="2100" dirty="0">
                <a:latin typeface="Georgia"/>
                <a:cs typeface="Georgia"/>
              </a:rPr>
              <a:t>a </a:t>
            </a:r>
            <a:r>
              <a:rPr sz="2100" spc="-5" dirty="0">
                <a:latin typeface="Georgia"/>
                <a:cs typeface="Georgia"/>
              </a:rPr>
              <a:t>common phenomenon in any business.  When goods are sold on credit the customers enjoy </a:t>
            </a:r>
            <a:r>
              <a:rPr sz="2100" dirty="0">
                <a:latin typeface="Georgia"/>
                <a:cs typeface="Georgia"/>
              </a:rPr>
              <a:t>a </a:t>
            </a:r>
            <a:r>
              <a:rPr sz="2100" spc="-5" dirty="0">
                <a:latin typeface="Georgia"/>
                <a:cs typeface="Georgia"/>
              </a:rPr>
              <a:t>facility of  making payment on some date in the future. In order to encourage  them to make the payment before the expiry of the credit period </a:t>
            </a:r>
            <a:r>
              <a:rPr sz="2100" dirty="0">
                <a:latin typeface="Georgia"/>
                <a:cs typeface="Georgia"/>
              </a:rPr>
              <a:t>a  </a:t>
            </a:r>
            <a:r>
              <a:rPr sz="2100" spc="-5" dirty="0">
                <a:latin typeface="Georgia"/>
                <a:cs typeface="Georgia"/>
              </a:rPr>
              <a:t>deduction is offered. The deduction so made is known as </a:t>
            </a:r>
            <a:r>
              <a:rPr sz="2100" b="1" spc="-5" dirty="0">
                <a:latin typeface="Georgia"/>
                <a:cs typeface="Georgia"/>
              </a:rPr>
              <a:t>cash  discount</a:t>
            </a:r>
            <a:r>
              <a:rPr sz="2100" spc="-5" dirty="0">
                <a:latin typeface="Georgia"/>
                <a:cs typeface="Georgia"/>
              </a:rPr>
              <a:t>.</a:t>
            </a:r>
            <a:endParaRPr sz="2100">
              <a:latin typeface="Georgia"/>
              <a:cs typeface="Georgia"/>
            </a:endParaRPr>
          </a:p>
          <a:p>
            <a:pPr marL="309245" marR="5080" indent="-296545" algn="just">
              <a:lnSpc>
                <a:spcPct val="80100"/>
              </a:lnSpc>
              <a:spcBef>
                <a:spcPts val="415"/>
              </a:spcBef>
              <a:buClr>
                <a:srgbClr val="D16349"/>
              </a:buClr>
              <a:buSzPct val="83333"/>
              <a:buFont typeface="Arial"/>
              <a:buChar char="●"/>
              <a:tabLst>
                <a:tab pos="309880" algn="l"/>
              </a:tabLst>
            </a:pPr>
            <a:r>
              <a:rPr sz="2100" spc="-5" dirty="0">
                <a:latin typeface="Georgia"/>
                <a:cs typeface="Georgia"/>
              </a:rPr>
              <a:t>For example, If Ram purchases goods worth Rs.5,000 on 30 days   credit then, as per the terms of contract, he is authorised to make   payment 30 days after the date of purchase. If he is offered </a:t>
            </a:r>
            <a:r>
              <a:rPr sz="2100" dirty="0">
                <a:latin typeface="Georgia"/>
                <a:cs typeface="Georgia"/>
              </a:rPr>
              <a:t>a </a:t>
            </a:r>
            <a:r>
              <a:rPr sz="2100" spc="-5" dirty="0">
                <a:latin typeface="Georgia"/>
                <a:cs typeface="Georgia"/>
              </a:rPr>
              <a:t>cash  discount of 2% on payment within 10 days and if he does so, he is   entitled to deduct Rs.100 from the invoice price and pay Rs.4,900.  In this case Rs.100 is cash discount. But if he does not choose to  make payment within 10 days then he will not get any cash discount.  In this case he will pay Rs.5,000 after 30</a:t>
            </a:r>
            <a:r>
              <a:rPr sz="2100" spc="-15" dirty="0">
                <a:latin typeface="Georgia"/>
                <a:cs typeface="Georgia"/>
              </a:rPr>
              <a:t> </a:t>
            </a:r>
            <a:r>
              <a:rPr sz="2100" spc="-5" dirty="0">
                <a:latin typeface="Georgia"/>
                <a:cs typeface="Georgia"/>
              </a:rPr>
              <a:t>days.</a:t>
            </a:r>
            <a:endParaRPr sz="210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8096</Words>
  <Application>Microsoft Office PowerPoint</Application>
  <PresentationFormat>On-screen Show (4:3)</PresentationFormat>
  <Paragraphs>588</Paragraphs>
  <Slides>138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138</vt:i4>
      </vt:variant>
    </vt:vector>
  </HeadingPairs>
  <TitlesOfParts>
    <vt:vector size="144" baseType="lpstr">
      <vt:lpstr>Arial</vt:lpstr>
      <vt:lpstr>Calibri</vt:lpstr>
      <vt:lpstr>Georgia</vt:lpstr>
      <vt:lpstr>Segoe UI Symbol</vt:lpstr>
      <vt:lpstr>Times New Roman</vt:lpstr>
      <vt:lpstr>Office Theme</vt:lpstr>
      <vt:lpstr>Unit 1: Introduction to Accounting</vt:lpstr>
      <vt:lpstr>Content</vt:lpstr>
      <vt:lpstr>PowerPoint Presentation</vt:lpstr>
      <vt:lpstr>PowerPoint Presentation</vt:lpstr>
      <vt:lpstr>PowerPoint Presentation</vt:lpstr>
      <vt:lpstr>PowerPoint Presentation</vt:lpstr>
      <vt:lpstr>Introduction</vt:lpstr>
      <vt:lpstr>Need for Accounting</vt:lpstr>
      <vt:lpstr>Accountancy</vt:lpstr>
      <vt:lpstr>Accounting</vt:lpstr>
      <vt:lpstr>Book Keeping</vt:lpstr>
      <vt:lpstr>Relationship between Accountancy, Accounting and  Book-Keeping</vt:lpstr>
      <vt:lpstr>Difference between Book-Keeping  and Accounting</vt:lpstr>
      <vt:lpstr>Objectives of Accounting</vt:lpstr>
      <vt:lpstr>Features of Accounting or Process of Accounting</vt:lpstr>
      <vt:lpstr>Features of Accounting or Process of Accounting</vt:lpstr>
      <vt:lpstr>Accounting Cycle</vt:lpstr>
      <vt:lpstr>Accounting Cycle</vt:lpstr>
      <vt:lpstr>Importance of Accounting</vt:lpstr>
      <vt:lpstr>Importance of Accounting</vt:lpstr>
      <vt:lpstr>Scope of Accounting</vt:lpstr>
      <vt:lpstr>Scope of Accounting</vt:lpstr>
      <vt:lpstr>Scope of Accounting</vt:lpstr>
      <vt:lpstr>Users of Accounting Information</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Basic Accounting Terminologies</vt:lpstr>
      <vt:lpstr>Basis of Accounting</vt:lpstr>
      <vt:lpstr>Basis of Accounting</vt:lpstr>
      <vt:lpstr>Classification of Accounts</vt:lpstr>
      <vt:lpstr>Classification of Accounts</vt:lpstr>
      <vt:lpstr>Classification of Accounts</vt:lpstr>
      <vt:lpstr>Illustration</vt:lpstr>
      <vt:lpstr>Accounting Equation</vt:lpstr>
      <vt:lpstr>Accounting Equation</vt:lpstr>
      <vt:lpstr>Accounting Equation</vt:lpstr>
      <vt:lpstr>Accounting Equation</vt:lpstr>
      <vt:lpstr>Accounting Equation</vt:lpstr>
      <vt:lpstr>Accounting Equation</vt:lpstr>
      <vt:lpstr>Accounting Equation</vt:lpstr>
      <vt:lpstr>Generally Accepted Accounting Principles</vt:lpstr>
      <vt:lpstr>Accounting Concepts</vt:lpstr>
      <vt:lpstr>Types of Accounting Concepts</vt:lpstr>
      <vt:lpstr>Business Entity Concept</vt:lpstr>
      <vt:lpstr>Money Measurement Concept</vt:lpstr>
      <vt:lpstr>Going-concern Concept</vt:lpstr>
      <vt:lpstr>Cost Concept</vt:lpstr>
      <vt:lpstr>Dual Aspect Concept</vt:lpstr>
      <vt:lpstr>Accounting Period Concept</vt:lpstr>
      <vt:lpstr>Matching Concept</vt:lpstr>
      <vt:lpstr>Realisation Concept</vt:lpstr>
      <vt:lpstr>Objective Evidence Concept</vt:lpstr>
      <vt:lpstr>Accrual Concept</vt:lpstr>
      <vt:lpstr>Accounting Conventions</vt:lpstr>
      <vt:lpstr>Types of Accounting Conventions</vt:lpstr>
      <vt:lpstr>Convention of Consistency</vt:lpstr>
      <vt:lpstr>Convention of Full Disclosure</vt:lpstr>
      <vt:lpstr>Convention of Materiality</vt:lpstr>
      <vt:lpstr>Convention of Conservatism</vt:lpstr>
      <vt:lpstr>Accounting Standards</vt:lpstr>
      <vt:lpstr>Accounting Standards</vt:lpstr>
      <vt:lpstr>Compliance with Accounting Standards Issued by ICAI</vt:lpstr>
      <vt:lpstr>Accounting Standards Issued by ICAI</vt:lpstr>
      <vt:lpstr>Accounting Standards Issued by ICAI</vt:lpstr>
      <vt:lpstr>PowerPoint Presentation</vt:lpstr>
      <vt:lpstr>Accounting Standard (AS) 2 - Valuation of  Inventories</vt:lpstr>
      <vt:lpstr>Accounting Standard (AS) 3 - Cash Flow Statements</vt:lpstr>
      <vt:lpstr>Accounting Standard (AS) 4 - Contingencies and  Events Occurring after the Balance Sheet Date</vt:lpstr>
      <vt:lpstr>Accounting Standard (AS) - 5 Net Profit or Loss for  the Period, Prior Period Items and Changes in AS</vt:lpstr>
      <vt:lpstr>Accounting Standard (AS) 6 - Depreciation  Accounting</vt:lpstr>
      <vt:lpstr>Accounting Standard (AS) 7 - Construction Contracts</vt:lpstr>
      <vt:lpstr>Accounting Standard (AS) 8 - Accounting for  Research and Development</vt:lpstr>
      <vt:lpstr>Accounting Standard (AS) 9 - Revenue Recognition</vt:lpstr>
      <vt:lpstr>Accounting Standard (AS) 10 - Accounting for Fixed  Assets</vt:lpstr>
      <vt:lpstr>Accounting Standard (AS) 11 - The Effects of Changes in  Foreign Exchange Rates</vt:lpstr>
      <vt:lpstr>Accounting Standard (AS) 12 - Accounting for  Government Grants</vt:lpstr>
      <vt:lpstr>Double Entry System</vt:lpstr>
      <vt:lpstr>Golden Rules of Accounting</vt:lpstr>
      <vt:lpstr>Accounting Equation- Modern Approach</vt:lpstr>
      <vt:lpstr>Illustration</vt:lpstr>
      <vt:lpstr>Solution</vt:lpstr>
      <vt:lpstr>Journals</vt:lpstr>
      <vt:lpstr>Characteristics of Journal</vt:lpstr>
      <vt:lpstr>Format of Journal</vt:lpstr>
      <vt:lpstr>Explanation on Format of Journal</vt:lpstr>
      <vt:lpstr>Explanation on Format of Journal</vt:lpstr>
      <vt:lpstr>Journalising</vt:lpstr>
      <vt:lpstr>Steps in Journalising</vt:lpstr>
      <vt:lpstr>Advantages of Journal</vt:lpstr>
      <vt:lpstr>Points to be noted while passing journal entries</vt:lpstr>
      <vt:lpstr>Points to be noted while passing journal entries</vt:lpstr>
      <vt:lpstr>Points to be noted while passing journal entries</vt:lpstr>
      <vt:lpstr>Points to be noted while passing journal entries</vt:lpstr>
      <vt:lpstr>Points to be noted while passing journal entries</vt:lpstr>
      <vt:lpstr>Difference between Trade and Cash  Discount</vt:lpstr>
      <vt:lpstr>Ledger</vt:lpstr>
      <vt:lpstr>Features of Ledger</vt:lpstr>
      <vt:lpstr>Format of Ledger</vt:lpstr>
      <vt:lpstr>Explanation on format of Ledger</vt:lpstr>
      <vt:lpstr>Explanation on format of Ledger</vt:lpstr>
      <vt:lpstr>Examples</vt:lpstr>
      <vt:lpstr>Importance of Ledger</vt:lpstr>
      <vt:lpstr>Types of Ledger</vt:lpstr>
      <vt:lpstr>Posting</vt:lpstr>
      <vt:lpstr>Procedure of posting</vt:lpstr>
      <vt:lpstr>Procedure of posting</vt:lpstr>
      <vt:lpstr>PowerPoint Presentation</vt:lpstr>
      <vt:lpstr>Difference Between Journal and Ledger</vt:lpstr>
      <vt:lpstr>Balancing an Account</vt:lpstr>
      <vt:lpstr>Procedure for Balancing</vt:lpstr>
      <vt:lpstr>Trial Balance</vt:lpstr>
      <vt:lpstr>Objectives</vt:lpstr>
      <vt:lpstr>Advantages</vt:lpstr>
      <vt:lpstr>Methods</vt:lpstr>
      <vt:lpstr>Format</vt:lpstr>
      <vt:lpstr>Important Points to be noted while preparing</vt:lpstr>
      <vt:lpstr>PowerPoint Presentation</vt:lpstr>
      <vt:lpstr>Errors in Accounting</vt:lpstr>
      <vt:lpstr>Kinds of Errors</vt:lpstr>
      <vt:lpstr>Errors of Principle</vt:lpstr>
      <vt:lpstr>Clerical Errors</vt:lpstr>
      <vt:lpstr>Clerical Errors</vt:lpstr>
      <vt:lpstr>Clerical Errors</vt:lpstr>
      <vt:lpstr>Clerical Errors</vt:lpstr>
      <vt:lpstr>Clerical Errors</vt:lpstr>
      <vt:lpstr>Clerical Errors</vt:lpstr>
      <vt:lpstr>Clerical Errors</vt:lpstr>
      <vt:lpstr>Clerical Errors</vt:lpstr>
      <vt:lpstr>Errors disclosed and not disclosed by</vt:lpstr>
      <vt:lpstr>Location of Errors</vt:lpstr>
      <vt:lpstr>Suspense Account</vt:lpstr>
      <vt:lpstr>Illustration 1</vt:lpstr>
      <vt:lpstr>Illustration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Accounting</dc:title>
  <cp:lastModifiedBy>Sudhanva Narayana</cp:lastModifiedBy>
  <cp:revision>1</cp:revision>
  <dcterms:created xsi:type="dcterms:W3CDTF">2017-10-09T14:54:00Z</dcterms:created>
  <dcterms:modified xsi:type="dcterms:W3CDTF">2017-10-09T14:59:14Z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2017-10-09T00:00:00Z</vt:filetime>
  </property>
</Properties>
</file>