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13" r:id="rId3"/>
    <p:sldId id="257" r:id="rId4"/>
    <p:sldId id="258" r:id="rId5"/>
    <p:sldId id="261" r:id="rId6"/>
    <p:sldId id="260" r:id="rId7"/>
    <p:sldId id="262" r:id="rId8"/>
    <p:sldId id="263" r:id="rId9"/>
    <p:sldId id="264" r:id="rId10"/>
    <p:sldId id="265" r:id="rId11"/>
    <p:sldId id="266" r:id="rId12"/>
    <p:sldId id="267" r:id="rId13"/>
    <p:sldId id="268" r:id="rId14"/>
    <p:sldId id="302" r:id="rId15"/>
    <p:sldId id="303" r:id="rId16"/>
    <p:sldId id="304" r:id="rId17"/>
    <p:sldId id="305" r:id="rId18"/>
    <p:sldId id="306" r:id="rId19"/>
    <p:sldId id="307"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314" r:id="rId39"/>
    <p:sldId id="315" r:id="rId40"/>
    <p:sldId id="287" r:id="rId41"/>
    <p:sldId id="288" r:id="rId42"/>
    <p:sldId id="290" r:id="rId43"/>
    <p:sldId id="291" r:id="rId44"/>
    <p:sldId id="289" r:id="rId45"/>
    <p:sldId id="292" r:id="rId46"/>
    <p:sldId id="293" r:id="rId47"/>
    <p:sldId id="294" r:id="rId48"/>
    <p:sldId id="295" r:id="rId49"/>
    <p:sldId id="299" r:id="rId50"/>
    <p:sldId id="300" r:id="rId51"/>
    <p:sldId id="301" r:id="rId52"/>
    <p:sldId id="296" r:id="rId53"/>
    <p:sldId id="297" r:id="rId54"/>
    <p:sldId id="298" r:id="rId55"/>
    <p:sldId id="309" r:id="rId56"/>
    <p:sldId id="310" r:id="rId57"/>
    <p:sldId id="311" r:id="rId58"/>
    <p:sldId id="312" r:id="rId59"/>
    <p:sldId id="316" r:id="rId60"/>
    <p:sldId id="318" r:id="rId61"/>
    <p:sldId id="319" r:id="rId62"/>
    <p:sldId id="320" r:id="rId63"/>
    <p:sldId id="321" r:id="rId64"/>
    <p:sldId id="317" r:id="rId65"/>
    <p:sldId id="322" r:id="rId66"/>
    <p:sldId id="323" r:id="rId67"/>
    <p:sldId id="324" r:id="rId68"/>
    <p:sldId id="325" r:id="rId69"/>
    <p:sldId id="326" r:id="rId70"/>
    <p:sldId id="32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2876"/>
  </p:normalViewPr>
  <p:slideViewPr>
    <p:cSldViewPr>
      <p:cViewPr varScale="1">
        <p:scale>
          <a:sx n="57" d="100"/>
          <a:sy n="57" d="100"/>
        </p:scale>
        <p:origin x="10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2CFED96-F999-44C0-85B6-E73C9134FE82}" type="datetimeFigureOut">
              <a:rPr lang="en-US" smtClean="0"/>
              <a:pPr/>
              <a:t>10/23/17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1CDC40F-62A2-406D-BD3D-232816E925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CFED96-F999-44C0-85B6-E73C9134FE82}" type="datetimeFigureOut">
              <a:rPr lang="en-US" smtClean="0"/>
              <a:pPr/>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DC40F-62A2-406D-BD3D-232816E925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CFED96-F999-44C0-85B6-E73C9134FE82}" type="datetimeFigureOut">
              <a:rPr lang="en-US" smtClean="0"/>
              <a:pPr/>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DC40F-62A2-406D-BD3D-232816E925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2CFED96-F999-44C0-85B6-E73C9134FE82}" type="datetimeFigureOut">
              <a:rPr lang="en-US" smtClean="0"/>
              <a:pPr/>
              <a:t>10/23/17</a:t>
            </a:fld>
            <a:endParaRPr lang="en-US"/>
          </a:p>
        </p:txBody>
      </p:sp>
      <p:sp>
        <p:nvSpPr>
          <p:cNvPr id="9" name="Slide Number Placeholder 8"/>
          <p:cNvSpPr>
            <a:spLocks noGrp="1"/>
          </p:cNvSpPr>
          <p:nvPr>
            <p:ph type="sldNum" sz="quarter" idx="15"/>
          </p:nvPr>
        </p:nvSpPr>
        <p:spPr/>
        <p:txBody>
          <a:bodyPr rtlCol="0"/>
          <a:lstStyle/>
          <a:p>
            <a:fld id="{31CDC40F-62A2-406D-BD3D-232816E9255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2CFED96-F999-44C0-85B6-E73C9134FE82}" type="datetimeFigureOut">
              <a:rPr lang="en-US" smtClean="0"/>
              <a:pPr/>
              <a:t>10/23/17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1CDC40F-62A2-406D-BD3D-232816E925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CFED96-F999-44C0-85B6-E73C9134FE82}" type="datetimeFigureOut">
              <a:rPr lang="en-US" smtClean="0"/>
              <a:pPr/>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DC40F-62A2-406D-BD3D-232816E9255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2CFED96-F999-44C0-85B6-E73C9134FE82}" type="datetimeFigureOut">
              <a:rPr lang="en-US" smtClean="0"/>
              <a:pPr/>
              <a:t>10/23/17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DC40F-62A2-406D-BD3D-232816E9255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2CFED96-F999-44C0-85B6-E73C9134FE82}" type="datetimeFigureOut">
              <a:rPr lang="en-US" smtClean="0"/>
              <a:pPr/>
              <a:t>10/23/17</a:t>
            </a:fld>
            <a:endParaRPr lang="en-US"/>
          </a:p>
        </p:txBody>
      </p:sp>
      <p:sp>
        <p:nvSpPr>
          <p:cNvPr id="7" name="Slide Number Placeholder 6"/>
          <p:cNvSpPr>
            <a:spLocks noGrp="1"/>
          </p:cNvSpPr>
          <p:nvPr>
            <p:ph type="sldNum" sz="quarter" idx="11"/>
          </p:nvPr>
        </p:nvSpPr>
        <p:spPr/>
        <p:txBody>
          <a:bodyPr rtlCol="0"/>
          <a:lstStyle/>
          <a:p>
            <a:fld id="{31CDC40F-62A2-406D-BD3D-232816E9255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ED96-F999-44C0-85B6-E73C9134FE82}" type="datetimeFigureOut">
              <a:rPr lang="en-US" smtClean="0"/>
              <a:pPr/>
              <a:t>10/23/17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DC40F-62A2-406D-BD3D-232816E925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2CFED96-F999-44C0-85B6-E73C9134FE82}" type="datetimeFigureOut">
              <a:rPr lang="en-US" smtClean="0"/>
              <a:pPr/>
              <a:t>10/23/17</a:t>
            </a:fld>
            <a:endParaRPr lang="en-US"/>
          </a:p>
        </p:txBody>
      </p:sp>
      <p:sp>
        <p:nvSpPr>
          <p:cNvPr id="22" name="Slide Number Placeholder 21"/>
          <p:cNvSpPr>
            <a:spLocks noGrp="1"/>
          </p:cNvSpPr>
          <p:nvPr>
            <p:ph type="sldNum" sz="quarter" idx="15"/>
          </p:nvPr>
        </p:nvSpPr>
        <p:spPr/>
        <p:txBody>
          <a:bodyPr rtlCol="0"/>
          <a:lstStyle/>
          <a:p>
            <a:fld id="{31CDC40F-62A2-406D-BD3D-232816E9255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2CFED96-F999-44C0-85B6-E73C9134FE82}" type="datetimeFigureOut">
              <a:rPr lang="en-US" smtClean="0"/>
              <a:pPr/>
              <a:t>10/23/17</a:t>
            </a:fld>
            <a:endParaRPr lang="en-US"/>
          </a:p>
        </p:txBody>
      </p:sp>
      <p:sp>
        <p:nvSpPr>
          <p:cNvPr id="18" name="Slide Number Placeholder 17"/>
          <p:cNvSpPr>
            <a:spLocks noGrp="1"/>
          </p:cNvSpPr>
          <p:nvPr>
            <p:ph type="sldNum" sz="quarter" idx="11"/>
          </p:nvPr>
        </p:nvSpPr>
        <p:spPr/>
        <p:txBody>
          <a:bodyPr rtlCol="0"/>
          <a:lstStyle/>
          <a:p>
            <a:fld id="{31CDC40F-62A2-406D-BD3D-232816E9255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2CFED96-F999-44C0-85B6-E73C9134FE82}" type="datetimeFigureOut">
              <a:rPr lang="en-US" smtClean="0"/>
              <a:pPr/>
              <a:t>10/23/17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1CDC40F-62A2-406D-BD3D-232816E925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990600"/>
          </a:xfrm>
        </p:spPr>
        <p:txBody>
          <a:bodyPr>
            <a:normAutofit/>
          </a:bodyPr>
          <a:lstStyle/>
          <a:p>
            <a:r>
              <a:rPr lang="en-US" b="1" dirty="0" smtClean="0"/>
              <a:t>Unit 3: Financial Statements</a:t>
            </a:r>
            <a:endParaRPr lang="en-US" b="1" dirty="0"/>
          </a:p>
        </p:txBody>
      </p:sp>
      <p:pic>
        <p:nvPicPr>
          <p:cNvPr id="4" name="Picture 3" descr="http://www.baccpa.com/images/services/finance.jpg"/>
          <p:cNvPicPr/>
          <p:nvPr/>
        </p:nvPicPr>
        <p:blipFill>
          <a:blip r:embed="rId2"/>
          <a:srcRect/>
          <a:stretch>
            <a:fillRect/>
          </a:stretch>
        </p:blipFill>
        <p:spPr bwMode="auto">
          <a:xfrm>
            <a:off x="228600" y="2514600"/>
            <a:ext cx="3352800" cy="3733800"/>
          </a:xfrm>
          <a:prstGeom prst="rect">
            <a:avLst/>
          </a:prstGeom>
          <a:noFill/>
          <a:ln w="9525">
            <a:noFill/>
            <a:miter lim="800000"/>
            <a:headEnd/>
            <a:tailEnd/>
          </a:ln>
        </p:spPr>
      </p:pic>
      <p:pic>
        <p:nvPicPr>
          <p:cNvPr id="5" name="Picture 4" descr="http://www.euroinvestor.com/media/305641/balance_sheet_big.jpg"/>
          <p:cNvPicPr/>
          <p:nvPr/>
        </p:nvPicPr>
        <p:blipFill>
          <a:blip r:embed="rId3"/>
          <a:srcRect/>
          <a:stretch>
            <a:fillRect/>
          </a:stretch>
        </p:blipFill>
        <p:spPr bwMode="auto">
          <a:xfrm>
            <a:off x="3581401" y="2514600"/>
            <a:ext cx="5257799" cy="3733800"/>
          </a:xfrm>
          <a:prstGeom prst="rect">
            <a:avLst/>
          </a:prstGeom>
          <a:noFill/>
          <a:ln w="9525">
            <a:noFill/>
            <a:miter lim="800000"/>
            <a:headEnd/>
            <a:tailEnd/>
          </a:ln>
        </p:spPr>
      </p:pic>
      <p:sp>
        <p:nvSpPr>
          <p:cNvPr id="6" name="Subtitle 5"/>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preparing trading Account</a:t>
            </a:r>
            <a:endParaRPr lang="en-US" dirty="0"/>
          </a:p>
        </p:txBody>
      </p:sp>
      <p:sp>
        <p:nvSpPr>
          <p:cNvPr id="3" name="Content Placeholder 2"/>
          <p:cNvSpPr>
            <a:spLocks noGrp="1"/>
          </p:cNvSpPr>
          <p:nvPr>
            <p:ph sz="quarter" idx="1"/>
          </p:nvPr>
        </p:nvSpPr>
        <p:spPr/>
        <p:txBody>
          <a:bodyPr/>
          <a:lstStyle/>
          <a:p>
            <a:r>
              <a:rPr lang="en-US" b="1" dirty="0" smtClean="0"/>
              <a:t>Knowledge of Gross Profit</a:t>
            </a:r>
          </a:p>
          <a:p>
            <a:r>
              <a:rPr lang="en-US" b="1" dirty="0" smtClean="0"/>
              <a:t>Knowledge of All Direct expenses</a:t>
            </a:r>
          </a:p>
          <a:p>
            <a:r>
              <a:rPr lang="en-US" b="1" dirty="0" smtClean="0"/>
              <a:t>Precaution against future losses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Cost of Goods Sold &amp; gross Profit</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609600" y="914400"/>
            <a:ext cx="7315200" cy="541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quarter" idx="1"/>
          </p:nvPr>
        </p:nvSpPr>
        <p:spPr/>
        <p:txBody>
          <a:bodyPr/>
          <a:lstStyle/>
          <a:p>
            <a:r>
              <a:rPr lang="en-US" dirty="0" smtClean="0"/>
              <a:t>Prepare Trading Account for the year ending 31st March 2012 from the following information.</a:t>
            </a:r>
          </a:p>
          <a:p>
            <a:r>
              <a:rPr lang="en-US" dirty="0" smtClean="0"/>
              <a:t>Opening stock Rs. 1,70,000, Purchases return Rs. 10,000, Sales Rs.2,50,000, Wages Rs. 50,000,Sales return Rs. 20,000 Purchases Rs. 1,00,000,Carriage inward Rs. 20,000 Closing stock Rs. 1,60,000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Problem 2</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762000" y="1447800"/>
            <a:ext cx="6781800" cy="4648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and Loss Account</a:t>
            </a:r>
            <a:endParaRPr lang="en-US" dirty="0"/>
          </a:p>
        </p:txBody>
      </p:sp>
      <p:sp>
        <p:nvSpPr>
          <p:cNvPr id="3" name="Content Placeholder 2"/>
          <p:cNvSpPr>
            <a:spLocks noGrp="1"/>
          </p:cNvSpPr>
          <p:nvPr>
            <p:ph sz="quarter" idx="1"/>
          </p:nvPr>
        </p:nvSpPr>
        <p:spPr/>
        <p:txBody>
          <a:bodyPr/>
          <a:lstStyle/>
          <a:p>
            <a:r>
              <a:rPr lang="en-US" dirty="0" smtClean="0"/>
              <a:t>The Profit and loss account is an account which shows the net profit or net loss of a business for a particular year.</a:t>
            </a:r>
          </a:p>
          <a:p>
            <a:r>
              <a:rPr lang="en-US" dirty="0" smtClean="0"/>
              <a:t>The net profit or net loss is the profit earned or loss suffered after charging all business expenses (including depreciation and provisions).</a:t>
            </a:r>
          </a:p>
          <a:p>
            <a:r>
              <a:rPr lang="en-US" dirty="0" smtClean="0"/>
              <a:t>It is the final profit or loss of a business.</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11162"/>
          </a:xfrm>
        </p:spPr>
        <p:txBody>
          <a:bodyPr>
            <a:noAutofit/>
          </a:bodyPr>
          <a:lstStyle/>
          <a:p>
            <a:r>
              <a:rPr lang="en-US" sz="2000" dirty="0" smtClean="0"/>
              <a:t>Profit and Loss Account- Format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1066800" y="533400"/>
            <a:ext cx="6096000" cy="6172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Balance Sheet </a:t>
            </a:r>
            <a:endParaRPr lang="en-US" dirty="0"/>
          </a:p>
        </p:txBody>
      </p:sp>
      <p:sp>
        <p:nvSpPr>
          <p:cNvPr id="3" name="Content Placeholder 2"/>
          <p:cNvSpPr>
            <a:spLocks noGrp="1"/>
          </p:cNvSpPr>
          <p:nvPr>
            <p:ph sz="quarter" idx="1"/>
          </p:nvPr>
        </p:nvSpPr>
        <p:spPr>
          <a:xfrm>
            <a:off x="457200" y="838200"/>
            <a:ext cx="7467600" cy="5635752"/>
          </a:xfrm>
        </p:spPr>
        <p:txBody>
          <a:bodyPr/>
          <a:lstStyle/>
          <a:p>
            <a:pPr algn="just"/>
            <a:r>
              <a:rPr lang="en-US" dirty="0" smtClean="0"/>
              <a:t>It is a statement showing the position of the assets and liabilities of the business on the last day of the accounting year or on the date on which it is prepared. A balance sheet depicts the financial position of the business.</a:t>
            </a:r>
          </a:p>
          <a:p>
            <a:pPr algn="just"/>
            <a:r>
              <a:rPr lang="en-US" b="1" dirty="0" smtClean="0"/>
              <a:t>Balances of real and personal accounts</a:t>
            </a:r>
            <a:r>
              <a:rPr lang="en-US" dirty="0" smtClean="0"/>
              <a:t> and are grouped as assets and liabilities.</a:t>
            </a:r>
          </a:p>
          <a:p>
            <a:pPr algn="just"/>
            <a:r>
              <a:rPr lang="en-US" dirty="0" smtClean="0"/>
              <a:t>They are arranged in a proper way in the form of a statement which is called a balance sheet or a position statement. When balance sheet is represented in a 'T' from, assets are shown on the right hand side and liabilities are shown on the left hand side.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Marshaling of Balance Sheet</a:t>
            </a:r>
            <a:endParaRPr lang="en-US" dirty="0"/>
          </a:p>
        </p:txBody>
      </p:sp>
      <p:sp>
        <p:nvSpPr>
          <p:cNvPr id="3" name="Content Placeholder 2"/>
          <p:cNvSpPr>
            <a:spLocks noGrp="1"/>
          </p:cNvSpPr>
          <p:nvPr>
            <p:ph sz="quarter" idx="1"/>
          </p:nvPr>
        </p:nvSpPr>
        <p:spPr/>
        <p:txBody>
          <a:bodyPr/>
          <a:lstStyle/>
          <a:p>
            <a:r>
              <a:rPr lang="en-US" dirty="0" smtClean="0"/>
              <a:t>The arrangement of the different items of assets and liabilities in a balance sheet is called marshaling of balance sheet. This can be done in two ways</a:t>
            </a:r>
          </a:p>
          <a:p>
            <a:pPr>
              <a:buNone/>
            </a:pPr>
            <a:r>
              <a:rPr lang="en-US" dirty="0" smtClean="0"/>
              <a:t>(</a:t>
            </a:r>
            <a:r>
              <a:rPr lang="en-US" dirty="0" err="1" smtClean="0"/>
              <a:t>i</a:t>
            </a:r>
            <a:r>
              <a:rPr lang="en-US" dirty="0" smtClean="0"/>
              <a:t>) In order of liquidity</a:t>
            </a:r>
          </a:p>
          <a:p>
            <a:pPr>
              <a:buNone/>
            </a:pPr>
            <a:r>
              <a:rPr lang="en-US" dirty="0" smtClean="0"/>
              <a:t>(ii) In order of permanence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 Order of Liquidity</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457200" y="1752600"/>
            <a:ext cx="7696200" cy="39430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 of permanence</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200" y="1676400"/>
            <a:ext cx="7924800" cy="3733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sz="quarter" idx="1"/>
          </p:nvPr>
        </p:nvSpPr>
        <p:spPr/>
        <p:txBody>
          <a:bodyPr/>
          <a:lstStyle/>
          <a:p>
            <a:pPr algn="just"/>
            <a:r>
              <a:rPr lang="en-US" dirty="0" smtClean="0"/>
              <a:t>Basics in preparation of final Accounts –Theory, Basic adjustments in preparation of final Accounts- Theory, Preparation of company final accounts, Basic adjustments in preparation of  company final Accounts, Preparation of Horizontal format final accounts of Company, Preparation of Vertical format final accounts of Company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Adjustments </a:t>
            </a:r>
            <a:endParaRPr lang="en-US" dirty="0"/>
          </a:p>
        </p:txBody>
      </p:sp>
      <p:sp>
        <p:nvSpPr>
          <p:cNvPr id="3" name="Content Placeholder 2"/>
          <p:cNvSpPr>
            <a:spLocks noGrp="1"/>
          </p:cNvSpPr>
          <p:nvPr>
            <p:ph sz="quarter" idx="1"/>
          </p:nvPr>
        </p:nvSpPr>
        <p:spPr/>
        <p:txBody>
          <a:bodyPr>
            <a:normAutofit/>
          </a:bodyPr>
          <a:lstStyle/>
          <a:p>
            <a:pPr algn="just"/>
            <a:r>
              <a:rPr lang="en-US" dirty="0" smtClean="0"/>
              <a:t>It is possible that there are certain items of income or expenses which do not pertain to the accounting period for which Trial Balance is prepared or other such items which have accrued but have not been accounted for and hence are not reflected in Trial Balance.</a:t>
            </a:r>
          </a:p>
          <a:p>
            <a:pPr algn="just"/>
            <a:r>
              <a:rPr lang="en-US" dirty="0" smtClean="0"/>
              <a:t>Both these types of incomes and expenses are to be fully accounted for, only then the above stated two statements will show the true and fair  position of the business. These are called ‘adjustments’.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Closing Stock</a:t>
            </a: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smtClean="0"/>
              <a:t>Closing Stock is the stock of goods remaining unsold at the end of the accounting year.</a:t>
            </a:r>
          </a:p>
          <a:p>
            <a:endParaRPr lang="en-US" dirty="0"/>
          </a:p>
        </p:txBody>
      </p:sp>
      <p:pic>
        <p:nvPicPr>
          <p:cNvPr id="5" name="Picture 2"/>
          <p:cNvPicPr>
            <a:picLocks noChangeAspect="1" noChangeArrowheads="1"/>
          </p:cNvPicPr>
          <p:nvPr/>
        </p:nvPicPr>
        <p:blipFill>
          <a:blip r:embed="rId2"/>
          <a:srcRect/>
          <a:stretch>
            <a:fillRect/>
          </a:stretch>
        </p:blipFill>
        <p:spPr bwMode="auto">
          <a:xfrm>
            <a:off x="685800" y="1752600"/>
            <a:ext cx="6829425" cy="46863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Stock</a:t>
            </a:r>
            <a:endParaRPr lang="en-US" dirty="0"/>
          </a:p>
        </p:txBody>
      </p:sp>
      <p:pic>
        <p:nvPicPr>
          <p:cNvPr id="2051" name="Picture 3"/>
          <p:cNvPicPr>
            <a:picLocks noGrp="1" noChangeAspect="1" noChangeArrowheads="1"/>
          </p:cNvPicPr>
          <p:nvPr>
            <p:ph sz="quarter" idx="1"/>
          </p:nvPr>
        </p:nvPicPr>
        <p:blipFill>
          <a:blip r:embed="rId2"/>
          <a:srcRect/>
          <a:stretch>
            <a:fillRect/>
          </a:stretch>
        </p:blipFill>
        <p:spPr bwMode="auto">
          <a:xfrm>
            <a:off x="533400" y="1752600"/>
            <a:ext cx="6800850" cy="20288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Outstanding Expenses</a:t>
            </a:r>
            <a:endParaRPr lang="en-US" dirty="0"/>
          </a:p>
        </p:txBody>
      </p:sp>
      <p:sp>
        <p:nvSpPr>
          <p:cNvPr id="3" name="Content Placeholder 2"/>
          <p:cNvSpPr>
            <a:spLocks noGrp="1"/>
          </p:cNvSpPr>
          <p:nvPr>
            <p:ph sz="quarter" idx="1"/>
          </p:nvPr>
        </p:nvSpPr>
        <p:spPr>
          <a:xfrm>
            <a:off x="457200" y="838200"/>
            <a:ext cx="7467600" cy="5635752"/>
          </a:xfrm>
        </p:spPr>
        <p:txBody>
          <a:bodyPr/>
          <a:lstStyle/>
          <a:p>
            <a:pPr algn="just"/>
            <a:r>
              <a:rPr lang="en-US" dirty="0" smtClean="0"/>
              <a:t>Expense which is related to the current accounting period but not yet paid is known as Outstanding Expense.</a:t>
            </a:r>
          </a:p>
          <a:p>
            <a:endParaRPr lang="en-US" dirty="0"/>
          </a:p>
        </p:txBody>
      </p:sp>
      <p:pic>
        <p:nvPicPr>
          <p:cNvPr id="5" name="Picture 2"/>
          <p:cNvPicPr>
            <a:picLocks noChangeAspect="1" noChangeArrowheads="1"/>
          </p:cNvPicPr>
          <p:nvPr/>
        </p:nvPicPr>
        <p:blipFill>
          <a:blip r:embed="rId2"/>
          <a:srcRect/>
          <a:stretch>
            <a:fillRect/>
          </a:stretch>
        </p:blipFill>
        <p:spPr bwMode="auto">
          <a:xfrm>
            <a:off x="1066800" y="2114550"/>
            <a:ext cx="5381625" cy="45148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304800"/>
          </a:xfrm>
        </p:spPr>
        <p:txBody>
          <a:bodyPr>
            <a:normAutofit fontScale="90000"/>
          </a:bodyPr>
          <a:lstStyle/>
          <a:p>
            <a:r>
              <a:rPr lang="en-US" dirty="0" smtClean="0"/>
              <a:t>Prepaid Expenses</a:t>
            </a:r>
            <a:endParaRPr lang="en-US" dirty="0"/>
          </a:p>
        </p:txBody>
      </p:sp>
      <p:sp>
        <p:nvSpPr>
          <p:cNvPr id="5" name="Content Placeholder 4"/>
          <p:cNvSpPr>
            <a:spLocks noGrp="1"/>
          </p:cNvSpPr>
          <p:nvPr>
            <p:ph sz="quarter" idx="1"/>
          </p:nvPr>
        </p:nvSpPr>
        <p:spPr>
          <a:xfrm>
            <a:off x="457200" y="533400"/>
            <a:ext cx="7467600" cy="5940552"/>
          </a:xfrm>
        </p:spPr>
        <p:txBody>
          <a:bodyPr/>
          <a:lstStyle/>
          <a:p>
            <a:r>
              <a:rPr lang="en-US" dirty="0" smtClean="0"/>
              <a:t>Sometimes a part of a certain expense paid may relate to the next accounting period. Such expenses is called prepaid expense or expenses paid in advance.</a:t>
            </a:r>
            <a:endParaRPr lang="en-US" dirty="0"/>
          </a:p>
        </p:txBody>
      </p:sp>
      <p:pic>
        <p:nvPicPr>
          <p:cNvPr id="4099" name="Picture 3"/>
          <p:cNvPicPr>
            <a:picLocks noChangeAspect="1" noChangeArrowheads="1"/>
          </p:cNvPicPr>
          <p:nvPr/>
        </p:nvPicPr>
        <p:blipFill>
          <a:blip r:embed="rId2"/>
          <a:srcRect/>
          <a:stretch>
            <a:fillRect/>
          </a:stretch>
        </p:blipFill>
        <p:spPr bwMode="auto">
          <a:xfrm>
            <a:off x="3200400" y="1752600"/>
            <a:ext cx="5257800" cy="4953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b="1" dirty="0" smtClean="0"/>
              <a:t>Accrued income (Due but not received)</a:t>
            </a: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smtClean="0"/>
              <a:t>Accrued income means income earned but not received till the end of the accounting year.</a:t>
            </a:r>
            <a:endParaRPr lang="en-US" dirty="0"/>
          </a:p>
        </p:txBody>
      </p:sp>
      <p:pic>
        <p:nvPicPr>
          <p:cNvPr id="5" name="Picture 2"/>
          <p:cNvPicPr>
            <a:picLocks noChangeAspect="1" noChangeArrowheads="1"/>
          </p:cNvPicPr>
          <p:nvPr/>
        </p:nvPicPr>
        <p:blipFill>
          <a:blip r:embed="rId2"/>
          <a:srcRect/>
          <a:stretch>
            <a:fillRect/>
          </a:stretch>
        </p:blipFill>
        <p:spPr bwMode="auto">
          <a:xfrm>
            <a:off x="1447800" y="1752600"/>
            <a:ext cx="5257800" cy="4724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US" sz="2000" b="1" dirty="0" smtClean="0"/>
              <a:t>Unearned income/income Received in Advance</a:t>
            </a:r>
            <a:endParaRPr lang="en-US" sz="2000" dirty="0"/>
          </a:p>
        </p:txBody>
      </p:sp>
      <p:sp>
        <p:nvSpPr>
          <p:cNvPr id="5" name="Content Placeholder 4"/>
          <p:cNvSpPr>
            <a:spLocks noGrp="1"/>
          </p:cNvSpPr>
          <p:nvPr>
            <p:ph sz="quarter" idx="1"/>
          </p:nvPr>
        </p:nvSpPr>
        <p:spPr>
          <a:xfrm>
            <a:off x="457200" y="838200"/>
            <a:ext cx="7467600" cy="5635752"/>
          </a:xfrm>
        </p:spPr>
        <p:txBody>
          <a:bodyPr/>
          <a:lstStyle/>
          <a:p>
            <a:r>
              <a:rPr lang="en-US" dirty="0" smtClean="0"/>
              <a:t>Sometimes income is received before it becomes actually due. Such income is called “unearned income” or “income received in advance”.</a:t>
            </a:r>
            <a:endParaRPr lang="en-US" dirty="0"/>
          </a:p>
        </p:txBody>
      </p:sp>
      <p:pic>
        <p:nvPicPr>
          <p:cNvPr id="6" name="Picture 2"/>
          <p:cNvPicPr>
            <a:picLocks noChangeAspect="1" noChangeArrowheads="1"/>
          </p:cNvPicPr>
          <p:nvPr/>
        </p:nvPicPr>
        <p:blipFill>
          <a:blip r:embed="rId2"/>
          <a:srcRect/>
          <a:stretch>
            <a:fillRect/>
          </a:stretch>
        </p:blipFill>
        <p:spPr bwMode="auto">
          <a:xfrm>
            <a:off x="1524000" y="2209800"/>
            <a:ext cx="4419600" cy="914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66800" y="2895600"/>
            <a:ext cx="5257800" cy="3505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Interest on capital</a:t>
            </a:r>
            <a:endParaRPr lang="en-US" dirty="0"/>
          </a:p>
        </p:txBody>
      </p:sp>
      <p:sp>
        <p:nvSpPr>
          <p:cNvPr id="5" name="Content Placeholder 4"/>
          <p:cNvSpPr>
            <a:spLocks noGrp="1"/>
          </p:cNvSpPr>
          <p:nvPr>
            <p:ph sz="quarter" idx="1"/>
          </p:nvPr>
        </p:nvSpPr>
        <p:spPr>
          <a:xfrm>
            <a:off x="457200" y="990600"/>
            <a:ext cx="7467600" cy="5483352"/>
          </a:xfrm>
        </p:spPr>
        <p:txBody>
          <a:bodyPr/>
          <a:lstStyle/>
          <a:p>
            <a:r>
              <a:rPr lang="en-US" dirty="0" smtClean="0"/>
              <a:t>As per business entity concept capital of the proprietor is a liability for the business. Like other loans interest can be paid on capital also. </a:t>
            </a:r>
            <a:endParaRPr lang="en-US" dirty="0"/>
          </a:p>
        </p:txBody>
      </p:sp>
      <p:pic>
        <p:nvPicPr>
          <p:cNvPr id="7" name="Picture 2"/>
          <p:cNvPicPr>
            <a:picLocks noChangeAspect="1" noChangeArrowheads="1"/>
          </p:cNvPicPr>
          <p:nvPr/>
        </p:nvPicPr>
        <p:blipFill>
          <a:blip r:embed="rId2"/>
          <a:srcRect/>
          <a:stretch>
            <a:fillRect/>
          </a:stretch>
        </p:blipFill>
        <p:spPr bwMode="auto">
          <a:xfrm>
            <a:off x="1905000" y="2133600"/>
            <a:ext cx="3124200" cy="7239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990600" y="2971800"/>
            <a:ext cx="4752975" cy="3657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Interest on drawings</a:t>
            </a:r>
            <a:endParaRPr lang="en-US" dirty="0"/>
          </a:p>
        </p:txBody>
      </p:sp>
      <p:sp>
        <p:nvSpPr>
          <p:cNvPr id="5" name="Content Placeholder 4"/>
          <p:cNvSpPr>
            <a:spLocks noGrp="1"/>
          </p:cNvSpPr>
          <p:nvPr>
            <p:ph sz="quarter" idx="1"/>
          </p:nvPr>
        </p:nvSpPr>
        <p:spPr>
          <a:xfrm>
            <a:off x="457200" y="914400"/>
            <a:ext cx="7467600" cy="5559552"/>
          </a:xfrm>
        </p:spPr>
        <p:txBody>
          <a:bodyPr/>
          <a:lstStyle/>
          <a:p>
            <a:r>
              <a:rPr lang="en-US" dirty="0" smtClean="0"/>
              <a:t>Interest may also be charged on money withdrawn by the proprietor for household use.</a:t>
            </a:r>
            <a:endParaRPr lang="en-US" dirty="0"/>
          </a:p>
        </p:txBody>
      </p:sp>
      <p:pic>
        <p:nvPicPr>
          <p:cNvPr id="6" name="Picture 2"/>
          <p:cNvPicPr>
            <a:picLocks noChangeAspect="1" noChangeArrowheads="1"/>
          </p:cNvPicPr>
          <p:nvPr/>
        </p:nvPicPr>
        <p:blipFill>
          <a:blip r:embed="rId2"/>
          <a:srcRect/>
          <a:stretch>
            <a:fillRect/>
          </a:stretch>
        </p:blipFill>
        <p:spPr bwMode="auto">
          <a:xfrm>
            <a:off x="1447800" y="1981200"/>
            <a:ext cx="4114800" cy="9906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143000" y="3124200"/>
            <a:ext cx="5410200" cy="3352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11162"/>
          </a:xfrm>
        </p:spPr>
        <p:txBody>
          <a:bodyPr>
            <a:normAutofit fontScale="90000"/>
          </a:bodyPr>
          <a:lstStyle/>
          <a:p>
            <a:r>
              <a:rPr lang="en-US" dirty="0" smtClean="0"/>
              <a:t>Depreciation</a:t>
            </a:r>
            <a:endParaRPr lang="en-US" dirty="0"/>
          </a:p>
        </p:txBody>
      </p:sp>
      <p:sp>
        <p:nvSpPr>
          <p:cNvPr id="3" name="Content Placeholder 2"/>
          <p:cNvSpPr>
            <a:spLocks noGrp="1"/>
          </p:cNvSpPr>
          <p:nvPr>
            <p:ph sz="quarter" idx="1"/>
          </p:nvPr>
        </p:nvSpPr>
        <p:spPr>
          <a:xfrm>
            <a:off x="457200" y="457200"/>
            <a:ext cx="7467600" cy="6016752"/>
          </a:xfrm>
        </p:spPr>
        <p:txBody>
          <a:bodyPr>
            <a:normAutofit/>
          </a:bodyPr>
          <a:lstStyle/>
          <a:p>
            <a:r>
              <a:rPr lang="en-US" sz="2000" dirty="0" smtClean="0"/>
              <a:t>The value of fixed assets such as Plant and Machinery, Furniture and Fixtures, Land &amp; Building, Motor Vehicles etc. goes on reducing year after year due to wear and tear, obsolescence or for any other reason.</a:t>
            </a:r>
            <a:endParaRPr lang="en-US" sz="2000" dirty="0"/>
          </a:p>
        </p:txBody>
      </p:sp>
      <p:pic>
        <p:nvPicPr>
          <p:cNvPr id="5" name="Picture 2"/>
          <p:cNvPicPr>
            <a:picLocks noChangeAspect="1" noChangeArrowheads="1"/>
          </p:cNvPicPr>
          <p:nvPr/>
        </p:nvPicPr>
        <p:blipFill>
          <a:blip r:embed="rId2"/>
          <a:srcRect/>
          <a:stretch>
            <a:fillRect/>
          </a:stretch>
        </p:blipFill>
        <p:spPr bwMode="auto">
          <a:xfrm>
            <a:off x="1143000" y="1752600"/>
            <a:ext cx="5105400" cy="4953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pPr algn="just"/>
            <a:r>
              <a:rPr lang="en-US" dirty="0" smtClean="0"/>
              <a:t>When a student has studied for a year, he/she wants to know how much he/she has learnt during that period. </a:t>
            </a:r>
          </a:p>
          <a:p>
            <a:pPr algn="just"/>
            <a:r>
              <a:rPr lang="en-US" dirty="0" smtClean="0"/>
              <a:t>Similarly, every business enterprise wants to know the result of its activities of a particular period which is generally one year and what is its financial position on a particular date which is at the end of this period. For this, it prepares various statements which are called the financial statements.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Further Bad Debts</a:t>
            </a:r>
            <a:endParaRPr lang="en-US" dirty="0"/>
          </a:p>
        </p:txBody>
      </p:sp>
      <p:sp>
        <p:nvSpPr>
          <p:cNvPr id="5" name="Content Placeholder 4"/>
          <p:cNvSpPr>
            <a:spLocks noGrp="1"/>
          </p:cNvSpPr>
          <p:nvPr>
            <p:ph sz="quarter" idx="1"/>
          </p:nvPr>
        </p:nvSpPr>
        <p:spPr>
          <a:xfrm>
            <a:off x="457200" y="609600"/>
            <a:ext cx="7924800" cy="5864352"/>
          </a:xfrm>
        </p:spPr>
        <p:txBody>
          <a:bodyPr/>
          <a:lstStyle/>
          <a:p>
            <a:r>
              <a:rPr lang="en-US" dirty="0" smtClean="0"/>
              <a:t>When the goods are sold on credit basis some of the debtors partly pay the due amount or do not pay at all. If this amount cannot be recovered it is called bad debts and is a loss to the firm.</a:t>
            </a:r>
          </a:p>
          <a:p>
            <a:endParaRPr lang="en-US" dirty="0"/>
          </a:p>
        </p:txBody>
      </p:sp>
      <p:pic>
        <p:nvPicPr>
          <p:cNvPr id="6" name="Picture 2"/>
          <p:cNvPicPr>
            <a:picLocks noChangeAspect="1" noChangeArrowheads="1"/>
          </p:cNvPicPr>
          <p:nvPr/>
        </p:nvPicPr>
        <p:blipFill>
          <a:blip r:embed="rId2"/>
          <a:srcRect/>
          <a:stretch>
            <a:fillRect/>
          </a:stretch>
        </p:blipFill>
        <p:spPr bwMode="auto">
          <a:xfrm>
            <a:off x="1143000" y="2133601"/>
            <a:ext cx="5029200" cy="4495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11162"/>
          </a:xfrm>
        </p:spPr>
        <p:txBody>
          <a:bodyPr>
            <a:normAutofit fontScale="90000"/>
          </a:bodyPr>
          <a:lstStyle/>
          <a:p>
            <a:r>
              <a:rPr lang="en-US" sz="2400" b="1" dirty="0" smtClean="0"/>
              <a:t>Provision for Bad and Doubtful debts</a:t>
            </a:r>
            <a:endParaRPr lang="en-US" sz="2400" dirty="0"/>
          </a:p>
        </p:txBody>
      </p:sp>
      <p:sp>
        <p:nvSpPr>
          <p:cNvPr id="5" name="Content Placeholder 4"/>
          <p:cNvSpPr>
            <a:spLocks noGrp="1"/>
          </p:cNvSpPr>
          <p:nvPr>
            <p:ph sz="quarter" idx="1"/>
          </p:nvPr>
        </p:nvSpPr>
        <p:spPr>
          <a:xfrm>
            <a:off x="457200" y="685800"/>
            <a:ext cx="7467600" cy="5788152"/>
          </a:xfrm>
        </p:spPr>
        <p:txBody>
          <a:bodyPr/>
          <a:lstStyle/>
          <a:p>
            <a:r>
              <a:rPr lang="en-US" sz="2000" dirty="0" smtClean="0"/>
              <a:t>It will be a sound accounting practice that a suitable amount is kept aside in the current year to meet the possible loss of bad debts in the next year. </a:t>
            </a:r>
          </a:p>
          <a:p>
            <a:r>
              <a:rPr lang="en-US" sz="2000" dirty="0" smtClean="0"/>
              <a:t>Decision regarding maintenance for provision for Bad Doubtful Debts is taken at the end of the year so it is an item of adjustment. It is called a provision for Bad and Doubtful Debt.</a:t>
            </a:r>
          </a:p>
          <a:p>
            <a:endParaRPr lang="en-US" dirty="0"/>
          </a:p>
        </p:txBody>
      </p:sp>
      <p:pic>
        <p:nvPicPr>
          <p:cNvPr id="8" name="Picture 2"/>
          <p:cNvPicPr>
            <a:picLocks noChangeAspect="1" noChangeArrowheads="1"/>
          </p:cNvPicPr>
          <p:nvPr/>
        </p:nvPicPr>
        <p:blipFill>
          <a:blip r:embed="rId2"/>
          <a:srcRect/>
          <a:stretch>
            <a:fillRect/>
          </a:stretch>
        </p:blipFill>
        <p:spPr bwMode="auto">
          <a:xfrm>
            <a:off x="990600" y="3048000"/>
            <a:ext cx="5410200" cy="3352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334962"/>
          </a:xfrm>
        </p:spPr>
        <p:txBody>
          <a:bodyPr>
            <a:normAutofit fontScale="90000"/>
          </a:bodyPr>
          <a:lstStyle/>
          <a:p>
            <a:r>
              <a:rPr lang="en-US" sz="2400" b="1" dirty="0" smtClean="0"/>
              <a:t>Provision for Bad and Doubtful debts</a:t>
            </a:r>
            <a:endParaRPr lang="en-US" sz="2400" dirty="0"/>
          </a:p>
        </p:txBody>
      </p:sp>
      <p:pic>
        <p:nvPicPr>
          <p:cNvPr id="12291" name="Picture 3"/>
          <p:cNvPicPr>
            <a:picLocks noGrp="1" noChangeAspect="1" noChangeArrowheads="1"/>
          </p:cNvPicPr>
          <p:nvPr>
            <p:ph sz="quarter" idx="1"/>
          </p:nvPr>
        </p:nvPicPr>
        <p:blipFill>
          <a:blip r:embed="rId2"/>
          <a:srcRect/>
          <a:stretch>
            <a:fillRect/>
          </a:stretch>
        </p:blipFill>
        <p:spPr bwMode="auto">
          <a:xfrm>
            <a:off x="1371600" y="685800"/>
            <a:ext cx="4953000" cy="57880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t>Provision for Discount on Debtors</a:t>
            </a:r>
            <a:endParaRPr lang="en-US" dirty="0"/>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smtClean="0"/>
              <a:t>A business enterprise allows discount to its debtors to encourage prompt payments. Discount likely to be allowed to customers in an accounting year can be estimated and provided for by creating a provision for discount on debtors.</a:t>
            </a:r>
          </a:p>
          <a:p>
            <a:r>
              <a:rPr lang="en-US" dirty="0" smtClean="0"/>
              <a:t>Provision for discount is made on good debtors which are arrived at </a:t>
            </a:r>
            <a:r>
              <a:rPr lang="en-US" b="1" dirty="0" smtClean="0"/>
              <a:t>by deducting further bad debts and the provision for doubtful debts.</a:t>
            </a:r>
          </a:p>
          <a:p>
            <a:r>
              <a:rPr lang="en-US" dirty="0" smtClean="0"/>
              <a:t> </a:t>
            </a:r>
          </a:p>
          <a:p>
            <a:endParaRPr lang="en-US" dirty="0" smtClean="0"/>
          </a:p>
          <a:p>
            <a:r>
              <a:rPr lang="en-US" dirty="0" smtClean="0"/>
              <a:t>The two fold effect of this entry will be:</a:t>
            </a:r>
          </a:p>
          <a:p>
            <a:pPr>
              <a:buFont typeface="Wingdings" pitchFamily="2" charset="2"/>
              <a:buChar char="Ø"/>
            </a:pPr>
            <a:r>
              <a:rPr lang="en-US" dirty="0" smtClean="0"/>
              <a:t>Such provision will be </a:t>
            </a:r>
            <a:r>
              <a:rPr lang="en-US" b="1" dirty="0" smtClean="0"/>
              <a:t>shown on the Dr. side of P&amp;L A/c.</a:t>
            </a:r>
          </a:p>
          <a:p>
            <a:pPr>
              <a:buFont typeface="Wingdings" pitchFamily="2" charset="2"/>
              <a:buChar char="Ø"/>
            </a:pPr>
            <a:r>
              <a:rPr lang="en-US" dirty="0" smtClean="0"/>
              <a:t>It will be shown by </a:t>
            </a:r>
            <a:r>
              <a:rPr lang="en-US" b="1" dirty="0" smtClean="0"/>
              <a:t>way of deduction from sundry debtors(after deduction of further bad debts &amp; the provision for doubtful debts) on the asset side of the Balance Sheet.</a:t>
            </a:r>
            <a:endParaRPr lang="en-US" b="1" dirty="0"/>
          </a:p>
        </p:txBody>
      </p:sp>
      <p:pic>
        <p:nvPicPr>
          <p:cNvPr id="5" name="Picture 2"/>
          <p:cNvPicPr>
            <a:picLocks noChangeAspect="1" noChangeArrowheads="1"/>
          </p:cNvPicPr>
          <p:nvPr/>
        </p:nvPicPr>
        <p:blipFill>
          <a:blip r:embed="rId2"/>
          <a:srcRect/>
          <a:stretch>
            <a:fillRect/>
          </a:stretch>
        </p:blipFill>
        <p:spPr bwMode="auto">
          <a:xfrm>
            <a:off x="1066800" y="3352800"/>
            <a:ext cx="4800600" cy="6762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for Discount on creditors</a:t>
            </a:r>
            <a:endParaRPr lang="en-US" dirty="0"/>
          </a:p>
        </p:txBody>
      </p:sp>
      <p:sp>
        <p:nvSpPr>
          <p:cNvPr id="3" name="Content Placeholder 2"/>
          <p:cNvSpPr>
            <a:spLocks noGrp="1"/>
          </p:cNvSpPr>
          <p:nvPr>
            <p:ph sz="quarter" idx="1"/>
          </p:nvPr>
        </p:nvSpPr>
        <p:spPr/>
        <p:txBody>
          <a:bodyPr/>
          <a:lstStyle/>
          <a:p>
            <a:r>
              <a:rPr lang="en-US" dirty="0" smtClean="0"/>
              <a:t>As the firm has to provide for discount on debtors, similarly, the firm may have chance to receive discount on the last date of the accounting year, if the payment is made within the scheduled period.</a:t>
            </a:r>
          </a:p>
          <a:p>
            <a:r>
              <a:rPr lang="en-US" sz="2000" b="1" dirty="0" smtClean="0"/>
              <a:t>Reserve for discount on creditors A/c…….Dr.</a:t>
            </a:r>
          </a:p>
          <a:p>
            <a:pPr>
              <a:buNone/>
            </a:pPr>
            <a:r>
              <a:rPr lang="en-US" sz="2000" b="1" dirty="0" smtClean="0"/>
              <a:t>                         To Profit &amp; Loss A/c</a:t>
            </a:r>
          </a:p>
          <a:p>
            <a:r>
              <a:rPr lang="en-US" dirty="0" smtClean="0"/>
              <a:t>Two Fold effect in financial Statement is:</a:t>
            </a:r>
          </a:p>
          <a:p>
            <a:pPr>
              <a:buFont typeface="Wingdings" pitchFamily="2" charset="2"/>
              <a:buChar char="Ø"/>
            </a:pPr>
            <a:r>
              <a:rPr lang="en-US" b="1" dirty="0" smtClean="0"/>
              <a:t>Shown in the credit side of the P&amp;L A/c.</a:t>
            </a:r>
          </a:p>
          <a:p>
            <a:pPr>
              <a:buFont typeface="Wingdings" pitchFamily="2" charset="2"/>
              <a:buChar char="Ø"/>
            </a:pPr>
            <a:r>
              <a:rPr lang="en-US" b="1" dirty="0" smtClean="0"/>
              <a:t>Shown in the liability side of the balance sheet as a deduction from sundry creditors</a:t>
            </a:r>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of Stock by fire or theft</a:t>
            </a:r>
            <a:endParaRPr lang="en-US" dirty="0"/>
          </a:p>
        </p:txBody>
      </p:sp>
      <p:sp>
        <p:nvSpPr>
          <p:cNvPr id="3" name="Content Placeholder 2"/>
          <p:cNvSpPr>
            <a:spLocks noGrp="1"/>
          </p:cNvSpPr>
          <p:nvPr>
            <p:ph sz="quarter" idx="1"/>
          </p:nvPr>
        </p:nvSpPr>
        <p:spPr>
          <a:xfrm>
            <a:off x="457200" y="1600200"/>
            <a:ext cx="7924800" cy="4873752"/>
          </a:xfrm>
        </p:spPr>
        <p:txBody>
          <a:bodyPr>
            <a:normAutofit fontScale="92500" lnSpcReduction="10000"/>
          </a:bodyPr>
          <a:lstStyle/>
          <a:p>
            <a:r>
              <a:rPr lang="en-US" dirty="0" smtClean="0"/>
              <a:t>In Business, the Loss of Stock may occur by fire or theft. The position of the business may be:</a:t>
            </a:r>
          </a:p>
          <a:p>
            <a:pPr marL="514350" indent="-514350">
              <a:buFont typeface="+mj-lt"/>
              <a:buAutoNum type="romanLcPeriod"/>
            </a:pPr>
            <a:r>
              <a:rPr lang="en-US" b="1" dirty="0" smtClean="0"/>
              <a:t>All the Stock is fully insured. (Two Fold effect)</a:t>
            </a:r>
          </a:p>
          <a:p>
            <a:pPr marL="514350" indent="-514350">
              <a:buFont typeface="+mj-lt"/>
              <a:buAutoNum type="romanLcPeriod"/>
            </a:pPr>
            <a:r>
              <a:rPr lang="en-US" b="1" dirty="0" smtClean="0"/>
              <a:t>The Stock is partly insured. (Three Fold effect)</a:t>
            </a:r>
          </a:p>
          <a:p>
            <a:pPr marL="514350" indent="-514350">
              <a:buFont typeface="+mj-lt"/>
              <a:buAutoNum type="romanLcPeriod"/>
            </a:pPr>
            <a:r>
              <a:rPr lang="en-US" b="1" dirty="0" smtClean="0"/>
              <a:t>The stock is not insured at all.</a:t>
            </a:r>
            <a:r>
              <a:rPr lang="en-US" dirty="0" smtClean="0"/>
              <a:t> </a:t>
            </a:r>
            <a:r>
              <a:rPr lang="en-US" b="1" dirty="0" smtClean="0"/>
              <a:t>(Two Fold effect)</a:t>
            </a:r>
            <a:endParaRPr lang="en-US" dirty="0" smtClean="0"/>
          </a:p>
          <a:p>
            <a:pPr marL="514350" indent="-514350">
              <a:buFont typeface="+mj-lt"/>
              <a:buAutoNum type="romanLcPeriod"/>
            </a:pPr>
            <a:endParaRPr lang="en-US" dirty="0" smtClean="0"/>
          </a:p>
          <a:p>
            <a:pPr marL="514350" indent="-514350">
              <a:buFont typeface="Wingdings" pitchFamily="2" charset="2"/>
              <a:buChar char="Ø"/>
            </a:pPr>
            <a:r>
              <a:rPr lang="en-US" b="1" dirty="0" smtClean="0"/>
              <a:t>Trading Account</a:t>
            </a:r>
            <a:r>
              <a:rPr lang="en-US" dirty="0" smtClean="0"/>
              <a:t>: Cr. Side Loss of goods. (Goods Worth Destroyed)</a:t>
            </a:r>
          </a:p>
          <a:p>
            <a:pPr marL="514350" indent="-514350">
              <a:buFont typeface="Wingdings" pitchFamily="2" charset="2"/>
              <a:buChar char="Ø"/>
            </a:pPr>
            <a:r>
              <a:rPr lang="en-US" b="1" dirty="0" smtClean="0"/>
              <a:t>P&amp;L Account</a:t>
            </a:r>
            <a:r>
              <a:rPr lang="en-US" dirty="0" smtClean="0"/>
              <a:t>: Dr. Side Amount of loss of goods. (Amount of Loss which cannot be Claimed)</a:t>
            </a:r>
          </a:p>
          <a:p>
            <a:pPr marL="514350" indent="-514350">
              <a:buFont typeface="Wingdings" pitchFamily="2" charset="2"/>
              <a:buChar char="Ø"/>
            </a:pPr>
            <a:r>
              <a:rPr lang="en-US" b="1" dirty="0" smtClean="0"/>
              <a:t>Balance Sheet</a:t>
            </a:r>
            <a:r>
              <a:rPr lang="en-US" dirty="0" smtClean="0"/>
              <a:t>: Asset side Amount claim form Insurance Co. ( full Amount or Partial Amount claimed as shown in Problem)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Commission</a:t>
            </a:r>
            <a:endParaRPr lang="en-US" dirty="0"/>
          </a:p>
        </p:txBody>
      </p:sp>
      <p:sp>
        <p:nvSpPr>
          <p:cNvPr id="3" name="Content Placeholder 2"/>
          <p:cNvSpPr>
            <a:spLocks noGrp="1"/>
          </p:cNvSpPr>
          <p:nvPr>
            <p:ph sz="quarter" idx="1"/>
          </p:nvPr>
        </p:nvSpPr>
        <p:spPr/>
        <p:txBody>
          <a:bodyPr/>
          <a:lstStyle/>
          <a:p>
            <a:r>
              <a:rPr lang="en-US" dirty="0" smtClean="0"/>
              <a:t>The manager of the business is sometimes given the commission on the net profit of the company. The percentage of the commission is applied on the profit either </a:t>
            </a:r>
            <a:r>
              <a:rPr lang="en-US" i="1" dirty="0" smtClean="0"/>
              <a:t>before charging such commission or after charging such commission.</a:t>
            </a:r>
          </a:p>
          <a:p>
            <a:r>
              <a:rPr lang="en-US" dirty="0" smtClean="0"/>
              <a:t>In the absence of any such information, it is assumed that commission is allowed as a percentage of the net profit before charging such commission.</a:t>
            </a:r>
          </a:p>
          <a:p>
            <a:r>
              <a:rPr lang="en-US" dirty="0" smtClean="0"/>
              <a:t>Shown in </a:t>
            </a:r>
            <a:r>
              <a:rPr lang="en-US" b="1" dirty="0" smtClean="0"/>
              <a:t>Dr. side of P&amp;L Account </a:t>
            </a:r>
            <a:r>
              <a:rPr lang="en-US" dirty="0" smtClean="0"/>
              <a:t>and Under </a:t>
            </a:r>
            <a:r>
              <a:rPr lang="en-US" b="1" dirty="0" smtClean="0"/>
              <a:t>Current Liabilities and Provisions</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Manger’s Commission</a:t>
            </a:r>
            <a:endParaRPr lang="en-US" dirty="0"/>
          </a:p>
        </p:txBody>
      </p:sp>
      <p:sp>
        <p:nvSpPr>
          <p:cNvPr id="3" name="Content Placeholder 2"/>
          <p:cNvSpPr>
            <a:spLocks noGrp="1"/>
          </p:cNvSpPr>
          <p:nvPr>
            <p:ph sz="quarter" idx="1"/>
          </p:nvPr>
        </p:nvSpPr>
        <p:spPr>
          <a:xfrm>
            <a:off x="457200" y="1600200"/>
            <a:ext cx="8153400" cy="4873752"/>
          </a:xfrm>
        </p:spPr>
        <p:txBody>
          <a:bodyPr/>
          <a:lstStyle/>
          <a:p>
            <a:r>
              <a:rPr lang="en-US" dirty="0" smtClean="0"/>
              <a:t>Let the net profit of a business is Rs. 110 before charging commission. If the manger is entitled to 10% of the net profit before charging such commission. The commission will be calculated as follows:</a:t>
            </a:r>
          </a:p>
          <a:p>
            <a:r>
              <a:rPr lang="en-US" dirty="0" smtClean="0"/>
              <a:t>Rs.110* 10/100 = Rs.11</a:t>
            </a:r>
          </a:p>
          <a:p>
            <a:r>
              <a:rPr lang="en-US" dirty="0" smtClean="0"/>
              <a:t>In case the commission is 10% of the profit after charging such commission, it will be calculated as :</a:t>
            </a:r>
          </a:p>
          <a:p>
            <a:r>
              <a:rPr lang="en-US" dirty="0" smtClean="0"/>
              <a:t>= Profit </a:t>
            </a:r>
            <a:r>
              <a:rPr lang="en-US" smtClean="0"/>
              <a:t>before commission* % </a:t>
            </a:r>
            <a:r>
              <a:rPr lang="en-US" dirty="0" smtClean="0"/>
              <a:t>of commission/ (100 + commission)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Goods distributed as free samples</a:t>
            </a:r>
            <a:endParaRPr lang="en-US" dirty="0"/>
          </a:p>
        </p:txBody>
      </p:sp>
      <p:sp>
        <p:nvSpPr>
          <p:cNvPr id="3" name="Content Placeholder 2"/>
          <p:cNvSpPr>
            <a:spLocks noGrp="1"/>
          </p:cNvSpPr>
          <p:nvPr>
            <p:ph sz="quarter" idx="1"/>
          </p:nvPr>
        </p:nvSpPr>
        <p:spPr/>
        <p:txBody>
          <a:bodyPr/>
          <a:lstStyle/>
          <a:p>
            <a:pPr algn="just"/>
            <a:r>
              <a:rPr lang="en-US" dirty="0" smtClean="0"/>
              <a:t>It must be treated as distributed for advertisement purposes.</a:t>
            </a:r>
          </a:p>
          <a:p>
            <a:pPr algn="just"/>
            <a:r>
              <a:rPr lang="en-US" b="1" dirty="0" smtClean="0"/>
              <a:t>Deducted</a:t>
            </a:r>
            <a:r>
              <a:rPr lang="en-US" dirty="0" smtClean="0"/>
              <a:t> from </a:t>
            </a:r>
            <a:r>
              <a:rPr lang="en-US" b="1" dirty="0" smtClean="0"/>
              <a:t>purchases</a:t>
            </a:r>
            <a:r>
              <a:rPr lang="en-US" dirty="0" smtClean="0"/>
              <a:t> on the </a:t>
            </a:r>
            <a:r>
              <a:rPr lang="en-US" b="1" dirty="0" smtClean="0"/>
              <a:t>Dr. side </a:t>
            </a:r>
            <a:r>
              <a:rPr lang="en-US" dirty="0" smtClean="0"/>
              <a:t>of </a:t>
            </a:r>
            <a:r>
              <a:rPr lang="en-US" b="1" dirty="0" smtClean="0"/>
              <a:t>Trading account</a:t>
            </a:r>
            <a:r>
              <a:rPr lang="en-US" dirty="0" smtClean="0"/>
              <a:t>.</a:t>
            </a:r>
          </a:p>
          <a:p>
            <a:pPr algn="just"/>
            <a:r>
              <a:rPr lang="en-US" b="1" dirty="0" smtClean="0"/>
              <a:t>Added </a:t>
            </a:r>
            <a:r>
              <a:rPr lang="en-US" dirty="0" smtClean="0"/>
              <a:t>to the </a:t>
            </a:r>
            <a:r>
              <a:rPr lang="en-US" b="1" dirty="0" smtClean="0"/>
              <a:t>Advertisement expenses </a:t>
            </a:r>
            <a:r>
              <a:rPr lang="en-US" dirty="0" smtClean="0"/>
              <a:t>on the </a:t>
            </a:r>
            <a:r>
              <a:rPr lang="en-US" b="1" dirty="0" smtClean="0"/>
              <a:t>Dr.</a:t>
            </a:r>
            <a:r>
              <a:rPr lang="en-US" dirty="0" smtClean="0"/>
              <a:t> </a:t>
            </a:r>
            <a:r>
              <a:rPr lang="en-US" b="1" dirty="0" smtClean="0"/>
              <a:t>side</a:t>
            </a:r>
            <a:r>
              <a:rPr lang="en-US" dirty="0" smtClean="0"/>
              <a:t> of </a:t>
            </a:r>
            <a:r>
              <a:rPr lang="en-US" b="1" dirty="0" smtClean="0"/>
              <a:t>P&amp;L Account</a:t>
            </a:r>
            <a:r>
              <a:rPr lang="en-US" dirty="0" smtClean="0"/>
              <a:t>.</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Financial Statement</a:t>
            </a:r>
            <a:endParaRPr lang="en-US" dirty="0"/>
          </a:p>
        </p:txBody>
      </p:sp>
      <p:sp>
        <p:nvSpPr>
          <p:cNvPr id="3" name="Content Placeholder 2"/>
          <p:cNvSpPr>
            <a:spLocks noGrp="1"/>
          </p:cNvSpPr>
          <p:nvPr>
            <p:ph sz="quarter" idx="1"/>
          </p:nvPr>
        </p:nvSpPr>
        <p:spPr/>
        <p:txBody>
          <a:bodyPr/>
          <a:lstStyle/>
          <a:p>
            <a:pPr algn="just"/>
            <a:r>
              <a:rPr lang="en-US" dirty="0" smtClean="0"/>
              <a:t>Financial statements are the statements that are prepared at the end of the accounting period, which is generally one year. </a:t>
            </a:r>
          </a:p>
          <a:p>
            <a:pPr algn="just"/>
            <a:r>
              <a:rPr lang="en-US" dirty="0" smtClean="0"/>
              <a:t>These include income statement i.e. Trading and Profit &amp; Loss Account and Position statement i.e. Balance Sheet.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Company</a:t>
            </a:r>
            <a:endParaRPr lang="en-US" dirty="0"/>
          </a:p>
        </p:txBody>
      </p:sp>
      <p:sp>
        <p:nvSpPr>
          <p:cNvPr id="3" name="Content Placeholder 2"/>
          <p:cNvSpPr>
            <a:spLocks noGrp="1"/>
          </p:cNvSpPr>
          <p:nvPr>
            <p:ph sz="quarter" idx="1"/>
          </p:nvPr>
        </p:nvSpPr>
        <p:spPr>
          <a:xfrm>
            <a:off x="457200" y="1600200"/>
            <a:ext cx="8001000" cy="4873752"/>
          </a:xfrm>
        </p:spPr>
        <p:txBody>
          <a:bodyPr>
            <a:normAutofit/>
          </a:bodyPr>
          <a:lstStyle/>
          <a:p>
            <a:r>
              <a:rPr lang="en-US" sz="2800" dirty="0" smtClean="0"/>
              <a:t>A company may be viewed as an association of person who contribute money or money’s worth to a common stock and use it for a common purpose.</a:t>
            </a:r>
          </a:p>
          <a:p>
            <a:r>
              <a:rPr lang="en-US" sz="2800" dirty="0" smtClean="0"/>
              <a:t>It is an artificial person having or corporate legal entity distinct from its members (shareholders) and has a common seal used for its signature.</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Company</a:t>
            </a:r>
            <a:endParaRPr lang="en-US" dirty="0"/>
          </a:p>
        </p:txBody>
      </p:sp>
      <p:sp>
        <p:nvSpPr>
          <p:cNvPr id="3" name="Content Placeholder 2"/>
          <p:cNvSpPr>
            <a:spLocks noGrp="1"/>
          </p:cNvSpPr>
          <p:nvPr>
            <p:ph sz="quarter" idx="1"/>
          </p:nvPr>
        </p:nvSpPr>
        <p:spPr/>
        <p:txBody>
          <a:bodyPr>
            <a:normAutofit lnSpcReduction="10000"/>
          </a:bodyPr>
          <a:lstStyle/>
          <a:p>
            <a:r>
              <a:rPr lang="en-US" sz="2800" dirty="0" smtClean="0"/>
              <a:t>Voluntary Association</a:t>
            </a:r>
          </a:p>
          <a:p>
            <a:r>
              <a:rPr lang="en-US" sz="2800" dirty="0" smtClean="0"/>
              <a:t>Separate Legal Entity</a:t>
            </a:r>
          </a:p>
          <a:p>
            <a:r>
              <a:rPr lang="en-US" sz="2800" dirty="0" smtClean="0"/>
              <a:t>Limited Liability</a:t>
            </a:r>
          </a:p>
          <a:p>
            <a:r>
              <a:rPr lang="en-US" sz="2800" dirty="0" smtClean="0"/>
              <a:t>Perpetual Succession or continuous existence</a:t>
            </a:r>
          </a:p>
          <a:p>
            <a:r>
              <a:rPr lang="en-US" sz="2800" dirty="0" smtClean="0"/>
              <a:t>Common Seal</a:t>
            </a:r>
          </a:p>
          <a:p>
            <a:r>
              <a:rPr lang="en-US" sz="2800" dirty="0" smtClean="0"/>
              <a:t>Transferability of Shares</a:t>
            </a:r>
          </a:p>
          <a:p>
            <a:r>
              <a:rPr lang="en-US" sz="2800" dirty="0" smtClean="0"/>
              <a:t>May Sue or be Sued</a:t>
            </a:r>
          </a:p>
          <a:p>
            <a:r>
              <a:rPr lang="en-US" sz="2800" dirty="0" smtClean="0"/>
              <a:t>Separation of Ownership from Management</a:t>
            </a:r>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MOA &amp; AOA</a:t>
            </a:r>
            <a:endParaRPr lang="en-US" dirty="0"/>
          </a:p>
        </p:txBody>
      </p:sp>
      <p:sp>
        <p:nvSpPr>
          <p:cNvPr id="3" name="Content Placeholder 2"/>
          <p:cNvSpPr>
            <a:spLocks noGrp="1"/>
          </p:cNvSpPr>
          <p:nvPr>
            <p:ph sz="quarter" idx="1"/>
          </p:nvPr>
        </p:nvSpPr>
        <p:spPr/>
        <p:txBody>
          <a:bodyPr>
            <a:normAutofit fontScale="92500"/>
          </a:bodyPr>
          <a:lstStyle/>
          <a:p>
            <a:r>
              <a:rPr lang="en-US" dirty="0" smtClean="0"/>
              <a:t>Articles Of Association is the document containing the rules which governs the INTERNAL organization of a limited company. This must be filed with the Registrar of Companies together with the Memorandum Of Association.</a:t>
            </a:r>
          </a:p>
          <a:p>
            <a:r>
              <a:rPr lang="en-US" dirty="0" smtClean="0"/>
              <a:t>The Articles Of Association reflects the following:</a:t>
            </a:r>
          </a:p>
          <a:p>
            <a:pPr>
              <a:buFont typeface="Wingdings" pitchFamily="2" charset="2"/>
              <a:buChar char="Ø"/>
            </a:pPr>
            <a:r>
              <a:rPr lang="en-US" dirty="0" smtClean="0"/>
              <a:t>Organization and control</a:t>
            </a:r>
          </a:p>
          <a:p>
            <a:pPr>
              <a:buFont typeface="Wingdings" pitchFamily="2" charset="2"/>
              <a:buChar char="Ø"/>
            </a:pPr>
            <a:r>
              <a:rPr lang="en-US" dirty="0" smtClean="0"/>
              <a:t>Voting rights</a:t>
            </a:r>
          </a:p>
          <a:p>
            <a:pPr>
              <a:buFont typeface="Wingdings" pitchFamily="2" charset="2"/>
              <a:buChar char="Ø"/>
            </a:pPr>
            <a:r>
              <a:rPr lang="en-US" dirty="0" smtClean="0"/>
              <a:t>Conduct of directors’ meeting</a:t>
            </a:r>
          </a:p>
          <a:p>
            <a:pPr>
              <a:buFont typeface="Wingdings" pitchFamily="2" charset="2"/>
              <a:buChar char="Ø"/>
            </a:pPr>
            <a:r>
              <a:rPr lang="en-US" dirty="0" smtClean="0"/>
              <a:t>Conduct of shareholders’ annual general meeting</a:t>
            </a:r>
          </a:p>
          <a:p>
            <a:pPr>
              <a:buFont typeface="Wingdings" pitchFamily="2" charset="2"/>
              <a:buChar char="Ø"/>
            </a:pPr>
            <a:r>
              <a:rPr lang="en-US" dirty="0" smtClean="0"/>
              <a:t>Directors’ power</a:t>
            </a:r>
          </a:p>
          <a:p>
            <a:pPr>
              <a:buFont typeface="Wingdings" pitchFamily="2" charset="2"/>
              <a:buChar char="Ø"/>
            </a:pPr>
            <a:r>
              <a:rPr lang="en-US" dirty="0" smtClean="0"/>
              <a:t>Rights attached to the different classes of shares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MOA &amp; AOA</a:t>
            </a:r>
            <a:endParaRPr lang="en-US" dirty="0"/>
          </a:p>
        </p:txBody>
      </p:sp>
      <p:sp>
        <p:nvSpPr>
          <p:cNvPr id="3" name="Content Placeholder 2"/>
          <p:cNvSpPr>
            <a:spLocks noGrp="1"/>
          </p:cNvSpPr>
          <p:nvPr>
            <p:ph sz="quarter" idx="1"/>
          </p:nvPr>
        </p:nvSpPr>
        <p:spPr/>
        <p:txBody>
          <a:bodyPr/>
          <a:lstStyle/>
          <a:p>
            <a:r>
              <a:rPr lang="en-US" dirty="0" smtClean="0"/>
              <a:t>The Memorandum Of Association is the document filed with the Registrar of Companies before a limited company can become incorporated. It defines the EXTERNAL relationship of the company to the outside world.</a:t>
            </a:r>
          </a:p>
          <a:p>
            <a:r>
              <a:rPr lang="en-US" dirty="0" smtClean="0"/>
              <a:t>The details included in the Memorandum of Association are:</a:t>
            </a:r>
          </a:p>
          <a:p>
            <a:pPr>
              <a:buFont typeface="Wingdings" pitchFamily="2" charset="2"/>
              <a:buChar char="Ø"/>
            </a:pPr>
            <a:r>
              <a:rPr lang="en-US" dirty="0" smtClean="0"/>
              <a:t>The company’s name, address and registered office</a:t>
            </a:r>
          </a:p>
          <a:p>
            <a:pPr>
              <a:buFont typeface="Wingdings" pitchFamily="2" charset="2"/>
              <a:buChar char="Ø"/>
            </a:pPr>
            <a:r>
              <a:rPr lang="en-US" dirty="0" smtClean="0"/>
              <a:t>Share capital</a:t>
            </a:r>
          </a:p>
          <a:p>
            <a:pPr>
              <a:buFont typeface="Wingdings" pitchFamily="2" charset="2"/>
              <a:buChar char="Ø"/>
            </a:pPr>
            <a:r>
              <a:rPr lang="en-US" dirty="0" smtClean="0"/>
              <a:t>The company’s objectives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Share and Share Capital of a Company</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A company, being an artificial person, cannot generate its own capital which has necessarily to be collected from several persons. These persons are known as shareholders and the amount contributed by them is called share capital.</a:t>
            </a:r>
          </a:p>
          <a:p>
            <a:pPr algn="just"/>
            <a:r>
              <a:rPr lang="en-US" sz="2800" dirty="0" smtClean="0"/>
              <a:t>The Capital of the company is divided into a number of units of fixed value. Each unit is called a “Share”.</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Shares</a:t>
            </a:r>
            <a:endParaRPr lang="en-US" dirty="0"/>
          </a:p>
        </p:txBody>
      </p:sp>
      <p:sp>
        <p:nvSpPr>
          <p:cNvPr id="3" name="Content Placeholder 2"/>
          <p:cNvSpPr>
            <a:spLocks noGrp="1"/>
          </p:cNvSpPr>
          <p:nvPr>
            <p:ph sz="quarter" idx="1"/>
          </p:nvPr>
        </p:nvSpPr>
        <p:spPr/>
        <p:txBody>
          <a:bodyPr/>
          <a:lstStyle/>
          <a:p>
            <a:r>
              <a:rPr lang="en-US" b="1" dirty="0" smtClean="0"/>
              <a:t>Equity Shares </a:t>
            </a:r>
            <a:r>
              <a:rPr lang="en-US" dirty="0" smtClean="0"/>
              <a:t>– represents a real ownership of the company. The holders of the equity shares have voting rights. These shares are also called common stock or ordinary shares or shares with residual claim. The members holding this kind of shares are called Equity Shareholders.</a:t>
            </a:r>
          </a:p>
          <a:p>
            <a:r>
              <a:rPr lang="en-US" b="1" dirty="0" smtClean="0"/>
              <a:t>Preference Shares- </a:t>
            </a:r>
            <a:r>
              <a:rPr lang="en-US" dirty="0" smtClean="0"/>
              <a:t>are shares which have preferential right over the equity shares in respect of dividend and in respect of repayment or refund of capital in the event of liquidation of the company. The members holding this kind of shares are called Preference Shareholders.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Debentures</a:t>
            </a:r>
            <a:endParaRPr lang="en-US" dirty="0"/>
          </a:p>
        </p:txBody>
      </p:sp>
      <p:sp>
        <p:nvSpPr>
          <p:cNvPr id="3" name="Content Placeholder 2"/>
          <p:cNvSpPr>
            <a:spLocks noGrp="1"/>
          </p:cNvSpPr>
          <p:nvPr>
            <p:ph sz="quarter" idx="1"/>
          </p:nvPr>
        </p:nvSpPr>
        <p:spPr/>
        <p:txBody>
          <a:bodyPr>
            <a:normAutofit/>
          </a:bodyPr>
          <a:lstStyle/>
          <a:p>
            <a:pPr algn="just"/>
            <a:r>
              <a:rPr lang="en-US" dirty="0" smtClean="0"/>
              <a:t>Sec-2(12) of the Companies Act, 1956 defines debentures as ‘debentures include debenture stock, bonds and any other securities of the company whether constituting a charge on the assets of the company or not’.</a:t>
            </a:r>
          </a:p>
          <a:p>
            <a:pPr algn="just"/>
            <a:r>
              <a:rPr lang="en-US" dirty="0" smtClean="0"/>
              <a:t>A commercial definition of the debenture is an acknowledgement of a debt in writing, given under the seal of the company, containing a contract for the repayment of the principal sum at a specified date and for the payment of interest (usually half yearly) at a fixed rate until the principal sum is repaid.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87362"/>
          </a:xfrm>
        </p:spPr>
        <p:txBody>
          <a:bodyPr>
            <a:normAutofit/>
          </a:bodyPr>
          <a:lstStyle/>
          <a:p>
            <a:r>
              <a:rPr lang="en-US" sz="2400" dirty="0" smtClean="0"/>
              <a:t>Categories of Share Capital</a:t>
            </a:r>
            <a:endParaRPr lang="en-US" sz="2400" dirty="0"/>
          </a:p>
        </p:txBody>
      </p:sp>
      <p:sp>
        <p:nvSpPr>
          <p:cNvPr id="3" name="Content Placeholder 2"/>
          <p:cNvSpPr>
            <a:spLocks noGrp="1"/>
          </p:cNvSpPr>
          <p:nvPr>
            <p:ph sz="quarter" idx="1"/>
          </p:nvPr>
        </p:nvSpPr>
        <p:spPr>
          <a:xfrm>
            <a:off x="457200" y="685800"/>
            <a:ext cx="8001000" cy="5788152"/>
          </a:xfrm>
        </p:spPr>
        <p:txBody>
          <a:bodyPr>
            <a:normAutofit fontScale="92500" lnSpcReduction="10000"/>
          </a:bodyPr>
          <a:lstStyle/>
          <a:p>
            <a:pPr algn="just"/>
            <a:r>
              <a:rPr lang="en-US" b="1" dirty="0" err="1" smtClean="0"/>
              <a:t>Authorised</a:t>
            </a:r>
            <a:r>
              <a:rPr lang="en-US" b="1" dirty="0" smtClean="0"/>
              <a:t> Capital</a:t>
            </a:r>
            <a:r>
              <a:rPr lang="en-US" dirty="0" smtClean="0"/>
              <a:t>: </a:t>
            </a:r>
            <a:r>
              <a:rPr lang="en-US" dirty="0" err="1" smtClean="0"/>
              <a:t>Authorised</a:t>
            </a:r>
            <a:r>
              <a:rPr lang="en-US" dirty="0" smtClean="0"/>
              <a:t> capital is the amount of share capital which a company is </a:t>
            </a:r>
            <a:r>
              <a:rPr lang="en-US" dirty="0" err="1" smtClean="0"/>
              <a:t>authorised</a:t>
            </a:r>
            <a:r>
              <a:rPr lang="en-US" dirty="0" smtClean="0"/>
              <a:t> to issue by its Memorandum of Association. The company cannot raise more than the amount of capital as specified in the Memorandum of Association. It is also called Nominal or Registered capital.</a:t>
            </a:r>
          </a:p>
          <a:p>
            <a:pPr algn="just"/>
            <a:r>
              <a:rPr lang="en-US" b="1" dirty="0" smtClean="0"/>
              <a:t>Issued Capital: </a:t>
            </a:r>
            <a:r>
              <a:rPr lang="en-US" dirty="0" smtClean="0"/>
              <a:t>It is that part of the </a:t>
            </a:r>
            <a:r>
              <a:rPr lang="en-US" dirty="0" err="1" smtClean="0"/>
              <a:t>authorised</a:t>
            </a:r>
            <a:r>
              <a:rPr lang="en-US" dirty="0" smtClean="0"/>
              <a:t> capital which is actually issued to the public for subscription including the shares allotted to vendors and the signatories to the company’s memorandum. The </a:t>
            </a:r>
            <a:r>
              <a:rPr lang="en-US" dirty="0" err="1" smtClean="0"/>
              <a:t>authorised</a:t>
            </a:r>
            <a:r>
              <a:rPr lang="en-US" dirty="0" smtClean="0"/>
              <a:t> capital which is not offered for public subscription is known as ‘unissued capital’. Unissued capital may be offered for public subscription at a later date.</a:t>
            </a:r>
          </a:p>
          <a:p>
            <a:pPr algn="just"/>
            <a:r>
              <a:rPr lang="en-US" b="1" dirty="0" smtClean="0"/>
              <a:t>Subscribed Capital: </a:t>
            </a:r>
            <a:r>
              <a:rPr lang="en-US" dirty="0" smtClean="0"/>
              <a:t>That part of the issued capital for which applications are received from the public is called the subscribed capital.</a:t>
            </a:r>
          </a:p>
          <a:p>
            <a:pPr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2400" dirty="0" smtClean="0"/>
              <a:t>Categories of Share Capital</a:t>
            </a:r>
            <a:endParaRPr lang="en-US" sz="2400" dirty="0"/>
          </a:p>
        </p:txBody>
      </p:sp>
      <p:sp>
        <p:nvSpPr>
          <p:cNvPr id="3" name="Content Placeholder 2"/>
          <p:cNvSpPr>
            <a:spLocks noGrp="1"/>
          </p:cNvSpPr>
          <p:nvPr>
            <p:ph sz="quarter" idx="1"/>
          </p:nvPr>
        </p:nvSpPr>
        <p:spPr>
          <a:xfrm>
            <a:off x="457200" y="914400"/>
            <a:ext cx="7467600" cy="5559552"/>
          </a:xfrm>
        </p:spPr>
        <p:txBody>
          <a:bodyPr>
            <a:normAutofit fontScale="92500" lnSpcReduction="10000"/>
          </a:bodyPr>
          <a:lstStyle/>
          <a:p>
            <a:pPr algn="just"/>
            <a:r>
              <a:rPr lang="en-US" b="1" dirty="0" smtClean="0"/>
              <a:t>Called up Capital</a:t>
            </a:r>
            <a:r>
              <a:rPr lang="en-US" b="1" i="1" dirty="0" smtClean="0"/>
              <a:t>. </a:t>
            </a:r>
            <a:r>
              <a:rPr lang="en-US" dirty="0" smtClean="0"/>
              <a:t>The amount on the shares which is actually demanded by the company to be paid is known as called up capital.</a:t>
            </a:r>
          </a:p>
          <a:p>
            <a:pPr algn="just"/>
            <a:r>
              <a:rPr lang="en-US" b="1" dirty="0" smtClean="0"/>
              <a:t>Uncalled Capital</a:t>
            </a:r>
            <a:r>
              <a:rPr lang="en-US" dirty="0" smtClean="0"/>
              <a:t>: That portion of the subscribed capital which has not yet been called-up. As stated earlier, the company may collect this amount any time when it needs further funds.</a:t>
            </a:r>
          </a:p>
          <a:p>
            <a:pPr algn="just"/>
            <a:r>
              <a:rPr lang="en-US" b="1" dirty="0" smtClean="0"/>
              <a:t>Paid up Capital</a:t>
            </a:r>
            <a:r>
              <a:rPr lang="en-US" b="1" i="1" dirty="0" smtClean="0"/>
              <a:t>. </a:t>
            </a:r>
            <a:r>
              <a:rPr lang="en-US" dirty="0" smtClean="0"/>
              <a:t>The part of the called up capital which is offered and is actually paid by the members is known as paid up capital. The sum which is still to be paid is known as </a:t>
            </a:r>
            <a:r>
              <a:rPr lang="en-US" i="1" dirty="0" smtClean="0"/>
              <a:t>calls in arrears.</a:t>
            </a:r>
          </a:p>
          <a:p>
            <a:pPr algn="just"/>
            <a:r>
              <a:rPr lang="en-US" b="1" dirty="0" smtClean="0"/>
              <a:t>Reserve Capital: </a:t>
            </a:r>
            <a:r>
              <a:rPr lang="en-US" dirty="0" smtClean="0"/>
              <a:t>A company may reserve a portion of its uncalled capital to be called only in the event of winding up of the company. Such uncalled amount is called ‘Reserve Capital’ of the company. It is available only for the creditors on winding up of the company.</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Calls in Arrears</a:t>
            </a:r>
            <a:endParaRPr lang="en-US" dirty="0"/>
          </a:p>
        </p:txBody>
      </p:sp>
      <p:sp>
        <p:nvSpPr>
          <p:cNvPr id="3" name="Content Placeholder 2"/>
          <p:cNvSpPr>
            <a:spLocks noGrp="1"/>
          </p:cNvSpPr>
          <p:nvPr>
            <p:ph sz="quarter" idx="1"/>
          </p:nvPr>
        </p:nvSpPr>
        <p:spPr/>
        <p:txBody>
          <a:bodyPr/>
          <a:lstStyle/>
          <a:p>
            <a:pPr algn="just"/>
            <a:r>
              <a:rPr lang="en-US" dirty="0" smtClean="0"/>
              <a:t>It often happens that shareholders do not pay the call amount when it becomes due. When any shareholder fails to pay the amount due on allotment or on any of the calls, such amount is known as ‘Calls-in-Arrears’/‘Unpaid Calls’. Calls in-Arrears represent the debit balance of all the calls account and are shown as a deduction from the paid-up capital on the liabilities side of the balance sheet.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of financial statements</a:t>
            </a:r>
            <a:endParaRPr lang="en-US" dirty="0"/>
          </a:p>
        </p:txBody>
      </p:sp>
      <p:sp>
        <p:nvSpPr>
          <p:cNvPr id="3" name="Content Placeholder 2"/>
          <p:cNvSpPr>
            <a:spLocks noGrp="1"/>
          </p:cNvSpPr>
          <p:nvPr>
            <p:ph sz="quarter" idx="1"/>
          </p:nvPr>
        </p:nvSpPr>
        <p:spPr/>
        <p:txBody>
          <a:bodyPr/>
          <a:lstStyle/>
          <a:p>
            <a:r>
              <a:rPr lang="en-US" dirty="0" smtClean="0"/>
              <a:t>Ascertaining the results of business operations.</a:t>
            </a:r>
          </a:p>
          <a:p>
            <a:r>
              <a:rPr lang="en-US" dirty="0" smtClean="0"/>
              <a:t>Ascertaining the financial position.</a:t>
            </a:r>
          </a:p>
          <a:p>
            <a:r>
              <a:rPr lang="en-US" dirty="0" smtClean="0"/>
              <a:t>Source of information.</a:t>
            </a:r>
          </a:p>
          <a:p>
            <a:r>
              <a:rPr lang="en-US" dirty="0" smtClean="0"/>
              <a:t>Helps in managerial decision making.</a:t>
            </a:r>
          </a:p>
          <a:p>
            <a:r>
              <a:rPr lang="en-US" dirty="0" smtClean="0"/>
              <a:t>An index of solvency of the concern.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Calls in Advance</a:t>
            </a:r>
            <a:endParaRPr lang="en-US" dirty="0"/>
          </a:p>
        </p:txBody>
      </p:sp>
      <p:sp>
        <p:nvSpPr>
          <p:cNvPr id="3" name="Content Placeholder 2"/>
          <p:cNvSpPr>
            <a:spLocks noGrp="1"/>
          </p:cNvSpPr>
          <p:nvPr>
            <p:ph sz="quarter" idx="1"/>
          </p:nvPr>
        </p:nvSpPr>
        <p:spPr/>
        <p:txBody>
          <a:bodyPr/>
          <a:lstStyle/>
          <a:p>
            <a:pPr algn="just"/>
            <a:r>
              <a:rPr lang="en-US" dirty="0" smtClean="0"/>
              <a:t>Sometimes some shareholders pay a part or the whole of the amount of the calls not yet made. The amount so received from the shareholders is known as “Calls in Advance”. The amount received in advance is a liability of the company and should be credited to ‘Call-in-Advance Account.” The amount received will be adjusted towards the payment of calls as and when they becomes due.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Forfeited Shares</a:t>
            </a:r>
            <a:endParaRPr lang="en-US" dirty="0"/>
          </a:p>
        </p:txBody>
      </p:sp>
      <p:sp>
        <p:nvSpPr>
          <p:cNvPr id="3" name="Content Placeholder 2"/>
          <p:cNvSpPr>
            <a:spLocks noGrp="1"/>
          </p:cNvSpPr>
          <p:nvPr>
            <p:ph sz="quarter" idx="1"/>
          </p:nvPr>
        </p:nvSpPr>
        <p:spPr/>
        <p:txBody>
          <a:bodyPr/>
          <a:lstStyle/>
          <a:p>
            <a:r>
              <a:rPr lang="en-US" dirty="0" smtClean="0"/>
              <a:t>The cancellation of shares by the BODs of the company for non-payment of share allotment money or share call money or both is called “Forfeiture of Shares”. </a:t>
            </a:r>
          </a:p>
          <a:p>
            <a:r>
              <a:rPr lang="en-US" dirty="0" smtClean="0"/>
              <a:t>It should be shown on the liabilities side of the balance sheet by way of addition to the paid-up capital.</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Autofit/>
          </a:bodyPr>
          <a:lstStyle/>
          <a:p>
            <a:r>
              <a:rPr lang="en-US" sz="2000" dirty="0" smtClean="0"/>
              <a:t>Example: </a:t>
            </a:r>
            <a:r>
              <a:rPr lang="en-US" sz="2400" dirty="0" smtClean="0"/>
              <a:t>Categories of Share Capital</a:t>
            </a:r>
            <a:r>
              <a:rPr lang="en-US" sz="2000" dirty="0" smtClean="0"/>
              <a:t> </a:t>
            </a:r>
            <a:endParaRPr lang="en-US" sz="2000" dirty="0"/>
          </a:p>
        </p:txBody>
      </p:sp>
      <p:sp>
        <p:nvSpPr>
          <p:cNvPr id="3" name="Content Placeholder 2"/>
          <p:cNvSpPr>
            <a:spLocks noGrp="1"/>
          </p:cNvSpPr>
          <p:nvPr>
            <p:ph sz="quarter" idx="1"/>
          </p:nvPr>
        </p:nvSpPr>
        <p:spPr>
          <a:xfrm>
            <a:off x="457200" y="838200"/>
            <a:ext cx="8001000" cy="5635752"/>
          </a:xfrm>
        </p:spPr>
        <p:txBody>
          <a:bodyPr>
            <a:normAutofit lnSpcReduction="10000"/>
          </a:bodyPr>
          <a:lstStyle/>
          <a:p>
            <a:r>
              <a:rPr lang="en-US" dirty="0" smtClean="0"/>
              <a:t>Let us take the following example and show how the share capital will be shown in the balance sheet. Sunrise Company Ltd., New Delhi, has registered its capital as Rs. 40,00,000, divided into 4,00,000 shares of Rs. 10 each. The company offered to the public for subscription of 2,00,000 shares of Rs. 10 each, as Rs. 2 on application, Rs.3 on allotment, Rs.3 on first call and the balance on final call. The company received applications for 2,50,000 shares. The company </a:t>
            </a:r>
            <a:r>
              <a:rPr lang="en-US" dirty="0" err="1" smtClean="0"/>
              <a:t>finalised</a:t>
            </a:r>
            <a:r>
              <a:rPr lang="en-US" dirty="0" smtClean="0"/>
              <a:t> the allotment on 2,00,000 shares and rejected applications for 50,000 shares. The company did not make the final call. The company received all the amount except on 2,000 shares where call money has not been received.</a:t>
            </a:r>
          </a:p>
          <a:p>
            <a:r>
              <a:rPr lang="en-US" dirty="0" smtClean="0"/>
              <a:t>The above amounts will be shown in the balance sheet of a company as follows: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87362"/>
          </a:xfrm>
        </p:spPr>
        <p:txBody>
          <a:bodyPr>
            <a:normAutofit fontScale="90000"/>
          </a:bodyPr>
          <a:lstStyle/>
          <a:p>
            <a:r>
              <a:rPr lang="en-US" sz="2400" dirty="0" smtClean="0"/>
              <a:t>Example: </a:t>
            </a:r>
            <a:r>
              <a:rPr lang="en-US" sz="2800" dirty="0" smtClean="0"/>
              <a:t>Categories of Share Capital</a:t>
            </a:r>
            <a:r>
              <a:rPr lang="en-US" sz="2400" dirty="0" smtClean="0"/>
              <a:t> </a:t>
            </a:r>
            <a:endParaRPr lang="en-US" sz="2800"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838200"/>
            <a:ext cx="7458075" cy="32861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200" y="4114800"/>
            <a:ext cx="7439025" cy="21050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smtClean="0"/>
              <a:t>Figures</a:t>
            </a:r>
            <a:br>
              <a:rPr lang="en-US" dirty="0" smtClean="0"/>
            </a:br>
            <a:r>
              <a:rPr lang="en-US" dirty="0" smtClean="0"/>
              <a:t>for the</a:t>
            </a:r>
            <a:br>
              <a:rPr lang="en-US" dirty="0" smtClean="0"/>
            </a:br>
            <a:r>
              <a:rPr lang="en-US" dirty="0" smtClean="0"/>
              <a:t>Previous year</a:t>
            </a:r>
            <a:br>
              <a:rPr lang="en-US" dirty="0" smtClean="0"/>
            </a:br>
            <a:r>
              <a:rPr lang="en-US" dirty="0" smtClean="0"/>
              <a:t>Rs.</a:t>
            </a:r>
            <a:br>
              <a:rPr lang="en-US" dirty="0" smtClean="0"/>
            </a:br>
            <a:r>
              <a:rPr lang="en-US" dirty="0" smtClean="0"/>
              <a:t>Liabilities</a:t>
            </a:r>
            <a:br>
              <a:rPr lang="en-US" dirty="0" smtClean="0"/>
            </a:br>
            <a:r>
              <a:rPr lang="en-US" dirty="0" smtClean="0"/>
              <a:t>Figures</a:t>
            </a:r>
            <a:br>
              <a:rPr lang="en-US" dirty="0" smtClean="0"/>
            </a:br>
            <a:r>
              <a:rPr lang="en-US" dirty="0" smtClean="0"/>
              <a:t>for the</a:t>
            </a:r>
            <a:br>
              <a:rPr lang="en-US" dirty="0" smtClean="0"/>
            </a:br>
            <a:r>
              <a:rPr lang="en-US" dirty="0" smtClean="0"/>
              <a:t>current year</a:t>
            </a:r>
            <a:br>
              <a:rPr lang="en-US" dirty="0" smtClean="0"/>
            </a:br>
            <a:r>
              <a:rPr lang="en-US" dirty="0" smtClean="0"/>
              <a:t>Rs.</a:t>
            </a:r>
            <a:br>
              <a:rPr lang="en-US" dirty="0" smtClean="0"/>
            </a:br>
            <a:r>
              <a:rPr lang="en-US" dirty="0" smtClean="0"/>
              <a:t>Figures</a:t>
            </a:r>
            <a:br>
              <a:rPr lang="en-US" dirty="0" smtClean="0"/>
            </a:br>
            <a:r>
              <a:rPr lang="en-US" dirty="0" smtClean="0"/>
              <a:t>for the</a:t>
            </a:r>
            <a:br>
              <a:rPr lang="en-US" dirty="0" smtClean="0"/>
            </a:br>
            <a:r>
              <a:rPr lang="en-US" dirty="0" smtClean="0"/>
              <a:t>previous year</a:t>
            </a:r>
            <a:br>
              <a:rPr lang="en-US" dirty="0" smtClean="0"/>
            </a:br>
            <a:r>
              <a:rPr lang="en-US" dirty="0" smtClean="0"/>
              <a:t>Rs.</a:t>
            </a:r>
            <a:br>
              <a:rPr lang="en-US" dirty="0" smtClean="0"/>
            </a:br>
            <a:r>
              <a:rPr lang="en-US" dirty="0" smtClean="0"/>
              <a:t>Assets</a:t>
            </a:r>
            <a:br>
              <a:rPr lang="en-US" dirty="0" smtClean="0"/>
            </a:br>
            <a:r>
              <a:rPr lang="en-US" dirty="0" smtClean="0"/>
              <a:t>Figures</a:t>
            </a:r>
            <a:br>
              <a:rPr lang="en-US" dirty="0" smtClean="0"/>
            </a:br>
            <a:r>
              <a:rPr lang="en-US" dirty="0" smtClean="0"/>
              <a:t>for the</a:t>
            </a:r>
            <a:br>
              <a:rPr lang="en-US" dirty="0" smtClean="0"/>
            </a:br>
            <a:r>
              <a:rPr lang="en-US" dirty="0" smtClean="0"/>
              <a:t>current year</a:t>
            </a:r>
            <a:br>
              <a:rPr lang="en-US" dirty="0" smtClean="0"/>
            </a:br>
            <a:r>
              <a:rPr lang="en-US" dirty="0" smtClean="0"/>
              <a:t>Rs.</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1. Share Capital</a:t>
            </a:r>
            <a:br>
              <a:rPr lang="en-US" dirty="0" smtClean="0"/>
            </a:br>
            <a:r>
              <a:rPr lang="en-US" dirty="0" smtClean="0"/>
              <a:t>2. Reserves and surplus</a:t>
            </a:r>
            <a:br>
              <a:rPr lang="en-US" dirty="0" smtClean="0"/>
            </a:br>
            <a:r>
              <a:rPr lang="en-US" dirty="0" smtClean="0"/>
              <a:t>3. Secured Loans</a:t>
            </a:r>
            <a:br>
              <a:rPr lang="en-US" dirty="0" smtClean="0"/>
            </a:br>
            <a:r>
              <a:rPr lang="en-US" dirty="0" smtClean="0"/>
              <a:t>4. Unsecured Loans</a:t>
            </a:r>
            <a:br>
              <a:rPr lang="en-US" dirty="0" smtClean="0"/>
            </a:br>
            <a:r>
              <a:rPr lang="en-US" dirty="0" smtClean="0"/>
              <a:t>5. Current Liabilities and</a:t>
            </a:r>
            <a:br>
              <a:rPr lang="en-US" dirty="0" smtClean="0"/>
            </a:br>
            <a:r>
              <a:rPr lang="en-US" dirty="0" smtClean="0"/>
              <a:t>    Provisions</a:t>
            </a:r>
            <a:br>
              <a:rPr lang="en-US" dirty="0" smtClean="0"/>
            </a:br>
            <a:r>
              <a:rPr lang="en-US" dirty="0" smtClean="0"/>
              <a:t>Current Liabilities</a:t>
            </a:r>
            <a:br>
              <a:rPr lang="en-US" dirty="0" smtClean="0"/>
            </a:br>
            <a:r>
              <a:rPr lang="en-US" dirty="0" smtClean="0"/>
              <a:t>Provisions</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1. Fixed Assets</a:t>
            </a:r>
            <a:br>
              <a:rPr lang="en-US" dirty="0" smtClean="0"/>
            </a:br>
            <a:r>
              <a:rPr lang="en-US" dirty="0" smtClean="0"/>
              <a:t>2. Investments</a:t>
            </a:r>
            <a:br>
              <a:rPr lang="en-US" dirty="0" smtClean="0"/>
            </a:br>
            <a:r>
              <a:rPr lang="en-US" dirty="0" smtClean="0"/>
              <a:t>3. Current Assets, Loans and </a:t>
            </a:r>
            <a:br>
              <a:rPr lang="en-US" dirty="0" smtClean="0"/>
            </a:br>
            <a:r>
              <a:rPr lang="en-US" dirty="0" smtClean="0"/>
              <a:t>    Advances</a:t>
            </a:r>
            <a:br>
              <a:rPr lang="en-US" dirty="0" smtClean="0"/>
            </a:br>
            <a:r>
              <a:rPr lang="en-US" dirty="0" smtClean="0"/>
              <a:t>    (a) Current Assets</a:t>
            </a:r>
            <a:br>
              <a:rPr lang="en-US" dirty="0" smtClean="0"/>
            </a:br>
            <a:r>
              <a:rPr lang="en-US" dirty="0" smtClean="0"/>
              <a:t>    (b) Loans and Advances</a:t>
            </a:r>
            <a:br>
              <a:rPr lang="en-US" dirty="0" smtClean="0"/>
            </a:br>
            <a:r>
              <a:rPr lang="en-US" dirty="0" smtClean="0"/>
              <a:t>4. Miscellaneous Expenditure</a:t>
            </a:r>
            <a:br>
              <a:rPr lang="en-US" dirty="0" smtClean="0"/>
            </a:br>
            <a:r>
              <a:rPr lang="en-US" dirty="0" smtClean="0"/>
              <a:t>5. Profit and Loss A/c</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Trading and P&amp;L A/c Format</a:t>
            </a:r>
            <a:br>
              <a:rPr lang="en-US" dirty="0" smtClean="0"/>
            </a:br>
            <a:endParaRPr lang="en-US" dirty="0"/>
          </a:p>
        </p:txBody>
      </p:sp>
      <p:pic>
        <p:nvPicPr>
          <p:cNvPr id="4" name="Picture 2"/>
          <p:cNvPicPr>
            <a:picLocks noChangeAspect="1" noChangeArrowheads="1"/>
          </p:cNvPicPr>
          <p:nvPr/>
        </p:nvPicPr>
        <p:blipFill>
          <a:blip r:embed="rId2"/>
          <a:srcRect/>
          <a:stretch>
            <a:fillRect/>
          </a:stretch>
        </p:blipFill>
        <p:spPr bwMode="auto">
          <a:xfrm>
            <a:off x="838200" y="762000"/>
            <a:ext cx="6705600" cy="53340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P&amp;L Appropriation Account Format</a:t>
            </a:r>
            <a:endParaRPr lang="en-US" dirty="0"/>
          </a:p>
        </p:txBody>
      </p:sp>
      <p:graphicFrame>
        <p:nvGraphicFramePr>
          <p:cNvPr id="5" name="Content Placeholder 4"/>
          <p:cNvGraphicFramePr>
            <a:graphicFrameLocks noGrp="1"/>
          </p:cNvGraphicFramePr>
          <p:nvPr>
            <p:ph sz="quarter" idx="1"/>
          </p:nvPr>
        </p:nvGraphicFramePr>
        <p:xfrm>
          <a:off x="457200" y="1600200"/>
          <a:ext cx="7467600" cy="4673600"/>
        </p:xfrm>
        <a:graphic>
          <a:graphicData uri="http://schemas.openxmlformats.org/drawingml/2006/table">
            <a:tbl>
              <a:tblPr firstRow="1" bandRow="1">
                <a:tableStyleId>{5C22544A-7EE6-4342-B048-85BDC9FD1C3A}</a:tableStyleId>
              </a:tblPr>
              <a:tblGrid>
                <a:gridCol w="2743200"/>
                <a:gridCol w="990600"/>
                <a:gridCol w="2819400"/>
                <a:gridCol w="914400"/>
              </a:tblGrid>
              <a:tr h="370840">
                <a:tc>
                  <a:txBody>
                    <a:bodyPr/>
                    <a:lstStyle/>
                    <a:p>
                      <a:r>
                        <a:rPr lang="en-US" b="1" dirty="0" smtClean="0"/>
                        <a:t>Particulars</a:t>
                      </a:r>
                      <a:endParaRPr lang="en-US" b="1" dirty="0"/>
                    </a:p>
                  </a:txBody>
                  <a:tcPr/>
                </a:tc>
                <a:tc>
                  <a:txBody>
                    <a:bodyPr/>
                    <a:lstStyle/>
                    <a:p>
                      <a:r>
                        <a:rPr lang="en-US" b="1" dirty="0" smtClean="0"/>
                        <a:t>Rs.</a:t>
                      </a:r>
                      <a:endParaRPr lang="en-US" b="1" dirty="0"/>
                    </a:p>
                  </a:txBody>
                  <a:tcPr/>
                </a:tc>
                <a:tc>
                  <a:txBody>
                    <a:bodyPr/>
                    <a:lstStyle/>
                    <a:p>
                      <a:r>
                        <a:rPr lang="en-US" b="1" dirty="0" smtClean="0"/>
                        <a:t>Particulars</a:t>
                      </a:r>
                      <a:endParaRPr lang="en-US" b="1" dirty="0"/>
                    </a:p>
                  </a:txBody>
                  <a:tcPr/>
                </a:tc>
                <a:tc>
                  <a:txBody>
                    <a:bodyPr/>
                    <a:lstStyle/>
                    <a:p>
                      <a:r>
                        <a:rPr lang="en-US" b="1" dirty="0" smtClean="0"/>
                        <a:t>Rs.</a:t>
                      </a:r>
                      <a:endParaRPr lang="en-US" b="1" dirty="0"/>
                    </a:p>
                  </a:txBody>
                  <a:tcPr/>
                </a:tc>
              </a:tr>
              <a:tr h="370840">
                <a:tc>
                  <a:txBody>
                    <a:bodyPr/>
                    <a:lstStyle/>
                    <a:p>
                      <a:r>
                        <a:rPr lang="en-US" dirty="0" smtClean="0"/>
                        <a:t>To Balance b/d (previous year loss)</a:t>
                      </a:r>
                    </a:p>
                    <a:p>
                      <a:r>
                        <a:rPr lang="en-US" dirty="0" smtClean="0"/>
                        <a:t>To P&amp;L A/c (Net loss</a:t>
                      </a:r>
                      <a:r>
                        <a:rPr lang="en-US" baseline="0" dirty="0" smtClean="0"/>
                        <a:t> for the current year)</a:t>
                      </a:r>
                    </a:p>
                    <a:p>
                      <a:r>
                        <a:rPr lang="en-US" baseline="0" dirty="0" smtClean="0"/>
                        <a:t>To Dividend paid</a:t>
                      </a:r>
                    </a:p>
                    <a:p>
                      <a:r>
                        <a:rPr lang="en-US" baseline="0" dirty="0" smtClean="0"/>
                        <a:t>To Interim dividend</a:t>
                      </a:r>
                    </a:p>
                    <a:p>
                      <a:r>
                        <a:rPr lang="en-US" baseline="0" dirty="0" smtClean="0"/>
                        <a:t>To Proposed Final Dividend</a:t>
                      </a:r>
                    </a:p>
                    <a:p>
                      <a:r>
                        <a:rPr lang="en-US" baseline="0" dirty="0" smtClean="0"/>
                        <a:t>To Transfer to any fund or reserve</a:t>
                      </a:r>
                    </a:p>
                    <a:p>
                      <a:r>
                        <a:rPr lang="en-US" baseline="0" dirty="0" smtClean="0"/>
                        <a:t>To Balance c/d (Surplus)</a:t>
                      </a:r>
                    </a:p>
                    <a:p>
                      <a:r>
                        <a:rPr lang="en-US" baseline="0" dirty="0" smtClean="0"/>
                        <a:t>(Transfer to balance sheet)</a:t>
                      </a:r>
                      <a:endParaRPr lang="en-US" dirty="0"/>
                    </a:p>
                  </a:txBody>
                  <a:tcPr/>
                </a:tc>
                <a:tc>
                  <a:txBody>
                    <a:bodyPr/>
                    <a:lstStyle/>
                    <a:p>
                      <a:r>
                        <a:rPr lang="en-US" dirty="0" smtClean="0"/>
                        <a:t>XXX</a:t>
                      </a:r>
                    </a:p>
                    <a:p>
                      <a:endParaRPr lang="en-US" dirty="0" smtClean="0"/>
                    </a:p>
                    <a:p>
                      <a:r>
                        <a:rPr lang="en-US" dirty="0" smtClean="0"/>
                        <a:t>XXX</a:t>
                      </a:r>
                    </a:p>
                    <a:p>
                      <a:endParaRPr lang="en-US" dirty="0" smtClean="0"/>
                    </a:p>
                    <a:p>
                      <a:r>
                        <a:rPr lang="en-US" dirty="0" smtClean="0"/>
                        <a:t>XXX</a:t>
                      </a:r>
                    </a:p>
                    <a:p>
                      <a:r>
                        <a:rPr lang="en-US" dirty="0" smtClean="0"/>
                        <a:t>XXX</a:t>
                      </a:r>
                    </a:p>
                    <a:p>
                      <a:r>
                        <a:rPr lang="en-US" dirty="0" smtClean="0"/>
                        <a:t>XXX</a:t>
                      </a:r>
                    </a:p>
                    <a:p>
                      <a:endParaRPr lang="en-US" dirty="0" smtClean="0"/>
                    </a:p>
                    <a:p>
                      <a:r>
                        <a:rPr lang="en-US" dirty="0" smtClean="0"/>
                        <a:t>XXX</a:t>
                      </a:r>
                    </a:p>
                    <a:p>
                      <a:endParaRPr lang="en-US" dirty="0" smtClean="0"/>
                    </a:p>
                    <a:p>
                      <a:r>
                        <a:rPr lang="en-US" dirty="0" smtClean="0"/>
                        <a:t>XXX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Balance b/d (previous year profit)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P&amp;L A/c (Net profit</a:t>
                      </a:r>
                      <a:r>
                        <a:rPr lang="en-US" baseline="0" dirty="0" smtClean="0"/>
                        <a:t> for the current year)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Balance c/d (Deficit, if any)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r>
                        <a:rPr lang="en-US" dirty="0" smtClean="0"/>
                        <a:t>XXX</a:t>
                      </a:r>
                    </a:p>
                    <a:p>
                      <a:endParaRPr lang="en-US" dirty="0" smtClean="0"/>
                    </a:p>
                    <a:p>
                      <a:r>
                        <a:rPr lang="en-US" dirty="0" smtClean="0"/>
                        <a:t>XXX</a:t>
                      </a:r>
                    </a:p>
                    <a:p>
                      <a:endParaRPr lang="en-US" dirty="0" smtClean="0"/>
                    </a:p>
                    <a:p>
                      <a:r>
                        <a:rPr lang="en-US" dirty="0" smtClean="0"/>
                        <a:t>XXX</a:t>
                      </a:r>
                      <a:endParaRPr lang="en-US" dirty="0"/>
                    </a:p>
                  </a:txBody>
                  <a:tcPr/>
                </a:tc>
              </a:tr>
              <a:tr h="370840">
                <a:tc>
                  <a:txBody>
                    <a:bodyPr/>
                    <a:lstStyle/>
                    <a:p>
                      <a:endParaRPr lang="en-US"/>
                    </a:p>
                  </a:txBody>
                  <a:tcPr/>
                </a:tc>
                <a:tc>
                  <a:txBody>
                    <a:bodyPr/>
                    <a:lstStyle/>
                    <a:p>
                      <a:r>
                        <a:rPr lang="en-US" b="1" dirty="0" smtClean="0"/>
                        <a:t>XXX</a:t>
                      </a:r>
                      <a:endParaRPr lang="en-US" b="1" dirty="0"/>
                    </a:p>
                  </a:txBody>
                  <a:tcPr/>
                </a:tc>
                <a:tc>
                  <a:txBody>
                    <a:bodyPr/>
                    <a:lstStyle/>
                    <a:p>
                      <a:endParaRPr lang="en-US" dirty="0"/>
                    </a:p>
                  </a:txBody>
                  <a:tcPr/>
                </a:tc>
                <a:tc>
                  <a:txBody>
                    <a:bodyPr/>
                    <a:lstStyle/>
                    <a:p>
                      <a:r>
                        <a:rPr lang="en-US" b="1" dirty="0" smtClean="0"/>
                        <a:t>XXX</a:t>
                      </a:r>
                      <a:endParaRPr lang="en-US" b="1" dirty="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432264"/>
          </a:xfrm>
        </p:spPr>
        <p:txBody>
          <a:bodyPr>
            <a:normAutofit fontScale="90000"/>
          </a:bodyPr>
          <a:lstStyle/>
          <a:p>
            <a:pPr algn="ctr"/>
            <a:r>
              <a:rPr lang="en-US" sz="2800" dirty="0" smtClean="0"/>
              <a:t>Balance Sheet</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914400" y="685799"/>
            <a:ext cx="7543800" cy="617220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08464"/>
          </a:xfrm>
        </p:spPr>
        <p:txBody>
          <a:bodyPr>
            <a:normAutofit fontScale="90000"/>
          </a:bodyPr>
          <a:lstStyle/>
          <a:p>
            <a:pPr algn="ctr"/>
            <a:r>
              <a:rPr lang="en-US" sz="2800" dirty="0" smtClean="0"/>
              <a:t>Balance Sheet (Continued)</a:t>
            </a:r>
            <a:endParaRPr lang="en-US" sz="2800" dirty="0"/>
          </a:p>
        </p:txBody>
      </p:sp>
      <p:pic>
        <p:nvPicPr>
          <p:cNvPr id="5122" name="Picture 2"/>
          <p:cNvPicPr>
            <a:picLocks noChangeAspect="1" noChangeArrowheads="1"/>
          </p:cNvPicPr>
          <p:nvPr/>
        </p:nvPicPr>
        <p:blipFill>
          <a:blip r:embed="rId2"/>
          <a:srcRect/>
          <a:stretch>
            <a:fillRect/>
          </a:stretch>
        </p:blipFill>
        <p:spPr bwMode="auto">
          <a:xfrm>
            <a:off x="609600" y="1019175"/>
            <a:ext cx="7486650" cy="583882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Abridged Balance Sheet</a:t>
            </a:r>
            <a:endParaRPr lang="en-US" dirty="0"/>
          </a:p>
        </p:txBody>
      </p:sp>
      <p:pic>
        <p:nvPicPr>
          <p:cNvPr id="6146" name="Picture 2"/>
          <p:cNvPicPr>
            <a:picLocks noChangeAspect="1" noChangeArrowheads="1"/>
          </p:cNvPicPr>
          <p:nvPr/>
        </p:nvPicPr>
        <p:blipFill>
          <a:blip r:embed="rId2"/>
          <a:srcRect/>
          <a:stretch>
            <a:fillRect/>
          </a:stretch>
        </p:blipFill>
        <p:spPr bwMode="auto">
          <a:xfrm>
            <a:off x="800100" y="1914524"/>
            <a:ext cx="7543800" cy="3724276"/>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334962"/>
          </a:xfrm>
        </p:spPr>
        <p:txBody>
          <a:bodyPr>
            <a:noAutofit/>
          </a:bodyPr>
          <a:lstStyle/>
          <a:p>
            <a:r>
              <a:rPr lang="en-US" sz="2000" dirty="0" smtClean="0"/>
              <a:t>Financial Statement as per Revised Schedule VI</a:t>
            </a:r>
            <a:endParaRPr lang="en-US" sz="2000" dirty="0"/>
          </a:p>
        </p:txBody>
      </p:sp>
      <p:pic>
        <p:nvPicPr>
          <p:cNvPr id="1028" name="Picture 4"/>
          <p:cNvPicPr>
            <a:picLocks noGrp="1" noChangeAspect="1" noChangeArrowheads="1"/>
          </p:cNvPicPr>
          <p:nvPr>
            <p:ph sz="quarter" idx="1"/>
          </p:nvPr>
        </p:nvPicPr>
        <p:blipFill>
          <a:blip r:embed="rId2"/>
          <a:srcRect/>
          <a:stretch>
            <a:fillRect/>
          </a:stretch>
        </p:blipFill>
        <p:spPr bwMode="auto">
          <a:xfrm>
            <a:off x="914400" y="381000"/>
            <a:ext cx="7391400" cy="990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33400" y="1447800"/>
            <a:ext cx="77724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a:bodyPr>
          <a:lstStyle/>
          <a:p>
            <a:r>
              <a:rPr lang="en-US" dirty="0" smtClean="0"/>
              <a:t>Features of Financial Statement</a:t>
            </a:r>
            <a:endParaRPr lang="en-US" dirty="0"/>
          </a:p>
        </p:txBody>
      </p:sp>
      <p:sp>
        <p:nvSpPr>
          <p:cNvPr id="3" name="Content Placeholder 2"/>
          <p:cNvSpPr>
            <a:spLocks noGrp="1"/>
          </p:cNvSpPr>
          <p:nvPr>
            <p:ph sz="quarter" idx="1"/>
          </p:nvPr>
        </p:nvSpPr>
        <p:spPr>
          <a:xfrm>
            <a:off x="301752" y="838200"/>
            <a:ext cx="8503920" cy="5486400"/>
          </a:xfrm>
        </p:spPr>
        <p:txBody>
          <a:bodyPr>
            <a:normAutofit lnSpcReduction="10000"/>
          </a:bodyPr>
          <a:lstStyle/>
          <a:p>
            <a:r>
              <a:rPr lang="en-US" dirty="0" smtClean="0"/>
              <a:t>Financial statements are always expressed in monetary terms. </a:t>
            </a:r>
          </a:p>
          <a:p>
            <a:r>
              <a:rPr lang="en-US" dirty="0" smtClean="0"/>
              <a:t>Financial statements are always prepared for a certain period of time. </a:t>
            </a:r>
          </a:p>
          <a:p>
            <a:r>
              <a:rPr lang="en-US" dirty="0" smtClean="0"/>
              <a:t>Financial statements are historical in nature since they always present the past performance. </a:t>
            </a:r>
          </a:p>
          <a:p>
            <a:r>
              <a:rPr lang="en-US" dirty="0" smtClean="0"/>
              <a:t>Information needs to be </a:t>
            </a:r>
            <a:r>
              <a:rPr lang="en-US" b="1" dirty="0" smtClean="0"/>
              <a:t>understandable by users.</a:t>
            </a:r>
          </a:p>
          <a:p>
            <a:r>
              <a:rPr lang="en-US" dirty="0" smtClean="0"/>
              <a:t>The </a:t>
            </a:r>
            <a:r>
              <a:rPr lang="en-US" b="1" dirty="0" smtClean="0"/>
              <a:t>relevance of financial information relates to its predictive value, as well as its </a:t>
            </a:r>
            <a:r>
              <a:rPr lang="en-US" dirty="0" smtClean="0"/>
              <a:t>usefulness in helping users</a:t>
            </a:r>
          </a:p>
          <a:p>
            <a:r>
              <a:rPr lang="en-US" b="1" dirty="0" smtClean="0"/>
              <a:t>Reliability involves providing information that represents transactions or events faithfully, </a:t>
            </a:r>
            <a:r>
              <a:rPr lang="en-US" dirty="0" smtClean="0"/>
              <a:t>in accordance with their substance and economic reality.</a:t>
            </a:r>
          </a:p>
          <a:p>
            <a:r>
              <a:rPr lang="en-US" b="1" dirty="0" smtClean="0"/>
              <a:t>Comparability requires consistency in the use and application of accounting policies</a:t>
            </a: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533400" y="762000"/>
            <a:ext cx="7924800" cy="537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Key Features of Revised Schedule VI –Balance Sheet</a:t>
            </a:r>
            <a:r>
              <a:rPr lang="en-US" dirty="0" smtClean="0"/>
              <a:t/>
            </a:r>
            <a:br>
              <a:rPr lang="en-US" dirty="0" smtClean="0"/>
            </a:br>
            <a:endParaRPr lang="en-US" dirty="0"/>
          </a:p>
        </p:txBody>
      </p:sp>
      <p:sp>
        <p:nvSpPr>
          <p:cNvPr id="3" name="Content Placeholder 2"/>
          <p:cNvSpPr>
            <a:spLocks noGrp="1"/>
          </p:cNvSpPr>
          <p:nvPr>
            <p:ph sz="quarter" idx="1"/>
          </p:nvPr>
        </p:nvSpPr>
        <p:spPr>
          <a:xfrm>
            <a:off x="457200" y="914400"/>
            <a:ext cx="7467600" cy="5715000"/>
          </a:xfrm>
        </p:spPr>
        <p:txBody>
          <a:bodyPr>
            <a:normAutofit fontScale="85000" lnSpcReduction="20000"/>
          </a:bodyPr>
          <a:lstStyle/>
          <a:p>
            <a:pPr lvl="0" algn="just"/>
            <a:r>
              <a:rPr lang="en-US" dirty="0" smtClean="0"/>
              <a:t>The Revised Schedule VI has eliminated the concept of ‘schedule’ and such information is now to be furnished in the notes to accounts. </a:t>
            </a:r>
          </a:p>
          <a:p>
            <a:pPr lvl="0" algn="just"/>
            <a:r>
              <a:rPr lang="en-US" dirty="0" smtClean="0"/>
              <a:t>The revised schedule gives prominence to Accounting Standards (AS) i.e. in case of any conflict between the AS and the Schedule, AS shall prevail. </a:t>
            </a:r>
          </a:p>
          <a:p>
            <a:pPr lvl="0" algn="just"/>
            <a:r>
              <a:rPr lang="en-US" dirty="0" smtClean="0"/>
              <a:t>The revised schedule prescribes a vertical format for presentation of balance sheet therefore, no option to prepare the financial statement in horizontal format. It ensures application of uniform format. </a:t>
            </a:r>
          </a:p>
          <a:p>
            <a:pPr lvl="0" algn="just"/>
            <a:r>
              <a:rPr lang="en-US" dirty="0" smtClean="0"/>
              <a:t>All Assets and liabilities classified into current and non-current and presented separately on the face of the Balance Sheet. </a:t>
            </a:r>
          </a:p>
          <a:p>
            <a:pPr lvl="0" algn="just"/>
            <a:r>
              <a:rPr lang="en-US" dirty="0" smtClean="0"/>
              <a:t>Number of shares held by each shareholder holding more than 5% shares now needs to be disclosed. </a:t>
            </a:r>
          </a:p>
          <a:p>
            <a:pPr lvl="0" algn="just"/>
            <a:r>
              <a:rPr lang="en-US" dirty="0" smtClean="0"/>
              <a:t>Details pertaining to aggregate number and class of shares allotted for consideration other than cash, bonus shares and shares bought back will need to be disclosed only for a period of five years immediately preceding the Balance Sheet date.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Key Features of Revised Schedule VI –Balance Sheet</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Any debit balance in the Statement of Profit and Loss will be disclosed under the head “Reserves and surplus.” Earlier, any debit balance in Profit and Loss Account carried forward after deduction from uncommitted reserves was required to be shown as the last item on the asset side of the Balance Sheet. </a:t>
            </a:r>
          </a:p>
          <a:p>
            <a:pPr lvl="0" algn="just"/>
            <a:r>
              <a:rPr lang="en-US" dirty="0" smtClean="0"/>
              <a:t>Specific disclosures are prescribed for Share Application money. The application money not exceeding the capital offered for issuance and to the extent not refundable will be shown separately on the face of the Balance Sheet. The amount in excess of subscription or if the requirements of minimum subscription are not met will be shown under “Other current liabilities.” </a:t>
            </a:r>
          </a:p>
          <a:p>
            <a:pPr lvl="0" algn="just"/>
            <a:r>
              <a:rPr lang="en-US" dirty="0" smtClean="0"/>
              <a:t>The term “sundry debtors” has been replaced with the term “trade receivables.” ‘Trade receivables’ are defined as dues arising only from goods sold or services rendered in the normal course of business. Hence, amounts due on account of other contractual obligations can no longer be included in the trade receivables. </a:t>
            </a:r>
          </a:p>
          <a:p>
            <a:pPr lvl="0"/>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Key Features of Revised Schedule VI –Balance Sheet</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smtClean="0"/>
              <a:t>The Old Schedule VI required separate presentation of debtors outstanding for a period exceeding six months based on date on which the bill/invoice was raised whereas, the Revised Schedule VI requires separate disclosure of “trade receivables outstanding for a period exceeding six months from the date the bill/invoice is due for payment.” </a:t>
            </a:r>
          </a:p>
          <a:p>
            <a:pPr lvl="0" algn="just"/>
            <a:r>
              <a:rPr lang="en-US" dirty="0" smtClean="0"/>
              <a:t>“Capital advances” are specifically required to be presented separately under the head “Loans &amp; advances” rather than including elsewhere. </a:t>
            </a:r>
          </a:p>
          <a:p>
            <a:pPr lvl="0" algn="just"/>
            <a:r>
              <a:rPr lang="en-US" dirty="0" smtClean="0"/>
              <a:t>Tangible assets under lease are required to be separately specified under each class of asset. In the absence of any further clarification, the term “under lease” should be taken to mean assets given on operating lease in the case of </a:t>
            </a:r>
            <a:r>
              <a:rPr lang="en-US" dirty="0" err="1" smtClean="0"/>
              <a:t>lessor</a:t>
            </a:r>
            <a:r>
              <a:rPr lang="en-US" dirty="0" smtClean="0"/>
              <a:t> and assets held under finance lease in the case of lessee. </a:t>
            </a:r>
          </a:p>
          <a:p>
            <a:pPr lvl="0" algn="just"/>
            <a:r>
              <a:rPr lang="en-US" dirty="0" smtClean="0"/>
              <a:t>In the Old Schedule VI, details of only capital commitments were required to be disclosed. Under the Revised Schedule VI, other commitments also need to be disclosed.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696200" cy="639762"/>
          </a:xfrm>
        </p:spPr>
        <p:txBody>
          <a:bodyPr>
            <a:noAutofit/>
          </a:bodyPr>
          <a:lstStyle/>
          <a:p>
            <a:r>
              <a:rPr lang="en-US" sz="2400" dirty="0" smtClean="0"/>
              <a:t>Financial Statement as per Revised Schedule VI</a:t>
            </a:r>
            <a:endParaRPr lang="en-US" sz="2000"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04800" y="1066800"/>
            <a:ext cx="8153399" cy="5486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Key Features of Revised Schedule VI – Statement of Profit and Loss</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fontScale="92500" lnSpcReduction="10000"/>
          </a:bodyPr>
          <a:lstStyle/>
          <a:p>
            <a:pPr algn="just"/>
            <a:r>
              <a:rPr lang="en-US" dirty="0" smtClean="0"/>
              <a:t>The name has been changed to “Statement of Profit and Loss” as against ‘Profit and Loss Account’ as contained in the Old Schedule VI. </a:t>
            </a:r>
          </a:p>
          <a:p>
            <a:pPr lvl="0" algn="just"/>
            <a:r>
              <a:rPr lang="en-US" dirty="0" smtClean="0"/>
              <a:t>Unlike the Old Schedule VI, the Revised Schedule VI lays down a format for the presentation of Statement of Profit and Loss. This format of Statement of Profit and Loss does not mention any appropriation item on its face. Further, the Revised Schedule VI format prescribes such ‘below the line’ adjustments to be presented under “Reserves and Surplus” in the Balance Sheet. </a:t>
            </a:r>
          </a:p>
          <a:p>
            <a:pPr lvl="0" algn="just"/>
            <a:r>
              <a:rPr lang="en-US" dirty="0" smtClean="0"/>
              <a:t>As per revised schedule VI, any item of income or expense which exceeds one per cent of the revenue from operations or Rs.100,000 (earlier 1 % of total revenue or Rs.5,000), whichever is higher, needs to be disclosed separately</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Key Features of Revised Schedule VI – Statement of Profit and Loss</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respect of companies other than finance companies, revenue from operations need to be disclosed separately as revenue from (a) sale of products, (b) sale of services and (c) other operating revenues. </a:t>
            </a:r>
          </a:p>
          <a:p>
            <a:pPr lvl="0" algn="just"/>
            <a:r>
              <a:rPr lang="en-US" dirty="0" smtClean="0"/>
              <a:t>Net exchange gain/loss on foreign currency borrowings to the extent considered as an adjustment to interest cost needs to be disclosed separately as finance cost. </a:t>
            </a:r>
          </a:p>
          <a:p>
            <a:pPr lvl="0" algn="just"/>
            <a:r>
              <a:rPr lang="en-US" dirty="0" smtClean="0"/>
              <a:t>Break-up in terms of quantitative disclosures for significant items of Statement of Profit and Loss, such as raw material consumption, stocks, purchases and sales have been simplified and replaced with the disclosure of “broad heads” only. The broad heads need to be decided based on materiality and presentation of true and fair view of the financial statements.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Autofit/>
          </a:bodyPr>
          <a:lstStyle/>
          <a:p>
            <a:r>
              <a:rPr lang="en-US" sz="2000" b="1" dirty="0" smtClean="0"/>
              <a:t>COMPARITIVE ANALYSIS BETWEEN OLD SCHEDULE VI AND REVISED SCHEDULE VI</a:t>
            </a:r>
            <a:r>
              <a:rPr lang="en-US" sz="2000" dirty="0" smtClean="0"/>
              <a:t/>
            </a:r>
            <a:br>
              <a:rPr lang="en-US" sz="2000" dirty="0" smtClean="0"/>
            </a:br>
            <a:endParaRPr lang="en-US" sz="2000"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304800" y="762000"/>
            <a:ext cx="8610600" cy="56388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sz="2200" b="1" dirty="0" smtClean="0"/>
              <a:t>COMPARITIVE ANALYSIS BETWEEN OLD SCHEDULE VI AND REVISED SCHEDULE VI</a:t>
            </a:r>
            <a:r>
              <a:rPr lang="en-US" sz="2000" b="1" dirty="0" smtClean="0"/>
              <a:t/>
            </a:r>
            <a:br>
              <a:rPr lang="en-US" sz="2000" b="1" dirty="0" smtClean="0"/>
            </a:br>
            <a:endParaRPr lang="en-US" sz="2000" b="1" dirty="0" smtClean="0"/>
          </a:p>
        </p:txBody>
      </p:sp>
      <p:pic>
        <p:nvPicPr>
          <p:cNvPr id="5122" name="Picture 2"/>
          <p:cNvPicPr>
            <a:picLocks noGrp="1" noChangeAspect="1" noChangeArrowheads="1"/>
          </p:cNvPicPr>
          <p:nvPr>
            <p:ph sz="quarter" idx="1"/>
          </p:nvPr>
        </p:nvPicPr>
        <p:blipFill>
          <a:blip r:embed="rId2"/>
          <a:srcRect/>
          <a:stretch>
            <a:fillRect/>
          </a:stretch>
        </p:blipFill>
        <p:spPr bwMode="auto">
          <a:xfrm>
            <a:off x="457200" y="914400"/>
            <a:ext cx="8229600" cy="54102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11162"/>
          </a:xfrm>
        </p:spPr>
        <p:txBody>
          <a:bodyPr>
            <a:noAutofit/>
          </a:bodyPr>
          <a:lstStyle/>
          <a:p>
            <a:r>
              <a:rPr lang="en-US" sz="2000" b="1" dirty="0" smtClean="0"/>
              <a:t>COMPARITIVE ANALYSIS BETWEEN OLD SCHEDULE VI AND REVISED SCHEDULE VI</a:t>
            </a:r>
          </a:p>
        </p:txBody>
      </p:sp>
      <p:pic>
        <p:nvPicPr>
          <p:cNvPr id="6147" name="Picture 3"/>
          <p:cNvPicPr>
            <a:picLocks noGrp="1" noChangeAspect="1" noChangeArrowheads="1"/>
          </p:cNvPicPr>
          <p:nvPr>
            <p:ph sz="quarter" idx="1"/>
          </p:nvPr>
        </p:nvPicPr>
        <p:blipFill>
          <a:blip r:embed="rId2"/>
          <a:srcRect/>
          <a:stretch>
            <a:fillRect/>
          </a:stretch>
        </p:blipFill>
        <p:spPr bwMode="auto">
          <a:xfrm>
            <a:off x="228600" y="914400"/>
            <a:ext cx="8686800" cy="5486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financial Statements</a:t>
            </a:r>
            <a:endParaRPr lang="en-US" dirty="0"/>
          </a:p>
        </p:txBody>
      </p:sp>
      <p:sp>
        <p:nvSpPr>
          <p:cNvPr id="3" name="Content Placeholder 2"/>
          <p:cNvSpPr>
            <a:spLocks noGrp="1"/>
          </p:cNvSpPr>
          <p:nvPr>
            <p:ph sz="quarter" idx="1"/>
          </p:nvPr>
        </p:nvSpPr>
        <p:spPr/>
        <p:txBody>
          <a:bodyPr>
            <a:normAutofit/>
          </a:bodyPr>
          <a:lstStyle/>
          <a:p>
            <a:r>
              <a:rPr lang="en-US" b="1" dirty="0" smtClean="0"/>
              <a:t>Income Statement (Trading &amp; Profit and Loss Account)</a:t>
            </a:r>
            <a:r>
              <a:rPr lang="en-US" dirty="0" smtClean="0"/>
              <a:t> - revenues minus expenses for a given time period ending at a specified date. </a:t>
            </a:r>
          </a:p>
          <a:p>
            <a:r>
              <a:rPr lang="en-US" b="1" dirty="0" smtClean="0"/>
              <a:t>Balance Sheet</a:t>
            </a:r>
            <a:r>
              <a:rPr lang="en-US" dirty="0" smtClean="0"/>
              <a:t> - statement of financial position at a given point in time. </a:t>
            </a:r>
          </a:p>
          <a:p>
            <a:r>
              <a:rPr lang="en-US" b="1" dirty="0" smtClean="0"/>
              <a:t>Statement of Owner's Equity</a:t>
            </a:r>
            <a:r>
              <a:rPr lang="en-US" dirty="0" smtClean="0"/>
              <a:t> - also known as Statement of Retained Earnings or Equity Statement. </a:t>
            </a:r>
          </a:p>
          <a:p>
            <a:r>
              <a:rPr lang="en-US" b="1" dirty="0" smtClean="0"/>
              <a:t>Statement of Cash Flows</a:t>
            </a:r>
            <a:r>
              <a:rPr lang="en-US" dirty="0" smtClean="0"/>
              <a:t> - summarizes sources and uses of cash; indicates whether enough cash is available to carry on routine operations. </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020762"/>
          </a:xfrm>
        </p:spPr>
        <p:txBody>
          <a:bodyPr>
            <a:normAutofit fontScale="90000"/>
          </a:bodyPr>
          <a:lstStyle/>
          <a:p>
            <a:r>
              <a:rPr lang="en-US" sz="2200" b="1" dirty="0" smtClean="0"/>
              <a:t>COMPARITIVE ANALYSIS BETWEEN OLD SCHEDULE VI AND REVISED SCHEDULE VI</a:t>
            </a:r>
            <a:r>
              <a:rPr lang="en-US" sz="3200" dirty="0" smtClean="0"/>
              <a:t/>
            </a:r>
            <a:br>
              <a:rPr lang="en-US" sz="3200" dirty="0" smtClean="0"/>
            </a:b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381000" y="1066800"/>
            <a:ext cx="8458200" cy="52577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Account</a:t>
            </a:r>
            <a:endParaRPr lang="en-US" dirty="0"/>
          </a:p>
        </p:txBody>
      </p:sp>
      <p:sp>
        <p:nvSpPr>
          <p:cNvPr id="3" name="Content Placeholder 2"/>
          <p:cNvSpPr>
            <a:spLocks noGrp="1"/>
          </p:cNvSpPr>
          <p:nvPr>
            <p:ph sz="quarter" idx="1"/>
          </p:nvPr>
        </p:nvSpPr>
        <p:spPr/>
        <p:txBody>
          <a:bodyPr/>
          <a:lstStyle/>
          <a:p>
            <a:r>
              <a:rPr lang="en-US" dirty="0" smtClean="0"/>
              <a:t>Income statement consists of Trading and Profit and Loss Account.</a:t>
            </a:r>
          </a:p>
          <a:p>
            <a:r>
              <a:rPr lang="en-US" dirty="0" smtClean="0"/>
              <a:t>A business firm either purchases goods from others and sells them or manufactures and sells them to earn profit. This is known as trading activities. </a:t>
            </a:r>
          </a:p>
          <a:p>
            <a:r>
              <a:rPr lang="en-US" dirty="0" smtClean="0"/>
              <a:t>A statement is prepared to know the results in terms of profit or loss of these activities. This statement is called Trading Account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lstStyle/>
          <a:p>
            <a:r>
              <a:rPr lang="en-US" dirty="0" smtClean="0"/>
              <a:t>Format of Trading Account</a:t>
            </a:r>
            <a:endParaRPr lang="en-US" dirty="0"/>
          </a:p>
        </p:txBody>
      </p:sp>
      <p:pic>
        <p:nvPicPr>
          <p:cNvPr id="1027" name="Picture 3"/>
          <p:cNvPicPr>
            <a:picLocks noChangeAspect="1" noChangeArrowheads="1"/>
          </p:cNvPicPr>
          <p:nvPr/>
        </p:nvPicPr>
        <p:blipFill>
          <a:blip r:embed="rId2"/>
          <a:srcRect/>
          <a:stretch>
            <a:fillRect/>
          </a:stretch>
        </p:blipFill>
        <p:spPr bwMode="auto">
          <a:xfrm>
            <a:off x="1066800" y="609600"/>
            <a:ext cx="5791200" cy="6248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1365</TotalTime>
  <Words>3918</Words>
  <Application>Microsoft Macintosh PowerPoint</Application>
  <PresentationFormat>On-screen Show (4:3)</PresentationFormat>
  <Paragraphs>244</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Century Schoolbook</vt:lpstr>
      <vt:lpstr>Wingdings</vt:lpstr>
      <vt:lpstr>Wingdings 2</vt:lpstr>
      <vt:lpstr>Oriel</vt:lpstr>
      <vt:lpstr>Unit 3: Financial Statements</vt:lpstr>
      <vt:lpstr>Content</vt:lpstr>
      <vt:lpstr>Introduction</vt:lpstr>
      <vt:lpstr>Meaning of Financial Statement</vt:lpstr>
      <vt:lpstr>Objectives of financial statements</vt:lpstr>
      <vt:lpstr>Features of Financial Statement</vt:lpstr>
      <vt:lpstr>Types of financial Statements</vt:lpstr>
      <vt:lpstr>Trading Account</vt:lpstr>
      <vt:lpstr>Format of Trading Account</vt:lpstr>
      <vt:lpstr>Objectives for preparing trading Account</vt:lpstr>
      <vt:lpstr>Cost of Goods Sold &amp; gross Profit</vt:lpstr>
      <vt:lpstr>Problem 1</vt:lpstr>
      <vt:lpstr>Problem 2</vt:lpstr>
      <vt:lpstr>Profit and Loss Account</vt:lpstr>
      <vt:lpstr>Profit and Loss Account- Format</vt:lpstr>
      <vt:lpstr>Balance Sheet </vt:lpstr>
      <vt:lpstr>Marshaling of Balance Sheet</vt:lpstr>
      <vt:lpstr>In Order of Liquidity</vt:lpstr>
      <vt:lpstr>Order of permanence</vt:lpstr>
      <vt:lpstr>Adjustments </vt:lpstr>
      <vt:lpstr>Closing Stock</vt:lpstr>
      <vt:lpstr>Closing Stock</vt:lpstr>
      <vt:lpstr>Outstanding Expenses</vt:lpstr>
      <vt:lpstr>Prepaid Expenses</vt:lpstr>
      <vt:lpstr>Accrued income (Due but not received)</vt:lpstr>
      <vt:lpstr>Unearned income/income Received in Advance</vt:lpstr>
      <vt:lpstr>Interest on capital</vt:lpstr>
      <vt:lpstr>Interest on drawings</vt:lpstr>
      <vt:lpstr>Depreciation</vt:lpstr>
      <vt:lpstr>Further Bad Debts</vt:lpstr>
      <vt:lpstr>Provision for Bad and Doubtful debts</vt:lpstr>
      <vt:lpstr>Provision for Bad and Doubtful debts</vt:lpstr>
      <vt:lpstr>Provision for Discount on Debtors</vt:lpstr>
      <vt:lpstr>Reserve for Discount on creditors</vt:lpstr>
      <vt:lpstr>Loss of Stock by fire or theft</vt:lpstr>
      <vt:lpstr>Manager’s Commission</vt:lpstr>
      <vt:lpstr>Example For Manger’s Commission</vt:lpstr>
      <vt:lpstr>Goods distributed as free samples</vt:lpstr>
      <vt:lpstr>PowerPoint Presentation</vt:lpstr>
      <vt:lpstr>Meaning of Company</vt:lpstr>
      <vt:lpstr>Features of Company</vt:lpstr>
      <vt:lpstr>Difference between MOA &amp; AOA</vt:lpstr>
      <vt:lpstr>Difference between MOA &amp; AOA</vt:lpstr>
      <vt:lpstr>Share and Share Capital of a Company</vt:lpstr>
      <vt:lpstr>Classes of Shares</vt:lpstr>
      <vt:lpstr>Debentures</vt:lpstr>
      <vt:lpstr>Categories of Share Capital</vt:lpstr>
      <vt:lpstr>Categories of Share Capital</vt:lpstr>
      <vt:lpstr>Calls in Arrears</vt:lpstr>
      <vt:lpstr>Calls in Advance</vt:lpstr>
      <vt:lpstr>Forfeited Shares</vt:lpstr>
      <vt:lpstr>Example: Categories of Share Capital </vt:lpstr>
      <vt:lpstr>Example: Categories of Share Capital </vt:lpstr>
      <vt:lpstr>Figures for the Previous year Rs. Liabilities Figures for the current year Rs. Figures for the previous year Rs. Assets Figures for the current year Rs.                   1. Share Capital 2. Reserves and surplus 3. Secured Loans 4. Unsecured Loans 5. Current Liabilities and     Provisions Current Liabilities Provisions                                   1. Fixed Assets 2. Investments 3. Current Assets, Loans and      Advances     (a) Current Assets     (b) Loans and Advances 4. Miscellaneous Expenditure 5. Profit and Loss A/c                          Trading and P&amp;L A/c Format </vt:lpstr>
      <vt:lpstr>P&amp;L Appropriation Account Format</vt:lpstr>
      <vt:lpstr>Balance Sheet</vt:lpstr>
      <vt:lpstr>Balance Sheet (Continued)</vt:lpstr>
      <vt:lpstr>Abridged Balance Sheet</vt:lpstr>
      <vt:lpstr>Financial Statement as per Revised Schedule VI</vt:lpstr>
      <vt:lpstr>PowerPoint Presentation</vt:lpstr>
      <vt:lpstr>Key Features of Revised Schedule VI –Balance Sheet </vt:lpstr>
      <vt:lpstr>Key Features of Revised Schedule VI –Balance Sheet</vt:lpstr>
      <vt:lpstr>Key Features of Revised Schedule VI –Balance Sheet</vt:lpstr>
      <vt:lpstr>Financial Statement as per Revised Schedule VI</vt:lpstr>
      <vt:lpstr>Key Features of Revised Schedule VI – Statement of Profit and Loss </vt:lpstr>
      <vt:lpstr>Key Features of Revised Schedule VI – Statement of Profit and Loss</vt:lpstr>
      <vt:lpstr>COMPARITIVE ANALYSIS BETWEEN OLD SCHEDULE VI AND REVISED SCHEDULE VI </vt:lpstr>
      <vt:lpstr>COMPARITIVE ANALYSIS BETWEEN OLD SCHEDULE VI AND REVISED SCHEDULE VI </vt:lpstr>
      <vt:lpstr>COMPARITIVE ANALYSIS BETWEEN OLD SCHEDULE VI AND REVISED SCHEDULE VI</vt:lpstr>
      <vt:lpstr>COMPARITIVE ANALYSIS BETWEEN OLD SCHEDULE VI AND REVISED SCHEDULE VI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Preparation of Financial Statement</dc:title>
  <dc:creator>MSR</dc:creator>
  <cp:lastModifiedBy>Microsoft Office User</cp:lastModifiedBy>
  <cp:revision>103</cp:revision>
  <dcterms:created xsi:type="dcterms:W3CDTF">2012-12-05T06:44:52Z</dcterms:created>
  <dcterms:modified xsi:type="dcterms:W3CDTF">2017-10-23T03:26:02Z</dcterms:modified>
</cp:coreProperties>
</file>