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63" r:id="rId4"/>
    <p:sldId id="258" r:id="rId5"/>
    <p:sldId id="259" r:id="rId6"/>
    <p:sldId id="260" r:id="rId7"/>
    <p:sldId id="261" r:id="rId8"/>
    <p:sldId id="262" r:id="rId9"/>
    <p:sldId id="264" r:id="rId10"/>
    <p:sldId id="265" r:id="rId11"/>
    <p:sldId id="267" r:id="rId12"/>
    <p:sldId id="270" r:id="rId13"/>
    <p:sldId id="271" r:id="rId14"/>
    <p:sldId id="272" r:id="rId15"/>
    <p:sldId id="273" r:id="rId16"/>
    <p:sldId id="274" r:id="rId17"/>
    <p:sldId id="284" r:id="rId18"/>
    <p:sldId id="285" r:id="rId19"/>
    <p:sldId id="276" r:id="rId20"/>
    <p:sldId id="295" r:id="rId21"/>
    <p:sldId id="277" r:id="rId22"/>
    <p:sldId id="278" r:id="rId23"/>
    <p:sldId id="279" r:id="rId24"/>
    <p:sldId id="290" r:id="rId25"/>
    <p:sldId id="280" r:id="rId26"/>
    <p:sldId id="292" r:id="rId27"/>
    <p:sldId id="293" r:id="rId28"/>
    <p:sldId id="282" r:id="rId29"/>
    <p:sldId id="283" r:id="rId30"/>
    <p:sldId id="286" r:id="rId31"/>
    <p:sldId id="287" r:id="rId32"/>
    <p:sldId id="288" r:id="rId33"/>
    <p:sldId id="294" r:id="rId34"/>
    <p:sldId id="2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03F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8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B85514-817C-4F7C-A3FF-DE2EE9356DD1}" type="datetimeFigureOut">
              <a:rPr lang="en-US" smtClean="0"/>
              <a:pPr/>
              <a:t>2/25/2018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439E0E-76F3-488B-B1C6-7642D5D9F6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439E0E-76F3-488B-B1C6-7642D5D9F6F5}"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2/25/2018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2/25/2018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2/25/2018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2/25/2018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Classes and Objects </a:t>
            </a:r>
            <a:endParaRPr lang="en-US" dirty="0"/>
          </a:p>
        </p:txBody>
      </p:sp>
      <p:sp>
        <p:nvSpPr>
          <p:cNvPr id="3" name="Subtitle 2"/>
          <p:cNvSpPr>
            <a:spLocks noGrp="1"/>
          </p:cNvSpPr>
          <p:nvPr>
            <p:ph type="subTitle" idx="1"/>
          </p:nvPr>
        </p:nvSpPr>
        <p:spPr/>
        <p:txBody>
          <a:bodyPr/>
          <a:lstStyle/>
          <a:p>
            <a:r>
              <a:rPr lang="en-US" dirty="0" smtClean="0"/>
              <a:t>Unit-2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latin typeface="Times New Roman" pitchFamily="18" charset="0"/>
                <a:cs typeface="Times New Roman" pitchFamily="18" charset="0"/>
              </a:rPr>
              <a:t>However the function read() can be called by the function update() to update the value of m.</a:t>
            </a: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void sample :: update(void)</a:t>
            </a:r>
          </a:p>
          <a:p>
            <a:pPr>
              <a:buNone/>
            </a:pP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read();  //simple call; no object used</a:t>
            </a:r>
          </a:p>
          <a:p>
            <a:pPr>
              <a:buNone/>
            </a:pPr>
            <a:r>
              <a:rPr lang="en-US" sz="2800" dirty="0" smtClean="0">
                <a:latin typeface="Times New Roman" pitchFamily="18" charset="0"/>
                <a:cs typeface="Times New Roman" pitchFamily="18" charset="0"/>
              </a:rPr>
              <a:t>}</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382000" cy="5562600"/>
          </a:xfrm>
        </p:spPr>
        <p:txBody>
          <a:bodyPr>
            <a:normAutofit/>
          </a:bodyPr>
          <a:lstStyle/>
          <a:p>
            <a:pPr>
              <a:buNone/>
            </a:pPr>
            <a:r>
              <a:rPr lang="en-US" sz="3200" b="1" dirty="0" smtClean="0">
                <a:latin typeface="Times New Roman" pitchFamily="18" charset="0"/>
                <a:cs typeface="Times New Roman" pitchFamily="18" charset="0"/>
              </a:rPr>
              <a:t>How to send objects as return values?</a:t>
            </a:r>
          </a:p>
          <a:p>
            <a:pPr algn="just"/>
            <a:r>
              <a:rPr lang="en-US" sz="3200" dirty="0" smtClean="0">
                <a:latin typeface="Times New Roman" pitchFamily="18" charset="0"/>
                <a:cs typeface="Times New Roman" pitchFamily="18" charset="0"/>
              </a:rPr>
              <a:t>When </a:t>
            </a:r>
            <a:r>
              <a:rPr lang="en-US" sz="3200" dirty="0" err="1" smtClean="0">
                <a:latin typeface="Times New Roman" pitchFamily="18" charset="0"/>
                <a:cs typeface="Times New Roman" pitchFamily="18" charset="0"/>
              </a:rPr>
              <a:t>int</a:t>
            </a:r>
            <a:r>
              <a:rPr lang="en-US" sz="3200" dirty="0" smtClean="0">
                <a:latin typeface="Times New Roman" pitchFamily="18" charset="0"/>
                <a:cs typeface="Times New Roman" pitchFamily="18" charset="0"/>
              </a:rPr>
              <a:t> is a return value it is able to return integer value, when float is a return type then it is able to return float type return value. But if we want to </a:t>
            </a:r>
            <a:r>
              <a:rPr lang="en-US" sz="3200" b="1" dirty="0" smtClean="0">
                <a:latin typeface="Times New Roman" pitchFamily="18" charset="0"/>
                <a:cs typeface="Times New Roman" pitchFamily="18" charset="0"/>
              </a:rPr>
              <a:t>return total class data </a:t>
            </a:r>
            <a:r>
              <a:rPr lang="en-US" sz="3200" dirty="0" smtClean="0">
                <a:latin typeface="Times New Roman" pitchFamily="18" charset="0"/>
                <a:cs typeface="Times New Roman" pitchFamily="18" charset="0"/>
              </a:rPr>
              <a:t>i.e., to </a:t>
            </a:r>
            <a:r>
              <a:rPr lang="en-US" sz="3200" dirty="0" smtClean="0">
                <a:solidFill>
                  <a:srgbClr val="FF0000"/>
                </a:solidFill>
                <a:latin typeface="Times New Roman" pitchFamily="18" charset="0"/>
                <a:cs typeface="Times New Roman" pitchFamily="18" charset="0"/>
              </a:rPr>
              <a:t>return all the data members at a time</a:t>
            </a:r>
            <a:r>
              <a:rPr lang="en-US" sz="3200" dirty="0" smtClean="0">
                <a:latin typeface="Times New Roman" pitchFamily="18" charset="0"/>
                <a:cs typeface="Times New Roman" pitchFamily="18" charset="0"/>
              </a:rPr>
              <a:t>.</a:t>
            </a:r>
          </a:p>
          <a:p>
            <a:pPr algn="just"/>
            <a:r>
              <a:rPr lang="en-US" sz="3200" dirty="0" smtClean="0">
                <a:latin typeface="Times New Roman" pitchFamily="18" charset="0"/>
                <a:cs typeface="Times New Roman" pitchFamily="18" charset="0"/>
              </a:rPr>
              <a:t>One return type is able to return one value at a time but when we want more than one type of return value then we use class type (object) return value.</a:t>
            </a:r>
          </a:p>
        </p:txBody>
      </p:sp>
      <p:sp>
        <p:nvSpPr>
          <p:cNvPr id="3" name="Title 2"/>
          <p:cNvSpPr>
            <a:spLocks noGrp="1"/>
          </p:cNvSpPr>
          <p:nvPr>
            <p:ph type="title"/>
          </p:nvPr>
        </p:nvSpPr>
        <p:spPr>
          <a:xfrm>
            <a:off x="228600" y="274638"/>
            <a:ext cx="8915400" cy="639762"/>
          </a:xfrm>
        </p:spPr>
        <p:txBody>
          <a:bodyPr>
            <a:normAutofit fontScale="90000"/>
          </a:bodyPr>
          <a:lstStyle/>
          <a:p>
            <a:r>
              <a:rPr lang="en-US" spc="-5" dirty="0" smtClean="0">
                <a:solidFill>
                  <a:srgbClr val="C00000"/>
                </a:solidFill>
                <a:latin typeface="Times New Roman" pitchFamily="18" charset="0"/>
                <a:cs typeface="Times New Roman" pitchFamily="18" charset="0"/>
              </a:rPr>
              <a:t>Objects as Function arguments and object return</a:t>
            </a:r>
            <a:endParaRPr lang="en-US"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458200" cy="5257800"/>
          </a:xfrm>
        </p:spPr>
        <p:txBody>
          <a:bodyPr/>
          <a:lstStyle/>
          <a:p>
            <a:pPr algn="just"/>
            <a:r>
              <a:rPr lang="en-US" sz="2800" dirty="0" smtClean="0">
                <a:latin typeface="Times New Roman" pitchFamily="18" charset="0"/>
                <a:cs typeface="Times New Roman" pitchFamily="18" charset="0"/>
              </a:rPr>
              <a:t>One of the important concept of OOP is data hiding, i.e., a non-member function cannot access an object’s private or protected data.</a:t>
            </a:r>
          </a:p>
          <a:p>
            <a:pPr algn="just"/>
            <a:r>
              <a:rPr lang="en-US" sz="2800" b="1" dirty="0" smtClean="0">
                <a:latin typeface="Times New Roman" pitchFamily="18" charset="0"/>
                <a:cs typeface="Times New Roman" pitchFamily="18" charset="0"/>
              </a:rPr>
              <a:t>Friend function is such a non-member function that has special permission to access private members of a class. </a:t>
            </a:r>
          </a:p>
          <a:p>
            <a:pPr algn="just"/>
            <a:endParaRPr lang="en-US" sz="2800" spc="20" dirty="0" smtClean="0">
              <a:latin typeface="Times New Roman" pitchFamily="18" charset="0"/>
              <a:cs typeface="Times New Roman" pitchFamily="18" charset="0"/>
            </a:endParaRPr>
          </a:p>
          <a:p>
            <a:pPr algn="just"/>
            <a:r>
              <a:rPr lang="en-US" sz="2800" spc="20" dirty="0" smtClean="0">
                <a:latin typeface="Times New Roman" pitchFamily="18" charset="0"/>
                <a:cs typeface="Times New Roman" pitchFamily="18" charset="0"/>
              </a:rPr>
              <a:t>For </a:t>
            </a:r>
            <a:r>
              <a:rPr lang="en-US" sz="2800" spc="15" dirty="0" smtClean="0">
                <a:latin typeface="Times New Roman" pitchFamily="18" charset="0"/>
                <a:cs typeface="Times New Roman" pitchFamily="18" charset="0"/>
              </a:rPr>
              <a:t>accessing the </a:t>
            </a:r>
            <a:r>
              <a:rPr lang="en-US" sz="2800" spc="10" dirty="0" smtClean="0">
                <a:latin typeface="Times New Roman" pitchFamily="18" charset="0"/>
                <a:cs typeface="Times New Roman" pitchFamily="18" charset="0"/>
              </a:rPr>
              <a:t>data, the declaration of </a:t>
            </a:r>
            <a:r>
              <a:rPr lang="en-US" sz="2800" spc="15" dirty="0" smtClean="0">
                <a:latin typeface="Times New Roman" pitchFamily="18" charset="0"/>
                <a:cs typeface="Times New Roman" pitchFamily="18" charset="0"/>
              </a:rPr>
              <a:t>a </a:t>
            </a:r>
            <a:r>
              <a:rPr lang="en-US" sz="2800" spc="10" dirty="0" smtClean="0">
                <a:latin typeface="Times New Roman" pitchFamily="18" charset="0"/>
                <a:cs typeface="Times New Roman" pitchFamily="18" charset="0"/>
              </a:rPr>
              <a:t>friend function  </a:t>
            </a:r>
            <a:r>
              <a:rPr lang="en-US" sz="2800" b="1" spc="10" dirty="0" smtClean="0">
                <a:latin typeface="Times New Roman" pitchFamily="18" charset="0"/>
                <a:cs typeface="Times New Roman" pitchFamily="18" charset="0"/>
              </a:rPr>
              <a:t>should be </a:t>
            </a:r>
            <a:r>
              <a:rPr lang="en-US" sz="2800" b="1" spc="20" dirty="0" smtClean="0">
                <a:latin typeface="Times New Roman" pitchFamily="18" charset="0"/>
                <a:cs typeface="Times New Roman" pitchFamily="18" charset="0"/>
              </a:rPr>
              <a:t>made </a:t>
            </a:r>
            <a:r>
              <a:rPr lang="en-US" sz="2800" b="1" spc="10" dirty="0" smtClean="0">
                <a:latin typeface="Times New Roman" pitchFamily="18" charset="0"/>
                <a:cs typeface="Times New Roman" pitchFamily="18" charset="0"/>
              </a:rPr>
              <a:t>inside </a:t>
            </a:r>
            <a:r>
              <a:rPr lang="en-US" sz="2800" b="1" spc="15" dirty="0" smtClean="0">
                <a:latin typeface="Times New Roman" pitchFamily="18" charset="0"/>
                <a:cs typeface="Times New Roman" pitchFamily="18" charset="0"/>
              </a:rPr>
              <a:t>the body </a:t>
            </a:r>
            <a:r>
              <a:rPr lang="en-US" sz="2800" b="1" spc="10" dirty="0" smtClean="0">
                <a:latin typeface="Times New Roman" pitchFamily="18" charset="0"/>
                <a:cs typeface="Times New Roman" pitchFamily="18" charset="0"/>
              </a:rPr>
              <a:t>of </a:t>
            </a:r>
            <a:r>
              <a:rPr lang="en-US" sz="2800" b="1" spc="15" dirty="0" smtClean="0">
                <a:latin typeface="Times New Roman" pitchFamily="18" charset="0"/>
                <a:cs typeface="Times New Roman" pitchFamily="18" charset="0"/>
              </a:rPr>
              <a:t>the </a:t>
            </a:r>
            <a:r>
              <a:rPr lang="en-US" sz="2800" b="1" spc="10" dirty="0" smtClean="0">
                <a:latin typeface="Times New Roman" pitchFamily="18" charset="0"/>
                <a:cs typeface="Times New Roman" pitchFamily="18" charset="0"/>
              </a:rPr>
              <a:t>class </a:t>
            </a:r>
            <a:r>
              <a:rPr lang="en-US" sz="2800" spc="15" dirty="0" smtClean="0">
                <a:latin typeface="Times New Roman" pitchFamily="18" charset="0"/>
                <a:cs typeface="Times New Roman" pitchFamily="18" charset="0"/>
              </a:rPr>
              <a:t>(can </a:t>
            </a:r>
            <a:r>
              <a:rPr lang="en-US" sz="2800" spc="10" dirty="0" smtClean="0">
                <a:latin typeface="Times New Roman" pitchFamily="18" charset="0"/>
                <a:cs typeface="Times New Roman" pitchFamily="18" charset="0"/>
              </a:rPr>
              <a:t>be </a:t>
            </a:r>
            <a:r>
              <a:rPr lang="en-US" sz="2800" spc="15" dirty="0" smtClean="0">
                <a:latin typeface="Times New Roman" pitchFamily="18" charset="0"/>
                <a:cs typeface="Times New Roman" pitchFamily="18" charset="0"/>
              </a:rPr>
              <a:t>anywhere  </a:t>
            </a:r>
            <a:r>
              <a:rPr lang="en-US" sz="2800" spc="10" dirty="0" smtClean="0">
                <a:latin typeface="Times New Roman" pitchFamily="18" charset="0"/>
                <a:cs typeface="Times New Roman" pitchFamily="18" charset="0"/>
              </a:rPr>
              <a:t>inside class either </a:t>
            </a:r>
            <a:r>
              <a:rPr lang="en-US" sz="2800" spc="6" dirty="0" smtClean="0">
                <a:latin typeface="Times New Roman" pitchFamily="18" charset="0"/>
                <a:cs typeface="Times New Roman" pitchFamily="18" charset="0"/>
              </a:rPr>
              <a:t>in </a:t>
            </a:r>
            <a:r>
              <a:rPr lang="en-US" sz="2800" spc="10" dirty="0" smtClean="0">
                <a:latin typeface="Times New Roman" pitchFamily="18" charset="0"/>
                <a:cs typeface="Times New Roman" pitchFamily="18" charset="0"/>
              </a:rPr>
              <a:t>private </a:t>
            </a:r>
            <a:r>
              <a:rPr lang="en-US" sz="2800" spc="15" dirty="0" smtClean="0">
                <a:latin typeface="Times New Roman" pitchFamily="18" charset="0"/>
                <a:cs typeface="Times New Roman" pitchFamily="18" charset="0"/>
              </a:rPr>
              <a:t>or </a:t>
            </a:r>
            <a:r>
              <a:rPr lang="en-US" sz="2800" spc="10" dirty="0" smtClean="0">
                <a:latin typeface="Times New Roman" pitchFamily="18" charset="0"/>
                <a:cs typeface="Times New Roman" pitchFamily="18" charset="0"/>
              </a:rPr>
              <a:t>public section) starting with  </a:t>
            </a:r>
            <a:r>
              <a:rPr lang="en-US" sz="2800" spc="15" dirty="0" smtClean="0">
                <a:latin typeface="Times New Roman" pitchFamily="18" charset="0"/>
                <a:cs typeface="Times New Roman" pitchFamily="18" charset="0"/>
              </a:rPr>
              <a:t>keyword</a:t>
            </a:r>
            <a:r>
              <a:rPr lang="en-US" sz="2800" spc="6" dirty="0" smtClean="0">
                <a:latin typeface="Times New Roman" pitchFamily="18" charset="0"/>
                <a:cs typeface="Times New Roman" pitchFamily="18" charset="0"/>
              </a:rPr>
              <a:t> </a:t>
            </a:r>
            <a:r>
              <a:rPr lang="en-US" sz="2800" b="1" spc="10" dirty="0" smtClean="0">
                <a:solidFill>
                  <a:srgbClr val="FF0000"/>
                </a:solidFill>
                <a:latin typeface="Times New Roman" pitchFamily="18" charset="0"/>
                <a:cs typeface="Times New Roman" pitchFamily="18" charset="0"/>
              </a:rPr>
              <a:t>friend</a:t>
            </a:r>
            <a:endParaRPr lang="en-US" sz="2800" b="1" dirty="0" smtClean="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solidFill>
                  <a:srgbClr val="00B050"/>
                </a:solidFill>
                <a:latin typeface="Times New Roman" pitchFamily="18" charset="0"/>
                <a:cs typeface="Times New Roman" pitchFamily="18" charset="0"/>
              </a:rPr>
              <a:t>Friend Function</a:t>
            </a:r>
            <a:endParaRPr lang="en-US" dirty="0">
              <a:solidFill>
                <a:srgbClr val="00B05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66800"/>
            <a:ext cx="8686800" cy="4940491"/>
          </a:xfrm>
        </p:spPr>
        <p:txBody>
          <a:bodyPr>
            <a:normAutofit/>
          </a:bodyPr>
          <a:lstStyle/>
          <a:p>
            <a:pPr algn="just"/>
            <a:r>
              <a:rPr lang="en-US" sz="3200" spc="20" dirty="0" smtClean="0">
                <a:latin typeface="Times New Roman" pitchFamily="18" charset="0"/>
                <a:cs typeface="Times New Roman" pitchFamily="18" charset="0"/>
              </a:rPr>
              <a:t>The </a:t>
            </a:r>
            <a:r>
              <a:rPr lang="en-US" sz="3200" spc="10" dirty="0" smtClean="0">
                <a:latin typeface="Times New Roman" pitchFamily="18" charset="0"/>
                <a:cs typeface="Times New Roman" pitchFamily="18" charset="0"/>
              </a:rPr>
              <a:t>complier </a:t>
            </a:r>
            <a:r>
              <a:rPr lang="en-US" sz="3200" spc="15" dirty="0" smtClean="0">
                <a:latin typeface="Times New Roman" pitchFamily="18" charset="0"/>
                <a:cs typeface="Times New Roman" pitchFamily="18" charset="0"/>
              </a:rPr>
              <a:t>knows a given </a:t>
            </a:r>
            <a:r>
              <a:rPr lang="en-US" sz="3200" spc="10" dirty="0" smtClean="0">
                <a:latin typeface="Times New Roman" pitchFamily="18" charset="0"/>
                <a:cs typeface="Times New Roman" pitchFamily="18" charset="0"/>
              </a:rPr>
              <a:t>function </a:t>
            </a:r>
            <a:r>
              <a:rPr lang="en-US" sz="3200" dirty="0" smtClean="0">
                <a:latin typeface="Times New Roman" pitchFamily="18" charset="0"/>
                <a:cs typeface="Times New Roman" pitchFamily="18" charset="0"/>
              </a:rPr>
              <a:t>is </a:t>
            </a:r>
            <a:r>
              <a:rPr lang="en-US" sz="3200" spc="15" dirty="0" smtClean="0">
                <a:latin typeface="Times New Roman" pitchFamily="18" charset="0"/>
                <a:cs typeface="Times New Roman" pitchFamily="18" charset="0"/>
              </a:rPr>
              <a:t>a friend </a:t>
            </a:r>
            <a:r>
              <a:rPr lang="en-US" sz="3200" spc="10" dirty="0" smtClean="0">
                <a:latin typeface="Times New Roman" pitchFamily="18" charset="0"/>
                <a:cs typeface="Times New Roman" pitchFamily="18" charset="0"/>
              </a:rPr>
              <a:t>function by </a:t>
            </a:r>
            <a:r>
              <a:rPr lang="en-US" sz="3200" spc="15" dirty="0" smtClean="0">
                <a:latin typeface="Times New Roman" pitchFamily="18" charset="0"/>
                <a:cs typeface="Times New Roman" pitchFamily="18" charset="0"/>
              </a:rPr>
              <a:t>the  use of the keyword</a:t>
            </a:r>
            <a:r>
              <a:rPr lang="en-US" sz="3200" spc="25" dirty="0" smtClean="0">
                <a:latin typeface="Times New Roman" pitchFamily="18" charset="0"/>
                <a:cs typeface="Times New Roman" pitchFamily="18" charset="0"/>
              </a:rPr>
              <a:t> </a:t>
            </a:r>
            <a:r>
              <a:rPr lang="en-US" sz="3200" b="1" spc="10" dirty="0" smtClean="0">
                <a:solidFill>
                  <a:srgbClr val="FF0000"/>
                </a:solidFill>
                <a:latin typeface="Times New Roman" pitchFamily="18" charset="0"/>
                <a:cs typeface="Times New Roman" pitchFamily="18" charset="0"/>
              </a:rPr>
              <a:t>friend</a:t>
            </a:r>
            <a:r>
              <a:rPr lang="en-US" sz="3200" spc="10" dirty="0" smtClean="0">
                <a:latin typeface="Times New Roman" pitchFamily="18" charset="0"/>
                <a:cs typeface="Times New Roman" pitchFamily="18" charset="0"/>
              </a:rPr>
              <a:t>.</a:t>
            </a:r>
          </a:p>
          <a:p>
            <a:pPr algn="just"/>
            <a:r>
              <a:rPr lang="en-US" sz="3200" spc="10" dirty="0" smtClean="0">
                <a:latin typeface="Times New Roman" pitchFamily="18" charset="0"/>
                <a:cs typeface="Times New Roman" pitchFamily="18" charset="0"/>
              </a:rPr>
              <a:t>Definition of the friend function </a:t>
            </a:r>
            <a:r>
              <a:rPr lang="en-US" sz="3200" b="1" spc="10" dirty="0" smtClean="0">
                <a:latin typeface="Times New Roman" pitchFamily="18" charset="0"/>
                <a:cs typeface="Times New Roman" pitchFamily="18" charset="0"/>
              </a:rPr>
              <a:t>should be conducted outside the class without using friend keyword</a:t>
            </a:r>
            <a:r>
              <a:rPr lang="en-US" sz="3200" spc="10" dirty="0" smtClean="0">
                <a:latin typeface="Times New Roman" pitchFamily="18" charset="0"/>
                <a:cs typeface="Times New Roman" pitchFamily="18" charset="0"/>
              </a:rPr>
              <a:t>.</a:t>
            </a:r>
          </a:p>
          <a:p>
            <a:pPr algn="just"/>
            <a:r>
              <a:rPr lang="en-US" sz="3200" spc="10" dirty="0" smtClean="0">
                <a:latin typeface="Times New Roman" pitchFamily="18" charset="0"/>
                <a:cs typeface="Times New Roman" pitchFamily="18" charset="0"/>
              </a:rPr>
              <a:t>We can introduce a friend function to any number of classes.</a:t>
            </a:r>
          </a:p>
          <a:p>
            <a:pPr algn="just"/>
            <a:r>
              <a:rPr lang="en-US" sz="3200" spc="10" dirty="0" smtClean="0">
                <a:latin typeface="Times New Roman" pitchFamily="18" charset="0"/>
                <a:cs typeface="Times New Roman" pitchFamily="18" charset="0"/>
              </a:rPr>
              <a:t>Friend function are having objects as arguments.</a:t>
            </a:r>
          </a:p>
          <a:p>
            <a:endParaRPr lang="en-US" sz="28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Friend function…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458200" cy="5257800"/>
          </a:xfrm>
        </p:spPr>
        <p:txBody>
          <a:bodyPr>
            <a:normAutofit/>
          </a:bodyPr>
          <a:lstStyle/>
          <a:p>
            <a:pPr algn="just"/>
            <a:r>
              <a:rPr lang="en-US" sz="3200" spc="10" dirty="0" smtClean="0">
                <a:latin typeface="Times New Roman" pitchFamily="18" charset="0"/>
                <a:cs typeface="Times New Roman" pitchFamily="18" charset="0"/>
              </a:rPr>
              <a:t>Here, friend functions are invoked like normal function. So </a:t>
            </a:r>
            <a:r>
              <a:rPr lang="en-US" sz="3200" b="1" spc="10" dirty="0" smtClean="0">
                <a:latin typeface="Times New Roman" pitchFamily="18" charset="0"/>
                <a:cs typeface="Times New Roman" pitchFamily="18" charset="0"/>
              </a:rPr>
              <a:t>no need to call using objects and ‘.’ operator.</a:t>
            </a:r>
            <a:endParaRPr lang="en-US" sz="3200" b="1"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Friend function is not a member function. So </a:t>
            </a:r>
            <a:r>
              <a:rPr lang="en-US" sz="3200" dirty="0" smtClean="0">
                <a:solidFill>
                  <a:srgbClr val="FF0000"/>
                </a:solidFill>
                <a:latin typeface="Times New Roman" pitchFamily="18" charset="0"/>
                <a:cs typeface="Times New Roman" pitchFamily="18" charset="0"/>
              </a:rPr>
              <a:t>inside the friend function</a:t>
            </a:r>
            <a:r>
              <a:rPr lang="en-US" sz="3200" dirty="0" smtClean="0">
                <a:latin typeface="Times New Roman" pitchFamily="18" charset="0"/>
                <a:cs typeface="Times New Roman" pitchFamily="18" charset="0"/>
              </a:rPr>
              <a:t>, to access the object data, </a:t>
            </a:r>
            <a:r>
              <a:rPr lang="en-US" sz="3200" b="1" dirty="0" smtClean="0">
                <a:latin typeface="Times New Roman" pitchFamily="18" charset="0"/>
                <a:cs typeface="Times New Roman" pitchFamily="18" charset="0"/>
              </a:rPr>
              <a:t>use the object name followed by ‘.’ operator.</a:t>
            </a:r>
          </a:p>
          <a:p>
            <a:pPr algn="just"/>
            <a:r>
              <a:rPr lang="en-US" sz="3200" dirty="0" smtClean="0">
                <a:latin typeface="Times New Roman" pitchFamily="18" charset="0"/>
                <a:cs typeface="Times New Roman" pitchFamily="18" charset="0"/>
              </a:rPr>
              <a:t>Friend functions are majorly used in operator overloading concept.</a:t>
            </a:r>
            <a:endParaRPr lang="en-US" sz="3200"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Friend function…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A friend function is a non-member function of a class, but it is able to access private data of a class using the friend function.</a:t>
            </a:r>
          </a:p>
          <a:p>
            <a:pPr algn="just"/>
            <a:r>
              <a:rPr lang="en-US" dirty="0" smtClean="0">
                <a:latin typeface="Times New Roman" pitchFamily="18" charset="0"/>
                <a:cs typeface="Times New Roman" pitchFamily="18" charset="0"/>
              </a:rPr>
              <a:t>Now, if I have to access the whole members of a class then, we use friend class.</a:t>
            </a:r>
            <a:r>
              <a:rPr lang="en-US" sz="2800" spc="-6" dirty="0" smtClean="0"/>
              <a:t> </a:t>
            </a:r>
          </a:p>
          <a:p>
            <a:pPr algn="just"/>
            <a:r>
              <a:rPr lang="en-US" sz="2800" spc="-6" dirty="0" smtClean="0">
                <a:latin typeface="Times New Roman" pitchFamily="18" charset="0"/>
                <a:cs typeface="Times New Roman" pitchFamily="18" charset="0"/>
              </a:rPr>
              <a:t>Like </a:t>
            </a:r>
            <a:r>
              <a:rPr lang="en-US" sz="2800" dirty="0" smtClean="0">
                <a:latin typeface="Times New Roman" pitchFamily="18" charset="0"/>
                <a:cs typeface="Times New Roman" pitchFamily="18" charset="0"/>
              </a:rPr>
              <a:t>a friend function, a class can </a:t>
            </a:r>
            <a:r>
              <a:rPr lang="en-US" sz="2800" spc="-6" dirty="0" smtClean="0">
                <a:latin typeface="Times New Roman" pitchFamily="18" charset="0"/>
                <a:cs typeface="Times New Roman" pitchFamily="18" charset="0"/>
              </a:rPr>
              <a:t>also </a:t>
            </a:r>
            <a:r>
              <a:rPr lang="en-US" sz="2800" dirty="0" smtClean="0">
                <a:latin typeface="Times New Roman" pitchFamily="18" charset="0"/>
                <a:cs typeface="Times New Roman" pitchFamily="18" charset="0"/>
              </a:rPr>
              <a:t>be made  a friend of </a:t>
            </a:r>
            <a:r>
              <a:rPr lang="en-US" sz="2800" spc="-6" dirty="0" smtClean="0">
                <a:latin typeface="Times New Roman" pitchFamily="18" charset="0"/>
                <a:cs typeface="Times New Roman" pitchFamily="18" charset="0"/>
              </a:rPr>
              <a:t>another </a:t>
            </a:r>
            <a:r>
              <a:rPr lang="en-US" sz="2800" dirty="0" smtClean="0">
                <a:latin typeface="Times New Roman" pitchFamily="18" charset="0"/>
                <a:cs typeface="Times New Roman" pitchFamily="18" charset="0"/>
              </a:rPr>
              <a:t>class using keyword</a:t>
            </a:r>
            <a:r>
              <a:rPr lang="en-US" sz="2800" spc="-30" dirty="0" smtClean="0">
                <a:latin typeface="Times New Roman" pitchFamily="18" charset="0"/>
                <a:cs typeface="Times New Roman" pitchFamily="18" charset="0"/>
              </a:rPr>
              <a:t> </a:t>
            </a:r>
            <a:r>
              <a:rPr lang="en-US" sz="2800" b="1" spc="-6" dirty="0" smtClean="0">
                <a:solidFill>
                  <a:srgbClr val="FF0000"/>
                </a:solidFill>
                <a:latin typeface="Times New Roman" pitchFamily="18" charset="0"/>
                <a:cs typeface="Times New Roman" pitchFamily="18" charset="0"/>
              </a:rPr>
              <a:t>friend.</a:t>
            </a:r>
            <a:r>
              <a:rPr lang="en-US" sz="2800" spc="-6"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When a class </a:t>
            </a:r>
            <a:r>
              <a:rPr lang="en-US" sz="2800" spc="-6" dirty="0" smtClean="0">
                <a:latin typeface="Times New Roman" pitchFamily="18" charset="0"/>
                <a:cs typeface="Times New Roman" pitchFamily="18" charset="0"/>
              </a:rPr>
              <a:t>is </a:t>
            </a:r>
            <a:r>
              <a:rPr lang="en-US" sz="2800" dirty="0" smtClean="0">
                <a:latin typeface="Times New Roman" pitchFamily="18" charset="0"/>
                <a:cs typeface="Times New Roman" pitchFamily="18" charset="0"/>
              </a:rPr>
              <a:t>made a friend class, </a:t>
            </a:r>
            <a:r>
              <a:rPr lang="en-US" sz="2800" spc="-6" dirty="0" smtClean="0">
                <a:latin typeface="Times New Roman" pitchFamily="18" charset="0"/>
                <a:cs typeface="Times New Roman" pitchFamily="18" charset="0"/>
              </a:rPr>
              <a:t>all the  </a:t>
            </a:r>
            <a:r>
              <a:rPr lang="en-US" sz="2800" dirty="0" smtClean="0">
                <a:latin typeface="Times New Roman" pitchFamily="18" charset="0"/>
                <a:cs typeface="Times New Roman" pitchFamily="18" charset="0"/>
              </a:rPr>
              <a:t>member </a:t>
            </a:r>
            <a:r>
              <a:rPr lang="en-US" sz="2800" spc="-6" dirty="0" smtClean="0">
                <a:latin typeface="Times New Roman" pitchFamily="18" charset="0"/>
                <a:cs typeface="Times New Roman" pitchFamily="18" charset="0"/>
              </a:rPr>
              <a:t>functions </a:t>
            </a:r>
            <a:r>
              <a:rPr lang="en-US" sz="2800" dirty="0" smtClean="0">
                <a:latin typeface="Times New Roman" pitchFamily="18" charset="0"/>
                <a:cs typeface="Times New Roman" pitchFamily="18" charset="0"/>
              </a:rPr>
              <a:t>of that class becomes </a:t>
            </a:r>
            <a:r>
              <a:rPr lang="en-US" sz="2800" spc="-6" dirty="0" smtClean="0">
                <a:latin typeface="Times New Roman" pitchFamily="18" charset="0"/>
                <a:cs typeface="Times New Roman" pitchFamily="18" charset="0"/>
              </a:rPr>
              <a:t>friend  functions.</a:t>
            </a: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solidFill>
                  <a:srgbClr val="C00000"/>
                </a:solidFill>
              </a:rPr>
              <a:t>Friend Class</a:t>
            </a:r>
            <a:endParaRPr lang="en-US"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98103" marR="5079" algn="just">
              <a:lnSpc>
                <a:spcPts val="3479"/>
              </a:lnSpc>
              <a:spcBef>
                <a:spcPts val="425"/>
              </a:spcBef>
            </a:pPr>
            <a:r>
              <a:rPr lang="en-US" sz="3200" spc="6" dirty="0" smtClean="0">
                <a:latin typeface="Times New Roman" pitchFamily="18" charset="0"/>
                <a:cs typeface="Times New Roman" pitchFamily="18" charset="0"/>
              </a:rPr>
              <a:t>A</a:t>
            </a:r>
            <a:r>
              <a:rPr lang="en-US" sz="3200"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constructor </a:t>
            </a:r>
            <a:r>
              <a:rPr lang="en-US" sz="3200" dirty="0" smtClean="0">
                <a:latin typeface="Times New Roman" pitchFamily="18" charset="0"/>
                <a:cs typeface="Times New Roman" pitchFamily="18" charset="0"/>
              </a:rPr>
              <a:t>is </a:t>
            </a:r>
            <a:r>
              <a:rPr lang="en-US" sz="3200" spc="6" dirty="0" smtClean="0">
                <a:latin typeface="Times New Roman" pitchFamily="18" charset="0"/>
                <a:cs typeface="Times New Roman" pitchFamily="18" charset="0"/>
              </a:rPr>
              <a:t>a special </a:t>
            </a:r>
            <a:r>
              <a:rPr lang="en-US" sz="3200" spc="10" dirty="0" smtClean="0">
                <a:latin typeface="Times New Roman" pitchFamily="18" charset="0"/>
                <a:cs typeface="Times New Roman" pitchFamily="18" charset="0"/>
              </a:rPr>
              <a:t>member</a:t>
            </a:r>
            <a:r>
              <a:rPr lang="en-US" sz="3200" spc="-209"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function  of a class </a:t>
            </a:r>
            <a:r>
              <a:rPr lang="en-US" sz="3200" dirty="0" smtClean="0">
                <a:latin typeface="Times New Roman" pitchFamily="18" charset="0"/>
                <a:cs typeface="Times New Roman" pitchFamily="18" charset="0"/>
              </a:rPr>
              <a:t>that </a:t>
            </a:r>
            <a:r>
              <a:rPr lang="en-US" sz="3200" spc="6" dirty="0" smtClean="0">
                <a:solidFill>
                  <a:srgbClr val="FF0000"/>
                </a:solidFill>
                <a:latin typeface="Times New Roman" pitchFamily="18" charset="0"/>
                <a:cs typeface="Times New Roman" pitchFamily="18" charset="0"/>
              </a:rPr>
              <a:t>is executed </a:t>
            </a:r>
            <a:r>
              <a:rPr lang="en-US" sz="3200" spc="6" dirty="0" smtClean="0">
                <a:latin typeface="Times New Roman" pitchFamily="18" charset="0"/>
                <a:cs typeface="Times New Roman" pitchFamily="18" charset="0"/>
              </a:rPr>
              <a:t>whenever </a:t>
            </a:r>
            <a:r>
              <a:rPr lang="en-US" sz="3200" spc="10" dirty="0" smtClean="0">
                <a:latin typeface="Times New Roman" pitchFamily="18" charset="0"/>
                <a:cs typeface="Times New Roman" pitchFamily="18" charset="0"/>
              </a:rPr>
              <a:t>we </a:t>
            </a:r>
            <a:r>
              <a:rPr lang="en-US" sz="3200" b="1" spc="6" dirty="0" smtClean="0">
                <a:latin typeface="Times New Roman" pitchFamily="18" charset="0"/>
                <a:cs typeface="Times New Roman" pitchFamily="18" charset="0"/>
              </a:rPr>
              <a:t>create  new objects of that</a:t>
            </a:r>
            <a:r>
              <a:rPr lang="en-US" sz="3200" b="1" spc="-20" dirty="0" smtClean="0">
                <a:latin typeface="Times New Roman" pitchFamily="18" charset="0"/>
                <a:cs typeface="Times New Roman" pitchFamily="18" charset="0"/>
              </a:rPr>
              <a:t> </a:t>
            </a:r>
            <a:r>
              <a:rPr lang="en-US" sz="3200" b="1" spc="6" dirty="0" smtClean="0">
                <a:latin typeface="Times New Roman" pitchFamily="18" charset="0"/>
                <a:cs typeface="Times New Roman" pitchFamily="18" charset="0"/>
              </a:rPr>
              <a:t>class</a:t>
            </a:r>
            <a:r>
              <a:rPr lang="en-US" sz="3200" spc="6" dirty="0" smtClean="0">
                <a:latin typeface="Times New Roman" pitchFamily="18" charset="0"/>
                <a:cs typeface="Times New Roman" pitchFamily="18" charset="0"/>
              </a:rPr>
              <a:t>.</a:t>
            </a:r>
          </a:p>
          <a:p>
            <a:pPr marL="398103" marR="24762" algn="just">
              <a:lnSpc>
                <a:spcPts val="3479"/>
              </a:lnSpc>
              <a:spcBef>
                <a:spcPts val="1380"/>
              </a:spcBef>
            </a:pPr>
            <a:r>
              <a:rPr lang="en-US" sz="3200" spc="6" dirty="0" smtClean="0">
                <a:latin typeface="Times New Roman" pitchFamily="18" charset="0"/>
                <a:cs typeface="Times New Roman" pitchFamily="18" charset="0"/>
              </a:rPr>
              <a:t>Constructors can be very useful </a:t>
            </a:r>
            <a:r>
              <a:rPr lang="en-US" sz="3200" spc="6" dirty="0" smtClean="0">
                <a:solidFill>
                  <a:srgbClr val="FF0000"/>
                </a:solidFill>
                <a:latin typeface="Times New Roman" pitchFamily="18" charset="0"/>
                <a:cs typeface="Times New Roman" pitchFamily="18" charset="0"/>
              </a:rPr>
              <a:t>for </a:t>
            </a:r>
            <a:r>
              <a:rPr lang="en-US" sz="3200" dirty="0" smtClean="0">
                <a:solidFill>
                  <a:srgbClr val="FF0000"/>
                </a:solidFill>
                <a:latin typeface="Times New Roman" pitchFamily="18" charset="0"/>
                <a:cs typeface="Times New Roman" pitchFamily="18" charset="0"/>
              </a:rPr>
              <a:t>setting initial  </a:t>
            </a:r>
            <a:r>
              <a:rPr lang="en-US" sz="3200" spc="6" dirty="0" smtClean="0">
                <a:solidFill>
                  <a:srgbClr val="FF0000"/>
                </a:solidFill>
                <a:latin typeface="Times New Roman" pitchFamily="18" charset="0"/>
                <a:cs typeface="Times New Roman" pitchFamily="18" charset="0"/>
              </a:rPr>
              <a:t>values</a:t>
            </a:r>
            <a:r>
              <a:rPr lang="en-US" sz="3200" spc="6"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for </a:t>
            </a:r>
            <a:r>
              <a:rPr lang="en-US" sz="3200" spc="6" dirty="0" smtClean="0">
                <a:latin typeface="Times New Roman" pitchFamily="18" charset="0"/>
                <a:cs typeface="Times New Roman" pitchFamily="18" charset="0"/>
              </a:rPr>
              <a:t>certain </a:t>
            </a:r>
            <a:r>
              <a:rPr lang="en-US" sz="3200" spc="10" dirty="0" smtClean="0">
                <a:latin typeface="Times New Roman" pitchFamily="18" charset="0"/>
                <a:cs typeface="Times New Roman" pitchFamily="18" charset="0"/>
              </a:rPr>
              <a:t>member</a:t>
            </a:r>
            <a:r>
              <a:rPr lang="en-US" sz="3200"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variables.</a:t>
            </a:r>
          </a:p>
          <a:p>
            <a:pPr marL="398103" marR="48255" algn="just">
              <a:lnSpc>
                <a:spcPct val="93600"/>
              </a:lnSpc>
              <a:spcBef>
                <a:spcPts val="1290"/>
              </a:spcBef>
            </a:pPr>
            <a:r>
              <a:rPr lang="en-US" sz="3200" spc="6" dirty="0" smtClean="0">
                <a:latin typeface="Times New Roman" pitchFamily="18" charset="0"/>
                <a:cs typeface="Times New Roman" pitchFamily="18" charset="0"/>
              </a:rPr>
              <a:t>While defining a constructor you </a:t>
            </a:r>
            <a:r>
              <a:rPr lang="en-US" sz="3200" spc="10" dirty="0" smtClean="0">
                <a:latin typeface="Times New Roman" pitchFamily="18" charset="0"/>
                <a:cs typeface="Times New Roman" pitchFamily="18" charset="0"/>
              </a:rPr>
              <a:t>must remember  </a:t>
            </a:r>
            <a:r>
              <a:rPr lang="en-US" sz="3200" dirty="0" smtClean="0">
                <a:latin typeface="Times New Roman" pitchFamily="18" charset="0"/>
                <a:cs typeface="Times New Roman" pitchFamily="18" charset="0"/>
              </a:rPr>
              <a:t>that the </a:t>
            </a:r>
            <a:r>
              <a:rPr lang="en-US" sz="3200" spc="10" dirty="0" smtClean="0">
                <a:latin typeface="Times New Roman" pitchFamily="18" charset="0"/>
                <a:cs typeface="Times New Roman" pitchFamily="18" charset="0"/>
              </a:rPr>
              <a:t>name </a:t>
            </a:r>
            <a:r>
              <a:rPr lang="en-US" sz="3200" spc="6" dirty="0" smtClean="0">
                <a:latin typeface="Times New Roman" pitchFamily="18" charset="0"/>
                <a:cs typeface="Times New Roman" pitchFamily="18" charset="0"/>
              </a:rPr>
              <a:t>of constructor will be same as </a:t>
            </a:r>
            <a:r>
              <a:rPr lang="en-US" sz="3200" dirty="0" smtClean="0">
                <a:latin typeface="Times New Roman" pitchFamily="18" charset="0"/>
                <a:cs typeface="Times New Roman" pitchFamily="18" charset="0"/>
              </a:rPr>
              <a:t>the  </a:t>
            </a:r>
            <a:r>
              <a:rPr lang="en-US" sz="3200" spc="10" dirty="0" smtClean="0">
                <a:latin typeface="Times New Roman" pitchFamily="18" charset="0"/>
                <a:cs typeface="Times New Roman" pitchFamily="18" charset="0"/>
              </a:rPr>
              <a:t>name </a:t>
            </a:r>
            <a:r>
              <a:rPr lang="en-US" sz="3200" spc="6" dirty="0" smtClean="0">
                <a:latin typeface="Times New Roman" pitchFamily="18" charset="0"/>
                <a:cs typeface="Times New Roman" pitchFamily="18" charset="0"/>
              </a:rPr>
              <a:t>of the class, and constructors never have  return</a:t>
            </a:r>
            <a:r>
              <a:rPr lang="en-US" sz="3200"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type.</a:t>
            </a:r>
          </a:p>
          <a:p>
            <a:pPr algn="just"/>
            <a:endParaRPr lang="en-US" sz="3200" dirty="0">
              <a:latin typeface="Times New Roman" pitchFamily="18" charset="0"/>
              <a:cs typeface="Times New Roman" pitchFamily="18" charset="0"/>
            </a:endParaRPr>
          </a:p>
        </p:txBody>
      </p:sp>
      <p:sp>
        <p:nvSpPr>
          <p:cNvPr id="3" name="Title 2"/>
          <p:cNvSpPr>
            <a:spLocks noGrp="1"/>
          </p:cNvSpPr>
          <p:nvPr>
            <p:ph type="title"/>
          </p:nvPr>
        </p:nvSpPr>
        <p:spPr>
          <a:xfrm>
            <a:off x="0" y="274638"/>
            <a:ext cx="8915400" cy="1143000"/>
          </a:xfrm>
        </p:spPr>
        <p:txBody>
          <a:bodyPr>
            <a:normAutofit fontScale="90000"/>
          </a:bodyPr>
          <a:lstStyle/>
          <a:p>
            <a:pPr algn="ctr"/>
            <a:r>
              <a:rPr lang="en-US" dirty="0" smtClean="0">
                <a:solidFill>
                  <a:srgbClr val="C00000"/>
                </a:solidFill>
              </a:rPr>
              <a:t>Constructors and Destructors in C++</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763000" cy="5105400"/>
          </a:xfrm>
        </p:spPr>
        <p:txBody>
          <a:bodyPr>
            <a:normAutofit/>
          </a:bodyPr>
          <a:lstStyle/>
          <a:p>
            <a:pPr marL="624078" indent="-514350" algn="just">
              <a:buAutoNum type="arabicPeriod"/>
            </a:pPr>
            <a:r>
              <a:rPr lang="en-US" dirty="0" smtClean="0">
                <a:latin typeface="Times New Roman" pitchFamily="18" charset="0"/>
                <a:cs typeface="Times New Roman" pitchFamily="18" charset="0"/>
              </a:rPr>
              <a:t>The name of the constructor should be same as class name .</a:t>
            </a:r>
          </a:p>
          <a:p>
            <a:pPr marL="624078" indent="-514350" algn="just">
              <a:buAutoNum type="arabicPeriod"/>
            </a:pPr>
            <a:r>
              <a:rPr lang="en-US" dirty="0" smtClean="0">
                <a:latin typeface="Times New Roman" pitchFamily="18" charset="0"/>
                <a:cs typeface="Times New Roman" pitchFamily="18" charset="0"/>
              </a:rPr>
              <a:t>Constructor </a:t>
            </a:r>
            <a:r>
              <a:rPr lang="en-US" b="1" dirty="0" smtClean="0">
                <a:latin typeface="Times New Roman" pitchFamily="18" charset="0"/>
                <a:cs typeface="Times New Roman" pitchFamily="18" charset="0"/>
              </a:rPr>
              <a:t>never have </a:t>
            </a:r>
            <a:r>
              <a:rPr lang="en-US" dirty="0" smtClean="0">
                <a:latin typeface="Times New Roman" pitchFamily="18" charset="0"/>
                <a:cs typeface="Times New Roman" pitchFamily="18" charset="0"/>
              </a:rPr>
              <a:t>data type as return value including void.</a:t>
            </a:r>
          </a:p>
          <a:p>
            <a:pPr marL="624078" indent="-514350" algn="just">
              <a:buAutoNum type="arabicPeriod"/>
            </a:pPr>
            <a:r>
              <a:rPr lang="en-US" dirty="0" smtClean="0">
                <a:latin typeface="Times New Roman" pitchFamily="18" charset="0"/>
                <a:cs typeface="Times New Roman" pitchFamily="18" charset="0"/>
              </a:rPr>
              <a:t>Constructor is </a:t>
            </a:r>
            <a:r>
              <a:rPr lang="en-US" b="1" dirty="0" smtClean="0">
                <a:latin typeface="Times New Roman" pitchFamily="18" charset="0"/>
                <a:cs typeface="Times New Roman" pitchFamily="18" charset="0"/>
              </a:rPr>
              <a:t>invoked automatically </a:t>
            </a:r>
            <a:r>
              <a:rPr lang="en-US" dirty="0" smtClean="0">
                <a:latin typeface="Times New Roman" pitchFamily="18" charset="0"/>
                <a:cs typeface="Times New Roman" pitchFamily="18" charset="0"/>
              </a:rPr>
              <a:t>when object of that class is created.</a:t>
            </a:r>
          </a:p>
          <a:p>
            <a:pPr marL="624078" indent="-514350" algn="just">
              <a:buAutoNum type="arabicPeriod"/>
            </a:pPr>
            <a:r>
              <a:rPr lang="en-US" dirty="0" smtClean="0">
                <a:latin typeface="Times New Roman" pitchFamily="18" charset="0"/>
                <a:cs typeface="Times New Roman" pitchFamily="18" charset="0"/>
              </a:rPr>
              <a:t>Constructors and destructors both should be declared in </a:t>
            </a:r>
            <a:r>
              <a:rPr lang="en-US" b="1" dirty="0" smtClean="0">
                <a:latin typeface="Times New Roman" pitchFamily="18" charset="0"/>
                <a:cs typeface="Times New Roman" pitchFamily="18" charset="0"/>
              </a:rPr>
              <a:t>public area </a:t>
            </a:r>
            <a:r>
              <a:rPr lang="en-US" dirty="0" smtClean="0">
                <a:latin typeface="Times New Roman" pitchFamily="18" charset="0"/>
                <a:cs typeface="Times New Roman" pitchFamily="18" charset="0"/>
              </a:rPr>
              <a:t>of a class.</a:t>
            </a:r>
          </a:p>
          <a:p>
            <a:pPr marL="624078" indent="-514350" algn="just">
              <a:buAutoNum type="arabicPeriod"/>
            </a:pPr>
            <a:r>
              <a:rPr lang="en-US" dirty="0" smtClean="0">
                <a:latin typeface="Times New Roman" pitchFamily="18" charset="0"/>
                <a:cs typeface="Times New Roman" pitchFamily="18" charset="0"/>
              </a:rPr>
              <a:t>Constructors may or may not have parameters. Therefore it participate in overloading, but it never participate in inheritance.</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Rules to be followed while using constructors: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534400" cy="5245291"/>
          </a:xfrm>
        </p:spPr>
        <p:txBody>
          <a:bodyPr/>
          <a:lstStyle/>
          <a:p>
            <a:pPr algn="just">
              <a:buNone/>
            </a:pPr>
            <a:r>
              <a:rPr lang="en-US" dirty="0" smtClean="0">
                <a:latin typeface="Times New Roman" pitchFamily="18" charset="0"/>
                <a:cs typeface="Times New Roman" pitchFamily="18" charset="0"/>
              </a:rPr>
              <a:t>6. It is not able it find the address of a constructor and they will make implicit call to new and delete operators.</a:t>
            </a:r>
          </a:p>
          <a:p>
            <a:pPr algn="just">
              <a:buNone/>
            </a:pPr>
            <a:r>
              <a:rPr lang="en-US" dirty="0" smtClean="0">
                <a:latin typeface="Times New Roman" pitchFamily="18" charset="0"/>
                <a:cs typeface="Times New Roman" pitchFamily="18" charset="0"/>
              </a:rPr>
              <a:t>7. Constructors also having default arguments.</a:t>
            </a:r>
          </a:p>
          <a:p>
            <a:pPr algn="just">
              <a:buNone/>
            </a:pPr>
            <a:r>
              <a:rPr lang="en-US" dirty="0" smtClean="0">
                <a:latin typeface="Times New Roman" pitchFamily="18" charset="0"/>
                <a:cs typeface="Times New Roman" pitchFamily="18" charset="0"/>
              </a:rPr>
              <a:t>8. Constructors is executed only once when an object is created, further calling constructors are not allowed.</a:t>
            </a:r>
          </a:p>
          <a:p>
            <a:pPr algn="just">
              <a:buNone/>
            </a:pPr>
            <a:r>
              <a:rPr lang="en-US" dirty="0" smtClean="0">
                <a:latin typeface="Times New Roman" pitchFamily="18" charset="0"/>
                <a:cs typeface="Times New Roman" pitchFamily="18" charset="0"/>
              </a:rPr>
              <a:t>9. Constructors never invoked with the object name and ‘</a:t>
            </a:r>
            <a:r>
              <a:rPr lang="en-US" sz="3200"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operator.</a:t>
            </a:r>
          </a:p>
          <a:p>
            <a:pPr algn="just">
              <a:buNone/>
            </a:pPr>
            <a:r>
              <a:rPr lang="en-US" dirty="0" smtClean="0">
                <a:latin typeface="Times New Roman" pitchFamily="18" charset="0"/>
                <a:cs typeface="Times New Roman" pitchFamily="18" charset="0"/>
              </a:rPr>
              <a:t>10. We can declare any  number of constructor within a class by changing the number of arguments, data types and order.</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258762"/>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915400" cy="5638800"/>
          </a:xfrm>
        </p:spPr>
        <p:txBody>
          <a:bodyPr>
            <a:normAutofit/>
          </a:bodyPr>
          <a:lstStyle/>
          <a:p>
            <a:pPr marL="12698" algn="just">
              <a:spcBef>
                <a:spcPts val="1025"/>
              </a:spcBef>
            </a:pPr>
            <a:r>
              <a:rPr lang="en-US" sz="3200" spc="6" dirty="0" smtClean="0">
                <a:latin typeface="Times New Roman" pitchFamily="18" charset="0"/>
                <a:cs typeface="Times New Roman" pitchFamily="18" charset="0"/>
              </a:rPr>
              <a:t>Constructors are of three types</a:t>
            </a:r>
            <a:r>
              <a:rPr lang="en-US" sz="3200" spc="50"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a:t>
            </a:r>
            <a:endParaRPr lang="en-US" sz="3200" dirty="0" smtClean="0">
              <a:latin typeface="Times New Roman" pitchFamily="18" charset="0"/>
              <a:cs typeface="Times New Roman" pitchFamily="18" charset="0"/>
            </a:endParaRPr>
          </a:p>
          <a:p>
            <a:pPr marL="393659" marR="195560" indent="-285721" algn="just">
              <a:lnSpc>
                <a:spcPts val="2760"/>
              </a:lnSpc>
              <a:spcBef>
                <a:spcPts val="1065"/>
              </a:spcBef>
              <a:buSzPct val="75510"/>
              <a:buFont typeface="Trebuchet MS"/>
              <a:buChar char="–"/>
              <a:tabLst>
                <a:tab pos="393024" algn="l"/>
                <a:tab pos="393659" algn="l"/>
              </a:tabLst>
            </a:pPr>
            <a:r>
              <a:rPr lang="en-US" sz="2800" b="1" spc="6" dirty="0" smtClean="0">
                <a:solidFill>
                  <a:srgbClr val="FF0000"/>
                </a:solidFill>
                <a:latin typeface="Times New Roman" pitchFamily="18" charset="0"/>
                <a:cs typeface="Times New Roman" pitchFamily="18" charset="0"/>
              </a:rPr>
              <a:t>Default Constructor - </a:t>
            </a:r>
            <a:r>
              <a:rPr lang="en-US" sz="2800" spc="6" dirty="0" smtClean="0">
                <a:latin typeface="Times New Roman" pitchFamily="18" charset="0"/>
                <a:cs typeface="Times New Roman" pitchFamily="18" charset="0"/>
              </a:rPr>
              <a:t>Default constructor </a:t>
            </a:r>
            <a:r>
              <a:rPr lang="en-US" sz="2800" dirty="0" smtClean="0">
                <a:latin typeface="Times New Roman" pitchFamily="18" charset="0"/>
                <a:cs typeface="Times New Roman" pitchFamily="18" charset="0"/>
              </a:rPr>
              <a:t>is </a:t>
            </a:r>
            <a:r>
              <a:rPr lang="en-US" sz="2800" spc="6" dirty="0" smtClean="0">
                <a:latin typeface="Times New Roman" pitchFamily="18" charset="0"/>
                <a:cs typeface="Times New Roman" pitchFamily="18" charset="0"/>
              </a:rPr>
              <a:t>the constructor  which doesn't take </a:t>
            </a:r>
            <a:r>
              <a:rPr lang="en-US" sz="2800" spc="10" dirty="0" smtClean="0">
                <a:latin typeface="Times New Roman" pitchFamily="18" charset="0"/>
                <a:cs typeface="Times New Roman" pitchFamily="18" charset="0"/>
              </a:rPr>
              <a:t>any argument. </a:t>
            </a:r>
            <a:r>
              <a:rPr lang="en-US" sz="2800" spc="6" dirty="0" smtClean="0">
                <a:latin typeface="Times New Roman" pitchFamily="18" charset="0"/>
                <a:cs typeface="Times New Roman" pitchFamily="18" charset="0"/>
              </a:rPr>
              <a:t>It </a:t>
            </a:r>
            <a:r>
              <a:rPr lang="en-US" sz="2800" spc="10" dirty="0" smtClean="0">
                <a:latin typeface="Times New Roman" pitchFamily="18" charset="0"/>
                <a:cs typeface="Times New Roman" pitchFamily="18" charset="0"/>
              </a:rPr>
              <a:t>has no</a:t>
            </a:r>
            <a:r>
              <a:rPr lang="en-US" sz="2800" spc="-90"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parameter.</a:t>
            </a:r>
            <a:endParaRPr lang="en-US" sz="2800" dirty="0" smtClean="0">
              <a:latin typeface="Times New Roman" pitchFamily="18" charset="0"/>
              <a:cs typeface="Times New Roman" pitchFamily="18" charset="0"/>
            </a:endParaRPr>
          </a:p>
          <a:p>
            <a:pPr marL="393659" marR="5079" indent="-285721" algn="just">
              <a:lnSpc>
                <a:spcPts val="2760"/>
              </a:lnSpc>
              <a:spcBef>
                <a:spcPts val="1000"/>
              </a:spcBef>
              <a:buSzPct val="75510"/>
              <a:buFont typeface="Trebuchet MS"/>
              <a:buChar char="–"/>
              <a:tabLst>
                <a:tab pos="393659" algn="l"/>
              </a:tabLst>
            </a:pPr>
            <a:r>
              <a:rPr lang="en-US" sz="2800" b="1" spc="6" dirty="0" err="1" smtClean="0">
                <a:solidFill>
                  <a:srgbClr val="FF0000"/>
                </a:solidFill>
                <a:latin typeface="Times New Roman" pitchFamily="18" charset="0"/>
                <a:cs typeface="Times New Roman" pitchFamily="18" charset="0"/>
              </a:rPr>
              <a:t>Parametrized</a:t>
            </a:r>
            <a:r>
              <a:rPr lang="en-US" sz="2800" b="1" spc="6" dirty="0" smtClean="0">
                <a:solidFill>
                  <a:srgbClr val="FF0000"/>
                </a:solidFill>
                <a:latin typeface="Times New Roman" pitchFamily="18" charset="0"/>
                <a:cs typeface="Times New Roman" pitchFamily="18" charset="0"/>
              </a:rPr>
              <a:t> Constructor - </a:t>
            </a:r>
            <a:r>
              <a:rPr lang="en-US" sz="2800" spc="10" dirty="0" smtClean="0">
                <a:latin typeface="Times New Roman" pitchFamily="18" charset="0"/>
                <a:cs typeface="Times New Roman" pitchFamily="18" charset="0"/>
              </a:rPr>
              <a:t>These </a:t>
            </a:r>
            <a:r>
              <a:rPr lang="en-US" sz="2800" spc="6" dirty="0" smtClean="0">
                <a:latin typeface="Times New Roman" pitchFamily="18" charset="0"/>
                <a:cs typeface="Times New Roman" pitchFamily="18" charset="0"/>
              </a:rPr>
              <a:t>are the constructors with  </a:t>
            </a:r>
            <a:r>
              <a:rPr lang="en-US" sz="2800" spc="-6" dirty="0" smtClean="0">
                <a:latin typeface="Times New Roman" pitchFamily="18" charset="0"/>
                <a:cs typeface="Times New Roman" pitchFamily="18" charset="0"/>
              </a:rPr>
              <a:t>parameter. </a:t>
            </a:r>
            <a:r>
              <a:rPr lang="en-US" sz="2800" spc="6" dirty="0" smtClean="0">
                <a:latin typeface="Times New Roman" pitchFamily="18" charset="0"/>
                <a:cs typeface="Times New Roman" pitchFamily="18" charset="0"/>
              </a:rPr>
              <a:t>Using this Constructor you can provide </a:t>
            </a:r>
            <a:r>
              <a:rPr lang="en-US" sz="2800" dirty="0" smtClean="0">
                <a:latin typeface="Times New Roman" pitchFamily="18" charset="0"/>
                <a:cs typeface="Times New Roman" pitchFamily="18" charset="0"/>
              </a:rPr>
              <a:t>different  </a:t>
            </a:r>
            <a:r>
              <a:rPr lang="en-US" sz="2800" spc="6" dirty="0" smtClean="0">
                <a:latin typeface="Times New Roman" pitchFamily="18" charset="0"/>
                <a:cs typeface="Times New Roman" pitchFamily="18" charset="0"/>
              </a:rPr>
              <a:t>values to data </a:t>
            </a:r>
            <a:r>
              <a:rPr lang="en-US" sz="2800" spc="10" dirty="0" smtClean="0">
                <a:latin typeface="Times New Roman" pitchFamily="18" charset="0"/>
                <a:cs typeface="Times New Roman" pitchFamily="18" charset="0"/>
              </a:rPr>
              <a:t>members </a:t>
            </a:r>
            <a:r>
              <a:rPr lang="en-US" sz="2800" spc="6" dirty="0" smtClean="0">
                <a:latin typeface="Times New Roman" pitchFamily="18" charset="0"/>
                <a:cs typeface="Times New Roman" pitchFamily="18" charset="0"/>
              </a:rPr>
              <a:t>of </a:t>
            </a:r>
            <a:r>
              <a:rPr lang="en-US" sz="2800" dirty="0" smtClean="0">
                <a:latin typeface="Times New Roman" pitchFamily="18" charset="0"/>
                <a:cs typeface="Times New Roman" pitchFamily="18" charset="0"/>
              </a:rPr>
              <a:t>different </a:t>
            </a:r>
            <a:r>
              <a:rPr lang="en-US" sz="2800" spc="6" dirty="0" smtClean="0">
                <a:latin typeface="Times New Roman" pitchFamily="18" charset="0"/>
                <a:cs typeface="Times New Roman" pitchFamily="18" charset="0"/>
              </a:rPr>
              <a:t>objects, </a:t>
            </a:r>
            <a:r>
              <a:rPr lang="en-US" sz="2800" spc="10" dirty="0" smtClean="0">
                <a:latin typeface="Times New Roman" pitchFamily="18" charset="0"/>
                <a:cs typeface="Times New Roman" pitchFamily="18" charset="0"/>
              </a:rPr>
              <a:t>by </a:t>
            </a:r>
            <a:r>
              <a:rPr lang="en-US" sz="2800" spc="6" dirty="0" smtClean="0">
                <a:latin typeface="Times New Roman" pitchFamily="18" charset="0"/>
                <a:cs typeface="Times New Roman" pitchFamily="18" charset="0"/>
              </a:rPr>
              <a:t>passing the  appropriate values </a:t>
            </a:r>
            <a:r>
              <a:rPr lang="en-US" sz="2800" spc="10" dirty="0" smtClean="0">
                <a:latin typeface="Times New Roman" pitchFamily="18" charset="0"/>
                <a:cs typeface="Times New Roman" pitchFamily="18" charset="0"/>
              </a:rPr>
              <a:t>as</a:t>
            </a:r>
            <a:r>
              <a:rPr lang="en-US" sz="2800" spc="-15" dirty="0" smtClean="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argument.</a:t>
            </a:r>
            <a:endParaRPr lang="en-US" sz="2800" dirty="0" smtClean="0">
              <a:latin typeface="Times New Roman" pitchFamily="18" charset="0"/>
              <a:cs typeface="Times New Roman" pitchFamily="18" charset="0"/>
            </a:endParaRPr>
          </a:p>
          <a:p>
            <a:pPr marL="393659" marR="8254" indent="-285721" algn="just">
              <a:lnSpc>
                <a:spcPts val="2760"/>
              </a:lnSpc>
              <a:spcBef>
                <a:spcPts val="1000"/>
              </a:spcBef>
              <a:buSzPct val="75510"/>
              <a:buFont typeface="Trebuchet MS"/>
              <a:buChar char="–"/>
              <a:tabLst>
                <a:tab pos="393024" algn="l"/>
                <a:tab pos="393659" algn="l"/>
              </a:tabLst>
            </a:pPr>
            <a:r>
              <a:rPr lang="en-US" sz="2800" b="1" spc="10" dirty="0" smtClean="0">
                <a:solidFill>
                  <a:srgbClr val="FF0000"/>
                </a:solidFill>
                <a:latin typeface="Times New Roman" pitchFamily="18" charset="0"/>
                <a:cs typeface="Times New Roman" pitchFamily="18" charset="0"/>
              </a:rPr>
              <a:t>Copy </a:t>
            </a:r>
            <a:r>
              <a:rPr lang="en-US" sz="2800" b="1" spc="6" dirty="0" smtClean="0">
                <a:solidFill>
                  <a:srgbClr val="FF0000"/>
                </a:solidFill>
                <a:latin typeface="Times New Roman" pitchFamily="18" charset="0"/>
                <a:cs typeface="Times New Roman" pitchFamily="18" charset="0"/>
              </a:rPr>
              <a:t>Constructor - </a:t>
            </a:r>
            <a:r>
              <a:rPr lang="en-US" sz="2800" spc="6" dirty="0" smtClean="0">
                <a:latin typeface="Times New Roman" pitchFamily="18" charset="0"/>
                <a:cs typeface="Times New Roman" pitchFamily="18" charset="0"/>
              </a:rPr>
              <a:t>These are special type of Constructors  which takes </a:t>
            </a:r>
            <a:r>
              <a:rPr lang="en-US" sz="2800" spc="10" dirty="0" smtClean="0">
                <a:latin typeface="Times New Roman" pitchFamily="18" charset="0"/>
                <a:cs typeface="Times New Roman" pitchFamily="18" charset="0"/>
              </a:rPr>
              <a:t>an </a:t>
            </a:r>
            <a:r>
              <a:rPr lang="en-US" sz="2800" b="1" spc="6" dirty="0" smtClean="0">
                <a:latin typeface="Times New Roman" pitchFamily="18" charset="0"/>
                <a:cs typeface="Times New Roman" pitchFamily="18" charset="0"/>
              </a:rPr>
              <a:t>object </a:t>
            </a:r>
            <a:r>
              <a:rPr lang="en-US" sz="2800" b="1" spc="10" dirty="0" smtClean="0">
                <a:latin typeface="Times New Roman" pitchFamily="18" charset="0"/>
                <a:cs typeface="Times New Roman" pitchFamily="18" charset="0"/>
              </a:rPr>
              <a:t>as </a:t>
            </a:r>
            <a:r>
              <a:rPr lang="en-US" sz="2800" b="1" spc="6" dirty="0" smtClean="0">
                <a:latin typeface="Times New Roman" pitchFamily="18" charset="0"/>
                <a:cs typeface="Times New Roman" pitchFamily="18" charset="0"/>
              </a:rPr>
              <a:t>argument</a:t>
            </a:r>
            <a:r>
              <a:rPr lang="en-US" sz="2800" spc="6" dirty="0" smtClean="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and </a:t>
            </a:r>
            <a:r>
              <a:rPr lang="en-US" sz="2800" spc="6" dirty="0" smtClean="0">
                <a:latin typeface="Times New Roman" pitchFamily="18" charset="0"/>
                <a:cs typeface="Times New Roman" pitchFamily="18" charset="0"/>
              </a:rPr>
              <a:t>is used </a:t>
            </a:r>
            <a:r>
              <a:rPr lang="en-US" sz="2800" dirty="0" smtClean="0">
                <a:latin typeface="Times New Roman" pitchFamily="18" charset="0"/>
                <a:cs typeface="Times New Roman" pitchFamily="18" charset="0"/>
              </a:rPr>
              <a:t>to </a:t>
            </a:r>
            <a:r>
              <a:rPr lang="en-US" sz="2800" spc="10" dirty="0" smtClean="0">
                <a:latin typeface="Times New Roman" pitchFamily="18" charset="0"/>
                <a:cs typeface="Times New Roman" pitchFamily="18" charset="0"/>
              </a:rPr>
              <a:t>copy  </a:t>
            </a:r>
            <a:r>
              <a:rPr lang="en-US" sz="2800" spc="6" dirty="0" smtClean="0">
                <a:latin typeface="Times New Roman" pitchFamily="18" charset="0"/>
                <a:cs typeface="Times New Roman" pitchFamily="18" charset="0"/>
              </a:rPr>
              <a:t>values of data </a:t>
            </a:r>
            <a:r>
              <a:rPr lang="en-US" sz="2800" spc="10" dirty="0" smtClean="0">
                <a:latin typeface="Times New Roman" pitchFamily="18" charset="0"/>
                <a:cs typeface="Times New Roman" pitchFamily="18" charset="0"/>
              </a:rPr>
              <a:t>members </a:t>
            </a:r>
            <a:r>
              <a:rPr lang="en-US" sz="2800" spc="6" dirty="0" smtClean="0">
                <a:latin typeface="Times New Roman" pitchFamily="18" charset="0"/>
                <a:cs typeface="Times New Roman" pitchFamily="18" charset="0"/>
              </a:rPr>
              <a:t>of </a:t>
            </a:r>
            <a:r>
              <a:rPr lang="en-US" sz="2800" spc="10" dirty="0" smtClean="0">
                <a:latin typeface="Times New Roman" pitchFamily="18" charset="0"/>
                <a:cs typeface="Times New Roman" pitchFamily="18" charset="0"/>
              </a:rPr>
              <a:t>one </a:t>
            </a:r>
            <a:r>
              <a:rPr lang="en-US" sz="2800" spc="6" dirty="0" smtClean="0">
                <a:latin typeface="Times New Roman" pitchFamily="18" charset="0"/>
                <a:cs typeface="Times New Roman" pitchFamily="18" charset="0"/>
              </a:rPr>
              <a:t>object into other object. </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0"/>
            <a:ext cx="8229600" cy="685800"/>
          </a:xfrm>
        </p:spPr>
        <p:txBody>
          <a:bodyPr>
            <a:normAutofit fontScale="90000"/>
          </a:bodyPr>
          <a:lstStyle/>
          <a:p>
            <a:r>
              <a:rPr lang="en-US" spc="-55" dirty="0" smtClean="0"/>
              <a:t>Types </a:t>
            </a:r>
            <a:r>
              <a:rPr lang="en-US" spc="-6" dirty="0" smtClean="0"/>
              <a:t>of</a:t>
            </a:r>
            <a:r>
              <a:rPr lang="en-US" spc="-15" dirty="0" smtClean="0"/>
              <a:t> </a:t>
            </a:r>
            <a:r>
              <a:rPr lang="en-US" spc="-6" dirty="0" smtClean="0"/>
              <a:t>Constructors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Inline functions</a:t>
            </a:r>
          </a:p>
          <a:p>
            <a:r>
              <a:rPr lang="en-US" dirty="0" smtClean="0">
                <a:latin typeface="Times New Roman" pitchFamily="18" charset="0"/>
                <a:cs typeface="Times New Roman" pitchFamily="18" charset="0"/>
              </a:rPr>
              <a:t>Objects as a function arguments and object return </a:t>
            </a:r>
          </a:p>
          <a:p>
            <a:r>
              <a:rPr lang="en-US" dirty="0" smtClean="0">
                <a:latin typeface="Times New Roman" pitchFamily="18" charset="0"/>
                <a:cs typeface="Times New Roman" pitchFamily="18" charset="0"/>
              </a:rPr>
              <a:t>Friend function and Friend class</a:t>
            </a:r>
          </a:p>
          <a:p>
            <a:r>
              <a:rPr lang="en-US" dirty="0" smtClean="0">
                <a:latin typeface="Times New Roman" pitchFamily="18" charset="0"/>
                <a:cs typeface="Times New Roman" pitchFamily="18" charset="0"/>
              </a:rPr>
              <a:t>Static class members</a:t>
            </a:r>
          </a:p>
          <a:p>
            <a:r>
              <a:rPr lang="en-US" dirty="0" smtClean="0">
                <a:latin typeface="Times New Roman" pitchFamily="18" charset="0"/>
                <a:cs typeface="Times New Roman" pitchFamily="18" charset="0"/>
              </a:rPr>
              <a:t>Constructors and destructors</a:t>
            </a:r>
          </a:p>
          <a:p>
            <a:r>
              <a:rPr lang="en-US" dirty="0" smtClean="0">
                <a:latin typeface="Times New Roman" pitchFamily="18" charset="0"/>
                <a:cs typeface="Times New Roman" pitchFamily="18" charset="0"/>
              </a:rPr>
              <a:t>Nested classes</a:t>
            </a:r>
          </a:p>
          <a:p>
            <a:r>
              <a:rPr lang="en-US" dirty="0" smtClean="0">
                <a:latin typeface="Times New Roman" pitchFamily="18" charset="0"/>
                <a:cs typeface="Times New Roman" pitchFamily="18" charset="0"/>
              </a:rPr>
              <a:t>Local classes </a:t>
            </a:r>
          </a:p>
          <a:p>
            <a:r>
              <a:rPr lang="en-US" dirty="0" smtClean="0">
                <a:latin typeface="Times New Roman" pitchFamily="18" charset="0"/>
                <a:cs typeface="Times New Roman" pitchFamily="18" charset="0"/>
              </a:rPr>
              <a:t>Object assignment</a:t>
            </a:r>
          </a:p>
          <a:p>
            <a:r>
              <a:rPr lang="en-US" dirty="0" smtClean="0">
                <a:latin typeface="Times New Roman" pitchFamily="18" charset="0"/>
                <a:cs typeface="Times New Roman" pitchFamily="18" charset="0"/>
              </a:rPr>
              <a:t>Pointers to object- this pointer</a:t>
            </a: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l"/>
            <a:r>
              <a:rPr lang="en-US" b="1" dirty="0" smtClean="0">
                <a:solidFill>
                  <a:srgbClr val="C00000"/>
                </a:solidFill>
                <a:latin typeface="Times New Roman" pitchFamily="18" charset="0"/>
                <a:cs typeface="Times New Roman" pitchFamily="18" charset="0"/>
              </a:rPr>
              <a:t>Content</a:t>
            </a:r>
            <a:endParaRPr lang="en-US" b="1"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Copy constructors are used in operator overloading,</a:t>
            </a:r>
          </a:p>
          <a:p>
            <a:r>
              <a:rPr lang="en-US" dirty="0" smtClean="0">
                <a:latin typeface="Times New Roman" pitchFamily="18" charset="0"/>
                <a:cs typeface="Times New Roman" pitchFamily="18" charset="0"/>
              </a:rPr>
              <a:t>Copy constructors are having </a:t>
            </a:r>
            <a:r>
              <a:rPr lang="en-US" b="1" dirty="0" smtClean="0">
                <a:latin typeface="Times New Roman" pitchFamily="18" charset="0"/>
                <a:cs typeface="Times New Roman" pitchFamily="18" charset="0"/>
              </a:rPr>
              <a:t>reference type parameters</a:t>
            </a:r>
            <a:r>
              <a:rPr lang="en-US" dirty="0" smtClean="0">
                <a:latin typeface="Times New Roman" pitchFamily="18" charset="0"/>
                <a:cs typeface="Times New Roman" pitchFamily="18" charset="0"/>
              </a:rPr>
              <a:t>. For these reference parameters we used to take class type parameters (i.e. objects).</a:t>
            </a:r>
          </a:p>
          <a:p>
            <a:r>
              <a:rPr lang="en-US" dirty="0" smtClean="0">
                <a:latin typeface="Times New Roman" pitchFamily="18" charset="0"/>
                <a:cs typeface="Times New Roman" pitchFamily="18" charset="0"/>
              </a:rPr>
              <a:t>So copy constructors is receiving </a:t>
            </a:r>
            <a:r>
              <a:rPr lang="en-US" b="1" dirty="0" smtClean="0">
                <a:latin typeface="Times New Roman" pitchFamily="18" charset="0"/>
                <a:cs typeface="Times New Roman" pitchFamily="18" charset="0"/>
              </a:rPr>
              <a:t>another object to initialize current object data</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10802" marR="407627" algn="just">
              <a:lnSpc>
                <a:spcPts val="3600"/>
              </a:lnSpc>
              <a:spcBef>
                <a:spcPts val="420"/>
              </a:spcBef>
            </a:pPr>
            <a:r>
              <a:rPr lang="en-US" sz="3200" dirty="0" smtClean="0">
                <a:latin typeface="Times New Roman" pitchFamily="18" charset="0"/>
                <a:cs typeface="Times New Roman" pitchFamily="18" charset="0"/>
              </a:rPr>
              <a:t>Destructor </a:t>
            </a:r>
            <a:r>
              <a:rPr lang="en-US" sz="3200" spc="-10" dirty="0" smtClean="0">
                <a:latin typeface="Times New Roman" pitchFamily="18" charset="0"/>
                <a:cs typeface="Times New Roman" pitchFamily="18" charset="0"/>
              </a:rPr>
              <a:t>is </a:t>
            </a:r>
            <a:r>
              <a:rPr lang="en-US" sz="3200" dirty="0" smtClean="0">
                <a:latin typeface="Times New Roman" pitchFamily="18" charset="0"/>
                <a:cs typeface="Times New Roman" pitchFamily="18" charset="0"/>
              </a:rPr>
              <a:t>a special class </a:t>
            </a:r>
            <a:r>
              <a:rPr lang="en-US" sz="3200" spc="-6" dirty="0" smtClean="0">
                <a:latin typeface="Times New Roman" pitchFamily="18" charset="0"/>
                <a:cs typeface="Times New Roman" pitchFamily="18" charset="0"/>
              </a:rPr>
              <a:t>function </a:t>
            </a:r>
            <a:r>
              <a:rPr lang="en-US" sz="3200" dirty="0" smtClean="0">
                <a:latin typeface="Times New Roman" pitchFamily="18" charset="0"/>
                <a:cs typeface="Times New Roman" pitchFamily="18" charset="0"/>
              </a:rPr>
              <a:t>which  destroys </a:t>
            </a:r>
            <a:r>
              <a:rPr lang="en-US" sz="3200" spc="-6"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object as soon as </a:t>
            </a:r>
            <a:r>
              <a:rPr lang="en-US" sz="3200" spc="-6"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scope of  object ends. The </a:t>
            </a:r>
            <a:r>
              <a:rPr lang="en-US" sz="3200" spc="-6" dirty="0" smtClean="0">
                <a:latin typeface="Times New Roman" pitchFamily="18" charset="0"/>
                <a:cs typeface="Times New Roman" pitchFamily="18" charset="0"/>
              </a:rPr>
              <a:t>destructor is </a:t>
            </a:r>
            <a:r>
              <a:rPr lang="en-US" sz="3200" dirty="0" smtClean="0">
                <a:latin typeface="Times New Roman" pitchFamily="18" charset="0"/>
                <a:cs typeface="Times New Roman" pitchFamily="18" charset="0"/>
              </a:rPr>
              <a:t>called  </a:t>
            </a:r>
            <a:r>
              <a:rPr lang="en-US" sz="3200" spc="-6" dirty="0" smtClean="0">
                <a:latin typeface="Times New Roman" pitchFamily="18" charset="0"/>
                <a:cs typeface="Times New Roman" pitchFamily="18" charset="0"/>
              </a:rPr>
              <a:t>automatically </a:t>
            </a:r>
            <a:r>
              <a:rPr lang="en-US" sz="3200" dirty="0" smtClean="0">
                <a:latin typeface="Times New Roman" pitchFamily="18" charset="0"/>
                <a:cs typeface="Times New Roman" pitchFamily="18" charset="0"/>
              </a:rPr>
              <a:t>by </a:t>
            </a:r>
            <a:r>
              <a:rPr lang="en-US" sz="3200" spc="-6" dirty="0" smtClean="0">
                <a:latin typeface="Times New Roman" pitchFamily="18" charset="0"/>
                <a:cs typeface="Times New Roman" pitchFamily="18" charset="0"/>
              </a:rPr>
              <a:t>the compiler </a:t>
            </a:r>
            <a:r>
              <a:rPr lang="en-US" sz="3200" dirty="0" smtClean="0">
                <a:latin typeface="Times New Roman" pitchFamily="18" charset="0"/>
                <a:cs typeface="Times New Roman" pitchFamily="18" charset="0"/>
              </a:rPr>
              <a:t>when </a:t>
            </a:r>
            <a:r>
              <a:rPr lang="en-US" sz="3200" spc="-6"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object  goes out of</a:t>
            </a:r>
            <a:r>
              <a:rPr lang="en-US" sz="3200" spc="-3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scope.</a:t>
            </a:r>
          </a:p>
          <a:p>
            <a:pPr marL="410802" marR="5079" algn="just">
              <a:lnSpc>
                <a:spcPts val="3600"/>
              </a:lnSpc>
              <a:spcBef>
                <a:spcPts val="1410"/>
              </a:spcBef>
            </a:pPr>
            <a:r>
              <a:rPr lang="en-US" sz="3200" spc="-6"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syntax </a:t>
            </a:r>
            <a:r>
              <a:rPr lang="en-US" sz="3200" spc="-6" dirty="0" smtClean="0">
                <a:latin typeface="Times New Roman" pitchFamily="18" charset="0"/>
                <a:cs typeface="Times New Roman" pitchFamily="18" charset="0"/>
              </a:rPr>
              <a:t>for destructor </a:t>
            </a:r>
            <a:r>
              <a:rPr lang="en-US" sz="3200" spc="-10" dirty="0" smtClean="0">
                <a:latin typeface="Times New Roman" pitchFamily="18" charset="0"/>
                <a:cs typeface="Times New Roman" pitchFamily="18" charset="0"/>
              </a:rPr>
              <a:t>is </a:t>
            </a:r>
            <a:r>
              <a:rPr lang="en-US" sz="3200" dirty="0" smtClean="0">
                <a:latin typeface="Times New Roman" pitchFamily="18" charset="0"/>
                <a:cs typeface="Times New Roman" pitchFamily="18" charset="0"/>
              </a:rPr>
              <a:t>same as </a:t>
            </a:r>
            <a:r>
              <a:rPr lang="en-US" sz="3200" spc="-6" dirty="0" smtClean="0">
                <a:latin typeface="Times New Roman" pitchFamily="18" charset="0"/>
                <a:cs typeface="Times New Roman" pitchFamily="18" charset="0"/>
              </a:rPr>
              <a:t>that for the  </a:t>
            </a:r>
            <a:r>
              <a:rPr lang="en-US" sz="3200" spc="-15" dirty="0" smtClean="0">
                <a:latin typeface="Times New Roman" pitchFamily="18" charset="0"/>
                <a:cs typeface="Times New Roman" pitchFamily="18" charset="0"/>
              </a:rPr>
              <a:t>constructor, </a:t>
            </a:r>
            <a:r>
              <a:rPr lang="en-US" sz="3200" spc="-6"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class </a:t>
            </a:r>
            <a:r>
              <a:rPr lang="en-US" sz="3200" spc="-6" dirty="0" smtClean="0">
                <a:latin typeface="Times New Roman" pitchFamily="18" charset="0"/>
                <a:cs typeface="Times New Roman" pitchFamily="18" charset="0"/>
              </a:rPr>
              <a:t>name is </a:t>
            </a:r>
            <a:r>
              <a:rPr lang="en-US" sz="3200" dirty="0" smtClean="0">
                <a:latin typeface="Times New Roman" pitchFamily="18" charset="0"/>
                <a:cs typeface="Times New Roman" pitchFamily="18" charset="0"/>
              </a:rPr>
              <a:t>used </a:t>
            </a:r>
            <a:r>
              <a:rPr lang="en-US" sz="3200" spc="-6" dirty="0" smtClean="0">
                <a:latin typeface="Times New Roman" pitchFamily="18" charset="0"/>
                <a:cs typeface="Times New Roman" pitchFamily="18" charset="0"/>
              </a:rPr>
              <a:t>for the  </a:t>
            </a:r>
            <a:r>
              <a:rPr lang="en-US" sz="3200" dirty="0" smtClean="0">
                <a:latin typeface="Times New Roman" pitchFamily="18" charset="0"/>
                <a:cs typeface="Times New Roman" pitchFamily="18" charset="0"/>
              </a:rPr>
              <a:t>name </a:t>
            </a:r>
            <a:r>
              <a:rPr lang="en-US" sz="3200" spc="-6" dirty="0" smtClean="0">
                <a:latin typeface="Times New Roman" pitchFamily="18" charset="0"/>
                <a:cs typeface="Times New Roman" pitchFamily="18" charset="0"/>
              </a:rPr>
              <a:t>of </a:t>
            </a:r>
            <a:r>
              <a:rPr lang="en-US" sz="3200" spc="-15" dirty="0" smtClean="0">
                <a:latin typeface="Times New Roman" pitchFamily="18" charset="0"/>
                <a:cs typeface="Times New Roman" pitchFamily="18" charset="0"/>
              </a:rPr>
              <a:t>destructor, </a:t>
            </a:r>
            <a:r>
              <a:rPr lang="en-US" sz="3200" spc="-6" dirty="0" smtClean="0">
                <a:latin typeface="Times New Roman" pitchFamily="18" charset="0"/>
                <a:cs typeface="Times New Roman" pitchFamily="18" charset="0"/>
              </a:rPr>
              <a:t>with </a:t>
            </a:r>
            <a:r>
              <a:rPr lang="en-US" sz="3200" dirty="0" smtClean="0">
                <a:latin typeface="Times New Roman" pitchFamily="18" charset="0"/>
                <a:cs typeface="Times New Roman" pitchFamily="18" charset="0"/>
              </a:rPr>
              <a:t>a </a:t>
            </a:r>
            <a:r>
              <a:rPr lang="en-US" sz="3200" spc="-6" dirty="0" smtClean="0">
                <a:latin typeface="Times New Roman" pitchFamily="18" charset="0"/>
                <a:cs typeface="Times New Roman" pitchFamily="18" charset="0"/>
              </a:rPr>
              <a:t>tilde </a:t>
            </a:r>
            <a:r>
              <a:rPr lang="en-US" sz="4800" b="1" dirty="0" smtClean="0">
                <a:solidFill>
                  <a:srgbClr val="C00000"/>
                </a:solidFill>
                <a:latin typeface="Times New Roman" pitchFamily="18" charset="0"/>
                <a:cs typeface="Times New Roman" pitchFamily="18" charset="0"/>
              </a:rPr>
              <a:t>~</a:t>
            </a:r>
            <a:r>
              <a:rPr lang="en-US" sz="3200"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sign </a:t>
            </a:r>
            <a:r>
              <a:rPr lang="en-US" sz="3200" dirty="0" smtClean="0">
                <a:latin typeface="Times New Roman" pitchFamily="18" charset="0"/>
                <a:cs typeface="Times New Roman" pitchFamily="18" charset="0"/>
              </a:rPr>
              <a:t>as </a:t>
            </a:r>
            <a:r>
              <a:rPr lang="en-US" sz="3200" spc="-6" dirty="0" smtClean="0">
                <a:latin typeface="Times New Roman" pitchFamily="18" charset="0"/>
                <a:cs typeface="Times New Roman" pitchFamily="18" charset="0"/>
              </a:rPr>
              <a:t>prefix  to</a:t>
            </a:r>
            <a:r>
              <a:rPr lang="en-US" sz="3200" spc="-15"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it.</a:t>
            </a:r>
            <a:endParaRPr lang="en-US" sz="32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spc="-6" dirty="0" smtClean="0"/>
              <a:t>Destructors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458200" cy="5071872"/>
          </a:xfrm>
        </p:spPr>
        <p:txBody>
          <a:bodyPr/>
          <a:lstStyle/>
          <a:p>
            <a:pPr marL="12698" marR="5079" algn="just">
              <a:lnSpc>
                <a:spcPts val="3600"/>
              </a:lnSpc>
              <a:spcBef>
                <a:spcPts val="420"/>
              </a:spcBef>
            </a:pPr>
            <a:r>
              <a:rPr lang="en-US" sz="3200" spc="-6" dirty="0" smtClean="0">
                <a:latin typeface="Times New Roman" pitchFamily="18" charset="0"/>
                <a:cs typeface="Times New Roman" pitchFamily="18" charset="0"/>
              </a:rPr>
              <a:t>Both function &amp; data members of a class can be made static.</a:t>
            </a:r>
          </a:p>
          <a:p>
            <a:pPr marL="12698" marR="5079" algn="just">
              <a:lnSpc>
                <a:spcPts val="3600"/>
              </a:lnSpc>
              <a:spcBef>
                <a:spcPts val="420"/>
              </a:spcBef>
              <a:buNone/>
            </a:pPr>
            <a:r>
              <a:rPr lang="en-US" sz="3200" b="1" spc="-6" dirty="0" smtClean="0">
                <a:latin typeface="Times New Roman" pitchFamily="18" charset="0"/>
                <a:cs typeface="Times New Roman" pitchFamily="18" charset="0"/>
              </a:rPr>
              <a:t>1. Static Data Members:</a:t>
            </a:r>
          </a:p>
          <a:p>
            <a:pPr algn="just"/>
            <a:r>
              <a:rPr lang="en-US" dirty="0" smtClean="0">
                <a:latin typeface="Times New Roman" pitchFamily="18" charset="0"/>
                <a:cs typeface="Times New Roman" pitchFamily="18" charset="0"/>
              </a:rPr>
              <a:t>When you precede a member variable’s declaration with </a:t>
            </a:r>
            <a:r>
              <a:rPr lang="en-US" b="1" dirty="0" smtClean="0">
                <a:latin typeface="Times New Roman" pitchFamily="18" charset="0"/>
                <a:cs typeface="Times New Roman" pitchFamily="18" charset="0"/>
              </a:rPr>
              <a:t>static</a:t>
            </a:r>
            <a:r>
              <a:rPr lang="en-US" dirty="0" smtClean="0">
                <a:latin typeface="Times New Roman" pitchFamily="18" charset="0"/>
                <a:cs typeface="Times New Roman" pitchFamily="18" charset="0"/>
              </a:rPr>
              <a:t> keyword, the compiler understand that only one copy of that variable will exist and all objects of the class share that variable.</a:t>
            </a:r>
          </a:p>
          <a:p>
            <a:pPr algn="just"/>
            <a:r>
              <a:rPr lang="en-US" dirty="0" smtClean="0">
                <a:latin typeface="Times New Roman" pitchFamily="18" charset="0"/>
                <a:cs typeface="Times New Roman" pitchFamily="18" charset="0"/>
              </a:rPr>
              <a:t>All static variables are </a:t>
            </a:r>
            <a:r>
              <a:rPr lang="en-US" b="1" dirty="0" smtClean="0">
                <a:latin typeface="Times New Roman" pitchFamily="18" charset="0"/>
                <a:cs typeface="Times New Roman" pitchFamily="18" charset="0"/>
              </a:rPr>
              <a:t>initialized to zero (by default) </a:t>
            </a:r>
            <a:r>
              <a:rPr lang="en-US" dirty="0" smtClean="0">
                <a:latin typeface="Times New Roman" pitchFamily="18" charset="0"/>
                <a:cs typeface="Times New Roman" pitchFamily="18" charset="0"/>
              </a:rPr>
              <a:t>before the first object is created.</a:t>
            </a:r>
          </a:p>
          <a:p>
            <a:pPr algn="just">
              <a:buNone/>
            </a:pP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pc="-6" dirty="0" smtClean="0">
                <a:solidFill>
                  <a:srgbClr val="C00000"/>
                </a:solidFill>
                <a:latin typeface="Times New Roman" pitchFamily="18" charset="0"/>
                <a:cs typeface="Times New Roman" pitchFamily="18" charset="0"/>
              </a:rPr>
              <a:t>Static members of </a:t>
            </a:r>
            <a:r>
              <a:rPr lang="en-US" dirty="0" smtClean="0">
                <a:solidFill>
                  <a:srgbClr val="C00000"/>
                </a:solidFill>
                <a:latin typeface="Times New Roman" pitchFamily="18" charset="0"/>
                <a:cs typeface="Times New Roman" pitchFamily="18" charset="0"/>
              </a:rPr>
              <a:t>a </a:t>
            </a:r>
            <a:r>
              <a:rPr lang="en-US" spc="-6" dirty="0" smtClean="0">
                <a:solidFill>
                  <a:srgbClr val="C00000"/>
                </a:solidFill>
                <a:latin typeface="Times New Roman" pitchFamily="18" charset="0"/>
                <a:cs typeface="Times New Roman" pitchFamily="18" charset="0"/>
              </a:rPr>
              <a:t>C++</a:t>
            </a:r>
            <a:r>
              <a:rPr lang="en-US" spc="-80" dirty="0" smtClean="0">
                <a:solidFill>
                  <a:srgbClr val="C00000"/>
                </a:solidFill>
                <a:latin typeface="Times New Roman" pitchFamily="18" charset="0"/>
                <a:cs typeface="Times New Roman" pitchFamily="18" charset="0"/>
              </a:rPr>
              <a:t> </a:t>
            </a:r>
            <a:r>
              <a:rPr lang="en-US" dirty="0" smtClean="0">
                <a:solidFill>
                  <a:srgbClr val="C00000"/>
                </a:solidFill>
                <a:latin typeface="Times New Roman" pitchFamily="18" charset="0"/>
                <a:cs typeface="Times New Roman" pitchFamily="18" charset="0"/>
              </a:rPr>
              <a:t>class</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90600"/>
            <a:ext cx="8458200" cy="5486400"/>
          </a:xfrm>
        </p:spPr>
        <p:txBody>
          <a:bodyPr>
            <a:normAutofit/>
          </a:bodyPr>
          <a:lstStyle/>
          <a:p>
            <a:pPr marL="398103" marR="551757" algn="just">
              <a:lnSpc>
                <a:spcPts val="3479"/>
              </a:lnSpc>
              <a:spcBef>
                <a:spcPts val="1380"/>
              </a:spcBef>
            </a:pPr>
            <a:r>
              <a:rPr lang="en-US" dirty="0" smtClean="0">
                <a:latin typeface="Times New Roman" pitchFamily="18" charset="0"/>
                <a:cs typeface="Times New Roman" pitchFamily="18" charset="0"/>
              </a:rPr>
              <a:t>Static </a:t>
            </a:r>
            <a:r>
              <a:rPr lang="en-US" spc="6" dirty="0" smtClean="0">
                <a:latin typeface="Times New Roman" pitchFamily="18" charset="0"/>
                <a:cs typeface="Times New Roman" pitchFamily="18" charset="0"/>
              </a:rPr>
              <a:t>data </a:t>
            </a:r>
            <a:r>
              <a:rPr lang="en-US" spc="10" dirty="0" smtClean="0">
                <a:latin typeface="Times New Roman" pitchFamily="18" charset="0"/>
                <a:cs typeface="Times New Roman" pitchFamily="18" charset="0"/>
              </a:rPr>
              <a:t>member has </a:t>
            </a:r>
            <a:r>
              <a:rPr lang="en-US" spc="6" dirty="0" smtClean="0">
                <a:latin typeface="Times New Roman" pitchFamily="18" charset="0"/>
                <a:cs typeface="Times New Roman" pitchFamily="18" charset="0"/>
              </a:rPr>
              <a:t>a single piece of  storage, and </a:t>
            </a:r>
            <a:r>
              <a:rPr lang="en-US" dirty="0" smtClean="0">
                <a:latin typeface="Times New Roman" pitchFamily="18" charset="0"/>
                <a:cs typeface="Times New Roman" pitchFamily="18" charset="0"/>
              </a:rPr>
              <a:t>is </a:t>
            </a:r>
            <a:r>
              <a:rPr lang="en-US" spc="6" dirty="0" smtClean="0">
                <a:latin typeface="Times New Roman" pitchFamily="18" charset="0"/>
                <a:cs typeface="Times New Roman" pitchFamily="18" charset="0"/>
              </a:rPr>
              <a:t>not available as separate copy  </a:t>
            </a:r>
            <a:r>
              <a:rPr lang="en-US" dirty="0" smtClean="0">
                <a:latin typeface="Times New Roman" pitchFamily="18" charset="0"/>
                <a:cs typeface="Times New Roman" pitchFamily="18" charset="0"/>
              </a:rPr>
              <a:t>with </a:t>
            </a:r>
            <a:r>
              <a:rPr lang="en-US" spc="6" dirty="0" smtClean="0">
                <a:latin typeface="Times New Roman" pitchFamily="18" charset="0"/>
                <a:cs typeface="Times New Roman" pitchFamily="18" charset="0"/>
              </a:rPr>
              <a:t>each object, </a:t>
            </a:r>
            <a:r>
              <a:rPr lang="en-US" dirty="0" smtClean="0">
                <a:latin typeface="Times New Roman" pitchFamily="18" charset="0"/>
                <a:cs typeface="Times New Roman" pitchFamily="18" charset="0"/>
              </a:rPr>
              <a:t>like </a:t>
            </a:r>
            <a:r>
              <a:rPr lang="en-US" spc="6" dirty="0" smtClean="0">
                <a:latin typeface="Times New Roman" pitchFamily="18" charset="0"/>
                <a:cs typeface="Times New Roman" pitchFamily="18" charset="0"/>
              </a:rPr>
              <a:t>other non-static </a:t>
            </a:r>
            <a:r>
              <a:rPr lang="en-US" dirty="0" smtClean="0">
                <a:latin typeface="Times New Roman" pitchFamily="18" charset="0"/>
                <a:cs typeface="Times New Roman" pitchFamily="18" charset="0"/>
              </a:rPr>
              <a:t>data  </a:t>
            </a:r>
            <a:r>
              <a:rPr lang="en-US" spc="6" dirty="0" smtClean="0">
                <a:latin typeface="Times New Roman" pitchFamily="18" charset="0"/>
                <a:cs typeface="Times New Roman" pitchFamily="18" charset="0"/>
              </a:rPr>
              <a:t>members.</a:t>
            </a:r>
          </a:p>
          <a:p>
            <a:pPr marL="398103" marR="111113" algn="just">
              <a:lnSpc>
                <a:spcPts val="3479"/>
              </a:lnSpc>
              <a:spcBef>
                <a:spcPts val="1380"/>
              </a:spcBef>
            </a:pPr>
            <a:r>
              <a:rPr lang="en-US" dirty="0" smtClean="0">
                <a:latin typeface="Times New Roman" pitchFamily="18" charset="0"/>
                <a:cs typeface="Times New Roman" pitchFamily="18" charset="0"/>
              </a:rPr>
              <a:t>Static </a:t>
            </a:r>
            <a:r>
              <a:rPr lang="en-US" spc="10" dirty="0" smtClean="0">
                <a:latin typeface="Times New Roman" pitchFamily="18" charset="0"/>
                <a:cs typeface="Times New Roman" pitchFamily="18" charset="0"/>
              </a:rPr>
              <a:t>member </a:t>
            </a:r>
            <a:r>
              <a:rPr lang="en-US" spc="6" dirty="0" smtClean="0">
                <a:latin typeface="Times New Roman" pitchFamily="18" charset="0"/>
                <a:cs typeface="Times New Roman" pitchFamily="18" charset="0"/>
              </a:rPr>
              <a:t>variables (data </a:t>
            </a:r>
            <a:r>
              <a:rPr lang="en-US" spc="10" dirty="0" smtClean="0">
                <a:latin typeface="Times New Roman" pitchFamily="18" charset="0"/>
                <a:cs typeface="Times New Roman" pitchFamily="18" charset="0"/>
              </a:rPr>
              <a:t>members) </a:t>
            </a:r>
            <a:r>
              <a:rPr lang="en-US" spc="6" dirty="0" smtClean="0">
                <a:latin typeface="Times New Roman" pitchFamily="18" charset="0"/>
                <a:cs typeface="Times New Roman" pitchFamily="18" charset="0"/>
              </a:rPr>
              <a:t>are not  </a:t>
            </a:r>
            <a:r>
              <a:rPr lang="en-US" dirty="0" smtClean="0">
                <a:latin typeface="Times New Roman" pitchFamily="18" charset="0"/>
                <a:cs typeface="Times New Roman" pitchFamily="18" charset="0"/>
              </a:rPr>
              <a:t>initialized </a:t>
            </a:r>
            <a:r>
              <a:rPr lang="en-US" spc="6" dirty="0" smtClean="0">
                <a:latin typeface="Times New Roman" pitchFamily="18" charset="0"/>
                <a:cs typeface="Times New Roman" pitchFamily="18" charset="0"/>
              </a:rPr>
              <a:t>using </a:t>
            </a:r>
            <a:r>
              <a:rPr lang="en-US" spc="-10" dirty="0" smtClean="0">
                <a:latin typeface="Times New Roman" pitchFamily="18" charset="0"/>
                <a:cs typeface="Times New Roman" pitchFamily="18" charset="0"/>
              </a:rPr>
              <a:t>constructor, </a:t>
            </a:r>
            <a:r>
              <a:rPr lang="en-US" spc="6" dirty="0" smtClean="0">
                <a:latin typeface="Times New Roman" pitchFamily="18" charset="0"/>
                <a:cs typeface="Times New Roman" pitchFamily="18" charset="0"/>
              </a:rPr>
              <a:t>because these are  not dependent </a:t>
            </a:r>
            <a:r>
              <a:rPr lang="en-US" dirty="0" smtClean="0">
                <a:latin typeface="Times New Roman" pitchFamily="18" charset="0"/>
                <a:cs typeface="Times New Roman" pitchFamily="18" charset="0"/>
              </a:rPr>
              <a:t>on </a:t>
            </a:r>
            <a:r>
              <a:rPr lang="en-US" spc="6" dirty="0" smtClean="0">
                <a:latin typeface="Times New Roman" pitchFamily="18" charset="0"/>
                <a:cs typeface="Times New Roman" pitchFamily="18" charset="0"/>
              </a:rPr>
              <a:t>object</a:t>
            </a:r>
            <a:r>
              <a:rPr lang="en-US" spc="-6" dirty="0" smtClean="0">
                <a:latin typeface="Times New Roman" pitchFamily="18" charset="0"/>
                <a:cs typeface="Times New Roman" pitchFamily="18" charset="0"/>
              </a:rPr>
              <a:t> </a:t>
            </a:r>
            <a:r>
              <a:rPr lang="en-US" spc="6" dirty="0" smtClean="0">
                <a:latin typeface="Times New Roman" pitchFamily="18" charset="0"/>
                <a:cs typeface="Times New Roman" pitchFamily="18" charset="0"/>
              </a:rPr>
              <a:t>initialization.</a:t>
            </a:r>
          </a:p>
          <a:p>
            <a:pPr marL="398103" marR="111113" algn="just">
              <a:lnSpc>
                <a:spcPts val="3479"/>
              </a:lnSpc>
              <a:spcBef>
                <a:spcPts val="1380"/>
              </a:spcBef>
            </a:pPr>
            <a:r>
              <a:rPr lang="en-US" spc="6" dirty="0" smtClean="0">
                <a:latin typeface="Times New Roman" pitchFamily="18" charset="0"/>
                <a:cs typeface="Times New Roman" pitchFamily="18" charset="0"/>
              </a:rPr>
              <a:t>Static data member are declared within a class but not defining it. (</a:t>
            </a:r>
            <a:r>
              <a:rPr lang="en-US" spc="6" dirty="0" err="1" smtClean="0">
                <a:latin typeface="Times New Roman" pitchFamily="18" charset="0"/>
                <a:cs typeface="Times New Roman" pitchFamily="18" charset="0"/>
              </a:rPr>
              <a:t>ie</a:t>
            </a:r>
            <a:r>
              <a:rPr lang="en-US" spc="6" dirty="0" smtClean="0">
                <a:latin typeface="Times New Roman" pitchFamily="18" charset="0"/>
                <a:cs typeface="Times New Roman" pitchFamily="18" charset="0"/>
              </a:rPr>
              <a:t>., you are not allocating storage for it). Instead, you must provide a global definition outside the class. This is done be using scope resolution operator to identify the class to which it belongs.</a:t>
            </a:r>
          </a:p>
          <a:p>
            <a:endParaRPr lang="en-US" dirty="0"/>
          </a:p>
        </p:txBody>
      </p:sp>
      <p:sp>
        <p:nvSpPr>
          <p:cNvPr id="3" name="Title 2"/>
          <p:cNvSpPr>
            <a:spLocks noGrp="1"/>
          </p:cNvSpPr>
          <p:nvPr>
            <p:ph type="title"/>
          </p:nvPr>
        </p:nvSpPr>
        <p:spPr>
          <a:xfrm>
            <a:off x="457200" y="274638"/>
            <a:ext cx="8229600" cy="487362"/>
          </a:xfrm>
        </p:spPr>
        <p:txBody>
          <a:bodyPr>
            <a:normAutofit fontScale="90000"/>
          </a:bodyPr>
          <a:lstStyle/>
          <a:p>
            <a:r>
              <a:rPr lang="en-US" dirty="0" smtClean="0"/>
              <a:t>Static data member…</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5257800"/>
          </a:xfrm>
        </p:spPr>
        <p:txBody>
          <a:bodyPr>
            <a:normAutofit lnSpcReduction="10000"/>
          </a:bodyPr>
          <a:lstStyle/>
          <a:p>
            <a:r>
              <a:rPr lang="en-US" dirty="0" smtClean="0">
                <a:latin typeface="Times New Roman" pitchFamily="18" charset="0"/>
                <a:cs typeface="Times New Roman" pitchFamily="18" charset="0"/>
              </a:rPr>
              <a:t>Static data members are </a:t>
            </a:r>
            <a:r>
              <a:rPr lang="en-US" b="1" dirty="0" smtClean="0">
                <a:solidFill>
                  <a:srgbClr val="FF0000"/>
                </a:solidFill>
                <a:latin typeface="Times New Roman" pitchFamily="18" charset="0"/>
                <a:cs typeface="Times New Roman" pitchFamily="18" charset="0"/>
              </a:rPr>
              <a:t>accessed by both the objects and class.</a:t>
            </a:r>
          </a:p>
          <a:p>
            <a:pPr>
              <a:buNone/>
            </a:pPr>
            <a:r>
              <a:rPr lang="en-US" dirty="0" smtClean="0">
                <a:latin typeface="Times New Roman" pitchFamily="18" charset="0"/>
                <a:cs typeface="Times New Roman" pitchFamily="18" charset="0"/>
              </a:rPr>
              <a:t>         test :: a=100; //static member accessed thro class  (or)</a:t>
            </a:r>
          </a:p>
          <a:p>
            <a:pPr>
              <a:buNone/>
            </a:pPr>
            <a:r>
              <a:rPr lang="en-US" dirty="0" smtClean="0">
                <a:latin typeface="Times New Roman" pitchFamily="18" charset="0"/>
                <a:cs typeface="Times New Roman" pitchFamily="18" charset="0"/>
              </a:rPr>
              <a:t>         t1.get();  //accessed through t1 object of class test.</a:t>
            </a:r>
          </a:p>
          <a:p>
            <a:r>
              <a:rPr lang="en-US" dirty="0" smtClean="0">
                <a:latin typeface="Times New Roman" pitchFamily="18" charset="0"/>
                <a:cs typeface="Times New Roman" pitchFamily="18" charset="0"/>
              </a:rPr>
              <a:t>If static data members are not initialized then it is initialized with 0 automatically.</a:t>
            </a:r>
          </a:p>
          <a:p>
            <a:r>
              <a:rPr lang="en-US" dirty="0" smtClean="0">
                <a:latin typeface="Times New Roman" pitchFamily="18" charset="0"/>
                <a:cs typeface="Times New Roman" pitchFamily="18" charset="0"/>
              </a:rPr>
              <a:t>Static data member is having 2 parts: declaration &amp; definition.  Static data members need to be declared inside the calls using static keyword and should be defined outside the class using the following syntax:</a:t>
            </a:r>
          </a:p>
          <a:p>
            <a:pPr>
              <a:buNone/>
            </a:pPr>
            <a:r>
              <a:rPr lang="en-US" dirty="0" smtClean="0">
                <a:latin typeface="Times New Roman" pitchFamily="18" charset="0"/>
                <a:cs typeface="Times New Roman" pitchFamily="18" charset="0"/>
              </a:rPr>
              <a:t>             Type </a:t>
            </a:r>
            <a:r>
              <a:rPr lang="en-US" dirty="0" err="1" smtClean="0">
                <a:latin typeface="Times New Roman" pitchFamily="18" charset="0"/>
                <a:cs typeface="Times New Roman" pitchFamily="18" charset="0"/>
              </a:rPr>
              <a:t>classname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staticdatamember</a:t>
            </a:r>
            <a:r>
              <a:rPr lang="en-US" dirty="0" smtClean="0">
                <a:latin typeface="Times New Roman" pitchFamily="18" charset="0"/>
                <a:cs typeface="Times New Roman" pitchFamily="18" charset="0"/>
              </a:rPr>
              <a:t> = value ;</a:t>
            </a:r>
          </a:p>
          <a:p>
            <a:r>
              <a:rPr lang="en-US" dirty="0" smtClean="0">
                <a:latin typeface="Times New Roman" pitchFamily="18" charset="0"/>
                <a:cs typeface="Times New Roman" pitchFamily="18" charset="0"/>
              </a:rPr>
              <a:t>                 Ex: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test :: a = 100;</a:t>
            </a:r>
          </a:p>
          <a:p>
            <a:endParaRPr lang="en-US"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spc="-6" dirty="0" smtClean="0">
                <a:solidFill>
                  <a:schemeClr val="tx1"/>
                </a:solidFill>
                <a:latin typeface="Times New Roman" pitchFamily="18" charset="0"/>
                <a:cs typeface="Times New Roman" pitchFamily="18" charset="0"/>
              </a:rPr>
              <a:t>Static data members…</a:t>
            </a:r>
            <a:endParaRPr lang="en-US" b="0" dirty="0">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914400"/>
            <a:ext cx="8458200" cy="5410200"/>
          </a:xfrm>
        </p:spPr>
        <p:txBody>
          <a:bodyPr>
            <a:normAutofit/>
          </a:bodyPr>
          <a:lstStyle/>
          <a:p>
            <a:pPr marL="410802" marR="412073" algn="just">
              <a:lnSpc>
                <a:spcPts val="3600"/>
              </a:lnSpc>
              <a:spcBef>
                <a:spcPts val="420"/>
              </a:spcBef>
            </a:pPr>
            <a:r>
              <a:rPr lang="en-US" sz="3200" dirty="0" smtClean="0">
                <a:latin typeface="Times New Roman" pitchFamily="18" charset="0"/>
                <a:cs typeface="Times New Roman" pitchFamily="18" charset="0"/>
              </a:rPr>
              <a:t>To operate static data members, static member function is designed.</a:t>
            </a:r>
          </a:p>
          <a:p>
            <a:pPr marL="410802" marR="412073" algn="just">
              <a:lnSpc>
                <a:spcPts val="3600"/>
              </a:lnSpc>
              <a:spcBef>
                <a:spcPts val="420"/>
              </a:spcBef>
            </a:pPr>
            <a:r>
              <a:rPr lang="en-US" sz="3200" dirty="0" smtClean="0">
                <a:latin typeface="Times New Roman" pitchFamily="18" charset="0"/>
                <a:cs typeface="Times New Roman" pitchFamily="18" charset="0"/>
              </a:rPr>
              <a:t>These </a:t>
            </a:r>
            <a:r>
              <a:rPr lang="en-US" sz="3200" spc="-6" dirty="0" smtClean="0">
                <a:latin typeface="Times New Roman" pitchFamily="18" charset="0"/>
                <a:cs typeface="Times New Roman" pitchFamily="18" charset="0"/>
              </a:rPr>
              <a:t>functions </a:t>
            </a:r>
            <a:r>
              <a:rPr lang="en-US" sz="3200" dirty="0" smtClean="0">
                <a:latin typeface="Times New Roman" pitchFamily="18" charset="0"/>
                <a:cs typeface="Times New Roman" pitchFamily="18" charset="0"/>
              </a:rPr>
              <a:t>work </a:t>
            </a:r>
            <a:r>
              <a:rPr lang="en-US" sz="3200" spc="-6" dirty="0" smtClean="0">
                <a:latin typeface="Times New Roman" pitchFamily="18" charset="0"/>
                <a:cs typeface="Times New Roman" pitchFamily="18" charset="0"/>
              </a:rPr>
              <a:t>for the </a:t>
            </a:r>
            <a:r>
              <a:rPr lang="en-US" sz="3200" dirty="0" smtClean="0">
                <a:latin typeface="Times New Roman" pitchFamily="18" charset="0"/>
                <a:cs typeface="Times New Roman" pitchFamily="18" charset="0"/>
              </a:rPr>
              <a:t>class as </a:t>
            </a:r>
            <a:r>
              <a:rPr lang="en-US" sz="3200" spc="-6" dirty="0" smtClean="0">
                <a:latin typeface="Times New Roman" pitchFamily="18" charset="0"/>
                <a:cs typeface="Times New Roman" pitchFamily="18" charset="0"/>
              </a:rPr>
              <a:t>whole  </a:t>
            </a:r>
            <a:r>
              <a:rPr lang="en-US" sz="3200" dirty="0" smtClean="0">
                <a:latin typeface="Times New Roman" pitchFamily="18" charset="0"/>
                <a:cs typeface="Times New Roman" pitchFamily="18" charset="0"/>
              </a:rPr>
              <a:t>rather </a:t>
            </a:r>
            <a:r>
              <a:rPr lang="en-US" sz="3200" spc="-6" dirty="0" smtClean="0">
                <a:latin typeface="Times New Roman" pitchFamily="18" charset="0"/>
                <a:cs typeface="Times New Roman" pitchFamily="18" charset="0"/>
              </a:rPr>
              <a:t>than for </a:t>
            </a:r>
            <a:r>
              <a:rPr lang="en-US" sz="3200" dirty="0" smtClean="0">
                <a:latin typeface="Times New Roman" pitchFamily="18" charset="0"/>
                <a:cs typeface="Times New Roman" pitchFamily="18" charset="0"/>
              </a:rPr>
              <a:t>a particular object of a</a:t>
            </a:r>
            <a:r>
              <a:rPr lang="en-US" sz="3200" spc="-85"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class.</a:t>
            </a:r>
          </a:p>
          <a:p>
            <a:pPr marL="410802" marR="117463" algn="just">
              <a:lnSpc>
                <a:spcPts val="3600"/>
              </a:lnSpc>
              <a:spcBef>
                <a:spcPts val="1410"/>
              </a:spcBef>
            </a:pPr>
            <a:r>
              <a:rPr lang="en-US" sz="3200" spc="-6" dirty="0" smtClean="0">
                <a:latin typeface="Times New Roman" pitchFamily="18" charset="0"/>
                <a:cs typeface="Times New Roman" pitchFamily="18" charset="0"/>
              </a:rPr>
              <a:t>It </a:t>
            </a:r>
            <a:r>
              <a:rPr lang="en-US" sz="3200" dirty="0" smtClean="0">
                <a:latin typeface="Times New Roman" pitchFamily="18" charset="0"/>
                <a:cs typeface="Times New Roman" pitchFamily="18" charset="0"/>
              </a:rPr>
              <a:t>can be </a:t>
            </a:r>
            <a:r>
              <a:rPr lang="en-US" sz="3200" spc="-6" dirty="0" smtClean="0">
                <a:latin typeface="Times New Roman" pitchFamily="18" charset="0"/>
                <a:cs typeface="Times New Roman" pitchFamily="18" charset="0"/>
              </a:rPr>
              <a:t>called </a:t>
            </a:r>
            <a:r>
              <a:rPr lang="en-US" sz="3200" dirty="0" smtClean="0">
                <a:latin typeface="Times New Roman" pitchFamily="18" charset="0"/>
                <a:cs typeface="Times New Roman" pitchFamily="18" charset="0"/>
              </a:rPr>
              <a:t>using </a:t>
            </a:r>
            <a:r>
              <a:rPr lang="en-US" sz="3200" spc="-6" dirty="0" smtClean="0">
                <a:latin typeface="Times New Roman" pitchFamily="18" charset="0"/>
                <a:cs typeface="Times New Roman" pitchFamily="18" charset="0"/>
              </a:rPr>
              <a:t>an </a:t>
            </a:r>
            <a:r>
              <a:rPr lang="en-US" sz="3200" dirty="0" smtClean="0">
                <a:latin typeface="Times New Roman" pitchFamily="18" charset="0"/>
                <a:cs typeface="Times New Roman" pitchFamily="18" charset="0"/>
              </a:rPr>
              <a:t>object and </a:t>
            </a:r>
            <a:r>
              <a:rPr lang="en-US" sz="3200" spc="-6" dirty="0" smtClean="0">
                <a:latin typeface="Times New Roman" pitchFamily="18" charset="0"/>
                <a:cs typeface="Times New Roman" pitchFamily="18" charset="0"/>
              </a:rPr>
              <a:t>the </a:t>
            </a:r>
            <a:r>
              <a:rPr lang="en-US" sz="3200" dirty="0" smtClean="0">
                <a:latin typeface="Times New Roman" pitchFamily="18" charset="0"/>
                <a:cs typeface="Times New Roman" pitchFamily="18" charset="0"/>
              </a:rPr>
              <a:t>direct  member access ‘.’</a:t>
            </a:r>
            <a:r>
              <a:rPr lang="en-US" sz="3200" spc="-25" dirty="0" smtClean="0">
                <a:latin typeface="Times New Roman" pitchFamily="18" charset="0"/>
                <a:cs typeface="Times New Roman" pitchFamily="18" charset="0"/>
              </a:rPr>
              <a:t> operator.</a:t>
            </a:r>
          </a:p>
          <a:p>
            <a:pPr marL="410802" marR="117463" algn="just">
              <a:lnSpc>
                <a:spcPts val="3600"/>
              </a:lnSpc>
              <a:spcBef>
                <a:spcPts val="1410"/>
              </a:spcBef>
            </a:pPr>
            <a:r>
              <a:rPr lang="en-US" sz="3200" spc="-6" dirty="0" smtClean="0">
                <a:latin typeface="Times New Roman" pitchFamily="18" charset="0"/>
                <a:cs typeface="Times New Roman" pitchFamily="18" charset="0"/>
              </a:rPr>
              <a:t>But, </a:t>
            </a:r>
            <a:r>
              <a:rPr lang="en-US" sz="3200" spc="-10" dirty="0" smtClean="0">
                <a:latin typeface="Times New Roman" pitchFamily="18" charset="0"/>
                <a:cs typeface="Times New Roman" pitchFamily="18" charset="0"/>
              </a:rPr>
              <a:t>its </a:t>
            </a:r>
            <a:r>
              <a:rPr lang="en-US" sz="3200" spc="-6" dirty="0" smtClean="0">
                <a:latin typeface="Times New Roman" pitchFamily="18" charset="0"/>
                <a:cs typeface="Times New Roman" pitchFamily="18" charset="0"/>
              </a:rPr>
              <a:t>more typical to call </a:t>
            </a:r>
            <a:r>
              <a:rPr lang="en-US" sz="3200" dirty="0" smtClean="0">
                <a:latin typeface="Times New Roman" pitchFamily="18" charset="0"/>
                <a:cs typeface="Times New Roman" pitchFamily="18" charset="0"/>
              </a:rPr>
              <a:t>a </a:t>
            </a:r>
            <a:r>
              <a:rPr lang="en-US" sz="3200" spc="-6" dirty="0" smtClean="0">
                <a:latin typeface="Times New Roman" pitchFamily="18" charset="0"/>
                <a:cs typeface="Times New Roman" pitchFamily="18" charset="0"/>
              </a:rPr>
              <a:t>static </a:t>
            </a:r>
            <a:r>
              <a:rPr lang="en-US" sz="3200" dirty="0" smtClean="0">
                <a:latin typeface="Times New Roman" pitchFamily="18" charset="0"/>
                <a:cs typeface="Times New Roman" pitchFamily="18" charset="0"/>
              </a:rPr>
              <a:t>member  </a:t>
            </a:r>
            <a:r>
              <a:rPr lang="en-US" sz="3200" spc="-6" dirty="0" smtClean="0">
                <a:latin typeface="Times New Roman" pitchFamily="18" charset="0"/>
                <a:cs typeface="Times New Roman" pitchFamily="18" charset="0"/>
              </a:rPr>
              <a:t>function </a:t>
            </a:r>
            <a:r>
              <a:rPr lang="en-US" sz="3200" dirty="0" smtClean="0">
                <a:latin typeface="Times New Roman" pitchFamily="18" charset="0"/>
                <a:cs typeface="Times New Roman" pitchFamily="18" charset="0"/>
              </a:rPr>
              <a:t>by </a:t>
            </a:r>
            <a:r>
              <a:rPr lang="en-US" sz="3200" spc="-6" dirty="0" smtClean="0">
                <a:latin typeface="Times New Roman" pitchFamily="18" charset="0"/>
                <a:cs typeface="Times New Roman" pitchFamily="18" charset="0"/>
              </a:rPr>
              <a:t>itself, </a:t>
            </a:r>
            <a:r>
              <a:rPr lang="en-US" sz="3200" dirty="0" smtClean="0">
                <a:latin typeface="Times New Roman" pitchFamily="18" charset="0"/>
                <a:cs typeface="Times New Roman" pitchFamily="18" charset="0"/>
              </a:rPr>
              <a:t>using </a:t>
            </a:r>
            <a:r>
              <a:rPr lang="en-US" sz="3200" b="1" dirty="0" smtClean="0">
                <a:latin typeface="Times New Roman" pitchFamily="18" charset="0"/>
                <a:cs typeface="Times New Roman" pitchFamily="18" charset="0"/>
              </a:rPr>
              <a:t>class </a:t>
            </a:r>
            <a:r>
              <a:rPr lang="en-US" sz="3200" b="1" spc="-6" dirty="0" smtClean="0">
                <a:latin typeface="Times New Roman" pitchFamily="18" charset="0"/>
                <a:cs typeface="Times New Roman" pitchFamily="18" charset="0"/>
              </a:rPr>
              <a:t>name </a:t>
            </a:r>
            <a:r>
              <a:rPr lang="en-US" sz="3200" b="1" dirty="0" smtClean="0">
                <a:latin typeface="Times New Roman" pitchFamily="18" charset="0"/>
                <a:cs typeface="Times New Roman" pitchFamily="18" charset="0"/>
              </a:rPr>
              <a:t>and scope  </a:t>
            </a:r>
            <a:r>
              <a:rPr lang="en-US" sz="3200" b="1" spc="-6" dirty="0" smtClean="0">
                <a:latin typeface="Times New Roman" pitchFamily="18" charset="0"/>
                <a:cs typeface="Times New Roman" pitchFamily="18" charset="0"/>
              </a:rPr>
              <a:t>resolution ::</a:t>
            </a:r>
            <a:r>
              <a:rPr lang="en-US" sz="3200" b="1" spc="-15" dirty="0" smtClean="0">
                <a:latin typeface="Times New Roman" pitchFamily="18" charset="0"/>
                <a:cs typeface="Times New Roman" pitchFamily="18" charset="0"/>
              </a:rPr>
              <a:t> </a:t>
            </a:r>
            <a:r>
              <a:rPr lang="en-US" sz="3200" b="1" spc="-20" dirty="0" smtClean="0">
                <a:latin typeface="Times New Roman" pitchFamily="18" charset="0"/>
                <a:cs typeface="Times New Roman" pitchFamily="18" charset="0"/>
              </a:rPr>
              <a:t>operator.</a:t>
            </a:r>
            <a:endParaRPr lang="en-US" sz="3200" b="1"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a:xfrm>
            <a:off x="457200" y="0"/>
            <a:ext cx="8229600" cy="990600"/>
          </a:xfrm>
        </p:spPr>
        <p:txBody>
          <a:bodyPr>
            <a:normAutofit/>
          </a:bodyPr>
          <a:lstStyle/>
          <a:p>
            <a:r>
              <a:rPr lang="en-US" sz="3600" spc="-6" dirty="0" smtClean="0">
                <a:latin typeface="Times New Roman" pitchFamily="18" charset="0"/>
                <a:cs typeface="Times New Roman" pitchFamily="18" charset="0"/>
              </a:rPr>
              <a:t>2. Static </a:t>
            </a:r>
            <a:r>
              <a:rPr lang="en-US" sz="3600" dirty="0" smtClean="0">
                <a:latin typeface="Times New Roman" pitchFamily="18" charset="0"/>
                <a:cs typeface="Times New Roman" pitchFamily="18" charset="0"/>
              </a:rPr>
              <a:t>Member</a:t>
            </a:r>
            <a:r>
              <a:rPr lang="en-US" sz="3600" spc="-69" dirty="0" smtClean="0">
                <a:latin typeface="Times New Roman" pitchFamily="18" charset="0"/>
                <a:cs typeface="Times New Roman" pitchFamily="18" charset="0"/>
              </a:rPr>
              <a:t> </a:t>
            </a:r>
            <a:r>
              <a:rPr lang="en-US" sz="3600" spc="-6" dirty="0" smtClean="0">
                <a:latin typeface="Times New Roman" pitchFamily="18" charset="0"/>
                <a:cs typeface="Times New Roman" pitchFamily="18" charset="0"/>
              </a:rPr>
              <a:t>Functions: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There are several restrictions placed on static member functions.</a:t>
            </a:r>
          </a:p>
          <a:p>
            <a:pPr algn="just"/>
            <a:r>
              <a:rPr lang="en-US" dirty="0" smtClean="0">
                <a:latin typeface="Times New Roman" pitchFamily="18" charset="0"/>
                <a:cs typeface="Times New Roman" pitchFamily="18" charset="0"/>
              </a:rPr>
              <a:t>They may only directly refer to other static members of the class ( global functions &amp; data may be accessed by static member functions).</a:t>
            </a:r>
          </a:p>
          <a:p>
            <a:pPr algn="just"/>
            <a:r>
              <a:rPr lang="en-US" dirty="0" smtClean="0">
                <a:latin typeface="Times New Roman" pitchFamily="18" charset="0"/>
                <a:cs typeface="Times New Roman" pitchFamily="18" charset="0"/>
              </a:rPr>
              <a:t>A static member function does not have a this pointer.</a:t>
            </a:r>
          </a:p>
          <a:p>
            <a:pPr algn="just"/>
            <a:r>
              <a:rPr lang="en-US" dirty="0" smtClean="0">
                <a:latin typeface="Times New Roman" pitchFamily="18" charset="0"/>
                <a:cs typeface="Times New Roman" pitchFamily="18" charset="0"/>
              </a:rPr>
              <a:t>There cannot be a static and a non-static version of the same function.</a:t>
            </a:r>
          </a:p>
          <a:p>
            <a:pPr algn="just"/>
            <a:r>
              <a:rPr lang="en-US" dirty="0" smtClean="0">
                <a:latin typeface="Times New Roman" pitchFamily="18" charset="0"/>
                <a:cs typeface="Times New Roman" pitchFamily="18" charset="0"/>
              </a:rPr>
              <a:t>A static member function may not be virtual.</a:t>
            </a:r>
          </a:p>
          <a:p>
            <a:pPr algn="just"/>
            <a:r>
              <a:rPr lang="en-US" dirty="0" smtClean="0">
                <a:latin typeface="Times New Roman" pitchFamily="18" charset="0"/>
                <a:cs typeface="Times New Roman" pitchFamily="18" charset="0"/>
              </a:rPr>
              <a:t>They cannot be declared as </a:t>
            </a:r>
            <a:r>
              <a:rPr lang="en-US" b="1" dirty="0" smtClean="0">
                <a:latin typeface="Times New Roman" pitchFamily="18" charset="0"/>
                <a:cs typeface="Times New Roman" pitchFamily="18" charset="0"/>
              </a:rPr>
              <a:t>const</a:t>
            </a:r>
            <a:r>
              <a:rPr lang="en-US" dirty="0" smtClean="0">
                <a:latin typeface="Times New Roman" pitchFamily="18" charset="0"/>
                <a:cs typeface="Times New Roman" pitchFamily="18" charset="0"/>
              </a:rPr>
              <a:t> or </a:t>
            </a:r>
            <a:r>
              <a:rPr lang="en-US" b="1" dirty="0" smtClean="0">
                <a:latin typeface="Times New Roman" pitchFamily="18" charset="0"/>
                <a:cs typeface="Times New Roman" pitchFamily="18" charset="0"/>
              </a:rPr>
              <a:t>volatile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latin typeface="Times New Roman" pitchFamily="18" charset="0"/>
                <a:cs typeface="Times New Roman" pitchFamily="18" charset="0"/>
              </a:rPr>
              <a:t>Static member functions…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It is possible to define one class within another. Doing so creates a nested class. </a:t>
            </a:r>
          </a:p>
          <a:p>
            <a:r>
              <a:rPr lang="en-US" dirty="0" smtClean="0">
                <a:latin typeface="Times New Roman" pitchFamily="18" charset="0"/>
                <a:cs typeface="Times New Roman" pitchFamily="18" charset="0"/>
              </a:rPr>
              <a:t>A nested class is valid only within the scope of the enclosing class.</a:t>
            </a:r>
          </a:p>
          <a:p>
            <a:r>
              <a:rPr lang="en-US" dirty="0" smtClean="0">
                <a:latin typeface="Times New Roman" pitchFamily="18" charset="0"/>
                <a:cs typeface="Times New Roman" pitchFamily="18" charset="0"/>
              </a:rPr>
              <a:t>(Note: because of C++’s flexible and powerful inheritance mechanism, the need for nested classes is virtually nonexistent.)</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solidFill>
                  <a:srgbClr val="C00000"/>
                </a:solidFill>
              </a:rPr>
              <a:t>Nested classes</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81328"/>
            <a:ext cx="8686800" cy="4525963"/>
          </a:xfrm>
        </p:spPr>
        <p:txBody>
          <a:bodyPr/>
          <a:lstStyle/>
          <a:p>
            <a:pPr marL="12698" marR="365722">
              <a:lnSpc>
                <a:spcPts val="3600"/>
              </a:lnSpc>
              <a:spcBef>
                <a:spcPts val="1490"/>
              </a:spcBef>
            </a:pPr>
            <a:r>
              <a:rPr lang="en-US" sz="3200" b="1" dirty="0" smtClean="0">
                <a:latin typeface="Times New Roman" pitchFamily="18" charset="0"/>
                <a:cs typeface="Times New Roman" pitchFamily="18" charset="0"/>
              </a:rPr>
              <a:t>A class may be defined within a function</a:t>
            </a:r>
            <a:r>
              <a:rPr lang="en-US" sz="3200" dirty="0" smtClean="0">
                <a:latin typeface="Times New Roman" pitchFamily="18" charset="0"/>
                <a:cs typeface="Times New Roman" pitchFamily="18" charset="0"/>
              </a:rPr>
              <a:t>.</a:t>
            </a:r>
          </a:p>
          <a:p>
            <a:pPr marL="12698" marR="365722">
              <a:lnSpc>
                <a:spcPts val="3600"/>
              </a:lnSpc>
              <a:spcBef>
                <a:spcPts val="1490"/>
              </a:spcBef>
            </a:pPr>
            <a:r>
              <a:rPr lang="en-US" sz="3200" dirty="0" smtClean="0">
                <a:latin typeface="Times New Roman" pitchFamily="18" charset="0"/>
                <a:cs typeface="Times New Roman" pitchFamily="18" charset="0"/>
              </a:rPr>
              <a:t>A class declared </a:t>
            </a:r>
            <a:r>
              <a:rPr lang="en-US" sz="3200" spc="-6" dirty="0" smtClean="0">
                <a:latin typeface="Times New Roman" pitchFamily="18" charset="0"/>
                <a:cs typeface="Times New Roman" pitchFamily="18" charset="0"/>
              </a:rPr>
              <a:t>inside </a:t>
            </a:r>
            <a:r>
              <a:rPr lang="en-US" sz="3200" dirty="0" smtClean="0">
                <a:latin typeface="Times New Roman" pitchFamily="18" charset="0"/>
                <a:cs typeface="Times New Roman" pitchFamily="18" charset="0"/>
              </a:rPr>
              <a:t>a </a:t>
            </a:r>
            <a:r>
              <a:rPr lang="en-US" sz="3200" spc="-6" dirty="0" smtClean="0">
                <a:latin typeface="Times New Roman" pitchFamily="18" charset="0"/>
                <a:cs typeface="Times New Roman" pitchFamily="18" charset="0"/>
              </a:rPr>
              <a:t>function </a:t>
            </a:r>
            <a:r>
              <a:rPr lang="en-US" sz="3200" dirty="0" smtClean="0">
                <a:latin typeface="Times New Roman" pitchFamily="18" charset="0"/>
                <a:cs typeface="Times New Roman" pitchFamily="18" charset="0"/>
              </a:rPr>
              <a:t>becomes  local </a:t>
            </a:r>
            <a:r>
              <a:rPr lang="en-US" sz="3200" spc="-6" dirty="0" smtClean="0">
                <a:latin typeface="Times New Roman" pitchFamily="18" charset="0"/>
                <a:cs typeface="Times New Roman" pitchFamily="18" charset="0"/>
              </a:rPr>
              <a:t>to </a:t>
            </a:r>
            <a:r>
              <a:rPr lang="en-US" sz="3200" dirty="0" smtClean="0">
                <a:latin typeface="Times New Roman" pitchFamily="18" charset="0"/>
                <a:cs typeface="Times New Roman" pitchFamily="18" charset="0"/>
              </a:rPr>
              <a:t>that function and </a:t>
            </a:r>
            <a:r>
              <a:rPr lang="en-US" sz="3200" spc="-10" dirty="0" smtClean="0">
                <a:latin typeface="Times New Roman" pitchFamily="18" charset="0"/>
                <a:cs typeface="Times New Roman" pitchFamily="18" charset="0"/>
              </a:rPr>
              <a:t>is </a:t>
            </a:r>
            <a:r>
              <a:rPr lang="en-US" sz="3200" spc="-6" dirty="0" smtClean="0">
                <a:latin typeface="Times New Roman" pitchFamily="18" charset="0"/>
                <a:cs typeface="Times New Roman" pitchFamily="18" charset="0"/>
              </a:rPr>
              <a:t>called </a:t>
            </a:r>
            <a:r>
              <a:rPr lang="en-US" sz="3200" dirty="0" smtClean="0">
                <a:latin typeface="Times New Roman" pitchFamily="18" charset="0"/>
                <a:cs typeface="Times New Roman" pitchFamily="18" charset="0"/>
              </a:rPr>
              <a:t>Local Class  </a:t>
            </a:r>
            <a:r>
              <a:rPr lang="en-US" sz="3200" spc="-6" dirty="0" smtClean="0">
                <a:latin typeface="Times New Roman" pitchFamily="18" charset="0"/>
                <a:cs typeface="Times New Roman" pitchFamily="18" charset="0"/>
              </a:rPr>
              <a:t>in</a:t>
            </a:r>
            <a:r>
              <a:rPr lang="en-US" sz="3200" spc="-1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C++.</a:t>
            </a:r>
          </a:p>
          <a:p>
            <a:pPr marL="12698" marR="5079">
              <a:lnSpc>
                <a:spcPts val="3600"/>
              </a:lnSpc>
              <a:spcBef>
                <a:spcPts val="1420"/>
              </a:spcBef>
            </a:pPr>
            <a:r>
              <a:rPr lang="en-US" sz="3200" spc="-6" dirty="0" smtClean="0">
                <a:latin typeface="Times New Roman" pitchFamily="18" charset="0"/>
                <a:cs typeface="Times New Roman" pitchFamily="18" charset="0"/>
              </a:rPr>
              <a:t>Following are some interesting facts </a:t>
            </a:r>
            <a:r>
              <a:rPr lang="en-US" sz="3200" dirty="0" smtClean="0">
                <a:latin typeface="Times New Roman" pitchFamily="18" charset="0"/>
                <a:cs typeface="Times New Roman" pitchFamily="18" charset="0"/>
              </a:rPr>
              <a:t>about local  classes.</a:t>
            </a:r>
          </a:p>
          <a:p>
            <a:pPr marL="444454" marR="664776" indent="-323816">
              <a:lnSpc>
                <a:spcPts val="3139"/>
              </a:lnSpc>
              <a:spcBef>
                <a:spcPts val="1124"/>
              </a:spcBef>
              <a:tabLst>
                <a:tab pos="443819" algn="l"/>
              </a:tabLst>
            </a:pPr>
            <a:r>
              <a:rPr lang="en-US" sz="3200" spc="592" baseline="9259"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 </a:t>
            </a:r>
            <a:r>
              <a:rPr lang="en-US" sz="3200" spc="-6" dirty="0" smtClean="0">
                <a:latin typeface="Times New Roman" pitchFamily="18" charset="0"/>
                <a:cs typeface="Times New Roman" pitchFamily="18" charset="0"/>
              </a:rPr>
              <a:t>local </a:t>
            </a:r>
            <a:r>
              <a:rPr lang="en-US" sz="3200" dirty="0" smtClean="0">
                <a:latin typeface="Times New Roman" pitchFamily="18" charset="0"/>
                <a:cs typeface="Times New Roman" pitchFamily="18" charset="0"/>
              </a:rPr>
              <a:t>class type </a:t>
            </a:r>
            <a:r>
              <a:rPr lang="en-US" sz="3200" spc="-10" dirty="0" smtClean="0">
                <a:latin typeface="Times New Roman" pitchFamily="18" charset="0"/>
                <a:cs typeface="Times New Roman" pitchFamily="18" charset="0"/>
              </a:rPr>
              <a:t>name </a:t>
            </a:r>
            <a:r>
              <a:rPr lang="en-US" sz="3200" dirty="0" smtClean="0">
                <a:latin typeface="Times New Roman" pitchFamily="18" charset="0"/>
                <a:cs typeface="Times New Roman" pitchFamily="18" charset="0"/>
              </a:rPr>
              <a:t>can </a:t>
            </a:r>
            <a:r>
              <a:rPr lang="en-US" sz="3200" spc="-6" dirty="0" smtClean="0">
                <a:latin typeface="Times New Roman" pitchFamily="18" charset="0"/>
                <a:cs typeface="Times New Roman" pitchFamily="18" charset="0"/>
              </a:rPr>
              <a:t>only be used </a:t>
            </a:r>
            <a:r>
              <a:rPr lang="en-US" sz="3200" dirty="0" smtClean="0">
                <a:latin typeface="Times New Roman" pitchFamily="18" charset="0"/>
                <a:cs typeface="Times New Roman" pitchFamily="18" charset="0"/>
              </a:rPr>
              <a:t>in</a:t>
            </a:r>
            <a:r>
              <a:rPr lang="en-US" sz="3200" spc="-18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the </a:t>
            </a:r>
            <a:r>
              <a:rPr lang="en-US" sz="3200" spc="-6" dirty="0" smtClean="0">
                <a:latin typeface="Times New Roman" pitchFamily="18" charset="0"/>
                <a:cs typeface="Times New Roman" pitchFamily="18" charset="0"/>
              </a:rPr>
              <a:t>enclosing</a:t>
            </a:r>
            <a:r>
              <a:rPr lang="en-US" sz="3200" spc="-10" dirty="0" smtClean="0">
                <a:latin typeface="Times New Roman" pitchFamily="18" charset="0"/>
                <a:cs typeface="Times New Roman" pitchFamily="18" charset="0"/>
              </a:rPr>
              <a:t> </a:t>
            </a:r>
            <a:r>
              <a:rPr lang="en-US" sz="3200" spc="-6" dirty="0" smtClean="0">
                <a:latin typeface="Times New Roman" pitchFamily="18" charset="0"/>
                <a:cs typeface="Times New Roman" pitchFamily="18" charset="0"/>
              </a:rPr>
              <a:t>function.</a:t>
            </a:r>
            <a:endParaRPr lang="en-US" sz="3200" dirty="0" smtClean="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pPr algn="ctr"/>
            <a:r>
              <a:rPr lang="en-US" spc="-6" dirty="0" smtClean="0">
                <a:solidFill>
                  <a:srgbClr val="C00000"/>
                </a:solidFill>
                <a:latin typeface="Times New Roman" pitchFamily="18" charset="0"/>
                <a:cs typeface="Times New Roman" pitchFamily="18" charset="0"/>
              </a:rPr>
              <a:t>Local</a:t>
            </a:r>
            <a:r>
              <a:rPr lang="en-US" spc="-80" dirty="0" smtClean="0">
                <a:solidFill>
                  <a:srgbClr val="C00000"/>
                </a:solidFill>
                <a:latin typeface="Times New Roman" pitchFamily="18" charset="0"/>
                <a:cs typeface="Times New Roman" pitchFamily="18" charset="0"/>
              </a:rPr>
              <a:t> </a:t>
            </a:r>
            <a:r>
              <a:rPr lang="en-US" spc="-6" dirty="0" smtClean="0">
                <a:solidFill>
                  <a:srgbClr val="C00000"/>
                </a:solidFill>
                <a:latin typeface="Times New Roman" pitchFamily="18" charset="0"/>
                <a:cs typeface="Times New Roman" pitchFamily="18" charset="0"/>
              </a:rPr>
              <a:t>classes</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98419" marR="5079" indent="-285721" algn="just">
              <a:lnSpc>
                <a:spcPts val="2760"/>
              </a:lnSpc>
              <a:spcBef>
                <a:spcPts val="360"/>
              </a:spcBef>
              <a:buSzPct val="75510"/>
              <a:buFont typeface="Trebuchet MS"/>
              <a:buChar char="–"/>
              <a:tabLst>
                <a:tab pos="297784" algn="l"/>
                <a:tab pos="298419" algn="l"/>
              </a:tabLst>
            </a:pPr>
            <a:r>
              <a:rPr lang="en-US" sz="2800" dirty="0" smtClean="0">
                <a:latin typeface="Times New Roman" pitchFamily="18" charset="0"/>
                <a:cs typeface="Times New Roman" pitchFamily="18" charset="0"/>
              </a:rPr>
              <a:t>All </a:t>
            </a:r>
            <a:r>
              <a:rPr lang="en-US" sz="2800" spc="6" dirty="0" smtClean="0">
                <a:latin typeface="Times New Roman" pitchFamily="18" charset="0"/>
                <a:cs typeface="Times New Roman" pitchFamily="18" charset="0"/>
              </a:rPr>
              <a:t>the methods of Local classes </a:t>
            </a:r>
            <a:r>
              <a:rPr lang="en-US" sz="2800" spc="10" dirty="0" smtClean="0">
                <a:latin typeface="Times New Roman" pitchFamily="18" charset="0"/>
                <a:cs typeface="Times New Roman" pitchFamily="18" charset="0"/>
              </a:rPr>
              <a:t>must be </a:t>
            </a:r>
            <a:r>
              <a:rPr lang="en-US" sz="2800" spc="6" dirty="0" smtClean="0">
                <a:latin typeface="Times New Roman" pitchFamily="18" charset="0"/>
                <a:cs typeface="Times New Roman" pitchFamily="18" charset="0"/>
              </a:rPr>
              <a:t>defined inside the  class</a:t>
            </a:r>
            <a:r>
              <a:rPr lang="en-US" sz="2800" spc="-6" dirty="0" smtClean="0">
                <a:latin typeface="Times New Roman" pitchFamily="18" charset="0"/>
                <a:cs typeface="Times New Roman" pitchFamily="18" charset="0"/>
              </a:rPr>
              <a:t> </a:t>
            </a:r>
            <a:r>
              <a:rPr lang="en-US" sz="2800" spc="-35" dirty="0" smtClean="0">
                <a:latin typeface="Times New Roman" pitchFamily="18" charset="0"/>
                <a:cs typeface="Times New Roman" pitchFamily="18" charset="0"/>
              </a:rPr>
              <a:t>only.</a:t>
            </a:r>
            <a:endParaRPr lang="en-US" sz="2800" dirty="0" smtClean="0">
              <a:latin typeface="Times New Roman" pitchFamily="18" charset="0"/>
              <a:cs typeface="Times New Roman" pitchFamily="18" charset="0"/>
            </a:endParaRPr>
          </a:p>
          <a:p>
            <a:pPr marL="298419" marR="339055" indent="-285721" algn="just">
              <a:lnSpc>
                <a:spcPts val="2760"/>
              </a:lnSpc>
              <a:spcBef>
                <a:spcPts val="1000"/>
              </a:spcBef>
              <a:buSzPct val="75510"/>
              <a:buFont typeface="Trebuchet MS"/>
              <a:buChar char="–"/>
              <a:tabLst>
                <a:tab pos="297784" algn="l"/>
                <a:tab pos="298419" algn="l"/>
              </a:tabLst>
            </a:pPr>
            <a:r>
              <a:rPr lang="en-US" sz="2800" spc="10" dirty="0" smtClean="0">
                <a:latin typeface="Times New Roman" pitchFamily="18" charset="0"/>
                <a:cs typeface="Times New Roman" pitchFamily="18" charset="0"/>
              </a:rPr>
              <a:t>A Local </a:t>
            </a:r>
            <a:r>
              <a:rPr lang="en-US" sz="2800" spc="6" dirty="0" smtClean="0">
                <a:latin typeface="Times New Roman" pitchFamily="18" charset="0"/>
                <a:cs typeface="Times New Roman" pitchFamily="18" charset="0"/>
              </a:rPr>
              <a:t>class </a:t>
            </a:r>
            <a:r>
              <a:rPr lang="en-US" sz="2800" spc="6" dirty="0" smtClean="0">
                <a:solidFill>
                  <a:srgbClr val="FF0000"/>
                </a:solidFill>
                <a:latin typeface="Times New Roman" pitchFamily="18" charset="0"/>
                <a:cs typeface="Times New Roman" pitchFamily="18" charset="0"/>
              </a:rPr>
              <a:t>cannot contain </a:t>
            </a:r>
            <a:r>
              <a:rPr lang="en-US" sz="2800" dirty="0" smtClean="0">
                <a:latin typeface="Times New Roman" pitchFamily="18" charset="0"/>
                <a:cs typeface="Times New Roman" pitchFamily="18" charset="0"/>
              </a:rPr>
              <a:t>static </a:t>
            </a:r>
            <a:r>
              <a:rPr lang="en-US" sz="2800" spc="6" dirty="0" smtClean="0">
                <a:latin typeface="Times New Roman" pitchFamily="18" charset="0"/>
                <a:cs typeface="Times New Roman" pitchFamily="18" charset="0"/>
              </a:rPr>
              <a:t>data </a:t>
            </a:r>
            <a:r>
              <a:rPr lang="en-US" sz="2800" spc="10" dirty="0" smtClean="0">
                <a:latin typeface="Times New Roman" pitchFamily="18" charset="0"/>
                <a:cs typeface="Times New Roman" pitchFamily="18" charset="0"/>
              </a:rPr>
              <a:t>members. </a:t>
            </a:r>
            <a:r>
              <a:rPr lang="en-US" sz="2800" dirty="0" smtClean="0">
                <a:latin typeface="Times New Roman" pitchFamily="18" charset="0"/>
                <a:cs typeface="Times New Roman" pitchFamily="18" charset="0"/>
              </a:rPr>
              <a:t>It</a:t>
            </a:r>
            <a:r>
              <a:rPr lang="en-US" sz="2800" spc="-190" dirty="0" smtClean="0">
                <a:latin typeface="Times New Roman" pitchFamily="18" charset="0"/>
                <a:cs typeface="Times New Roman" pitchFamily="18" charset="0"/>
              </a:rPr>
              <a:t> </a:t>
            </a:r>
            <a:r>
              <a:rPr lang="en-US" sz="2800" spc="10" dirty="0" smtClean="0">
                <a:latin typeface="Times New Roman" pitchFamily="18" charset="0"/>
                <a:cs typeface="Times New Roman" pitchFamily="18" charset="0"/>
              </a:rPr>
              <a:t>may  </a:t>
            </a:r>
            <a:r>
              <a:rPr lang="en-US" sz="2800" spc="6" dirty="0" smtClean="0">
                <a:latin typeface="Times New Roman" pitchFamily="18" charset="0"/>
                <a:cs typeface="Times New Roman" pitchFamily="18" charset="0"/>
              </a:rPr>
              <a:t>contain static functions</a:t>
            </a:r>
            <a:r>
              <a:rPr lang="en-US" sz="2800" spc="-15"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though.</a:t>
            </a:r>
            <a:endParaRPr lang="en-US" sz="2800" dirty="0" smtClean="0">
              <a:latin typeface="Times New Roman" pitchFamily="18" charset="0"/>
              <a:cs typeface="Times New Roman" pitchFamily="18" charset="0"/>
            </a:endParaRPr>
          </a:p>
          <a:p>
            <a:pPr marL="298419" marR="162543" indent="-285721" algn="just">
              <a:lnSpc>
                <a:spcPts val="2760"/>
              </a:lnSpc>
              <a:spcBef>
                <a:spcPts val="1000"/>
              </a:spcBef>
              <a:buSzPct val="75510"/>
              <a:buFont typeface="Trebuchet MS"/>
              <a:buChar char="–"/>
              <a:tabLst>
                <a:tab pos="297784" algn="l"/>
                <a:tab pos="298419" algn="l"/>
              </a:tabLst>
            </a:pPr>
            <a:r>
              <a:rPr lang="en-US" sz="2800" spc="10" dirty="0" smtClean="0">
                <a:latin typeface="Times New Roman" pitchFamily="18" charset="0"/>
                <a:cs typeface="Times New Roman" pitchFamily="18" charset="0"/>
              </a:rPr>
              <a:t>Member methods </a:t>
            </a:r>
            <a:r>
              <a:rPr lang="en-US" sz="2800" spc="6" dirty="0" smtClean="0">
                <a:latin typeface="Times New Roman" pitchFamily="18" charset="0"/>
                <a:cs typeface="Times New Roman" pitchFamily="18" charset="0"/>
              </a:rPr>
              <a:t>of local class </a:t>
            </a:r>
            <a:r>
              <a:rPr lang="en-US" sz="2800" spc="10" dirty="0" smtClean="0">
                <a:latin typeface="Times New Roman" pitchFamily="18" charset="0"/>
                <a:cs typeface="Times New Roman" pitchFamily="18" charset="0"/>
              </a:rPr>
              <a:t>can </a:t>
            </a:r>
            <a:r>
              <a:rPr lang="en-US" sz="2800" spc="6" dirty="0" smtClean="0">
                <a:latin typeface="Times New Roman" pitchFamily="18" charset="0"/>
                <a:cs typeface="Times New Roman" pitchFamily="18" charset="0"/>
              </a:rPr>
              <a:t>only access </a:t>
            </a:r>
            <a:r>
              <a:rPr lang="en-US" sz="2800" dirty="0" smtClean="0">
                <a:latin typeface="Times New Roman" pitchFamily="18" charset="0"/>
                <a:cs typeface="Times New Roman" pitchFamily="18" charset="0"/>
              </a:rPr>
              <a:t>static </a:t>
            </a:r>
            <a:r>
              <a:rPr lang="en-US" sz="2800" spc="6" dirty="0" smtClean="0">
                <a:latin typeface="Times New Roman" pitchFamily="18" charset="0"/>
                <a:cs typeface="Times New Roman" pitchFamily="18" charset="0"/>
              </a:rPr>
              <a:t>and  </a:t>
            </a:r>
            <a:r>
              <a:rPr lang="en-US" sz="2800" spc="10" dirty="0" err="1" smtClean="0">
                <a:latin typeface="Times New Roman" pitchFamily="18" charset="0"/>
                <a:cs typeface="Times New Roman" pitchFamily="18" charset="0"/>
              </a:rPr>
              <a:t>enum</a:t>
            </a:r>
            <a:r>
              <a:rPr lang="en-US" sz="2800" spc="10"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variables of the enclosing</a:t>
            </a:r>
            <a:r>
              <a:rPr lang="en-US" sz="2800" spc="-20"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function.</a:t>
            </a:r>
            <a:endParaRPr lang="en-US" sz="2800" dirty="0" smtClean="0">
              <a:latin typeface="Times New Roman" pitchFamily="18" charset="0"/>
              <a:cs typeface="Times New Roman" pitchFamily="18" charset="0"/>
            </a:endParaRPr>
          </a:p>
          <a:p>
            <a:pPr marL="298419" marR="943513" indent="-285721" algn="just">
              <a:lnSpc>
                <a:spcPts val="2760"/>
              </a:lnSpc>
              <a:spcBef>
                <a:spcPts val="1000"/>
              </a:spcBef>
              <a:buSzPct val="75510"/>
              <a:buFont typeface="Trebuchet MS"/>
              <a:buChar char="–"/>
              <a:tabLst>
                <a:tab pos="297784" algn="l"/>
                <a:tab pos="298419" algn="l"/>
              </a:tabLst>
            </a:pPr>
            <a:r>
              <a:rPr lang="en-US" sz="2800" spc="6" dirty="0" smtClean="0">
                <a:latin typeface="Times New Roman" pitchFamily="18" charset="0"/>
                <a:cs typeface="Times New Roman" pitchFamily="18" charset="0"/>
              </a:rPr>
              <a:t>Non-static variables of the enclosing function are not  accessible inside local</a:t>
            </a:r>
            <a:r>
              <a:rPr lang="en-US" sz="2800"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classes.</a:t>
            </a:r>
            <a:endParaRPr lang="en-US" sz="2800" dirty="0" smtClean="0">
              <a:latin typeface="Times New Roman" pitchFamily="18" charset="0"/>
              <a:cs typeface="Times New Roman" pitchFamily="18" charset="0"/>
            </a:endParaRPr>
          </a:p>
          <a:p>
            <a:pPr marL="298419" marR="892717" indent="-285721" algn="just">
              <a:lnSpc>
                <a:spcPts val="2760"/>
              </a:lnSpc>
              <a:spcBef>
                <a:spcPts val="1000"/>
              </a:spcBef>
              <a:buSzPct val="75510"/>
              <a:buFont typeface="Trebuchet MS"/>
              <a:buChar char="–"/>
              <a:tabLst>
                <a:tab pos="297784" algn="l"/>
                <a:tab pos="298419" algn="l"/>
              </a:tabLst>
            </a:pPr>
            <a:r>
              <a:rPr lang="en-US" sz="2800" spc="6" dirty="0" smtClean="0">
                <a:latin typeface="Times New Roman" pitchFamily="18" charset="0"/>
                <a:cs typeface="Times New Roman" pitchFamily="18" charset="0"/>
              </a:rPr>
              <a:t>Local classes can access global types variables and  global functions. Also, local classes can access other local  classes of </a:t>
            </a:r>
            <a:r>
              <a:rPr lang="en-US" sz="2800" spc="10" dirty="0" smtClean="0">
                <a:latin typeface="Times New Roman" pitchFamily="18" charset="0"/>
                <a:cs typeface="Times New Roman" pitchFamily="18" charset="0"/>
              </a:rPr>
              <a:t>same</a:t>
            </a:r>
            <a:r>
              <a:rPr lang="en-US" sz="2800" spc="-15"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function.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latin typeface="Times New Roman" pitchFamily="18" charset="0"/>
                <a:cs typeface="Times New Roman" pitchFamily="18" charset="0"/>
              </a:rPr>
              <a:t>There is an important feature in C++, called an inline function, that is commonly used with classes.</a:t>
            </a:r>
          </a:p>
          <a:p>
            <a:pPr algn="just"/>
            <a:r>
              <a:rPr lang="en-US" dirty="0" smtClean="0">
                <a:latin typeface="Times New Roman" pitchFamily="18" charset="0"/>
                <a:cs typeface="Times New Roman" pitchFamily="18" charset="0"/>
              </a:rPr>
              <a:t>In C++, we can create short functions that </a:t>
            </a:r>
            <a:r>
              <a:rPr lang="en-US" b="1" dirty="0" smtClean="0">
                <a:latin typeface="Times New Roman" pitchFamily="18" charset="0"/>
                <a:cs typeface="Times New Roman" pitchFamily="18" charset="0"/>
              </a:rPr>
              <a:t>are not actually called</a:t>
            </a:r>
            <a:r>
              <a:rPr lang="en-US" dirty="0" smtClean="0">
                <a:latin typeface="Times New Roman" pitchFamily="18" charset="0"/>
                <a:cs typeface="Times New Roman" pitchFamily="18" charset="0"/>
              </a:rPr>
              <a:t>, rather, </a:t>
            </a:r>
            <a:r>
              <a:rPr lang="en-US" b="1" dirty="0" smtClean="0">
                <a:latin typeface="Times New Roman" pitchFamily="18" charset="0"/>
                <a:cs typeface="Times New Roman" pitchFamily="18" charset="0"/>
              </a:rPr>
              <a:t>their code is expanded in line at the point of each invocation.</a:t>
            </a:r>
          </a:p>
          <a:p>
            <a:pPr algn="just"/>
            <a:r>
              <a:rPr lang="en-US" dirty="0" smtClean="0">
                <a:latin typeface="Times New Roman" pitchFamily="18" charset="0"/>
                <a:cs typeface="Times New Roman" pitchFamily="18" charset="0"/>
              </a:rPr>
              <a:t>This process is similar to using a function-like macro.</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       inline </a:t>
            </a:r>
            <a:r>
              <a:rPr lang="en-US" dirty="0" err="1" smtClean="0">
                <a:latin typeface="Times New Roman" pitchFamily="18" charset="0"/>
                <a:cs typeface="Times New Roman" pitchFamily="18" charset="0"/>
              </a:rPr>
              <a:t>return_type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func_name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solidFill>
                  <a:srgbClr val="C00000"/>
                </a:solidFill>
                <a:latin typeface="Times New Roman" pitchFamily="18" charset="0"/>
                <a:cs typeface="Times New Roman" pitchFamily="18" charset="0"/>
              </a:rPr>
              <a:t>Inline function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Let us consider two objects, assuming both objects are of the same type. We can assign one object to another.</a:t>
            </a:r>
          </a:p>
          <a:p>
            <a:r>
              <a:rPr lang="en-US" dirty="0" smtClean="0">
                <a:latin typeface="Times New Roman" pitchFamily="18" charset="0"/>
                <a:cs typeface="Times New Roman" pitchFamily="18" charset="0"/>
              </a:rPr>
              <a:t>For ex: in a program,</a:t>
            </a:r>
          </a:p>
          <a:p>
            <a:pPr>
              <a:buNone/>
            </a:pPr>
            <a:r>
              <a:rPr lang="en-US" dirty="0" smtClean="0">
                <a:latin typeface="Times New Roman" pitchFamily="18" charset="0"/>
                <a:cs typeface="Times New Roman" pitchFamily="18" charset="0"/>
              </a:rPr>
              <a:t>                 ob2 = ob1;</a:t>
            </a:r>
          </a:p>
          <a:p>
            <a:r>
              <a:rPr lang="en-US" dirty="0" smtClean="0">
                <a:latin typeface="Times New Roman" pitchFamily="18" charset="0"/>
                <a:cs typeface="Times New Roman" pitchFamily="18" charset="0"/>
              </a:rPr>
              <a:t>This causes the data of the object on the right side to be copied into the data of the object on the left.</a:t>
            </a:r>
          </a:p>
          <a:p>
            <a:r>
              <a:rPr lang="en-US" dirty="0" smtClean="0">
                <a:latin typeface="Times New Roman" pitchFamily="18" charset="0"/>
                <a:cs typeface="Times New Roman" pitchFamily="18" charset="0"/>
              </a:rPr>
              <a:t>By default all data from one object is assigned to the other by use of a bit-by-bit copy.</a:t>
            </a: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pPr algn="ctr"/>
            <a:r>
              <a:rPr lang="en-US" dirty="0" smtClean="0">
                <a:solidFill>
                  <a:srgbClr val="C00000"/>
                </a:solidFill>
              </a:rPr>
              <a:t>Object Assignment</a:t>
            </a:r>
            <a:endParaRPr lang="en-US" dirty="0">
              <a:solidFill>
                <a:srgbClr val="C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10600" cy="5105400"/>
          </a:xfrm>
        </p:spPr>
        <p:txBody>
          <a:bodyPr/>
          <a:lstStyle/>
          <a:p>
            <a:pPr algn="just"/>
            <a:r>
              <a:rPr lang="en-US" dirty="0" smtClean="0">
                <a:latin typeface="Times New Roman" pitchFamily="18" charset="0"/>
                <a:cs typeface="Times New Roman" pitchFamily="18" charset="0"/>
              </a:rPr>
              <a:t>We can have pointers to objects, similarly how we used to have pointers to other types of variables.</a:t>
            </a:r>
          </a:p>
          <a:p>
            <a:pPr algn="just"/>
            <a:r>
              <a:rPr lang="en-US" dirty="0" smtClean="0">
                <a:latin typeface="Times New Roman" pitchFamily="18" charset="0"/>
                <a:cs typeface="Times New Roman" pitchFamily="18" charset="0"/>
              </a:rPr>
              <a:t>When accessing members of a class given a pointer to an object, use the arrow </a:t>
            </a:r>
            <a:r>
              <a:rPr lang="en-US" sz="3200" b="1" dirty="0" smtClean="0">
                <a:latin typeface="Times New Roman" pitchFamily="18" charset="0"/>
                <a:cs typeface="Times New Roman" pitchFamily="18" charset="0"/>
                <a:sym typeface="Wingdings" pitchFamily="2" charset="2"/>
              </a:rPr>
              <a:t></a:t>
            </a:r>
            <a:r>
              <a:rPr lang="en-US" dirty="0" smtClean="0">
                <a:latin typeface="Times New Roman" pitchFamily="18" charset="0"/>
                <a:cs typeface="Times New Roman" pitchFamily="18" charset="0"/>
              </a:rPr>
              <a:t>operator </a:t>
            </a:r>
            <a:r>
              <a:rPr lang="en-US" dirty="0" smtClean="0">
                <a:solidFill>
                  <a:srgbClr val="C00000"/>
                </a:solidFill>
                <a:latin typeface="Times New Roman" pitchFamily="18" charset="0"/>
                <a:cs typeface="Times New Roman" pitchFamily="18" charset="0"/>
              </a:rPr>
              <a:t>instead of the ‘</a:t>
            </a:r>
            <a:r>
              <a:rPr lang="en-US" sz="3200" b="1" dirty="0" smtClean="0">
                <a:solidFill>
                  <a:srgbClr val="C00000"/>
                </a:solidFill>
                <a:latin typeface="Times New Roman" pitchFamily="18" charset="0"/>
                <a:cs typeface="Times New Roman" pitchFamily="18" charset="0"/>
              </a:rPr>
              <a:t>.</a:t>
            </a:r>
            <a:r>
              <a:rPr lang="en-US" dirty="0" smtClean="0">
                <a:solidFill>
                  <a:srgbClr val="C00000"/>
                </a:solidFill>
                <a:latin typeface="Times New Roman" pitchFamily="18" charset="0"/>
                <a:cs typeface="Times New Roman" pitchFamily="18" charset="0"/>
              </a:rPr>
              <a:t>’ (dot) operator.</a:t>
            </a:r>
          </a:p>
          <a:p>
            <a:pPr algn="just"/>
            <a:r>
              <a:rPr lang="en-US" dirty="0" smtClean="0">
                <a:latin typeface="Times New Roman" pitchFamily="18" charset="0"/>
                <a:cs typeface="Times New Roman" pitchFamily="18" charset="0"/>
              </a:rPr>
              <a:t>When a pointer is incremented, it points to the next element of its type.</a:t>
            </a:r>
          </a:p>
          <a:p>
            <a:pPr lvl="1" algn="just"/>
            <a:r>
              <a:rPr lang="en-US" dirty="0" smtClean="0">
                <a:latin typeface="Times New Roman" pitchFamily="18" charset="0"/>
                <a:cs typeface="Times New Roman" pitchFamily="18" charset="0"/>
              </a:rPr>
              <a:t>For ex: an integer pointer will point to the next integer.</a:t>
            </a:r>
          </a:p>
          <a:p>
            <a:pPr algn="just"/>
            <a:r>
              <a:rPr lang="en-US" dirty="0" smtClean="0">
                <a:latin typeface="Times New Roman" pitchFamily="18" charset="0"/>
                <a:cs typeface="Times New Roman" pitchFamily="18" charset="0"/>
              </a:rPr>
              <a:t>In general, all pointer arithmetic is relative to the base type of the pointer.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Pointers to objects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r>
              <a:rPr lang="en-US" dirty="0" smtClean="0">
                <a:latin typeface="Times New Roman" pitchFamily="18" charset="0"/>
                <a:cs typeface="Times New Roman" pitchFamily="18" charset="0"/>
              </a:rPr>
              <a:t>It is relative to the type of data that the pointer is declared as pointing to.</a:t>
            </a:r>
          </a:p>
          <a:p>
            <a:r>
              <a:rPr lang="en-US" dirty="0" smtClean="0">
                <a:latin typeface="Times New Roman" pitchFamily="18" charset="0"/>
                <a:cs typeface="Times New Roman" pitchFamily="18" charset="0"/>
              </a:rPr>
              <a:t>The same is true of pointers to objects.</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411162"/>
          </a:xfrm>
        </p:spPr>
        <p:txBody>
          <a:bodyPr>
            <a:normAutofit fontScale="90000"/>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763000" cy="5257800"/>
          </a:xfrm>
        </p:spPr>
        <p:txBody>
          <a:bodyPr>
            <a:normAutofit lnSpcReduction="10000"/>
          </a:bodyPr>
          <a:lstStyle/>
          <a:p>
            <a:pPr algn="just"/>
            <a:r>
              <a:rPr lang="en-US" dirty="0" smtClean="0">
                <a:latin typeface="Times New Roman" pitchFamily="18" charset="0"/>
                <a:cs typeface="Times New Roman" pitchFamily="18" charset="0"/>
              </a:rPr>
              <a:t>When a member function is called, it is automatically passed an implicit argument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a pointer to the invoking object (</a:t>
            </a:r>
            <a:r>
              <a:rPr lang="en-US" dirty="0" err="1" smtClean="0">
                <a:latin typeface="Times New Roman" pitchFamily="18" charset="0"/>
                <a:cs typeface="Times New Roman" pitchFamily="18" charset="0"/>
              </a:rPr>
              <a:t>i.e</a:t>
            </a:r>
            <a:r>
              <a:rPr lang="en-US" dirty="0" smtClean="0">
                <a:latin typeface="Times New Roman" pitchFamily="18" charset="0"/>
                <a:cs typeface="Times New Roman" pitchFamily="18" charset="0"/>
              </a:rPr>
              <a:t>, the object on which the pointer is called). </a:t>
            </a:r>
          </a:p>
          <a:p>
            <a:pPr algn="just"/>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type of pointer </a:t>
            </a:r>
            <a:r>
              <a:rPr lang="en-US" dirty="0" smtClean="0">
                <a:latin typeface="Times New Roman" pitchFamily="18" charset="0"/>
                <a:cs typeface="Times New Roman" pitchFamily="18" charset="0"/>
              </a:rPr>
              <a:t>is called </a:t>
            </a:r>
            <a:r>
              <a:rPr lang="en-US" dirty="0" smtClean="0">
                <a:latin typeface="Times New Roman" pitchFamily="18" charset="0"/>
                <a:cs typeface="Times New Roman" pitchFamily="18" charset="0"/>
              </a:rPr>
              <a:t>as </a:t>
            </a:r>
            <a:r>
              <a:rPr lang="en-US" b="1" dirty="0" smtClean="0">
                <a:latin typeface="Times New Roman" pitchFamily="18" charset="0"/>
                <a:cs typeface="Times New Roman" pitchFamily="18" charset="0"/>
              </a:rPr>
              <a:t>this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this</a:t>
            </a:r>
            <a:r>
              <a:rPr lang="en-US" dirty="0" smtClean="0">
                <a:latin typeface="Times New Roman" pitchFamily="18" charset="0"/>
                <a:cs typeface="Times New Roman" pitchFamily="18" charset="0"/>
              </a:rPr>
              <a:t> pointer is introduced in C++ , for retrieving the object’s address. To know the current object’s address we use this pointer.</a:t>
            </a:r>
          </a:p>
          <a:p>
            <a:pPr algn="just"/>
            <a:r>
              <a:rPr lang="en-US" dirty="0" smtClean="0">
                <a:latin typeface="Times New Roman" pitchFamily="18" charset="0"/>
                <a:cs typeface="Times New Roman" pitchFamily="18" charset="0"/>
              </a:rPr>
              <a:t>Another advantage of using this pointer is to distinguish the data members from local variables when both are declared with the same name</a:t>
            </a:r>
          </a:p>
          <a:p>
            <a:pPr algn="just"/>
            <a:r>
              <a:rPr lang="en-US" dirty="0" smtClean="0">
                <a:latin typeface="Times New Roman" pitchFamily="18" charset="0"/>
                <a:cs typeface="Times New Roman" pitchFamily="18" charset="0"/>
              </a:rPr>
              <a:t>And the </a:t>
            </a:r>
            <a:r>
              <a:rPr lang="en-US" b="1" dirty="0" smtClean="0">
                <a:latin typeface="Times New Roman" pitchFamily="18" charset="0"/>
                <a:cs typeface="Times New Roman" pitchFamily="18" charset="0"/>
              </a:rPr>
              <a:t>this</a:t>
            </a:r>
            <a:r>
              <a:rPr lang="en-US" dirty="0" smtClean="0">
                <a:latin typeface="Times New Roman" pitchFamily="18" charset="0"/>
                <a:cs typeface="Times New Roman" pitchFamily="18" charset="0"/>
              </a:rPr>
              <a:t> pointer returns the address by default in hexadecimal format.</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To understand </a:t>
            </a:r>
            <a:r>
              <a:rPr lang="en-US" b="1" dirty="0" smtClean="0">
                <a:latin typeface="Times New Roman" pitchFamily="18" charset="0"/>
                <a:cs typeface="Times New Roman" pitchFamily="18" charset="0"/>
              </a:rPr>
              <a:t>this</a:t>
            </a:r>
            <a:r>
              <a:rPr lang="en-US" dirty="0" smtClean="0">
                <a:latin typeface="Times New Roman" pitchFamily="18" charset="0"/>
                <a:cs typeface="Times New Roman" pitchFamily="18" charset="0"/>
              </a:rPr>
              <a:t> ,  consider an example program</a:t>
            </a:r>
            <a:endParaRPr lang="en-US" dirty="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C00000"/>
                </a:solidFill>
              </a:rPr>
              <a:t>The this pointer</a:t>
            </a:r>
            <a:endParaRPr lang="en-US" dirty="0">
              <a:solidFill>
                <a:srgbClr val="C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Unit 2</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2698" marR="303498" algn="just">
              <a:lnSpc>
                <a:spcPts val="3379"/>
              </a:lnSpc>
              <a:spcBef>
                <a:spcPts val="405"/>
              </a:spcBef>
            </a:pPr>
            <a:r>
              <a:rPr lang="en-US" dirty="0" smtClean="0">
                <a:latin typeface="Times New Roman" pitchFamily="18" charset="0"/>
                <a:cs typeface="Times New Roman" pitchFamily="18" charset="0"/>
              </a:rPr>
              <a:t>Inline function </a:t>
            </a:r>
            <a:r>
              <a:rPr lang="en-US" spc="6" dirty="0" smtClean="0">
                <a:latin typeface="Times New Roman" pitchFamily="18" charset="0"/>
                <a:cs typeface="Times New Roman" pitchFamily="18" charset="0"/>
              </a:rPr>
              <a:t>is </a:t>
            </a:r>
            <a:r>
              <a:rPr lang="en-US" dirty="0" smtClean="0">
                <a:latin typeface="Times New Roman" pitchFamily="18" charset="0"/>
                <a:cs typeface="Times New Roman" pitchFamily="18" charset="0"/>
              </a:rPr>
              <a:t>an optimization technique </a:t>
            </a:r>
            <a:r>
              <a:rPr lang="en-US" spc="6" dirty="0" smtClean="0">
                <a:latin typeface="Times New Roman" pitchFamily="18" charset="0"/>
                <a:cs typeface="Times New Roman" pitchFamily="18" charset="0"/>
              </a:rPr>
              <a:t>used  by </a:t>
            </a:r>
            <a:r>
              <a:rPr lang="en-US" dirty="0" smtClean="0">
                <a:latin typeface="Times New Roman" pitchFamily="18" charset="0"/>
                <a:cs typeface="Times New Roman" pitchFamily="18" charset="0"/>
              </a:rPr>
              <a:t>the compilers.</a:t>
            </a:r>
          </a:p>
          <a:p>
            <a:pPr marL="12698" marR="430486" algn="just">
              <a:lnSpc>
                <a:spcPct val="93800"/>
              </a:lnSpc>
              <a:spcBef>
                <a:spcPts val="1244"/>
              </a:spcBef>
            </a:pPr>
            <a:r>
              <a:rPr lang="en-US" b="1" spc="6" dirty="0" smtClean="0">
                <a:latin typeface="Times New Roman" pitchFamily="18" charset="0"/>
                <a:cs typeface="Times New Roman" pitchFamily="18" charset="0"/>
              </a:rPr>
              <a:t>When </a:t>
            </a:r>
            <a:r>
              <a:rPr lang="en-US" b="1" dirty="0" smtClean="0">
                <a:latin typeface="Times New Roman" pitchFamily="18" charset="0"/>
                <a:cs typeface="Times New Roman" pitchFamily="18" charset="0"/>
              </a:rPr>
              <a:t>the inline function </a:t>
            </a:r>
            <a:r>
              <a:rPr lang="en-US" b="1" spc="6"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called </a:t>
            </a:r>
            <a:r>
              <a:rPr lang="en-US" b="1" spc="6" dirty="0" smtClean="0">
                <a:latin typeface="Times New Roman" pitchFamily="18" charset="0"/>
                <a:cs typeface="Times New Roman" pitchFamily="18" charset="0"/>
              </a:rPr>
              <a:t>whole code </a:t>
            </a:r>
            <a:r>
              <a:rPr lang="en-US" b="1" dirty="0" smtClean="0">
                <a:latin typeface="Times New Roman" pitchFamily="18" charset="0"/>
                <a:cs typeface="Times New Roman" pitchFamily="18" charset="0"/>
              </a:rPr>
              <a:t>of  the inline </a:t>
            </a:r>
            <a:r>
              <a:rPr lang="en-US" b="1" spc="6" dirty="0" smtClean="0">
                <a:latin typeface="Times New Roman" pitchFamily="18" charset="0"/>
                <a:cs typeface="Times New Roman" pitchFamily="18" charset="0"/>
              </a:rPr>
              <a:t>function </a:t>
            </a:r>
            <a:r>
              <a:rPr lang="en-US" b="1" dirty="0" smtClean="0">
                <a:latin typeface="Times New Roman" pitchFamily="18" charset="0"/>
                <a:cs typeface="Times New Roman" pitchFamily="18" charset="0"/>
              </a:rPr>
              <a:t>gets inserted or substituted at  the point of inline function</a:t>
            </a:r>
            <a:r>
              <a:rPr lang="en-US" b="1" spc="1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call</a:t>
            </a:r>
            <a:r>
              <a:rPr lang="en-US" dirty="0" smtClean="0">
                <a:latin typeface="Times New Roman" pitchFamily="18" charset="0"/>
                <a:cs typeface="Times New Roman" pitchFamily="18" charset="0"/>
              </a:rPr>
              <a:t>.</a:t>
            </a:r>
          </a:p>
          <a:p>
            <a:pPr marL="12698" marR="5079" algn="just">
              <a:lnSpc>
                <a:spcPts val="3370"/>
              </a:lnSpc>
              <a:spcBef>
                <a:spcPts val="1415"/>
              </a:spcBef>
            </a:pPr>
            <a:r>
              <a:rPr lang="en-US" dirty="0" smtClean="0">
                <a:latin typeface="Times New Roman" pitchFamily="18" charset="0"/>
                <a:cs typeface="Times New Roman" pitchFamily="18" charset="0"/>
              </a:rPr>
              <a:t>This substitution is </a:t>
            </a:r>
            <a:r>
              <a:rPr lang="en-US" spc="6" dirty="0" smtClean="0">
                <a:latin typeface="Times New Roman" pitchFamily="18" charset="0"/>
                <a:cs typeface="Times New Roman" pitchFamily="18" charset="0"/>
              </a:rPr>
              <a:t>performed by </a:t>
            </a:r>
            <a:r>
              <a:rPr lang="en-US" dirty="0" smtClean="0">
                <a:latin typeface="Times New Roman" pitchFamily="18" charset="0"/>
                <a:cs typeface="Times New Roman" pitchFamily="18" charset="0"/>
              </a:rPr>
              <a:t>the </a:t>
            </a:r>
            <a:r>
              <a:rPr lang="en-US" spc="6" dirty="0" smtClean="0">
                <a:latin typeface="Times New Roman" pitchFamily="18" charset="0"/>
                <a:cs typeface="Times New Roman" pitchFamily="18" charset="0"/>
              </a:rPr>
              <a:t>C++ compiler  </a:t>
            </a:r>
            <a:r>
              <a:rPr lang="en-US" dirty="0" smtClean="0">
                <a:latin typeface="Times New Roman" pitchFamily="18" charset="0"/>
                <a:cs typeface="Times New Roman" pitchFamily="18" charset="0"/>
              </a:rPr>
              <a:t>at compile </a:t>
            </a:r>
            <a:r>
              <a:rPr lang="en-US" spc="6" dirty="0" smtClean="0">
                <a:latin typeface="Times New Roman" pitchFamily="18" charset="0"/>
                <a:cs typeface="Times New Roman" pitchFamily="18" charset="0"/>
              </a:rPr>
              <a:t>time.</a:t>
            </a:r>
            <a:endParaRPr lang="en-US" dirty="0" smtClean="0">
              <a:latin typeface="Times New Roman" pitchFamily="18" charset="0"/>
              <a:cs typeface="Times New Roman" pitchFamily="18" charset="0"/>
            </a:endParaRPr>
          </a:p>
          <a:p>
            <a:pPr marL="12698" algn="just">
              <a:spcBef>
                <a:spcPts val="1025"/>
              </a:spcBef>
            </a:pPr>
            <a:r>
              <a:rPr lang="en-US" dirty="0" smtClean="0">
                <a:latin typeface="Times New Roman" pitchFamily="18" charset="0"/>
                <a:cs typeface="Times New Roman" pitchFamily="18" charset="0"/>
              </a:rPr>
              <a:t>Inline function </a:t>
            </a:r>
            <a:r>
              <a:rPr lang="en-US" spc="10" dirty="0" smtClean="0">
                <a:latin typeface="Times New Roman" pitchFamily="18" charset="0"/>
                <a:cs typeface="Times New Roman" pitchFamily="18" charset="0"/>
              </a:rPr>
              <a:t>may </a:t>
            </a:r>
            <a:r>
              <a:rPr lang="en-US" b="1" dirty="0" smtClean="0">
                <a:latin typeface="Times New Roman" pitchFamily="18" charset="0"/>
                <a:cs typeface="Times New Roman" pitchFamily="18" charset="0"/>
              </a:rPr>
              <a:t>increase </a:t>
            </a:r>
            <a:r>
              <a:rPr lang="en-US" b="1" spc="-6" dirty="0" smtClean="0">
                <a:latin typeface="Times New Roman" pitchFamily="18" charset="0"/>
                <a:cs typeface="Times New Roman" pitchFamily="18" charset="0"/>
              </a:rPr>
              <a:t>efficiency </a:t>
            </a:r>
            <a:r>
              <a:rPr lang="en-US" b="1" dirty="0" smtClean="0">
                <a:latin typeface="Times New Roman" pitchFamily="18" charset="0"/>
                <a:cs typeface="Times New Roman" pitchFamily="18" charset="0"/>
              </a:rPr>
              <a:t>if it </a:t>
            </a:r>
            <a:r>
              <a:rPr lang="en-US" b="1" spc="6" dirty="0" smtClean="0">
                <a:latin typeface="Times New Roman" pitchFamily="18" charset="0"/>
                <a:cs typeface="Times New Roman" pitchFamily="18" charset="0"/>
              </a:rPr>
              <a:t>is</a:t>
            </a:r>
            <a:r>
              <a:rPr lang="en-US" b="1" spc="65"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small</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0" dirty="0" smtClean="0">
                <a:solidFill>
                  <a:schemeClr val="tx1"/>
                </a:solidFill>
                <a:latin typeface="Times New Roman" pitchFamily="18" charset="0"/>
                <a:cs typeface="Times New Roman" pitchFamily="18" charset="0"/>
              </a:rPr>
              <a:t>Inline function…</a:t>
            </a:r>
            <a:endParaRPr lang="en-US" b="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86800" cy="5486400"/>
          </a:xfrm>
        </p:spPr>
        <p:txBody>
          <a:bodyPr>
            <a:normAutofit/>
          </a:bodyPr>
          <a:lstStyle/>
          <a:p>
            <a:pPr marL="12698" marR="361278" algn="just">
              <a:lnSpc>
                <a:spcPts val="3479"/>
              </a:lnSpc>
              <a:spcBef>
                <a:spcPts val="425"/>
              </a:spcBef>
            </a:pPr>
            <a:r>
              <a:rPr lang="en-US" b="1" spc="6" dirty="0" smtClean="0">
                <a:latin typeface="Times New Roman" pitchFamily="18" charset="0"/>
                <a:cs typeface="Times New Roman" pitchFamily="18" charset="0"/>
              </a:rPr>
              <a:t>Compiler </a:t>
            </a:r>
            <a:r>
              <a:rPr lang="en-US" b="1" spc="6" dirty="0" smtClean="0">
                <a:solidFill>
                  <a:srgbClr val="FF0000"/>
                </a:solidFill>
                <a:latin typeface="Times New Roman" pitchFamily="18" charset="0"/>
                <a:cs typeface="Times New Roman" pitchFamily="18" charset="0"/>
              </a:rPr>
              <a:t>can ignore </a:t>
            </a:r>
            <a:r>
              <a:rPr lang="en-US" b="1" dirty="0" smtClean="0">
                <a:latin typeface="Times New Roman" pitchFamily="18" charset="0"/>
                <a:cs typeface="Times New Roman" pitchFamily="18" charset="0"/>
              </a:rPr>
              <a:t>the </a:t>
            </a:r>
            <a:r>
              <a:rPr lang="en-US" b="1" spc="6" dirty="0" smtClean="0">
                <a:latin typeface="Times New Roman" pitchFamily="18" charset="0"/>
                <a:cs typeface="Times New Roman" pitchFamily="18" charset="0"/>
              </a:rPr>
              <a:t>request </a:t>
            </a:r>
            <a:r>
              <a:rPr lang="en-US" b="1" dirty="0" smtClean="0">
                <a:latin typeface="Times New Roman" pitchFamily="18" charset="0"/>
                <a:cs typeface="Times New Roman" pitchFamily="18" charset="0"/>
              </a:rPr>
              <a:t>for </a:t>
            </a:r>
            <a:r>
              <a:rPr lang="en-US" b="1" spc="6" dirty="0" err="1" smtClean="0">
                <a:latin typeface="Times New Roman" pitchFamily="18" charset="0"/>
                <a:cs typeface="Times New Roman" pitchFamily="18" charset="0"/>
              </a:rPr>
              <a:t>inlining</a:t>
            </a:r>
            <a:r>
              <a:rPr lang="en-US" spc="6" dirty="0" smtClean="0">
                <a:latin typeface="Times New Roman" pitchFamily="18" charset="0"/>
                <a:cs typeface="Times New Roman" pitchFamily="18" charset="0"/>
              </a:rPr>
              <a:t>.  Compiler may </a:t>
            </a:r>
            <a:r>
              <a:rPr lang="en-US" dirty="0" smtClean="0">
                <a:latin typeface="Times New Roman" pitchFamily="18" charset="0"/>
                <a:cs typeface="Times New Roman" pitchFamily="18" charset="0"/>
              </a:rPr>
              <a:t>not </a:t>
            </a:r>
            <a:r>
              <a:rPr lang="en-US" spc="6" dirty="0" smtClean="0">
                <a:latin typeface="Times New Roman" pitchFamily="18" charset="0"/>
                <a:cs typeface="Times New Roman" pitchFamily="18" charset="0"/>
              </a:rPr>
              <a:t>perform </a:t>
            </a:r>
            <a:r>
              <a:rPr lang="en-US" spc="6" dirty="0" err="1" smtClean="0">
                <a:latin typeface="Times New Roman" pitchFamily="18" charset="0"/>
                <a:cs typeface="Times New Roman" pitchFamily="18" charset="0"/>
              </a:rPr>
              <a:t>inlining</a:t>
            </a:r>
            <a:r>
              <a:rPr lang="en-US" spc="6" dirty="0" smtClean="0">
                <a:latin typeface="Times New Roman" pitchFamily="18" charset="0"/>
                <a:cs typeface="Times New Roman" pitchFamily="18" charset="0"/>
              </a:rPr>
              <a:t> in such  circumstances</a:t>
            </a:r>
            <a:r>
              <a:rPr lang="en-US" spc="-6"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like:</a:t>
            </a:r>
          </a:p>
          <a:p>
            <a:pPr marL="431755" indent="-314927" algn="just">
              <a:spcBef>
                <a:spcPts val="834"/>
              </a:spcBef>
              <a:buSzPct val="74074"/>
              <a:buFont typeface="Trebuchet MS"/>
              <a:buChar char="–"/>
              <a:tabLst>
                <a:tab pos="431121" algn="l"/>
                <a:tab pos="431755" algn="l"/>
              </a:tabLst>
            </a:pPr>
            <a:r>
              <a:rPr lang="en-US" sz="2800" dirty="0" smtClean="0">
                <a:latin typeface="Times New Roman" pitchFamily="18" charset="0"/>
                <a:cs typeface="Times New Roman" pitchFamily="18" charset="0"/>
              </a:rPr>
              <a:t>If </a:t>
            </a:r>
            <a:r>
              <a:rPr lang="en-US" sz="2800" spc="10" dirty="0" smtClean="0">
                <a:latin typeface="Times New Roman" pitchFamily="18" charset="0"/>
                <a:cs typeface="Times New Roman" pitchFamily="18" charset="0"/>
              </a:rPr>
              <a:t>a </a:t>
            </a:r>
            <a:r>
              <a:rPr lang="en-US" sz="2800" spc="6" dirty="0" smtClean="0">
                <a:latin typeface="Times New Roman" pitchFamily="18" charset="0"/>
                <a:cs typeface="Times New Roman" pitchFamily="18" charset="0"/>
              </a:rPr>
              <a:t>function contains </a:t>
            </a:r>
            <a:r>
              <a:rPr lang="en-US" sz="2800" b="1" spc="10" dirty="0" smtClean="0">
                <a:latin typeface="Times New Roman" pitchFamily="18" charset="0"/>
                <a:cs typeface="Times New Roman" pitchFamily="18" charset="0"/>
              </a:rPr>
              <a:t>a </a:t>
            </a:r>
            <a:r>
              <a:rPr lang="en-US" sz="2800" b="1" spc="6" dirty="0" smtClean="0">
                <a:latin typeface="Times New Roman" pitchFamily="18" charset="0"/>
                <a:cs typeface="Times New Roman" pitchFamily="18" charset="0"/>
              </a:rPr>
              <a:t>loop</a:t>
            </a:r>
            <a:r>
              <a:rPr lang="en-US" sz="2800" spc="6" dirty="0" smtClean="0">
                <a:latin typeface="Times New Roman" pitchFamily="18" charset="0"/>
                <a:cs typeface="Times New Roman" pitchFamily="18" charset="0"/>
              </a:rPr>
              <a:t>. </a:t>
            </a:r>
            <a:r>
              <a:rPr lang="en-US" sz="2800" spc="-25" dirty="0" smtClean="0">
                <a:latin typeface="Times New Roman" pitchFamily="18" charset="0"/>
                <a:cs typeface="Times New Roman" pitchFamily="18" charset="0"/>
              </a:rPr>
              <a:t>(for, </a:t>
            </a:r>
            <a:r>
              <a:rPr lang="en-US" sz="2800" spc="6" dirty="0" smtClean="0">
                <a:latin typeface="Times New Roman" pitchFamily="18" charset="0"/>
                <a:cs typeface="Times New Roman" pitchFamily="18" charset="0"/>
              </a:rPr>
              <a:t>while,</a:t>
            </a:r>
            <a:r>
              <a:rPr lang="en-US" sz="2800" spc="-30"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do-while)</a:t>
            </a:r>
            <a:endParaRPr lang="en-US" sz="2800" dirty="0" smtClean="0">
              <a:latin typeface="Times New Roman" pitchFamily="18" charset="0"/>
              <a:cs typeface="Times New Roman" pitchFamily="18" charset="0"/>
            </a:endParaRPr>
          </a:p>
          <a:p>
            <a:pPr marL="431755" indent="-314927" algn="just">
              <a:spcBef>
                <a:spcPts val="909"/>
              </a:spcBef>
              <a:buSzPct val="74074"/>
              <a:buFont typeface="Trebuchet MS"/>
              <a:buChar char="–"/>
              <a:tabLst>
                <a:tab pos="431121" algn="l"/>
                <a:tab pos="431755" algn="l"/>
              </a:tabLst>
            </a:pPr>
            <a:r>
              <a:rPr lang="en-US" sz="2800" dirty="0" smtClean="0">
                <a:latin typeface="Times New Roman" pitchFamily="18" charset="0"/>
                <a:cs typeface="Times New Roman" pitchFamily="18" charset="0"/>
              </a:rPr>
              <a:t>If </a:t>
            </a:r>
            <a:r>
              <a:rPr lang="en-US" sz="2800" spc="10" dirty="0" smtClean="0">
                <a:latin typeface="Times New Roman" pitchFamily="18" charset="0"/>
                <a:cs typeface="Times New Roman" pitchFamily="18" charset="0"/>
              </a:rPr>
              <a:t>a </a:t>
            </a:r>
            <a:r>
              <a:rPr lang="en-US" sz="2800" spc="6" dirty="0" smtClean="0">
                <a:latin typeface="Times New Roman" pitchFamily="18" charset="0"/>
                <a:cs typeface="Times New Roman" pitchFamily="18" charset="0"/>
              </a:rPr>
              <a:t>function contains </a:t>
            </a:r>
            <a:r>
              <a:rPr lang="en-US" sz="2800" b="1" spc="6" dirty="0" smtClean="0">
                <a:latin typeface="Times New Roman" pitchFamily="18" charset="0"/>
                <a:cs typeface="Times New Roman" pitchFamily="18" charset="0"/>
              </a:rPr>
              <a:t>static</a:t>
            </a:r>
            <a:r>
              <a:rPr lang="en-US" sz="2800" b="1" spc="-15" dirty="0" smtClean="0">
                <a:latin typeface="Times New Roman" pitchFamily="18" charset="0"/>
                <a:cs typeface="Times New Roman" pitchFamily="18" charset="0"/>
              </a:rPr>
              <a:t> </a:t>
            </a:r>
            <a:r>
              <a:rPr lang="en-US" sz="2800" b="1" spc="6" dirty="0" smtClean="0">
                <a:latin typeface="Times New Roman" pitchFamily="18" charset="0"/>
                <a:cs typeface="Times New Roman" pitchFamily="18" charset="0"/>
              </a:rPr>
              <a:t>variables.</a:t>
            </a:r>
            <a:endParaRPr lang="en-US" sz="2800" b="1" dirty="0" smtClean="0">
              <a:latin typeface="Times New Roman" pitchFamily="18" charset="0"/>
              <a:cs typeface="Times New Roman" pitchFamily="18" charset="0"/>
            </a:endParaRPr>
          </a:p>
          <a:p>
            <a:pPr marL="431755" indent="-314927" algn="just">
              <a:spcBef>
                <a:spcPts val="909"/>
              </a:spcBef>
              <a:buSzPct val="74074"/>
              <a:buFont typeface="Trebuchet MS"/>
              <a:buChar char="–"/>
              <a:tabLst>
                <a:tab pos="431121" algn="l"/>
                <a:tab pos="431755" algn="l"/>
              </a:tabLst>
            </a:pPr>
            <a:r>
              <a:rPr lang="en-US" sz="2800" dirty="0" smtClean="0">
                <a:latin typeface="Times New Roman" pitchFamily="18" charset="0"/>
                <a:cs typeface="Times New Roman" pitchFamily="18" charset="0"/>
              </a:rPr>
              <a:t>If </a:t>
            </a:r>
            <a:r>
              <a:rPr lang="en-US" sz="2800" spc="10" dirty="0" smtClean="0">
                <a:latin typeface="Times New Roman" pitchFamily="18" charset="0"/>
                <a:cs typeface="Times New Roman" pitchFamily="18" charset="0"/>
              </a:rPr>
              <a:t>a </a:t>
            </a:r>
            <a:r>
              <a:rPr lang="en-US" sz="2800" b="1" spc="6" dirty="0" smtClean="0">
                <a:latin typeface="Times New Roman" pitchFamily="18" charset="0"/>
                <a:cs typeface="Times New Roman" pitchFamily="18" charset="0"/>
              </a:rPr>
              <a:t>function </a:t>
            </a:r>
            <a:r>
              <a:rPr lang="en-US" sz="2800" b="1" dirty="0" smtClean="0">
                <a:latin typeface="Times New Roman" pitchFamily="18" charset="0"/>
                <a:cs typeface="Times New Roman" pitchFamily="18" charset="0"/>
              </a:rPr>
              <a:t>is</a:t>
            </a:r>
            <a:r>
              <a:rPr lang="en-US" sz="2800" b="1" spc="-15" dirty="0" smtClean="0">
                <a:latin typeface="Times New Roman" pitchFamily="18" charset="0"/>
                <a:cs typeface="Times New Roman" pitchFamily="18" charset="0"/>
              </a:rPr>
              <a:t> </a:t>
            </a:r>
            <a:r>
              <a:rPr lang="en-US" sz="2800" b="1" spc="6" dirty="0" smtClean="0">
                <a:latin typeface="Times New Roman" pitchFamily="18" charset="0"/>
                <a:cs typeface="Times New Roman" pitchFamily="18" charset="0"/>
              </a:rPr>
              <a:t>recursive</a:t>
            </a:r>
            <a:r>
              <a:rPr lang="en-US" sz="2800" spc="6"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431755" marR="5079" indent="-314927" algn="just">
              <a:lnSpc>
                <a:spcPts val="3040"/>
              </a:lnSpc>
              <a:spcBef>
                <a:spcPts val="1175"/>
              </a:spcBef>
              <a:buSzPct val="74074"/>
              <a:buFont typeface="Trebuchet MS"/>
              <a:buChar char="–"/>
              <a:tabLst>
                <a:tab pos="431121" algn="l"/>
                <a:tab pos="431755" algn="l"/>
              </a:tabLst>
            </a:pPr>
            <a:r>
              <a:rPr lang="en-US" sz="2800" dirty="0" smtClean="0">
                <a:latin typeface="Times New Roman" pitchFamily="18" charset="0"/>
                <a:cs typeface="Times New Roman" pitchFamily="18" charset="0"/>
              </a:rPr>
              <a:t>If </a:t>
            </a:r>
            <a:r>
              <a:rPr lang="en-US" sz="2800" spc="10" dirty="0" smtClean="0">
                <a:latin typeface="Times New Roman" pitchFamily="18" charset="0"/>
                <a:cs typeface="Times New Roman" pitchFamily="18" charset="0"/>
              </a:rPr>
              <a:t>a </a:t>
            </a:r>
            <a:r>
              <a:rPr lang="en-US" sz="2800" spc="6" dirty="0" smtClean="0">
                <a:latin typeface="Times New Roman" pitchFamily="18" charset="0"/>
                <a:cs typeface="Times New Roman" pitchFamily="18" charset="0"/>
              </a:rPr>
              <a:t>function return </a:t>
            </a:r>
            <a:r>
              <a:rPr lang="en-US" sz="2800" spc="10" dirty="0" smtClean="0">
                <a:latin typeface="Times New Roman" pitchFamily="18" charset="0"/>
                <a:cs typeface="Times New Roman" pitchFamily="18" charset="0"/>
              </a:rPr>
              <a:t>type </a:t>
            </a:r>
            <a:r>
              <a:rPr lang="en-US" sz="2800" dirty="0" smtClean="0">
                <a:latin typeface="Times New Roman" pitchFamily="18" charset="0"/>
                <a:cs typeface="Times New Roman" pitchFamily="18" charset="0"/>
              </a:rPr>
              <a:t>is </a:t>
            </a:r>
            <a:r>
              <a:rPr lang="en-US" sz="2800" b="1" spc="6" dirty="0" smtClean="0">
                <a:latin typeface="Times New Roman" pitchFamily="18" charset="0"/>
                <a:cs typeface="Times New Roman" pitchFamily="18" charset="0"/>
              </a:rPr>
              <a:t>other than void</a:t>
            </a:r>
            <a:r>
              <a:rPr lang="en-US" sz="2800" spc="6" dirty="0" smtClean="0">
                <a:latin typeface="Times New Roman" pitchFamily="18" charset="0"/>
                <a:cs typeface="Times New Roman" pitchFamily="18" charset="0"/>
              </a:rPr>
              <a:t>, and the  return statement doesn’t exist in function</a:t>
            </a:r>
            <a:r>
              <a:rPr lang="en-US" sz="2800" spc="-20" dirty="0" smtClean="0">
                <a:latin typeface="Times New Roman" pitchFamily="18" charset="0"/>
                <a:cs typeface="Times New Roman" pitchFamily="18" charset="0"/>
              </a:rPr>
              <a:t> </a:t>
            </a:r>
            <a:r>
              <a:rPr lang="en-US" sz="2800" spc="-35" dirty="0" smtClean="0">
                <a:latin typeface="Times New Roman" pitchFamily="18" charset="0"/>
                <a:cs typeface="Times New Roman" pitchFamily="18" charset="0"/>
              </a:rPr>
              <a:t>body.</a:t>
            </a:r>
            <a:endParaRPr lang="en-US" sz="2800" dirty="0" smtClean="0">
              <a:latin typeface="Times New Roman" pitchFamily="18" charset="0"/>
              <a:cs typeface="Times New Roman" pitchFamily="18" charset="0"/>
            </a:endParaRPr>
          </a:p>
          <a:p>
            <a:pPr marL="431755" indent="-314927" algn="just">
              <a:spcBef>
                <a:spcPts val="844"/>
              </a:spcBef>
              <a:buSzPct val="74074"/>
              <a:buFont typeface="Trebuchet MS"/>
              <a:buChar char="–"/>
              <a:tabLst>
                <a:tab pos="431121" algn="l"/>
                <a:tab pos="431755" algn="l"/>
              </a:tabLst>
            </a:pPr>
            <a:r>
              <a:rPr lang="en-US" sz="2800" dirty="0" smtClean="0">
                <a:latin typeface="Times New Roman" pitchFamily="18" charset="0"/>
                <a:cs typeface="Times New Roman" pitchFamily="18" charset="0"/>
              </a:rPr>
              <a:t>If </a:t>
            </a:r>
            <a:r>
              <a:rPr lang="en-US" sz="2800" spc="10" dirty="0" smtClean="0">
                <a:latin typeface="Times New Roman" pitchFamily="18" charset="0"/>
                <a:cs typeface="Times New Roman" pitchFamily="18" charset="0"/>
              </a:rPr>
              <a:t>a </a:t>
            </a:r>
            <a:r>
              <a:rPr lang="en-US" sz="2800" spc="6" dirty="0" smtClean="0">
                <a:latin typeface="Times New Roman" pitchFamily="18" charset="0"/>
                <a:cs typeface="Times New Roman" pitchFamily="18" charset="0"/>
              </a:rPr>
              <a:t>function contains </a:t>
            </a:r>
            <a:r>
              <a:rPr lang="en-US" sz="2800" b="1" spc="6" dirty="0" smtClean="0">
                <a:latin typeface="Times New Roman" pitchFamily="18" charset="0"/>
                <a:cs typeface="Times New Roman" pitchFamily="18" charset="0"/>
              </a:rPr>
              <a:t>switch</a:t>
            </a:r>
            <a:r>
              <a:rPr lang="en-US" sz="2800" spc="6" dirty="0" smtClean="0">
                <a:latin typeface="Times New Roman" pitchFamily="18" charset="0"/>
                <a:cs typeface="Times New Roman" pitchFamily="18" charset="0"/>
              </a:rPr>
              <a:t> or </a:t>
            </a:r>
            <a:r>
              <a:rPr lang="en-US" sz="2800" b="1" spc="6" dirty="0" err="1" smtClean="0">
                <a:latin typeface="Times New Roman" pitchFamily="18" charset="0"/>
                <a:cs typeface="Times New Roman" pitchFamily="18" charset="0"/>
              </a:rPr>
              <a:t>goto</a:t>
            </a:r>
            <a:r>
              <a:rPr lang="en-US" sz="2800" spc="-10" dirty="0" smtClean="0">
                <a:latin typeface="Times New Roman" pitchFamily="18" charset="0"/>
                <a:cs typeface="Times New Roman" pitchFamily="18" charset="0"/>
              </a:rPr>
              <a:t> </a:t>
            </a:r>
            <a:r>
              <a:rPr lang="en-US" sz="2800" spc="6" dirty="0" smtClean="0">
                <a:latin typeface="Times New Roman" pitchFamily="18" charset="0"/>
                <a:cs typeface="Times New Roman" pitchFamily="18" charset="0"/>
              </a:rPr>
              <a:t>statement.</a:t>
            </a:r>
            <a:endParaRPr lang="en-US" sz="28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639762"/>
          </a:xfrm>
        </p:spPr>
        <p:txBody>
          <a:bodyPr>
            <a:normAutofit fontScale="90000"/>
          </a:bodyPr>
          <a:lstStyle/>
          <a:p>
            <a:pPr algn="l"/>
            <a:r>
              <a:rPr lang="en-US" dirty="0" smtClean="0"/>
              <a:t>Inline function…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066800"/>
            <a:ext cx="8534400" cy="5486400"/>
          </a:xfrm>
        </p:spPr>
        <p:txBody>
          <a:bodyPr/>
          <a:lstStyle/>
          <a:p>
            <a:pPr marL="380325" marR="48890" algn="just">
              <a:lnSpc>
                <a:spcPts val="3340"/>
              </a:lnSpc>
              <a:spcBef>
                <a:spcPts val="405"/>
              </a:spcBef>
            </a:pPr>
            <a:r>
              <a:rPr lang="en-US" spc="6" dirty="0" smtClean="0">
                <a:latin typeface="Times New Roman" pitchFamily="18" charset="0"/>
                <a:cs typeface="Times New Roman" pitchFamily="18" charset="0"/>
              </a:rPr>
              <a:t>It is </a:t>
            </a:r>
            <a:r>
              <a:rPr lang="en-US" b="1" spc="10" dirty="0" smtClean="0">
                <a:latin typeface="Times New Roman" pitchFamily="18" charset="0"/>
                <a:cs typeface="Times New Roman" pitchFamily="18" charset="0"/>
              </a:rPr>
              <a:t>also possible </a:t>
            </a:r>
            <a:r>
              <a:rPr lang="en-US" spc="6" dirty="0" smtClean="0">
                <a:latin typeface="Times New Roman" pitchFamily="18" charset="0"/>
                <a:cs typeface="Times New Roman" pitchFamily="18" charset="0"/>
              </a:rPr>
              <a:t>to define </a:t>
            </a:r>
            <a:r>
              <a:rPr lang="en-US" spc="10" dirty="0" smtClean="0">
                <a:latin typeface="Times New Roman" pitchFamily="18" charset="0"/>
                <a:cs typeface="Times New Roman" pitchFamily="18" charset="0"/>
              </a:rPr>
              <a:t>the </a:t>
            </a:r>
            <a:r>
              <a:rPr lang="en-US" spc="6" dirty="0" smtClean="0">
                <a:solidFill>
                  <a:srgbClr val="FF0000"/>
                </a:solidFill>
                <a:latin typeface="Times New Roman" pitchFamily="18" charset="0"/>
                <a:cs typeface="Times New Roman" pitchFamily="18" charset="0"/>
              </a:rPr>
              <a:t>inline </a:t>
            </a:r>
            <a:r>
              <a:rPr lang="en-US" spc="10" dirty="0" smtClean="0">
                <a:solidFill>
                  <a:srgbClr val="FF0000"/>
                </a:solidFill>
                <a:latin typeface="Times New Roman" pitchFamily="18" charset="0"/>
                <a:cs typeface="Times New Roman" pitchFamily="18" charset="0"/>
              </a:rPr>
              <a:t>function </a:t>
            </a:r>
            <a:r>
              <a:rPr lang="en-US" spc="6" dirty="0" smtClean="0">
                <a:solidFill>
                  <a:srgbClr val="FF0000"/>
                </a:solidFill>
                <a:latin typeface="Times New Roman" pitchFamily="18" charset="0"/>
                <a:cs typeface="Times New Roman" pitchFamily="18" charset="0"/>
              </a:rPr>
              <a:t>inside  </a:t>
            </a:r>
            <a:r>
              <a:rPr lang="en-US" spc="10" dirty="0" smtClean="0">
                <a:solidFill>
                  <a:srgbClr val="FF0000"/>
                </a:solidFill>
                <a:latin typeface="Times New Roman" pitchFamily="18" charset="0"/>
                <a:cs typeface="Times New Roman" pitchFamily="18" charset="0"/>
              </a:rPr>
              <a:t>the</a:t>
            </a:r>
            <a:r>
              <a:rPr lang="en-US" spc="-6" dirty="0" smtClean="0">
                <a:solidFill>
                  <a:srgbClr val="FF0000"/>
                </a:solidFill>
                <a:latin typeface="Times New Roman" pitchFamily="18" charset="0"/>
                <a:cs typeface="Times New Roman" pitchFamily="18" charset="0"/>
              </a:rPr>
              <a:t> </a:t>
            </a:r>
            <a:r>
              <a:rPr lang="en-US" spc="10" dirty="0" smtClean="0">
                <a:solidFill>
                  <a:srgbClr val="FF0000"/>
                </a:solidFill>
                <a:latin typeface="Times New Roman" pitchFamily="18" charset="0"/>
                <a:cs typeface="Times New Roman" pitchFamily="18" charset="0"/>
              </a:rPr>
              <a:t>class.</a:t>
            </a:r>
            <a:endParaRPr lang="en-US" dirty="0" smtClean="0">
              <a:solidFill>
                <a:srgbClr val="FF0000"/>
              </a:solidFill>
              <a:latin typeface="Times New Roman" pitchFamily="18" charset="0"/>
              <a:cs typeface="Times New Roman" pitchFamily="18" charset="0"/>
            </a:endParaRPr>
          </a:p>
          <a:p>
            <a:pPr marL="380325" marR="612711" indent="105399" algn="just">
              <a:lnSpc>
                <a:spcPts val="3340"/>
              </a:lnSpc>
              <a:spcBef>
                <a:spcPts val="1310"/>
              </a:spcBef>
            </a:pPr>
            <a:r>
              <a:rPr lang="en-US" spc="10" dirty="0" smtClean="0">
                <a:latin typeface="Times New Roman" pitchFamily="18" charset="0"/>
                <a:cs typeface="Times New Roman" pitchFamily="18" charset="0"/>
              </a:rPr>
              <a:t> In </a:t>
            </a:r>
            <a:r>
              <a:rPr lang="en-US" spc="6" dirty="0" smtClean="0">
                <a:latin typeface="Times New Roman" pitchFamily="18" charset="0"/>
                <a:cs typeface="Times New Roman" pitchFamily="18" charset="0"/>
              </a:rPr>
              <a:t>fact, </a:t>
            </a:r>
            <a:r>
              <a:rPr lang="en-US" b="1" spc="6" dirty="0" smtClean="0">
                <a:latin typeface="Times New Roman" pitchFamily="18" charset="0"/>
                <a:cs typeface="Times New Roman" pitchFamily="18" charset="0"/>
              </a:rPr>
              <a:t>all </a:t>
            </a:r>
            <a:r>
              <a:rPr lang="en-US" b="1" spc="10" dirty="0" smtClean="0">
                <a:latin typeface="Times New Roman" pitchFamily="18" charset="0"/>
                <a:cs typeface="Times New Roman" pitchFamily="18" charset="0"/>
              </a:rPr>
              <a:t>the functions </a:t>
            </a:r>
            <a:r>
              <a:rPr lang="en-US" b="1" spc="6" dirty="0" smtClean="0">
                <a:latin typeface="Times New Roman" pitchFamily="18" charset="0"/>
                <a:cs typeface="Times New Roman" pitchFamily="18" charset="0"/>
              </a:rPr>
              <a:t>defined inside </a:t>
            </a:r>
            <a:r>
              <a:rPr lang="en-US" b="1" spc="10" dirty="0" smtClean="0">
                <a:latin typeface="Times New Roman" pitchFamily="18" charset="0"/>
                <a:cs typeface="Times New Roman" pitchFamily="18" charset="0"/>
              </a:rPr>
              <a:t>the class  are </a:t>
            </a:r>
            <a:r>
              <a:rPr lang="en-US" b="1" spc="6" dirty="0" smtClean="0">
                <a:latin typeface="Times New Roman" pitchFamily="18" charset="0"/>
                <a:cs typeface="Times New Roman" pitchFamily="18" charset="0"/>
              </a:rPr>
              <a:t>implicitly</a:t>
            </a:r>
            <a:r>
              <a:rPr lang="en-US" b="1" spc="-10" dirty="0" smtClean="0">
                <a:latin typeface="Times New Roman" pitchFamily="18" charset="0"/>
                <a:cs typeface="Times New Roman" pitchFamily="18" charset="0"/>
              </a:rPr>
              <a:t> </a:t>
            </a:r>
            <a:r>
              <a:rPr lang="en-US" b="1" spc="6" dirty="0" smtClean="0">
                <a:latin typeface="Times New Roman" pitchFamily="18" charset="0"/>
                <a:cs typeface="Times New Roman" pitchFamily="18" charset="0"/>
              </a:rPr>
              <a:t>inline</a:t>
            </a:r>
            <a:r>
              <a:rPr lang="en-US" spc="6"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380325" marR="152384" algn="just">
              <a:lnSpc>
                <a:spcPts val="3340"/>
              </a:lnSpc>
              <a:spcBef>
                <a:spcPts val="1310"/>
              </a:spcBef>
            </a:pPr>
            <a:r>
              <a:rPr lang="en-US" spc="10" dirty="0" smtClean="0">
                <a:latin typeface="Times New Roman" pitchFamily="18" charset="0"/>
                <a:cs typeface="Times New Roman" pitchFamily="18" charset="0"/>
              </a:rPr>
              <a:t>Thus, </a:t>
            </a:r>
            <a:r>
              <a:rPr lang="en-US" spc="6" dirty="0" smtClean="0">
                <a:latin typeface="Times New Roman" pitchFamily="18" charset="0"/>
                <a:cs typeface="Times New Roman" pitchFamily="18" charset="0"/>
              </a:rPr>
              <a:t>all </a:t>
            </a:r>
            <a:r>
              <a:rPr lang="en-US" spc="10" dirty="0" smtClean="0">
                <a:latin typeface="Times New Roman" pitchFamily="18" charset="0"/>
                <a:cs typeface="Times New Roman" pitchFamily="18" charset="0"/>
              </a:rPr>
              <a:t>the </a:t>
            </a:r>
            <a:r>
              <a:rPr lang="en-US" spc="6" dirty="0" smtClean="0">
                <a:latin typeface="Times New Roman" pitchFamily="18" charset="0"/>
                <a:cs typeface="Times New Roman" pitchFamily="18" charset="0"/>
              </a:rPr>
              <a:t>restrictions </a:t>
            </a:r>
            <a:r>
              <a:rPr lang="en-US" spc="10" dirty="0" smtClean="0">
                <a:latin typeface="Times New Roman" pitchFamily="18" charset="0"/>
                <a:cs typeface="Times New Roman" pitchFamily="18" charset="0"/>
              </a:rPr>
              <a:t>of </a:t>
            </a:r>
            <a:r>
              <a:rPr lang="en-US" spc="6" dirty="0" smtClean="0">
                <a:latin typeface="Times New Roman" pitchFamily="18" charset="0"/>
                <a:cs typeface="Times New Roman" pitchFamily="18" charset="0"/>
              </a:rPr>
              <a:t>inline </a:t>
            </a:r>
            <a:r>
              <a:rPr lang="en-US" spc="10" dirty="0" smtClean="0">
                <a:latin typeface="Times New Roman" pitchFamily="18" charset="0"/>
                <a:cs typeface="Times New Roman" pitchFamily="18" charset="0"/>
              </a:rPr>
              <a:t>functions are also  </a:t>
            </a:r>
            <a:r>
              <a:rPr lang="en-US" spc="6" dirty="0" smtClean="0">
                <a:latin typeface="Times New Roman" pitchFamily="18" charset="0"/>
                <a:cs typeface="Times New Roman" pitchFamily="18" charset="0"/>
              </a:rPr>
              <a:t>applied</a:t>
            </a:r>
            <a:r>
              <a:rPr lang="en-US" dirty="0" smtClean="0">
                <a:latin typeface="Times New Roman" pitchFamily="18" charset="0"/>
                <a:cs typeface="Times New Roman" pitchFamily="18" charset="0"/>
              </a:rPr>
              <a:t> </a:t>
            </a:r>
            <a:r>
              <a:rPr lang="en-US" spc="6" dirty="0" smtClean="0">
                <a:latin typeface="Times New Roman" pitchFamily="18" charset="0"/>
                <a:cs typeface="Times New Roman" pitchFamily="18" charset="0"/>
              </a:rPr>
              <a:t>here.</a:t>
            </a:r>
            <a:endParaRPr lang="en-US" dirty="0" smtClean="0">
              <a:latin typeface="Times New Roman" pitchFamily="18" charset="0"/>
              <a:cs typeface="Times New Roman" pitchFamily="18" charset="0"/>
            </a:endParaRPr>
          </a:p>
          <a:p>
            <a:pPr marL="380325" marR="5079" algn="just">
              <a:lnSpc>
                <a:spcPts val="3340"/>
              </a:lnSpc>
              <a:spcBef>
                <a:spcPts val="1310"/>
              </a:spcBef>
            </a:pPr>
            <a:r>
              <a:rPr lang="en-US" spc="6" dirty="0" smtClean="0">
                <a:latin typeface="Times New Roman" pitchFamily="18" charset="0"/>
                <a:cs typeface="Times New Roman" pitchFamily="18" charset="0"/>
              </a:rPr>
              <a:t>If </a:t>
            </a:r>
            <a:r>
              <a:rPr lang="en-US" spc="15" dirty="0" smtClean="0">
                <a:latin typeface="Times New Roman" pitchFamily="18" charset="0"/>
                <a:cs typeface="Times New Roman" pitchFamily="18" charset="0"/>
              </a:rPr>
              <a:t>you </a:t>
            </a:r>
            <a:r>
              <a:rPr lang="en-US" spc="10" dirty="0" smtClean="0">
                <a:latin typeface="Times New Roman" pitchFamily="18" charset="0"/>
                <a:cs typeface="Times New Roman" pitchFamily="18" charset="0"/>
              </a:rPr>
              <a:t>need to </a:t>
            </a:r>
            <a:r>
              <a:rPr lang="en-US" spc="6" dirty="0" smtClean="0">
                <a:latin typeface="Times New Roman" pitchFamily="18" charset="0"/>
                <a:cs typeface="Times New Roman" pitchFamily="18" charset="0"/>
              </a:rPr>
              <a:t>explicitly </a:t>
            </a:r>
            <a:r>
              <a:rPr lang="en-US" spc="10" dirty="0" smtClean="0">
                <a:latin typeface="Times New Roman" pitchFamily="18" charset="0"/>
                <a:cs typeface="Times New Roman" pitchFamily="18" charset="0"/>
              </a:rPr>
              <a:t>declare </a:t>
            </a:r>
            <a:r>
              <a:rPr lang="en-US" spc="6" dirty="0" smtClean="0">
                <a:latin typeface="Times New Roman" pitchFamily="18" charset="0"/>
                <a:cs typeface="Times New Roman" pitchFamily="18" charset="0"/>
              </a:rPr>
              <a:t>inline </a:t>
            </a:r>
            <a:r>
              <a:rPr lang="en-US" spc="10" dirty="0" smtClean="0">
                <a:latin typeface="Times New Roman" pitchFamily="18" charset="0"/>
                <a:cs typeface="Times New Roman" pitchFamily="18" charset="0"/>
              </a:rPr>
              <a:t>function </a:t>
            </a:r>
            <a:r>
              <a:rPr lang="en-US" spc="6" dirty="0" smtClean="0">
                <a:latin typeface="Times New Roman" pitchFamily="18" charset="0"/>
                <a:cs typeface="Times New Roman" pitchFamily="18" charset="0"/>
              </a:rPr>
              <a:t>in </a:t>
            </a:r>
            <a:r>
              <a:rPr lang="en-US" spc="10" dirty="0" smtClean="0">
                <a:latin typeface="Times New Roman" pitchFamily="18" charset="0"/>
                <a:cs typeface="Times New Roman" pitchFamily="18" charset="0"/>
              </a:rPr>
              <a:t>the  class </a:t>
            </a:r>
            <a:r>
              <a:rPr lang="en-US" spc="6" dirty="0" smtClean="0">
                <a:latin typeface="Times New Roman" pitchFamily="18" charset="0"/>
                <a:cs typeface="Times New Roman" pitchFamily="18" charset="0"/>
              </a:rPr>
              <a:t>then </a:t>
            </a:r>
            <a:r>
              <a:rPr lang="en-US" spc="10" dirty="0" smtClean="0">
                <a:latin typeface="Times New Roman" pitchFamily="18" charset="0"/>
                <a:cs typeface="Times New Roman" pitchFamily="18" charset="0"/>
              </a:rPr>
              <a:t>just declare the function </a:t>
            </a:r>
            <a:r>
              <a:rPr lang="en-US" spc="6" dirty="0" smtClean="0">
                <a:latin typeface="Times New Roman" pitchFamily="18" charset="0"/>
                <a:cs typeface="Times New Roman" pitchFamily="18" charset="0"/>
              </a:rPr>
              <a:t>inside </a:t>
            </a:r>
            <a:r>
              <a:rPr lang="en-US" spc="10" dirty="0" smtClean="0">
                <a:latin typeface="Times New Roman" pitchFamily="18" charset="0"/>
                <a:cs typeface="Times New Roman" pitchFamily="18" charset="0"/>
              </a:rPr>
              <a:t>the class  and </a:t>
            </a:r>
            <a:r>
              <a:rPr lang="en-US" spc="6" dirty="0" smtClean="0">
                <a:latin typeface="Times New Roman" pitchFamily="18" charset="0"/>
                <a:cs typeface="Times New Roman" pitchFamily="18" charset="0"/>
              </a:rPr>
              <a:t>define it outside the </a:t>
            </a:r>
            <a:r>
              <a:rPr lang="en-US" spc="10" dirty="0" smtClean="0">
                <a:latin typeface="Times New Roman" pitchFamily="18" charset="0"/>
                <a:cs typeface="Times New Roman" pitchFamily="18" charset="0"/>
              </a:rPr>
              <a:t>class using </a:t>
            </a:r>
            <a:r>
              <a:rPr lang="en-US" b="1" spc="6" dirty="0" smtClean="0">
                <a:solidFill>
                  <a:srgbClr val="FF0000"/>
                </a:solidFill>
                <a:latin typeface="Times New Roman" pitchFamily="18" charset="0"/>
                <a:cs typeface="Times New Roman" pitchFamily="18" charset="0"/>
              </a:rPr>
              <a:t>inline</a:t>
            </a:r>
            <a:r>
              <a:rPr lang="en-US" spc="25"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keyword.</a:t>
            </a:r>
            <a:endParaRPr lang="en-US" dirty="0" smtClean="0">
              <a:latin typeface="Times New Roman" pitchFamily="18" charset="0"/>
              <a:cs typeface="Times New Roman" pitchFamily="18" charset="0"/>
            </a:endParaRPr>
          </a:p>
          <a:p>
            <a:endParaRPr lang="en-US" dirty="0"/>
          </a:p>
        </p:txBody>
      </p:sp>
      <p:sp>
        <p:nvSpPr>
          <p:cNvPr id="2" name="Title 1"/>
          <p:cNvSpPr>
            <a:spLocks noGrp="1"/>
          </p:cNvSpPr>
          <p:nvPr>
            <p:ph type="title"/>
          </p:nvPr>
        </p:nvSpPr>
        <p:spPr>
          <a:xfrm>
            <a:off x="457200" y="274638"/>
            <a:ext cx="8229600" cy="411162"/>
          </a:xfrm>
        </p:spPr>
        <p:txBody>
          <a:bodyPr>
            <a:normAutofit fontScale="90000"/>
          </a:bodyPr>
          <a:lstStyle/>
          <a:p>
            <a:pPr algn="l"/>
            <a:r>
              <a:rPr lang="en-US" dirty="0" smtClean="0"/>
              <a:t>Inline function…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382000" cy="5562600"/>
          </a:xfrm>
        </p:spPr>
        <p:txBody>
          <a:bodyPr/>
          <a:lstStyle/>
          <a:p>
            <a:pPr>
              <a:buNone/>
            </a:pPr>
            <a:r>
              <a:rPr lang="en-US" sz="2000" dirty="0" smtClean="0">
                <a:latin typeface="Times New Roman" pitchFamily="18" charset="0"/>
                <a:cs typeface="Times New Roman" pitchFamily="18" charset="0"/>
              </a:rPr>
              <a:t>class item</a:t>
            </a:r>
          </a:p>
          <a:p>
            <a:pPr>
              <a:buNone/>
            </a:pP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public:</a:t>
            </a:r>
          </a:p>
          <a:p>
            <a:pPr>
              <a:buNone/>
            </a:pPr>
            <a:r>
              <a:rPr lang="en-US" sz="2000" dirty="0" smtClean="0">
                <a:latin typeface="Times New Roman" pitchFamily="18" charset="0"/>
                <a:cs typeface="Times New Roman" pitchFamily="18" charset="0"/>
              </a:rPr>
              <a:t>        void </a:t>
            </a:r>
            <a:r>
              <a:rPr lang="en-US" sz="2000" dirty="0" err="1" smtClean="0">
                <a:latin typeface="Times New Roman" pitchFamily="18" charset="0"/>
                <a:cs typeface="Times New Roman" pitchFamily="18" charset="0"/>
              </a:rPr>
              <a:t>getdata</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float b);;</a:t>
            </a:r>
          </a:p>
          <a:p>
            <a:pPr>
              <a:buNone/>
            </a:pPr>
            <a:r>
              <a:rPr lang="en-US" sz="2000" dirty="0" smtClean="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inline void item :: </a:t>
            </a:r>
            <a:r>
              <a:rPr lang="en-US" sz="2000" dirty="0" err="1" smtClean="0">
                <a:latin typeface="Times New Roman" pitchFamily="18" charset="0"/>
                <a:cs typeface="Times New Roman" pitchFamily="18" charset="0"/>
              </a:rPr>
              <a:t>getdata</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float b)   //definition</a:t>
            </a:r>
          </a:p>
          <a:p>
            <a:pPr>
              <a:buNone/>
            </a:pP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number = a;</a:t>
            </a:r>
          </a:p>
          <a:p>
            <a:pPr>
              <a:buNone/>
            </a:pPr>
            <a:r>
              <a:rPr lang="en-US" sz="2000" dirty="0" smtClean="0">
                <a:latin typeface="Times New Roman" pitchFamily="18" charset="0"/>
                <a:cs typeface="Times New Roman" pitchFamily="18" charset="0"/>
              </a:rPr>
              <a:t>    cost = b;</a:t>
            </a:r>
          </a:p>
          <a:p>
            <a:pPr>
              <a:buNone/>
            </a:pPr>
            <a:r>
              <a:rPr lang="en-US" sz="2000"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a:xfrm>
            <a:off x="457200" y="274638"/>
            <a:ext cx="8229600" cy="487362"/>
          </a:xfrm>
        </p:spPr>
        <p:txBody>
          <a:bodyPr>
            <a:normAutofit fontScale="90000"/>
          </a:bodyPr>
          <a:lstStyle/>
          <a:p>
            <a:pPr algn="l"/>
            <a:r>
              <a:rPr lang="en-US" dirty="0" smtClean="0"/>
              <a:t>For example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534400" cy="5105400"/>
          </a:xfrm>
        </p:spPr>
        <p:txBody>
          <a:bodyPr>
            <a:normAutofit/>
          </a:bodyPr>
          <a:lstStyle/>
          <a:p>
            <a:pPr algn="just"/>
            <a:r>
              <a:rPr lang="en-US" dirty="0" smtClean="0">
                <a:latin typeface="Times New Roman" pitchFamily="18" charset="0"/>
                <a:cs typeface="Times New Roman" pitchFamily="18" charset="0"/>
              </a:rPr>
              <a:t>Although it is normal practice to place all data members in private section and member function in public, some situation may require certain function to be hidden from the outside call.</a:t>
            </a:r>
          </a:p>
          <a:p>
            <a:pPr algn="just"/>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tasks such as deleting an account in a customer file, or providing increment to an employee etc. so we can place these functions in the private section.</a:t>
            </a:r>
          </a:p>
          <a:p>
            <a:pPr algn="just"/>
            <a:r>
              <a:rPr lang="en-US" dirty="0" smtClean="0">
                <a:latin typeface="Times New Roman" pitchFamily="18" charset="0"/>
                <a:cs typeface="Times New Roman" pitchFamily="18" charset="0"/>
              </a:rPr>
              <a:t>A private member function can only be called by another function that is a member of a class. Even </a:t>
            </a:r>
            <a:r>
              <a:rPr lang="en-US" b="1" dirty="0" smtClean="0">
                <a:latin typeface="Times New Roman" pitchFamily="18" charset="0"/>
                <a:cs typeface="Times New Roman" pitchFamily="18" charset="0"/>
              </a:rPr>
              <a:t>an object cannot invoke a private function </a:t>
            </a:r>
            <a:r>
              <a:rPr lang="en-US" dirty="0" smtClean="0">
                <a:latin typeface="Times New Roman" pitchFamily="18" charset="0"/>
                <a:cs typeface="Times New Roman" pitchFamily="18" charset="0"/>
              </a:rPr>
              <a:t>using the dot operator.</a:t>
            </a: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pPr algn="ctr"/>
            <a:r>
              <a:rPr lang="en-US" dirty="0" smtClean="0">
                <a:solidFill>
                  <a:srgbClr val="C00000"/>
                </a:solidFill>
                <a:latin typeface="Times New Roman" pitchFamily="18" charset="0"/>
                <a:cs typeface="Times New Roman" pitchFamily="18" charset="0"/>
              </a:rPr>
              <a:t>Private member function</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991600" cy="5943600"/>
          </a:xfrm>
        </p:spPr>
        <p:txBody>
          <a:bodyPr>
            <a:normAutofit/>
          </a:bodyPr>
          <a:lstStyle/>
          <a:p>
            <a:pPr>
              <a:buNone/>
            </a:pPr>
            <a:r>
              <a:rPr lang="en-US" sz="2400" dirty="0" smtClean="0">
                <a:latin typeface="Times New Roman" pitchFamily="18" charset="0"/>
                <a:cs typeface="Times New Roman" pitchFamily="18" charset="0"/>
              </a:rPr>
              <a:t>Class sample</a:t>
            </a:r>
          </a:p>
          <a:p>
            <a:pPr>
              <a:buNone/>
            </a:pP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a:t>
            </a:r>
          </a:p>
          <a:p>
            <a:pPr>
              <a:buNone/>
            </a:pPr>
            <a:r>
              <a:rPr lang="en-US" sz="2400" dirty="0" smtClean="0">
                <a:latin typeface="Times New Roman" pitchFamily="18" charset="0"/>
                <a:cs typeface="Times New Roman" pitchFamily="18" charset="0"/>
              </a:rPr>
              <a:t>void read(void);   </a:t>
            </a:r>
            <a:r>
              <a:rPr lang="en-US" sz="2400" dirty="0" smtClean="0">
                <a:solidFill>
                  <a:srgbClr val="FF0000"/>
                </a:solidFill>
                <a:latin typeface="Times New Roman" pitchFamily="18" charset="0"/>
                <a:cs typeface="Times New Roman" pitchFamily="18" charset="0"/>
              </a:rPr>
              <a:t>//private member function</a:t>
            </a:r>
          </a:p>
          <a:p>
            <a:pPr>
              <a:buNone/>
            </a:pPr>
            <a:r>
              <a:rPr lang="en-US" sz="2400" dirty="0" smtClean="0">
                <a:latin typeface="Times New Roman" pitchFamily="18" charset="0"/>
                <a:cs typeface="Times New Roman" pitchFamily="18" charset="0"/>
              </a:rPr>
              <a:t>public:</a:t>
            </a:r>
          </a:p>
          <a:p>
            <a:pPr>
              <a:buNone/>
            </a:pPr>
            <a:r>
              <a:rPr lang="en-US" sz="2400" dirty="0" smtClean="0">
                <a:latin typeface="Times New Roman" pitchFamily="18" charset="0"/>
                <a:cs typeface="Times New Roman" pitchFamily="18" charset="0"/>
              </a:rPr>
              <a:t>   void update(void);</a:t>
            </a:r>
          </a:p>
          <a:p>
            <a:pPr>
              <a:buNone/>
            </a:pPr>
            <a:r>
              <a:rPr lang="en-US" sz="2400" dirty="0" smtClean="0">
                <a:latin typeface="Times New Roman" pitchFamily="18" charset="0"/>
                <a:cs typeface="Times New Roman" pitchFamily="18" charset="0"/>
              </a:rPr>
              <a:t>   void write(void);</a:t>
            </a:r>
          </a:p>
          <a:p>
            <a:pPr>
              <a:buNone/>
            </a:pP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main()</a:t>
            </a: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sample s;   </a:t>
            </a:r>
            <a:r>
              <a:rPr lang="en-US" sz="2400" dirty="0" smtClean="0">
                <a:solidFill>
                  <a:srgbClr val="FF0000"/>
                </a:solidFill>
                <a:latin typeface="Times New Roman" pitchFamily="18" charset="0"/>
                <a:cs typeface="Times New Roman" pitchFamily="18" charset="0"/>
              </a:rPr>
              <a:t>//won’t work; objects cannot access private members</a:t>
            </a:r>
          </a:p>
          <a:p>
            <a:pPr>
              <a:buNone/>
            </a:pPr>
            <a:r>
              <a:rPr lang="en-US" sz="2400" dirty="0" err="1" smtClean="0">
                <a:latin typeface="Times New Roman" pitchFamily="18" charset="0"/>
                <a:cs typeface="Times New Roman" pitchFamily="18" charset="0"/>
              </a:rPr>
              <a:t>s.read</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a:xfrm>
            <a:off x="457200" y="274638"/>
            <a:ext cx="8229600" cy="258762"/>
          </a:xfrm>
        </p:spPr>
        <p:txBody>
          <a:bodyPr>
            <a:normAutofit fontScale="90000"/>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4165</TotalTime>
  <Words>2330</Words>
  <Application>Microsoft Office PowerPoint</Application>
  <PresentationFormat>On-screen Show (4:3)</PresentationFormat>
  <Paragraphs>187</Paragraphs>
  <Slides>34</Slides>
  <Notes>1</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Concourse</vt:lpstr>
      <vt:lpstr>Classes and Objects </vt:lpstr>
      <vt:lpstr>Content</vt:lpstr>
      <vt:lpstr>Inline function</vt:lpstr>
      <vt:lpstr>Inline function…</vt:lpstr>
      <vt:lpstr>Inline function…</vt:lpstr>
      <vt:lpstr>Inline function…</vt:lpstr>
      <vt:lpstr>For example</vt:lpstr>
      <vt:lpstr>Private member function</vt:lpstr>
      <vt:lpstr>Slide 9</vt:lpstr>
      <vt:lpstr>Slide 10</vt:lpstr>
      <vt:lpstr>Objects as Function arguments and object return</vt:lpstr>
      <vt:lpstr>Friend Function</vt:lpstr>
      <vt:lpstr>Friend function…</vt:lpstr>
      <vt:lpstr>Friend function…</vt:lpstr>
      <vt:lpstr>Friend Class</vt:lpstr>
      <vt:lpstr>Constructors and Destructors in C++</vt:lpstr>
      <vt:lpstr>Rules to be followed while using constructors:</vt:lpstr>
      <vt:lpstr>Slide 18</vt:lpstr>
      <vt:lpstr>Types of Constructors</vt:lpstr>
      <vt:lpstr>Slide 20</vt:lpstr>
      <vt:lpstr>Destructors</vt:lpstr>
      <vt:lpstr>Static members of a C++ class</vt:lpstr>
      <vt:lpstr>Static data member…</vt:lpstr>
      <vt:lpstr>Static data members…</vt:lpstr>
      <vt:lpstr>2. Static Member Functions:</vt:lpstr>
      <vt:lpstr>Static member functions…</vt:lpstr>
      <vt:lpstr>Nested classes</vt:lpstr>
      <vt:lpstr>Local classes</vt:lpstr>
      <vt:lpstr>Slide 29</vt:lpstr>
      <vt:lpstr>Object Assignment</vt:lpstr>
      <vt:lpstr>Pointers to objects</vt:lpstr>
      <vt:lpstr>Slide 32</vt:lpstr>
      <vt:lpstr>The this pointer</vt:lpstr>
      <vt:lpstr>End of Unit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dc:title>
  <dc:creator>Archana A</dc:creator>
  <cp:lastModifiedBy>Archana A</cp:lastModifiedBy>
  <cp:revision>28</cp:revision>
  <dcterms:created xsi:type="dcterms:W3CDTF">2006-08-16T00:00:00Z</dcterms:created>
  <dcterms:modified xsi:type="dcterms:W3CDTF">2018-02-25T19:44:02Z</dcterms:modified>
</cp:coreProperties>
</file>