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3" r:id="rId16"/>
    <p:sldId id="275" r:id="rId17"/>
    <p:sldId id="277" r:id="rId18"/>
    <p:sldId id="270" r:id="rId19"/>
    <p:sldId id="271" r:id="rId20"/>
    <p:sldId id="272" r:id="rId21"/>
    <p:sldId id="274"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9B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5/10/2018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5/10/2018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Templates and Exception Handling in C++</a:t>
            </a:r>
            <a:endParaRPr lang="en-US" dirty="0">
              <a:solidFill>
                <a:srgbClr val="FFFF00"/>
              </a:solidFill>
            </a:endParaRPr>
          </a:p>
        </p:txBody>
      </p:sp>
      <p:sp>
        <p:nvSpPr>
          <p:cNvPr id="3" name="Subtitle 2"/>
          <p:cNvSpPr>
            <a:spLocks noGrp="1"/>
          </p:cNvSpPr>
          <p:nvPr>
            <p:ph type="subTitle" idx="1"/>
          </p:nvPr>
        </p:nvSpPr>
        <p:spPr/>
        <p:txBody>
          <a:bodyPr/>
          <a:lstStyle/>
          <a:p>
            <a:r>
              <a:rPr lang="en-US" dirty="0" smtClean="0"/>
              <a:t>Unit-5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Exception Handling in C++</a:t>
            </a:r>
            <a:endParaRPr lang="en-US" dirty="0">
              <a:solidFill>
                <a:srgbClr val="FFFF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b="1" dirty="0" smtClean="0">
                <a:solidFill>
                  <a:srgbClr val="C00000"/>
                </a:solidFill>
              </a:rPr>
              <a:t>Exception handling fundamentals</a:t>
            </a:r>
            <a:endParaRPr lang="en-US" b="1" dirty="0">
              <a:solidFill>
                <a:srgbClr val="C00000"/>
              </a:solidFill>
            </a:endParaRPr>
          </a:p>
        </p:txBody>
      </p:sp>
      <p:sp>
        <p:nvSpPr>
          <p:cNvPr id="3" name="Content Placeholder 2"/>
          <p:cNvSpPr>
            <a:spLocks noGrp="1"/>
          </p:cNvSpPr>
          <p:nvPr>
            <p:ph idx="1"/>
          </p:nvPr>
        </p:nvSpPr>
        <p:spPr>
          <a:xfrm>
            <a:off x="152400" y="1371600"/>
            <a:ext cx="8839200" cy="5181600"/>
          </a:xfrm>
        </p:spPr>
        <p:txBody>
          <a:bodyPr>
            <a:noAutofit/>
          </a:bodyPr>
          <a:lstStyle/>
          <a:p>
            <a:pPr algn="just"/>
            <a:r>
              <a:rPr lang="en-US" sz="2800" dirty="0" smtClean="0">
                <a:latin typeface="Times New Roman" pitchFamily="18" charset="0"/>
                <a:cs typeface="Times New Roman" pitchFamily="18" charset="0"/>
              </a:rPr>
              <a:t>Exceptions are the errors that occur at run time. </a:t>
            </a:r>
          </a:p>
          <a:p>
            <a:pPr algn="just"/>
            <a:r>
              <a:rPr lang="en-US" sz="2800" dirty="0" smtClean="0">
                <a:latin typeface="Times New Roman" pitchFamily="18" charset="0"/>
                <a:cs typeface="Times New Roman" pitchFamily="18" charset="0"/>
              </a:rPr>
              <a:t>There are several reasons for occurrence of exception:</a:t>
            </a:r>
          </a:p>
          <a:p>
            <a:pPr marL="514350" indent="-514350" algn="just">
              <a:buFont typeface="+mj-lt"/>
              <a:buAutoNum type="arabicPeriod"/>
            </a:pPr>
            <a:r>
              <a:rPr lang="en-US" sz="2800" dirty="0" smtClean="0">
                <a:latin typeface="Times New Roman" pitchFamily="18" charset="0"/>
                <a:cs typeface="Times New Roman" pitchFamily="18" charset="0"/>
              </a:rPr>
              <a:t>Shortage of memory</a:t>
            </a:r>
          </a:p>
          <a:p>
            <a:pPr marL="514350" indent="-514350" algn="just">
              <a:buFont typeface="+mj-lt"/>
              <a:buAutoNum type="arabicPeriod"/>
            </a:pPr>
            <a:r>
              <a:rPr lang="en-US" sz="2800" dirty="0" smtClean="0">
                <a:latin typeface="Times New Roman" pitchFamily="18" charset="0"/>
                <a:cs typeface="Times New Roman" pitchFamily="18" charset="0"/>
              </a:rPr>
              <a:t>Inability of open a file</a:t>
            </a:r>
          </a:p>
          <a:p>
            <a:pPr marL="514350" indent="-514350" algn="just">
              <a:buFont typeface="+mj-lt"/>
              <a:buAutoNum type="arabicPeriod"/>
            </a:pPr>
            <a:r>
              <a:rPr lang="en-US" sz="2800" dirty="0" smtClean="0">
                <a:latin typeface="Times New Roman" pitchFamily="18" charset="0"/>
                <a:cs typeface="Times New Roman" pitchFamily="18" charset="0"/>
              </a:rPr>
              <a:t>Exceeding the range of an array</a:t>
            </a:r>
          </a:p>
          <a:p>
            <a:pPr marL="514350" indent="-514350" algn="just">
              <a:buFont typeface="+mj-lt"/>
              <a:buAutoNum type="arabicPeriod"/>
            </a:pPr>
            <a:r>
              <a:rPr lang="en-US" sz="2800" dirty="0" smtClean="0">
                <a:latin typeface="Times New Roman" pitchFamily="18" charset="0"/>
                <a:cs typeface="Times New Roman" pitchFamily="18" charset="0"/>
              </a:rPr>
              <a:t>Attempt to initialize an impossible value to an object, etc.</a:t>
            </a:r>
          </a:p>
          <a:p>
            <a:pPr marL="514350" indent="-514350" algn="just"/>
            <a:r>
              <a:rPr lang="en-US" sz="2800" dirty="0" smtClean="0">
                <a:latin typeface="Times New Roman" pitchFamily="18" charset="0"/>
                <a:cs typeface="Times New Roman" pitchFamily="18" charset="0"/>
              </a:rPr>
              <a:t>In such situation, the programmer has to resolve it, he may choose to display an error message on screen, or request the user to input better or proper data or simply terminate the program.</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152400" y="762000"/>
            <a:ext cx="8534400" cy="5715000"/>
          </a:xfrm>
        </p:spPr>
        <p:txBody>
          <a:bodyPr>
            <a:normAutofit/>
          </a:bodyPr>
          <a:lstStyle/>
          <a:p>
            <a:pPr algn="just"/>
            <a:r>
              <a:rPr lang="en-US" sz="2800" dirty="0" smtClean="0">
                <a:latin typeface="Times New Roman" pitchFamily="18" charset="0"/>
                <a:cs typeface="Times New Roman" pitchFamily="18" charset="0"/>
              </a:rPr>
              <a:t>C++ provides a systematic approach for handling run-time error i.e., exception handling.</a:t>
            </a:r>
          </a:p>
          <a:p>
            <a:pPr algn="just"/>
            <a:r>
              <a:rPr lang="en-US" sz="2800" dirty="0" smtClean="0">
                <a:latin typeface="Times New Roman" pitchFamily="18" charset="0"/>
                <a:cs typeface="Times New Roman" pitchFamily="18" charset="0"/>
              </a:rPr>
              <a:t>The exception handling mechanism uses three keywords </a:t>
            </a:r>
            <a:r>
              <a:rPr lang="en-US" sz="2800" b="1" dirty="0" smtClean="0">
                <a:solidFill>
                  <a:srgbClr val="C00000"/>
                </a:solidFill>
                <a:latin typeface="Times New Roman" pitchFamily="18" charset="0"/>
                <a:cs typeface="Times New Roman" pitchFamily="18" charset="0"/>
              </a:rPr>
              <a:t>try, throw </a:t>
            </a:r>
            <a:r>
              <a:rPr lang="en-US" sz="2800" dirty="0" smtClean="0">
                <a:latin typeface="Times New Roman" pitchFamily="18" charset="0"/>
                <a:cs typeface="Times New Roman" pitchFamily="18" charset="0"/>
              </a:rPr>
              <a:t>and </a:t>
            </a:r>
            <a:r>
              <a:rPr lang="en-US" sz="2800" b="1" dirty="0" smtClean="0">
                <a:solidFill>
                  <a:srgbClr val="C00000"/>
                </a:solidFill>
                <a:latin typeface="Times New Roman" pitchFamily="18" charset="0"/>
                <a:cs typeface="Times New Roman" pitchFamily="18" charset="0"/>
              </a:rPr>
              <a:t>catch</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The program </a:t>
            </a:r>
            <a:r>
              <a:rPr lang="en-US" sz="2800" dirty="0" smtClean="0">
                <a:solidFill>
                  <a:srgbClr val="FF0000"/>
                </a:solidFill>
                <a:latin typeface="Times New Roman" pitchFamily="18" charset="0"/>
                <a:cs typeface="Times New Roman" pitchFamily="18" charset="0"/>
              </a:rPr>
              <a:t>statements to be monitored </a:t>
            </a:r>
            <a:r>
              <a:rPr lang="en-US" sz="2800" dirty="0" smtClean="0">
                <a:latin typeface="Times New Roman" pitchFamily="18" charset="0"/>
                <a:cs typeface="Times New Roman" pitchFamily="18" charset="0"/>
              </a:rPr>
              <a:t>for exceptions are included in </a:t>
            </a:r>
            <a:r>
              <a:rPr lang="en-US" sz="2800" b="1" i="1" dirty="0" smtClean="0">
                <a:latin typeface="Times New Roman" pitchFamily="18" charset="0"/>
                <a:cs typeface="Times New Roman" pitchFamily="18" charset="0"/>
              </a:rPr>
              <a:t>try</a:t>
            </a:r>
            <a:r>
              <a:rPr lang="en-US" sz="2800" dirty="0" smtClean="0">
                <a:latin typeface="Times New Roman" pitchFamily="18" charset="0"/>
                <a:cs typeface="Times New Roman" pitchFamily="18" charset="0"/>
              </a:rPr>
              <a:t> block</a:t>
            </a:r>
          </a:p>
          <a:p>
            <a:pPr algn="just"/>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necessary actions to be taken</a:t>
            </a:r>
            <a:r>
              <a:rPr lang="en-US" sz="2800" dirty="0" smtClean="0">
                <a:latin typeface="Times New Roman" pitchFamily="18" charset="0"/>
                <a:cs typeface="Times New Roman" pitchFamily="18" charset="0"/>
              </a:rPr>
              <a:t> when exception occurs are enclosed in </a:t>
            </a:r>
            <a:r>
              <a:rPr lang="en-US" sz="2800" b="1" i="1" dirty="0" smtClean="0">
                <a:latin typeface="Times New Roman" pitchFamily="18" charset="0"/>
                <a:cs typeface="Times New Roman" pitchFamily="18" charset="0"/>
              </a:rPr>
              <a:t>catch</a:t>
            </a:r>
            <a:r>
              <a:rPr lang="en-US" sz="2800" dirty="0" smtClean="0">
                <a:latin typeface="Times New Roman" pitchFamily="18" charset="0"/>
                <a:cs typeface="Times New Roman" pitchFamily="18" charset="0"/>
              </a:rPr>
              <a:t> block.</a:t>
            </a:r>
          </a:p>
          <a:p>
            <a:pPr algn="just"/>
            <a:r>
              <a:rPr lang="en-US" sz="2800" dirty="0" smtClean="0">
                <a:latin typeface="Times New Roman" pitchFamily="18" charset="0"/>
                <a:cs typeface="Times New Roman" pitchFamily="18" charset="0"/>
              </a:rPr>
              <a:t>When the exception occurs, </a:t>
            </a:r>
            <a:r>
              <a:rPr lang="en-US" sz="2800" dirty="0" smtClean="0">
                <a:solidFill>
                  <a:srgbClr val="FF0000"/>
                </a:solidFill>
                <a:latin typeface="Times New Roman" pitchFamily="18" charset="0"/>
                <a:cs typeface="Times New Roman" pitchFamily="18" charset="0"/>
              </a:rPr>
              <a:t>informing the catch block about the exception</a:t>
            </a:r>
            <a:r>
              <a:rPr lang="en-US" sz="2800" dirty="0" smtClean="0">
                <a:latin typeface="Times New Roman" pitchFamily="18" charset="0"/>
                <a:cs typeface="Times New Roman" pitchFamily="18" charset="0"/>
              </a:rPr>
              <a:t> is known as </a:t>
            </a:r>
            <a:r>
              <a:rPr lang="en-US" sz="2800" b="1" i="1" dirty="0" smtClean="0">
                <a:latin typeface="Times New Roman" pitchFamily="18" charset="0"/>
                <a:cs typeface="Times New Roman" pitchFamily="18" charset="0"/>
              </a:rPr>
              <a:t>throwing</a:t>
            </a:r>
            <a:r>
              <a:rPr lang="en-US" sz="2800" b="1" dirty="0" smtClean="0">
                <a:latin typeface="Times New Roman" pitchFamily="18" charset="0"/>
                <a:cs typeface="Times New Roman" pitchFamily="18" charset="0"/>
              </a:rPr>
              <a:t> an exception</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Thus , the errors occurred in try block are thrown and are caught by catch block.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838200" y="228600"/>
            <a:ext cx="7848600" cy="6629400"/>
          </a:xfrm>
        </p:spPr>
        <p:txBody>
          <a:bodyPr>
            <a:normAutofit fontScale="92500" lnSpcReduction="20000"/>
          </a:bodyPr>
          <a:lstStyle/>
          <a:p>
            <a:pPr>
              <a:buNone/>
            </a:pPr>
            <a:r>
              <a:rPr lang="en-US" sz="3900" b="1" dirty="0" smtClean="0">
                <a:solidFill>
                  <a:srgbClr val="FF0000"/>
                </a:solidFill>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try</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//try block statements</a:t>
            </a:r>
          </a:p>
          <a:p>
            <a:pPr>
              <a:buNone/>
            </a:pPr>
            <a:r>
              <a:rPr lang="en-US" dirty="0" smtClean="0">
                <a:latin typeface="Times New Roman" pitchFamily="18" charset="0"/>
                <a:cs typeface="Times New Roman" pitchFamily="18" charset="0"/>
              </a:rPr>
              <a:t>   throw exception</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catch (type1 </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//catch block statements;</a:t>
            </a:r>
          </a:p>
          <a:p>
            <a:pPr>
              <a:buNone/>
            </a:pPr>
            <a:r>
              <a:rPr lang="en-US"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catch(</a:t>
            </a:r>
            <a:r>
              <a:rPr lang="en-US" dirty="0" err="1" smtClean="0">
                <a:latin typeface="Times New Roman" pitchFamily="18" charset="0"/>
                <a:cs typeface="Times New Roman" pitchFamily="18" charset="0"/>
              </a:rPr>
              <a:t>typeN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arg</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//catch block statements;</a:t>
            </a: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dirty="0" smtClean="0">
                <a:solidFill>
                  <a:srgbClr val="FF0000"/>
                </a:solidFill>
              </a:rPr>
              <a:t>Rules for exception handling</a:t>
            </a:r>
            <a:endParaRPr lang="en-US" b="1" dirty="0">
              <a:solidFill>
                <a:srgbClr val="FF0000"/>
              </a:solidFill>
            </a:endParaRPr>
          </a:p>
        </p:txBody>
      </p:sp>
      <p:sp>
        <p:nvSpPr>
          <p:cNvPr id="3" name="Content Placeholder 2"/>
          <p:cNvSpPr>
            <a:spLocks noGrp="1"/>
          </p:cNvSpPr>
          <p:nvPr>
            <p:ph idx="1"/>
          </p:nvPr>
        </p:nvSpPr>
        <p:spPr>
          <a:xfrm>
            <a:off x="228600" y="914400"/>
            <a:ext cx="8610600" cy="5715000"/>
          </a:xfrm>
        </p:spPr>
        <p:txBody>
          <a:bodyPr>
            <a:normAutofit/>
          </a:bodyPr>
          <a:lstStyle/>
          <a:p>
            <a:pPr algn="just">
              <a:buNone/>
            </a:pPr>
            <a:r>
              <a:rPr lang="en-US" sz="2800" dirty="0" smtClean="0">
                <a:latin typeface="Times New Roman" pitchFamily="18" charset="0"/>
                <a:cs typeface="Times New Roman" pitchFamily="18" charset="0"/>
              </a:rPr>
              <a:t>1. There must be a match in the data type of exception thrown and data type specified in catch block.</a:t>
            </a:r>
          </a:p>
          <a:p>
            <a:pPr algn="just">
              <a:buNone/>
            </a:pPr>
            <a:r>
              <a:rPr lang="en-US" sz="2800" dirty="0" smtClean="0">
                <a:latin typeface="Times New Roman" pitchFamily="18" charset="0"/>
                <a:cs typeface="Times New Roman" pitchFamily="18" charset="0"/>
              </a:rPr>
              <a:t>2. A single try block can have multiple catch blocks.</a:t>
            </a:r>
          </a:p>
          <a:p>
            <a:pPr algn="just">
              <a:buNone/>
            </a:pPr>
            <a:r>
              <a:rPr lang="en-US" sz="2800" dirty="0" smtClean="0">
                <a:latin typeface="Times New Roman" pitchFamily="18" charset="0"/>
                <a:cs typeface="Times New Roman" pitchFamily="18" charset="0"/>
              </a:rPr>
              <a:t>3. There is generic catch available which can catch all types of exceptions.</a:t>
            </a:r>
          </a:p>
          <a:p>
            <a:pPr algn="just">
              <a:buNone/>
            </a:pPr>
            <a:r>
              <a:rPr lang="en-US" sz="2800" dirty="0" smtClean="0">
                <a:latin typeface="Times New Roman" pitchFamily="18" charset="0"/>
                <a:cs typeface="Times New Roman" pitchFamily="18" charset="0"/>
              </a:rPr>
              <a:t>          syntax of such a catch is :  catch(…){ }</a:t>
            </a:r>
          </a:p>
          <a:p>
            <a:pPr algn="just">
              <a:buNone/>
            </a:pPr>
            <a:r>
              <a:rPr lang="en-US" sz="2800" dirty="0" smtClean="0">
                <a:latin typeface="Times New Roman" pitchFamily="18" charset="0"/>
                <a:cs typeface="Times New Roman" pitchFamily="18" charset="0"/>
              </a:rPr>
              <a:t>4. In C++ and exception can be re-thrown.  </a:t>
            </a:r>
            <a:r>
              <a:rPr lang="en-US" sz="2800" b="1" i="1" dirty="0" smtClean="0">
                <a:latin typeface="Times New Roman" pitchFamily="18" charset="0"/>
                <a:cs typeface="Times New Roman" pitchFamily="18" charset="0"/>
              </a:rPr>
              <a:t>(refer ex9.cpp)</a:t>
            </a:r>
          </a:p>
          <a:p>
            <a:pPr algn="just">
              <a:buNone/>
            </a:pPr>
            <a:r>
              <a:rPr lang="en-US" sz="2800" dirty="0" smtClean="0">
                <a:latin typeface="Times New Roman" pitchFamily="18" charset="0"/>
                <a:cs typeface="Times New Roman" pitchFamily="18" charset="0"/>
              </a:rPr>
              <a:t>5 . Restricting exception       </a:t>
            </a:r>
            <a:r>
              <a:rPr lang="en-US" sz="2800" b="1" i="1" dirty="0" smtClean="0">
                <a:latin typeface="Times New Roman" pitchFamily="18" charset="0"/>
                <a:cs typeface="Times New Roman" pitchFamily="18" charset="0"/>
              </a:rPr>
              <a:t>(refer ex10.cpp)</a:t>
            </a:r>
          </a:p>
          <a:p>
            <a:pPr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void divide(</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b) throw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char, double)</a:t>
            </a:r>
          </a:p>
          <a:p>
            <a:pPr algn="just">
              <a:buNone/>
            </a:pPr>
            <a:r>
              <a:rPr lang="en-US" sz="2800" dirty="0" smtClean="0">
                <a:latin typeface="Times New Roman" pitchFamily="18" charset="0"/>
                <a:cs typeface="Times New Roman" pitchFamily="18" charset="0"/>
              </a:rPr>
              <a:t>6. Catching class type exception  </a:t>
            </a:r>
            <a:r>
              <a:rPr lang="en-US" sz="2800" b="1" i="1" dirty="0" smtClean="0">
                <a:latin typeface="Times New Roman" pitchFamily="18" charset="0"/>
                <a:cs typeface="Times New Roman" pitchFamily="18" charset="0"/>
              </a:rPr>
              <a:t>(refer ex11.cpp)</a:t>
            </a:r>
          </a:p>
          <a:p>
            <a:pPr algn="just">
              <a:buNone/>
            </a:pPr>
            <a:r>
              <a:rPr lang="en-US" sz="2800" dirty="0" smtClean="0">
                <a:latin typeface="Times New Roman" pitchFamily="18" charset="0"/>
                <a:cs typeface="Times New Roman" pitchFamily="18" charset="0"/>
              </a:rPr>
              <a:t>7 . Handling derived class exception.    </a:t>
            </a:r>
            <a:r>
              <a:rPr lang="en-US" sz="2800" b="1" i="1" dirty="0" smtClean="0">
                <a:latin typeface="Times New Roman" pitchFamily="18" charset="0"/>
                <a:cs typeface="Times New Roman" pitchFamily="18" charset="0"/>
              </a:rPr>
              <a:t>(refer ex12.cpp)</a:t>
            </a:r>
            <a:endParaRPr lang="en-US" sz="28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normAutofit fontScale="90000"/>
          </a:bodyPr>
          <a:lstStyle/>
          <a:p>
            <a:r>
              <a:rPr lang="en-US" dirty="0" smtClean="0">
                <a:solidFill>
                  <a:srgbClr val="FF0000"/>
                </a:solidFill>
              </a:rPr>
              <a:t>Constructors and destructor in exception handling</a:t>
            </a:r>
            <a:endParaRPr lang="en-US" dirty="0">
              <a:solidFill>
                <a:srgbClr val="FF0000"/>
              </a:solidFill>
            </a:endParaRPr>
          </a:p>
        </p:txBody>
      </p:sp>
      <p:sp>
        <p:nvSpPr>
          <p:cNvPr id="3" name="Content Placeholder 2"/>
          <p:cNvSpPr>
            <a:spLocks noGrp="1"/>
          </p:cNvSpPr>
          <p:nvPr>
            <p:ph idx="1"/>
          </p:nvPr>
        </p:nvSpPr>
        <p:spPr>
          <a:xfrm>
            <a:off x="152400" y="1752600"/>
            <a:ext cx="8763000" cy="4800600"/>
          </a:xfrm>
        </p:spPr>
        <p:txBody>
          <a:bodyPr>
            <a:normAutofit/>
          </a:bodyPr>
          <a:lstStyle/>
          <a:p>
            <a:pPr algn="just"/>
            <a:r>
              <a:rPr lang="en-US" dirty="0" smtClean="0">
                <a:latin typeface="Times New Roman" pitchFamily="18" charset="0"/>
                <a:cs typeface="Times New Roman" pitchFamily="18" charset="0"/>
              </a:rPr>
              <a:t>Constructors are implicitly invoked when object created.</a:t>
            </a:r>
          </a:p>
          <a:p>
            <a:pPr algn="just"/>
            <a:r>
              <a:rPr lang="en-US" dirty="0" smtClean="0">
                <a:latin typeface="Times New Roman" pitchFamily="18" charset="0"/>
                <a:cs typeface="Times New Roman" pitchFamily="18" charset="0"/>
              </a:rPr>
              <a:t>Suppose constructor and destructor are used in try block, when objected created then constructor is invoked implicitly. And normally destructors are invoked before closing of that block. </a:t>
            </a:r>
          </a:p>
          <a:p>
            <a:pPr algn="just"/>
            <a:r>
              <a:rPr lang="en-US" dirty="0" smtClean="0">
                <a:latin typeface="Times New Roman" pitchFamily="18" charset="0"/>
                <a:cs typeface="Times New Roman" pitchFamily="18" charset="0"/>
              </a:rPr>
              <a:t>Suppose if we use throw statement soon after the object creation (constructor). What happens?</a:t>
            </a:r>
          </a:p>
          <a:p>
            <a:pPr lvl="1" algn="just"/>
            <a:r>
              <a:rPr lang="en-US" dirty="0" smtClean="0">
                <a:latin typeface="Times New Roman" pitchFamily="18" charset="0"/>
                <a:cs typeface="Times New Roman" pitchFamily="18" charset="0"/>
              </a:rPr>
              <a:t> normally, when the control executes the throw statement immediately it will be </a:t>
            </a:r>
            <a:r>
              <a:rPr lang="en-US" dirty="0" err="1" smtClean="0">
                <a:latin typeface="Times New Roman" pitchFamily="18" charset="0"/>
                <a:cs typeface="Times New Roman" pitchFamily="18" charset="0"/>
              </a:rPr>
              <a:t>catched</a:t>
            </a:r>
            <a:r>
              <a:rPr lang="en-US" dirty="0" smtClean="0">
                <a:latin typeface="Times New Roman" pitchFamily="18" charset="0"/>
                <a:cs typeface="Times New Roman" pitchFamily="18" charset="0"/>
              </a:rPr>
              <a:t> by the catch block.</a:t>
            </a:r>
          </a:p>
          <a:p>
            <a:pPr algn="just"/>
            <a:r>
              <a:rPr lang="en-US" dirty="0" smtClean="0">
                <a:latin typeface="Times New Roman" pitchFamily="18" charset="0"/>
                <a:cs typeface="Times New Roman" pitchFamily="18" charset="0"/>
              </a:rPr>
              <a:t>Then when the destructor gets invoked?</a:t>
            </a:r>
          </a:p>
          <a:p>
            <a:pPr algn="just"/>
            <a:r>
              <a:rPr lang="en-US" dirty="0" smtClean="0">
                <a:latin typeface="Times New Roman" pitchFamily="18" charset="0"/>
                <a:cs typeface="Times New Roman" pitchFamily="18" charset="0"/>
              </a:rPr>
              <a:t>For example: </a:t>
            </a:r>
            <a:r>
              <a:rPr lang="en-US" b="1" i="1" dirty="0" smtClean="0">
                <a:latin typeface="Times New Roman" pitchFamily="18" charset="0"/>
                <a:cs typeface="Times New Roman" pitchFamily="18" charset="0"/>
              </a:rPr>
              <a:t>(refer ex6.cpp)</a:t>
            </a:r>
            <a:endParaRPr lang="en-US"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3200" dirty="0" smtClean="0">
                <a:latin typeface="Times New Roman" pitchFamily="18" charset="0"/>
                <a:cs typeface="Times New Roman" pitchFamily="18" charset="0"/>
              </a:rPr>
              <a:t>Whenever there is a constructor and destructor in a class and object of that class is created in a try block, and when an exception thrown, the control before going to reach the catch block, destructor gets executed automatically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2188464"/>
          </a:xfrm>
        </p:spPr>
        <p:txBody>
          <a:bodyPr/>
          <a:lstStyle/>
          <a:p>
            <a:r>
              <a:rPr lang="en-US" dirty="0" smtClean="0">
                <a:solidFill>
                  <a:srgbClr val="FFFF00"/>
                </a:solidFill>
              </a:rPr>
              <a:t>S</a:t>
            </a:r>
            <a:r>
              <a:rPr smtClean="0">
                <a:solidFill>
                  <a:srgbClr val="FFFF00"/>
                </a:solidFill>
              </a:rPr>
              <a:t>ome more references on Exception Handling</a:t>
            </a:r>
            <a:endParaRPr lang="en-US" dirty="0">
              <a:solidFill>
                <a:srgbClr val="FFFF00"/>
              </a:solidFill>
            </a:endParaRP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FF0000"/>
                </a:solidFill>
              </a:rPr>
              <a:t>Terminate()</a:t>
            </a:r>
            <a:endParaRPr lang="en-US" dirty="0">
              <a:solidFill>
                <a:srgbClr val="FF0000"/>
              </a:solidFill>
            </a:endParaRPr>
          </a:p>
        </p:txBody>
      </p:sp>
      <p:sp>
        <p:nvSpPr>
          <p:cNvPr id="3" name="Content Placeholder 2"/>
          <p:cNvSpPr>
            <a:spLocks noGrp="1"/>
          </p:cNvSpPr>
          <p:nvPr>
            <p:ph idx="1"/>
          </p:nvPr>
        </p:nvSpPr>
        <p:spPr>
          <a:xfrm>
            <a:off x="152400" y="1066800"/>
            <a:ext cx="8763000" cy="5562600"/>
          </a:xfrm>
        </p:spPr>
        <p:txBody>
          <a:bodyPr>
            <a:normAutofit fontScale="85000" lnSpcReduction="10000"/>
          </a:bodyPr>
          <a:lstStyle/>
          <a:p>
            <a:pPr algn="just"/>
            <a:r>
              <a:rPr lang="en-US" dirty="0" smtClean="0">
                <a:latin typeface="Times New Roman" pitchFamily="18" charset="0"/>
                <a:cs typeface="Times New Roman" pitchFamily="18" charset="0"/>
              </a:rPr>
              <a:t>Function handling termination on exception Calls the current terminate handler.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By default, the terminate handler calls abort. But this behavior can be redefined by calling </a:t>
            </a:r>
            <a:r>
              <a:rPr lang="en-US" dirty="0" err="1" smtClean="0">
                <a:latin typeface="Times New Roman" pitchFamily="18" charset="0"/>
                <a:cs typeface="Times New Roman" pitchFamily="18" charset="0"/>
              </a:rPr>
              <a:t>set_terminate</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function is automatically called when no catch handler can be found for a thrown exception, or for some other exceptional circumstance that makes impossible to continue the exception handling process.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function is provided so that the terminate handler can be explicitly called by a program that needs to abnormally terminate, and works even if </a:t>
            </a:r>
            <a:r>
              <a:rPr lang="en-US" dirty="0" err="1" smtClean="0">
                <a:latin typeface="Times New Roman" pitchFamily="18" charset="0"/>
                <a:cs typeface="Times New Roman" pitchFamily="18" charset="0"/>
              </a:rPr>
              <a:t>set_terminate</a:t>
            </a:r>
            <a:r>
              <a:rPr lang="en-US" dirty="0" smtClean="0">
                <a:latin typeface="Times New Roman" pitchFamily="18" charset="0"/>
                <a:cs typeface="Times New Roman" pitchFamily="18" charset="0"/>
              </a:rPr>
              <a:t> has not been used to set a custom terminate handler (calling abort in this case).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Return value none (the function never returns).</a:t>
            </a:r>
          </a:p>
          <a:p>
            <a:pPr algn="just"/>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solidFill>
                  <a:srgbClr val="FF0000"/>
                </a:solidFill>
              </a:rPr>
              <a:t>Unexpected()</a:t>
            </a:r>
            <a:endParaRPr lang="en-US" dirty="0">
              <a:solidFill>
                <a:srgbClr val="FF0000"/>
              </a:solidFill>
            </a:endParaRPr>
          </a:p>
        </p:txBody>
      </p:sp>
      <p:sp>
        <p:nvSpPr>
          <p:cNvPr id="3" name="Content Placeholder 2"/>
          <p:cNvSpPr>
            <a:spLocks noGrp="1"/>
          </p:cNvSpPr>
          <p:nvPr>
            <p:ph idx="1"/>
          </p:nvPr>
        </p:nvSpPr>
        <p:spPr>
          <a:xfrm>
            <a:off x="152400" y="762000"/>
            <a:ext cx="8839200" cy="5867400"/>
          </a:xfrm>
        </p:spPr>
        <p:txBody>
          <a:bodyPr>
            <a:normAutofit fontScale="85000" lnSpcReduction="20000"/>
          </a:bodyPr>
          <a:lstStyle/>
          <a:p>
            <a:pPr algn="just"/>
            <a:r>
              <a:rPr lang="en-US" sz="2800" dirty="0" smtClean="0">
                <a:latin typeface="Times New Roman" pitchFamily="18" charset="0"/>
                <a:cs typeface="Times New Roman" pitchFamily="18" charset="0"/>
              </a:rPr>
              <a:t>Function handling unexpected exceptions</a:t>
            </a:r>
          </a:p>
          <a:p>
            <a:pPr algn="just"/>
            <a:r>
              <a:rPr lang="en-US" sz="2800" dirty="0" smtClean="0">
                <a:latin typeface="Times New Roman" pitchFamily="18" charset="0"/>
                <a:cs typeface="Times New Roman" pitchFamily="18" charset="0"/>
              </a:rPr>
              <a:t>Calls the current unexpected handler.</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By default, the unexpected handler calls terminate. But this behavior can be redefined by calling </a:t>
            </a:r>
            <a:r>
              <a:rPr lang="en-US" sz="2800" dirty="0" err="1" smtClean="0">
                <a:latin typeface="Times New Roman" pitchFamily="18" charset="0"/>
                <a:cs typeface="Times New Roman" pitchFamily="18" charset="0"/>
              </a:rPr>
              <a:t>set_unexpected</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function is automatically called when a function throws an exception that is not listed in its dynamic-exception-</a:t>
            </a:r>
            <a:r>
              <a:rPr lang="en-US" sz="2800" dirty="0" err="1" smtClean="0">
                <a:latin typeface="Times New Roman" pitchFamily="18" charset="0"/>
                <a:cs typeface="Times New Roman" pitchFamily="18" charset="0"/>
              </a:rPr>
              <a:t>specifier</a:t>
            </a:r>
            <a:r>
              <a:rPr lang="en-US" sz="2800" dirty="0" smtClean="0">
                <a:latin typeface="Times New Roman" pitchFamily="18" charset="0"/>
                <a:cs typeface="Times New Roman" pitchFamily="18" charset="0"/>
              </a:rPr>
              <a:t> (i.e., in its throw </a:t>
            </a:r>
            <a:r>
              <a:rPr lang="en-US" sz="2800" dirty="0" err="1" smtClean="0">
                <a:latin typeface="Times New Roman" pitchFamily="18" charset="0"/>
                <a:cs typeface="Times New Roman" pitchFamily="18" charset="0"/>
              </a:rPr>
              <a:t>specifier</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function is provided so that the unexpected handler can be explicitly called by a program, and works even if </a:t>
            </a:r>
            <a:r>
              <a:rPr lang="en-US" sz="2800" dirty="0" err="1" smtClean="0">
                <a:latin typeface="Times New Roman" pitchFamily="18" charset="0"/>
                <a:cs typeface="Times New Roman" pitchFamily="18" charset="0"/>
              </a:rPr>
              <a:t>set_unexpected</a:t>
            </a:r>
            <a:r>
              <a:rPr lang="en-US" sz="2800" dirty="0" smtClean="0">
                <a:latin typeface="Times New Roman" pitchFamily="18" charset="0"/>
                <a:cs typeface="Times New Roman" pitchFamily="18" charset="0"/>
              </a:rPr>
              <a:t> has not been used to set a custom unexpected handler (calling terminate in this case).</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Return value none</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1. Templates</a:t>
            </a:r>
          </a:p>
          <a:p>
            <a:pPr lvl="1"/>
            <a:r>
              <a:rPr lang="en-US" sz="3600" dirty="0" smtClean="0">
                <a:latin typeface="Times New Roman" pitchFamily="18" charset="0"/>
                <a:cs typeface="Times New Roman" pitchFamily="18" charset="0"/>
              </a:rPr>
              <a:t>Generic Functions</a:t>
            </a:r>
          </a:p>
          <a:p>
            <a:pPr lvl="1"/>
            <a:r>
              <a:rPr lang="en-US" sz="3600" dirty="0" smtClean="0">
                <a:latin typeface="Times New Roman" pitchFamily="18" charset="0"/>
                <a:cs typeface="Times New Roman" pitchFamily="18" charset="0"/>
              </a:rPr>
              <a:t>Generic Classes</a:t>
            </a:r>
          </a:p>
          <a:p>
            <a:pPr>
              <a:buNone/>
            </a:pPr>
            <a:r>
              <a:rPr lang="en-US" sz="4000" dirty="0" smtClean="0">
                <a:latin typeface="Times New Roman" pitchFamily="18" charset="0"/>
                <a:cs typeface="Times New Roman" pitchFamily="18" charset="0"/>
              </a:rPr>
              <a:t>2. Exception Handling</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endParaRPr lang="en-US" dirty="0"/>
          </a:p>
        </p:txBody>
      </p:sp>
      <p:sp>
        <p:nvSpPr>
          <p:cNvPr id="3" name="Content Placeholder 2"/>
          <p:cNvSpPr>
            <a:spLocks noGrp="1"/>
          </p:cNvSpPr>
          <p:nvPr>
            <p:ph idx="1"/>
          </p:nvPr>
        </p:nvSpPr>
        <p:spPr>
          <a:xfrm>
            <a:off x="152400" y="990600"/>
            <a:ext cx="8839200" cy="5638800"/>
          </a:xfrm>
        </p:spPr>
        <p:txBody>
          <a:bodyPr>
            <a:normAutofit fontScale="77500" lnSpcReduction="20000"/>
          </a:bodyPr>
          <a:lstStyle/>
          <a:p>
            <a:pPr algn="just"/>
            <a:r>
              <a:rPr lang="en-US" sz="2800" dirty="0" smtClean="0">
                <a:latin typeface="Times New Roman" pitchFamily="18" charset="0"/>
                <a:cs typeface="Times New Roman" pitchFamily="18" charset="0"/>
              </a:rPr>
              <a:t>Set unexpected handler function</a:t>
            </a:r>
          </a:p>
          <a:p>
            <a:pPr algn="just"/>
            <a:r>
              <a:rPr lang="en-US" sz="2800" dirty="0" smtClean="0">
                <a:latin typeface="Times New Roman" pitchFamily="18" charset="0"/>
                <a:cs typeface="Times New Roman" pitchFamily="18" charset="0"/>
              </a:rPr>
              <a:t>Sets f as the unexpected handler function.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unexpected handler function is a function automatically called when a function throws an exception that is not in its dynamic-exception-specification (i.e., in its throw </a:t>
            </a:r>
            <a:r>
              <a:rPr lang="en-US" sz="2800" dirty="0" err="1" smtClean="0">
                <a:latin typeface="Times New Roman" pitchFamily="18" charset="0"/>
                <a:cs typeface="Times New Roman" pitchFamily="18" charset="0"/>
              </a:rPr>
              <a:t>specifier</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unexpected handler function can handle the exception and shall end either by </a:t>
            </a:r>
            <a:r>
              <a:rPr lang="en-US" sz="2800" dirty="0" err="1" smtClean="0">
                <a:latin typeface="Times New Roman" pitchFamily="18" charset="0"/>
                <a:cs typeface="Times New Roman" pitchFamily="18" charset="0"/>
              </a:rPr>
              <a:t>teminating</a:t>
            </a:r>
            <a:r>
              <a:rPr lang="en-US" sz="2800" dirty="0" smtClean="0">
                <a:latin typeface="Times New Roman" pitchFamily="18" charset="0"/>
                <a:cs typeface="Times New Roman" pitchFamily="18" charset="0"/>
              </a:rPr>
              <a:t> (calling terminate or some other method, such as exit or abort) or by throwing an exception (even </a:t>
            </a:r>
            <a:r>
              <a:rPr lang="en-US" sz="2800" dirty="0" err="1" smtClean="0">
                <a:latin typeface="Times New Roman" pitchFamily="18" charset="0"/>
                <a:cs typeface="Times New Roman" pitchFamily="18" charset="0"/>
              </a:rPr>
              <a:t>rethrowing</a:t>
            </a:r>
            <a:r>
              <a:rPr lang="en-US" sz="2800" dirty="0" smtClean="0">
                <a:latin typeface="Times New Roman" pitchFamily="18" charset="0"/>
                <a:cs typeface="Times New Roman" pitchFamily="18" charset="0"/>
              </a:rPr>
              <a:t> the same exception again). If the exception thrown (or </a:t>
            </a:r>
            <a:r>
              <a:rPr lang="en-US" sz="2800" dirty="0" err="1" smtClean="0">
                <a:latin typeface="Times New Roman" pitchFamily="18" charset="0"/>
                <a:cs typeface="Times New Roman" pitchFamily="18" charset="0"/>
              </a:rPr>
              <a:t>rethrown</a:t>
            </a:r>
            <a:r>
              <a:rPr lang="en-US" sz="2800" dirty="0" smtClean="0">
                <a:latin typeface="Times New Roman" pitchFamily="18" charset="0"/>
                <a:cs typeface="Times New Roman" pitchFamily="18" charset="0"/>
              </a:rPr>
              <a:t>) is not in the function's dynamic-exception-specification but </a:t>
            </a:r>
            <a:r>
              <a:rPr lang="en-US" sz="2800" dirty="0" err="1" smtClean="0">
                <a:solidFill>
                  <a:srgbClr val="FF0000"/>
                </a:solidFill>
                <a:latin typeface="Times New Roman" pitchFamily="18" charset="0"/>
                <a:cs typeface="Times New Roman" pitchFamily="18" charset="0"/>
              </a:rPr>
              <a:t>bad_exception</a:t>
            </a:r>
            <a:r>
              <a:rPr lang="en-US" sz="2800" dirty="0" smtClean="0">
                <a:latin typeface="Times New Roman" pitchFamily="18" charset="0"/>
                <a:cs typeface="Times New Roman" pitchFamily="18" charset="0"/>
              </a:rPr>
              <a:t> is, a </a:t>
            </a:r>
            <a:r>
              <a:rPr lang="en-US" sz="2800" b="1" dirty="0" err="1" smtClean="0">
                <a:latin typeface="Times New Roman" pitchFamily="18" charset="0"/>
                <a:cs typeface="Times New Roman" pitchFamily="18" charset="0"/>
              </a:rPr>
              <a:t>bad_exception</a:t>
            </a:r>
            <a:r>
              <a:rPr lang="en-US" sz="2800" dirty="0" smtClean="0">
                <a:latin typeface="Times New Roman" pitchFamily="18" charset="0"/>
                <a:cs typeface="Times New Roman" pitchFamily="18" charset="0"/>
              </a:rPr>
              <a:t> is thrown. Otherwise, if the new exception is not in the dynamic-exception-specification either, terminate is automatically called. </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Before this function is called by the program for the first time, the default behavior is to call terminate.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FF0000"/>
                </a:solidFill>
              </a:rPr>
              <a:t>Uncaught()</a:t>
            </a:r>
            <a:endParaRPr lang="en-US" dirty="0">
              <a:solidFill>
                <a:srgbClr val="FF0000"/>
              </a:solidFill>
            </a:endParaRPr>
          </a:p>
        </p:txBody>
      </p:sp>
      <p:sp>
        <p:nvSpPr>
          <p:cNvPr id="3" name="Content Placeholder 2"/>
          <p:cNvSpPr>
            <a:spLocks noGrp="1"/>
          </p:cNvSpPr>
          <p:nvPr>
            <p:ph idx="1"/>
          </p:nvPr>
        </p:nvSpPr>
        <p:spPr>
          <a:xfrm>
            <a:off x="457200" y="914400"/>
            <a:ext cx="8229600" cy="5410200"/>
          </a:xfrm>
        </p:spPr>
        <p:txBody>
          <a:bodyPr/>
          <a:lstStyle/>
          <a:p>
            <a:pPr algn="just">
              <a:buNone/>
            </a:pPr>
            <a:r>
              <a:rPr lang="en-US" dirty="0" smtClean="0"/>
              <a:t>Uncaught exceptions:</a:t>
            </a:r>
          </a:p>
          <a:p>
            <a:pPr algn="just"/>
            <a:endParaRPr lang="en-US" dirty="0" smtClean="0"/>
          </a:p>
          <a:p>
            <a:pPr algn="just"/>
            <a:r>
              <a:rPr lang="en-US" dirty="0" smtClean="0"/>
              <a:t>In the past few examples, there are quite a few cases where a function assumes its caller (or another function somewhere up the call stack) will handle the exception. </a:t>
            </a:r>
          </a:p>
          <a:p>
            <a:pPr algn="just"/>
            <a:r>
              <a:rPr lang="en-US" dirty="0" smtClean="0"/>
              <a:t>In the following example, </a:t>
            </a:r>
            <a:r>
              <a:rPr lang="en-US" dirty="0" err="1" smtClean="0"/>
              <a:t>mySqrt</a:t>
            </a:r>
            <a:r>
              <a:rPr lang="en-US" dirty="0" smtClean="0"/>
              <a:t>() assumes someone will handle the exception that it throws -- but what happens if nobody actually does?</a:t>
            </a:r>
          </a:p>
          <a:p>
            <a:pPr algn="just"/>
            <a:endParaRPr lang="en-US" dirty="0" smtClean="0"/>
          </a:p>
          <a:p>
            <a:pPr algn="just"/>
            <a:r>
              <a:rPr lang="en-US" dirty="0" smtClean="0"/>
              <a:t>Here’s our square root program again, minus the try block in main():</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sz="5400" dirty="0" smtClean="0">
                <a:latin typeface="Algerian" pitchFamily="82" charset="0"/>
              </a:rPr>
              <a:t>End of Unit 5</a:t>
            </a:r>
            <a:endParaRPr lang="en-US" sz="5400"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mtClean="0"/>
              <a:t>Templates</a:t>
            </a:r>
            <a:endParaRPr lang="en-US" dirty="0"/>
          </a:p>
        </p:txBody>
      </p:sp>
      <p:sp>
        <p:nvSpPr>
          <p:cNvPr id="3" name="Text Placeholder 2"/>
          <p:cNvSpPr>
            <a:spLocks noGrp="1"/>
          </p:cNvSpPr>
          <p:nvPr>
            <p:ph type="body" idx="1"/>
          </p:nvPr>
        </p:nvSpPr>
        <p:spPr/>
        <p:txBody>
          <a:bodyPr>
            <a:normAutofit/>
          </a:bodyPr>
          <a:lstStyle/>
          <a:p>
            <a:r>
              <a:rPr lang="en-US" sz="4000" dirty="0" smtClean="0"/>
              <a:t>Generic Functions and  </a:t>
            </a:r>
          </a:p>
          <a:p>
            <a:r>
              <a:rPr lang="en-US" sz="4000" dirty="0" smtClean="0"/>
              <a:t> Generic classes</a:t>
            </a:r>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990600"/>
          </a:xfrm>
        </p:spPr>
        <p:txBody>
          <a:bodyPr>
            <a:normAutofit/>
          </a:bodyPr>
          <a:lstStyle/>
          <a:p>
            <a:pPr algn="ctr"/>
            <a:r>
              <a:rPr lang="en-US" sz="4000" b="1" dirty="0" smtClean="0">
                <a:solidFill>
                  <a:srgbClr val="C00000"/>
                </a:solidFill>
                <a:latin typeface="Times New Roman" pitchFamily="18" charset="0"/>
                <a:cs typeface="Times New Roman" pitchFamily="18" charset="0"/>
              </a:rPr>
              <a:t>Generic Functions / Function Template</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219200"/>
            <a:ext cx="8534400" cy="5486400"/>
          </a:xfrm>
        </p:spPr>
        <p:txBody>
          <a:bodyPr/>
          <a:lstStyle/>
          <a:p>
            <a:r>
              <a:rPr lang="en-US" dirty="0" smtClean="0">
                <a:latin typeface="Times New Roman" pitchFamily="18" charset="0"/>
                <a:cs typeface="Times New Roman" pitchFamily="18" charset="0"/>
              </a:rPr>
              <a:t>To understand the concept of generic function, let us first understand the following example: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Above function is a simple function to add two integers. Now consider a function to add two floats, two double…</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457200" y="2285999"/>
            <a:ext cx="6629400" cy="32666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35480"/>
            <a:ext cx="8458200" cy="4541520"/>
          </a:xfrm>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r>
              <a:rPr lang="en-US" dirty="0" smtClean="0">
                <a:latin typeface="Times New Roman" pitchFamily="18" charset="0"/>
                <a:cs typeface="Times New Roman" pitchFamily="18" charset="0"/>
              </a:rPr>
              <a:t>It is clear by now that the above functions have the same functionality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to add variables, the difference is on the type of data that they operate upon.</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838200" y="159603"/>
            <a:ext cx="6324600" cy="4773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533400"/>
            <a:ext cx="8839200" cy="6096000"/>
          </a:xfrm>
        </p:spPr>
        <p:txBody>
          <a:bodyPr>
            <a:normAutofit/>
          </a:bodyPr>
          <a:lstStyle/>
          <a:p>
            <a:pPr algn="just"/>
            <a:r>
              <a:rPr lang="en-US" sz="2800" dirty="0" smtClean="0">
                <a:latin typeface="Times New Roman" pitchFamily="18" charset="0"/>
                <a:cs typeface="Times New Roman" pitchFamily="18" charset="0"/>
              </a:rPr>
              <a:t>From these example, the approach of writing different function bodies would suffer from the following disadvantages:</a:t>
            </a:r>
          </a:p>
          <a:p>
            <a:pPr marL="514350" indent="-514350" algn="just">
              <a:buFont typeface="+mj-lt"/>
              <a:buAutoNum type="arabicParenR"/>
            </a:pPr>
            <a:r>
              <a:rPr lang="en-US" sz="2800" b="1" dirty="0" smtClean="0">
                <a:latin typeface="Times New Roman" pitchFamily="18" charset="0"/>
                <a:cs typeface="Times New Roman" pitchFamily="18" charset="0"/>
              </a:rPr>
              <a:t>Rewriting the same function body </a:t>
            </a:r>
            <a:r>
              <a:rPr lang="en-US" sz="2800" dirty="0" smtClean="0">
                <a:latin typeface="Times New Roman" pitchFamily="18" charset="0"/>
                <a:cs typeface="Times New Roman" pitchFamily="18" charset="0"/>
              </a:rPr>
              <a:t>over and over for different data types.</a:t>
            </a:r>
          </a:p>
          <a:p>
            <a:pPr marL="514350" indent="-514350" algn="just">
              <a:buFont typeface="+mj-lt"/>
              <a:buAutoNum type="arabicParenR"/>
            </a:pPr>
            <a:r>
              <a:rPr lang="en-US" sz="2800" dirty="0" smtClean="0">
                <a:latin typeface="Times New Roman" pitchFamily="18" charset="0"/>
                <a:cs typeface="Times New Roman" pitchFamily="18" charset="0"/>
              </a:rPr>
              <a:t>The program would </a:t>
            </a:r>
            <a:r>
              <a:rPr lang="en-US" sz="2800" b="1" dirty="0" smtClean="0">
                <a:latin typeface="Times New Roman" pitchFamily="18" charset="0"/>
                <a:cs typeface="Times New Roman" pitchFamily="18" charset="0"/>
              </a:rPr>
              <a:t>consume more space </a:t>
            </a:r>
            <a:r>
              <a:rPr lang="en-US" sz="2800" dirty="0" smtClean="0">
                <a:latin typeface="Times New Roman" pitchFamily="18" charset="0"/>
                <a:cs typeface="Times New Roman" pitchFamily="18" charset="0"/>
              </a:rPr>
              <a:t>on the hard disk.</a:t>
            </a:r>
          </a:p>
          <a:p>
            <a:pPr marL="514350" indent="-514350"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It would be nice if we could write a function just once and make it work for many different data type.</a:t>
            </a:r>
          </a:p>
          <a:p>
            <a:pPr algn="just"/>
            <a:r>
              <a:rPr lang="en-US" sz="2800" dirty="0" smtClean="0">
                <a:latin typeface="Times New Roman" pitchFamily="18" charset="0"/>
                <a:cs typeface="Times New Roman" pitchFamily="18" charset="0"/>
              </a:rPr>
              <a:t>It is possible in C++ by using the concept of </a:t>
            </a:r>
            <a:r>
              <a:rPr lang="en-US" sz="2800" b="1" dirty="0" smtClean="0">
                <a:solidFill>
                  <a:srgbClr val="FF0000"/>
                </a:solidFill>
                <a:latin typeface="Times New Roman" pitchFamily="18" charset="0"/>
                <a:cs typeface="Times New Roman" pitchFamily="18" charset="0"/>
              </a:rPr>
              <a:t>generic functions</a:t>
            </a:r>
            <a:r>
              <a:rPr lang="en-US" b="1" dirty="0" smtClean="0">
                <a:solidFill>
                  <a:srgbClr val="FF0000"/>
                </a:solidFill>
                <a:latin typeface="Times New Roman" pitchFamily="18" charset="0"/>
                <a:cs typeface="Times New Roman" pitchFamily="18" charset="0"/>
              </a:rPr>
              <a:t>.</a:t>
            </a: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endParaRPr lang="en-US" dirty="0"/>
          </a:p>
        </p:txBody>
      </p:sp>
      <p:sp>
        <p:nvSpPr>
          <p:cNvPr id="3" name="Content Placeholder 2"/>
          <p:cNvSpPr>
            <a:spLocks noGrp="1"/>
          </p:cNvSpPr>
          <p:nvPr>
            <p:ph idx="1"/>
          </p:nvPr>
        </p:nvSpPr>
        <p:spPr>
          <a:xfrm>
            <a:off x="152400" y="3733800"/>
            <a:ext cx="8839200" cy="2971800"/>
          </a:xfrm>
        </p:spPr>
        <p:txBody>
          <a:bodyPr>
            <a:normAutofit/>
          </a:bodyPr>
          <a:lstStyle/>
          <a:p>
            <a:pPr algn="just"/>
            <a:r>
              <a:rPr lang="en-US" dirty="0" smtClean="0">
                <a:latin typeface="Times New Roman" pitchFamily="18" charset="0"/>
                <a:cs typeface="Times New Roman" pitchFamily="18" charset="0"/>
              </a:rPr>
              <a:t>In the above example, specific data types such as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float, etc., have not been used. Rather a generic data type ‘x’ has been created (using template &lt;class x&gt; ) and has been used in the function.</a:t>
            </a:r>
          </a:p>
          <a:p>
            <a:pPr algn="just"/>
            <a:r>
              <a:rPr lang="en-US" dirty="0" smtClean="0">
                <a:latin typeface="Times New Roman" pitchFamily="18" charset="0"/>
                <a:cs typeface="Times New Roman" pitchFamily="18" charset="0"/>
              </a:rPr>
              <a:t>Generic data type ‘ x ’ can take on any specific value (such as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float, double, char, etc. ) depending upon the function call.</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28600" y="228600"/>
            <a:ext cx="85344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endParaRPr lang="en-US" dirty="0"/>
          </a:p>
        </p:txBody>
      </p:sp>
      <p:sp>
        <p:nvSpPr>
          <p:cNvPr id="3" name="Content Placeholder 2"/>
          <p:cNvSpPr>
            <a:spLocks noGrp="1"/>
          </p:cNvSpPr>
          <p:nvPr>
            <p:ph idx="1"/>
          </p:nvPr>
        </p:nvSpPr>
        <p:spPr>
          <a:xfrm>
            <a:off x="152400" y="838200"/>
            <a:ext cx="8534400" cy="5486400"/>
          </a:xfrm>
        </p:spPr>
        <p:txBody>
          <a:bodyPr/>
          <a:lstStyle/>
          <a:p>
            <a:r>
              <a:rPr lang="en-US" dirty="0" smtClean="0"/>
              <a:t>Syntax :</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template &lt;class </a:t>
            </a:r>
            <a:r>
              <a:rPr lang="en-US" b="1" dirty="0" err="1" smtClean="0">
                <a:latin typeface="Times New Roman" pitchFamily="18" charset="0"/>
                <a:cs typeface="Times New Roman" pitchFamily="18" charset="0"/>
              </a:rPr>
              <a:t>generic_type</a:t>
            </a:r>
            <a:r>
              <a:rPr lang="en-US" b="1" dirty="0" smtClean="0">
                <a:latin typeface="Times New Roman" pitchFamily="18" charset="0"/>
                <a:cs typeface="Times New Roman" pitchFamily="18" charset="0"/>
              </a:rPr>
              <a:t>&gt;</a:t>
            </a:r>
          </a:p>
          <a:p>
            <a:pPr>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return_type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function_name</a:t>
            </a:r>
            <a:r>
              <a:rPr lang="en-US" b="1" dirty="0" smtClean="0">
                <a:latin typeface="Times New Roman" pitchFamily="18" charset="0"/>
                <a:cs typeface="Times New Roman" pitchFamily="18" charset="0"/>
              </a:rPr>
              <a:t>(parameter list)</a:t>
            </a:r>
          </a:p>
          <a:p>
            <a:pPr>
              <a:buNone/>
            </a:pPr>
            <a:r>
              <a:rPr lang="en-US" b="1"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     - -;</a:t>
            </a:r>
          </a:p>
          <a:p>
            <a:pPr>
              <a:buNone/>
            </a:pPr>
            <a:r>
              <a:rPr lang="en-US" b="1" dirty="0" smtClean="0">
                <a:latin typeface="Times New Roman" pitchFamily="18" charset="0"/>
                <a:cs typeface="Times New Roman" pitchFamily="18" charset="0"/>
              </a:rPr>
              <a:t>     - -;</a:t>
            </a:r>
          </a:p>
          <a:p>
            <a:pPr>
              <a:buNone/>
            </a:pPr>
            <a:r>
              <a:rPr lang="en-US" b="1" dirty="0" smtClean="0">
                <a:latin typeface="Times New Roman" pitchFamily="18" charset="0"/>
                <a:cs typeface="Times New Roman" pitchFamily="18" charset="0"/>
              </a:rPr>
              <a:t>    }</a:t>
            </a:r>
          </a:p>
          <a:p>
            <a:r>
              <a:rPr lang="en-US" dirty="0" smtClean="0"/>
              <a:t>Now let us understand a complete program that makes use of the concept of generic functions for adding two variables.  </a:t>
            </a:r>
          </a:p>
          <a:p>
            <a:pPr>
              <a:buNone/>
            </a:pPr>
            <a:r>
              <a:rPr lang="en-US" dirty="0" smtClean="0"/>
              <a:t>        (</a:t>
            </a:r>
            <a:r>
              <a:rPr lang="en-US" i="1" dirty="0" smtClean="0"/>
              <a:t>refer b.cpp</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763000" cy="667512"/>
          </a:xfrm>
        </p:spPr>
        <p:txBody>
          <a:bodyPr>
            <a:normAutofit fontScale="90000"/>
          </a:bodyPr>
          <a:lstStyle/>
          <a:p>
            <a:r>
              <a:rPr lang="en-US" b="1" dirty="0" smtClean="0">
                <a:solidFill>
                  <a:srgbClr val="C00000"/>
                </a:solidFill>
                <a:latin typeface="Times New Roman" pitchFamily="18" charset="0"/>
                <a:cs typeface="Times New Roman" pitchFamily="18" charset="0"/>
              </a:rPr>
              <a:t>Generic Class </a:t>
            </a:r>
            <a:r>
              <a:rPr lang="en-US" b="1" dirty="0" smtClean="0">
                <a:solidFill>
                  <a:srgbClr val="2E09B7"/>
                </a:solidFill>
                <a:latin typeface="Times New Roman" pitchFamily="18" charset="0"/>
                <a:cs typeface="Times New Roman" pitchFamily="18" charset="0"/>
              </a:rPr>
              <a:t>or</a:t>
            </a:r>
            <a:r>
              <a:rPr lang="en-US" b="1" dirty="0" smtClean="0">
                <a:solidFill>
                  <a:srgbClr val="C00000"/>
                </a:solidFill>
                <a:latin typeface="Times New Roman" pitchFamily="18" charset="0"/>
                <a:cs typeface="Times New Roman" pitchFamily="18" charset="0"/>
              </a:rPr>
              <a:t> Class template</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752600"/>
            <a:ext cx="8458200" cy="4572000"/>
          </a:xfrm>
        </p:spPr>
        <p:txBody>
          <a:bodyPr>
            <a:normAutofit lnSpcReduction="10000"/>
          </a:bodyPr>
          <a:lstStyle/>
          <a:p>
            <a:r>
              <a:rPr lang="en-US" dirty="0" smtClean="0">
                <a:latin typeface="Times New Roman" pitchFamily="18" charset="0"/>
                <a:cs typeface="Times New Roman" pitchFamily="18" charset="0"/>
              </a:rPr>
              <a:t>Similar to generic functions, we can also create generic classes. Such classes are also called as template classes.</a:t>
            </a:r>
          </a:p>
          <a:p>
            <a:r>
              <a:rPr lang="en-US" dirty="0" smtClean="0">
                <a:latin typeface="Times New Roman" pitchFamily="18" charset="0"/>
                <a:cs typeface="Times New Roman" pitchFamily="18" charset="0"/>
              </a:rPr>
              <a:t>The general syntax for creating generic class is as follows:</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template &lt;class </a:t>
            </a:r>
            <a:r>
              <a:rPr lang="en-US" dirty="0" err="1" smtClean="0">
                <a:latin typeface="Times New Roman" pitchFamily="18" charset="0"/>
                <a:cs typeface="Times New Roman" pitchFamily="18" charset="0"/>
              </a:rPr>
              <a:t>generic_type</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class name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1066</TotalTime>
  <Words>1305</Words>
  <Application>Microsoft Office PowerPoint</Application>
  <PresentationFormat>On-screen Show (4:3)</PresentationFormat>
  <Paragraphs>148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Templates and Exception Handling in C++</vt:lpstr>
      <vt:lpstr>Contents:</vt:lpstr>
      <vt:lpstr>Templates</vt:lpstr>
      <vt:lpstr>Generic Functions / Function Template</vt:lpstr>
      <vt:lpstr>Slide 5</vt:lpstr>
      <vt:lpstr>Slide 6</vt:lpstr>
      <vt:lpstr>Slide 7</vt:lpstr>
      <vt:lpstr>Slide 8</vt:lpstr>
      <vt:lpstr>Generic Class or Class template</vt:lpstr>
      <vt:lpstr>Exception Handling in C++</vt:lpstr>
      <vt:lpstr>Exception handling fundamentals</vt:lpstr>
      <vt:lpstr>.</vt:lpstr>
      <vt:lpstr>Slide 13</vt:lpstr>
      <vt:lpstr>Rules for exception handling</vt:lpstr>
      <vt:lpstr>Constructors and destructor in exception handling</vt:lpstr>
      <vt:lpstr>Slide 16</vt:lpstr>
      <vt:lpstr>Some more references on Exception Handling</vt:lpstr>
      <vt:lpstr>Terminate()</vt:lpstr>
      <vt:lpstr>Unexpected()</vt:lpstr>
      <vt:lpstr>Slide 20</vt:lpstr>
      <vt:lpstr>Uncaught()</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and Exception Handling in C++</dc:title>
  <dc:creator>Archana A</dc:creator>
  <cp:lastModifiedBy>Archana A</cp:lastModifiedBy>
  <cp:revision>18</cp:revision>
  <dcterms:created xsi:type="dcterms:W3CDTF">2006-08-16T00:00:00Z</dcterms:created>
  <dcterms:modified xsi:type="dcterms:W3CDTF">2018-05-10T06:16:43Z</dcterms:modified>
</cp:coreProperties>
</file>