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7" r:id="rId1"/>
  </p:sldMasterIdLst>
  <p:notesMasterIdLst>
    <p:notesMasterId r:id="rId78"/>
  </p:notesMasterIdLst>
  <p:sldIdLst>
    <p:sldId id="256" r:id="rId2"/>
    <p:sldId id="257" r:id="rId3"/>
    <p:sldId id="258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21" r:id="rId13"/>
    <p:sldId id="326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30" r:id="rId28"/>
    <p:sldId id="327" r:id="rId29"/>
    <p:sldId id="329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262" r:id="rId39"/>
    <p:sldId id="263" r:id="rId40"/>
    <p:sldId id="264" r:id="rId41"/>
    <p:sldId id="265" r:id="rId42"/>
    <p:sldId id="271" r:id="rId43"/>
    <p:sldId id="272" r:id="rId44"/>
    <p:sldId id="273" r:id="rId45"/>
    <p:sldId id="274" r:id="rId46"/>
    <p:sldId id="341" r:id="rId47"/>
    <p:sldId id="275" r:id="rId48"/>
    <p:sldId id="276" r:id="rId49"/>
    <p:sldId id="342" r:id="rId50"/>
    <p:sldId id="277" r:id="rId51"/>
    <p:sldId id="343" r:id="rId52"/>
    <p:sldId id="278" r:id="rId53"/>
    <p:sldId id="279" r:id="rId54"/>
    <p:sldId id="298" r:id="rId55"/>
    <p:sldId id="340" r:id="rId56"/>
    <p:sldId id="346" r:id="rId57"/>
    <p:sldId id="347" r:id="rId58"/>
    <p:sldId id="348" r:id="rId59"/>
    <p:sldId id="281" r:id="rId60"/>
    <p:sldId id="282" r:id="rId61"/>
    <p:sldId id="283" r:id="rId62"/>
    <p:sldId id="284" r:id="rId63"/>
    <p:sldId id="285" r:id="rId64"/>
    <p:sldId id="286" r:id="rId65"/>
    <p:sldId id="352" r:id="rId66"/>
    <p:sldId id="287" r:id="rId67"/>
    <p:sldId id="288" r:id="rId68"/>
    <p:sldId id="289" r:id="rId69"/>
    <p:sldId id="290" r:id="rId70"/>
    <p:sldId id="299" r:id="rId71"/>
    <p:sldId id="294" r:id="rId72"/>
    <p:sldId id="295" r:id="rId73"/>
    <p:sldId id="349" r:id="rId74"/>
    <p:sldId id="353" r:id="rId75"/>
    <p:sldId id="345" r:id="rId76"/>
    <p:sldId id="351" r:id="rId7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E0B8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04" y="-7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FEF43C9-36F5-4E92-A99F-7B2DBC01E598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278960" y="10157400"/>
            <a:ext cx="32778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17120" cy="480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278960" y="10157400"/>
            <a:ext cx="32778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17120" cy="503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278960" y="10157400"/>
            <a:ext cx="32778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17120" cy="503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4278960" y="10157400"/>
            <a:ext cx="32778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17120" cy="503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278960" y="10157400"/>
            <a:ext cx="32778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17120" cy="503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278960" y="10157400"/>
            <a:ext cx="32778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17120" cy="503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4278960" y="10157400"/>
            <a:ext cx="32778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17120" cy="503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278960" y="10157400"/>
            <a:ext cx="32778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17120" cy="503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278960" y="10157400"/>
            <a:ext cx="32778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17120" cy="503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278960" y="10157400"/>
            <a:ext cx="32778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17120" cy="503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278960" y="10157400"/>
            <a:ext cx="32778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17120" cy="503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278960" y="10157400"/>
            <a:ext cx="32778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17120" cy="503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278960" y="10157400"/>
            <a:ext cx="32778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17120" cy="503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278960" y="10157400"/>
            <a:ext cx="32778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17120" cy="503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278960" y="10157400"/>
            <a:ext cx="32778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17120" cy="503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278960" y="10157400"/>
            <a:ext cx="32778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17120" cy="503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278960" y="10157400"/>
            <a:ext cx="32778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17120" cy="503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278960" y="10157400"/>
            <a:ext cx="32778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17120" cy="503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278960" y="10157400"/>
            <a:ext cx="32778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17120" cy="503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278960" y="10157400"/>
            <a:ext cx="32778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17120" cy="503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278960" y="10157400"/>
            <a:ext cx="32778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17120" cy="503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278960" y="10157400"/>
            <a:ext cx="32778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17120" cy="503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278960" y="10157400"/>
            <a:ext cx="32778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17120" cy="503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4278960" y="10157400"/>
            <a:ext cx="32778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17120" cy="503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4278960" y="10157400"/>
            <a:ext cx="32778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17120" cy="503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4278960" y="10157400"/>
            <a:ext cx="32778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17120" cy="503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278960" y="10157400"/>
            <a:ext cx="32778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17120" cy="503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OOADv4.2 Instructor Notes</a:t>
            </a:r>
            <a:endParaRPr lang="en-US" sz="1100" i="1" dirty="0" smtClean="0">
              <a:latin typeface="Arial" pitchFamily="34" charset="0"/>
            </a:endParaRPr>
          </a:p>
        </p:txBody>
      </p:sp>
      <p:sp>
        <p:nvSpPr>
          <p:cNvPr id="7987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Module 3 - Introduction to Object Orientation</a:t>
            </a:r>
            <a:endParaRPr lang="en-US" smtClean="0">
              <a:latin typeface="ZapfHumnst BT"/>
            </a:endParaRP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0" y="1418151"/>
            <a:ext cx="2519892" cy="60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430" tIns="60716" rIns="121430" bIns="60716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u="none"/>
              <a:t>Encapsulation is putting the “databits” and operations that manipulate them in the same place.  Encapsulation DISALLOWS direct manipulation of things that have been encapsulated without utilising the supplied interface.</a:t>
            </a:r>
            <a:r>
              <a:rPr lang="en-US" u="none">
                <a:solidFill>
                  <a:srgbClr val="000000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</a:pPr>
            <a:r>
              <a:rPr lang="en-US" u="none">
                <a:solidFill>
                  <a:srgbClr val="000000"/>
                </a:solidFill>
              </a:rPr>
              <a:t>Another example - the accelerator on a car.  You put your foot down and car goes faster - this works on most cars, and you don’t worry about the cables, electronics, engine, etc.</a:t>
            </a:r>
            <a:endParaRPr lang="en-US" u="none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987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ln/>
        </p:spPr>
      </p:sp>
      <p:sp>
        <p:nvSpPr>
          <p:cNvPr id="79878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10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OOADv4.2 Instructor Notes</a:t>
            </a:r>
            <a:endParaRPr lang="en-US" sz="1100" i="1" dirty="0" smtClean="0">
              <a:latin typeface="Arial" pitchFamily="34" charset="0"/>
            </a:endParaRPr>
          </a:p>
        </p:txBody>
      </p:sp>
      <p:sp>
        <p:nvSpPr>
          <p:cNvPr id="78851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Module 3 - Introduction to Object Orientation</a:t>
            </a:r>
            <a:endParaRPr lang="en-US" smtClean="0">
              <a:latin typeface="ZapfHumnst BT"/>
            </a:endParaRP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335985" y="1505394"/>
            <a:ext cx="1847921" cy="30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430" tIns="60716" rIns="121430" bIns="60716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u="none"/>
              <a:t>Discuss what makes a good abstraction with the students: 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u="none"/>
              <a:t>Concise, 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u="none"/>
              <a:t>Represents a single coherent concept,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u="none"/>
              <a:t>etc.</a:t>
            </a:r>
          </a:p>
        </p:txBody>
      </p:sp>
      <p:sp>
        <p:nvSpPr>
          <p:cNvPr id="788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ln/>
        </p:spPr>
      </p:sp>
      <p:sp>
        <p:nvSpPr>
          <p:cNvPr id="78854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100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278960" y="10157400"/>
            <a:ext cx="32778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17120" cy="503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278960" y="10157400"/>
            <a:ext cx="32778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17120" cy="503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4278960" y="10157400"/>
            <a:ext cx="32778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17120" cy="503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344083" y="4283816"/>
            <a:ext cx="7560469" cy="1091953"/>
          </a:xfrm>
        </p:spPr>
        <p:txBody>
          <a:bodyPr anchor="t" anchorCtr="0"/>
          <a:lstStyle>
            <a:lvl1pPr algn="r">
              <a:defRPr sz="35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44083" y="5648757"/>
            <a:ext cx="7560469" cy="587975"/>
          </a:xfrm>
        </p:spPr>
        <p:txBody>
          <a:bodyPr/>
          <a:lstStyle>
            <a:lvl1pPr marL="0" indent="0" algn="r">
              <a:buNone/>
              <a:defRPr sz="2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056438" y="7005299"/>
            <a:ext cx="2520156" cy="403183"/>
          </a:xfrm>
        </p:spPr>
        <p:txBody>
          <a:bodyPr/>
          <a:lstStyle>
            <a:lvl1pPr>
              <a:defRPr sz="1500"/>
            </a:lvl1pPr>
          </a:lstStyle>
          <a:p>
            <a:fld id="{E2C6E8E7-20E5-4C28-A085-6CC40F24937B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195558" y="7005299"/>
            <a:ext cx="3830638" cy="403183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340723" y="7005299"/>
            <a:ext cx="1344083" cy="403183"/>
          </a:xfrm>
        </p:spPr>
        <p:txBody>
          <a:bodyPr/>
          <a:lstStyle/>
          <a:p>
            <a:fld id="{8BCBEB46-F0DB-48EF-87E2-91018DC1B2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97562" y="4021327"/>
            <a:ext cx="8064500" cy="141113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1008063" y="5564761"/>
            <a:ext cx="8064500" cy="755968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97562" y="4021327"/>
            <a:ext cx="252016" cy="141113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1008062" y="5564761"/>
            <a:ext cx="252016" cy="755968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E8E7-20E5-4C28-A085-6CC40F24937B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EB46-F0DB-48EF-87E2-91018DC1B2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E8E7-20E5-4C28-A085-6CC40F24937B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EB46-F0DB-48EF-87E2-91018DC1B2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04031" y="7003199"/>
            <a:ext cx="907256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62040" y="7129186"/>
            <a:ext cx="210376" cy="13263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001728" y="3529559"/>
            <a:ext cx="645092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E8E7-20E5-4C28-A085-6CC40F24937B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EB46-F0DB-48EF-87E2-91018DC1B2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04031" y="1343942"/>
            <a:ext cx="9072563" cy="544296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083" y="3275859"/>
            <a:ext cx="7560469" cy="1175949"/>
          </a:xfrm>
        </p:spPr>
        <p:txBody>
          <a:bodyPr anchor="t" anchorCtr="0"/>
          <a:lstStyle>
            <a:lvl1pPr algn="r">
              <a:buNone/>
              <a:defRPr sz="35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088" y="4703798"/>
            <a:ext cx="7476464" cy="1259946"/>
          </a:xfrm>
        </p:spPr>
        <p:txBody>
          <a:bodyPr anchor="t" anchorCtr="0"/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6438" y="7005299"/>
            <a:ext cx="2520156" cy="403183"/>
          </a:xfrm>
        </p:spPr>
        <p:txBody>
          <a:bodyPr/>
          <a:lstStyle/>
          <a:p>
            <a:fld id="{E2C6E8E7-20E5-4C28-A085-6CC40F24937B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95558" y="7005299"/>
            <a:ext cx="3830638" cy="40318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9433" y="7005299"/>
            <a:ext cx="1676744" cy="403183"/>
          </a:xfrm>
        </p:spPr>
        <p:txBody>
          <a:bodyPr/>
          <a:lstStyle/>
          <a:p>
            <a:fld id="{8BCBEB46-F0DB-48EF-87E2-91018DC1B2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8063" y="3107867"/>
            <a:ext cx="8064500" cy="141113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008062" y="3107867"/>
            <a:ext cx="252016" cy="141113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251989"/>
            <a:ext cx="9072563" cy="1007957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E8E7-20E5-4C28-A085-6CC40F24937B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EB46-F0DB-48EF-87E2-91018DC1B2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04031" y="1343942"/>
            <a:ext cx="4455636" cy="544296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106677" y="1340582"/>
            <a:ext cx="4455636" cy="544296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251989"/>
            <a:ext cx="9072563" cy="1007957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417439"/>
            <a:ext cx="4454027" cy="755968"/>
          </a:xfrm>
          <a:noFill/>
          <a:ln>
            <a:noFill/>
          </a:ln>
        </p:spPr>
        <p:txBody>
          <a:bodyPr lIns="100794" anchor="b" anchorCtr="0">
            <a:noAutofit/>
          </a:bodyPr>
          <a:lstStyle>
            <a:lvl1pPr marL="0" indent="0">
              <a:buNone/>
              <a:defRPr sz="2600" b="1">
                <a:solidFill>
                  <a:schemeClr val="accent2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24318" y="1427938"/>
            <a:ext cx="4455776" cy="755968"/>
          </a:xfrm>
          <a:noFill/>
          <a:ln>
            <a:noFill/>
          </a:ln>
        </p:spPr>
        <p:txBody>
          <a:bodyPr lIns="100794" anchor="b" anchorCtr="0"/>
          <a:lstStyle>
            <a:lvl1pPr marL="0" indent="0">
              <a:buNone/>
              <a:defRPr sz="2600" b="1">
                <a:solidFill>
                  <a:schemeClr val="accent2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E8E7-20E5-4C28-A085-6CC40F24937B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EB46-F0DB-48EF-87E2-91018DC1B2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04031" y="2351899"/>
            <a:ext cx="4452276" cy="4451809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124318" y="2351899"/>
            <a:ext cx="4452276" cy="4451809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251989"/>
            <a:ext cx="9072563" cy="1007957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E8E7-20E5-4C28-A085-6CC40F24937B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EB46-F0DB-48EF-87E2-91018DC1B2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62040" y="7129186"/>
            <a:ext cx="210376" cy="13263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E8E7-20E5-4C28-A085-6CC40F24937B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EB46-F0DB-48EF-87E2-91018DC1B2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504031" y="7003199"/>
            <a:ext cx="907256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62040" y="7129186"/>
            <a:ext cx="210376" cy="13263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432" y="335986"/>
            <a:ext cx="2772172" cy="923960"/>
          </a:xfrm>
        </p:spPr>
        <p:txBody>
          <a:bodyPr anchor="b" anchorCtr="0">
            <a:noAutofit/>
          </a:bodyPr>
          <a:lstStyle>
            <a:lvl1pPr algn="l">
              <a:buNone/>
              <a:defRPr sz="22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972432" y="1343943"/>
            <a:ext cx="2772172" cy="5339021"/>
          </a:xfrm>
        </p:spPr>
        <p:txBody>
          <a:bodyPr/>
          <a:lstStyle>
            <a:lvl1pPr marL="0" indent="0">
              <a:lnSpc>
                <a:spcPts val="2425"/>
              </a:lnSpc>
              <a:spcAft>
                <a:spcPts val="1102"/>
              </a:spcAft>
              <a:buNone/>
              <a:defRPr sz="1800">
                <a:solidFill>
                  <a:schemeClr val="tx2"/>
                </a:solidFill>
              </a:defRPr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E8E7-20E5-4C28-A085-6CC40F24937B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EB46-F0DB-48EF-87E2-91018DC1B2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04031" y="7003199"/>
            <a:ext cx="907256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484741" y="3664342"/>
            <a:ext cx="6652514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62040" y="7129186"/>
            <a:ext cx="210376" cy="13263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36021" y="335986"/>
            <a:ext cx="6300391" cy="6299729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552101"/>
            <a:ext cx="9072563" cy="743719"/>
          </a:xfrm>
          <a:ln>
            <a:solidFill>
              <a:schemeClr val="accent1"/>
            </a:solidFill>
          </a:ln>
        </p:spPr>
        <p:txBody>
          <a:bodyPr lIns="302383" anchor="ctr"/>
          <a:lstStyle>
            <a:lvl1pPr algn="r">
              <a:buNone/>
              <a:defRPr sz="22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4031" y="2099910"/>
            <a:ext cx="9072563" cy="470715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61"/>
              </a:spcBef>
              <a:buNone/>
              <a:defRPr sz="35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1" y="1343942"/>
            <a:ext cx="9072563" cy="587975"/>
          </a:xfrm>
        </p:spPr>
        <p:txBody>
          <a:bodyPr anchor="ctr" anchorCtr="0"/>
          <a:lstStyle>
            <a:lvl1pPr marL="0" indent="0" algn="l">
              <a:buFontTx/>
              <a:buNone/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E8E7-20E5-4C28-A085-6CC40F24937B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EB46-F0DB-48EF-87E2-91018DC1B2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04031" y="7003199"/>
            <a:ext cx="907256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62040" y="7129186"/>
            <a:ext cx="210376" cy="13263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504031" y="552101"/>
            <a:ext cx="201613" cy="755968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04031" y="167993"/>
            <a:ext cx="9072563" cy="1091953"/>
          </a:xfrm>
          <a:prstGeom prst="rect">
            <a:avLst/>
          </a:prstGeom>
        </p:spPr>
        <p:txBody>
          <a:bodyPr vert="horz" lIns="100794" tIns="50397" rIns="100794" bIns="50397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04031" y="1343942"/>
            <a:ext cx="9072563" cy="5412727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056438" y="7006699"/>
            <a:ext cx="2523516" cy="403183"/>
          </a:xfrm>
          <a:prstGeom prst="rect">
            <a:avLst/>
          </a:prstGeom>
        </p:spPr>
        <p:txBody>
          <a:bodyPr vert="horz" lIns="100794" tIns="50397" rIns="100794" bIns="50397"/>
          <a:lstStyle>
            <a:lvl1pPr algn="l" eaLnBrk="1" latinLnBrk="0" hangingPunct="1">
              <a:defRPr kumimoji="0" sz="15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2/8/2018</a:t>
            </a:fld>
            <a:endParaRPr lang="en-US" sz="15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95558" y="7006699"/>
            <a:ext cx="3864240" cy="403183"/>
          </a:xfrm>
          <a:prstGeom prst="rect">
            <a:avLst/>
          </a:prstGeom>
        </p:spPr>
        <p:txBody>
          <a:bodyPr vert="horz" lIns="100794" tIns="50397" rIns="100794" bIns="50397"/>
          <a:lstStyle>
            <a:lvl1pPr algn="r" eaLnBrk="1" latinLnBrk="0" hangingPunct="1">
              <a:defRPr kumimoji="0" sz="15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5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75402" y="7006699"/>
            <a:ext cx="2184135" cy="403183"/>
          </a:xfrm>
          <a:prstGeom prst="rect">
            <a:avLst/>
          </a:prstGeom>
        </p:spPr>
        <p:txBody>
          <a:bodyPr vert="horz" lIns="100794" tIns="50397" rIns="100794" bIns="50397"/>
          <a:lstStyle>
            <a:lvl1pPr algn="l" eaLnBrk="1" latinLnBrk="0" hangingPunct="1">
              <a:defRPr kumimoji="0" sz="15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8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504031" y="7003199"/>
            <a:ext cx="907256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504031" y="1259946"/>
            <a:ext cx="907256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62040" y="7129186"/>
            <a:ext cx="210376" cy="13263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rtl="0" eaLnBrk="1" latinLnBrk="0" hangingPunct="1">
        <a:spcBef>
          <a:spcPct val="0"/>
        </a:spcBef>
        <a:buNone/>
        <a:defRPr kumimoji="0" sz="35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02383" indent="-302383" algn="l" rtl="0" eaLnBrk="1" latinLnBrk="0" hangingPunct="1">
        <a:spcBef>
          <a:spcPts val="661"/>
        </a:spcBef>
        <a:buClr>
          <a:schemeClr val="accent1"/>
        </a:buClr>
        <a:buSzPct val="76000"/>
        <a:buFont typeface="Wingdings 3"/>
        <a:buChar char="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04766" indent="-302383" algn="l" rtl="0" eaLnBrk="1" latinLnBrk="0" hangingPunct="1">
        <a:spcBef>
          <a:spcPts val="551"/>
        </a:spcBef>
        <a:buClr>
          <a:schemeClr val="accent2"/>
        </a:buClr>
        <a:buSzPct val="76000"/>
        <a:buFont typeface="Wingdings 3"/>
        <a:buChar char=""/>
        <a:defRPr kumimoji="0" sz="2500" kern="1200">
          <a:solidFill>
            <a:schemeClr val="tx2"/>
          </a:solidFill>
          <a:latin typeface="+mn-lt"/>
          <a:ea typeface="+mn-ea"/>
          <a:cs typeface="+mn-cs"/>
        </a:defRPr>
      </a:lvl2pPr>
      <a:lvl3pPr marL="907149" indent="-251986" algn="l" rtl="0" eaLnBrk="1" latinLnBrk="0" hangingPunct="1">
        <a:spcBef>
          <a:spcPts val="551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9532" indent="-251986" algn="l" rtl="0" eaLnBrk="1" latinLnBrk="0" hangingPunct="1">
        <a:spcBef>
          <a:spcPts val="441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15" indent="-251986" algn="l" rtl="0" eaLnBrk="1" latinLnBrk="0" hangingPunct="1">
        <a:spcBef>
          <a:spcPts val="331"/>
        </a:spcBef>
        <a:buClr>
          <a:schemeClr val="accent2"/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14298" indent="-201589" algn="l" rtl="0" eaLnBrk="1" latinLnBrk="0" hangingPunct="1">
        <a:spcBef>
          <a:spcPts val="331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2015886" indent="-201589" algn="l" rtl="0" eaLnBrk="1" latinLnBrk="0" hangingPunct="1">
        <a:spcBef>
          <a:spcPts val="331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5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217475" indent="-201589" algn="l" rtl="0" eaLnBrk="1" latinLnBrk="0" hangingPunct="1">
        <a:spcBef>
          <a:spcPts val="331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5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419063" indent="-201589" algn="l" rtl="0" eaLnBrk="1" latinLnBrk="0" hangingPunct="1">
        <a:spcBef>
          <a:spcPts val="331"/>
        </a:spcBef>
        <a:buClr>
          <a:srgbClr val="9FB8CD"/>
        </a:buClr>
        <a:buSzPct val="75000"/>
        <a:buFont typeface="Wingdings 3"/>
        <a:buChar char=""/>
        <a:defRPr kumimoji="0" lang="en-US" sz="13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42840"/>
            <a:ext cx="9069840" cy="135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63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Unit 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0" y="1778400"/>
            <a:ext cx="9069840" cy="447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800" b="1" u="sng" strike="noStrike" spc="57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gerian" pitchFamily="82" charset="0"/>
                <a:ea typeface="DejaVu Sans"/>
                <a:cs typeface="Times New Roman" pitchFamily="18" charset="0"/>
              </a:rPr>
              <a:t>OBJECT ORIENTED PROGRAMMING USING C++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lgerian" pitchFamily="82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1"/>
          <p:cNvSpPr>
            <a:spLocks noGrp="1"/>
          </p:cNvSpPr>
          <p:nvPr>
            <p:ph idx="1"/>
          </p:nvPr>
        </p:nvSpPr>
        <p:spPr>
          <a:xfrm>
            <a:off x="504031" y="1595932"/>
            <a:ext cx="9072563" cy="5926996"/>
          </a:xfrm>
        </p:spPr>
        <p:txBody>
          <a:bodyPr/>
          <a:lstStyle/>
          <a:p>
            <a:pPr eaLnBrk="1" hangingPunct="1"/>
            <a:r>
              <a:rPr lang="en-IN" dirty="0" smtClean="0">
                <a:solidFill>
                  <a:srgbClr val="FF0000"/>
                </a:solidFill>
              </a:rPr>
              <a:t>Old approach			OO approach</a:t>
            </a:r>
          </a:p>
          <a:p>
            <a:pPr eaLnBrk="1" hangingPunct="1"/>
            <a:endParaRPr lang="en-IN" dirty="0" smtClean="0">
              <a:solidFill>
                <a:srgbClr val="FF0000"/>
              </a:solidFill>
            </a:endParaRPr>
          </a:p>
          <a:p>
            <a:pPr eaLnBrk="1" hangingPunct="1"/>
            <a:endParaRPr lang="en-IN" dirty="0" smtClean="0">
              <a:solidFill>
                <a:srgbClr val="FF0000"/>
              </a:solidFill>
            </a:endParaRPr>
          </a:p>
          <a:p>
            <a:pPr eaLnBrk="1" hangingPunct="1"/>
            <a:endParaRPr lang="en-IN" dirty="0" smtClean="0">
              <a:solidFill>
                <a:srgbClr val="FF0000"/>
              </a:solidFill>
            </a:endParaRPr>
          </a:p>
          <a:p>
            <a:pPr eaLnBrk="1" hangingPunct="1"/>
            <a:endParaRPr lang="en-IN" dirty="0" smtClean="0">
              <a:solidFill>
                <a:srgbClr val="FF0000"/>
              </a:solidFill>
            </a:endParaRPr>
          </a:p>
          <a:p>
            <a:pPr eaLnBrk="1" hangingPunct="1"/>
            <a:endParaRPr lang="en-IN" dirty="0" smtClean="0">
              <a:solidFill>
                <a:srgbClr val="FF0000"/>
              </a:solidFill>
            </a:endParaRPr>
          </a:p>
          <a:p>
            <a:pPr eaLnBrk="1" hangingPunct="1"/>
            <a:endParaRPr lang="en-IN" dirty="0" smtClean="0">
              <a:solidFill>
                <a:srgbClr val="FF0000"/>
              </a:solidFill>
            </a:endParaRP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Caller of an operation need not consider how many implementations exist.</a:t>
            </a:r>
            <a:endParaRPr lang="en-IN" dirty="0" smtClean="0">
              <a:solidFill>
                <a:srgbClr val="FF0000"/>
              </a:solidFill>
            </a:endParaRPr>
          </a:p>
        </p:txBody>
      </p:sp>
      <p:sp>
        <p:nvSpPr>
          <p:cNvPr id="32771" name="Title 2"/>
          <p:cNvSpPr>
            <a:spLocks noGrp="1"/>
          </p:cNvSpPr>
          <p:nvPr>
            <p:ph type="title"/>
          </p:nvPr>
        </p:nvSpPr>
        <p:spPr>
          <a:xfrm>
            <a:off x="756047" y="251989"/>
            <a:ext cx="8568531" cy="1175949"/>
          </a:xfrm>
        </p:spPr>
        <p:txBody>
          <a:bodyPr/>
          <a:lstStyle/>
          <a:p>
            <a:pPr eaLnBrk="1" hangingPunct="1"/>
            <a:r>
              <a:rPr lang="en-IN" dirty="0" smtClean="0">
                <a:solidFill>
                  <a:srgbClr val="0000FF"/>
                </a:solidFill>
              </a:rPr>
              <a:t>Combining Data and Behaviour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8088" y="3443852"/>
            <a:ext cx="1848115" cy="117594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eaLnBrk="0" hangingPunct="0">
              <a:defRPr/>
            </a:pPr>
            <a:r>
              <a:rPr lang="en-IN" b="1" u="none" dirty="0" smtClean="0">
                <a:solidFill>
                  <a:srgbClr val="0000FF"/>
                </a:solidFill>
              </a:rPr>
              <a:t>         Data</a:t>
            </a:r>
            <a:endParaRPr lang="en-IN" b="1" u="none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40052" y="2435895"/>
            <a:ext cx="1764109" cy="671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eaLnBrk="0" hangingPunct="0">
              <a:defRPr/>
            </a:pPr>
            <a:r>
              <a:rPr lang="en-IN" sz="1500" b="1" dirty="0"/>
              <a:t>Function</a:t>
            </a:r>
          </a:p>
        </p:txBody>
      </p:sp>
      <p:sp>
        <p:nvSpPr>
          <p:cNvPr id="7" name="Oval 6"/>
          <p:cNvSpPr/>
          <p:nvPr/>
        </p:nvSpPr>
        <p:spPr>
          <a:xfrm>
            <a:off x="2772172" y="2435895"/>
            <a:ext cx="1512094" cy="671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eaLnBrk="0" hangingPunct="0">
              <a:defRPr/>
            </a:pPr>
            <a:r>
              <a:rPr lang="en-IN" sz="1500" b="1" dirty="0"/>
              <a:t>Function</a:t>
            </a:r>
          </a:p>
        </p:txBody>
      </p:sp>
      <p:sp>
        <p:nvSpPr>
          <p:cNvPr id="8" name="Oval 7"/>
          <p:cNvSpPr/>
          <p:nvPr/>
        </p:nvSpPr>
        <p:spPr>
          <a:xfrm>
            <a:off x="1092068" y="5039783"/>
            <a:ext cx="1512094" cy="587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eaLnBrk="0" hangingPunct="0">
              <a:defRPr/>
            </a:pPr>
            <a:r>
              <a:rPr lang="en-IN" sz="1500" b="1" dirty="0"/>
              <a:t>Function</a:t>
            </a:r>
          </a:p>
        </p:txBody>
      </p:sp>
      <p:sp>
        <p:nvSpPr>
          <p:cNvPr id="9" name="Oval 8"/>
          <p:cNvSpPr/>
          <p:nvPr/>
        </p:nvSpPr>
        <p:spPr>
          <a:xfrm>
            <a:off x="2856177" y="5207776"/>
            <a:ext cx="1680104" cy="671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eaLnBrk="0" hangingPunct="0">
              <a:defRPr/>
            </a:pPr>
            <a:r>
              <a:rPr lang="en-IN" sz="1500" b="1" dirty="0"/>
              <a:t>Function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596099" y="3107866"/>
            <a:ext cx="504031" cy="335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4"/>
          </p:cNvCxnSpPr>
          <p:nvPr/>
        </p:nvCxnSpPr>
        <p:spPr>
          <a:xfrm rot="5400000">
            <a:off x="3108206" y="2939843"/>
            <a:ext cx="251989" cy="588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0"/>
          </p:cNvCxnSpPr>
          <p:nvPr/>
        </p:nvCxnSpPr>
        <p:spPr>
          <a:xfrm rot="5400000" flipH="1" flipV="1">
            <a:off x="1890135" y="4661778"/>
            <a:ext cx="335986" cy="420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2688167" y="4703798"/>
            <a:ext cx="840052" cy="587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712354" y="2519891"/>
            <a:ext cx="2604161" cy="2939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eaLnBrk="0" hangingPunct="0">
              <a:defRPr/>
            </a:pPr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6216385" y="3023870"/>
            <a:ext cx="1596099" cy="83996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eaLnBrk="0" hangingPunct="0">
              <a:defRPr/>
            </a:pPr>
            <a:r>
              <a:rPr lang="en-IN" sz="2800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300390" y="4367812"/>
            <a:ext cx="1428089" cy="6719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eaLnBrk="0" hangingPunct="0">
              <a:defRPr/>
            </a:pPr>
            <a:r>
              <a:rPr lang="en-IN" sz="2000" b="1" dirty="0"/>
              <a:t>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62122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Object oriented program: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1259946"/>
            <a:ext cx="9324578" cy="5963744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 C programming language, data are separately stored and functions are separately stored and all functions have access to global variables.</a:t>
            </a:r>
          </a:p>
          <a:p>
            <a:pPr algn="just"/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 OO programming, variable and functions together placed inside the single unit called object.</a:t>
            </a:r>
          </a:p>
          <a:p>
            <a:pPr lvl="1"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object functions are accessed only with the member function or operation associated with that object only( and outer are not allowed).</a:t>
            </a:r>
          </a:p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Here data is secured, this concept is called 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hiding.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93600"/>
            <a:ext cx="9069840" cy="124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63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What is Object Oriented Programming?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0" y="2016000"/>
            <a:ext cx="9736200" cy="511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Object-oriented programming (OOP) is a programming language model organized around </a:t>
            </a:r>
            <a:r>
              <a:rPr lang="en-IN" sz="28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objects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rather than "actions" and data rather than logic</a:t>
            </a:r>
            <a:r>
              <a:rPr lang="en-I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.</a:t>
            </a:r>
          </a:p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Programming paradigm that views a computer program as a combination of data structures (called objects) which can exchange information in a standardized manner, and can be combined with one another as modules or blocks.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endParaRPr lang="en-IN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ea typeface="DejaVu Sans"/>
              <a:cs typeface="Times New Roman" pitchFamily="18" charset="0"/>
            </a:endParaRPr>
          </a:p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Each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object is independent (can be changed without affecting other blocks), can run (execute) by itself, and can be interlocked with other objects.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Some of the striking features of OOPs are: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Emphasis is on data rather than procedure.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Programs are divided into what are known as objects.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structures are designed such that they characterize the objects.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Functions that operate on the data of an object are tied together in the data structure.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is hidden and cannot be accessed by external functions.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Objects may communicate with each other through functions.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New data and functions can be easily added whenever necessary.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Follows bottom-up approach in program design.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62122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E0B8F"/>
                </a:solidFill>
              </a:rPr>
              <a:t>OO Features</a:t>
            </a:r>
            <a:endParaRPr lang="en-US" b="1" dirty="0">
              <a:solidFill>
                <a:srgbClr val="1E0B8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21" y="1259946"/>
            <a:ext cx="9240573" cy="5795751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main feature in OO is Class, then Object, data hiding, encapsulation, inheritance, polymorphism, message communication etc. there are several features.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Now let us start with Class.</a:t>
            </a:r>
          </a:p>
          <a:p>
            <a:pPr algn="just">
              <a:buNone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is a Class?</a:t>
            </a:r>
          </a:p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Class is extension of Structures.</a:t>
            </a:r>
          </a:p>
          <a:p>
            <a:pPr lvl="1"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Since it is extension of structures, before going to class let us briefly discuss about structures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8"/>
            <a:ext cx="9072563" cy="53722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16" y="1091954"/>
            <a:ext cx="9324578" cy="5661007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 C, Structures means collection of heterogeneous variables. </a:t>
            </a:r>
          </a:p>
          <a:p>
            <a:pPr lvl="1"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i.e., structures allows to store different types of variables at one place under one name.</a:t>
            </a:r>
          </a:p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 structure is a user defined data type.</a:t>
            </a:r>
          </a:p>
          <a:p>
            <a:pPr lvl="1"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 C, we use both primitive and derived data types.</a:t>
            </a:r>
          </a:p>
          <a:p>
            <a:pPr lvl="1"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Primitive like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, float, char</a:t>
            </a:r>
          </a:p>
          <a:p>
            <a:pPr lvl="1"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Derived like arrays, pointer, function.</a:t>
            </a:r>
          </a:p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We are able to declare both primitive and derived data type at one place using structure.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8"/>
            <a:ext cx="9072563" cy="28523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16" y="923960"/>
            <a:ext cx="9576594" cy="62997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ex: let us consider a student data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main()        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Stu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                                      {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id, m[3];          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id, m[3];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 name[20];                 char name[20];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                                       }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s1, s2,…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// structure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variables.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these structure variables we can access structure data. i.e. s1.id, s2.name etc.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these structure variables, memory is allocated in stack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62122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Disadvantage of Structure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010" y="1259946"/>
            <a:ext cx="9660599" cy="5879747"/>
          </a:xfrm>
        </p:spPr>
        <p:txBody>
          <a:bodyPr/>
          <a:lstStyle/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 C, main disadvantage of structure is, data members are by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default 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 i.e., structure data are accessible anywhere through out the program through structure variables.</a:t>
            </a:r>
          </a:p>
          <a:p>
            <a:pPr algn="just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To avoid this problem, the concept of class is introduced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8"/>
            <a:ext cx="9072563" cy="4532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16" y="1175949"/>
            <a:ext cx="9324578" cy="604774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C++ also we have structures.</a:t>
            </a:r>
          </a:p>
          <a:p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What is difference between </a:t>
            </a:r>
          </a:p>
          <a:p>
            <a:pPr>
              <a:buNone/>
            </a:pPr>
            <a:r>
              <a:rPr lang="en-US" sz="4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C structure and C++ structure?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8"/>
            <a:ext cx="9072563" cy="45323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1175950"/>
            <a:ext cx="9072563" cy="557701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 C, inside structure we are able to declare only structure members. i.e., </a:t>
            </a:r>
            <a:r>
              <a:rPr lang="en-US" sz="36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variables only</a:t>
            </a:r>
          </a:p>
          <a:p>
            <a:pPr algn="just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Where as in C++, inside structure we can declare structure members along with member functions . i.e., </a:t>
            </a:r>
            <a:r>
              <a:rPr lang="en-US" sz="36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both variables and  functions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But in C++ also 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structure data are public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So introduction of Class concept came into existence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28728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63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In this unit..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83920" y="1729800"/>
            <a:ext cx="9069840" cy="46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98000"/>
              <a:buFont typeface="Verdana"/>
              <a:buChar char="•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Verdana"/>
                <a:cs typeface="Times New Roman" pitchFamily="18" charset="0"/>
              </a:rPr>
              <a:t>The Origins Of </a:t>
            </a:r>
            <a:r>
              <a:rPr lang="en-I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Verdana"/>
                <a:cs typeface="Times New Roman" pitchFamily="18" charset="0"/>
              </a:rPr>
              <a:t> C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Verdana"/>
                <a:cs typeface="Times New Roman" pitchFamily="18" charset="0"/>
              </a:rPr>
              <a:t>++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103000"/>
              <a:buFont typeface="Verdana"/>
              <a:buChar char="•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Verdana"/>
                <a:cs typeface="Times New Roman" pitchFamily="18" charset="0"/>
              </a:rPr>
              <a:t>What Is Object Oriented Programming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103000"/>
              <a:buFont typeface="Verdana"/>
              <a:buChar char="•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Verdana"/>
                <a:cs typeface="Times New Roman" pitchFamily="18" charset="0"/>
              </a:rPr>
              <a:t>Some C++ Fundamentals.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103000"/>
              <a:buFont typeface="Verdana"/>
              <a:buChar char="•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Verdana"/>
                <a:cs typeface="Times New Roman" pitchFamily="18" charset="0"/>
              </a:rPr>
              <a:t>General Form of a C++ Program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103000"/>
              <a:buFont typeface="Verdana"/>
              <a:buChar char="•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Verdana"/>
                <a:cs typeface="Times New Roman" pitchFamily="18" charset="0"/>
              </a:rPr>
              <a:t>Introduction to Classes and objects.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103000"/>
              <a:buFont typeface="Verdana"/>
              <a:buChar char="•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Verdana"/>
                <a:cs typeface="Times New Roman" pitchFamily="18" charset="0"/>
              </a:rPr>
              <a:t>Structures and classes are related.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103000"/>
              <a:buFont typeface="Verdana"/>
              <a:buChar char="•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Verdana"/>
                <a:cs typeface="Times New Roman" pitchFamily="18" charset="0"/>
              </a:rPr>
              <a:t>Unions and classes are related.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103000"/>
              <a:buFont typeface="Verdana"/>
              <a:buChar char="•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Verdana"/>
                <a:cs typeface="Times New Roman" pitchFamily="18" charset="0"/>
              </a:rPr>
              <a:t>Scope resolution operator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8"/>
            <a:ext cx="9072563" cy="53722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1259946"/>
            <a:ext cx="9072563" cy="5879747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 class, data is divided into public, private &amp; protected members.</a:t>
            </a:r>
          </a:p>
          <a:p>
            <a:pPr algn="just"/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Also in  C++ structure, we have private, public and protected but, we are not able to design complex program/ application using these structures. But this is possible with class since class supports inheritance concept.</a:t>
            </a:r>
          </a:p>
          <a:p>
            <a:pPr algn="just"/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Now let us start Class concept.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789216"/>
          </a:xfrm>
        </p:spPr>
        <p:txBody>
          <a:bodyPr>
            <a:normAutofit/>
          </a:bodyPr>
          <a:lstStyle/>
          <a:p>
            <a:r>
              <a:rPr lang="en-US" dirty="0" smtClean="0"/>
              <a:t>What is a 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15" y="1175950"/>
            <a:ext cx="9492589" cy="61317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is an extension of C structures.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C++ Structure, the data is accessed by member functions as well as outside member functions. So it is not secured.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C++ there is a rule: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Private data of a class should be accessed with member function of same class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example;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Student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 Private/Public/Protected: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data members;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member functions():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20124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011" y="839965"/>
            <a:ext cx="9408583" cy="591299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Consider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Stu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Private:                    // in C++, by default class data are private.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id;                     so key feature data hiding can be achieved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char name[20];       through private access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specifier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void get()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&gt;&gt;id, name;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}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is able to design secured application using class concept.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8"/>
            <a:ext cx="9072563" cy="28523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16" y="839964"/>
            <a:ext cx="9324578" cy="6383726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So, we can define class as</a:t>
            </a:r>
          </a:p>
          <a:p>
            <a:pPr algn="just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Class is a collection of data members and member functions.</a:t>
            </a:r>
          </a:p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 class, data and member functions are associated together.</a:t>
            </a:r>
          </a:p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Here comes the another feature of OOPs, encapsulation.</a:t>
            </a:r>
          </a:p>
          <a:p>
            <a:pPr algn="just"/>
            <a:r>
              <a:rPr lang="en-US" sz="3600" b="1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Encapsulation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is binding the data and associated function together into a sing unit called 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20124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011" y="923961"/>
            <a:ext cx="9408583" cy="58290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We can also define Class is a user defined data type.</a:t>
            </a:r>
          </a:p>
          <a:p>
            <a:pPr>
              <a:buNone/>
            </a:pPr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How?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To access structure members we should declare structure variables, then only memory is allocated in stack.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Similarly, in Class also, to access the data members of class, memory need to be allocated and this memory will be allocated when objects are created.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8"/>
            <a:ext cx="9072563" cy="28523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010" y="350837"/>
            <a:ext cx="9912615" cy="7208838"/>
          </a:xfrm>
        </p:spPr>
        <p:txBody>
          <a:bodyPr>
            <a:normAutofit fontScale="55000" lnSpcReduction="20000"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So we can say, object is a variable of type class and objects are class variables.</a:t>
            </a:r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Example: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Stu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;     //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is an object, here memory is  </a:t>
            </a:r>
          </a:p>
          <a:p>
            <a:pPr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                 allocated to data member of object</a:t>
            </a:r>
          </a:p>
          <a:p>
            <a:pPr>
              <a:buNone/>
            </a:pP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st.get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();    // calling</a:t>
            </a:r>
          </a:p>
          <a:p>
            <a:pPr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/>
            <a:endParaRPr lang="en-US" sz="37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We can also define class as:</a:t>
            </a:r>
          </a:p>
          <a:p>
            <a:pPr algn="just">
              <a:buNone/>
            </a:pPr>
            <a:r>
              <a:rPr lang="en-US" sz="5100" b="1" dirty="0" smtClean="0">
                <a:latin typeface="Times New Roman" pitchFamily="18" charset="0"/>
                <a:cs typeface="Times New Roman" pitchFamily="18" charset="0"/>
              </a:rPr>
              <a:t>Class is a blue print to construct object and object is the physical representation of class.</a:t>
            </a:r>
          </a:p>
          <a:p>
            <a:pPr algn="just"/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When object is created then only memory is allocated. Which means class never take memory.</a:t>
            </a:r>
          </a:p>
          <a:p>
            <a:pPr algn="just"/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Therefore, object is physical and class is logical.</a:t>
            </a:r>
          </a:p>
          <a:p>
            <a:pPr algn="just"/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Class is blue print and objects are copies or instance of class.</a:t>
            </a:r>
          </a:p>
          <a:p>
            <a:pPr algn="just">
              <a:buNone/>
            </a:pPr>
            <a:r>
              <a:rPr lang="en-US" sz="37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endParaRPr lang="en-US" sz="37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Data Abstraction and Encapsulation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wrapping up of data and function into a single unit ( called class) is known as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encapsulation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is not accessible to the outside world, only those function which are wrapped in the class can access it.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functions provide the interface between the object’s data and the program.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insulation of the data from direct access by the program is called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hiding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information hiding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rc 3"/>
          <p:cNvSpPr>
            <a:spLocks/>
          </p:cNvSpPr>
          <p:nvPr/>
        </p:nvSpPr>
        <p:spPr bwMode="auto">
          <a:xfrm>
            <a:off x="1764109" y="4514806"/>
            <a:ext cx="1512094" cy="151193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hlink"/>
            </a:solidFill>
            <a:prstDash val="dash"/>
            <a:round/>
            <a:headEnd type="none" w="sm" len="sm"/>
            <a:tailEnd type="none" w="lg" len="lg"/>
          </a:ln>
        </p:spPr>
        <p:txBody>
          <a:bodyPr wrap="none" lIns="100794" tIns="50397" rIns="100794" bIns="50397" anchor="ctr"/>
          <a:lstStyle/>
          <a:p>
            <a:pPr eaLnBrk="0" hangingPunct="0"/>
            <a:endParaRPr lang="en-IN"/>
          </a:p>
        </p:txBody>
      </p:sp>
      <p:sp>
        <p:nvSpPr>
          <p:cNvPr id="31747" name="Arc 4"/>
          <p:cNvSpPr>
            <a:spLocks/>
          </p:cNvSpPr>
          <p:nvPr/>
        </p:nvSpPr>
        <p:spPr bwMode="auto">
          <a:xfrm>
            <a:off x="2100130" y="4101824"/>
            <a:ext cx="1512094" cy="151193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hlink"/>
            </a:solidFill>
            <a:prstDash val="dash"/>
            <a:round/>
            <a:headEnd type="none" w="sm" len="sm"/>
            <a:tailEnd type="none" w="lg" len="lg"/>
          </a:ln>
        </p:spPr>
        <p:txBody>
          <a:bodyPr wrap="none" lIns="100794" tIns="50397" rIns="100794" bIns="50397" anchor="ctr"/>
          <a:lstStyle/>
          <a:p>
            <a:pPr eaLnBrk="0" hangingPunct="0"/>
            <a:endParaRPr lang="en-IN"/>
          </a:p>
        </p:txBody>
      </p:sp>
      <p:sp>
        <p:nvSpPr>
          <p:cNvPr id="31748" name="Arc 5"/>
          <p:cNvSpPr>
            <a:spLocks/>
          </p:cNvSpPr>
          <p:nvPr/>
        </p:nvSpPr>
        <p:spPr bwMode="auto">
          <a:xfrm>
            <a:off x="2520156" y="3611845"/>
            <a:ext cx="1512094" cy="151193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hlink"/>
            </a:solidFill>
            <a:prstDash val="dash"/>
            <a:round/>
            <a:headEnd type="none" w="sm" len="sm"/>
            <a:tailEnd type="none" w="lg" len="lg"/>
          </a:ln>
        </p:spPr>
        <p:txBody>
          <a:bodyPr wrap="none" lIns="100794" tIns="50397" rIns="100794" bIns="50397" anchor="ctr"/>
          <a:lstStyle/>
          <a:p>
            <a:pPr eaLnBrk="0" hangingPunct="0"/>
            <a:endParaRPr lang="en-IN"/>
          </a:p>
        </p:txBody>
      </p:sp>
      <p:sp>
        <p:nvSpPr>
          <p:cNvPr id="31749" name="Arc 6"/>
          <p:cNvSpPr>
            <a:spLocks/>
          </p:cNvSpPr>
          <p:nvPr/>
        </p:nvSpPr>
        <p:spPr bwMode="auto">
          <a:xfrm>
            <a:off x="2940182" y="3254860"/>
            <a:ext cx="1512094" cy="151193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hlink"/>
            </a:solidFill>
            <a:prstDash val="dash"/>
            <a:round/>
            <a:headEnd type="none" w="sm" len="sm"/>
            <a:tailEnd type="none" w="lg" len="lg"/>
          </a:ln>
        </p:spPr>
        <p:txBody>
          <a:bodyPr wrap="none" lIns="100794" tIns="50397" rIns="100794" bIns="50397" anchor="ctr"/>
          <a:lstStyle/>
          <a:p>
            <a:pPr eaLnBrk="0" hangingPunct="0"/>
            <a:endParaRPr lang="en-IN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216386" y="2351899"/>
            <a:ext cx="2940182" cy="2099910"/>
            <a:chOff x="3600" y="816"/>
            <a:chExt cx="1920" cy="1392"/>
          </a:xfrm>
        </p:grpSpPr>
        <p:sp>
          <p:nvSpPr>
            <p:cNvPr id="31770" name="Rectangle 8"/>
            <p:cNvSpPr>
              <a:spLocks noChangeArrowheads="1"/>
            </p:cNvSpPr>
            <p:nvPr/>
          </p:nvSpPr>
          <p:spPr bwMode="auto">
            <a:xfrm>
              <a:off x="3600" y="816"/>
              <a:ext cx="1920" cy="13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eaLnBrk="0" hangingPunct="0"/>
              <a:endParaRPr lang="en-IN"/>
            </a:p>
          </p:txBody>
        </p:sp>
        <p:sp>
          <p:nvSpPr>
            <p:cNvPr id="31771" name="AutoShape 9"/>
            <p:cNvSpPr>
              <a:spLocks noChangeArrowheads="1"/>
            </p:cNvSpPr>
            <p:nvPr/>
          </p:nvSpPr>
          <p:spPr bwMode="auto">
            <a:xfrm>
              <a:off x="3792" y="960"/>
              <a:ext cx="1536" cy="110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eaLnBrk="0" hangingPunct="0"/>
              <a:endParaRPr lang="en-IN"/>
            </a:p>
          </p:txBody>
        </p:sp>
        <p:sp>
          <p:nvSpPr>
            <p:cNvPr id="31772" name="Rectangle 10"/>
            <p:cNvSpPr>
              <a:spLocks noChangeArrowheads="1"/>
            </p:cNvSpPr>
            <p:nvPr/>
          </p:nvSpPr>
          <p:spPr bwMode="auto">
            <a:xfrm>
              <a:off x="4368" y="2112"/>
              <a:ext cx="384" cy="48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eaLnBrk="0" hangingPunct="0"/>
              <a:endParaRPr lang="en-IN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 rot="-2727911">
            <a:off x="840145" y="5459726"/>
            <a:ext cx="1763924" cy="756047"/>
            <a:chOff x="962" y="2832"/>
            <a:chExt cx="1744" cy="528"/>
          </a:xfrm>
        </p:grpSpPr>
        <p:sp>
          <p:nvSpPr>
            <p:cNvPr id="31756" name="AutoShape 12"/>
            <p:cNvSpPr>
              <a:spLocks/>
            </p:cNvSpPr>
            <p:nvPr/>
          </p:nvSpPr>
          <p:spPr bwMode="auto">
            <a:xfrm>
              <a:off x="2610" y="2912"/>
              <a:ext cx="96" cy="150"/>
            </a:xfrm>
            <a:prstGeom prst="rightBracket">
              <a:avLst>
                <a:gd name="adj" fmla="val 78125"/>
              </a:avLst>
            </a:prstGeom>
            <a:solidFill>
              <a:schemeClr val="hlink"/>
            </a:solidFill>
            <a:ln w="38100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eaLnBrk="0" hangingPunct="0"/>
              <a:endParaRPr lang="en-IN"/>
            </a:p>
          </p:txBody>
        </p:sp>
        <p:sp>
          <p:nvSpPr>
            <p:cNvPr id="31757" name="AutoShape 13"/>
            <p:cNvSpPr>
              <a:spLocks noChangeArrowheads="1"/>
            </p:cNvSpPr>
            <p:nvPr/>
          </p:nvSpPr>
          <p:spPr bwMode="auto">
            <a:xfrm>
              <a:off x="962" y="2832"/>
              <a:ext cx="1648" cy="52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vert="eaVert" wrap="none" anchor="ctr"/>
            <a:lstStyle/>
            <a:p>
              <a:pPr eaLnBrk="0" hangingPunct="0"/>
              <a:endParaRPr lang="en-US" sz="2000" dirty="0">
                <a:latin typeface="Arial" pitchFamily="34" charset="0"/>
              </a:endParaRPr>
            </a:p>
          </p:txBody>
        </p:sp>
        <p:sp>
          <p:nvSpPr>
            <p:cNvPr id="31758" name="Rectangle 14"/>
            <p:cNvSpPr>
              <a:spLocks noChangeArrowheads="1"/>
            </p:cNvSpPr>
            <p:nvPr/>
          </p:nvSpPr>
          <p:spPr bwMode="auto">
            <a:xfrm>
              <a:off x="2275" y="2905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eaLnBrk="0" hangingPunct="0"/>
              <a:endParaRPr lang="en-IN"/>
            </a:p>
          </p:txBody>
        </p:sp>
        <p:sp>
          <p:nvSpPr>
            <p:cNvPr id="31759" name="Rectangle 15"/>
            <p:cNvSpPr>
              <a:spLocks noChangeArrowheads="1"/>
            </p:cNvSpPr>
            <p:nvPr/>
          </p:nvSpPr>
          <p:spPr bwMode="auto">
            <a:xfrm>
              <a:off x="2275" y="3064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eaLnBrk="0" hangingPunct="0"/>
              <a:endParaRPr lang="en-IN"/>
            </a:p>
          </p:txBody>
        </p:sp>
        <p:sp>
          <p:nvSpPr>
            <p:cNvPr id="31760" name="Rectangle 16"/>
            <p:cNvSpPr>
              <a:spLocks noChangeArrowheads="1"/>
            </p:cNvSpPr>
            <p:nvPr/>
          </p:nvSpPr>
          <p:spPr bwMode="auto">
            <a:xfrm>
              <a:off x="2275" y="3227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eaLnBrk="0" hangingPunct="0"/>
              <a:endParaRPr lang="en-IN"/>
            </a:p>
          </p:txBody>
        </p:sp>
        <p:sp>
          <p:nvSpPr>
            <p:cNvPr id="31761" name="Rectangle 17"/>
            <p:cNvSpPr>
              <a:spLocks noChangeArrowheads="1"/>
            </p:cNvSpPr>
            <p:nvPr/>
          </p:nvSpPr>
          <p:spPr bwMode="auto">
            <a:xfrm>
              <a:off x="2034" y="2903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eaLnBrk="0" hangingPunct="0"/>
              <a:endParaRPr lang="en-IN"/>
            </a:p>
          </p:txBody>
        </p:sp>
        <p:sp>
          <p:nvSpPr>
            <p:cNvPr id="31762" name="Rectangle 18"/>
            <p:cNvSpPr>
              <a:spLocks noChangeArrowheads="1"/>
            </p:cNvSpPr>
            <p:nvPr/>
          </p:nvSpPr>
          <p:spPr bwMode="auto">
            <a:xfrm>
              <a:off x="2034" y="3062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eaLnBrk="0" hangingPunct="0"/>
              <a:endParaRPr lang="en-IN"/>
            </a:p>
          </p:txBody>
        </p:sp>
        <p:sp>
          <p:nvSpPr>
            <p:cNvPr id="31763" name="Rectangle 19"/>
            <p:cNvSpPr>
              <a:spLocks noChangeArrowheads="1"/>
            </p:cNvSpPr>
            <p:nvPr/>
          </p:nvSpPr>
          <p:spPr bwMode="auto">
            <a:xfrm>
              <a:off x="2034" y="3225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eaLnBrk="0" hangingPunct="0"/>
              <a:endParaRPr lang="en-IN"/>
            </a:p>
          </p:txBody>
        </p:sp>
        <p:sp>
          <p:nvSpPr>
            <p:cNvPr id="31764" name="Rectangle 20"/>
            <p:cNvSpPr>
              <a:spLocks noChangeArrowheads="1"/>
            </p:cNvSpPr>
            <p:nvPr/>
          </p:nvSpPr>
          <p:spPr bwMode="auto">
            <a:xfrm>
              <a:off x="1794" y="2905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eaLnBrk="0" hangingPunct="0"/>
              <a:endParaRPr lang="en-IN"/>
            </a:p>
          </p:txBody>
        </p:sp>
        <p:sp>
          <p:nvSpPr>
            <p:cNvPr id="31765" name="Rectangle 21"/>
            <p:cNvSpPr>
              <a:spLocks noChangeArrowheads="1"/>
            </p:cNvSpPr>
            <p:nvPr/>
          </p:nvSpPr>
          <p:spPr bwMode="auto">
            <a:xfrm>
              <a:off x="1794" y="3064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eaLnBrk="0" hangingPunct="0"/>
              <a:endParaRPr lang="en-IN"/>
            </a:p>
          </p:txBody>
        </p:sp>
        <p:sp>
          <p:nvSpPr>
            <p:cNvPr id="31766" name="Rectangle 22"/>
            <p:cNvSpPr>
              <a:spLocks noChangeArrowheads="1"/>
            </p:cNvSpPr>
            <p:nvPr/>
          </p:nvSpPr>
          <p:spPr bwMode="auto">
            <a:xfrm>
              <a:off x="1794" y="3227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eaLnBrk="0" hangingPunct="0"/>
              <a:endParaRPr lang="en-IN"/>
            </a:p>
          </p:txBody>
        </p:sp>
        <p:sp>
          <p:nvSpPr>
            <p:cNvPr id="31767" name="Rectangle 23"/>
            <p:cNvSpPr>
              <a:spLocks noChangeArrowheads="1"/>
            </p:cNvSpPr>
            <p:nvPr/>
          </p:nvSpPr>
          <p:spPr bwMode="auto">
            <a:xfrm>
              <a:off x="1554" y="2903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eaLnBrk="0" hangingPunct="0"/>
              <a:endParaRPr lang="en-IN"/>
            </a:p>
          </p:txBody>
        </p:sp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1554" y="3062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eaLnBrk="0" hangingPunct="0"/>
              <a:endParaRPr lang="en-IN"/>
            </a:p>
          </p:txBody>
        </p:sp>
        <p:sp>
          <p:nvSpPr>
            <p:cNvPr id="31769" name="Rectangle 25"/>
            <p:cNvSpPr>
              <a:spLocks noChangeArrowheads="1"/>
            </p:cNvSpPr>
            <p:nvPr/>
          </p:nvSpPr>
          <p:spPr bwMode="auto">
            <a:xfrm>
              <a:off x="1554" y="3225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eaLnBrk="0" hangingPunct="0"/>
              <a:endParaRPr lang="en-IN"/>
            </a:p>
          </p:txBody>
        </p:sp>
      </p:grpSp>
      <p:sp>
        <p:nvSpPr>
          <p:cNvPr id="31752" name="Text Box 28"/>
          <p:cNvSpPr txBox="1">
            <a:spLocks noChangeArrowheads="1"/>
          </p:cNvSpPr>
          <p:nvPr/>
        </p:nvSpPr>
        <p:spPr bwMode="auto">
          <a:xfrm>
            <a:off x="2604161" y="6299729"/>
            <a:ext cx="7224448" cy="397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993" tIns="59497" rIns="118993" bIns="59497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 u="none">
                <a:solidFill>
                  <a:schemeClr val="tx2"/>
                </a:solidFill>
              </a:rPr>
              <a:t>Improves Resiliency</a:t>
            </a:r>
          </a:p>
        </p:txBody>
      </p:sp>
      <p:sp>
        <p:nvSpPr>
          <p:cNvPr id="31753" name="Rectangle 30"/>
          <p:cNvSpPr>
            <a:spLocks noGrp="1" noChangeArrowheads="1"/>
          </p:cNvSpPr>
          <p:nvPr>
            <p:ph idx="1"/>
          </p:nvPr>
        </p:nvSpPr>
        <p:spPr>
          <a:xfrm>
            <a:off x="756047" y="1427939"/>
            <a:ext cx="8568531" cy="4619801"/>
          </a:xfrm>
        </p:spPr>
        <p:txBody>
          <a:bodyPr/>
          <a:lstStyle/>
          <a:p>
            <a:pPr eaLnBrk="1" hangingPunct="1"/>
            <a:r>
              <a:rPr lang="en-US" smtClean="0"/>
              <a:t>Hide implementation from clients</a:t>
            </a:r>
          </a:p>
          <a:p>
            <a:pPr lvl="1" eaLnBrk="1" hangingPunct="1"/>
            <a:r>
              <a:rPr lang="en-US" smtClean="0"/>
              <a:t>Clients depend on interface</a:t>
            </a:r>
          </a:p>
        </p:txBody>
      </p:sp>
      <p:sp>
        <p:nvSpPr>
          <p:cNvPr id="31754" name="Rectangle 29"/>
          <p:cNvSpPr>
            <a:spLocks noGrp="1" noChangeArrowheads="1"/>
          </p:cNvSpPr>
          <p:nvPr>
            <p:ph type="title"/>
          </p:nvPr>
        </p:nvSpPr>
        <p:spPr>
          <a:xfrm>
            <a:off x="756047" y="167993"/>
            <a:ext cx="8568531" cy="839964"/>
          </a:xfrm>
        </p:spPr>
        <p:txBody>
          <a:bodyPr/>
          <a:lstStyle/>
          <a:p>
            <a:pPr algn="l" eaLnBrk="1" hangingPunct="1"/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Encapsulation</a:t>
            </a:r>
          </a:p>
        </p:txBody>
      </p:sp>
      <p:sp>
        <p:nvSpPr>
          <p:cNvPr id="31755" name="Text Box 31"/>
          <p:cNvSpPr txBox="1">
            <a:spLocks noChangeArrowheads="1"/>
          </p:cNvSpPr>
          <p:nvPr/>
        </p:nvSpPr>
        <p:spPr bwMode="auto">
          <a:xfrm>
            <a:off x="5509342" y="4971537"/>
            <a:ext cx="4188010" cy="790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18993" tIns="59497" rIns="118993" bIns="59497">
            <a:spAutoFit/>
          </a:bodyPr>
          <a:lstStyle/>
          <a:p>
            <a:pPr eaLnBrk="0" hangingPunct="0"/>
            <a:r>
              <a:rPr lang="en-US" sz="2200" dirty="0"/>
              <a:t>How does an object encapsulate?</a:t>
            </a:r>
          </a:p>
          <a:p>
            <a:pPr eaLnBrk="0" hangingPunct="0"/>
            <a:r>
              <a:rPr lang="en-US" sz="2200" dirty="0"/>
              <a:t>What does it encapsulate?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612224" y="1259946"/>
            <a:ext cx="2864928" cy="4159572"/>
            <a:chOff x="576" y="768"/>
            <a:chExt cx="1637" cy="2377"/>
          </a:xfrm>
        </p:grpSpPr>
        <p:graphicFrame>
          <p:nvGraphicFramePr>
            <p:cNvPr id="1028" name="Object 4"/>
            <p:cNvGraphicFramePr>
              <a:graphicFrameLocks/>
            </p:cNvGraphicFramePr>
            <p:nvPr/>
          </p:nvGraphicFramePr>
          <p:xfrm>
            <a:off x="576" y="768"/>
            <a:ext cx="1637" cy="733"/>
          </p:xfrm>
          <a:graphic>
            <a:graphicData uri="http://schemas.openxmlformats.org/presentationml/2006/ole">
              <p:oleObj spid="_x0000_s1028" name="Clip" r:id="rId4" imgW="5370480" imgH="2617560" progId="">
                <p:embed/>
              </p:oleObj>
            </a:graphicData>
          </a:graphic>
        </p:graphicFrame>
        <p:sp>
          <p:nvSpPr>
            <p:cNvPr id="1038" name="Text Box 5"/>
            <p:cNvSpPr txBox="1">
              <a:spLocks noChangeArrowheads="1"/>
            </p:cNvSpPr>
            <p:nvPr/>
          </p:nvSpPr>
          <p:spPr bwMode="auto">
            <a:xfrm>
              <a:off x="866" y="1632"/>
              <a:ext cx="1056" cy="1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7950" tIns="53975" rIns="107950" bIns="53975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200" dirty="0">
                  <a:solidFill>
                    <a:schemeClr val="tx2"/>
                  </a:solidFill>
                </a:rPr>
                <a:t>Salesperson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2200" dirty="0">
                  <a:solidFill>
                    <a:schemeClr val="tx2"/>
                  </a:solidFill>
                </a:rPr>
                <a:t>Not saying Which salesperson – just a salesperson in general!!!</a:t>
              </a:r>
              <a:endParaRPr lang="en-US" sz="15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20026" y="3191863"/>
            <a:ext cx="2520156" cy="2302901"/>
            <a:chOff x="0" y="2256"/>
            <a:chExt cx="1440" cy="1316"/>
          </a:xfrm>
        </p:grpSpPr>
        <p:graphicFrame>
          <p:nvGraphicFramePr>
            <p:cNvPr id="1027" name="Object 7"/>
            <p:cNvGraphicFramePr>
              <a:graphicFrameLocks/>
            </p:cNvGraphicFramePr>
            <p:nvPr/>
          </p:nvGraphicFramePr>
          <p:xfrm>
            <a:off x="330" y="2256"/>
            <a:ext cx="781" cy="897"/>
          </p:xfrm>
          <a:graphic>
            <a:graphicData uri="http://schemas.openxmlformats.org/presentationml/2006/ole">
              <p:oleObj spid="_x0000_s1027" name="Clip" r:id="rId5" imgW="3912840" imgH="4873320" progId="">
                <p:embed/>
              </p:oleObj>
            </a:graphicData>
          </a:graphic>
        </p:graphicFrame>
        <p:sp>
          <p:nvSpPr>
            <p:cNvPr id="1037" name="Text Box 8"/>
            <p:cNvSpPr txBox="1">
              <a:spLocks noChangeArrowheads="1"/>
            </p:cNvSpPr>
            <p:nvPr/>
          </p:nvSpPr>
          <p:spPr bwMode="auto">
            <a:xfrm>
              <a:off x="0" y="3312"/>
              <a:ext cx="1440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7950" tIns="53975" rIns="107950" bIns="53975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200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720417" y="3191863"/>
            <a:ext cx="2772172" cy="1630930"/>
            <a:chOff x="2208" y="1776"/>
            <a:chExt cx="1584" cy="932"/>
          </a:xfrm>
        </p:grpSpPr>
        <p:graphicFrame>
          <p:nvGraphicFramePr>
            <p:cNvPr id="1026" name="Object 10"/>
            <p:cNvGraphicFramePr>
              <a:graphicFrameLocks/>
            </p:cNvGraphicFramePr>
            <p:nvPr/>
          </p:nvGraphicFramePr>
          <p:xfrm>
            <a:off x="2594" y="1776"/>
            <a:ext cx="812" cy="544"/>
          </p:xfrm>
          <a:graphic>
            <a:graphicData uri="http://schemas.openxmlformats.org/presentationml/2006/ole">
              <p:oleObj spid="_x0000_s1026" name="Clip" r:id="rId6" imgW="4606920" imgH="3365280" progId="">
                <p:embed/>
              </p:oleObj>
            </a:graphicData>
          </a:graphic>
        </p:graphicFrame>
        <p:sp>
          <p:nvSpPr>
            <p:cNvPr id="1036" name="Text Box 11"/>
            <p:cNvSpPr txBox="1">
              <a:spLocks noChangeArrowheads="1"/>
            </p:cNvSpPr>
            <p:nvPr/>
          </p:nvSpPr>
          <p:spPr bwMode="auto">
            <a:xfrm>
              <a:off x="2208" y="2448"/>
              <a:ext cx="1584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7950" tIns="53975" rIns="107950" bIns="53975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200" dirty="0">
                  <a:solidFill>
                    <a:schemeClr val="tx2"/>
                  </a:solidFill>
                </a:rPr>
                <a:t>Product</a:t>
              </a:r>
            </a:p>
          </p:txBody>
        </p:sp>
      </p:grpSp>
      <p:sp>
        <p:nvSpPr>
          <p:cNvPr id="1032" name="Text Box 12"/>
          <p:cNvSpPr txBox="1">
            <a:spLocks noChangeArrowheads="1"/>
          </p:cNvSpPr>
          <p:nvPr/>
        </p:nvSpPr>
        <p:spPr bwMode="auto">
          <a:xfrm>
            <a:off x="336021" y="5627759"/>
            <a:ext cx="9324578" cy="1628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993" tIns="59497" rIns="118993" bIns="59497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 i="1" u="none" dirty="0">
                <a:solidFill>
                  <a:schemeClr val="tx2"/>
                </a:solidFill>
              </a:rPr>
              <a:t>“It emphasis on only essential things in application while ignoring rest of the details”</a:t>
            </a:r>
          </a:p>
          <a:p>
            <a:pPr algn="l" eaLnBrk="0" hangingPunct="0">
              <a:spcBef>
                <a:spcPct val="50000"/>
              </a:spcBef>
            </a:pPr>
            <a:endParaRPr lang="en-US" sz="2800" b="1" i="1" u="none" dirty="0">
              <a:solidFill>
                <a:schemeClr val="tx2"/>
              </a:solidFill>
            </a:endParaRPr>
          </a:p>
        </p:txBody>
      </p:sp>
      <p:sp>
        <p:nvSpPr>
          <p:cNvPr id="103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072563" cy="217963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  Abstraction 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refers to the act of representing essential features without including the background details or explanations.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solidFill>
                <a:srgbClr val="0000FF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520156" y="2687884"/>
            <a:ext cx="1176073" cy="1007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00391" y="2603888"/>
            <a:ext cx="1176073" cy="755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Classes use the concept of abstraction and are defined as a list 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abstract attributes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such as size, weight and cost 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functions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operate on these attributes.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They encapsulate all the essential properties of the objects that are to be created.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attributes are sometimes called as data members and functions that operate on these data are called methods or member functions.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Since the classes use the concept of data abstraction, they are known as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Abstract Data Types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(ADT)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28728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63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Before we start !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0" y="1824120"/>
            <a:ext cx="9069840" cy="438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45000"/>
              <a:buFont typeface="Verdana"/>
              <a:buChar char="•"/>
            </a:pPr>
            <a:r>
              <a:rPr lang="en-IN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Verdana"/>
                <a:cs typeface="Times New Roman" pitchFamily="18" charset="0"/>
              </a:rPr>
              <a:t>What </a:t>
            </a:r>
            <a:r>
              <a:rPr lang="en-IN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Verdana"/>
                <a:cs typeface="Times New Roman" pitchFamily="18" charset="0"/>
              </a:rPr>
              <a:t>is procedure oriented programming?</a:t>
            </a:r>
            <a:endParaRPr lang="en-IN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45000"/>
              <a:buFont typeface="Verdana"/>
              <a:buChar char="•"/>
            </a:pPr>
            <a:r>
              <a:rPr lang="en-IN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Verdana"/>
                <a:cs typeface="Times New Roman" pitchFamily="18" charset="0"/>
              </a:rPr>
              <a:t>Some flaws of procedure oriented programming!</a:t>
            </a:r>
            <a:endParaRPr lang="en-IN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Inheritance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Inheritance is the process by which objects of one class acquire the properties of objects of another class.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supports the concept of hierarchical classification.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:, the transportation ‘Bus’ is a part of the class ‘Land vehicle’ which is again part of the class ‘Vehicle’.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principle behind this sort of division is that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each derived class shares common characteristics with the class from which it is derived.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Also, the concept of inheritance provide the idea of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reusability.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means that we can add additional features to an existing class without modifying it.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>
          <a:xfrm>
            <a:off x="756047" y="251989"/>
            <a:ext cx="8568531" cy="755968"/>
          </a:xfrm>
        </p:spPr>
        <p:txBody>
          <a:bodyPr/>
          <a:lstStyle/>
          <a:p>
            <a:pPr algn="l" eaLnBrk="1" hangingPunct="1"/>
            <a:r>
              <a:rPr lang="en-IN" dirty="0" smtClean="0">
                <a:solidFill>
                  <a:srgbClr val="0000FF"/>
                </a:solidFill>
              </a:rPr>
              <a:t>Inheritance support Sharing</a:t>
            </a:r>
          </a:p>
        </p:txBody>
      </p:sp>
      <p:pic>
        <p:nvPicPr>
          <p:cNvPr id="33795" name="Picture 2" descr="C:\Users\RNSIT\Desktop\sharing-03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72042" y="1007957"/>
            <a:ext cx="8484526" cy="4199819"/>
          </a:xfrm>
        </p:spPr>
      </p:pic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36021" y="1"/>
            <a:ext cx="9744604" cy="6965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 anchor="ctr">
            <a:spAutoFit/>
          </a:bodyPr>
          <a:lstStyle/>
          <a:p>
            <a:pPr indent="503972" eaLnBrk="0" hangingPunct="0"/>
            <a:endParaRPr lang="en-US" sz="1300" dirty="0">
              <a:cs typeface="Times New Roman" pitchFamily="18" charset="0"/>
            </a:endParaRPr>
          </a:p>
          <a:p>
            <a:pPr indent="503972" eaLnBrk="0" hangingPunct="0"/>
            <a:endParaRPr lang="en-US" sz="1300" dirty="0">
              <a:cs typeface="Times New Roman" pitchFamily="18" charset="0"/>
            </a:endParaRPr>
          </a:p>
          <a:p>
            <a:pPr indent="503972" eaLnBrk="0" hangingPunct="0"/>
            <a:endParaRPr lang="en-US" sz="1300" dirty="0">
              <a:cs typeface="Times New Roman" pitchFamily="18" charset="0"/>
            </a:endParaRPr>
          </a:p>
          <a:p>
            <a:pPr indent="503972" eaLnBrk="0" hangingPunct="0"/>
            <a:endParaRPr lang="en-US" sz="1300" dirty="0">
              <a:cs typeface="Times New Roman" pitchFamily="18" charset="0"/>
            </a:endParaRPr>
          </a:p>
          <a:p>
            <a:pPr indent="503972" eaLnBrk="0" hangingPunct="0"/>
            <a:endParaRPr lang="en-US" sz="1300" dirty="0">
              <a:cs typeface="Times New Roman" pitchFamily="18" charset="0"/>
            </a:endParaRPr>
          </a:p>
          <a:p>
            <a:pPr indent="503972" eaLnBrk="0" hangingPunct="0"/>
            <a:endParaRPr lang="en-US" sz="1300" dirty="0">
              <a:cs typeface="Times New Roman" pitchFamily="18" charset="0"/>
            </a:endParaRPr>
          </a:p>
          <a:p>
            <a:pPr indent="503972" eaLnBrk="0" hangingPunct="0"/>
            <a:endParaRPr lang="en-US" sz="1300" dirty="0">
              <a:cs typeface="Times New Roman" pitchFamily="18" charset="0"/>
            </a:endParaRPr>
          </a:p>
          <a:p>
            <a:pPr indent="503972" eaLnBrk="0" hangingPunct="0"/>
            <a:endParaRPr lang="en-US" sz="1300" dirty="0">
              <a:cs typeface="Times New Roman" pitchFamily="18" charset="0"/>
            </a:endParaRPr>
          </a:p>
          <a:p>
            <a:pPr indent="503972" eaLnBrk="0" hangingPunct="0"/>
            <a:endParaRPr lang="en-US" sz="1300" dirty="0">
              <a:cs typeface="Times New Roman" pitchFamily="18" charset="0"/>
            </a:endParaRPr>
          </a:p>
          <a:p>
            <a:pPr indent="503972" eaLnBrk="0" hangingPunct="0"/>
            <a:endParaRPr lang="en-US" sz="1300" dirty="0">
              <a:cs typeface="Times New Roman" pitchFamily="18" charset="0"/>
            </a:endParaRPr>
          </a:p>
          <a:p>
            <a:pPr indent="503972" eaLnBrk="0" hangingPunct="0"/>
            <a:endParaRPr lang="en-US" sz="1300" dirty="0">
              <a:cs typeface="Times New Roman" pitchFamily="18" charset="0"/>
            </a:endParaRPr>
          </a:p>
          <a:p>
            <a:pPr indent="503972" eaLnBrk="0" hangingPunct="0"/>
            <a:endParaRPr lang="en-US" sz="1300" dirty="0">
              <a:cs typeface="Times New Roman" pitchFamily="18" charset="0"/>
            </a:endParaRPr>
          </a:p>
          <a:p>
            <a:pPr indent="503972" eaLnBrk="0" hangingPunct="0"/>
            <a:endParaRPr lang="en-US" sz="1300" dirty="0">
              <a:cs typeface="Times New Roman" pitchFamily="18" charset="0"/>
            </a:endParaRPr>
          </a:p>
          <a:p>
            <a:pPr indent="503972" eaLnBrk="0" hangingPunct="0"/>
            <a:endParaRPr lang="en-US" sz="1300" dirty="0">
              <a:cs typeface="Times New Roman" pitchFamily="18" charset="0"/>
            </a:endParaRPr>
          </a:p>
          <a:p>
            <a:pPr indent="503972" eaLnBrk="0" hangingPunct="0"/>
            <a:endParaRPr lang="en-US" sz="1300" dirty="0">
              <a:cs typeface="Times New Roman" pitchFamily="18" charset="0"/>
            </a:endParaRPr>
          </a:p>
          <a:p>
            <a:pPr indent="503972" eaLnBrk="0" hangingPunct="0"/>
            <a:endParaRPr lang="en-US" sz="1300" dirty="0">
              <a:cs typeface="Times New Roman" pitchFamily="18" charset="0"/>
            </a:endParaRPr>
          </a:p>
          <a:p>
            <a:pPr indent="503972" eaLnBrk="0" hangingPunct="0"/>
            <a:endParaRPr lang="en-US" sz="1300" dirty="0">
              <a:cs typeface="Times New Roman" pitchFamily="18" charset="0"/>
            </a:endParaRPr>
          </a:p>
          <a:p>
            <a:pPr indent="503972" eaLnBrk="0" hangingPunct="0"/>
            <a:endParaRPr lang="en-US" sz="1300" dirty="0">
              <a:cs typeface="Times New Roman" pitchFamily="18" charset="0"/>
            </a:endParaRPr>
          </a:p>
          <a:p>
            <a:pPr indent="503972" eaLnBrk="0" hangingPunct="0"/>
            <a:endParaRPr lang="en-US" sz="1300" dirty="0">
              <a:cs typeface="Times New Roman" pitchFamily="18" charset="0"/>
            </a:endParaRPr>
          </a:p>
          <a:p>
            <a:pPr indent="503972" eaLnBrk="0" hangingPunct="0"/>
            <a:endParaRPr lang="en-US" sz="1300" dirty="0">
              <a:cs typeface="Times New Roman" pitchFamily="18" charset="0"/>
            </a:endParaRPr>
          </a:p>
          <a:p>
            <a:pPr indent="503972" eaLnBrk="0" hangingPunct="0"/>
            <a:endParaRPr lang="en-US" sz="1300" dirty="0">
              <a:cs typeface="Times New Roman" pitchFamily="18" charset="0"/>
            </a:endParaRPr>
          </a:p>
          <a:p>
            <a:pPr indent="503972" eaLnBrk="0" hangingPunct="0"/>
            <a:endParaRPr lang="en-US" sz="1300" dirty="0">
              <a:cs typeface="Times New Roman" pitchFamily="18" charset="0"/>
            </a:endParaRPr>
          </a:p>
          <a:p>
            <a:pPr indent="503972" eaLnBrk="0" hangingPunct="0"/>
            <a:endParaRPr lang="en-US" sz="1300" dirty="0">
              <a:cs typeface="Times New Roman" pitchFamily="18" charset="0"/>
            </a:endParaRPr>
          </a:p>
          <a:p>
            <a:pPr indent="503972" eaLnBrk="0" hangingPunct="0"/>
            <a:endParaRPr lang="en-US" sz="1300" dirty="0">
              <a:cs typeface="Times New Roman" pitchFamily="18" charset="0"/>
            </a:endParaRPr>
          </a:p>
          <a:p>
            <a:pPr indent="503972" eaLnBrk="0" hangingPunct="0"/>
            <a:endParaRPr lang="en-US" sz="1300" dirty="0">
              <a:cs typeface="Times New Roman" pitchFamily="18" charset="0"/>
            </a:endParaRPr>
          </a:p>
          <a:p>
            <a:pPr indent="503972" eaLnBrk="0" hangingPunct="0"/>
            <a:endParaRPr lang="en-US" sz="1300" dirty="0">
              <a:cs typeface="Times New Roman" pitchFamily="18" charset="0"/>
            </a:endParaRPr>
          </a:p>
          <a:p>
            <a:pPr indent="503972" algn="just" eaLnBrk="0" hangingPunct="0">
              <a:buFont typeface="Arial" pitchFamily="34" charset="0"/>
              <a:buChar char="•"/>
            </a:pPr>
            <a:r>
              <a:rPr lang="en-US" sz="3100" dirty="0">
                <a:cs typeface="Times New Roman" pitchFamily="18" charset="0"/>
              </a:rPr>
              <a:t>OO development not only lets you share information within an application, but also offers the prospect of </a:t>
            </a:r>
            <a:r>
              <a:rPr lang="en-US" sz="3100" dirty="0">
                <a:solidFill>
                  <a:srgbClr val="FF0000"/>
                </a:solidFill>
                <a:cs typeface="Times New Roman" pitchFamily="18" charset="0"/>
              </a:rPr>
              <a:t>reusing designs and code </a:t>
            </a:r>
            <a:r>
              <a:rPr lang="en-US" sz="3100" dirty="0">
                <a:cs typeface="Times New Roman" pitchFamily="18" charset="0"/>
              </a:rPr>
              <a:t>on future projects. </a:t>
            </a:r>
            <a:endParaRPr lang="en-US" sz="3100" dirty="0"/>
          </a:p>
          <a:p>
            <a:pPr indent="503972" eaLnBrk="0" hangingPunct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167994"/>
            <a:ext cx="9072563" cy="716244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Polymorphism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5912" y="1112837"/>
            <a:ext cx="9448799" cy="5943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Polymorphism is another important OOP concept.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Polymorphism, a Greek term, means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ability to take more than one form.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operation may exhibit different behaviors in different instances. The behavior depends upon the types of data used in the operation.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ex: consider the operation of addition. For two numbers, the operation will generate a sum. If the operands are strings, then the operation would produce a third string by concatenation.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process of making 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operatior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exhibit different behaviors in different instances is known as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operator overloading.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single function name can be used to handle different numbers and different types of arguments.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similar to a particular word having several different meanings depending on the context.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a single function name to perform different types of tasks is known as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function overloading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FF00"/>
                </a:solidFill>
                <a:latin typeface="Algerian" pitchFamily="82" charset="0"/>
              </a:rPr>
              <a:t>Origin of C++</a:t>
            </a:r>
            <a:endParaRPr lang="en-US" sz="5400" dirty="0">
              <a:solidFill>
                <a:srgbClr val="FFFF00"/>
              </a:solidFill>
              <a:latin typeface="Algerian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28728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63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Origin of C++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0" y="1266840"/>
            <a:ext cx="9768960" cy="615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C++ Development started in 1979.</a:t>
            </a:r>
            <a:endParaRPr lang="en-IN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endParaRPr lang="en-IN" sz="3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ea typeface="DejaVu Sans"/>
              <a:cs typeface="Times New Roman" pitchFamily="18" charset="0"/>
            </a:endParaRPr>
          </a:p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During </a:t>
            </a: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the creation of Ph.D. thesis, </a:t>
            </a:r>
            <a:r>
              <a:rPr lang="en-IN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Bjarne</a:t>
            </a: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</a:t>
            </a:r>
            <a:r>
              <a:rPr lang="en-IN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Stroustrup</a:t>
            </a: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worked with language called </a:t>
            </a:r>
            <a:r>
              <a:rPr lang="en-IN" sz="3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Simula</a:t>
            </a: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.</a:t>
            </a:r>
            <a:endParaRPr lang="en-IN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endParaRPr lang="en-IN" sz="3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ea typeface="DejaVu Sans"/>
              <a:cs typeface="Times New Roman" pitchFamily="18" charset="0"/>
            </a:endParaRPr>
          </a:p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3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Simula</a:t>
            </a:r>
            <a:r>
              <a:rPr lang="en-IN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</a:t>
            </a: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was first language to support object-oriented programming </a:t>
            </a:r>
            <a:r>
              <a:rPr lang="en-IN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paradigm.</a:t>
            </a:r>
            <a:endParaRPr lang="en-IN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endParaRPr lang="en-IN" sz="3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ea typeface="DejaVu Sans"/>
              <a:cs typeface="Times New Roman" pitchFamily="18" charset="0"/>
            </a:endParaRPr>
          </a:p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3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Bjarne</a:t>
            </a:r>
            <a:r>
              <a:rPr lang="en-IN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</a:t>
            </a:r>
            <a:r>
              <a:rPr lang="en-IN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Stroustrup</a:t>
            </a: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identified that this OOP features can be included in the software development.</a:t>
            </a:r>
            <a:endParaRPr lang="en-IN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28728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Origin of C</a:t>
            </a:r>
            <a:r>
              <a:rPr lang="en-IN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++...</a:t>
            </a:r>
            <a:endParaRPr lang="en-IN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0" y="1417637"/>
            <a:ext cx="9917112" cy="586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After that </a:t>
            </a:r>
            <a:r>
              <a:rPr lang="en-IN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Bjarne</a:t>
            </a: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</a:t>
            </a:r>
            <a:r>
              <a:rPr lang="en-IN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Stroustrup</a:t>
            </a: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started working on the C language and added more extra OOP features to the classic C.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endParaRPr lang="en-IN" sz="3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ea typeface="DejaVu Sans"/>
              <a:cs typeface="Times New Roman" pitchFamily="18" charset="0"/>
            </a:endParaRPr>
          </a:p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He </a:t>
            </a: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added features in such a fashion that the basic </a:t>
            </a:r>
            <a:r>
              <a:rPr lang="en-IN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flavour </a:t>
            </a: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of C remains unaffected.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endParaRPr lang="en-IN" sz="3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ea typeface="DejaVu Sans"/>
              <a:cs typeface="Times New Roman" pitchFamily="18" charset="0"/>
            </a:endParaRPr>
          </a:p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C</a:t>
            </a: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++ includes some add-on features such as classes, basic inheritance, in-lining, default function arguments, and strong type checking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  <a:latin typeface="Algerian" pitchFamily="82" charset="0"/>
              </a:rPr>
              <a:t>Fundamentals  of  C++</a:t>
            </a:r>
            <a:endParaRPr lang="en-US" b="1" dirty="0">
              <a:solidFill>
                <a:srgbClr val="FFFF00"/>
              </a:solidFill>
              <a:latin typeface="Algerian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28728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63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C++ Compilers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0" y="1824120"/>
            <a:ext cx="9069840" cy="438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Visual C++ </a:t>
            </a:r>
            <a:r>
              <a:rPr lang="en-I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- 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Microsoft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Turbo C</a:t>
            </a:r>
            <a:r>
              <a:rPr lang="en-I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++            - 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Borland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GCC                      - 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GNU Project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Borland C++ </a:t>
            </a:r>
            <a:r>
              <a:rPr lang="en-I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- 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Borland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Intel C++ </a:t>
            </a:r>
            <a:r>
              <a:rPr lang="en-I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Complier   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– Intel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Hp Ac++ </a:t>
            </a:r>
            <a:r>
              <a:rPr lang="en-I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 - </a:t>
            </a:r>
            <a:r>
              <a:rPr lang="en-IN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Hewlet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Packard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28728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63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Compliers that we will use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0" y="1808280"/>
            <a:ext cx="9069840" cy="438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GCC – GCC is an Acronym for "GNU Compiler Collection".</a:t>
            </a:r>
            <a:endParaRPr lang="en-IN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endParaRPr lang="en-IN" sz="3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ea typeface="DejaVu Sans"/>
              <a:cs typeface="Times New Roman" pitchFamily="18" charset="0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It </a:t>
            </a: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is a collection of compilers for C, C++, Fortran and other tools.</a:t>
            </a:r>
            <a:endParaRPr lang="en-IN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endParaRPr lang="en-IN" sz="3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ea typeface="DejaVu Sans"/>
              <a:cs typeface="Times New Roman" pitchFamily="18" charset="0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g</a:t>
            </a: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++ hello.cpp -o hello</a:t>
            </a:r>
            <a:endParaRPr lang="en-IN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./hello</a:t>
            </a:r>
            <a:endParaRPr lang="en-IN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Procedure oriented Vs Object oriented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16" y="1763925"/>
            <a:ext cx="9324578" cy="4989036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What is Procedure oriented?</a:t>
            </a:r>
          </a:p>
          <a:p>
            <a:pPr algn="just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Best example of procedure or function oriented programming language is C.</a:t>
            </a:r>
          </a:p>
          <a:p>
            <a:pPr algn="just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 C, total program is divided into subprograms or sub routines , which is technically called functions.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28728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63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Sample C++ program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-360" y="1663560"/>
            <a:ext cx="9069840" cy="54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Header files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Namespace 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5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namespace is a declarative region that provides a scope to the identifiers (the names of types, functions, variables, etc) inside it.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5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Namespaces are used to organize code into logical groups and to prevent name collisions that can occur especially when your code base includes multiple libraries.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 main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return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28728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63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Sample C++ Program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239712" y="1417637"/>
            <a:ext cx="9601200" cy="51674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85000"/>
            </a:pPr>
            <a:r>
              <a:rPr lang="en-IN" sz="221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#include &lt;</a:t>
            </a:r>
            <a:r>
              <a:rPr lang="en-IN" sz="221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iostream</a:t>
            </a:r>
            <a:r>
              <a:rPr lang="en-IN" sz="221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85000"/>
            </a:pPr>
            <a:r>
              <a:rPr lang="en-IN" sz="221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using namespace std; 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85000"/>
            </a:pPr>
            <a:r>
              <a:rPr lang="en-IN" sz="221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A C++ program begins at main().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85000"/>
            </a:pPr>
            <a:r>
              <a:rPr lang="en-IN" sz="221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n-IN" sz="221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</a:t>
            </a:r>
            <a:r>
              <a:rPr lang="en-IN" sz="221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IN" sz="221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main()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85000"/>
            </a:pPr>
            <a:r>
              <a:rPr lang="en-IN" sz="221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{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85000"/>
            </a:pPr>
            <a:r>
              <a:rPr lang="en-IN" sz="221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</a:t>
            </a:r>
            <a:r>
              <a:rPr lang="en-IN" sz="221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cout</a:t>
            </a:r>
            <a:r>
              <a:rPr lang="en-IN" sz="221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IN" sz="221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&lt;&lt; "C++ is power programming.";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85000"/>
            </a:pPr>
            <a:r>
              <a:rPr lang="en-IN" sz="221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return </a:t>
            </a:r>
            <a:r>
              <a:rPr lang="en-IN" sz="221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85000"/>
            </a:pPr>
            <a:r>
              <a:rPr lang="en-IN" sz="221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}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85000"/>
              <a:buFont typeface="Wingdings" charset="2"/>
              <a:buChar char=""/>
            </a:pPr>
            <a:endParaRPr lang="en-IN" sz="221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85000"/>
              <a:buFont typeface="Wingdings" charset="2"/>
              <a:buChar char=""/>
            </a:pPr>
            <a:r>
              <a:rPr lang="en-IN" sz="221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</a:t>
            </a:r>
            <a:r>
              <a:rPr lang="en-IN" sz="221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execute the program </a:t>
            </a:r>
            <a:r>
              <a:rPr lang="en-IN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g++ filename.cpp -o </a:t>
            </a:r>
            <a:r>
              <a:rPr lang="en-IN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Outputfilename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42840"/>
            <a:ext cx="9069840" cy="135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63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I/O Operators in C++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0" y="1824120"/>
            <a:ext cx="9069840" cy="438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C++ uses a convenient abstraction called </a:t>
            </a:r>
            <a:r>
              <a:rPr lang="en-IN" sz="3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streams</a:t>
            </a: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to perform input and output operations in sequential media such as the screen, the keyboard or a file.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endParaRPr lang="en-IN" sz="3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</a:t>
            </a: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stream is an </a:t>
            </a:r>
            <a:r>
              <a:rPr lang="en-IN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</a:t>
            </a: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where a program can either insert or extract characters to/from.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28728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63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I/O Operates in C++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1009800" y="1944720"/>
            <a:ext cx="9068040" cy="438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221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standard library defines a handful of stream objects that can be used to access what are considered the standard sources and destinations of characters by the environment where the program runs: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56" name="Table 3"/>
          <p:cNvGraphicFramePr/>
          <p:nvPr/>
        </p:nvGraphicFramePr>
        <p:xfrm>
          <a:off x="1179360" y="3788280"/>
          <a:ext cx="7845480" cy="2378520"/>
        </p:xfrm>
        <a:graphic>
          <a:graphicData uri="http://schemas.openxmlformats.org/drawingml/2006/table">
            <a:tbl>
              <a:tblPr/>
              <a:tblGrid>
                <a:gridCol w="1874160"/>
                <a:gridCol w="5971320"/>
              </a:tblGrid>
              <a:tr h="594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roid Sans Fallback"/>
                        </a:rPr>
                        <a:t>cin	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roid Sans Fallback"/>
                        </a:rPr>
                        <a:t>standard input stream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22E"/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roid Sans Fallback"/>
                        </a:rPr>
                        <a:t>cout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roid Sans Fallback"/>
                        </a:rPr>
                        <a:t>standard output stream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roid Sans Fallback"/>
                        </a:rPr>
                        <a:t>cerr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roid Sans Fallback"/>
                        </a:rPr>
                        <a:t>standard error (output) stream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0E7"/>
                    </a:solidFill>
                  </a:tcPr>
                </a:tc>
              </a:tr>
              <a:tr h="595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roid Sans Fallback"/>
                        </a:rPr>
                        <a:t>clog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roid Sans Fallback"/>
                        </a:rPr>
                        <a:t>standard logging (output) stream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F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0" y="28728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63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cin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0" y="1824120"/>
            <a:ext cx="9612312" cy="438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predefined object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cin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is an instance of </a:t>
            </a:r>
            <a:r>
              <a:rPr lang="en-IN" sz="28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istream</a:t>
            </a:r>
            <a:r>
              <a:rPr lang="en-IN" sz="2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class.</a:t>
            </a:r>
            <a:endParaRPr lang="en-IN" sz="18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cin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object is said to be attached to the standard input device, which usually is the keyboard</a:t>
            </a:r>
            <a:r>
              <a:rPr lang="en-IN" sz="221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Picture 3"/>
          <p:cNvPicPr/>
          <p:nvPr/>
        </p:nvPicPr>
        <p:blipFill>
          <a:blip r:embed="rId3"/>
          <a:stretch/>
        </p:blipFill>
        <p:spPr>
          <a:xfrm>
            <a:off x="2145600" y="4464000"/>
            <a:ext cx="5195880" cy="2765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0" y="28728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63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cout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0" y="1824120"/>
            <a:ext cx="9069840" cy="438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predefined object </a:t>
            </a:r>
            <a:r>
              <a:rPr lang="en-IN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cout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is an instance of </a:t>
            </a:r>
            <a:r>
              <a:rPr lang="en-IN" sz="32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ostream</a:t>
            </a:r>
            <a:r>
              <a:rPr lang="en-IN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class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</a:t>
            </a:r>
            <a:r>
              <a:rPr lang="en-IN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cout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object is said to be "connected to" the standard output device, which usually is the display screen.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Picture 3"/>
          <p:cNvPicPr/>
          <p:nvPr/>
        </p:nvPicPr>
        <p:blipFill>
          <a:blip r:embed="rId3"/>
          <a:stretch/>
        </p:blipFill>
        <p:spPr>
          <a:xfrm>
            <a:off x="3960000" y="4147200"/>
            <a:ext cx="5037120" cy="2977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167994"/>
            <a:ext cx="9072563" cy="640044"/>
          </a:xfrm>
        </p:spPr>
        <p:txBody>
          <a:bodyPr/>
          <a:lstStyle/>
          <a:p>
            <a:r>
              <a:rPr lang="en-US" b="1" dirty="0" smtClean="0"/>
              <a:t>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5913" y="808037"/>
            <a:ext cx="9260682" cy="6248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variable is a named location in memory that is used to hold a value that may be modified by the program.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variables must be declared before the can be used.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type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variable_list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Here type is a valid data type plus any modifiers</a:t>
            </a:r>
          </a:p>
          <a:p>
            <a:pPr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Variable_list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may consists of one or more identifier names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seperated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by commas.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Ex: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j, k;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Unsigned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Double balance, profit, loss;</a:t>
            </a: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28728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63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Scope of a Variable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0" y="1824119"/>
            <a:ext cx="9840912" cy="50037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A scope is a </a:t>
            </a:r>
            <a:r>
              <a:rPr lang="en-IN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region of the program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and broadly speaking there are </a:t>
            </a:r>
            <a:r>
              <a:rPr lang="en-IN" sz="2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three places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, where variables can be declared: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432000" lvl="1" indent="-213840" algn="just">
              <a:lnSpc>
                <a:spcPct val="100000"/>
              </a:lnSpc>
              <a:buClr>
                <a:srgbClr val="A5644E"/>
              </a:buClr>
              <a:buSzPct val="75000"/>
              <a:buFont typeface="Symbol"/>
              <a:buChar char=""/>
            </a:pPr>
            <a:endParaRPr lang="en-IN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ea typeface="DejaVu Sans"/>
              <a:cs typeface="Times New Roman" pitchFamily="18" charset="0"/>
            </a:endParaRPr>
          </a:p>
          <a:p>
            <a:pPr marL="432000" lvl="1" indent="-213840" algn="just">
              <a:lnSpc>
                <a:spcPct val="100000"/>
              </a:lnSpc>
              <a:buClr>
                <a:srgbClr val="A5644E"/>
              </a:buClr>
              <a:buSzPct val="75000"/>
              <a:buFont typeface="Symbol"/>
              <a:buChar char=""/>
            </a:pPr>
            <a:r>
              <a:rPr lang="en-IN" sz="32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Inside </a:t>
            </a:r>
            <a:r>
              <a:rPr lang="en-IN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a function 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or a block which is called </a:t>
            </a:r>
            <a:r>
              <a:rPr lang="en-IN" sz="32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local variables,</a:t>
            </a:r>
            <a:endParaRPr lang="en-IN" sz="1800" b="0" strike="noStrike" spc="-1" dirty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432000" lvl="1" indent="-213840" algn="just">
              <a:lnSpc>
                <a:spcPct val="100000"/>
              </a:lnSpc>
              <a:buClr>
                <a:srgbClr val="A5644E"/>
              </a:buClr>
              <a:buSzPct val="75000"/>
              <a:buFont typeface="Symbol"/>
              <a:buChar char=""/>
            </a:pPr>
            <a:endParaRPr lang="en-IN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ea typeface="DejaVu Sans"/>
              <a:cs typeface="Times New Roman" pitchFamily="18" charset="0"/>
            </a:endParaRPr>
          </a:p>
          <a:p>
            <a:pPr marL="432000" lvl="1" indent="-213840" algn="just">
              <a:lnSpc>
                <a:spcPct val="100000"/>
              </a:lnSpc>
              <a:buClr>
                <a:srgbClr val="A5644E"/>
              </a:buClr>
              <a:buSzPct val="75000"/>
              <a:buFont typeface="Symbol"/>
              <a:buChar char=""/>
            </a:pPr>
            <a:r>
              <a:rPr lang="en-IN" sz="32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In </a:t>
            </a:r>
            <a:r>
              <a:rPr lang="en-IN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the definition of function parameters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which is called </a:t>
            </a:r>
            <a:r>
              <a:rPr lang="en-IN" sz="32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formal parameters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432000" lvl="1" indent="-213840" algn="just">
              <a:lnSpc>
                <a:spcPct val="100000"/>
              </a:lnSpc>
              <a:buClr>
                <a:srgbClr val="A5644E"/>
              </a:buClr>
              <a:buSzPct val="75000"/>
              <a:buFont typeface="Symbol"/>
              <a:buChar char=""/>
            </a:pPr>
            <a:endParaRPr lang="en-IN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ea typeface="DejaVu Sans"/>
              <a:cs typeface="Times New Roman" pitchFamily="18" charset="0"/>
            </a:endParaRPr>
          </a:p>
          <a:p>
            <a:pPr marL="432000" lvl="1" indent="-213840" algn="just">
              <a:lnSpc>
                <a:spcPct val="100000"/>
              </a:lnSpc>
              <a:buClr>
                <a:srgbClr val="A5644E"/>
              </a:buClr>
              <a:buSzPct val="75000"/>
              <a:buFont typeface="Symbol"/>
              <a:buChar char=""/>
            </a:pPr>
            <a:r>
              <a:rPr lang="en-IN" sz="32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Outside </a:t>
            </a:r>
            <a:r>
              <a:rPr lang="en-IN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of all functions 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which is called </a:t>
            </a:r>
            <a:r>
              <a:rPr lang="en-IN" sz="32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global variables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28728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63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Local Variables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0" y="1824120"/>
            <a:ext cx="9069840" cy="438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Variables that are declared inside a function or block are local variables.</a:t>
            </a:r>
            <a:endParaRPr lang="en-IN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endParaRPr lang="en-IN" sz="3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ea typeface="DejaVu Sans"/>
              <a:cs typeface="Times New Roman" pitchFamily="18" charset="0"/>
            </a:endParaRPr>
          </a:p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They </a:t>
            </a: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can be used only by statements that are inside that function or block of code.</a:t>
            </a:r>
            <a:endParaRPr lang="en-IN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endParaRPr lang="en-IN" sz="3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ea typeface="DejaVu Sans"/>
              <a:cs typeface="Times New Roman" pitchFamily="18" charset="0"/>
            </a:endParaRPr>
          </a:p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</a:t>
            </a: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Local variables are </a:t>
            </a:r>
            <a:r>
              <a:rPr lang="en-IN" sz="3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not known </a:t>
            </a: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to functions outside their own</a:t>
            </a:r>
            <a:endParaRPr lang="en-IN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</a:t>
            </a:r>
          </a:p>
          <a:p>
            <a:pPr>
              <a:buNone/>
            </a:pPr>
            <a:r>
              <a:rPr lang="en-US" dirty="0" smtClean="0"/>
              <a:t>  void func1(void)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pPr>
              <a:buNone/>
            </a:pPr>
            <a:r>
              <a:rPr lang="en-US" dirty="0" smtClean="0"/>
              <a:t>   x=10;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  void func2(void)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pPr>
              <a:buNone/>
            </a:pPr>
            <a:r>
              <a:rPr lang="en-US" dirty="0" smtClean="0"/>
              <a:t>X=-199;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36923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011" y="839964"/>
            <a:ext cx="9744604" cy="6383726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Consider for example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a C program with 100 lines of code.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Assume after compilation we get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error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identify in which line error is, we need to check line by line.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Suppose we need to execute specific 10 lines. Since these 10 lines are not separated from program, we need to execute all 100 lines.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Now we will divide these 100 lines into small pieces. Assume 20 lines each pieces.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28728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63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Global Variables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0" y="1824120"/>
            <a:ext cx="9069840" cy="438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Global variables are defined </a:t>
            </a:r>
            <a:r>
              <a:rPr lang="en-IN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outside of all the functions</a:t>
            </a: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, usually on top of the program.</a:t>
            </a:r>
            <a:endParaRPr lang="en-IN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endParaRPr lang="en-IN" sz="3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ea typeface="DejaVu Sans"/>
              <a:cs typeface="Times New Roman" pitchFamily="18" charset="0"/>
            </a:endParaRPr>
          </a:p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The </a:t>
            </a: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global variables will hold their value throughout the life-time of your program.</a:t>
            </a:r>
            <a:endParaRPr lang="en-IN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endParaRPr lang="en-IN" sz="3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ea typeface="DejaVu Sans"/>
              <a:cs typeface="Times New Roman" pitchFamily="18" charset="0"/>
            </a:endParaRPr>
          </a:p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A </a:t>
            </a: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global variable is available for use throughout your entire program after its declaration.</a:t>
            </a:r>
            <a:endParaRPr lang="en-IN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167994"/>
            <a:ext cx="9072563" cy="41144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4031" y="731837"/>
            <a:ext cx="9072563" cy="605507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count;            // count is global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func1(void);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func2(void);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main(void)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count=100;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func1();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return 0;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func1(void)                                      void func2(void)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						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temp=count;		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ìnt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count;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func2();					for(count=1; count&lt;10; count++)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&lt;&lt;“count is %d”&lt;&lt;count;     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putchar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(1,1);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                                                                 }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403037"/>
            <a:ext cx="9840912" cy="8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63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Primitive Built-in </a:t>
            </a:r>
            <a:r>
              <a:rPr lang="en-IN" sz="463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DataTypes</a:t>
            </a:r>
            <a:r>
              <a:rPr lang="en-IN" sz="463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: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0" y="1417637"/>
            <a:ext cx="9459912" cy="56387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C++ offer the programmer a rich assortment of built-in as well as </a:t>
            </a:r>
            <a:r>
              <a:rPr lang="en-IN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 defined data types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Char</a:t>
            </a:r>
            <a:endParaRPr lang="en-IN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64800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Int</a:t>
            </a:r>
            <a:endParaRPr lang="en-IN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64800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Float</a:t>
            </a:r>
            <a:endParaRPr lang="en-IN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64800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Double</a:t>
            </a:r>
            <a:endParaRPr lang="en-IN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64800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Void</a:t>
            </a:r>
          </a:p>
          <a:p>
            <a:pPr marL="648000" lvl="2" indent="-2138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Bool</a:t>
            </a:r>
            <a:endParaRPr lang="en-IN" sz="3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ea typeface="DejaVu Sans"/>
              <a:cs typeface="Times New Roman" pitchFamily="18" charset="0"/>
            </a:endParaRPr>
          </a:p>
          <a:p>
            <a:pPr marL="648000" lvl="2" indent="-213840">
              <a:buClr>
                <a:srgbClr val="000000"/>
              </a:buClr>
              <a:buSzPct val="45000"/>
            </a:pPr>
            <a:endParaRPr lang="en-IN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8728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63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Modifiers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5912" y="1265237"/>
            <a:ext cx="9372600" cy="579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The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basic </a:t>
            </a:r>
            <a:r>
              <a:rPr lang="en-I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data types may have several modifier preceding them to serve the needs of various situations. The modifiers are: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432000" lvl="1" indent="-213840">
              <a:lnSpc>
                <a:spcPct val="100000"/>
              </a:lnSpc>
              <a:buClr>
                <a:srgbClr val="A5644E"/>
              </a:buClr>
              <a:buSzPct val="75000"/>
              <a:buFont typeface="Symbol"/>
              <a:buChar char="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Signed	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432000" lvl="1" indent="-213840">
              <a:lnSpc>
                <a:spcPct val="100000"/>
              </a:lnSpc>
              <a:buClr>
                <a:srgbClr val="A5644E"/>
              </a:buClr>
              <a:buSzPct val="75000"/>
              <a:buFont typeface="Symbol"/>
              <a:buChar char="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unsigned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432000" lvl="1" indent="-213840">
              <a:lnSpc>
                <a:spcPct val="100000"/>
              </a:lnSpc>
              <a:buClr>
                <a:srgbClr val="A5644E"/>
              </a:buClr>
              <a:buSzPct val="75000"/>
              <a:buFont typeface="Symbol"/>
              <a:buChar char="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short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432000" lvl="1" indent="-213840">
              <a:lnSpc>
                <a:spcPct val="100000"/>
              </a:lnSpc>
              <a:buClr>
                <a:srgbClr val="A5644E"/>
              </a:buClr>
              <a:buSzPct val="75000"/>
              <a:buFont typeface="Symbol"/>
              <a:buChar char=""/>
            </a:pPr>
            <a:r>
              <a:rPr lang="en-I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Long</a:t>
            </a:r>
          </a:p>
          <a:p>
            <a:pPr marL="432000" lvl="1" indent="-213840">
              <a:lnSpc>
                <a:spcPct val="100000"/>
              </a:lnSpc>
              <a:buClr>
                <a:srgbClr val="A5644E"/>
              </a:buClr>
              <a:buSzPct val="75000"/>
            </a:pPr>
            <a:endParaRPr lang="en-I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432000" lvl="1" indent="-213840">
              <a:lnSpc>
                <a:spcPct val="100000"/>
              </a:lnSpc>
              <a:buClr>
                <a:srgbClr val="A5644E"/>
              </a:buClr>
              <a:buSzPct val="75000"/>
            </a:pPr>
            <a:r>
              <a:rPr lang="en-I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We can apply the modifiers – </a:t>
            </a:r>
          </a:p>
          <a:p>
            <a:pPr marL="432000" lvl="1" indent="-213840">
              <a:lnSpc>
                <a:spcPct val="100000"/>
              </a:lnSpc>
              <a:buClr>
                <a:srgbClr val="A5644E"/>
              </a:buClr>
              <a:buSzPct val="75000"/>
              <a:buFont typeface="Arial" pitchFamily="34" charset="0"/>
              <a:buChar char="•"/>
            </a:pPr>
            <a:r>
              <a:rPr lang="en-I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signed, short, long &amp; unsigned to Integer base type.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We may apply long to double type.</a:t>
            </a:r>
          </a:p>
          <a:p>
            <a:pPr marL="432000" lvl="1" indent="-213840">
              <a:lnSpc>
                <a:spcPct val="100000"/>
              </a:lnSpc>
              <a:buClr>
                <a:srgbClr val="A5644E"/>
              </a:buClr>
              <a:buSzPct val="75000"/>
              <a:buFont typeface="Arial" pitchFamily="34" charset="0"/>
              <a:buChar char="•"/>
            </a:pPr>
            <a:endParaRPr lang="en-IN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432000" lvl="1" indent="-213840">
              <a:lnSpc>
                <a:spcPct val="100000"/>
              </a:lnSpc>
              <a:buClr>
                <a:srgbClr val="A5644E"/>
              </a:buClr>
              <a:buSzPct val="75000"/>
              <a:buFont typeface="Arial" pitchFamily="34" charset="0"/>
              <a:buChar char="•"/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4000" b="1" spc="-1" dirty="0" err="1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IN" sz="4000" b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Data Type</a:t>
            </a:r>
            <a:r>
              <a:rPr lang="en-I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I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5913" y="960437"/>
            <a:ext cx="9260682" cy="624839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Along with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char, float , double data types another data type is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has been added to hold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value, true or false. The value true or false have been added as keywords to the C++ language.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type variable can be declared as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Ex: 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b1;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b1= true;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b2 = false;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Void: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type void was introduced in ANSI C.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normal uses of void are: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specify the return type of a function when it is not returning any value.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indicate an empty argument list to a function.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Ex:  void function1(void);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Old-style Vs Modern C++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C++ underwent an extensive evolutionary process during its development and standardization.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a result, there are really two versions of C++.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first is the traditional version i.e., based upon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Bjarne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Stroustrup’s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original design.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Second is Standard C++, which was created by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stroustrup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the ANSI/ISO standardization committee.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key differences between old-style and modern code involve two features: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New style headers and 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namespace statement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167994"/>
            <a:ext cx="9072563" cy="25904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9713" y="503237"/>
            <a:ext cx="9336882" cy="6705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/* in old-style C++ program. */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iostream.h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main()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return 0;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/*in modern style C++ program*/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namespace std;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main()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return 0;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274636"/>
            <a:ext cx="9072563" cy="22860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 New C++ headers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9712" y="503237"/>
            <a:ext cx="9524999" cy="6781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New style headers are not filenames, they do not have a 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.h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extension because C++ include the entire C function library.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Here are some of the new-style headers supported by Standard C++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 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fstream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 &lt;vector&gt; &lt;string&gt;</a:t>
            </a:r>
          </a:p>
          <a:p>
            <a:r>
              <a:rPr lang="en-US" sz="3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Namespaces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you include a new-style header in your program, the contents of that header are contained in the 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namespace.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namespace is simply a declarative region.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Purpose is to localize the names of identifiers to avoid name collisions.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Elements declared in one namespace are separate from elements declared in another.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Names of C++ library functions, etc are put into the global namespace ( as they are in C)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0" y="28728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63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Storage Classes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1824120"/>
            <a:ext cx="9789840" cy="438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storage class defines the scope (visibility) and life-time of variables and/or functions within a C++ Program.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These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specifiers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precede the type that they modify.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There are following storage classes, which can be used in a C++ Program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32510" lvl="1" indent="-514350">
              <a:lnSpc>
                <a:spcPct val="100000"/>
              </a:lnSpc>
              <a:buClr>
                <a:srgbClr val="A5644E"/>
              </a:buClr>
              <a:buSzPct val="75000"/>
              <a:buFont typeface="+mj-lt"/>
              <a:buAutoNum type="arabicPeriod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32510" lvl="1" indent="-514350">
              <a:lnSpc>
                <a:spcPct val="100000"/>
              </a:lnSpc>
              <a:buClr>
                <a:srgbClr val="A5644E"/>
              </a:buClr>
              <a:buSzPct val="75000"/>
              <a:buFont typeface="+mj-lt"/>
              <a:buAutoNum type="arabicPeriod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register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32510" lvl="1" indent="-514350">
              <a:lnSpc>
                <a:spcPct val="100000"/>
              </a:lnSpc>
              <a:buClr>
                <a:srgbClr val="A5644E"/>
              </a:buClr>
              <a:buSzPct val="75000"/>
              <a:buFont typeface="+mj-lt"/>
              <a:buAutoNum type="arabicPeriod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static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32510" lvl="1" indent="-514350">
              <a:lnSpc>
                <a:spcPct val="100000"/>
              </a:lnSpc>
              <a:buClr>
                <a:srgbClr val="A5644E"/>
              </a:buClr>
              <a:buSzPct val="75000"/>
              <a:buFont typeface="+mj-lt"/>
              <a:buAutoNum type="arabicPeriod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extern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32510" lvl="1" indent="-514350">
              <a:lnSpc>
                <a:spcPct val="100000"/>
              </a:lnSpc>
              <a:buClr>
                <a:srgbClr val="A5644E"/>
              </a:buClr>
              <a:buSzPct val="75000"/>
              <a:buFont typeface="+mj-lt"/>
              <a:buAutoNum type="arabicPeriod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mutable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8"/>
            <a:ext cx="9072563" cy="28523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011" y="1007957"/>
            <a:ext cx="9408583" cy="629972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These pieces are called </a:t>
            </a:r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 function is a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small program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which is used to do a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particular task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Now it is easy to identify where exactly the error is.</a:t>
            </a:r>
          </a:p>
          <a:p>
            <a:pPr lvl="1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Ex: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is a function which will perform printing / display task.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Entire C program is function oriented. So C  is a function oriented programming language.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0" y="287280"/>
            <a:ext cx="9840912" cy="8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63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The auto and register Storage Class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0" y="1824120"/>
            <a:ext cx="9069840" cy="438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The </a:t>
            </a:r>
            <a:r>
              <a:rPr lang="en-IN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auto</a:t>
            </a:r>
            <a:r>
              <a:rPr lang="en-IN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storage class is the default storage class for all local variables.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endParaRPr lang="en-IN" sz="4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ea typeface="DejaVu Sans"/>
              <a:cs typeface="Times New Roman" pitchFamily="18" charset="0"/>
            </a:endParaRPr>
          </a:p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The </a:t>
            </a:r>
            <a:r>
              <a:rPr lang="en-IN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register</a:t>
            </a:r>
            <a:r>
              <a:rPr lang="en-IN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storage class is used to define local variables that should be stored in a register instead of RAM</a:t>
            </a:r>
            <a:r>
              <a:rPr lang="en-IN" sz="221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0" y="28728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63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The Static Storage Class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0" y="1824120"/>
            <a:ext cx="9069840" cy="438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The static storage class instructs the compiler to keep a </a:t>
            </a:r>
            <a:r>
              <a:rPr lang="en-IN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local variable in existence </a:t>
            </a: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during the life-time of the program instead of creating and destroying it each time it comes into and goes out of scope.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endParaRPr lang="en-IN" sz="3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ea typeface="DejaVu Sans"/>
              <a:cs typeface="Times New Roman" pitchFamily="18" charset="0"/>
            </a:endParaRPr>
          </a:p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Therefore</a:t>
            </a: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, making local variables </a:t>
            </a:r>
            <a:r>
              <a:rPr lang="en-IN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static, </a:t>
            </a: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allows them to maintain their values between function calls.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0" y="0"/>
            <a:ext cx="9069840" cy="8842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63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Mutable in C++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0" y="960437"/>
            <a:ext cx="9717840" cy="59486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Objects of class declared as </a:t>
            </a:r>
            <a:r>
              <a:rPr lang="en-IN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const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</a:t>
            </a:r>
            <a:r>
              <a:rPr lang="en-IN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cannot modify their data members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. To override this rule for a some purpose, mutable can be used on such data members.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endParaRPr lang="en-IN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ea typeface="DejaVu Sans"/>
              <a:cs typeface="Times New Roman" pitchFamily="18" charset="0"/>
            </a:endParaRPr>
          </a:p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Using 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mutable storage </a:t>
            </a:r>
            <a:r>
              <a:rPr lang="en-IN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specifier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, </a:t>
            </a:r>
            <a:r>
              <a:rPr lang="en-IN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data members of const objects can be modified to any new value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.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endParaRPr lang="en-IN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ea typeface="DejaVu Sans"/>
              <a:cs typeface="Times New Roman" pitchFamily="18" charset="0"/>
            </a:endParaRPr>
          </a:p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Applicability </a:t>
            </a:r>
            <a:r>
              <a:rPr lang="en-IN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of mutable:</a:t>
            </a:r>
            <a:endParaRPr lang="en-IN" sz="3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432000" lvl="1" indent="-213840" algn="just">
              <a:lnSpc>
                <a:spcPct val="100000"/>
              </a:lnSpc>
              <a:buClr>
                <a:srgbClr val="A5644E"/>
              </a:buClr>
              <a:buSzPct val="75000"/>
              <a:buFont typeface="Symbol"/>
              <a:buChar char="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Mutable is applicable only to data members and  </a:t>
            </a:r>
            <a:r>
              <a:rPr lang="en-I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not 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to variables.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432000" lvl="1" indent="-213840" algn="just">
              <a:lnSpc>
                <a:spcPct val="100000"/>
              </a:lnSpc>
              <a:buClr>
                <a:srgbClr val="A5644E"/>
              </a:buClr>
              <a:buSzPct val="75000"/>
              <a:buFont typeface="Symbol"/>
              <a:buChar char="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Data members cannot be reference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432000" lvl="1" indent="-213840" algn="just">
              <a:lnSpc>
                <a:spcPct val="100000"/>
              </a:lnSpc>
              <a:buClr>
                <a:srgbClr val="A5644E"/>
              </a:buClr>
              <a:buSzPct val="75000"/>
              <a:buFont typeface="Symbol"/>
              <a:buChar char="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Data member cannot be static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432000" lvl="1" indent="-213840" algn="just">
              <a:lnSpc>
                <a:spcPct val="100000"/>
              </a:lnSpc>
              <a:buClr>
                <a:srgbClr val="A5644E"/>
              </a:buClr>
              <a:buSzPct val="75000"/>
              <a:buFont typeface="Symbol"/>
              <a:buChar char="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Data member cannot be const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0" y="28728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63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Conditonal Statements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92112" y="1824120"/>
            <a:ext cx="8677728" cy="438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If.. </a:t>
            </a:r>
            <a:r>
              <a:rPr lang="en-IN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else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Else if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switch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0" y="28728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63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Looping Statements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315912" y="1824120"/>
            <a:ext cx="8753928" cy="438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4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While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4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Do-while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4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lgerian" pitchFamily="82" charset="0"/>
              </a:rPr>
              <a:t>Classes and Objects in C++</a:t>
            </a:r>
            <a:endParaRPr lang="en-US" b="1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0" y="28728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63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C++ Class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239712" y="1295999"/>
            <a:ext cx="9525000" cy="59128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A class is the collection of related data and function under a single name.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A C++ program can have any number of classes.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endParaRPr lang="en-IN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ea typeface="DejaVu Sans"/>
              <a:cs typeface="Times New Roman" pitchFamily="18" charset="0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Defining 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the Class in C</a:t>
            </a:r>
            <a:r>
              <a:rPr lang="en-I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++</a:t>
            </a: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45000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85000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 </a:t>
            </a: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class </a:t>
            </a:r>
            <a:r>
              <a:rPr lang="en-IN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class_name</a:t>
            </a: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</a:t>
            </a:r>
            <a:endParaRPr lang="en-IN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ea typeface="DejaVu Sans"/>
              <a:cs typeface="Times New Roman" pitchFamily="18" charset="0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85000"/>
            </a:pPr>
            <a:r>
              <a:rPr lang="en-IN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{</a:t>
            </a:r>
            <a:endParaRPr lang="en-IN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85000"/>
            </a:pP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  </a:t>
            </a:r>
            <a:r>
              <a:rPr lang="en-IN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	access_specifier_1</a:t>
            </a: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:</a:t>
            </a:r>
            <a:endParaRPr lang="en-IN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85000"/>
            </a:pP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   </a:t>
            </a:r>
            <a:r>
              <a:rPr lang="en-IN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	 	member1</a:t>
            </a: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;</a:t>
            </a:r>
            <a:endParaRPr lang="en-IN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85000"/>
            </a:pP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 </a:t>
            </a:r>
            <a:r>
              <a:rPr lang="en-IN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	 	access_specifier_2</a:t>
            </a: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:</a:t>
            </a:r>
            <a:endParaRPr lang="en-IN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85000"/>
            </a:pP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     </a:t>
            </a:r>
            <a:r>
              <a:rPr lang="en-IN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		member2</a:t>
            </a: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;</a:t>
            </a:r>
            <a:endParaRPr lang="en-IN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85000"/>
            </a:pP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  </a:t>
            </a:r>
            <a:r>
              <a:rPr lang="en-IN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	 </a:t>
            </a: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...</a:t>
            </a:r>
            <a:endParaRPr lang="en-IN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201600" indent="-198720">
              <a:lnSpc>
                <a:spcPct val="100000"/>
              </a:lnSpc>
              <a:buClr>
                <a:srgbClr val="A5644E"/>
              </a:buClr>
              <a:buSzPct val="85000"/>
            </a:pP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   } </a:t>
            </a:r>
            <a:r>
              <a:rPr lang="en-IN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object_names</a:t>
            </a: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;</a:t>
            </a:r>
            <a:endParaRPr lang="en-IN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0" y="28728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63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Defining a Class in C++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239712" y="1881719"/>
            <a:ext cx="9406128" cy="50985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Class_name</a:t>
            </a: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is a valid identifier for the class,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Object_names</a:t>
            </a: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is an optional list of names for objects of this class.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The body of the declaration can contain members, which can either be data or function declarations, and optionally access </a:t>
            </a:r>
            <a:r>
              <a:rPr lang="en-IN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specifiers</a:t>
            </a: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0" y="28728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63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Access Specifiers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239712" y="1341437"/>
            <a:ext cx="9525000" cy="563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An access </a:t>
            </a:r>
            <a:r>
              <a:rPr lang="en-IN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specifier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is one of the following three keywords: </a:t>
            </a:r>
            <a:r>
              <a:rPr lang="en-IN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private, public </a:t>
            </a:r>
            <a:r>
              <a:rPr lang="en-IN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or</a:t>
            </a:r>
            <a:r>
              <a:rPr lang="en-IN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protected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.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These </a:t>
            </a:r>
            <a:r>
              <a:rPr lang="en-IN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specifiers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modify the access rights for the members that follow them</a:t>
            </a:r>
            <a:r>
              <a:rPr lang="en-I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.</a:t>
            </a:r>
          </a:p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</a:pP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1. </a:t>
            </a:r>
            <a:r>
              <a:rPr lang="en-IN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Private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: Private member defines that the members or methods can be accessed within the same class only.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2.</a:t>
            </a:r>
            <a:r>
              <a:rPr lang="en-IN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Public: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Public member defines that the variable or methods can be accessed at any where within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the project.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3. </a:t>
            </a:r>
            <a:r>
              <a:rPr lang="en-IN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Protected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: Protected member can be accessed to the class which is inherited by other class.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0" y="28728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63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WAP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239712" y="1417637"/>
            <a:ext cx="9448800" cy="54101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Write a program to create a class student with the following:</a:t>
            </a:r>
            <a:endParaRPr lang="en-IN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432000" lvl="1" indent="-213840" algn="just">
              <a:lnSpc>
                <a:spcPct val="100000"/>
              </a:lnSpc>
              <a:buClr>
                <a:srgbClr val="A5644E"/>
              </a:buClr>
              <a:buSzPct val="75000"/>
              <a:buFont typeface="Symbol"/>
              <a:buChar char=""/>
            </a:pPr>
            <a:endParaRPr lang="en-IN" sz="3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ea typeface="DejaVu Sans"/>
              <a:cs typeface="Times New Roman" pitchFamily="18" charset="0"/>
            </a:endParaRPr>
          </a:p>
          <a:p>
            <a:pPr marL="432000" lvl="1" indent="-213840" algn="just">
              <a:lnSpc>
                <a:spcPct val="100000"/>
              </a:lnSpc>
              <a:buClr>
                <a:srgbClr val="A5644E"/>
              </a:buClr>
              <a:buSzPct val="75000"/>
              <a:buFont typeface="Symbol"/>
              <a:buChar char=""/>
            </a:pPr>
            <a:r>
              <a:rPr lang="en-IN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Data </a:t>
            </a: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members: name , </a:t>
            </a:r>
            <a:r>
              <a:rPr lang="en-IN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rollno</a:t>
            </a: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, age, </a:t>
            </a:r>
            <a:r>
              <a:rPr lang="en-IN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cgpa</a:t>
            </a:r>
            <a:endParaRPr lang="en-IN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432000" lvl="1" indent="-213840" algn="just">
              <a:lnSpc>
                <a:spcPct val="100000"/>
              </a:lnSpc>
              <a:buClr>
                <a:srgbClr val="A5644E"/>
              </a:buClr>
              <a:buSzPct val="75000"/>
              <a:buFont typeface="Symbol"/>
              <a:buChar char=""/>
            </a:pPr>
            <a:endParaRPr lang="en-IN" sz="3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ea typeface="DejaVu Sans"/>
              <a:cs typeface="Times New Roman" pitchFamily="18" charset="0"/>
            </a:endParaRPr>
          </a:p>
          <a:p>
            <a:pPr marL="432000" lvl="1" indent="-213840" algn="just">
              <a:lnSpc>
                <a:spcPct val="100000"/>
              </a:lnSpc>
              <a:buClr>
                <a:srgbClr val="A5644E"/>
              </a:buClr>
              <a:buSzPct val="75000"/>
              <a:buFont typeface="Symbol"/>
              <a:buChar char=""/>
            </a:pPr>
            <a:r>
              <a:rPr lang="en-IN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Two </a:t>
            </a: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functions : enter and display to accept the details and display them respectively.</a:t>
            </a:r>
            <a:endParaRPr lang="en-IN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432000" lvl="1" indent="-213840" algn="just">
              <a:lnSpc>
                <a:spcPct val="100000"/>
              </a:lnSpc>
              <a:buClr>
                <a:srgbClr val="A5644E"/>
              </a:buClr>
              <a:buSzPct val="75000"/>
              <a:buFont typeface="Symbol"/>
              <a:buChar char=""/>
            </a:pPr>
            <a:endParaRPr lang="en-IN" sz="3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ea typeface="DejaVu Sans"/>
              <a:cs typeface="Times New Roman" pitchFamily="18" charset="0"/>
            </a:endParaRPr>
          </a:p>
          <a:p>
            <a:pPr marL="432000" lvl="1" indent="-213840" algn="just">
              <a:lnSpc>
                <a:spcPct val="100000"/>
              </a:lnSpc>
              <a:buClr>
                <a:srgbClr val="A5644E"/>
              </a:buClr>
              <a:buSzPct val="75000"/>
              <a:buFont typeface="Symbol"/>
              <a:buChar char=""/>
            </a:pPr>
            <a:r>
              <a:rPr lang="en-IN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Create </a:t>
            </a: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object of class student and call the enter and display methods respectively.</a:t>
            </a:r>
            <a:endParaRPr lang="en-IN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8"/>
            <a:ext cx="9072563" cy="5372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Advantages of function oriented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16" y="1259946"/>
            <a:ext cx="9576594" cy="5711754"/>
          </a:xfrm>
        </p:spPr>
        <p:txBody>
          <a:bodyPr/>
          <a:lstStyle/>
          <a:p>
            <a:pPr marL="566968" indent="-566968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Easy to identify errors.</a:t>
            </a:r>
          </a:p>
          <a:p>
            <a:pPr marL="566968" indent="-566968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program is small, performance is increased.</a:t>
            </a:r>
          </a:p>
          <a:p>
            <a:pPr marL="566968" indent="-566968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Major advantage of function is write once use many times, which is called reusability.</a:t>
            </a:r>
          </a:p>
          <a:p>
            <a:pPr marL="566968" indent="-566968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66968" indent="-566968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sz="4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is problem with functions?</a:t>
            </a:r>
            <a:endParaRPr lang="en-US" sz="4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1"/>
            <a:ext cx="9072563" cy="1874836"/>
          </a:xfrm>
        </p:spPr>
        <p:txBody>
          <a:bodyPr>
            <a:noAutofit/>
          </a:bodyPr>
          <a:lstStyle/>
          <a:p>
            <a:r>
              <a:rPr lang="en-IN" sz="4000" b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000" b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</a:br>
            <a:r>
              <a:rPr lang="en-IN" sz="4000" b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 Classes and Structures Are Related</a:t>
            </a:r>
            <a:r>
              <a:rPr lang="en-IN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Classes and Structure are very similar. The only difference is that by default the members of a </a:t>
            </a:r>
            <a:r>
              <a:rPr lang="en-IN" sz="28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</a:t>
            </a:r>
            <a:r>
              <a:rPr lang="en-I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are </a:t>
            </a:r>
            <a:r>
              <a:rPr lang="en-IN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private</a:t>
            </a:r>
            <a:r>
              <a:rPr lang="en-I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while, by default, the members of a </a:t>
            </a:r>
            <a:r>
              <a:rPr lang="en-IN" sz="28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</a:t>
            </a:r>
            <a:r>
              <a:rPr lang="en-I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are </a:t>
            </a:r>
            <a:r>
              <a:rPr lang="en-IN" sz="2800" b="1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</a:t>
            </a:r>
            <a:r>
              <a:rPr lang="en-I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According to the formal C++ syntax, a </a:t>
            </a:r>
            <a:r>
              <a:rPr lang="en-IN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</a:t>
            </a:r>
            <a:r>
              <a:rPr lang="en-I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defines a class type.</a:t>
            </a:r>
            <a:endParaRPr lang="en-IN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C++ </a:t>
            </a:r>
            <a:r>
              <a:rPr lang="en-IN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</a:t>
            </a:r>
            <a:r>
              <a:rPr lang="en-I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include data and the code that manipulates that data in the same way that a class can.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504000" y="14400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0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Unions and Classes Are Related</a:t>
            </a:r>
          </a:p>
        </p:txBody>
      </p:sp>
      <p:sp>
        <p:nvSpPr>
          <p:cNvPr id="202" name="TextShape 2"/>
          <p:cNvSpPr txBox="1"/>
          <p:nvPr/>
        </p:nvSpPr>
        <p:spPr>
          <a:xfrm>
            <a:off x="504000" y="1405800"/>
            <a:ext cx="9072000" cy="5650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A union is essentially a structure in which all elements are stored in the same location</a:t>
            </a:r>
            <a:r>
              <a:rPr lang="en-I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Like a structure, </a:t>
            </a:r>
            <a:r>
              <a:rPr lang="en-IN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union members are public</a:t>
            </a:r>
            <a:r>
              <a:rPr lang="en-IN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by default.</a:t>
            </a:r>
          </a:p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A union can contain constructor and destructor functions as well as member and friend functions. </a:t>
            </a:r>
            <a:endParaRPr lang="en-IN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are several restrictions that must be observed when you use C++ unions</a:t>
            </a:r>
            <a:r>
              <a:rPr lang="en-I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. They are: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0712" y="1570037"/>
            <a:ext cx="89154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 </a:t>
            </a:r>
            <a:r>
              <a:rPr lang="en-IN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A union cannot inherit any other classes of any type.</a:t>
            </a:r>
          </a:p>
          <a:p>
            <a:pPr algn="just"/>
            <a:r>
              <a:rPr lang="en-IN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2) A union cannot be a base class.</a:t>
            </a:r>
          </a:p>
          <a:p>
            <a:pPr algn="just"/>
            <a:r>
              <a:rPr lang="en-IN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3) A union cannot have virtual member functions.</a:t>
            </a:r>
          </a:p>
          <a:p>
            <a:pPr algn="just"/>
            <a:r>
              <a:rPr lang="en-IN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4) No static variables can be members of a union.</a:t>
            </a:r>
          </a:p>
          <a:p>
            <a:pPr algn="just"/>
            <a:r>
              <a:rPr lang="en-IN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5) A union cannot have as a member any object that overloads the = operator.</a:t>
            </a:r>
          </a:p>
          <a:p>
            <a:pPr algn="just"/>
            <a:endParaRPr lang="en-IN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0" y="287280"/>
            <a:ext cx="9764712" cy="8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63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   </a:t>
            </a:r>
            <a:r>
              <a:rPr lang="en-IN" sz="4630" b="1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Scope </a:t>
            </a:r>
            <a:r>
              <a:rPr lang="en-IN" sz="463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Resolution Operator</a:t>
            </a:r>
            <a:endParaRPr lang="en-IN" sz="1800" b="0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315912" y="1265237"/>
            <a:ext cx="9372600" cy="58673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Different program modules are written in various </a:t>
            </a:r>
            <a:r>
              <a:rPr lang="en-IN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blocks.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ea typeface="DejaVu Sans"/>
              <a:cs typeface="Times New Roman" pitchFamily="18" charset="0"/>
            </a:endParaRPr>
          </a:p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Same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variable name can be used in different blocks. </a:t>
            </a:r>
            <a:endParaRPr lang="en-IN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ea typeface="DejaVu Sans"/>
              <a:cs typeface="Times New Roman" pitchFamily="18" charset="0"/>
            </a:endParaRPr>
          </a:p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Scope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of a variable extends from the point of declaration to the end of the </a:t>
            </a:r>
            <a:r>
              <a:rPr lang="en-I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block.</a:t>
            </a:r>
          </a:p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A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variable declared inside a block is ‘local’ variable. Blocks in C++ are often </a:t>
            </a:r>
            <a:r>
              <a:rPr lang="en-I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nested.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ea typeface="DejaVu Sans"/>
              <a:cs typeface="Times New Roman" pitchFamily="18" charset="0"/>
            </a:endParaRPr>
          </a:p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The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declaration of the inner block hides the declaration of same variable in outer </a:t>
            </a:r>
            <a:r>
              <a:rPr lang="en-I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block.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ea typeface="DejaVu Sans"/>
              <a:cs typeface="Times New Roman" pitchFamily="18" charset="0"/>
            </a:endParaRPr>
          </a:p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This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means, within the inner block, the variable x will refer to the data object declared therein</a:t>
            </a:r>
            <a:r>
              <a:rPr lang="en-I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.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ea typeface="DejaVu Sans"/>
              <a:cs typeface="Times New Roman" pitchFamily="18" charset="0"/>
            </a:endParaRPr>
          </a:p>
          <a:p>
            <a:pPr marL="201600" indent="-198720" algn="just">
              <a:lnSpc>
                <a:spcPct val="100000"/>
              </a:lnSpc>
              <a:buClr>
                <a:srgbClr val="A5644E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To access the global version of the variable, C++ provides scope resolution operator.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9712" y="1343941"/>
            <a:ext cx="9601199" cy="5941095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access global variable that has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same name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 that of the local variable.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using namespace std;</a:t>
            </a:r>
          </a:p>
          <a:p>
            <a:pPr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a=20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main()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a=10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  // local declaration of a;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&lt;&lt;a;  // prints local variable a as 10.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&lt;&lt;(::a); // access global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‘a’ using :: and it prints 20.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 C++, “::” operator is called scope resolution operator.</a:t>
            </a:r>
          </a:p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 is used for various purpose, such as:</a:t>
            </a:r>
          </a:p>
          <a:p>
            <a:pPr algn="just"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To give body (definition) of the member function outside the class.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To access global variable that has same name as that of the local variable.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To resolve ambiguities during multiple inheritances.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6600" dirty="0" smtClean="0">
                <a:latin typeface="Algerian" pitchFamily="82" charset="0"/>
              </a:rPr>
              <a:t>End of Unit 1</a:t>
            </a:r>
            <a:endParaRPr lang="en-US" sz="6600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36923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1007957"/>
            <a:ext cx="9072563" cy="5745004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Suppose there is a main() function and it contains 3 sub functions.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a, b; // global variables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Sum();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Div();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8"/>
            <a:ext cx="9072563" cy="28523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16" y="1427939"/>
            <a:ext cx="9324578" cy="5711754"/>
          </a:xfrm>
        </p:spPr>
        <p:txBody>
          <a:bodyPr/>
          <a:lstStyle/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When data is global, any function can access it.</a:t>
            </a:r>
          </a:p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Data is freely moving around the program. We will not know which function is using data.</a:t>
            </a:r>
          </a:p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is not protected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To avoid this problem, to provide more security to data, application of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OOP is introduced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 OO approach also, program is divided into data and functions,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but they are combined into single unit called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7403</TotalTime>
  <Words>4238</Words>
  <Application>LibreOffice/5.1.4.2$Linux_X86_64 LibreOffice_project/10m0$Build-2</Application>
  <PresentationFormat>Custom</PresentationFormat>
  <Paragraphs>570</Paragraphs>
  <Slides>76</Slides>
  <Notes>32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8" baseType="lpstr">
      <vt:lpstr>Origin</vt:lpstr>
      <vt:lpstr>Clip</vt:lpstr>
      <vt:lpstr>Slide 1</vt:lpstr>
      <vt:lpstr>Slide 2</vt:lpstr>
      <vt:lpstr>Slide 3</vt:lpstr>
      <vt:lpstr>Procedure oriented Vs Object oriented</vt:lpstr>
      <vt:lpstr>Slide 5</vt:lpstr>
      <vt:lpstr>Slide 6</vt:lpstr>
      <vt:lpstr>Advantages of function oriented</vt:lpstr>
      <vt:lpstr>Slide 8</vt:lpstr>
      <vt:lpstr>Slide 9</vt:lpstr>
      <vt:lpstr>Combining Data and Behaviour</vt:lpstr>
      <vt:lpstr>Object oriented program:</vt:lpstr>
      <vt:lpstr>Slide 12</vt:lpstr>
      <vt:lpstr>Some of the striking features of OOPs are:</vt:lpstr>
      <vt:lpstr>OO Features</vt:lpstr>
      <vt:lpstr>Class</vt:lpstr>
      <vt:lpstr>Slide 16</vt:lpstr>
      <vt:lpstr>Disadvantage of Structure</vt:lpstr>
      <vt:lpstr>Structure in C++</vt:lpstr>
      <vt:lpstr>Slide 19</vt:lpstr>
      <vt:lpstr>Slide 20</vt:lpstr>
      <vt:lpstr>What is a Class?</vt:lpstr>
      <vt:lpstr>Slide 22</vt:lpstr>
      <vt:lpstr>Slide 23</vt:lpstr>
      <vt:lpstr>Slide 24</vt:lpstr>
      <vt:lpstr>Slide 25</vt:lpstr>
      <vt:lpstr>Data Abstraction and Encapsulation</vt:lpstr>
      <vt:lpstr> Encapsulation</vt:lpstr>
      <vt:lpstr>  Abstraction :  refers to the act of representing essential features without including the background details or explanations. </vt:lpstr>
      <vt:lpstr>Slide 29</vt:lpstr>
      <vt:lpstr>Inheritance</vt:lpstr>
      <vt:lpstr>Inheritance support Sharing</vt:lpstr>
      <vt:lpstr>Polymorphism</vt:lpstr>
      <vt:lpstr>Slide 33</vt:lpstr>
      <vt:lpstr>Origin of C++</vt:lpstr>
      <vt:lpstr>Slide 35</vt:lpstr>
      <vt:lpstr>Slide 36</vt:lpstr>
      <vt:lpstr>Fundamentals  of  C++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Variables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The bool Data Type </vt:lpstr>
      <vt:lpstr>Slide 55</vt:lpstr>
      <vt:lpstr>Old-style Vs Modern C++</vt:lpstr>
      <vt:lpstr>Slide 57</vt:lpstr>
      <vt:lpstr>The New C++ headers</vt:lpstr>
      <vt:lpstr>Slide 59</vt:lpstr>
      <vt:lpstr>Slide 60</vt:lpstr>
      <vt:lpstr>Slide 61</vt:lpstr>
      <vt:lpstr>Slide 62</vt:lpstr>
      <vt:lpstr>Slide 63</vt:lpstr>
      <vt:lpstr>Slide 64</vt:lpstr>
      <vt:lpstr>Classes and Objects in C++</vt:lpstr>
      <vt:lpstr>Slide 66</vt:lpstr>
      <vt:lpstr>Slide 67</vt:lpstr>
      <vt:lpstr>Slide 68</vt:lpstr>
      <vt:lpstr>Slide 69</vt:lpstr>
      <vt:lpstr>       Classes and Structures Are Related </vt:lpstr>
      <vt:lpstr>Slide 71</vt:lpstr>
      <vt:lpstr>Slide 72</vt:lpstr>
      <vt:lpstr>Slide 73</vt:lpstr>
      <vt:lpstr>Slide 74</vt:lpstr>
      <vt:lpstr>Slide 75</vt:lpstr>
      <vt:lpstr>Slide 76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creator>indu radhakrishnan</dc:creator>
  <cp:lastModifiedBy>Archana A</cp:lastModifiedBy>
  <cp:revision>108</cp:revision>
  <dcterms:created xsi:type="dcterms:W3CDTF">2016-01-11T09:36:08Z</dcterms:created>
  <dcterms:modified xsi:type="dcterms:W3CDTF">2018-02-08T12:39:38Z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38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38</vt:i4>
  </property>
</Properties>
</file>