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1749"/>
            <a:ext cx="9144000" cy="1672453"/>
          </a:xfrm>
        </p:spPr>
        <p:txBody>
          <a:bodyPr>
            <a:normAutofit/>
          </a:bodyPr>
          <a:lstStyle/>
          <a:p>
            <a:r>
              <a:rPr lang="en-IN" sz="5400" dirty="0" smtClean="0">
                <a:solidFill>
                  <a:srgbClr val="002060"/>
                </a:solidFill>
                <a:latin typeface="Times New Roman" panose="02020603050405020304" pitchFamily="18" charset="0"/>
                <a:cs typeface="Times New Roman" panose="02020603050405020304" pitchFamily="18" charset="0"/>
              </a:rPr>
              <a:t>PRESENTATION ON </a:t>
            </a:r>
            <a:br>
              <a:rPr lang="en-IN" sz="5400" dirty="0" smtClean="0">
                <a:solidFill>
                  <a:srgbClr val="002060"/>
                </a:solidFill>
                <a:latin typeface="Times New Roman" panose="02020603050405020304" pitchFamily="18" charset="0"/>
                <a:cs typeface="Times New Roman" panose="02020603050405020304" pitchFamily="18" charset="0"/>
              </a:rPr>
            </a:br>
            <a:r>
              <a:rPr lang="en-IN" sz="5400" dirty="0" smtClean="0">
                <a:solidFill>
                  <a:srgbClr val="002060"/>
                </a:solidFill>
                <a:latin typeface="Times New Roman" panose="02020603050405020304" pitchFamily="18" charset="0"/>
                <a:cs typeface="Times New Roman" panose="02020603050405020304" pitchFamily="18" charset="0"/>
              </a:rPr>
              <a:t>MERGE SORT</a:t>
            </a:r>
            <a:endParaRPr lang="en-IN" sz="5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248503" y="5822724"/>
            <a:ext cx="2838994" cy="856751"/>
          </a:xfrm>
        </p:spPr>
        <p:txBody>
          <a:bodyPr>
            <a:normAutofit fontScale="92500"/>
          </a:bodyPr>
          <a:lstStyle/>
          <a:p>
            <a:r>
              <a:rPr lang="en-IN" dirty="0" smtClean="0">
                <a:solidFill>
                  <a:srgbClr val="002060"/>
                </a:solidFill>
                <a:latin typeface="Times New Roman" panose="02020603050405020304" pitchFamily="18" charset="0"/>
                <a:cs typeface="Times New Roman" panose="02020603050405020304" pitchFamily="18" charset="0"/>
              </a:rPr>
              <a:t>By: Vijaykumar R Pai</a:t>
            </a:r>
          </a:p>
          <a:p>
            <a:r>
              <a:rPr lang="en-IN" dirty="0" smtClean="0">
                <a:solidFill>
                  <a:srgbClr val="002060"/>
                </a:solidFill>
                <a:latin typeface="Times New Roman" panose="02020603050405020304" pitchFamily="18" charset="0"/>
                <a:cs typeface="Times New Roman" panose="02020603050405020304" pitchFamily="18" charset="0"/>
              </a:rPr>
              <a:t>       </a:t>
            </a:r>
            <a:r>
              <a:rPr lang="en-IN" dirty="0" err="1" smtClean="0">
                <a:solidFill>
                  <a:srgbClr val="002060"/>
                </a:solidFill>
                <a:latin typeface="Times New Roman" panose="02020603050405020304" pitchFamily="18" charset="0"/>
                <a:cs typeface="Times New Roman" panose="02020603050405020304" pitchFamily="18" charset="0"/>
              </a:rPr>
              <a:t>Shreedhar</a:t>
            </a:r>
            <a:r>
              <a:rPr lang="en-IN" dirty="0" smtClean="0">
                <a:solidFill>
                  <a:srgbClr val="002060"/>
                </a:solidFill>
                <a:latin typeface="Times New Roman" panose="02020603050405020304" pitchFamily="18" charset="0"/>
                <a:cs typeface="Times New Roman" panose="02020603050405020304" pitchFamily="18" charset="0"/>
              </a:rPr>
              <a:t> </a:t>
            </a:r>
            <a:r>
              <a:rPr lang="en-IN" dirty="0" err="1" smtClean="0">
                <a:solidFill>
                  <a:srgbClr val="002060"/>
                </a:solidFill>
                <a:latin typeface="Times New Roman" panose="02020603050405020304" pitchFamily="18" charset="0"/>
                <a:cs typeface="Times New Roman" panose="02020603050405020304" pitchFamily="18" charset="0"/>
              </a:rPr>
              <a:t>Hegde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7801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161"/>
            <a:ext cx="10515600" cy="740863"/>
          </a:xfrm>
        </p:spPr>
        <p:txBody>
          <a:bodyPr>
            <a:normAutofit/>
          </a:bodyPr>
          <a:lstStyle/>
          <a:p>
            <a:pPr algn="ctr"/>
            <a:r>
              <a:rPr lang="en-IN" dirty="0" smtClean="0">
                <a:latin typeface="Times New Roman" panose="02020603050405020304" pitchFamily="18" charset="0"/>
                <a:cs typeface="Times New Roman" panose="02020603050405020304" pitchFamily="18" charset="0"/>
              </a:rPr>
              <a:t>Program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6984"/>
            <a:ext cx="10515600" cy="5820501"/>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#include&lt;</a:t>
            </a:r>
            <a:r>
              <a:rPr lang="en-IN" sz="2200" dirty="0" err="1">
                <a:latin typeface="Times New Roman" panose="02020603050405020304" pitchFamily="18" charset="0"/>
                <a:cs typeface="Times New Roman" panose="02020603050405020304" pitchFamily="18" charset="0"/>
              </a:rPr>
              <a:t>stdio.h</a:t>
            </a:r>
            <a:r>
              <a:rPr lang="en-IN" sz="2200" dirty="0">
                <a:latin typeface="Times New Roman" panose="02020603050405020304" pitchFamily="18" charset="0"/>
                <a:cs typeface="Times New Roman" panose="02020603050405020304" pitchFamily="18" charset="0"/>
              </a:rPr>
              <a:t>&gt;</a:t>
            </a:r>
          </a:p>
          <a:p>
            <a:pPr marL="0" indent="0">
              <a:buNone/>
            </a:pP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[20];       // array to be </a:t>
            </a:r>
            <a:r>
              <a:rPr lang="en-IN" sz="2200" dirty="0" smtClean="0">
                <a:latin typeface="Times New Roman" panose="02020603050405020304" pitchFamily="18" charset="0"/>
                <a:cs typeface="Times New Roman" panose="02020603050405020304" pitchFamily="18" charset="0"/>
              </a:rPr>
              <a:t>sorted</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main()</a:t>
            </a:r>
          </a:p>
          <a:p>
            <a:pPr marL="0" indent="0">
              <a:buNone/>
            </a:pP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n,i</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the size of array\n");  // input the elements</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d",&amp;n</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the elements:\n");</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for(</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=0;i&lt;</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a:t>
            </a:r>
            <a:r>
              <a:rPr lang="en-IN" sz="2200" dirty="0" smtClean="0">
                <a:latin typeface="Times New Roman" panose="02020603050405020304" pitchFamily="18" charset="0"/>
                <a:cs typeface="Times New Roman" panose="02020603050405020304" pitchFamily="18" charset="0"/>
              </a:rPr>
              <a:t>d",&amp;</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i</a:t>
            </a:r>
            <a:r>
              <a:rPr lang="en-IN" sz="2200" dirty="0" smtClean="0">
                <a:latin typeface="Times New Roman" panose="02020603050405020304" pitchFamily="18" charset="0"/>
                <a:cs typeface="Times New Roman" panose="02020603050405020304" pitchFamily="18" charset="0"/>
              </a:rPr>
              <a:t>]);</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merge_sort</a:t>
            </a:r>
            <a:r>
              <a:rPr lang="en-IN" sz="2200" dirty="0" smtClean="0">
                <a:latin typeface="Times New Roman" panose="02020603050405020304" pitchFamily="18" charset="0"/>
                <a:cs typeface="Times New Roman" panose="02020603050405020304" pitchFamily="18" charset="0"/>
              </a:rPr>
              <a:t>(arr,0,n-1</a:t>
            </a:r>
            <a:r>
              <a:rPr lang="en-IN" sz="2200" dirty="0">
                <a:latin typeface="Times New Roman" panose="02020603050405020304" pitchFamily="18" charset="0"/>
                <a:cs typeface="Times New Roman" panose="02020603050405020304" pitchFamily="18" charset="0"/>
              </a:rPr>
              <a:t>);  // sort the array</a:t>
            </a:r>
          </a:p>
        </p:txBody>
      </p:sp>
    </p:spTree>
    <p:extLst>
      <p:ext uri="{BB962C8B-B14F-4D97-AF65-F5344CB8AC3E}">
        <p14:creationId xmlns:p14="http://schemas.microsoft.com/office/powerpoint/2010/main" val="3895446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4954" y="661852"/>
            <a:ext cx="10515600" cy="5408024"/>
          </a:xfrm>
        </p:spPr>
        <p:txBody>
          <a:bodyPr>
            <a:noAutofit/>
          </a:bodyPr>
          <a:lstStyle/>
          <a:p>
            <a:pPr marL="0" indent="0">
              <a:buNone/>
            </a:pP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("Sorted array:");  // print sorted array</a:t>
            </a:r>
          </a:p>
          <a:p>
            <a:pPr marL="0" indent="0">
              <a:buNone/>
            </a:pPr>
            <a:r>
              <a:rPr lang="en-IN" sz="2000" dirty="0">
                <a:latin typeface="Times New Roman" panose="02020603050405020304" pitchFamily="18" charset="0"/>
                <a:cs typeface="Times New Roman" panose="02020603050405020304" pitchFamily="18" charset="0"/>
              </a:rPr>
              <a:t>  for(</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=0;i&lt;</a:t>
            </a:r>
            <a:r>
              <a:rPr lang="en-IN" sz="2000" dirty="0" err="1">
                <a:latin typeface="Times New Roman" panose="02020603050405020304" pitchFamily="18" charset="0"/>
                <a:cs typeface="Times New Roman" panose="02020603050405020304" pitchFamily="18" charset="0"/>
              </a:rPr>
              <a:t>n;i</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("%d\t\t",</a:t>
            </a:r>
            <a:r>
              <a:rPr lang="en-IN" sz="2000" dirty="0" err="1">
                <a:latin typeface="Times New Roman" panose="02020603050405020304" pitchFamily="18" charset="0"/>
                <a:cs typeface="Times New Roman" panose="02020603050405020304" pitchFamily="18" charset="0"/>
              </a:rPr>
              <a:t>arr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return 0;</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merge_sort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low,int</a:t>
            </a:r>
            <a:r>
              <a:rPr lang="en-IN" sz="2000" dirty="0">
                <a:latin typeface="Times New Roman" panose="02020603050405020304" pitchFamily="18" charset="0"/>
                <a:cs typeface="Times New Roman" panose="02020603050405020304" pitchFamily="18" charset="0"/>
              </a:rPr>
              <a:t> high)</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mid;</a:t>
            </a:r>
          </a:p>
          <a:p>
            <a:pPr marL="0" indent="0">
              <a:buNone/>
            </a:pPr>
            <a:r>
              <a:rPr lang="en-IN" sz="2000" dirty="0">
                <a:latin typeface="Times New Roman" panose="02020603050405020304" pitchFamily="18" charset="0"/>
                <a:cs typeface="Times New Roman" panose="02020603050405020304" pitchFamily="18" charset="0"/>
              </a:rPr>
              <a:t>  if(low&lt;high)</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mid=(</a:t>
            </a:r>
            <a:r>
              <a:rPr lang="en-IN" sz="2000" dirty="0" err="1">
                <a:latin typeface="Times New Roman" panose="02020603050405020304" pitchFamily="18" charset="0"/>
                <a:cs typeface="Times New Roman" panose="02020603050405020304" pitchFamily="18" charset="0"/>
              </a:rPr>
              <a:t>low+high</a:t>
            </a:r>
            <a:r>
              <a:rPr lang="en-IN" sz="2000" dirty="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Divide and </a:t>
            </a:r>
            <a:r>
              <a:rPr lang="en-IN" sz="2000" dirty="0" smtClean="0">
                <a:latin typeface="Times New Roman" panose="02020603050405020304" pitchFamily="18" charset="0"/>
                <a:cs typeface="Times New Roman" panose="02020603050405020304" pitchFamily="18" charset="0"/>
              </a:rPr>
              <a:t>Conquer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416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046"/>
            <a:ext cx="10515600" cy="6583680"/>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merge_sort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arr,low,mid</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merge_sort</a:t>
            </a:r>
            <a:r>
              <a:rPr lang="en-IN" sz="2200" dirty="0">
                <a:latin typeface="Times New Roman" panose="02020603050405020304" pitchFamily="18" charset="0"/>
                <a:cs typeface="Times New Roman" panose="02020603050405020304" pitchFamily="18" charset="0"/>
              </a:rPr>
              <a:t>(arr,mid+1,high);</a:t>
            </a:r>
          </a:p>
          <a:p>
            <a:pPr marL="0" indent="0">
              <a:buNone/>
            </a:pPr>
            <a:r>
              <a:rPr lang="en-IN" sz="2200" dirty="0">
                <a:latin typeface="Times New Roman" panose="02020603050405020304" pitchFamily="18" charset="0"/>
                <a:cs typeface="Times New Roman" panose="02020603050405020304" pitchFamily="18" charset="0"/>
              </a:rPr>
              <a:t>   // Combine</a:t>
            </a:r>
          </a:p>
          <a:p>
            <a:pPr marL="0" indent="0">
              <a:buNone/>
            </a:pPr>
            <a:r>
              <a:rPr lang="en-IN" sz="2200" dirty="0">
                <a:latin typeface="Times New Roman" panose="02020603050405020304" pitchFamily="18" charset="0"/>
                <a:cs typeface="Times New Roman" panose="02020603050405020304" pitchFamily="18" charset="0"/>
              </a:rPr>
              <a:t>    merge(</a:t>
            </a:r>
            <a:r>
              <a:rPr lang="en-IN" sz="2200" dirty="0" err="1">
                <a:latin typeface="Times New Roman" panose="02020603050405020304" pitchFamily="18" charset="0"/>
                <a:cs typeface="Times New Roman" panose="02020603050405020304" pitchFamily="18" charset="0"/>
              </a:rPr>
              <a:t>arr,low,mid,high</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return 0;</a:t>
            </a:r>
          </a:p>
          <a:p>
            <a:pPr marL="0" indent="0">
              <a:buNone/>
            </a:pPr>
            <a:r>
              <a:rPr lang="en-IN" sz="2200" dirty="0" smtClean="0">
                <a:latin typeface="Times New Roman" panose="02020603050405020304" pitchFamily="18" charset="0"/>
                <a:cs typeface="Times New Roman" panose="02020603050405020304" pitchFamily="18" charset="0"/>
              </a:rPr>
              <a:t>}</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merge(</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l,int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m,int</a:t>
            </a:r>
            <a:r>
              <a:rPr lang="en-IN" sz="2200" dirty="0">
                <a:latin typeface="Times New Roman" panose="02020603050405020304" pitchFamily="18" charset="0"/>
                <a:cs typeface="Times New Roman" panose="02020603050405020304" pitchFamily="18" charset="0"/>
              </a:rPr>
              <a:t> h)</a:t>
            </a:r>
          </a:p>
          <a:p>
            <a:pPr marL="0" indent="0">
              <a:buNone/>
            </a:pP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arr1[10],arr2[10];  // Two temporary arrays to hold the two arrays to be merged</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n1,n2,i,j,k;</a:t>
            </a:r>
          </a:p>
          <a:p>
            <a:pPr marL="0" indent="0">
              <a:buNone/>
            </a:pPr>
            <a:r>
              <a:rPr lang="en-IN" sz="2200" dirty="0">
                <a:latin typeface="Times New Roman" panose="02020603050405020304" pitchFamily="18" charset="0"/>
                <a:cs typeface="Times New Roman" panose="02020603050405020304" pitchFamily="18" charset="0"/>
              </a:rPr>
              <a:t>  n1=m-l+1;</a:t>
            </a:r>
          </a:p>
          <a:p>
            <a:pPr marL="0" indent="0">
              <a:buNone/>
            </a:pPr>
            <a:r>
              <a:rPr lang="en-IN" sz="2200" dirty="0">
                <a:latin typeface="Times New Roman" panose="02020603050405020304" pitchFamily="18" charset="0"/>
                <a:cs typeface="Times New Roman" panose="02020603050405020304" pitchFamily="18" charset="0"/>
              </a:rPr>
              <a:t>  n2=h-m;</a:t>
            </a:r>
          </a:p>
        </p:txBody>
      </p:sp>
    </p:spTree>
    <p:extLst>
      <p:ext uri="{BB962C8B-B14F-4D97-AF65-F5344CB8AC3E}">
        <p14:creationId xmlns:p14="http://schemas.microsoft.com/office/powerpoint/2010/main" val="2248880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046"/>
            <a:ext cx="10515600" cy="6583680"/>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for(</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=0;i&lt;n1;i++)</a:t>
            </a:r>
          </a:p>
          <a:p>
            <a:pPr marL="0" indent="0">
              <a:buNone/>
            </a:pPr>
            <a:r>
              <a:rPr lang="en-IN" sz="1800" dirty="0">
                <a:latin typeface="Times New Roman" panose="02020603050405020304" pitchFamily="18" charset="0"/>
                <a:cs typeface="Times New Roman" panose="02020603050405020304" pitchFamily="18" charset="0"/>
              </a:rPr>
              <a:t>    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l+i</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for(j=0;j&lt;n2;j++)</a:t>
            </a:r>
          </a:p>
          <a:p>
            <a:pPr marL="0" indent="0">
              <a:buNone/>
            </a:pPr>
            <a:r>
              <a:rPr lang="en-IN" sz="1800" dirty="0">
                <a:latin typeface="Times New Roman" panose="02020603050405020304" pitchFamily="18" charset="0"/>
                <a:cs typeface="Times New Roman" panose="02020603050405020304" pitchFamily="18" charset="0"/>
              </a:rPr>
              <a:t>    arr2[j]=</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[m+j+1];</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]=9999;  // To mark the end of each temporary array</a:t>
            </a:r>
          </a:p>
          <a:p>
            <a:pPr marL="0" indent="0">
              <a:buNone/>
            </a:pPr>
            <a:r>
              <a:rPr lang="en-IN" sz="1800" dirty="0">
                <a:latin typeface="Times New Roman" panose="02020603050405020304" pitchFamily="18" charset="0"/>
                <a:cs typeface="Times New Roman" panose="02020603050405020304" pitchFamily="18" charset="0"/>
              </a:rPr>
              <a:t>  arr2[j]=</a:t>
            </a:r>
            <a:r>
              <a:rPr lang="en-IN" sz="1800" dirty="0" smtClean="0">
                <a:latin typeface="Times New Roman" panose="02020603050405020304" pitchFamily="18" charset="0"/>
                <a:cs typeface="Times New Roman" panose="02020603050405020304" pitchFamily="18" charset="0"/>
              </a:rPr>
              <a:t>9999;</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=0;j=0;</a:t>
            </a:r>
          </a:p>
          <a:p>
            <a:pPr marL="0" indent="0">
              <a:buNone/>
            </a:pPr>
            <a:r>
              <a:rPr lang="en-IN" sz="1800" dirty="0">
                <a:latin typeface="Times New Roman" panose="02020603050405020304" pitchFamily="18" charset="0"/>
                <a:cs typeface="Times New Roman" panose="02020603050405020304" pitchFamily="18" charset="0"/>
              </a:rPr>
              <a:t>  for(k=</a:t>
            </a:r>
            <a:r>
              <a:rPr lang="en-IN" sz="1800" dirty="0" err="1">
                <a:latin typeface="Times New Roman" panose="02020603050405020304" pitchFamily="18" charset="0"/>
                <a:cs typeface="Times New Roman" panose="02020603050405020304" pitchFamily="18" charset="0"/>
              </a:rPr>
              <a:t>l;k</a:t>
            </a: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h;k</a:t>
            </a:r>
            <a:r>
              <a:rPr lang="en-IN" sz="1800" dirty="0">
                <a:latin typeface="Times New Roman" panose="02020603050405020304" pitchFamily="18" charset="0"/>
                <a:cs typeface="Times New Roman" panose="02020603050405020304" pitchFamily="18" charset="0"/>
              </a:rPr>
              <a:t>++)  //process of combining two sorted arrays</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if(arr1[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]&lt;=arr2[j])</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[k]=arr1[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else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[k]=arr2[</a:t>
            </a:r>
            <a:r>
              <a:rPr lang="en-IN" sz="1800" dirty="0" err="1">
                <a:latin typeface="Times New Roman" panose="02020603050405020304" pitchFamily="18" charset="0"/>
                <a:cs typeface="Times New Roman" panose="02020603050405020304" pitchFamily="18" charset="0"/>
              </a:rPr>
              <a:t>j++</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return 0;</a:t>
            </a:r>
          </a:p>
          <a:p>
            <a:pPr marL="0" indent="0">
              <a:buNone/>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7745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714738"/>
          </a:xfrm>
        </p:spPr>
        <p:txBody>
          <a:bodyPr>
            <a:normAutofit/>
          </a:bodyPr>
          <a:lstStyle/>
          <a:p>
            <a:pPr algn="ctr"/>
            <a:r>
              <a:rPr lang="en-IN" dirty="0" smtClean="0">
                <a:latin typeface="Times New Roman" panose="02020603050405020304" pitchFamily="18" charset="0"/>
                <a:cs typeface="Times New Roman" panose="02020603050405020304" pitchFamily="18" charset="0"/>
              </a:rPr>
              <a:t>Expected Output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6356"/>
            <a:ext cx="10515600" cy="5210900"/>
          </a:xfrm>
        </p:spPr>
        <p:txBody>
          <a:bodyPr>
            <a:normAutofit/>
          </a:bodyPr>
          <a:lstStyle/>
          <a:p>
            <a:pPr marL="0" indent="0">
              <a:buNone/>
            </a:pPr>
            <a:r>
              <a:rPr lang="en-IN" sz="2200" dirty="0" smtClean="0">
                <a:latin typeface="Times New Roman" panose="02020603050405020304" pitchFamily="18" charset="0"/>
                <a:cs typeface="Times New Roman" panose="02020603050405020304" pitchFamily="18" charset="0"/>
              </a:rPr>
              <a:t>Enter the size of array : 8</a:t>
            </a:r>
          </a:p>
          <a:p>
            <a:pPr marL="0" indent="0">
              <a:buNone/>
            </a:pPr>
            <a:r>
              <a:rPr lang="en-IN" sz="2200" dirty="0" smtClean="0">
                <a:latin typeface="Times New Roman" panose="02020603050405020304" pitchFamily="18" charset="0"/>
                <a:cs typeface="Times New Roman" panose="02020603050405020304" pitchFamily="18" charset="0"/>
              </a:rPr>
              <a:t>Enter the elements: </a:t>
            </a:r>
          </a:p>
          <a:p>
            <a:pPr marL="0" indent="0">
              <a:buNone/>
            </a:pPr>
            <a:r>
              <a:rPr lang="en-IN" sz="2200" dirty="0" smtClean="0">
                <a:latin typeface="Times New Roman" panose="02020603050405020304" pitchFamily="18" charset="0"/>
                <a:cs typeface="Times New Roman" panose="02020603050405020304" pitchFamily="18" charset="0"/>
              </a:rPr>
              <a:t>14 </a:t>
            </a:r>
          </a:p>
          <a:p>
            <a:pPr marL="0" indent="0">
              <a:buNone/>
            </a:pPr>
            <a:r>
              <a:rPr lang="en-IN" sz="2200" dirty="0" smtClean="0">
                <a:latin typeface="Times New Roman" panose="02020603050405020304" pitchFamily="18" charset="0"/>
                <a:cs typeface="Times New Roman" panose="02020603050405020304" pitchFamily="18" charset="0"/>
              </a:rPr>
              <a:t>33 </a:t>
            </a:r>
          </a:p>
          <a:p>
            <a:pPr marL="0" indent="0">
              <a:buNone/>
            </a:pPr>
            <a:r>
              <a:rPr lang="en-IN" sz="2200" dirty="0" smtClean="0">
                <a:latin typeface="Times New Roman" panose="02020603050405020304" pitchFamily="18" charset="0"/>
                <a:cs typeface="Times New Roman" panose="02020603050405020304" pitchFamily="18" charset="0"/>
              </a:rPr>
              <a:t>27 </a:t>
            </a:r>
          </a:p>
          <a:p>
            <a:pPr marL="0" indent="0">
              <a:buNone/>
            </a:pPr>
            <a:r>
              <a:rPr lang="en-IN" sz="2200" dirty="0" smtClean="0">
                <a:latin typeface="Times New Roman" panose="02020603050405020304" pitchFamily="18" charset="0"/>
                <a:cs typeface="Times New Roman" panose="02020603050405020304" pitchFamily="18" charset="0"/>
              </a:rPr>
              <a:t>10 </a:t>
            </a:r>
          </a:p>
          <a:p>
            <a:pPr marL="0" indent="0">
              <a:buNone/>
            </a:pPr>
            <a:r>
              <a:rPr lang="en-IN" sz="2200" dirty="0" smtClean="0">
                <a:latin typeface="Times New Roman" panose="02020603050405020304" pitchFamily="18" charset="0"/>
                <a:cs typeface="Times New Roman" panose="02020603050405020304" pitchFamily="18" charset="0"/>
              </a:rPr>
              <a:t>35 </a:t>
            </a:r>
          </a:p>
          <a:p>
            <a:pPr marL="0" indent="0">
              <a:buNone/>
            </a:pPr>
            <a:r>
              <a:rPr lang="en-IN" sz="2200" dirty="0" smtClean="0">
                <a:latin typeface="Times New Roman" panose="02020603050405020304" pitchFamily="18" charset="0"/>
                <a:cs typeface="Times New Roman" panose="02020603050405020304" pitchFamily="18" charset="0"/>
              </a:rPr>
              <a:t>19 </a:t>
            </a:r>
          </a:p>
          <a:p>
            <a:pPr marL="0" indent="0">
              <a:buNone/>
            </a:pPr>
            <a:r>
              <a:rPr lang="en-IN" sz="2200" dirty="0" smtClean="0">
                <a:latin typeface="Times New Roman" panose="02020603050405020304" pitchFamily="18" charset="0"/>
                <a:cs typeface="Times New Roman" panose="02020603050405020304" pitchFamily="18" charset="0"/>
              </a:rPr>
              <a:t>42 </a:t>
            </a:r>
          </a:p>
          <a:p>
            <a:pPr marL="0" indent="0">
              <a:buNone/>
            </a:pPr>
            <a:r>
              <a:rPr lang="en-IN" sz="2200" dirty="0" smtClean="0">
                <a:latin typeface="Times New Roman" panose="02020603050405020304" pitchFamily="18" charset="0"/>
                <a:cs typeface="Times New Roman" panose="02020603050405020304" pitchFamily="18" charset="0"/>
              </a:rPr>
              <a:t>44</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Sorted array: 10 14 19 27 33 35 42 44</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1583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2"/>
            <a:ext cx="10515600" cy="758281"/>
          </a:xfrm>
        </p:spPr>
        <p:txBody>
          <a:bodyPr>
            <a:normAutofit/>
          </a:bodyPr>
          <a:lstStyle/>
          <a:p>
            <a:pPr algn="ctr"/>
            <a:r>
              <a:rPr lang="en-IN" u="sng" dirty="0" smtClean="0">
                <a:latin typeface="Times New Roman" panose="02020603050405020304" pitchFamily="18" charset="0"/>
                <a:cs typeface="Times New Roman" panose="02020603050405020304" pitchFamily="18" charset="0"/>
              </a:rPr>
              <a:t>Viva Questions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98311"/>
            <a:ext cx="10515600" cy="5689872"/>
          </a:xfrm>
        </p:spPr>
        <p:txBody>
          <a:bodyPr>
            <a:normAutofit lnSpcReduction="10000"/>
          </a:bodyPr>
          <a:lstStyle/>
          <a:p>
            <a:r>
              <a:rPr lang="en-IN" sz="2200" dirty="0">
                <a:latin typeface="Times New Roman" panose="02020603050405020304" pitchFamily="18" charset="0"/>
                <a:cs typeface="Times New Roman" panose="02020603050405020304" pitchFamily="18" charset="0"/>
              </a:rPr>
              <a:t>1</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What is the output of merge sort after the 1st pass given the following sequence of numbers: 25 57 48 37 12 92 86 33</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48 25 37 12 57 86 33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 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c.12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 25 57 37 48 12 92 33 86</a:t>
            </a:r>
            <a:br>
              <a:rPr lang="en-IN" sz="2200" dirty="0">
                <a:latin typeface="Times New Roman" panose="02020603050405020304" pitchFamily="18" charset="0"/>
                <a:cs typeface="Times New Roman" panose="02020603050405020304" pitchFamily="18" charset="0"/>
              </a:rPr>
            </a:br>
            <a:endParaRPr lang="en-IN" sz="2200" dirty="0" smtClean="0">
              <a:latin typeface="Times New Roman" panose="02020603050405020304" pitchFamily="18" charset="0"/>
              <a:cs typeface="Times New Roman" panose="02020603050405020304" pitchFamily="18" charset="0"/>
            </a:endParaRPr>
          </a:p>
          <a:p>
            <a:r>
              <a:rPr lang="en-IN" sz="2200" dirty="0" err="1" smtClean="0">
                <a:latin typeface="Times New Roman" panose="02020603050405020304" pitchFamily="18" charset="0"/>
                <a:cs typeface="Times New Roman" panose="02020603050405020304" pitchFamily="18" charset="0"/>
              </a:rPr>
              <a:t>Ans:d</a:t>
            </a: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2</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What is the output of merge sort after the 2nd pass given the following sequence of numbers : 3,41,52,26,38,57,9,49</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3,26,41,52,38,9,49,57</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 3,26,41,52,9,38,49,57</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c. 3,26,38,9,49,57,41,52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 3,26,41,52,38,49,57,9</a:t>
            </a:r>
            <a:br>
              <a:rPr lang="en-IN" sz="2200" dirty="0">
                <a:latin typeface="Times New Roman" panose="02020603050405020304" pitchFamily="18" charset="0"/>
                <a:cs typeface="Times New Roman" panose="02020603050405020304" pitchFamily="18" charset="0"/>
              </a:rPr>
            </a:b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Ans</a:t>
            </a:r>
            <a:r>
              <a:rPr lang="en-IN" sz="2200" dirty="0">
                <a:latin typeface="Times New Roman" panose="02020603050405020304" pitchFamily="18" charset="0"/>
                <a:cs typeface="Times New Roman" panose="02020603050405020304" pitchFamily="18" charset="0"/>
              </a:rPr>
              <a:t>. b</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277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214539"/>
            <a:ext cx="10515600" cy="6447518"/>
          </a:xfrm>
        </p:spPr>
        <p:txBody>
          <a:bodyPr>
            <a:normAutofit/>
          </a:bodyPr>
          <a:lstStyle/>
          <a:p>
            <a:r>
              <a:rPr lang="en-IN" sz="2200" dirty="0">
                <a:latin typeface="Times New Roman" panose="02020603050405020304" pitchFamily="18" charset="0"/>
                <a:cs typeface="Times New Roman" panose="02020603050405020304" pitchFamily="18" charset="0"/>
              </a:rPr>
              <a:t>3</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What is the output of merge sort after the 3rd pass given the following sequence of numbers: 25 57 48 37 12 92 86 33</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12 25 33 37 48 57 86 92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 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c.12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 25 57 37 48 12 92 33 86</a:t>
            </a:r>
            <a:br>
              <a:rPr lang="en-IN" sz="2200" dirty="0">
                <a:latin typeface="Times New Roman" panose="02020603050405020304" pitchFamily="18" charset="0"/>
                <a:cs typeface="Times New Roman" panose="02020603050405020304" pitchFamily="18" charset="0"/>
              </a:rPr>
            </a:br>
            <a:endParaRPr lang="en-IN" sz="2200" dirty="0" smtClean="0">
              <a:latin typeface="Times New Roman" panose="02020603050405020304" pitchFamily="18" charset="0"/>
              <a:cs typeface="Times New Roman" panose="02020603050405020304" pitchFamily="18" charset="0"/>
            </a:endParaRPr>
          </a:p>
          <a:p>
            <a:r>
              <a:rPr lang="en-IN" sz="2200" dirty="0" err="1" smtClean="0">
                <a:latin typeface="Times New Roman" panose="02020603050405020304" pitchFamily="18" charset="0"/>
                <a:cs typeface="Times New Roman" panose="02020603050405020304" pitchFamily="18" charset="0"/>
              </a:rPr>
              <a:t>Ans:a</a:t>
            </a:r>
            <a:endParaRPr lang="en-IN" sz="2200" dirty="0" smtClean="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4. </a:t>
            </a:r>
            <a:r>
              <a:rPr lang="en-IN" sz="2200" dirty="0">
                <a:latin typeface="Times New Roman" panose="02020603050405020304" pitchFamily="18" charset="0"/>
                <a:cs typeface="Times New Roman" panose="02020603050405020304" pitchFamily="18" charset="0"/>
              </a:rPr>
              <a:t>You have to sort 1 GB of data with only 100 MB of available main memory. Which sorting technique will be most appropriate</a:t>
            </a:r>
            <a:r>
              <a:rPr lang="en-IN" sz="2200" dirty="0" smtClean="0">
                <a:latin typeface="Times New Roman" panose="02020603050405020304" pitchFamily="18" charset="0"/>
                <a:cs typeface="Times New Roman" panose="02020603050405020304" pitchFamily="18" charset="0"/>
              </a:rPr>
              <a:t>?</a:t>
            </a:r>
          </a:p>
          <a:p>
            <a:pPr marL="0" indent="0">
              <a:buNone/>
            </a:pPr>
            <a:r>
              <a:rPr lang="en-IN" sz="2200" dirty="0" smtClean="0">
                <a:latin typeface="Times New Roman" panose="02020603050405020304" pitchFamily="18" charset="0"/>
                <a:cs typeface="Times New Roman" panose="02020603050405020304" pitchFamily="18" charset="0"/>
              </a:rPr>
              <a:t>   a</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Heap sort</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   b</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Merge sort</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   c. Quick sort</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   d</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Insertion sort</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   </a:t>
            </a:r>
          </a:p>
          <a:p>
            <a:r>
              <a:rPr lang="en-IN" sz="2200" dirty="0" err="1" smtClean="0">
                <a:latin typeface="Times New Roman" panose="02020603050405020304" pitchFamily="18" charset="0"/>
                <a:cs typeface="Times New Roman" panose="02020603050405020304" pitchFamily="18" charset="0"/>
              </a:rPr>
              <a:t>Ans:b</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49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811" y="170995"/>
            <a:ext cx="10630989" cy="6586855"/>
          </a:xfrm>
        </p:spPr>
        <p:txBody>
          <a:bodyPr>
            <a:normAutofit/>
          </a:bodyPr>
          <a:lstStyle/>
          <a:p>
            <a:r>
              <a:rPr lang="en-IN" sz="2200" dirty="0" smtClean="0">
                <a:latin typeface="Times New Roman" panose="02020603050405020304" pitchFamily="18" charset="0"/>
                <a:cs typeface="Times New Roman" panose="02020603050405020304" pitchFamily="18" charset="0"/>
              </a:rPr>
              <a:t>5. </a:t>
            </a:r>
            <a:r>
              <a:rPr lang="en-IN" sz="2200" dirty="0">
                <a:latin typeface="Times New Roman" panose="02020603050405020304" pitchFamily="18" charset="0"/>
                <a:cs typeface="Times New Roman" panose="02020603050405020304" pitchFamily="18" charset="0"/>
              </a:rPr>
              <a:t>Which of the following is true about merge sort?</a:t>
            </a:r>
            <a:r>
              <a:rPr lang="en-IN" sz="2200" dirty="0" smtClean="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 Merge Sort works better than quick sort if data is accessed from slow </a:t>
            </a:r>
            <a:r>
              <a:rPr lang="en-IN" sz="2200" dirty="0" smtClean="0">
                <a:latin typeface="Times New Roman" panose="02020603050405020304" pitchFamily="18" charset="0"/>
                <a:cs typeface="Times New Roman" panose="02020603050405020304" pitchFamily="18" charset="0"/>
              </a:rPr>
              <a:t>sequential memory   </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b</a:t>
            </a:r>
            <a:r>
              <a:rPr lang="en-IN" sz="2200" dirty="0">
                <a:latin typeface="Times New Roman" panose="02020603050405020304" pitchFamily="18" charset="0"/>
                <a:cs typeface="Times New Roman" panose="02020603050405020304" pitchFamily="18" charset="0"/>
              </a:rPr>
              <a:t>. Merge Sort is stable sort by nature</a:t>
            </a:r>
            <a:r>
              <a:rPr lang="en-IN" sz="2200" dirty="0" smtClean="0">
                <a:latin typeface="Times New Roman" panose="02020603050405020304" pitchFamily="18" charset="0"/>
                <a:cs typeface="Times New Roman" panose="02020603050405020304" pitchFamily="18" charset="0"/>
              </a:rPr>
              <a:t>   </a:t>
            </a:r>
          </a:p>
          <a:p>
            <a:pPr marL="0" indent="0">
              <a:buNone/>
            </a:pPr>
            <a:r>
              <a:rPr lang="en-IN" sz="2200" dirty="0" smtClean="0">
                <a:latin typeface="Times New Roman" panose="02020603050405020304" pitchFamily="18" charset="0"/>
                <a:cs typeface="Times New Roman" panose="02020603050405020304" pitchFamily="18" charset="0"/>
              </a:rPr>
              <a:t>   c</a:t>
            </a:r>
            <a:r>
              <a:rPr lang="en-IN" sz="2200" dirty="0">
                <a:latin typeface="Times New Roman" panose="02020603050405020304" pitchFamily="18" charset="0"/>
                <a:cs typeface="Times New Roman" panose="02020603050405020304" pitchFamily="18" charset="0"/>
              </a:rPr>
              <a:t>. Merge sort outperforms heap sort in most of the practical situations</a:t>
            </a:r>
            <a:r>
              <a:rPr lang="en-IN" sz="2200" dirty="0" smtClean="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d</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All of the above</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Ans:b</a:t>
            </a:r>
            <a:endParaRPr lang="en-IN" sz="2200" dirty="0">
              <a:latin typeface="Times New Roman" panose="02020603050405020304" pitchFamily="18" charset="0"/>
              <a:cs typeface="Times New Roman" panose="02020603050405020304" pitchFamily="18" charset="0"/>
            </a:endParaRPr>
          </a:p>
          <a:p>
            <a:endParaRPr lang="en-IN" sz="2200" dirty="0" smtClean="0"/>
          </a:p>
          <a:p>
            <a:r>
              <a:rPr lang="en-IN" sz="2200" dirty="0" smtClean="0">
                <a:latin typeface="Times New Roman" panose="02020603050405020304" pitchFamily="18" charset="0"/>
                <a:cs typeface="Times New Roman" panose="02020603050405020304" pitchFamily="18" charset="0"/>
              </a:rPr>
              <a:t>6. </a:t>
            </a:r>
            <a:r>
              <a:rPr lang="en-IN" sz="2200" dirty="0">
                <a:latin typeface="Times New Roman" panose="02020603050405020304" pitchFamily="18" charset="0"/>
                <a:cs typeface="Times New Roman" panose="02020603050405020304" pitchFamily="18" charset="0"/>
              </a:rPr>
              <a:t>What is the best sorting algorithm to use for the elements in array are more than 1 million in general?</a:t>
            </a:r>
          </a:p>
          <a:p>
            <a:pPr marL="0" indent="0">
              <a:buNone/>
            </a:pPr>
            <a:r>
              <a:rPr lang="en-IN" sz="2200" dirty="0">
                <a:latin typeface="Times New Roman" panose="02020603050405020304" pitchFamily="18" charset="0"/>
                <a:cs typeface="Times New Roman" panose="02020603050405020304" pitchFamily="18" charset="0"/>
              </a:rPr>
              <a:t>   a. </a:t>
            </a:r>
            <a:r>
              <a:rPr lang="en-IN" sz="2200" dirty="0" smtClean="0">
                <a:latin typeface="Times New Roman" panose="02020603050405020304" pitchFamily="18" charset="0"/>
                <a:cs typeface="Times New Roman" panose="02020603050405020304" pitchFamily="18" charset="0"/>
              </a:rPr>
              <a:t>Merge sort</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b. </a:t>
            </a:r>
            <a:r>
              <a:rPr lang="en-IN" sz="2200" dirty="0" smtClean="0">
                <a:latin typeface="Times New Roman" panose="02020603050405020304" pitchFamily="18" charset="0"/>
                <a:cs typeface="Times New Roman" panose="02020603050405020304" pitchFamily="18" charset="0"/>
              </a:rPr>
              <a:t>Bubble sort</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c. </a:t>
            </a:r>
            <a:r>
              <a:rPr lang="en-IN" sz="2200" dirty="0" smtClean="0">
                <a:latin typeface="Times New Roman" panose="02020603050405020304" pitchFamily="18" charset="0"/>
                <a:cs typeface="Times New Roman" panose="02020603050405020304" pitchFamily="18" charset="0"/>
              </a:rPr>
              <a:t>Quick sort   </a:t>
            </a: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d. </a:t>
            </a:r>
            <a:r>
              <a:rPr lang="en-IN" sz="2200" dirty="0" smtClean="0">
                <a:latin typeface="Times New Roman" panose="02020603050405020304" pitchFamily="18" charset="0"/>
                <a:cs typeface="Times New Roman" panose="02020603050405020304" pitchFamily="18" charset="0"/>
              </a:rPr>
              <a:t>Insertion sort</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r>
              <a:rPr lang="en-IN" sz="2200" dirty="0" err="1" smtClean="0">
                <a:latin typeface="Times New Roman" panose="02020603050405020304" pitchFamily="18" charset="0"/>
                <a:cs typeface="Times New Roman" panose="02020603050405020304" pitchFamily="18" charset="0"/>
              </a:rPr>
              <a:t>Ans:c</a:t>
            </a:r>
            <a:endParaRPr lang="en-IN" sz="2200" dirty="0">
              <a:latin typeface="Times New Roman" panose="02020603050405020304" pitchFamily="18" charset="0"/>
              <a:cs typeface="Times New Roman" panose="02020603050405020304" pitchFamily="18" charset="0"/>
            </a:endParaRPr>
          </a:p>
          <a:p>
            <a:endParaRPr lang="en-IN" sz="2200" dirty="0" smtClean="0"/>
          </a:p>
        </p:txBody>
      </p:sp>
    </p:spTree>
    <p:extLst>
      <p:ext uri="{BB962C8B-B14F-4D97-AF65-F5344CB8AC3E}">
        <p14:creationId xmlns:p14="http://schemas.microsoft.com/office/powerpoint/2010/main" val="2974172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76509">
            <a:off x="4089043" y="2549324"/>
            <a:ext cx="363073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YOU</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7731863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045"/>
            <a:ext cx="10515600" cy="792481"/>
          </a:xfrm>
        </p:spPr>
        <p:txBody>
          <a:bodyPr/>
          <a:lstStyle/>
          <a:p>
            <a:pPr algn="ctr"/>
            <a:r>
              <a:rPr lang="en-IN" u="sng" dirty="0" smtClean="0">
                <a:latin typeface="Times New Roman" panose="02020603050405020304" pitchFamily="18" charset="0"/>
                <a:cs typeface="Times New Roman" panose="02020603050405020304" pitchFamily="18" charset="0"/>
              </a:rPr>
              <a:t>Definition and concepts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4105"/>
            <a:ext cx="10515600" cy="5620204"/>
          </a:xfrm>
        </p:spPr>
        <p:txBody>
          <a:bodyPr>
            <a:normAutofit fontScale="92500" lnSpcReduction="10000"/>
          </a:bodyPr>
          <a:lstStyle/>
          <a:p>
            <a:r>
              <a:rPr lang="en-IN" dirty="0" smtClean="0">
                <a:latin typeface="Times New Roman" panose="02020603050405020304" pitchFamily="18" charset="0"/>
                <a:cs typeface="Times New Roman" panose="02020603050405020304" pitchFamily="18" charset="0"/>
              </a:rPr>
              <a:t>Merge sort is also known as divide, conquer and combine because we need to divide the n-element array into </a:t>
            </a:r>
            <a:r>
              <a:rPr lang="en-IN" dirty="0" smtClean="0">
                <a:latin typeface="Times New Roman" panose="02020603050405020304" pitchFamily="18" charset="0"/>
                <a:cs typeface="Times New Roman" panose="02020603050405020304" pitchFamily="18" charset="0"/>
              </a:rPr>
              <a:t>two subarrays of size n/2 repeatedly until only one element of array is present </a:t>
            </a:r>
            <a:r>
              <a:rPr lang="en-IN" dirty="0" smtClean="0">
                <a:latin typeface="Times New Roman" panose="02020603050405020304" pitchFamily="18" charset="0"/>
                <a:cs typeface="Times New Roman" panose="02020603050405020304" pitchFamily="18" charset="0"/>
              </a:rPr>
              <a:t>and then sort the two subarrays recursively using merge sort and merge the two sorted </a:t>
            </a:r>
            <a:r>
              <a:rPr lang="en-IN" dirty="0" smtClean="0">
                <a:latin typeface="Times New Roman" panose="02020603050405020304" pitchFamily="18" charset="0"/>
                <a:cs typeface="Times New Roman" panose="02020603050405020304" pitchFamily="18" charset="0"/>
              </a:rPr>
              <a:t>sub-sequences </a:t>
            </a:r>
            <a:r>
              <a:rPr lang="en-IN" dirty="0" smtClean="0">
                <a:latin typeface="Times New Roman" panose="02020603050405020304" pitchFamily="18" charset="0"/>
                <a:cs typeface="Times New Roman" panose="02020603050405020304" pitchFamily="18" charset="0"/>
              </a:rPr>
              <a:t>to form the sorted array.</a:t>
            </a:r>
          </a:p>
          <a:p>
            <a:r>
              <a:rPr lang="en-IN" dirty="0" smtClean="0">
                <a:latin typeface="Times New Roman" panose="02020603050405020304" pitchFamily="18" charset="0"/>
                <a:cs typeface="Times New Roman" panose="02020603050405020304" pitchFamily="18" charset="0"/>
              </a:rPr>
              <a:t>It was invented by John Von Neumann in 1945</a:t>
            </a:r>
            <a:r>
              <a:rPr lang="en-IN" dirty="0" smtClean="0">
                <a:latin typeface="Times New Roman" panose="02020603050405020304" pitchFamily="18" charset="0"/>
                <a:cs typeface="Times New Roman" panose="02020603050405020304" pitchFamily="18" charset="0"/>
              </a:rPr>
              <a:t>.</a:t>
            </a:r>
          </a:p>
          <a:p>
            <a:pPr marL="0" indent="0">
              <a:buNone/>
            </a:pP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Merge sort is done in two ways:</a:t>
            </a: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Top-down implementation.</a:t>
            </a: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Bottom-up implementation.</a:t>
            </a:r>
          </a:p>
          <a:p>
            <a:endParaRPr lang="en-IN" dirty="0" smtClean="0">
              <a:latin typeface="Times New Roman" panose="02020603050405020304" pitchFamily="18" charset="0"/>
              <a:cs typeface="Times New Roman" panose="02020603050405020304" pitchFamily="18" charset="0"/>
            </a:endParaRPr>
          </a:p>
          <a:p>
            <a:r>
              <a:rPr lang="en-IN" dirty="0"/>
              <a:t>Merge Sort is quite fast, and has a time complexity of </a:t>
            </a:r>
            <a:r>
              <a:rPr lang="en-IN" b="1" dirty="0"/>
              <a:t>O(n log n)</a:t>
            </a:r>
            <a:r>
              <a:rPr lang="en-IN" dirty="0"/>
              <a:t>. It is also a stable sort, which means the "equal" elements are ordered in the same order in the sorted list.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144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3"/>
            <a:ext cx="10515600" cy="566692"/>
          </a:xfrm>
        </p:spPr>
        <p:txBody>
          <a:bodyPr>
            <a:normAutofit/>
          </a:bodyPr>
          <a:lstStyle/>
          <a:p>
            <a:r>
              <a:rPr lang="en-IN" sz="3200" u="sng" dirty="0" smtClean="0">
                <a:latin typeface="Times New Roman" panose="02020603050405020304" pitchFamily="18" charset="0"/>
                <a:cs typeface="Times New Roman" panose="02020603050405020304" pitchFamily="18" charset="0"/>
              </a:rPr>
              <a:t>How merge sort works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1225"/>
            <a:ext cx="10515600" cy="5803084"/>
          </a:xfrm>
        </p:spPr>
        <p:txBody>
          <a:bodyPr>
            <a:normAutofit/>
          </a:bodyPr>
          <a:lstStyle/>
          <a:p>
            <a:r>
              <a:rPr lang="en-IN" sz="2400" dirty="0">
                <a:latin typeface="Times New Roman" panose="02020603050405020304" pitchFamily="18" charset="0"/>
                <a:cs typeface="Times New Roman" panose="02020603050405020304" pitchFamily="18" charset="0"/>
              </a:rPr>
              <a:t>To understand merge sort, we take an unsorted array as the following </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 know that merge sort first divides the whole array </a:t>
            </a:r>
            <a:r>
              <a:rPr lang="en-IN" sz="2400" dirty="0" smtClean="0">
                <a:latin typeface="Times New Roman" panose="02020603050405020304" pitchFamily="18" charset="0"/>
                <a:cs typeface="Times New Roman" panose="02020603050405020304" pitchFamily="18" charset="0"/>
              </a:rPr>
              <a:t>recursively </a:t>
            </a:r>
            <a:r>
              <a:rPr lang="en-IN" sz="2400" dirty="0">
                <a:latin typeface="Times New Roman" panose="02020603050405020304" pitchFamily="18" charset="0"/>
                <a:cs typeface="Times New Roman" panose="02020603050405020304" pitchFamily="18" charset="0"/>
              </a:rPr>
              <a:t>into equal halves unless the atomic values are achieved. We see here that an array of 8 items is divided into two arrays of size 4</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does not change the sequence of appearance of items in the original. Now we divide these two arrays into halves</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 further divide these arrays and we achieve atomic value which can no more be divided</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93929" y="1324791"/>
            <a:ext cx="3724275" cy="533400"/>
          </a:xfrm>
          <a:prstGeom prst="rect">
            <a:avLst/>
          </a:prstGeom>
        </p:spPr>
      </p:pic>
      <p:pic>
        <p:nvPicPr>
          <p:cNvPr id="5" name="Picture 4"/>
          <p:cNvPicPr>
            <a:picLocks noChangeAspect="1"/>
          </p:cNvPicPr>
          <p:nvPr/>
        </p:nvPicPr>
        <p:blipFill>
          <a:blip r:embed="rId3"/>
          <a:stretch>
            <a:fillRect/>
          </a:stretch>
        </p:blipFill>
        <p:spPr>
          <a:xfrm>
            <a:off x="3579628" y="2871516"/>
            <a:ext cx="3952875" cy="523875"/>
          </a:xfrm>
          <a:prstGeom prst="rect">
            <a:avLst/>
          </a:prstGeom>
        </p:spPr>
      </p:pic>
      <p:pic>
        <p:nvPicPr>
          <p:cNvPr id="6" name="Picture 5"/>
          <p:cNvPicPr>
            <a:picLocks noChangeAspect="1"/>
          </p:cNvPicPr>
          <p:nvPr/>
        </p:nvPicPr>
        <p:blipFill>
          <a:blip r:embed="rId4"/>
          <a:stretch>
            <a:fillRect/>
          </a:stretch>
        </p:blipFill>
        <p:spPr>
          <a:xfrm>
            <a:off x="3351027" y="4142016"/>
            <a:ext cx="4410075" cy="533400"/>
          </a:xfrm>
          <a:prstGeom prst="rect">
            <a:avLst/>
          </a:prstGeom>
        </p:spPr>
      </p:pic>
      <p:pic>
        <p:nvPicPr>
          <p:cNvPr id="7" name="Picture 6"/>
          <p:cNvPicPr>
            <a:picLocks noChangeAspect="1"/>
          </p:cNvPicPr>
          <p:nvPr/>
        </p:nvPicPr>
        <p:blipFill>
          <a:blip r:embed="rId5"/>
          <a:stretch>
            <a:fillRect/>
          </a:stretch>
        </p:blipFill>
        <p:spPr>
          <a:xfrm>
            <a:off x="3400425" y="5170987"/>
            <a:ext cx="5391150" cy="523875"/>
          </a:xfrm>
          <a:prstGeom prst="rect">
            <a:avLst/>
          </a:prstGeom>
        </p:spPr>
      </p:pic>
    </p:spTree>
    <p:extLst>
      <p:ext uri="{BB962C8B-B14F-4D97-AF65-F5344CB8AC3E}">
        <p14:creationId xmlns:p14="http://schemas.microsoft.com/office/powerpoint/2010/main" val="711754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160" y="162287"/>
            <a:ext cx="10515600" cy="6586855"/>
          </a:xfrm>
        </p:spPr>
        <p:txBody>
          <a:bodyPr>
            <a:normAutofit/>
          </a:bodyPr>
          <a:lstStyle/>
          <a:p>
            <a:r>
              <a:rPr lang="en-IN" sz="2400" dirty="0">
                <a:latin typeface="Times New Roman" panose="02020603050405020304" pitchFamily="18" charset="0"/>
                <a:cs typeface="Times New Roman" panose="02020603050405020304" pitchFamily="18" charset="0"/>
              </a:rPr>
              <a:t>We first compare the element for each list and then combine them into another list in a sorted manner. We see that 14 and 33 are in sorted positions. We compare 27 and 10 and in the target list of 2 values we put 10 first, followed by 27. We change the order of 19 and 35 whereas 42 and 44 are placed sequentially</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the next iteration of the combining phase, we compare lists of two data values, and merge </a:t>
            </a:r>
            <a:r>
              <a:rPr lang="en-IN" sz="2400" dirty="0" smtClean="0">
                <a:latin typeface="Times New Roman" panose="02020603050405020304" pitchFamily="18" charset="0"/>
                <a:cs typeface="Times New Roman" panose="02020603050405020304" pitchFamily="18" charset="0"/>
              </a:rPr>
              <a:t>them </a:t>
            </a:r>
            <a:r>
              <a:rPr lang="en-IN" sz="2400" dirty="0">
                <a:latin typeface="Times New Roman" panose="02020603050405020304" pitchFamily="18" charset="0"/>
                <a:cs typeface="Times New Roman" panose="02020603050405020304" pitchFamily="18" charset="0"/>
              </a:rPr>
              <a:t>into a list of found data values placing all in a sorted order</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After the final merging, the list should look like this </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61441" y="1780090"/>
            <a:ext cx="4391025" cy="533400"/>
          </a:xfrm>
          <a:prstGeom prst="rect">
            <a:avLst/>
          </a:prstGeom>
        </p:spPr>
      </p:pic>
      <p:pic>
        <p:nvPicPr>
          <p:cNvPr id="5" name="Picture 4"/>
          <p:cNvPicPr>
            <a:picLocks noChangeAspect="1"/>
          </p:cNvPicPr>
          <p:nvPr/>
        </p:nvPicPr>
        <p:blipFill>
          <a:blip r:embed="rId3"/>
          <a:stretch>
            <a:fillRect/>
          </a:stretch>
        </p:blipFill>
        <p:spPr>
          <a:xfrm>
            <a:off x="4170992" y="3543209"/>
            <a:ext cx="3971925" cy="533400"/>
          </a:xfrm>
          <a:prstGeom prst="rect">
            <a:avLst/>
          </a:prstGeom>
        </p:spPr>
      </p:pic>
      <p:pic>
        <p:nvPicPr>
          <p:cNvPr id="6" name="Picture 5"/>
          <p:cNvPicPr>
            <a:picLocks noChangeAspect="1"/>
          </p:cNvPicPr>
          <p:nvPr/>
        </p:nvPicPr>
        <p:blipFill>
          <a:blip r:embed="rId4"/>
          <a:stretch>
            <a:fillRect/>
          </a:stretch>
        </p:blipFill>
        <p:spPr>
          <a:xfrm>
            <a:off x="4294818" y="5306328"/>
            <a:ext cx="3724275" cy="533400"/>
          </a:xfrm>
          <a:prstGeom prst="rect">
            <a:avLst/>
          </a:prstGeom>
        </p:spPr>
      </p:pic>
    </p:spTree>
    <p:extLst>
      <p:ext uri="{BB962C8B-B14F-4D97-AF65-F5344CB8AC3E}">
        <p14:creationId xmlns:p14="http://schemas.microsoft.com/office/powerpoint/2010/main" val="1291069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02725" y="113212"/>
            <a:ext cx="5029200" cy="3080679"/>
          </a:xfrm>
          <a:prstGeom prst="rect">
            <a:avLst/>
          </a:prstGeom>
        </p:spPr>
      </p:pic>
      <p:pic>
        <p:nvPicPr>
          <p:cNvPr id="5" name="Picture 4"/>
          <p:cNvPicPr>
            <a:picLocks noChangeAspect="1"/>
          </p:cNvPicPr>
          <p:nvPr/>
        </p:nvPicPr>
        <p:blipFill>
          <a:blip r:embed="rId3"/>
          <a:stretch>
            <a:fillRect/>
          </a:stretch>
        </p:blipFill>
        <p:spPr>
          <a:xfrm>
            <a:off x="3636100" y="3267913"/>
            <a:ext cx="4362450" cy="3590087"/>
          </a:xfrm>
          <a:prstGeom prst="rect">
            <a:avLst/>
          </a:prstGeom>
        </p:spPr>
      </p:pic>
    </p:spTree>
    <p:extLst>
      <p:ext uri="{BB962C8B-B14F-4D97-AF65-F5344CB8AC3E}">
        <p14:creationId xmlns:p14="http://schemas.microsoft.com/office/powerpoint/2010/main" val="2459253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78"/>
            <a:ext cx="10515600" cy="732154"/>
          </a:xfrm>
        </p:spPr>
        <p:txBody>
          <a:bodyPr/>
          <a:lstStyle/>
          <a:p>
            <a:pPr algn="ctr"/>
            <a:r>
              <a:rPr lang="en-IN" u="sng" dirty="0" smtClean="0">
                <a:latin typeface="Times New Roman" panose="02020603050405020304" pitchFamily="18" charset="0"/>
                <a:cs typeface="Times New Roman" panose="02020603050405020304" pitchFamily="18" charset="0"/>
              </a:rPr>
              <a:t>Applications of Merge sort</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23109"/>
            <a:ext cx="10515600" cy="5817325"/>
          </a:xfrm>
        </p:spPr>
        <p:txBody>
          <a:bodyPr>
            <a:normAutofit/>
          </a:bodyPr>
          <a:lstStyle/>
          <a:p>
            <a:r>
              <a:rPr lang="en-IN" sz="2400" i="1" u="sng" dirty="0" smtClean="0">
                <a:latin typeface="Times New Roman" panose="02020603050405020304" pitchFamily="18" charset="0"/>
                <a:cs typeface="Times New Roman" panose="02020603050405020304" pitchFamily="18" charset="0"/>
              </a:rPr>
              <a:t>The e-commerce application</a:t>
            </a:r>
          </a:p>
          <a:p>
            <a:r>
              <a:rPr lang="en-IN" sz="2000" dirty="0" smtClean="0">
                <a:latin typeface="Times New Roman" panose="02020603050405020304" pitchFamily="18" charset="0"/>
                <a:cs typeface="Times New Roman" panose="02020603050405020304" pitchFamily="18" charset="0"/>
              </a:rPr>
              <a:t>Have you ever noticed on any e-commerce website, they have this section of “You might like”, they have maintained an array for all the user accounts and then whichever has the least number of inversion with your array of choices, they start recommending what they have bought or they like. </a:t>
            </a:r>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his </a:t>
            </a:r>
            <a:r>
              <a:rPr lang="en-IN" sz="2000" dirty="0" smtClean="0">
                <a:latin typeface="Times New Roman" panose="02020603050405020304" pitchFamily="18" charset="0"/>
                <a:cs typeface="Times New Roman" panose="02020603050405020304" pitchFamily="18" charset="0"/>
              </a:rPr>
              <a:t>is one of them</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And some e-commerce website like policybazaar.com, trivago.com etc use their search engine for collecting data from other website to provide minimum cost of booking hotel room or purchasing product.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Telephone Directory</a:t>
            </a:r>
            <a:r>
              <a:rPr lang="en-IN" sz="2000" dirty="0">
                <a:latin typeface="Times New Roman" panose="02020603050405020304" pitchFamily="18" charset="0"/>
                <a:cs typeface="Times New Roman" panose="02020603050405020304" pitchFamily="18" charset="0"/>
              </a:rPr>
              <a:t> − The telephone directory stores the telephone numbers of people sorted by their names, so that the names can be searched easily</a:t>
            </a:r>
            <a:r>
              <a:rPr lang="en-IN" sz="2000" dirty="0" smtClean="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Dictionary</a:t>
            </a:r>
            <a:r>
              <a:rPr lang="en-IN" sz="2000" dirty="0">
                <a:latin typeface="Times New Roman" panose="02020603050405020304" pitchFamily="18" charset="0"/>
                <a:cs typeface="Times New Roman" panose="02020603050405020304" pitchFamily="18" charset="0"/>
              </a:rPr>
              <a:t> − The dictionary stores words in an alphabetical order so that searching of any word becomes easy.</a:t>
            </a:r>
            <a:endParaRPr lang="en-IN"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1283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77"/>
            <a:ext cx="10515600" cy="732154"/>
          </a:xfrm>
        </p:spPr>
        <p:txBody>
          <a:bodyPr>
            <a:normAutofit/>
          </a:bodyPr>
          <a:lstStyle/>
          <a:p>
            <a:pPr algn="ctr"/>
            <a:r>
              <a:rPr lang="en-IN" u="sng" dirty="0" smtClean="0">
                <a:latin typeface="Times New Roman" panose="02020603050405020304" pitchFamily="18" charset="0"/>
                <a:cs typeface="Times New Roman" panose="02020603050405020304" pitchFamily="18" charset="0"/>
              </a:rPr>
              <a:t>Pseudocode</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6320"/>
            <a:ext cx="10515600" cy="5704114"/>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procedure </a:t>
            </a:r>
            <a:r>
              <a:rPr lang="en-IN" sz="2400" dirty="0" err="1">
                <a:latin typeface="Times New Roman" panose="02020603050405020304" pitchFamily="18" charset="0"/>
                <a:cs typeface="Times New Roman" panose="02020603050405020304" pitchFamily="18" charset="0"/>
              </a:rPr>
              <a:t>mergesort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 as array )</a:t>
            </a:r>
          </a:p>
          <a:p>
            <a:pPr marL="0" indent="0">
              <a:buNone/>
            </a:pPr>
            <a:r>
              <a:rPr lang="en-IN" sz="2400" dirty="0">
                <a:latin typeface="Times New Roman" panose="02020603050405020304" pitchFamily="18" charset="0"/>
                <a:cs typeface="Times New Roman" panose="02020603050405020304" pitchFamily="18" charset="0"/>
              </a:rPr>
              <a:t>   if ( n == 1 ) return </a:t>
            </a:r>
            <a:r>
              <a:rPr lang="en-IN" sz="2400" dirty="0" smtClean="0">
                <a:latin typeface="Times New Roman" panose="02020603050405020304" pitchFamily="18" charset="0"/>
                <a:cs typeface="Times New Roman" panose="02020603050405020304" pitchFamily="18" charset="0"/>
              </a:rPr>
              <a:t>a</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l1 as array = a[0] ... a[n/2]</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l2 as array = a[n/2+1] ... a[n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l1 = </a:t>
            </a:r>
            <a:r>
              <a:rPr lang="en-IN" sz="2400" dirty="0" err="1">
                <a:latin typeface="Times New Roman" panose="02020603050405020304" pitchFamily="18" charset="0"/>
                <a:cs typeface="Times New Roman" panose="02020603050405020304" pitchFamily="18" charset="0"/>
              </a:rPr>
              <a:t>mergesort</a:t>
            </a:r>
            <a:r>
              <a:rPr lang="en-IN" sz="2400" dirty="0">
                <a:latin typeface="Times New Roman" panose="02020603050405020304" pitchFamily="18" charset="0"/>
                <a:cs typeface="Times New Roman" panose="02020603050405020304" pitchFamily="18" charset="0"/>
              </a:rPr>
              <a:t>( l1 )</a:t>
            </a:r>
          </a:p>
          <a:p>
            <a:pPr marL="0" indent="0">
              <a:buNone/>
            </a:pPr>
            <a:r>
              <a:rPr lang="en-IN" sz="2400" dirty="0">
                <a:latin typeface="Times New Roman" panose="02020603050405020304" pitchFamily="18" charset="0"/>
                <a:cs typeface="Times New Roman" panose="02020603050405020304" pitchFamily="18" charset="0"/>
              </a:rPr>
              <a:t>   l2 = </a:t>
            </a:r>
            <a:r>
              <a:rPr lang="en-IN" sz="2400" dirty="0" err="1">
                <a:latin typeface="Times New Roman" panose="02020603050405020304" pitchFamily="18" charset="0"/>
                <a:cs typeface="Times New Roman" panose="02020603050405020304" pitchFamily="18" charset="0"/>
              </a:rPr>
              <a:t>mergesort</a:t>
            </a:r>
            <a:r>
              <a:rPr lang="en-IN" sz="2400" dirty="0">
                <a:latin typeface="Times New Roman" panose="02020603050405020304" pitchFamily="18" charset="0"/>
                <a:cs typeface="Times New Roman" panose="02020603050405020304" pitchFamily="18" charset="0"/>
              </a:rPr>
              <a:t>( l2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return merge( l1, l2 )</a:t>
            </a:r>
          </a:p>
          <a:p>
            <a:pPr marL="0" indent="0">
              <a:buNone/>
            </a:pPr>
            <a:r>
              <a:rPr lang="en-IN" sz="2400" dirty="0">
                <a:latin typeface="Times New Roman" panose="02020603050405020304" pitchFamily="18" charset="0"/>
                <a:cs typeface="Times New Roman" panose="02020603050405020304" pitchFamily="18" charset="0"/>
              </a:rPr>
              <a:t>end </a:t>
            </a:r>
            <a:r>
              <a:rPr lang="en-IN" sz="2400" dirty="0" smtClean="0">
                <a:latin typeface="Times New Roman" panose="02020603050405020304" pitchFamily="18" charset="0"/>
                <a:cs typeface="Times New Roman" panose="02020603050405020304" pitchFamily="18" charset="0"/>
              </a:rPr>
              <a:t>procedure</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procedure merge(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 as array,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b as array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c as array</a:t>
            </a:r>
          </a:p>
        </p:txBody>
      </p:sp>
    </p:spTree>
    <p:extLst>
      <p:ext uri="{BB962C8B-B14F-4D97-AF65-F5344CB8AC3E}">
        <p14:creationId xmlns:p14="http://schemas.microsoft.com/office/powerpoint/2010/main" val="2161516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462"/>
            <a:ext cx="10515600" cy="6540137"/>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while ( a and b have elements )</a:t>
            </a:r>
          </a:p>
          <a:p>
            <a:pPr marL="0" indent="0">
              <a:buNone/>
            </a:pPr>
            <a:r>
              <a:rPr lang="en-IN" sz="2400" dirty="0">
                <a:latin typeface="Times New Roman" panose="02020603050405020304" pitchFamily="18" charset="0"/>
                <a:cs typeface="Times New Roman" panose="02020603050405020304" pitchFamily="18" charset="0"/>
              </a:rPr>
              <a:t>      if ( a[0] &gt; b[0] )</a:t>
            </a:r>
          </a:p>
          <a:p>
            <a:pPr marL="0" indent="0">
              <a:buNone/>
            </a:pPr>
            <a:r>
              <a:rPr lang="en-IN" sz="2400" dirty="0">
                <a:latin typeface="Times New Roman" panose="02020603050405020304" pitchFamily="18" charset="0"/>
                <a:cs typeface="Times New Roman" panose="02020603050405020304" pitchFamily="18" charset="0"/>
              </a:rPr>
              <a:t>         add b[0] to the end of c</a:t>
            </a:r>
          </a:p>
          <a:p>
            <a:pPr marL="0" indent="0">
              <a:buNone/>
            </a:pPr>
            <a:r>
              <a:rPr lang="en-IN" sz="2400" dirty="0">
                <a:latin typeface="Times New Roman" panose="02020603050405020304" pitchFamily="18" charset="0"/>
                <a:cs typeface="Times New Roman" panose="02020603050405020304" pitchFamily="18" charset="0"/>
              </a:rPr>
              <a:t>         remove b[0] from b</a:t>
            </a:r>
          </a:p>
          <a:p>
            <a:pPr marL="0" indent="0">
              <a:buNone/>
            </a:pPr>
            <a:r>
              <a:rPr lang="en-IN" sz="2400" dirty="0">
                <a:latin typeface="Times New Roman" panose="02020603050405020304" pitchFamily="18" charset="0"/>
                <a:cs typeface="Times New Roman" panose="02020603050405020304" pitchFamily="18" charset="0"/>
              </a:rPr>
              <a:t>      else</a:t>
            </a:r>
          </a:p>
          <a:p>
            <a:pPr marL="0" indent="0">
              <a:buNone/>
            </a:pPr>
            <a:r>
              <a:rPr lang="en-IN" sz="2400" dirty="0">
                <a:latin typeface="Times New Roman" panose="02020603050405020304" pitchFamily="18" charset="0"/>
                <a:cs typeface="Times New Roman" panose="02020603050405020304" pitchFamily="18" charset="0"/>
              </a:rPr>
              <a:t>         add a[0] to the end of c</a:t>
            </a:r>
          </a:p>
          <a:p>
            <a:pPr marL="0" indent="0">
              <a:buNone/>
            </a:pPr>
            <a:r>
              <a:rPr lang="en-IN" sz="2400" dirty="0">
                <a:latin typeface="Times New Roman" panose="02020603050405020304" pitchFamily="18" charset="0"/>
                <a:cs typeface="Times New Roman" panose="02020603050405020304" pitchFamily="18" charset="0"/>
              </a:rPr>
              <a:t>         remove a[0] from a</a:t>
            </a:r>
          </a:p>
          <a:p>
            <a:pPr marL="0" indent="0">
              <a:buNone/>
            </a:pPr>
            <a:r>
              <a:rPr lang="en-IN" sz="2400" dirty="0">
                <a:latin typeface="Times New Roman" panose="02020603050405020304" pitchFamily="18" charset="0"/>
                <a:cs typeface="Times New Roman" panose="02020603050405020304" pitchFamily="18" charset="0"/>
              </a:rPr>
              <a:t>      end </a:t>
            </a:r>
            <a:r>
              <a:rPr lang="en-IN" sz="2400" dirty="0" smtClean="0">
                <a:latin typeface="Times New Roman" panose="02020603050405020304" pitchFamily="18" charset="0"/>
                <a:cs typeface="Times New Roman" panose="02020603050405020304" pitchFamily="18" charset="0"/>
              </a:rPr>
              <a:t>if</a:t>
            </a:r>
          </a:p>
          <a:p>
            <a:pPr marL="0" indent="0">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end while</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while ( a has elements )</a:t>
            </a:r>
          </a:p>
          <a:p>
            <a:pPr marL="0" indent="0">
              <a:buNone/>
            </a:pPr>
            <a:r>
              <a:rPr lang="en-IN" sz="2400" dirty="0">
                <a:latin typeface="Times New Roman" panose="02020603050405020304" pitchFamily="18" charset="0"/>
                <a:cs typeface="Times New Roman" panose="02020603050405020304" pitchFamily="18" charset="0"/>
              </a:rPr>
              <a:t>      add a[0] to the end of c</a:t>
            </a:r>
          </a:p>
          <a:p>
            <a:pPr marL="0" indent="0">
              <a:buNone/>
            </a:pPr>
            <a:r>
              <a:rPr lang="en-IN" sz="2400" dirty="0">
                <a:latin typeface="Times New Roman" panose="02020603050405020304" pitchFamily="18" charset="0"/>
                <a:cs typeface="Times New Roman" panose="02020603050405020304" pitchFamily="18" charset="0"/>
              </a:rPr>
              <a:t>      remove a[0] from a</a:t>
            </a:r>
          </a:p>
          <a:p>
            <a:pPr marL="0" indent="0">
              <a:buNone/>
            </a:pPr>
            <a:r>
              <a:rPr lang="en-IN" sz="2400" dirty="0">
                <a:latin typeface="Times New Roman" panose="02020603050405020304" pitchFamily="18" charset="0"/>
                <a:cs typeface="Times New Roman" panose="02020603050405020304" pitchFamily="18" charset="0"/>
              </a:rPr>
              <a:t>   end while</a:t>
            </a:r>
          </a:p>
        </p:txBody>
      </p:sp>
    </p:spTree>
    <p:extLst>
      <p:ext uri="{BB962C8B-B14F-4D97-AF65-F5344CB8AC3E}">
        <p14:creationId xmlns:p14="http://schemas.microsoft.com/office/powerpoint/2010/main" val="1723911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0002"/>
            <a:ext cx="10515600"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while ( b has elements )</a:t>
            </a:r>
          </a:p>
          <a:p>
            <a:pPr marL="0" indent="0">
              <a:buNone/>
            </a:pPr>
            <a:r>
              <a:rPr lang="en-IN" sz="2400" dirty="0">
                <a:latin typeface="Times New Roman" panose="02020603050405020304" pitchFamily="18" charset="0"/>
                <a:cs typeface="Times New Roman" panose="02020603050405020304" pitchFamily="18" charset="0"/>
              </a:rPr>
              <a:t>      add b[0] to the end of c</a:t>
            </a:r>
          </a:p>
          <a:p>
            <a:pPr marL="0" indent="0">
              <a:buNone/>
            </a:pPr>
            <a:r>
              <a:rPr lang="en-IN" sz="2400" dirty="0">
                <a:latin typeface="Times New Roman" panose="02020603050405020304" pitchFamily="18" charset="0"/>
                <a:cs typeface="Times New Roman" panose="02020603050405020304" pitchFamily="18" charset="0"/>
              </a:rPr>
              <a:t>      remove b[0] from b</a:t>
            </a:r>
          </a:p>
          <a:p>
            <a:pPr marL="0" indent="0">
              <a:buNone/>
            </a:pPr>
            <a:r>
              <a:rPr lang="en-IN" sz="2400" dirty="0" smtClean="0">
                <a:latin typeface="Times New Roman" panose="02020603050405020304" pitchFamily="18" charset="0"/>
                <a:cs typeface="Times New Roman" panose="02020603050405020304" pitchFamily="18" charset="0"/>
              </a:rPr>
              <a:t>end </a:t>
            </a:r>
            <a:r>
              <a:rPr lang="en-IN" sz="2400" dirty="0">
                <a:latin typeface="Times New Roman" panose="02020603050405020304" pitchFamily="18" charset="0"/>
                <a:cs typeface="Times New Roman" panose="02020603050405020304" pitchFamily="18" charset="0"/>
              </a:rPr>
              <a:t>while</a:t>
            </a:r>
          </a:p>
          <a:p>
            <a:pPr marL="0" indent="0">
              <a:buNone/>
            </a:pPr>
            <a:r>
              <a:rPr lang="en-IN" sz="2400" dirty="0" smtClean="0">
                <a:latin typeface="Times New Roman" panose="02020603050405020304" pitchFamily="18" charset="0"/>
                <a:cs typeface="Times New Roman" panose="02020603050405020304" pitchFamily="18" charset="0"/>
              </a:rPr>
              <a:t>return c</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end procedure</a:t>
            </a:r>
          </a:p>
        </p:txBody>
      </p:sp>
    </p:spTree>
    <p:extLst>
      <p:ext uri="{BB962C8B-B14F-4D97-AF65-F5344CB8AC3E}">
        <p14:creationId xmlns:p14="http://schemas.microsoft.com/office/powerpoint/2010/main" val="4062008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1012</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PRESENTATION ON  MERGE SORT</vt:lpstr>
      <vt:lpstr>Definition and concepts</vt:lpstr>
      <vt:lpstr>How merge sort works</vt:lpstr>
      <vt:lpstr>PowerPoint Presentation</vt:lpstr>
      <vt:lpstr>PowerPoint Presentation</vt:lpstr>
      <vt:lpstr>Applications of Merge sort</vt:lpstr>
      <vt:lpstr>Pseudocode</vt:lpstr>
      <vt:lpstr>PowerPoint Presentation</vt:lpstr>
      <vt:lpstr>PowerPoint Presentation</vt:lpstr>
      <vt:lpstr>Program</vt:lpstr>
      <vt:lpstr>PowerPoint Presentation</vt:lpstr>
      <vt:lpstr>PowerPoint Presentation</vt:lpstr>
      <vt:lpstr>PowerPoint Presentation</vt:lpstr>
      <vt:lpstr>Expected Output</vt:lpstr>
      <vt:lpstr>Viva Questions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MERGE SORT</dc:title>
  <dc:creator>Vijaykumar R Pai</dc:creator>
  <cp:lastModifiedBy>Vijaykumar R Pai</cp:lastModifiedBy>
  <cp:revision>35</cp:revision>
  <dcterms:created xsi:type="dcterms:W3CDTF">2018-03-17T15:31:40Z</dcterms:created>
  <dcterms:modified xsi:type="dcterms:W3CDTF">2018-03-19T13:19:26Z</dcterms:modified>
</cp:coreProperties>
</file>