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6" r:id="rId2"/>
    <p:sldId id="288" r:id="rId3"/>
    <p:sldId id="287" r:id="rId4"/>
    <p:sldId id="289" r:id="rId5"/>
    <p:sldId id="290" r:id="rId6"/>
    <p:sldId id="291" r:id="rId7"/>
    <p:sldId id="256" r:id="rId8"/>
    <p:sldId id="257" r:id="rId9"/>
    <p:sldId id="259" r:id="rId10"/>
    <p:sldId id="258" r:id="rId11"/>
    <p:sldId id="260" r:id="rId12"/>
    <p:sldId id="261" r:id="rId13"/>
    <p:sldId id="262" r:id="rId14"/>
    <p:sldId id="263" r:id="rId15"/>
    <p:sldId id="264" r:id="rId16"/>
    <p:sldId id="285"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0" d="100"/>
          <a:sy n="70" d="100"/>
        </p:scale>
        <p:origin x="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3/20/2018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11E5-D340-4494-9C99-96D84DF04614}"/>
              </a:ext>
            </a:extLst>
          </p:cNvPr>
          <p:cNvSpPr>
            <a:spLocks noGrp="1"/>
          </p:cNvSpPr>
          <p:nvPr>
            <p:ph type="ctrTitle"/>
          </p:nvPr>
        </p:nvSpPr>
        <p:spPr/>
        <p:txBody>
          <a:bodyPr/>
          <a:lstStyle/>
          <a:p>
            <a:r>
              <a:rPr lang="en-US" dirty="0"/>
              <a:t>Application of Stacks</a:t>
            </a:r>
            <a:endParaRPr lang="en-IN" dirty="0"/>
          </a:p>
        </p:txBody>
      </p:sp>
      <p:sp>
        <p:nvSpPr>
          <p:cNvPr id="3" name="Subtitle 2">
            <a:extLst>
              <a:ext uri="{FF2B5EF4-FFF2-40B4-BE49-F238E27FC236}">
                <a16:creationId xmlns:a16="http://schemas.microsoft.com/office/drawing/2014/main" id="{0C6DCC5C-CB70-4D75-A7EE-9F36B828C7C7}"/>
              </a:ext>
            </a:extLst>
          </p:cNvPr>
          <p:cNvSpPr>
            <a:spLocks noGrp="1"/>
          </p:cNvSpPr>
          <p:nvPr>
            <p:ph type="subTitle" idx="1"/>
          </p:nvPr>
        </p:nvSpPr>
        <p:spPr>
          <a:xfrm>
            <a:off x="7703127" y="4925146"/>
            <a:ext cx="4128654" cy="1620982"/>
          </a:xfrm>
        </p:spPr>
        <p:txBody>
          <a:bodyPr/>
          <a:lstStyle/>
          <a:p>
            <a:pPr algn="l"/>
            <a:r>
              <a:rPr lang="en-US" dirty="0"/>
              <a:t>By:</a:t>
            </a:r>
          </a:p>
          <a:p>
            <a:pPr algn="l"/>
            <a:r>
              <a:rPr lang="en-US" dirty="0"/>
              <a:t>Vijaykumar R </a:t>
            </a:r>
            <a:r>
              <a:rPr lang="en-US" dirty="0" err="1"/>
              <a:t>Pai</a:t>
            </a:r>
            <a:endParaRPr lang="en-US" dirty="0"/>
          </a:p>
          <a:p>
            <a:pPr algn="l"/>
            <a:r>
              <a:rPr lang="en-US" dirty="0"/>
              <a:t>Shreedhar Hegde</a:t>
            </a:r>
            <a:endParaRPr lang="en-IN" dirty="0"/>
          </a:p>
        </p:txBody>
      </p:sp>
    </p:spTree>
    <p:extLst>
      <p:ext uri="{BB962C8B-B14F-4D97-AF65-F5344CB8AC3E}">
        <p14:creationId xmlns:p14="http://schemas.microsoft.com/office/powerpoint/2010/main" val="2650695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034"/>
            <a:ext cx="10515600" cy="845365"/>
          </a:xfrm>
        </p:spPr>
        <p:txBody>
          <a:bodyPr>
            <a:normAutofit/>
          </a:bodyPr>
          <a:lstStyle/>
          <a:p>
            <a:pPr algn="ctr"/>
            <a:r>
              <a:rPr lang="en-IN" u="sng" dirty="0">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838200" y="914399"/>
            <a:ext cx="10515600" cy="5782492"/>
          </a:xfrm>
        </p:spPr>
        <p:txBody>
          <a:bodyPr>
            <a:normAutofit/>
          </a:bodyPr>
          <a:lstStyle/>
          <a:p>
            <a:r>
              <a:rPr lang="en-IN" sz="2400" dirty="0">
                <a:latin typeface="Times New Roman" panose="02020603050405020304" pitchFamily="18" charset="0"/>
                <a:cs typeface="Times New Roman" panose="02020603050405020304" pitchFamily="18" charset="0"/>
              </a:rPr>
              <a:t>The Tower of Hanoi is frequently used in psychological research on </a:t>
            </a:r>
            <a:r>
              <a:rPr lang="en-IN" sz="2400" dirty="0">
                <a:solidFill>
                  <a:srgbClr val="FF0000"/>
                </a:solidFill>
                <a:latin typeface="Times New Roman" panose="02020603050405020304" pitchFamily="18" charset="0"/>
                <a:cs typeface="Times New Roman" panose="02020603050405020304" pitchFamily="18" charset="0"/>
              </a:rPr>
              <a:t>problem solving</a:t>
            </a:r>
            <a:r>
              <a:rPr lang="en-IN" sz="2400" dirty="0">
                <a:latin typeface="Times New Roman" panose="02020603050405020304" pitchFamily="18" charset="0"/>
                <a:cs typeface="Times New Roman" panose="02020603050405020304" pitchFamily="18" charset="0"/>
              </a:rPr>
              <a:t>. There also exists a variant of this task called </a:t>
            </a:r>
            <a:r>
              <a:rPr lang="en-IN" sz="2400" dirty="0">
                <a:solidFill>
                  <a:srgbClr val="FF0000"/>
                </a:solidFill>
                <a:latin typeface="Times New Roman" panose="02020603050405020304" pitchFamily="18" charset="0"/>
                <a:cs typeface="Times New Roman" panose="02020603050405020304" pitchFamily="18" charset="0"/>
              </a:rPr>
              <a:t>Tower of London</a:t>
            </a:r>
            <a:r>
              <a:rPr lang="en-IN" sz="2400" dirty="0">
                <a:latin typeface="Times New Roman" panose="02020603050405020304" pitchFamily="18" charset="0"/>
                <a:cs typeface="Times New Roman" panose="02020603050405020304" pitchFamily="18" charset="0"/>
              </a:rPr>
              <a:t> for neuropsychological diagnosis and treatment of executive functions.</a:t>
            </a:r>
          </a:p>
          <a:p>
            <a:r>
              <a:rPr lang="en-IN" sz="2400" dirty="0">
                <a:latin typeface="Times New Roman" panose="02020603050405020304" pitchFamily="18" charset="0"/>
                <a:cs typeface="Times New Roman" panose="02020603050405020304" pitchFamily="18" charset="0"/>
              </a:rPr>
              <a:t>The Tower of Hanoi is also used as a </a:t>
            </a:r>
            <a:r>
              <a:rPr lang="en-IN" sz="2400" dirty="0">
                <a:solidFill>
                  <a:srgbClr val="FF0000"/>
                </a:solidFill>
                <a:latin typeface="Times New Roman" panose="02020603050405020304" pitchFamily="18" charset="0"/>
                <a:cs typeface="Times New Roman" panose="02020603050405020304" pitchFamily="18" charset="0"/>
              </a:rPr>
              <a:t>Backup rotation scheme</a:t>
            </a:r>
            <a:r>
              <a:rPr lang="en-IN" sz="2400" dirty="0">
                <a:latin typeface="Times New Roman" panose="02020603050405020304" pitchFamily="18" charset="0"/>
                <a:cs typeface="Times New Roman" panose="02020603050405020304" pitchFamily="18" charset="0"/>
              </a:rPr>
              <a:t> when performing computer data </a:t>
            </a:r>
            <a:r>
              <a:rPr lang="en-IN" sz="2400" dirty="0">
                <a:solidFill>
                  <a:srgbClr val="FF0000"/>
                </a:solidFill>
                <a:latin typeface="Times New Roman" panose="02020603050405020304" pitchFamily="18" charset="0"/>
                <a:cs typeface="Times New Roman" panose="02020603050405020304" pitchFamily="18" charset="0"/>
              </a:rPr>
              <a:t>Backups</a:t>
            </a:r>
            <a:r>
              <a:rPr lang="en-IN" sz="2400" dirty="0">
                <a:latin typeface="Times New Roman" panose="02020603050405020304" pitchFamily="18" charset="0"/>
                <a:cs typeface="Times New Roman" panose="02020603050405020304" pitchFamily="18" charset="0"/>
              </a:rPr>
              <a:t> where multiple tapes/media are involved.</a:t>
            </a:r>
          </a:p>
          <a:p>
            <a:r>
              <a:rPr lang="en-IN" sz="2400" dirty="0">
                <a:latin typeface="Times New Roman" panose="02020603050405020304" pitchFamily="18" charset="0"/>
                <a:cs typeface="Times New Roman" panose="02020603050405020304" pitchFamily="18" charset="0"/>
              </a:rPr>
              <a:t>The Tower of Hanoi is popular for teaching recursive algorithms to beginning programming students. A pictorial version of this puzzle is programmed into the </a:t>
            </a:r>
            <a:r>
              <a:rPr lang="en-IN" sz="2400" dirty="0" err="1">
                <a:solidFill>
                  <a:srgbClr val="FF0000"/>
                </a:solidFill>
                <a:latin typeface="Times New Roman" panose="02020603050405020304" pitchFamily="18" charset="0"/>
                <a:cs typeface="Times New Roman" panose="02020603050405020304" pitchFamily="18" charset="0"/>
              </a:rPr>
              <a:t>emacs</a:t>
            </a:r>
            <a:r>
              <a:rPr lang="en-IN" sz="2400" dirty="0">
                <a:latin typeface="Times New Roman" panose="02020603050405020304" pitchFamily="18" charset="0"/>
                <a:cs typeface="Times New Roman" panose="02020603050405020304" pitchFamily="18" charset="0"/>
              </a:rPr>
              <a:t> editor, accessed by typing M-x </a:t>
            </a:r>
            <a:r>
              <a:rPr lang="en-IN" sz="2400" dirty="0" err="1">
                <a:latin typeface="Times New Roman" panose="02020603050405020304" pitchFamily="18" charset="0"/>
                <a:cs typeface="Times New Roman" panose="02020603050405020304" pitchFamily="18" charset="0"/>
              </a:rPr>
              <a:t>hanoi</a:t>
            </a:r>
            <a:r>
              <a:rPr lang="en-IN" sz="2400" dirty="0">
                <a:latin typeface="Times New Roman" panose="02020603050405020304" pitchFamily="18" charset="0"/>
                <a:cs typeface="Times New Roman" panose="02020603050405020304" pitchFamily="18" charset="0"/>
              </a:rPr>
              <a:t>. There is also a sample algorithm written in </a:t>
            </a:r>
            <a:r>
              <a:rPr lang="en-IN" sz="2400" dirty="0" err="1">
                <a:solidFill>
                  <a:srgbClr val="FF0000"/>
                </a:solidFill>
                <a:latin typeface="Times New Roman" panose="02020603050405020304" pitchFamily="18" charset="0"/>
                <a:cs typeface="Times New Roman" panose="02020603050405020304" pitchFamily="18" charset="0"/>
              </a:rPr>
              <a:t>Prolog</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Tower of Hanoi is also used as a test by neuropsychologists trying to evaluate </a:t>
            </a:r>
            <a:r>
              <a:rPr lang="en-IN" sz="2400" dirty="0">
                <a:solidFill>
                  <a:srgbClr val="FF0000"/>
                </a:solidFill>
                <a:latin typeface="Times New Roman" panose="02020603050405020304" pitchFamily="18" charset="0"/>
                <a:cs typeface="Times New Roman" panose="02020603050405020304" pitchFamily="18" charset="0"/>
              </a:rPr>
              <a:t>frontal lobe</a:t>
            </a:r>
            <a:r>
              <a:rPr lang="en-IN" sz="2400" dirty="0">
                <a:latin typeface="Times New Roman" panose="02020603050405020304" pitchFamily="18" charset="0"/>
                <a:cs typeface="Times New Roman" panose="02020603050405020304" pitchFamily="18" charset="0"/>
              </a:rPr>
              <a:t> deficits.</a:t>
            </a:r>
          </a:p>
          <a:p>
            <a:r>
              <a:rPr lang="en-IN" sz="2400" dirty="0">
                <a:latin typeface="Times New Roman" panose="02020603050405020304" pitchFamily="18" charset="0"/>
                <a:cs typeface="Times New Roman" panose="02020603050405020304" pitchFamily="18" charset="0"/>
              </a:rPr>
              <a:t>In 2010, researchers published the results of an experiment that found that the ant species </a:t>
            </a:r>
            <a:r>
              <a:rPr lang="en-IN" sz="2400" i="1" dirty="0">
                <a:solidFill>
                  <a:srgbClr val="FF0000"/>
                </a:solidFill>
                <a:latin typeface="Times New Roman" panose="02020603050405020304" pitchFamily="18" charset="0"/>
                <a:cs typeface="Times New Roman" panose="02020603050405020304" pitchFamily="18" charset="0"/>
              </a:rPr>
              <a:t>Argentine ant</a:t>
            </a:r>
            <a:r>
              <a:rPr lang="en-IN" sz="2400" dirty="0">
                <a:latin typeface="Times New Roman" panose="02020603050405020304" pitchFamily="18" charset="0"/>
                <a:cs typeface="Times New Roman" panose="02020603050405020304" pitchFamily="18" charset="0"/>
              </a:rPr>
              <a:t> were successfully able to solve the 3-disk version of the Tower of Hanoi problem through non-linear dynamics and pheromone signals.</a:t>
            </a:r>
          </a:p>
        </p:txBody>
      </p:sp>
    </p:spTree>
    <p:extLst>
      <p:ext uri="{BB962C8B-B14F-4D97-AF65-F5344CB8AC3E}">
        <p14:creationId xmlns:p14="http://schemas.microsoft.com/office/powerpoint/2010/main" val="77285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771"/>
            <a:ext cx="10515600" cy="758281"/>
          </a:xfrm>
        </p:spPr>
        <p:txBody>
          <a:bodyPr/>
          <a:lstStyle/>
          <a:p>
            <a:pPr algn="ctr"/>
            <a:r>
              <a:rPr lang="en-IN" u="sng" dirty="0">
                <a:latin typeface="Times New Roman" panose="02020603050405020304" pitchFamily="18" charset="0"/>
                <a:cs typeface="Times New Roman" panose="02020603050405020304" pitchFamily="18" charset="0"/>
              </a:rPr>
              <a:t>Pseudocode</a:t>
            </a:r>
          </a:p>
        </p:txBody>
      </p:sp>
      <p:sp>
        <p:nvSpPr>
          <p:cNvPr id="3" name="Content Placeholder 2"/>
          <p:cNvSpPr>
            <a:spLocks noGrp="1"/>
          </p:cNvSpPr>
          <p:nvPr>
            <p:ph idx="1"/>
          </p:nvPr>
        </p:nvSpPr>
        <p:spPr>
          <a:xfrm>
            <a:off x="838200" y="1077556"/>
            <a:ext cx="10515600" cy="5547361"/>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START</a:t>
            </a:r>
          </a:p>
          <a:p>
            <a:pPr marL="0" indent="0">
              <a:buNone/>
            </a:pPr>
            <a:r>
              <a:rPr lang="en-IN" sz="2200" dirty="0">
                <a:latin typeface="Times New Roman" panose="02020603050405020304" pitchFamily="18" charset="0"/>
                <a:cs typeface="Times New Roman" panose="02020603050405020304" pitchFamily="18" charset="0"/>
              </a:rPr>
              <a:t>Procedure Hanoi(disk, source, </a:t>
            </a:r>
            <a:r>
              <a:rPr lang="en-IN" sz="2200" dirty="0" err="1">
                <a:latin typeface="Times New Roman" panose="02020603050405020304" pitchFamily="18" charset="0"/>
                <a:cs typeface="Times New Roman" panose="02020603050405020304" pitchFamily="18" charset="0"/>
              </a:rPr>
              <a:t>dest</a:t>
            </a:r>
            <a:r>
              <a:rPr lang="en-IN" sz="2200" dirty="0">
                <a:latin typeface="Times New Roman" panose="02020603050405020304" pitchFamily="18" charset="0"/>
                <a:cs typeface="Times New Roman" panose="02020603050405020304" pitchFamily="18" charset="0"/>
              </a:rPr>
              <a:t>, aux)</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IF disk == 1, THEN</a:t>
            </a:r>
          </a:p>
          <a:p>
            <a:pPr marL="0" indent="0">
              <a:buNone/>
            </a:pPr>
            <a:r>
              <a:rPr lang="en-IN" sz="2200" dirty="0">
                <a:latin typeface="Times New Roman" panose="02020603050405020304" pitchFamily="18" charset="0"/>
                <a:cs typeface="Times New Roman" panose="02020603050405020304" pitchFamily="18" charset="0"/>
              </a:rPr>
              <a:t>      move disk from source to </a:t>
            </a:r>
            <a:r>
              <a:rPr lang="en-IN" sz="2200" dirty="0" err="1">
                <a:latin typeface="Times New Roman" panose="02020603050405020304" pitchFamily="18" charset="0"/>
                <a:cs typeface="Times New Roman" panose="02020603050405020304" pitchFamily="18" charset="0"/>
              </a:rPr>
              <a:t>dest</a:t>
            </a:r>
            <a:r>
              <a:rPr lang="en-IN" sz="2200" dirty="0">
                <a:latin typeface="Times New Roman" panose="02020603050405020304" pitchFamily="18" charset="0"/>
                <a:cs typeface="Times New Roman" panose="02020603050405020304" pitchFamily="18" charset="0"/>
              </a:rPr>
              <a:t>             </a:t>
            </a:r>
          </a:p>
          <a:p>
            <a:pPr marL="0" indent="0">
              <a:buNone/>
            </a:pPr>
            <a:r>
              <a:rPr lang="en-IN" sz="2200" dirty="0">
                <a:latin typeface="Times New Roman" panose="02020603050405020304" pitchFamily="18" charset="0"/>
                <a:cs typeface="Times New Roman" panose="02020603050405020304" pitchFamily="18" charset="0"/>
              </a:rPr>
              <a:t>   ELSE</a:t>
            </a:r>
          </a:p>
          <a:p>
            <a:pPr marL="0" indent="0">
              <a:buNone/>
            </a:pPr>
            <a:r>
              <a:rPr lang="en-IN" sz="2200" dirty="0">
                <a:latin typeface="Times New Roman" panose="02020603050405020304" pitchFamily="18" charset="0"/>
                <a:cs typeface="Times New Roman" panose="02020603050405020304" pitchFamily="18" charset="0"/>
              </a:rPr>
              <a:t>      Hanoi(disk - 1, source, aux, </a:t>
            </a:r>
            <a:r>
              <a:rPr lang="en-IN" sz="2200" dirty="0" err="1">
                <a:latin typeface="Times New Roman" panose="02020603050405020304" pitchFamily="18" charset="0"/>
                <a:cs typeface="Times New Roman" panose="02020603050405020304" pitchFamily="18" charset="0"/>
              </a:rPr>
              <a:t>dest</a:t>
            </a:r>
            <a:r>
              <a:rPr lang="en-IN" sz="2200" dirty="0">
                <a:latin typeface="Times New Roman" panose="02020603050405020304" pitchFamily="18" charset="0"/>
                <a:cs typeface="Times New Roman" panose="02020603050405020304" pitchFamily="18" charset="0"/>
              </a:rPr>
              <a:t>)     // Step 1</a:t>
            </a:r>
          </a:p>
          <a:p>
            <a:pPr marL="0" indent="0">
              <a:buNone/>
            </a:pPr>
            <a:r>
              <a:rPr lang="en-IN" sz="2200" dirty="0">
                <a:latin typeface="Times New Roman" panose="02020603050405020304" pitchFamily="18" charset="0"/>
                <a:cs typeface="Times New Roman" panose="02020603050405020304" pitchFamily="18" charset="0"/>
              </a:rPr>
              <a:t>      move disk from source to </a:t>
            </a:r>
            <a:r>
              <a:rPr lang="en-IN" sz="2200" dirty="0" err="1">
                <a:latin typeface="Times New Roman" panose="02020603050405020304" pitchFamily="18" charset="0"/>
                <a:cs typeface="Times New Roman" panose="02020603050405020304" pitchFamily="18" charset="0"/>
              </a:rPr>
              <a:t>dest</a:t>
            </a:r>
            <a:r>
              <a:rPr lang="en-IN" sz="2200" dirty="0">
                <a:latin typeface="Times New Roman" panose="02020603050405020304" pitchFamily="18" charset="0"/>
                <a:cs typeface="Times New Roman" panose="02020603050405020304" pitchFamily="18" charset="0"/>
              </a:rPr>
              <a:t>          // Step 2</a:t>
            </a:r>
          </a:p>
          <a:p>
            <a:pPr marL="0" indent="0">
              <a:buNone/>
            </a:pPr>
            <a:r>
              <a:rPr lang="en-IN" sz="2200" dirty="0">
                <a:latin typeface="Times New Roman" panose="02020603050405020304" pitchFamily="18" charset="0"/>
                <a:cs typeface="Times New Roman" panose="02020603050405020304" pitchFamily="18" charset="0"/>
              </a:rPr>
              <a:t>      Hanoi(disk - 1, aux, </a:t>
            </a:r>
            <a:r>
              <a:rPr lang="en-IN" sz="2200" dirty="0" err="1">
                <a:latin typeface="Times New Roman" panose="02020603050405020304" pitchFamily="18" charset="0"/>
                <a:cs typeface="Times New Roman" panose="02020603050405020304" pitchFamily="18" charset="0"/>
              </a:rPr>
              <a:t>dest</a:t>
            </a:r>
            <a:r>
              <a:rPr lang="en-IN" sz="2200" dirty="0">
                <a:latin typeface="Times New Roman" panose="02020603050405020304" pitchFamily="18" charset="0"/>
                <a:cs typeface="Times New Roman" panose="02020603050405020304" pitchFamily="18" charset="0"/>
              </a:rPr>
              <a:t>, source)     // Step 3</a:t>
            </a:r>
          </a:p>
          <a:p>
            <a:pPr marL="0" indent="0">
              <a:buNone/>
            </a:pPr>
            <a:r>
              <a:rPr lang="en-IN" sz="2200" dirty="0">
                <a:latin typeface="Times New Roman" panose="02020603050405020304" pitchFamily="18" charset="0"/>
                <a:cs typeface="Times New Roman" panose="02020603050405020304" pitchFamily="18" charset="0"/>
              </a:rPr>
              <a:t>   END IF</a:t>
            </a:r>
          </a:p>
          <a:p>
            <a:pPr marL="0" indent="0">
              <a:buNone/>
            </a:pPr>
            <a:r>
              <a:rPr lang="en-IN" sz="2200" dirty="0">
                <a:latin typeface="Times New Roman" panose="02020603050405020304" pitchFamily="18" charset="0"/>
                <a:cs typeface="Times New Roman" panose="02020603050405020304" pitchFamily="18" charset="0"/>
              </a:rPr>
              <a:t>   </a:t>
            </a:r>
          </a:p>
          <a:p>
            <a:pPr marL="0" indent="0">
              <a:buNone/>
            </a:pPr>
            <a:r>
              <a:rPr lang="en-IN" sz="2200" dirty="0">
                <a:latin typeface="Times New Roman" panose="02020603050405020304" pitchFamily="18" charset="0"/>
                <a:cs typeface="Times New Roman" panose="02020603050405020304" pitchFamily="18" charset="0"/>
              </a:rPr>
              <a:t>END Procedure</a:t>
            </a:r>
          </a:p>
          <a:p>
            <a:pPr marL="0" indent="0">
              <a:buNone/>
            </a:pPr>
            <a:r>
              <a:rPr lang="en-IN" sz="2200" dirty="0">
                <a:latin typeface="Times New Roman" panose="02020603050405020304" pitchFamily="18" charset="0"/>
                <a:cs typeface="Times New Roman" panose="02020603050405020304" pitchFamily="18" charset="0"/>
              </a:rPr>
              <a:t>STOP</a:t>
            </a:r>
          </a:p>
        </p:txBody>
      </p:sp>
    </p:spTree>
    <p:extLst>
      <p:ext uri="{BB962C8B-B14F-4D97-AF65-F5344CB8AC3E}">
        <p14:creationId xmlns:p14="http://schemas.microsoft.com/office/powerpoint/2010/main" val="320931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395"/>
            <a:ext cx="10515600" cy="782357"/>
          </a:xfrm>
        </p:spPr>
        <p:txBody>
          <a:bodyPr/>
          <a:lstStyle/>
          <a:p>
            <a:pPr algn="ctr"/>
            <a:r>
              <a:rPr lang="en-IN" u="sng" dirty="0">
                <a:latin typeface="Times New Roman" panose="02020603050405020304" pitchFamily="18" charset="0"/>
                <a:cs typeface="Times New Roman" panose="02020603050405020304" pitchFamily="18" charset="0"/>
              </a:rPr>
              <a:t>Program</a:t>
            </a:r>
          </a:p>
        </p:txBody>
      </p:sp>
      <p:sp>
        <p:nvSpPr>
          <p:cNvPr id="3" name="Content Placeholder 2"/>
          <p:cNvSpPr>
            <a:spLocks noGrp="1"/>
          </p:cNvSpPr>
          <p:nvPr>
            <p:ph idx="1"/>
          </p:nvPr>
        </p:nvSpPr>
        <p:spPr>
          <a:xfrm>
            <a:off x="838200" y="1568824"/>
            <a:ext cx="10515600" cy="4554071"/>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#include&lt;</a:t>
            </a:r>
            <a:r>
              <a:rPr lang="en-IN" sz="2400" dirty="0" err="1">
                <a:latin typeface="Times New Roman" panose="02020603050405020304" pitchFamily="18" charset="0"/>
                <a:cs typeface="Times New Roman" panose="02020603050405020304" pitchFamily="18" charset="0"/>
              </a:rPr>
              <a:t>stdio.h</a:t>
            </a:r>
            <a:r>
              <a:rPr lang="en-IN" sz="2400" dirty="0">
                <a:latin typeface="Times New Roman" panose="02020603050405020304" pitchFamily="18" charset="0"/>
                <a:cs typeface="Times New Roman" panose="02020603050405020304" pitchFamily="18" charset="0"/>
              </a:rPr>
              <a:t>&gt;</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Tower_Hanoi</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int,char,char,char</a:t>
            </a:r>
            <a:r>
              <a:rPr lang="en-IN" sz="2400" dirty="0">
                <a:latin typeface="Times New Roman" panose="02020603050405020304" pitchFamily="18" charset="0"/>
                <a:cs typeface="Times New Roman" panose="02020603050405020304" pitchFamily="18" charset="0"/>
              </a:rPr>
              <a:t>);</a:t>
            </a:r>
          </a:p>
          <a:p>
            <a:pPr marL="0" indent="0">
              <a:buNone/>
            </a:pP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main(void)</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n;</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the number of disks:");</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d",&amp;n</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Tower_Hanoi</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n,'A','C','B</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return 0;</a:t>
            </a:r>
          </a:p>
          <a:p>
            <a:pPr marL="0" indent="0">
              <a:buNone/>
            </a:pPr>
            <a:r>
              <a:rPr lang="en-IN" sz="2400" dirty="0">
                <a:latin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cs typeface="Times New Roman" panose="02020603050405020304" pitchFamily="18" charset="0"/>
              </a:rPr>
              <a:t>/*end main*/</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523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690" y="361008"/>
            <a:ext cx="10515600" cy="662722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void </a:t>
            </a:r>
            <a:r>
              <a:rPr lang="en-IN" sz="2000" dirty="0" err="1">
                <a:latin typeface="Times New Roman" panose="02020603050405020304" pitchFamily="18" charset="0"/>
                <a:cs typeface="Times New Roman" panose="02020603050405020304" pitchFamily="18" charset="0"/>
              </a:rPr>
              <a:t>Tower_Hanoi</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n, char </a:t>
            </a:r>
            <a:r>
              <a:rPr lang="en-IN" sz="2000" dirty="0" err="1">
                <a:latin typeface="Times New Roman" panose="02020603050405020304" pitchFamily="18" charset="0"/>
                <a:cs typeface="Times New Roman" panose="02020603050405020304" pitchFamily="18" charset="0"/>
              </a:rPr>
              <a:t>frompeg</a:t>
            </a:r>
            <a:r>
              <a:rPr lang="en-IN" sz="2000" dirty="0">
                <a:latin typeface="Times New Roman" panose="02020603050405020304" pitchFamily="18" charset="0"/>
                <a:cs typeface="Times New Roman" panose="02020603050405020304" pitchFamily="18" charset="0"/>
              </a:rPr>
              <a:t>, char </a:t>
            </a:r>
            <a:r>
              <a:rPr lang="en-IN" sz="2000" dirty="0" err="1">
                <a:latin typeface="Times New Roman" panose="02020603050405020304" pitchFamily="18" charset="0"/>
                <a:cs typeface="Times New Roman" panose="02020603050405020304" pitchFamily="18" charset="0"/>
              </a:rPr>
              <a:t>topeg</a:t>
            </a:r>
            <a:r>
              <a:rPr lang="en-IN" sz="2000" dirty="0">
                <a:latin typeface="Times New Roman" panose="02020603050405020304" pitchFamily="18" charset="0"/>
                <a:cs typeface="Times New Roman" panose="02020603050405020304" pitchFamily="18" charset="0"/>
              </a:rPr>
              <a:t>, char </a:t>
            </a:r>
            <a:r>
              <a:rPr lang="en-IN" sz="2000" dirty="0" err="1">
                <a:latin typeface="Times New Roman" panose="02020603050405020304" pitchFamily="18" charset="0"/>
                <a:cs typeface="Times New Roman" panose="02020603050405020304" pitchFamily="18" charset="0"/>
              </a:rPr>
              <a:t>auxpeg</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r>
              <a:rPr lang="en-IN" sz="2000" dirty="0">
                <a:solidFill>
                  <a:srgbClr val="FF0000"/>
                </a:solidFill>
                <a:latin typeface="Times New Roman" panose="02020603050405020304" pitchFamily="18" charset="0"/>
                <a:cs typeface="Times New Roman" panose="02020603050405020304" pitchFamily="18" charset="0"/>
              </a:rPr>
              <a:t>  /*If only one disk, make the move and return.*/</a:t>
            </a:r>
          </a:p>
          <a:p>
            <a:pPr marL="0" indent="0">
              <a:buNone/>
            </a:pPr>
            <a:r>
              <a:rPr lang="en-IN" sz="2000" dirty="0">
                <a:latin typeface="Times New Roman" panose="02020603050405020304" pitchFamily="18" charset="0"/>
                <a:cs typeface="Times New Roman" panose="02020603050405020304" pitchFamily="18" charset="0"/>
              </a:rPr>
              <a:t>  if(n==1)</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("%s %c %s %c\n", "Move disk 1 from peg", </a:t>
            </a:r>
            <a:r>
              <a:rPr lang="en-IN" sz="2000" dirty="0" err="1">
                <a:latin typeface="Times New Roman" panose="02020603050405020304" pitchFamily="18" charset="0"/>
                <a:cs typeface="Times New Roman" panose="02020603050405020304" pitchFamily="18" charset="0"/>
              </a:rPr>
              <a:t>frompeg</a:t>
            </a:r>
            <a:r>
              <a:rPr lang="en-IN" sz="2000" dirty="0">
                <a:latin typeface="Times New Roman" panose="02020603050405020304" pitchFamily="18" charset="0"/>
                <a:cs typeface="Times New Roman" panose="02020603050405020304" pitchFamily="18" charset="0"/>
              </a:rPr>
              <a:t>, "to peg", </a:t>
            </a:r>
            <a:r>
              <a:rPr lang="en-IN" sz="2000" dirty="0" err="1">
                <a:latin typeface="Times New Roman" panose="02020603050405020304" pitchFamily="18" charset="0"/>
                <a:cs typeface="Times New Roman" panose="02020603050405020304" pitchFamily="18" charset="0"/>
              </a:rPr>
              <a:t>topeg</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return;</a:t>
            </a:r>
          </a:p>
          <a:p>
            <a:pPr marL="0" indent="0">
              <a:buNone/>
            </a:pPr>
            <a:r>
              <a:rPr lang="en-IN" sz="2000" dirty="0">
                <a:latin typeface="Times New Roman" panose="02020603050405020304" pitchFamily="18" charset="0"/>
                <a:cs typeface="Times New Roman" panose="02020603050405020304" pitchFamily="18" charset="0"/>
              </a:rPr>
              <a:t>  } </a:t>
            </a:r>
            <a:r>
              <a:rPr lang="en-IN" sz="2000" dirty="0">
                <a:solidFill>
                  <a:srgbClr val="FF0000"/>
                </a:solidFill>
                <a:latin typeface="Times New Roman" panose="02020603050405020304" pitchFamily="18" charset="0"/>
                <a:cs typeface="Times New Roman" panose="02020603050405020304" pitchFamily="18" charset="0"/>
              </a:rPr>
              <a:t>/*end if*/</a:t>
            </a:r>
          </a:p>
          <a:p>
            <a:pPr marL="0" indent="0">
              <a:buNone/>
            </a:pPr>
            <a:r>
              <a:rPr lang="en-IN" sz="2000" dirty="0">
                <a:solidFill>
                  <a:srgbClr val="FF0000"/>
                </a:solidFill>
                <a:latin typeface="Times New Roman" panose="02020603050405020304" pitchFamily="18" charset="0"/>
                <a:cs typeface="Times New Roman" panose="02020603050405020304" pitchFamily="18" charset="0"/>
              </a:rPr>
              <a:t>    /*Move top n-1 disks from A to B using C as auxiliary*/</a:t>
            </a:r>
          </a:p>
          <a:p>
            <a:pPr marL="0" indent="0">
              <a:buNone/>
            </a:pPr>
            <a:r>
              <a:rPr lang="en-IN" sz="2000" dirty="0" err="1">
                <a:latin typeface="Times New Roman" panose="02020603050405020304" pitchFamily="18" charset="0"/>
                <a:cs typeface="Times New Roman" panose="02020603050405020304" pitchFamily="18" charset="0"/>
              </a:rPr>
              <a:t>Tower_Hanoi</a:t>
            </a:r>
            <a:r>
              <a:rPr lang="en-IN" sz="2000" dirty="0">
                <a:latin typeface="Times New Roman" panose="02020603050405020304" pitchFamily="18" charset="0"/>
                <a:cs typeface="Times New Roman" panose="02020603050405020304" pitchFamily="18" charset="0"/>
              </a:rPr>
              <a:t>(n-1, </a:t>
            </a:r>
            <a:r>
              <a:rPr lang="en-IN" sz="2000" dirty="0" err="1">
                <a:latin typeface="Times New Roman" panose="02020603050405020304" pitchFamily="18" charset="0"/>
                <a:cs typeface="Times New Roman" panose="02020603050405020304" pitchFamily="18" charset="0"/>
              </a:rPr>
              <a:t>frompeg</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auxpeg</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topeg</a:t>
            </a:r>
            <a:r>
              <a:rPr lang="en-IN" sz="2000" dirty="0">
                <a:latin typeface="Times New Roman" panose="02020603050405020304" pitchFamily="18" charset="0"/>
                <a:cs typeface="Times New Roman" panose="02020603050405020304" pitchFamily="18" charset="0"/>
              </a:rPr>
              <a:t>);</a:t>
            </a:r>
          </a:p>
          <a:p>
            <a:pPr marL="0" indent="0">
              <a:buNone/>
            </a:pPr>
            <a:r>
              <a:rPr lang="en-IN" sz="2000" dirty="0">
                <a:solidFill>
                  <a:srgbClr val="FF0000"/>
                </a:solidFill>
                <a:latin typeface="Times New Roman" panose="02020603050405020304" pitchFamily="18" charset="0"/>
                <a:cs typeface="Times New Roman" panose="02020603050405020304" pitchFamily="18" charset="0"/>
              </a:rPr>
              <a:t>/*Move remaining disk from A to C*/</a:t>
            </a:r>
          </a:p>
          <a:p>
            <a:pPr marL="0" indent="0">
              <a:buNone/>
            </a:pP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("%s %d %s %c %s %c\n", "Move disk", n, "from peg", </a:t>
            </a:r>
            <a:r>
              <a:rPr lang="en-IN" sz="2000" dirty="0" err="1">
                <a:latin typeface="Times New Roman" panose="02020603050405020304" pitchFamily="18" charset="0"/>
                <a:cs typeface="Times New Roman" panose="02020603050405020304" pitchFamily="18" charset="0"/>
              </a:rPr>
              <a:t>frompeg</a:t>
            </a:r>
            <a:r>
              <a:rPr lang="en-IN" sz="2000" dirty="0">
                <a:latin typeface="Times New Roman" panose="02020603050405020304" pitchFamily="18" charset="0"/>
                <a:cs typeface="Times New Roman" panose="02020603050405020304" pitchFamily="18" charset="0"/>
              </a:rPr>
              <a:t>, "to peg", </a:t>
            </a:r>
            <a:r>
              <a:rPr lang="en-IN" sz="2000" dirty="0" err="1">
                <a:latin typeface="Times New Roman" panose="02020603050405020304" pitchFamily="18" charset="0"/>
                <a:cs typeface="Times New Roman" panose="02020603050405020304" pitchFamily="18" charset="0"/>
              </a:rPr>
              <a:t>topeg</a:t>
            </a:r>
            <a:r>
              <a:rPr lang="en-IN" sz="2000" dirty="0">
                <a:latin typeface="Times New Roman" panose="02020603050405020304" pitchFamily="18" charset="0"/>
                <a:cs typeface="Times New Roman" panose="02020603050405020304" pitchFamily="18" charset="0"/>
              </a:rPr>
              <a:t>);</a:t>
            </a:r>
          </a:p>
          <a:p>
            <a:pPr marL="0" indent="0">
              <a:buNone/>
            </a:pPr>
            <a:r>
              <a:rPr lang="en-IN" sz="2000" dirty="0">
                <a:solidFill>
                  <a:srgbClr val="FF0000"/>
                </a:solidFill>
                <a:latin typeface="Times New Roman" panose="02020603050405020304" pitchFamily="18" charset="0"/>
                <a:cs typeface="Times New Roman" panose="02020603050405020304" pitchFamily="18" charset="0"/>
              </a:rPr>
              <a:t>/*Move n-1 disk from B to C using A as auxiliary*/</a:t>
            </a:r>
          </a:p>
          <a:p>
            <a:pPr marL="0" indent="0">
              <a:buNone/>
            </a:pPr>
            <a:r>
              <a:rPr lang="en-IN" sz="2000" dirty="0" err="1">
                <a:latin typeface="Times New Roman" panose="02020603050405020304" pitchFamily="18" charset="0"/>
                <a:cs typeface="Times New Roman" panose="02020603050405020304" pitchFamily="18" charset="0"/>
              </a:rPr>
              <a:t>Tower_Hanoi</a:t>
            </a:r>
            <a:r>
              <a:rPr lang="en-IN" sz="2000" dirty="0">
                <a:latin typeface="Times New Roman" panose="02020603050405020304" pitchFamily="18" charset="0"/>
                <a:cs typeface="Times New Roman" panose="02020603050405020304" pitchFamily="18" charset="0"/>
              </a:rPr>
              <a:t>(n-1, </a:t>
            </a:r>
            <a:r>
              <a:rPr lang="en-IN" sz="2000" dirty="0" err="1">
                <a:latin typeface="Times New Roman" panose="02020603050405020304" pitchFamily="18" charset="0"/>
                <a:cs typeface="Times New Roman" panose="02020603050405020304" pitchFamily="18" charset="0"/>
              </a:rPr>
              <a:t>auxpeg</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topeg</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frompeg</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r>
              <a:rPr lang="en-IN" sz="2000" dirty="0">
                <a:solidFill>
                  <a:srgbClr val="FF0000"/>
                </a:solidFill>
                <a:latin typeface="Times New Roman" panose="02020603050405020304" pitchFamily="18" charset="0"/>
                <a:cs typeface="Times New Roman" panose="02020603050405020304" pitchFamily="18" charset="0"/>
              </a:rPr>
              <a:t>/*end </a:t>
            </a:r>
            <a:r>
              <a:rPr lang="en-IN" sz="2000" dirty="0" err="1">
                <a:solidFill>
                  <a:srgbClr val="FF0000"/>
                </a:solidFill>
                <a:latin typeface="Times New Roman" panose="02020603050405020304" pitchFamily="18" charset="0"/>
                <a:cs typeface="Times New Roman" panose="02020603050405020304" pitchFamily="18" charset="0"/>
              </a:rPr>
              <a:t>Tower_Hanoi</a:t>
            </a:r>
            <a:r>
              <a:rPr lang="en-IN" sz="2000" dirty="0">
                <a:solidFill>
                  <a:srgbClr val="FF0000"/>
                </a:solidFill>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255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967"/>
            <a:ext cx="10515600" cy="740227"/>
          </a:xfrm>
        </p:spPr>
        <p:txBody>
          <a:bodyPr>
            <a:normAutofit/>
          </a:bodyPr>
          <a:lstStyle/>
          <a:p>
            <a:pPr algn="ctr"/>
            <a:r>
              <a:rPr lang="en-IN" u="sng" dirty="0">
                <a:latin typeface="Times New Roman" panose="02020603050405020304" pitchFamily="18" charset="0"/>
                <a:cs typeface="Times New Roman" panose="02020603050405020304" pitchFamily="18" charset="0"/>
              </a:rPr>
              <a:t>Output</a:t>
            </a:r>
          </a:p>
        </p:txBody>
      </p:sp>
      <p:sp>
        <p:nvSpPr>
          <p:cNvPr id="3" name="Content Placeholder 2"/>
          <p:cNvSpPr>
            <a:spLocks noGrp="1"/>
          </p:cNvSpPr>
          <p:nvPr>
            <p:ph idx="1"/>
          </p:nvPr>
        </p:nvSpPr>
        <p:spPr>
          <a:xfrm>
            <a:off x="3924300" y="1759130"/>
            <a:ext cx="4343400" cy="3744687"/>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Enter the number of disks:3</a:t>
            </a:r>
          </a:p>
          <a:p>
            <a:pPr marL="0" indent="0">
              <a:buNone/>
            </a:pPr>
            <a:r>
              <a:rPr lang="en-IN" sz="2400" dirty="0">
                <a:latin typeface="Times New Roman" panose="02020603050405020304" pitchFamily="18" charset="0"/>
                <a:cs typeface="Times New Roman" panose="02020603050405020304" pitchFamily="18" charset="0"/>
              </a:rPr>
              <a:t>Move disk 1 from peg A to peg C</a:t>
            </a:r>
          </a:p>
          <a:p>
            <a:pPr marL="0" indent="0">
              <a:buNone/>
            </a:pPr>
            <a:r>
              <a:rPr lang="en-IN" sz="2400" dirty="0">
                <a:latin typeface="Times New Roman" panose="02020603050405020304" pitchFamily="18" charset="0"/>
                <a:cs typeface="Times New Roman" panose="02020603050405020304" pitchFamily="18" charset="0"/>
              </a:rPr>
              <a:t>Move disk 2 from peg A to peg B</a:t>
            </a:r>
          </a:p>
          <a:p>
            <a:pPr marL="0" indent="0">
              <a:buNone/>
            </a:pPr>
            <a:r>
              <a:rPr lang="en-IN" sz="2400" dirty="0">
                <a:latin typeface="Times New Roman" panose="02020603050405020304" pitchFamily="18" charset="0"/>
                <a:cs typeface="Times New Roman" panose="02020603050405020304" pitchFamily="18" charset="0"/>
              </a:rPr>
              <a:t>Move disk 1 from peg C to peg B</a:t>
            </a:r>
          </a:p>
          <a:p>
            <a:pPr marL="0" indent="0">
              <a:buNone/>
            </a:pPr>
            <a:r>
              <a:rPr lang="en-IN" sz="2400" dirty="0">
                <a:latin typeface="Times New Roman" panose="02020603050405020304" pitchFamily="18" charset="0"/>
                <a:cs typeface="Times New Roman" panose="02020603050405020304" pitchFamily="18" charset="0"/>
              </a:rPr>
              <a:t>Move disk 3 from peg A to peg C</a:t>
            </a:r>
          </a:p>
          <a:p>
            <a:pPr marL="0" indent="0">
              <a:buNone/>
            </a:pPr>
            <a:r>
              <a:rPr lang="en-IN" sz="2400" dirty="0">
                <a:latin typeface="Times New Roman" panose="02020603050405020304" pitchFamily="18" charset="0"/>
                <a:cs typeface="Times New Roman" panose="02020603050405020304" pitchFamily="18" charset="0"/>
              </a:rPr>
              <a:t>Move disk 1 from peg B to peg A</a:t>
            </a:r>
          </a:p>
          <a:p>
            <a:pPr marL="0" indent="0">
              <a:buNone/>
            </a:pPr>
            <a:r>
              <a:rPr lang="en-IN" sz="2400" dirty="0">
                <a:latin typeface="Times New Roman" panose="02020603050405020304" pitchFamily="18" charset="0"/>
                <a:cs typeface="Times New Roman" panose="02020603050405020304" pitchFamily="18" charset="0"/>
              </a:rPr>
              <a:t>Move disk 2 from peg B to peg C</a:t>
            </a:r>
          </a:p>
          <a:p>
            <a:pPr marL="0" indent="0">
              <a:buNone/>
            </a:pPr>
            <a:r>
              <a:rPr lang="en-IN" sz="2400" dirty="0">
                <a:latin typeface="Times New Roman" panose="02020603050405020304" pitchFamily="18" charset="0"/>
                <a:cs typeface="Times New Roman" panose="02020603050405020304" pitchFamily="18" charset="0"/>
              </a:rPr>
              <a:t>Move disk 1 from peg A to peg C</a:t>
            </a:r>
          </a:p>
        </p:txBody>
      </p:sp>
    </p:spTree>
    <p:extLst>
      <p:ext uri="{BB962C8B-B14F-4D97-AF65-F5344CB8AC3E}">
        <p14:creationId xmlns:p14="http://schemas.microsoft.com/office/powerpoint/2010/main" val="281367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9"/>
            <a:ext cx="10515600" cy="836658"/>
          </a:xfrm>
        </p:spPr>
        <p:txBody>
          <a:bodyPr>
            <a:normAutofit/>
          </a:bodyPr>
          <a:lstStyle/>
          <a:p>
            <a:pPr algn="ctr"/>
            <a:r>
              <a:rPr lang="en-IN" u="sng" dirty="0">
                <a:latin typeface="Times New Roman" panose="02020603050405020304" pitchFamily="18" charset="0"/>
                <a:cs typeface="Times New Roman" panose="02020603050405020304" pitchFamily="18" charset="0"/>
              </a:rPr>
              <a:t>Viva Questions</a:t>
            </a:r>
          </a:p>
        </p:txBody>
      </p:sp>
      <p:sp>
        <p:nvSpPr>
          <p:cNvPr id="3" name="Content Placeholder 2"/>
          <p:cNvSpPr>
            <a:spLocks noGrp="1"/>
          </p:cNvSpPr>
          <p:nvPr>
            <p:ph idx="1"/>
          </p:nvPr>
        </p:nvSpPr>
        <p:spPr>
          <a:xfrm>
            <a:off x="838200" y="992776"/>
            <a:ext cx="10515600" cy="5747657"/>
          </a:xfrm>
        </p:spPr>
        <p:txBody>
          <a:bodyPr>
            <a:normAutofit/>
          </a:bodyPr>
          <a:lstStyle/>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Which data structure can be used suitably to solve the Tower of Hanoi problem?</a:t>
            </a:r>
          </a:p>
          <a:p>
            <a:pPr marL="0" indent="0">
              <a:buNone/>
            </a:pPr>
            <a:r>
              <a:rPr lang="en-IN" sz="2400" dirty="0">
                <a:latin typeface="Times New Roman" panose="02020603050405020304" pitchFamily="18" charset="0"/>
                <a:cs typeface="Times New Roman" panose="02020603050405020304" pitchFamily="18" charset="0"/>
              </a:rPr>
              <a:t>        a) Tree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b) Heap</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c) Priority queue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d) Stack</a:t>
            </a:r>
          </a:p>
          <a:p>
            <a:r>
              <a:rPr lang="en-IN" sz="2400" dirty="0">
                <a:latin typeface="Times New Roman" panose="02020603050405020304" pitchFamily="18" charset="0"/>
                <a:cs typeface="Times New Roman" panose="02020603050405020304" pitchFamily="18" charset="0"/>
              </a:rPr>
              <a:t>Answer: d</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2. What is the number of moves required in the Tower of Hanoi problem for k disks?</a:t>
            </a:r>
          </a:p>
          <a:p>
            <a:pPr marL="0" indent="0">
              <a:buNone/>
            </a:pPr>
            <a:r>
              <a:rPr lang="en-IN" sz="2400" dirty="0">
                <a:latin typeface="Times New Roman" panose="02020603050405020304" pitchFamily="18" charset="0"/>
                <a:cs typeface="Times New Roman" panose="02020603050405020304" pitchFamily="18" charset="0"/>
              </a:rPr>
              <a:t>          a) 2k – 1</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b) 2k + 1</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c) 2</a:t>
            </a:r>
            <a:r>
              <a:rPr lang="en-IN" sz="2400" baseline="30000" dirty="0">
                <a:latin typeface="Times New Roman" panose="02020603050405020304" pitchFamily="18" charset="0"/>
                <a:cs typeface="Times New Roman" panose="02020603050405020304" pitchFamily="18" charset="0"/>
              </a:rPr>
              <a:t>k</a:t>
            </a:r>
            <a:r>
              <a:rPr lang="en-IN" sz="2400" dirty="0">
                <a:latin typeface="Times New Roman" panose="02020603050405020304" pitchFamily="18" charset="0"/>
                <a:cs typeface="Times New Roman" panose="02020603050405020304" pitchFamily="18" charset="0"/>
              </a:rPr>
              <a:t> + 1        </a:t>
            </a:r>
          </a:p>
          <a:p>
            <a:pPr marL="457200" lvl="1" indent="0">
              <a:buNone/>
            </a:pPr>
            <a:r>
              <a:rPr lang="en-IN" dirty="0">
                <a:latin typeface="Times New Roman" panose="02020603050405020304" pitchFamily="18" charset="0"/>
                <a:cs typeface="Times New Roman" panose="02020603050405020304" pitchFamily="18" charset="0"/>
              </a:rPr>
              <a:t>    d) 2</a:t>
            </a:r>
            <a:r>
              <a:rPr lang="en-IN" baseline="30000" dirty="0">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 – 1</a:t>
            </a:r>
          </a:p>
          <a:p>
            <a:r>
              <a:rPr lang="en-IN" sz="2400" dirty="0">
                <a:latin typeface="Times New Roman" panose="02020603050405020304" pitchFamily="18" charset="0"/>
                <a:cs typeface="Times New Roman" panose="02020603050405020304" pitchFamily="18" charset="0"/>
              </a:rPr>
              <a:t>Answer: d</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6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118599-262C-4ABF-B6F5-F83C7F34340E}"/>
              </a:ext>
            </a:extLst>
          </p:cNvPr>
          <p:cNvSpPr/>
          <p:nvPr/>
        </p:nvSpPr>
        <p:spPr>
          <a:xfrm>
            <a:off x="4429935" y="2967335"/>
            <a:ext cx="3332131" cy="1754326"/>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Merge Sort</a:t>
            </a: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67336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045"/>
            <a:ext cx="10515600" cy="792481"/>
          </a:xfrm>
        </p:spPr>
        <p:txBody>
          <a:bodyPr/>
          <a:lstStyle/>
          <a:p>
            <a:pPr algn="ctr"/>
            <a:r>
              <a:rPr lang="en-IN" u="sng" dirty="0">
                <a:latin typeface="Times New Roman" panose="02020603050405020304" pitchFamily="18" charset="0"/>
                <a:cs typeface="Times New Roman" panose="02020603050405020304" pitchFamily="18" charset="0"/>
              </a:rPr>
              <a:t>Definition and concepts</a:t>
            </a:r>
          </a:p>
        </p:txBody>
      </p:sp>
      <p:sp>
        <p:nvSpPr>
          <p:cNvPr id="3" name="Content Placeholder 2"/>
          <p:cNvSpPr>
            <a:spLocks noGrp="1"/>
          </p:cNvSpPr>
          <p:nvPr>
            <p:ph idx="1"/>
          </p:nvPr>
        </p:nvSpPr>
        <p:spPr>
          <a:xfrm>
            <a:off x="838200" y="1094105"/>
            <a:ext cx="10515600" cy="5620204"/>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Merge sort is also known as divide, conquer and combine because we need to divide the n-element array into two subarrays of size n/2 repeatedly until only one element of array is present and then sort the two subarrays recursively using merge sort and merge the two sorted sub-sequences to form the sorted array.</a:t>
            </a:r>
          </a:p>
          <a:p>
            <a:r>
              <a:rPr lang="en-IN" dirty="0">
                <a:latin typeface="Times New Roman" panose="02020603050405020304" pitchFamily="18" charset="0"/>
                <a:cs typeface="Times New Roman" panose="02020603050405020304" pitchFamily="18" charset="0"/>
              </a:rPr>
              <a:t>It was invented by John Von Neumann in 1945.</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Merge sort is done in two ways: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Top-down implementation.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Bottom-up implementation.</a:t>
            </a:r>
          </a:p>
          <a:p>
            <a:endParaRPr lang="en-IN" dirty="0">
              <a:latin typeface="Times New Roman" panose="02020603050405020304" pitchFamily="18" charset="0"/>
              <a:cs typeface="Times New Roman" panose="02020603050405020304" pitchFamily="18" charset="0"/>
            </a:endParaRPr>
          </a:p>
          <a:p>
            <a:r>
              <a:rPr lang="en-IN" dirty="0"/>
              <a:t>Merge Sort is quite fast, and has a time complexity of </a:t>
            </a:r>
            <a:r>
              <a:rPr lang="en-IN" b="1" dirty="0"/>
              <a:t>O(n log n)</a:t>
            </a:r>
            <a:r>
              <a:rPr lang="en-IN" dirty="0"/>
              <a:t>. It is also a stable sort, which means the "equal" elements are ordered in the same order in the sorted list.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2025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703"/>
            <a:ext cx="10515600" cy="566692"/>
          </a:xfrm>
        </p:spPr>
        <p:txBody>
          <a:bodyPr>
            <a:normAutofit/>
          </a:bodyPr>
          <a:lstStyle/>
          <a:p>
            <a:r>
              <a:rPr lang="en-IN" sz="3200" u="sng" dirty="0">
                <a:latin typeface="Times New Roman" panose="02020603050405020304" pitchFamily="18" charset="0"/>
                <a:cs typeface="Times New Roman" panose="02020603050405020304" pitchFamily="18" charset="0"/>
              </a:rPr>
              <a:t>How merge sort works</a:t>
            </a:r>
          </a:p>
        </p:txBody>
      </p:sp>
      <p:sp>
        <p:nvSpPr>
          <p:cNvPr id="3" name="Content Placeholder 2"/>
          <p:cNvSpPr>
            <a:spLocks noGrp="1"/>
          </p:cNvSpPr>
          <p:nvPr>
            <p:ph idx="1"/>
          </p:nvPr>
        </p:nvSpPr>
        <p:spPr>
          <a:xfrm>
            <a:off x="838200" y="911225"/>
            <a:ext cx="10515600" cy="5803084"/>
          </a:xfrm>
        </p:spPr>
        <p:txBody>
          <a:bodyPr>
            <a:normAutofit/>
          </a:bodyPr>
          <a:lstStyle/>
          <a:p>
            <a:r>
              <a:rPr lang="en-IN" sz="2400" dirty="0">
                <a:latin typeface="Times New Roman" panose="02020603050405020304" pitchFamily="18" charset="0"/>
                <a:cs typeface="Times New Roman" panose="02020603050405020304" pitchFamily="18" charset="0"/>
              </a:rPr>
              <a:t>To understand merge sort, we take an unsorted array as the following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We know that merge sort first divides the whole array recursively into equal halves unless the atomic values are achieved. We see here that an array of 8 items is divided into two arrays of size 4.</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This does not change the sequence of appearance of items in the original. Now we divide these two arrays into halves.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We further divide these arrays and we achieve atomic value which can no more be divided.</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93929" y="1324791"/>
            <a:ext cx="3724275" cy="533400"/>
          </a:xfrm>
          <a:prstGeom prst="rect">
            <a:avLst/>
          </a:prstGeom>
        </p:spPr>
      </p:pic>
      <p:pic>
        <p:nvPicPr>
          <p:cNvPr id="5" name="Picture 4"/>
          <p:cNvPicPr>
            <a:picLocks noChangeAspect="1"/>
          </p:cNvPicPr>
          <p:nvPr/>
        </p:nvPicPr>
        <p:blipFill>
          <a:blip r:embed="rId3"/>
          <a:stretch>
            <a:fillRect/>
          </a:stretch>
        </p:blipFill>
        <p:spPr>
          <a:xfrm>
            <a:off x="3579628" y="2871516"/>
            <a:ext cx="3952875" cy="523875"/>
          </a:xfrm>
          <a:prstGeom prst="rect">
            <a:avLst/>
          </a:prstGeom>
        </p:spPr>
      </p:pic>
      <p:pic>
        <p:nvPicPr>
          <p:cNvPr id="6" name="Picture 5"/>
          <p:cNvPicPr>
            <a:picLocks noChangeAspect="1"/>
          </p:cNvPicPr>
          <p:nvPr/>
        </p:nvPicPr>
        <p:blipFill>
          <a:blip r:embed="rId4"/>
          <a:stretch>
            <a:fillRect/>
          </a:stretch>
        </p:blipFill>
        <p:spPr>
          <a:xfrm>
            <a:off x="3351027" y="4142016"/>
            <a:ext cx="4410075" cy="533400"/>
          </a:xfrm>
          <a:prstGeom prst="rect">
            <a:avLst/>
          </a:prstGeom>
        </p:spPr>
      </p:pic>
      <p:pic>
        <p:nvPicPr>
          <p:cNvPr id="7" name="Picture 6"/>
          <p:cNvPicPr>
            <a:picLocks noChangeAspect="1"/>
          </p:cNvPicPr>
          <p:nvPr/>
        </p:nvPicPr>
        <p:blipFill>
          <a:blip r:embed="rId5"/>
          <a:stretch>
            <a:fillRect/>
          </a:stretch>
        </p:blipFill>
        <p:spPr>
          <a:xfrm>
            <a:off x="3400425" y="5170987"/>
            <a:ext cx="5391150" cy="523875"/>
          </a:xfrm>
          <a:prstGeom prst="rect">
            <a:avLst/>
          </a:prstGeom>
        </p:spPr>
      </p:pic>
    </p:spTree>
    <p:extLst>
      <p:ext uri="{BB962C8B-B14F-4D97-AF65-F5344CB8AC3E}">
        <p14:creationId xmlns:p14="http://schemas.microsoft.com/office/powerpoint/2010/main" val="29309532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160" y="162287"/>
            <a:ext cx="10515600" cy="6586855"/>
          </a:xfrm>
        </p:spPr>
        <p:txBody>
          <a:bodyPr>
            <a:normAutofit/>
          </a:bodyPr>
          <a:lstStyle/>
          <a:p>
            <a:r>
              <a:rPr lang="en-IN" sz="2400" dirty="0">
                <a:latin typeface="Times New Roman" panose="02020603050405020304" pitchFamily="18" charset="0"/>
                <a:cs typeface="Times New Roman" panose="02020603050405020304" pitchFamily="18" charset="0"/>
              </a:rPr>
              <a:t>We first compare the element for each list and then combine them into another list in a sorted manner. We see that 14 and 33 are in sorted positions. We compare 27 and 10 and in the target list of 2 values we put 10 first, followed by 27. We change the order of 19 and 35 whereas 42 and 44 are placed sequentially.</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In the next iteration of the combining phase, we compare lists of two data values, and merge them into a list of found data values placing all in a sorted order.</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After the final merging, the list should look like this −</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61441" y="1780090"/>
            <a:ext cx="4391025" cy="533400"/>
          </a:xfrm>
          <a:prstGeom prst="rect">
            <a:avLst/>
          </a:prstGeom>
        </p:spPr>
      </p:pic>
      <p:pic>
        <p:nvPicPr>
          <p:cNvPr id="5" name="Picture 4"/>
          <p:cNvPicPr>
            <a:picLocks noChangeAspect="1"/>
          </p:cNvPicPr>
          <p:nvPr/>
        </p:nvPicPr>
        <p:blipFill>
          <a:blip r:embed="rId3"/>
          <a:stretch>
            <a:fillRect/>
          </a:stretch>
        </p:blipFill>
        <p:spPr>
          <a:xfrm>
            <a:off x="4170992" y="3543209"/>
            <a:ext cx="3971925" cy="533400"/>
          </a:xfrm>
          <a:prstGeom prst="rect">
            <a:avLst/>
          </a:prstGeom>
        </p:spPr>
      </p:pic>
      <p:pic>
        <p:nvPicPr>
          <p:cNvPr id="6" name="Picture 5"/>
          <p:cNvPicPr>
            <a:picLocks noChangeAspect="1"/>
          </p:cNvPicPr>
          <p:nvPr/>
        </p:nvPicPr>
        <p:blipFill>
          <a:blip r:embed="rId4"/>
          <a:stretch>
            <a:fillRect/>
          </a:stretch>
        </p:blipFill>
        <p:spPr>
          <a:xfrm>
            <a:off x="4294818" y="5306328"/>
            <a:ext cx="3724275" cy="533400"/>
          </a:xfrm>
          <a:prstGeom prst="rect">
            <a:avLst/>
          </a:prstGeom>
        </p:spPr>
      </p:pic>
    </p:spTree>
    <p:extLst>
      <p:ext uri="{BB962C8B-B14F-4D97-AF65-F5344CB8AC3E}">
        <p14:creationId xmlns:p14="http://schemas.microsoft.com/office/powerpoint/2010/main" val="3783441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5FAB-7757-4904-BE03-CCD4348C522A}"/>
              </a:ext>
            </a:extLst>
          </p:cNvPr>
          <p:cNvSpPr>
            <a:spLocks noGrp="1"/>
          </p:cNvSpPr>
          <p:nvPr>
            <p:ph type="title"/>
          </p:nvPr>
        </p:nvSpPr>
        <p:spPr/>
        <p:txBody>
          <a:bodyPr/>
          <a:lstStyle/>
          <a:p>
            <a:r>
              <a:rPr lang="en-US" dirty="0"/>
              <a:t>				Recursion</a:t>
            </a:r>
            <a:endParaRPr lang="en-IN" dirty="0"/>
          </a:p>
        </p:txBody>
      </p:sp>
      <p:sp>
        <p:nvSpPr>
          <p:cNvPr id="3" name="Content Placeholder 2">
            <a:extLst>
              <a:ext uri="{FF2B5EF4-FFF2-40B4-BE49-F238E27FC236}">
                <a16:creationId xmlns:a16="http://schemas.microsoft.com/office/drawing/2014/main" id="{53A06723-6993-4B78-B668-0840AE109D0E}"/>
              </a:ext>
            </a:extLst>
          </p:cNvPr>
          <p:cNvSpPr>
            <a:spLocks noGrp="1"/>
          </p:cNvSpPr>
          <p:nvPr>
            <p:ph idx="1"/>
          </p:nvPr>
        </p:nvSpPr>
        <p:spPr/>
        <p:txBody>
          <a:bodyPr/>
          <a:lstStyle/>
          <a:p>
            <a:pPr lvl="0"/>
            <a:r>
              <a:rPr lang="en-US" dirty="0"/>
              <a:t>D</a:t>
            </a:r>
            <a:r>
              <a:rPr lang="en-IN" dirty="0" err="1"/>
              <a:t>efinition</a:t>
            </a:r>
            <a:endParaRPr lang="en-IN" dirty="0"/>
          </a:p>
          <a:p>
            <a:pPr marL="0" lvl="0" indent="0">
              <a:buNone/>
            </a:pPr>
            <a:r>
              <a:rPr lang="en-IN" dirty="0"/>
              <a:t>	</a:t>
            </a:r>
          </a:p>
          <a:p>
            <a:r>
              <a:rPr lang="en-IN" dirty="0"/>
              <a:t>A recursive method solves a problem by calling a copy of itself to work on a smaller problem</a:t>
            </a:r>
          </a:p>
          <a:p>
            <a:pPr marL="0" lvl="0" indent="0">
              <a:buNone/>
            </a:pPr>
            <a:r>
              <a:rPr lang="en-US" dirty="0"/>
              <a:t> </a:t>
            </a:r>
          </a:p>
          <a:p>
            <a:pPr lvl="0"/>
            <a:r>
              <a:rPr lang="en-US" dirty="0"/>
              <a:t>S</a:t>
            </a:r>
            <a:r>
              <a:rPr lang="en-IN" dirty="0" err="1"/>
              <a:t>horter</a:t>
            </a:r>
            <a:r>
              <a:rPr lang="en-IN" dirty="0"/>
              <a:t>, easier</a:t>
            </a:r>
          </a:p>
          <a:p>
            <a:pPr lvl="0"/>
            <a:endParaRPr lang="en-US" dirty="0"/>
          </a:p>
          <a:p>
            <a:pPr lvl="0"/>
            <a:r>
              <a:rPr lang="en-US" dirty="0"/>
              <a:t>B</a:t>
            </a:r>
            <a:r>
              <a:rPr lang="en-IN" dirty="0" err="1"/>
              <a:t>ase</a:t>
            </a:r>
            <a:r>
              <a:rPr lang="en-IN" dirty="0"/>
              <a:t> case, Recursive case</a:t>
            </a:r>
          </a:p>
          <a:p>
            <a:pPr lvl="0"/>
            <a:endParaRPr lang="en-IN" dirty="0"/>
          </a:p>
          <a:p>
            <a:pPr marL="0" indent="0">
              <a:buNone/>
            </a:pPr>
            <a:endParaRPr lang="en-IN" dirty="0"/>
          </a:p>
        </p:txBody>
      </p:sp>
    </p:spTree>
    <p:extLst>
      <p:ext uri="{BB962C8B-B14F-4D97-AF65-F5344CB8AC3E}">
        <p14:creationId xmlns:p14="http://schemas.microsoft.com/office/powerpoint/2010/main" val="3242278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02725" y="113212"/>
            <a:ext cx="5029200" cy="3080679"/>
          </a:xfrm>
          <a:prstGeom prst="rect">
            <a:avLst/>
          </a:prstGeom>
        </p:spPr>
      </p:pic>
      <p:pic>
        <p:nvPicPr>
          <p:cNvPr id="5" name="Picture 4"/>
          <p:cNvPicPr>
            <a:picLocks noChangeAspect="1"/>
          </p:cNvPicPr>
          <p:nvPr/>
        </p:nvPicPr>
        <p:blipFill>
          <a:blip r:embed="rId3"/>
          <a:stretch>
            <a:fillRect/>
          </a:stretch>
        </p:blipFill>
        <p:spPr>
          <a:xfrm>
            <a:off x="3636100" y="3267913"/>
            <a:ext cx="4362450" cy="3590087"/>
          </a:xfrm>
          <a:prstGeom prst="rect">
            <a:avLst/>
          </a:prstGeom>
        </p:spPr>
      </p:pic>
    </p:spTree>
    <p:extLst>
      <p:ext uri="{BB962C8B-B14F-4D97-AF65-F5344CB8AC3E}">
        <p14:creationId xmlns:p14="http://schemas.microsoft.com/office/powerpoint/2010/main" val="7612288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578"/>
            <a:ext cx="10515600" cy="732154"/>
          </a:xfrm>
        </p:spPr>
        <p:txBody>
          <a:bodyPr/>
          <a:lstStyle/>
          <a:p>
            <a:pPr algn="ctr"/>
            <a:r>
              <a:rPr lang="en-IN" u="sng" dirty="0">
                <a:latin typeface="Times New Roman" panose="02020603050405020304" pitchFamily="18" charset="0"/>
                <a:cs typeface="Times New Roman" panose="02020603050405020304" pitchFamily="18" charset="0"/>
              </a:rPr>
              <a:t>Applications of Merge sort</a:t>
            </a:r>
          </a:p>
        </p:txBody>
      </p:sp>
      <p:sp>
        <p:nvSpPr>
          <p:cNvPr id="3" name="Content Placeholder 2"/>
          <p:cNvSpPr>
            <a:spLocks noGrp="1"/>
          </p:cNvSpPr>
          <p:nvPr>
            <p:ph idx="1"/>
          </p:nvPr>
        </p:nvSpPr>
        <p:spPr>
          <a:xfrm>
            <a:off x="838200" y="923109"/>
            <a:ext cx="10515600" cy="5817325"/>
          </a:xfrm>
        </p:spPr>
        <p:txBody>
          <a:bodyPr>
            <a:normAutofit/>
          </a:bodyPr>
          <a:lstStyle/>
          <a:p>
            <a:r>
              <a:rPr lang="en-IN" sz="2400" i="1" u="sng" dirty="0">
                <a:latin typeface="Times New Roman" panose="02020603050405020304" pitchFamily="18" charset="0"/>
                <a:cs typeface="Times New Roman" panose="02020603050405020304" pitchFamily="18" charset="0"/>
              </a:rPr>
              <a:t>The e-commerce application</a:t>
            </a:r>
          </a:p>
          <a:p>
            <a:r>
              <a:rPr lang="en-IN" sz="2000" dirty="0">
                <a:latin typeface="Times New Roman" panose="02020603050405020304" pitchFamily="18" charset="0"/>
                <a:cs typeface="Times New Roman" panose="02020603050405020304" pitchFamily="18" charset="0"/>
              </a:rPr>
              <a:t>Have you ever noticed on any e-commerce website, they have this section of “You might like”, they have maintained an array for all the user accounts and then whichever has the least number of inversion with your array of choices, they start recommending what they have bought or they like. This is one of them.</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And some e-commerce website like policybazaar.com, trivago.com etc use their search engine for collecting data from other website to provide minimum cost of booking hotel room or purchasing product.  </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Telephone Directory</a:t>
            </a:r>
            <a:r>
              <a:rPr lang="en-IN" sz="2000" dirty="0">
                <a:latin typeface="Times New Roman" panose="02020603050405020304" pitchFamily="18" charset="0"/>
                <a:cs typeface="Times New Roman" panose="02020603050405020304" pitchFamily="18" charset="0"/>
              </a:rPr>
              <a:t> − The telephone directory stores the telephone numbers of people sorted by their names, so that the names can be searched easily.</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Dictionary</a:t>
            </a:r>
            <a:r>
              <a:rPr lang="en-IN" sz="2000" dirty="0">
                <a:latin typeface="Times New Roman" panose="02020603050405020304" pitchFamily="18" charset="0"/>
                <a:cs typeface="Times New Roman" panose="02020603050405020304" pitchFamily="18" charset="0"/>
              </a:rPr>
              <a:t> − The dictionary stores words in an alphabetical order so that searching of any word becomes easy.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8455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577"/>
            <a:ext cx="10515600" cy="732154"/>
          </a:xfrm>
        </p:spPr>
        <p:txBody>
          <a:bodyPr>
            <a:normAutofit/>
          </a:bodyPr>
          <a:lstStyle/>
          <a:p>
            <a:pPr algn="ctr"/>
            <a:r>
              <a:rPr lang="en-IN" u="sng" dirty="0">
                <a:latin typeface="Times New Roman" panose="02020603050405020304" pitchFamily="18" charset="0"/>
                <a:cs typeface="Times New Roman" panose="02020603050405020304" pitchFamily="18" charset="0"/>
              </a:rPr>
              <a:t>Pseudocode</a:t>
            </a:r>
          </a:p>
        </p:txBody>
      </p:sp>
      <p:sp>
        <p:nvSpPr>
          <p:cNvPr id="3" name="Content Placeholder 2"/>
          <p:cNvSpPr>
            <a:spLocks noGrp="1"/>
          </p:cNvSpPr>
          <p:nvPr>
            <p:ph idx="1"/>
          </p:nvPr>
        </p:nvSpPr>
        <p:spPr>
          <a:xfrm>
            <a:off x="838200" y="1036320"/>
            <a:ext cx="10515600" cy="5704114"/>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procedure </a:t>
            </a:r>
            <a:r>
              <a:rPr lang="en-IN" sz="2400" dirty="0" err="1">
                <a:latin typeface="Times New Roman" panose="02020603050405020304" pitchFamily="18" charset="0"/>
                <a:cs typeface="Times New Roman" panose="02020603050405020304" pitchFamily="18" charset="0"/>
              </a:rPr>
              <a:t>mergesort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a as array )</a:t>
            </a:r>
          </a:p>
          <a:p>
            <a:pPr marL="0" indent="0">
              <a:buNone/>
            </a:pPr>
            <a:r>
              <a:rPr lang="en-IN" sz="2400" dirty="0">
                <a:latin typeface="Times New Roman" panose="02020603050405020304" pitchFamily="18" charset="0"/>
                <a:cs typeface="Times New Roman" panose="02020603050405020304" pitchFamily="18" charset="0"/>
              </a:rPr>
              <a:t>   if ( n == 1 ) return a</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l1 as array = a[0] ... a[n/2]</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l2 as array = a[n/2+1] ... a[n]</a:t>
            </a:r>
          </a:p>
          <a:p>
            <a:pPr marL="0" indent="0">
              <a:buNone/>
            </a:pPr>
            <a:r>
              <a:rPr lang="en-IN" sz="2400" dirty="0">
                <a:latin typeface="Times New Roman" panose="02020603050405020304" pitchFamily="18" charset="0"/>
                <a:cs typeface="Times New Roman" panose="02020603050405020304" pitchFamily="18" charset="0"/>
              </a:rPr>
              <a:t>   l1 = </a:t>
            </a:r>
            <a:r>
              <a:rPr lang="en-IN" sz="2400" dirty="0" err="1">
                <a:latin typeface="Times New Roman" panose="02020603050405020304" pitchFamily="18" charset="0"/>
                <a:cs typeface="Times New Roman" panose="02020603050405020304" pitchFamily="18" charset="0"/>
              </a:rPr>
              <a:t>mergesort</a:t>
            </a:r>
            <a:r>
              <a:rPr lang="en-IN" sz="2400" dirty="0">
                <a:latin typeface="Times New Roman" panose="02020603050405020304" pitchFamily="18" charset="0"/>
                <a:cs typeface="Times New Roman" panose="02020603050405020304" pitchFamily="18" charset="0"/>
              </a:rPr>
              <a:t>( l1 )</a:t>
            </a:r>
          </a:p>
          <a:p>
            <a:pPr marL="0" indent="0">
              <a:buNone/>
            </a:pPr>
            <a:r>
              <a:rPr lang="en-IN" sz="2400" dirty="0">
                <a:latin typeface="Times New Roman" panose="02020603050405020304" pitchFamily="18" charset="0"/>
                <a:cs typeface="Times New Roman" panose="02020603050405020304" pitchFamily="18" charset="0"/>
              </a:rPr>
              <a:t>   l2 = </a:t>
            </a:r>
            <a:r>
              <a:rPr lang="en-IN" sz="2400" dirty="0" err="1">
                <a:latin typeface="Times New Roman" panose="02020603050405020304" pitchFamily="18" charset="0"/>
                <a:cs typeface="Times New Roman" panose="02020603050405020304" pitchFamily="18" charset="0"/>
              </a:rPr>
              <a:t>mergesort</a:t>
            </a:r>
            <a:r>
              <a:rPr lang="en-IN" sz="2400" dirty="0">
                <a:latin typeface="Times New Roman" panose="02020603050405020304" pitchFamily="18" charset="0"/>
                <a:cs typeface="Times New Roman" panose="02020603050405020304" pitchFamily="18" charset="0"/>
              </a:rPr>
              <a:t>( l2 )</a:t>
            </a:r>
          </a:p>
          <a:p>
            <a:pPr marL="0" indent="0">
              <a:buNone/>
            </a:pPr>
            <a:r>
              <a:rPr lang="en-IN" sz="2400" dirty="0">
                <a:latin typeface="Times New Roman" panose="02020603050405020304" pitchFamily="18" charset="0"/>
                <a:cs typeface="Times New Roman" panose="02020603050405020304" pitchFamily="18" charset="0"/>
              </a:rPr>
              <a:t>   return merge( l1, l2 )</a:t>
            </a:r>
          </a:p>
          <a:p>
            <a:pPr marL="0" indent="0">
              <a:buNone/>
            </a:pPr>
            <a:r>
              <a:rPr lang="en-IN" sz="2400" dirty="0">
                <a:latin typeface="Times New Roman" panose="02020603050405020304" pitchFamily="18" charset="0"/>
                <a:cs typeface="Times New Roman" panose="02020603050405020304" pitchFamily="18" charset="0"/>
              </a:rPr>
              <a:t>end procedure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procedure merge(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a as array,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b as array )</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var</a:t>
            </a:r>
            <a:r>
              <a:rPr lang="en-IN" sz="2400" dirty="0">
                <a:latin typeface="Times New Roman" panose="02020603050405020304" pitchFamily="18" charset="0"/>
                <a:cs typeface="Times New Roman" panose="02020603050405020304" pitchFamily="18" charset="0"/>
              </a:rPr>
              <a:t> c as array</a:t>
            </a:r>
          </a:p>
        </p:txBody>
      </p:sp>
    </p:spTree>
    <p:extLst>
      <p:ext uri="{BB962C8B-B14F-4D97-AF65-F5344CB8AC3E}">
        <p14:creationId xmlns:p14="http://schemas.microsoft.com/office/powerpoint/2010/main" val="5669466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5462"/>
            <a:ext cx="10515600" cy="6540137"/>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while ( a and b have elements )</a:t>
            </a:r>
          </a:p>
          <a:p>
            <a:pPr marL="0" indent="0">
              <a:buNone/>
            </a:pPr>
            <a:r>
              <a:rPr lang="en-IN" sz="2400" dirty="0">
                <a:latin typeface="Times New Roman" panose="02020603050405020304" pitchFamily="18" charset="0"/>
                <a:cs typeface="Times New Roman" panose="02020603050405020304" pitchFamily="18" charset="0"/>
              </a:rPr>
              <a:t>      if ( a[0] &gt; b[0] )</a:t>
            </a:r>
          </a:p>
          <a:p>
            <a:pPr marL="0" indent="0">
              <a:buNone/>
            </a:pPr>
            <a:r>
              <a:rPr lang="en-IN" sz="2400" dirty="0">
                <a:latin typeface="Times New Roman" panose="02020603050405020304" pitchFamily="18" charset="0"/>
                <a:cs typeface="Times New Roman" panose="02020603050405020304" pitchFamily="18" charset="0"/>
              </a:rPr>
              <a:t>         add b[0] to the end of c</a:t>
            </a:r>
          </a:p>
          <a:p>
            <a:pPr marL="0" indent="0">
              <a:buNone/>
            </a:pPr>
            <a:r>
              <a:rPr lang="en-IN" sz="2400" dirty="0">
                <a:latin typeface="Times New Roman" panose="02020603050405020304" pitchFamily="18" charset="0"/>
                <a:cs typeface="Times New Roman" panose="02020603050405020304" pitchFamily="18" charset="0"/>
              </a:rPr>
              <a:t>         remove b[0] from b</a:t>
            </a:r>
          </a:p>
          <a:p>
            <a:pPr marL="0" indent="0">
              <a:buNone/>
            </a:pPr>
            <a:r>
              <a:rPr lang="en-IN" sz="2400" dirty="0">
                <a:latin typeface="Times New Roman" panose="02020603050405020304" pitchFamily="18" charset="0"/>
                <a:cs typeface="Times New Roman" panose="02020603050405020304" pitchFamily="18" charset="0"/>
              </a:rPr>
              <a:t>      else</a:t>
            </a:r>
          </a:p>
          <a:p>
            <a:pPr marL="0" indent="0">
              <a:buNone/>
            </a:pPr>
            <a:r>
              <a:rPr lang="en-IN" sz="2400" dirty="0">
                <a:latin typeface="Times New Roman" panose="02020603050405020304" pitchFamily="18" charset="0"/>
                <a:cs typeface="Times New Roman" panose="02020603050405020304" pitchFamily="18" charset="0"/>
              </a:rPr>
              <a:t>         add a[0] to the end of c</a:t>
            </a:r>
          </a:p>
          <a:p>
            <a:pPr marL="0" indent="0">
              <a:buNone/>
            </a:pPr>
            <a:r>
              <a:rPr lang="en-IN" sz="2400" dirty="0">
                <a:latin typeface="Times New Roman" panose="02020603050405020304" pitchFamily="18" charset="0"/>
                <a:cs typeface="Times New Roman" panose="02020603050405020304" pitchFamily="18" charset="0"/>
              </a:rPr>
              <a:t>         remove a[0] from a</a:t>
            </a:r>
          </a:p>
          <a:p>
            <a:pPr marL="0" indent="0">
              <a:buNone/>
            </a:pPr>
            <a:r>
              <a:rPr lang="en-IN" sz="2400" dirty="0">
                <a:latin typeface="Times New Roman" panose="02020603050405020304" pitchFamily="18" charset="0"/>
                <a:cs typeface="Times New Roman" panose="02020603050405020304" pitchFamily="18" charset="0"/>
              </a:rPr>
              <a:t>      end if</a:t>
            </a:r>
          </a:p>
          <a:p>
            <a:pPr marL="0" indent="0">
              <a:buNone/>
            </a:pPr>
            <a:r>
              <a:rPr lang="en-IN" sz="2400" dirty="0">
                <a:latin typeface="Times New Roman" panose="02020603050405020304" pitchFamily="18" charset="0"/>
                <a:cs typeface="Times New Roman" panose="02020603050405020304" pitchFamily="18" charset="0"/>
              </a:rPr>
              <a:t> end while</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while ( a has elements )</a:t>
            </a:r>
          </a:p>
          <a:p>
            <a:pPr marL="0" indent="0">
              <a:buNone/>
            </a:pPr>
            <a:r>
              <a:rPr lang="en-IN" sz="2400" dirty="0">
                <a:latin typeface="Times New Roman" panose="02020603050405020304" pitchFamily="18" charset="0"/>
                <a:cs typeface="Times New Roman" panose="02020603050405020304" pitchFamily="18" charset="0"/>
              </a:rPr>
              <a:t>      add a[0] to the end of c</a:t>
            </a:r>
          </a:p>
          <a:p>
            <a:pPr marL="0" indent="0">
              <a:buNone/>
            </a:pPr>
            <a:r>
              <a:rPr lang="en-IN" sz="2400" dirty="0">
                <a:latin typeface="Times New Roman" panose="02020603050405020304" pitchFamily="18" charset="0"/>
                <a:cs typeface="Times New Roman" panose="02020603050405020304" pitchFamily="18" charset="0"/>
              </a:rPr>
              <a:t>      remove a[0] from a</a:t>
            </a:r>
          </a:p>
          <a:p>
            <a:pPr marL="0" indent="0">
              <a:buNone/>
            </a:pPr>
            <a:r>
              <a:rPr lang="en-IN" sz="2400" dirty="0">
                <a:latin typeface="Times New Roman" panose="02020603050405020304" pitchFamily="18" charset="0"/>
                <a:cs typeface="Times New Roman" panose="02020603050405020304" pitchFamily="18" charset="0"/>
              </a:rPr>
              <a:t>   end while</a:t>
            </a:r>
          </a:p>
        </p:txBody>
      </p:sp>
    </p:spTree>
    <p:extLst>
      <p:ext uri="{BB962C8B-B14F-4D97-AF65-F5344CB8AC3E}">
        <p14:creationId xmlns:p14="http://schemas.microsoft.com/office/powerpoint/2010/main" val="3883586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0002"/>
            <a:ext cx="10515600" cy="4351338"/>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while ( b has elements )</a:t>
            </a:r>
          </a:p>
          <a:p>
            <a:pPr marL="0" indent="0">
              <a:buNone/>
            </a:pPr>
            <a:r>
              <a:rPr lang="en-IN" sz="2400" dirty="0">
                <a:latin typeface="Times New Roman" panose="02020603050405020304" pitchFamily="18" charset="0"/>
                <a:cs typeface="Times New Roman" panose="02020603050405020304" pitchFamily="18" charset="0"/>
              </a:rPr>
              <a:t>      add b[0] to the end of c</a:t>
            </a:r>
          </a:p>
          <a:p>
            <a:pPr marL="0" indent="0">
              <a:buNone/>
            </a:pPr>
            <a:r>
              <a:rPr lang="en-IN" sz="2400" dirty="0">
                <a:latin typeface="Times New Roman" panose="02020603050405020304" pitchFamily="18" charset="0"/>
                <a:cs typeface="Times New Roman" panose="02020603050405020304" pitchFamily="18" charset="0"/>
              </a:rPr>
              <a:t>      remove b[0] from b</a:t>
            </a:r>
          </a:p>
          <a:p>
            <a:pPr marL="0" indent="0">
              <a:buNone/>
            </a:pPr>
            <a:r>
              <a:rPr lang="en-IN" sz="2400" dirty="0">
                <a:latin typeface="Times New Roman" panose="02020603050405020304" pitchFamily="18" charset="0"/>
                <a:cs typeface="Times New Roman" panose="02020603050405020304" pitchFamily="18" charset="0"/>
              </a:rPr>
              <a:t>end while</a:t>
            </a:r>
          </a:p>
          <a:p>
            <a:pPr marL="0" indent="0">
              <a:buNone/>
            </a:pPr>
            <a:r>
              <a:rPr lang="en-IN" sz="2400" dirty="0">
                <a:latin typeface="Times New Roman" panose="02020603050405020304" pitchFamily="18" charset="0"/>
                <a:cs typeface="Times New Roman" panose="02020603050405020304" pitchFamily="18" charset="0"/>
              </a:rPr>
              <a:t>return c</a:t>
            </a:r>
          </a:p>
          <a:p>
            <a:pPr marL="0" indent="0">
              <a:buNone/>
            </a:pPr>
            <a:r>
              <a:rPr lang="en-IN" sz="2400" dirty="0">
                <a:latin typeface="Times New Roman" panose="02020603050405020304" pitchFamily="18" charset="0"/>
                <a:cs typeface="Times New Roman" panose="02020603050405020304" pitchFamily="18" charset="0"/>
              </a:rPr>
              <a:t>end procedure</a:t>
            </a:r>
          </a:p>
        </p:txBody>
      </p:sp>
    </p:spTree>
    <p:extLst>
      <p:ext uri="{BB962C8B-B14F-4D97-AF65-F5344CB8AC3E}">
        <p14:creationId xmlns:p14="http://schemas.microsoft.com/office/powerpoint/2010/main" val="13024325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161"/>
            <a:ext cx="10515600" cy="740863"/>
          </a:xfrm>
        </p:spPr>
        <p:txBody>
          <a:bodyPr>
            <a:normAutofit/>
          </a:bodyPr>
          <a:lstStyle/>
          <a:p>
            <a:pPr algn="ctr"/>
            <a:r>
              <a:rPr lang="en-IN" dirty="0">
                <a:latin typeface="Times New Roman" panose="02020603050405020304" pitchFamily="18" charset="0"/>
                <a:cs typeface="Times New Roman" panose="02020603050405020304" pitchFamily="18" charset="0"/>
              </a:rPr>
              <a:t>Program</a:t>
            </a:r>
          </a:p>
        </p:txBody>
      </p:sp>
      <p:sp>
        <p:nvSpPr>
          <p:cNvPr id="3" name="Content Placeholder 2"/>
          <p:cNvSpPr>
            <a:spLocks noGrp="1"/>
          </p:cNvSpPr>
          <p:nvPr>
            <p:ph idx="1"/>
          </p:nvPr>
        </p:nvSpPr>
        <p:spPr>
          <a:xfrm>
            <a:off x="838200" y="896984"/>
            <a:ext cx="10515600" cy="5820501"/>
          </a:xfrm>
        </p:spPr>
        <p:txBody>
          <a:bodyPr>
            <a:noAutofit/>
          </a:bodyPr>
          <a:lstStyle/>
          <a:p>
            <a:pPr marL="0" indent="0">
              <a:buNone/>
            </a:pPr>
            <a:r>
              <a:rPr lang="en-IN" sz="2200" dirty="0">
                <a:latin typeface="Times New Roman" panose="02020603050405020304" pitchFamily="18" charset="0"/>
                <a:cs typeface="Times New Roman" panose="02020603050405020304" pitchFamily="18" charset="0"/>
              </a:rPr>
              <a:t>#include&lt;</a:t>
            </a:r>
            <a:r>
              <a:rPr lang="en-IN" sz="2200" dirty="0" err="1">
                <a:latin typeface="Times New Roman" panose="02020603050405020304" pitchFamily="18" charset="0"/>
                <a:cs typeface="Times New Roman" panose="02020603050405020304" pitchFamily="18" charset="0"/>
              </a:rPr>
              <a:t>stdio.h</a:t>
            </a:r>
            <a:r>
              <a:rPr lang="en-IN" sz="2200" dirty="0">
                <a:latin typeface="Times New Roman" panose="02020603050405020304" pitchFamily="18" charset="0"/>
                <a:cs typeface="Times New Roman" panose="02020603050405020304" pitchFamily="18" charset="0"/>
              </a:rPr>
              <a:t>&gt;</a:t>
            </a:r>
          </a:p>
          <a:p>
            <a:pPr marL="0" indent="0">
              <a:buNone/>
            </a:pP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arr</a:t>
            </a:r>
            <a:r>
              <a:rPr lang="en-IN" sz="2200" dirty="0">
                <a:latin typeface="Times New Roman" panose="02020603050405020304" pitchFamily="18" charset="0"/>
                <a:cs typeface="Times New Roman" panose="02020603050405020304" pitchFamily="18" charset="0"/>
              </a:rPr>
              <a:t>[20];       // array to be sorted</a:t>
            </a:r>
          </a:p>
          <a:p>
            <a:pPr marL="0" indent="0">
              <a:buNone/>
            </a:pP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main()</a:t>
            </a:r>
          </a:p>
          <a:p>
            <a:pPr marL="0" indent="0">
              <a:buNone/>
            </a:pP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n,i</a:t>
            </a: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("Enter the size of array\n");  // input the elements</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d",&amp;n</a:t>
            </a: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("Enter the elements:\n");</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for(</a:t>
            </a: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=0;i&lt;</a:t>
            </a:r>
            <a:r>
              <a:rPr lang="en-IN" sz="2200" dirty="0" err="1">
                <a:latin typeface="Times New Roman" panose="02020603050405020304" pitchFamily="18" charset="0"/>
                <a:cs typeface="Times New Roman" panose="02020603050405020304" pitchFamily="18" charset="0"/>
              </a:rPr>
              <a:t>n;i</a:t>
            </a: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("%d",&amp;</a:t>
            </a:r>
            <a:r>
              <a:rPr lang="en-IN" sz="2200" dirty="0" err="1">
                <a:latin typeface="Times New Roman" panose="02020603050405020304" pitchFamily="18" charset="0"/>
                <a:cs typeface="Times New Roman" panose="02020603050405020304" pitchFamily="18" charset="0"/>
              </a:rPr>
              <a:t>arr</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merge_sort</a:t>
            </a:r>
            <a:r>
              <a:rPr lang="en-IN" sz="2200" dirty="0">
                <a:latin typeface="Times New Roman" panose="02020603050405020304" pitchFamily="18" charset="0"/>
                <a:cs typeface="Times New Roman" panose="02020603050405020304" pitchFamily="18" charset="0"/>
              </a:rPr>
              <a:t>(arr,0,n-1);  // sort the array</a:t>
            </a:r>
          </a:p>
        </p:txBody>
      </p:sp>
    </p:spTree>
    <p:extLst>
      <p:ext uri="{BB962C8B-B14F-4D97-AF65-F5344CB8AC3E}">
        <p14:creationId xmlns:p14="http://schemas.microsoft.com/office/powerpoint/2010/main" val="14092541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4954" y="661852"/>
            <a:ext cx="10515600" cy="5408024"/>
          </a:xfrm>
        </p:spPr>
        <p:txBody>
          <a:bodyPr>
            <a:noAutofit/>
          </a:bodyPr>
          <a:lstStyle/>
          <a:p>
            <a:pPr marL="0" indent="0">
              <a:buNone/>
            </a:pP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("Sorted array:");  // print sorted array</a:t>
            </a:r>
          </a:p>
          <a:p>
            <a:pPr marL="0" indent="0">
              <a:buNone/>
            </a:pPr>
            <a:r>
              <a:rPr lang="en-IN" sz="2000" dirty="0">
                <a:latin typeface="Times New Roman" panose="02020603050405020304" pitchFamily="18" charset="0"/>
                <a:cs typeface="Times New Roman" panose="02020603050405020304" pitchFamily="18" charset="0"/>
              </a:rPr>
              <a:t>  for(</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=0;i&lt;</a:t>
            </a:r>
            <a:r>
              <a:rPr lang="en-IN" sz="2000" dirty="0" err="1">
                <a:latin typeface="Times New Roman" panose="02020603050405020304" pitchFamily="18" charset="0"/>
                <a:cs typeface="Times New Roman" panose="02020603050405020304" pitchFamily="18" charset="0"/>
              </a:rPr>
              <a:t>n;i</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("%d\t\t",</a:t>
            </a:r>
            <a:r>
              <a:rPr lang="en-IN" sz="2000" dirty="0" err="1">
                <a:latin typeface="Times New Roman" panose="02020603050405020304" pitchFamily="18" charset="0"/>
                <a:cs typeface="Times New Roman" panose="02020603050405020304" pitchFamily="18" charset="0"/>
              </a:rPr>
              <a:t>arr</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return 0;</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merge_sort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arr</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low,int</a:t>
            </a:r>
            <a:r>
              <a:rPr lang="en-IN" sz="2000" dirty="0">
                <a:latin typeface="Times New Roman" panose="02020603050405020304" pitchFamily="18" charset="0"/>
                <a:cs typeface="Times New Roman" panose="02020603050405020304" pitchFamily="18" charset="0"/>
              </a:rPr>
              <a:t> high)</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mid;</a:t>
            </a:r>
          </a:p>
          <a:p>
            <a:pPr marL="0" indent="0">
              <a:buNone/>
            </a:pPr>
            <a:r>
              <a:rPr lang="en-IN" sz="2000" dirty="0">
                <a:latin typeface="Times New Roman" panose="02020603050405020304" pitchFamily="18" charset="0"/>
                <a:cs typeface="Times New Roman" panose="02020603050405020304" pitchFamily="18" charset="0"/>
              </a:rPr>
              <a:t>  if(low&lt;high)</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mid=(</a:t>
            </a:r>
            <a:r>
              <a:rPr lang="en-IN" sz="2000" dirty="0" err="1">
                <a:latin typeface="Times New Roman" panose="02020603050405020304" pitchFamily="18" charset="0"/>
                <a:cs typeface="Times New Roman" panose="02020603050405020304" pitchFamily="18" charset="0"/>
              </a:rPr>
              <a:t>low+high</a:t>
            </a:r>
            <a:r>
              <a:rPr lang="en-IN" sz="2000" dirty="0">
                <a:latin typeface="Times New Roman" panose="02020603050405020304" pitchFamily="18" charset="0"/>
                <a:cs typeface="Times New Roman" panose="02020603050405020304" pitchFamily="18" charset="0"/>
              </a:rPr>
              <a:t>)/2;       </a:t>
            </a:r>
          </a:p>
          <a:p>
            <a:pPr marL="0" indent="0">
              <a:buNone/>
            </a:pPr>
            <a:r>
              <a:rPr lang="en-IN" sz="2000" dirty="0">
                <a:latin typeface="Times New Roman" panose="02020603050405020304" pitchFamily="18" charset="0"/>
                <a:cs typeface="Times New Roman" panose="02020603050405020304" pitchFamily="18" charset="0"/>
              </a:rPr>
              <a:t>  // Divide and Conquer</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8377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046"/>
            <a:ext cx="10515600" cy="6583680"/>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merge_sort</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arr,low,mid</a:t>
            </a: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merge_sort</a:t>
            </a:r>
            <a:r>
              <a:rPr lang="en-IN" sz="2200" dirty="0">
                <a:latin typeface="Times New Roman" panose="02020603050405020304" pitchFamily="18" charset="0"/>
                <a:cs typeface="Times New Roman" panose="02020603050405020304" pitchFamily="18" charset="0"/>
              </a:rPr>
              <a:t>(arr,mid+1,high);</a:t>
            </a:r>
          </a:p>
          <a:p>
            <a:pPr marL="0" indent="0">
              <a:buNone/>
            </a:pPr>
            <a:r>
              <a:rPr lang="en-IN" sz="2200" dirty="0">
                <a:latin typeface="Times New Roman" panose="02020603050405020304" pitchFamily="18" charset="0"/>
                <a:cs typeface="Times New Roman" panose="02020603050405020304" pitchFamily="18" charset="0"/>
              </a:rPr>
              <a:t>   // Combine</a:t>
            </a:r>
          </a:p>
          <a:p>
            <a:pPr marL="0" indent="0">
              <a:buNone/>
            </a:pPr>
            <a:r>
              <a:rPr lang="en-IN" sz="2200" dirty="0">
                <a:latin typeface="Times New Roman" panose="02020603050405020304" pitchFamily="18" charset="0"/>
                <a:cs typeface="Times New Roman" panose="02020603050405020304" pitchFamily="18" charset="0"/>
              </a:rPr>
              <a:t>    merge(</a:t>
            </a:r>
            <a:r>
              <a:rPr lang="en-IN" sz="2200" dirty="0" err="1">
                <a:latin typeface="Times New Roman" panose="02020603050405020304" pitchFamily="18" charset="0"/>
                <a:cs typeface="Times New Roman" panose="02020603050405020304" pitchFamily="18" charset="0"/>
              </a:rPr>
              <a:t>arr,low,mid,high</a:t>
            </a: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t>
            </a:r>
          </a:p>
          <a:p>
            <a:pPr marL="0" indent="0">
              <a:buNone/>
            </a:pPr>
            <a:r>
              <a:rPr lang="en-IN" sz="2200" dirty="0">
                <a:latin typeface="Times New Roman" panose="02020603050405020304" pitchFamily="18" charset="0"/>
                <a:cs typeface="Times New Roman" panose="02020603050405020304" pitchFamily="18" charset="0"/>
              </a:rPr>
              <a:t>  return 0;</a:t>
            </a:r>
          </a:p>
          <a:p>
            <a:pPr marL="0" indent="0">
              <a:buNone/>
            </a:pPr>
            <a:r>
              <a:rPr lang="en-IN" sz="2200" dirty="0">
                <a:latin typeface="Times New Roman" panose="02020603050405020304" pitchFamily="18" charset="0"/>
                <a:cs typeface="Times New Roman" panose="02020603050405020304" pitchFamily="18" charset="0"/>
              </a:rPr>
              <a:t>}</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merge(</a:t>
            </a: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arr</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l,int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m,int</a:t>
            </a:r>
            <a:r>
              <a:rPr lang="en-IN" sz="2200" dirty="0">
                <a:latin typeface="Times New Roman" panose="02020603050405020304" pitchFamily="18" charset="0"/>
                <a:cs typeface="Times New Roman" panose="02020603050405020304" pitchFamily="18" charset="0"/>
              </a:rPr>
              <a:t> h)</a:t>
            </a:r>
          </a:p>
          <a:p>
            <a:pPr marL="0" indent="0">
              <a:buNone/>
            </a:pPr>
            <a:r>
              <a:rPr lang="en-IN" sz="2200" dirty="0">
                <a:latin typeface="Times New Roman" panose="02020603050405020304" pitchFamily="18" charset="0"/>
                <a:cs typeface="Times New Roman" panose="02020603050405020304" pitchFamily="18" charset="0"/>
              </a:rPr>
              <a:t>{</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arr1[10],arr2[10];  // Two temporary arrays to hold the two arrays to be merged</a:t>
            </a:r>
          </a:p>
          <a:p>
            <a:pPr marL="0" indent="0">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n1,n2,i,j,k;</a:t>
            </a:r>
          </a:p>
          <a:p>
            <a:pPr marL="0" indent="0">
              <a:buNone/>
            </a:pPr>
            <a:r>
              <a:rPr lang="en-IN" sz="2200" dirty="0">
                <a:latin typeface="Times New Roman" panose="02020603050405020304" pitchFamily="18" charset="0"/>
                <a:cs typeface="Times New Roman" panose="02020603050405020304" pitchFamily="18" charset="0"/>
              </a:rPr>
              <a:t>  n1=m-l+1;</a:t>
            </a:r>
          </a:p>
          <a:p>
            <a:pPr marL="0" indent="0">
              <a:buNone/>
            </a:pPr>
            <a:r>
              <a:rPr lang="en-IN" sz="2200" dirty="0">
                <a:latin typeface="Times New Roman" panose="02020603050405020304" pitchFamily="18" charset="0"/>
                <a:cs typeface="Times New Roman" panose="02020603050405020304" pitchFamily="18" charset="0"/>
              </a:rPr>
              <a:t>  n2=h-m;</a:t>
            </a:r>
          </a:p>
        </p:txBody>
      </p:sp>
    </p:spTree>
    <p:extLst>
      <p:ext uri="{BB962C8B-B14F-4D97-AF65-F5344CB8AC3E}">
        <p14:creationId xmlns:p14="http://schemas.microsoft.com/office/powerpoint/2010/main" val="41763545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046"/>
            <a:ext cx="10515600" cy="6583680"/>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for(</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=0;i&lt;n1;i++)</a:t>
            </a:r>
          </a:p>
          <a:p>
            <a:pPr marL="0" indent="0">
              <a:buNone/>
            </a:pPr>
            <a:r>
              <a:rPr lang="en-IN" sz="1800" dirty="0">
                <a:latin typeface="Times New Roman" panose="02020603050405020304" pitchFamily="18" charset="0"/>
                <a:cs typeface="Times New Roman" panose="02020603050405020304" pitchFamily="18" charset="0"/>
              </a:rPr>
              <a:t>    arr1[</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arr</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l+i</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for(j=0;j&lt;n2;j++)</a:t>
            </a:r>
          </a:p>
          <a:p>
            <a:pPr marL="0" indent="0">
              <a:buNone/>
            </a:pPr>
            <a:r>
              <a:rPr lang="en-IN" sz="1800" dirty="0">
                <a:latin typeface="Times New Roman" panose="02020603050405020304" pitchFamily="18" charset="0"/>
                <a:cs typeface="Times New Roman" panose="02020603050405020304" pitchFamily="18" charset="0"/>
              </a:rPr>
              <a:t>    arr2[j]=</a:t>
            </a:r>
            <a:r>
              <a:rPr lang="en-IN" sz="1800" dirty="0" err="1">
                <a:latin typeface="Times New Roman" panose="02020603050405020304" pitchFamily="18" charset="0"/>
                <a:cs typeface="Times New Roman" panose="02020603050405020304" pitchFamily="18" charset="0"/>
              </a:rPr>
              <a:t>arr</a:t>
            </a:r>
            <a:r>
              <a:rPr lang="en-IN" sz="1800" dirty="0">
                <a:latin typeface="Times New Roman" panose="02020603050405020304" pitchFamily="18" charset="0"/>
                <a:cs typeface="Times New Roman" panose="02020603050405020304" pitchFamily="18" charset="0"/>
              </a:rPr>
              <a:t>[m+j+1];</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arr1[</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]=9999;  // To mark the end of each temporary array</a:t>
            </a:r>
          </a:p>
          <a:p>
            <a:pPr marL="0" indent="0">
              <a:buNone/>
            </a:pPr>
            <a:r>
              <a:rPr lang="en-IN" sz="1800" dirty="0">
                <a:latin typeface="Times New Roman" panose="02020603050405020304" pitchFamily="18" charset="0"/>
                <a:cs typeface="Times New Roman" panose="02020603050405020304" pitchFamily="18" charset="0"/>
              </a:rPr>
              <a:t>  arr2[j]=9999;</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=0;j=0;</a:t>
            </a:r>
          </a:p>
          <a:p>
            <a:pPr marL="0" indent="0">
              <a:buNone/>
            </a:pPr>
            <a:r>
              <a:rPr lang="en-IN" sz="1800" dirty="0">
                <a:latin typeface="Times New Roman" panose="02020603050405020304" pitchFamily="18" charset="0"/>
                <a:cs typeface="Times New Roman" panose="02020603050405020304" pitchFamily="18" charset="0"/>
              </a:rPr>
              <a:t>  for(k=</a:t>
            </a:r>
            <a:r>
              <a:rPr lang="en-IN" sz="1800" dirty="0" err="1">
                <a:latin typeface="Times New Roman" panose="02020603050405020304" pitchFamily="18" charset="0"/>
                <a:cs typeface="Times New Roman" panose="02020603050405020304" pitchFamily="18" charset="0"/>
              </a:rPr>
              <a:t>l;k</a:t>
            </a:r>
            <a:r>
              <a:rPr lang="en-IN" sz="1800" dirty="0">
                <a:latin typeface="Times New Roman" panose="02020603050405020304" pitchFamily="18" charset="0"/>
                <a:cs typeface="Times New Roman" panose="02020603050405020304" pitchFamily="18" charset="0"/>
              </a:rPr>
              <a:t>&lt;=</a:t>
            </a:r>
            <a:r>
              <a:rPr lang="en-IN" sz="1800" dirty="0" err="1">
                <a:latin typeface="Times New Roman" panose="02020603050405020304" pitchFamily="18" charset="0"/>
                <a:cs typeface="Times New Roman" panose="02020603050405020304" pitchFamily="18" charset="0"/>
              </a:rPr>
              <a:t>h;k</a:t>
            </a:r>
            <a:r>
              <a:rPr lang="en-IN" sz="1800" dirty="0">
                <a:latin typeface="Times New Roman" panose="02020603050405020304" pitchFamily="18" charset="0"/>
                <a:cs typeface="Times New Roman" panose="02020603050405020304" pitchFamily="18" charset="0"/>
              </a:rPr>
              <a:t>++)  //process of combining two sorted arrays</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if(arr1[</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]&lt;=arr2[j])</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arr</a:t>
            </a:r>
            <a:r>
              <a:rPr lang="en-IN" sz="1800" dirty="0">
                <a:latin typeface="Times New Roman" panose="02020603050405020304" pitchFamily="18" charset="0"/>
                <a:cs typeface="Times New Roman" panose="02020603050405020304" pitchFamily="18" charset="0"/>
              </a:rPr>
              <a:t>[k]=arr1[</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else</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arr</a:t>
            </a:r>
            <a:r>
              <a:rPr lang="en-IN" sz="1800" dirty="0">
                <a:latin typeface="Times New Roman" panose="02020603050405020304" pitchFamily="18" charset="0"/>
                <a:cs typeface="Times New Roman" panose="02020603050405020304" pitchFamily="18" charset="0"/>
              </a:rPr>
              <a:t>[k]=arr2[</a:t>
            </a:r>
            <a:r>
              <a:rPr lang="en-IN" sz="1800" dirty="0" err="1">
                <a:latin typeface="Times New Roman" panose="02020603050405020304" pitchFamily="18" charset="0"/>
                <a:cs typeface="Times New Roman" panose="02020603050405020304" pitchFamily="18" charset="0"/>
              </a:rPr>
              <a:t>j++</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return 0;</a:t>
            </a:r>
          </a:p>
          <a:p>
            <a:pPr marL="0" indent="0">
              <a:buNone/>
            </a:pP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679221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20"/>
            <a:ext cx="10515600" cy="714738"/>
          </a:xfrm>
        </p:spPr>
        <p:txBody>
          <a:bodyPr>
            <a:normAutofit/>
          </a:bodyPr>
          <a:lstStyle/>
          <a:p>
            <a:pPr algn="ctr"/>
            <a:r>
              <a:rPr lang="en-IN" dirty="0">
                <a:latin typeface="Times New Roman" panose="02020603050405020304" pitchFamily="18" charset="0"/>
                <a:cs typeface="Times New Roman" panose="02020603050405020304" pitchFamily="18" charset="0"/>
              </a:rPr>
              <a:t>Expected Output</a:t>
            </a:r>
          </a:p>
        </p:txBody>
      </p:sp>
      <p:sp>
        <p:nvSpPr>
          <p:cNvPr id="3" name="Content Placeholder 2"/>
          <p:cNvSpPr>
            <a:spLocks noGrp="1"/>
          </p:cNvSpPr>
          <p:nvPr>
            <p:ph idx="1"/>
          </p:nvPr>
        </p:nvSpPr>
        <p:spPr>
          <a:xfrm>
            <a:off x="838200" y="1146356"/>
            <a:ext cx="10515600" cy="5210900"/>
          </a:xfrm>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Enter the size of array : 8</a:t>
            </a:r>
          </a:p>
          <a:p>
            <a:pPr marL="0" indent="0">
              <a:buNone/>
            </a:pPr>
            <a:r>
              <a:rPr lang="en-IN" sz="2200" dirty="0">
                <a:latin typeface="Times New Roman" panose="02020603050405020304" pitchFamily="18" charset="0"/>
                <a:cs typeface="Times New Roman" panose="02020603050405020304" pitchFamily="18" charset="0"/>
              </a:rPr>
              <a:t>Enter the elements: </a:t>
            </a:r>
          </a:p>
          <a:p>
            <a:pPr marL="0" indent="0">
              <a:buNone/>
            </a:pPr>
            <a:r>
              <a:rPr lang="en-IN" sz="2200" dirty="0">
                <a:latin typeface="Times New Roman" panose="02020603050405020304" pitchFamily="18" charset="0"/>
                <a:cs typeface="Times New Roman" panose="02020603050405020304" pitchFamily="18" charset="0"/>
              </a:rPr>
              <a:t>14 </a:t>
            </a:r>
          </a:p>
          <a:p>
            <a:pPr marL="0" indent="0">
              <a:buNone/>
            </a:pPr>
            <a:r>
              <a:rPr lang="en-IN" sz="2200" dirty="0">
                <a:latin typeface="Times New Roman" panose="02020603050405020304" pitchFamily="18" charset="0"/>
                <a:cs typeface="Times New Roman" panose="02020603050405020304" pitchFamily="18" charset="0"/>
              </a:rPr>
              <a:t>33 </a:t>
            </a:r>
          </a:p>
          <a:p>
            <a:pPr marL="0" indent="0">
              <a:buNone/>
            </a:pPr>
            <a:r>
              <a:rPr lang="en-IN" sz="2200" dirty="0">
                <a:latin typeface="Times New Roman" panose="02020603050405020304" pitchFamily="18" charset="0"/>
                <a:cs typeface="Times New Roman" panose="02020603050405020304" pitchFamily="18" charset="0"/>
              </a:rPr>
              <a:t>27 </a:t>
            </a:r>
          </a:p>
          <a:p>
            <a:pPr marL="0" indent="0">
              <a:buNone/>
            </a:pPr>
            <a:r>
              <a:rPr lang="en-IN" sz="2200" dirty="0">
                <a:latin typeface="Times New Roman" panose="02020603050405020304" pitchFamily="18" charset="0"/>
                <a:cs typeface="Times New Roman" panose="02020603050405020304" pitchFamily="18" charset="0"/>
              </a:rPr>
              <a:t>10 </a:t>
            </a:r>
          </a:p>
          <a:p>
            <a:pPr marL="0" indent="0">
              <a:buNone/>
            </a:pPr>
            <a:r>
              <a:rPr lang="en-IN" sz="2200" dirty="0">
                <a:latin typeface="Times New Roman" panose="02020603050405020304" pitchFamily="18" charset="0"/>
                <a:cs typeface="Times New Roman" panose="02020603050405020304" pitchFamily="18" charset="0"/>
              </a:rPr>
              <a:t>35 </a:t>
            </a:r>
          </a:p>
          <a:p>
            <a:pPr marL="0" indent="0">
              <a:buNone/>
            </a:pPr>
            <a:r>
              <a:rPr lang="en-IN" sz="2200" dirty="0">
                <a:latin typeface="Times New Roman" panose="02020603050405020304" pitchFamily="18" charset="0"/>
                <a:cs typeface="Times New Roman" panose="02020603050405020304" pitchFamily="18" charset="0"/>
              </a:rPr>
              <a:t>19 </a:t>
            </a:r>
          </a:p>
          <a:p>
            <a:pPr marL="0" indent="0">
              <a:buNone/>
            </a:pPr>
            <a:r>
              <a:rPr lang="en-IN" sz="2200" dirty="0">
                <a:latin typeface="Times New Roman" panose="02020603050405020304" pitchFamily="18" charset="0"/>
                <a:cs typeface="Times New Roman" panose="02020603050405020304" pitchFamily="18" charset="0"/>
              </a:rPr>
              <a:t>42 </a:t>
            </a:r>
          </a:p>
          <a:p>
            <a:pPr marL="0" indent="0">
              <a:buNone/>
            </a:pPr>
            <a:r>
              <a:rPr lang="en-IN" sz="2200" dirty="0">
                <a:latin typeface="Times New Roman" panose="02020603050405020304" pitchFamily="18" charset="0"/>
                <a:cs typeface="Times New Roman" panose="02020603050405020304" pitchFamily="18" charset="0"/>
              </a:rPr>
              <a:t>44</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Sorted array: 10 14 19 27 33 35 42 44</a:t>
            </a:r>
          </a:p>
        </p:txBody>
      </p:sp>
    </p:spTree>
    <p:extLst>
      <p:ext uri="{BB962C8B-B14F-4D97-AF65-F5344CB8AC3E}">
        <p14:creationId xmlns:p14="http://schemas.microsoft.com/office/powerpoint/2010/main" val="16211063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7EF1-2FF3-4D32-A0A8-86A66F21A014}"/>
              </a:ext>
            </a:extLst>
          </p:cNvPr>
          <p:cNvSpPr>
            <a:spLocks noGrp="1"/>
          </p:cNvSpPr>
          <p:nvPr>
            <p:ph type="ctrTitle"/>
          </p:nvPr>
        </p:nvSpPr>
        <p:spPr/>
        <p:txBody>
          <a:bodyPr/>
          <a:lstStyle/>
          <a:p>
            <a:r>
              <a:rPr lang="en-US" dirty="0"/>
              <a:t>Factorial of a Number</a:t>
            </a:r>
            <a:endParaRPr lang="en-IN" dirty="0"/>
          </a:p>
        </p:txBody>
      </p:sp>
      <p:sp>
        <p:nvSpPr>
          <p:cNvPr id="3" name="Subtitle 2">
            <a:extLst>
              <a:ext uri="{FF2B5EF4-FFF2-40B4-BE49-F238E27FC236}">
                <a16:creationId xmlns:a16="http://schemas.microsoft.com/office/drawing/2014/main" id="{B8FBD753-7782-4F29-BC5B-3A9C8337E71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285982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702"/>
            <a:ext cx="10515600" cy="758281"/>
          </a:xfrm>
        </p:spPr>
        <p:txBody>
          <a:bodyPr>
            <a:normAutofit/>
          </a:bodyPr>
          <a:lstStyle/>
          <a:p>
            <a:pPr algn="ctr"/>
            <a:r>
              <a:rPr lang="en-IN" u="sng" dirty="0">
                <a:latin typeface="Times New Roman" panose="02020603050405020304" pitchFamily="18" charset="0"/>
                <a:cs typeface="Times New Roman" panose="02020603050405020304" pitchFamily="18" charset="0"/>
              </a:rPr>
              <a:t>Viva Questions</a:t>
            </a:r>
          </a:p>
        </p:txBody>
      </p:sp>
      <p:sp>
        <p:nvSpPr>
          <p:cNvPr id="3" name="Content Placeholder 2"/>
          <p:cNvSpPr>
            <a:spLocks noGrp="1"/>
          </p:cNvSpPr>
          <p:nvPr>
            <p:ph idx="1"/>
          </p:nvPr>
        </p:nvSpPr>
        <p:spPr>
          <a:xfrm>
            <a:off x="838200" y="998311"/>
            <a:ext cx="10515600" cy="5689872"/>
          </a:xfrm>
        </p:spPr>
        <p:txBody>
          <a:bodyPr>
            <a:normAutofit lnSpcReduction="10000"/>
          </a:bodyPr>
          <a:lstStyle/>
          <a:p>
            <a:r>
              <a:rPr lang="en-IN" sz="2200" dirty="0">
                <a:latin typeface="Times New Roman" panose="02020603050405020304" pitchFamily="18" charset="0"/>
                <a:cs typeface="Times New Roman" panose="02020603050405020304" pitchFamily="18" charset="0"/>
              </a:rPr>
              <a:t>1. What is the output of merge sort after the 1st pass given the following sequence of numbers: 25 57 48 37 12 92 86 33</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 48 25 37 12 57 86 33 92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b. 12 25 33 37 48 57 86 92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c.12 25 33 37 48 57 86 92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d. 25 57 37 48 12 92 33 86</a:t>
            </a:r>
            <a:br>
              <a:rPr lang="en-IN"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a:p>
            <a:r>
              <a:rPr lang="en-IN" sz="2200" dirty="0" err="1">
                <a:latin typeface="Times New Roman" panose="02020603050405020304" pitchFamily="18" charset="0"/>
                <a:cs typeface="Times New Roman" panose="02020603050405020304" pitchFamily="18" charset="0"/>
              </a:rPr>
              <a:t>Ans:d</a:t>
            </a:r>
            <a:endParaRPr lang="en-IN" sz="22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2. What is the output of merge sort after the 2nd pass given the following sequence of numbers : 3,41,52,26,38,57,9,49</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 3,26,41,52,38,9,49,57</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b. 3,26,41,52,9,38,49,57</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c. 3,26,38,9,49,57,41,52</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d. 3,26,41,52,38,49,57,9</a:t>
            </a:r>
            <a:br>
              <a:rPr lang="en-IN"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Ans. b</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7852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214539"/>
            <a:ext cx="10515600" cy="6447518"/>
          </a:xfrm>
        </p:spPr>
        <p:txBody>
          <a:bodyPr>
            <a:normAutofit/>
          </a:bodyPr>
          <a:lstStyle/>
          <a:p>
            <a:r>
              <a:rPr lang="en-IN" sz="2200" dirty="0">
                <a:latin typeface="Times New Roman" panose="02020603050405020304" pitchFamily="18" charset="0"/>
                <a:cs typeface="Times New Roman" panose="02020603050405020304" pitchFamily="18" charset="0"/>
              </a:rPr>
              <a:t>3. What is the output of merge sort after the 3rd pass given the following sequence of numbers: 25 57 48 37 12 92 86 33</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 12 25 33 37 48 57 86 92</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b. 12 25 33 37 48 57 86 92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c.12 25 33 37 48 57 86 92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d. 25 57 37 48 12 92 33 86</a:t>
            </a:r>
            <a:br>
              <a:rPr lang="en-IN"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a:p>
            <a:r>
              <a:rPr lang="en-IN" sz="2200" dirty="0" err="1">
                <a:latin typeface="Times New Roman" panose="02020603050405020304" pitchFamily="18" charset="0"/>
                <a:cs typeface="Times New Roman" panose="02020603050405020304" pitchFamily="18" charset="0"/>
              </a:rPr>
              <a:t>Ans:a</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4. You have to sort 1 GB of data with only 100 MB of available main memory. Which sorting technique will be most appropriate?</a:t>
            </a:r>
          </a:p>
          <a:p>
            <a:pPr marL="0" indent="0">
              <a:buNone/>
            </a:pPr>
            <a:r>
              <a:rPr lang="en-IN" sz="2200" dirty="0">
                <a:latin typeface="Times New Roman" panose="02020603050405020304" pitchFamily="18" charset="0"/>
                <a:cs typeface="Times New Roman" panose="02020603050405020304" pitchFamily="18" charset="0"/>
              </a:rPr>
              <a:t>   a. Heap sort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b. Merge sort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c. Quick sort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d. Insertion sort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p>
          <a:p>
            <a:r>
              <a:rPr lang="en-IN" sz="2200" dirty="0" err="1">
                <a:latin typeface="Times New Roman" panose="02020603050405020304" pitchFamily="18" charset="0"/>
                <a:cs typeface="Times New Roman" panose="02020603050405020304" pitchFamily="18" charset="0"/>
              </a:rPr>
              <a:t>Ans:b</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8070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811" y="170995"/>
            <a:ext cx="10630989" cy="6586855"/>
          </a:xfrm>
        </p:spPr>
        <p:txBody>
          <a:bodyPr>
            <a:normAutofit/>
          </a:bodyPr>
          <a:lstStyle/>
          <a:p>
            <a:r>
              <a:rPr lang="en-IN" sz="2200" dirty="0">
                <a:latin typeface="Times New Roman" panose="02020603050405020304" pitchFamily="18" charset="0"/>
                <a:cs typeface="Times New Roman" panose="02020603050405020304" pitchFamily="18" charset="0"/>
              </a:rPr>
              <a:t>5. Which of the following is true about merge sort?  </a:t>
            </a:r>
          </a:p>
          <a:p>
            <a:pPr marL="0" indent="0">
              <a:buNone/>
            </a:pPr>
            <a:r>
              <a:rPr lang="en-IN" sz="2200" dirty="0">
                <a:latin typeface="Times New Roman" panose="02020603050405020304" pitchFamily="18" charset="0"/>
                <a:cs typeface="Times New Roman" panose="02020603050405020304" pitchFamily="18" charset="0"/>
              </a:rPr>
              <a:t>   a. Merge Sort works better than quick sort if data is accessed from slow sequential memory   </a:t>
            </a:r>
          </a:p>
          <a:p>
            <a:pPr marL="0" indent="0">
              <a:buNone/>
            </a:pPr>
            <a:r>
              <a:rPr lang="en-IN" sz="2200" dirty="0">
                <a:latin typeface="Times New Roman" panose="02020603050405020304" pitchFamily="18" charset="0"/>
                <a:cs typeface="Times New Roman" panose="02020603050405020304" pitchFamily="18" charset="0"/>
              </a:rPr>
              <a:t>   b. Merge Sort is stable sort by nature   </a:t>
            </a:r>
          </a:p>
          <a:p>
            <a:pPr marL="0" indent="0">
              <a:buNone/>
            </a:pPr>
            <a:r>
              <a:rPr lang="en-IN" sz="2200" dirty="0">
                <a:latin typeface="Times New Roman" panose="02020603050405020304" pitchFamily="18" charset="0"/>
                <a:cs typeface="Times New Roman" panose="02020603050405020304" pitchFamily="18" charset="0"/>
              </a:rPr>
              <a:t>   c. Merge sort outperforms heap sort in most of the practical situations   </a:t>
            </a:r>
          </a:p>
          <a:p>
            <a:pPr marL="0" indent="0">
              <a:buNone/>
            </a:pPr>
            <a:r>
              <a:rPr lang="en-IN" sz="2200" dirty="0">
                <a:latin typeface="Times New Roman" panose="02020603050405020304" pitchFamily="18" charset="0"/>
                <a:cs typeface="Times New Roman" panose="02020603050405020304" pitchFamily="18" charset="0"/>
              </a:rPr>
              <a:t>   d. All of the above</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Ans:b</a:t>
            </a:r>
            <a:endParaRPr lang="en-IN" sz="2200" dirty="0">
              <a:latin typeface="Times New Roman" panose="02020603050405020304" pitchFamily="18" charset="0"/>
              <a:cs typeface="Times New Roman" panose="02020603050405020304" pitchFamily="18" charset="0"/>
            </a:endParaRPr>
          </a:p>
          <a:p>
            <a:endParaRPr lang="en-IN" sz="2200" dirty="0"/>
          </a:p>
          <a:p>
            <a:r>
              <a:rPr lang="en-IN" sz="2200" dirty="0">
                <a:latin typeface="Times New Roman" panose="02020603050405020304" pitchFamily="18" charset="0"/>
                <a:cs typeface="Times New Roman" panose="02020603050405020304" pitchFamily="18" charset="0"/>
              </a:rPr>
              <a:t>6. What is the best sorting algorithm to use for the elements in array are more than 1 million in general?</a:t>
            </a:r>
          </a:p>
          <a:p>
            <a:pPr marL="0" indent="0">
              <a:buNone/>
            </a:pPr>
            <a:r>
              <a:rPr lang="en-IN" sz="2200" dirty="0">
                <a:latin typeface="Times New Roman" panose="02020603050405020304" pitchFamily="18" charset="0"/>
                <a:cs typeface="Times New Roman" panose="02020603050405020304" pitchFamily="18" charset="0"/>
              </a:rPr>
              <a:t>   a. Merge sort</a:t>
            </a:r>
          </a:p>
          <a:p>
            <a:pPr marL="0" indent="0">
              <a:buNone/>
            </a:pPr>
            <a:r>
              <a:rPr lang="en-IN" sz="2200" dirty="0">
                <a:latin typeface="Times New Roman" panose="02020603050405020304" pitchFamily="18" charset="0"/>
                <a:cs typeface="Times New Roman" panose="02020603050405020304" pitchFamily="18" charset="0"/>
              </a:rPr>
              <a:t>   b. Bubble sort</a:t>
            </a:r>
          </a:p>
          <a:p>
            <a:pPr marL="0" indent="0">
              <a:buNone/>
            </a:pPr>
            <a:r>
              <a:rPr lang="en-IN" sz="2200" dirty="0">
                <a:latin typeface="Times New Roman" panose="02020603050405020304" pitchFamily="18" charset="0"/>
                <a:cs typeface="Times New Roman" panose="02020603050405020304" pitchFamily="18" charset="0"/>
              </a:rPr>
              <a:t>   c. Quick sort   </a:t>
            </a:r>
          </a:p>
          <a:p>
            <a:pPr marL="0" indent="0">
              <a:buNone/>
            </a:pPr>
            <a:r>
              <a:rPr lang="en-IN" sz="2200" dirty="0">
                <a:latin typeface="Times New Roman" panose="02020603050405020304" pitchFamily="18" charset="0"/>
                <a:cs typeface="Times New Roman" panose="02020603050405020304" pitchFamily="18" charset="0"/>
              </a:rPr>
              <a:t>   d. Insertion sort</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a:t>
            </a:r>
          </a:p>
          <a:p>
            <a:r>
              <a:rPr lang="en-IN" sz="2200" dirty="0" err="1">
                <a:latin typeface="Times New Roman" panose="02020603050405020304" pitchFamily="18" charset="0"/>
                <a:cs typeface="Times New Roman" panose="02020603050405020304" pitchFamily="18" charset="0"/>
              </a:rPr>
              <a:t>Ans:c</a:t>
            </a:r>
            <a:endParaRPr lang="en-IN" sz="2200" dirty="0">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13835026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676509">
            <a:off x="4089043" y="2549324"/>
            <a:ext cx="363073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5681714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402D-04A1-427E-BF44-A58A286D9FDB}"/>
              </a:ext>
            </a:extLst>
          </p:cNvPr>
          <p:cNvSpPr>
            <a:spLocks noGrp="1"/>
          </p:cNvSpPr>
          <p:nvPr>
            <p:ph type="title"/>
          </p:nvPr>
        </p:nvSpPr>
        <p:spPr/>
        <p:txBody>
          <a:bodyPr/>
          <a:lstStyle/>
          <a:p>
            <a:r>
              <a:rPr lang="en-US" dirty="0"/>
              <a:t>Iterative Function         Pseudo code</a:t>
            </a:r>
            <a:endParaRPr lang="en-IN" dirty="0"/>
          </a:p>
        </p:txBody>
      </p:sp>
      <p:sp>
        <p:nvSpPr>
          <p:cNvPr id="3" name="Content Placeholder 2">
            <a:extLst>
              <a:ext uri="{FF2B5EF4-FFF2-40B4-BE49-F238E27FC236}">
                <a16:creationId xmlns:a16="http://schemas.microsoft.com/office/drawing/2014/main" id="{7CC2E3CA-CAF3-4371-B2C0-6B3CD754DA2F}"/>
              </a:ext>
            </a:extLst>
          </p:cNvPr>
          <p:cNvSpPr>
            <a:spLocks noGrp="1"/>
          </p:cNvSpPr>
          <p:nvPr>
            <p:ph idx="1"/>
          </p:nvPr>
        </p:nvSpPr>
        <p:spPr>
          <a:xfrm>
            <a:off x="838200" y="1825625"/>
            <a:ext cx="3071191" cy="4351338"/>
          </a:xfrm>
        </p:spPr>
        <p:txBody>
          <a:bodyPr/>
          <a:lstStyle/>
          <a:p>
            <a:pPr marL="0" indent="0">
              <a:buNone/>
            </a:pPr>
            <a:r>
              <a:rPr lang="en-IN" dirty="0"/>
              <a:t>prod = 1;                                                 </a:t>
            </a:r>
          </a:p>
          <a:p>
            <a:pPr marL="0" indent="0">
              <a:buNone/>
            </a:pPr>
            <a:r>
              <a:rPr lang="en-IN" dirty="0"/>
              <a:t>for(I = n; I &gt; 0; I --)     </a:t>
            </a:r>
          </a:p>
          <a:p>
            <a:pPr marL="0" indent="0">
              <a:buNone/>
            </a:pPr>
            <a:r>
              <a:rPr lang="en-IN" dirty="0"/>
              <a:t>prod *= I ;</a:t>
            </a:r>
          </a:p>
          <a:p>
            <a:pPr marL="0" indent="0">
              <a:buNone/>
            </a:pPr>
            <a:r>
              <a:rPr lang="en-IN" dirty="0"/>
              <a:t>return prod;</a:t>
            </a:r>
          </a:p>
          <a:p>
            <a:endParaRPr lang="en-IN" dirty="0"/>
          </a:p>
        </p:txBody>
      </p:sp>
      <p:sp>
        <p:nvSpPr>
          <p:cNvPr id="6" name="TextBox 5">
            <a:extLst>
              <a:ext uri="{FF2B5EF4-FFF2-40B4-BE49-F238E27FC236}">
                <a16:creationId xmlns:a16="http://schemas.microsoft.com/office/drawing/2014/main" id="{2A26794B-1901-4CA3-9005-9E6EB0320009}"/>
              </a:ext>
            </a:extLst>
          </p:cNvPr>
          <p:cNvSpPr txBox="1"/>
          <p:nvPr/>
        </p:nvSpPr>
        <p:spPr>
          <a:xfrm>
            <a:off x="5254388" y="1690688"/>
            <a:ext cx="5732060" cy="3416320"/>
          </a:xfrm>
          <a:prstGeom prst="rect">
            <a:avLst/>
          </a:prstGeom>
          <a:noFill/>
        </p:spPr>
        <p:txBody>
          <a:bodyPr wrap="square" rtlCol="0">
            <a:spAutoFit/>
          </a:bodyPr>
          <a:lstStyle/>
          <a:p>
            <a:r>
              <a:rPr lang="en-IN" dirty="0"/>
              <a:t>if (n &lt; 0)</a:t>
            </a:r>
          </a:p>
          <a:p>
            <a:r>
              <a:rPr lang="en-IN" dirty="0"/>
              <a:t>        </a:t>
            </a:r>
            <a:r>
              <a:rPr lang="en-IN" dirty="0" err="1"/>
              <a:t>printf</a:t>
            </a:r>
            <a:r>
              <a:rPr lang="en-IN" dirty="0"/>
              <a:t>("Error! Factorial of a negative number doesn't exist");</a:t>
            </a:r>
          </a:p>
          <a:p>
            <a:endParaRPr lang="en-IN" dirty="0"/>
          </a:p>
          <a:p>
            <a:r>
              <a:rPr lang="en-IN" dirty="0"/>
              <a:t>    else</a:t>
            </a:r>
          </a:p>
          <a:p>
            <a:r>
              <a:rPr lang="en-IN" dirty="0"/>
              <a:t>    {</a:t>
            </a:r>
          </a:p>
          <a:p>
            <a:r>
              <a:rPr lang="en-IN" dirty="0"/>
              <a:t>        for(</a:t>
            </a:r>
            <a:r>
              <a:rPr lang="en-IN" dirty="0" err="1"/>
              <a:t>i</a:t>
            </a:r>
            <a:r>
              <a:rPr lang="en-IN" dirty="0"/>
              <a:t>=1; </a:t>
            </a:r>
            <a:r>
              <a:rPr lang="en-IN" dirty="0" err="1"/>
              <a:t>i</a:t>
            </a:r>
            <a:r>
              <a:rPr lang="en-IN" dirty="0"/>
              <a:t>&lt;=n; ++</a:t>
            </a:r>
            <a:r>
              <a:rPr lang="en-IN" dirty="0" err="1"/>
              <a:t>i</a:t>
            </a:r>
            <a:r>
              <a:rPr lang="en-IN" dirty="0"/>
              <a:t>)</a:t>
            </a:r>
          </a:p>
          <a:p>
            <a:r>
              <a:rPr lang="en-IN" dirty="0"/>
              <a:t>        {</a:t>
            </a:r>
          </a:p>
          <a:p>
            <a:r>
              <a:rPr lang="en-IN" dirty="0"/>
              <a:t>            factorial *= </a:t>
            </a:r>
            <a:r>
              <a:rPr lang="en-IN" dirty="0" err="1"/>
              <a:t>i</a:t>
            </a:r>
            <a:r>
              <a:rPr lang="en-IN" dirty="0"/>
              <a:t>;             </a:t>
            </a:r>
          </a:p>
          <a:p>
            <a:r>
              <a:rPr lang="en-IN" dirty="0"/>
              <a:t>        }</a:t>
            </a:r>
          </a:p>
          <a:p>
            <a:r>
              <a:rPr lang="en-IN" dirty="0"/>
              <a:t>        </a:t>
            </a:r>
            <a:r>
              <a:rPr lang="en-IN" dirty="0" err="1"/>
              <a:t>printf</a:t>
            </a:r>
            <a:r>
              <a:rPr lang="en-IN" dirty="0"/>
              <a:t>("Factorial of %d = %</a:t>
            </a:r>
            <a:r>
              <a:rPr lang="en-IN" dirty="0" err="1"/>
              <a:t>llu</a:t>
            </a:r>
            <a:r>
              <a:rPr lang="en-IN" dirty="0"/>
              <a:t>", n, factorial);</a:t>
            </a:r>
          </a:p>
          <a:p>
            <a:r>
              <a:rPr lang="en-IN" dirty="0"/>
              <a:t>    }</a:t>
            </a:r>
          </a:p>
        </p:txBody>
      </p:sp>
    </p:spTree>
    <p:extLst>
      <p:ext uri="{BB962C8B-B14F-4D97-AF65-F5344CB8AC3E}">
        <p14:creationId xmlns:p14="http://schemas.microsoft.com/office/powerpoint/2010/main" val="831092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14FC-CC32-4BD7-A25F-8C2A49B00D5C}"/>
              </a:ext>
            </a:extLst>
          </p:cNvPr>
          <p:cNvSpPr>
            <a:spLocks noGrp="1"/>
          </p:cNvSpPr>
          <p:nvPr>
            <p:ph type="title"/>
          </p:nvPr>
        </p:nvSpPr>
        <p:spPr/>
        <p:txBody>
          <a:bodyPr/>
          <a:lstStyle/>
          <a:p>
            <a:r>
              <a:rPr lang="en-US" dirty="0"/>
              <a:t>Recursive			      Function	</a:t>
            </a:r>
            <a:endParaRPr lang="en-IN" dirty="0"/>
          </a:p>
        </p:txBody>
      </p:sp>
      <p:sp>
        <p:nvSpPr>
          <p:cNvPr id="3" name="Content Placeholder 2">
            <a:extLst>
              <a:ext uri="{FF2B5EF4-FFF2-40B4-BE49-F238E27FC236}">
                <a16:creationId xmlns:a16="http://schemas.microsoft.com/office/drawing/2014/main" id="{4DA3E473-4233-4C20-BFCF-FDC8AC7036A9}"/>
              </a:ext>
            </a:extLst>
          </p:cNvPr>
          <p:cNvSpPr>
            <a:spLocks noGrp="1"/>
          </p:cNvSpPr>
          <p:nvPr>
            <p:ph idx="1"/>
          </p:nvPr>
        </p:nvSpPr>
        <p:spPr>
          <a:xfrm>
            <a:off x="838200" y="1825625"/>
            <a:ext cx="4316896" cy="4351338"/>
          </a:xfrm>
        </p:spPr>
        <p:txBody>
          <a:bodyPr/>
          <a:lstStyle/>
          <a:p>
            <a:pPr marL="0" indent="0">
              <a:buNone/>
            </a:pPr>
            <a:r>
              <a:rPr lang="en-IN" dirty="0"/>
              <a:t>if n == 0   </a:t>
            </a:r>
          </a:p>
          <a:p>
            <a:pPr marL="0" indent="0">
              <a:buNone/>
            </a:pPr>
            <a:r>
              <a:rPr lang="en-IN" dirty="0"/>
              <a:t>fact = 1; </a:t>
            </a:r>
          </a:p>
          <a:p>
            <a:pPr marL="0" indent="0">
              <a:buNone/>
            </a:pPr>
            <a:r>
              <a:rPr lang="en-IN" dirty="0"/>
              <a:t>else  </a:t>
            </a:r>
          </a:p>
          <a:p>
            <a:pPr marL="0" indent="0">
              <a:buNone/>
            </a:pPr>
            <a:r>
              <a:rPr lang="en-IN" dirty="0"/>
              <a:t>return (n * fact(n-1))  </a:t>
            </a:r>
          </a:p>
          <a:p>
            <a:endParaRPr lang="en-IN" dirty="0"/>
          </a:p>
        </p:txBody>
      </p:sp>
      <p:sp>
        <p:nvSpPr>
          <p:cNvPr id="4" name="TextBox 3">
            <a:extLst>
              <a:ext uri="{FF2B5EF4-FFF2-40B4-BE49-F238E27FC236}">
                <a16:creationId xmlns:a16="http://schemas.microsoft.com/office/drawing/2014/main" id="{8B5904F2-62ED-4921-9F1C-16E2AFE9FC15}"/>
              </a:ext>
            </a:extLst>
          </p:cNvPr>
          <p:cNvSpPr txBox="1"/>
          <p:nvPr/>
        </p:nvSpPr>
        <p:spPr>
          <a:xfrm flipH="1">
            <a:off x="6141717" y="1825624"/>
            <a:ext cx="4420265" cy="3416320"/>
          </a:xfrm>
          <a:prstGeom prst="rect">
            <a:avLst/>
          </a:prstGeom>
          <a:noFill/>
        </p:spPr>
        <p:txBody>
          <a:bodyPr wrap="square" rtlCol="0">
            <a:spAutoFit/>
          </a:bodyPr>
          <a:lstStyle/>
          <a:p>
            <a:r>
              <a:rPr lang="en-IN" sz="2400" dirty="0" err="1"/>
              <a:t>int</a:t>
            </a:r>
            <a:r>
              <a:rPr lang="en-IN" sz="2400" dirty="0"/>
              <a:t> fact(</a:t>
            </a:r>
            <a:r>
              <a:rPr lang="en-IN" sz="2400" dirty="0" err="1"/>
              <a:t>int</a:t>
            </a:r>
            <a:r>
              <a:rPr lang="en-IN" sz="2400" dirty="0"/>
              <a:t> n) </a:t>
            </a:r>
          </a:p>
          <a:p>
            <a:r>
              <a:rPr lang="en-IN" sz="2400" dirty="0"/>
              <a:t>{  </a:t>
            </a:r>
          </a:p>
          <a:p>
            <a:r>
              <a:rPr lang="en-IN" sz="2400" dirty="0" err="1"/>
              <a:t>int</a:t>
            </a:r>
            <a:r>
              <a:rPr lang="en-IN" sz="2400" dirty="0"/>
              <a:t> x, y; </a:t>
            </a:r>
          </a:p>
          <a:p>
            <a:r>
              <a:rPr lang="en-IN" sz="2400" dirty="0"/>
              <a:t>if (n == 0)  </a:t>
            </a:r>
          </a:p>
          <a:p>
            <a:r>
              <a:rPr lang="en-IN" sz="2400" dirty="0"/>
              <a:t> return 1; </a:t>
            </a:r>
          </a:p>
          <a:p>
            <a:r>
              <a:rPr lang="en-IN" sz="2400" dirty="0"/>
              <a:t>x = n-1; </a:t>
            </a:r>
          </a:p>
          <a:p>
            <a:r>
              <a:rPr lang="en-IN" sz="2400" dirty="0"/>
              <a:t>y= fact(x); </a:t>
            </a:r>
          </a:p>
          <a:p>
            <a:r>
              <a:rPr lang="en-IN" sz="2400" dirty="0"/>
              <a:t>return  (n * y); </a:t>
            </a:r>
          </a:p>
          <a:p>
            <a:r>
              <a:rPr lang="en-IN" sz="2400" dirty="0"/>
              <a:t>}</a:t>
            </a:r>
          </a:p>
        </p:txBody>
      </p:sp>
    </p:spTree>
    <p:extLst>
      <p:ext uri="{BB962C8B-B14F-4D97-AF65-F5344CB8AC3E}">
        <p14:creationId xmlns:p14="http://schemas.microsoft.com/office/powerpoint/2010/main" val="53870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1502-55FF-4545-9084-DD2F6E8BECB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511A9BC-57C6-4C51-ADDC-74907A91C9D5}"/>
              </a:ext>
            </a:extLst>
          </p:cNvPr>
          <p:cNvSpPr>
            <a:spLocks noGrp="1"/>
          </p:cNvSpPr>
          <p:nvPr>
            <p:ph idx="1"/>
          </p:nvPr>
        </p:nvSpPr>
        <p:spPr/>
        <p:txBody>
          <a:bodyPr/>
          <a:lstStyle/>
          <a:p>
            <a:r>
              <a:rPr lang="en-US" dirty="0"/>
              <a:t>Program execution</a:t>
            </a:r>
          </a:p>
          <a:p>
            <a:r>
              <a:rPr lang="en-US" dirty="0"/>
              <a:t>Example using stack</a:t>
            </a:r>
          </a:p>
          <a:p>
            <a:pPr lvl="0"/>
            <a:r>
              <a:rPr lang="en-IN" dirty="0"/>
              <a:t>In case of factorial of a number, iterative case is efficient than recursive case</a:t>
            </a:r>
          </a:p>
          <a:p>
            <a:pPr lvl="0"/>
            <a:r>
              <a:rPr lang="en-IN" dirty="0"/>
              <a:t>In case of modern computers, there is no point in saying which is better</a:t>
            </a:r>
          </a:p>
          <a:p>
            <a:pPr marL="0" indent="0">
              <a:buNone/>
            </a:pPr>
            <a:endParaRPr lang="en-IN" dirty="0"/>
          </a:p>
        </p:txBody>
      </p:sp>
    </p:spTree>
    <p:extLst>
      <p:ext uri="{BB962C8B-B14F-4D97-AF65-F5344CB8AC3E}">
        <p14:creationId xmlns:p14="http://schemas.microsoft.com/office/powerpoint/2010/main" val="914954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131" y="2246810"/>
            <a:ext cx="9144000" cy="1385072"/>
          </a:xfrm>
        </p:spPr>
        <p:txBody>
          <a:bodyPr>
            <a:normAutofit/>
          </a:bodyPr>
          <a:lstStyle/>
          <a:p>
            <a:r>
              <a:rPr lang="en-IN" sz="4400" dirty="0">
                <a:solidFill>
                  <a:srgbClr val="7030A0"/>
                </a:solidFill>
                <a:latin typeface="Times New Roman" panose="02020603050405020304" pitchFamily="18" charset="0"/>
                <a:cs typeface="Times New Roman" panose="02020603050405020304" pitchFamily="18" charset="0"/>
              </a:rPr>
              <a:t> TOWER OF HANOI</a:t>
            </a:r>
          </a:p>
        </p:txBody>
      </p:sp>
      <p:sp>
        <p:nvSpPr>
          <p:cNvPr id="3" name="Subtitle 2"/>
          <p:cNvSpPr>
            <a:spLocks noGrp="1"/>
          </p:cNvSpPr>
          <p:nvPr>
            <p:ph type="subTitle" idx="1"/>
          </p:nvPr>
        </p:nvSpPr>
        <p:spPr>
          <a:xfrm>
            <a:off x="9657806" y="5294812"/>
            <a:ext cx="2342606" cy="1330234"/>
          </a:xfrm>
        </p:spPr>
        <p:txBody>
          <a:bodyPr>
            <a:normAutofit/>
          </a:bodyPr>
          <a:lstStyle/>
          <a:p>
            <a:pPr algn="l"/>
            <a:endParaRPr lang="en-IN" dirty="0"/>
          </a:p>
        </p:txBody>
      </p:sp>
    </p:spTree>
    <p:extLst>
      <p:ext uri="{BB962C8B-B14F-4D97-AF65-F5344CB8AC3E}">
        <p14:creationId xmlns:p14="http://schemas.microsoft.com/office/powerpoint/2010/main" val="1361760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452"/>
            <a:ext cx="10515600" cy="784406"/>
          </a:xfrm>
        </p:spPr>
        <p:txBody>
          <a:bodyPr>
            <a:normAutofit/>
          </a:bodyPr>
          <a:lstStyle/>
          <a:p>
            <a:pPr algn="ctr"/>
            <a:r>
              <a:rPr lang="en-IN" u="sng" dirty="0">
                <a:latin typeface="Times New Roman" panose="02020603050405020304" pitchFamily="18" charset="0"/>
                <a:cs typeface="Times New Roman" panose="02020603050405020304" pitchFamily="18" charset="0"/>
              </a:rPr>
              <a:t>Definition and Concept</a:t>
            </a:r>
          </a:p>
        </p:txBody>
      </p:sp>
      <p:sp>
        <p:nvSpPr>
          <p:cNvPr id="3" name="Content Placeholder 2"/>
          <p:cNvSpPr>
            <a:spLocks noGrp="1"/>
          </p:cNvSpPr>
          <p:nvPr>
            <p:ph idx="1"/>
          </p:nvPr>
        </p:nvSpPr>
        <p:spPr>
          <a:xfrm>
            <a:off x="838200" y="1088571"/>
            <a:ext cx="10515600" cy="5974079"/>
          </a:xfrm>
        </p:spPr>
        <p:txBody>
          <a:bodyPr>
            <a:noAutofit/>
          </a:bodyPr>
          <a:lstStyle/>
          <a:p>
            <a:r>
              <a:rPr lang="en-IN" sz="2200" dirty="0">
                <a:latin typeface="Times New Roman" panose="02020603050405020304" pitchFamily="18" charset="0"/>
                <a:cs typeface="Times New Roman" panose="02020603050405020304" pitchFamily="18" charset="0"/>
              </a:rPr>
              <a:t>The </a:t>
            </a:r>
            <a:r>
              <a:rPr lang="en-IN" sz="2200" b="1" dirty="0">
                <a:latin typeface="Times New Roman" panose="02020603050405020304" pitchFamily="18" charset="0"/>
                <a:cs typeface="Times New Roman" panose="02020603050405020304" pitchFamily="18" charset="0"/>
              </a:rPr>
              <a:t>Tower of Hanoi</a:t>
            </a:r>
            <a:r>
              <a:rPr lang="en-IN" sz="2200" dirty="0">
                <a:latin typeface="Times New Roman" panose="02020603050405020304" pitchFamily="18" charset="0"/>
                <a:cs typeface="Times New Roman" panose="02020603050405020304" pitchFamily="18" charset="0"/>
              </a:rPr>
              <a:t> (also called the </a:t>
            </a:r>
            <a:r>
              <a:rPr lang="en-IN" sz="2200" b="1" dirty="0">
                <a:latin typeface="Times New Roman" panose="02020603050405020304" pitchFamily="18" charset="0"/>
                <a:cs typeface="Times New Roman" panose="02020603050405020304" pitchFamily="18" charset="0"/>
              </a:rPr>
              <a:t>Tower of Brahma</a:t>
            </a:r>
            <a:r>
              <a:rPr lang="en-IN" sz="2200" dirty="0">
                <a:latin typeface="Times New Roman" panose="02020603050405020304" pitchFamily="18" charset="0"/>
                <a:cs typeface="Times New Roman" panose="02020603050405020304" pitchFamily="18" charset="0"/>
              </a:rPr>
              <a:t> or </a:t>
            </a:r>
            <a:r>
              <a:rPr lang="en-IN" sz="2200" b="1" dirty="0">
                <a:latin typeface="Times New Roman" panose="02020603050405020304" pitchFamily="18" charset="0"/>
                <a:cs typeface="Times New Roman" panose="02020603050405020304" pitchFamily="18" charset="0"/>
              </a:rPr>
              <a:t>Lucas' Tower</a:t>
            </a:r>
            <a:r>
              <a:rPr lang="en-IN" sz="2200" dirty="0">
                <a:latin typeface="Times New Roman" panose="02020603050405020304" pitchFamily="18" charset="0"/>
                <a:cs typeface="Times New Roman" panose="02020603050405020304" pitchFamily="18" charset="0"/>
              </a:rPr>
              <a:t>) is a </a:t>
            </a:r>
            <a:r>
              <a:rPr lang="en-IN" sz="2200" dirty="0">
                <a:solidFill>
                  <a:srgbClr val="FF0000"/>
                </a:solidFill>
                <a:latin typeface="Times New Roman" panose="02020603050405020304" pitchFamily="18" charset="0"/>
                <a:cs typeface="Times New Roman" panose="02020603050405020304" pitchFamily="18" charset="0"/>
              </a:rPr>
              <a:t>mathematical game</a:t>
            </a:r>
            <a:r>
              <a:rPr lang="en-IN" sz="2200" dirty="0">
                <a:latin typeface="Times New Roman" panose="02020603050405020304" pitchFamily="18" charset="0"/>
                <a:cs typeface="Times New Roman" panose="02020603050405020304" pitchFamily="18" charset="0"/>
              </a:rPr>
              <a:t> or </a:t>
            </a:r>
            <a:r>
              <a:rPr lang="en-IN" sz="2200" dirty="0">
                <a:solidFill>
                  <a:srgbClr val="FF0000"/>
                </a:solidFill>
                <a:latin typeface="Times New Roman" panose="02020603050405020304" pitchFamily="18" charset="0"/>
                <a:cs typeface="Times New Roman" panose="02020603050405020304" pitchFamily="18" charset="0"/>
              </a:rPr>
              <a:t>puzzle</a:t>
            </a:r>
            <a:r>
              <a:rPr lang="en-IN" sz="2200" dirty="0">
                <a:latin typeface="Times New Roman" panose="02020603050405020304" pitchFamily="18" charset="0"/>
                <a:cs typeface="Times New Roman" panose="02020603050405020304" pitchFamily="18" charset="0"/>
              </a:rPr>
              <a:t>. It consists of three rods and a number of disks of different sizes, which can slide onto any rod. The puzzle starts with the disks in a neat stack in ascending order of size on one rod, the smallest at the top, thus making a </a:t>
            </a:r>
            <a:r>
              <a:rPr lang="en-IN" sz="2200" dirty="0">
                <a:solidFill>
                  <a:srgbClr val="FF0000"/>
                </a:solidFill>
                <a:latin typeface="Times New Roman" panose="02020603050405020304" pitchFamily="18" charset="0"/>
                <a:cs typeface="Times New Roman" panose="02020603050405020304" pitchFamily="18" charset="0"/>
              </a:rPr>
              <a:t>conical</a:t>
            </a:r>
            <a:r>
              <a:rPr lang="en-IN" sz="2200" dirty="0">
                <a:latin typeface="Times New Roman" panose="02020603050405020304" pitchFamily="18" charset="0"/>
                <a:cs typeface="Times New Roman" panose="02020603050405020304" pitchFamily="18" charset="0"/>
              </a:rPr>
              <a:t> shape.</a:t>
            </a:r>
          </a:p>
          <a:p>
            <a:r>
              <a:rPr lang="en-IN" sz="2200" dirty="0">
                <a:latin typeface="Times New Roman" panose="02020603050405020304" pitchFamily="18" charset="0"/>
                <a:cs typeface="Times New Roman" panose="02020603050405020304" pitchFamily="18" charset="0"/>
              </a:rPr>
              <a:t>The Tower of Hanoi puzzle was invented by the French mathematician Edouard Lucas in 1883.</a:t>
            </a:r>
          </a:p>
          <a:p>
            <a:r>
              <a:rPr lang="en-IN" sz="2200" dirty="0">
                <a:latin typeface="Times New Roman" panose="02020603050405020304" pitchFamily="18" charset="0"/>
                <a:cs typeface="Times New Roman" panose="02020603050405020304" pitchFamily="18" charset="0"/>
              </a:rPr>
              <a:t>The objective of the puzzle is to move the entire disks to another rod, obeying the following simple rules:</a:t>
            </a:r>
          </a:p>
          <a:p>
            <a:pPr marL="457200" indent="-457200">
              <a:buFont typeface="+mj-lt"/>
              <a:buAutoNum type="arabicPeriod"/>
            </a:pPr>
            <a:r>
              <a:rPr lang="en-IN" sz="2200" dirty="0">
                <a:latin typeface="Times New Roman" panose="02020603050405020304" pitchFamily="18" charset="0"/>
                <a:cs typeface="Times New Roman" panose="02020603050405020304" pitchFamily="18" charset="0"/>
              </a:rPr>
              <a:t>Only one disk can be moved at a time.</a:t>
            </a:r>
          </a:p>
          <a:p>
            <a:pPr marL="457200" indent="-457200">
              <a:buFont typeface="+mj-lt"/>
              <a:buAutoNum type="arabicPeriod"/>
            </a:pPr>
            <a:r>
              <a:rPr lang="en-IN" sz="2200" dirty="0">
                <a:latin typeface="Times New Roman" panose="02020603050405020304" pitchFamily="18" charset="0"/>
                <a:cs typeface="Times New Roman" panose="02020603050405020304" pitchFamily="18" charset="0"/>
              </a:rPr>
              <a:t>Each move consists of taking the upper disk from one of the rod and placing it on top of another rod.</a:t>
            </a:r>
          </a:p>
          <a:p>
            <a:pPr marL="457200" indent="-457200">
              <a:buFont typeface="+mj-lt"/>
              <a:buAutoNum type="arabicPeriod"/>
            </a:pPr>
            <a:r>
              <a:rPr lang="en-IN" sz="2200" dirty="0">
                <a:latin typeface="Times New Roman" panose="02020603050405020304" pitchFamily="18" charset="0"/>
                <a:cs typeface="Times New Roman" panose="02020603050405020304" pitchFamily="18" charset="0"/>
              </a:rPr>
              <a:t>No disk may be placed on top of a smaller disk.</a:t>
            </a:r>
          </a:p>
          <a:p>
            <a:pPr marL="457200" indent="-457200">
              <a:buFont typeface="+mj-lt"/>
              <a:buAutoNum type="arabicPeriod"/>
            </a:pP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With 3 disks, the puzzle can be solved in 7 moves. The minimal number of moves required to solve a Tower of Hanoi puzzle is 2</a:t>
            </a:r>
            <a:r>
              <a:rPr lang="en-IN" sz="2200" i="1" baseline="30000" dirty="0">
                <a:latin typeface="Times New Roman" panose="02020603050405020304" pitchFamily="18" charset="0"/>
                <a:cs typeface="Times New Roman" panose="02020603050405020304" pitchFamily="18" charset="0"/>
              </a:rPr>
              <a:t>n</a:t>
            </a:r>
            <a:r>
              <a:rPr lang="en-IN" sz="2200" dirty="0">
                <a:latin typeface="Times New Roman" panose="02020603050405020304" pitchFamily="18" charset="0"/>
                <a:cs typeface="Times New Roman" panose="02020603050405020304" pitchFamily="18" charset="0"/>
              </a:rPr>
              <a:t> − 1, where </a:t>
            </a:r>
            <a:r>
              <a:rPr lang="en-IN" sz="2200" i="1" dirty="0">
                <a:latin typeface="Times New Roman" panose="02020603050405020304" pitchFamily="18" charset="0"/>
                <a:cs typeface="Times New Roman" panose="02020603050405020304" pitchFamily="18" charset="0"/>
              </a:rPr>
              <a:t>n</a:t>
            </a:r>
            <a:r>
              <a:rPr lang="en-IN" sz="2200" dirty="0">
                <a:latin typeface="Times New Roman" panose="02020603050405020304" pitchFamily="18" charset="0"/>
                <a:cs typeface="Times New Roman" panose="02020603050405020304" pitchFamily="18" charset="0"/>
              </a:rPr>
              <a:t> is the number of disks.</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345783" y="86453"/>
            <a:ext cx="1641274" cy="975994"/>
          </a:xfrm>
          <a:prstGeom prst="rect">
            <a:avLst/>
          </a:prstGeom>
        </p:spPr>
      </p:pic>
    </p:spTree>
    <p:extLst>
      <p:ext uri="{BB962C8B-B14F-4D97-AF65-F5344CB8AC3E}">
        <p14:creationId xmlns:p14="http://schemas.microsoft.com/office/powerpoint/2010/main" val="2261116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5343" y="2281645"/>
            <a:ext cx="6128657" cy="1689463"/>
          </a:xfrm>
        </p:spPr>
        <p:txBody>
          <a:bodyPr>
            <a:normAutofit/>
          </a:bodyPr>
          <a:lstStyle/>
          <a:p>
            <a:r>
              <a:rPr lang="en-IN" sz="2200" dirty="0">
                <a:latin typeface="Times New Roman" panose="02020603050405020304" pitchFamily="18" charset="0"/>
                <a:cs typeface="Times New Roman" panose="02020603050405020304" pitchFamily="18" charset="0"/>
              </a:rPr>
              <a:t>Steps to move disk from one rod to an another :</a:t>
            </a:r>
          </a:p>
          <a:p>
            <a:r>
              <a:rPr lang="en-IN" sz="2200" dirty="0">
                <a:latin typeface="Times New Roman" panose="02020603050405020304" pitchFamily="18" charset="0"/>
                <a:cs typeface="Times New Roman" panose="02020603050405020304" pitchFamily="18" charset="0"/>
              </a:rPr>
              <a:t>Step 1 -  Move n-1 disks from source to aux.</a:t>
            </a:r>
          </a:p>
          <a:p>
            <a:r>
              <a:rPr lang="en-IN" sz="2200" dirty="0">
                <a:latin typeface="Times New Roman" panose="02020603050405020304" pitchFamily="18" charset="0"/>
                <a:cs typeface="Times New Roman" panose="02020603050405020304" pitchFamily="18" charset="0"/>
              </a:rPr>
              <a:t>Step 2 - Move nth disk from source to </a:t>
            </a:r>
            <a:r>
              <a:rPr lang="en-IN" sz="2200" dirty="0" err="1">
                <a:latin typeface="Times New Roman" panose="02020603050405020304" pitchFamily="18" charset="0"/>
                <a:cs typeface="Times New Roman" panose="02020603050405020304" pitchFamily="18" charset="0"/>
              </a:rPr>
              <a:t>dest</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Step 3 - Move n-1 disks from aux to </a:t>
            </a:r>
            <a:r>
              <a:rPr lang="en-IN" sz="2200" dirty="0" err="1">
                <a:latin typeface="Times New Roman" panose="02020603050405020304" pitchFamily="18" charset="0"/>
                <a:cs typeface="Times New Roman" panose="02020603050405020304" pitchFamily="18" charset="0"/>
              </a:rPr>
              <a:t>dest</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TotalTime>
  <Words>1890</Words>
  <Application>Microsoft Office PowerPoint</Application>
  <PresentationFormat>Widescreen</PresentationFormat>
  <Paragraphs>292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Application of Stacks</vt:lpstr>
      <vt:lpstr>    Recursion</vt:lpstr>
      <vt:lpstr>Factorial of a Number</vt:lpstr>
      <vt:lpstr>Iterative Function         Pseudo code</vt:lpstr>
      <vt:lpstr>Recursive         Function </vt:lpstr>
      <vt:lpstr>PowerPoint Presentation</vt:lpstr>
      <vt:lpstr> TOWER OF HANOI</vt:lpstr>
      <vt:lpstr>Definition and Concept</vt:lpstr>
      <vt:lpstr>PowerPoint Presentation</vt:lpstr>
      <vt:lpstr>Applications</vt:lpstr>
      <vt:lpstr>Pseudocode</vt:lpstr>
      <vt:lpstr>Program</vt:lpstr>
      <vt:lpstr>PowerPoint Presentation</vt:lpstr>
      <vt:lpstr>Output</vt:lpstr>
      <vt:lpstr>Viva Questions</vt:lpstr>
      <vt:lpstr>PowerPoint Presentation</vt:lpstr>
      <vt:lpstr>Definition and concepts</vt:lpstr>
      <vt:lpstr>How merge sort works</vt:lpstr>
      <vt:lpstr>PowerPoint Presentation</vt:lpstr>
      <vt:lpstr>PowerPoint Presentation</vt:lpstr>
      <vt:lpstr>Applications of Merge sort</vt:lpstr>
      <vt:lpstr>Pseudocode</vt:lpstr>
      <vt:lpstr>PowerPoint Presentation</vt:lpstr>
      <vt:lpstr>PowerPoint Presentation</vt:lpstr>
      <vt:lpstr>Program</vt:lpstr>
      <vt:lpstr>PowerPoint Presentation</vt:lpstr>
      <vt:lpstr>PowerPoint Presentation</vt:lpstr>
      <vt:lpstr>PowerPoint Presentation</vt:lpstr>
      <vt:lpstr>Expected Output</vt:lpstr>
      <vt:lpstr>Viva Questions</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TOWER OF HANOI</dc:title>
  <dc:creator>Vijaykumar R Pai</dc:creator>
  <cp:lastModifiedBy>Shreedhar Hegde</cp:lastModifiedBy>
  <cp:revision>17</cp:revision>
  <dcterms:created xsi:type="dcterms:W3CDTF">2018-03-19T13:29:12Z</dcterms:created>
  <dcterms:modified xsi:type="dcterms:W3CDTF">2018-03-20T12:04:55Z</dcterms:modified>
</cp:coreProperties>
</file>