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6.png" ContentType="image/png"/>
  <Override PartName="/ppt/media/image15.png" ContentType="image/png"/>
  <Override PartName="/ppt/media/image14.png" ContentType="image/png"/>
  <Override PartName="/ppt/media/image13.png" ContentType="image/png"/>
  <Override PartName="/ppt/media/image12.jpeg" ContentType="image/jpeg"/>
  <Override PartName="/ppt/media/image11.jpeg" ContentType="image/jpe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092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8680"/>
            <a:ext cx="442692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5152680" y="1768680"/>
            <a:ext cx="442692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092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864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5152680" y="1768680"/>
            <a:ext cx="442692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15268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5152680" y="405864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8640"/>
            <a:ext cx="907200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907200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640"/>
            <a:ext cx="907200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5152680" y="405864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864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907200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8680"/>
            <a:ext cx="907200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292480" y="1768680"/>
            <a:ext cx="5494680" cy="4384080"/>
          </a:xfrm>
          <a:prstGeom prst="rect">
            <a:avLst/>
          </a:prstGeom>
          <a:ln>
            <a:noFill/>
          </a:ln>
        </p:spPr>
      </p:pic>
      <p:pic>
        <p:nvPicPr>
          <p:cNvPr id="107" name="" descr=""/>
          <p:cNvPicPr/>
          <p:nvPr/>
        </p:nvPicPr>
        <p:blipFill>
          <a:blip r:embed="rId3"/>
          <a:stretch/>
        </p:blipFill>
        <p:spPr>
          <a:xfrm>
            <a:off x="2292480" y="1768680"/>
            <a:ext cx="5494680" cy="43840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1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504000" y="1768680"/>
            <a:ext cx="907200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504000" y="1768680"/>
            <a:ext cx="442692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5152680" y="1768680"/>
            <a:ext cx="442692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504000" y="301320"/>
            <a:ext cx="907092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50400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504000" y="405864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2" name="PlaceHolder 4"/>
          <p:cNvSpPr>
            <a:spLocks noGrp="1"/>
          </p:cNvSpPr>
          <p:nvPr>
            <p:ph type="body"/>
          </p:nvPr>
        </p:nvSpPr>
        <p:spPr>
          <a:xfrm>
            <a:off x="5152680" y="1768680"/>
            <a:ext cx="442692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504000" y="1768680"/>
            <a:ext cx="442692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515268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6" name="PlaceHolder 4"/>
          <p:cNvSpPr>
            <a:spLocks noGrp="1"/>
          </p:cNvSpPr>
          <p:nvPr>
            <p:ph type="body"/>
          </p:nvPr>
        </p:nvSpPr>
        <p:spPr>
          <a:xfrm>
            <a:off x="5152680" y="405864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50400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9" name="PlaceHolder 3"/>
          <p:cNvSpPr>
            <a:spLocks noGrp="1"/>
          </p:cNvSpPr>
          <p:nvPr>
            <p:ph type="body"/>
          </p:nvPr>
        </p:nvSpPr>
        <p:spPr>
          <a:xfrm>
            <a:off x="515268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0" name="PlaceHolder 4"/>
          <p:cNvSpPr>
            <a:spLocks noGrp="1"/>
          </p:cNvSpPr>
          <p:nvPr>
            <p:ph type="body"/>
          </p:nvPr>
        </p:nvSpPr>
        <p:spPr>
          <a:xfrm>
            <a:off x="504000" y="4058640"/>
            <a:ext cx="907200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504000" y="1768680"/>
            <a:ext cx="907200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504000" y="4058640"/>
            <a:ext cx="907200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50400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6" name="PlaceHolder 3"/>
          <p:cNvSpPr>
            <a:spLocks noGrp="1"/>
          </p:cNvSpPr>
          <p:nvPr>
            <p:ph type="body"/>
          </p:nvPr>
        </p:nvSpPr>
        <p:spPr>
          <a:xfrm>
            <a:off x="515268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7" name="PlaceHolder 4"/>
          <p:cNvSpPr>
            <a:spLocks noGrp="1"/>
          </p:cNvSpPr>
          <p:nvPr>
            <p:ph type="body"/>
          </p:nvPr>
        </p:nvSpPr>
        <p:spPr>
          <a:xfrm>
            <a:off x="5152680" y="405864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8" name="PlaceHolder 5"/>
          <p:cNvSpPr>
            <a:spLocks noGrp="1"/>
          </p:cNvSpPr>
          <p:nvPr>
            <p:ph type="body"/>
          </p:nvPr>
        </p:nvSpPr>
        <p:spPr>
          <a:xfrm>
            <a:off x="504000" y="405864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504000" y="1768680"/>
            <a:ext cx="907200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1" name="PlaceHolder 3"/>
          <p:cNvSpPr>
            <a:spLocks noGrp="1"/>
          </p:cNvSpPr>
          <p:nvPr>
            <p:ph type="body"/>
          </p:nvPr>
        </p:nvSpPr>
        <p:spPr>
          <a:xfrm>
            <a:off x="504000" y="1768680"/>
            <a:ext cx="907200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142" name="" descr=""/>
          <p:cNvPicPr/>
          <p:nvPr/>
        </p:nvPicPr>
        <p:blipFill>
          <a:blip r:embed="rId2"/>
          <a:stretch/>
        </p:blipFill>
        <p:spPr>
          <a:xfrm>
            <a:off x="2292480" y="1768680"/>
            <a:ext cx="5494680" cy="4384080"/>
          </a:xfrm>
          <a:prstGeom prst="rect">
            <a:avLst/>
          </a:prstGeom>
          <a:ln>
            <a:noFill/>
          </a:ln>
        </p:spPr>
      </p:pic>
      <p:pic>
        <p:nvPicPr>
          <p:cNvPr id="143" name="" descr=""/>
          <p:cNvPicPr/>
          <p:nvPr/>
        </p:nvPicPr>
        <p:blipFill>
          <a:blip r:embed="rId3"/>
          <a:stretch/>
        </p:blipFill>
        <p:spPr>
          <a:xfrm>
            <a:off x="2292480" y="1768680"/>
            <a:ext cx="5494680" cy="43840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092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0920" cy="438372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Fifth Outline Level</a:t>
            </a:r>
            <a:endParaRPr b="0" lang="en-US"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Sixth Outline Level</a:t>
            </a:r>
            <a:endParaRPr b="0" lang="en-US" sz="2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Seventh Outline Level</a:t>
            </a:r>
            <a:endParaRPr b="0" lang="en-US" sz="2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9040"/>
            <a:ext cx="9070920" cy="438372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Fifth Outline Level</a:t>
            </a:r>
            <a:endParaRPr b="0" lang="en-US"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Sixth Outline Level</a:t>
            </a:r>
            <a:endParaRPr b="0" lang="en-US" sz="2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Seventh Outline Level</a:t>
            </a:r>
            <a:endParaRPr b="0" lang="en-US" sz="2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0920" cy="1261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magento2-demo.nexcess.net/" TargetMode="External"/><Relationship Id="rId2" Type="http://schemas.openxmlformats.org/officeDocument/2006/relationships/hyperlink" Target="https://www.mageplaza.com/kb/magento-2-demo.html" TargetMode="External"/><Relationship Id="rId3" Type="http://schemas.openxmlformats.org/officeDocument/2006/relationships/slideLayout" Target="../slideLayouts/slideLayout3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04000" y="288000"/>
            <a:ext cx="9070920" cy="6246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Magento</a:t>
            </a:r>
            <a:endParaRPr b="0" lang="en-IN" sz="1800" spc="-1" strike="noStrike">
              <a:solidFill>
                <a:srgbClr val="000000"/>
              </a:solidFill>
              <a:uFill>
                <a:solidFill>
                  <a:srgbClr val="ffffff"/>
                </a:solidFill>
              </a:uFill>
              <a:latin typeface="Arial"/>
            </a:endParaRPr>
          </a:p>
        </p:txBody>
      </p:sp>
      <p:sp>
        <p:nvSpPr>
          <p:cNvPr id="145" name="CustomShape 2"/>
          <p:cNvSpPr/>
          <p:nvPr/>
        </p:nvSpPr>
        <p:spPr>
          <a:xfrm>
            <a:off x="504000" y="1224000"/>
            <a:ext cx="9070920" cy="438372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000000"/>
                </a:solidFill>
                <a:uFill>
                  <a:solidFill>
                    <a:srgbClr val="ffffff"/>
                  </a:solidFill>
                </a:uFill>
                <a:latin typeface="Arial"/>
                <a:ea typeface="DejaVu Sans"/>
              </a:rPr>
              <a:t>Part 1: Basics</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Architecture</a:t>
            </a:r>
            <a:endParaRPr b="0" lang="en-IN" sz="1800" spc="-1" strike="noStrike">
              <a:solidFill>
                <a:srgbClr val="000000"/>
              </a:solidFill>
              <a:uFill>
                <a:solidFill>
                  <a:srgbClr val="ffffff"/>
                </a:solidFill>
              </a:uFill>
              <a:latin typeface="Arial"/>
            </a:endParaRPr>
          </a:p>
        </p:txBody>
      </p:sp>
      <p:sp>
        <p:nvSpPr>
          <p:cNvPr id="163" name="CustomShape 2"/>
          <p:cNvSpPr/>
          <p:nvPr/>
        </p:nvSpPr>
        <p:spPr>
          <a:xfrm>
            <a:off x="360000" y="1769040"/>
            <a:ext cx="9070920" cy="5430240"/>
          </a:xfrm>
          <a:prstGeom prst="rect">
            <a:avLst/>
          </a:prstGeom>
          <a:noFill/>
          <a:ln>
            <a:noFill/>
          </a:ln>
        </p:spPr>
        <p:style>
          <a:lnRef idx="0"/>
          <a:fillRef idx="0"/>
          <a:effectRef idx="0"/>
          <a:fontRef idx="minor"/>
        </p:style>
        <p:txBody>
          <a:bodyPr lIns="0" rIns="0" tIns="0" bIns="0"/>
          <a:p>
            <a:pPr marL="432000" indent="-323280" algn="just">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Arial"/>
                <a:ea typeface="DejaVu Sans"/>
              </a:rPr>
              <a:t>The Magento architecture comes with </a:t>
            </a:r>
            <a:r>
              <a:rPr b="1" lang="en-IN" sz="2600" spc="-1" strike="noStrike">
                <a:solidFill>
                  <a:srgbClr val="000000"/>
                </a:solidFill>
                <a:uFill>
                  <a:solidFill>
                    <a:srgbClr val="ffffff"/>
                  </a:solidFill>
                </a:uFill>
                <a:latin typeface="Arial"/>
                <a:ea typeface="DejaVu Sans"/>
              </a:rPr>
              <a:t>Models, Views and Controllers.</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1" lang="en-IN" sz="2600" spc="-1" strike="noStrike">
                <a:solidFill>
                  <a:srgbClr val="000000"/>
                </a:solidFill>
                <a:uFill>
                  <a:solidFill>
                    <a:srgbClr val="ffffff"/>
                  </a:solidFill>
                </a:uFill>
                <a:latin typeface="Arial"/>
                <a:ea typeface="DejaVu Sans"/>
              </a:rPr>
              <a:t>User Request: </a:t>
            </a:r>
            <a:r>
              <a:rPr b="0" lang="en-IN" sz="2600" spc="-1" strike="noStrike">
                <a:solidFill>
                  <a:srgbClr val="000000"/>
                </a:solidFill>
                <a:uFill>
                  <a:solidFill>
                    <a:srgbClr val="ffffff"/>
                  </a:solidFill>
                </a:uFill>
                <a:latin typeface="Arial"/>
                <a:ea typeface="DejaVu Sans"/>
              </a:rPr>
              <a:t>The user sends a request to a server in the form of request message where web browsers, search engines, etc. act like clients.</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1" lang="en-IN" sz="2600" spc="-1" strike="noStrike">
                <a:solidFill>
                  <a:srgbClr val="000000"/>
                </a:solidFill>
                <a:uFill>
                  <a:solidFill>
                    <a:srgbClr val="ffffff"/>
                  </a:solidFill>
                </a:uFill>
                <a:latin typeface="Arial"/>
                <a:ea typeface="DejaVu Sans"/>
              </a:rPr>
              <a:t>View: </a:t>
            </a:r>
            <a:r>
              <a:rPr b="0" lang="en-IN" sz="2600" spc="-1" strike="noStrike">
                <a:solidFill>
                  <a:srgbClr val="000000"/>
                </a:solidFill>
                <a:uFill>
                  <a:solidFill>
                    <a:srgbClr val="ffffff"/>
                  </a:solidFill>
                </a:uFill>
                <a:latin typeface="Arial"/>
                <a:ea typeface="DejaVu Sans"/>
              </a:rPr>
              <a:t>View represents the data in particular format. It is the user interface which is responsible for displaying the response for user request. It specifies an idea behind the presentation of the model's data to the user. Views are used to reflect "how your data should look like".</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1" lang="en-IN" sz="2600" spc="-1" strike="noStrike">
                <a:solidFill>
                  <a:srgbClr val="000000"/>
                </a:solidFill>
                <a:uFill>
                  <a:solidFill>
                    <a:srgbClr val="ffffff"/>
                  </a:solidFill>
                </a:uFill>
                <a:latin typeface="Arial"/>
                <a:ea typeface="DejaVu Sans"/>
              </a:rPr>
              <a:t>Controller:</a:t>
            </a:r>
            <a:r>
              <a:rPr b="0" lang="en-IN" sz="2600" spc="-1" strike="noStrike">
                <a:solidFill>
                  <a:srgbClr val="000000"/>
                </a:solidFill>
                <a:uFill>
                  <a:solidFill>
                    <a:srgbClr val="ffffff"/>
                  </a:solidFill>
                </a:uFill>
                <a:latin typeface="Arial"/>
                <a:ea typeface="DejaVu Sans"/>
              </a:rPr>
              <a:t> The controller is responsible for responding to user input and perform interactions on the data model objects. It uses models to process the data and send responses back to the view.</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1" lang="en-IN" sz="2600" spc="-1" strike="noStrike">
                <a:solidFill>
                  <a:srgbClr val="000000"/>
                </a:solidFill>
                <a:uFill>
                  <a:solidFill>
                    <a:srgbClr val="ffffff"/>
                  </a:solidFill>
                </a:uFill>
                <a:latin typeface="Arial"/>
                <a:ea typeface="DejaVu Sans"/>
              </a:rPr>
              <a:t>Model:</a:t>
            </a:r>
            <a:r>
              <a:rPr b="0" lang="en-IN" sz="2600" spc="-1" strike="noStrike">
                <a:solidFill>
                  <a:srgbClr val="000000"/>
                </a:solidFill>
                <a:uFill>
                  <a:solidFill>
                    <a:srgbClr val="ffffff"/>
                  </a:solidFill>
                </a:uFill>
                <a:latin typeface="Arial"/>
                <a:ea typeface="DejaVu Sans"/>
              </a:rPr>
              <a:t> The model is responsible for managing the data of the application. It contains logic of the data and represents basic data object in the framework. It responds to request from the view and to the instructions from the controller to update itself.</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1" lang="en-IN" sz="2600" spc="-1" strike="noStrike">
                <a:solidFill>
                  <a:srgbClr val="000000"/>
                </a:solidFill>
                <a:uFill>
                  <a:solidFill>
                    <a:srgbClr val="ffffff"/>
                  </a:solidFill>
                </a:uFill>
                <a:latin typeface="Arial"/>
                <a:ea typeface="DejaVu Sans"/>
              </a:rPr>
              <a:t>Database:</a:t>
            </a:r>
            <a:r>
              <a:rPr b="0" lang="en-IN" sz="2600" spc="-1" strike="noStrike">
                <a:solidFill>
                  <a:srgbClr val="000000"/>
                </a:solidFill>
                <a:uFill>
                  <a:solidFill>
                    <a:srgbClr val="ffffff"/>
                  </a:solidFill>
                </a:uFill>
                <a:latin typeface="Arial"/>
                <a:ea typeface="DejaVu Sans"/>
              </a:rPr>
              <a:t> Database contains the information which is requested from the user. When the user requests data, view sends requests to the controller, the controllerrequests from the model and the model fetches the required information from the database and responds to the user.</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1" lang="en-IN" sz="2600" spc="-1" strike="noStrike">
                <a:solidFill>
                  <a:srgbClr val="000000"/>
                </a:solidFill>
                <a:uFill>
                  <a:solidFill>
                    <a:srgbClr val="ffffff"/>
                  </a:solidFill>
                </a:uFill>
                <a:latin typeface="Arial"/>
                <a:ea typeface="DejaVu Sans"/>
              </a:rPr>
              <a:t>WSDL</a:t>
            </a:r>
            <a:r>
              <a:rPr b="0" lang="en-IN" sz="2600" spc="-1" strike="noStrike">
                <a:solidFill>
                  <a:srgbClr val="000000"/>
                </a:solidFill>
                <a:uFill>
                  <a:solidFill>
                    <a:srgbClr val="ffffff"/>
                  </a:solidFill>
                </a:uFill>
                <a:latin typeface="Arial"/>
                <a:ea typeface="DejaVu Sans"/>
              </a:rPr>
              <a:t>: WSDL stands for Web Services Description Language. It is used for describing web services and how to access them</a:t>
            </a:r>
            <a:r>
              <a:rPr b="0" lang="en-IN" sz="3200" spc="-1" strike="noStrike">
                <a:solidFill>
                  <a:srgbClr val="000000"/>
                </a:solidFill>
                <a:uFill>
                  <a:solidFill>
                    <a:srgbClr val="ffffff"/>
                  </a:solidFill>
                </a:uFill>
                <a:latin typeface="Arial"/>
                <a:ea typeface="DejaVu Sans"/>
              </a:rPr>
              <a:t>.</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Part 2: Store Setup</a:t>
            </a:r>
            <a:endParaRPr b="0" lang="en-IN" sz="1800" spc="-1" strike="noStrike">
              <a:solidFill>
                <a:srgbClr val="000000"/>
              </a:solidFill>
              <a:uFill>
                <a:solidFill>
                  <a:srgbClr val="ffffff"/>
                </a:solidFill>
              </a:uFill>
              <a:latin typeface="Arial"/>
            </a:endParaRPr>
          </a:p>
        </p:txBody>
      </p:sp>
      <p:sp>
        <p:nvSpPr>
          <p:cNvPr id="16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gn="just">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Magento Products</a:t>
            </a:r>
            <a:endParaRPr b="0" lang="en-IN" sz="1800" spc="-1" strike="noStrike">
              <a:solidFill>
                <a:srgbClr val="000000"/>
              </a:solidFill>
              <a:uFill>
                <a:solidFill>
                  <a:srgbClr val="ffffff"/>
                </a:solidFill>
              </a:uFill>
              <a:latin typeface="Arial"/>
            </a:endParaRPr>
          </a:p>
          <a:p>
            <a:pPr lvl="1" marL="864000" indent="-323280" algn="just">
              <a:lnSpc>
                <a:spcPct val="100000"/>
              </a:lnSpc>
              <a:buClr>
                <a:srgbClr val="000000"/>
              </a:buClr>
              <a:buSzPct val="75000"/>
              <a:buFont typeface="Symbol"/>
              <a:buChar char=""/>
            </a:pPr>
            <a:r>
              <a:rPr b="0" lang="en-IN" sz="2800" spc="-1" strike="noStrike">
                <a:solidFill>
                  <a:srgbClr val="000000"/>
                </a:solidFill>
                <a:uFill>
                  <a:solidFill>
                    <a:srgbClr val="ffffff"/>
                  </a:solidFill>
                </a:uFill>
                <a:latin typeface="Arial"/>
                <a:ea typeface="DejaVu Sans"/>
              </a:rPr>
              <a:t>Products are the items or things that are sold in Magento. Product can be anything that is capable of satisfying the customer’s needs. This includes both physical products and services.</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Simple Products</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Grouped Products</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Configurable Products</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r>
              <a:rPr b="0" lang="en-IN" sz="3200" spc="-1" strike="noStrike">
                <a:solidFill>
                  <a:srgbClr val="000000"/>
                </a:solidFill>
                <a:uFill>
                  <a:solidFill>
                    <a:srgbClr val="ffffff"/>
                  </a:solidFill>
                </a:uFill>
                <a:latin typeface="Arial"/>
                <a:ea typeface="DejaVu Sans"/>
              </a:rPr>
              <a:t>Virtual Products</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r>
              <a:rPr b="0" lang="en-IN" sz="3200" spc="-1" strike="noStrike">
                <a:solidFill>
                  <a:srgbClr val="000000"/>
                </a:solidFill>
                <a:uFill>
                  <a:solidFill>
                    <a:srgbClr val="ffffff"/>
                  </a:solidFill>
                </a:uFill>
                <a:latin typeface="Arial"/>
                <a:ea typeface="DejaVu Sans"/>
              </a:rPr>
              <a:t>Bundled Products</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Downloadable Products</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504000" y="301320"/>
            <a:ext cx="9070920" cy="1261440"/>
          </a:xfrm>
          <a:prstGeom prst="rect">
            <a:avLst/>
          </a:prstGeom>
          <a:noFill/>
          <a:ln>
            <a:noFill/>
          </a:ln>
        </p:spPr>
        <p:style>
          <a:lnRef idx="0"/>
          <a:fillRef idx="0"/>
          <a:effectRef idx="0"/>
          <a:fontRef idx="minor"/>
        </p:style>
      </p:sp>
      <p:sp>
        <p:nvSpPr>
          <p:cNvPr id="167" name="CustomShape 2"/>
          <p:cNvSpPr/>
          <p:nvPr/>
        </p:nvSpPr>
        <p:spPr>
          <a:xfrm>
            <a:off x="504000" y="1769040"/>
            <a:ext cx="8927280" cy="5142240"/>
          </a:xfrm>
          <a:prstGeom prst="rect">
            <a:avLst/>
          </a:prstGeom>
          <a:noFill/>
          <a:ln>
            <a:noFill/>
          </a:ln>
        </p:spPr>
        <p:style>
          <a:lnRef idx="0"/>
          <a:fillRef idx="0"/>
          <a:effectRef idx="0"/>
          <a:fontRef idx="minor"/>
        </p:style>
        <p:txBody>
          <a:bodyPr lIns="0" rIns="0" tIns="0" bIns="0"/>
          <a:p>
            <a:pPr marL="432000" indent="-323280" algn="just">
              <a:lnSpc>
                <a:spcPct val="100000"/>
              </a:lnSpc>
              <a:buClr>
                <a:srgbClr val="000000"/>
              </a:buClr>
              <a:buSzPct val="45000"/>
              <a:buFont typeface="Wingdings" charset="2"/>
              <a:buChar char=""/>
            </a:pPr>
            <a:r>
              <a:rPr b="1" lang="en-IN" sz="2400" spc="-1" strike="noStrike">
                <a:solidFill>
                  <a:srgbClr val="000000"/>
                </a:solidFill>
                <a:uFill>
                  <a:solidFill>
                    <a:srgbClr val="ffffff"/>
                  </a:solidFill>
                </a:uFill>
                <a:latin typeface="Arial"/>
                <a:ea typeface="DejaVu Sans"/>
              </a:rPr>
              <a:t>Simple Products: </a:t>
            </a:r>
            <a:r>
              <a:rPr b="0" lang="en-IN" sz="2400" spc="-1" strike="noStrike">
                <a:solidFill>
                  <a:srgbClr val="000000"/>
                </a:solidFill>
                <a:uFill>
                  <a:solidFill>
                    <a:srgbClr val="ffffff"/>
                  </a:solidFill>
                </a:uFill>
                <a:latin typeface="Arial"/>
                <a:ea typeface="DejaVu Sans"/>
              </a:rPr>
              <a:t>These are general product type, which are the most used products. In this section, there are no options for selecting size or color of the product. </a:t>
            </a:r>
            <a:endParaRPr b="0" lang="en-IN" sz="1800" spc="-1" strike="noStrike">
              <a:solidFill>
                <a:srgbClr val="000000"/>
              </a:solidFill>
              <a:uFill>
                <a:solidFill>
                  <a:srgbClr val="ffffff"/>
                </a:solidFill>
              </a:uFill>
              <a:latin typeface="Arial"/>
            </a:endParaRPr>
          </a:p>
          <a:p>
            <a:pPr lvl="1" marL="864000" indent="-323280" algn="just">
              <a:lnSpc>
                <a:spcPct val="100000"/>
              </a:lnSpc>
              <a:buClr>
                <a:srgbClr val="000000"/>
              </a:buClr>
              <a:buSzPct val="75000"/>
              <a:buFont typeface="Symbol"/>
              <a:buChar char=""/>
            </a:pPr>
            <a:r>
              <a:rPr b="0" lang="en-IN" sz="2400" spc="-1" strike="noStrike">
                <a:solidFill>
                  <a:srgbClr val="000000"/>
                </a:solidFill>
                <a:uFill>
                  <a:solidFill>
                    <a:srgbClr val="ffffff"/>
                  </a:solidFill>
                </a:uFill>
                <a:latin typeface="Arial"/>
                <a:ea typeface="DejaVu Sans"/>
              </a:rPr>
              <a:t>Example: Coffee cup, DVD's,Camera lens, etc.</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1" lang="en-IN" sz="2400" spc="-1" strike="noStrike">
                <a:solidFill>
                  <a:srgbClr val="000000"/>
                </a:solidFill>
                <a:uFill>
                  <a:solidFill>
                    <a:srgbClr val="ffffff"/>
                  </a:solidFill>
                </a:uFill>
                <a:latin typeface="Arial"/>
                <a:ea typeface="DejaVu Sans"/>
              </a:rPr>
              <a:t>Grouped Products:</a:t>
            </a:r>
            <a:r>
              <a:rPr b="0" lang="en-IN" sz="2400" spc="-1" strike="noStrike">
                <a:solidFill>
                  <a:srgbClr val="000000"/>
                </a:solidFill>
                <a:uFill>
                  <a:solidFill>
                    <a:srgbClr val="ffffff"/>
                  </a:solidFill>
                </a:uFill>
                <a:latin typeface="Arial"/>
                <a:ea typeface="DejaVu Sans"/>
              </a:rPr>
              <a:t>This is a group of simple products. In this type, you cannot specify a specific price for a product; you can just specify the discount. </a:t>
            </a:r>
            <a:endParaRPr b="0" lang="en-IN" sz="1800" spc="-1" strike="noStrike">
              <a:solidFill>
                <a:srgbClr val="000000"/>
              </a:solidFill>
              <a:uFill>
                <a:solidFill>
                  <a:srgbClr val="ffffff"/>
                </a:solidFill>
              </a:uFill>
              <a:latin typeface="Arial"/>
            </a:endParaRPr>
          </a:p>
          <a:p>
            <a:pPr lvl="1" marL="864000" indent="-323280" algn="just">
              <a:lnSpc>
                <a:spcPct val="100000"/>
              </a:lnSpc>
              <a:buClr>
                <a:srgbClr val="000000"/>
              </a:buClr>
              <a:buSzPct val="75000"/>
              <a:buFont typeface="Symbol"/>
              <a:buChar char=""/>
            </a:pPr>
            <a:r>
              <a:rPr b="0" lang="en-IN" sz="2400" spc="-1" strike="noStrike">
                <a:solidFill>
                  <a:srgbClr val="000000"/>
                </a:solidFill>
                <a:uFill>
                  <a:solidFill>
                    <a:srgbClr val="ffffff"/>
                  </a:solidFill>
                </a:uFill>
                <a:latin typeface="Arial"/>
                <a:ea typeface="DejaVu Sans"/>
              </a:rPr>
              <a:t>Example: Cell phone + Memory card + Earphone</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1" lang="en-IN" sz="2400" spc="-1" strike="noStrike">
                <a:solidFill>
                  <a:srgbClr val="000000"/>
                </a:solidFill>
                <a:uFill>
                  <a:solidFill>
                    <a:srgbClr val="ffffff"/>
                  </a:solidFill>
                </a:uFill>
                <a:latin typeface="Arial"/>
                <a:ea typeface="DejaVu Sans"/>
              </a:rPr>
              <a:t>Configurable Products:</a:t>
            </a:r>
            <a:r>
              <a:rPr b="0" lang="en-IN" sz="2400" spc="-1" strike="noStrike">
                <a:solidFill>
                  <a:srgbClr val="000000"/>
                </a:solidFill>
                <a:uFill>
                  <a:solidFill>
                    <a:srgbClr val="ffffff"/>
                  </a:solidFill>
                </a:uFill>
                <a:latin typeface="Arial"/>
                <a:ea typeface="DejaVu Sans"/>
              </a:rPr>
              <a:t>In this type, customers can select products according to their color and size before purchasing. </a:t>
            </a:r>
            <a:endParaRPr b="0" lang="en-IN" sz="1800" spc="-1" strike="noStrike">
              <a:solidFill>
                <a:srgbClr val="000000"/>
              </a:solidFill>
              <a:uFill>
                <a:solidFill>
                  <a:srgbClr val="ffffff"/>
                </a:solidFill>
              </a:uFill>
              <a:latin typeface="Arial"/>
            </a:endParaRPr>
          </a:p>
          <a:p>
            <a:pPr lvl="1" marL="864000" indent="-323280" algn="just">
              <a:lnSpc>
                <a:spcPct val="100000"/>
              </a:lnSpc>
              <a:buClr>
                <a:srgbClr val="000000"/>
              </a:buClr>
              <a:buSzPct val="75000"/>
              <a:buFont typeface="Symbol"/>
              <a:buChar char=""/>
            </a:pPr>
            <a:r>
              <a:rPr b="0" lang="en-IN" sz="2400" spc="-1" strike="noStrike">
                <a:solidFill>
                  <a:srgbClr val="000000"/>
                </a:solidFill>
                <a:uFill>
                  <a:solidFill>
                    <a:srgbClr val="ffffff"/>
                  </a:solidFill>
                </a:uFill>
                <a:latin typeface="Arial"/>
                <a:ea typeface="DejaVu Sans"/>
              </a:rPr>
              <a:t>Example: Cell phones obtained in different colors and sizes.</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1" lang="en-IN" sz="2400" spc="-1" strike="noStrike">
                <a:solidFill>
                  <a:srgbClr val="000000"/>
                </a:solidFill>
                <a:uFill>
                  <a:solidFill>
                    <a:srgbClr val="ffffff"/>
                  </a:solidFill>
                </a:uFill>
                <a:latin typeface="Arial"/>
                <a:ea typeface="DejaVu Sans"/>
              </a:rPr>
              <a:t>Virtual Products:</a:t>
            </a:r>
            <a:r>
              <a:rPr b="0" lang="en-IN" sz="2400" spc="-1" strike="noStrike">
                <a:solidFill>
                  <a:srgbClr val="000000"/>
                </a:solidFill>
                <a:uFill>
                  <a:solidFill>
                    <a:srgbClr val="ffffff"/>
                  </a:solidFill>
                </a:uFill>
                <a:latin typeface="Arial"/>
                <a:ea typeface="DejaVu Sans"/>
              </a:rPr>
              <a:t>Virtual products are those which do not have physical counterpart, i.e. these are used forvirtual items. These products cannot be shipped or stocked. </a:t>
            </a:r>
            <a:endParaRPr b="0" lang="en-IN" sz="1800" spc="-1" strike="noStrike">
              <a:solidFill>
                <a:srgbClr val="000000"/>
              </a:solidFill>
              <a:uFill>
                <a:solidFill>
                  <a:srgbClr val="ffffff"/>
                </a:solidFill>
              </a:uFill>
              <a:latin typeface="Arial"/>
            </a:endParaRPr>
          </a:p>
          <a:p>
            <a:pPr lvl="1" marL="864000" indent="-323280" algn="just">
              <a:lnSpc>
                <a:spcPct val="100000"/>
              </a:lnSpc>
              <a:buClr>
                <a:srgbClr val="000000"/>
              </a:buClr>
              <a:buSzPct val="75000"/>
              <a:buFont typeface="Symbol"/>
              <a:buChar char=""/>
            </a:pPr>
            <a:r>
              <a:rPr b="0" lang="en-IN" sz="2400" spc="-1" strike="noStrike">
                <a:solidFill>
                  <a:srgbClr val="000000"/>
                </a:solidFill>
                <a:uFill>
                  <a:solidFill>
                    <a:srgbClr val="ffffff"/>
                  </a:solidFill>
                </a:uFill>
                <a:latin typeface="Arial"/>
                <a:ea typeface="DejaVu Sans"/>
              </a:rPr>
              <a:t>Example: Online training courses.</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4000" y="301320"/>
            <a:ext cx="9070920" cy="1261440"/>
          </a:xfrm>
          <a:prstGeom prst="rect">
            <a:avLst/>
          </a:prstGeom>
          <a:noFill/>
          <a:ln>
            <a:noFill/>
          </a:ln>
        </p:spPr>
        <p:style>
          <a:lnRef idx="0"/>
          <a:fillRef idx="0"/>
          <a:effectRef idx="0"/>
          <a:fontRef idx="minor"/>
        </p:style>
      </p:sp>
      <p:sp>
        <p:nvSpPr>
          <p:cNvPr id="16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gn="just">
              <a:lnSpc>
                <a:spcPct val="100000"/>
              </a:lnSpc>
              <a:buClr>
                <a:srgbClr val="000000"/>
              </a:buClr>
              <a:buSzPct val="45000"/>
              <a:buFont typeface="Wingdings" charset="2"/>
              <a:buChar char=""/>
            </a:pPr>
            <a:r>
              <a:rPr b="1" lang="en-IN" sz="2400" spc="-1" strike="noStrike">
                <a:solidFill>
                  <a:srgbClr val="000000"/>
                </a:solidFill>
                <a:uFill>
                  <a:solidFill>
                    <a:srgbClr val="ffffff"/>
                  </a:solidFill>
                </a:uFill>
                <a:latin typeface="Arial"/>
                <a:ea typeface="DejaVu Sans"/>
              </a:rPr>
              <a:t>Bundled Products: </a:t>
            </a:r>
            <a:r>
              <a:rPr b="0" lang="en-IN" sz="2400" spc="-1" strike="noStrike">
                <a:solidFill>
                  <a:srgbClr val="000000"/>
                </a:solidFill>
                <a:uFill>
                  <a:solidFill>
                    <a:srgbClr val="ffffff"/>
                  </a:solidFill>
                </a:uFill>
                <a:latin typeface="Arial"/>
                <a:ea typeface="DejaVu Sans"/>
              </a:rPr>
              <a:t>Bundled products are those products which cannot be sold separately and doesn't give anychoice to the end user.</a:t>
            </a:r>
            <a:endParaRPr b="0" lang="en-IN" sz="1800" spc="-1" strike="noStrike">
              <a:solidFill>
                <a:srgbClr val="000000"/>
              </a:solidFill>
              <a:uFill>
                <a:solidFill>
                  <a:srgbClr val="ffffff"/>
                </a:solidFill>
              </a:uFill>
              <a:latin typeface="Arial"/>
            </a:endParaRPr>
          </a:p>
          <a:p>
            <a:pPr lvl="1" marL="864000" indent="-323280" algn="just">
              <a:lnSpc>
                <a:spcPct val="100000"/>
              </a:lnSpc>
              <a:buClr>
                <a:srgbClr val="000000"/>
              </a:buClr>
              <a:buSzPct val="75000"/>
              <a:buFont typeface="Symbol"/>
              <a:buChar char=""/>
            </a:pPr>
            <a:r>
              <a:rPr b="0" lang="en-IN" sz="2400" spc="-1" strike="noStrike">
                <a:solidFill>
                  <a:srgbClr val="000000"/>
                </a:solidFill>
                <a:uFill>
                  <a:solidFill>
                    <a:srgbClr val="ffffff"/>
                  </a:solidFill>
                </a:uFill>
                <a:latin typeface="Arial"/>
                <a:ea typeface="DejaVu Sans"/>
              </a:rPr>
              <a:t>Example: Consider you want to buy a cell phone which includes earphone, memory card, battery, charging cable, etc. These are together called bundled products. These products cannot be sold individually but can be sold within the bundle product.</a:t>
            </a:r>
            <a:endParaRPr b="0" lang="en-IN" sz="1800" spc="-1" strike="noStrike">
              <a:solidFill>
                <a:srgbClr val="000000"/>
              </a:solidFill>
              <a:uFill>
                <a:solidFill>
                  <a:srgbClr val="ffffff"/>
                </a:solidFill>
              </a:uFill>
              <a:latin typeface="Arial"/>
            </a:endParaRPr>
          </a:p>
          <a:p>
            <a:pPr marL="108360" algn="just">
              <a:lnSpc>
                <a:spcPct val="100000"/>
              </a:lnSpc>
            </a:pP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1" lang="en-IN" sz="2400" spc="-1" strike="noStrike">
                <a:solidFill>
                  <a:srgbClr val="000000"/>
                </a:solidFill>
                <a:uFill>
                  <a:solidFill>
                    <a:srgbClr val="ffffff"/>
                  </a:solidFill>
                </a:uFill>
                <a:latin typeface="Arial"/>
                <a:ea typeface="DejaVu Sans"/>
              </a:rPr>
              <a:t>Downloadable Products: </a:t>
            </a:r>
            <a:r>
              <a:rPr b="0" lang="en-IN" sz="2400" spc="-1" strike="noStrike">
                <a:solidFill>
                  <a:srgbClr val="000000"/>
                </a:solidFill>
                <a:uFill>
                  <a:solidFill>
                    <a:srgbClr val="ffffff"/>
                  </a:solidFill>
                </a:uFill>
                <a:latin typeface="Arial"/>
                <a:ea typeface="DejaVu Sans"/>
              </a:rPr>
              <a:t>Products which are available for download are known as downloadable products.</a:t>
            </a: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Product Attributes</a:t>
            </a:r>
            <a:endParaRPr b="0" lang="en-IN" sz="1800" spc="-1" strike="noStrike">
              <a:solidFill>
                <a:srgbClr val="000000"/>
              </a:solidFill>
              <a:uFill>
                <a:solidFill>
                  <a:srgbClr val="ffffff"/>
                </a:solidFill>
              </a:uFill>
              <a:latin typeface="Arial"/>
            </a:endParaRPr>
          </a:p>
        </p:txBody>
      </p:sp>
      <p:sp>
        <p:nvSpPr>
          <p:cNvPr id="171" name="CustomShape 2"/>
          <p:cNvSpPr/>
          <p:nvPr/>
        </p:nvSpPr>
        <p:spPr>
          <a:xfrm>
            <a:off x="504000" y="1368000"/>
            <a:ext cx="9070920" cy="4784760"/>
          </a:xfrm>
          <a:prstGeom prst="rect">
            <a:avLst/>
          </a:prstGeom>
          <a:noFill/>
          <a:ln>
            <a:noFill/>
          </a:ln>
        </p:spPr>
        <p:style>
          <a:lnRef idx="0"/>
          <a:fillRef idx="0"/>
          <a:effectRef idx="0"/>
          <a:fontRef idx="minor"/>
        </p:style>
        <p:txBody>
          <a:bodyPr lIns="0" rIns="0" tIns="0" bIns="0"/>
          <a:p>
            <a:pPr marL="432000" indent="-323280" algn="just">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Arial"/>
                <a:ea typeface="DejaVu Sans"/>
              </a:rPr>
              <a:t>Attribute describes the property of the product.</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Arial"/>
                <a:ea typeface="DejaVu Sans"/>
              </a:rPr>
              <a:t>Product attributes helps to set product properties such as color, size width, height, etc. and makes the product unique. </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Arial"/>
                <a:ea typeface="DejaVu Sans"/>
              </a:rPr>
              <a:t>Add as many attributes to your product as required.</a:t>
            </a:r>
            <a:endParaRPr b="0" lang="en-IN" sz="1800" spc="-1" strike="noStrike">
              <a:solidFill>
                <a:srgbClr val="000000"/>
              </a:solidFill>
              <a:uFill>
                <a:solidFill>
                  <a:srgbClr val="ffffff"/>
                </a:solidFill>
              </a:uFill>
              <a:latin typeface="Arial"/>
            </a:endParaRPr>
          </a:p>
          <a:p>
            <a:pPr marL="108360" algn="just">
              <a:lnSpc>
                <a:spcPct val="100000"/>
              </a:lnSpc>
            </a:pP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Arial"/>
                <a:ea typeface="DejaVu Sans"/>
              </a:rPr>
              <a:t>The following steps describe, how to set up the attributes for products in Magento:</a:t>
            </a: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504000" y="301320"/>
            <a:ext cx="9070920" cy="1261440"/>
          </a:xfrm>
          <a:prstGeom prst="rect">
            <a:avLst/>
          </a:prstGeom>
          <a:noFill/>
          <a:ln>
            <a:noFill/>
          </a:ln>
        </p:spPr>
        <p:style>
          <a:lnRef idx="0"/>
          <a:fillRef idx="0"/>
          <a:effectRef idx="0"/>
          <a:fontRef idx="minor"/>
        </p:style>
      </p:sp>
      <p:sp>
        <p:nvSpPr>
          <p:cNvPr id="173" name="CustomShape 2"/>
          <p:cNvSpPr/>
          <p:nvPr/>
        </p:nvSpPr>
        <p:spPr>
          <a:xfrm>
            <a:off x="504000" y="1769040"/>
            <a:ext cx="9070920" cy="4383720"/>
          </a:xfrm>
          <a:prstGeom prst="rect">
            <a:avLst/>
          </a:prstGeom>
          <a:noFill/>
          <a:ln>
            <a:noFill/>
          </a:ln>
        </p:spPr>
        <p:style>
          <a:lnRef idx="0"/>
          <a:fillRef idx="0"/>
          <a:effectRef idx="0"/>
          <a:fontRef idx="minor"/>
        </p:style>
      </p:sp>
      <p:sp>
        <p:nvSpPr>
          <p:cNvPr id="174" name="TextShape 3"/>
          <p:cNvSpPr txBox="1"/>
          <p:nvPr/>
        </p:nvSpPr>
        <p:spPr>
          <a:xfrm>
            <a:off x="504000" y="301320"/>
            <a:ext cx="9070920" cy="1261440"/>
          </a:xfrm>
          <a:prstGeom prst="rect">
            <a:avLst/>
          </a:prstGeom>
          <a:noFill/>
          <a:ln>
            <a:noFill/>
          </a:ln>
        </p:spPr>
        <p:txBody>
          <a:bodyPr lIns="0" rIns="0" tIns="0" bIns="0" anchor="ctr"/>
          <a:p>
            <a:endParaRPr b="0" lang="en-US" sz="1800" spc="-1" strike="noStrike">
              <a:solidFill>
                <a:srgbClr val="000000"/>
              </a:solidFill>
              <a:uFill>
                <a:solidFill>
                  <a:srgbClr val="ffffff"/>
                </a:solidFill>
              </a:uFill>
              <a:latin typeface="Arial"/>
            </a:endParaRPr>
          </a:p>
        </p:txBody>
      </p:sp>
      <p:sp>
        <p:nvSpPr>
          <p:cNvPr id="175" name="TextShape 4"/>
          <p:cNvSpPr txBox="1"/>
          <p:nvPr/>
        </p:nvSpPr>
        <p:spPr>
          <a:xfrm>
            <a:off x="504000" y="1769040"/>
            <a:ext cx="9070920" cy="4383720"/>
          </a:xfrm>
          <a:prstGeom prst="rect">
            <a:avLst/>
          </a:prstGeom>
          <a:noFill/>
          <a:ln>
            <a:noFill/>
          </a:ln>
        </p:spPr>
        <p:txBody>
          <a:bodyPr lIns="0" rIns="0" tIns="0" bIns="0"/>
          <a:p>
            <a:pPr marL="83160" algn="just">
              <a:lnSpc>
                <a:spcPct val="100000"/>
              </a:lnSpc>
            </a:pPr>
            <a:r>
              <a:rPr b="0" lang="en-US" sz="2400" spc="-1" strike="noStrike">
                <a:solidFill>
                  <a:srgbClr val="000000"/>
                </a:solidFill>
                <a:uFill>
                  <a:solidFill>
                    <a:srgbClr val="ffffff"/>
                  </a:solidFill>
                </a:uFill>
                <a:latin typeface="Arial"/>
                <a:ea typeface="DejaVu Sans"/>
              </a:rPr>
              <a:t>Step (1): Login to your Magento Admin Panel.</a:t>
            </a:r>
            <a:endParaRPr b="0" lang="en-US" sz="2800" spc="-1" strike="noStrike">
              <a:solidFill>
                <a:srgbClr val="000000"/>
              </a:solidFill>
              <a:uFill>
                <a:solidFill>
                  <a:srgbClr val="ffffff"/>
                </a:solidFill>
              </a:uFill>
              <a:latin typeface="Arial"/>
            </a:endParaRPr>
          </a:p>
          <a:p>
            <a:pPr marL="83160" algn="just">
              <a:lnSpc>
                <a:spcPct val="100000"/>
              </a:lnSpc>
            </a:pPr>
            <a:r>
              <a:rPr b="0" lang="en-US" sz="2400" spc="-1" strike="noStrike">
                <a:solidFill>
                  <a:srgbClr val="000000"/>
                </a:solidFill>
                <a:uFill>
                  <a:solidFill>
                    <a:srgbClr val="ffffff"/>
                  </a:solidFill>
                </a:uFill>
                <a:latin typeface="Arial"/>
                <a:ea typeface="DejaVu Sans"/>
              </a:rPr>
              <a:t>Step (2): Go to Product -&gt; Catalog and select Attributes from the dropdown menu and click on the Manage Attributes option.</a:t>
            </a:r>
            <a:endParaRPr b="0" lang="en-US" sz="2800" spc="-1" strike="noStrike">
              <a:solidFill>
                <a:srgbClr val="000000"/>
              </a:solidFill>
              <a:uFill>
                <a:solidFill>
                  <a:srgbClr val="ffffff"/>
                </a:solidFill>
              </a:uFill>
              <a:latin typeface="Arial"/>
            </a:endParaRPr>
          </a:p>
          <a:p>
            <a:pPr marL="108360" algn="just">
              <a:lnSpc>
                <a:spcPct val="100000"/>
              </a:lnSpc>
            </a:pPr>
            <a:r>
              <a:rPr b="0" lang="en-US" sz="2400" spc="-1" strike="noStrike">
                <a:solidFill>
                  <a:srgbClr val="000000"/>
                </a:solidFill>
                <a:uFill>
                  <a:solidFill>
                    <a:srgbClr val="ffffff"/>
                  </a:solidFill>
                </a:uFill>
                <a:latin typeface="Arial"/>
                <a:ea typeface="DejaVu Sans"/>
              </a:rPr>
              <a:t>Step (3): Under Manage Attributes section, you will find different attributes used in the system. For adding new attribute, click on Add New Attribute seen on the top right corner of the screen.</a:t>
            </a:r>
            <a:endParaRPr b="0" lang="en-US" sz="2800" spc="-1" strike="noStrike">
              <a:solidFill>
                <a:srgbClr val="000000"/>
              </a:solidFill>
              <a:uFill>
                <a:solidFill>
                  <a:srgbClr val="ffffff"/>
                </a:solidFill>
              </a:uFill>
              <a:latin typeface="Arial"/>
            </a:endParaRPr>
          </a:p>
          <a:p>
            <a:pPr marL="108360" algn="just">
              <a:lnSpc>
                <a:spcPct val="100000"/>
              </a:lnSpc>
            </a:pPr>
            <a:r>
              <a:rPr b="0" lang="en-US" sz="2400" spc="-1" strike="noStrike">
                <a:solidFill>
                  <a:srgbClr val="000000"/>
                </a:solidFill>
                <a:uFill>
                  <a:solidFill>
                    <a:srgbClr val="ffffff"/>
                  </a:solidFill>
                </a:uFill>
                <a:latin typeface="Arial"/>
                <a:ea typeface="DejaVu Sans"/>
              </a:rPr>
              <a:t> </a:t>
            </a:r>
            <a:endParaRPr b="0" lang="en-US" sz="2800" spc="-1" strike="noStrike">
              <a:solidFill>
                <a:srgbClr val="000000"/>
              </a:solidFill>
              <a:uFill>
                <a:solidFill>
                  <a:srgbClr val="ffffff"/>
                </a:solidFill>
              </a:uFill>
              <a:latin typeface="Arial"/>
            </a:endParaRPr>
          </a:p>
          <a:p>
            <a:endParaRPr b="0" lang="en-US" sz="2800" spc="-1" strike="noStrike">
              <a:solidFill>
                <a:srgbClr val="000000"/>
              </a:solidFill>
              <a:uFill>
                <a:solidFill>
                  <a:srgbClr val="ffffff"/>
                </a:solidFill>
              </a:uFill>
              <a:latin typeface="Arial"/>
            </a:endParaRPr>
          </a:p>
          <a:p>
            <a:pPr>
              <a:lnSpc>
                <a:spcPct val="90000"/>
              </a:lnSpc>
            </a:pPr>
            <a:endParaRPr b="0" lang="en-US" sz="2800" spc="-1" strike="noStrike">
              <a:solidFill>
                <a:srgbClr val="000000"/>
              </a:solidFill>
              <a:uFill>
                <a:solidFill>
                  <a:srgbClr val="ffffff"/>
                </a:solidFill>
              </a:uFill>
              <a:latin typeface="Arial"/>
            </a:endParaRPr>
          </a:p>
        </p:txBody>
      </p:sp>
      <p:pic>
        <p:nvPicPr>
          <p:cNvPr id="176" name="Picture 3" descr=""/>
          <p:cNvPicPr/>
          <p:nvPr/>
        </p:nvPicPr>
        <p:blipFill>
          <a:blip r:embed="rId1"/>
          <a:stretch/>
        </p:blipFill>
        <p:spPr>
          <a:xfrm>
            <a:off x="1411200" y="4284720"/>
            <a:ext cx="7922880" cy="32745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504000" y="301320"/>
            <a:ext cx="9070920" cy="1261440"/>
          </a:xfrm>
          <a:prstGeom prst="rect">
            <a:avLst/>
          </a:prstGeom>
          <a:noFill/>
          <a:ln>
            <a:noFill/>
          </a:ln>
        </p:spPr>
        <p:txBody>
          <a:bodyPr lIns="0" rIns="0" tIns="0" bIns="0" anchor="ctr"/>
          <a:p>
            <a:endParaRPr b="0" lang="en-US" sz="1800" spc="-1" strike="noStrike">
              <a:solidFill>
                <a:srgbClr val="000000"/>
              </a:solidFill>
              <a:uFill>
                <a:solidFill>
                  <a:srgbClr val="ffffff"/>
                </a:solidFill>
              </a:uFill>
              <a:latin typeface="Arial"/>
            </a:endParaRPr>
          </a:p>
        </p:txBody>
      </p:sp>
      <p:sp>
        <p:nvSpPr>
          <p:cNvPr id="178" name="TextShape 2"/>
          <p:cNvSpPr txBox="1"/>
          <p:nvPr/>
        </p:nvSpPr>
        <p:spPr>
          <a:xfrm>
            <a:off x="504000" y="1769040"/>
            <a:ext cx="9070920" cy="4383720"/>
          </a:xfrm>
          <a:prstGeom prst="rect">
            <a:avLst/>
          </a:prstGeom>
          <a:noFill/>
          <a:ln>
            <a:noFill/>
          </a:ln>
        </p:spPr>
        <p:txBody>
          <a:bodyPr lIns="0" rIns="0" tIns="0" bIns="0"/>
          <a:p>
            <a:pPr marL="228600" indent="-228240" algn="just">
              <a:lnSpc>
                <a:spcPct val="100000"/>
              </a:lnSpc>
              <a:buClr>
                <a:srgbClr val="000000"/>
              </a:buClr>
              <a:buFont typeface="Arial"/>
              <a:buChar char="•"/>
            </a:pPr>
            <a:r>
              <a:rPr b="1" lang="en-US" sz="2800" spc="-1" strike="noStrike">
                <a:solidFill>
                  <a:srgbClr val="000000"/>
                </a:solidFill>
                <a:uFill>
                  <a:solidFill>
                    <a:srgbClr val="ffffff"/>
                  </a:solidFill>
                </a:uFill>
                <a:latin typeface="Arial"/>
                <a:ea typeface="DejaVu Sans"/>
              </a:rPr>
              <a:t>Step (4)</a:t>
            </a:r>
            <a:r>
              <a:rPr b="0" lang="en-US" sz="2800" spc="-1" strike="noStrike">
                <a:solidFill>
                  <a:srgbClr val="000000"/>
                </a:solidFill>
                <a:uFill>
                  <a:solidFill>
                    <a:srgbClr val="ffffff"/>
                  </a:solidFill>
                </a:uFill>
                <a:latin typeface="Arial"/>
                <a:ea typeface="DejaVu Sans"/>
              </a:rPr>
              <a:t> − Now you need to set the attribute properties for your product. After setting up all the required attribute properties, click on </a:t>
            </a:r>
            <a:r>
              <a:rPr b="1" lang="en-US" sz="2800" spc="-1" strike="noStrike">
                <a:solidFill>
                  <a:srgbClr val="000000"/>
                </a:solidFill>
                <a:uFill>
                  <a:solidFill>
                    <a:srgbClr val="ffffff"/>
                  </a:solidFill>
                </a:uFill>
                <a:latin typeface="Arial"/>
                <a:ea typeface="DejaVu Sans"/>
              </a:rPr>
              <a:t>Save Attribute</a:t>
            </a:r>
            <a:r>
              <a:rPr b="0" lang="en-US" sz="2800" spc="-1" strike="noStrike">
                <a:solidFill>
                  <a:srgbClr val="000000"/>
                </a:solidFill>
                <a:uFill>
                  <a:solidFill>
                    <a:srgbClr val="ffffff"/>
                  </a:solidFill>
                </a:uFill>
                <a:latin typeface="Arial"/>
                <a:ea typeface="DejaVu Sans"/>
              </a:rPr>
              <a:t> button to store the product information.</a:t>
            </a: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p:txBody>
      </p:sp>
      <p:pic>
        <p:nvPicPr>
          <p:cNvPr id="179" name="Picture 3" descr=""/>
          <p:cNvPicPr/>
          <p:nvPr/>
        </p:nvPicPr>
        <p:blipFill>
          <a:blip r:embed="rId1"/>
          <a:stretch/>
        </p:blipFill>
        <p:spPr>
          <a:xfrm>
            <a:off x="1839960" y="3327480"/>
            <a:ext cx="6532200" cy="43657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504000" y="301320"/>
            <a:ext cx="9070920" cy="1261440"/>
          </a:xfrm>
          <a:prstGeom prst="rect">
            <a:avLst/>
          </a:prstGeom>
          <a:noFill/>
          <a:ln>
            <a:noFill/>
          </a:ln>
        </p:spPr>
        <p:txBody>
          <a:bodyPr lIns="0" rIns="0" tIns="0" bIns="0" anchor="ctr"/>
          <a:p>
            <a:endParaRPr b="0" lang="en-US" sz="1800" spc="-1" strike="noStrike">
              <a:solidFill>
                <a:srgbClr val="000000"/>
              </a:solidFill>
              <a:uFill>
                <a:solidFill>
                  <a:srgbClr val="ffffff"/>
                </a:solidFill>
              </a:uFill>
              <a:latin typeface="Arial"/>
            </a:endParaRPr>
          </a:p>
        </p:txBody>
      </p:sp>
      <p:sp>
        <p:nvSpPr>
          <p:cNvPr id="181" name="TextShape 2"/>
          <p:cNvSpPr txBox="1"/>
          <p:nvPr/>
        </p:nvSpPr>
        <p:spPr>
          <a:xfrm>
            <a:off x="504000" y="1769040"/>
            <a:ext cx="9070920" cy="4383720"/>
          </a:xfrm>
          <a:prstGeom prst="rect">
            <a:avLst/>
          </a:prstGeom>
          <a:noFill/>
          <a:ln>
            <a:noFill/>
          </a:ln>
        </p:spPr>
        <p:txBody>
          <a:bodyPr lIns="0" rIns="0" tIns="0" bIns="0"/>
          <a:p>
            <a:endParaRPr b="0" lang="en-US" sz="2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WEBSITES AND STORES</a:t>
            </a:r>
            <a:endParaRPr b="0" lang="en-IN" sz="1800" spc="-1" strike="noStrike">
              <a:solidFill>
                <a:srgbClr val="000000"/>
              </a:solidFill>
              <a:uFill>
                <a:solidFill>
                  <a:srgbClr val="ffffff"/>
                </a:solidFill>
              </a:uFill>
              <a:latin typeface="Arial"/>
            </a:endParaRPr>
          </a:p>
        </p:txBody>
      </p:sp>
      <p:sp>
        <p:nvSpPr>
          <p:cNvPr id="18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Arial"/>
                <a:ea typeface="DejaVu Sans"/>
              </a:rPr>
              <a:t>Magento supports the creation and management of multiple stores in   a single Magento  installation, Magento has a hierarchy of concepts that define the relationship between the individual stores in a Magento installation.</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Arial"/>
                <a:ea typeface="DejaVu Sans"/>
              </a:rPr>
              <a:t>In Magento, a website  is a collection of </a:t>
            </a:r>
            <a:r>
              <a:rPr b="1" lang="en-IN" sz="2600" spc="-1" strike="noStrike">
                <a:solidFill>
                  <a:srgbClr val="000000"/>
                </a:solidFill>
                <a:uFill>
                  <a:solidFill>
                    <a:srgbClr val="ffffff"/>
                  </a:solidFill>
                </a:uFill>
                <a:latin typeface="Arial"/>
                <a:ea typeface="DejaVu Sans"/>
              </a:rPr>
              <a:t>stores,</a:t>
            </a:r>
            <a:r>
              <a:rPr b="0" lang="en-IN" sz="2600" spc="-1" strike="noStrike">
                <a:solidFill>
                  <a:srgbClr val="000000"/>
                </a:solidFill>
                <a:uFill>
                  <a:solidFill>
                    <a:srgbClr val="ffffff"/>
                  </a:solidFill>
                </a:uFill>
                <a:latin typeface="Arial"/>
                <a:ea typeface="DejaVu Sans"/>
              </a:rPr>
              <a:t> which themselves  are collections of </a:t>
            </a:r>
            <a:r>
              <a:rPr b="1" lang="en-IN" sz="2600" spc="-1" strike="noStrike">
                <a:solidFill>
                  <a:srgbClr val="000000"/>
                </a:solidFill>
                <a:uFill>
                  <a:solidFill>
                    <a:srgbClr val="ffffff"/>
                  </a:solidFill>
                </a:uFill>
                <a:latin typeface="Arial"/>
                <a:ea typeface="DejaVu Sans"/>
              </a:rPr>
              <a:t>store views.</a:t>
            </a:r>
            <a:r>
              <a:rPr b="0" lang="en-IN" sz="26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Arial"/>
                <a:ea typeface="DejaVu Sans"/>
              </a:rPr>
              <a:t>These layers, although perhaps initially confusing, provide you with powerful flexibility when setting up online businesses in Magento.</a:t>
            </a: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504000" y="301320"/>
            <a:ext cx="9070920" cy="1261440"/>
          </a:xfrm>
          <a:prstGeom prst="rect">
            <a:avLst/>
          </a:prstGeom>
          <a:noFill/>
          <a:ln>
            <a:noFill/>
          </a:ln>
        </p:spPr>
        <p:style>
          <a:lnRef idx="0"/>
          <a:fillRef idx="0"/>
          <a:effectRef idx="0"/>
          <a:fontRef idx="minor"/>
        </p:style>
      </p:sp>
      <p:sp>
        <p:nvSpPr>
          <p:cNvPr id="18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A </a:t>
            </a:r>
            <a:r>
              <a:rPr b="1" lang="en-IN" sz="3200" spc="-1" strike="noStrike">
                <a:solidFill>
                  <a:srgbClr val="000000"/>
                </a:solidFill>
                <a:uFill>
                  <a:solidFill>
                    <a:srgbClr val="ffffff"/>
                  </a:solidFill>
                </a:uFill>
                <a:latin typeface="Arial"/>
                <a:ea typeface="DejaVu Sans"/>
              </a:rPr>
              <a:t>website </a:t>
            </a:r>
            <a:r>
              <a:rPr b="0" lang="en-IN" sz="3200" spc="-1" strike="noStrike">
                <a:solidFill>
                  <a:srgbClr val="000000"/>
                </a:solidFill>
                <a:uFill>
                  <a:solidFill>
                    <a:srgbClr val="ffffff"/>
                  </a:solidFill>
                </a:uFill>
                <a:latin typeface="Arial"/>
                <a:ea typeface="DejaVu Sans"/>
              </a:rPr>
              <a:t>is made up of one or more stores which share the same customer information, order information and shoppi ng cart.</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1" lang="en-IN" sz="3200" spc="-1" strike="noStrike">
                <a:solidFill>
                  <a:srgbClr val="000000"/>
                </a:solidFill>
                <a:uFill>
                  <a:solidFill>
                    <a:srgbClr val="ffffff"/>
                  </a:solidFill>
                </a:uFill>
                <a:latin typeface="Arial"/>
                <a:ea typeface="DejaVu Sans"/>
              </a:rPr>
              <a:t>Stores</a:t>
            </a:r>
            <a:r>
              <a:rPr b="0" lang="en-IN" sz="3200" spc="-1" strike="noStrike">
                <a:solidFill>
                  <a:srgbClr val="000000"/>
                </a:solidFill>
                <a:uFill>
                  <a:solidFill>
                    <a:srgbClr val="ffffff"/>
                  </a:solidFill>
                </a:uFill>
                <a:latin typeface="Arial"/>
                <a:ea typeface="DejaVu Sans"/>
              </a:rPr>
              <a:t> are collections of </a:t>
            </a:r>
            <a:r>
              <a:rPr b="1" lang="en-IN" sz="3200" spc="-1" strike="noStrike">
                <a:solidFill>
                  <a:srgbClr val="000000"/>
                </a:solidFill>
                <a:uFill>
                  <a:solidFill>
                    <a:srgbClr val="ffffff"/>
                  </a:solidFill>
                </a:uFill>
                <a:latin typeface="Arial"/>
                <a:ea typeface="DejaVu Sans"/>
              </a:rPr>
              <a:t>store views </a:t>
            </a:r>
            <a:r>
              <a:rPr b="0" lang="en-IN" sz="3200" spc="-1" strike="noStrike">
                <a:solidFill>
                  <a:srgbClr val="000000"/>
                </a:solidFill>
                <a:uFill>
                  <a:solidFill>
                    <a:srgbClr val="ffffff"/>
                  </a:solidFill>
                </a:uFill>
                <a:latin typeface="Arial"/>
                <a:ea typeface="DejaVu Sans"/>
              </a:rPr>
              <a:t>and can be setup in a variety of ways. Their main function is to provide a logical container that allows you to group related store views together in a website.</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Store Views are the actual store </a:t>
            </a:r>
            <a:r>
              <a:rPr b="1" lang="en-IN" sz="3200" spc="-1" strike="noStrike">
                <a:solidFill>
                  <a:srgbClr val="000000"/>
                </a:solidFill>
                <a:uFill>
                  <a:solidFill>
                    <a:srgbClr val="ffffff"/>
                  </a:solidFill>
                </a:uFill>
                <a:latin typeface="Arial"/>
                <a:ea typeface="DejaVu Sans"/>
              </a:rPr>
              <a:t>instances </a:t>
            </a:r>
            <a:r>
              <a:rPr b="0" lang="en-IN" sz="3200" spc="-1" strike="noStrike">
                <a:solidFill>
                  <a:srgbClr val="000000"/>
                </a:solidFill>
                <a:uFill>
                  <a:solidFill>
                    <a:srgbClr val="ffffff"/>
                  </a:solidFill>
                </a:uFill>
                <a:latin typeface="Arial"/>
                <a:ea typeface="DejaVu Sans"/>
              </a:rPr>
              <a:t>in Magento. Most stores will have a </a:t>
            </a:r>
            <a:r>
              <a:rPr b="1" lang="en-IN" sz="3200" spc="-1" strike="noStrike">
                <a:solidFill>
                  <a:srgbClr val="000000"/>
                </a:solidFill>
                <a:uFill>
                  <a:solidFill>
                    <a:srgbClr val="ffffff"/>
                  </a:solidFill>
                </a:uFill>
                <a:latin typeface="Arial"/>
                <a:ea typeface="DejaVu Sans"/>
              </a:rPr>
              <a:t>single</a:t>
            </a:r>
            <a:r>
              <a:rPr b="0" lang="en-IN" sz="3200" spc="-1" strike="noStrike">
                <a:solidFill>
                  <a:srgbClr val="000000"/>
                </a:solidFill>
                <a:uFill>
                  <a:solidFill>
                    <a:srgbClr val="ffffff"/>
                  </a:solidFill>
                </a:uFill>
                <a:latin typeface="Arial"/>
                <a:ea typeface="DejaVu Sans"/>
              </a:rPr>
              <a:t> store view associated with them. But a store can also have </a:t>
            </a:r>
            <a:r>
              <a:rPr b="1" lang="en-IN" sz="3200" spc="-1" strike="noStrike">
                <a:solidFill>
                  <a:srgbClr val="000000"/>
                </a:solidFill>
                <a:uFill>
                  <a:solidFill>
                    <a:srgbClr val="ffffff"/>
                  </a:solidFill>
                </a:uFill>
                <a:latin typeface="Arial"/>
                <a:ea typeface="DejaVu Sans"/>
              </a:rPr>
              <a:t>multiple</a:t>
            </a:r>
            <a:r>
              <a:rPr b="0" lang="en-IN" sz="3200" spc="-1" strike="noStrike">
                <a:solidFill>
                  <a:srgbClr val="000000"/>
                </a:solidFill>
                <a:uFill>
                  <a:solidFill>
                    <a:srgbClr val="ffffff"/>
                  </a:solidFill>
                </a:uFill>
                <a:latin typeface="Arial"/>
                <a:ea typeface="DejaVu Sans"/>
              </a:rPr>
              <a:t> store views, which are typically used for different languages. </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Therefore, if you wanted to have a store displayed in </a:t>
            </a:r>
            <a:r>
              <a:rPr b="1" lang="en-IN" sz="3200" spc="-1" strike="noStrike">
                <a:solidFill>
                  <a:srgbClr val="000000"/>
                </a:solidFill>
                <a:uFill>
                  <a:solidFill>
                    <a:srgbClr val="ffffff"/>
                  </a:solidFill>
                </a:uFill>
                <a:latin typeface="Arial"/>
                <a:ea typeface="DejaVu Sans"/>
              </a:rPr>
              <a:t>English and Spanish</a:t>
            </a:r>
            <a:endParaRPr b="0" lang="en-IN"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IN" sz="2800" spc="-1" strike="noStrike">
                <a:solidFill>
                  <a:srgbClr val="000000"/>
                </a:solidFill>
                <a:uFill>
                  <a:solidFill>
                    <a:srgbClr val="ffffff"/>
                  </a:solidFill>
                </a:uFill>
                <a:latin typeface="Arial"/>
                <a:ea typeface="DejaVu Sans"/>
              </a:rPr>
              <a:t>For example, you could create the store once and create two different store views for that store.</a:t>
            </a:r>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04000" y="234000"/>
            <a:ext cx="9070920" cy="624600"/>
          </a:xfrm>
          <a:prstGeom prst="rect">
            <a:avLst/>
          </a:prstGeom>
          <a:noFill/>
          <a:ln>
            <a:noFill/>
          </a:ln>
        </p:spPr>
        <p:style>
          <a:lnRef idx="0"/>
          <a:fillRef idx="0"/>
          <a:effectRef idx="0"/>
          <a:fontRef idx="minor"/>
        </p:style>
        <p:txBody>
          <a:bodyPr lIns="0" rIns="0" tIns="0" bIns="0" anchor="ctr"/>
          <a:p>
            <a:pPr marL="216000" indent="-215280" algn="ctr">
              <a:lnSpc>
                <a:spcPct val="100000"/>
              </a:lnSpc>
              <a:buClr>
                <a:srgbClr val="000000"/>
              </a:buClr>
              <a:buSzPct val="45000"/>
              <a:buFont typeface="Wingdings" charset="2"/>
              <a:buChar char=""/>
            </a:pPr>
            <a:r>
              <a:rPr b="0" lang="en-IN" sz="4400" spc="-1" strike="noStrike">
                <a:solidFill>
                  <a:srgbClr val="000000"/>
                </a:solidFill>
                <a:uFill>
                  <a:solidFill>
                    <a:srgbClr val="ffffff"/>
                  </a:solidFill>
                </a:uFill>
                <a:latin typeface="Arial"/>
                <a:ea typeface="DejaVu Sans"/>
              </a:rPr>
              <a:t>What is E-commerce?</a:t>
            </a:r>
            <a:endParaRPr b="0" lang="en-IN" sz="1800" spc="-1" strike="noStrike">
              <a:solidFill>
                <a:srgbClr val="000000"/>
              </a:solidFill>
              <a:uFill>
                <a:solidFill>
                  <a:srgbClr val="ffffff"/>
                </a:solidFill>
              </a:uFill>
              <a:latin typeface="Arial"/>
            </a:endParaRPr>
          </a:p>
        </p:txBody>
      </p:sp>
      <p:sp>
        <p:nvSpPr>
          <p:cNvPr id="147" name="CustomShape 2"/>
          <p:cNvSpPr/>
          <p:nvPr/>
        </p:nvSpPr>
        <p:spPr>
          <a:xfrm>
            <a:off x="504000" y="1008000"/>
            <a:ext cx="9070920" cy="604728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E-commerce (Electronic Commerce) is a type of business that involves the commercial transaction or purchasing or selling of goods and services through electronic channels known as internet. It was first introduced in the year 1960 through EDI (Electronic Data Interchange) on VAN (Value-added network). Using E-commerce, you can sell physical products or services (where the payment is made online).</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Following are the categories of E-commerce:</a:t>
            </a:r>
            <a:endParaRPr b="0" lang="en-IN"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1" lang="en-IN" sz="2200" spc="-1" strike="noStrike">
                <a:solidFill>
                  <a:srgbClr val="000000"/>
                </a:solidFill>
                <a:uFill>
                  <a:solidFill>
                    <a:srgbClr val="ffffff"/>
                  </a:solidFill>
                </a:uFill>
                <a:latin typeface="Arial"/>
                <a:ea typeface="DejaVu Sans"/>
              </a:rPr>
              <a:t>B2B (Business to Business):</a:t>
            </a:r>
            <a:r>
              <a:rPr b="0" lang="en-IN" sz="2200" spc="-1" strike="noStrike">
                <a:solidFill>
                  <a:srgbClr val="000000"/>
                </a:solidFill>
                <a:uFill>
                  <a:solidFill>
                    <a:srgbClr val="ffffff"/>
                  </a:solidFill>
                </a:uFill>
                <a:latin typeface="Arial"/>
                <a:ea typeface="DejaVu Sans"/>
              </a:rPr>
              <a:t> This transaction is between businesses. It is between the wholesaler and the retailer or between the manufacturer and the wholesaler.</a:t>
            </a:r>
            <a:endParaRPr b="0" lang="en-IN"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1" lang="en-IN" sz="2200" spc="-1" strike="noStrike">
                <a:solidFill>
                  <a:srgbClr val="000000"/>
                </a:solidFill>
                <a:uFill>
                  <a:solidFill>
                    <a:srgbClr val="ffffff"/>
                  </a:solidFill>
                </a:uFill>
                <a:latin typeface="Arial"/>
                <a:ea typeface="DejaVu Sans"/>
              </a:rPr>
              <a:t>B2C (Business to Consumer):</a:t>
            </a:r>
            <a:r>
              <a:rPr b="0" lang="en-IN" sz="2200" spc="-1" strike="noStrike">
                <a:solidFill>
                  <a:srgbClr val="000000"/>
                </a:solidFill>
                <a:uFill>
                  <a:solidFill>
                    <a:srgbClr val="ffffff"/>
                  </a:solidFill>
                </a:uFill>
                <a:latin typeface="Arial"/>
                <a:ea typeface="DejaVu Sans"/>
              </a:rPr>
              <a:t> This transaction is between businesses and consumers. In this type of transaction, merchants sell products to consumers through shopping cart software.</a:t>
            </a:r>
            <a:endParaRPr b="0" lang="en-IN"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1" lang="en-IN" sz="2200" spc="-1" strike="noStrike">
                <a:solidFill>
                  <a:srgbClr val="000000"/>
                </a:solidFill>
                <a:uFill>
                  <a:solidFill>
                    <a:srgbClr val="ffffff"/>
                  </a:solidFill>
                </a:uFill>
                <a:latin typeface="Arial"/>
                <a:ea typeface="DejaVu Sans"/>
              </a:rPr>
              <a:t>C2C (Consumer to Consumer):</a:t>
            </a:r>
            <a:r>
              <a:rPr b="0" lang="en-IN" sz="2200" spc="-1" strike="noStrike">
                <a:solidFill>
                  <a:srgbClr val="000000"/>
                </a:solidFill>
                <a:uFill>
                  <a:solidFill>
                    <a:srgbClr val="ffffff"/>
                  </a:solidFill>
                </a:uFill>
                <a:latin typeface="Arial"/>
                <a:ea typeface="DejaVu Sans"/>
              </a:rPr>
              <a:t> In this type of transaction, one consumer or customer interacts with other consumers through internet.</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504000" y="301320"/>
            <a:ext cx="9070920" cy="1261440"/>
          </a:xfrm>
          <a:prstGeom prst="rect">
            <a:avLst/>
          </a:prstGeom>
          <a:noFill/>
          <a:ln>
            <a:noFill/>
          </a:ln>
        </p:spPr>
        <p:style>
          <a:lnRef idx="0"/>
          <a:fillRef idx="0"/>
          <a:effectRef idx="0"/>
          <a:fontRef idx="minor"/>
        </p:style>
      </p:sp>
      <p:sp>
        <p:nvSpPr>
          <p:cNvPr id="18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Arial"/>
                <a:ea typeface="DejaVu Sans"/>
              </a:rPr>
              <a:t>SCENARIO 1—ONE STORE</a:t>
            </a:r>
            <a:endParaRPr b="0" lang="en-IN" sz="1800" spc="-1" strike="noStrike">
              <a:solidFill>
                <a:srgbClr val="000000"/>
              </a:solidFill>
              <a:uFill>
                <a:solidFill>
                  <a:srgbClr val="ffffff"/>
                </a:solidFill>
              </a:uFill>
              <a:latin typeface="Arial"/>
            </a:endParaRPr>
          </a:p>
        </p:txBody>
      </p:sp>
      <p:pic>
        <p:nvPicPr>
          <p:cNvPr id="188" name="Picture 104" descr=""/>
          <p:cNvPicPr/>
          <p:nvPr/>
        </p:nvPicPr>
        <p:blipFill>
          <a:blip r:embed="rId1"/>
          <a:stretch/>
        </p:blipFill>
        <p:spPr>
          <a:xfrm>
            <a:off x="1152000" y="216000"/>
            <a:ext cx="7991280" cy="3368160"/>
          </a:xfrm>
          <a:prstGeom prst="rect">
            <a:avLst/>
          </a:prstGeom>
          <a:ln>
            <a:noFill/>
          </a:ln>
        </p:spPr>
      </p:pic>
      <p:pic>
        <p:nvPicPr>
          <p:cNvPr id="189" name="Picture 105" descr=""/>
          <p:cNvPicPr/>
          <p:nvPr/>
        </p:nvPicPr>
        <p:blipFill>
          <a:blip r:embed="rId2"/>
          <a:stretch/>
        </p:blipFill>
        <p:spPr>
          <a:xfrm>
            <a:off x="1512000" y="4159800"/>
            <a:ext cx="7266600" cy="275148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04000" y="301320"/>
            <a:ext cx="9070920" cy="1261440"/>
          </a:xfrm>
          <a:prstGeom prst="rect">
            <a:avLst/>
          </a:prstGeom>
          <a:noFill/>
          <a:ln>
            <a:noFill/>
          </a:ln>
        </p:spPr>
        <p:style>
          <a:lnRef idx="0"/>
          <a:fillRef idx="0"/>
          <a:effectRef idx="0"/>
          <a:fontRef idx="minor"/>
        </p:style>
      </p:sp>
      <p:sp>
        <p:nvSpPr>
          <p:cNvPr id="19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SCENARIO 2 —MULTIPLE R ELATED STORES</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a:t>
            </a:r>
            <a:r>
              <a:rPr b="0" lang="en-IN" sz="2400" spc="-1" strike="noStrike">
                <a:solidFill>
                  <a:srgbClr val="000000"/>
                </a:solidFill>
                <a:uFill>
                  <a:solidFill>
                    <a:srgbClr val="ffffff"/>
                  </a:solidFill>
                </a:uFill>
                <a:latin typeface="Arial"/>
                <a:ea typeface="DejaVu Sans"/>
              </a:rPr>
              <a:t>Dubloo” creates an online presence with three separate clothing stores that each cater to a different price-level audience.</a:t>
            </a:r>
            <a:endParaRPr b="0" lang="en-IN" sz="1800" spc="-1" strike="noStrike">
              <a:solidFill>
                <a:srgbClr val="000000"/>
              </a:solidFill>
              <a:uFill>
                <a:solidFill>
                  <a:srgbClr val="ffffff"/>
                </a:solidFill>
              </a:uFill>
              <a:latin typeface="Arial"/>
            </a:endParaRPr>
          </a:p>
        </p:txBody>
      </p:sp>
      <p:pic>
        <p:nvPicPr>
          <p:cNvPr id="192" name="Picture 108" descr=""/>
          <p:cNvPicPr/>
          <p:nvPr/>
        </p:nvPicPr>
        <p:blipFill>
          <a:blip r:embed="rId1"/>
          <a:stretch/>
        </p:blipFill>
        <p:spPr>
          <a:xfrm>
            <a:off x="1266840" y="2256840"/>
            <a:ext cx="7660440" cy="26434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504000" y="301320"/>
            <a:ext cx="9070920" cy="1261440"/>
          </a:xfrm>
          <a:prstGeom prst="rect">
            <a:avLst/>
          </a:prstGeom>
          <a:noFill/>
          <a:ln>
            <a:noFill/>
          </a:ln>
        </p:spPr>
        <p:style>
          <a:lnRef idx="0"/>
          <a:fillRef idx="0"/>
          <a:effectRef idx="0"/>
          <a:fontRef idx="minor"/>
        </p:style>
      </p:sp>
      <p:sp>
        <p:nvSpPr>
          <p:cNvPr id="194"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SCENARIO 3—MULTIPLE INDEPENDENT STORES</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A company named “</a:t>
            </a:r>
            <a:r>
              <a:rPr b="1" lang="en-IN" sz="2400" spc="-1" strike="noStrike">
                <a:solidFill>
                  <a:srgbClr val="000000"/>
                </a:solidFill>
                <a:uFill>
                  <a:solidFill>
                    <a:srgbClr val="ffffff"/>
                  </a:solidFill>
                </a:uFill>
                <a:latin typeface="Arial"/>
                <a:ea typeface="DejaVu Sans"/>
              </a:rPr>
              <a:t>My Laptops</a:t>
            </a:r>
            <a:r>
              <a:rPr b="0" lang="en-IN" sz="2400" spc="-1" strike="noStrike">
                <a:solidFill>
                  <a:srgbClr val="000000"/>
                </a:solidFill>
                <a:uFill>
                  <a:solidFill>
                    <a:srgbClr val="ffffff"/>
                  </a:solidFill>
                </a:uFill>
                <a:latin typeface="Arial"/>
                <a:ea typeface="DejaVu Sans"/>
              </a:rPr>
              <a:t>” wants an online presence with two separate stores that both sell laptops but at different prices and with different product selections in some categories. </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They also want to offer English and Spanish language options per store. Within each store they need to synchronize customer and order information, but they do not need to share this information between the two stores. </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In this scenario,My Laptops would have two websites (which stops customer and order info from being shared with stores in the other website), each with one store and two store views (one for English and one for Spanish).</a:t>
            </a:r>
            <a:endParaRPr b="0" lang="en-IN"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504000" y="301320"/>
            <a:ext cx="9070920" cy="1261440"/>
          </a:xfrm>
          <a:prstGeom prst="rect">
            <a:avLst/>
          </a:prstGeom>
          <a:noFill/>
          <a:ln>
            <a:noFill/>
          </a:ln>
        </p:spPr>
        <p:style>
          <a:lnRef idx="0"/>
          <a:fillRef idx="0"/>
          <a:effectRef idx="0"/>
          <a:fontRef idx="minor"/>
        </p:style>
      </p:sp>
      <p:sp>
        <p:nvSpPr>
          <p:cNvPr id="196" name="CustomShape 2"/>
          <p:cNvSpPr/>
          <p:nvPr/>
        </p:nvSpPr>
        <p:spPr>
          <a:xfrm>
            <a:off x="504000" y="1769040"/>
            <a:ext cx="9070920" cy="4383720"/>
          </a:xfrm>
          <a:prstGeom prst="rect">
            <a:avLst/>
          </a:prstGeom>
          <a:noFill/>
          <a:ln>
            <a:noFill/>
          </a:ln>
        </p:spPr>
        <p:style>
          <a:lnRef idx="0"/>
          <a:fillRef idx="0"/>
          <a:effectRef idx="0"/>
          <a:fontRef idx="minor"/>
        </p:style>
      </p:sp>
      <p:pic>
        <p:nvPicPr>
          <p:cNvPr id="197" name="Picture 113" descr=""/>
          <p:cNvPicPr/>
          <p:nvPr/>
        </p:nvPicPr>
        <p:blipFill>
          <a:blip r:embed="rId1"/>
          <a:stretch/>
        </p:blipFill>
        <p:spPr>
          <a:xfrm>
            <a:off x="381960" y="1872000"/>
            <a:ext cx="9192960" cy="324288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504000" y="301320"/>
            <a:ext cx="9070920" cy="1261440"/>
          </a:xfrm>
          <a:prstGeom prst="rect">
            <a:avLst/>
          </a:prstGeom>
          <a:noFill/>
          <a:ln>
            <a:noFill/>
          </a:ln>
        </p:spPr>
        <p:style>
          <a:lnRef idx="0"/>
          <a:fillRef idx="0"/>
          <a:effectRef idx="0"/>
          <a:fontRef idx="minor"/>
        </p:style>
      </p:sp>
      <p:sp>
        <p:nvSpPr>
          <p:cNvPr id="199" name="CustomShape 2"/>
          <p:cNvSpPr/>
          <p:nvPr/>
        </p:nvSpPr>
        <p:spPr>
          <a:xfrm>
            <a:off x="504000" y="1769040"/>
            <a:ext cx="9070920" cy="4383720"/>
          </a:xfrm>
          <a:prstGeom prst="rect">
            <a:avLst/>
          </a:prstGeom>
          <a:noFill/>
          <a:ln>
            <a:noFill/>
          </a:ln>
        </p:spPr>
        <p:style>
          <a:lnRef idx="0"/>
          <a:fillRef idx="0"/>
          <a:effectRef idx="0"/>
          <a:fontRef idx="minor"/>
        </p:style>
      </p:sp>
      <p:sp>
        <p:nvSpPr>
          <p:cNvPr id="200" name="TextShape 3"/>
          <p:cNvSpPr txBox="1"/>
          <p:nvPr/>
        </p:nvSpPr>
        <p:spPr>
          <a:xfrm>
            <a:off x="504000" y="301320"/>
            <a:ext cx="9070920" cy="1261440"/>
          </a:xfrm>
          <a:prstGeom prst="rect">
            <a:avLst/>
          </a:prstGeom>
          <a:noFill/>
          <a:ln>
            <a:noFill/>
          </a:ln>
        </p:spPr>
        <p:txBody>
          <a:bodyPr lIns="0" rIns="0" tIns="0" bIns="0" anchor="ctr"/>
          <a:p>
            <a:endParaRPr b="0" lang="en-US" sz="1800" spc="-1" strike="noStrike">
              <a:solidFill>
                <a:srgbClr val="000000"/>
              </a:solidFill>
              <a:uFill>
                <a:solidFill>
                  <a:srgbClr val="ffffff"/>
                </a:solidFill>
              </a:uFill>
              <a:latin typeface="Arial"/>
            </a:endParaRPr>
          </a:p>
        </p:txBody>
      </p:sp>
      <p:sp>
        <p:nvSpPr>
          <p:cNvPr id="201" name="TextShape 4"/>
          <p:cNvSpPr txBox="1"/>
          <p:nvPr/>
        </p:nvSpPr>
        <p:spPr>
          <a:xfrm>
            <a:off x="504000" y="1769040"/>
            <a:ext cx="9070920" cy="4383720"/>
          </a:xfrm>
          <a:prstGeom prst="rect">
            <a:avLst/>
          </a:prstGeom>
          <a:noFill/>
          <a:ln>
            <a:noFill/>
          </a:ln>
        </p:spPr>
        <p:txBody>
          <a:bodyPr lIns="0" rIns="0" tIns="0" bIns="0" anchor="ctr"/>
          <a:p>
            <a:pPr marL="228600" indent="-228240">
              <a:lnSpc>
                <a:spcPct val="90000"/>
              </a:lnSpc>
              <a:buClr>
                <a:srgbClr val="000000"/>
              </a:buClr>
              <a:buFont typeface="Arial"/>
              <a:buChar char="•"/>
            </a:pPr>
            <a:r>
              <a:rPr b="0" lang="en-IN" sz="2800" spc="-1" strike="noStrike" u="sng">
                <a:solidFill>
                  <a:srgbClr val="0000ff"/>
                </a:solidFill>
                <a:uFill>
                  <a:solidFill>
                    <a:srgbClr val="ffffff"/>
                  </a:solidFill>
                </a:uFill>
                <a:latin typeface="Arial"/>
                <a:ea typeface="DejaVu Sans"/>
                <a:hlinkClick r:id="rId1"/>
              </a:rPr>
              <a:t>http://magento2-demo.nexcess.net/</a:t>
            </a:r>
            <a:endParaRPr b="0" lang="en-IN" sz="32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n-IN" sz="2800" spc="-1" strike="noStrike" u="sng">
                <a:solidFill>
                  <a:srgbClr val="0000ff"/>
                </a:solidFill>
                <a:uFill>
                  <a:solidFill>
                    <a:srgbClr val="ffffff"/>
                  </a:solidFill>
                </a:uFill>
                <a:latin typeface="Arial"/>
                <a:ea typeface="DejaVu Sans"/>
                <a:hlinkClick r:id="rId2"/>
              </a:rPr>
              <a:t>https://www.mageplaza.com/kb/magento-2-demo.html</a:t>
            </a:r>
            <a:endParaRPr b="0" lang="en-IN" sz="3200" spc="-1" strike="noStrike">
              <a:solidFill>
                <a:srgbClr val="000000"/>
              </a:solidFill>
              <a:uFill>
                <a:solidFill>
                  <a:srgbClr val="ffffff"/>
                </a:solidFill>
              </a:uFill>
              <a:latin typeface="Arial"/>
            </a:endParaRPr>
          </a:p>
          <a:p>
            <a:pPr>
              <a:lnSpc>
                <a:spcPct val="90000"/>
              </a:lnSpc>
            </a:pPr>
            <a:endParaRPr b="0" lang="en-IN" sz="32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marL="216000" indent="-215280" algn="ctr">
              <a:lnSpc>
                <a:spcPct val="100000"/>
              </a:lnSpc>
              <a:buClr>
                <a:srgbClr val="000000"/>
              </a:buClr>
              <a:buSzPct val="45000"/>
              <a:buFont typeface="Wingdings" charset="2"/>
              <a:buChar char=""/>
            </a:pPr>
            <a:r>
              <a:rPr b="1" lang="en-IN" sz="2200" spc="-1" strike="noStrike">
                <a:solidFill>
                  <a:srgbClr val="000000"/>
                </a:solidFill>
                <a:uFill>
                  <a:solidFill>
                    <a:srgbClr val="ffffff"/>
                  </a:solidFill>
                </a:uFill>
                <a:latin typeface="Arial"/>
                <a:ea typeface="DejaVu Sans"/>
              </a:rPr>
              <a:t>What is Magento?</a:t>
            </a:r>
            <a:endParaRPr b="0" lang="en-IN" sz="1800" spc="-1" strike="noStrike">
              <a:solidFill>
                <a:srgbClr val="000000"/>
              </a:solidFill>
              <a:uFill>
                <a:solidFill>
                  <a:srgbClr val="ffffff"/>
                </a:solidFill>
              </a:uFill>
              <a:latin typeface="Arial"/>
            </a:endParaRPr>
          </a:p>
        </p:txBody>
      </p:sp>
      <p:sp>
        <p:nvSpPr>
          <p:cNvPr id="149" name="CustomShape 2"/>
          <p:cNvSpPr/>
          <p:nvPr/>
        </p:nvSpPr>
        <p:spPr>
          <a:xfrm>
            <a:off x="504000" y="1769040"/>
            <a:ext cx="9070920" cy="5317200"/>
          </a:xfrm>
          <a:prstGeom prst="rect">
            <a:avLst/>
          </a:prstGeom>
          <a:noFill/>
          <a:ln>
            <a:noFill/>
          </a:ln>
        </p:spPr>
        <p:style>
          <a:lnRef idx="0"/>
          <a:fillRef idx="0"/>
          <a:effectRef idx="0"/>
          <a:fontRef idx="minor"/>
        </p:style>
        <p:txBody>
          <a:bodyPr lIns="0" rIns="0" tIns="0" bIns="0"/>
          <a:p>
            <a:pPr algn="just">
              <a:lnSpc>
                <a:spcPct val="100000"/>
              </a:lnSpc>
            </a:pPr>
            <a:r>
              <a:rPr b="1" lang="en-IN" sz="2200" spc="-1" strike="noStrike">
                <a:solidFill>
                  <a:srgbClr val="000000"/>
                </a:solidFill>
                <a:uFill>
                  <a:solidFill>
                    <a:srgbClr val="ffffff"/>
                  </a:solidFill>
                </a:uFill>
                <a:latin typeface="Arial"/>
                <a:ea typeface="DejaVu Sans"/>
              </a:rPr>
              <a:t>C2B (Consumer to Business):</a:t>
            </a:r>
            <a:r>
              <a:rPr b="0" lang="en-IN" sz="2200" spc="-1" strike="noStrike">
                <a:solidFill>
                  <a:srgbClr val="000000"/>
                </a:solidFill>
                <a:uFill>
                  <a:solidFill>
                    <a:srgbClr val="ffffff"/>
                  </a:solidFill>
                </a:uFill>
                <a:latin typeface="Arial"/>
                <a:ea typeface="DejaVu Sans"/>
              </a:rPr>
              <a:t> This transaction is between the consumer or the customer and businesses or organizations where the consumer makes a product that the organization uses it to complete the business.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DejaVu Sans"/>
              </a:rPr>
              <a:t>Magento is an open source E-commerce software, created by     </a:t>
            </a:r>
            <a:r>
              <a:rPr b="1" lang="en-IN" sz="2200" spc="-1" strike="noStrike">
                <a:solidFill>
                  <a:srgbClr val="000000"/>
                </a:solidFill>
                <a:uFill>
                  <a:solidFill>
                    <a:srgbClr val="ffffff"/>
                  </a:solidFill>
                </a:uFill>
                <a:latin typeface="Arial"/>
                <a:ea typeface="DejaVu Sans"/>
              </a:rPr>
              <a:t>Varien Inc</a:t>
            </a:r>
            <a:r>
              <a:rPr b="0" lang="en-IN" sz="2200" spc="-1" strike="noStrike">
                <a:solidFill>
                  <a:srgbClr val="000000"/>
                </a:solidFill>
                <a:uFill>
                  <a:solidFill>
                    <a:srgbClr val="ffffff"/>
                  </a:solidFill>
                </a:uFill>
                <a:latin typeface="Arial"/>
                <a:ea typeface="DejaVu Sans"/>
              </a:rPr>
              <a:t>., which is useful for online business.</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DejaVu Sans"/>
              </a:rPr>
              <a:t>It has a flexible modular architecture. It is scalable and it has many control options that helps the user to build both user-friendly and search engine friendly websites.</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DejaVu Sans"/>
              </a:rPr>
              <a:t>Magento uses E-commerce platform which offers companies the ultimate E-commerce solutions and extensive support network. </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DejaVu Sans"/>
              </a:rPr>
              <a:t>Magento allows user to update E-commerce website automatically. It is simple, quick and versatile to use.</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DejaVu Sans"/>
              </a:rPr>
              <a:t>Magento was first released on March 31, 2008.</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04000" y="301320"/>
            <a:ext cx="9072000" cy="1261800"/>
          </a:xfrm>
          <a:prstGeom prst="rect">
            <a:avLst/>
          </a:prstGeom>
          <a:noFill/>
          <a:ln>
            <a:noFill/>
          </a:ln>
        </p:spPr>
        <p:txBody>
          <a:bodyPr lIns="0" rIns="0" tIns="0" bIns="0" anchor="ctr"/>
          <a:p>
            <a:endParaRPr b="0" lang="en-US" sz="1800" spc="-1" strike="noStrike">
              <a:solidFill>
                <a:srgbClr val="000000"/>
              </a:solidFill>
              <a:uFill>
                <a:solidFill>
                  <a:srgbClr val="ffffff"/>
                </a:solidFill>
              </a:uFill>
              <a:latin typeface="Arial"/>
            </a:endParaRPr>
          </a:p>
        </p:txBody>
      </p:sp>
      <p:sp>
        <p:nvSpPr>
          <p:cNvPr id="151" name="TextShape 2"/>
          <p:cNvSpPr txBox="1"/>
          <p:nvPr/>
        </p:nvSpPr>
        <p:spPr>
          <a:xfrm>
            <a:off x="504000" y="1768680"/>
            <a:ext cx="9072000" cy="4384080"/>
          </a:xfrm>
          <a:prstGeom prst="rect">
            <a:avLst/>
          </a:prstGeom>
          <a:noFill/>
          <a:ln>
            <a:noFill/>
          </a:ln>
        </p:spPr>
        <p:txBody>
          <a:bodyPr lIns="0" rIns="0" tIns="0" bIns="0"/>
          <a:p>
            <a:endParaRPr b="0" lang="en-US" sz="2800" spc="-1" strike="noStrike">
              <a:solidFill>
                <a:srgbClr val="000000"/>
              </a:solidFill>
              <a:uFill>
                <a:solidFill>
                  <a:srgbClr val="ffffff"/>
                </a:solidFill>
              </a:uFill>
              <a:latin typeface="Arial"/>
            </a:endParaRPr>
          </a:p>
        </p:txBody>
      </p:sp>
      <p:pic>
        <p:nvPicPr>
          <p:cNvPr id="152" name="" descr=""/>
          <p:cNvPicPr/>
          <p:nvPr/>
        </p:nvPicPr>
        <p:blipFill>
          <a:blip r:embed="rId1"/>
          <a:stretch/>
        </p:blipFill>
        <p:spPr>
          <a:xfrm>
            <a:off x="1308960" y="30600"/>
            <a:ext cx="7559280" cy="755928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marL="216000" indent="-215280" algn="ctr">
              <a:lnSpc>
                <a:spcPct val="100000"/>
              </a:lnSpc>
              <a:buClr>
                <a:srgbClr val="000000"/>
              </a:buClr>
              <a:buSzPct val="45000"/>
              <a:buFont typeface="Wingdings" charset="2"/>
              <a:buChar char=""/>
            </a:pPr>
            <a:r>
              <a:rPr b="0" lang="en-IN" sz="4400" spc="-1" strike="noStrike">
                <a:solidFill>
                  <a:srgbClr val="000000"/>
                </a:solidFill>
                <a:uFill>
                  <a:solidFill>
                    <a:srgbClr val="ffffff"/>
                  </a:solidFill>
                </a:uFill>
                <a:latin typeface="Arial"/>
                <a:ea typeface="DejaVu Sans"/>
              </a:rPr>
              <a:t>Why to Use Magento?</a:t>
            </a:r>
            <a:endParaRPr b="0" lang="en-IN" sz="1800" spc="-1" strike="noStrike">
              <a:solidFill>
                <a:srgbClr val="000000"/>
              </a:solidFill>
              <a:uFill>
                <a:solidFill>
                  <a:srgbClr val="ffffff"/>
                </a:solidFill>
              </a:uFill>
              <a:latin typeface="Arial"/>
            </a:endParaRPr>
          </a:p>
        </p:txBody>
      </p:sp>
      <p:sp>
        <p:nvSpPr>
          <p:cNvPr id="154"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gn="just">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Arial"/>
                <a:ea typeface="DejaVu Sans"/>
              </a:rPr>
              <a:t>Magento is an open source E-commerce software.</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Arial"/>
                <a:ea typeface="DejaVu Sans"/>
              </a:rPr>
              <a:t>Magento is scalable and offers small organizations to build business.</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Arial"/>
                <a:ea typeface="DejaVu Sans"/>
              </a:rPr>
              <a:t>Magento enables searching and sorting of products in several ways.</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Arial"/>
                <a:ea typeface="DejaVu Sans"/>
              </a:rPr>
              <a:t>Magento easily integrates with many of the third-party sites which are needed to run effective E-commerce website.</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marL="216000" indent="-215280" algn="ctr">
              <a:lnSpc>
                <a:spcPct val="100000"/>
              </a:lnSpc>
              <a:buClr>
                <a:srgbClr val="000000"/>
              </a:buClr>
              <a:buSzPct val="45000"/>
              <a:buFont typeface="Wingdings" charset="2"/>
              <a:buChar char=""/>
            </a:pPr>
            <a:r>
              <a:rPr b="0" lang="en-IN" sz="4400" spc="-1" strike="noStrike">
                <a:solidFill>
                  <a:srgbClr val="000000"/>
                </a:solidFill>
                <a:uFill>
                  <a:solidFill>
                    <a:srgbClr val="ffffff"/>
                  </a:solidFill>
                </a:uFill>
                <a:latin typeface="Arial"/>
                <a:ea typeface="DejaVu Sans"/>
              </a:rPr>
              <a:t>Features</a:t>
            </a:r>
            <a:endParaRPr b="0" lang="en-IN" sz="1800" spc="-1" strike="noStrike">
              <a:solidFill>
                <a:srgbClr val="000000"/>
              </a:solidFill>
              <a:uFill>
                <a:solidFill>
                  <a:srgbClr val="ffffff"/>
                </a:solidFill>
              </a:uFill>
              <a:latin typeface="Arial"/>
            </a:endParaRPr>
          </a:p>
        </p:txBody>
      </p:sp>
      <p:sp>
        <p:nvSpPr>
          <p:cNvPr id="156" name="CustomShape 2"/>
          <p:cNvSpPr/>
          <p:nvPr/>
        </p:nvSpPr>
        <p:spPr>
          <a:xfrm>
            <a:off x="504000" y="1224000"/>
            <a:ext cx="9070920" cy="5826960"/>
          </a:xfrm>
          <a:prstGeom prst="rect">
            <a:avLst/>
          </a:prstGeom>
          <a:noFill/>
          <a:ln>
            <a:noFill/>
          </a:ln>
        </p:spPr>
        <p:style>
          <a:lnRef idx="0"/>
          <a:fillRef idx="0"/>
          <a:effectRef idx="0"/>
          <a:fontRef idx="minor"/>
        </p:style>
        <p:txBody>
          <a:bodyPr lIns="0" rIns="0" tIns="0" bIns="0"/>
          <a:p>
            <a:pPr marL="432000" indent="-32328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Magento provides different payment methods such as credit cards, PayPal, cheques, money order, Google checkouts, etc.</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Magento enables shipping of products in one order to multiple addresses.</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Magento helps to manage the orders easily by using the admin panel.</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Magento provides order of product status and history of product. It also supports e-mail and RSS feeds.</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Magento supports multiple languages, different currencies and tax rates.</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Magento filters the products and displays in grid or list format.</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Magento makes it easy to browse the products. It has features such as image zoom-in and checking of stock availability.</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Magento has built-in SEO (Search Engine Optimization).</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04000" y="864000"/>
            <a:ext cx="9070920" cy="52887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1" lang="en-IN" sz="2400" spc="-1" strike="noStrike">
                <a:solidFill>
                  <a:srgbClr val="000000"/>
                </a:solidFill>
                <a:uFill>
                  <a:solidFill>
                    <a:srgbClr val="ffffff"/>
                  </a:solidFill>
                </a:uFill>
                <a:latin typeface="Arial"/>
                <a:ea typeface="DejaVu Sans"/>
              </a:rPr>
              <a:t>Advantages</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Magento is user friendly E-commerce software.</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Magento is compatible with smartphones, tablets and other mobile devices.</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Magento provides multiple payment options, so every visitor can make payment based on their preferred payment gateway.</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Magento has many extensions which support the development of an online store.</a:t>
            </a:r>
            <a:endParaRPr b="0" lang="en-IN" sz="1800" spc="-1" strike="noStrike">
              <a:solidFill>
                <a:srgbClr val="000000"/>
              </a:solidFill>
              <a:uFill>
                <a:solidFill>
                  <a:srgbClr val="ffffff"/>
                </a:solidFill>
              </a:uFill>
              <a:latin typeface="Arial"/>
            </a:endParaRPr>
          </a:p>
          <a:p>
            <a:pPr marL="108360">
              <a:lnSpc>
                <a:spcPct val="100000"/>
              </a:lnSpc>
            </a:pP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1" lang="en-IN" sz="2400" spc="-1" strike="noStrike">
                <a:solidFill>
                  <a:srgbClr val="000000"/>
                </a:solidFill>
                <a:uFill>
                  <a:solidFill>
                    <a:srgbClr val="ffffff"/>
                  </a:solidFill>
                </a:uFill>
                <a:latin typeface="Arial"/>
                <a:ea typeface="DejaVu Sans"/>
              </a:rPr>
              <a:t>Disadvantages</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Magento uses larger disk space and memory.</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Magento takes longer time to build the customized functionality.</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Magento is very slow compared to other E-commerce sites.</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Magento needs proper hosting environment. If the hosting environment is</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improper, the user can face many problems.</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marL="216000" indent="-215280" algn="ctr">
              <a:lnSpc>
                <a:spcPct val="100000"/>
              </a:lnSpc>
              <a:buClr>
                <a:srgbClr val="000000"/>
              </a:buClr>
              <a:buSzPct val="45000"/>
              <a:buFont typeface="Wingdings" charset="2"/>
              <a:buChar char=""/>
            </a:pPr>
            <a:r>
              <a:rPr b="0" lang="en-IN" sz="4400" spc="-1" strike="noStrike">
                <a:solidFill>
                  <a:srgbClr val="000000"/>
                </a:solidFill>
                <a:uFill>
                  <a:solidFill>
                    <a:srgbClr val="ffffff"/>
                  </a:solidFill>
                </a:uFill>
                <a:latin typeface="Arial"/>
                <a:ea typeface="DejaVu Sans"/>
              </a:rPr>
              <a:t>System Requirements for Magento</a:t>
            </a:r>
            <a:endParaRPr b="0" lang="en-IN" sz="1800" spc="-1" strike="noStrike">
              <a:solidFill>
                <a:srgbClr val="000000"/>
              </a:solidFill>
              <a:uFill>
                <a:solidFill>
                  <a:srgbClr val="ffffff"/>
                </a:solidFill>
              </a:uFill>
              <a:latin typeface="Arial"/>
            </a:endParaRPr>
          </a:p>
        </p:txBody>
      </p:sp>
      <p:sp>
        <p:nvSpPr>
          <p:cNvPr id="15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DejaVu Sans"/>
              </a:rPr>
              <a:t>Database: MySQL 5.1+</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DejaVu Sans"/>
              </a:rPr>
              <a:t>Web Server: Apache 2.x, Nginx 1.7.x</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DejaVu Sans"/>
              </a:rPr>
              <a:t>Operating System: Cross-platform</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DejaVu Sans"/>
              </a:rPr>
              <a:t>Browser Support: IE (Internet Explorer 7), Firefox, Google chrome</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DejaVu Sans"/>
              </a:rPr>
              <a:t>SSL (Secure Socket Layer): A valid security certificate is required for HTTPS</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DejaVu Sans"/>
              </a:rPr>
              <a:t>PHP Compatibility: PHP 5.4</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Magento ─ Architecture</a:t>
            </a:r>
            <a:endParaRPr b="0" lang="en-IN" sz="1800" spc="-1" strike="noStrike">
              <a:solidFill>
                <a:srgbClr val="000000"/>
              </a:solidFill>
              <a:uFill>
                <a:solidFill>
                  <a:srgbClr val="ffffff"/>
                </a:solidFill>
              </a:uFill>
              <a:latin typeface="Arial"/>
            </a:endParaRPr>
          </a:p>
        </p:txBody>
      </p:sp>
      <p:pic>
        <p:nvPicPr>
          <p:cNvPr id="161" name="Picture 85" descr=""/>
          <p:cNvPicPr/>
          <p:nvPr/>
        </p:nvPicPr>
        <p:blipFill>
          <a:blip r:embed="rId1"/>
          <a:stretch/>
        </p:blipFill>
        <p:spPr>
          <a:xfrm>
            <a:off x="703440" y="1563120"/>
            <a:ext cx="8871480" cy="56638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144</TotalTime>
  <Application>LibreOffice/5.1.2.2$Linux_X86_64 LibreOffice_project/10m0$Build-2</Application>
  <Words>1708</Words>
  <Paragraphs>116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2018-01-12T23:10:03Z</dcterms:created>
  <dc:creator/>
  <dc:description/>
  <dc:language>en-IN</dc:language>
  <cp:lastModifiedBy/>
  <dcterms:modified xsi:type="dcterms:W3CDTF">2018-01-26T18:15:48Z</dcterms:modified>
  <cp:revision>39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