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6"/>
  </p:notesMasterIdLst>
  <p:sldIdLst>
    <p:sldId id="256" r:id="rId2"/>
    <p:sldId id="258" r:id="rId3"/>
    <p:sldId id="259" r:id="rId4"/>
    <p:sldId id="261" r:id="rId5"/>
    <p:sldId id="33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329" r:id="rId17"/>
    <p:sldId id="328" r:id="rId18"/>
    <p:sldId id="271" r:id="rId19"/>
    <p:sldId id="327" r:id="rId20"/>
    <p:sldId id="272" r:id="rId21"/>
    <p:sldId id="330" r:id="rId22"/>
    <p:sldId id="273" r:id="rId23"/>
    <p:sldId id="274" r:id="rId24"/>
    <p:sldId id="275" r:id="rId25"/>
    <p:sldId id="276" r:id="rId26"/>
    <p:sldId id="332" r:id="rId27"/>
    <p:sldId id="33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7" r:id="rId58"/>
    <p:sldId id="308" r:id="rId59"/>
    <p:sldId id="309" r:id="rId60"/>
    <p:sldId id="310" r:id="rId61"/>
    <p:sldId id="311" r:id="rId62"/>
    <p:sldId id="334" r:id="rId63"/>
    <p:sldId id="312" r:id="rId64"/>
    <p:sldId id="314" r:id="rId65"/>
    <p:sldId id="335" r:id="rId66"/>
    <p:sldId id="313" r:id="rId67"/>
    <p:sldId id="336" r:id="rId68"/>
    <p:sldId id="315" r:id="rId69"/>
    <p:sldId id="316" r:id="rId70"/>
    <p:sldId id="317" r:id="rId71"/>
    <p:sldId id="337" r:id="rId72"/>
    <p:sldId id="338" r:id="rId73"/>
    <p:sldId id="339" r:id="rId74"/>
    <p:sldId id="32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CEE94-914D-4F6F-9F7A-98BB911D0BDF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D6DAC-47C5-4D7F-BD60-D4F2C671D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7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defTabSz="914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The address generated by the CPU is a logical address which is not known to the Main Memory. The Physical memory or the Main Memory knows only the Physical address.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Therefore the address generated by the CPU(Logical Address) is compared with a Limit Register and if the value is low, It is added to the value in Relocation Register to yield a Physical Address.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 simple,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1) CPU generates Logical address(say 345)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2) 345 is compared with value in Limit Register.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3) If 345 &gt; Limit Register then TRAP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4) If 345 &lt; Limit Register then value is added with Relocation Register(say 300) to get physical address. </a:t>
            </a:r>
            <a:r>
              <a:rPr lang="en-US" sz="3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ie</a:t>
            </a:r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 345+300 = 645(Physical address)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Therefore if CPU can generate logical address in the range 0 to 345, then the corresponding physical address can range from R+0 to R+345 where R is the value in Relocation Register.</a:t>
            </a:r>
          </a:p>
          <a:p>
            <a:pPr fontAlgn="base"/>
            <a:r>
              <a:rPr lang="en-US" sz="3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So, the address a user sees and the address a RAM sees to access a data are different.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D6DAC-47C5-4D7F-BD60-D4F2C671D7F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6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D6DAC-47C5-4D7F-BD60-D4F2C671D7F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8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1732D8C-8D7A-47AA-BA6B-20B41CE07391}" type="slidenum">
              <a:rPr lang="en-US" altLang="en-US" sz="1300">
                <a:latin typeface="Times New Roman" panose="02020603050405020304" pitchFamily="18" charset="0"/>
              </a:rPr>
              <a:pPr/>
              <a:t>65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0053831-6F80-454B-9759-E25180F4B8CF}" type="slidenum">
              <a:rPr lang="en-US" altLang="en-US" sz="1300">
                <a:latin typeface="Times New Roman" panose="02020603050405020304" pitchFamily="18" charset="0"/>
              </a:rPr>
              <a:pPr/>
              <a:t>67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98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93D3430-0260-402F-A694-806C15C7BED6}" type="slidenum">
              <a:rPr lang="en-US" altLang="en-US" sz="1300">
                <a:latin typeface="Times New Roman" panose="02020603050405020304" pitchFamily="18" charset="0"/>
              </a:rPr>
              <a:pPr/>
              <a:t>71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15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6CDA55D-9CE9-4F81-B061-AE01CBF8DE83}" type="slidenum">
              <a:rPr lang="en-US" altLang="en-US" sz="1300">
                <a:latin typeface="Times New Roman" panose="02020603050405020304" pitchFamily="18" charset="0"/>
              </a:rPr>
              <a:pPr/>
              <a:t>72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82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B8A05A5-A588-4B90-B2EE-7205FB8C909D}" type="slidenum">
              <a:rPr lang="en-US" altLang="en-US" sz="1300">
                <a:latin typeface="Times New Roman" panose="02020603050405020304" pitchFamily="18" charset="0"/>
              </a:rPr>
              <a:pPr/>
              <a:t>73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18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 sz="40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320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496" indent="-4572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lvl1pPr>
            <a:lvl2pPr marL="640080" indent="-237744">
              <a:buClr>
                <a:schemeClr val="tx1"/>
              </a:buClr>
              <a:buFont typeface="Arial" pitchFamily="34" charset="0"/>
              <a:buChar char="•"/>
              <a:defRPr/>
            </a:lvl2pPr>
            <a:lvl3pPr marL="886968" indent="-228600">
              <a:buClr>
                <a:schemeClr val="tx1"/>
              </a:buClr>
              <a:buFont typeface="Arial" pitchFamily="34" charset="0"/>
              <a:buChar char="•"/>
              <a:defRPr/>
            </a:lvl3pPr>
            <a:lvl4pPr marL="1097280" indent="-173736">
              <a:buClr>
                <a:schemeClr val="tx1"/>
              </a:buClr>
              <a:buFont typeface="Arial" pitchFamily="34" charset="0"/>
              <a:buChar char="•"/>
              <a:defRPr/>
            </a:lvl4pPr>
            <a:lvl5pPr marL="1298448" indent="-182880">
              <a:buClr>
                <a:schemeClr val="tx1"/>
              </a:buClr>
              <a:buFont typeface="Arial" pitchFamily="34" charset="0"/>
              <a:buChar char="•"/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DA3DB6-D562-4157-97D4-EDB387BFFB72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EFB2620-E2FE-4EEB-BB32-CF766542E09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>
              <a:satMod val="130000"/>
            </a:schemeClr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2492896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565F6D"/>
                </a:solidFill>
                <a:latin typeface="Times New Roman" pitchFamily="18" charset="0"/>
                <a:cs typeface="Times New Roman" pitchFamily="18" charset="0"/>
              </a:rPr>
              <a:t>		UNIT 4 </a:t>
            </a:r>
            <a:br>
              <a:rPr lang="en-US" sz="4400" b="1" dirty="0" smtClean="0">
                <a:solidFill>
                  <a:srgbClr val="565F6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rgbClr val="565F6D"/>
                </a:solidFill>
                <a:latin typeface="Times New Roman" pitchFamily="18" charset="0"/>
                <a:cs typeface="Times New Roman" pitchFamily="18" charset="0"/>
              </a:rPr>
              <a:t>MEMORY MANAGEMENT</a:t>
            </a:r>
            <a:r>
              <a:rPr lang="en-US" dirty="0" smtClean="0">
                <a:latin typeface="Century Schoolbook" pitchFamily="18" charset="0"/>
              </a:rPr>
              <a:t/>
            </a:r>
            <a:br>
              <a:rPr lang="en-US" dirty="0" smtClean="0">
                <a:latin typeface="Century Schoolbook" pitchFamily="18" charset="0"/>
              </a:rPr>
            </a:br>
            <a:r>
              <a:rPr lang="en-US" dirty="0" smtClean="0">
                <a:latin typeface="Century Schoolbook" pitchFamily="18" charset="0"/>
              </a:rPr>
              <a:t/>
            </a:r>
            <a:br>
              <a:rPr lang="en-US" dirty="0" smtClean="0">
                <a:latin typeface="Century Schoolbook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5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99392"/>
            <a:ext cx="8100392" cy="1143000"/>
          </a:xfrm>
        </p:spPr>
        <p:txBody>
          <a:bodyPr>
            <a:noAutofit/>
          </a:bodyPr>
          <a:lstStyle/>
          <a:p>
            <a:r>
              <a:rPr lang="en-IN" sz="3600" spc="5" dirty="0" smtClean="0">
                <a:solidFill>
                  <a:schemeClr val="tx1"/>
                </a:solidFill>
              </a:rPr>
              <a:t>S</a:t>
            </a:r>
            <a:r>
              <a:rPr lang="en-IN" sz="3600" dirty="0" smtClean="0">
                <a:solidFill>
                  <a:schemeClr val="tx1"/>
                </a:solidFill>
              </a:rPr>
              <a:t>che</a:t>
            </a:r>
            <a:r>
              <a:rPr lang="en-IN" sz="3600" spc="-5" dirty="0" smtClean="0">
                <a:solidFill>
                  <a:schemeClr val="tx1"/>
                </a:solidFill>
              </a:rPr>
              <a:t>m</a:t>
            </a:r>
            <a:r>
              <a:rPr lang="en-IN" sz="3600" dirty="0" smtClean="0">
                <a:solidFill>
                  <a:schemeClr val="tx1"/>
                </a:solidFill>
              </a:rPr>
              <a:t>a</a:t>
            </a:r>
            <a:r>
              <a:rPr lang="en-IN" sz="3600" spc="5" dirty="0" smtClean="0">
                <a:solidFill>
                  <a:schemeClr val="tx1"/>
                </a:solidFill>
              </a:rPr>
              <a:t>t</a:t>
            </a:r>
            <a:r>
              <a:rPr lang="en-IN" sz="3600" dirty="0" smtClean="0">
                <a:solidFill>
                  <a:schemeClr val="tx1"/>
                </a:solidFill>
              </a:rPr>
              <a:t>ic V</a:t>
            </a:r>
            <a:r>
              <a:rPr lang="en-IN" sz="3600" spc="5" dirty="0" smtClean="0">
                <a:solidFill>
                  <a:schemeClr val="tx1"/>
                </a:solidFill>
              </a:rPr>
              <a:t>i</a:t>
            </a:r>
            <a:r>
              <a:rPr lang="en-IN" sz="3600" dirty="0" smtClean="0">
                <a:solidFill>
                  <a:schemeClr val="tx1"/>
                </a:solidFill>
              </a:rPr>
              <a:t>ew Of </a:t>
            </a:r>
            <a:r>
              <a:rPr lang="en-IN" sz="3600" spc="5" dirty="0" smtClean="0">
                <a:solidFill>
                  <a:schemeClr val="tx1"/>
                </a:solidFill>
              </a:rPr>
              <a:t>S</a:t>
            </a:r>
            <a:r>
              <a:rPr lang="en-IN" sz="3600" spc="-5" dirty="0" smtClean="0">
                <a:solidFill>
                  <a:schemeClr val="tx1"/>
                </a:solidFill>
              </a:rPr>
              <a:t>w</a:t>
            </a:r>
            <a:r>
              <a:rPr lang="en-IN" sz="3600" dirty="0" smtClean="0">
                <a:solidFill>
                  <a:schemeClr val="tx1"/>
                </a:solidFill>
              </a:rPr>
              <a:t>a</a:t>
            </a:r>
            <a:r>
              <a:rPr lang="en-IN" sz="3600" spc="5" dirty="0" smtClean="0">
                <a:solidFill>
                  <a:schemeClr val="tx1"/>
                </a:solidFill>
              </a:rPr>
              <a:t>p</a:t>
            </a:r>
            <a:r>
              <a:rPr lang="en-IN" sz="3600" dirty="0" smtClean="0">
                <a:solidFill>
                  <a:schemeClr val="tx1"/>
                </a:solidFill>
              </a:rPr>
              <a:t>ping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475656" y="1268760"/>
            <a:ext cx="7416824" cy="525658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 smtClean="0">
                <a:solidFill>
                  <a:schemeClr val="tx1"/>
                </a:solidFill>
              </a:rPr>
              <a:t> Swappin</a:t>
            </a:r>
            <a:r>
              <a:rPr lang="en-IN" dirty="0" smtClean="0">
                <a:solidFill>
                  <a:schemeClr val="tx1"/>
                </a:solidFill>
              </a:rPr>
              <a:t>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dirty="0"/>
              <a:t>Major part of </a:t>
            </a:r>
            <a:r>
              <a:rPr lang="en-US" b="1" dirty="0"/>
              <a:t>swap time is transfer time</a:t>
            </a:r>
            <a:r>
              <a:rPr lang="en-US" dirty="0"/>
              <a:t>; total transfer time is </a:t>
            </a:r>
            <a:r>
              <a:rPr lang="en-US" b="1" dirty="0"/>
              <a:t>directly proportional to the amount of memory </a:t>
            </a:r>
            <a:r>
              <a:rPr lang="en-US" dirty="0"/>
              <a:t>swapped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System maintains a </a:t>
            </a:r>
            <a:r>
              <a:rPr lang="en-US" b="1" dirty="0">
                <a:solidFill>
                  <a:srgbClr val="3265FF"/>
                </a:solidFill>
              </a:rPr>
              <a:t>ready queue </a:t>
            </a:r>
            <a:r>
              <a:rPr lang="en-US" dirty="0"/>
              <a:t>of ready-to-run processes which have memory images on disk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27384"/>
            <a:ext cx="7818072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Co</a:t>
            </a:r>
            <a:r>
              <a:rPr lang="en-IN" spc="-10" dirty="0" smtClean="0">
                <a:solidFill>
                  <a:schemeClr val="tx1"/>
                </a:solidFill>
              </a:rPr>
              <a:t>n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iguous 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ll</a:t>
            </a:r>
            <a:r>
              <a:rPr lang="en-IN" spc="10" dirty="0" smtClean="0">
                <a:solidFill>
                  <a:schemeClr val="tx1"/>
                </a:solidFill>
              </a:rPr>
              <a:t>o</a:t>
            </a:r>
            <a:r>
              <a:rPr lang="en-IN" dirty="0" smtClean="0">
                <a:solidFill>
                  <a:schemeClr val="tx1"/>
                </a:solidFill>
              </a:rPr>
              <a:t>cat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980728"/>
            <a:ext cx="7848872" cy="568863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300" b="1" i="1" dirty="0"/>
              <a:t>Main memory </a:t>
            </a:r>
            <a:r>
              <a:rPr lang="en-US" sz="3300" dirty="0"/>
              <a:t>usually into </a:t>
            </a:r>
            <a:r>
              <a:rPr lang="en-US" sz="3300" b="1" dirty="0"/>
              <a:t>two partitions</a:t>
            </a:r>
            <a:r>
              <a:rPr lang="en-US" sz="3300" dirty="0"/>
              <a:t>:</a:t>
            </a:r>
          </a:p>
          <a:p>
            <a:pPr>
              <a:spcBef>
                <a:spcPts val="375"/>
              </a:spcBef>
              <a:buClr>
                <a:schemeClr val="tx1"/>
              </a:buClr>
              <a:buSzPct val="150000"/>
              <a:buFont typeface="OpenSymbol" pitchFamily="2" charset="0"/>
              <a:buChar char="•"/>
            </a:pPr>
            <a:r>
              <a:rPr lang="en-US" sz="3300" b="1" dirty="0"/>
              <a:t>Resident operating system</a:t>
            </a:r>
            <a:r>
              <a:rPr lang="en-US" sz="3300" dirty="0"/>
              <a:t>, usually held in </a:t>
            </a:r>
            <a:r>
              <a:rPr lang="en-US" sz="3300" b="1" dirty="0"/>
              <a:t>low memory </a:t>
            </a:r>
            <a:r>
              <a:rPr lang="en-US" sz="3300" dirty="0"/>
              <a:t>with interrupt vector</a:t>
            </a:r>
          </a:p>
          <a:p>
            <a:pPr>
              <a:spcBef>
                <a:spcPts val="375"/>
              </a:spcBef>
              <a:buClr>
                <a:schemeClr val="tx1"/>
              </a:buClr>
              <a:buSzPct val="79000"/>
            </a:pPr>
            <a:r>
              <a:rPr lang="en-US" sz="3300" b="1" dirty="0"/>
              <a:t>User processes </a:t>
            </a:r>
            <a:r>
              <a:rPr lang="en-US" sz="3300" dirty="0"/>
              <a:t>then held in </a:t>
            </a:r>
            <a:r>
              <a:rPr lang="en-US" sz="3300" b="1" dirty="0"/>
              <a:t>high </a:t>
            </a:r>
            <a:r>
              <a:rPr lang="en-US" sz="3300" b="1" dirty="0" smtClean="0"/>
              <a:t>memory</a:t>
            </a:r>
            <a:endParaRPr lang="en-US" sz="3300" b="1" dirty="0"/>
          </a:p>
          <a:p>
            <a:pPr>
              <a:lnSpc>
                <a:spcPct val="101000"/>
              </a:lnSpc>
              <a:buClr>
                <a:schemeClr val="tx1"/>
              </a:buClr>
            </a:pPr>
            <a:r>
              <a:rPr lang="en-US" sz="3300" baseline="15000" dirty="0" smtClean="0">
                <a:solidFill>
                  <a:srgbClr val="FE8536"/>
                </a:solidFill>
              </a:rPr>
              <a:t> </a:t>
            </a:r>
            <a:r>
              <a:rPr lang="en-US" sz="3300" dirty="0"/>
              <a:t>Relocation registers used to protect user processes from each other, and from changing operating- system code and data</a:t>
            </a:r>
          </a:p>
          <a:p>
            <a:pPr>
              <a:spcBef>
                <a:spcPts val="375"/>
              </a:spcBef>
              <a:buClr>
                <a:schemeClr val="tx1"/>
              </a:buClr>
              <a:buSzPct val="79000"/>
            </a:pPr>
            <a:r>
              <a:rPr lang="en-US" sz="3300" b="1" dirty="0"/>
              <a:t>Base register </a:t>
            </a:r>
            <a:r>
              <a:rPr lang="en-US" sz="3300" dirty="0"/>
              <a:t>contains value of smallest physical address</a:t>
            </a:r>
          </a:p>
          <a:p>
            <a:pPr>
              <a:spcBef>
                <a:spcPts val="375"/>
              </a:spcBef>
              <a:buClr>
                <a:schemeClr val="tx1"/>
              </a:buClr>
              <a:buSzPct val="79000"/>
            </a:pPr>
            <a:r>
              <a:rPr lang="en-US" sz="3300" b="1" dirty="0"/>
              <a:t>Limit register </a:t>
            </a:r>
            <a:r>
              <a:rPr lang="en-US" sz="3300" dirty="0"/>
              <a:t>contains range of logical addresses – each logical address must be less than the limit register</a:t>
            </a:r>
          </a:p>
          <a:p>
            <a:pPr>
              <a:spcBef>
                <a:spcPts val="375"/>
              </a:spcBef>
              <a:buClr>
                <a:schemeClr val="tx1"/>
              </a:buClr>
              <a:buSzPct val="79000"/>
            </a:pPr>
            <a:r>
              <a:rPr lang="en-US" sz="3300" dirty="0"/>
              <a:t>MMU maps logical address </a:t>
            </a:r>
            <a:r>
              <a:rPr lang="en-US" sz="3300" i="1" dirty="0"/>
              <a:t>dynamically</a:t>
            </a:r>
            <a:endParaRPr lang="en-US" sz="3300" dirty="0"/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4624"/>
            <a:ext cx="7498080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Co</a:t>
            </a:r>
            <a:r>
              <a:rPr lang="en-IN" spc="-10" dirty="0" smtClean="0">
                <a:solidFill>
                  <a:schemeClr val="tx1"/>
                </a:solidFill>
              </a:rPr>
              <a:t>n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iguous</a:t>
            </a:r>
            <a:r>
              <a:rPr lang="en-IN" spc="10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Al</a:t>
            </a:r>
            <a:r>
              <a:rPr lang="en-IN" spc="5" dirty="0" smtClean="0">
                <a:solidFill>
                  <a:schemeClr val="tx1"/>
                </a:solidFill>
              </a:rPr>
              <a:t>l</a:t>
            </a:r>
            <a:r>
              <a:rPr lang="en-IN" spc="-5" dirty="0" smtClean="0">
                <a:solidFill>
                  <a:schemeClr val="tx1"/>
                </a:solidFill>
              </a:rPr>
              <a:t>o</a:t>
            </a:r>
            <a:r>
              <a:rPr lang="en-IN" spc="10" dirty="0" smtClean="0">
                <a:solidFill>
                  <a:schemeClr val="tx1"/>
                </a:solidFill>
              </a:rPr>
              <a:t>c</a:t>
            </a:r>
            <a:r>
              <a:rPr lang="en-IN" dirty="0" smtClean="0">
                <a:solidFill>
                  <a:schemeClr val="tx1"/>
                </a:solidFill>
              </a:rPr>
              <a:t>at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on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spc="-10" dirty="0" smtClean="0">
                <a:solidFill>
                  <a:schemeClr val="tx1"/>
                </a:solidFill>
              </a:rPr>
              <a:t>(</a:t>
            </a:r>
            <a:r>
              <a:rPr lang="en-IN" dirty="0" err="1" smtClean="0">
                <a:solidFill>
                  <a:schemeClr val="tx1"/>
                </a:solidFill>
              </a:rPr>
              <a:t>Con</a:t>
            </a:r>
            <a:r>
              <a:rPr lang="en-IN" spc="5" dirty="0" err="1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87624"/>
            <a:ext cx="7920880" cy="548173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SzPct val="114000"/>
              <a:buFont typeface="Arial" pitchFamily="34" charset="0"/>
              <a:buChar char="•"/>
            </a:pPr>
            <a:r>
              <a:rPr lang="en-US" sz="3500" dirty="0" smtClean="0"/>
              <a:t>Multiple-partition </a:t>
            </a:r>
            <a:r>
              <a:rPr lang="en-US" sz="3500" dirty="0"/>
              <a:t>allocation</a:t>
            </a:r>
          </a:p>
          <a:p>
            <a:pPr>
              <a:spcBef>
                <a:spcPts val="425"/>
              </a:spcBef>
              <a:buClr>
                <a:schemeClr val="tx1"/>
              </a:buClr>
              <a:buSzPct val="114000"/>
              <a:buFont typeface="Arial" pitchFamily="34" charset="0"/>
              <a:buChar char="•"/>
            </a:pPr>
            <a:r>
              <a:rPr lang="en-US" sz="3500" b="1" dirty="0"/>
              <a:t>Hole</a:t>
            </a:r>
            <a:r>
              <a:rPr lang="en-US" sz="3500" dirty="0"/>
              <a:t> – </a:t>
            </a:r>
            <a:r>
              <a:rPr lang="en-US" sz="3500" b="1" dirty="0"/>
              <a:t>block of available memory</a:t>
            </a:r>
            <a:r>
              <a:rPr lang="en-US" sz="3500" dirty="0"/>
              <a:t>; holes of various size are scattered throughout memory</a:t>
            </a:r>
          </a:p>
          <a:p>
            <a:pPr>
              <a:spcBef>
                <a:spcPts val="425"/>
              </a:spcBef>
              <a:buClr>
                <a:schemeClr val="tx1"/>
              </a:buClr>
              <a:buSzPct val="114000"/>
              <a:buFont typeface="Arial" pitchFamily="34" charset="0"/>
              <a:buChar char="•"/>
            </a:pPr>
            <a:r>
              <a:rPr lang="en-US" sz="3500" dirty="0"/>
              <a:t>When a process arrives, it is allocated memory from a hole large enough to accommodate it</a:t>
            </a:r>
          </a:p>
          <a:p>
            <a:pPr>
              <a:spcBef>
                <a:spcPts val="425"/>
              </a:spcBef>
              <a:buClr>
                <a:schemeClr val="tx1"/>
              </a:buClr>
              <a:buSzPct val="114000"/>
              <a:buFont typeface="Arial" pitchFamily="34" charset="0"/>
              <a:buChar char="•"/>
            </a:pPr>
            <a:r>
              <a:rPr lang="en-US" sz="3500" dirty="0"/>
              <a:t>Operating system maintains information about:</a:t>
            </a:r>
          </a:p>
          <a:p>
            <a:pPr marL="402336" lvl="1" indent="0">
              <a:buClr>
                <a:schemeClr val="tx1"/>
              </a:buClr>
              <a:buSzPct val="114000"/>
              <a:buNone/>
            </a:pPr>
            <a:r>
              <a:rPr lang="en-US" sz="3500" dirty="0" smtClean="0"/>
              <a:t>a)allocated </a:t>
            </a:r>
            <a:r>
              <a:rPr lang="en-US" sz="3500" dirty="0"/>
              <a:t>partitions	</a:t>
            </a:r>
            <a:endParaRPr lang="en-US" sz="3500" dirty="0" smtClean="0"/>
          </a:p>
          <a:p>
            <a:pPr marL="402336" lvl="1" indent="0">
              <a:buClr>
                <a:schemeClr val="tx1"/>
              </a:buClr>
              <a:buSzPct val="114000"/>
              <a:buNone/>
            </a:pPr>
            <a:r>
              <a:rPr lang="en-US" sz="3500" dirty="0" smtClean="0"/>
              <a:t>b</a:t>
            </a:r>
            <a:r>
              <a:rPr lang="en-US" sz="3500" dirty="0"/>
              <a:t>) free partitions (hole)</a:t>
            </a:r>
          </a:p>
          <a:p>
            <a:pPr>
              <a:buClr>
                <a:schemeClr val="tx1"/>
              </a:buClr>
              <a:buSzPct val="114000"/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Co</a:t>
            </a:r>
            <a:r>
              <a:rPr lang="en-IN" spc="-10" dirty="0" smtClean="0">
                <a:solidFill>
                  <a:schemeClr val="tx1"/>
                </a:solidFill>
              </a:rPr>
              <a:t>n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iguous</a:t>
            </a:r>
            <a:r>
              <a:rPr lang="en-IN" spc="10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Al</a:t>
            </a:r>
            <a:r>
              <a:rPr lang="en-IN" spc="5" dirty="0" smtClean="0">
                <a:solidFill>
                  <a:schemeClr val="tx1"/>
                </a:solidFill>
              </a:rPr>
              <a:t>l</a:t>
            </a:r>
            <a:r>
              <a:rPr lang="en-IN" spc="-5" dirty="0" smtClean="0">
                <a:solidFill>
                  <a:schemeClr val="tx1"/>
                </a:solidFill>
              </a:rPr>
              <a:t>o</a:t>
            </a:r>
            <a:r>
              <a:rPr lang="en-IN" spc="10" dirty="0" smtClean="0">
                <a:solidFill>
                  <a:schemeClr val="tx1"/>
                </a:solidFill>
              </a:rPr>
              <a:t>c</a:t>
            </a:r>
            <a:r>
              <a:rPr lang="en-IN" dirty="0" smtClean="0">
                <a:solidFill>
                  <a:schemeClr val="tx1"/>
                </a:solidFill>
              </a:rPr>
              <a:t>at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on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spc="-10" dirty="0" smtClean="0">
                <a:solidFill>
                  <a:schemeClr val="tx1"/>
                </a:solidFill>
              </a:rPr>
              <a:t>(</a:t>
            </a:r>
            <a:r>
              <a:rPr lang="en-IN" dirty="0" err="1" smtClean="0">
                <a:solidFill>
                  <a:schemeClr val="tx1"/>
                </a:solidFill>
              </a:rPr>
              <a:t>Con</a:t>
            </a:r>
            <a:r>
              <a:rPr lang="en-IN" spc="5" dirty="0" err="1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3284984"/>
            <a:ext cx="1146147" cy="2188654"/>
          </a:xfrm>
          <a:prstGeom prst="rect">
            <a:avLst/>
          </a:prstGeom>
        </p:spPr>
      </p:pic>
      <p:sp>
        <p:nvSpPr>
          <p:cNvPr id="8" name="object 8"/>
          <p:cNvSpPr>
            <a:spLocks/>
          </p:cNvSpPr>
          <p:nvPr/>
        </p:nvSpPr>
        <p:spPr bwMode="auto">
          <a:xfrm>
            <a:off x="2555776" y="4365104"/>
            <a:ext cx="533400" cy="228600"/>
          </a:xfrm>
          <a:custGeom>
            <a:avLst/>
            <a:gdLst>
              <a:gd name="T0" fmla="*/ 0 w 533400"/>
              <a:gd name="T1" fmla="*/ 55888 h 228600"/>
              <a:gd name="T2" fmla="*/ 400049 w 533400"/>
              <a:gd name="T3" fmla="*/ 55888 h 228600"/>
              <a:gd name="T4" fmla="*/ 400049 w 533400"/>
              <a:gd name="T5" fmla="*/ 0 h 228600"/>
              <a:gd name="T6" fmla="*/ 533399 w 533400"/>
              <a:gd name="T7" fmla="*/ 113038 h 228600"/>
              <a:gd name="T8" fmla="*/ 400049 w 533400"/>
              <a:gd name="T9" fmla="*/ 228599 h 228600"/>
              <a:gd name="T10" fmla="*/ 400049 w 533400"/>
              <a:gd name="T11" fmla="*/ 171449 h 228600"/>
              <a:gd name="T12" fmla="*/ 0 w 533400"/>
              <a:gd name="T13" fmla="*/ 171449 h 228600"/>
              <a:gd name="T14" fmla="*/ 0 w 533400"/>
              <a:gd name="T15" fmla="*/ 55888 h 228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3400" h="228600">
                <a:moveTo>
                  <a:pt x="0" y="55888"/>
                </a:moveTo>
                <a:lnTo>
                  <a:pt x="400049" y="55888"/>
                </a:lnTo>
                <a:lnTo>
                  <a:pt x="400049" y="0"/>
                </a:lnTo>
                <a:lnTo>
                  <a:pt x="533399" y="113038"/>
                </a:lnTo>
                <a:lnTo>
                  <a:pt x="400049" y="228599"/>
                </a:lnTo>
                <a:lnTo>
                  <a:pt x="400049" y="171449"/>
                </a:lnTo>
                <a:lnTo>
                  <a:pt x="0" y="171449"/>
                </a:lnTo>
                <a:lnTo>
                  <a:pt x="0" y="55888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IN" dirty="0"/>
          </a:p>
        </p:txBody>
      </p:sp>
      <p:sp>
        <p:nvSpPr>
          <p:cNvPr id="9" name="object 8"/>
          <p:cNvSpPr>
            <a:spLocks/>
          </p:cNvSpPr>
          <p:nvPr/>
        </p:nvSpPr>
        <p:spPr bwMode="auto">
          <a:xfrm>
            <a:off x="4716016" y="4365104"/>
            <a:ext cx="533400" cy="228600"/>
          </a:xfrm>
          <a:custGeom>
            <a:avLst/>
            <a:gdLst>
              <a:gd name="T0" fmla="*/ 0 w 533400"/>
              <a:gd name="T1" fmla="*/ 55888 h 228600"/>
              <a:gd name="T2" fmla="*/ 400049 w 533400"/>
              <a:gd name="T3" fmla="*/ 55888 h 228600"/>
              <a:gd name="T4" fmla="*/ 400049 w 533400"/>
              <a:gd name="T5" fmla="*/ 0 h 228600"/>
              <a:gd name="T6" fmla="*/ 533399 w 533400"/>
              <a:gd name="T7" fmla="*/ 113038 h 228600"/>
              <a:gd name="T8" fmla="*/ 400049 w 533400"/>
              <a:gd name="T9" fmla="*/ 228599 h 228600"/>
              <a:gd name="T10" fmla="*/ 400049 w 533400"/>
              <a:gd name="T11" fmla="*/ 171449 h 228600"/>
              <a:gd name="T12" fmla="*/ 0 w 533400"/>
              <a:gd name="T13" fmla="*/ 171449 h 228600"/>
              <a:gd name="T14" fmla="*/ 0 w 533400"/>
              <a:gd name="T15" fmla="*/ 55888 h 228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3400" h="228600">
                <a:moveTo>
                  <a:pt x="0" y="55888"/>
                </a:moveTo>
                <a:lnTo>
                  <a:pt x="400049" y="55888"/>
                </a:lnTo>
                <a:lnTo>
                  <a:pt x="400049" y="0"/>
                </a:lnTo>
                <a:lnTo>
                  <a:pt x="533399" y="113038"/>
                </a:lnTo>
                <a:lnTo>
                  <a:pt x="400049" y="228599"/>
                </a:lnTo>
                <a:lnTo>
                  <a:pt x="400049" y="171449"/>
                </a:lnTo>
                <a:lnTo>
                  <a:pt x="0" y="171449"/>
                </a:lnTo>
                <a:lnTo>
                  <a:pt x="0" y="55888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IN" dirty="0"/>
          </a:p>
        </p:txBody>
      </p:sp>
      <p:sp>
        <p:nvSpPr>
          <p:cNvPr id="10" name="object 8"/>
          <p:cNvSpPr>
            <a:spLocks/>
          </p:cNvSpPr>
          <p:nvPr/>
        </p:nvSpPr>
        <p:spPr bwMode="auto">
          <a:xfrm>
            <a:off x="6732240" y="4365104"/>
            <a:ext cx="533400" cy="228600"/>
          </a:xfrm>
          <a:custGeom>
            <a:avLst/>
            <a:gdLst>
              <a:gd name="T0" fmla="*/ 0 w 533400"/>
              <a:gd name="T1" fmla="*/ 55888 h 228600"/>
              <a:gd name="T2" fmla="*/ 400049 w 533400"/>
              <a:gd name="T3" fmla="*/ 55888 h 228600"/>
              <a:gd name="T4" fmla="*/ 400049 w 533400"/>
              <a:gd name="T5" fmla="*/ 0 h 228600"/>
              <a:gd name="T6" fmla="*/ 533399 w 533400"/>
              <a:gd name="T7" fmla="*/ 113038 h 228600"/>
              <a:gd name="T8" fmla="*/ 400049 w 533400"/>
              <a:gd name="T9" fmla="*/ 228599 h 228600"/>
              <a:gd name="T10" fmla="*/ 400049 w 533400"/>
              <a:gd name="T11" fmla="*/ 171449 h 228600"/>
              <a:gd name="T12" fmla="*/ 0 w 533400"/>
              <a:gd name="T13" fmla="*/ 171449 h 228600"/>
              <a:gd name="T14" fmla="*/ 0 w 533400"/>
              <a:gd name="T15" fmla="*/ 55888 h 228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3400" h="228600">
                <a:moveTo>
                  <a:pt x="0" y="55888"/>
                </a:moveTo>
                <a:lnTo>
                  <a:pt x="400049" y="55888"/>
                </a:lnTo>
                <a:lnTo>
                  <a:pt x="400049" y="0"/>
                </a:lnTo>
                <a:lnTo>
                  <a:pt x="533399" y="113038"/>
                </a:lnTo>
                <a:lnTo>
                  <a:pt x="400049" y="228599"/>
                </a:lnTo>
                <a:lnTo>
                  <a:pt x="400049" y="171449"/>
                </a:lnTo>
                <a:lnTo>
                  <a:pt x="0" y="171449"/>
                </a:lnTo>
                <a:lnTo>
                  <a:pt x="0" y="55888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IN" dirty="0"/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284984"/>
            <a:ext cx="1143000" cy="2133601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16" y="3284984"/>
            <a:ext cx="1143000" cy="2132013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440" y="3239615"/>
            <a:ext cx="11430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7570088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Century" pitchFamily="18" charset="0"/>
              </a:rPr>
              <a:t>Dynamic Storage-allocation Problem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416824" cy="486152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How to satisfy a request of size </a:t>
            </a:r>
            <a:r>
              <a:rPr lang="en-US" sz="3500" i="1" dirty="0"/>
              <a:t>n </a:t>
            </a:r>
            <a:r>
              <a:rPr lang="en-US" sz="3500" dirty="0"/>
              <a:t>from a list of free holes</a:t>
            </a:r>
          </a:p>
          <a:p>
            <a:pPr>
              <a:spcBef>
                <a:spcPts val="1475"/>
              </a:spcBef>
              <a:buClr>
                <a:schemeClr val="tx1"/>
              </a:buClr>
            </a:pPr>
            <a:r>
              <a:rPr lang="en-US" sz="3500" b="1" dirty="0" smtClean="0">
                <a:solidFill>
                  <a:srgbClr val="3265FF"/>
                </a:solidFill>
              </a:rPr>
              <a:t>First-fit</a:t>
            </a:r>
            <a:r>
              <a:rPr lang="en-US" sz="3500" dirty="0" smtClean="0"/>
              <a:t>: Allocate </a:t>
            </a:r>
            <a:r>
              <a:rPr lang="en-US" sz="3500" dirty="0"/>
              <a:t>the </a:t>
            </a:r>
            <a:r>
              <a:rPr lang="en-US" sz="3500" i="1" dirty="0"/>
              <a:t>first </a:t>
            </a:r>
            <a:r>
              <a:rPr lang="en-US" sz="3500" dirty="0"/>
              <a:t>hole that is big enough</a:t>
            </a:r>
          </a:p>
          <a:p>
            <a:pPr>
              <a:lnSpc>
                <a:spcPts val="2375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sz="3500" b="1" dirty="0" smtClean="0">
                <a:solidFill>
                  <a:srgbClr val="3265FF"/>
                </a:solidFill>
              </a:rPr>
              <a:t>Best-fit</a:t>
            </a:r>
            <a:r>
              <a:rPr lang="en-US" sz="3500" dirty="0" smtClean="0"/>
              <a:t>: Allocate </a:t>
            </a:r>
            <a:r>
              <a:rPr lang="en-US" sz="3500" dirty="0"/>
              <a:t>the </a:t>
            </a:r>
            <a:r>
              <a:rPr lang="en-US" sz="3500" i="1" dirty="0"/>
              <a:t>smallest </a:t>
            </a:r>
            <a:r>
              <a:rPr lang="en-US" sz="3500" dirty="0"/>
              <a:t>hole that is big enough; must search entire list, unless ordered by </a:t>
            </a:r>
            <a:r>
              <a:rPr lang="en-US" sz="3500" dirty="0" smtClean="0"/>
              <a:t>size produces </a:t>
            </a:r>
            <a:r>
              <a:rPr lang="en-US" sz="3500" dirty="0"/>
              <a:t>the smallest leftover hole</a:t>
            </a:r>
          </a:p>
          <a:p>
            <a:pPr>
              <a:lnSpc>
                <a:spcPts val="2375"/>
              </a:lnSpc>
              <a:spcBef>
                <a:spcPts val="588"/>
              </a:spcBef>
              <a:buClr>
                <a:schemeClr val="tx1"/>
              </a:buClr>
            </a:pPr>
            <a:r>
              <a:rPr lang="en-US" sz="3500" b="1" dirty="0" smtClean="0">
                <a:solidFill>
                  <a:srgbClr val="3265FF"/>
                </a:solidFill>
              </a:rPr>
              <a:t>Worst-fit</a:t>
            </a:r>
            <a:r>
              <a:rPr lang="en-US" sz="3500" dirty="0" smtClean="0"/>
              <a:t>: Allocate </a:t>
            </a:r>
            <a:r>
              <a:rPr lang="en-US" sz="3500" dirty="0"/>
              <a:t>the </a:t>
            </a:r>
            <a:r>
              <a:rPr lang="en-US" sz="3500" i="1" dirty="0"/>
              <a:t>largest </a:t>
            </a:r>
            <a:r>
              <a:rPr lang="en-US" sz="3500" dirty="0"/>
              <a:t>hole; must also search entire </a:t>
            </a:r>
            <a:r>
              <a:rPr lang="en-US" sz="3500" dirty="0" smtClean="0"/>
              <a:t>list Produces </a:t>
            </a:r>
            <a:r>
              <a:rPr lang="en-US" sz="3500" dirty="0"/>
              <a:t>the largest leftover hole</a:t>
            </a:r>
          </a:p>
          <a:p>
            <a:pPr>
              <a:spcBef>
                <a:spcPts val="1313"/>
              </a:spcBef>
              <a:buClr>
                <a:schemeClr val="tx1"/>
              </a:buClr>
            </a:pPr>
            <a:r>
              <a:rPr lang="en-US" sz="3500" b="1" dirty="0"/>
              <a:t>First-fit and best-fit better </a:t>
            </a:r>
            <a:r>
              <a:rPr lang="en-US" sz="3500" dirty="0"/>
              <a:t>than worst-fit in terms of </a:t>
            </a:r>
            <a:r>
              <a:rPr lang="en-US" sz="3500" b="1" dirty="0"/>
              <a:t>speed and storage </a:t>
            </a:r>
            <a:r>
              <a:rPr lang="en-US" sz="3500" dirty="0"/>
              <a:t>utilization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Fra</a:t>
            </a:r>
            <a:r>
              <a:rPr lang="en-IN" spc="10" dirty="0" smtClean="0">
                <a:solidFill>
                  <a:schemeClr val="tx1"/>
                </a:solidFill>
              </a:rPr>
              <a:t>g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enta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/>
          <a:lstStyle/>
          <a:p>
            <a:r>
              <a:rPr lang="en-US" dirty="0"/>
              <a:t>As processes are </a:t>
            </a:r>
            <a:r>
              <a:rPr lang="en-US" b="1" dirty="0"/>
              <a:t>loaded and removed </a:t>
            </a:r>
            <a:r>
              <a:rPr lang="en-US" dirty="0"/>
              <a:t>from memory, the </a:t>
            </a:r>
            <a:r>
              <a:rPr lang="en-US" b="1" dirty="0"/>
              <a:t>free memory </a:t>
            </a:r>
            <a:r>
              <a:rPr lang="en-US" dirty="0"/>
              <a:t>space is broken into </a:t>
            </a:r>
            <a:r>
              <a:rPr lang="en-US" b="1" dirty="0"/>
              <a:t>little pieces</a:t>
            </a:r>
            <a:r>
              <a:rPr lang="en-US" dirty="0"/>
              <a:t>. It happens after sometimes that processes cannot be allocated to memory blocks considering their small size and </a:t>
            </a:r>
            <a:r>
              <a:rPr lang="en-US" b="1" dirty="0"/>
              <a:t>memory blocks remains unused. </a:t>
            </a:r>
            <a:r>
              <a:rPr lang="en-US" dirty="0"/>
              <a:t>This </a:t>
            </a:r>
            <a:r>
              <a:rPr lang="en-US" b="1" dirty="0"/>
              <a:t>problem</a:t>
            </a:r>
            <a:r>
              <a:rPr lang="en-US" dirty="0"/>
              <a:t> is known as </a:t>
            </a:r>
            <a:r>
              <a:rPr lang="en-US" b="1" dirty="0"/>
              <a:t>Fragmentation.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23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Fra</a:t>
            </a:r>
            <a:r>
              <a:rPr lang="en-IN" spc="10" dirty="0" smtClean="0">
                <a:solidFill>
                  <a:schemeClr val="tx1"/>
                </a:solidFill>
              </a:rPr>
              <a:t>g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enta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ion—2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052736"/>
            <a:ext cx="7962088" cy="5195664"/>
          </a:xfrm>
        </p:spPr>
        <p:txBody>
          <a:bodyPr>
            <a:normAutofit lnSpcReduction="10000"/>
          </a:bodyPr>
          <a:lstStyle/>
          <a:p>
            <a:pPr marL="596646" indent="-514350" algn="just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Internal </a:t>
            </a:r>
            <a:r>
              <a:rPr lang="en-US" b="1" dirty="0" smtClean="0">
                <a:solidFill>
                  <a:srgbClr val="000000"/>
                </a:solidFill>
              </a:rPr>
              <a:t>fragmentation (Non-contiguous)</a:t>
            </a:r>
            <a:endParaRPr lang="en-US" dirty="0">
              <a:solidFill>
                <a:srgbClr val="000000"/>
              </a:solidFill>
            </a:endParaRPr>
          </a:p>
          <a:p>
            <a:pPr marL="82296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Memory block assigned to process is bigger. </a:t>
            </a:r>
            <a:r>
              <a:rPr lang="en-US" b="1" dirty="0">
                <a:solidFill>
                  <a:srgbClr val="000000"/>
                </a:solidFill>
              </a:rPr>
              <a:t>Some portion of memory is left unused</a:t>
            </a:r>
            <a:r>
              <a:rPr lang="en-US" dirty="0">
                <a:solidFill>
                  <a:srgbClr val="000000"/>
                </a:solidFill>
              </a:rPr>
              <a:t>, as it cannot be used by another process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Worst fit</a:t>
            </a:r>
            <a:endParaRPr lang="en-US" dirty="0">
              <a:solidFill>
                <a:srgbClr val="000000"/>
              </a:solidFill>
            </a:endParaRPr>
          </a:p>
          <a:p>
            <a:pPr marL="82296" indent="0" algn="just">
              <a:buNone/>
            </a:pPr>
            <a:r>
              <a:rPr lang="en-US" b="1" dirty="0" smtClean="0">
                <a:solidFill>
                  <a:srgbClr val="000000"/>
                </a:solidFill>
              </a:rPr>
              <a:t>2. External fragmentation(Contiguous )</a:t>
            </a:r>
            <a:endParaRPr lang="en-US" dirty="0">
              <a:solidFill>
                <a:srgbClr val="000000"/>
              </a:solidFill>
            </a:endParaRPr>
          </a:p>
          <a:p>
            <a:pPr marL="82296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Total memory space is enough to satisfy a request or to reside a process in it, but it is </a:t>
            </a:r>
            <a:r>
              <a:rPr lang="en-US" b="1" dirty="0">
                <a:solidFill>
                  <a:srgbClr val="000000"/>
                </a:solidFill>
              </a:rPr>
              <a:t>not contiguous</a:t>
            </a:r>
            <a:r>
              <a:rPr lang="en-US" dirty="0">
                <a:solidFill>
                  <a:srgbClr val="000000"/>
                </a:solidFill>
              </a:rPr>
              <a:t>, so it cannot be used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First fit, best fit</a:t>
            </a:r>
            <a:endParaRPr lang="en-US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4674"/>
            <a:ext cx="7498080" cy="11430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FRA</a:t>
            </a:r>
            <a:r>
              <a:rPr lang="en-IN" sz="3600" spc="10" dirty="0">
                <a:solidFill>
                  <a:schemeClr val="tx1"/>
                </a:solidFill>
              </a:rPr>
              <a:t>G</a:t>
            </a:r>
            <a:r>
              <a:rPr lang="en-IN" sz="3600" spc="-5" dirty="0">
                <a:solidFill>
                  <a:schemeClr val="tx1"/>
                </a:solidFill>
              </a:rPr>
              <a:t>M</a:t>
            </a:r>
            <a:r>
              <a:rPr lang="en-IN" sz="3600" dirty="0">
                <a:solidFill>
                  <a:schemeClr val="tx1"/>
                </a:solidFill>
              </a:rPr>
              <a:t>ENTA</a:t>
            </a:r>
            <a:r>
              <a:rPr lang="en-IN" sz="3600" spc="5" dirty="0">
                <a:solidFill>
                  <a:schemeClr val="tx1"/>
                </a:solidFill>
              </a:rPr>
              <a:t>T</a:t>
            </a:r>
            <a:r>
              <a:rPr lang="en-IN" sz="3600" dirty="0">
                <a:solidFill>
                  <a:schemeClr val="tx1"/>
                </a:solidFill>
              </a:rPr>
              <a:t>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67674"/>
            <a:ext cx="7920880" cy="52136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1000"/>
              </a:lnSpc>
              <a:buClr>
                <a:schemeClr val="tx1"/>
              </a:buClr>
            </a:pPr>
            <a:r>
              <a:rPr lang="en-US" sz="3500" b="1" dirty="0"/>
              <a:t>External Fragmentation </a:t>
            </a:r>
            <a:r>
              <a:rPr lang="en-US" sz="3500" dirty="0"/>
              <a:t>– total memory space exists to satisfy a request, but it is not contiguous</a:t>
            </a:r>
          </a:p>
          <a:p>
            <a:pPr>
              <a:lnSpc>
                <a:spcPct val="101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sz="3500" baseline="16000" dirty="0" smtClean="0"/>
              <a:t> </a:t>
            </a:r>
            <a:r>
              <a:rPr lang="en-US" sz="3500" b="1" dirty="0"/>
              <a:t>Internal Fragmentation </a:t>
            </a:r>
            <a:r>
              <a:rPr lang="en-US" sz="3500" dirty="0"/>
              <a:t>– allocated memory may be slightly larger than requested memory; this size difference is memory internal to a partition, but not being used</a:t>
            </a:r>
          </a:p>
          <a:p>
            <a:pPr>
              <a:spcBef>
                <a:spcPts val="588"/>
              </a:spcBef>
              <a:buClr>
                <a:schemeClr val="tx1"/>
              </a:buClr>
            </a:pPr>
            <a:r>
              <a:rPr lang="en-US" sz="3500" dirty="0" smtClean="0"/>
              <a:t>Reduce </a:t>
            </a:r>
            <a:r>
              <a:rPr lang="en-US" sz="3500" dirty="0"/>
              <a:t>external fragmentation by </a:t>
            </a:r>
            <a:r>
              <a:rPr lang="en-US" sz="3500" b="1" dirty="0"/>
              <a:t>compaction</a:t>
            </a:r>
            <a:endParaRPr lang="en-US" sz="3500" dirty="0"/>
          </a:p>
          <a:p>
            <a:pPr>
              <a:lnSpc>
                <a:spcPct val="101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500" b="1" dirty="0"/>
              <a:t>Shuffle memory contents to place all free memory together in one large block</a:t>
            </a:r>
          </a:p>
          <a:p>
            <a:pPr>
              <a:lnSpc>
                <a:spcPct val="102000"/>
              </a:lnSpc>
              <a:spcBef>
                <a:spcPts val="388"/>
              </a:spcBef>
              <a:buClr>
                <a:schemeClr val="tx1"/>
              </a:buClr>
            </a:pPr>
            <a:r>
              <a:rPr lang="en-US" sz="3500" dirty="0"/>
              <a:t>Compaction is possible </a:t>
            </a:r>
            <a:r>
              <a:rPr lang="en-US" sz="3500" i="1" dirty="0"/>
              <a:t>only </a:t>
            </a:r>
            <a:r>
              <a:rPr lang="en-US" sz="3500" dirty="0"/>
              <a:t>if relocation is dynamic, and is done at execution time</a:t>
            </a:r>
          </a:p>
          <a:p>
            <a:pPr>
              <a:spcBef>
                <a:spcPts val="425"/>
              </a:spcBef>
              <a:buClr>
                <a:schemeClr val="tx1"/>
              </a:buClr>
            </a:pPr>
            <a:r>
              <a:rPr lang="en-US" sz="3500" dirty="0"/>
              <a:t>May lead to I/O problem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Memory Fragm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3" y="303724"/>
            <a:ext cx="8071625" cy="614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3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282015" cy="634082"/>
          </a:xfrm>
        </p:spPr>
        <p:txBody>
          <a:bodyPr>
            <a:noAutofit/>
          </a:bodyPr>
          <a:lstStyle/>
          <a:p>
            <a:r>
              <a:rPr lang="en-IN" sz="4000" spc="10" dirty="0" smtClean="0"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4000" dirty="0" smtClean="0">
                <a:effectLst/>
                <a:latin typeface="Times New Roman" pitchFamily="18" charset="0"/>
                <a:cs typeface="Times New Roman" pitchFamily="18" charset="0"/>
              </a:rPr>
              <a:t>ackground</a:t>
            </a:r>
            <a:endParaRPr lang="en-IN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8172400" cy="5832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brought (from disk) into memory and placed within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it to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run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Main memory and registers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only storage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access directly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baseline="16000" dirty="0" smtClean="0">
                <a:solidFill>
                  <a:srgbClr val="FE853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one CPU clock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(or less)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baseline="16000" dirty="0" smtClean="0">
                <a:solidFill>
                  <a:srgbClr val="FE853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Main 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take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many cycles</a:t>
            </a:r>
          </a:p>
          <a:p>
            <a:pPr>
              <a:buClr>
                <a:schemeClr val="tx1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5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12616"/>
            <a:ext cx="7746064" cy="993344"/>
          </a:xfrm>
        </p:spPr>
        <p:txBody>
          <a:bodyPr/>
          <a:lstStyle/>
          <a:p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aging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8316416" cy="5949280"/>
          </a:xfrm>
        </p:spPr>
        <p:txBody>
          <a:bodyPr>
            <a:noAutofit/>
          </a:bodyPr>
          <a:lstStyle/>
          <a:p>
            <a:pPr>
              <a:lnSpc>
                <a:spcPts val="2625"/>
              </a:lnSpc>
              <a:buClr>
                <a:schemeClr val="tx1"/>
              </a:buClr>
            </a:pPr>
            <a:r>
              <a:rPr lang="en-US" sz="2800" baseline="17000" dirty="0" smtClean="0">
                <a:solidFill>
                  <a:srgbClr val="FE8536"/>
                </a:solidFill>
              </a:rPr>
              <a:t> </a:t>
            </a:r>
            <a:r>
              <a:rPr lang="en-US" sz="2800" dirty="0"/>
              <a:t>Logical address space of a process can be noncontiguous; process is allocated physical memory whenever the latter is available</a:t>
            </a:r>
          </a:p>
          <a:p>
            <a:pPr>
              <a:lnSpc>
                <a:spcPts val="2625"/>
              </a:lnSpc>
              <a:spcBef>
                <a:spcPts val="538"/>
              </a:spcBef>
              <a:buClr>
                <a:schemeClr val="tx1"/>
              </a:buClr>
            </a:pPr>
            <a:r>
              <a:rPr lang="en-US" sz="2800" baseline="15000" dirty="0" smtClean="0"/>
              <a:t> </a:t>
            </a:r>
            <a:r>
              <a:rPr lang="en-US" sz="2800" dirty="0"/>
              <a:t>Divide </a:t>
            </a:r>
            <a:r>
              <a:rPr lang="en-US" sz="2800" b="1" dirty="0"/>
              <a:t>physical memory </a:t>
            </a:r>
            <a:r>
              <a:rPr lang="en-US" sz="2800" dirty="0"/>
              <a:t>into fixed-sized </a:t>
            </a:r>
            <a:r>
              <a:rPr lang="en-US" sz="2800" b="1" dirty="0"/>
              <a:t>blocks</a:t>
            </a:r>
            <a:r>
              <a:rPr lang="en-US" sz="2800" dirty="0"/>
              <a:t> called </a:t>
            </a:r>
            <a:r>
              <a:rPr lang="en-US" sz="2800" b="1" dirty="0"/>
              <a:t>frames</a:t>
            </a:r>
            <a:r>
              <a:rPr lang="en-US" sz="2800" dirty="0"/>
              <a:t> (size is power of 2, between 512 bytes and 8,192 bytes)</a:t>
            </a:r>
          </a:p>
          <a:p>
            <a:pPr>
              <a:lnSpc>
                <a:spcPts val="2625"/>
              </a:lnSpc>
              <a:spcBef>
                <a:spcPts val="550"/>
              </a:spcBef>
              <a:buClr>
                <a:schemeClr val="tx1"/>
              </a:buClr>
            </a:pPr>
            <a:r>
              <a:rPr lang="en-US" sz="2800" dirty="0" smtClean="0"/>
              <a:t>Divide </a:t>
            </a:r>
            <a:r>
              <a:rPr lang="en-US" sz="2800" b="1" dirty="0"/>
              <a:t>logical memory </a:t>
            </a:r>
            <a:r>
              <a:rPr lang="en-US" sz="2800" dirty="0"/>
              <a:t>into </a:t>
            </a:r>
            <a:r>
              <a:rPr lang="en-US" sz="2800" b="1" dirty="0"/>
              <a:t>blocks</a:t>
            </a:r>
            <a:r>
              <a:rPr lang="en-US" sz="2800" dirty="0"/>
              <a:t> of same size called </a:t>
            </a:r>
            <a:r>
              <a:rPr lang="en-US" sz="2800" b="1" dirty="0" smtClean="0"/>
              <a:t>pages</a:t>
            </a:r>
          </a:p>
          <a:p>
            <a:pPr>
              <a:lnSpc>
                <a:spcPts val="2625"/>
              </a:lnSpc>
              <a:spcBef>
                <a:spcPts val="550"/>
              </a:spcBef>
              <a:buClr>
                <a:schemeClr val="tx1"/>
              </a:buClr>
            </a:pPr>
            <a:r>
              <a:rPr lang="en-US" sz="2800" dirty="0" smtClean="0"/>
              <a:t>Keep </a:t>
            </a:r>
            <a:r>
              <a:rPr lang="en-US" sz="2800" dirty="0"/>
              <a:t>track of all free frames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>
                <a:solidFill>
                  <a:schemeClr val="tx1"/>
                </a:solidFill>
              </a:rPr>
              <a:t>P</a:t>
            </a:r>
            <a:r>
              <a:rPr lang="en-IN" dirty="0">
                <a:solidFill>
                  <a:schemeClr val="tx1"/>
                </a:solidFill>
              </a:rPr>
              <a:t>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38"/>
              </a:lnSpc>
              <a:spcBef>
                <a:spcPts val="538"/>
              </a:spcBef>
              <a:buClr>
                <a:schemeClr val="tx1"/>
              </a:buClr>
            </a:pPr>
            <a:r>
              <a:rPr lang="en-US" sz="2800" dirty="0"/>
              <a:t>To </a:t>
            </a:r>
            <a:r>
              <a:rPr lang="en-US" sz="2800" b="1" dirty="0"/>
              <a:t>run a program of size n pages</a:t>
            </a:r>
            <a:r>
              <a:rPr lang="en-US" sz="2800" dirty="0"/>
              <a:t>, need to find </a:t>
            </a:r>
            <a:r>
              <a:rPr lang="en-US" sz="2800" b="1" dirty="0" smtClean="0"/>
              <a:t>n free </a:t>
            </a:r>
            <a:r>
              <a:rPr lang="en-US" sz="2800" b="1" dirty="0"/>
              <a:t>frames </a:t>
            </a:r>
            <a:r>
              <a:rPr lang="en-US" sz="2800" dirty="0"/>
              <a:t>and load </a:t>
            </a:r>
            <a:r>
              <a:rPr lang="en-US" sz="2800" dirty="0" smtClean="0"/>
              <a:t>program </a:t>
            </a:r>
          </a:p>
          <a:p>
            <a:pPr>
              <a:lnSpc>
                <a:spcPts val="2638"/>
              </a:lnSpc>
              <a:spcBef>
                <a:spcPts val="538"/>
              </a:spcBef>
              <a:buClr>
                <a:schemeClr val="tx1"/>
              </a:buClr>
            </a:pPr>
            <a:r>
              <a:rPr lang="en-US" sz="2800" dirty="0" smtClean="0"/>
              <a:t>Set </a:t>
            </a:r>
            <a:r>
              <a:rPr lang="en-US" sz="2800" dirty="0"/>
              <a:t>up a </a:t>
            </a:r>
            <a:r>
              <a:rPr lang="en-US" sz="2800" b="1" dirty="0"/>
              <a:t>page table </a:t>
            </a:r>
            <a:r>
              <a:rPr lang="en-US" sz="2800" dirty="0"/>
              <a:t>to </a:t>
            </a:r>
            <a:r>
              <a:rPr lang="en-US" sz="2800" b="1" dirty="0"/>
              <a:t>translate logical to physical addresses</a:t>
            </a:r>
          </a:p>
          <a:p>
            <a:pPr>
              <a:spcBef>
                <a:spcPts val="450"/>
              </a:spcBef>
              <a:buClr>
                <a:schemeClr val="tx1"/>
              </a:buClr>
            </a:pPr>
            <a:r>
              <a:rPr lang="en-US" sz="2800" dirty="0"/>
              <a:t>Internal fragmentation may occur in the last frame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5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92" y="-27384"/>
            <a:ext cx="8610160" cy="1143000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chemeClr val="tx1"/>
                </a:solidFill>
              </a:rPr>
              <a:t>Addr</a:t>
            </a:r>
            <a:r>
              <a:rPr lang="en-IN" sz="4400" spc="10" dirty="0" smtClean="0">
                <a:solidFill>
                  <a:schemeClr val="tx1"/>
                </a:solidFill>
              </a:rPr>
              <a:t>e</a:t>
            </a:r>
            <a:r>
              <a:rPr lang="en-IN" sz="4400" dirty="0" smtClean="0">
                <a:solidFill>
                  <a:schemeClr val="tx1"/>
                </a:solidFill>
              </a:rPr>
              <a:t>ss</a:t>
            </a:r>
            <a:r>
              <a:rPr lang="en-IN" sz="4400" spc="5" dirty="0" smtClean="0">
                <a:solidFill>
                  <a:schemeClr val="tx1"/>
                </a:solidFill>
              </a:rPr>
              <a:t> </a:t>
            </a:r>
            <a:r>
              <a:rPr lang="en-IN" sz="4400" dirty="0" smtClean="0">
                <a:solidFill>
                  <a:schemeClr val="tx1"/>
                </a:solidFill>
              </a:rPr>
              <a:t>Tran</a:t>
            </a:r>
            <a:r>
              <a:rPr lang="en-IN" sz="4400" spc="5" dirty="0" smtClean="0">
                <a:solidFill>
                  <a:schemeClr val="tx1"/>
                </a:solidFill>
              </a:rPr>
              <a:t>s</a:t>
            </a:r>
            <a:r>
              <a:rPr lang="en-IN" sz="4400" dirty="0" smtClean="0">
                <a:solidFill>
                  <a:schemeClr val="tx1"/>
                </a:solidFill>
              </a:rPr>
              <a:t>l</a:t>
            </a:r>
            <a:r>
              <a:rPr lang="en-IN" sz="4400" spc="10" dirty="0" smtClean="0">
                <a:solidFill>
                  <a:schemeClr val="tx1"/>
                </a:solidFill>
              </a:rPr>
              <a:t>a</a:t>
            </a:r>
            <a:r>
              <a:rPr lang="en-IN" sz="4400" dirty="0" smtClean="0">
                <a:solidFill>
                  <a:schemeClr val="tx1"/>
                </a:solidFill>
              </a:rPr>
              <a:t>tion</a:t>
            </a:r>
            <a:r>
              <a:rPr lang="en-IN" sz="4400" spc="5" dirty="0" smtClean="0">
                <a:solidFill>
                  <a:schemeClr val="tx1"/>
                </a:solidFill>
              </a:rPr>
              <a:t> S</a:t>
            </a:r>
            <a:r>
              <a:rPr lang="en-IN" sz="4400" dirty="0" smtClean="0">
                <a:solidFill>
                  <a:schemeClr val="tx1"/>
                </a:solidFill>
              </a:rPr>
              <a:t>che</a:t>
            </a:r>
            <a:r>
              <a:rPr lang="en-IN" sz="4400" spc="-5" dirty="0" smtClean="0">
                <a:solidFill>
                  <a:schemeClr val="tx1"/>
                </a:solidFill>
              </a:rPr>
              <a:t>m</a:t>
            </a:r>
            <a:r>
              <a:rPr lang="en-IN" sz="4400" dirty="0" smtClean="0">
                <a:solidFill>
                  <a:schemeClr val="tx1"/>
                </a:solidFill>
              </a:rPr>
              <a:t>e</a:t>
            </a:r>
            <a:r>
              <a:rPr lang="en-IN" sz="4400" dirty="0" smtClean="0">
                <a:solidFill>
                  <a:schemeClr val="tx1"/>
                </a:solidFill>
                <a:latin typeface="Century"/>
                <a:cs typeface="Century"/>
              </a:rPr>
              <a:t/>
            </a:r>
            <a:br>
              <a:rPr lang="en-IN" sz="4400" dirty="0" smtClean="0">
                <a:solidFill>
                  <a:schemeClr val="tx1"/>
                </a:solidFill>
                <a:latin typeface="Century"/>
                <a:cs typeface="Century"/>
              </a:rPr>
            </a:b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620688"/>
            <a:ext cx="8136904" cy="62373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IN" spc="-5" dirty="0"/>
              <a:t>A</a:t>
            </a:r>
            <a:r>
              <a:rPr lang="en-IN" spc="-10" dirty="0"/>
              <a:t>d</a:t>
            </a:r>
            <a:r>
              <a:rPr lang="en-IN" dirty="0"/>
              <a:t>d</a:t>
            </a:r>
            <a:r>
              <a:rPr lang="en-IN" spc="-15" dirty="0"/>
              <a:t>r</a:t>
            </a:r>
            <a:r>
              <a:rPr lang="en-IN" spc="5" dirty="0"/>
              <a:t>e</a:t>
            </a:r>
            <a:r>
              <a:rPr lang="en-IN" spc="-5" dirty="0"/>
              <a:t>s</a:t>
            </a:r>
            <a:r>
              <a:rPr lang="en-IN" dirty="0"/>
              <a:t>s </a:t>
            </a:r>
            <a:r>
              <a:rPr lang="en-IN" spc="-10" dirty="0"/>
              <a:t>g</a:t>
            </a:r>
            <a:r>
              <a:rPr lang="en-IN" spc="5" dirty="0"/>
              <a:t>e</a:t>
            </a:r>
            <a:r>
              <a:rPr lang="en-IN" spc="-10" dirty="0"/>
              <a:t>n</a:t>
            </a:r>
            <a:r>
              <a:rPr lang="en-IN" dirty="0"/>
              <a:t>era</a:t>
            </a:r>
            <a:r>
              <a:rPr lang="en-IN" spc="-5" dirty="0"/>
              <a:t>t</a:t>
            </a:r>
            <a:r>
              <a:rPr lang="en-IN" dirty="0"/>
              <a:t>ed</a:t>
            </a:r>
            <a:r>
              <a:rPr lang="en-IN" spc="-5" dirty="0"/>
              <a:t> </a:t>
            </a:r>
            <a:r>
              <a:rPr lang="en-IN" dirty="0"/>
              <a:t>by</a:t>
            </a:r>
            <a:r>
              <a:rPr lang="en-IN" spc="-10" dirty="0"/>
              <a:t> </a:t>
            </a:r>
            <a:r>
              <a:rPr lang="en-IN" spc="-5" dirty="0"/>
              <a:t>C</a:t>
            </a:r>
            <a:r>
              <a:rPr lang="en-IN" spc="-10" dirty="0"/>
              <a:t>P</a:t>
            </a:r>
            <a:r>
              <a:rPr lang="en-IN" dirty="0"/>
              <a:t>U</a:t>
            </a:r>
            <a:r>
              <a:rPr lang="en-IN" spc="-5" dirty="0"/>
              <a:t> i</a:t>
            </a:r>
            <a:r>
              <a:rPr lang="en-IN" dirty="0"/>
              <a:t>s </a:t>
            </a:r>
            <a:r>
              <a:rPr lang="en-IN" spc="-10" dirty="0"/>
              <a:t>d</a:t>
            </a:r>
            <a:r>
              <a:rPr lang="en-IN" spc="-5" dirty="0"/>
              <a:t>i</a:t>
            </a:r>
            <a:r>
              <a:rPr lang="en-IN" dirty="0"/>
              <a:t>v</a:t>
            </a:r>
            <a:r>
              <a:rPr lang="en-IN" spc="-5" dirty="0"/>
              <a:t>i</a:t>
            </a:r>
            <a:r>
              <a:rPr lang="en-IN" spc="-10" dirty="0"/>
              <a:t>d</a:t>
            </a:r>
            <a:r>
              <a:rPr lang="en-IN" dirty="0"/>
              <a:t>ed</a:t>
            </a:r>
            <a:r>
              <a:rPr lang="en-IN" spc="-5" dirty="0"/>
              <a:t> </a:t>
            </a:r>
            <a:r>
              <a:rPr lang="en-IN" dirty="0"/>
              <a:t>i</a:t>
            </a:r>
            <a:r>
              <a:rPr lang="en-IN" spc="-10" dirty="0"/>
              <a:t>n</a:t>
            </a:r>
            <a:r>
              <a:rPr lang="en-IN" spc="-5" dirty="0"/>
              <a:t>t</a:t>
            </a:r>
            <a:r>
              <a:rPr lang="en-IN" spc="5" dirty="0"/>
              <a:t>o</a:t>
            </a:r>
            <a:r>
              <a:rPr lang="en-IN" dirty="0"/>
              <a:t>: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b="1" dirty="0"/>
              <a:t>Page number (p) </a:t>
            </a:r>
            <a:r>
              <a:rPr lang="en-US" dirty="0"/>
              <a:t>– used as an index into a page table which contains </a:t>
            </a:r>
            <a:r>
              <a:rPr lang="en-US" b="1" dirty="0"/>
              <a:t>base address </a:t>
            </a:r>
            <a:r>
              <a:rPr lang="en-US" dirty="0"/>
              <a:t>of each page in physical memory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b="1" dirty="0"/>
              <a:t>Page offset (d) </a:t>
            </a:r>
            <a:r>
              <a:rPr lang="en-US" dirty="0"/>
              <a:t>– </a:t>
            </a:r>
            <a:r>
              <a:rPr lang="en-US" b="1" dirty="0"/>
              <a:t>combined with base address</a:t>
            </a:r>
            <a:r>
              <a:rPr lang="en-US" dirty="0"/>
              <a:t> to define the physical memory address that is sent to the memory unit</a:t>
            </a:r>
          </a:p>
          <a:p>
            <a:pPr>
              <a:buClr>
                <a:schemeClr val="tx1"/>
              </a:buClr>
              <a:buSzPct val="100000"/>
            </a:pPr>
            <a:endParaRPr lang="en-IN" dirty="0" smtClean="0"/>
          </a:p>
          <a:p>
            <a:pPr marL="82296" indent="0">
              <a:buClr>
                <a:schemeClr val="tx1"/>
              </a:buClr>
              <a:buSzPct val="100000"/>
              <a:buNone/>
            </a:pPr>
            <a:endParaRPr lang="en-IN" dirty="0"/>
          </a:p>
          <a:p>
            <a:pPr>
              <a:buClr>
                <a:schemeClr val="tx1"/>
              </a:buClr>
              <a:buSzPct val="100000"/>
            </a:pPr>
            <a:endParaRPr lang="en-IN" dirty="0" smtClean="0"/>
          </a:p>
          <a:p>
            <a:pPr>
              <a:buClr>
                <a:schemeClr val="tx1"/>
              </a:buClr>
              <a:buSzPct val="100000"/>
            </a:pPr>
            <a:r>
              <a:rPr lang="en-IN" dirty="0"/>
              <a:t>For</a:t>
            </a:r>
            <a:r>
              <a:rPr lang="en-IN" spc="-5" dirty="0"/>
              <a:t> </a:t>
            </a:r>
            <a:r>
              <a:rPr lang="en-IN" spc="-10" dirty="0"/>
              <a:t>g</a:t>
            </a:r>
            <a:r>
              <a:rPr lang="en-IN" dirty="0"/>
              <a:t>i</a:t>
            </a:r>
            <a:r>
              <a:rPr lang="en-IN" spc="-10" dirty="0"/>
              <a:t>v</a:t>
            </a:r>
            <a:r>
              <a:rPr lang="en-IN" dirty="0"/>
              <a:t>en</a:t>
            </a:r>
            <a:r>
              <a:rPr lang="en-IN" spc="-5" dirty="0"/>
              <a:t> l</a:t>
            </a:r>
            <a:r>
              <a:rPr lang="en-IN" spc="5" dirty="0"/>
              <a:t>o</a:t>
            </a:r>
            <a:r>
              <a:rPr lang="en-IN" spc="-10" dirty="0"/>
              <a:t>g</a:t>
            </a:r>
            <a:r>
              <a:rPr lang="en-IN" spc="-5" dirty="0"/>
              <a:t>i</a:t>
            </a:r>
            <a:r>
              <a:rPr lang="en-IN" dirty="0"/>
              <a:t>cal </a:t>
            </a:r>
            <a:r>
              <a:rPr lang="en-IN" spc="-10" dirty="0"/>
              <a:t>a</a:t>
            </a:r>
            <a:r>
              <a:rPr lang="en-IN" dirty="0"/>
              <a:t>d</a:t>
            </a:r>
            <a:r>
              <a:rPr lang="en-IN" spc="-10" dirty="0"/>
              <a:t>d</a:t>
            </a:r>
            <a:r>
              <a:rPr lang="en-IN" dirty="0"/>
              <a:t>re</a:t>
            </a:r>
            <a:r>
              <a:rPr lang="en-IN" spc="5" dirty="0"/>
              <a:t>s</a:t>
            </a:r>
            <a:r>
              <a:rPr lang="en-IN" dirty="0"/>
              <a:t>s</a:t>
            </a:r>
            <a:r>
              <a:rPr lang="en-IN" spc="-10" dirty="0"/>
              <a:t> </a:t>
            </a:r>
            <a:r>
              <a:rPr lang="en-IN" spc="5" dirty="0"/>
              <a:t>s</a:t>
            </a:r>
            <a:r>
              <a:rPr lang="en-IN" spc="-10" dirty="0"/>
              <a:t>p</a:t>
            </a:r>
            <a:r>
              <a:rPr lang="en-IN" dirty="0"/>
              <a:t>ace</a:t>
            </a:r>
            <a:r>
              <a:rPr lang="en-IN" spc="-5" dirty="0"/>
              <a:t> </a:t>
            </a:r>
            <a:r>
              <a:rPr lang="en-IN" spc="10" dirty="0"/>
              <a:t>2</a:t>
            </a:r>
            <a:r>
              <a:rPr lang="en-IN" spc="30" baseline="30864" dirty="0"/>
              <a:t>m</a:t>
            </a:r>
            <a:r>
              <a:rPr lang="en-IN" spc="-15" baseline="30864" dirty="0"/>
              <a:t> </a:t>
            </a:r>
            <a:r>
              <a:rPr lang="en-IN" spc="-10" dirty="0"/>
              <a:t>a</a:t>
            </a:r>
            <a:r>
              <a:rPr lang="en-IN" dirty="0"/>
              <a:t>nd</a:t>
            </a:r>
            <a:r>
              <a:rPr lang="en-IN" spc="-15" dirty="0"/>
              <a:t> </a:t>
            </a:r>
            <a:r>
              <a:rPr lang="en-IN" spc="-10" dirty="0"/>
              <a:t>p</a:t>
            </a:r>
            <a:r>
              <a:rPr lang="en-IN" dirty="0"/>
              <a:t>a</a:t>
            </a:r>
            <a:r>
              <a:rPr lang="en-IN" spc="-10" dirty="0"/>
              <a:t>g</a:t>
            </a:r>
            <a:r>
              <a:rPr lang="en-IN" dirty="0"/>
              <a:t>e</a:t>
            </a:r>
            <a:r>
              <a:rPr lang="en-IN" spc="-5" dirty="0"/>
              <a:t> </a:t>
            </a:r>
            <a:r>
              <a:rPr lang="en-IN" dirty="0"/>
              <a:t>s</a:t>
            </a:r>
            <a:r>
              <a:rPr lang="en-IN" spc="-5" dirty="0"/>
              <a:t>iz</a:t>
            </a:r>
            <a:r>
              <a:rPr lang="en-IN" dirty="0"/>
              <a:t>e</a:t>
            </a:r>
            <a:r>
              <a:rPr lang="en-IN" spc="-195" dirty="0"/>
              <a:t> </a:t>
            </a:r>
            <a:r>
              <a:rPr lang="en-IN" dirty="0"/>
              <a:t>2</a:t>
            </a:r>
            <a:r>
              <a:rPr lang="en-IN" spc="22" baseline="30864" dirty="0"/>
              <a:t>n</a:t>
            </a:r>
            <a:endParaRPr lang="en-IN" baseline="30864" dirty="0"/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3" y="4365103"/>
            <a:ext cx="3528000" cy="887411"/>
          </a:xfrm>
          <a:prstGeom prst="rect">
            <a:avLst/>
          </a:prstGeom>
        </p:spPr>
      </p:pic>
      <p:sp>
        <p:nvSpPr>
          <p:cNvPr id="6" name="object 12"/>
          <p:cNvSpPr txBox="1"/>
          <p:nvPr/>
        </p:nvSpPr>
        <p:spPr>
          <a:xfrm>
            <a:off x="3779912" y="5229200"/>
            <a:ext cx="5461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- n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12"/>
          <p:cNvSpPr txBox="1"/>
          <p:nvPr/>
        </p:nvSpPr>
        <p:spPr>
          <a:xfrm>
            <a:off x="5538068" y="5229200"/>
            <a:ext cx="5461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dirty="0" smtClean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243408"/>
            <a:ext cx="7498080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565F6D"/>
                </a:solidFill>
              </a:rPr>
              <a:t>Pa</a:t>
            </a:r>
            <a:r>
              <a:rPr lang="en-IN" spc="10" dirty="0" smtClean="0">
                <a:solidFill>
                  <a:srgbClr val="565F6D"/>
                </a:solidFill>
              </a:rPr>
              <a:t>g</a:t>
            </a:r>
            <a:r>
              <a:rPr lang="en-IN" dirty="0" smtClean="0">
                <a:solidFill>
                  <a:srgbClr val="565F6D"/>
                </a:solidFill>
              </a:rPr>
              <a:t>ing</a:t>
            </a:r>
            <a:r>
              <a:rPr lang="en-IN" spc="5" dirty="0" smtClean="0">
                <a:solidFill>
                  <a:srgbClr val="565F6D"/>
                </a:solidFill>
              </a:rPr>
              <a:t> </a:t>
            </a:r>
            <a:r>
              <a:rPr lang="en-IN" spc="-10" dirty="0" smtClean="0">
                <a:solidFill>
                  <a:srgbClr val="565F6D"/>
                </a:solidFill>
              </a:rPr>
              <a:t>H</a:t>
            </a:r>
            <a:r>
              <a:rPr lang="en-IN" spc="10" dirty="0" smtClean="0">
                <a:solidFill>
                  <a:srgbClr val="565F6D"/>
                </a:solidFill>
              </a:rPr>
              <a:t>a</a:t>
            </a:r>
            <a:r>
              <a:rPr lang="en-IN" dirty="0" smtClean="0">
                <a:solidFill>
                  <a:srgbClr val="565F6D"/>
                </a:solidFill>
              </a:rPr>
              <a:t>rd</a:t>
            </a:r>
            <a:r>
              <a:rPr lang="en-IN" spc="-5" dirty="0" smtClean="0">
                <a:solidFill>
                  <a:srgbClr val="565F6D"/>
                </a:solidFill>
              </a:rPr>
              <a:t>w</a:t>
            </a:r>
            <a:r>
              <a:rPr lang="en-IN" dirty="0" smtClean="0">
                <a:solidFill>
                  <a:srgbClr val="565F6D"/>
                </a:solidFill>
              </a:rPr>
              <a:t>are</a:t>
            </a:r>
            <a:endParaRPr lang="en-IN" dirty="0"/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042988" y="836613"/>
            <a:ext cx="8101012" cy="6021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89008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565F6D"/>
                </a:solidFill>
              </a:rPr>
              <a:t>Paging Model Of Logical And Physical Memory</a:t>
            </a:r>
            <a:endParaRPr lang="en-IN" dirty="0"/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116013" y="1341438"/>
            <a:ext cx="7920483" cy="5327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z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498080" cy="1143000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rgbClr val="565F6D"/>
                </a:solidFill>
              </a:rPr>
              <a:t>Fr</a:t>
            </a:r>
            <a:r>
              <a:rPr lang="en-IN" sz="4400" spc="10" dirty="0" smtClean="0">
                <a:solidFill>
                  <a:srgbClr val="565F6D"/>
                </a:solidFill>
              </a:rPr>
              <a:t>e</a:t>
            </a:r>
            <a:r>
              <a:rPr lang="en-IN" sz="4400" dirty="0" smtClean="0">
                <a:solidFill>
                  <a:srgbClr val="565F6D"/>
                </a:solidFill>
              </a:rPr>
              <a:t>e Fr</a:t>
            </a:r>
            <a:r>
              <a:rPr lang="en-IN" sz="4400" spc="10" dirty="0" smtClean="0">
                <a:solidFill>
                  <a:srgbClr val="565F6D"/>
                </a:solidFill>
              </a:rPr>
              <a:t>a</a:t>
            </a:r>
            <a:r>
              <a:rPr lang="en-IN" sz="4400" spc="-5" dirty="0" smtClean="0">
                <a:solidFill>
                  <a:srgbClr val="565F6D"/>
                </a:solidFill>
              </a:rPr>
              <a:t>m</a:t>
            </a:r>
            <a:r>
              <a:rPr lang="en-IN" sz="4400" dirty="0" smtClean="0">
                <a:solidFill>
                  <a:srgbClr val="565F6D"/>
                </a:solidFill>
              </a:rPr>
              <a:t>es</a:t>
            </a:r>
            <a:endParaRPr lang="en-IN" sz="4400" dirty="0"/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043608" y="908174"/>
            <a:ext cx="8064946" cy="496909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marL="82296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en-IN" dirty="0" smtClean="0">
              <a:latin typeface="Arial"/>
              <a:cs typeface="Arial"/>
            </a:endParaRPr>
          </a:p>
          <a:p>
            <a:pPr marL="82296" indent="0">
              <a:buNone/>
            </a:pPr>
            <a:endParaRPr lang="en-IN" dirty="0">
              <a:latin typeface="Arial"/>
              <a:cs typeface="Arial"/>
            </a:endParaRPr>
          </a:p>
          <a:p>
            <a:pPr marL="82296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907704" y="6165304"/>
            <a:ext cx="345638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re al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6421263" y="6176917"/>
            <a:ext cx="272273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cation</a:t>
            </a: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0" name="Picture 6" descr="Image result for paging example for a 32-byte memory with 4-byte p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70" y="0"/>
            <a:ext cx="7956118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8640"/>
            <a:ext cx="7818072" cy="6669360"/>
          </a:xfrm>
        </p:spPr>
        <p:txBody>
          <a:bodyPr>
            <a:normAutofit lnSpcReduction="10000"/>
          </a:bodyPr>
          <a:lstStyle/>
          <a:p>
            <a:pPr marL="596646" indent="-514350">
              <a:buAutoNum type="arabicParenR"/>
            </a:pPr>
            <a:r>
              <a:rPr lang="en-IN" dirty="0" smtClean="0"/>
              <a:t>Logical Address=0, </a:t>
            </a:r>
            <a:r>
              <a:rPr lang="en-IN" dirty="0" err="1" smtClean="0"/>
              <a:t>ie</a:t>
            </a:r>
            <a:r>
              <a:rPr lang="en-IN" dirty="0" smtClean="0"/>
              <a:t> page=0</a:t>
            </a:r>
          </a:p>
          <a:p>
            <a:pPr marL="82296" indent="0">
              <a:buNone/>
            </a:pPr>
            <a:r>
              <a:rPr lang="en-IN" dirty="0"/>
              <a:t> </a:t>
            </a:r>
            <a:r>
              <a:rPr lang="en-IN" dirty="0" smtClean="0"/>
              <a:t>         offset=0</a:t>
            </a:r>
          </a:p>
          <a:p>
            <a:pPr marL="82296" indent="0">
              <a:buNone/>
            </a:pPr>
            <a:r>
              <a:rPr lang="en-IN" dirty="0"/>
              <a:t> </a:t>
            </a:r>
            <a:r>
              <a:rPr lang="en-IN" dirty="0" smtClean="0"/>
              <a:t>Physical address=(5*4)+0=20</a:t>
            </a:r>
          </a:p>
          <a:p>
            <a:pPr marL="82296" indent="0">
              <a:buNone/>
            </a:pPr>
            <a:r>
              <a:rPr lang="en-IN" dirty="0" smtClean="0"/>
              <a:t>2)</a:t>
            </a:r>
            <a:r>
              <a:rPr lang="en-IN" dirty="0"/>
              <a:t> Logical </a:t>
            </a:r>
            <a:r>
              <a:rPr lang="en-IN" dirty="0" smtClean="0"/>
              <a:t>Address=3, </a:t>
            </a:r>
            <a:r>
              <a:rPr lang="en-IN" dirty="0" err="1"/>
              <a:t>ie</a:t>
            </a:r>
            <a:r>
              <a:rPr lang="en-IN" dirty="0"/>
              <a:t> page=0</a:t>
            </a:r>
          </a:p>
          <a:p>
            <a:pPr marL="82296" indent="0">
              <a:buNone/>
            </a:pPr>
            <a:r>
              <a:rPr lang="en-IN" dirty="0"/>
              <a:t>          </a:t>
            </a:r>
            <a:r>
              <a:rPr lang="en-IN" dirty="0" smtClean="0"/>
              <a:t>offset=3</a:t>
            </a:r>
            <a:endParaRPr lang="en-IN" dirty="0"/>
          </a:p>
          <a:p>
            <a:pPr marL="82296" indent="0">
              <a:buNone/>
            </a:pPr>
            <a:r>
              <a:rPr lang="en-IN" dirty="0"/>
              <a:t> Physical address=(5*4</a:t>
            </a:r>
            <a:r>
              <a:rPr lang="en-IN" dirty="0" smtClean="0"/>
              <a:t>)+3=23</a:t>
            </a:r>
          </a:p>
          <a:p>
            <a:pPr marL="82296" indent="0">
              <a:buNone/>
            </a:pPr>
            <a:r>
              <a:rPr lang="en-IN" dirty="0" smtClean="0"/>
              <a:t>3)</a:t>
            </a:r>
            <a:r>
              <a:rPr lang="en-IN" dirty="0"/>
              <a:t> Logical </a:t>
            </a:r>
            <a:r>
              <a:rPr lang="en-IN" dirty="0" smtClean="0"/>
              <a:t>Address=4, </a:t>
            </a:r>
            <a:r>
              <a:rPr lang="en-IN" dirty="0" err="1"/>
              <a:t>ie</a:t>
            </a:r>
            <a:r>
              <a:rPr lang="en-IN" dirty="0"/>
              <a:t> </a:t>
            </a:r>
            <a:r>
              <a:rPr lang="en-IN" dirty="0" smtClean="0"/>
              <a:t>page=1</a:t>
            </a:r>
            <a:endParaRPr lang="en-IN" dirty="0"/>
          </a:p>
          <a:p>
            <a:pPr marL="82296" indent="0">
              <a:buNone/>
            </a:pPr>
            <a:r>
              <a:rPr lang="en-IN" dirty="0"/>
              <a:t>          offset=0</a:t>
            </a:r>
          </a:p>
          <a:p>
            <a:pPr marL="82296" indent="0">
              <a:buNone/>
            </a:pPr>
            <a:r>
              <a:rPr lang="en-IN" dirty="0"/>
              <a:t> Physical address</a:t>
            </a:r>
            <a:r>
              <a:rPr lang="en-IN" dirty="0" smtClean="0"/>
              <a:t>=(6*4</a:t>
            </a:r>
            <a:r>
              <a:rPr lang="en-IN" dirty="0"/>
              <a:t>)+</a:t>
            </a:r>
            <a:r>
              <a:rPr lang="en-IN" dirty="0" smtClean="0"/>
              <a:t>0=24</a:t>
            </a:r>
          </a:p>
          <a:p>
            <a:pPr marL="82296" indent="0">
              <a:buNone/>
            </a:pPr>
            <a:r>
              <a:rPr lang="en-IN" dirty="0" smtClean="0"/>
              <a:t>4)</a:t>
            </a:r>
            <a:r>
              <a:rPr lang="en-IN" dirty="0"/>
              <a:t> Logical </a:t>
            </a:r>
            <a:r>
              <a:rPr lang="en-IN" dirty="0" smtClean="0"/>
              <a:t>Address=13, </a:t>
            </a:r>
            <a:r>
              <a:rPr lang="en-IN" dirty="0" err="1"/>
              <a:t>ie</a:t>
            </a:r>
            <a:r>
              <a:rPr lang="en-IN" dirty="0"/>
              <a:t> </a:t>
            </a:r>
            <a:r>
              <a:rPr lang="en-IN" dirty="0" smtClean="0"/>
              <a:t>page=3</a:t>
            </a:r>
            <a:endParaRPr lang="en-IN" dirty="0"/>
          </a:p>
          <a:p>
            <a:pPr marL="82296" indent="0">
              <a:buNone/>
            </a:pPr>
            <a:r>
              <a:rPr lang="en-IN" dirty="0"/>
              <a:t>          </a:t>
            </a:r>
            <a:r>
              <a:rPr lang="en-IN" dirty="0" smtClean="0"/>
              <a:t>offset=1</a:t>
            </a:r>
            <a:endParaRPr lang="en-IN" dirty="0"/>
          </a:p>
          <a:p>
            <a:pPr marL="82296" indent="0">
              <a:buNone/>
            </a:pPr>
            <a:r>
              <a:rPr lang="en-IN" dirty="0"/>
              <a:t> Physical address</a:t>
            </a:r>
            <a:r>
              <a:rPr lang="en-IN" dirty="0" smtClean="0"/>
              <a:t>=(2*4)+1=9</a:t>
            </a:r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243408"/>
            <a:ext cx="8640960" cy="1143000"/>
          </a:xfrm>
        </p:spPr>
        <p:txBody>
          <a:bodyPr>
            <a:noAutofit/>
          </a:bodyPr>
          <a:lstStyle/>
          <a:p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m</a:t>
            </a:r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spc="15" dirty="0" smtClean="0">
                <a:solidFill>
                  <a:schemeClr val="tx1"/>
                </a:solidFill>
              </a:rPr>
              <a:t>l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r>
              <a:rPr lang="en-IN" spc="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r>
              <a:rPr lang="en-IN" spc="5" dirty="0" smtClean="0">
                <a:solidFill>
                  <a:schemeClr val="tx1"/>
                </a:solidFill>
              </a:rPr>
              <a:t>n</a:t>
            </a:r>
            <a:r>
              <a:rPr lang="en-IN" spc="1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a</a:t>
            </a:r>
            <a:r>
              <a:rPr lang="en-IN" spc="5" dirty="0" smtClean="0">
                <a:solidFill>
                  <a:schemeClr val="tx1"/>
                </a:solidFill>
              </a:rPr>
              <a:t>tio</a:t>
            </a:r>
            <a:r>
              <a:rPr lang="en-IN" dirty="0" smtClean="0">
                <a:solidFill>
                  <a:schemeClr val="tx1"/>
                </a:solidFill>
              </a:rPr>
              <a:t>n</a:t>
            </a:r>
            <a:r>
              <a:rPr lang="en-IN" spc="5" dirty="0" smtClean="0">
                <a:solidFill>
                  <a:schemeClr val="tx1"/>
                </a:solidFill>
              </a:rPr>
              <a:t> O</a:t>
            </a:r>
            <a:r>
              <a:rPr lang="en-IN" dirty="0" smtClean="0">
                <a:solidFill>
                  <a:schemeClr val="tx1"/>
                </a:solidFill>
              </a:rPr>
              <a:t>f</a:t>
            </a:r>
            <a:r>
              <a:rPr lang="en-IN" spc="15" dirty="0" smtClean="0">
                <a:solidFill>
                  <a:schemeClr val="tx1"/>
                </a:solidFill>
              </a:rPr>
              <a:t> </a:t>
            </a:r>
            <a:r>
              <a:rPr lang="en-IN" spc="5" dirty="0" smtClean="0">
                <a:solidFill>
                  <a:schemeClr val="tx1"/>
                </a:solidFill>
              </a:rPr>
              <a:t>Pag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spc="1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a</a:t>
            </a:r>
            <a:r>
              <a:rPr lang="en-IN" spc="5" dirty="0" smtClean="0">
                <a:solidFill>
                  <a:schemeClr val="tx1"/>
                </a:solidFill>
              </a:rPr>
              <a:t>bl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692696"/>
            <a:ext cx="8244408" cy="6165304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600" dirty="0"/>
              <a:t>Page table is kept in main </a:t>
            </a:r>
            <a:r>
              <a:rPr lang="en-US" sz="4600" dirty="0" smtClean="0"/>
              <a:t>memory.</a:t>
            </a:r>
            <a:endParaRPr lang="en-US" sz="4600" dirty="0"/>
          </a:p>
          <a:p>
            <a:pPr>
              <a:spcBef>
                <a:spcPts val="463"/>
              </a:spcBef>
              <a:buClr>
                <a:schemeClr val="tx1"/>
              </a:buClr>
            </a:pPr>
            <a:r>
              <a:rPr lang="en-US" sz="4600" baseline="16000" dirty="0" smtClean="0"/>
              <a:t> </a:t>
            </a:r>
            <a:r>
              <a:rPr lang="en-US" sz="4600" b="1" dirty="0"/>
              <a:t>Page-table base register </a:t>
            </a:r>
            <a:r>
              <a:rPr lang="en-US" sz="4600" dirty="0"/>
              <a:t>(PTBR) points to the page </a:t>
            </a:r>
            <a:r>
              <a:rPr lang="en-US" sz="4600" dirty="0" smtClean="0"/>
              <a:t>table.</a:t>
            </a:r>
            <a:endParaRPr lang="en-US" sz="4600" dirty="0"/>
          </a:p>
          <a:p>
            <a:pPr>
              <a:spcBef>
                <a:spcPts val="463"/>
              </a:spcBef>
              <a:buClr>
                <a:schemeClr val="tx1"/>
              </a:buClr>
            </a:pPr>
            <a:r>
              <a:rPr lang="en-US" sz="4600" baseline="16000" dirty="0" smtClean="0"/>
              <a:t> </a:t>
            </a:r>
            <a:r>
              <a:rPr lang="en-US" sz="4600" b="1" dirty="0"/>
              <a:t>Page-table length register </a:t>
            </a:r>
            <a:r>
              <a:rPr lang="en-US" sz="4600" dirty="0"/>
              <a:t>(PRLR) indicates size of the page </a:t>
            </a:r>
            <a:r>
              <a:rPr lang="en-US" sz="4600" dirty="0" smtClean="0"/>
              <a:t>table.</a:t>
            </a:r>
            <a:endParaRPr lang="en-US" sz="4600" dirty="0"/>
          </a:p>
          <a:p>
            <a:pPr algn="just">
              <a:spcBef>
                <a:spcPts val="450"/>
              </a:spcBef>
              <a:buClr>
                <a:schemeClr val="tx1"/>
              </a:buClr>
            </a:pPr>
            <a:r>
              <a:rPr lang="en-US" sz="4600" dirty="0" smtClean="0"/>
              <a:t>In </a:t>
            </a:r>
            <a:r>
              <a:rPr lang="en-US" sz="4600" dirty="0"/>
              <a:t>this scheme every data/instruction access </a:t>
            </a:r>
            <a:r>
              <a:rPr lang="en-US" sz="4600" b="1" dirty="0"/>
              <a:t>requires two memory accesses</a:t>
            </a:r>
            <a:r>
              <a:rPr lang="en-US" sz="4600" dirty="0"/>
              <a:t>.  One for the page table and one for the data/instruction.</a:t>
            </a:r>
          </a:p>
          <a:p>
            <a:pPr>
              <a:spcBef>
                <a:spcPts val="450"/>
              </a:spcBef>
              <a:buClr>
                <a:schemeClr val="tx1"/>
              </a:buClr>
            </a:pPr>
            <a:r>
              <a:rPr lang="en-US" sz="4600" dirty="0" smtClean="0"/>
              <a:t>The </a:t>
            </a:r>
            <a:r>
              <a:rPr lang="en-US" sz="4600" dirty="0"/>
              <a:t>two memory access problem can be solved by the use of a </a:t>
            </a:r>
            <a:r>
              <a:rPr lang="en-US" sz="4600" b="1" dirty="0"/>
              <a:t>special fast-lookup hardware cache </a:t>
            </a:r>
            <a:r>
              <a:rPr lang="en-US" sz="4600" dirty="0"/>
              <a:t>called associative memory or </a:t>
            </a:r>
            <a:r>
              <a:rPr lang="en-US" sz="4600" b="1" dirty="0"/>
              <a:t>translation look-aside buffers (TLBs</a:t>
            </a:r>
            <a:r>
              <a:rPr lang="en-US" sz="4600" b="1" dirty="0" smtClean="0"/>
              <a:t>).</a:t>
            </a:r>
            <a:endParaRPr lang="en-US" sz="4600" b="1" dirty="0"/>
          </a:p>
          <a:p>
            <a:pPr>
              <a:spcBef>
                <a:spcPts val="463"/>
              </a:spcBef>
              <a:buClr>
                <a:schemeClr val="tx1"/>
              </a:buClr>
            </a:pPr>
            <a:r>
              <a:rPr lang="en-US" sz="4600" dirty="0" smtClean="0"/>
              <a:t>Some </a:t>
            </a:r>
            <a:r>
              <a:rPr lang="en-US" sz="4600" dirty="0"/>
              <a:t>TLBs store address-space identifiers (ASIDs) in each TLB entry – uniquely identifies each process to provide address-space protection for that </a:t>
            </a:r>
            <a:r>
              <a:rPr lang="en-US" sz="4600" dirty="0" smtClean="0"/>
              <a:t>process.</a:t>
            </a:r>
            <a:endParaRPr lang="en-US" sz="4600" dirty="0"/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43408"/>
            <a:ext cx="7962088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Pag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spc="-10" dirty="0" smtClean="0">
                <a:solidFill>
                  <a:schemeClr val="tx1"/>
                </a:solidFill>
              </a:rPr>
              <a:t>n</a:t>
            </a:r>
            <a:r>
              <a:rPr lang="en-IN" dirty="0" smtClean="0">
                <a:solidFill>
                  <a:schemeClr val="tx1"/>
                </a:solidFill>
              </a:rPr>
              <a:t>g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Hardware </a:t>
            </a:r>
            <a:r>
              <a:rPr lang="en-IN" spc="-5" dirty="0" smtClean="0">
                <a:solidFill>
                  <a:schemeClr val="tx1"/>
                </a:solidFill>
              </a:rPr>
              <a:t>W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th</a:t>
            </a:r>
            <a:r>
              <a:rPr lang="en-IN" spc="-10" dirty="0" smtClean="0">
                <a:solidFill>
                  <a:schemeClr val="tx1"/>
                </a:solidFill>
              </a:rPr>
              <a:t> 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LB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116013" y="981075"/>
            <a:ext cx="7848475" cy="568828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>
                <a:solidFill>
                  <a:srgbClr val="BCBCB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/>
          <a:lstStyle/>
          <a:p>
            <a:r>
              <a:rPr lang="en-IN" dirty="0" smtClean="0"/>
              <a:t>Ba</a:t>
            </a:r>
            <a:r>
              <a:rPr lang="en-IN" spc="5" dirty="0" smtClean="0"/>
              <a:t>s</a:t>
            </a:r>
            <a:r>
              <a:rPr lang="en-IN" dirty="0" smtClean="0"/>
              <a:t>e And</a:t>
            </a:r>
            <a:r>
              <a:rPr lang="en-IN" spc="5" dirty="0" smtClean="0"/>
              <a:t> L</a:t>
            </a:r>
            <a:r>
              <a:rPr lang="en-IN" dirty="0" smtClean="0"/>
              <a:t>i</a:t>
            </a:r>
            <a:r>
              <a:rPr lang="en-IN" spc="-5" dirty="0" smtClean="0"/>
              <a:t>m</a:t>
            </a:r>
            <a:r>
              <a:rPr lang="en-IN" dirty="0" smtClean="0"/>
              <a:t>it</a:t>
            </a:r>
            <a:r>
              <a:rPr lang="en-IN" spc="5" dirty="0" smtClean="0"/>
              <a:t> </a:t>
            </a:r>
            <a:r>
              <a:rPr lang="en-IN" dirty="0" smtClean="0"/>
              <a:t>Reg</a:t>
            </a:r>
            <a:r>
              <a:rPr lang="en-IN" spc="5" dirty="0" smtClean="0"/>
              <a:t>i</a:t>
            </a:r>
            <a:r>
              <a:rPr lang="en-IN" dirty="0" smtClean="0"/>
              <a:t>s</a:t>
            </a:r>
            <a:r>
              <a:rPr lang="en-IN" spc="5" dirty="0" smtClean="0"/>
              <a:t>t</a:t>
            </a:r>
            <a:r>
              <a:rPr lang="en-IN" dirty="0" smtClean="0"/>
              <a:t>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293568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en-US" dirty="0"/>
              <a:t>A pair of </a:t>
            </a:r>
            <a:r>
              <a:rPr lang="en-US" b="1" dirty="0">
                <a:solidFill>
                  <a:srgbClr val="3265FF"/>
                </a:solidFill>
              </a:rPr>
              <a:t>base </a:t>
            </a:r>
            <a:r>
              <a:rPr lang="en-US" dirty="0"/>
              <a:t>and </a:t>
            </a:r>
            <a:r>
              <a:rPr lang="en-US" b="1" dirty="0">
                <a:solidFill>
                  <a:srgbClr val="3265FF"/>
                </a:solidFill>
              </a:rPr>
              <a:t>limit </a:t>
            </a:r>
            <a:r>
              <a:rPr lang="en-US" dirty="0"/>
              <a:t>registers define the physical address space</a:t>
            </a:r>
          </a:p>
          <a:p>
            <a:endParaRPr lang="en-IN" dirty="0"/>
          </a:p>
        </p:txBody>
      </p:sp>
      <p:sp>
        <p:nvSpPr>
          <p:cNvPr id="4" name="object 4"/>
          <p:cNvSpPr>
            <a:spLocks noChangeArrowheads="1"/>
          </p:cNvSpPr>
          <p:nvPr/>
        </p:nvSpPr>
        <p:spPr bwMode="auto">
          <a:xfrm>
            <a:off x="3059832" y="2708920"/>
            <a:ext cx="3600450" cy="39671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Structure of the page table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IN" dirty="0"/>
              <a:t>Hier</a:t>
            </a:r>
            <a:r>
              <a:rPr lang="en-IN" spc="-5" dirty="0"/>
              <a:t>a</a:t>
            </a:r>
            <a:r>
              <a:rPr lang="en-IN" dirty="0"/>
              <a:t>rc</a:t>
            </a:r>
            <a:r>
              <a:rPr lang="en-IN" spc="-10" dirty="0"/>
              <a:t>hi</a:t>
            </a:r>
            <a:r>
              <a:rPr lang="en-IN" dirty="0"/>
              <a:t>cal</a:t>
            </a:r>
            <a:r>
              <a:rPr lang="en-IN" spc="-10" dirty="0"/>
              <a:t> </a:t>
            </a:r>
            <a:r>
              <a:rPr lang="en-IN" dirty="0"/>
              <a:t>P</a:t>
            </a:r>
            <a:r>
              <a:rPr lang="en-IN" spc="-5" dirty="0"/>
              <a:t>a</a:t>
            </a:r>
            <a:r>
              <a:rPr lang="en-IN" dirty="0"/>
              <a:t>g</a:t>
            </a:r>
            <a:r>
              <a:rPr lang="en-IN" spc="-10" dirty="0"/>
              <a:t>i</a:t>
            </a:r>
            <a:r>
              <a:rPr lang="en-IN" dirty="0"/>
              <a:t>ng</a:t>
            </a:r>
          </a:p>
          <a:p>
            <a:pPr marL="596646" indent="-514350" fontAlgn="auto">
              <a:spcBef>
                <a:spcPts val="55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endParaRPr lang="en-IN" dirty="0"/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IN" dirty="0" smtClean="0"/>
              <a:t>Hash</a:t>
            </a:r>
            <a:r>
              <a:rPr lang="en-IN" spc="-10" dirty="0" smtClean="0"/>
              <a:t>e</a:t>
            </a:r>
            <a:r>
              <a:rPr lang="en-IN" dirty="0" smtClean="0"/>
              <a:t>d</a:t>
            </a:r>
            <a:r>
              <a:rPr lang="en-IN" spc="5" dirty="0" smtClean="0"/>
              <a:t> </a:t>
            </a:r>
            <a:r>
              <a:rPr lang="en-IN" spc="-15" dirty="0"/>
              <a:t>P</a:t>
            </a:r>
            <a:r>
              <a:rPr lang="en-IN" dirty="0"/>
              <a:t>a</a:t>
            </a:r>
            <a:r>
              <a:rPr lang="en-IN" spc="-10" dirty="0"/>
              <a:t>g</a:t>
            </a:r>
            <a:r>
              <a:rPr lang="en-IN" dirty="0"/>
              <a:t>e T</a:t>
            </a:r>
            <a:r>
              <a:rPr lang="en-IN" spc="-5" dirty="0"/>
              <a:t>ab</a:t>
            </a:r>
            <a:r>
              <a:rPr lang="en-IN" dirty="0"/>
              <a:t>le</a:t>
            </a:r>
          </a:p>
          <a:p>
            <a:pPr marL="596646" indent="-514350" fontAlgn="auto">
              <a:spcBef>
                <a:spcPts val="55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endParaRPr lang="en-IN" dirty="0"/>
          </a:p>
          <a:p>
            <a:pPr marL="514350" indent="-51435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IN" spc="-10" dirty="0" smtClean="0"/>
              <a:t>In</a:t>
            </a:r>
            <a:r>
              <a:rPr lang="en-IN" dirty="0" smtClean="0"/>
              <a:t>ver</a:t>
            </a:r>
            <a:r>
              <a:rPr lang="en-IN" spc="-5" dirty="0" smtClean="0"/>
              <a:t>t</a:t>
            </a:r>
            <a:r>
              <a:rPr lang="en-IN" dirty="0" smtClean="0"/>
              <a:t>ed</a:t>
            </a:r>
            <a:r>
              <a:rPr lang="en-IN" spc="5" dirty="0" smtClean="0"/>
              <a:t> </a:t>
            </a:r>
            <a:r>
              <a:rPr lang="en-IN" spc="-15" dirty="0"/>
              <a:t>P</a:t>
            </a:r>
            <a:r>
              <a:rPr lang="en-IN" spc="-5" dirty="0"/>
              <a:t>a</a:t>
            </a:r>
            <a:r>
              <a:rPr lang="en-IN" dirty="0"/>
              <a:t>ge T</a:t>
            </a:r>
            <a:r>
              <a:rPr lang="en-IN" spc="-5" dirty="0"/>
              <a:t>ab</a:t>
            </a:r>
            <a:r>
              <a:rPr lang="en-IN" dirty="0"/>
              <a:t>le</a:t>
            </a:r>
          </a:p>
          <a:p>
            <a:pPr marL="596646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498080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1.Hiera</a:t>
            </a:r>
            <a:r>
              <a:rPr lang="en-IN" spc="10" dirty="0" smtClean="0">
                <a:solidFill>
                  <a:schemeClr val="tx1"/>
                </a:solidFill>
              </a:rPr>
              <a:t>r</a:t>
            </a:r>
            <a:r>
              <a:rPr lang="en-IN" dirty="0" smtClean="0">
                <a:solidFill>
                  <a:schemeClr val="tx1"/>
                </a:solidFill>
              </a:rPr>
              <a:t>c</a:t>
            </a:r>
            <a:r>
              <a:rPr lang="en-IN" spc="-10" dirty="0" smtClean="0">
                <a:solidFill>
                  <a:schemeClr val="tx1"/>
                </a:solidFill>
              </a:rPr>
              <a:t>h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cal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Page</a:t>
            </a:r>
            <a:r>
              <a:rPr lang="en-IN" spc="1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Tab</a:t>
            </a:r>
            <a:r>
              <a:rPr lang="en-IN" spc="5" dirty="0" smtClean="0">
                <a:solidFill>
                  <a:schemeClr val="tx1"/>
                </a:solidFill>
              </a:rPr>
              <a:t>l</a:t>
            </a:r>
            <a:r>
              <a:rPr lang="en-IN" dirty="0" smtClean="0">
                <a:solidFill>
                  <a:schemeClr val="tx1"/>
                </a:solidFill>
              </a:rPr>
              <a:t>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340768"/>
            <a:ext cx="7848872" cy="54006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Break </a:t>
            </a:r>
            <a:r>
              <a:rPr lang="en-US" dirty="0"/>
              <a:t>up the logical address space into multiple page tables</a:t>
            </a:r>
          </a:p>
          <a:p>
            <a:pPr>
              <a:spcBef>
                <a:spcPts val="13"/>
              </a:spcBef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dirty="0"/>
              <a:t>simple technique is a </a:t>
            </a:r>
            <a:r>
              <a:rPr lang="en-US" b="1" dirty="0"/>
              <a:t>two-level page table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538152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</a:t>
            </a:r>
            <a:r>
              <a:rPr lang="en-IN" spc="-5" dirty="0" smtClean="0">
                <a:solidFill>
                  <a:schemeClr val="tx1"/>
                </a:solidFill>
              </a:rPr>
              <a:t>w</a:t>
            </a:r>
            <a:r>
              <a:rPr lang="en-IN" dirty="0" smtClean="0">
                <a:solidFill>
                  <a:schemeClr val="tx1"/>
                </a:solidFill>
              </a:rPr>
              <a:t>o-le</a:t>
            </a:r>
            <a:r>
              <a:rPr lang="en-IN" spc="10" dirty="0" smtClean="0">
                <a:solidFill>
                  <a:schemeClr val="tx1"/>
                </a:solidFill>
              </a:rPr>
              <a:t>v</a:t>
            </a:r>
            <a:r>
              <a:rPr lang="en-IN" dirty="0" smtClean="0">
                <a:solidFill>
                  <a:schemeClr val="tx1"/>
                </a:solidFill>
              </a:rPr>
              <a:t>el </a:t>
            </a:r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age-ta</a:t>
            </a:r>
            <a:r>
              <a:rPr lang="en-IN" spc="10" dirty="0" smtClean="0">
                <a:solidFill>
                  <a:schemeClr val="tx1"/>
                </a:solidFill>
              </a:rPr>
              <a:t>b</a:t>
            </a:r>
            <a:r>
              <a:rPr lang="en-IN" dirty="0" smtClean="0">
                <a:solidFill>
                  <a:schemeClr val="tx1"/>
                </a:solidFill>
              </a:rPr>
              <a:t>le </a:t>
            </a:r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dirty="0" smtClean="0">
                <a:solidFill>
                  <a:schemeClr val="tx1"/>
                </a:solidFill>
              </a:rPr>
              <a:t>che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978140" y="1484784"/>
            <a:ext cx="7746064" cy="526767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754176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</a:t>
            </a:r>
            <a:r>
              <a:rPr lang="en-IN" spc="-5" dirty="0" smtClean="0">
                <a:solidFill>
                  <a:schemeClr val="tx1"/>
                </a:solidFill>
              </a:rPr>
              <a:t>w</a:t>
            </a:r>
            <a:r>
              <a:rPr lang="en-IN" dirty="0" smtClean="0">
                <a:solidFill>
                  <a:schemeClr val="tx1"/>
                </a:solidFill>
              </a:rPr>
              <a:t>o-le</a:t>
            </a:r>
            <a:r>
              <a:rPr lang="en-IN" spc="10" dirty="0" smtClean="0">
                <a:solidFill>
                  <a:schemeClr val="tx1"/>
                </a:solidFill>
              </a:rPr>
              <a:t>v</a:t>
            </a:r>
            <a:r>
              <a:rPr lang="en-IN" dirty="0" smtClean="0">
                <a:solidFill>
                  <a:schemeClr val="tx1"/>
                </a:solidFill>
              </a:rPr>
              <a:t>el </a:t>
            </a:r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aging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r>
              <a:rPr lang="en-IN" spc="-5" dirty="0" smtClean="0">
                <a:solidFill>
                  <a:schemeClr val="tx1"/>
                </a:solidFill>
              </a:rPr>
              <a:t>x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p</a:t>
            </a:r>
            <a:r>
              <a:rPr lang="en-IN" spc="5" dirty="0" smtClean="0">
                <a:solidFill>
                  <a:schemeClr val="tx1"/>
                </a:solidFill>
              </a:rPr>
              <a:t>l</a:t>
            </a:r>
            <a:r>
              <a:rPr lang="en-IN" dirty="0" smtClean="0">
                <a:solidFill>
                  <a:schemeClr val="tx1"/>
                </a:solidFill>
              </a:rPr>
              <a:t>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980728"/>
            <a:ext cx="7920880" cy="5616624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en-IN" dirty="0"/>
              <a:t>A</a:t>
            </a:r>
            <a:r>
              <a:rPr lang="en-IN" spc="-5" dirty="0"/>
              <a:t> l</a:t>
            </a:r>
            <a:r>
              <a:rPr lang="en-IN" dirty="0"/>
              <a:t>og</a:t>
            </a:r>
            <a:r>
              <a:rPr lang="en-IN" spc="-5" dirty="0"/>
              <a:t>i</a:t>
            </a:r>
            <a:r>
              <a:rPr lang="en-IN" dirty="0"/>
              <a:t>cal</a:t>
            </a:r>
            <a:r>
              <a:rPr lang="en-IN" spc="-10" dirty="0"/>
              <a:t> </a:t>
            </a:r>
            <a:r>
              <a:rPr lang="en-IN" dirty="0"/>
              <a:t>a</a:t>
            </a:r>
            <a:r>
              <a:rPr lang="en-IN" spc="-10" dirty="0"/>
              <a:t>d</a:t>
            </a:r>
            <a:r>
              <a:rPr lang="en-IN" dirty="0"/>
              <a:t>d</a:t>
            </a:r>
            <a:r>
              <a:rPr lang="en-IN" spc="-15" dirty="0"/>
              <a:t>r</a:t>
            </a:r>
            <a:r>
              <a:rPr lang="en-IN" spc="5" dirty="0"/>
              <a:t>e</a:t>
            </a:r>
            <a:r>
              <a:rPr lang="en-IN" spc="-5" dirty="0"/>
              <a:t>s</a:t>
            </a:r>
            <a:r>
              <a:rPr lang="en-IN" dirty="0"/>
              <a:t>s </a:t>
            </a:r>
            <a:r>
              <a:rPr lang="en-IN" spc="-5" dirty="0"/>
              <a:t>(</a:t>
            </a:r>
            <a:r>
              <a:rPr lang="en-IN" dirty="0"/>
              <a:t>on</a:t>
            </a:r>
            <a:r>
              <a:rPr lang="en-IN" spc="-5" dirty="0"/>
              <a:t> </a:t>
            </a:r>
            <a:r>
              <a:rPr lang="en-IN" dirty="0"/>
              <a:t>3</a:t>
            </a:r>
            <a:r>
              <a:rPr lang="en-IN" spc="-10" dirty="0"/>
              <a:t>2</a:t>
            </a:r>
            <a:r>
              <a:rPr lang="en-IN" spc="-5" dirty="0"/>
              <a:t>-</a:t>
            </a:r>
            <a:r>
              <a:rPr lang="en-IN" dirty="0"/>
              <a:t>b</a:t>
            </a:r>
            <a:r>
              <a:rPr lang="en-IN" spc="-5" dirty="0"/>
              <a:t>i</a:t>
            </a:r>
            <a:r>
              <a:rPr lang="en-IN" dirty="0"/>
              <a:t>t </a:t>
            </a:r>
            <a:r>
              <a:rPr lang="en-IN" spc="-5" dirty="0"/>
              <a:t>m</a:t>
            </a:r>
            <a:r>
              <a:rPr lang="en-IN" dirty="0"/>
              <a:t>ac</a:t>
            </a:r>
            <a:r>
              <a:rPr lang="en-IN" spc="-10" dirty="0"/>
              <a:t>h</a:t>
            </a:r>
            <a:r>
              <a:rPr lang="en-IN" spc="-5" dirty="0"/>
              <a:t>i</a:t>
            </a:r>
            <a:r>
              <a:rPr lang="en-IN" spc="-10" dirty="0"/>
              <a:t>n</a:t>
            </a:r>
            <a:r>
              <a:rPr lang="en-IN" dirty="0"/>
              <a:t>e </a:t>
            </a:r>
            <a:r>
              <a:rPr lang="en-IN" spc="-5" dirty="0"/>
              <a:t>wit</a:t>
            </a:r>
            <a:r>
              <a:rPr lang="en-IN" dirty="0"/>
              <a:t>h</a:t>
            </a:r>
            <a:r>
              <a:rPr lang="en-IN" spc="-5" dirty="0"/>
              <a:t> </a:t>
            </a:r>
            <a:r>
              <a:rPr lang="en-IN" dirty="0"/>
              <a:t>1K</a:t>
            </a:r>
            <a:r>
              <a:rPr lang="en-IN" spc="-15" dirty="0"/>
              <a:t> </a:t>
            </a:r>
            <a:r>
              <a:rPr lang="en-IN" spc="-10" dirty="0"/>
              <a:t>p</a:t>
            </a:r>
            <a:r>
              <a:rPr lang="en-IN" dirty="0"/>
              <a:t>a</a:t>
            </a:r>
            <a:r>
              <a:rPr lang="en-IN" spc="-10" dirty="0"/>
              <a:t>g</a:t>
            </a:r>
            <a:r>
              <a:rPr lang="en-IN" dirty="0"/>
              <a:t>e </a:t>
            </a:r>
            <a:r>
              <a:rPr lang="en-IN" spc="-5" dirty="0"/>
              <a:t>s</a:t>
            </a:r>
            <a:r>
              <a:rPr lang="en-IN" dirty="0"/>
              <a:t>i</a:t>
            </a:r>
            <a:r>
              <a:rPr lang="en-IN" spc="-10" dirty="0"/>
              <a:t>z</a:t>
            </a:r>
            <a:r>
              <a:rPr lang="en-IN" spc="5" dirty="0"/>
              <a:t>e</a:t>
            </a:r>
            <a:r>
              <a:rPr lang="en-IN" dirty="0"/>
              <a:t>)</a:t>
            </a:r>
            <a:r>
              <a:rPr lang="en-IN" spc="-10" dirty="0"/>
              <a:t> </a:t>
            </a:r>
            <a:r>
              <a:rPr lang="en-IN" spc="-5" dirty="0"/>
              <a:t>i</a:t>
            </a:r>
            <a:r>
              <a:rPr lang="en-IN" dirty="0"/>
              <a:t>s </a:t>
            </a:r>
            <a:r>
              <a:rPr lang="en-IN" spc="-10" dirty="0"/>
              <a:t>d</a:t>
            </a:r>
            <a:r>
              <a:rPr lang="en-IN" dirty="0"/>
              <a:t>i</a:t>
            </a:r>
            <a:r>
              <a:rPr lang="en-IN" spc="-10" dirty="0"/>
              <a:t>v</a:t>
            </a:r>
            <a:r>
              <a:rPr lang="en-IN" spc="-5" dirty="0"/>
              <a:t>i</a:t>
            </a:r>
            <a:r>
              <a:rPr lang="en-IN" dirty="0"/>
              <a:t>ded</a:t>
            </a:r>
            <a:r>
              <a:rPr lang="en-IN" spc="-5" dirty="0"/>
              <a:t> i</a:t>
            </a:r>
            <a:r>
              <a:rPr lang="en-IN" spc="-10" dirty="0"/>
              <a:t>n</a:t>
            </a:r>
            <a:r>
              <a:rPr lang="en-IN" spc="5" dirty="0"/>
              <a:t>t</a:t>
            </a:r>
            <a:r>
              <a:rPr lang="en-IN" dirty="0"/>
              <a:t>o</a:t>
            </a:r>
            <a:r>
              <a:rPr lang="en-IN" dirty="0" smtClean="0"/>
              <a:t>: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/>
              <a:t>a page number consisting of 22 bits </a:t>
            </a:r>
            <a:endParaRPr lang="en-US" dirty="0" smtClean="0"/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page offset consisting of 10 bits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a page number consisting of 22 bits a page offset consisting of 10 bits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/>
              <a:t>a 12-bit page </a:t>
            </a:r>
            <a:r>
              <a:rPr lang="en-US" dirty="0" smtClean="0"/>
              <a:t>number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10-bit page </a:t>
            </a:r>
            <a:r>
              <a:rPr lang="en-US" dirty="0" smtClean="0"/>
              <a:t>offset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SzPct val="100000"/>
            </a:pPr>
            <a:endParaRPr lang="en-IN" dirty="0">
              <a:latin typeface="Century"/>
              <a:cs typeface="Century"/>
            </a:endParaRP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24" y="-99392"/>
            <a:ext cx="8394136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</a:t>
            </a:r>
            <a:r>
              <a:rPr lang="en-IN" spc="-5" dirty="0" smtClean="0">
                <a:solidFill>
                  <a:schemeClr val="tx1"/>
                </a:solidFill>
              </a:rPr>
              <a:t>w</a:t>
            </a:r>
            <a:r>
              <a:rPr lang="en-IN" dirty="0" smtClean="0">
                <a:solidFill>
                  <a:schemeClr val="tx1"/>
                </a:solidFill>
              </a:rPr>
              <a:t>o-le</a:t>
            </a:r>
            <a:r>
              <a:rPr lang="en-IN" spc="10" dirty="0" smtClean="0">
                <a:solidFill>
                  <a:schemeClr val="tx1"/>
                </a:solidFill>
              </a:rPr>
              <a:t>v</a:t>
            </a:r>
            <a:r>
              <a:rPr lang="en-IN" dirty="0" smtClean="0">
                <a:solidFill>
                  <a:schemeClr val="tx1"/>
                </a:solidFill>
              </a:rPr>
              <a:t>el </a:t>
            </a:r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aging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r>
              <a:rPr lang="en-IN" spc="-5" dirty="0" smtClean="0">
                <a:solidFill>
                  <a:schemeClr val="tx1"/>
                </a:solidFill>
              </a:rPr>
              <a:t>x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p</a:t>
            </a:r>
            <a:r>
              <a:rPr lang="en-IN" spc="5" dirty="0" smtClean="0">
                <a:solidFill>
                  <a:schemeClr val="tx1"/>
                </a:solidFill>
              </a:rPr>
              <a:t>l</a:t>
            </a:r>
            <a:r>
              <a:rPr lang="en-IN" dirty="0" smtClean="0">
                <a:solidFill>
                  <a:schemeClr val="tx1"/>
                </a:solidFill>
              </a:rPr>
              <a:t>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908720"/>
            <a:ext cx="7848872" cy="5832648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100000"/>
              <a:buFont typeface="Wingdings 2"/>
              <a:buChar char=""/>
            </a:pPr>
            <a:r>
              <a:rPr lang="en-IN" dirty="0"/>
              <a:t>T</a:t>
            </a:r>
            <a:r>
              <a:rPr lang="en-IN" spc="-10" dirty="0"/>
              <a:t>hu</a:t>
            </a:r>
            <a:r>
              <a:rPr lang="en-IN" spc="5" dirty="0"/>
              <a:t>s</a:t>
            </a:r>
            <a:r>
              <a:rPr lang="en-IN" dirty="0"/>
              <a:t>,</a:t>
            </a:r>
            <a:r>
              <a:rPr lang="en-IN" spc="-10" dirty="0"/>
              <a:t> </a:t>
            </a:r>
            <a:r>
              <a:rPr lang="en-IN" dirty="0"/>
              <a:t>a </a:t>
            </a:r>
            <a:r>
              <a:rPr lang="en-IN" spc="-5" dirty="0"/>
              <a:t>l</a:t>
            </a:r>
            <a:r>
              <a:rPr lang="en-IN" spc="5" dirty="0"/>
              <a:t>o</a:t>
            </a:r>
            <a:r>
              <a:rPr lang="en-IN" spc="-10" dirty="0"/>
              <a:t>g</a:t>
            </a:r>
            <a:r>
              <a:rPr lang="en-IN" spc="-5" dirty="0"/>
              <a:t>i</a:t>
            </a:r>
            <a:r>
              <a:rPr lang="en-IN" dirty="0"/>
              <a:t>cal</a:t>
            </a:r>
            <a:r>
              <a:rPr lang="en-IN" spc="-10" dirty="0"/>
              <a:t> </a:t>
            </a:r>
            <a:r>
              <a:rPr lang="en-IN" dirty="0"/>
              <a:t>a</a:t>
            </a:r>
            <a:r>
              <a:rPr lang="en-IN" spc="-10" dirty="0"/>
              <a:t>d</a:t>
            </a:r>
            <a:r>
              <a:rPr lang="en-IN" dirty="0"/>
              <a:t>d</a:t>
            </a:r>
            <a:r>
              <a:rPr lang="en-IN" spc="-15" dirty="0"/>
              <a:t>r</a:t>
            </a:r>
            <a:r>
              <a:rPr lang="en-IN" spc="5" dirty="0"/>
              <a:t>e</a:t>
            </a:r>
            <a:r>
              <a:rPr lang="en-IN" spc="-5" dirty="0"/>
              <a:t>s</a:t>
            </a:r>
            <a:r>
              <a:rPr lang="en-IN" dirty="0"/>
              <a:t>s </a:t>
            </a:r>
            <a:r>
              <a:rPr lang="en-IN" spc="-5" dirty="0"/>
              <a:t>i</a:t>
            </a:r>
            <a:r>
              <a:rPr lang="en-IN" dirty="0"/>
              <a:t>s as </a:t>
            </a:r>
            <a:r>
              <a:rPr lang="en-IN" spc="-5" dirty="0"/>
              <a:t>f</a:t>
            </a:r>
            <a:r>
              <a:rPr lang="en-IN" dirty="0"/>
              <a:t>o</a:t>
            </a:r>
            <a:r>
              <a:rPr lang="en-IN" spc="-5" dirty="0"/>
              <a:t>l</a:t>
            </a:r>
            <a:r>
              <a:rPr lang="en-IN" dirty="0"/>
              <a:t>lo</a:t>
            </a:r>
            <a:r>
              <a:rPr lang="en-IN" spc="-5" dirty="0"/>
              <a:t>ws</a:t>
            </a:r>
            <a:r>
              <a:rPr lang="en-IN" dirty="0" smtClean="0"/>
              <a:t>:</a:t>
            </a:r>
          </a:p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100000"/>
              <a:buFont typeface="Wingdings 2"/>
              <a:buChar char=""/>
            </a:pPr>
            <a:endParaRPr lang="en-IN" dirty="0" smtClean="0"/>
          </a:p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100000"/>
              <a:buFont typeface="Wingdings 2"/>
              <a:buChar char=""/>
            </a:pPr>
            <a:endParaRPr lang="en-IN" dirty="0"/>
          </a:p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100000"/>
              <a:buFont typeface="Wingdings 2"/>
              <a:buChar char=""/>
            </a:pPr>
            <a:endParaRPr lang="en-IN" dirty="0" smtClean="0"/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defRPr/>
            </a:pPr>
            <a:r>
              <a:rPr lang="en-IN" spc="-5" dirty="0"/>
              <a:t>w</a:t>
            </a:r>
            <a:r>
              <a:rPr lang="en-IN" spc="-10" dirty="0"/>
              <a:t>h</a:t>
            </a:r>
            <a:r>
              <a:rPr lang="en-IN" dirty="0"/>
              <a:t>ere </a:t>
            </a:r>
            <a:r>
              <a:rPr lang="en-IN" i="1" spc="-10" dirty="0"/>
              <a:t>p</a:t>
            </a:r>
            <a:r>
              <a:rPr lang="en-IN" i="1" spc="7" baseline="-24691" dirty="0"/>
              <a:t>i</a:t>
            </a:r>
            <a:r>
              <a:rPr lang="en-IN" i="1" baseline="-24691" dirty="0"/>
              <a:t> </a:t>
            </a:r>
            <a:r>
              <a:rPr lang="en-IN" i="1" spc="-82" baseline="-24691" dirty="0"/>
              <a:t> </a:t>
            </a:r>
            <a:r>
              <a:rPr lang="en-IN" spc="-5" dirty="0"/>
              <a:t>i</a:t>
            </a:r>
            <a:r>
              <a:rPr lang="en-IN" dirty="0"/>
              <a:t>s an</a:t>
            </a:r>
            <a:r>
              <a:rPr lang="en-IN" spc="-15" dirty="0"/>
              <a:t> </a:t>
            </a:r>
            <a:r>
              <a:rPr lang="en-IN" spc="-5" dirty="0"/>
              <a:t>i</a:t>
            </a:r>
            <a:r>
              <a:rPr lang="en-IN" dirty="0"/>
              <a:t>n</a:t>
            </a:r>
            <a:r>
              <a:rPr lang="en-IN" spc="-10" dirty="0"/>
              <a:t>d</a:t>
            </a:r>
            <a:r>
              <a:rPr lang="en-IN" dirty="0"/>
              <a:t>ex</a:t>
            </a:r>
            <a:r>
              <a:rPr lang="en-IN" spc="-5" dirty="0"/>
              <a:t> i</a:t>
            </a:r>
            <a:r>
              <a:rPr lang="en-IN" spc="-10" dirty="0"/>
              <a:t>n</a:t>
            </a:r>
            <a:r>
              <a:rPr lang="en-IN" spc="5" dirty="0"/>
              <a:t>t</a:t>
            </a:r>
            <a:r>
              <a:rPr lang="en-IN" dirty="0"/>
              <a:t>o </a:t>
            </a:r>
            <a:r>
              <a:rPr lang="en-IN" spc="-5" dirty="0"/>
              <a:t>t</a:t>
            </a:r>
            <a:r>
              <a:rPr lang="en-IN" spc="-10" dirty="0"/>
              <a:t>h</a:t>
            </a:r>
            <a:r>
              <a:rPr lang="en-IN" dirty="0"/>
              <a:t>e </a:t>
            </a:r>
            <a:r>
              <a:rPr lang="en-IN" spc="5" dirty="0"/>
              <a:t>o</a:t>
            </a:r>
            <a:r>
              <a:rPr lang="en-IN" spc="-10" dirty="0"/>
              <a:t>u</a:t>
            </a:r>
            <a:r>
              <a:rPr lang="en-IN" spc="-5" dirty="0"/>
              <a:t>t</a:t>
            </a:r>
            <a:r>
              <a:rPr lang="en-IN" dirty="0"/>
              <a:t>er </a:t>
            </a:r>
            <a:r>
              <a:rPr lang="en-IN" spc="-10" dirty="0"/>
              <a:t>p</a:t>
            </a:r>
            <a:r>
              <a:rPr lang="en-IN" dirty="0"/>
              <a:t>a</a:t>
            </a:r>
            <a:r>
              <a:rPr lang="en-IN" spc="-10" dirty="0"/>
              <a:t>g</a:t>
            </a:r>
            <a:r>
              <a:rPr lang="en-IN" dirty="0"/>
              <a:t>e </a:t>
            </a:r>
            <a:r>
              <a:rPr lang="en-IN" spc="-5" dirty="0"/>
              <a:t>t</a:t>
            </a:r>
            <a:r>
              <a:rPr lang="en-IN" dirty="0"/>
              <a:t>ab</a:t>
            </a:r>
            <a:r>
              <a:rPr lang="en-IN" spc="-5" dirty="0"/>
              <a:t>l</a:t>
            </a:r>
            <a:r>
              <a:rPr lang="en-IN" spc="5" dirty="0"/>
              <a:t>e</a:t>
            </a:r>
            <a:r>
              <a:rPr lang="en-IN" dirty="0"/>
              <a:t>,</a:t>
            </a:r>
            <a:r>
              <a:rPr lang="en-IN" spc="-10" dirty="0"/>
              <a:t> </a:t>
            </a:r>
            <a:r>
              <a:rPr lang="en-IN" dirty="0"/>
              <a:t>a</a:t>
            </a:r>
            <a:r>
              <a:rPr lang="en-IN" spc="-10" dirty="0"/>
              <a:t>n</a:t>
            </a:r>
            <a:r>
              <a:rPr lang="en-IN" dirty="0"/>
              <a:t>d</a:t>
            </a:r>
            <a:r>
              <a:rPr lang="en-IN" spc="25" dirty="0"/>
              <a:t> </a:t>
            </a:r>
            <a:r>
              <a:rPr lang="en-IN" i="1" spc="-10" dirty="0"/>
              <a:t>p</a:t>
            </a:r>
            <a:r>
              <a:rPr lang="en-IN" i="1" spc="22" baseline="-24691" dirty="0"/>
              <a:t>2</a:t>
            </a:r>
            <a:r>
              <a:rPr lang="en-IN" i="1" baseline="-24691" dirty="0"/>
              <a:t> </a:t>
            </a:r>
            <a:r>
              <a:rPr lang="en-IN" i="1" spc="-89" baseline="-24691" dirty="0"/>
              <a:t> </a:t>
            </a:r>
            <a:r>
              <a:rPr lang="en-IN" spc="-5" dirty="0"/>
              <a:t>i</a:t>
            </a:r>
            <a:r>
              <a:rPr lang="en-IN" dirty="0"/>
              <a:t>s </a:t>
            </a:r>
            <a:r>
              <a:rPr lang="en-IN" spc="5" dirty="0"/>
              <a:t>t</a:t>
            </a:r>
            <a:r>
              <a:rPr lang="en-IN" spc="-10" dirty="0"/>
              <a:t>h</a:t>
            </a:r>
            <a:r>
              <a:rPr lang="en-IN" dirty="0"/>
              <a:t>e </a:t>
            </a:r>
            <a:r>
              <a:rPr lang="en-IN" spc="-10" dirty="0"/>
              <a:t>d</a:t>
            </a:r>
            <a:r>
              <a:rPr lang="en-IN" spc="-5" dirty="0"/>
              <a:t>i</a:t>
            </a:r>
            <a:r>
              <a:rPr lang="en-IN" spc="5" dirty="0"/>
              <a:t>s</a:t>
            </a:r>
            <a:r>
              <a:rPr lang="en-IN" spc="-10" dirty="0"/>
              <a:t>p</a:t>
            </a:r>
            <a:r>
              <a:rPr lang="en-IN" spc="-5" dirty="0"/>
              <a:t>l</a:t>
            </a:r>
            <a:r>
              <a:rPr lang="en-IN" dirty="0"/>
              <a:t>ace</a:t>
            </a:r>
            <a:r>
              <a:rPr lang="en-IN" spc="-5" dirty="0"/>
              <a:t>m</a:t>
            </a:r>
            <a:r>
              <a:rPr lang="en-IN" dirty="0"/>
              <a:t>e</a:t>
            </a:r>
            <a:r>
              <a:rPr lang="en-IN" spc="-10" dirty="0"/>
              <a:t>n</a:t>
            </a:r>
            <a:r>
              <a:rPr lang="en-IN" dirty="0"/>
              <a:t>t</a:t>
            </a:r>
            <a:r>
              <a:rPr lang="en-IN" spc="100" dirty="0"/>
              <a:t> </a:t>
            </a:r>
            <a:r>
              <a:rPr lang="en-IN" spc="-5" dirty="0" smtClean="0"/>
              <a:t>wit</a:t>
            </a:r>
            <a:r>
              <a:rPr lang="en-IN" dirty="0" smtClean="0"/>
              <a:t>h</a:t>
            </a:r>
            <a:r>
              <a:rPr lang="en-IN" spc="-5" dirty="0" smtClean="0"/>
              <a:t>i</a:t>
            </a:r>
            <a:r>
              <a:rPr lang="en-IN" dirty="0" smtClean="0"/>
              <a:t>n</a:t>
            </a:r>
            <a:r>
              <a:rPr lang="en-IN" spc="-5" dirty="0" smtClean="0"/>
              <a:t> </a:t>
            </a:r>
            <a:r>
              <a:rPr lang="en-IN" spc="-5" dirty="0"/>
              <a:t>t</a:t>
            </a:r>
            <a:r>
              <a:rPr lang="en-IN" spc="-10" dirty="0"/>
              <a:t>h</a:t>
            </a:r>
            <a:r>
              <a:rPr lang="en-IN" dirty="0"/>
              <a:t>e </a:t>
            </a:r>
            <a:r>
              <a:rPr lang="en-IN" spc="-10" dirty="0"/>
              <a:t>p</a:t>
            </a:r>
            <a:r>
              <a:rPr lang="en-IN" dirty="0"/>
              <a:t>a</a:t>
            </a:r>
            <a:r>
              <a:rPr lang="en-IN" spc="-10" dirty="0"/>
              <a:t>g</a:t>
            </a:r>
            <a:r>
              <a:rPr lang="en-IN" dirty="0"/>
              <a:t>e of </a:t>
            </a:r>
            <a:r>
              <a:rPr lang="en-IN" spc="-5" dirty="0"/>
              <a:t>t</a:t>
            </a:r>
            <a:r>
              <a:rPr lang="en-IN" spc="-10" dirty="0"/>
              <a:t>h</a:t>
            </a:r>
            <a:r>
              <a:rPr lang="en-IN" dirty="0"/>
              <a:t>e ou</a:t>
            </a:r>
            <a:r>
              <a:rPr lang="en-IN" spc="-5" dirty="0"/>
              <a:t>t</a:t>
            </a:r>
            <a:r>
              <a:rPr lang="en-IN" dirty="0"/>
              <a:t>er </a:t>
            </a:r>
            <a:r>
              <a:rPr lang="en-IN" spc="-10" dirty="0"/>
              <a:t>p</a:t>
            </a:r>
            <a:r>
              <a:rPr lang="en-IN" dirty="0"/>
              <a:t>a</a:t>
            </a:r>
            <a:r>
              <a:rPr lang="en-IN" spc="-10" dirty="0"/>
              <a:t>g</a:t>
            </a:r>
            <a:r>
              <a:rPr lang="en-IN" dirty="0"/>
              <a:t>e </a:t>
            </a:r>
            <a:r>
              <a:rPr lang="en-IN" spc="-5" dirty="0"/>
              <a:t>t</a:t>
            </a:r>
            <a:r>
              <a:rPr lang="en-IN" dirty="0"/>
              <a:t>ab</a:t>
            </a:r>
            <a:r>
              <a:rPr lang="en-IN" spc="-5" dirty="0"/>
              <a:t>l</a:t>
            </a:r>
            <a:r>
              <a:rPr lang="en-IN" dirty="0"/>
              <a:t>e</a:t>
            </a:r>
          </a:p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100000"/>
              <a:buFont typeface="Wingdings 2"/>
              <a:buChar char=""/>
            </a:pPr>
            <a:endParaRPr lang="en-IN" dirty="0"/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00808"/>
            <a:ext cx="3456384" cy="936104"/>
          </a:xfrm>
          <a:prstGeom prst="rect">
            <a:avLst/>
          </a:prstGeom>
        </p:spPr>
      </p:pic>
      <p:sp>
        <p:nvSpPr>
          <p:cNvPr id="5" name="object 16"/>
          <p:cNvSpPr txBox="1"/>
          <p:nvPr/>
        </p:nvSpPr>
        <p:spPr>
          <a:xfrm>
            <a:off x="3347864" y="2708920"/>
            <a:ext cx="2794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2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4283968" y="2708920"/>
            <a:ext cx="2794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 smtClean="0">
                <a:latin typeface="Arial"/>
                <a:cs typeface="Arial"/>
              </a:rPr>
              <a:t>1</a:t>
            </a:r>
            <a:r>
              <a:rPr lang="en-IN" dirty="0">
                <a:latin typeface="Arial"/>
                <a:cs typeface="Arial"/>
              </a:rPr>
              <a:t>0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16"/>
          <p:cNvSpPr txBox="1"/>
          <p:nvPr/>
        </p:nvSpPr>
        <p:spPr>
          <a:xfrm>
            <a:off x="5508104" y="2708920"/>
            <a:ext cx="2794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 smtClean="0">
                <a:latin typeface="Arial"/>
                <a:cs typeface="Arial"/>
              </a:rPr>
              <a:t>1</a:t>
            </a:r>
            <a:r>
              <a:rPr lang="en-IN" dirty="0">
                <a:latin typeface="Arial"/>
                <a:cs typeface="Arial"/>
              </a:rPr>
              <a:t>0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96" y="-243408"/>
            <a:ext cx="8171954" cy="115212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Addr</a:t>
            </a:r>
            <a:r>
              <a:rPr lang="en-IN" spc="10" dirty="0" smtClean="0">
                <a:solidFill>
                  <a:schemeClr val="tx1"/>
                </a:solidFill>
              </a:rPr>
              <a:t>e</a:t>
            </a:r>
            <a:r>
              <a:rPr lang="en-IN" dirty="0" smtClean="0">
                <a:solidFill>
                  <a:schemeClr val="tx1"/>
                </a:solidFill>
              </a:rPr>
              <a:t>s</a:t>
            </a:r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spc="-10" dirty="0" smtClean="0">
                <a:solidFill>
                  <a:schemeClr val="tx1"/>
                </a:solidFill>
              </a:rPr>
              <a:t>-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ran</a:t>
            </a:r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dirty="0" smtClean="0">
                <a:solidFill>
                  <a:schemeClr val="tx1"/>
                </a:solidFill>
              </a:rPr>
              <a:t>la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ion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Sche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043608" y="692150"/>
            <a:ext cx="7992442" cy="60499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243408"/>
            <a:ext cx="7746064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2.Ha</a:t>
            </a:r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spc="-10" dirty="0" smtClean="0">
                <a:solidFill>
                  <a:schemeClr val="tx1"/>
                </a:solidFill>
              </a:rPr>
              <a:t>h</a:t>
            </a:r>
            <a:r>
              <a:rPr lang="en-IN" dirty="0" smtClean="0">
                <a:solidFill>
                  <a:schemeClr val="tx1"/>
                </a:solidFill>
              </a:rPr>
              <a:t>ed</a:t>
            </a:r>
            <a:r>
              <a:rPr lang="en-IN" spc="5" dirty="0" smtClean="0">
                <a:solidFill>
                  <a:schemeClr val="tx1"/>
                </a:solidFill>
              </a:rPr>
              <a:t> P</a:t>
            </a:r>
            <a:r>
              <a:rPr lang="en-IN" dirty="0" smtClean="0">
                <a:solidFill>
                  <a:schemeClr val="tx1"/>
                </a:solidFill>
              </a:rPr>
              <a:t>age T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bles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764704"/>
            <a:ext cx="7992888" cy="5904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Common </a:t>
            </a:r>
            <a:r>
              <a:rPr lang="en-US" dirty="0"/>
              <a:t>in </a:t>
            </a:r>
            <a:r>
              <a:rPr lang="en-US" b="1" dirty="0"/>
              <a:t>address spaces &gt; 32 bits</a:t>
            </a:r>
          </a:p>
          <a:p>
            <a:pPr>
              <a:buClr>
                <a:schemeClr val="tx1"/>
              </a:buClr>
            </a:pPr>
            <a:r>
              <a:rPr lang="en-US" baseline="15000" dirty="0" smtClean="0">
                <a:solidFill>
                  <a:srgbClr val="FE8536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virtual page number </a:t>
            </a:r>
            <a:r>
              <a:rPr lang="en-US" dirty="0"/>
              <a:t>is hashed into a page table</a:t>
            </a:r>
          </a:p>
          <a:p>
            <a:pPr lvl="2">
              <a:spcBef>
                <a:spcPts val="425"/>
              </a:spcBef>
              <a:buSzPct val="79000"/>
            </a:pPr>
            <a:r>
              <a:rPr lang="en-US" dirty="0"/>
              <a:t>This page table contains a chain of elements hashing to the same location</a:t>
            </a:r>
          </a:p>
          <a:p>
            <a:pPr>
              <a:spcBef>
                <a:spcPts val="1675"/>
              </a:spcBef>
              <a:buClr>
                <a:schemeClr val="tx1"/>
              </a:buClr>
            </a:pPr>
            <a:r>
              <a:rPr lang="en-US" baseline="15000" dirty="0" smtClean="0">
                <a:solidFill>
                  <a:srgbClr val="FE8536"/>
                </a:solidFill>
              </a:rPr>
              <a:t> </a:t>
            </a:r>
            <a:r>
              <a:rPr lang="en-US" dirty="0"/>
              <a:t>Virtual page numbers are compared in this chain searching for a match</a:t>
            </a:r>
          </a:p>
          <a:p>
            <a:pPr lvl="1">
              <a:spcBef>
                <a:spcPts val="413"/>
              </a:spcBef>
              <a:buSzPct val="79000"/>
            </a:pPr>
            <a:r>
              <a:rPr lang="en-US" dirty="0"/>
              <a:t>If a </a:t>
            </a:r>
            <a:r>
              <a:rPr lang="en-US" b="1" dirty="0"/>
              <a:t>match is found</a:t>
            </a:r>
            <a:r>
              <a:rPr lang="en-US" dirty="0"/>
              <a:t>, the corresponding </a:t>
            </a:r>
            <a:r>
              <a:rPr lang="en-US" b="1" dirty="0"/>
              <a:t>physical frame </a:t>
            </a:r>
            <a:r>
              <a:rPr lang="en-US" dirty="0"/>
              <a:t>is extracted</a:t>
            </a: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243408"/>
            <a:ext cx="7498080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2. Hashed</a:t>
            </a:r>
            <a:r>
              <a:rPr lang="en-IN" spc="5" dirty="0" smtClean="0">
                <a:solidFill>
                  <a:schemeClr val="tx1"/>
                </a:solidFill>
              </a:rPr>
              <a:t> P</a:t>
            </a:r>
            <a:r>
              <a:rPr lang="en-IN" dirty="0" smtClean="0">
                <a:solidFill>
                  <a:schemeClr val="tx1"/>
                </a:solidFill>
              </a:rPr>
              <a:t>age T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ble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116013" y="836711"/>
            <a:ext cx="7848475" cy="590540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-171400"/>
            <a:ext cx="7498080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3. Inv</a:t>
            </a:r>
            <a:r>
              <a:rPr lang="en-IN" spc="10" dirty="0" smtClean="0">
                <a:solidFill>
                  <a:schemeClr val="tx1"/>
                </a:solidFill>
              </a:rPr>
              <a:t>e</a:t>
            </a:r>
            <a:r>
              <a:rPr lang="en-IN" dirty="0" smtClean="0">
                <a:solidFill>
                  <a:schemeClr val="tx1"/>
                </a:solidFill>
              </a:rPr>
              <a:t>rted</a:t>
            </a:r>
            <a:r>
              <a:rPr lang="en-IN" spc="5" dirty="0" smtClean="0">
                <a:solidFill>
                  <a:schemeClr val="tx1"/>
                </a:solidFill>
              </a:rPr>
              <a:t> P</a:t>
            </a:r>
            <a:r>
              <a:rPr lang="en-IN" dirty="0" smtClean="0">
                <a:solidFill>
                  <a:schemeClr val="tx1"/>
                </a:solidFill>
              </a:rPr>
              <a:t>age T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ble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836712"/>
            <a:ext cx="7848872" cy="5832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One </a:t>
            </a:r>
            <a:r>
              <a:rPr lang="en-US" dirty="0"/>
              <a:t>entry for each real page of memory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Entry </a:t>
            </a:r>
            <a:r>
              <a:rPr lang="en-US" dirty="0"/>
              <a:t>consists of the virtual address of the page stored in that real memory location, with information about the process that owns that page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Decreases </a:t>
            </a:r>
            <a:r>
              <a:rPr lang="en-US" dirty="0"/>
              <a:t>memory needed to store each page table, but increases time needed to search the table when a page reference occurs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Use </a:t>
            </a:r>
            <a:r>
              <a:rPr lang="en-US" dirty="0"/>
              <a:t>hash table to limit the search to one</a:t>
            </a:r>
          </a:p>
          <a:p>
            <a:pPr>
              <a:buClr>
                <a:schemeClr val="tx1"/>
              </a:buClr>
            </a:pPr>
            <a:r>
              <a:rPr lang="en-US" dirty="0"/>
              <a:t>— or at most a few — page-table entries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9649072" cy="100811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	3.Inverted Page Table Architecture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62088" cy="122899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j-lt"/>
              </a:rPr>
              <a:t>Logical Vs. Physical Address Space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7920880" cy="5760640"/>
          </a:xfrm>
        </p:spPr>
        <p:txBody>
          <a:bodyPr>
            <a:normAutofit/>
          </a:bodyPr>
          <a:lstStyle/>
          <a:p>
            <a:pPr>
              <a:spcBef>
                <a:spcPts val="425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3500" b="1" dirty="0" smtClean="0"/>
              <a:t>Logical </a:t>
            </a:r>
            <a:r>
              <a:rPr lang="en-US" sz="3500" b="1" dirty="0"/>
              <a:t>address </a:t>
            </a:r>
            <a:r>
              <a:rPr lang="en-US" sz="3500" dirty="0"/>
              <a:t>– generated by the CPU; also referred to as </a:t>
            </a:r>
            <a:r>
              <a:rPr lang="en-US" sz="3500" b="1" dirty="0"/>
              <a:t>virtual </a:t>
            </a:r>
            <a:r>
              <a:rPr lang="en-US" sz="3500" b="1" dirty="0" smtClean="0"/>
              <a:t>address.</a:t>
            </a:r>
            <a:endParaRPr lang="en-US" sz="3500" dirty="0"/>
          </a:p>
          <a:p>
            <a:pPr>
              <a:spcBef>
                <a:spcPts val="425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3500" b="1" dirty="0"/>
              <a:t>Physical address </a:t>
            </a:r>
            <a:r>
              <a:rPr lang="en-US" sz="3500" dirty="0"/>
              <a:t>– address seen by the memory </a:t>
            </a:r>
            <a:r>
              <a:rPr lang="en-US" sz="3500" dirty="0" smtClean="0"/>
              <a:t>unit.</a:t>
            </a:r>
            <a:endParaRPr lang="en-US" sz="3500" dirty="0"/>
          </a:p>
          <a:p>
            <a:pPr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3500" dirty="0" smtClean="0"/>
              <a:t>Logical </a:t>
            </a:r>
            <a:r>
              <a:rPr lang="en-US" sz="3500" dirty="0"/>
              <a:t>and physical addresses are the same in compile-time and load-time address-binding schemes; logical (virtual) and physical addresses differ in execution-time address-binding scheme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243408"/>
            <a:ext cx="749808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Seg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en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at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8028384" cy="5544616"/>
          </a:xfrm>
        </p:spPr>
        <p:txBody>
          <a:bodyPr/>
          <a:lstStyle/>
          <a:p>
            <a:pPr>
              <a:lnSpc>
                <a:spcPts val="2425"/>
              </a:lnSpc>
            </a:pPr>
            <a:r>
              <a:rPr lang="en-US" dirty="0"/>
              <a:t>Memory-management scheme that supports user view of memory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b="1" dirty="0"/>
              <a:t>program </a:t>
            </a:r>
            <a:r>
              <a:rPr lang="en-US" dirty="0"/>
              <a:t>is a collection of </a:t>
            </a:r>
            <a:r>
              <a:rPr lang="en-US" b="1" dirty="0"/>
              <a:t>segments</a:t>
            </a:r>
          </a:p>
          <a:p>
            <a:pPr>
              <a:spcBef>
                <a:spcPts val="175"/>
              </a:spcBef>
            </a:pPr>
            <a:r>
              <a:rPr lang="en-US" dirty="0"/>
              <a:t>A segment is a logical unit such as:</a:t>
            </a:r>
          </a:p>
          <a:p>
            <a:pPr lvl="2">
              <a:lnSpc>
                <a:spcPts val="2975"/>
              </a:lnSpc>
              <a:spcBef>
                <a:spcPts val="150"/>
              </a:spcBef>
            </a:pPr>
            <a:r>
              <a:rPr lang="en-US" dirty="0"/>
              <a:t>main program function method</a:t>
            </a:r>
          </a:p>
          <a:p>
            <a:pPr lvl="2">
              <a:spcBef>
                <a:spcPts val="188"/>
              </a:spcBef>
            </a:pPr>
            <a:r>
              <a:rPr lang="en-US" dirty="0"/>
              <a:t>object</a:t>
            </a:r>
          </a:p>
          <a:p>
            <a:pPr lvl="2">
              <a:lnSpc>
                <a:spcPct val="113000"/>
              </a:lnSpc>
              <a:spcBef>
                <a:spcPts val="13"/>
              </a:spcBef>
            </a:pPr>
            <a:r>
              <a:rPr lang="en-US" dirty="0"/>
              <a:t>local variables, global variables common block</a:t>
            </a:r>
          </a:p>
          <a:p>
            <a:pPr lvl="2">
              <a:lnSpc>
                <a:spcPct val="113000"/>
              </a:lnSpc>
            </a:pPr>
            <a:r>
              <a:rPr lang="en-US" dirty="0"/>
              <a:t>stack arrays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Us</a:t>
            </a:r>
            <a:r>
              <a:rPr lang="en-IN" spc="10" dirty="0" smtClean="0">
                <a:solidFill>
                  <a:schemeClr val="tx1"/>
                </a:solidFill>
              </a:rPr>
              <a:t>e</a:t>
            </a:r>
            <a:r>
              <a:rPr lang="en-IN" dirty="0" smtClean="0">
                <a:solidFill>
                  <a:schemeClr val="tx1"/>
                </a:solidFill>
              </a:rPr>
              <a:t>r</a:t>
            </a:r>
            <a:r>
              <a:rPr lang="en-IN" spc="-5" dirty="0" smtClean="0">
                <a:solidFill>
                  <a:schemeClr val="tx1"/>
                </a:solidFill>
              </a:rPr>
              <a:t>’</a:t>
            </a:r>
            <a:r>
              <a:rPr lang="en-IN" dirty="0" smtClean="0">
                <a:solidFill>
                  <a:schemeClr val="tx1"/>
                </a:solidFill>
              </a:rPr>
              <a:t>s </a:t>
            </a:r>
            <a:r>
              <a:rPr lang="en-IN" spc="10" dirty="0" smtClean="0">
                <a:solidFill>
                  <a:schemeClr val="tx1"/>
                </a:solidFill>
              </a:rPr>
              <a:t>v</a:t>
            </a:r>
            <a:r>
              <a:rPr lang="en-IN" dirty="0" smtClean="0">
                <a:solidFill>
                  <a:schemeClr val="tx1"/>
                </a:solidFill>
              </a:rPr>
              <a:t>iew of</a:t>
            </a:r>
            <a:r>
              <a:rPr lang="en-IN" spc="5" dirty="0" smtClean="0">
                <a:solidFill>
                  <a:schemeClr val="tx1"/>
                </a:solidFill>
              </a:rPr>
              <a:t> a</a:t>
            </a:r>
            <a:r>
              <a:rPr lang="en-IN" dirty="0" smtClean="0">
                <a:solidFill>
                  <a:schemeClr val="tx1"/>
                </a:solidFill>
              </a:rPr>
              <a:t> pr</a:t>
            </a:r>
            <a:r>
              <a:rPr lang="en-IN" spc="10" dirty="0" smtClean="0">
                <a:solidFill>
                  <a:schemeClr val="tx1"/>
                </a:solidFill>
              </a:rPr>
              <a:t>o</a:t>
            </a:r>
            <a:r>
              <a:rPr lang="en-IN" spc="-5" dirty="0" smtClean="0">
                <a:solidFill>
                  <a:schemeClr val="tx1"/>
                </a:solidFill>
              </a:rPr>
              <a:t>g</a:t>
            </a:r>
            <a:r>
              <a:rPr lang="en-IN" spc="10" dirty="0" smtClean="0">
                <a:solidFill>
                  <a:schemeClr val="tx1"/>
                </a:solidFill>
              </a:rPr>
              <a:t>r</a:t>
            </a:r>
            <a:r>
              <a:rPr lang="en-IN" dirty="0" smtClean="0">
                <a:solidFill>
                  <a:schemeClr val="tx1"/>
                </a:solidFill>
              </a:rPr>
              <a:t>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2339752" y="1051768"/>
            <a:ext cx="5184576" cy="5689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Logi</a:t>
            </a:r>
            <a:r>
              <a:rPr lang="en-IN" spc="10" dirty="0" smtClean="0">
                <a:solidFill>
                  <a:schemeClr val="tx1"/>
                </a:solidFill>
              </a:rPr>
              <a:t>c</a:t>
            </a:r>
            <a:r>
              <a:rPr lang="en-IN" dirty="0" smtClean="0">
                <a:solidFill>
                  <a:schemeClr val="tx1"/>
                </a:solidFill>
              </a:rPr>
              <a:t>al V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ew Of </a:t>
            </a:r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dirty="0" smtClean="0">
                <a:solidFill>
                  <a:schemeClr val="tx1"/>
                </a:solidFill>
              </a:rPr>
              <a:t>eg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spc="10" dirty="0" smtClean="0">
                <a:solidFill>
                  <a:schemeClr val="tx1"/>
                </a:solidFill>
              </a:rPr>
              <a:t>e</a:t>
            </a:r>
            <a:r>
              <a:rPr lang="en-IN" dirty="0" smtClean="0">
                <a:solidFill>
                  <a:schemeClr val="tx1"/>
                </a:solidFill>
              </a:rPr>
              <a:t>ntat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878319" cy="4361691"/>
          </a:xfrm>
        </p:spPr>
      </p:pic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6" y="-99392"/>
            <a:ext cx="8250120" cy="1143000"/>
          </a:xfrm>
        </p:spPr>
        <p:txBody>
          <a:bodyPr>
            <a:noAutofit/>
          </a:bodyPr>
          <a:lstStyle/>
          <a:p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dirty="0" smtClean="0">
                <a:solidFill>
                  <a:schemeClr val="tx1"/>
                </a:solidFill>
              </a:rPr>
              <a:t>eg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ent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tion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Ar</a:t>
            </a:r>
            <a:r>
              <a:rPr lang="en-IN" spc="10" dirty="0" smtClean="0">
                <a:solidFill>
                  <a:schemeClr val="tx1"/>
                </a:solidFill>
              </a:rPr>
              <a:t>c</a:t>
            </a:r>
            <a:r>
              <a:rPr lang="en-IN" spc="-10" dirty="0" smtClean="0">
                <a:solidFill>
                  <a:schemeClr val="tx1"/>
                </a:solidFill>
              </a:rPr>
              <a:t>h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tec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36712"/>
            <a:ext cx="8244408" cy="602128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Logical address consists of a two tuple:</a:t>
            </a:r>
          </a:p>
          <a:p>
            <a:pPr marL="82296" indent="0">
              <a:spcBef>
                <a:spcPts val="638"/>
              </a:spcBef>
              <a:buNone/>
            </a:pPr>
            <a:r>
              <a:rPr lang="en-US" sz="3500" dirty="0" smtClean="0"/>
              <a:t>  &lt;</a:t>
            </a:r>
            <a:r>
              <a:rPr lang="en-US" sz="3500" dirty="0"/>
              <a:t>segment-number, offset&gt;,</a:t>
            </a:r>
          </a:p>
          <a:p>
            <a:pPr>
              <a:lnSpc>
                <a:spcPct val="102000"/>
              </a:lnSpc>
              <a:spcBef>
                <a:spcPts val="575"/>
              </a:spcBef>
            </a:pPr>
            <a:r>
              <a:rPr lang="en-US" sz="3500" b="1" dirty="0" smtClean="0"/>
              <a:t>Segment </a:t>
            </a:r>
            <a:r>
              <a:rPr lang="en-US" sz="3500" b="1" dirty="0"/>
              <a:t>table </a:t>
            </a:r>
            <a:r>
              <a:rPr lang="en-US" sz="3500" dirty="0"/>
              <a:t>– maps two-dimensional physical addresses; each table entry has:</a:t>
            </a:r>
          </a:p>
          <a:p>
            <a:pPr lvl="3">
              <a:lnSpc>
                <a:spcPct val="102000"/>
              </a:lnSpc>
              <a:spcBef>
                <a:spcPts val="425"/>
              </a:spcBef>
            </a:pPr>
            <a:r>
              <a:rPr lang="en-US" sz="3500" b="1" dirty="0"/>
              <a:t>base </a:t>
            </a:r>
            <a:r>
              <a:rPr lang="en-US" sz="3500" dirty="0"/>
              <a:t>– contains the starting physical address where the segments reside in memory</a:t>
            </a:r>
          </a:p>
          <a:p>
            <a:pPr lvl="3">
              <a:spcBef>
                <a:spcPts val="463"/>
              </a:spcBef>
            </a:pPr>
            <a:r>
              <a:rPr lang="en-US" sz="3500" b="1" dirty="0"/>
              <a:t>limit </a:t>
            </a:r>
            <a:r>
              <a:rPr lang="en-US" sz="3500" dirty="0"/>
              <a:t>– specifies the length of the segment</a:t>
            </a:r>
          </a:p>
          <a:p>
            <a:pPr>
              <a:lnSpc>
                <a:spcPct val="101000"/>
              </a:lnSpc>
            </a:pPr>
            <a:r>
              <a:rPr lang="en-US" sz="3500" b="1" dirty="0" smtClean="0"/>
              <a:t>Segment-table </a:t>
            </a:r>
            <a:r>
              <a:rPr lang="en-US" sz="3500" b="1" dirty="0"/>
              <a:t>base register (STBR) </a:t>
            </a:r>
            <a:r>
              <a:rPr lang="en-US" sz="3500" dirty="0"/>
              <a:t>points to the segment table’s location in memory</a:t>
            </a:r>
          </a:p>
          <a:p>
            <a:pPr>
              <a:spcBef>
                <a:spcPts val="638"/>
              </a:spcBef>
            </a:pPr>
            <a:r>
              <a:rPr lang="en-US" sz="3500" b="1" dirty="0" smtClean="0"/>
              <a:t>Segment-table </a:t>
            </a:r>
            <a:r>
              <a:rPr lang="en-US" sz="3500" b="1" dirty="0"/>
              <a:t>length register (STLR)</a:t>
            </a:r>
            <a:endParaRPr lang="en-US" sz="3500" dirty="0"/>
          </a:p>
          <a:p>
            <a:pPr marL="82296" indent="0">
              <a:spcBef>
                <a:spcPts val="38"/>
              </a:spcBef>
              <a:buNone/>
            </a:pPr>
            <a:r>
              <a:rPr lang="en-US" sz="3500" dirty="0"/>
              <a:t>indicates number of segments used by a program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2940"/>
            <a:ext cx="7498080" cy="1143000"/>
          </a:xfrm>
        </p:spPr>
        <p:txBody>
          <a:bodyPr/>
          <a:lstStyle/>
          <a:p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dirty="0" smtClean="0">
                <a:solidFill>
                  <a:schemeClr val="tx1"/>
                </a:solidFill>
              </a:rPr>
              <a:t>eg</a:t>
            </a:r>
            <a:r>
              <a:rPr lang="en-IN" spc="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enta</a:t>
            </a:r>
            <a:r>
              <a:rPr lang="en-IN" spc="5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ion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spc="-10" dirty="0" smtClean="0">
                <a:solidFill>
                  <a:schemeClr val="tx1"/>
                </a:solidFill>
              </a:rPr>
              <a:t>H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rd</a:t>
            </a:r>
            <a:r>
              <a:rPr lang="en-IN" spc="-5" dirty="0" smtClean="0">
                <a:solidFill>
                  <a:schemeClr val="tx1"/>
                </a:solidFill>
              </a:rPr>
              <a:t>w</a:t>
            </a:r>
            <a:r>
              <a:rPr lang="en-IN" dirty="0" smtClean="0">
                <a:solidFill>
                  <a:schemeClr val="tx1"/>
                </a:solidFill>
              </a:rPr>
              <a:t>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E</a:t>
            </a:r>
            <a:r>
              <a:rPr lang="en-IN" spc="-5" dirty="0" smtClean="0"/>
              <a:t>x</a:t>
            </a:r>
            <a:r>
              <a:rPr lang="en-IN" dirty="0" smtClean="0"/>
              <a:t>a</a:t>
            </a:r>
            <a:r>
              <a:rPr lang="en-IN" spc="5" dirty="0" smtClean="0"/>
              <a:t>m</a:t>
            </a:r>
            <a:r>
              <a:rPr lang="en-IN" dirty="0" smtClean="0"/>
              <a:t>ple</a:t>
            </a:r>
            <a:r>
              <a:rPr lang="en-IN" spc="5" dirty="0" smtClean="0"/>
              <a:t> </a:t>
            </a:r>
            <a:r>
              <a:rPr lang="en-IN" spc="10" dirty="0" smtClean="0"/>
              <a:t>O</a:t>
            </a:r>
            <a:r>
              <a:rPr lang="en-IN" dirty="0" smtClean="0"/>
              <a:t>f </a:t>
            </a:r>
            <a:r>
              <a:rPr lang="en-IN" spc="5" dirty="0" smtClean="0"/>
              <a:t>S</a:t>
            </a:r>
            <a:r>
              <a:rPr lang="en-IN" dirty="0" smtClean="0"/>
              <a:t>eg</a:t>
            </a:r>
            <a:r>
              <a:rPr lang="en-IN" spc="-5" dirty="0" smtClean="0"/>
              <a:t>m</a:t>
            </a:r>
            <a:r>
              <a:rPr lang="en-IN" dirty="0" smtClean="0"/>
              <a:t>ent</a:t>
            </a:r>
            <a:r>
              <a:rPr lang="en-IN" spc="10" dirty="0" smtClean="0"/>
              <a:t>a</a:t>
            </a:r>
            <a:r>
              <a:rPr lang="en-IN" dirty="0" smtClean="0"/>
              <a:t>tion</a:t>
            </a:r>
            <a:endParaRPr lang="en-IN" dirty="0"/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435608" y="1447800"/>
            <a:ext cx="7498080" cy="52935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42088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sz="4400" spc="5" dirty="0">
                <a:solidFill>
                  <a:srgbClr val="565F6D"/>
                </a:solidFill>
              </a:rPr>
              <a:t>VI</a:t>
            </a:r>
            <a:r>
              <a:rPr lang="en-IN" sz="4400" dirty="0">
                <a:solidFill>
                  <a:srgbClr val="565F6D"/>
                </a:solidFill>
              </a:rPr>
              <a:t>R</a:t>
            </a:r>
            <a:r>
              <a:rPr lang="en-IN" sz="4400" spc="15" dirty="0">
                <a:solidFill>
                  <a:srgbClr val="565F6D"/>
                </a:solidFill>
              </a:rPr>
              <a:t>T</a:t>
            </a:r>
            <a:r>
              <a:rPr lang="en-IN" sz="4400" dirty="0">
                <a:solidFill>
                  <a:srgbClr val="565F6D"/>
                </a:solidFill>
              </a:rPr>
              <a:t>U</a:t>
            </a:r>
            <a:r>
              <a:rPr lang="en-IN" sz="4400" spc="5" dirty="0">
                <a:solidFill>
                  <a:srgbClr val="565F6D"/>
                </a:solidFill>
              </a:rPr>
              <a:t>A</a:t>
            </a:r>
            <a:r>
              <a:rPr lang="en-IN" sz="4400" dirty="0">
                <a:solidFill>
                  <a:srgbClr val="565F6D"/>
                </a:solidFill>
              </a:rPr>
              <a:t>L</a:t>
            </a:r>
            <a:r>
              <a:rPr lang="en-IN" sz="4400" spc="15" dirty="0">
                <a:solidFill>
                  <a:srgbClr val="565F6D"/>
                </a:solidFill>
              </a:rPr>
              <a:t> </a:t>
            </a:r>
            <a:r>
              <a:rPr lang="en-IN" sz="4400" dirty="0">
                <a:solidFill>
                  <a:srgbClr val="565F6D"/>
                </a:solidFill>
              </a:rPr>
              <a:t>M</a:t>
            </a:r>
            <a:r>
              <a:rPr lang="en-IN" sz="4400" spc="5" dirty="0">
                <a:solidFill>
                  <a:srgbClr val="565F6D"/>
                </a:solidFill>
              </a:rPr>
              <a:t>E</a:t>
            </a:r>
            <a:r>
              <a:rPr lang="en-IN" sz="4400" dirty="0">
                <a:solidFill>
                  <a:srgbClr val="565F6D"/>
                </a:solidFill>
              </a:rPr>
              <a:t>M</a:t>
            </a:r>
            <a:r>
              <a:rPr lang="en-IN" sz="4400" spc="15" dirty="0">
                <a:solidFill>
                  <a:srgbClr val="565F6D"/>
                </a:solidFill>
              </a:rPr>
              <a:t>O</a:t>
            </a:r>
            <a:r>
              <a:rPr lang="en-IN" sz="4400" dirty="0">
                <a:solidFill>
                  <a:srgbClr val="565F6D"/>
                </a:solidFill>
              </a:rPr>
              <a:t>RY</a:t>
            </a:r>
            <a:r>
              <a:rPr lang="en-IN" dirty="0">
                <a:latin typeface="Century"/>
                <a:cs typeface="Century"/>
              </a:rPr>
              <a:t/>
            </a:r>
            <a:br>
              <a:rPr lang="en-IN" dirty="0">
                <a:latin typeface="Century"/>
                <a:cs typeface="Century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243408"/>
            <a:ext cx="7498080" cy="11430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565F6D"/>
                </a:solidFill>
              </a:rPr>
              <a:t>BACKGR</a:t>
            </a:r>
            <a:r>
              <a:rPr lang="en-IN" spc="10" dirty="0" smtClean="0">
                <a:solidFill>
                  <a:srgbClr val="565F6D"/>
                </a:solidFill>
              </a:rPr>
              <a:t>O</a:t>
            </a:r>
            <a:r>
              <a:rPr lang="en-IN" spc="-10" dirty="0" smtClean="0">
                <a:solidFill>
                  <a:srgbClr val="565F6D"/>
                </a:solidFill>
              </a:rPr>
              <a:t>U</a:t>
            </a:r>
            <a:r>
              <a:rPr lang="en-IN" dirty="0" smtClean="0">
                <a:solidFill>
                  <a:srgbClr val="565F6D"/>
                </a:solidFill>
              </a:rPr>
              <a:t>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411688"/>
          </a:xfrm>
        </p:spPr>
        <p:txBody>
          <a:bodyPr>
            <a:normAutofit lnSpcReduction="10000"/>
          </a:bodyPr>
          <a:lstStyle/>
          <a:p>
            <a:pPr marL="468313">
              <a:spcBef>
                <a:spcPct val="0"/>
              </a:spcBef>
            </a:pPr>
            <a:r>
              <a:rPr lang="en-US" b="1" dirty="0" smtClean="0">
                <a:ea typeface="Century" pitchFamily="18" charset="0"/>
              </a:rPr>
              <a:t>Code</a:t>
            </a:r>
            <a:r>
              <a:rPr lang="en-US" dirty="0" smtClean="0">
                <a:ea typeface="Century" pitchFamily="18" charset="0"/>
              </a:rPr>
              <a:t> </a:t>
            </a:r>
            <a:r>
              <a:rPr lang="en-US" dirty="0">
                <a:ea typeface="Century" pitchFamily="18" charset="0"/>
              </a:rPr>
              <a:t>needs to be in memory to </a:t>
            </a:r>
            <a:r>
              <a:rPr lang="en-US" b="1" dirty="0">
                <a:ea typeface="Century" pitchFamily="18" charset="0"/>
              </a:rPr>
              <a:t>execute</a:t>
            </a:r>
            <a:r>
              <a:rPr lang="en-US" dirty="0">
                <a:ea typeface="Century" pitchFamily="18" charset="0"/>
              </a:rPr>
              <a:t>, but </a:t>
            </a:r>
            <a:r>
              <a:rPr lang="en-US" b="1" dirty="0">
                <a:ea typeface="Century" pitchFamily="18" charset="0"/>
              </a:rPr>
              <a:t>entire program rarely used</a:t>
            </a:r>
            <a:endParaRPr lang="en-US" b="1" dirty="0"/>
          </a:p>
          <a:p>
            <a:pPr marL="815785" lvl="2">
              <a:spcBef>
                <a:spcPts val="425"/>
              </a:spcBef>
            </a:pPr>
            <a:r>
              <a:rPr lang="en-US" dirty="0">
                <a:ea typeface="Century" pitchFamily="18" charset="0"/>
              </a:rPr>
              <a:t>Error code, unusual routines, large data structures</a:t>
            </a:r>
          </a:p>
          <a:p>
            <a:pPr marL="468313"/>
            <a:r>
              <a:rPr lang="en-US" b="1" dirty="0" smtClean="0">
                <a:ea typeface="Century" pitchFamily="18" charset="0"/>
              </a:rPr>
              <a:t>Entire </a:t>
            </a:r>
            <a:r>
              <a:rPr lang="en-US" b="1" dirty="0">
                <a:ea typeface="Century" pitchFamily="18" charset="0"/>
              </a:rPr>
              <a:t>program </a:t>
            </a:r>
            <a:r>
              <a:rPr lang="en-US" dirty="0">
                <a:ea typeface="Century" pitchFamily="18" charset="0"/>
              </a:rPr>
              <a:t>code </a:t>
            </a:r>
            <a:r>
              <a:rPr lang="en-US" b="1" dirty="0">
                <a:ea typeface="Century" pitchFamily="18" charset="0"/>
              </a:rPr>
              <a:t>not needed </a:t>
            </a:r>
            <a:r>
              <a:rPr lang="en-US" dirty="0">
                <a:ea typeface="Century" pitchFamily="18" charset="0"/>
              </a:rPr>
              <a:t>at same time</a:t>
            </a:r>
            <a:endParaRPr lang="en-US" dirty="0"/>
          </a:p>
          <a:p>
            <a:pPr marL="468313"/>
            <a:r>
              <a:rPr lang="en-US" dirty="0" smtClean="0">
                <a:ea typeface="Century" pitchFamily="18" charset="0"/>
              </a:rPr>
              <a:t>Consider </a:t>
            </a:r>
            <a:r>
              <a:rPr lang="en-US" dirty="0">
                <a:ea typeface="Century" pitchFamily="18" charset="0"/>
              </a:rPr>
              <a:t>ability to execute partially-loaded program</a:t>
            </a:r>
            <a:endParaRPr lang="en-US" dirty="0"/>
          </a:p>
          <a:p>
            <a:pPr marL="468313"/>
            <a:r>
              <a:rPr lang="en-US" i="1" dirty="0" smtClean="0">
                <a:ea typeface="Century Schoolbook" pitchFamily="18" charset="0"/>
              </a:rPr>
              <a:t>Virtual </a:t>
            </a:r>
            <a:r>
              <a:rPr lang="en-US" i="1" dirty="0">
                <a:ea typeface="Century Schoolbook" pitchFamily="18" charset="0"/>
              </a:rPr>
              <a:t>memory </a:t>
            </a:r>
            <a:r>
              <a:rPr lang="en-US" dirty="0">
                <a:ea typeface="Century" pitchFamily="18" charset="0"/>
              </a:rPr>
              <a:t>is </a:t>
            </a:r>
            <a:r>
              <a:rPr lang="en-US" b="1" dirty="0">
                <a:ea typeface="Century" pitchFamily="18" charset="0"/>
              </a:rPr>
              <a:t>imaginary memory</a:t>
            </a:r>
            <a:r>
              <a:rPr lang="en-US" dirty="0">
                <a:ea typeface="Century" pitchFamily="18" charset="0"/>
              </a:rPr>
              <a:t>: it gives you the </a:t>
            </a:r>
            <a:r>
              <a:rPr lang="en-US" b="1" dirty="0">
                <a:ea typeface="Century" pitchFamily="18" charset="0"/>
              </a:rPr>
              <a:t>illusion of a memory arrangement</a:t>
            </a:r>
            <a:r>
              <a:rPr lang="en-US" dirty="0">
                <a:ea typeface="Century" pitchFamily="18" charset="0"/>
              </a:rPr>
              <a:t> that’s not physically there.</a:t>
            </a:r>
            <a:endParaRPr lang="en-US" dirty="0">
              <a:ea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-99392"/>
            <a:ext cx="8244408" cy="6957392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Virtual memory </a:t>
            </a:r>
            <a:r>
              <a:rPr lang="en-US" dirty="0">
                <a:latin typeface="+mn-lt"/>
              </a:rPr>
              <a:t>– separation of user logical memory from physical </a:t>
            </a:r>
            <a:r>
              <a:rPr lang="en-US" dirty="0" smtClean="0">
                <a:latin typeface="+mn-lt"/>
              </a:rPr>
              <a:t>memory</a:t>
            </a:r>
          </a:p>
          <a:p>
            <a:pPr lvl="2"/>
            <a:r>
              <a:rPr lang="en-US" sz="2800" b="1" dirty="0">
                <a:latin typeface="+mn-lt"/>
              </a:rPr>
              <a:t>Only part of the program </a:t>
            </a:r>
            <a:r>
              <a:rPr lang="en-US" sz="2800" dirty="0">
                <a:latin typeface="+mn-lt"/>
              </a:rPr>
              <a:t>needs to be in </a:t>
            </a:r>
            <a:r>
              <a:rPr lang="en-US" sz="2800" b="1" dirty="0">
                <a:latin typeface="+mn-lt"/>
              </a:rPr>
              <a:t>memory </a:t>
            </a:r>
            <a:r>
              <a:rPr lang="en-US" sz="2800" dirty="0">
                <a:latin typeface="+mn-lt"/>
              </a:rPr>
              <a:t>for execution</a:t>
            </a:r>
          </a:p>
          <a:p>
            <a:pPr lvl="2">
              <a:spcBef>
                <a:spcPts val="413"/>
              </a:spcBef>
            </a:pPr>
            <a:r>
              <a:rPr lang="en-US" sz="2800" dirty="0">
                <a:latin typeface="+mn-lt"/>
              </a:rPr>
              <a:t>Logical address space can therefore be much larger than physical address space</a:t>
            </a:r>
          </a:p>
          <a:p>
            <a:pPr lvl="2">
              <a:spcBef>
                <a:spcPts val="425"/>
              </a:spcBef>
            </a:pPr>
            <a:r>
              <a:rPr lang="en-US" sz="2800" dirty="0">
                <a:latin typeface="+mn-lt"/>
              </a:rPr>
              <a:t>Allows address spaces to be shared by several processes</a:t>
            </a:r>
          </a:p>
          <a:p>
            <a:pPr lvl="2">
              <a:spcBef>
                <a:spcPts val="425"/>
              </a:spcBef>
            </a:pPr>
            <a:r>
              <a:rPr lang="en-US" sz="2800" dirty="0">
                <a:latin typeface="+mn-lt"/>
              </a:rPr>
              <a:t>Allows for more efficient process creation</a:t>
            </a:r>
          </a:p>
          <a:p>
            <a:pPr lvl="2">
              <a:spcBef>
                <a:spcPts val="425"/>
              </a:spcBef>
            </a:pPr>
            <a:r>
              <a:rPr lang="en-US" sz="2800" dirty="0">
                <a:latin typeface="+mn-lt"/>
              </a:rPr>
              <a:t>More programs running concurrently</a:t>
            </a:r>
          </a:p>
          <a:p>
            <a:pPr lvl="2">
              <a:spcBef>
                <a:spcPts val="425"/>
              </a:spcBef>
            </a:pPr>
            <a:r>
              <a:rPr lang="en-US" sz="2800" dirty="0">
                <a:latin typeface="+mn-lt"/>
              </a:rPr>
              <a:t>Less I/O needed to load or swap </a:t>
            </a:r>
            <a:r>
              <a:rPr lang="en-US" sz="2800" dirty="0" smtClean="0">
                <a:latin typeface="+mn-lt"/>
              </a:rPr>
              <a:t>processes</a:t>
            </a:r>
          </a:p>
          <a:p>
            <a:pPr marL="457200">
              <a:spcBef>
                <a:spcPts val="0"/>
              </a:spcBef>
              <a:defRPr/>
            </a:pPr>
            <a:r>
              <a:rPr lang="en-IN" spc="-5" dirty="0" smtClean="0">
                <a:latin typeface="+mn-lt"/>
                <a:cs typeface="Century"/>
              </a:rPr>
              <a:t>V</a:t>
            </a:r>
            <a:r>
              <a:rPr lang="en-IN" spc="-10" dirty="0" smtClean="0">
                <a:latin typeface="+mn-lt"/>
                <a:cs typeface="Century"/>
              </a:rPr>
              <a:t>i</a:t>
            </a:r>
            <a:r>
              <a:rPr lang="en-IN" dirty="0" smtClean="0">
                <a:latin typeface="+mn-lt"/>
                <a:cs typeface="Century"/>
              </a:rPr>
              <a:t>rt</a:t>
            </a:r>
            <a:r>
              <a:rPr lang="en-IN" spc="-10" dirty="0" smtClean="0">
                <a:latin typeface="+mn-lt"/>
                <a:cs typeface="Century"/>
              </a:rPr>
              <a:t>u</a:t>
            </a:r>
            <a:r>
              <a:rPr lang="en-IN" dirty="0" smtClean="0">
                <a:latin typeface="+mn-lt"/>
                <a:cs typeface="Century"/>
              </a:rPr>
              <a:t>al</a:t>
            </a:r>
            <a:r>
              <a:rPr lang="en-IN" spc="-10" dirty="0" smtClean="0">
                <a:latin typeface="+mn-lt"/>
                <a:cs typeface="Century"/>
              </a:rPr>
              <a:t> </a:t>
            </a:r>
            <a:r>
              <a:rPr lang="en-IN" dirty="0">
                <a:latin typeface="+mn-lt"/>
                <a:cs typeface="Century"/>
              </a:rPr>
              <a:t>mem</a:t>
            </a:r>
            <a:r>
              <a:rPr lang="en-IN" spc="-10" dirty="0">
                <a:latin typeface="+mn-lt"/>
                <a:cs typeface="Century"/>
              </a:rPr>
              <a:t>o</a:t>
            </a:r>
            <a:r>
              <a:rPr lang="en-IN" dirty="0">
                <a:latin typeface="+mn-lt"/>
                <a:cs typeface="Century"/>
              </a:rPr>
              <a:t>ry c</a:t>
            </a:r>
            <a:r>
              <a:rPr lang="en-IN" spc="-5" dirty="0">
                <a:latin typeface="+mn-lt"/>
                <a:cs typeface="Century"/>
              </a:rPr>
              <a:t>a</a:t>
            </a:r>
            <a:r>
              <a:rPr lang="en-IN" dirty="0">
                <a:latin typeface="+mn-lt"/>
                <a:cs typeface="Century"/>
              </a:rPr>
              <a:t>n</a:t>
            </a:r>
            <a:r>
              <a:rPr lang="en-IN" spc="-10" dirty="0">
                <a:latin typeface="+mn-lt"/>
                <a:cs typeface="Century"/>
              </a:rPr>
              <a:t> </a:t>
            </a:r>
            <a:r>
              <a:rPr lang="en-IN" dirty="0">
                <a:latin typeface="+mn-lt"/>
                <a:cs typeface="Century"/>
              </a:rPr>
              <a:t>be </a:t>
            </a:r>
            <a:r>
              <a:rPr lang="en-IN" spc="-10" dirty="0">
                <a:latin typeface="+mn-lt"/>
                <a:cs typeface="Century"/>
              </a:rPr>
              <a:t>i</a:t>
            </a:r>
            <a:r>
              <a:rPr lang="en-IN" dirty="0">
                <a:latin typeface="+mn-lt"/>
                <a:cs typeface="Century"/>
              </a:rPr>
              <a:t>mple</a:t>
            </a:r>
            <a:r>
              <a:rPr lang="en-IN" spc="-5" dirty="0">
                <a:latin typeface="+mn-lt"/>
                <a:cs typeface="Century"/>
              </a:rPr>
              <a:t>m</a:t>
            </a:r>
            <a:r>
              <a:rPr lang="en-IN" dirty="0">
                <a:latin typeface="+mn-lt"/>
                <a:cs typeface="Century"/>
              </a:rPr>
              <a:t>en</a:t>
            </a:r>
            <a:r>
              <a:rPr lang="en-IN" spc="-5" dirty="0">
                <a:latin typeface="+mn-lt"/>
                <a:cs typeface="Century"/>
              </a:rPr>
              <a:t>t</a:t>
            </a:r>
            <a:r>
              <a:rPr lang="en-IN" dirty="0">
                <a:latin typeface="+mn-lt"/>
                <a:cs typeface="Century"/>
              </a:rPr>
              <a:t>ed v</a:t>
            </a:r>
            <a:r>
              <a:rPr lang="en-IN" spc="-10" dirty="0">
                <a:latin typeface="+mn-lt"/>
                <a:cs typeface="Century"/>
              </a:rPr>
              <a:t>i</a:t>
            </a:r>
            <a:r>
              <a:rPr lang="en-IN" dirty="0">
                <a:latin typeface="+mn-lt"/>
                <a:cs typeface="Century"/>
              </a:rPr>
              <a:t>a:</a:t>
            </a:r>
          </a:p>
          <a:p>
            <a:pPr marL="1000252" lvl="2" indent="-273050">
              <a:spcBef>
                <a:spcPts val="420"/>
              </a:spcBef>
              <a:buFont typeface="OpenSymbol"/>
              <a:buChar char="•"/>
              <a:tabLst>
                <a:tab pos="652780" algn="l"/>
              </a:tabLst>
              <a:defRPr/>
            </a:pPr>
            <a:r>
              <a:rPr lang="en-IN" spc="-5" dirty="0">
                <a:latin typeface="+mn-lt"/>
                <a:cs typeface="Century"/>
              </a:rPr>
              <a:t>D</a:t>
            </a:r>
            <a:r>
              <a:rPr lang="en-IN" spc="5" dirty="0">
                <a:latin typeface="+mn-lt"/>
                <a:cs typeface="Century"/>
              </a:rPr>
              <a:t>e</a:t>
            </a:r>
            <a:r>
              <a:rPr lang="en-IN" dirty="0">
                <a:latin typeface="+mn-lt"/>
                <a:cs typeface="Century"/>
              </a:rPr>
              <a:t>m</a:t>
            </a:r>
            <a:r>
              <a:rPr lang="en-IN" spc="-10" dirty="0">
                <a:latin typeface="+mn-lt"/>
                <a:cs typeface="Century"/>
              </a:rPr>
              <a:t>a</a:t>
            </a:r>
            <a:r>
              <a:rPr lang="en-IN" dirty="0">
                <a:latin typeface="+mn-lt"/>
                <a:cs typeface="Century"/>
              </a:rPr>
              <a:t>nd</a:t>
            </a:r>
            <a:r>
              <a:rPr lang="en-IN" spc="-5" dirty="0">
                <a:latin typeface="+mn-lt"/>
                <a:cs typeface="Century"/>
              </a:rPr>
              <a:t> </a:t>
            </a:r>
            <a:r>
              <a:rPr lang="en-IN" spc="-15" dirty="0">
                <a:latin typeface="+mn-lt"/>
                <a:cs typeface="Century"/>
              </a:rPr>
              <a:t>p</a:t>
            </a:r>
            <a:r>
              <a:rPr lang="en-IN" dirty="0">
                <a:latin typeface="+mn-lt"/>
                <a:cs typeface="Century"/>
              </a:rPr>
              <a:t>ag</a:t>
            </a:r>
            <a:r>
              <a:rPr lang="en-IN" spc="-5" dirty="0">
                <a:latin typeface="+mn-lt"/>
                <a:cs typeface="Century"/>
              </a:rPr>
              <a:t>in</a:t>
            </a:r>
            <a:r>
              <a:rPr lang="en-IN" dirty="0">
                <a:latin typeface="+mn-lt"/>
                <a:cs typeface="Century"/>
              </a:rPr>
              <a:t>g</a:t>
            </a:r>
          </a:p>
          <a:p>
            <a:pPr marL="1000252" lvl="2" indent="-273050">
              <a:spcBef>
                <a:spcPts val="420"/>
              </a:spcBef>
              <a:buFont typeface="OpenSymbol"/>
              <a:buChar char="•"/>
              <a:tabLst>
                <a:tab pos="652780" algn="l"/>
              </a:tabLst>
              <a:defRPr/>
            </a:pPr>
            <a:r>
              <a:rPr lang="en-IN" spc="-5" dirty="0">
                <a:latin typeface="+mn-lt"/>
                <a:cs typeface="Century"/>
              </a:rPr>
              <a:t>D</a:t>
            </a:r>
            <a:r>
              <a:rPr lang="en-IN" spc="5" dirty="0">
                <a:latin typeface="+mn-lt"/>
                <a:cs typeface="Century"/>
              </a:rPr>
              <a:t>e</a:t>
            </a:r>
            <a:r>
              <a:rPr lang="en-IN" dirty="0">
                <a:latin typeface="+mn-lt"/>
                <a:cs typeface="Century"/>
              </a:rPr>
              <a:t>m</a:t>
            </a:r>
            <a:r>
              <a:rPr lang="en-IN" spc="-10" dirty="0">
                <a:latin typeface="+mn-lt"/>
                <a:cs typeface="Century"/>
              </a:rPr>
              <a:t>a</a:t>
            </a:r>
            <a:r>
              <a:rPr lang="en-IN" dirty="0">
                <a:latin typeface="+mn-lt"/>
                <a:cs typeface="Century"/>
              </a:rPr>
              <a:t>nd</a:t>
            </a:r>
            <a:r>
              <a:rPr lang="en-IN" spc="-5" dirty="0">
                <a:latin typeface="+mn-lt"/>
                <a:cs typeface="Century"/>
              </a:rPr>
              <a:t> s</a:t>
            </a:r>
            <a:r>
              <a:rPr lang="en-IN" dirty="0">
                <a:latin typeface="+mn-lt"/>
                <a:cs typeface="Century"/>
              </a:rPr>
              <a:t>egm</a:t>
            </a:r>
            <a:r>
              <a:rPr lang="en-IN" spc="5" dirty="0">
                <a:latin typeface="+mn-lt"/>
                <a:cs typeface="Century"/>
              </a:rPr>
              <a:t>e</a:t>
            </a:r>
            <a:r>
              <a:rPr lang="en-IN" spc="-5" dirty="0">
                <a:latin typeface="+mn-lt"/>
                <a:cs typeface="Century"/>
              </a:rPr>
              <a:t>n</a:t>
            </a:r>
            <a:r>
              <a:rPr lang="en-IN" dirty="0">
                <a:latin typeface="+mn-lt"/>
                <a:cs typeface="Century"/>
              </a:rPr>
              <a:t>t</a:t>
            </a:r>
            <a:r>
              <a:rPr lang="en-IN" spc="-10" dirty="0">
                <a:latin typeface="+mn-lt"/>
                <a:cs typeface="Century"/>
              </a:rPr>
              <a:t>a</a:t>
            </a:r>
            <a:r>
              <a:rPr lang="en-IN" dirty="0">
                <a:latin typeface="+mn-lt"/>
                <a:cs typeface="Century"/>
              </a:rPr>
              <a:t>t</a:t>
            </a:r>
            <a:r>
              <a:rPr lang="en-IN" spc="-5" dirty="0">
                <a:latin typeface="+mn-lt"/>
                <a:cs typeface="Century"/>
              </a:rPr>
              <a:t>i</a:t>
            </a:r>
            <a:r>
              <a:rPr lang="en-IN" spc="5" dirty="0">
                <a:latin typeface="+mn-lt"/>
                <a:cs typeface="Century"/>
              </a:rPr>
              <a:t>o</a:t>
            </a:r>
            <a:r>
              <a:rPr lang="en-IN" dirty="0">
                <a:latin typeface="+mn-lt"/>
                <a:cs typeface="Century"/>
              </a:rPr>
              <a:t>n</a:t>
            </a:r>
          </a:p>
          <a:p>
            <a:pPr>
              <a:spcBef>
                <a:spcPts val="425"/>
              </a:spcBef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>
              <a:buSzPct val="100000"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76672"/>
            <a:ext cx="8101012" cy="94096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Virtual memory that is larger than physical memory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042988" y="1341438"/>
            <a:ext cx="7921625" cy="5327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Address Protection With Base And Limit Registers</a:t>
            </a:r>
            <a:endParaRPr lang="en-IN" dirty="0"/>
          </a:p>
        </p:txBody>
      </p:sp>
      <p:pic>
        <p:nvPicPr>
          <p:cNvPr id="1026" name="Picture 2" descr="Image result for hardware address protection with base and limit regist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4" y="2060848"/>
            <a:ext cx="791557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749808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Vi</a:t>
            </a:r>
            <a:r>
              <a:rPr lang="en-IN" spc="10" dirty="0" smtClean="0">
                <a:solidFill>
                  <a:schemeClr val="tx1"/>
                </a:solidFill>
              </a:rPr>
              <a:t>r</a:t>
            </a:r>
            <a:r>
              <a:rPr lang="en-IN" dirty="0" smtClean="0">
                <a:solidFill>
                  <a:schemeClr val="tx1"/>
                </a:solidFill>
              </a:rPr>
              <a:t>tual-addr</a:t>
            </a:r>
            <a:r>
              <a:rPr lang="en-IN" spc="10" dirty="0" smtClean="0">
                <a:solidFill>
                  <a:schemeClr val="tx1"/>
                </a:solidFill>
              </a:rPr>
              <a:t>e</a:t>
            </a:r>
            <a:r>
              <a:rPr lang="en-IN" dirty="0" smtClean="0">
                <a:solidFill>
                  <a:schemeClr val="tx1"/>
                </a:solidFill>
              </a:rPr>
              <a:t>ss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</a:t>
            </a:r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3419872" y="1124744"/>
            <a:ext cx="3168352" cy="54726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243408"/>
            <a:ext cx="7498080" cy="1143000"/>
          </a:xfrm>
        </p:spPr>
        <p:txBody>
          <a:bodyPr/>
          <a:lstStyle/>
          <a:p>
            <a:r>
              <a:rPr lang="en-IN" dirty="0" smtClean="0"/>
              <a:t>De</a:t>
            </a:r>
            <a:r>
              <a:rPr lang="en-IN" spc="-5" dirty="0" smtClean="0"/>
              <a:t>m</a:t>
            </a:r>
            <a:r>
              <a:rPr lang="en-IN" spc="10" dirty="0" smtClean="0"/>
              <a:t>a</a:t>
            </a:r>
            <a:r>
              <a:rPr lang="en-IN" spc="-10" dirty="0" smtClean="0"/>
              <a:t>n</a:t>
            </a:r>
            <a:r>
              <a:rPr lang="en-IN" dirty="0" smtClean="0"/>
              <a:t>d</a:t>
            </a:r>
            <a:r>
              <a:rPr lang="en-IN" spc="5" dirty="0" smtClean="0"/>
              <a:t> P</a:t>
            </a:r>
            <a:r>
              <a:rPr lang="en-IN" dirty="0" smtClean="0"/>
              <a:t>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764704"/>
            <a:ext cx="8316416" cy="6093296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smtClean="0">
                <a:latin typeface="+mj-lt"/>
                <a:cs typeface="+mn-cs"/>
              </a:rPr>
              <a:t>Bring </a:t>
            </a:r>
            <a:r>
              <a:rPr lang="en-US" sz="3500" b="1" dirty="0">
                <a:latin typeface="+mj-lt"/>
                <a:cs typeface="+mn-cs"/>
              </a:rPr>
              <a:t>a page </a:t>
            </a:r>
            <a:r>
              <a:rPr lang="en-US" sz="3500" dirty="0">
                <a:latin typeface="+mj-lt"/>
                <a:cs typeface="+mn-cs"/>
              </a:rPr>
              <a:t>into memory only when it is </a:t>
            </a:r>
            <a:r>
              <a:rPr lang="en-US" sz="3500" b="1" dirty="0">
                <a:latin typeface="+mj-lt"/>
                <a:cs typeface="+mn-cs"/>
              </a:rPr>
              <a:t>needed</a:t>
            </a:r>
          </a:p>
          <a:p>
            <a:pPr lvl="1">
              <a:spcBef>
                <a:spcPts val="175"/>
              </a:spcBef>
              <a:buSzPct val="79000"/>
            </a:pPr>
            <a:r>
              <a:rPr lang="en-US" sz="3000" dirty="0">
                <a:latin typeface="+mj-lt"/>
                <a:cs typeface="+mn-cs"/>
              </a:rPr>
              <a:t>Less I/O needed, no unnecessary I/O</a:t>
            </a:r>
          </a:p>
          <a:p>
            <a:pPr lvl="1">
              <a:spcBef>
                <a:spcPts val="163"/>
              </a:spcBef>
              <a:buSzPct val="79000"/>
            </a:pPr>
            <a:r>
              <a:rPr lang="en-US" sz="3000" dirty="0">
                <a:latin typeface="+mj-lt"/>
                <a:cs typeface="+mn-cs"/>
              </a:rPr>
              <a:t>Less memory needed</a:t>
            </a:r>
          </a:p>
          <a:p>
            <a:pPr lvl="1">
              <a:spcBef>
                <a:spcPts val="175"/>
              </a:spcBef>
              <a:buSzPct val="79000"/>
            </a:pPr>
            <a:r>
              <a:rPr lang="en-US" sz="3000" dirty="0">
                <a:latin typeface="+mj-lt"/>
                <a:cs typeface="+mn-cs"/>
              </a:rPr>
              <a:t>Faster response</a:t>
            </a:r>
          </a:p>
          <a:p>
            <a:pPr lvl="1">
              <a:spcBef>
                <a:spcPts val="175"/>
              </a:spcBef>
              <a:buSzPct val="79000"/>
            </a:pPr>
            <a:r>
              <a:rPr lang="en-US" sz="3000" dirty="0">
                <a:latin typeface="+mj-lt"/>
                <a:cs typeface="+mn-cs"/>
              </a:rPr>
              <a:t>More users</a:t>
            </a:r>
          </a:p>
          <a:p>
            <a:pPr>
              <a:spcBef>
                <a:spcPts val="50"/>
              </a:spcBef>
            </a:pPr>
            <a:endParaRPr lang="en-US" sz="3500" dirty="0">
              <a:latin typeface="+mj-lt"/>
              <a:cs typeface="+mn-cs"/>
            </a:endParaRPr>
          </a:p>
          <a:p>
            <a:r>
              <a:rPr lang="en-US" sz="3500" dirty="0" smtClean="0">
                <a:latin typeface="+mj-lt"/>
                <a:cs typeface="+mn-cs"/>
              </a:rPr>
              <a:t>Page </a:t>
            </a:r>
            <a:r>
              <a:rPr lang="en-US" sz="3500" dirty="0">
                <a:latin typeface="+mj-lt"/>
                <a:cs typeface="+mn-cs"/>
              </a:rPr>
              <a:t>is needed ⇒ reference to it</a:t>
            </a:r>
          </a:p>
          <a:p>
            <a:pPr lvl="1">
              <a:spcBef>
                <a:spcPts val="163"/>
              </a:spcBef>
              <a:buSzPct val="79000"/>
            </a:pPr>
            <a:r>
              <a:rPr lang="en-US" sz="3000" dirty="0">
                <a:latin typeface="+mj-lt"/>
                <a:cs typeface="+mn-cs"/>
              </a:rPr>
              <a:t>invalid reference ⇒ abort</a:t>
            </a:r>
          </a:p>
          <a:p>
            <a:pPr lvl="1">
              <a:spcBef>
                <a:spcPts val="175"/>
              </a:spcBef>
              <a:buSzPct val="79000"/>
            </a:pPr>
            <a:r>
              <a:rPr lang="en-US" sz="3000" dirty="0">
                <a:latin typeface="+mj-lt"/>
                <a:cs typeface="+mn-cs"/>
              </a:rPr>
              <a:t>not-in-memory ⇒ bring to memory</a:t>
            </a:r>
          </a:p>
          <a:p>
            <a:endParaRPr lang="en-US" sz="3500" dirty="0">
              <a:latin typeface="+mj-lt"/>
              <a:cs typeface="+mn-cs"/>
            </a:endParaRPr>
          </a:p>
          <a:p>
            <a:pPr>
              <a:lnSpc>
                <a:spcPts val="2588"/>
              </a:lnSpc>
              <a:spcBef>
                <a:spcPts val="1700"/>
              </a:spcBef>
            </a:pPr>
            <a:r>
              <a:rPr lang="en-US" sz="3500" b="1" dirty="0" smtClean="0">
                <a:latin typeface="+mj-lt"/>
                <a:cs typeface="+mn-cs"/>
              </a:rPr>
              <a:t>Lazy </a:t>
            </a:r>
            <a:r>
              <a:rPr lang="en-US" sz="3500" b="1" dirty="0">
                <a:latin typeface="+mj-lt"/>
                <a:cs typeface="+mn-cs"/>
              </a:rPr>
              <a:t>swapper </a:t>
            </a:r>
            <a:r>
              <a:rPr lang="en-US" sz="3500" dirty="0">
                <a:latin typeface="+mj-lt"/>
                <a:cs typeface="+mn-cs"/>
              </a:rPr>
              <a:t>– never swaps a page into memory unless page will be needed</a:t>
            </a:r>
          </a:p>
          <a:p>
            <a:r>
              <a:rPr lang="en-IN" sz="3500" spc="82" baseline="11784" dirty="0" smtClean="0">
                <a:latin typeface="+mj-lt"/>
                <a:cs typeface="+mn-cs"/>
              </a:rPr>
              <a:t> </a:t>
            </a:r>
            <a:r>
              <a:rPr lang="en-IN" sz="3500" spc="-5" dirty="0">
                <a:latin typeface="+mj-lt"/>
                <a:cs typeface="+mn-cs"/>
              </a:rPr>
              <a:t>Sw</a:t>
            </a:r>
            <a:r>
              <a:rPr lang="en-IN" sz="3500" spc="-10" dirty="0">
                <a:latin typeface="+mj-lt"/>
                <a:cs typeface="+mn-cs"/>
              </a:rPr>
              <a:t>ap</a:t>
            </a:r>
            <a:r>
              <a:rPr lang="en-IN" sz="3500" dirty="0">
                <a:latin typeface="+mj-lt"/>
                <a:cs typeface="+mn-cs"/>
              </a:rPr>
              <a:t>per</a:t>
            </a:r>
            <a:r>
              <a:rPr lang="en-IN" sz="3500" spc="10" dirty="0">
                <a:latin typeface="+mj-lt"/>
                <a:cs typeface="+mn-cs"/>
              </a:rPr>
              <a:t> </a:t>
            </a:r>
            <a:r>
              <a:rPr lang="en-IN" sz="3500" spc="-10" dirty="0">
                <a:latin typeface="+mj-lt"/>
                <a:cs typeface="+mn-cs"/>
              </a:rPr>
              <a:t>t</a:t>
            </a:r>
            <a:r>
              <a:rPr lang="en-IN" sz="3500" dirty="0">
                <a:latin typeface="+mj-lt"/>
                <a:cs typeface="+mn-cs"/>
              </a:rPr>
              <a:t>h</a:t>
            </a:r>
            <a:r>
              <a:rPr lang="en-IN" sz="3500" spc="-10" dirty="0">
                <a:latin typeface="+mj-lt"/>
                <a:cs typeface="+mn-cs"/>
              </a:rPr>
              <a:t>a</a:t>
            </a:r>
            <a:r>
              <a:rPr lang="en-IN" sz="3500" dirty="0">
                <a:latin typeface="+mj-lt"/>
                <a:cs typeface="+mn-cs"/>
              </a:rPr>
              <a:t>t</a:t>
            </a:r>
            <a:r>
              <a:rPr lang="en-IN" sz="3500" spc="-5" dirty="0">
                <a:latin typeface="+mj-lt"/>
                <a:cs typeface="+mn-cs"/>
              </a:rPr>
              <a:t> </a:t>
            </a:r>
            <a:r>
              <a:rPr lang="en-IN" sz="3500" spc="-10" dirty="0">
                <a:latin typeface="+mj-lt"/>
                <a:cs typeface="+mn-cs"/>
              </a:rPr>
              <a:t>d</a:t>
            </a:r>
            <a:r>
              <a:rPr lang="en-IN" sz="3500" spc="5" dirty="0">
                <a:latin typeface="+mj-lt"/>
                <a:cs typeface="+mn-cs"/>
              </a:rPr>
              <a:t>e</a:t>
            </a:r>
            <a:r>
              <a:rPr lang="en-IN" sz="3500" spc="-10" dirty="0">
                <a:latin typeface="+mj-lt"/>
                <a:cs typeface="+mn-cs"/>
              </a:rPr>
              <a:t>a</a:t>
            </a:r>
            <a:r>
              <a:rPr lang="en-IN" sz="3500" spc="-5" dirty="0">
                <a:latin typeface="+mj-lt"/>
                <a:cs typeface="+mn-cs"/>
              </a:rPr>
              <a:t>l</a:t>
            </a:r>
            <a:r>
              <a:rPr lang="en-IN" sz="3500" dirty="0">
                <a:latin typeface="+mj-lt"/>
                <a:cs typeface="+mn-cs"/>
              </a:rPr>
              <a:t>s </a:t>
            </a:r>
            <a:r>
              <a:rPr lang="en-IN" sz="3500" spc="-5" dirty="0">
                <a:latin typeface="+mj-lt"/>
                <a:cs typeface="+mn-cs"/>
              </a:rPr>
              <a:t>w</a:t>
            </a:r>
            <a:r>
              <a:rPr lang="en-IN" sz="3500" spc="5" dirty="0">
                <a:latin typeface="+mj-lt"/>
                <a:cs typeface="+mn-cs"/>
              </a:rPr>
              <a:t>i</a:t>
            </a:r>
            <a:r>
              <a:rPr lang="en-IN" sz="3500" spc="-10" dirty="0">
                <a:latin typeface="+mj-lt"/>
                <a:cs typeface="+mn-cs"/>
              </a:rPr>
              <a:t>t</a:t>
            </a:r>
            <a:r>
              <a:rPr lang="en-IN" sz="3500" dirty="0">
                <a:latin typeface="+mj-lt"/>
                <a:cs typeface="+mn-cs"/>
              </a:rPr>
              <a:t>h </a:t>
            </a:r>
            <a:r>
              <a:rPr lang="en-IN" sz="3500" spc="-10" dirty="0">
                <a:latin typeface="+mj-lt"/>
                <a:cs typeface="+mn-cs"/>
              </a:rPr>
              <a:t>p</a:t>
            </a:r>
            <a:r>
              <a:rPr lang="en-IN" sz="3500" dirty="0">
                <a:latin typeface="+mj-lt"/>
                <a:cs typeface="+mn-cs"/>
              </a:rPr>
              <a:t>a</a:t>
            </a:r>
            <a:r>
              <a:rPr lang="en-IN" sz="3500" spc="-10" dirty="0">
                <a:latin typeface="+mj-lt"/>
                <a:cs typeface="+mn-cs"/>
              </a:rPr>
              <a:t>g</a:t>
            </a:r>
            <a:r>
              <a:rPr lang="en-IN" sz="3500" spc="5" dirty="0">
                <a:latin typeface="+mj-lt"/>
                <a:cs typeface="+mn-cs"/>
              </a:rPr>
              <a:t>e</a:t>
            </a:r>
            <a:r>
              <a:rPr lang="en-IN" sz="3500" dirty="0">
                <a:latin typeface="+mj-lt"/>
                <a:cs typeface="+mn-cs"/>
              </a:rPr>
              <a:t>s </a:t>
            </a:r>
            <a:r>
              <a:rPr lang="en-IN" sz="3500" spc="-5" dirty="0">
                <a:latin typeface="+mj-lt"/>
                <a:cs typeface="+mn-cs"/>
              </a:rPr>
              <a:t>i</a:t>
            </a:r>
            <a:r>
              <a:rPr lang="en-IN" sz="3500" dirty="0">
                <a:latin typeface="+mj-lt"/>
                <a:cs typeface="+mn-cs"/>
              </a:rPr>
              <a:t>s a</a:t>
            </a:r>
            <a:r>
              <a:rPr lang="en-IN" sz="3500" spc="30" dirty="0">
                <a:latin typeface="+mj-lt"/>
                <a:cs typeface="+mn-cs"/>
              </a:rPr>
              <a:t> </a:t>
            </a:r>
            <a:r>
              <a:rPr lang="en-IN" sz="3500" b="1" spc="5" dirty="0">
                <a:latin typeface="+mj-lt"/>
                <a:cs typeface="+mn-cs"/>
              </a:rPr>
              <a:t>p</a:t>
            </a:r>
            <a:r>
              <a:rPr lang="en-IN" sz="3500" b="1" spc="-5" dirty="0">
                <a:latin typeface="+mj-lt"/>
                <a:cs typeface="+mn-cs"/>
              </a:rPr>
              <a:t>ag</a:t>
            </a:r>
            <a:r>
              <a:rPr lang="en-IN" sz="3500" b="1" dirty="0">
                <a:latin typeface="+mj-lt"/>
                <a:cs typeface="+mn-cs"/>
              </a:rPr>
              <a:t>er</a:t>
            </a:r>
            <a:endParaRPr lang="en-IN" sz="3500" dirty="0">
              <a:latin typeface="+mj-lt"/>
              <a:cs typeface="+mn-cs"/>
            </a:endParaRP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43408"/>
            <a:ext cx="749808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V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li</a:t>
            </a:r>
            <a:r>
              <a:rPr lang="en-IN" spc="10" dirty="0" smtClean="0">
                <a:solidFill>
                  <a:schemeClr val="tx1"/>
                </a:solidFill>
              </a:rPr>
              <a:t>d</a:t>
            </a:r>
            <a:r>
              <a:rPr lang="en-IN" spc="-10" dirty="0" smtClean="0">
                <a:solidFill>
                  <a:schemeClr val="tx1"/>
                </a:solidFill>
              </a:rPr>
              <a:t>-</a:t>
            </a:r>
            <a:r>
              <a:rPr lang="en-IN" dirty="0" smtClean="0">
                <a:solidFill>
                  <a:schemeClr val="tx1"/>
                </a:solidFill>
              </a:rPr>
              <a:t>in</a:t>
            </a:r>
            <a:r>
              <a:rPr lang="en-IN" spc="10" dirty="0" smtClean="0">
                <a:solidFill>
                  <a:schemeClr val="tx1"/>
                </a:solidFill>
              </a:rPr>
              <a:t>v</a:t>
            </a:r>
            <a:r>
              <a:rPr lang="en-IN" dirty="0" smtClean="0">
                <a:solidFill>
                  <a:schemeClr val="tx1"/>
                </a:solidFill>
              </a:rPr>
              <a:t>al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d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Bit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980728"/>
            <a:ext cx="7848872" cy="5688632"/>
          </a:xfrm>
        </p:spPr>
        <p:txBody>
          <a:bodyPr/>
          <a:lstStyle/>
          <a:p>
            <a:pPr>
              <a:lnSpc>
                <a:spcPts val="2600"/>
              </a:lnSpc>
            </a:pPr>
            <a:r>
              <a:rPr lang="en-US" dirty="0" smtClean="0">
                <a:latin typeface="+mj-lt"/>
                <a:cs typeface="+mn-cs"/>
              </a:rPr>
              <a:t>With </a:t>
            </a:r>
            <a:r>
              <a:rPr lang="en-US" dirty="0">
                <a:latin typeface="+mj-lt"/>
                <a:cs typeface="+mn-cs"/>
              </a:rPr>
              <a:t>each page table entry a </a:t>
            </a:r>
            <a:r>
              <a:rPr lang="en-US" b="1" dirty="0">
                <a:latin typeface="+mj-lt"/>
                <a:cs typeface="+mn-cs"/>
              </a:rPr>
              <a:t>valid–invalid bit is associated</a:t>
            </a:r>
          </a:p>
          <a:p>
            <a:pPr marL="82296" indent="0">
              <a:lnSpc>
                <a:spcPts val="2400"/>
              </a:lnSpc>
              <a:buNone/>
            </a:pPr>
            <a:r>
              <a:rPr lang="en-US" dirty="0" smtClean="0">
                <a:latin typeface="+mj-lt"/>
                <a:cs typeface="+mn-cs"/>
              </a:rPr>
              <a:t>     (</a:t>
            </a:r>
            <a:r>
              <a:rPr lang="en-US" b="1" dirty="0">
                <a:solidFill>
                  <a:srgbClr val="FF0000"/>
                </a:solidFill>
                <a:latin typeface="+mj-lt"/>
                <a:cs typeface="+mn-cs"/>
              </a:rPr>
              <a:t>v </a:t>
            </a:r>
            <a:r>
              <a:rPr lang="en-US" dirty="0">
                <a:latin typeface="+mj-lt"/>
                <a:cs typeface="+mn-cs"/>
              </a:rPr>
              <a:t>⇒ in-memory – </a:t>
            </a:r>
            <a:r>
              <a:rPr lang="en-US" b="1" dirty="0">
                <a:solidFill>
                  <a:srgbClr val="3265FF"/>
                </a:solidFill>
                <a:latin typeface="+mj-lt"/>
                <a:cs typeface="+mn-cs"/>
              </a:rPr>
              <a:t>memory resident</a:t>
            </a:r>
            <a:r>
              <a:rPr lang="en-US" dirty="0" smtClean="0">
                <a:latin typeface="+mj-lt"/>
                <a:cs typeface="+mn-cs"/>
              </a:rPr>
              <a:t>,</a:t>
            </a:r>
          </a:p>
          <a:p>
            <a:pPr marL="82296" indent="0">
              <a:lnSpc>
                <a:spcPts val="2400"/>
              </a:lnSpc>
              <a:buNone/>
            </a:pPr>
            <a:r>
              <a:rPr lang="en-US" dirty="0">
                <a:latin typeface="+mj-lt"/>
                <a:cs typeface="+mn-cs"/>
              </a:rPr>
              <a:t> </a:t>
            </a:r>
            <a:r>
              <a:rPr lang="en-US" dirty="0" smtClean="0">
                <a:latin typeface="+mj-lt"/>
                <a:cs typeface="+mn-cs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+mj-lt"/>
                <a:cs typeface="+mn-cs"/>
              </a:rPr>
              <a:t>i </a:t>
            </a:r>
            <a:r>
              <a:rPr lang="en-US" dirty="0">
                <a:latin typeface="+mj-lt"/>
                <a:cs typeface="+mn-cs"/>
              </a:rPr>
              <a:t>⇒ </a:t>
            </a:r>
            <a:r>
              <a:rPr lang="en-US" dirty="0" smtClean="0">
                <a:latin typeface="+mj-lt"/>
                <a:cs typeface="+mn-cs"/>
              </a:rPr>
              <a:t>not-in-memory</a:t>
            </a:r>
            <a:r>
              <a:rPr lang="en-US" dirty="0">
                <a:latin typeface="+mj-lt"/>
                <a:cs typeface="+mn-cs"/>
              </a:rPr>
              <a:t>)</a:t>
            </a:r>
          </a:p>
          <a:p>
            <a:pPr>
              <a:spcBef>
                <a:spcPts val="313"/>
              </a:spcBef>
            </a:pPr>
            <a:r>
              <a:rPr lang="en-US" b="1" dirty="0" smtClean="0">
                <a:latin typeface="+mj-lt"/>
                <a:cs typeface="+mn-cs"/>
              </a:rPr>
              <a:t>Initially</a:t>
            </a:r>
            <a:r>
              <a:rPr lang="en-US" dirty="0" smtClean="0">
                <a:latin typeface="+mj-lt"/>
                <a:cs typeface="+mn-cs"/>
              </a:rPr>
              <a:t> </a:t>
            </a:r>
            <a:r>
              <a:rPr lang="en-US" dirty="0">
                <a:latin typeface="+mj-lt"/>
                <a:cs typeface="+mn-cs"/>
              </a:rPr>
              <a:t>valid–invalid bit is set to </a:t>
            </a:r>
            <a:r>
              <a:rPr lang="en-US" b="1" dirty="0">
                <a:solidFill>
                  <a:srgbClr val="FF0000"/>
                </a:solidFill>
                <a:latin typeface="+mj-lt"/>
                <a:cs typeface="+mn-cs"/>
              </a:rPr>
              <a:t>i </a:t>
            </a:r>
            <a:r>
              <a:rPr lang="en-US" dirty="0">
                <a:latin typeface="+mj-lt"/>
                <a:cs typeface="+mn-cs"/>
              </a:rPr>
              <a:t>on all entries</a:t>
            </a:r>
          </a:p>
          <a:p>
            <a:pPr>
              <a:lnSpc>
                <a:spcPts val="2588"/>
              </a:lnSpc>
              <a:spcBef>
                <a:spcPts val="638"/>
              </a:spcBef>
            </a:pPr>
            <a:r>
              <a:rPr lang="en-US" dirty="0" smtClean="0">
                <a:latin typeface="+mj-lt"/>
                <a:cs typeface="+mn-cs"/>
              </a:rPr>
              <a:t>During </a:t>
            </a:r>
            <a:r>
              <a:rPr lang="en-US" b="1" dirty="0">
                <a:latin typeface="+mj-lt"/>
                <a:cs typeface="+mn-cs"/>
              </a:rPr>
              <a:t>address translation</a:t>
            </a:r>
            <a:r>
              <a:rPr lang="en-US" dirty="0">
                <a:latin typeface="+mj-lt"/>
                <a:cs typeface="+mn-cs"/>
              </a:rPr>
              <a:t>, if valid–invalid bit in page table </a:t>
            </a:r>
            <a:r>
              <a:rPr lang="en-US" dirty="0" smtClean="0">
                <a:latin typeface="+mj-lt"/>
                <a:cs typeface="+mn-cs"/>
              </a:rPr>
              <a:t>entry is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+mn-cs"/>
              </a:rPr>
              <a:t>i</a:t>
            </a:r>
            <a:r>
              <a:rPr lang="en-US" dirty="0" smtClean="0">
                <a:latin typeface="+mj-lt"/>
                <a:cs typeface="+mn-cs"/>
              </a:rPr>
              <a:t>⇒ </a:t>
            </a:r>
            <a:r>
              <a:rPr lang="en-US" b="1" dirty="0">
                <a:latin typeface="+mj-lt"/>
                <a:cs typeface="+mn-cs"/>
              </a:rPr>
              <a:t>page fault</a:t>
            </a:r>
          </a:p>
          <a:p>
            <a:pPr marL="82296" indent="0">
              <a:buClr>
                <a:schemeClr val="tx1"/>
              </a:buClr>
              <a:buSzPct val="10000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141277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Page table when some pages are not in main memory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367644" y="1403113"/>
            <a:ext cx="7236804" cy="545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400" y="-99392"/>
            <a:ext cx="8034096" cy="93610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</a:t>
            </a:r>
            <a:r>
              <a:rPr lang="en-IN" spc="5" dirty="0" smtClean="0">
                <a:solidFill>
                  <a:srgbClr val="FF0000"/>
                </a:solidFill>
              </a:rPr>
              <a:t>t</a:t>
            </a:r>
            <a:r>
              <a:rPr lang="en-IN" dirty="0" smtClean="0">
                <a:solidFill>
                  <a:srgbClr val="FF0000"/>
                </a:solidFill>
              </a:rPr>
              <a:t>eps</a:t>
            </a:r>
            <a:r>
              <a:rPr lang="en-IN" spc="5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in</a:t>
            </a:r>
            <a:r>
              <a:rPr lang="en-IN" spc="5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handl</a:t>
            </a:r>
            <a:r>
              <a:rPr lang="en-IN" spc="5" dirty="0" smtClean="0">
                <a:solidFill>
                  <a:srgbClr val="FF0000"/>
                </a:solidFill>
              </a:rPr>
              <a:t>i</a:t>
            </a:r>
            <a:r>
              <a:rPr lang="en-IN" spc="-10" dirty="0" smtClean="0">
                <a:solidFill>
                  <a:srgbClr val="FF0000"/>
                </a:solidFill>
              </a:rPr>
              <a:t>n</a:t>
            </a:r>
            <a:r>
              <a:rPr lang="en-IN" dirty="0" smtClean="0">
                <a:solidFill>
                  <a:srgbClr val="FF0000"/>
                </a:solidFill>
              </a:rPr>
              <a:t>g</a:t>
            </a:r>
            <a:r>
              <a:rPr lang="en-IN" spc="5" dirty="0" smtClean="0">
                <a:solidFill>
                  <a:srgbClr val="FF0000"/>
                </a:solidFill>
              </a:rPr>
              <a:t> p</a:t>
            </a:r>
            <a:r>
              <a:rPr lang="en-IN" dirty="0" smtClean="0">
                <a:solidFill>
                  <a:srgbClr val="FF0000"/>
                </a:solidFill>
              </a:rPr>
              <a:t>age f</a:t>
            </a:r>
            <a:r>
              <a:rPr lang="en-IN" spc="10" dirty="0" smtClean="0">
                <a:solidFill>
                  <a:srgbClr val="FF0000"/>
                </a:solidFill>
              </a:rPr>
              <a:t>a</a:t>
            </a:r>
            <a:r>
              <a:rPr lang="en-IN" dirty="0" smtClean="0">
                <a:solidFill>
                  <a:srgbClr val="FF0000"/>
                </a:solidFill>
              </a:rPr>
              <a:t>ult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6" y="836712"/>
            <a:ext cx="8316416" cy="6021288"/>
          </a:xfrm>
        </p:spPr>
        <p:txBody>
          <a:bodyPr>
            <a:normAutofit/>
          </a:bodyPr>
          <a:lstStyle/>
          <a:p>
            <a:pPr marL="304800" indent="-273050">
              <a:lnSpc>
                <a:spcPts val="2588"/>
              </a:lnSpc>
              <a:spcBef>
                <a:spcPct val="0"/>
              </a:spcBef>
            </a:pPr>
            <a:r>
              <a:rPr lang="en-US" sz="3000" dirty="0">
                <a:ea typeface="Century" pitchFamily="18" charset="0"/>
              </a:rPr>
              <a:t>If there is a reference to a page, first reference to that page will trap to operating system:</a:t>
            </a:r>
            <a:endParaRPr lang="en-US" sz="3000" dirty="0"/>
          </a:p>
          <a:p>
            <a:pPr marL="31750" indent="0">
              <a:spcBef>
                <a:spcPts val="275"/>
              </a:spcBef>
              <a:buNone/>
            </a:pPr>
            <a:r>
              <a:rPr lang="en-US" sz="3000" b="1" dirty="0">
                <a:ea typeface="Century Schoolbook" pitchFamily="18" charset="0"/>
              </a:rPr>
              <a:t>page fault</a:t>
            </a:r>
          </a:p>
          <a:p>
            <a:pPr marL="546100" indent="-514350">
              <a:spcBef>
                <a:spcPts val="313"/>
              </a:spcBef>
              <a:buFont typeface="+mj-lt"/>
              <a:buAutoNum type="arabicPeriod"/>
            </a:pPr>
            <a:r>
              <a:rPr lang="en-US" sz="3000" dirty="0" smtClean="0">
                <a:ea typeface="Century" pitchFamily="18" charset="0"/>
              </a:rPr>
              <a:t>Operating </a:t>
            </a:r>
            <a:r>
              <a:rPr lang="en-US" sz="3000" dirty="0">
                <a:ea typeface="Century" pitchFamily="18" charset="0"/>
              </a:rPr>
              <a:t>system looks at another table to decide:</a:t>
            </a:r>
          </a:p>
          <a:p>
            <a:pPr lvl="1"/>
            <a:r>
              <a:rPr lang="en-US" sz="3000" dirty="0"/>
              <a:t>Invalid reference ⇒ abort </a:t>
            </a:r>
            <a:endParaRPr lang="en-US" sz="3000" dirty="0" smtClean="0"/>
          </a:p>
          <a:p>
            <a:pPr lvl="1"/>
            <a:r>
              <a:rPr lang="en-US" sz="3000" dirty="0" smtClean="0"/>
              <a:t>Just </a:t>
            </a:r>
            <a:r>
              <a:rPr lang="en-US" sz="3000" dirty="0"/>
              <a:t>not in </a:t>
            </a:r>
            <a:r>
              <a:rPr lang="en-US" sz="3000" dirty="0" smtClean="0"/>
              <a:t>memory</a:t>
            </a:r>
          </a:p>
          <a:p>
            <a:pPr marL="596646" indent="-514350">
              <a:buSzPct val="125000"/>
              <a:buFont typeface="+mj-lt"/>
              <a:buAutoNum type="arabicPeriod"/>
            </a:pPr>
            <a:r>
              <a:rPr lang="en-US" sz="3000" dirty="0"/>
              <a:t>Get empty frame</a:t>
            </a:r>
          </a:p>
          <a:p>
            <a:pPr marL="596646" indent="-514350">
              <a:spcBef>
                <a:spcPts val="313"/>
              </a:spcBef>
              <a:buSzPct val="125000"/>
              <a:buFont typeface="+mj-lt"/>
              <a:buAutoNum type="arabicPeriod"/>
            </a:pPr>
            <a:r>
              <a:rPr lang="en-US" sz="3000" dirty="0"/>
              <a:t>Swap page into frame via scheduled disk operation</a:t>
            </a:r>
          </a:p>
          <a:p>
            <a:pPr marL="596646" indent="-514350">
              <a:lnSpc>
                <a:spcPts val="2588"/>
              </a:lnSpc>
              <a:spcBef>
                <a:spcPts val="650"/>
              </a:spcBef>
              <a:buSzPct val="125000"/>
              <a:buFont typeface="+mj-lt"/>
              <a:buAutoNum type="arabicPeriod"/>
            </a:pPr>
            <a:r>
              <a:rPr lang="en-US" sz="3000" dirty="0"/>
              <a:t>Reset tables to indicate page now in memory Set validation bit = </a:t>
            </a:r>
            <a:r>
              <a:rPr lang="en-US" sz="3000" b="1" dirty="0"/>
              <a:t>v</a:t>
            </a:r>
            <a:endParaRPr lang="en-US" sz="3000" dirty="0"/>
          </a:p>
          <a:p>
            <a:pPr marL="596646" indent="-514350">
              <a:spcBef>
                <a:spcPts val="275"/>
              </a:spcBef>
              <a:buSzPct val="125000"/>
              <a:buFont typeface="+mj-lt"/>
              <a:buAutoNum type="arabicPeriod"/>
            </a:pPr>
            <a:r>
              <a:rPr lang="en-US" sz="3000" dirty="0"/>
              <a:t>Restart the instruction that caused the page fault</a:t>
            </a:r>
          </a:p>
          <a:p>
            <a:pPr lvl="1">
              <a:buSzPct val="125000"/>
            </a:pPr>
            <a:endParaRPr lang="en-US" dirty="0"/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243408"/>
            <a:ext cx="8136904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S</a:t>
            </a:r>
            <a:r>
              <a:rPr lang="en-IN" sz="3600" spc="5" dirty="0" smtClean="0">
                <a:solidFill>
                  <a:srgbClr val="FF0000"/>
                </a:solidFill>
              </a:rPr>
              <a:t>t</a:t>
            </a:r>
            <a:r>
              <a:rPr lang="en-IN" sz="3600" dirty="0" smtClean="0">
                <a:solidFill>
                  <a:srgbClr val="FF0000"/>
                </a:solidFill>
              </a:rPr>
              <a:t>eps</a:t>
            </a:r>
            <a:r>
              <a:rPr lang="en-IN" sz="3600" spc="5" dirty="0" smtClean="0">
                <a:solidFill>
                  <a:srgbClr val="FF0000"/>
                </a:solidFill>
              </a:rPr>
              <a:t> </a:t>
            </a:r>
            <a:r>
              <a:rPr lang="en-IN" sz="3600" dirty="0" smtClean="0">
                <a:solidFill>
                  <a:srgbClr val="FF0000"/>
                </a:solidFill>
              </a:rPr>
              <a:t>in</a:t>
            </a:r>
            <a:r>
              <a:rPr lang="en-IN" sz="3600" spc="5" dirty="0" smtClean="0">
                <a:solidFill>
                  <a:srgbClr val="FF0000"/>
                </a:solidFill>
              </a:rPr>
              <a:t> </a:t>
            </a:r>
            <a:r>
              <a:rPr lang="en-IN" sz="3600" dirty="0" smtClean="0">
                <a:solidFill>
                  <a:srgbClr val="FF0000"/>
                </a:solidFill>
              </a:rPr>
              <a:t>handl</a:t>
            </a:r>
            <a:r>
              <a:rPr lang="en-IN" sz="3600" spc="5" dirty="0" smtClean="0">
                <a:solidFill>
                  <a:srgbClr val="FF0000"/>
                </a:solidFill>
              </a:rPr>
              <a:t>i</a:t>
            </a:r>
            <a:r>
              <a:rPr lang="en-IN" sz="3600" spc="-10" dirty="0" smtClean="0">
                <a:solidFill>
                  <a:srgbClr val="FF0000"/>
                </a:solidFill>
              </a:rPr>
              <a:t>n</a:t>
            </a:r>
            <a:r>
              <a:rPr lang="en-IN" sz="3600" dirty="0" smtClean="0">
                <a:solidFill>
                  <a:srgbClr val="FF0000"/>
                </a:solidFill>
              </a:rPr>
              <a:t>g</a:t>
            </a:r>
            <a:r>
              <a:rPr lang="en-IN" sz="3600" spc="5" dirty="0" smtClean="0">
                <a:solidFill>
                  <a:srgbClr val="FF0000"/>
                </a:solidFill>
              </a:rPr>
              <a:t> </a:t>
            </a:r>
            <a:r>
              <a:rPr lang="en-IN" sz="3600" dirty="0" smtClean="0">
                <a:solidFill>
                  <a:srgbClr val="FF0000"/>
                </a:solidFill>
              </a:rPr>
              <a:t>a</a:t>
            </a:r>
            <a:r>
              <a:rPr lang="en-IN" sz="3600" spc="10" dirty="0" smtClean="0">
                <a:solidFill>
                  <a:srgbClr val="FF0000"/>
                </a:solidFill>
              </a:rPr>
              <a:t> </a:t>
            </a:r>
            <a:r>
              <a:rPr lang="en-IN" sz="3600" dirty="0" smtClean="0">
                <a:solidFill>
                  <a:srgbClr val="FF0000"/>
                </a:solidFill>
              </a:rPr>
              <a:t>page </a:t>
            </a:r>
            <a:r>
              <a:rPr lang="en-IN" sz="3600" spc="5" dirty="0" smtClean="0">
                <a:solidFill>
                  <a:srgbClr val="FF0000"/>
                </a:solidFill>
              </a:rPr>
              <a:t>f</a:t>
            </a:r>
            <a:r>
              <a:rPr lang="en-IN" sz="3600" dirty="0" smtClean="0">
                <a:solidFill>
                  <a:srgbClr val="FF0000"/>
                </a:solidFill>
              </a:rPr>
              <a:t>ault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511350" y="1772816"/>
            <a:ext cx="7057404" cy="42595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-171400"/>
            <a:ext cx="749808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de</a:t>
            </a:r>
            <a:r>
              <a:rPr lang="en-IN" spc="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and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pag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836712"/>
            <a:ext cx="7776864" cy="5904656"/>
          </a:xfrm>
        </p:spPr>
        <p:txBody>
          <a:bodyPr>
            <a:normAutofit/>
          </a:bodyPr>
          <a:lstStyle/>
          <a:p>
            <a:r>
              <a:rPr lang="en-US" sz="3500" dirty="0" smtClean="0"/>
              <a:t>Extreme </a:t>
            </a:r>
            <a:r>
              <a:rPr lang="en-US" sz="3500" dirty="0"/>
              <a:t>case – start process with </a:t>
            </a:r>
            <a:r>
              <a:rPr lang="en-US" sz="3500" i="1" dirty="0"/>
              <a:t>no </a:t>
            </a:r>
            <a:r>
              <a:rPr lang="en-US" sz="3500" dirty="0"/>
              <a:t>pages in memory - </a:t>
            </a:r>
            <a:r>
              <a:rPr lang="en-US" sz="3500" b="1" dirty="0"/>
              <a:t>Pure demand </a:t>
            </a:r>
            <a:r>
              <a:rPr lang="en-US" sz="3500" b="1" dirty="0" smtClean="0"/>
              <a:t>paging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8028384" cy="105273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Pa</a:t>
            </a:r>
            <a:r>
              <a:rPr lang="en-IN" spc="10" dirty="0" smtClean="0">
                <a:solidFill>
                  <a:schemeClr val="tx1"/>
                </a:solidFill>
              </a:rPr>
              <a:t>g</a:t>
            </a:r>
            <a:r>
              <a:rPr lang="en-IN" dirty="0" smtClean="0">
                <a:solidFill>
                  <a:schemeClr val="tx1"/>
                </a:solidFill>
              </a:rPr>
              <a:t>e Re</a:t>
            </a:r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lace</a:t>
            </a:r>
            <a:r>
              <a:rPr lang="en-IN" spc="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836712"/>
            <a:ext cx="8028384" cy="6021288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Prevent over-allocation of memory </a:t>
            </a:r>
            <a:r>
              <a:rPr lang="en-US" dirty="0">
                <a:latin typeface="+mj-lt"/>
              </a:rPr>
              <a:t>by modifying page-fault service routine to include </a:t>
            </a:r>
            <a:r>
              <a:rPr lang="en-US" b="1" dirty="0">
                <a:latin typeface="+mj-lt"/>
              </a:rPr>
              <a:t>page replacement</a:t>
            </a:r>
          </a:p>
          <a:p>
            <a:r>
              <a:rPr lang="en-US" dirty="0" smtClean="0">
                <a:latin typeface="+mj-lt"/>
              </a:rPr>
              <a:t>Use </a:t>
            </a:r>
            <a:r>
              <a:rPr lang="en-US" b="1" dirty="0">
                <a:solidFill>
                  <a:srgbClr val="3265FF"/>
                </a:solidFill>
                <a:latin typeface="+mj-lt"/>
              </a:rPr>
              <a:t>modify (dirty) bit </a:t>
            </a:r>
            <a:r>
              <a:rPr lang="en-US" dirty="0">
                <a:latin typeface="+mj-lt"/>
              </a:rPr>
              <a:t>to reduce overhead of page transfers – only modified pages are written to disk</a:t>
            </a:r>
          </a:p>
          <a:p>
            <a:r>
              <a:rPr lang="en-US" dirty="0" smtClean="0">
                <a:latin typeface="+mj-lt"/>
              </a:rPr>
              <a:t>Page </a:t>
            </a:r>
            <a:r>
              <a:rPr lang="en-US" dirty="0">
                <a:latin typeface="+mj-lt"/>
              </a:rPr>
              <a:t>replacement completes separation between logical memory and physical memory – large virtual memory can be provided on a smaller physical memory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6" y="-99392"/>
            <a:ext cx="8178112" cy="1143000"/>
          </a:xfrm>
        </p:spPr>
        <p:txBody>
          <a:bodyPr>
            <a:noAutofit/>
          </a:bodyPr>
          <a:lstStyle/>
          <a:p>
            <a:r>
              <a:rPr lang="en-IN" sz="4800" dirty="0" smtClean="0">
                <a:solidFill>
                  <a:schemeClr val="tx1"/>
                </a:solidFill>
              </a:rPr>
              <a:t>Need</a:t>
            </a:r>
            <a:r>
              <a:rPr lang="en-IN" sz="4800" spc="5" dirty="0" smtClean="0">
                <a:solidFill>
                  <a:schemeClr val="tx1"/>
                </a:solidFill>
              </a:rPr>
              <a:t> </a:t>
            </a:r>
            <a:r>
              <a:rPr lang="en-IN" sz="4800" dirty="0" smtClean="0">
                <a:solidFill>
                  <a:schemeClr val="tx1"/>
                </a:solidFill>
              </a:rPr>
              <a:t>For</a:t>
            </a:r>
            <a:r>
              <a:rPr lang="en-IN" sz="4800" spc="15" dirty="0" smtClean="0">
                <a:solidFill>
                  <a:schemeClr val="tx1"/>
                </a:solidFill>
              </a:rPr>
              <a:t> </a:t>
            </a:r>
            <a:r>
              <a:rPr lang="en-IN" sz="4800" dirty="0" smtClean="0">
                <a:solidFill>
                  <a:schemeClr val="tx1"/>
                </a:solidFill>
              </a:rPr>
              <a:t>Page R</a:t>
            </a:r>
            <a:r>
              <a:rPr lang="en-IN" sz="4800" spc="10" dirty="0" smtClean="0">
                <a:solidFill>
                  <a:schemeClr val="tx1"/>
                </a:solidFill>
              </a:rPr>
              <a:t>e</a:t>
            </a:r>
            <a:r>
              <a:rPr lang="en-IN" sz="4800" dirty="0" smtClean="0">
                <a:solidFill>
                  <a:schemeClr val="tx1"/>
                </a:solidFill>
              </a:rPr>
              <a:t>p</a:t>
            </a:r>
            <a:r>
              <a:rPr lang="en-IN" sz="4800" spc="5" dirty="0" smtClean="0">
                <a:solidFill>
                  <a:schemeClr val="tx1"/>
                </a:solidFill>
              </a:rPr>
              <a:t>l</a:t>
            </a:r>
            <a:r>
              <a:rPr lang="en-IN" sz="4800" dirty="0" smtClean="0">
                <a:solidFill>
                  <a:schemeClr val="tx1"/>
                </a:solidFill>
              </a:rPr>
              <a:t>ace</a:t>
            </a:r>
            <a:r>
              <a:rPr lang="en-IN" sz="4800" spc="-5" dirty="0" smtClean="0">
                <a:solidFill>
                  <a:schemeClr val="tx1"/>
                </a:solidFill>
              </a:rPr>
              <a:t>m</a:t>
            </a:r>
            <a:r>
              <a:rPr lang="en-IN" sz="4800" spc="10" dirty="0" smtClean="0">
                <a:solidFill>
                  <a:schemeClr val="tx1"/>
                </a:solidFill>
              </a:rPr>
              <a:t>e</a:t>
            </a:r>
            <a:r>
              <a:rPr lang="en-IN" sz="4800" spc="-10" dirty="0" smtClean="0">
                <a:solidFill>
                  <a:schemeClr val="tx1"/>
                </a:solidFill>
              </a:rPr>
              <a:t>n</a:t>
            </a:r>
            <a:r>
              <a:rPr lang="en-IN" sz="4800" dirty="0" smtClean="0">
                <a:solidFill>
                  <a:schemeClr val="tx1"/>
                </a:solidFill>
              </a:rPr>
              <a:t>t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619672" y="1628800"/>
            <a:ext cx="6192689" cy="489654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68" y="-90264"/>
            <a:ext cx="7498080" cy="11430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tx1"/>
                </a:solidFill>
              </a:rPr>
              <a:t>Bas</a:t>
            </a:r>
            <a:r>
              <a:rPr lang="en-IN" sz="4400" spc="5" dirty="0" smtClean="0">
                <a:solidFill>
                  <a:schemeClr val="tx1"/>
                </a:solidFill>
              </a:rPr>
              <a:t>i</a:t>
            </a:r>
            <a:r>
              <a:rPr lang="en-IN" sz="4400" dirty="0" smtClean="0">
                <a:solidFill>
                  <a:schemeClr val="tx1"/>
                </a:solidFill>
              </a:rPr>
              <a:t>c </a:t>
            </a:r>
            <a:r>
              <a:rPr lang="en-IN" sz="4400" spc="5" dirty="0" smtClean="0">
                <a:solidFill>
                  <a:schemeClr val="tx1"/>
                </a:solidFill>
              </a:rPr>
              <a:t>p</a:t>
            </a:r>
            <a:r>
              <a:rPr lang="en-IN" sz="4400" dirty="0" smtClean="0">
                <a:solidFill>
                  <a:schemeClr val="tx1"/>
                </a:solidFill>
              </a:rPr>
              <a:t>age re</a:t>
            </a:r>
            <a:r>
              <a:rPr lang="en-IN" sz="4400" spc="5" dirty="0" smtClean="0">
                <a:solidFill>
                  <a:schemeClr val="tx1"/>
                </a:solidFill>
              </a:rPr>
              <a:t>p</a:t>
            </a:r>
            <a:r>
              <a:rPr lang="en-IN" sz="4400" dirty="0" smtClean="0">
                <a:solidFill>
                  <a:schemeClr val="tx1"/>
                </a:solidFill>
              </a:rPr>
              <a:t>la</a:t>
            </a:r>
            <a:r>
              <a:rPr lang="en-IN" sz="4400" spc="10" dirty="0" smtClean="0">
                <a:solidFill>
                  <a:schemeClr val="tx1"/>
                </a:solidFill>
              </a:rPr>
              <a:t>c</a:t>
            </a:r>
            <a:r>
              <a:rPr lang="en-IN" sz="4400" dirty="0" smtClean="0">
                <a:solidFill>
                  <a:schemeClr val="tx1"/>
                </a:solidFill>
              </a:rPr>
              <a:t>e</a:t>
            </a:r>
            <a:r>
              <a:rPr lang="en-IN" sz="4400" spc="-5" dirty="0" smtClean="0">
                <a:solidFill>
                  <a:schemeClr val="tx1"/>
                </a:solidFill>
              </a:rPr>
              <a:t>m</a:t>
            </a:r>
            <a:r>
              <a:rPr lang="en-IN" sz="4400" dirty="0" smtClean="0">
                <a:solidFill>
                  <a:schemeClr val="tx1"/>
                </a:solidFill>
              </a:rPr>
              <a:t>ent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80728"/>
            <a:ext cx="8316416" cy="5616624"/>
          </a:xfrm>
        </p:spPr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Find the location of the desired page on </a:t>
            </a:r>
            <a:r>
              <a:rPr lang="en-US" dirty="0" smtClean="0">
                <a:latin typeface="+mj-lt"/>
              </a:rPr>
              <a:t>disk.</a:t>
            </a:r>
            <a:endParaRPr lang="en-US" dirty="0">
              <a:latin typeface="+mj-lt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Find a free frame: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If there is a free frame, use </a:t>
            </a:r>
            <a:r>
              <a:rPr lang="en-US" dirty="0" smtClean="0">
                <a:latin typeface="+mj-lt"/>
              </a:rPr>
              <a:t>it.</a:t>
            </a:r>
            <a:endParaRPr lang="en-US" dirty="0">
              <a:latin typeface="+mj-lt"/>
            </a:endParaRPr>
          </a:p>
          <a:p>
            <a:pPr marL="916686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If there is no free frame, use a page </a:t>
            </a:r>
            <a:r>
              <a:rPr lang="en-US" dirty="0" smtClean="0">
                <a:latin typeface="+mj-lt"/>
              </a:rPr>
              <a:t>replacement </a:t>
            </a:r>
            <a:r>
              <a:rPr lang="en-US" dirty="0">
                <a:latin typeface="+mj-lt"/>
              </a:rPr>
              <a:t>algorithm to select a victim </a:t>
            </a:r>
            <a:r>
              <a:rPr lang="en-US" dirty="0" smtClean="0">
                <a:latin typeface="+mj-lt"/>
              </a:rPr>
              <a:t>frame.</a:t>
            </a:r>
            <a:endParaRPr lang="en-US" dirty="0">
              <a:latin typeface="+mj-lt"/>
            </a:endParaRPr>
          </a:p>
          <a:p>
            <a:pPr marL="916686" lvl="1" indent="-514350">
              <a:buFont typeface="+mj-lt"/>
              <a:buAutoNum type="alphaLcParenR"/>
            </a:pPr>
            <a:r>
              <a:rPr lang="en-US" dirty="0" smtClean="0">
                <a:latin typeface="+mj-lt"/>
              </a:rPr>
              <a:t>Write the victim </a:t>
            </a:r>
            <a:r>
              <a:rPr lang="en-US" dirty="0">
                <a:latin typeface="+mj-lt"/>
              </a:rPr>
              <a:t>frame to </a:t>
            </a:r>
            <a:r>
              <a:rPr lang="en-US" dirty="0" smtClean="0">
                <a:latin typeface="+mj-lt"/>
              </a:rPr>
              <a:t>the disk ;change the page and frame tables accordingly.</a:t>
            </a:r>
            <a:endParaRPr lang="en-US" dirty="0">
              <a:latin typeface="+mj-lt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Read the </a:t>
            </a:r>
            <a:r>
              <a:rPr lang="en-US" dirty="0">
                <a:latin typeface="+mj-lt"/>
              </a:rPr>
              <a:t>desired page into the </a:t>
            </a:r>
            <a:r>
              <a:rPr lang="en-US" dirty="0" smtClean="0">
                <a:latin typeface="+mj-lt"/>
              </a:rPr>
              <a:t>newly freed </a:t>
            </a:r>
            <a:r>
              <a:rPr lang="en-US" dirty="0">
                <a:latin typeface="+mj-lt"/>
              </a:rPr>
              <a:t>frame; update the page and frame </a:t>
            </a:r>
            <a:r>
              <a:rPr lang="en-US" dirty="0" smtClean="0">
                <a:latin typeface="+mj-lt"/>
              </a:rPr>
              <a:t>tables.</a:t>
            </a:r>
            <a:endParaRPr lang="en-US" dirty="0">
              <a:latin typeface="+mj-lt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Restart the user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032"/>
            <a:ext cx="9144000" cy="1196752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H</a:t>
            </a:r>
            <a:r>
              <a:rPr lang="en-IN" spc="5" dirty="0" smtClean="0">
                <a:solidFill>
                  <a:schemeClr val="tx1"/>
                </a:solidFill>
              </a:rPr>
              <a:t>ard</a:t>
            </a:r>
            <a:r>
              <a:rPr lang="en-IN" spc="10" dirty="0" smtClean="0">
                <a:solidFill>
                  <a:schemeClr val="tx1"/>
                </a:solidFill>
              </a:rPr>
              <a:t>w</a:t>
            </a:r>
            <a:r>
              <a:rPr lang="en-IN" spc="5" dirty="0" smtClean="0">
                <a:solidFill>
                  <a:schemeClr val="tx1"/>
                </a:solidFill>
              </a:rPr>
              <a:t>ar</a:t>
            </a:r>
            <a:r>
              <a:rPr lang="en-IN" dirty="0" smtClean="0">
                <a:solidFill>
                  <a:schemeClr val="tx1"/>
                </a:solidFill>
              </a:rPr>
              <a:t>e</a:t>
            </a:r>
            <a:r>
              <a:rPr lang="en-IN" spc="15" dirty="0" smtClean="0">
                <a:solidFill>
                  <a:schemeClr val="tx1"/>
                </a:solidFill>
              </a:rPr>
              <a:t> </a:t>
            </a:r>
            <a:r>
              <a:rPr lang="en-IN" spc="5" dirty="0" smtClean="0">
                <a:solidFill>
                  <a:schemeClr val="tx1"/>
                </a:solidFill>
              </a:rPr>
              <a:t>S</a:t>
            </a:r>
            <a:r>
              <a:rPr lang="en-IN" spc="10" dirty="0" smtClean="0">
                <a:solidFill>
                  <a:schemeClr val="tx1"/>
                </a:solidFill>
              </a:rPr>
              <a:t>up</a:t>
            </a:r>
            <a:r>
              <a:rPr lang="en-IN" dirty="0" smtClean="0">
                <a:solidFill>
                  <a:schemeClr val="tx1"/>
                </a:solidFill>
              </a:rPr>
              <a:t>p</a:t>
            </a:r>
            <a:r>
              <a:rPr lang="en-IN" spc="5" dirty="0" smtClean="0">
                <a:solidFill>
                  <a:schemeClr val="tx1"/>
                </a:solidFill>
              </a:rPr>
              <a:t>o</a:t>
            </a:r>
            <a:r>
              <a:rPr lang="en-IN" spc="10" dirty="0" smtClean="0">
                <a:solidFill>
                  <a:schemeClr val="tx1"/>
                </a:solidFill>
              </a:rPr>
              <a:t>r</a:t>
            </a:r>
            <a:r>
              <a:rPr lang="en-IN" dirty="0" smtClean="0">
                <a:solidFill>
                  <a:schemeClr val="tx1"/>
                </a:solidFill>
              </a:rPr>
              <a:t>t </a:t>
            </a:r>
            <a:r>
              <a:rPr lang="en-IN" spc="10" dirty="0" smtClean="0">
                <a:solidFill>
                  <a:schemeClr val="tx1"/>
                </a:solidFill>
              </a:rPr>
              <a:t>F</a:t>
            </a:r>
            <a:r>
              <a:rPr lang="en-IN" spc="5" dirty="0" smtClean="0">
                <a:solidFill>
                  <a:schemeClr val="tx1"/>
                </a:solidFill>
              </a:rPr>
              <a:t>o</a:t>
            </a:r>
            <a:r>
              <a:rPr lang="en-IN" dirty="0" smtClean="0">
                <a:solidFill>
                  <a:schemeClr val="tx1"/>
                </a:solidFill>
              </a:rPr>
              <a:t>r</a:t>
            </a:r>
            <a:r>
              <a:rPr lang="en-IN" spc="5" dirty="0" smtClean="0">
                <a:solidFill>
                  <a:schemeClr val="tx1"/>
                </a:solidFill>
              </a:rPr>
              <a:t> Re</a:t>
            </a:r>
            <a:r>
              <a:rPr lang="en-IN" spc="10" dirty="0" smtClean="0">
                <a:solidFill>
                  <a:schemeClr val="tx1"/>
                </a:solidFill>
              </a:rPr>
              <a:t>l</a:t>
            </a:r>
            <a:r>
              <a:rPr lang="en-IN" spc="5" dirty="0" smtClean="0">
                <a:solidFill>
                  <a:schemeClr val="tx1"/>
                </a:solidFill>
              </a:rPr>
              <a:t>oca</a:t>
            </a:r>
            <a:r>
              <a:rPr lang="en-IN" spc="10" dirty="0" smtClean="0">
                <a:solidFill>
                  <a:schemeClr val="tx1"/>
                </a:solidFill>
              </a:rPr>
              <a:t>t</a:t>
            </a:r>
            <a:r>
              <a:rPr lang="en-IN" spc="5" dirty="0" smtClean="0">
                <a:solidFill>
                  <a:schemeClr val="tx1"/>
                </a:solidFill>
              </a:rPr>
              <a:t>io</a:t>
            </a:r>
            <a:r>
              <a:rPr lang="en-IN" dirty="0" smtClean="0">
                <a:solidFill>
                  <a:schemeClr val="tx1"/>
                </a:solidFill>
              </a:rPr>
              <a:t>n</a:t>
            </a:r>
            <a:r>
              <a:rPr lang="en-IN" spc="10" dirty="0" smtClean="0">
                <a:solidFill>
                  <a:schemeClr val="tx1"/>
                </a:solidFill>
              </a:rPr>
              <a:t> </a:t>
            </a:r>
            <a:r>
              <a:rPr lang="en-IN" spc="5" dirty="0" smtClean="0">
                <a:solidFill>
                  <a:schemeClr val="tx1"/>
                </a:solidFill>
              </a:rPr>
              <a:t>A</a:t>
            </a:r>
            <a:r>
              <a:rPr lang="en-IN" spc="10" dirty="0" smtClean="0">
                <a:solidFill>
                  <a:schemeClr val="tx1"/>
                </a:solidFill>
              </a:rPr>
              <a:t>n</a:t>
            </a:r>
            <a:r>
              <a:rPr lang="en-IN" dirty="0" smtClean="0">
                <a:solidFill>
                  <a:schemeClr val="tx1"/>
                </a:solidFill>
              </a:rPr>
              <a:t>d</a:t>
            </a:r>
            <a:r>
              <a:rPr lang="en-IN" spc="5" dirty="0" smtClean="0">
                <a:solidFill>
                  <a:schemeClr val="tx1"/>
                </a:solidFill>
              </a:rPr>
              <a:t> </a:t>
            </a:r>
            <a:r>
              <a:rPr lang="en-IN" spc="10" dirty="0" smtClean="0">
                <a:solidFill>
                  <a:schemeClr val="tx1"/>
                </a:solidFill>
              </a:rPr>
              <a:t>L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spc="15" dirty="0" smtClean="0">
                <a:solidFill>
                  <a:schemeClr val="tx1"/>
                </a:solidFill>
              </a:rPr>
              <a:t>m</a:t>
            </a:r>
            <a:r>
              <a:rPr lang="en-IN" spc="5" dirty="0" smtClean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t </a:t>
            </a:r>
            <a:r>
              <a:rPr lang="en-IN" spc="10" dirty="0" smtClean="0">
                <a:solidFill>
                  <a:schemeClr val="tx1"/>
                </a:solidFill>
              </a:rPr>
              <a:t>R</a:t>
            </a:r>
            <a:r>
              <a:rPr lang="en-IN" spc="5" dirty="0" smtClean="0">
                <a:solidFill>
                  <a:schemeClr val="tx1"/>
                </a:solidFill>
              </a:rPr>
              <a:t>egis</a:t>
            </a:r>
            <a:r>
              <a:rPr lang="en-IN" spc="10" dirty="0" smtClean="0">
                <a:solidFill>
                  <a:schemeClr val="tx1"/>
                </a:solidFill>
              </a:rPr>
              <a:t>t</a:t>
            </a:r>
            <a:r>
              <a:rPr lang="en-IN" spc="5" dirty="0" smtClean="0">
                <a:solidFill>
                  <a:schemeClr val="tx1"/>
                </a:solidFill>
              </a:rPr>
              <a:t>er</a:t>
            </a:r>
            <a:r>
              <a:rPr lang="en-IN" dirty="0" smtClean="0">
                <a:solidFill>
                  <a:schemeClr val="tx1"/>
                </a:solidFill>
              </a:rPr>
              <a:t>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187624" y="1447800"/>
            <a:ext cx="7746064" cy="514955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7786112" cy="1143000"/>
          </a:xfrm>
        </p:spPr>
        <p:txBody>
          <a:bodyPr>
            <a:normAutofit/>
          </a:bodyPr>
          <a:lstStyle/>
          <a:p>
            <a:r>
              <a:rPr lang="en-IN" sz="4400" spc="5" dirty="0" smtClean="0">
                <a:solidFill>
                  <a:schemeClr val="tx1"/>
                </a:solidFill>
              </a:rPr>
              <a:t>P</a:t>
            </a:r>
            <a:r>
              <a:rPr lang="en-IN" sz="4400" dirty="0" smtClean="0">
                <a:solidFill>
                  <a:schemeClr val="tx1"/>
                </a:solidFill>
              </a:rPr>
              <a:t>age </a:t>
            </a:r>
            <a:r>
              <a:rPr lang="en-IN" sz="4400" spc="10" dirty="0" smtClean="0">
                <a:solidFill>
                  <a:schemeClr val="tx1"/>
                </a:solidFill>
              </a:rPr>
              <a:t>R</a:t>
            </a:r>
            <a:r>
              <a:rPr lang="en-IN" sz="4400" dirty="0" smtClean="0">
                <a:solidFill>
                  <a:schemeClr val="tx1"/>
                </a:solidFill>
              </a:rPr>
              <a:t>ep</a:t>
            </a:r>
            <a:r>
              <a:rPr lang="en-IN" sz="4400" spc="5" dirty="0" smtClean="0">
                <a:solidFill>
                  <a:schemeClr val="tx1"/>
                </a:solidFill>
              </a:rPr>
              <a:t>l</a:t>
            </a:r>
            <a:r>
              <a:rPr lang="en-IN" sz="4400" dirty="0" smtClean="0">
                <a:solidFill>
                  <a:schemeClr val="tx1"/>
                </a:solidFill>
              </a:rPr>
              <a:t>ace</a:t>
            </a:r>
            <a:r>
              <a:rPr lang="en-IN" sz="4400" spc="-5" dirty="0" smtClean="0">
                <a:solidFill>
                  <a:schemeClr val="tx1"/>
                </a:solidFill>
              </a:rPr>
              <a:t>m</a:t>
            </a:r>
            <a:r>
              <a:rPr lang="en-IN" sz="4400" spc="10" dirty="0" smtClean="0">
                <a:solidFill>
                  <a:schemeClr val="tx1"/>
                </a:solidFill>
              </a:rPr>
              <a:t>e</a:t>
            </a:r>
            <a:r>
              <a:rPr lang="en-IN" sz="4400" spc="-10" dirty="0" smtClean="0">
                <a:solidFill>
                  <a:schemeClr val="tx1"/>
                </a:solidFill>
              </a:rPr>
              <a:t>n</a:t>
            </a:r>
            <a:r>
              <a:rPr lang="en-IN" sz="4400" dirty="0" smtClean="0">
                <a:solidFill>
                  <a:schemeClr val="tx1"/>
                </a:solidFill>
              </a:rPr>
              <a:t>t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475655" y="1772816"/>
            <a:ext cx="7384687" cy="453702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992888" cy="1080120"/>
          </a:xfrm>
        </p:spPr>
        <p:txBody>
          <a:bodyPr>
            <a:normAutofit fontScale="90000"/>
          </a:bodyPr>
          <a:lstStyle/>
          <a:p>
            <a:r>
              <a:rPr lang="en-IN" spc="-10" dirty="0" smtClean="0">
                <a:solidFill>
                  <a:schemeClr val="tx1"/>
                </a:solidFill>
                <a:latin typeface="Century"/>
                <a:cs typeface="Century"/>
              </a:rPr>
              <a:t/>
            </a:r>
            <a:br>
              <a:rPr lang="en-IN" spc="-1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IN" spc="-10" dirty="0">
                <a:solidFill>
                  <a:schemeClr val="tx1"/>
                </a:solidFill>
                <a:latin typeface="Century"/>
                <a:cs typeface="Century"/>
              </a:rPr>
              <a:t/>
            </a:r>
            <a:br>
              <a:rPr lang="en-IN" spc="-10" dirty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IN" sz="4900" spc="-10" dirty="0" smtClean="0">
                <a:solidFill>
                  <a:schemeClr val="tx1"/>
                </a:solidFill>
                <a:latin typeface="+mn-lt"/>
                <a:cs typeface="Century"/>
              </a:rPr>
              <a:t>P</a:t>
            </a:r>
            <a:r>
              <a:rPr lang="en-IN" sz="4900" spc="-15" dirty="0" smtClean="0">
                <a:solidFill>
                  <a:schemeClr val="tx1"/>
                </a:solidFill>
                <a:latin typeface="+mn-lt"/>
                <a:cs typeface="Century"/>
              </a:rPr>
              <a:t>a</a:t>
            </a:r>
            <a:r>
              <a:rPr lang="en-IN" sz="4900" dirty="0" smtClean="0">
                <a:solidFill>
                  <a:schemeClr val="tx1"/>
                </a:solidFill>
                <a:latin typeface="+mn-lt"/>
                <a:cs typeface="Century"/>
              </a:rPr>
              <a:t>ge</a:t>
            </a:r>
            <a:r>
              <a:rPr lang="en-IN" sz="4900" spc="-15" dirty="0" smtClean="0">
                <a:solidFill>
                  <a:schemeClr val="tx1"/>
                </a:solidFill>
                <a:latin typeface="+mn-lt"/>
                <a:cs typeface="Century"/>
              </a:rPr>
              <a:t> </a:t>
            </a:r>
            <a:r>
              <a:rPr lang="en-IN" sz="4900" spc="-5" dirty="0" smtClean="0">
                <a:solidFill>
                  <a:schemeClr val="tx1"/>
                </a:solidFill>
                <a:latin typeface="+mn-lt"/>
                <a:cs typeface="Century"/>
              </a:rPr>
              <a:t>an</a:t>
            </a:r>
            <a:r>
              <a:rPr lang="en-IN" sz="4900" dirty="0" smtClean="0">
                <a:solidFill>
                  <a:schemeClr val="tx1"/>
                </a:solidFill>
                <a:latin typeface="+mn-lt"/>
                <a:cs typeface="Century"/>
              </a:rPr>
              <a:t>d</a:t>
            </a:r>
            <a:r>
              <a:rPr lang="en-IN" sz="4900" spc="-10" dirty="0" smtClean="0">
                <a:solidFill>
                  <a:schemeClr val="tx1"/>
                </a:solidFill>
                <a:latin typeface="+mn-lt"/>
                <a:cs typeface="Century"/>
              </a:rPr>
              <a:t> f</a:t>
            </a:r>
            <a:r>
              <a:rPr lang="en-IN" sz="4900" spc="-5" dirty="0" smtClean="0">
                <a:solidFill>
                  <a:schemeClr val="tx1"/>
                </a:solidFill>
                <a:latin typeface="+mn-lt"/>
                <a:cs typeface="Century"/>
              </a:rPr>
              <a:t>r</a:t>
            </a:r>
            <a:r>
              <a:rPr lang="en-IN" sz="4900" spc="-15" dirty="0" smtClean="0">
                <a:solidFill>
                  <a:schemeClr val="tx1"/>
                </a:solidFill>
                <a:latin typeface="+mn-lt"/>
                <a:cs typeface="Century"/>
              </a:rPr>
              <a:t>a</a:t>
            </a:r>
            <a:r>
              <a:rPr lang="en-IN" sz="4900" spc="-5" dirty="0" smtClean="0">
                <a:solidFill>
                  <a:schemeClr val="tx1"/>
                </a:solidFill>
                <a:latin typeface="+mn-lt"/>
                <a:cs typeface="Century"/>
              </a:rPr>
              <a:t>m</a:t>
            </a:r>
            <a:r>
              <a:rPr lang="en-IN" sz="4900" dirty="0" smtClean="0">
                <a:solidFill>
                  <a:schemeClr val="tx1"/>
                </a:solidFill>
                <a:latin typeface="+mn-lt"/>
                <a:cs typeface="Century"/>
              </a:rPr>
              <a:t>e</a:t>
            </a:r>
            <a:r>
              <a:rPr lang="en-IN" sz="4900" spc="-5" dirty="0" smtClean="0">
                <a:solidFill>
                  <a:schemeClr val="tx1"/>
                </a:solidFill>
                <a:latin typeface="+mn-lt"/>
                <a:cs typeface="Century"/>
              </a:rPr>
              <a:t> </a:t>
            </a:r>
            <a:r>
              <a:rPr lang="en-IN" sz="4900" spc="-15" dirty="0" smtClean="0">
                <a:solidFill>
                  <a:schemeClr val="tx1"/>
                </a:solidFill>
                <a:latin typeface="+mn-lt"/>
                <a:cs typeface="Century"/>
              </a:rPr>
              <a:t>r</a:t>
            </a:r>
            <a:r>
              <a:rPr lang="en-IN" sz="4900" spc="-5" dirty="0" smtClean="0">
                <a:solidFill>
                  <a:schemeClr val="tx1"/>
                </a:solidFill>
                <a:latin typeface="+mn-lt"/>
                <a:cs typeface="Century"/>
              </a:rPr>
              <a:t>e</a:t>
            </a:r>
            <a:r>
              <a:rPr lang="en-IN" sz="4900" spc="-10" dirty="0" smtClean="0">
                <a:solidFill>
                  <a:schemeClr val="tx1"/>
                </a:solidFill>
                <a:latin typeface="+mn-lt"/>
                <a:cs typeface="Century"/>
              </a:rPr>
              <a:t>pl</a:t>
            </a:r>
            <a:r>
              <a:rPr lang="en-IN" sz="4900" spc="-5" dirty="0" smtClean="0">
                <a:solidFill>
                  <a:schemeClr val="tx1"/>
                </a:solidFill>
                <a:latin typeface="+mn-lt"/>
                <a:cs typeface="Century"/>
              </a:rPr>
              <a:t>a</a:t>
            </a:r>
            <a:r>
              <a:rPr lang="en-IN" sz="4900" spc="-15" dirty="0" smtClean="0">
                <a:solidFill>
                  <a:schemeClr val="tx1"/>
                </a:solidFill>
                <a:latin typeface="+mn-lt"/>
                <a:cs typeface="Century"/>
              </a:rPr>
              <a:t>c</a:t>
            </a:r>
            <a:r>
              <a:rPr lang="en-IN" sz="4900" spc="-5" dirty="0" smtClean="0">
                <a:solidFill>
                  <a:schemeClr val="tx1"/>
                </a:solidFill>
                <a:latin typeface="+mn-lt"/>
                <a:cs typeface="Century"/>
              </a:rPr>
              <a:t>eme</a:t>
            </a:r>
            <a:r>
              <a:rPr lang="en-IN" sz="4900" spc="-15" dirty="0" smtClean="0">
                <a:solidFill>
                  <a:schemeClr val="tx1"/>
                </a:solidFill>
                <a:latin typeface="+mn-lt"/>
                <a:cs typeface="Century"/>
              </a:rPr>
              <a:t>n</a:t>
            </a:r>
            <a:r>
              <a:rPr lang="en-IN" sz="4900" dirty="0" smtClean="0">
                <a:solidFill>
                  <a:schemeClr val="tx1"/>
                </a:solidFill>
                <a:latin typeface="+mn-lt"/>
                <a:cs typeface="Century"/>
              </a:rPr>
              <a:t>t </a:t>
            </a:r>
            <a:r>
              <a:rPr lang="en-US" sz="4900" dirty="0" smtClean="0">
                <a:solidFill>
                  <a:schemeClr val="tx1"/>
                </a:solidFill>
                <a:latin typeface="+mn-lt"/>
              </a:rPr>
              <a:t>algorithms</a:t>
            </a:r>
            <a:br>
              <a:rPr lang="en-US" sz="4900" dirty="0" smtClean="0">
                <a:solidFill>
                  <a:schemeClr val="tx1"/>
                </a:solidFill>
                <a:latin typeface="+mn-lt"/>
              </a:rPr>
            </a:br>
            <a:r>
              <a:rPr lang="en-IN" dirty="0">
                <a:solidFill>
                  <a:schemeClr val="tx1"/>
                </a:solidFill>
                <a:latin typeface="Century"/>
                <a:cs typeface="Century"/>
              </a:rPr>
              <a:t/>
            </a:r>
            <a:br>
              <a:rPr lang="en-IN" dirty="0">
                <a:solidFill>
                  <a:schemeClr val="tx1"/>
                </a:solidFill>
                <a:latin typeface="Century"/>
                <a:cs typeface="Century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920880" cy="5400600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1625"/>
              </a:spcBef>
            </a:pPr>
            <a:r>
              <a:rPr lang="en-US" sz="9200" b="1" dirty="0" smtClean="0">
                <a:latin typeface="+mj-lt"/>
              </a:rPr>
              <a:t>Frame-allocation </a:t>
            </a:r>
            <a:r>
              <a:rPr lang="en-US" sz="9200" b="1" dirty="0">
                <a:latin typeface="+mj-lt"/>
              </a:rPr>
              <a:t>algorithm </a:t>
            </a:r>
            <a:r>
              <a:rPr lang="en-US" sz="9200" dirty="0">
                <a:latin typeface="+mj-lt"/>
              </a:rPr>
              <a:t>determines</a:t>
            </a:r>
          </a:p>
          <a:p>
            <a:pPr marL="82296" indent="0">
              <a:spcBef>
                <a:spcPts val="425"/>
              </a:spcBef>
              <a:buNone/>
            </a:pPr>
            <a:r>
              <a:rPr lang="en-US" sz="9200" dirty="0">
                <a:latin typeface="+mj-lt"/>
              </a:rPr>
              <a:t>How many frames to give each process</a:t>
            </a:r>
          </a:p>
          <a:p>
            <a:pPr marL="82296" indent="0">
              <a:spcBef>
                <a:spcPts val="425"/>
              </a:spcBef>
              <a:buNone/>
            </a:pPr>
            <a:r>
              <a:rPr lang="en-US" sz="9200" dirty="0">
                <a:latin typeface="+mj-lt"/>
              </a:rPr>
              <a:t>Which frames to replace</a:t>
            </a:r>
          </a:p>
          <a:p>
            <a:r>
              <a:rPr lang="en-US" sz="9200" b="1" dirty="0" smtClean="0">
                <a:latin typeface="+mj-lt"/>
              </a:rPr>
              <a:t>Page-replacement </a:t>
            </a:r>
            <a:r>
              <a:rPr lang="en-US" sz="9200" b="1" dirty="0">
                <a:latin typeface="+mj-lt"/>
              </a:rPr>
              <a:t>algorithm</a:t>
            </a:r>
            <a:endParaRPr lang="en-US" sz="9200" dirty="0">
              <a:latin typeface="+mj-lt"/>
            </a:endParaRPr>
          </a:p>
          <a:p>
            <a:pPr>
              <a:spcBef>
                <a:spcPts val="425"/>
              </a:spcBef>
              <a:buFont typeface="OpenSymbol" pitchFamily="2" charset="0"/>
              <a:buChar char="•"/>
            </a:pPr>
            <a:r>
              <a:rPr lang="en-US" sz="9200" dirty="0">
                <a:latin typeface="+mj-lt"/>
              </a:rPr>
              <a:t>Want lowest page-fault rate on both first access and re- </a:t>
            </a:r>
            <a:r>
              <a:rPr lang="en-US" sz="9200" dirty="0" smtClean="0">
                <a:latin typeface="+mj-lt"/>
              </a:rPr>
              <a:t>access</a:t>
            </a:r>
          </a:p>
          <a:p>
            <a:pPr>
              <a:spcBef>
                <a:spcPts val="425"/>
              </a:spcBef>
              <a:buFont typeface="OpenSymbol" pitchFamily="2" charset="0"/>
              <a:buChar char="•"/>
            </a:pPr>
            <a:r>
              <a:rPr lang="en-US" sz="9200" dirty="0" smtClean="0">
                <a:latin typeface="+mj-lt"/>
              </a:rPr>
              <a:t>Evaluate </a:t>
            </a:r>
            <a:r>
              <a:rPr lang="en-US" sz="9200" dirty="0">
                <a:latin typeface="+mj-lt"/>
              </a:rPr>
              <a:t>algorithm by running it on a particular string of memory references (</a:t>
            </a:r>
            <a:r>
              <a:rPr lang="en-US" sz="9200" b="1" dirty="0">
                <a:latin typeface="+mj-lt"/>
              </a:rPr>
              <a:t>reference string</a:t>
            </a:r>
            <a:r>
              <a:rPr lang="en-US" sz="9200" dirty="0">
                <a:latin typeface="+mj-lt"/>
              </a:rPr>
              <a:t>) and computing the number of </a:t>
            </a:r>
            <a:r>
              <a:rPr lang="en-US" sz="9200" b="1" dirty="0">
                <a:latin typeface="+mj-lt"/>
              </a:rPr>
              <a:t>page faults </a:t>
            </a:r>
            <a:r>
              <a:rPr lang="en-US" sz="9200" dirty="0">
                <a:latin typeface="+mj-lt"/>
              </a:rPr>
              <a:t>on that string</a:t>
            </a:r>
          </a:p>
          <a:p>
            <a:pPr>
              <a:spcBef>
                <a:spcPts val="425"/>
              </a:spcBef>
            </a:pPr>
            <a:r>
              <a:rPr lang="en-US" sz="9200" dirty="0">
                <a:latin typeface="+mj-lt"/>
              </a:rPr>
              <a:t>String is just page numbers, not full addresses</a:t>
            </a:r>
          </a:p>
          <a:p>
            <a:pPr>
              <a:spcBef>
                <a:spcPts val="425"/>
              </a:spcBef>
              <a:buFont typeface="OpenSymbol" pitchFamily="2" charset="0"/>
              <a:buChar char="•"/>
            </a:pPr>
            <a:r>
              <a:rPr lang="en-US" sz="9200" dirty="0">
                <a:latin typeface="+mj-lt"/>
              </a:rPr>
              <a:t>Repeated access to the same page does not cause a page fault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>
                <a:solidFill>
                  <a:schemeClr val="tx1"/>
                </a:solidFill>
              </a:rPr>
              <a:t>P</a:t>
            </a:r>
            <a:r>
              <a:rPr lang="en-IN" dirty="0">
                <a:solidFill>
                  <a:schemeClr val="tx1"/>
                </a:solidFill>
              </a:rPr>
              <a:t>age </a:t>
            </a:r>
            <a:r>
              <a:rPr lang="en-IN" spc="10" dirty="0" smtClean="0">
                <a:solidFill>
                  <a:schemeClr val="tx1"/>
                </a:solidFill>
              </a:rPr>
              <a:t>R</a:t>
            </a:r>
            <a:r>
              <a:rPr lang="en-IN" dirty="0" smtClean="0">
                <a:solidFill>
                  <a:schemeClr val="tx1"/>
                </a:solidFill>
              </a:rPr>
              <a:t>ep</a:t>
            </a:r>
            <a:r>
              <a:rPr lang="en-IN" spc="5" dirty="0" smtClean="0">
                <a:solidFill>
                  <a:schemeClr val="tx1"/>
                </a:solidFill>
              </a:rPr>
              <a:t>l</a:t>
            </a:r>
            <a:r>
              <a:rPr lang="en-IN" dirty="0" smtClean="0">
                <a:solidFill>
                  <a:schemeClr val="tx1"/>
                </a:solidFill>
              </a:rPr>
              <a:t>ace</a:t>
            </a:r>
            <a:r>
              <a:rPr lang="en-IN" spc="-5" dirty="0" smtClean="0">
                <a:solidFill>
                  <a:schemeClr val="tx1"/>
                </a:solidFill>
              </a:rPr>
              <a:t>m</a:t>
            </a:r>
            <a:r>
              <a:rPr lang="en-IN" spc="10" dirty="0" smtClean="0">
                <a:solidFill>
                  <a:schemeClr val="tx1"/>
                </a:solidFill>
              </a:rPr>
              <a:t>e</a:t>
            </a:r>
            <a:r>
              <a:rPr lang="en-IN" spc="-10" dirty="0" smtClean="0">
                <a:solidFill>
                  <a:schemeClr val="tx1"/>
                </a:solidFill>
              </a:rPr>
              <a:t>n</a:t>
            </a:r>
            <a:r>
              <a:rPr lang="en-IN" dirty="0" smtClean="0">
                <a:solidFill>
                  <a:schemeClr val="tx1"/>
                </a:solidFill>
              </a:rPr>
              <a:t>t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4800600"/>
          </a:xfrm>
        </p:spPr>
        <p:txBody>
          <a:bodyPr/>
          <a:lstStyle/>
          <a:p>
            <a:pPr marL="596646" indent="-514350">
              <a:buAutoNum type="arabicPeriod"/>
            </a:pPr>
            <a:r>
              <a:rPr lang="en-IN" dirty="0" smtClean="0"/>
              <a:t>FIFO </a:t>
            </a:r>
            <a:r>
              <a:rPr lang="en-IN" spc="5" dirty="0"/>
              <a:t>P</a:t>
            </a:r>
            <a:r>
              <a:rPr lang="en-IN" dirty="0"/>
              <a:t>age </a:t>
            </a:r>
            <a:r>
              <a:rPr lang="en-IN" spc="10" dirty="0" smtClean="0"/>
              <a:t>R</a:t>
            </a:r>
            <a:r>
              <a:rPr lang="en-IN" dirty="0" smtClean="0"/>
              <a:t>ep</a:t>
            </a:r>
            <a:r>
              <a:rPr lang="en-IN" spc="5" dirty="0" smtClean="0"/>
              <a:t>l</a:t>
            </a:r>
            <a:r>
              <a:rPr lang="en-IN" dirty="0" smtClean="0"/>
              <a:t>ace</a:t>
            </a:r>
            <a:r>
              <a:rPr lang="en-IN" spc="-5" dirty="0" smtClean="0"/>
              <a:t>m</a:t>
            </a:r>
            <a:r>
              <a:rPr lang="en-IN" spc="10" dirty="0" smtClean="0"/>
              <a:t>e</a:t>
            </a:r>
            <a:r>
              <a:rPr lang="en-IN" spc="-10" dirty="0" smtClean="0"/>
              <a:t>n</a:t>
            </a:r>
            <a:r>
              <a:rPr lang="en-IN" dirty="0" smtClean="0"/>
              <a:t>t</a:t>
            </a:r>
          </a:p>
          <a:p>
            <a:pPr marL="596646" indent="-514350">
              <a:buAutoNum type="arabicPeriod"/>
            </a:pPr>
            <a:r>
              <a:rPr lang="en-IN" dirty="0" smtClean="0"/>
              <a:t>Optimal </a:t>
            </a:r>
            <a:r>
              <a:rPr lang="en-IN" spc="5" dirty="0"/>
              <a:t>P</a:t>
            </a:r>
            <a:r>
              <a:rPr lang="en-IN" dirty="0"/>
              <a:t>age </a:t>
            </a:r>
            <a:r>
              <a:rPr lang="en-IN" spc="10" dirty="0" smtClean="0"/>
              <a:t>R</a:t>
            </a:r>
            <a:r>
              <a:rPr lang="en-IN" dirty="0" smtClean="0"/>
              <a:t>ep</a:t>
            </a:r>
            <a:r>
              <a:rPr lang="en-IN" spc="5" dirty="0" smtClean="0"/>
              <a:t>l</a:t>
            </a:r>
            <a:r>
              <a:rPr lang="en-IN" dirty="0" smtClean="0"/>
              <a:t>ace</a:t>
            </a:r>
            <a:r>
              <a:rPr lang="en-IN" spc="-5" dirty="0" smtClean="0"/>
              <a:t>m</a:t>
            </a:r>
            <a:r>
              <a:rPr lang="en-IN" spc="10" dirty="0" smtClean="0"/>
              <a:t>e</a:t>
            </a:r>
            <a:r>
              <a:rPr lang="en-IN" spc="-10" dirty="0" smtClean="0"/>
              <a:t>n</a:t>
            </a:r>
            <a:r>
              <a:rPr lang="en-IN" dirty="0" smtClean="0"/>
              <a:t>t</a:t>
            </a:r>
          </a:p>
          <a:p>
            <a:pPr marL="596646" indent="-514350">
              <a:buAutoNum type="arabicPeriod"/>
            </a:pPr>
            <a:r>
              <a:rPr lang="en-IN" dirty="0" smtClean="0"/>
              <a:t>LRU (Least Recently Used) </a:t>
            </a:r>
            <a:r>
              <a:rPr lang="en-IN" spc="5" dirty="0"/>
              <a:t>P</a:t>
            </a:r>
            <a:r>
              <a:rPr lang="en-IN" dirty="0"/>
              <a:t>age </a:t>
            </a:r>
            <a:r>
              <a:rPr lang="en-IN" spc="10" dirty="0"/>
              <a:t>R</a:t>
            </a:r>
            <a:r>
              <a:rPr lang="en-IN" dirty="0"/>
              <a:t>ep</a:t>
            </a:r>
            <a:r>
              <a:rPr lang="en-IN" spc="5" dirty="0"/>
              <a:t>l</a:t>
            </a:r>
            <a:r>
              <a:rPr lang="en-IN" dirty="0"/>
              <a:t>ace</a:t>
            </a:r>
            <a:r>
              <a:rPr lang="en-IN" spc="-5" dirty="0"/>
              <a:t>m</a:t>
            </a:r>
            <a:r>
              <a:rPr lang="en-IN" spc="10" dirty="0"/>
              <a:t>e</a:t>
            </a:r>
            <a:r>
              <a:rPr lang="en-IN" spc="-10" dirty="0"/>
              <a:t>n</a:t>
            </a:r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56349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92" y="53752"/>
            <a:ext cx="8538152" cy="1143000"/>
          </a:xfrm>
        </p:spPr>
        <p:txBody>
          <a:bodyPr>
            <a:normAutofit fontScale="90000"/>
          </a:bodyPr>
          <a:lstStyle/>
          <a:p>
            <a:r>
              <a:rPr lang="en-IN" spc="5" dirty="0" smtClean="0">
                <a:solidFill>
                  <a:srgbClr val="565F6D"/>
                </a:solidFill>
                <a:latin typeface="Century"/>
                <a:cs typeface="Century"/>
              </a:rPr>
              <a:t/>
            </a:r>
            <a:br>
              <a:rPr lang="en-IN" spc="5" dirty="0" smtClean="0">
                <a:solidFill>
                  <a:srgbClr val="565F6D"/>
                </a:solidFill>
                <a:latin typeface="Century"/>
                <a:cs typeface="Century"/>
              </a:rPr>
            </a:br>
            <a:r>
              <a:rPr lang="en-IN" spc="5" dirty="0" smtClean="0">
                <a:solidFill>
                  <a:srgbClr val="565F6D"/>
                </a:solidFill>
                <a:latin typeface="Century"/>
                <a:cs typeface="Century"/>
              </a:rPr>
              <a:t/>
            </a:r>
            <a:br>
              <a:rPr lang="en-IN" spc="5" dirty="0" smtClean="0">
                <a:solidFill>
                  <a:srgbClr val="565F6D"/>
                </a:solidFill>
                <a:latin typeface="Century"/>
                <a:cs typeface="Century"/>
              </a:rPr>
            </a:br>
            <a:r>
              <a:rPr lang="en-IN" spc="5" dirty="0">
                <a:solidFill>
                  <a:srgbClr val="565F6D"/>
                </a:solidFill>
                <a:latin typeface="Century"/>
                <a:cs typeface="Century"/>
              </a:rPr>
              <a:t/>
            </a:r>
            <a:br>
              <a:rPr lang="en-IN" spc="5" dirty="0">
                <a:solidFill>
                  <a:srgbClr val="565F6D"/>
                </a:solidFill>
                <a:latin typeface="Century"/>
                <a:cs typeface="Century"/>
              </a:rPr>
            </a:br>
            <a:r>
              <a:rPr lang="en-IN" sz="3600" spc="5" dirty="0" smtClean="0">
                <a:solidFill>
                  <a:schemeClr val="tx1"/>
                </a:solidFill>
                <a:latin typeface="+mn-lt"/>
                <a:cs typeface="Century"/>
              </a:rPr>
              <a:t>F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IR</a:t>
            </a:r>
            <a:r>
              <a:rPr lang="en-IN" sz="3600" spc="5" dirty="0" smtClean="0">
                <a:solidFill>
                  <a:schemeClr val="tx1"/>
                </a:solidFill>
                <a:latin typeface="+mn-lt"/>
                <a:cs typeface="Century"/>
              </a:rPr>
              <a:t>S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T-IN-FI</a:t>
            </a:r>
            <a:r>
              <a:rPr lang="en-IN" sz="3600" spc="10" dirty="0" smtClean="0">
                <a:solidFill>
                  <a:schemeClr val="tx1"/>
                </a:solidFill>
                <a:latin typeface="+mn-lt"/>
                <a:cs typeface="Century"/>
              </a:rPr>
              <a:t>R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S</a:t>
            </a:r>
            <a:r>
              <a:rPr lang="en-IN" sz="3600" spc="5" dirty="0" smtClean="0">
                <a:solidFill>
                  <a:schemeClr val="tx1"/>
                </a:solidFill>
                <a:latin typeface="+mn-lt"/>
                <a:cs typeface="Century"/>
              </a:rPr>
              <a:t>T</a:t>
            </a:r>
            <a:r>
              <a:rPr lang="en-IN" sz="3600" spc="-10" dirty="0" smtClean="0">
                <a:solidFill>
                  <a:schemeClr val="tx1"/>
                </a:solidFill>
                <a:latin typeface="+mn-lt"/>
                <a:cs typeface="Century"/>
              </a:rPr>
              <a:t>-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OUT</a:t>
            </a:r>
            <a:r>
              <a:rPr lang="en-IN" sz="3600" spc="10" dirty="0" smtClean="0">
                <a:solidFill>
                  <a:schemeClr val="tx1"/>
                </a:solidFill>
                <a:latin typeface="+mn-lt"/>
                <a:cs typeface="Century"/>
              </a:rPr>
              <a:t> </a:t>
            </a:r>
            <a:r>
              <a:rPr lang="en-IN" sz="3600" spc="-10" dirty="0" smtClean="0">
                <a:solidFill>
                  <a:schemeClr val="tx1"/>
                </a:solidFill>
                <a:latin typeface="+mn-lt"/>
                <a:cs typeface="Century"/>
              </a:rPr>
              <a:t>(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F</a:t>
            </a:r>
            <a:r>
              <a:rPr lang="en-IN" sz="3600" spc="5" dirty="0" smtClean="0">
                <a:solidFill>
                  <a:schemeClr val="tx1"/>
                </a:solidFill>
                <a:latin typeface="+mn-lt"/>
                <a:cs typeface="Century"/>
              </a:rPr>
              <a:t>I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FO) A</a:t>
            </a:r>
            <a:r>
              <a:rPr lang="en-IN" sz="3600" spc="5" dirty="0" smtClean="0">
                <a:solidFill>
                  <a:schemeClr val="tx1"/>
                </a:solidFill>
                <a:latin typeface="+mn-lt"/>
                <a:cs typeface="Century"/>
              </a:rPr>
              <a:t>L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GORI</a:t>
            </a:r>
            <a:r>
              <a:rPr lang="en-IN" sz="3600" spc="5" dirty="0" smtClean="0">
                <a:solidFill>
                  <a:schemeClr val="tx1"/>
                </a:solidFill>
                <a:latin typeface="+mn-lt"/>
                <a:cs typeface="Century"/>
              </a:rPr>
              <a:t>T</a:t>
            </a:r>
            <a:r>
              <a:rPr lang="en-IN" sz="3600" spc="-10" dirty="0" smtClean="0">
                <a:solidFill>
                  <a:schemeClr val="tx1"/>
                </a:solidFill>
                <a:latin typeface="+mn-lt"/>
                <a:cs typeface="Century"/>
              </a:rPr>
              <a:t>H</a:t>
            </a:r>
            <a:r>
              <a:rPr lang="en-IN" sz="3600" dirty="0" smtClean="0">
                <a:solidFill>
                  <a:schemeClr val="tx1"/>
                </a:solidFill>
                <a:latin typeface="+mn-lt"/>
                <a:cs typeface="Century"/>
              </a:rPr>
              <a:t>M</a:t>
            </a:r>
            <a:r>
              <a:rPr lang="en-IN" sz="3600" dirty="0">
                <a:latin typeface="+mn-lt"/>
                <a:cs typeface="Century"/>
              </a:rPr>
              <a:t/>
            </a:r>
            <a:br>
              <a:rPr lang="en-IN" sz="3600" dirty="0">
                <a:latin typeface="+mn-lt"/>
                <a:cs typeface="Century"/>
              </a:rPr>
            </a:b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entury" pitchFamily="18" charset="0"/>
              </a:rPr>
            </a:br>
            <a:r>
              <a:rPr lang="en-IN" dirty="0">
                <a:solidFill>
                  <a:schemeClr val="tx1"/>
                </a:solidFill>
                <a:latin typeface="Century"/>
                <a:cs typeface="Century"/>
              </a:rPr>
              <a:t/>
            </a:r>
            <a:br>
              <a:rPr lang="en-IN" dirty="0">
                <a:solidFill>
                  <a:schemeClr val="tx1"/>
                </a:solidFill>
                <a:latin typeface="Century"/>
                <a:cs typeface="Century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12776"/>
            <a:ext cx="7776864" cy="5445224"/>
          </a:xfrm>
        </p:spPr>
        <p:txBody>
          <a:bodyPr/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>
                <a:latin typeface="Century"/>
                <a:cs typeface="Century"/>
              </a:rPr>
              <a:t>The </a:t>
            </a:r>
            <a:r>
              <a:rPr lang="en-IN" spc="-5" dirty="0">
                <a:latin typeface="Century"/>
                <a:cs typeface="Century"/>
              </a:rPr>
              <a:t>r</a:t>
            </a:r>
            <a:r>
              <a:rPr lang="en-IN" dirty="0">
                <a:latin typeface="Century"/>
                <a:cs typeface="Century"/>
              </a:rPr>
              <a:t>e</a:t>
            </a:r>
            <a:r>
              <a:rPr lang="en-IN" spc="5" dirty="0">
                <a:latin typeface="Century"/>
                <a:cs typeface="Century"/>
              </a:rPr>
              <a:t>f</a:t>
            </a:r>
            <a:r>
              <a:rPr lang="en-IN" dirty="0">
                <a:latin typeface="Century"/>
                <a:cs typeface="Century"/>
              </a:rPr>
              <a:t>ere</a:t>
            </a:r>
            <a:r>
              <a:rPr lang="en-IN" spc="-10" dirty="0">
                <a:latin typeface="Century"/>
                <a:cs typeface="Century"/>
              </a:rPr>
              <a:t>n</a:t>
            </a:r>
            <a:r>
              <a:rPr lang="en-IN" dirty="0">
                <a:latin typeface="Century"/>
                <a:cs typeface="Century"/>
              </a:rPr>
              <a:t>ce stri</a:t>
            </a:r>
            <a:r>
              <a:rPr lang="en-IN" spc="-10" dirty="0">
                <a:latin typeface="Century"/>
                <a:cs typeface="Century"/>
              </a:rPr>
              <a:t>n</a:t>
            </a:r>
            <a:r>
              <a:rPr lang="en-IN" dirty="0">
                <a:latin typeface="Century"/>
                <a:cs typeface="Century"/>
              </a:rPr>
              <a:t>g </a:t>
            </a:r>
            <a:r>
              <a:rPr lang="en-IN" b="1" dirty="0" smtClean="0">
                <a:latin typeface="Century Schoolbook"/>
                <a:cs typeface="Century Schoolbook"/>
              </a:rPr>
              <a:t>7,0,1,</a:t>
            </a:r>
            <a:r>
              <a:rPr lang="en-IN" b="1" spc="5" dirty="0" smtClean="0">
                <a:latin typeface="Century Schoolbook"/>
                <a:cs typeface="Century Schoolbook"/>
              </a:rPr>
              <a:t>2</a:t>
            </a:r>
            <a:r>
              <a:rPr lang="en-IN" b="1" dirty="0" smtClean="0">
                <a:latin typeface="Century Schoolbook"/>
                <a:cs typeface="Century Schoolbook"/>
              </a:rPr>
              <a:t>,</a:t>
            </a:r>
            <a:r>
              <a:rPr lang="en-IN" b="1" spc="-10" dirty="0" smtClean="0">
                <a:latin typeface="Century Schoolbook"/>
                <a:cs typeface="Century Schoolbook"/>
              </a:rPr>
              <a:t>0</a:t>
            </a:r>
            <a:r>
              <a:rPr lang="en-IN" b="1" spc="5" dirty="0" smtClean="0">
                <a:latin typeface="Century Schoolbook"/>
                <a:cs typeface="Century Schoolbook"/>
              </a:rPr>
              <a:t>,</a:t>
            </a:r>
            <a:r>
              <a:rPr lang="en-IN" b="1" dirty="0" smtClean="0">
                <a:latin typeface="Century Schoolbook"/>
                <a:cs typeface="Century Schoolbook"/>
              </a:rPr>
              <a:t>3,0,4,2</a:t>
            </a:r>
            <a:r>
              <a:rPr lang="en-IN" b="1" spc="5" dirty="0" smtClean="0">
                <a:latin typeface="Century Schoolbook"/>
                <a:cs typeface="Century Schoolbook"/>
              </a:rPr>
              <a:t>,</a:t>
            </a:r>
            <a:r>
              <a:rPr lang="en-IN" b="1" dirty="0" smtClean="0">
                <a:latin typeface="Century Schoolbook"/>
                <a:cs typeface="Century Schoolbook"/>
              </a:rPr>
              <a:t>3,0,3,0,</a:t>
            </a:r>
            <a:r>
              <a:rPr lang="en-IN" b="1" spc="5" dirty="0" smtClean="0">
                <a:latin typeface="Century Schoolbook"/>
                <a:cs typeface="Century Schoolbook"/>
              </a:rPr>
              <a:t>3</a:t>
            </a:r>
            <a:r>
              <a:rPr lang="en-IN" b="1" dirty="0" smtClean="0">
                <a:latin typeface="Century Schoolbook"/>
                <a:cs typeface="Century Schoolbook"/>
              </a:rPr>
              <a:t>,</a:t>
            </a:r>
            <a:r>
              <a:rPr lang="en-IN" b="1" spc="-10" dirty="0" smtClean="0">
                <a:latin typeface="Century Schoolbook"/>
                <a:cs typeface="Century Schoolbook"/>
              </a:rPr>
              <a:t>2</a:t>
            </a:r>
            <a:r>
              <a:rPr lang="en-IN" b="1" spc="5" dirty="0" smtClean="0">
                <a:latin typeface="Century Schoolbook"/>
                <a:cs typeface="Century Schoolbook"/>
              </a:rPr>
              <a:t>,</a:t>
            </a:r>
            <a:r>
              <a:rPr lang="en-IN" b="1" dirty="0" smtClean="0">
                <a:latin typeface="Century Schoolbook"/>
                <a:cs typeface="Century Schoolbook"/>
              </a:rPr>
              <a:t>1,2,0,1</a:t>
            </a:r>
            <a:r>
              <a:rPr lang="en-IN" b="1" spc="5" dirty="0" smtClean="0">
                <a:latin typeface="Century Schoolbook"/>
                <a:cs typeface="Century Schoolbook"/>
              </a:rPr>
              <a:t>,</a:t>
            </a:r>
            <a:r>
              <a:rPr lang="en-IN" b="1" dirty="0" smtClean="0">
                <a:latin typeface="Century Schoolbook"/>
                <a:cs typeface="Century Schoolbook"/>
              </a:rPr>
              <a:t>7,0,1</a:t>
            </a:r>
          </a:p>
          <a:p>
            <a:pPr marL="457200">
              <a:spcBef>
                <a:spcPts val="0"/>
              </a:spcBef>
              <a:defRPr/>
            </a:pPr>
            <a:r>
              <a:rPr lang="en-IN" dirty="0" smtClean="0">
                <a:latin typeface="+mj-lt"/>
                <a:cs typeface="Century"/>
              </a:rPr>
              <a:t>3</a:t>
            </a:r>
            <a:r>
              <a:rPr lang="en-IN" spc="-5" dirty="0" smtClean="0">
                <a:latin typeface="+mj-lt"/>
                <a:cs typeface="Century"/>
              </a:rPr>
              <a:t> </a:t>
            </a:r>
            <a:r>
              <a:rPr lang="en-IN" spc="5" dirty="0">
                <a:latin typeface="+mj-lt"/>
                <a:cs typeface="Century"/>
              </a:rPr>
              <a:t>f</a:t>
            </a:r>
            <a:r>
              <a:rPr lang="en-IN" spc="-5" dirty="0">
                <a:latin typeface="+mj-lt"/>
                <a:cs typeface="Century"/>
              </a:rPr>
              <a:t>r</a:t>
            </a:r>
            <a:r>
              <a:rPr lang="en-IN" dirty="0">
                <a:latin typeface="+mj-lt"/>
                <a:cs typeface="Century"/>
              </a:rPr>
              <a:t>a</a:t>
            </a:r>
            <a:r>
              <a:rPr lang="en-IN" spc="-5" dirty="0">
                <a:latin typeface="+mj-lt"/>
                <a:cs typeface="Century"/>
              </a:rPr>
              <a:t>m</a:t>
            </a:r>
            <a:r>
              <a:rPr lang="en-IN" dirty="0">
                <a:latin typeface="+mj-lt"/>
                <a:cs typeface="Century"/>
              </a:rPr>
              <a:t>es</a:t>
            </a:r>
            <a:r>
              <a:rPr lang="en-IN" spc="5" dirty="0">
                <a:latin typeface="+mj-lt"/>
                <a:cs typeface="Century"/>
              </a:rPr>
              <a:t> (</a:t>
            </a:r>
            <a:r>
              <a:rPr lang="en-IN" dirty="0">
                <a:latin typeface="+mj-lt"/>
                <a:cs typeface="Century"/>
              </a:rPr>
              <a:t>3</a:t>
            </a:r>
            <a:r>
              <a:rPr lang="en-IN" spc="-5" dirty="0">
                <a:latin typeface="+mj-lt"/>
                <a:cs typeface="Century"/>
              </a:rPr>
              <a:t> </a:t>
            </a:r>
            <a:r>
              <a:rPr lang="en-IN" dirty="0" smtClean="0">
                <a:latin typeface="+mj-lt"/>
                <a:cs typeface="Century"/>
              </a:rPr>
              <a:t>p</a:t>
            </a:r>
            <a:r>
              <a:rPr lang="en-IN" spc="-5" dirty="0" smtClean="0">
                <a:latin typeface="+mj-lt"/>
                <a:cs typeface="Century"/>
              </a:rPr>
              <a:t>a</a:t>
            </a:r>
            <a:r>
              <a:rPr lang="en-IN" dirty="0" smtClean="0">
                <a:latin typeface="+mj-lt"/>
                <a:cs typeface="Century"/>
              </a:rPr>
              <a:t>ges c</a:t>
            </a:r>
            <a:r>
              <a:rPr lang="en-IN" spc="-5" dirty="0" smtClean="0">
                <a:latin typeface="+mj-lt"/>
                <a:cs typeface="Century"/>
              </a:rPr>
              <a:t>a</a:t>
            </a:r>
            <a:r>
              <a:rPr lang="en-IN" dirty="0" smtClean="0">
                <a:latin typeface="+mj-lt"/>
                <a:cs typeface="Century"/>
              </a:rPr>
              <a:t>n </a:t>
            </a:r>
            <a:r>
              <a:rPr lang="en-IN" spc="-5" dirty="0">
                <a:latin typeface="+mj-lt"/>
                <a:cs typeface="Century"/>
              </a:rPr>
              <a:t>b</a:t>
            </a:r>
            <a:r>
              <a:rPr lang="en-IN" dirty="0">
                <a:latin typeface="+mj-lt"/>
                <a:cs typeface="Century"/>
              </a:rPr>
              <a:t>e in </a:t>
            </a:r>
            <a:r>
              <a:rPr lang="en-IN" spc="-5" dirty="0">
                <a:latin typeface="+mj-lt"/>
                <a:cs typeface="Century"/>
              </a:rPr>
              <a:t>m</a:t>
            </a:r>
            <a:r>
              <a:rPr lang="en-IN" dirty="0">
                <a:latin typeface="+mj-lt"/>
                <a:cs typeface="Century"/>
              </a:rPr>
              <a:t>emory</a:t>
            </a:r>
            <a:r>
              <a:rPr lang="en-IN" spc="-10" dirty="0">
                <a:latin typeface="+mj-lt"/>
                <a:cs typeface="Century"/>
              </a:rPr>
              <a:t> </a:t>
            </a:r>
            <a:r>
              <a:rPr lang="en-IN" spc="-5" dirty="0">
                <a:latin typeface="+mj-lt"/>
                <a:cs typeface="Century"/>
              </a:rPr>
              <a:t>a</a:t>
            </a:r>
            <a:r>
              <a:rPr lang="en-IN" dirty="0">
                <a:latin typeface="+mj-lt"/>
                <a:cs typeface="Century"/>
              </a:rPr>
              <a:t>t a </a:t>
            </a:r>
            <a:r>
              <a:rPr lang="en-IN" spc="-5" dirty="0" smtClean="0">
                <a:latin typeface="+mj-lt"/>
                <a:cs typeface="Century"/>
              </a:rPr>
              <a:t>t</a:t>
            </a:r>
            <a:r>
              <a:rPr lang="en-IN" dirty="0" smtClean="0">
                <a:latin typeface="+mj-lt"/>
                <a:cs typeface="Century"/>
              </a:rPr>
              <a:t>i</a:t>
            </a:r>
            <a:r>
              <a:rPr lang="en-IN" spc="-5" dirty="0" smtClean="0">
                <a:latin typeface="+mj-lt"/>
                <a:cs typeface="Century"/>
              </a:rPr>
              <a:t>m</a:t>
            </a:r>
            <a:r>
              <a:rPr lang="en-IN" dirty="0" smtClean="0">
                <a:latin typeface="+mj-lt"/>
                <a:cs typeface="Century"/>
              </a:rPr>
              <a:t>e per process)</a:t>
            </a:r>
          </a:p>
          <a:p>
            <a:pPr marL="457200">
              <a:spcBef>
                <a:spcPts val="0"/>
              </a:spcBef>
              <a:defRPr/>
            </a:pPr>
            <a:r>
              <a:rPr lang="en-IN" dirty="0" smtClean="0">
                <a:latin typeface="+mj-lt"/>
                <a:cs typeface="Century"/>
              </a:rPr>
              <a:t>3 frames---15 page faults </a:t>
            </a:r>
          </a:p>
          <a:p>
            <a:pPr marL="457200">
              <a:spcBef>
                <a:spcPts val="0"/>
              </a:spcBef>
              <a:defRPr/>
            </a:pPr>
            <a:r>
              <a:rPr lang="en-IN" dirty="0" smtClean="0">
                <a:latin typeface="+mj-lt"/>
                <a:cs typeface="Century"/>
              </a:rPr>
              <a:t>4 frames—10 </a:t>
            </a:r>
            <a:r>
              <a:rPr lang="en-IN" dirty="0">
                <a:cs typeface="Century"/>
              </a:rPr>
              <a:t>page faults </a:t>
            </a:r>
            <a:endParaRPr lang="en-IN" dirty="0" smtClean="0">
              <a:latin typeface="+mj-lt"/>
              <a:cs typeface="Century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IN" dirty="0">
              <a:latin typeface="+mj-lt"/>
              <a:cs typeface="Century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IN" dirty="0">
              <a:latin typeface="Century Schoolbook"/>
              <a:cs typeface="Century Schoolbook"/>
            </a:endParaRPr>
          </a:p>
          <a:p>
            <a:pPr marL="457200">
              <a:defRPr/>
            </a:pPr>
            <a:endParaRPr lang="en-IN" dirty="0">
              <a:latin typeface="Century Schoolbook"/>
              <a:cs typeface="Century Schoolbook"/>
            </a:endParaRP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F</a:t>
            </a:r>
            <a:r>
              <a:rPr lang="en-IN" dirty="0"/>
              <a:t>IFO</a:t>
            </a:r>
            <a:r>
              <a:rPr lang="en-IN" spc="5" dirty="0"/>
              <a:t> P</a:t>
            </a:r>
            <a:r>
              <a:rPr lang="en-IN" dirty="0"/>
              <a:t>AGE RE</a:t>
            </a:r>
            <a:r>
              <a:rPr lang="en-IN" spc="5" dirty="0"/>
              <a:t>P</a:t>
            </a:r>
            <a:r>
              <a:rPr lang="en-IN" dirty="0"/>
              <a:t>LA</a:t>
            </a:r>
            <a:r>
              <a:rPr lang="en-IN" spc="10" dirty="0"/>
              <a:t>C</a:t>
            </a:r>
            <a:r>
              <a:rPr lang="en-IN" dirty="0"/>
              <a:t>E</a:t>
            </a:r>
            <a:r>
              <a:rPr lang="en-IN" spc="-5" dirty="0"/>
              <a:t>M</a:t>
            </a:r>
            <a:r>
              <a:rPr lang="en-IN" dirty="0"/>
              <a:t>ENT</a:t>
            </a: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435608" y="1447800"/>
            <a:ext cx="7024824" cy="414144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8229600" cy="51223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Graph of Page Faults Versus 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The Number of Frames</a:t>
            </a:r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7" y="1900766"/>
            <a:ext cx="7188002" cy="376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974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8784976" cy="1143000"/>
          </a:xfrm>
        </p:spPr>
        <p:txBody>
          <a:bodyPr>
            <a:noAutofit/>
          </a:bodyPr>
          <a:lstStyle/>
          <a:p>
            <a:r>
              <a:rPr lang="en-IN" sz="3200" spc="5" dirty="0">
                <a:solidFill>
                  <a:schemeClr val="tx1"/>
                </a:solidFill>
                <a:cs typeface="Century"/>
              </a:rPr>
              <a:t>F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IR</a:t>
            </a:r>
            <a:r>
              <a:rPr lang="en-IN" sz="3200" spc="5" dirty="0">
                <a:solidFill>
                  <a:schemeClr val="tx1"/>
                </a:solidFill>
                <a:cs typeface="Century"/>
              </a:rPr>
              <a:t>S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T-IN-FI</a:t>
            </a:r>
            <a:r>
              <a:rPr lang="en-IN" sz="3200" spc="10" dirty="0">
                <a:solidFill>
                  <a:schemeClr val="tx1"/>
                </a:solidFill>
                <a:cs typeface="Century"/>
              </a:rPr>
              <a:t>R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S</a:t>
            </a:r>
            <a:r>
              <a:rPr lang="en-IN" sz="3200" spc="5" dirty="0">
                <a:solidFill>
                  <a:schemeClr val="tx1"/>
                </a:solidFill>
                <a:cs typeface="Century"/>
              </a:rPr>
              <a:t>T</a:t>
            </a:r>
            <a:r>
              <a:rPr lang="en-IN" sz="3200" spc="-10" dirty="0">
                <a:solidFill>
                  <a:schemeClr val="tx1"/>
                </a:solidFill>
                <a:cs typeface="Century"/>
              </a:rPr>
              <a:t>-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OUT</a:t>
            </a:r>
            <a:r>
              <a:rPr lang="en-IN" sz="3200" spc="10" dirty="0">
                <a:solidFill>
                  <a:schemeClr val="tx1"/>
                </a:solidFill>
                <a:cs typeface="Century"/>
              </a:rPr>
              <a:t> </a:t>
            </a:r>
            <a:r>
              <a:rPr lang="en-IN" sz="3200" spc="-10" dirty="0">
                <a:solidFill>
                  <a:schemeClr val="tx1"/>
                </a:solidFill>
                <a:cs typeface="Century"/>
              </a:rPr>
              <a:t>(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F</a:t>
            </a:r>
            <a:r>
              <a:rPr lang="en-IN" sz="3200" spc="5" dirty="0">
                <a:solidFill>
                  <a:schemeClr val="tx1"/>
                </a:solidFill>
                <a:cs typeface="Century"/>
              </a:rPr>
              <a:t>I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FO) A</a:t>
            </a:r>
            <a:r>
              <a:rPr lang="en-IN" sz="3200" spc="5" dirty="0">
                <a:solidFill>
                  <a:schemeClr val="tx1"/>
                </a:solidFill>
                <a:cs typeface="Century"/>
              </a:rPr>
              <a:t>L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GORI</a:t>
            </a:r>
            <a:r>
              <a:rPr lang="en-IN" sz="3200" spc="5" dirty="0">
                <a:solidFill>
                  <a:schemeClr val="tx1"/>
                </a:solidFill>
                <a:cs typeface="Century"/>
              </a:rPr>
              <a:t>T</a:t>
            </a:r>
            <a:r>
              <a:rPr lang="en-IN" sz="3200" spc="-10" dirty="0">
                <a:solidFill>
                  <a:schemeClr val="tx1"/>
                </a:solidFill>
                <a:cs typeface="Century"/>
              </a:rPr>
              <a:t>H</a:t>
            </a:r>
            <a:r>
              <a:rPr lang="en-IN" sz="3200" dirty="0">
                <a:solidFill>
                  <a:schemeClr val="tx1"/>
                </a:solidFill>
                <a:cs typeface="Century"/>
              </a:rPr>
              <a:t>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+mn-cs"/>
              </a:rPr>
              <a:t>Can vary by reference string: consider </a:t>
            </a:r>
            <a:r>
              <a:rPr lang="en-US" dirty="0" smtClean="0">
                <a:latin typeface="+mj-lt"/>
                <a:cs typeface="+mn-cs"/>
              </a:rPr>
              <a:t>1,2,3,4,1,2,5,1,2,3,4,5</a:t>
            </a:r>
          </a:p>
          <a:p>
            <a:r>
              <a:rPr lang="en-US" dirty="0" smtClean="0">
                <a:latin typeface="+mj-lt"/>
                <a:cs typeface="+mn-cs"/>
              </a:rPr>
              <a:t>Adding </a:t>
            </a:r>
            <a:r>
              <a:rPr lang="en-US" dirty="0">
                <a:latin typeface="+mj-lt"/>
                <a:cs typeface="+mn-cs"/>
              </a:rPr>
              <a:t>more frames can cause more page faults!</a:t>
            </a:r>
          </a:p>
          <a:p>
            <a:pPr>
              <a:spcBef>
                <a:spcPts val="475"/>
              </a:spcBef>
            </a:pPr>
            <a:r>
              <a:rPr lang="en-US" b="1" dirty="0" err="1" smtClean="0">
                <a:latin typeface="+mj-lt"/>
                <a:cs typeface="+mn-cs"/>
              </a:rPr>
              <a:t>Belady’s</a:t>
            </a:r>
            <a:r>
              <a:rPr lang="en-US" b="1" dirty="0" smtClean="0">
                <a:latin typeface="+mj-lt"/>
                <a:cs typeface="+mn-cs"/>
              </a:rPr>
              <a:t> Anomaly</a:t>
            </a:r>
          </a:p>
          <a:p>
            <a:pPr>
              <a:spcBef>
                <a:spcPts val="475"/>
              </a:spcBef>
            </a:pPr>
            <a:r>
              <a:rPr lang="en-US" dirty="0" smtClean="0">
                <a:latin typeface="+mj-lt"/>
                <a:cs typeface="+mn-cs"/>
              </a:rPr>
              <a:t>Ex—3 frames = 9 page faults</a:t>
            </a:r>
          </a:p>
          <a:p>
            <a:pPr marL="82296" indent="0">
              <a:spcBef>
                <a:spcPts val="475"/>
              </a:spcBef>
              <a:buNone/>
            </a:pPr>
            <a:r>
              <a:rPr lang="en-US" dirty="0" smtClean="0">
                <a:latin typeface="+mj-lt"/>
                <a:cs typeface="+mn-cs"/>
              </a:rPr>
              <a:t>            4 frames = 10 page faults</a:t>
            </a:r>
            <a:endParaRPr lang="en-US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7592"/>
            <a:ext cx="7734300" cy="512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FIFO Illustrating </a:t>
            </a:r>
            <a:r>
              <a:rPr lang="en-US" altLang="en-US" b="1" dirty="0" err="1" smtClean="0">
                <a:ea typeface="ＭＳ Ｐゴシック" panose="020B0600070205080204" pitchFamily="34" charset="-128"/>
              </a:rPr>
              <a:t>Belady’s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Anomaly</a:t>
            </a:r>
          </a:p>
        </p:txBody>
      </p:sp>
      <p:pic>
        <p:nvPicPr>
          <p:cNvPr id="7987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447800"/>
            <a:ext cx="7488767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838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2.O</a:t>
            </a:r>
            <a:r>
              <a:rPr lang="en-IN" spc="5" dirty="0" smtClean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ti</a:t>
            </a:r>
            <a:r>
              <a:rPr lang="en-IN" spc="5" dirty="0" smtClean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al  Page Replacement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latin typeface="+mj-lt"/>
              </a:rPr>
              <a:t>Replace page that will not be used for longest period of time</a:t>
            </a:r>
          </a:p>
          <a:p>
            <a:pPr>
              <a:spcBef>
                <a:spcPts val="425"/>
              </a:spcBef>
              <a:buSzPct val="79000"/>
            </a:pPr>
            <a:r>
              <a:rPr lang="en-US" sz="3500" dirty="0" smtClean="0">
                <a:latin typeface="+mj-lt"/>
              </a:rPr>
              <a:t>9 is optimal for the example on the next slide</a:t>
            </a:r>
          </a:p>
          <a:p>
            <a:pPr>
              <a:buFont typeface="OpenSymbol" pitchFamily="2" charset="0"/>
              <a:buChar char="•"/>
            </a:pPr>
            <a:endParaRPr lang="en-US" sz="3500" dirty="0" smtClean="0">
              <a:latin typeface="+mj-lt"/>
            </a:endParaRP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08" y="274638"/>
            <a:ext cx="8034096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OP</a:t>
            </a:r>
            <a:r>
              <a:rPr lang="en-IN" spc="5" dirty="0"/>
              <a:t>T</a:t>
            </a:r>
            <a:r>
              <a:rPr lang="en-IN" dirty="0"/>
              <a:t>I</a:t>
            </a:r>
            <a:r>
              <a:rPr lang="en-IN" spc="-5" dirty="0"/>
              <a:t>M</a:t>
            </a:r>
            <a:r>
              <a:rPr lang="en-IN" spc="10" dirty="0"/>
              <a:t>A</a:t>
            </a:r>
            <a:r>
              <a:rPr lang="en-IN" dirty="0"/>
              <a:t>L </a:t>
            </a:r>
            <a:r>
              <a:rPr lang="en-IN" spc="5" dirty="0"/>
              <a:t>P</a:t>
            </a:r>
            <a:r>
              <a:rPr lang="en-IN" dirty="0"/>
              <a:t>AGE RE</a:t>
            </a:r>
            <a:r>
              <a:rPr lang="en-IN" spc="5" dirty="0"/>
              <a:t>P</a:t>
            </a:r>
            <a:r>
              <a:rPr lang="en-IN" dirty="0"/>
              <a:t>LA</a:t>
            </a:r>
            <a:r>
              <a:rPr lang="en-IN" spc="10" dirty="0"/>
              <a:t>C</a:t>
            </a:r>
            <a:r>
              <a:rPr lang="en-IN" dirty="0"/>
              <a:t>E</a:t>
            </a:r>
            <a:r>
              <a:rPr lang="en-IN" spc="-5" dirty="0"/>
              <a:t>M</a:t>
            </a:r>
            <a:r>
              <a:rPr lang="en-IN" dirty="0"/>
              <a:t>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/>
          <a:lstStyle/>
          <a:p>
            <a:pPr marL="82296" indent="0">
              <a:buClr>
                <a:schemeClr val="tx1"/>
              </a:buClr>
              <a:buSzPct val="100000"/>
              <a:buNone/>
            </a:pP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object 3"/>
          <p:cNvSpPr>
            <a:spLocks noChangeArrowheads="1"/>
          </p:cNvSpPr>
          <p:nvPr/>
        </p:nvSpPr>
        <p:spPr bwMode="auto">
          <a:xfrm>
            <a:off x="1331640" y="1844824"/>
            <a:ext cx="7322244" cy="381642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97768"/>
            <a:ext cx="8100392" cy="1143000"/>
          </a:xfrm>
        </p:spPr>
        <p:txBody>
          <a:bodyPr>
            <a:noAutofit/>
          </a:bodyPr>
          <a:lstStyle/>
          <a:p>
            <a:r>
              <a:rPr lang="en-IN" spc="10" dirty="0" smtClean="0">
                <a:solidFill>
                  <a:schemeClr val="tx1"/>
                </a:solidFill>
              </a:rPr>
              <a:t>Mem</a:t>
            </a:r>
            <a:r>
              <a:rPr lang="en-IN" spc="15" dirty="0" smtClean="0">
                <a:solidFill>
                  <a:schemeClr val="tx1"/>
                </a:solidFill>
              </a:rPr>
              <a:t>o</a:t>
            </a:r>
            <a:r>
              <a:rPr lang="en-IN" spc="10" dirty="0" smtClean="0">
                <a:solidFill>
                  <a:schemeClr val="tx1"/>
                </a:solidFill>
              </a:rPr>
              <a:t>r</a:t>
            </a:r>
            <a:r>
              <a:rPr lang="en-IN" spc="5" dirty="0" smtClean="0">
                <a:solidFill>
                  <a:schemeClr val="tx1"/>
                </a:solidFill>
              </a:rPr>
              <a:t>y-</a:t>
            </a:r>
            <a:r>
              <a:rPr lang="en-IN" spc="10" dirty="0" smtClean="0">
                <a:solidFill>
                  <a:schemeClr val="tx1"/>
                </a:solidFill>
              </a:rPr>
              <a:t>ma</a:t>
            </a:r>
            <a:r>
              <a:rPr lang="en-IN" spc="5" dirty="0" smtClean="0">
                <a:solidFill>
                  <a:schemeClr val="tx1"/>
                </a:solidFill>
              </a:rPr>
              <a:t>n</a:t>
            </a:r>
            <a:r>
              <a:rPr lang="en-IN" spc="10" dirty="0" smtClean="0">
                <a:solidFill>
                  <a:schemeClr val="tx1"/>
                </a:solidFill>
              </a:rPr>
              <a:t>a</a:t>
            </a:r>
            <a:r>
              <a:rPr lang="en-IN" spc="15" dirty="0" smtClean="0">
                <a:solidFill>
                  <a:schemeClr val="tx1"/>
                </a:solidFill>
              </a:rPr>
              <a:t>g</a:t>
            </a:r>
            <a:r>
              <a:rPr lang="en-IN" spc="10" dirty="0" smtClean="0">
                <a:solidFill>
                  <a:schemeClr val="tx1"/>
                </a:solidFill>
              </a:rPr>
              <a:t>eme</a:t>
            </a:r>
            <a:r>
              <a:rPr lang="en-IN" spc="15" dirty="0" smtClean="0">
                <a:solidFill>
                  <a:schemeClr val="tx1"/>
                </a:solidFill>
              </a:rPr>
              <a:t>n</a:t>
            </a:r>
            <a:r>
              <a:rPr lang="en-IN" dirty="0" smtClean="0">
                <a:solidFill>
                  <a:schemeClr val="tx1"/>
                </a:solidFill>
              </a:rPr>
              <a:t>t</a:t>
            </a:r>
            <a:r>
              <a:rPr lang="en-IN" spc="10" dirty="0" smtClean="0">
                <a:solidFill>
                  <a:schemeClr val="tx1"/>
                </a:solidFill>
              </a:rPr>
              <a:t> </a:t>
            </a:r>
            <a:r>
              <a:rPr lang="en-IN" spc="5" dirty="0" smtClean="0">
                <a:solidFill>
                  <a:schemeClr val="tx1"/>
                </a:solidFill>
              </a:rPr>
              <a:t>U</a:t>
            </a:r>
            <a:r>
              <a:rPr lang="en-IN" spc="15" dirty="0" smtClean="0">
                <a:solidFill>
                  <a:schemeClr val="tx1"/>
                </a:solidFill>
              </a:rPr>
              <a:t>n</a:t>
            </a:r>
            <a:r>
              <a:rPr lang="en-IN" dirty="0" smtClean="0">
                <a:solidFill>
                  <a:schemeClr val="tx1"/>
                </a:solidFill>
              </a:rPr>
              <a:t>it</a:t>
            </a:r>
            <a:r>
              <a:rPr lang="en-IN" spc="10" dirty="0" smtClean="0">
                <a:solidFill>
                  <a:schemeClr val="tx1"/>
                </a:solidFill>
              </a:rPr>
              <a:t> </a:t>
            </a:r>
            <a:r>
              <a:rPr lang="en-IN" spc="85" dirty="0" smtClean="0">
                <a:solidFill>
                  <a:schemeClr val="tx1"/>
                </a:solidFill>
              </a:rPr>
              <a:t>(</a:t>
            </a:r>
            <a:r>
              <a:rPr lang="en-IN" spc="20" dirty="0" err="1" smtClean="0">
                <a:solidFill>
                  <a:schemeClr val="tx1"/>
                </a:solidFill>
              </a:rPr>
              <a:t>M</a:t>
            </a:r>
            <a:r>
              <a:rPr lang="en-IN" spc="25" dirty="0" err="1" smtClean="0">
                <a:solidFill>
                  <a:schemeClr val="tx1"/>
                </a:solidFill>
              </a:rPr>
              <a:t>m</a:t>
            </a:r>
            <a:r>
              <a:rPr lang="en-IN" spc="20" dirty="0" err="1" smtClean="0">
                <a:solidFill>
                  <a:schemeClr val="tx1"/>
                </a:solidFill>
              </a:rPr>
              <a:t>u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8172400" cy="56612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dirty="0"/>
              <a:t>Hardware device that </a:t>
            </a:r>
            <a:r>
              <a:rPr lang="en-US" b="1" dirty="0"/>
              <a:t>maps </a:t>
            </a:r>
            <a:r>
              <a:rPr lang="en-US" dirty="0"/>
              <a:t>virtual to physical </a:t>
            </a:r>
            <a:r>
              <a:rPr lang="en-US" dirty="0" smtClean="0"/>
              <a:t>address.</a:t>
            </a:r>
            <a:endParaRPr lang="en-US" dirty="0"/>
          </a:p>
          <a:p>
            <a:pPr>
              <a:buClr>
                <a:schemeClr val="tx1"/>
              </a:buClr>
              <a:buSzPct val="100000"/>
            </a:pPr>
            <a:r>
              <a:rPr lang="en-US" baseline="15000" dirty="0" smtClean="0">
                <a:solidFill>
                  <a:srgbClr val="FE8536"/>
                </a:solidFill>
              </a:rPr>
              <a:t>  </a:t>
            </a:r>
            <a:r>
              <a:rPr lang="en-US" dirty="0"/>
              <a:t>In MMU scheme, the </a:t>
            </a:r>
            <a:r>
              <a:rPr lang="en-US" b="1" dirty="0"/>
              <a:t>value in the relocation register is added to every address generated by a user process</a:t>
            </a:r>
            <a:r>
              <a:rPr lang="en-US" dirty="0"/>
              <a:t> at the time it is sent to </a:t>
            </a:r>
            <a:r>
              <a:rPr lang="en-US" dirty="0" smtClean="0"/>
              <a:t>memory</a:t>
            </a:r>
            <a:endParaRPr lang="en-US" dirty="0"/>
          </a:p>
          <a:p>
            <a:pPr>
              <a:buClr>
                <a:schemeClr val="tx1"/>
              </a:buClr>
              <a:buSzPct val="100000"/>
            </a:pPr>
            <a:r>
              <a:rPr lang="en-US" baseline="15000" dirty="0" smtClean="0">
                <a:solidFill>
                  <a:srgbClr val="FE8536"/>
                </a:solidFill>
              </a:rPr>
              <a:t>  </a:t>
            </a:r>
            <a:r>
              <a:rPr lang="en-US" dirty="0"/>
              <a:t>The user program deals with </a:t>
            </a:r>
            <a:r>
              <a:rPr lang="en-US" i="1" dirty="0"/>
              <a:t>logical </a:t>
            </a:r>
            <a:r>
              <a:rPr lang="en-US" dirty="0"/>
              <a:t>addresses; it never sees the </a:t>
            </a:r>
            <a:r>
              <a:rPr lang="en-US" i="1" dirty="0"/>
              <a:t>real </a:t>
            </a:r>
            <a:r>
              <a:rPr lang="en-US" dirty="0"/>
              <a:t>physical addresses</a:t>
            </a:r>
          </a:p>
          <a:p>
            <a:pPr marL="82296" indent="0">
              <a:buClr>
                <a:schemeClr val="tx1"/>
              </a:buClr>
              <a:buSzPct val="100000"/>
              <a:buNone/>
            </a:pPr>
            <a:endParaRPr lang="en-IN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3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92" y="188640"/>
            <a:ext cx="7818072" cy="1143000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  <a:t/>
            </a:r>
            <a:b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</a:br>
            <a: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  <a:t>3.Le</a:t>
            </a:r>
            <a:r>
              <a:rPr lang="en-IN" sz="3200" spc="10" dirty="0" smtClean="0">
                <a:solidFill>
                  <a:schemeClr val="tx1"/>
                </a:solidFill>
                <a:latin typeface="+mj-lt"/>
                <a:cs typeface="Century"/>
              </a:rPr>
              <a:t>a</a:t>
            </a:r>
            <a: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  <a:t>st</a:t>
            </a:r>
            <a:r>
              <a:rPr lang="en-IN" sz="3200" spc="5" dirty="0" smtClean="0">
                <a:solidFill>
                  <a:schemeClr val="tx1"/>
                </a:solidFill>
                <a:latin typeface="+mj-lt"/>
                <a:cs typeface="Century"/>
              </a:rPr>
              <a:t> </a:t>
            </a:r>
            <a: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  <a:t>Rec</a:t>
            </a:r>
            <a:r>
              <a:rPr lang="en-IN" sz="3200" spc="10" dirty="0" smtClean="0">
                <a:solidFill>
                  <a:schemeClr val="tx1"/>
                </a:solidFill>
                <a:latin typeface="+mj-lt"/>
                <a:cs typeface="Century"/>
              </a:rPr>
              <a:t>e</a:t>
            </a:r>
            <a:r>
              <a:rPr lang="en-IN" sz="3200" spc="-10" dirty="0" smtClean="0">
                <a:solidFill>
                  <a:schemeClr val="tx1"/>
                </a:solidFill>
                <a:latin typeface="+mj-lt"/>
                <a:cs typeface="Century"/>
              </a:rPr>
              <a:t>n</a:t>
            </a:r>
            <a:r>
              <a:rPr lang="en-IN" sz="3200" spc="5" dirty="0" smtClean="0">
                <a:solidFill>
                  <a:schemeClr val="tx1"/>
                </a:solidFill>
                <a:latin typeface="+mj-lt"/>
                <a:cs typeface="Century"/>
              </a:rPr>
              <a:t>t</a:t>
            </a:r>
            <a: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  <a:t>ly U</a:t>
            </a:r>
            <a:r>
              <a:rPr lang="en-IN" sz="3200" spc="5" dirty="0" smtClean="0">
                <a:solidFill>
                  <a:schemeClr val="tx1"/>
                </a:solidFill>
                <a:latin typeface="+mj-lt"/>
                <a:cs typeface="Century"/>
              </a:rPr>
              <a:t>s</a:t>
            </a:r>
            <a: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  <a:t>ed</a:t>
            </a:r>
            <a:r>
              <a:rPr lang="en-IN" sz="3200" spc="5" dirty="0" smtClean="0">
                <a:solidFill>
                  <a:schemeClr val="tx1"/>
                </a:solidFill>
                <a:latin typeface="+mj-lt"/>
                <a:cs typeface="Century"/>
              </a:rPr>
              <a:t> </a:t>
            </a:r>
            <a:r>
              <a:rPr lang="en-IN" sz="3200" spc="-10" dirty="0" smtClean="0">
                <a:solidFill>
                  <a:schemeClr val="tx1"/>
                </a:solidFill>
                <a:latin typeface="+mj-lt"/>
                <a:cs typeface="Century"/>
              </a:rPr>
              <a:t>(</a:t>
            </a:r>
            <a:r>
              <a:rPr lang="en-IN" sz="3200" spc="5" dirty="0" smtClean="0">
                <a:solidFill>
                  <a:schemeClr val="tx1"/>
                </a:solidFill>
                <a:latin typeface="+mj-lt"/>
                <a:cs typeface="Century"/>
              </a:rPr>
              <a:t>L</a:t>
            </a:r>
            <a:r>
              <a:rPr lang="en-IN" sz="3200" dirty="0" smtClean="0">
                <a:solidFill>
                  <a:schemeClr val="tx1"/>
                </a:solidFill>
                <a:latin typeface="+mj-lt"/>
                <a:cs typeface="Century"/>
              </a:rPr>
              <a:t>RU)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en-US" sz="3200" dirty="0" smtClean="0">
                <a:latin typeface="+mj-lt"/>
              </a:rPr>
              <a:t/>
            </a:r>
            <a:br>
              <a:rPr lang="en-US" sz="3200" dirty="0" smtClean="0">
                <a:latin typeface="+mj-lt"/>
              </a:rPr>
            </a:br>
            <a:r>
              <a:rPr lang="en-IN" sz="3200" dirty="0" smtClean="0">
                <a:latin typeface="Century"/>
                <a:cs typeface="Century"/>
              </a:rPr>
              <a:t/>
            </a:r>
            <a:br>
              <a:rPr lang="en-IN" sz="3200" dirty="0" smtClean="0">
                <a:latin typeface="Century"/>
                <a:cs typeface="Century"/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Use </a:t>
            </a:r>
            <a:r>
              <a:rPr lang="en-US" dirty="0">
                <a:latin typeface="+mj-lt"/>
              </a:rPr>
              <a:t>past knowledge rather than future</a:t>
            </a:r>
          </a:p>
          <a:p>
            <a:pPr>
              <a:spcBef>
                <a:spcPts val="613"/>
              </a:spcBef>
            </a:pPr>
            <a:r>
              <a:rPr lang="en-US" b="1" dirty="0" smtClean="0">
                <a:latin typeface="+mj-lt"/>
              </a:rPr>
              <a:t>Replace </a:t>
            </a:r>
            <a:r>
              <a:rPr lang="en-US" b="1" dirty="0">
                <a:latin typeface="+mj-lt"/>
              </a:rPr>
              <a:t>page that has not been used in the most amount of time</a:t>
            </a:r>
          </a:p>
          <a:p>
            <a:r>
              <a:rPr lang="en-US" dirty="0" smtClean="0">
                <a:latin typeface="+mj-lt"/>
              </a:rPr>
              <a:t>Associate </a:t>
            </a:r>
            <a:r>
              <a:rPr lang="en-US" dirty="0">
                <a:latin typeface="+mj-lt"/>
              </a:rPr>
              <a:t>time of last use with each </a:t>
            </a:r>
            <a:r>
              <a:rPr lang="en-US" dirty="0" smtClean="0">
                <a:latin typeface="+mj-lt"/>
              </a:rPr>
              <a:t>page.</a:t>
            </a:r>
          </a:p>
          <a:p>
            <a:r>
              <a:rPr lang="en-US" b="1" dirty="0">
                <a:latin typeface="+mj-lt"/>
              </a:rPr>
              <a:t>12 faults – better than FIFO but worse than OPT</a:t>
            </a:r>
          </a:p>
          <a:p>
            <a:r>
              <a:rPr lang="en-US" dirty="0" smtClean="0">
                <a:latin typeface="+mj-lt"/>
              </a:rPr>
              <a:t>Generally </a:t>
            </a:r>
            <a:r>
              <a:rPr lang="en-US" dirty="0">
                <a:latin typeface="+mj-lt"/>
              </a:rPr>
              <a:t>good algorithm and frequently used</a:t>
            </a:r>
          </a:p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480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260648"/>
            <a:ext cx="7951663" cy="18722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3. Least Recently Used (LRU) Algorithm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9826"/>
            <a:ext cx="8414320" cy="5889574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86020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7"/>
            <a:ext cx="795637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3489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Thrashing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40768"/>
            <a:ext cx="8331200" cy="568863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a process does not have “enough” pages, the page-fault rate is very high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Page fault to get page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Replace existing frame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But quickly need replaced frame back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This leads to: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Low CPU utilization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Operating system thinking that it needs to increase the degree of multiprogramming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Another process added to the system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Thrashing</a:t>
            </a:r>
            <a:r>
              <a:rPr lang="en-US" altLang="en-US" dirty="0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 a process is busy swapping pages in and out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001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5092" y="627592"/>
            <a:ext cx="6922558" cy="512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Thrashing (Cont.)</a:t>
            </a:r>
            <a:endParaRPr lang="en-US" altLang="en-US" sz="2267">
              <a:ea typeface="ＭＳ Ｐゴシック" panose="020B0600070205080204" pitchFamily="34" charset="-128"/>
            </a:endParaRPr>
          </a:p>
        </p:txBody>
      </p:sp>
      <p:pic>
        <p:nvPicPr>
          <p:cNvPr id="111619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76" y="1772816"/>
            <a:ext cx="8153065" cy="418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807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674"/>
            <a:ext cx="7498080" cy="1143000"/>
          </a:xfrm>
        </p:spPr>
        <p:txBody>
          <a:bodyPr/>
          <a:lstStyle/>
          <a:p>
            <a:r>
              <a:rPr lang="en-IN" spc="5" dirty="0">
                <a:solidFill>
                  <a:schemeClr val="tx1"/>
                </a:solidFill>
              </a:rPr>
              <a:t>T</a:t>
            </a:r>
            <a:r>
              <a:rPr lang="en-IN" spc="-10" dirty="0">
                <a:solidFill>
                  <a:schemeClr val="tx1"/>
                </a:solidFill>
              </a:rPr>
              <a:t>H</a:t>
            </a:r>
            <a:r>
              <a:rPr lang="en-IN" spc="10" dirty="0">
                <a:solidFill>
                  <a:schemeClr val="tx1"/>
                </a:solidFill>
              </a:rPr>
              <a:t>R</a:t>
            </a:r>
            <a:r>
              <a:rPr lang="en-IN" dirty="0">
                <a:solidFill>
                  <a:schemeClr val="tx1"/>
                </a:solidFill>
              </a:rPr>
              <a:t>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47800"/>
            <a:ext cx="8352928" cy="54102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+mj-lt"/>
              </a:rPr>
              <a:t>Thrashing </a:t>
            </a:r>
            <a:r>
              <a:rPr lang="en-US" dirty="0">
                <a:latin typeface="+mj-lt"/>
              </a:rPr>
              <a:t>≡  Excessive Paging operation takes place or a process is busy swapping pages in and out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25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748464" cy="141763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Dynamic Relocation Using a              	                Relocation Register</a:t>
            </a:r>
            <a:br>
              <a:rPr lang="en-US" sz="3600" dirty="0" smtClean="0">
                <a:solidFill>
                  <a:schemeClr val="tx1"/>
                </a:solidFill>
                <a:latin typeface="+mn-lt"/>
              </a:rPr>
            </a:br>
            <a:endParaRPr lang="en-IN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1116013" y="1268413"/>
            <a:ext cx="7920037" cy="5473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2296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8080" cy="864096"/>
          </a:xfrm>
        </p:spPr>
        <p:txBody>
          <a:bodyPr/>
          <a:lstStyle/>
          <a:p>
            <a:r>
              <a:rPr lang="en-IN" spc="5" dirty="0" smtClean="0">
                <a:solidFill>
                  <a:schemeClr val="tx1"/>
                </a:solidFill>
              </a:rPr>
              <a:t> Swappin</a:t>
            </a:r>
            <a:r>
              <a:rPr lang="en-IN" dirty="0" smtClean="0">
                <a:solidFill>
                  <a:schemeClr val="tx1"/>
                </a:solidFill>
              </a:rPr>
              <a:t>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8028384" cy="583264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b="1" dirty="0"/>
              <a:t>A process </a:t>
            </a:r>
            <a:r>
              <a:rPr lang="en-US" dirty="0"/>
              <a:t>can be </a:t>
            </a:r>
            <a:r>
              <a:rPr lang="en-US" b="1" dirty="0"/>
              <a:t>swapped temporarily </a:t>
            </a:r>
            <a:r>
              <a:rPr lang="en-US" dirty="0"/>
              <a:t>out of memory to a backing store, and then brought back into memory for continued </a:t>
            </a:r>
            <a:r>
              <a:rPr lang="en-US" dirty="0" smtClean="0"/>
              <a:t>execution.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b="1" dirty="0">
                <a:solidFill>
                  <a:srgbClr val="3265FF"/>
                </a:solidFill>
              </a:rPr>
              <a:t>Backing store </a:t>
            </a:r>
            <a:r>
              <a:rPr lang="en-US" dirty="0"/>
              <a:t>– </a:t>
            </a:r>
            <a:r>
              <a:rPr lang="en-US" b="1" dirty="0"/>
              <a:t>fast disk </a:t>
            </a:r>
            <a:r>
              <a:rPr lang="en-US" dirty="0"/>
              <a:t>large enough to accommodate copies of all memory images for all users; must provide direct access to these memory </a:t>
            </a:r>
            <a:r>
              <a:rPr lang="en-US" dirty="0" smtClean="0"/>
              <a:t>images.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b="1" dirty="0">
                <a:solidFill>
                  <a:srgbClr val="3265FF"/>
                </a:solidFill>
              </a:rPr>
              <a:t>Roll out, roll in </a:t>
            </a:r>
            <a:r>
              <a:rPr lang="en-US" dirty="0"/>
              <a:t>– swapping variant used for priority- based scheduling algorithms</a:t>
            </a:r>
            <a:r>
              <a:rPr lang="en-US" b="1" dirty="0"/>
              <a:t>; lower-priority process is swapped out</a:t>
            </a:r>
            <a:r>
              <a:rPr lang="en-US" dirty="0"/>
              <a:t> so </a:t>
            </a:r>
            <a:r>
              <a:rPr lang="en-US" b="1" dirty="0"/>
              <a:t>higher-priority process can be loaded and executed</a:t>
            </a:r>
          </a:p>
          <a:p>
            <a:pPr>
              <a:buClr>
                <a:schemeClr val="tx1"/>
              </a:buClr>
              <a:buSzPct val="100000"/>
            </a:pPr>
            <a:endParaRPr lang="en-US" b="1" dirty="0">
              <a:latin typeface="Century" pitchFamily="18" charset="0"/>
            </a:endParaRPr>
          </a:p>
          <a:p>
            <a:pPr>
              <a:buClr>
                <a:schemeClr val="tx1"/>
              </a:buClr>
              <a:buSzPct val="100000"/>
            </a:pPr>
            <a:endParaRPr lang="en-US" dirty="0"/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ustom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6153</TotalTime>
  <Words>2573</Words>
  <Application>Microsoft Office PowerPoint</Application>
  <PresentationFormat>On-screen Show (4:3)</PresentationFormat>
  <Paragraphs>349</Paragraphs>
  <Slides>74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ＭＳ Ｐゴシック</vt:lpstr>
      <vt:lpstr>Arial</vt:lpstr>
      <vt:lpstr>Calibri</vt:lpstr>
      <vt:lpstr>Century</vt:lpstr>
      <vt:lpstr>Century Schoolbook</vt:lpstr>
      <vt:lpstr>Monotype Sorts</vt:lpstr>
      <vt:lpstr>OpenSymbol</vt:lpstr>
      <vt:lpstr>Symbol</vt:lpstr>
      <vt:lpstr>Times New Roman</vt:lpstr>
      <vt:lpstr>Verdana</vt:lpstr>
      <vt:lpstr>Wingdings 2</vt:lpstr>
      <vt:lpstr>Solstice</vt:lpstr>
      <vt:lpstr>  UNIT 4  MEMORY MANAGEMENT  </vt:lpstr>
      <vt:lpstr>Background</vt:lpstr>
      <vt:lpstr>Base And Limit Registers</vt:lpstr>
      <vt:lpstr>Logical Vs. Physical Address Space </vt:lpstr>
      <vt:lpstr>Hardware Address Protection With Base And Limit Registers</vt:lpstr>
      <vt:lpstr>Hardware Support For Relocation And Limit Registers </vt:lpstr>
      <vt:lpstr>Memory-management Unit (Mmu)</vt:lpstr>
      <vt:lpstr>                 Dynamic Relocation Using a                               Relocation Register </vt:lpstr>
      <vt:lpstr> Swapping</vt:lpstr>
      <vt:lpstr>Schematic View Of Swapping</vt:lpstr>
      <vt:lpstr> Swapping</vt:lpstr>
      <vt:lpstr> Contiguous Allocation</vt:lpstr>
      <vt:lpstr>Contiguous Allocation (Cont)</vt:lpstr>
      <vt:lpstr>Contiguous Allocation (Cont)</vt:lpstr>
      <vt:lpstr>Dynamic Storage-allocation Problem</vt:lpstr>
      <vt:lpstr>Fragmentation</vt:lpstr>
      <vt:lpstr>Fragmentation—2 Types</vt:lpstr>
      <vt:lpstr>FRAGMENTATION</vt:lpstr>
      <vt:lpstr>PowerPoint Presentation</vt:lpstr>
      <vt:lpstr>Paging</vt:lpstr>
      <vt:lpstr>Paging</vt:lpstr>
      <vt:lpstr>Address Translation Scheme </vt:lpstr>
      <vt:lpstr>Paging Hardware</vt:lpstr>
      <vt:lpstr>Paging Model Of Logical And Physical Memory</vt:lpstr>
      <vt:lpstr>Free Frames</vt:lpstr>
      <vt:lpstr>PowerPoint Presentation</vt:lpstr>
      <vt:lpstr>PowerPoint Presentation</vt:lpstr>
      <vt:lpstr>Implementation Of Page Table</vt:lpstr>
      <vt:lpstr>Paging Hardware With TLB</vt:lpstr>
      <vt:lpstr> Structure of the page table</vt:lpstr>
      <vt:lpstr>1.Hierarchical Page Tables</vt:lpstr>
      <vt:lpstr>Two-level Page-table Scheme</vt:lpstr>
      <vt:lpstr>Two-level Paging Example </vt:lpstr>
      <vt:lpstr>Two-level Paging Example </vt:lpstr>
      <vt:lpstr>Address-translation Scheme</vt:lpstr>
      <vt:lpstr>2.Hashed Page Tables</vt:lpstr>
      <vt:lpstr>2. Hashed Page Table </vt:lpstr>
      <vt:lpstr>3. Inverted Page Table </vt:lpstr>
      <vt:lpstr> 3.Inverted Page Table Architecture </vt:lpstr>
      <vt:lpstr> Segmentation</vt:lpstr>
      <vt:lpstr>User’s view of a program</vt:lpstr>
      <vt:lpstr>Logical View Of Segmentation</vt:lpstr>
      <vt:lpstr>Segmentation Architecture</vt:lpstr>
      <vt:lpstr>Segmentation Hardware</vt:lpstr>
      <vt:lpstr>Example Of Segmentation</vt:lpstr>
      <vt:lpstr>VIRTUAL MEMORY </vt:lpstr>
      <vt:lpstr>BACKGROUND</vt:lpstr>
      <vt:lpstr>PowerPoint Presentation</vt:lpstr>
      <vt:lpstr>Virtual memory that is larger than physical memory </vt:lpstr>
      <vt:lpstr>Virtual-address Space</vt:lpstr>
      <vt:lpstr>Demand Paging</vt:lpstr>
      <vt:lpstr>Valid-invalid Bit</vt:lpstr>
      <vt:lpstr>Page table when some pages are not in main memory </vt:lpstr>
      <vt:lpstr>Steps in handling page fault</vt:lpstr>
      <vt:lpstr>Steps in handling a page fault</vt:lpstr>
      <vt:lpstr>demand paging</vt:lpstr>
      <vt:lpstr>Page Replacement</vt:lpstr>
      <vt:lpstr>Need For Page Replacement</vt:lpstr>
      <vt:lpstr>Basic page replacement</vt:lpstr>
      <vt:lpstr>Page Replacement</vt:lpstr>
      <vt:lpstr>  Page and frame replacement algorithms  </vt:lpstr>
      <vt:lpstr>Page Replacement Algorithms</vt:lpstr>
      <vt:lpstr>   FIRST-IN-FIRST-OUT (FIFO) ALGORITHM   </vt:lpstr>
      <vt:lpstr>FIFO PAGE REPLACEMENT</vt:lpstr>
      <vt:lpstr>Graph of Page Faults Versus  The Number of Frames</vt:lpstr>
      <vt:lpstr>FIRST-IN-FIRST-OUT (FIFO) ALGORITHM</vt:lpstr>
      <vt:lpstr>FIFO Illustrating Belady’s Anomaly</vt:lpstr>
      <vt:lpstr>2.Optimal  Page Replacement</vt:lpstr>
      <vt:lpstr>OPTIMAL PAGE REPLACEMENT</vt:lpstr>
      <vt:lpstr> 3.Least Recently Used (LRU) Algorithm  </vt:lpstr>
      <vt:lpstr>3. Least Recently Used (LRU) Algorithm</vt:lpstr>
      <vt:lpstr>Thrashing</vt:lpstr>
      <vt:lpstr>Thrashing (Cont.)</vt:lpstr>
      <vt:lpstr>THRASHING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MEMORY MANAGEMENT</dc:title>
  <dc:creator>DIVYA</dc:creator>
  <cp:lastModifiedBy>Windows User</cp:lastModifiedBy>
  <cp:revision>97</cp:revision>
  <dcterms:created xsi:type="dcterms:W3CDTF">2018-03-11T09:10:15Z</dcterms:created>
  <dcterms:modified xsi:type="dcterms:W3CDTF">2018-04-10T10:43:35Z</dcterms:modified>
</cp:coreProperties>
</file>