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7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82" r:id="rId13"/>
    <p:sldId id="281" r:id="rId14"/>
    <p:sldId id="280" r:id="rId15"/>
    <p:sldId id="279" r:id="rId16"/>
    <p:sldId id="278" r:id="rId17"/>
    <p:sldId id="277" r:id="rId18"/>
    <p:sldId id="270" r:id="rId19"/>
    <p:sldId id="276" r:id="rId20"/>
    <p:sldId id="345" r:id="rId21"/>
    <p:sldId id="346" r:id="rId22"/>
    <p:sldId id="347" r:id="rId23"/>
    <p:sldId id="288" r:id="rId24"/>
    <p:sldId id="272" r:id="rId25"/>
    <p:sldId id="284" r:id="rId26"/>
    <p:sldId id="271" r:id="rId27"/>
    <p:sldId id="290" r:id="rId28"/>
    <p:sldId id="304" r:id="rId29"/>
    <p:sldId id="303" r:id="rId30"/>
    <p:sldId id="302" r:id="rId31"/>
    <p:sldId id="301" r:id="rId32"/>
    <p:sldId id="300" r:id="rId33"/>
    <p:sldId id="298" r:id="rId34"/>
    <p:sldId id="297" r:id="rId35"/>
    <p:sldId id="349" r:id="rId36"/>
    <p:sldId id="296" r:id="rId37"/>
    <p:sldId id="295" r:id="rId38"/>
    <p:sldId id="294" r:id="rId39"/>
    <p:sldId id="355" r:id="rId40"/>
    <p:sldId id="293" r:id="rId41"/>
    <p:sldId id="292" r:id="rId42"/>
    <p:sldId id="291" r:id="rId43"/>
    <p:sldId id="305" r:id="rId44"/>
    <p:sldId id="307" r:id="rId45"/>
    <p:sldId id="308" r:id="rId46"/>
    <p:sldId id="309" r:id="rId47"/>
    <p:sldId id="310" r:id="rId48"/>
    <p:sldId id="311" r:id="rId49"/>
    <p:sldId id="306" r:id="rId50"/>
    <p:sldId id="312" r:id="rId51"/>
    <p:sldId id="313" r:id="rId52"/>
    <p:sldId id="317" r:id="rId53"/>
    <p:sldId id="316" r:id="rId54"/>
    <p:sldId id="318" r:id="rId55"/>
    <p:sldId id="315" r:id="rId56"/>
    <p:sldId id="319" r:id="rId57"/>
    <p:sldId id="314" r:id="rId58"/>
    <p:sldId id="357" r:id="rId59"/>
    <p:sldId id="324" r:id="rId60"/>
    <p:sldId id="320" r:id="rId61"/>
    <p:sldId id="323" r:id="rId62"/>
    <p:sldId id="322" r:id="rId63"/>
    <p:sldId id="321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4" r:id="rId72"/>
    <p:sldId id="333" r:id="rId73"/>
    <p:sldId id="332" r:id="rId74"/>
    <p:sldId id="335" r:id="rId75"/>
    <p:sldId id="336" r:id="rId76"/>
    <p:sldId id="337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EF7D1-48FE-4F18-BF99-4232291EB474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10198-BB89-4A51-BDDE-1B63BCF6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22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11CE59C-E775-4B99-85A4-61C573D8BB13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75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135A973-C871-4856-8E7D-3E49165BF3F9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29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D2712E1-871B-4C19-892C-CEB1F1206241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31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4" tIns="48326" rIns="96654" bIns="48326" anchor="b"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3068638" indent="-782638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3525838" indent="-782638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983038" indent="-782638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4440238" indent="-782638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58F1213-3B5C-4F47-BCCE-A053B8817282}" type="slidenum">
              <a:rPr lang="en-US" altLang="en-US" sz="1400">
                <a:latin typeface="Times New Roman" panose="02020603050405020304" pitchFamily="18" charset="0"/>
              </a:rPr>
              <a:pPr algn="r"/>
              <a:t>58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4" rIns="96654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86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8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6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9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3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1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6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9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8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A3C4-6C17-484A-ACC5-B572AA1336D3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E4B6-3406-43ED-B795-B5B615D56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9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lang="en-US" sz="44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44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4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</a:t>
            </a:r>
            <a:r>
              <a:rPr lang="en-US" sz="4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400" b="1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7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892" y="109024"/>
            <a:ext cx="9601200" cy="1485900"/>
          </a:xfrm>
        </p:spPr>
        <p:txBody>
          <a:bodyPr/>
          <a:lstStyle/>
          <a:p>
            <a:r>
              <a:rPr lang="en-US" b="1" spc="-130" dirty="0">
                <a:solidFill>
                  <a:schemeClr val="tx1"/>
                </a:solidFill>
                <a:latin typeface="Times New Roman"/>
                <a:cs typeface="Times New Roman"/>
              </a:rPr>
              <a:t>Solution </a:t>
            </a:r>
            <a:r>
              <a:rPr lang="en-US" b="1" spc="-9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b="1" spc="-204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b="1" spc="-90" dirty="0">
                <a:solidFill>
                  <a:schemeClr val="tx1"/>
                </a:solidFill>
                <a:latin typeface="Times New Roman"/>
                <a:cs typeface="Times New Roman"/>
              </a:rPr>
              <a:t>Critical </a:t>
            </a:r>
            <a:r>
              <a:rPr lang="en-US" b="1" spc="-135" dirty="0">
                <a:solidFill>
                  <a:schemeClr val="tx1"/>
                </a:solidFill>
                <a:latin typeface="Times New Roman"/>
                <a:cs typeface="Times New Roman"/>
              </a:rPr>
              <a:t>Section </a:t>
            </a:r>
            <a:r>
              <a:rPr lang="en-US" b="1" spc="-110" dirty="0">
                <a:solidFill>
                  <a:schemeClr val="tx1"/>
                </a:solidFill>
                <a:latin typeface="Times New Roman"/>
                <a:cs typeface="Times New Roman"/>
              </a:rPr>
              <a:t>Problem </a:t>
            </a:r>
            <a:r>
              <a:rPr lang="en-US" b="1" spc="-114" dirty="0">
                <a:solidFill>
                  <a:schemeClr val="tx1"/>
                </a:solidFill>
                <a:latin typeface="Times New Roman"/>
                <a:cs typeface="Times New Roman"/>
              </a:rPr>
              <a:t>must </a:t>
            </a:r>
            <a:r>
              <a:rPr lang="en-US" b="1" spc="-160" dirty="0">
                <a:solidFill>
                  <a:schemeClr val="tx1"/>
                </a:solidFill>
                <a:latin typeface="Times New Roman"/>
                <a:cs typeface="Times New Roman"/>
              </a:rPr>
              <a:t>satisfy </a:t>
            </a:r>
            <a:r>
              <a:rPr lang="en-US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b="1" spc="-175" dirty="0">
                <a:solidFill>
                  <a:schemeClr val="tx1"/>
                </a:solidFill>
                <a:latin typeface="Times New Roman"/>
                <a:cs typeface="Times New Roman"/>
              </a:rPr>
              <a:t>following  </a:t>
            </a:r>
            <a:r>
              <a:rPr lang="en-US" b="1" spc="-95" dirty="0">
                <a:solidFill>
                  <a:schemeClr val="tx1"/>
                </a:solidFill>
                <a:latin typeface="Times New Roman"/>
                <a:cs typeface="Times New Roman"/>
              </a:rPr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364566"/>
            <a:ext cx="11000935" cy="531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1.Mutual Exclusion: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If a process is executing in its critical section then no other process can execute in its critical section.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2.Progress: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When </a:t>
            </a:r>
            <a:r>
              <a:rPr lang="en-IN" b="1" dirty="0">
                <a:solidFill>
                  <a:schemeClr val="tx1"/>
                </a:solidFill>
              </a:rPr>
              <a:t>no process </a:t>
            </a:r>
            <a:r>
              <a:rPr lang="en-IN" dirty="0">
                <a:solidFill>
                  <a:schemeClr val="tx1"/>
                </a:solidFill>
              </a:rPr>
              <a:t>is in a critical section, any process that </a:t>
            </a:r>
            <a:r>
              <a:rPr lang="en-IN" b="1" dirty="0">
                <a:solidFill>
                  <a:schemeClr val="tx1"/>
                </a:solidFill>
              </a:rPr>
              <a:t>requests </a:t>
            </a:r>
            <a:r>
              <a:rPr lang="en-IN" dirty="0">
                <a:solidFill>
                  <a:schemeClr val="tx1"/>
                </a:solidFill>
              </a:rPr>
              <a:t>entry to the critical section must be </a:t>
            </a:r>
            <a:r>
              <a:rPr lang="en-IN" b="1" dirty="0">
                <a:solidFill>
                  <a:schemeClr val="tx1"/>
                </a:solidFill>
              </a:rPr>
              <a:t>permitted</a:t>
            </a:r>
            <a:r>
              <a:rPr lang="en-IN" dirty="0">
                <a:solidFill>
                  <a:schemeClr val="tx1"/>
                </a:solidFill>
              </a:rPr>
              <a:t> to enter without delay.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3.Bounded wait: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There is an </a:t>
            </a:r>
            <a:r>
              <a:rPr lang="en-IN" b="1" dirty="0">
                <a:solidFill>
                  <a:schemeClr val="tx1"/>
                </a:solidFill>
              </a:rPr>
              <a:t>upper bound </a:t>
            </a:r>
            <a:r>
              <a:rPr lang="en-IN" dirty="0">
                <a:solidFill>
                  <a:schemeClr val="tx1"/>
                </a:solidFill>
              </a:rPr>
              <a:t>on the </a:t>
            </a:r>
            <a:r>
              <a:rPr lang="en-IN" b="1" dirty="0">
                <a:solidFill>
                  <a:schemeClr val="tx1"/>
                </a:solidFill>
              </a:rPr>
              <a:t>number of times a process </a:t>
            </a:r>
            <a:r>
              <a:rPr lang="en-IN" dirty="0">
                <a:solidFill>
                  <a:schemeClr val="tx1"/>
                </a:solidFill>
              </a:rPr>
              <a:t>can enter its critical section while another is waiting ( no starvation).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1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892" y="151227"/>
            <a:ext cx="7955280" cy="692835"/>
          </a:xfrm>
        </p:spPr>
        <p:txBody>
          <a:bodyPr>
            <a:normAutofit fontScale="90000"/>
          </a:bodyPr>
          <a:lstStyle/>
          <a:p>
            <a:r>
              <a:rPr lang="en-IN" b="1" spc="-90" dirty="0"/>
              <a:t>Peterson’s</a:t>
            </a:r>
            <a:r>
              <a:rPr lang="en-IN" b="1" spc="-254" dirty="0"/>
              <a:t> </a:t>
            </a:r>
            <a:r>
              <a:rPr lang="en-IN" b="1" spc="-90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91" y="844061"/>
            <a:ext cx="11204917" cy="5894363"/>
          </a:xfrm>
        </p:spPr>
        <p:txBody>
          <a:bodyPr>
            <a:normAutofit/>
          </a:bodyPr>
          <a:lstStyle/>
          <a:p>
            <a:pPr marL="469900" marR="291465" indent="-457200">
              <a:lnSpc>
                <a:spcPts val="3030"/>
              </a:lnSpc>
              <a:spcBef>
                <a:spcPts val="47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US" spc="-75" dirty="0" smtClean="0"/>
          </a:p>
          <a:p>
            <a:pPr marL="469900" marR="291465" indent="-457200">
              <a:lnSpc>
                <a:spcPts val="3030"/>
              </a:lnSpc>
              <a:spcBef>
                <a:spcPts val="47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75" dirty="0" smtClean="0"/>
              <a:t>One </a:t>
            </a:r>
            <a:r>
              <a:rPr lang="en-US" spc="-165" dirty="0"/>
              <a:t>of </a:t>
            </a:r>
            <a:r>
              <a:rPr lang="en-US" spc="-85" dirty="0"/>
              <a:t>the </a:t>
            </a:r>
            <a:r>
              <a:rPr lang="en-US" spc="-150" dirty="0"/>
              <a:t>good </a:t>
            </a:r>
            <a:r>
              <a:rPr lang="en-US" spc="-114" dirty="0"/>
              <a:t>solution </a:t>
            </a:r>
            <a:r>
              <a:rPr lang="en-US" spc="-100" dirty="0"/>
              <a:t>for </a:t>
            </a:r>
            <a:r>
              <a:rPr lang="en-US" b="1" spc="-170" dirty="0"/>
              <a:t>solving </a:t>
            </a:r>
            <a:r>
              <a:rPr lang="en-US" b="1" spc="-105" dirty="0"/>
              <a:t>critical section </a:t>
            </a:r>
            <a:r>
              <a:rPr lang="en-US" b="1" spc="-560" dirty="0"/>
              <a:t>         </a:t>
            </a:r>
            <a:r>
              <a:rPr lang="en-US" b="1" spc="-120" dirty="0"/>
              <a:t>problem</a:t>
            </a:r>
          </a:p>
          <a:p>
            <a:pPr marL="469900" marR="291465" indent="-457200">
              <a:lnSpc>
                <a:spcPts val="3030"/>
              </a:lnSpc>
              <a:spcBef>
                <a:spcPts val="47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b="1" spc="-120" dirty="0"/>
              <a:t>Software based solution.</a:t>
            </a:r>
            <a:endParaRPr lang="en-US" b="1" dirty="0"/>
          </a:p>
          <a:p>
            <a:pPr marL="469900" indent="-457200">
              <a:lnSpc>
                <a:spcPct val="100000"/>
              </a:lnSpc>
              <a:spcBef>
                <a:spcPts val="215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270" dirty="0"/>
              <a:t>Two </a:t>
            </a:r>
            <a:r>
              <a:rPr lang="en-US" spc="-135" dirty="0"/>
              <a:t>process</a:t>
            </a:r>
            <a:r>
              <a:rPr lang="en-US" spc="-315" dirty="0"/>
              <a:t> </a:t>
            </a:r>
            <a:r>
              <a:rPr lang="en-US" spc="-114" dirty="0"/>
              <a:t>solution</a:t>
            </a:r>
            <a:endParaRPr lang="en-US" dirty="0"/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40" dirty="0"/>
              <a:t>The </a:t>
            </a:r>
            <a:r>
              <a:rPr lang="en-US" spc="-114" dirty="0"/>
              <a:t>two </a:t>
            </a:r>
            <a:r>
              <a:rPr lang="en-US" spc="-145" dirty="0"/>
              <a:t>processes share </a:t>
            </a:r>
            <a:r>
              <a:rPr lang="en-US" spc="-114" dirty="0"/>
              <a:t>two</a:t>
            </a:r>
            <a:r>
              <a:rPr lang="en-US" spc="170" dirty="0"/>
              <a:t> </a:t>
            </a:r>
            <a:r>
              <a:rPr lang="en-US" spc="-145" dirty="0"/>
              <a:t>variables:</a:t>
            </a:r>
            <a:endParaRPr lang="en-US" dirty="0"/>
          </a:p>
          <a:p>
            <a:pPr marL="1247140" lvl="2">
              <a:lnSpc>
                <a:spcPct val="100000"/>
              </a:lnSpc>
              <a:spcBef>
                <a:spcPts val="340"/>
              </a:spcBef>
              <a:buClr>
                <a:schemeClr val="tx1"/>
              </a:buClr>
              <a:buSzPct val="83333"/>
              <a:tabLst>
                <a:tab pos="561340" algn="l"/>
              </a:tabLst>
            </a:pPr>
            <a:r>
              <a:rPr lang="en-US" b="1" spc="-5" dirty="0" err="1"/>
              <a:t>int</a:t>
            </a:r>
            <a:r>
              <a:rPr lang="en-US" b="1" spc="-20" dirty="0"/>
              <a:t> </a:t>
            </a:r>
            <a:r>
              <a:rPr lang="en-US" b="1" spc="-10" dirty="0"/>
              <a:t>turn;</a:t>
            </a:r>
            <a:endParaRPr lang="en-US" dirty="0"/>
          </a:p>
          <a:p>
            <a:pPr marL="1247140" lvl="2">
              <a:lnSpc>
                <a:spcPct val="100000"/>
              </a:lnSpc>
              <a:spcBef>
                <a:spcPts val="180"/>
              </a:spcBef>
              <a:buClr>
                <a:schemeClr val="tx1"/>
              </a:buClr>
              <a:buSzPct val="83333"/>
              <a:tabLst>
                <a:tab pos="561340" algn="l"/>
              </a:tabLst>
            </a:pPr>
            <a:r>
              <a:rPr lang="en-US" b="1" spc="-10" dirty="0"/>
              <a:t>Boolean</a:t>
            </a:r>
            <a:r>
              <a:rPr lang="en-US" b="1" spc="-25" dirty="0"/>
              <a:t> </a:t>
            </a:r>
            <a:r>
              <a:rPr lang="en-US" b="1" spc="-10" dirty="0"/>
              <a:t>flag[2]</a:t>
            </a:r>
            <a:endParaRPr lang="en-US" dirty="0"/>
          </a:p>
          <a:p>
            <a:pPr marL="469900" marR="325755" indent="-457200">
              <a:lnSpc>
                <a:spcPts val="3020"/>
              </a:lnSpc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40" dirty="0" smtClean="0"/>
              <a:t>The </a:t>
            </a:r>
            <a:r>
              <a:rPr lang="en-US" spc="-155" dirty="0"/>
              <a:t>variable </a:t>
            </a:r>
            <a:r>
              <a:rPr lang="en-US" b="1" spc="-5" dirty="0"/>
              <a:t>turn </a:t>
            </a:r>
            <a:r>
              <a:rPr lang="en-US" spc="-135" dirty="0"/>
              <a:t>indicates </a:t>
            </a:r>
            <a:r>
              <a:rPr lang="en-US" spc="-155" dirty="0"/>
              <a:t>whose </a:t>
            </a:r>
            <a:r>
              <a:rPr lang="en-US" spc="-25" dirty="0"/>
              <a:t>turn </a:t>
            </a:r>
            <a:r>
              <a:rPr lang="en-US" spc="-50" dirty="0"/>
              <a:t>it </a:t>
            </a:r>
            <a:r>
              <a:rPr lang="en-US" spc="-180" dirty="0"/>
              <a:t>is </a:t>
            </a:r>
            <a:r>
              <a:rPr lang="en-US" spc="-45" dirty="0"/>
              <a:t>to </a:t>
            </a:r>
            <a:r>
              <a:rPr lang="en-US" spc="-105" dirty="0"/>
              <a:t>enter  </a:t>
            </a:r>
            <a:r>
              <a:rPr lang="en-US" spc="-85" dirty="0"/>
              <a:t>the </a:t>
            </a:r>
            <a:r>
              <a:rPr lang="en-US" spc="-105" dirty="0"/>
              <a:t>critical</a:t>
            </a:r>
            <a:r>
              <a:rPr lang="en-US" spc="-80" dirty="0"/>
              <a:t> </a:t>
            </a:r>
            <a:r>
              <a:rPr lang="en-US" spc="-120" dirty="0"/>
              <a:t>section</a:t>
            </a:r>
            <a:endParaRPr lang="en-US" dirty="0"/>
          </a:p>
          <a:p>
            <a:pPr marL="469900" marR="5080" indent="-457200">
              <a:lnSpc>
                <a:spcPct val="89600"/>
              </a:lnSpc>
              <a:spcBef>
                <a:spcPts val="600"/>
              </a:spcBef>
              <a:buClr>
                <a:schemeClr val="tx1"/>
              </a:buClr>
              <a:buSzPct val="83928"/>
              <a:buFont typeface="Arial" panose="020B0604020202020204" pitchFamily="34" charset="0"/>
              <a:buChar char="•"/>
              <a:tabLst>
                <a:tab pos="287020" algn="l"/>
                <a:tab pos="1624965" algn="l"/>
              </a:tabLst>
            </a:pPr>
            <a:r>
              <a:rPr lang="en-US" spc="-140" dirty="0"/>
              <a:t>The</a:t>
            </a:r>
            <a:r>
              <a:rPr lang="en-US" spc="-80" dirty="0"/>
              <a:t> </a:t>
            </a:r>
            <a:r>
              <a:rPr lang="en-US" b="1" spc="-5" dirty="0"/>
              <a:t>flag	 </a:t>
            </a:r>
            <a:r>
              <a:rPr lang="en-US" spc="-140" dirty="0"/>
              <a:t>array </a:t>
            </a:r>
            <a:r>
              <a:rPr lang="en-US" spc="-180" dirty="0"/>
              <a:t>is </a:t>
            </a:r>
            <a:r>
              <a:rPr lang="en-US" spc="-140" dirty="0"/>
              <a:t>used </a:t>
            </a:r>
            <a:r>
              <a:rPr lang="en-US" spc="-40" dirty="0"/>
              <a:t>to </a:t>
            </a:r>
            <a:r>
              <a:rPr lang="en-US" spc="-125" dirty="0"/>
              <a:t>indicate </a:t>
            </a:r>
            <a:r>
              <a:rPr lang="en-US" spc="-175" dirty="0"/>
              <a:t>if </a:t>
            </a:r>
            <a:r>
              <a:rPr lang="en-US" spc="-225" dirty="0"/>
              <a:t>a </a:t>
            </a:r>
            <a:r>
              <a:rPr lang="en-US" spc="-135" dirty="0"/>
              <a:t>process </a:t>
            </a:r>
            <a:r>
              <a:rPr lang="en-US" spc="-180" dirty="0"/>
              <a:t>is </a:t>
            </a:r>
            <a:r>
              <a:rPr lang="en-US" spc="-145" dirty="0"/>
              <a:t>ready  </a:t>
            </a:r>
            <a:r>
              <a:rPr lang="en-US" spc="-45" dirty="0"/>
              <a:t>to </a:t>
            </a:r>
            <a:r>
              <a:rPr lang="en-US" spc="-55" dirty="0"/>
              <a:t>enter </a:t>
            </a:r>
            <a:r>
              <a:rPr lang="en-US" spc="-85" dirty="0"/>
              <a:t>the </a:t>
            </a:r>
            <a:r>
              <a:rPr lang="en-US" spc="-105" dirty="0"/>
              <a:t>critical </a:t>
            </a:r>
            <a:r>
              <a:rPr lang="en-US" spc="-90" dirty="0"/>
              <a:t>section</a:t>
            </a:r>
            <a:r>
              <a:rPr lang="en-US" spc="-90" dirty="0" smtClean="0"/>
              <a:t>. </a:t>
            </a:r>
            <a:r>
              <a:rPr lang="en-US" b="1" spc="-5" dirty="0">
                <a:solidFill>
                  <a:srgbClr val="00AFEF"/>
                </a:solidFill>
              </a:rPr>
              <a:t>flag[</a:t>
            </a:r>
            <a:r>
              <a:rPr lang="en-US" b="1" spc="-5" dirty="0" err="1">
                <a:solidFill>
                  <a:srgbClr val="00AFEF"/>
                </a:solidFill>
              </a:rPr>
              <a:t>i</a:t>
            </a:r>
            <a:r>
              <a:rPr lang="en-US" b="1" spc="-5" dirty="0">
                <a:solidFill>
                  <a:srgbClr val="00AFEF"/>
                </a:solidFill>
              </a:rPr>
              <a:t>] </a:t>
            </a:r>
            <a:r>
              <a:rPr lang="en-US" b="1" dirty="0">
                <a:solidFill>
                  <a:srgbClr val="00AFEF"/>
                </a:solidFill>
              </a:rPr>
              <a:t>= </a:t>
            </a:r>
            <a:r>
              <a:rPr lang="en-US" b="1" i="1" spc="-5" dirty="0">
                <a:solidFill>
                  <a:srgbClr val="00AFEF"/>
                </a:solidFill>
              </a:rPr>
              <a:t>true </a:t>
            </a:r>
            <a:r>
              <a:rPr lang="en-US" spc="-145" dirty="0">
                <a:solidFill>
                  <a:srgbClr val="00AFEF"/>
                </a:solidFill>
              </a:rPr>
              <a:t>implies  </a:t>
            </a:r>
            <a:r>
              <a:rPr lang="en-US" spc="-90" dirty="0">
                <a:solidFill>
                  <a:srgbClr val="00AFEF"/>
                </a:solidFill>
              </a:rPr>
              <a:t>that </a:t>
            </a:r>
            <a:r>
              <a:rPr lang="en-US" spc="-135" dirty="0">
                <a:solidFill>
                  <a:srgbClr val="00AFEF"/>
                </a:solidFill>
              </a:rPr>
              <a:t>process </a:t>
            </a:r>
            <a:r>
              <a:rPr lang="en-US" b="1" spc="-5" dirty="0">
                <a:solidFill>
                  <a:srgbClr val="00AFEF"/>
                </a:solidFill>
              </a:rPr>
              <a:t>P</a:t>
            </a:r>
            <a:r>
              <a:rPr lang="en-US" b="1" spc="-7" baseline="-20833" dirty="0">
                <a:solidFill>
                  <a:srgbClr val="00AFEF"/>
                </a:solidFill>
              </a:rPr>
              <a:t>i </a:t>
            </a:r>
            <a:r>
              <a:rPr lang="en-US" spc="-180" dirty="0">
                <a:solidFill>
                  <a:srgbClr val="00AFEF"/>
                </a:solidFill>
              </a:rPr>
              <a:t>is</a:t>
            </a:r>
            <a:r>
              <a:rPr lang="en-US" spc="-340" dirty="0">
                <a:solidFill>
                  <a:srgbClr val="00AFEF"/>
                </a:solidFill>
              </a:rPr>
              <a:t> </a:t>
            </a:r>
            <a:r>
              <a:rPr lang="en-US" spc="-140" dirty="0">
                <a:solidFill>
                  <a:srgbClr val="00AFEF"/>
                </a:solidFill>
              </a:rPr>
              <a:t>ready</a:t>
            </a:r>
            <a:r>
              <a:rPr lang="en-US" spc="-140" dirty="0">
                <a:solidFill>
                  <a:srgbClr val="00AFEF"/>
                </a:solidFill>
                <a:latin typeface="Times New Roman"/>
                <a:cs typeface="Times New Roman"/>
              </a:rPr>
              <a:t>!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954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892" y="0"/>
            <a:ext cx="7125286" cy="900332"/>
          </a:xfrm>
        </p:spPr>
        <p:txBody>
          <a:bodyPr/>
          <a:lstStyle/>
          <a:p>
            <a:r>
              <a:rPr lang="en-IN" b="1" spc="-90" dirty="0"/>
              <a:t>Peterson’s</a:t>
            </a:r>
            <a:r>
              <a:rPr lang="en-IN" b="1" spc="-254" dirty="0"/>
              <a:t> </a:t>
            </a:r>
            <a:r>
              <a:rPr lang="en-IN" b="1" spc="-90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92" y="689316"/>
            <a:ext cx="11383108" cy="61686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430"/>
              </a:spcBef>
              <a:buNone/>
            </a:pPr>
            <a:r>
              <a:rPr lang="en-IN" sz="2200" b="1" dirty="0">
                <a:solidFill>
                  <a:srgbClr val="3366FF"/>
                </a:solidFill>
              </a:rPr>
              <a:t>do</a:t>
            </a:r>
            <a:r>
              <a:rPr lang="en-IN" sz="2200" b="1" spc="-5" dirty="0">
                <a:solidFill>
                  <a:srgbClr val="3366FF"/>
                </a:solidFill>
              </a:rPr>
              <a:t> </a:t>
            </a:r>
            <a:r>
              <a:rPr lang="en-IN" sz="2200" b="1" spc="-5" dirty="0"/>
              <a:t>{</a:t>
            </a:r>
            <a:endParaRPr lang="en-IN" sz="2200" b="1" dirty="0"/>
          </a:p>
          <a:p>
            <a:pPr marL="268732" marR="4378325" indent="0">
              <a:lnSpc>
                <a:spcPct val="131200"/>
              </a:lnSpc>
              <a:spcBef>
                <a:spcPts val="209"/>
              </a:spcBef>
              <a:buNone/>
            </a:pPr>
            <a:r>
              <a:rPr lang="en-IN" sz="2200" b="1" spc="-5" dirty="0"/>
              <a:t>flag[</a:t>
            </a:r>
            <a:r>
              <a:rPr lang="en-IN" sz="2200" b="1" spc="-5" dirty="0" err="1"/>
              <a:t>i</a:t>
            </a:r>
            <a:r>
              <a:rPr lang="en-IN" sz="2200" b="1" spc="-5" dirty="0"/>
              <a:t>] =</a:t>
            </a:r>
            <a:r>
              <a:rPr lang="en-IN" sz="2200" b="1" spc="-35" dirty="0"/>
              <a:t> </a:t>
            </a:r>
            <a:r>
              <a:rPr lang="en-IN" sz="2200" b="1" spc="-5" dirty="0"/>
              <a:t>true; </a:t>
            </a:r>
          </a:p>
          <a:p>
            <a:pPr marL="268732" marR="4378325" indent="0">
              <a:lnSpc>
                <a:spcPct val="131200"/>
              </a:lnSpc>
              <a:spcBef>
                <a:spcPts val="209"/>
              </a:spcBef>
              <a:buNone/>
            </a:pPr>
            <a:r>
              <a:rPr lang="en-IN" sz="2200" b="1" spc="-5" dirty="0"/>
              <a:t> turn = </a:t>
            </a:r>
            <a:r>
              <a:rPr lang="en-IN" sz="2200" b="1" dirty="0"/>
              <a:t>j;</a:t>
            </a:r>
          </a:p>
          <a:p>
            <a:pPr marL="26873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200" b="1" spc="-10" dirty="0">
                <a:solidFill>
                  <a:srgbClr val="3366FF"/>
                </a:solidFill>
              </a:rPr>
              <a:t>while </a:t>
            </a:r>
            <a:r>
              <a:rPr lang="en-IN" sz="2200" b="1" spc="-5" dirty="0"/>
              <a:t>(flag[j] &amp;&amp; turn == j) do</a:t>
            </a:r>
            <a:r>
              <a:rPr lang="en-IN" sz="2200" b="1" spc="65" dirty="0"/>
              <a:t> </a:t>
            </a:r>
            <a:r>
              <a:rPr lang="en-IN" sz="2200" b="1" spc="-5" dirty="0"/>
              <a:t>no-op;</a:t>
            </a:r>
            <a:endParaRPr lang="en-IN" sz="2200" b="1" dirty="0"/>
          </a:p>
          <a:p>
            <a:pPr marL="118313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200" b="1" spc="-5" dirty="0"/>
              <a:t>critical</a:t>
            </a:r>
            <a:r>
              <a:rPr lang="en-IN" sz="2200" b="1" spc="-15" dirty="0"/>
              <a:t> </a:t>
            </a:r>
            <a:r>
              <a:rPr lang="en-IN" sz="2200" b="1" spc="-5" dirty="0"/>
              <a:t>section</a:t>
            </a:r>
            <a:endParaRPr lang="en-IN" sz="2200" b="1" dirty="0"/>
          </a:p>
          <a:p>
            <a:pPr marL="26873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200" b="1" spc="-5" dirty="0"/>
              <a:t>flag[</a:t>
            </a:r>
            <a:r>
              <a:rPr lang="en-IN" sz="2200" b="1" spc="-5" dirty="0" err="1"/>
              <a:t>i</a:t>
            </a:r>
            <a:r>
              <a:rPr lang="en-IN" sz="2200" b="1" spc="-5" dirty="0"/>
              <a:t>] =</a:t>
            </a:r>
            <a:r>
              <a:rPr lang="en-IN" sz="2200" b="1" spc="10" dirty="0"/>
              <a:t> </a:t>
            </a:r>
            <a:r>
              <a:rPr lang="en-IN" sz="2200" b="1" spc="-5" dirty="0"/>
              <a:t>false;</a:t>
            </a:r>
            <a:endParaRPr lang="en-IN" sz="2200" b="1" dirty="0"/>
          </a:p>
          <a:p>
            <a:pPr marL="118313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200" b="1" spc="-5" dirty="0"/>
              <a:t>remainder</a:t>
            </a:r>
            <a:r>
              <a:rPr lang="en-IN" sz="2200" b="1" dirty="0"/>
              <a:t> </a:t>
            </a:r>
            <a:r>
              <a:rPr lang="en-IN" sz="2200" b="1" spc="-5" dirty="0"/>
              <a:t>section</a:t>
            </a:r>
            <a:endParaRPr lang="en-IN" sz="22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200" b="1" spc="-5" dirty="0"/>
              <a:t>} </a:t>
            </a:r>
            <a:r>
              <a:rPr lang="en-IN" sz="2200" b="1" spc="-10" dirty="0">
                <a:solidFill>
                  <a:srgbClr val="3366FF"/>
                </a:solidFill>
              </a:rPr>
              <a:t>while</a:t>
            </a:r>
            <a:r>
              <a:rPr lang="en-IN" sz="2200" b="1" spc="5" dirty="0">
                <a:solidFill>
                  <a:srgbClr val="3366FF"/>
                </a:solidFill>
              </a:rPr>
              <a:t> </a:t>
            </a:r>
            <a:r>
              <a:rPr lang="en-IN" sz="2200" b="1" spc="-5" dirty="0"/>
              <a:t>(</a:t>
            </a:r>
            <a:r>
              <a:rPr lang="en-IN" sz="2200" b="1" spc="-5" dirty="0">
                <a:solidFill>
                  <a:srgbClr val="3366FF"/>
                </a:solidFill>
              </a:rPr>
              <a:t>true</a:t>
            </a:r>
            <a:r>
              <a:rPr lang="en-IN" sz="2200" b="1" spc="-5" dirty="0"/>
              <a:t>);</a:t>
            </a:r>
            <a:endParaRPr lang="en-IN" sz="2200" b="1" dirty="0"/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IN" sz="2200" b="1" dirty="0"/>
          </a:p>
          <a:p>
            <a:pPr marL="500380" indent="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None/>
              <a:tabLst>
                <a:tab pos="841375" algn="l"/>
                <a:tab pos="842010" algn="l"/>
              </a:tabLst>
            </a:pPr>
            <a:r>
              <a:rPr lang="en-IN" sz="2200" b="1" spc="-5" dirty="0"/>
              <a:t>Provable that </a:t>
            </a:r>
            <a:r>
              <a:rPr lang="en-IN" sz="2200" b="1" dirty="0"/>
              <a:t>the </a:t>
            </a:r>
            <a:r>
              <a:rPr lang="en-IN" sz="2200" b="1" spc="-5" dirty="0"/>
              <a:t>three </a:t>
            </a:r>
            <a:r>
              <a:rPr lang="en-IN" sz="2200" b="1" dirty="0"/>
              <a:t>CS </a:t>
            </a:r>
            <a:r>
              <a:rPr lang="en-IN" sz="2200" b="1" spc="-5" dirty="0"/>
              <a:t>requirement are</a:t>
            </a:r>
            <a:r>
              <a:rPr lang="en-IN" sz="2200" b="1" dirty="0"/>
              <a:t> met:</a:t>
            </a:r>
          </a:p>
          <a:p>
            <a:pPr marL="1007745" lvl="1" indent="0">
              <a:lnSpc>
                <a:spcPct val="100000"/>
              </a:lnSpc>
              <a:spcBef>
                <a:spcPts val="755"/>
              </a:spcBef>
              <a:buNone/>
              <a:tabLst>
                <a:tab pos="1388110" algn="l"/>
                <a:tab pos="1388745" algn="l"/>
              </a:tabLst>
            </a:pPr>
            <a:r>
              <a:rPr lang="en-IN" sz="2200" b="1" spc="-5" dirty="0" smtClean="0"/>
              <a:t>1.Mutual </a:t>
            </a:r>
            <a:r>
              <a:rPr lang="en-IN" sz="2200" b="1" spc="-5" dirty="0"/>
              <a:t>exclusion is</a:t>
            </a:r>
            <a:r>
              <a:rPr lang="en-IN" sz="2200" b="1" spc="40" dirty="0"/>
              <a:t> </a:t>
            </a:r>
            <a:r>
              <a:rPr lang="en-IN" sz="2200" b="1" spc="-5" dirty="0"/>
              <a:t>preserved</a:t>
            </a:r>
            <a:endParaRPr lang="en-IN" sz="2200" b="1" dirty="0"/>
          </a:p>
          <a:p>
            <a:pPr marL="1132967" indent="0">
              <a:lnSpc>
                <a:spcPct val="100000"/>
              </a:lnSpc>
              <a:spcBef>
                <a:spcPts val="650"/>
              </a:spcBef>
              <a:buNone/>
            </a:pPr>
            <a:r>
              <a:rPr lang="en-IN" sz="2200" b="1" spc="5" dirty="0"/>
              <a:t>P</a:t>
            </a:r>
            <a:r>
              <a:rPr lang="en-IN" sz="2200" b="1" spc="7" baseline="-21367" dirty="0"/>
              <a:t>i </a:t>
            </a:r>
            <a:r>
              <a:rPr lang="en-IN" sz="2200" b="1" spc="-5" dirty="0"/>
              <a:t>enters CS only</a:t>
            </a:r>
            <a:r>
              <a:rPr lang="en-IN" sz="2200" b="1" spc="295" dirty="0"/>
              <a:t> </a:t>
            </a:r>
            <a:r>
              <a:rPr lang="en-IN" sz="2200" b="1" dirty="0"/>
              <a:t>if:</a:t>
            </a:r>
          </a:p>
          <a:p>
            <a:pPr marL="1513966" indent="0">
              <a:lnSpc>
                <a:spcPct val="100000"/>
              </a:lnSpc>
              <a:spcBef>
                <a:spcPts val="825"/>
              </a:spcBef>
              <a:buNone/>
              <a:tabLst>
                <a:tab pos="5057775" algn="l"/>
              </a:tabLst>
            </a:pPr>
            <a:r>
              <a:rPr lang="en-IN" sz="2200" b="1" spc="-5" dirty="0"/>
              <a:t>either flag[j] </a:t>
            </a:r>
            <a:r>
              <a:rPr lang="en-IN" sz="2200" b="1" dirty="0"/>
              <a:t>=</a:t>
            </a:r>
            <a:r>
              <a:rPr lang="en-IN" sz="2200" b="1" spc="-30" dirty="0"/>
              <a:t> </a:t>
            </a:r>
            <a:r>
              <a:rPr lang="en-IN" sz="2200" b="1" spc="-5" dirty="0"/>
              <a:t>false</a:t>
            </a:r>
            <a:r>
              <a:rPr lang="en-IN" sz="2200" b="1" spc="-15" dirty="0"/>
              <a:t> </a:t>
            </a:r>
            <a:r>
              <a:rPr lang="en-IN" sz="2200" b="1" spc="-5" dirty="0" smtClean="0"/>
              <a:t>or  turn </a:t>
            </a:r>
            <a:r>
              <a:rPr lang="en-IN" sz="2200" b="1" dirty="0"/>
              <a:t>=</a:t>
            </a:r>
            <a:r>
              <a:rPr lang="en-IN" sz="2200" b="1" spc="-120" dirty="0"/>
              <a:t> </a:t>
            </a:r>
            <a:r>
              <a:rPr lang="en-IN" sz="2200" b="1" dirty="0" err="1"/>
              <a:t>i</a:t>
            </a:r>
            <a:endParaRPr lang="en-IN" sz="2200" b="1" dirty="0"/>
          </a:p>
          <a:p>
            <a:pPr marL="1007745" lvl="1" indent="0">
              <a:lnSpc>
                <a:spcPct val="100000"/>
              </a:lnSpc>
              <a:spcBef>
                <a:spcPts val="880"/>
              </a:spcBef>
              <a:buNone/>
              <a:tabLst>
                <a:tab pos="1388745" algn="l"/>
                <a:tab pos="1389380" algn="l"/>
              </a:tabLst>
            </a:pPr>
            <a:r>
              <a:rPr lang="en-IN" sz="2200" b="1" spc="-5" dirty="0" smtClean="0"/>
              <a:t>2.Progress </a:t>
            </a:r>
            <a:r>
              <a:rPr lang="en-IN" sz="2200" b="1" spc="-5" dirty="0"/>
              <a:t>requirement </a:t>
            </a:r>
            <a:r>
              <a:rPr lang="en-IN" sz="2200" b="1" dirty="0"/>
              <a:t>is</a:t>
            </a:r>
            <a:r>
              <a:rPr lang="en-IN" sz="2200" b="1" spc="35" dirty="0"/>
              <a:t> </a:t>
            </a:r>
            <a:r>
              <a:rPr lang="en-IN" sz="2200" b="1" spc="-5" dirty="0"/>
              <a:t>satisfied</a:t>
            </a:r>
            <a:endParaRPr lang="en-IN" sz="2200" b="1" dirty="0"/>
          </a:p>
          <a:p>
            <a:pPr marL="1007745" lvl="1" indent="0">
              <a:lnSpc>
                <a:spcPct val="100000"/>
              </a:lnSpc>
              <a:spcBef>
                <a:spcPts val="755"/>
              </a:spcBef>
              <a:buNone/>
              <a:tabLst>
                <a:tab pos="1388110" algn="l"/>
                <a:tab pos="1388745" algn="l"/>
              </a:tabLst>
            </a:pPr>
            <a:r>
              <a:rPr lang="en-IN" sz="2200" b="1" spc="-5" dirty="0" smtClean="0"/>
              <a:t>3.Bounded-waiting </a:t>
            </a:r>
            <a:r>
              <a:rPr lang="en-IN" sz="2200" b="1" spc="-5" dirty="0"/>
              <a:t>requirement is</a:t>
            </a:r>
            <a:r>
              <a:rPr lang="en-IN" sz="2200" b="1" spc="60" dirty="0"/>
              <a:t> </a:t>
            </a:r>
            <a:r>
              <a:rPr lang="en-IN" sz="2200" b="1" dirty="0"/>
              <a:t>met</a:t>
            </a:r>
          </a:p>
          <a:p>
            <a:pPr marL="1414780" lvl="2" indent="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None/>
              <a:tabLst>
                <a:tab pos="1755775" algn="l"/>
                <a:tab pos="1756410" algn="l"/>
              </a:tabLst>
            </a:pPr>
            <a:r>
              <a:rPr lang="en-IN" sz="2200" b="1" spc="-5" dirty="0"/>
              <a:t>But </a:t>
            </a:r>
            <a:r>
              <a:rPr lang="en-IN" sz="2200" b="1" spc="-25" dirty="0"/>
              <a:t>we </a:t>
            </a:r>
            <a:r>
              <a:rPr lang="en-IN" sz="2200" b="1" spc="-5" dirty="0"/>
              <a:t>cannot avoid busy</a:t>
            </a:r>
            <a:r>
              <a:rPr lang="en-IN" sz="2200" b="1" spc="85" dirty="0"/>
              <a:t> </a:t>
            </a:r>
            <a:r>
              <a:rPr lang="en-IN" sz="2200" b="1" spc="-10" dirty="0"/>
              <a:t>waiting</a:t>
            </a:r>
            <a:endParaRPr lang="en-IN" sz="2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11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277837"/>
            <a:ext cx="9249507" cy="735037"/>
          </a:xfrm>
        </p:spPr>
        <p:txBody>
          <a:bodyPr/>
          <a:lstStyle/>
          <a:p>
            <a:r>
              <a:rPr lang="en-IN" b="1" spc="-95" dirty="0"/>
              <a:t>Synchronization</a:t>
            </a:r>
            <a:r>
              <a:rPr lang="en-IN" b="1" spc="-270" dirty="0"/>
              <a:t> </a:t>
            </a:r>
            <a:r>
              <a:rPr lang="en-IN" b="1" spc="-125" dirty="0"/>
              <a:t>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536" y="1336431"/>
            <a:ext cx="11043138" cy="58380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solution to the critical-section problem requires a simple </a:t>
            </a:r>
            <a:r>
              <a:rPr lang="en-US" b="1" dirty="0"/>
              <a:t>tool-a lock.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Race conditions are prevented </a:t>
            </a:r>
            <a:r>
              <a:rPr lang="en-US" dirty="0"/>
              <a:t>by requiring that critical regions be protected by locks.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is, a process must acquire a </a:t>
            </a:r>
            <a:r>
              <a:rPr lang="en-US" b="1" dirty="0"/>
              <a:t>lock </a:t>
            </a:r>
            <a:r>
              <a:rPr lang="en-US" dirty="0"/>
              <a:t>before entering a critical section; it releases the lock when it exits the critical section.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illustrated in Figure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77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04" y="221567"/>
            <a:ext cx="9601200" cy="1485900"/>
          </a:xfrm>
        </p:spPr>
        <p:txBody>
          <a:bodyPr/>
          <a:lstStyle/>
          <a:p>
            <a:r>
              <a:rPr lang="en-IN" spc="-95" dirty="0"/>
              <a:t>Synchronization</a:t>
            </a:r>
            <a:r>
              <a:rPr lang="en-IN" spc="-270" dirty="0"/>
              <a:t> </a:t>
            </a:r>
            <a:r>
              <a:rPr lang="en-IN" spc="-125" dirty="0"/>
              <a:t>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704" y="1153551"/>
            <a:ext cx="11022038" cy="5704449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175" dirty="0"/>
              <a:t>Solution </a:t>
            </a:r>
            <a:r>
              <a:rPr lang="en-US" b="1" spc="-55" dirty="0"/>
              <a:t>to </a:t>
            </a:r>
            <a:r>
              <a:rPr lang="en-US" b="1" spc="-135" dirty="0"/>
              <a:t>Critical-section </a:t>
            </a:r>
            <a:r>
              <a:rPr lang="en-US" b="1" spc="-160" dirty="0"/>
              <a:t>Problem </a:t>
            </a:r>
            <a:r>
              <a:rPr lang="en-US" b="1" spc="-220" dirty="0"/>
              <a:t>Using  </a:t>
            </a:r>
            <a:r>
              <a:rPr lang="en-US" b="1" spc="-325" dirty="0"/>
              <a:t>Locks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45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do</a:t>
            </a:r>
            <a:r>
              <a:rPr lang="en-US" spc="-5" dirty="0"/>
              <a:t> </a:t>
            </a:r>
            <a:r>
              <a:rPr lang="en-US" dirty="0"/>
              <a:t>{</a:t>
            </a:r>
          </a:p>
          <a:p>
            <a:pPr marL="54305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pc="-5" dirty="0"/>
              <a:t>        acquire</a:t>
            </a:r>
            <a:r>
              <a:rPr lang="en-US" spc="-60" dirty="0"/>
              <a:t> </a:t>
            </a:r>
            <a:r>
              <a:rPr lang="en-US" spc="-5" dirty="0"/>
              <a:t>lock</a:t>
            </a:r>
            <a:endParaRPr lang="en-US" dirty="0"/>
          </a:p>
          <a:p>
            <a:pPr marL="927100" marR="2654935" indent="0">
              <a:lnSpc>
                <a:spcPts val="4440"/>
              </a:lnSpc>
              <a:spcBef>
                <a:spcPts val="250"/>
              </a:spcBef>
              <a:buNone/>
            </a:pPr>
            <a:r>
              <a:rPr lang="en-US" spc="-5" dirty="0"/>
              <a:t>               critical section  </a:t>
            </a:r>
          </a:p>
          <a:p>
            <a:pPr marL="927100" marR="2654935" indent="0">
              <a:lnSpc>
                <a:spcPts val="4440"/>
              </a:lnSpc>
              <a:spcBef>
                <a:spcPts val="250"/>
              </a:spcBef>
              <a:buNone/>
            </a:pPr>
            <a:r>
              <a:rPr lang="en-US" spc="-5" dirty="0"/>
              <a:t>release</a:t>
            </a:r>
            <a:r>
              <a:rPr lang="en-US" spc="-10" dirty="0"/>
              <a:t> </a:t>
            </a:r>
            <a:r>
              <a:rPr lang="en-US" spc="-5" dirty="0"/>
              <a:t>lock</a:t>
            </a:r>
            <a:endParaRPr lang="en-US" dirty="0"/>
          </a:p>
          <a:p>
            <a:pPr marL="1457452" indent="0">
              <a:lnSpc>
                <a:spcPct val="100000"/>
              </a:lnSpc>
              <a:spcBef>
                <a:spcPts val="355"/>
              </a:spcBef>
              <a:buNone/>
            </a:pPr>
            <a:r>
              <a:rPr lang="en-US" spc="-5" dirty="0"/>
              <a:t>             remainder</a:t>
            </a:r>
            <a:r>
              <a:rPr lang="en-US" dirty="0"/>
              <a:t> </a:t>
            </a:r>
            <a:r>
              <a:rPr lang="en-US" spc="-5" dirty="0"/>
              <a:t>section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927100" algn="l"/>
              </a:tabLst>
            </a:pPr>
            <a:r>
              <a:rPr lang="en-US" dirty="0"/>
              <a:t>}	</a:t>
            </a:r>
            <a:r>
              <a:rPr lang="en-US" spc="-5" dirty="0">
                <a:solidFill>
                  <a:srgbClr val="3366FF"/>
                </a:solidFill>
              </a:rPr>
              <a:t>while </a:t>
            </a:r>
            <a:r>
              <a:rPr lang="en-US" spc="-5" dirty="0"/>
              <a:t>(</a:t>
            </a:r>
            <a:r>
              <a:rPr lang="en-US" spc="-5" dirty="0">
                <a:solidFill>
                  <a:srgbClr val="3366FF"/>
                </a:solidFill>
              </a:rPr>
              <a:t>true</a:t>
            </a:r>
            <a:r>
              <a:rPr lang="en-US" spc="-5" dirty="0"/>
              <a:t>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91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108" y="112542"/>
            <a:ext cx="8342142" cy="801858"/>
          </a:xfrm>
        </p:spPr>
        <p:txBody>
          <a:bodyPr/>
          <a:lstStyle/>
          <a:p>
            <a:r>
              <a:rPr lang="en-IN" b="1" spc="-95" dirty="0"/>
              <a:t>Synchronization</a:t>
            </a:r>
            <a:r>
              <a:rPr lang="en-IN" b="1" spc="-270" dirty="0"/>
              <a:t> </a:t>
            </a:r>
            <a:r>
              <a:rPr lang="en-IN" b="1" spc="-125" dirty="0"/>
              <a:t>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129" y="1097280"/>
            <a:ext cx="11333871" cy="5943600"/>
          </a:xfrm>
        </p:spPr>
        <p:txBody>
          <a:bodyPr>
            <a:normAutofit/>
          </a:bodyPr>
          <a:lstStyle/>
          <a:p>
            <a:pPr marL="469900" marR="358140" indent="-457200">
              <a:lnSpc>
                <a:spcPts val="2810"/>
              </a:lnSpc>
              <a:spcBef>
                <a:spcPts val="45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225" dirty="0">
                <a:solidFill>
                  <a:schemeClr val="tx1"/>
                </a:solidFill>
              </a:rPr>
              <a:t>Many </a:t>
            </a:r>
            <a:r>
              <a:rPr lang="en-US" spc="-150" dirty="0">
                <a:solidFill>
                  <a:schemeClr val="tx1"/>
                </a:solidFill>
              </a:rPr>
              <a:t>systems </a:t>
            </a:r>
            <a:r>
              <a:rPr lang="en-US" spc="-120" dirty="0">
                <a:solidFill>
                  <a:schemeClr val="tx1"/>
                </a:solidFill>
              </a:rPr>
              <a:t>provide </a:t>
            </a:r>
            <a:r>
              <a:rPr lang="en-US" b="1" spc="-35" dirty="0">
                <a:solidFill>
                  <a:schemeClr val="tx1"/>
                </a:solidFill>
              </a:rPr>
              <a:t>hardware </a:t>
            </a:r>
            <a:r>
              <a:rPr lang="en-US" b="1" spc="20" dirty="0">
                <a:solidFill>
                  <a:schemeClr val="tx1"/>
                </a:solidFill>
              </a:rPr>
              <a:t>support </a:t>
            </a:r>
            <a:r>
              <a:rPr lang="en-US" spc="-95" dirty="0">
                <a:solidFill>
                  <a:schemeClr val="tx1"/>
                </a:solidFill>
              </a:rPr>
              <a:t>for </a:t>
            </a:r>
            <a:r>
              <a:rPr lang="en-US" spc="-120" dirty="0">
                <a:solidFill>
                  <a:schemeClr val="tx1"/>
                </a:solidFill>
              </a:rPr>
              <a:t>implementing </a:t>
            </a:r>
            <a:r>
              <a:rPr lang="en-US" spc="-440" dirty="0">
                <a:solidFill>
                  <a:schemeClr val="tx1"/>
                </a:solidFill>
              </a:rPr>
              <a:t>t h e  </a:t>
            </a:r>
            <a:r>
              <a:rPr lang="en-US" spc="-95" dirty="0">
                <a:solidFill>
                  <a:schemeClr val="tx1"/>
                </a:solidFill>
              </a:rPr>
              <a:t>critical </a:t>
            </a:r>
            <a:r>
              <a:rPr lang="en-US" spc="-110" dirty="0">
                <a:solidFill>
                  <a:schemeClr val="tx1"/>
                </a:solidFill>
              </a:rPr>
              <a:t>section</a:t>
            </a:r>
            <a:r>
              <a:rPr lang="en-US" spc="-25" dirty="0">
                <a:solidFill>
                  <a:schemeClr val="tx1"/>
                </a:solidFill>
              </a:rPr>
              <a:t> </a:t>
            </a:r>
            <a:r>
              <a:rPr lang="en-US" spc="-90" dirty="0">
                <a:solidFill>
                  <a:schemeClr val="tx1"/>
                </a:solidFill>
              </a:rPr>
              <a:t>code.</a:t>
            </a:r>
            <a:endParaRPr lang="en-US" dirty="0">
              <a:solidFill>
                <a:schemeClr val="tx1"/>
              </a:solidFill>
            </a:endParaRPr>
          </a:p>
          <a:p>
            <a:pPr marL="469900" indent="-457200">
              <a:lnSpc>
                <a:spcPct val="100000"/>
              </a:lnSpc>
              <a:spcBef>
                <a:spcPts val="24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80" dirty="0">
                <a:solidFill>
                  <a:schemeClr val="tx1"/>
                </a:solidFill>
              </a:rPr>
              <a:t>All </a:t>
            </a:r>
            <a:r>
              <a:rPr lang="en-US" spc="-114" dirty="0">
                <a:solidFill>
                  <a:schemeClr val="tx1"/>
                </a:solidFill>
              </a:rPr>
              <a:t>solutions </a:t>
            </a:r>
            <a:r>
              <a:rPr lang="en-US" spc="-135" dirty="0">
                <a:solidFill>
                  <a:schemeClr val="tx1"/>
                </a:solidFill>
              </a:rPr>
              <a:t>below </a:t>
            </a:r>
            <a:r>
              <a:rPr lang="en-US" spc="-155" dirty="0">
                <a:solidFill>
                  <a:schemeClr val="tx1"/>
                </a:solidFill>
              </a:rPr>
              <a:t>based </a:t>
            </a:r>
            <a:r>
              <a:rPr lang="en-US" spc="-110" dirty="0">
                <a:solidFill>
                  <a:schemeClr val="tx1"/>
                </a:solidFill>
              </a:rPr>
              <a:t>on </a:t>
            </a:r>
            <a:r>
              <a:rPr lang="en-US" spc="-135" dirty="0">
                <a:solidFill>
                  <a:schemeClr val="tx1"/>
                </a:solidFill>
              </a:rPr>
              <a:t>idea </a:t>
            </a:r>
            <a:r>
              <a:rPr lang="en-US" spc="-150" dirty="0">
                <a:solidFill>
                  <a:schemeClr val="tx1"/>
                </a:solidFill>
              </a:rPr>
              <a:t>of</a:t>
            </a:r>
            <a:r>
              <a:rPr lang="en-US" spc="335" dirty="0">
                <a:solidFill>
                  <a:schemeClr val="tx1"/>
                </a:solidFill>
              </a:rPr>
              <a:t> </a:t>
            </a:r>
            <a:r>
              <a:rPr lang="en-US" b="1" spc="45" dirty="0">
                <a:solidFill>
                  <a:schemeClr val="tx1"/>
                </a:solidFill>
              </a:rPr>
              <a:t>locking</a:t>
            </a:r>
            <a:endParaRPr lang="en-US" dirty="0">
              <a:solidFill>
                <a:schemeClr val="tx1"/>
              </a:solidFill>
            </a:endParaRPr>
          </a:p>
          <a:p>
            <a:pPr marL="1132840" lvl="2" indent="-342900">
              <a:lnSpc>
                <a:spcPct val="100000"/>
              </a:lnSpc>
              <a:spcBef>
                <a:spcPts val="13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85" dirty="0">
                <a:solidFill>
                  <a:schemeClr val="tx1"/>
                </a:solidFill>
              </a:rPr>
              <a:t>Protecting </a:t>
            </a:r>
            <a:r>
              <a:rPr lang="en-US" spc="-90" dirty="0">
                <a:solidFill>
                  <a:schemeClr val="tx1"/>
                </a:solidFill>
              </a:rPr>
              <a:t>critical </a:t>
            </a:r>
            <a:r>
              <a:rPr lang="en-US" spc="-110" dirty="0">
                <a:solidFill>
                  <a:schemeClr val="tx1"/>
                </a:solidFill>
              </a:rPr>
              <a:t>regions </a:t>
            </a:r>
            <a:r>
              <a:rPr lang="en-US" spc="-170" dirty="0">
                <a:solidFill>
                  <a:schemeClr val="tx1"/>
                </a:solidFill>
              </a:rPr>
              <a:t>via</a:t>
            </a:r>
            <a:r>
              <a:rPr lang="en-US" spc="20" dirty="0">
                <a:solidFill>
                  <a:schemeClr val="tx1"/>
                </a:solidFill>
              </a:rPr>
              <a:t> </a:t>
            </a:r>
            <a:r>
              <a:rPr lang="en-US" spc="-130" dirty="0">
                <a:solidFill>
                  <a:schemeClr val="tx1"/>
                </a:solidFill>
              </a:rPr>
              <a:t>locks</a:t>
            </a:r>
            <a:endParaRPr lang="en-US" dirty="0">
              <a:solidFill>
                <a:schemeClr val="tx1"/>
              </a:solidFill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10" dirty="0">
                <a:solidFill>
                  <a:schemeClr val="tx1"/>
                </a:solidFill>
              </a:rPr>
              <a:t>Modern </a:t>
            </a:r>
            <a:r>
              <a:rPr lang="en-US" spc="-150" dirty="0">
                <a:solidFill>
                  <a:schemeClr val="tx1"/>
                </a:solidFill>
              </a:rPr>
              <a:t>machines </a:t>
            </a:r>
            <a:r>
              <a:rPr lang="en-US" spc="-120" dirty="0">
                <a:solidFill>
                  <a:schemeClr val="tx1"/>
                </a:solidFill>
              </a:rPr>
              <a:t>provide </a:t>
            </a:r>
            <a:r>
              <a:rPr lang="en-US" spc="-145" dirty="0">
                <a:solidFill>
                  <a:schemeClr val="tx1"/>
                </a:solidFill>
              </a:rPr>
              <a:t>special </a:t>
            </a:r>
            <a:r>
              <a:rPr lang="en-US" b="1" dirty="0">
                <a:solidFill>
                  <a:schemeClr val="tx1"/>
                </a:solidFill>
              </a:rPr>
              <a:t>atomic </a:t>
            </a:r>
            <a:r>
              <a:rPr lang="en-US" b="1" spc="-35" dirty="0">
                <a:solidFill>
                  <a:schemeClr val="tx1"/>
                </a:solidFill>
              </a:rPr>
              <a:t>hardware</a:t>
            </a:r>
            <a:r>
              <a:rPr lang="en-US" b="1" spc="145" dirty="0">
                <a:solidFill>
                  <a:schemeClr val="tx1"/>
                </a:solidFill>
              </a:rPr>
              <a:t> </a:t>
            </a:r>
            <a:r>
              <a:rPr lang="en-US" b="1" spc="5" dirty="0">
                <a:solidFill>
                  <a:schemeClr val="tx1"/>
                </a:solidFill>
              </a:rPr>
              <a:t>instructions</a:t>
            </a:r>
            <a:endParaRPr lang="en-US" dirty="0">
              <a:solidFill>
                <a:schemeClr val="tx1"/>
              </a:solidFill>
            </a:endParaRPr>
          </a:p>
          <a:p>
            <a:pPr marL="1132840" lvl="2" indent="-342900">
              <a:lnSpc>
                <a:spcPct val="100000"/>
              </a:lnSpc>
              <a:spcBef>
                <a:spcPts val="13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b="1" spc="-5" dirty="0">
                <a:solidFill>
                  <a:schemeClr val="tx1"/>
                </a:solidFill>
              </a:rPr>
              <a:t>Atomic </a:t>
            </a:r>
            <a:r>
              <a:rPr lang="en-US" spc="245" dirty="0">
                <a:solidFill>
                  <a:schemeClr val="tx1"/>
                </a:solidFill>
              </a:rPr>
              <a:t>=</a:t>
            </a:r>
            <a:r>
              <a:rPr lang="en-US" spc="-110" dirty="0">
                <a:solidFill>
                  <a:schemeClr val="tx1"/>
                </a:solidFill>
              </a:rPr>
              <a:t> </a:t>
            </a:r>
            <a:r>
              <a:rPr lang="en-US" spc="-65" dirty="0">
                <a:solidFill>
                  <a:schemeClr val="tx1"/>
                </a:solidFill>
              </a:rPr>
              <a:t>non-interruptible</a:t>
            </a:r>
            <a:endParaRPr lang="en-US" dirty="0">
              <a:solidFill>
                <a:schemeClr val="tx1"/>
              </a:solidFill>
            </a:endParaRPr>
          </a:p>
          <a:p>
            <a:pPr marL="1132840" lvl="2" indent="-342900">
              <a:lnSpc>
                <a:spcPts val="2875"/>
              </a:lnSpc>
              <a:spcBef>
                <a:spcPts val="32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b="1" spc="-5" dirty="0" err="1">
                <a:solidFill>
                  <a:schemeClr val="tx1"/>
                </a:solidFill>
              </a:rPr>
              <a:t>test_and_set</a:t>
            </a:r>
            <a:r>
              <a:rPr lang="en-US" b="1" spc="15" dirty="0">
                <a:solidFill>
                  <a:schemeClr val="tx1"/>
                </a:solidFill>
              </a:rPr>
              <a:t> </a:t>
            </a:r>
            <a:r>
              <a:rPr lang="en-US" spc="-5" dirty="0">
                <a:solidFill>
                  <a:schemeClr val="tx1"/>
                </a:solidFill>
              </a:rPr>
              <a:t>instruction</a:t>
            </a:r>
            <a:endParaRPr lang="en-US" dirty="0">
              <a:solidFill>
                <a:schemeClr val="tx1"/>
              </a:solidFill>
            </a:endParaRPr>
          </a:p>
          <a:p>
            <a:pPr marL="1407160" lvl="3" indent="-342900">
              <a:lnSpc>
                <a:spcPts val="2395"/>
              </a:lnSpc>
              <a:buClr>
                <a:schemeClr val="tx1"/>
              </a:buClr>
              <a:buSzPct val="85000"/>
              <a:tabLst>
                <a:tab pos="836294" algn="l"/>
              </a:tabLst>
            </a:pPr>
            <a:r>
              <a:rPr lang="en-US" spc="-45" dirty="0">
                <a:solidFill>
                  <a:schemeClr val="tx1"/>
                </a:solidFill>
              </a:rPr>
              <a:t>test </a:t>
            </a:r>
            <a:r>
              <a:rPr lang="en-US" spc="-90" dirty="0">
                <a:solidFill>
                  <a:schemeClr val="tx1"/>
                </a:solidFill>
              </a:rPr>
              <a:t>memory word </a:t>
            </a:r>
            <a:r>
              <a:rPr lang="en-US" spc="-110" dirty="0">
                <a:solidFill>
                  <a:schemeClr val="tx1"/>
                </a:solidFill>
              </a:rPr>
              <a:t>and </a:t>
            </a:r>
            <a:r>
              <a:rPr lang="en-US" spc="-65" dirty="0">
                <a:solidFill>
                  <a:schemeClr val="tx1"/>
                </a:solidFill>
              </a:rPr>
              <a:t>set</a:t>
            </a:r>
            <a:r>
              <a:rPr lang="en-US" spc="45" dirty="0">
                <a:solidFill>
                  <a:schemeClr val="tx1"/>
                </a:solidFill>
              </a:rPr>
              <a:t> </a:t>
            </a:r>
            <a:r>
              <a:rPr lang="en-US" spc="-125" dirty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  <a:p>
            <a:pPr marL="1132840" lvl="2" indent="-342900">
              <a:lnSpc>
                <a:spcPct val="100000"/>
              </a:lnSpc>
              <a:spcBef>
                <a:spcPts val="27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b="1" spc="-5" dirty="0" err="1">
                <a:solidFill>
                  <a:schemeClr val="tx1"/>
                </a:solidFill>
              </a:rPr>
              <a:t>compare_and_swap</a:t>
            </a:r>
            <a:r>
              <a:rPr lang="en-US" b="1" spc="5" dirty="0">
                <a:solidFill>
                  <a:schemeClr val="tx1"/>
                </a:solidFill>
              </a:rPr>
              <a:t> </a:t>
            </a:r>
            <a:r>
              <a:rPr lang="en-US" spc="-5" dirty="0">
                <a:solidFill>
                  <a:schemeClr val="tx1"/>
                </a:solidFill>
              </a:rPr>
              <a:t>instruction</a:t>
            </a:r>
            <a:endParaRPr lang="en-US" dirty="0">
              <a:solidFill>
                <a:schemeClr val="tx1"/>
              </a:solidFill>
            </a:endParaRPr>
          </a:p>
          <a:p>
            <a:pPr marL="1407160" lvl="3" indent="-3429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85000"/>
              <a:tabLst>
                <a:tab pos="836294" algn="l"/>
              </a:tabLst>
            </a:pPr>
            <a:r>
              <a:rPr lang="en-US" spc="-145" dirty="0">
                <a:solidFill>
                  <a:schemeClr val="tx1"/>
                </a:solidFill>
              </a:rPr>
              <a:t>swap </a:t>
            </a:r>
            <a:r>
              <a:rPr lang="en-US" spc="-70" dirty="0">
                <a:solidFill>
                  <a:schemeClr val="tx1"/>
                </a:solidFill>
              </a:rPr>
              <a:t>contents </a:t>
            </a:r>
            <a:r>
              <a:rPr lang="en-US" spc="-114" dirty="0">
                <a:solidFill>
                  <a:schemeClr val="tx1"/>
                </a:solidFill>
              </a:rPr>
              <a:t>of </a:t>
            </a:r>
            <a:r>
              <a:rPr lang="en-US" spc="-80" dirty="0">
                <a:solidFill>
                  <a:schemeClr val="tx1"/>
                </a:solidFill>
              </a:rPr>
              <a:t>two </a:t>
            </a:r>
            <a:r>
              <a:rPr lang="en-US" spc="-95" dirty="0">
                <a:solidFill>
                  <a:schemeClr val="tx1"/>
                </a:solidFill>
              </a:rPr>
              <a:t>memory</a:t>
            </a:r>
            <a:r>
              <a:rPr lang="en-US" spc="135" dirty="0">
                <a:solidFill>
                  <a:schemeClr val="tx1"/>
                </a:solidFill>
              </a:rPr>
              <a:t> </a:t>
            </a:r>
            <a:r>
              <a:rPr lang="en-US" spc="-100" dirty="0">
                <a:solidFill>
                  <a:schemeClr val="tx1"/>
                </a:solidFill>
              </a:rPr>
              <a:t>words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25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298" y="137160"/>
            <a:ext cx="9277644" cy="720969"/>
          </a:xfrm>
        </p:spPr>
        <p:txBody>
          <a:bodyPr/>
          <a:lstStyle/>
          <a:p>
            <a:r>
              <a:rPr lang="en-IN" b="1" spc="-95" dirty="0"/>
              <a:t>Synchronization</a:t>
            </a:r>
            <a:r>
              <a:rPr lang="en-IN" b="1" spc="-270" dirty="0"/>
              <a:t> </a:t>
            </a:r>
            <a:r>
              <a:rPr lang="en-IN" b="1" spc="-125" dirty="0"/>
              <a:t>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2" y="1167618"/>
            <a:ext cx="10958732" cy="5690382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92705" algn="l"/>
              </a:tabLst>
            </a:pPr>
            <a:r>
              <a:rPr lang="en-US" spc="-785" dirty="0">
                <a:solidFill>
                  <a:schemeClr val="tx1"/>
                </a:solidFill>
              </a:rPr>
              <a:t> </a:t>
            </a:r>
            <a:r>
              <a:rPr lang="en-US" spc="-105" dirty="0" err="1">
                <a:solidFill>
                  <a:schemeClr val="tx1"/>
                </a:solidFill>
              </a:rPr>
              <a:t>test_and_set</a:t>
            </a:r>
            <a:r>
              <a:rPr lang="en-US" spc="-105" dirty="0">
                <a:solidFill>
                  <a:schemeClr val="tx1"/>
                </a:solidFill>
              </a:rPr>
              <a:t>	</a:t>
            </a:r>
            <a:r>
              <a:rPr lang="en-US" spc="-120" dirty="0">
                <a:solidFill>
                  <a:schemeClr val="tx1"/>
                </a:solidFill>
              </a:rPr>
              <a:t>Instruction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5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pc="-5" dirty="0">
                <a:solidFill>
                  <a:schemeClr val="tx1"/>
                </a:solidFill>
              </a:rPr>
              <a:t>           </a:t>
            </a:r>
            <a:r>
              <a:rPr lang="en-US" spc="-5" dirty="0" err="1">
                <a:solidFill>
                  <a:schemeClr val="tx1"/>
                </a:solidFill>
              </a:rPr>
              <a:t>boolean</a:t>
            </a:r>
            <a:r>
              <a:rPr lang="en-US" spc="-5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test_and_set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spc="-50" dirty="0">
                <a:solidFill>
                  <a:schemeClr val="tx1"/>
                </a:solidFill>
              </a:rPr>
              <a:t> </a:t>
            </a:r>
            <a:r>
              <a:rPr lang="en-US" spc="-5" dirty="0">
                <a:solidFill>
                  <a:schemeClr val="tx1"/>
                </a:solidFill>
              </a:rPr>
              <a:t>&amp;lock)</a:t>
            </a:r>
            <a:endParaRPr lang="en-US" dirty="0">
              <a:solidFill>
                <a:schemeClr val="tx1"/>
              </a:solidFill>
            </a:endParaRPr>
          </a:p>
          <a:p>
            <a:pPr marL="1338707" indent="0">
              <a:lnSpc>
                <a:spcPct val="100000"/>
              </a:lnSpc>
              <a:spcBef>
                <a:spcPts val="215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2700020" marR="928369" indent="0">
              <a:lnSpc>
                <a:spcPts val="4060"/>
              </a:lnSpc>
              <a:spcBef>
                <a:spcPts val="170"/>
              </a:spcBef>
              <a:buNone/>
            </a:pPr>
            <a:r>
              <a:rPr lang="en-US" spc="-5" dirty="0" err="1">
                <a:solidFill>
                  <a:schemeClr val="tx1"/>
                </a:solidFill>
              </a:rPr>
              <a:t>boolean</a:t>
            </a:r>
            <a:r>
              <a:rPr lang="en-US" spc="-5" dirty="0">
                <a:solidFill>
                  <a:schemeClr val="tx1"/>
                </a:solidFill>
              </a:rPr>
              <a:t> temp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spc="-5" dirty="0">
                <a:solidFill>
                  <a:schemeClr val="tx1"/>
                </a:solidFill>
              </a:rPr>
              <a:t>lock; </a:t>
            </a:r>
            <a:endParaRPr lang="en-US" spc="-5" dirty="0" smtClean="0">
              <a:solidFill>
                <a:schemeClr val="tx1"/>
              </a:solidFill>
            </a:endParaRPr>
          </a:p>
          <a:p>
            <a:pPr marL="2700020" marR="928369" indent="0">
              <a:lnSpc>
                <a:spcPts val="4060"/>
              </a:lnSpc>
              <a:spcBef>
                <a:spcPts val="170"/>
              </a:spcBef>
              <a:buNone/>
            </a:pPr>
            <a:r>
              <a:rPr lang="en-US" spc="-5" dirty="0" smtClean="0">
                <a:solidFill>
                  <a:schemeClr val="tx1"/>
                </a:solidFill>
              </a:rPr>
              <a:t>lock</a:t>
            </a:r>
            <a:r>
              <a:rPr lang="en-US" spc="-5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true;</a:t>
            </a:r>
          </a:p>
          <a:p>
            <a:pPr marL="2700020" marR="928369" indent="0">
              <a:lnSpc>
                <a:spcPts val="4060"/>
              </a:lnSpc>
              <a:spcBef>
                <a:spcPts val="170"/>
              </a:spcBef>
              <a:buNone/>
            </a:pPr>
            <a:r>
              <a:rPr lang="en-US" spc="-5" dirty="0" smtClean="0">
                <a:solidFill>
                  <a:schemeClr val="tx1"/>
                </a:solidFill>
              </a:rPr>
              <a:t>return </a:t>
            </a:r>
            <a:r>
              <a:rPr lang="en-US" spc="-5" dirty="0">
                <a:solidFill>
                  <a:schemeClr val="tx1"/>
                </a:solidFill>
              </a:rPr>
              <a:t>temp;</a:t>
            </a:r>
            <a:endParaRPr lang="en-US" dirty="0">
              <a:solidFill>
                <a:schemeClr val="tx1"/>
              </a:solidFill>
            </a:endParaRPr>
          </a:p>
          <a:p>
            <a:pPr marL="2072132" indent="0">
              <a:lnSpc>
                <a:spcPct val="100000"/>
              </a:lnSpc>
              <a:spcBef>
                <a:spcPts val="215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83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822" y="422031"/>
            <a:ext cx="10311618" cy="5866227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45" dirty="0">
                <a:latin typeface="Times New Roman"/>
                <a:cs typeface="Times New Roman"/>
              </a:rPr>
              <a:t>Shared </a:t>
            </a:r>
            <a:r>
              <a:rPr lang="en-US" spc="-114" dirty="0" err="1">
                <a:latin typeface="Times New Roman"/>
                <a:cs typeface="Times New Roman"/>
              </a:rPr>
              <a:t>boolean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130" dirty="0">
                <a:latin typeface="Times New Roman"/>
                <a:cs typeface="Times New Roman"/>
              </a:rPr>
              <a:t>variable </a:t>
            </a:r>
            <a:r>
              <a:rPr lang="en-US" spc="-70" dirty="0">
                <a:latin typeface="Times New Roman"/>
                <a:cs typeface="Times New Roman"/>
              </a:rPr>
              <a:t>lock, </a:t>
            </a:r>
            <a:r>
              <a:rPr lang="en-US" spc="-110" dirty="0">
                <a:latin typeface="Times New Roman"/>
                <a:cs typeface="Times New Roman"/>
              </a:rPr>
              <a:t>initialized </a:t>
            </a:r>
            <a:r>
              <a:rPr lang="en-US" spc="-35" dirty="0">
                <a:latin typeface="Times New Roman"/>
                <a:cs typeface="Times New Roman"/>
              </a:rPr>
              <a:t>to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300" dirty="0">
                <a:latin typeface="Times New Roman"/>
                <a:cs typeface="Times New Roman"/>
              </a:rPr>
              <a:t>FALSE</a:t>
            </a:r>
            <a:endParaRPr lang="en-US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00" dirty="0">
                <a:latin typeface="Times New Roman"/>
                <a:cs typeface="Times New Roman"/>
              </a:rPr>
              <a:t>Solution: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chemeClr val="tx1"/>
              </a:buClr>
            </a:pPr>
            <a:endParaRPr lang="en-US" dirty="0">
              <a:latin typeface="Times New Roman"/>
              <a:cs typeface="Times New Roman"/>
            </a:endParaRPr>
          </a:p>
          <a:p>
            <a:pPr marL="689102" indent="0">
              <a:lnSpc>
                <a:spcPct val="100000"/>
              </a:lnSpc>
              <a:buNone/>
            </a:pPr>
            <a:r>
              <a:rPr lang="en-US" spc="-105" dirty="0">
                <a:solidFill>
                  <a:schemeClr val="tx1"/>
                </a:solidFill>
                <a:latin typeface="Times New Roman"/>
                <a:cs typeface="Times New Roman"/>
              </a:rPr>
              <a:t>do</a:t>
            </a:r>
            <a:r>
              <a:rPr lang="en-US" spc="-1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</a:p>
          <a:p>
            <a:pPr marL="1062482" indent="0">
              <a:lnSpc>
                <a:spcPct val="100000"/>
              </a:lnSpc>
              <a:spcBef>
                <a:spcPts val="30"/>
              </a:spcBef>
              <a:buNone/>
            </a:pPr>
            <a:r>
              <a:rPr lang="en-US" spc="-120" dirty="0">
                <a:solidFill>
                  <a:schemeClr val="tx1"/>
                </a:solidFill>
                <a:latin typeface="Times New Roman"/>
                <a:cs typeface="Times New Roman"/>
              </a:rPr>
              <a:t>while </a:t>
            </a:r>
            <a:r>
              <a:rPr lang="en-US" spc="-50" dirty="0">
                <a:solidFill>
                  <a:schemeClr val="tx1"/>
                </a:solidFill>
                <a:latin typeface="Times New Roman"/>
                <a:cs typeface="Times New Roman"/>
              </a:rPr>
              <a:t>( </a:t>
            </a:r>
            <a:r>
              <a:rPr lang="en-US" spc="-160" dirty="0" err="1">
                <a:solidFill>
                  <a:schemeClr val="tx1"/>
                </a:solidFill>
                <a:latin typeface="Times New Roman"/>
                <a:cs typeface="Times New Roman"/>
              </a:rPr>
              <a:t>TestAndSet</a:t>
            </a:r>
            <a:r>
              <a:rPr lang="en-US" spc="-1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45" dirty="0">
                <a:solidFill>
                  <a:schemeClr val="tx1"/>
                </a:solidFill>
                <a:latin typeface="Times New Roman"/>
                <a:cs typeface="Times New Roman"/>
              </a:rPr>
              <a:t>(&amp;lock </a:t>
            </a:r>
            <a:r>
              <a:rPr lang="en-US" spc="-50" dirty="0">
                <a:solidFill>
                  <a:schemeClr val="tx1"/>
                </a:solidFill>
                <a:latin typeface="Times New Roman"/>
                <a:cs typeface="Times New Roman"/>
              </a:rPr>
              <a:t>))</a:t>
            </a:r>
            <a:r>
              <a:rPr lang="en-US" spc="-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30" dirty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745742" indent="0">
              <a:lnSpc>
                <a:spcPct val="100000"/>
              </a:lnSpc>
              <a:spcBef>
                <a:spcPts val="20"/>
              </a:spcBef>
              <a:buNone/>
              <a:tabLst>
                <a:tab pos="2707005" algn="l"/>
              </a:tabLst>
            </a:pPr>
            <a:r>
              <a:rPr lang="en-US" spc="530" dirty="0">
                <a:solidFill>
                  <a:schemeClr val="tx1"/>
                </a:solidFill>
                <a:latin typeface="Times New Roman"/>
                <a:cs typeface="Times New Roman"/>
              </a:rPr>
              <a:t>//	</a:t>
            </a:r>
            <a:r>
              <a:rPr lang="en-US" spc="-90" dirty="0">
                <a:solidFill>
                  <a:schemeClr val="tx1"/>
                </a:solidFill>
                <a:latin typeface="Times New Roman"/>
                <a:cs typeface="Times New Roman"/>
              </a:rPr>
              <a:t>critical</a:t>
            </a:r>
            <a:r>
              <a:rPr lang="en-US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5" dirty="0">
                <a:solidFill>
                  <a:schemeClr val="tx1"/>
                </a:solidFill>
                <a:latin typeface="Times New Roman"/>
                <a:cs typeface="Times New Roman"/>
              </a:rPr>
              <a:t>section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2482" indent="0">
              <a:lnSpc>
                <a:spcPct val="100000"/>
              </a:lnSpc>
              <a:buNone/>
            </a:pPr>
            <a:r>
              <a:rPr lang="en-US" spc="-114" dirty="0">
                <a:solidFill>
                  <a:schemeClr val="tx1"/>
                </a:solidFill>
                <a:latin typeface="Times New Roman"/>
                <a:cs typeface="Times New Roman"/>
              </a:rPr>
              <a:t>lock </a:t>
            </a:r>
            <a:r>
              <a:rPr lang="en-US" spc="245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45" dirty="0">
                <a:solidFill>
                  <a:schemeClr val="tx1"/>
                </a:solidFill>
                <a:latin typeface="Times New Roman"/>
                <a:cs typeface="Times New Roman"/>
              </a:rPr>
              <a:t>FALSE;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745742" indent="0">
              <a:lnSpc>
                <a:spcPct val="100000"/>
              </a:lnSpc>
              <a:spcBef>
                <a:spcPts val="5"/>
              </a:spcBef>
              <a:buNone/>
              <a:tabLst>
                <a:tab pos="2842895" algn="l"/>
              </a:tabLst>
            </a:pPr>
            <a:r>
              <a:rPr lang="en-US" spc="530" dirty="0">
                <a:solidFill>
                  <a:schemeClr val="tx1"/>
                </a:solidFill>
                <a:latin typeface="Times New Roman"/>
                <a:cs typeface="Times New Roman"/>
              </a:rPr>
              <a:t>//	</a:t>
            </a:r>
            <a:r>
              <a:rPr lang="en-US" spc="-90" dirty="0">
                <a:solidFill>
                  <a:schemeClr val="tx1"/>
                </a:solidFill>
                <a:latin typeface="Times New Roman"/>
                <a:cs typeface="Times New Roman"/>
              </a:rPr>
              <a:t>remainder</a:t>
            </a:r>
            <a:r>
              <a:rPr lang="en-US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5" dirty="0">
                <a:solidFill>
                  <a:schemeClr val="tx1"/>
                </a:solidFill>
                <a:latin typeface="Times New Roman"/>
                <a:cs typeface="Times New Roman"/>
              </a:rPr>
              <a:t>section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55"/>
              </a:spcBef>
              <a:buNone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9857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} </a:t>
            </a:r>
            <a:r>
              <a:rPr lang="en-US" spc="-120" dirty="0">
                <a:solidFill>
                  <a:schemeClr val="tx1"/>
                </a:solidFill>
                <a:latin typeface="Times New Roman"/>
                <a:cs typeface="Times New Roman"/>
              </a:rPr>
              <a:t>while</a:t>
            </a:r>
            <a:r>
              <a:rPr lang="en-US" spc="-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25" dirty="0">
                <a:solidFill>
                  <a:schemeClr val="tx1"/>
                </a:solidFill>
                <a:latin typeface="Times New Roman"/>
                <a:cs typeface="Times New Roman"/>
              </a:rPr>
              <a:t>(TRUE);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34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24" y="109025"/>
            <a:ext cx="9249508" cy="777240"/>
          </a:xfrm>
        </p:spPr>
        <p:txBody>
          <a:bodyPr/>
          <a:lstStyle/>
          <a:p>
            <a:r>
              <a:rPr lang="en-IN" b="1" spc="-95" dirty="0">
                <a:solidFill>
                  <a:schemeClr val="tx1"/>
                </a:solidFill>
              </a:rPr>
              <a:t>Synchronization</a:t>
            </a:r>
            <a:r>
              <a:rPr lang="en-IN" b="1" spc="-270" dirty="0">
                <a:solidFill>
                  <a:schemeClr val="tx1"/>
                </a:solidFill>
              </a:rPr>
              <a:t> </a:t>
            </a:r>
            <a:r>
              <a:rPr lang="en-IN" b="1" spc="-125" dirty="0">
                <a:solidFill>
                  <a:schemeClr val="tx1"/>
                </a:solidFill>
              </a:rPr>
              <a:t>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822" y="1097280"/>
            <a:ext cx="10564836" cy="5584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175" dirty="0" err="1"/>
              <a:t>compare_and_swap</a:t>
            </a:r>
            <a:r>
              <a:rPr lang="en-US" b="1" spc="-175" dirty="0"/>
              <a:t>  </a:t>
            </a:r>
            <a:r>
              <a:rPr lang="en-US" b="1" spc="-135" dirty="0"/>
              <a:t>Instruction</a:t>
            </a:r>
            <a:endParaRPr lang="en-US" b="1" dirty="0"/>
          </a:p>
          <a:p>
            <a:pPr marL="0" marR="57785" indent="0" algn="ctr">
              <a:lnSpc>
                <a:spcPct val="100000"/>
              </a:lnSpc>
              <a:buNone/>
            </a:pPr>
            <a:endParaRPr lang="en-US" dirty="0" smtClean="0"/>
          </a:p>
          <a:p>
            <a:pPr marL="0" marR="57785" indent="0" algn="ctr">
              <a:lnSpc>
                <a:spcPct val="100000"/>
              </a:lnSpc>
              <a:buNone/>
            </a:pPr>
            <a:r>
              <a:rPr lang="en-US" spc="-190" dirty="0" smtClean="0">
                <a:solidFill>
                  <a:schemeClr val="tx1"/>
                </a:solidFill>
              </a:rPr>
              <a:t>void </a:t>
            </a:r>
            <a:r>
              <a:rPr lang="en-US" spc="-265" dirty="0">
                <a:solidFill>
                  <a:schemeClr val="tx1"/>
                </a:solidFill>
              </a:rPr>
              <a:t>Swap </a:t>
            </a:r>
            <a:r>
              <a:rPr lang="en-US" spc="-140" dirty="0">
                <a:solidFill>
                  <a:schemeClr val="tx1"/>
                </a:solidFill>
              </a:rPr>
              <a:t>(</a:t>
            </a:r>
            <a:r>
              <a:rPr lang="en-US" spc="-140" dirty="0" err="1">
                <a:solidFill>
                  <a:schemeClr val="tx1"/>
                </a:solidFill>
              </a:rPr>
              <a:t>boolean</a:t>
            </a:r>
            <a:r>
              <a:rPr lang="en-US" spc="-140" dirty="0">
                <a:solidFill>
                  <a:schemeClr val="tx1"/>
                </a:solidFill>
              </a:rPr>
              <a:t> </a:t>
            </a:r>
            <a:r>
              <a:rPr lang="en-US" spc="-85" dirty="0">
                <a:solidFill>
                  <a:schemeClr val="tx1"/>
                </a:solidFill>
              </a:rPr>
              <a:t>*a, </a:t>
            </a:r>
            <a:r>
              <a:rPr lang="en-US" spc="-155" dirty="0" err="1">
                <a:solidFill>
                  <a:schemeClr val="tx1"/>
                </a:solidFill>
              </a:rPr>
              <a:t>boolean</a:t>
            </a:r>
            <a:r>
              <a:rPr lang="en-US" spc="-395" dirty="0">
                <a:solidFill>
                  <a:schemeClr val="tx1"/>
                </a:solidFill>
              </a:rPr>
              <a:t> </a:t>
            </a:r>
            <a:r>
              <a:rPr lang="en-US" spc="-120" dirty="0">
                <a:solidFill>
                  <a:schemeClr val="tx1"/>
                </a:solidFill>
              </a:rPr>
              <a:t>*b)</a:t>
            </a:r>
            <a:endParaRPr lang="en-US" dirty="0">
              <a:solidFill>
                <a:schemeClr val="tx1"/>
              </a:solidFill>
            </a:endParaRPr>
          </a:p>
          <a:p>
            <a:pPr marL="2524506" lvl="4" indent="0">
              <a:lnSpc>
                <a:spcPct val="100000"/>
              </a:lnSpc>
              <a:spcBef>
                <a:spcPts val="215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3261741" lvl="4" indent="0">
              <a:lnSpc>
                <a:spcPct val="100000"/>
              </a:lnSpc>
              <a:spcBef>
                <a:spcPts val="219"/>
              </a:spcBef>
              <a:buNone/>
            </a:pPr>
            <a:r>
              <a:rPr lang="en-US" spc="-155" dirty="0" err="1">
                <a:solidFill>
                  <a:schemeClr val="tx1"/>
                </a:solidFill>
              </a:rPr>
              <a:t>boolean</a:t>
            </a:r>
            <a:r>
              <a:rPr lang="en-US" spc="-155" dirty="0">
                <a:solidFill>
                  <a:schemeClr val="tx1"/>
                </a:solidFill>
              </a:rPr>
              <a:t> </a:t>
            </a:r>
            <a:r>
              <a:rPr lang="en-US" spc="-100" dirty="0">
                <a:solidFill>
                  <a:schemeClr val="tx1"/>
                </a:solidFill>
              </a:rPr>
              <a:t>temp </a:t>
            </a:r>
            <a:r>
              <a:rPr lang="en-US" spc="330" dirty="0">
                <a:solidFill>
                  <a:schemeClr val="tx1"/>
                </a:solidFill>
              </a:rPr>
              <a:t>=</a:t>
            </a:r>
            <a:r>
              <a:rPr lang="en-US" spc="-10" dirty="0">
                <a:solidFill>
                  <a:schemeClr val="tx1"/>
                </a:solidFill>
              </a:rPr>
              <a:t> </a:t>
            </a:r>
            <a:r>
              <a:rPr lang="en-US" spc="-114" dirty="0">
                <a:solidFill>
                  <a:schemeClr val="tx1"/>
                </a:solidFill>
              </a:rPr>
              <a:t>*a;</a:t>
            </a:r>
            <a:endParaRPr lang="en-US" dirty="0">
              <a:solidFill>
                <a:schemeClr val="tx1"/>
              </a:solidFill>
            </a:endParaRPr>
          </a:p>
          <a:p>
            <a:pPr marL="3261741" lvl="4" indent="0">
              <a:lnSpc>
                <a:spcPct val="100000"/>
              </a:lnSpc>
              <a:spcBef>
                <a:spcPts val="215"/>
              </a:spcBef>
              <a:buNone/>
            </a:pPr>
            <a:r>
              <a:rPr lang="en-US" spc="-195" dirty="0">
                <a:solidFill>
                  <a:schemeClr val="tx1"/>
                </a:solidFill>
              </a:rPr>
              <a:t>*a </a:t>
            </a:r>
            <a:r>
              <a:rPr lang="en-US" spc="330" dirty="0">
                <a:solidFill>
                  <a:schemeClr val="tx1"/>
                </a:solidFill>
              </a:rPr>
              <a:t>=</a:t>
            </a:r>
            <a:r>
              <a:rPr lang="en-US" spc="25" dirty="0">
                <a:solidFill>
                  <a:schemeClr val="tx1"/>
                </a:solidFill>
              </a:rPr>
              <a:t> </a:t>
            </a:r>
            <a:r>
              <a:rPr lang="en-US" spc="-85" dirty="0">
                <a:solidFill>
                  <a:schemeClr val="tx1"/>
                </a:solidFill>
              </a:rPr>
              <a:t>*b;</a:t>
            </a:r>
            <a:endParaRPr lang="en-US" dirty="0">
              <a:solidFill>
                <a:schemeClr val="tx1"/>
              </a:solidFill>
            </a:endParaRPr>
          </a:p>
          <a:p>
            <a:pPr marL="3261741" lvl="4" indent="0">
              <a:lnSpc>
                <a:spcPct val="100000"/>
              </a:lnSpc>
              <a:spcBef>
                <a:spcPts val="215"/>
              </a:spcBef>
              <a:buNone/>
            </a:pPr>
            <a:r>
              <a:rPr lang="en-US" spc="-155" dirty="0">
                <a:solidFill>
                  <a:schemeClr val="tx1"/>
                </a:solidFill>
              </a:rPr>
              <a:t>*b </a:t>
            </a:r>
            <a:r>
              <a:rPr lang="en-US" spc="330" dirty="0">
                <a:solidFill>
                  <a:schemeClr val="tx1"/>
                </a:solidFill>
              </a:rPr>
              <a:t>=</a:t>
            </a:r>
            <a:r>
              <a:rPr lang="en-US" spc="-15" dirty="0">
                <a:solidFill>
                  <a:schemeClr val="tx1"/>
                </a:solidFill>
              </a:rPr>
              <a:t> </a:t>
            </a:r>
            <a:r>
              <a:rPr lang="en-US" spc="-70" dirty="0">
                <a:solidFill>
                  <a:schemeClr val="tx1"/>
                </a:solidFill>
              </a:rPr>
              <a:t>temp:</a:t>
            </a:r>
            <a:endParaRPr lang="en-US" dirty="0">
              <a:solidFill>
                <a:schemeClr val="tx1"/>
              </a:solidFill>
            </a:endParaRPr>
          </a:p>
          <a:p>
            <a:pPr marL="2524506" lvl="4" indent="0">
              <a:lnSpc>
                <a:spcPct val="100000"/>
              </a:lnSpc>
              <a:spcBef>
                <a:spcPts val="24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2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9151"/>
            <a:ext cx="11043138" cy="6618849"/>
          </a:xfrm>
        </p:spPr>
        <p:txBody>
          <a:bodyPr>
            <a:normAutofit/>
          </a:bodyPr>
          <a:lstStyle/>
          <a:p>
            <a:pPr marL="469900" indent="-457200">
              <a:lnSpc>
                <a:spcPts val="2450"/>
              </a:lnSpc>
              <a:spcBef>
                <a:spcPts val="100"/>
              </a:spcBef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45" dirty="0">
                <a:solidFill>
                  <a:schemeClr val="tx1"/>
                </a:solidFill>
              </a:rPr>
              <a:t>Shared </a:t>
            </a:r>
            <a:r>
              <a:rPr lang="en-US" spc="-150" dirty="0">
                <a:solidFill>
                  <a:schemeClr val="tx1"/>
                </a:solidFill>
              </a:rPr>
              <a:t>Boolean </a:t>
            </a:r>
            <a:r>
              <a:rPr lang="en-US" spc="-130" dirty="0">
                <a:solidFill>
                  <a:schemeClr val="tx1"/>
                </a:solidFill>
              </a:rPr>
              <a:t>variable </a:t>
            </a:r>
            <a:r>
              <a:rPr lang="en-US" spc="-114" dirty="0">
                <a:solidFill>
                  <a:schemeClr val="tx1"/>
                </a:solidFill>
              </a:rPr>
              <a:t>lock </a:t>
            </a:r>
            <a:r>
              <a:rPr lang="en-US" spc="-110" dirty="0">
                <a:solidFill>
                  <a:schemeClr val="tx1"/>
                </a:solidFill>
              </a:rPr>
              <a:t>initialized </a:t>
            </a:r>
            <a:r>
              <a:rPr lang="en-US" spc="-35" dirty="0">
                <a:solidFill>
                  <a:schemeClr val="tx1"/>
                </a:solidFill>
              </a:rPr>
              <a:t>to </a:t>
            </a:r>
            <a:r>
              <a:rPr lang="en-US" spc="-245" dirty="0">
                <a:solidFill>
                  <a:schemeClr val="tx1"/>
                </a:solidFill>
              </a:rPr>
              <a:t>FALSE; </a:t>
            </a:r>
            <a:r>
              <a:rPr lang="en-US" spc="-170" dirty="0">
                <a:solidFill>
                  <a:schemeClr val="tx1"/>
                </a:solidFill>
              </a:rPr>
              <a:t>Each</a:t>
            </a:r>
            <a:r>
              <a:rPr lang="en-US" spc="-150" dirty="0">
                <a:solidFill>
                  <a:schemeClr val="tx1"/>
                </a:solidFill>
              </a:rPr>
              <a:t> </a:t>
            </a:r>
            <a:r>
              <a:rPr lang="en-US" spc="-114" dirty="0">
                <a:solidFill>
                  <a:schemeClr val="tx1"/>
                </a:solidFill>
              </a:rPr>
              <a:t>process </a:t>
            </a:r>
            <a:r>
              <a:rPr lang="en-US" spc="-175" dirty="0">
                <a:solidFill>
                  <a:schemeClr val="tx1"/>
                </a:solidFill>
              </a:rPr>
              <a:t>has </a:t>
            </a:r>
            <a:r>
              <a:rPr lang="en-US" spc="-190" dirty="0">
                <a:solidFill>
                  <a:schemeClr val="tx1"/>
                </a:solidFill>
              </a:rPr>
              <a:t>a </a:t>
            </a:r>
            <a:r>
              <a:rPr lang="en-US" spc="-130" dirty="0">
                <a:solidFill>
                  <a:schemeClr val="tx1"/>
                </a:solidFill>
              </a:rPr>
              <a:t>local </a:t>
            </a:r>
            <a:r>
              <a:rPr lang="en-US" spc="-150" dirty="0">
                <a:solidFill>
                  <a:schemeClr val="tx1"/>
                </a:solidFill>
              </a:rPr>
              <a:t>Boolean </a:t>
            </a:r>
            <a:r>
              <a:rPr lang="en-US" spc="-130" dirty="0">
                <a:solidFill>
                  <a:schemeClr val="tx1"/>
                </a:solidFill>
              </a:rPr>
              <a:t>variable</a:t>
            </a:r>
            <a:r>
              <a:rPr lang="en-US" spc="285" dirty="0">
                <a:solidFill>
                  <a:schemeClr val="tx1"/>
                </a:solidFill>
              </a:rPr>
              <a:t> </a:t>
            </a:r>
            <a:r>
              <a:rPr lang="en-US" spc="-175" dirty="0" smtClean="0">
                <a:solidFill>
                  <a:schemeClr val="tx1"/>
                </a:solidFill>
              </a:rPr>
              <a:t>key</a:t>
            </a:r>
            <a:endParaRPr lang="en-US" spc="-100" dirty="0">
              <a:solidFill>
                <a:schemeClr val="tx1"/>
              </a:solidFill>
            </a:endParaRPr>
          </a:p>
          <a:p>
            <a:pPr marL="469900" indent="-457200">
              <a:lnSpc>
                <a:spcPts val="261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00" dirty="0">
                <a:solidFill>
                  <a:schemeClr val="tx1"/>
                </a:solidFill>
              </a:rPr>
              <a:t>Solution:</a:t>
            </a:r>
            <a:endParaRPr lang="en-US" dirty="0">
              <a:solidFill>
                <a:schemeClr val="tx1"/>
              </a:solidFill>
            </a:endParaRPr>
          </a:p>
          <a:p>
            <a:pPr marL="311277" indent="0">
              <a:lnSpc>
                <a:spcPts val="2615"/>
              </a:lnSpc>
              <a:buNone/>
            </a:pPr>
            <a:r>
              <a:rPr lang="en-US" spc="-105" dirty="0">
                <a:solidFill>
                  <a:schemeClr val="tx1"/>
                </a:solidFill>
              </a:rPr>
              <a:t>do</a:t>
            </a:r>
            <a:r>
              <a:rPr lang="en-US" spc="-7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993902" indent="0">
              <a:lnSpc>
                <a:spcPts val="2615"/>
              </a:lnSpc>
              <a:buNone/>
            </a:pPr>
            <a:r>
              <a:rPr lang="en-US" spc="-175" dirty="0">
                <a:solidFill>
                  <a:schemeClr val="tx1"/>
                </a:solidFill>
              </a:rPr>
              <a:t>key</a:t>
            </a:r>
            <a:r>
              <a:rPr lang="en-US" spc="-65" dirty="0">
                <a:solidFill>
                  <a:schemeClr val="tx1"/>
                </a:solidFill>
              </a:rPr>
              <a:t> </a:t>
            </a:r>
            <a:r>
              <a:rPr lang="en-US" spc="-45" dirty="0">
                <a:solidFill>
                  <a:schemeClr val="tx1"/>
                </a:solidFill>
              </a:rPr>
              <a:t>=</a:t>
            </a:r>
            <a:r>
              <a:rPr lang="en-US" spc="-45" dirty="0" smtClean="0">
                <a:solidFill>
                  <a:schemeClr val="tx1"/>
                </a:solidFill>
              </a:rPr>
              <a:t>TRUE;</a:t>
            </a:r>
            <a:endParaRPr lang="en-US" dirty="0" smtClean="0">
              <a:solidFill>
                <a:schemeClr val="tx1"/>
              </a:solidFill>
            </a:endParaRPr>
          </a:p>
          <a:p>
            <a:pPr marL="993902" indent="0">
              <a:lnSpc>
                <a:spcPts val="2615"/>
              </a:lnSpc>
              <a:buNone/>
            </a:pPr>
            <a:r>
              <a:rPr lang="en-US" spc="-120" dirty="0" smtClean="0">
                <a:solidFill>
                  <a:schemeClr val="tx1"/>
                </a:solidFill>
              </a:rPr>
              <a:t>while </a:t>
            </a:r>
            <a:r>
              <a:rPr lang="en-US" spc="-50" dirty="0">
                <a:solidFill>
                  <a:schemeClr val="tx1"/>
                </a:solidFill>
              </a:rPr>
              <a:t>( </a:t>
            </a:r>
            <a:r>
              <a:rPr lang="en-US" spc="-170" dirty="0">
                <a:solidFill>
                  <a:schemeClr val="tx1"/>
                </a:solidFill>
              </a:rPr>
              <a:t>key </a:t>
            </a:r>
            <a:r>
              <a:rPr lang="en-US" spc="240" dirty="0">
                <a:solidFill>
                  <a:schemeClr val="tx1"/>
                </a:solidFill>
              </a:rPr>
              <a:t>==</a:t>
            </a:r>
            <a:r>
              <a:rPr lang="en-US" spc="-220" dirty="0">
                <a:solidFill>
                  <a:schemeClr val="tx1"/>
                </a:solidFill>
              </a:rPr>
              <a:t> </a:t>
            </a:r>
            <a:r>
              <a:rPr lang="en-US" spc="-170" dirty="0">
                <a:solidFill>
                  <a:schemeClr val="tx1"/>
                </a:solidFill>
              </a:rPr>
              <a:t>TRUE)</a:t>
            </a:r>
            <a:endParaRPr lang="en-US" dirty="0">
              <a:solidFill>
                <a:schemeClr val="tx1"/>
              </a:solidFill>
            </a:endParaRPr>
          </a:p>
          <a:p>
            <a:pPr marL="2212086" lvl="1" indent="0">
              <a:lnSpc>
                <a:spcPts val="2750"/>
              </a:lnSpc>
              <a:buNone/>
            </a:pPr>
            <a:r>
              <a:rPr lang="en-US" spc="-200" dirty="0">
                <a:solidFill>
                  <a:schemeClr val="tx1"/>
                </a:solidFill>
              </a:rPr>
              <a:t>Swap </a:t>
            </a:r>
            <a:r>
              <a:rPr lang="en-US" spc="-114" dirty="0">
                <a:solidFill>
                  <a:schemeClr val="tx1"/>
                </a:solidFill>
              </a:rPr>
              <a:t>(&amp;lock, </a:t>
            </a:r>
            <a:r>
              <a:rPr lang="en-US" spc="-229" dirty="0">
                <a:solidFill>
                  <a:schemeClr val="tx1"/>
                </a:solidFill>
              </a:rPr>
              <a:t>&amp;key</a:t>
            </a:r>
            <a:r>
              <a:rPr lang="en-US" spc="-405" dirty="0">
                <a:solidFill>
                  <a:schemeClr val="tx1"/>
                </a:solidFill>
              </a:rPr>
              <a:t> </a:t>
            </a:r>
            <a:r>
              <a:rPr lang="en-US" spc="-10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 marL="2050034" marR="2790190" lvl="1" indent="0">
              <a:lnSpc>
                <a:spcPct val="181700"/>
              </a:lnSpc>
              <a:buNone/>
              <a:tabLst>
                <a:tab pos="2842895" algn="l"/>
              </a:tabLst>
            </a:pPr>
            <a:r>
              <a:rPr lang="en-US" spc="530" dirty="0">
                <a:solidFill>
                  <a:schemeClr val="tx1"/>
                </a:solidFill>
              </a:rPr>
              <a:t>//	</a:t>
            </a:r>
            <a:r>
              <a:rPr lang="en-US" spc="-90" dirty="0">
                <a:solidFill>
                  <a:schemeClr val="tx1"/>
                </a:solidFill>
              </a:rPr>
              <a:t>critical </a:t>
            </a:r>
            <a:r>
              <a:rPr lang="en-US" spc="-105" dirty="0">
                <a:solidFill>
                  <a:schemeClr val="tx1"/>
                </a:solidFill>
              </a:rPr>
              <a:t>section  </a:t>
            </a:r>
            <a:endParaRPr lang="en-US" spc="-105" dirty="0" smtClean="0">
              <a:solidFill>
                <a:schemeClr val="tx1"/>
              </a:solidFill>
            </a:endParaRPr>
          </a:p>
          <a:p>
            <a:pPr marL="1446530" marR="2790190" indent="0">
              <a:lnSpc>
                <a:spcPct val="181700"/>
              </a:lnSpc>
              <a:buNone/>
              <a:tabLst>
                <a:tab pos="2842895" algn="l"/>
              </a:tabLst>
            </a:pPr>
            <a:r>
              <a:rPr lang="en-US" spc="-114" dirty="0" smtClean="0">
                <a:solidFill>
                  <a:schemeClr val="tx1"/>
                </a:solidFill>
              </a:rPr>
              <a:t>lock </a:t>
            </a:r>
            <a:r>
              <a:rPr lang="en-US" spc="245" dirty="0">
                <a:solidFill>
                  <a:schemeClr val="tx1"/>
                </a:solidFill>
              </a:rPr>
              <a:t>=</a:t>
            </a:r>
            <a:r>
              <a:rPr lang="en-US" spc="-30" dirty="0">
                <a:solidFill>
                  <a:schemeClr val="tx1"/>
                </a:solidFill>
              </a:rPr>
              <a:t> </a:t>
            </a:r>
            <a:r>
              <a:rPr lang="en-US" spc="-245" dirty="0">
                <a:solidFill>
                  <a:schemeClr val="tx1"/>
                </a:solidFill>
              </a:rPr>
              <a:t>FALSE;</a:t>
            </a:r>
            <a:endParaRPr lang="en-US" dirty="0">
              <a:solidFill>
                <a:schemeClr val="tx1"/>
              </a:solidFill>
            </a:endParaRPr>
          </a:p>
          <a:p>
            <a:pPr marL="1812417" indent="0">
              <a:lnSpc>
                <a:spcPct val="100000"/>
              </a:lnSpc>
              <a:spcBef>
                <a:spcPts val="2350"/>
              </a:spcBef>
              <a:buNone/>
              <a:tabLst>
                <a:tab pos="2911475" algn="l"/>
              </a:tabLst>
            </a:pPr>
            <a:r>
              <a:rPr lang="en-US" spc="530" dirty="0">
                <a:solidFill>
                  <a:schemeClr val="tx1"/>
                </a:solidFill>
              </a:rPr>
              <a:t>//	</a:t>
            </a:r>
            <a:r>
              <a:rPr lang="en-US" spc="-90" dirty="0">
                <a:solidFill>
                  <a:schemeClr val="tx1"/>
                </a:solidFill>
              </a:rPr>
              <a:t>remainder</a:t>
            </a:r>
            <a:r>
              <a:rPr lang="en-US" spc="-65" dirty="0">
                <a:solidFill>
                  <a:schemeClr val="tx1"/>
                </a:solidFill>
              </a:rPr>
              <a:t> </a:t>
            </a:r>
            <a:r>
              <a:rPr lang="en-US" spc="-105" dirty="0">
                <a:solidFill>
                  <a:schemeClr val="tx1"/>
                </a:solidFill>
              </a:rPr>
              <a:t>section</a:t>
            </a:r>
            <a:endParaRPr lang="en-US" dirty="0">
              <a:solidFill>
                <a:schemeClr val="tx1"/>
              </a:solidFill>
            </a:endParaRPr>
          </a:p>
          <a:p>
            <a:pPr marL="379857" indent="0">
              <a:lnSpc>
                <a:spcPct val="100000"/>
              </a:lnSpc>
              <a:spcBef>
                <a:spcPts val="2355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spc="-120" dirty="0">
                <a:solidFill>
                  <a:schemeClr val="tx1"/>
                </a:solidFill>
              </a:rPr>
              <a:t>while</a:t>
            </a:r>
            <a:r>
              <a:rPr lang="en-US" spc="-140" dirty="0">
                <a:solidFill>
                  <a:schemeClr val="tx1"/>
                </a:solidFill>
              </a:rPr>
              <a:t> </a:t>
            </a:r>
            <a:r>
              <a:rPr lang="en-US" spc="-125" dirty="0">
                <a:solidFill>
                  <a:schemeClr val="tx1"/>
                </a:solidFill>
              </a:rPr>
              <a:t>(TRUE);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1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01" y="137161"/>
            <a:ext cx="3186332" cy="861646"/>
          </a:xfrm>
        </p:spPr>
        <p:txBody>
          <a:bodyPr/>
          <a:lstStyle/>
          <a:p>
            <a:r>
              <a:rPr lang="en-IN" b="1" spc="-5" dirty="0">
                <a:latin typeface="Times New Roman"/>
                <a:cs typeface="Times New Roman"/>
              </a:rPr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501" y="998807"/>
            <a:ext cx="11022037" cy="5739617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35" dirty="0"/>
              <a:t>Processes </a:t>
            </a:r>
            <a:r>
              <a:rPr lang="en-US" spc="-160" dirty="0"/>
              <a:t>can </a:t>
            </a:r>
            <a:r>
              <a:rPr lang="en-US" spc="-100" dirty="0"/>
              <a:t>execute</a:t>
            </a:r>
            <a:r>
              <a:rPr lang="en-US" spc="55" dirty="0"/>
              <a:t> </a:t>
            </a:r>
            <a:r>
              <a:rPr lang="en-US" spc="-95" dirty="0">
                <a:solidFill>
                  <a:srgbClr val="3366FF"/>
                </a:solidFill>
              </a:rPr>
              <a:t>concurrently</a:t>
            </a:r>
            <a:endParaRPr lang="en-US" dirty="0"/>
          </a:p>
          <a:p>
            <a:pPr marL="675640" indent="-342900">
              <a:lnSpc>
                <a:spcPct val="100000"/>
              </a:lnSpc>
              <a:spcBef>
                <a:spcPts val="12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pc="-254" dirty="0"/>
              <a:t>May </a:t>
            </a:r>
            <a:r>
              <a:rPr lang="en-US" spc="-110" dirty="0"/>
              <a:t>be </a:t>
            </a:r>
            <a:r>
              <a:rPr lang="en-US" spc="-45" dirty="0"/>
              <a:t>interrupted </a:t>
            </a:r>
            <a:r>
              <a:rPr lang="en-US" spc="-90" dirty="0"/>
              <a:t>at </a:t>
            </a:r>
            <a:r>
              <a:rPr lang="en-US" spc="-185" dirty="0"/>
              <a:t>any </a:t>
            </a:r>
            <a:r>
              <a:rPr lang="en-US" spc="-55" dirty="0"/>
              <a:t>time, </a:t>
            </a:r>
            <a:r>
              <a:rPr lang="en-US" spc="-100" dirty="0"/>
              <a:t>partially </a:t>
            </a:r>
            <a:r>
              <a:rPr lang="en-US" spc="-105" dirty="0"/>
              <a:t>completing</a:t>
            </a:r>
            <a:r>
              <a:rPr lang="en-US" spc="-140" dirty="0"/>
              <a:t> </a:t>
            </a:r>
            <a:r>
              <a:rPr lang="en-US" spc="-95" dirty="0"/>
              <a:t>execution</a:t>
            </a:r>
            <a:endParaRPr lang="en-US" dirty="0"/>
          </a:p>
          <a:p>
            <a:pPr marL="469900" indent="-457200">
              <a:lnSpc>
                <a:spcPct val="100000"/>
              </a:lnSpc>
              <a:spcBef>
                <a:spcPts val="27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75" dirty="0"/>
              <a:t>Concurrent </a:t>
            </a:r>
            <a:r>
              <a:rPr lang="en-US" spc="-175" dirty="0"/>
              <a:t>access </a:t>
            </a:r>
            <a:r>
              <a:rPr lang="en-US" spc="-35" dirty="0"/>
              <a:t>to </a:t>
            </a:r>
            <a:r>
              <a:rPr lang="en-US" spc="-130" dirty="0"/>
              <a:t>shared data </a:t>
            </a:r>
            <a:r>
              <a:rPr lang="en-US" spc="-225" dirty="0"/>
              <a:t>may </a:t>
            </a:r>
            <a:r>
              <a:rPr lang="en-US" spc="-80" dirty="0"/>
              <a:t>result </a:t>
            </a:r>
            <a:r>
              <a:rPr lang="en-US" spc="-120" dirty="0"/>
              <a:t>in </a:t>
            </a:r>
            <a:r>
              <a:rPr lang="en-US" spc="-130" dirty="0">
                <a:solidFill>
                  <a:srgbClr val="3366FF"/>
                </a:solidFill>
              </a:rPr>
              <a:t>data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spc="-150" dirty="0">
                <a:solidFill>
                  <a:srgbClr val="3366FF"/>
                </a:solidFill>
              </a:rPr>
              <a:t>inconsistency</a:t>
            </a:r>
            <a:endParaRPr lang="en-US" dirty="0"/>
          </a:p>
          <a:p>
            <a:pPr marL="469900" marR="146050" indent="-457200">
              <a:lnSpc>
                <a:spcPts val="2810"/>
              </a:lnSpc>
              <a:spcBef>
                <a:spcPts val="64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50" dirty="0"/>
              <a:t>Maintaining </a:t>
            </a:r>
            <a:r>
              <a:rPr lang="en-US" spc="-130" dirty="0"/>
              <a:t>data consistency </a:t>
            </a:r>
            <a:r>
              <a:rPr lang="en-US" spc="-95" dirty="0"/>
              <a:t>requires </a:t>
            </a:r>
            <a:r>
              <a:rPr lang="en-US" spc="-155" dirty="0">
                <a:solidFill>
                  <a:srgbClr val="3366FF"/>
                </a:solidFill>
              </a:rPr>
              <a:t>mechanisms </a:t>
            </a:r>
            <a:r>
              <a:rPr lang="en-US" spc="-35" dirty="0"/>
              <a:t>to </a:t>
            </a:r>
            <a:r>
              <a:rPr lang="en-US" spc="-105" dirty="0"/>
              <a:t>ensure </a:t>
            </a:r>
            <a:r>
              <a:rPr lang="en-US" spc="-434" dirty="0"/>
              <a:t>t he  </a:t>
            </a:r>
            <a:r>
              <a:rPr lang="en-US" spc="-90" dirty="0"/>
              <a:t>orderly </a:t>
            </a:r>
            <a:r>
              <a:rPr lang="en-US" spc="-105" dirty="0"/>
              <a:t>execution </a:t>
            </a:r>
            <a:r>
              <a:rPr lang="en-US" spc="-150" dirty="0"/>
              <a:t>of </a:t>
            </a:r>
            <a:r>
              <a:rPr lang="en-US" spc="-110" dirty="0"/>
              <a:t>cooperating</a:t>
            </a:r>
            <a:r>
              <a:rPr lang="en-US" spc="45" dirty="0"/>
              <a:t> </a:t>
            </a:r>
            <a:r>
              <a:rPr lang="en-US" spc="-130" dirty="0" smtClean="0"/>
              <a:t>processes</a:t>
            </a:r>
          </a:p>
          <a:p>
            <a:pPr marL="469900" indent="-457200">
              <a:lnSpc>
                <a:spcPct val="100000"/>
              </a:lnSpc>
              <a:spcBef>
                <a:spcPts val="24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00" dirty="0"/>
              <a:t>Illustration </a:t>
            </a:r>
            <a:r>
              <a:rPr lang="en-US" spc="-150" dirty="0"/>
              <a:t>of </a:t>
            </a:r>
            <a:r>
              <a:rPr lang="en-US" spc="-75" dirty="0"/>
              <a:t>the</a:t>
            </a:r>
            <a:r>
              <a:rPr lang="en-US" spc="40" dirty="0"/>
              <a:t> </a:t>
            </a:r>
            <a:r>
              <a:rPr lang="en-US" spc="-90" dirty="0"/>
              <a:t>problem:</a:t>
            </a:r>
            <a:endParaRPr lang="en-US" dirty="0"/>
          </a:p>
          <a:p>
            <a:pPr marL="743585" marR="228600" indent="-457200">
              <a:lnSpc>
                <a:spcPct val="90000"/>
              </a:lnSpc>
              <a:spcBef>
                <a:spcPts val="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807210" algn="l"/>
              </a:tabLst>
            </a:pPr>
            <a:r>
              <a:rPr lang="en-US" spc="-160" dirty="0"/>
              <a:t>Suppose </a:t>
            </a:r>
            <a:r>
              <a:rPr lang="en-US" spc="-85" dirty="0"/>
              <a:t>that </a:t>
            </a:r>
            <a:r>
              <a:rPr lang="en-US" spc="-170" dirty="0"/>
              <a:t>we </a:t>
            </a:r>
            <a:r>
              <a:rPr lang="en-US" spc="-114" dirty="0"/>
              <a:t>wanted </a:t>
            </a:r>
            <a:r>
              <a:rPr lang="en-US" spc="-40" dirty="0"/>
              <a:t>to </a:t>
            </a:r>
            <a:r>
              <a:rPr lang="en-US" spc="-120" dirty="0"/>
              <a:t>provide </a:t>
            </a:r>
            <a:r>
              <a:rPr lang="en-US" spc="-204" dirty="0"/>
              <a:t>a </a:t>
            </a:r>
            <a:r>
              <a:rPr lang="en-US" spc="-105" dirty="0"/>
              <a:t>solution </a:t>
            </a:r>
            <a:r>
              <a:rPr lang="en-US" spc="-40" dirty="0"/>
              <a:t>to </a:t>
            </a:r>
            <a:r>
              <a:rPr lang="en-US" spc="-75" dirty="0"/>
              <a:t>the </a:t>
            </a:r>
            <a:r>
              <a:rPr lang="en-US" spc="-110" dirty="0"/>
              <a:t>consumer-  </a:t>
            </a:r>
            <a:r>
              <a:rPr lang="en-US" spc="-85" dirty="0"/>
              <a:t>producer </a:t>
            </a:r>
            <a:r>
              <a:rPr lang="en-US" spc="-110" dirty="0"/>
              <a:t>problem </a:t>
            </a:r>
            <a:r>
              <a:rPr lang="en-US" spc="-85" dirty="0"/>
              <a:t>that </a:t>
            </a:r>
            <a:r>
              <a:rPr lang="en-US" spc="-145" dirty="0"/>
              <a:t>fills </a:t>
            </a:r>
            <a:r>
              <a:rPr lang="en-US" b="1" i="1" spc="5" dirty="0"/>
              <a:t>all </a:t>
            </a:r>
            <a:r>
              <a:rPr lang="en-US" spc="-75" dirty="0"/>
              <a:t>the </a:t>
            </a:r>
            <a:r>
              <a:rPr lang="en-US" spc="-114" dirty="0" err="1"/>
              <a:t>buffers.We</a:t>
            </a:r>
            <a:r>
              <a:rPr lang="en-US" spc="-114" dirty="0"/>
              <a:t> </a:t>
            </a:r>
            <a:r>
              <a:rPr lang="en-US" spc="-160" dirty="0"/>
              <a:t>can </a:t>
            </a:r>
            <a:r>
              <a:rPr lang="en-US" spc="-110" dirty="0"/>
              <a:t>do </a:t>
            </a:r>
            <a:r>
              <a:rPr lang="en-US" spc="-155" dirty="0"/>
              <a:t>so </a:t>
            </a:r>
            <a:r>
              <a:rPr lang="en-US" spc="-200" dirty="0"/>
              <a:t>by  </a:t>
            </a:r>
            <a:r>
              <a:rPr lang="en-US" spc="-185" dirty="0"/>
              <a:t>having </a:t>
            </a:r>
            <a:r>
              <a:rPr lang="en-US" spc="-160" dirty="0"/>
              <a:t>an </a:t>
            </a:r>
            <a:r>
              <a:rPr lang="en-US" spc="-90" dirty="0"/>
              <a:t>integer </a:t>
            </a:r>
            <a:r>
              <a:rPr lang="en-US" b="1" dirty="0"/>
              <a:t>counter </a:t>
            </a:r>
            <a:r>
              <a:rPr lang="en-US" spc="-85" dirty="0"/>
              <a:t>that </a:t>
            </a:r>
            <a:r>
              <a:rPr lang="en-US" spc="-140" dirty="0"/>
              <a:t>keeps </a:t>
            </a:r>
            <a:r>
              <a:rPr lang="en-US" spc="-85" dirty="0"/>
              <a:t>track </a:t>
            </a:r>
            <a:r>
              <a:rPr lang="en-US" spc="-150" dirty="0"/>
              <a:t>of </a:t>
            </a:r>
            <a:r>
              <a:rPr lang="en-US" spc="-75" dirty="0"/>
              <a:t>the </a:t>
            </a:r>
            <a:r>
              <a:rPr lang="en-US" spc="-100" dirty="0"/>
              <a:t>number </a:t>
            </a:r>
            <a:r>
              <a:rPr lang="en-US" spc="-150" dirty="0"/>
              <a:t>of  </a:t>
            </a:r>
            <a:r>
              <a:rPr lang="en-US" spc="-130" dirty="0"/>
              <a:t>full</a:t>
            </a:r>
            <a:r>
              <a:rPr lang="en-US" spc="-55" dirty="0"/>
              <a:t> </a:t>
            </a:r>
            <a:r>
              <a:rPr lang="en-US" spc="-105" dirty="0"/>
              <a:t>buffers.</a:t>
            </a:r>
          </a:p>
          <a:p>
            <a:pPr marL="743585" marR="228600" indent="-457200">
              <a:lnSpc>
                <a:spcPct val="90000"/>
              </a:lnSpc>
              <a:spcBef>
                <a:spcPts val="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807210" algn="l"/>
              </a:tabLst>
            </a:pPr>
            <a:r>
              <a:rPr lang="en-US" spc="-135" dirty="0"/>
              <a:t>Initially, </a:t>
            </a:r>
            <a:r>
              <a:rPr lang="en-US" b="1" dirty="0"/>
              <a:t>counter </a:t>
            </a:r>
            <a:r>
              <a:rPr lang="en-US" spc="-165" dirty="0"/>
              <a:t>is </a:t>
            </a:r>
            <a:r>
              <a:rPr lang="en-US" spc="-85" dirty="0"/>
              <a:t>set </a:t>
            </a:r>
            <a:r>
              <a:rPr lang="en-US" spc="-35" dirty="0"/>
              <a:t>to </a:t>
            </a:r>
            <a:r>
              <a:rPr lang="en-US" dirty="0"/>
              <a:t>0. </a:t>
            </a:r>
            <a:r>
              <a:rPr lang="en-US" spc="-75" dirty="0"/>
              <a:t>It </a:t>
            </a:r>
            <a:r>
              <a:rPr lang="en-US" spc="-165" dirty="0"/>
              <a:t>is </a:t>
            </a:r>
            <a:r>
              <a:rPr lang="en-US" spc="-95" dirty="0"/>
              <a:t>incremented </a:t>
            </a:r>
            <a:r>
              <a:rPr lang="en-US" spc="-200" dirty="0"/>
              <a:t>by  </a:t>
            </a:r>
            <a:r>
              <a:rPr lang="en-US" spc="-75" dirty="0"/>
              <a:t>the </a:t>
            </a:r>
            <a:r>
              <a:rPr lang="en-US" spc="-90" dirty="0"/>
              <a:t>producer after </a:t>
            </a:r>
            <a:r>
              <a:rPr lang="en-US" spc="-45" dirty="0"/>
              <a:t>it </a:t>
            </a:r>
            <a:r>
              <a:rPr lang="en-US" spc="-114" dirty="0"/>
              <a:t>produces </a:t>
            </a:r>
            <a:r>
              <a:rPr lang="en-US" spc="-204" dirty="0"/>
              <a:t>a </a:t>
            </a:r>
            <a:r>
              <a:rPr lang="en-US" spc="-135" dirty="0"/>
              <a:t>new </a:t>
            </a:r>
            <a:r>
              <a:rPr lang="en-US" spc="-125" dirty="0"/>
              <a:t>buffer </a:t>
            </a:r>
            <a:r>
              <a:rPr lang="en-US" spc="-145" dirty="0"/>
              <a:t>and </a:t>
            </a:r>
            <a:r>
              <a:rPr lang="en-US" spc="-165" dirty="0"/>
              <a:t>is </a:t>
            </a:r>
            <a:r>
              <a:rPr lang="en-US" spc="-95" dirty="0"/>
              <a:t>decremented  </a:t>
            </a:r>
            <a:r>
              <a:rPr lang="en-US" spc="-200" dirty="0"/>
              <a:t>by </a:t>
            </a:r>
            <a:r>
              <a:rPr lang="en-US" spc="-80" dirty="0"/>
              <a:t>the </a:t>
            </a:r>
            <a:r>
              <a:rPr lang="en-US" spc="-114" dirty="0"/>
              <a:t>consumer </a:t>
            </a:r>
            <a:r>
              <a:rPr lang="en-US" spc="-90" dirty="0"/>
              <a:t>after </a:t>
            </a:r>
            <a:r>
              <a:rPr lang="en-US" spc="-45" dirty="0"/>
              <a:t>it </a:t>
            </a:r>
            <a:r>
              <a:rPr lang="en-US" spc="-145" dirty="0"/>
              <a:t>consumes </a:t>
            </a:r>
            <a:r>
              <a:rPr lang="en-US" spc="-204" dirty="0"/>
              <a:t>a</a:t>
            </a:r>
            <a:r>
              <a:rPr lang="en-US" spc="200" dirty="0"/>
              <a:t> </a:t>
            </a:r>
            <a:r>
              <a:rPr lang="en-US" spc="-125" dirty="0"/>
              <a:t>buffer</a:t>
            </a:r>
            <a:endParaRPr lang="en-IN" dirty="0"/>
          </a:p>
          <a:p>
            <a:pPr marL="469900" marR="146050" indent="-457200">
              <a:lnSpc>
                <a:spcPts val="2810"/>
              </a:lnSpc>
              <a:spcBef>
                <a:spcPts val="640"/>
              </a:spcBef>
              <a:buClr>
                <a:schemeClr val="tx2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40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Semaphore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632857" y="1606731"/>
            <a:ext cx="9162541" cy="49274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725" dirty="0">
                <a:ea typeface="ＭＳ Ｐゴシック" panose="020B0600070205080204" pitchFamily="34" charset="-128"/>
              </a:rPr>
              <a:t>Synchronization tool that does not require busy waiting </a:t>
            </a:r>
            <a:endParaRPr lang="en-US" altLang="en-US" sz="1725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725" dirty="0">
                <a:ea typeface="ＭＳ Ｐゴシック" panose="020B0600070205080204" pitchFamily="34" charset="-128"/>
              </a:rPr>
              <a:t>Semaphore </a:t>
            </a:r>
            <a:r>
              <a:rPr lang="en-US" altLang="en-US" sz="1725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1725" dirty="0">
                <a:ea typeface="ＭＳ Ｐゴシック" panose="020B0600070205080204" pitchFamily="34" charset="-128"/>
              </a:rPr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en-US" sz="1725" dirty="0">
                <a:ea typeface="ＭＳ Ｐゴシック" panose="020B0600070205080204" pitchFamily="34" charset="-128"/>
              </a:rPr>
              <a:t>Two standard operations modify </a:t>
            </a: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S: wait()</a:t>
            </a:r>
            <a:r>
              <a:rPr lang="en-US" altLang="en-US" sz="1725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signal()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Originally called </a:t>
            </a:r>
            <a:r>
              <a:rPr lang="en-US" altLang="en-US" dirty="0" smtClean="0">
                <a:solidFill>
                  <a:srgbClr val="3366FF"/>
                </a:solidFill>
                <a:ea typeface="ＭＳ Ｐゴシック" panose="020B0600070205080204" pitchFamily="34" charset="-128"/>
              </a:rPr>
              <a:t>P()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3366FF"/>
                </a:solidFill>
                <a:ea typeface="ＭＳ Ｐゴシック" panose="020B0600070205080204" pitchFamily="34" charset="-128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en-US" sz="1725" dirty="0">
                <a:ea typeface="ＭＳ Ｐゴシック" panose="020B0600070205080204" pitchFamily="34" charset="-128"/>
              </a:rPr>
              <a:t>Less complicated</a:t>
            </a:r>
          </a:p>
          <a:p>
            <a:pPr>
              <a:lnSpc>
                <a:spcPct val="90000"/>
              </a:lnSpc>
            </a:pPr>
            <a:r>
              <a:rPr lang="en-US" altLang="en-US" sz="1725" dirty="0">
                <a:ea typeface="ＭＳ Ｐゴシック" panose="020B0600070205080204" pitchFamily="34" charset="-128"/>
              </a:rPr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wait (S) {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  while S &lt;= 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S--;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}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signal (S) {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S++;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874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722" y="433388"/>
            <a:ext cx="9601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Semaphore as </a:t>
            </a:r>
            <a:r>
              <a:rPr lang="en-US" altLang="en-US" sz="3000" dirty="0" smtClean="0">
                <a:ea typeface="ＭＳ Ｐゴシック" panose="020B0600070205080204" pitchFamily="34" charset="-128"/>
              </a:rPr>
              <a:t> General </a:t>
            </a:r>
            <a:r>
              <a:rPr lang="en-US" altLang="en-US" sz="3000" dirty="0">
                <a:ea typeface="ＭＳ Ｐゴシック" panose="020B0600070205080204" pitchFamily="34" charset="-128"/>
              </a:rPr>
              <a:t>Synchronization Tool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162593" y="1371600"/>
            <a:ext cx="10437223" cy="5368834"/>
          </a:xfrm>
        </p:spPr>
        <p:txBody>
          <a:bodyPr>
            <a:normAutofit/>
          </a:bodyPr>
          <a:lstStyle/>
          <a:p>
            <a:pPr>
              <a:tabLst>
                <a:tab pos="2147888" algn="ctr"/>
                <a:tab pos="4839891" algn="ctr"/>
              </a:tabLst>
            </a:pPr>
            <a:r>
              <a:rPr lang="en-US" altLang="en-US" sz="1725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Counting</a:t>
            </a:r>
            <a:r>
              <a:rPr lang="en-US" altLang="en-US" sz="1725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725" dirty="0">
                <a:ea typeface="ＭＳ Ｐゴシック" panose="020B0600070205080204" pitchFamily="34" charset="-128"/>
              </a:rPr>
              <a:t>semaphore – integer value can range over an unrestricted domain</a:t>
            </a:r>
          </a:p>
          <a:p>
            <a:pPr>
              <a:tabLst>
                <a:tab pos="2147888" algn="ctr"/>
                <a:tab pos="4839891" algn="ctr"/>
              </a:tabLst>
            </a:pPr>
            <a:r>
              <a:rPr lang="en-US" altLang="en-US" sz="1725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Binary </a:t>
            </a:r>
            <a:r>
              <a:rPr lang="en-US" altLang="en-US" sz="1725" dirty="0">
                <a:ea typeface="ＭＳ Ｐゴシック" panose="020B0600070205080204" pitchFamily="34" charset="-128"/>
              </a:rPr>
              <a:t>semaphore – integer value can range only between 0 </a:t>
            </a:r>
            <a:br>
              <a:rPr lang="en-US" altLang="en-US" sz="1725" dirty="0">
                <a:ea typeface="ＭＳ Ｐゴシック" panose="020B0600070205080204" pitchFamily="34" charset="-128"/>
              </a:rPr>
            </a:br>
            <a:r>
              <a:rPr lang="en-US" altLang="en-US" sz="1725" dirty="0">
                <a:ea typeface="ＭＳ Ｐゴシック" panose="020B0600070205080204" pitchFamily="34" charset="-128"/>
              </a:rPr>
              <a:t>and 1; can be simpler to implement</a:t>
            </a:r>
          </a:p>
          <a:p>
            <a:pPr lvl="1"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ea typeface="ＭＳ Ｐゴシック" panose="020B0600070205080204" pitchFamily="34" charset="-128"/>
                <a:sym typeface="MT Extra" charset="0"/>
              </a:rPr>
              <a:t>Also known as </a:t>
            </a:r>
            <a:r>
              <a:rPr lang="en-US" altLang="en-US" sz="1725" b="1" dirty="0" err="1">
                <a:solidFill>
                  <a:srgbClr val="3366FF"/>
                </a:solidFill>
                <a:ea typeface="ＭＳ Ｐゴシック" panose="020B0600070205080204" pitchFamily="34" charset="-128"/>
                <a:sym typeface="MT Extra" charset="0"/>
              </a:rPr>
              <a:t>mutex</a:t>
            </a:r>
            <a:r>
              <a:rPr lang="en-US" altLang="en-US" sz="1725" b="1" dirty="0">
                <a:solidFill>
                  <a:srgbClr val="3366FF"/>
                </a:solidFill>
                <a:ea typeface="ＭＳ Ｐゴシック" panose="020B0600070205080204" pitchFamily="34" charset="-128"/>
                <a:sym typeface="MT Extra" charset="0"/>
              </a:rPr>
              <a:t> locks</a:t>
            </a:r>
            <a:endParaRPr lang="en-US" altLang="en-US" sz="1725" b="1" dirty="0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ea typeface="ＭＳ Ｐゴシック" panose="020B0600070205080204" pitchFamily="34" charset="-128"/>
              </a:rPr>
              <a:t>Can implement a counting semaphore </a:t>
            </a: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725" dirty="0">
                <a:ea typeface="ＭＳ Ｐゴシック" panose="020B0600070205080204" pitchFamily="34" charset="-128"/>
              </a:rPr>
              <a:t> as a binary semaphore</a:t>
            </a:r>
          </a:p>
          <a:p>
            <a:pPr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ea typeface="ＭＳ Ｐゴシック" panose="020B0600070205080204" pitchFamily="34" charset="-128"/>
                <a:sym typeface="MT Extra" charset="0"/>
              </a:rPr>
              <a:t>Provides mutual exclusion</a:t>
            </a:r>
          </a:p>
          <a:p>
            <a:pPr lvl="1">
              <a:buNone/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Semaphore </a:t>
            </a:r>
            <a:r>
              <a:rPr lang="en-US" altLang="en-US" sz="1725" dirty="0" err="1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mutex</a:t>
            </a: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;    //  initialized to 1</a:t>
            </a:r>
          </a:p>
          <a:p>
            <a:pPr lvl="1">
              <a:buNone/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do {</a:t>
            </a:r>
          </a:p>
          <a:p>
            <a:pPr lvl="1">
              <a:buNone/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	wait (</a:t>
            </a:r>
            <a:r>
              <a:rPr lang="en-US" altLang="en-US" sz="1725" dirty="0" err="1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mutex</a:t>
            </a: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);</a:t>
            </a:r>
          </a:p>
          <a:p>
            <a:pPr lvl="1">
              <a:buNone/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         // Critical Section</a:t>
            </a:r>
          </a:p>
          <a:p>
            <a:pPr lvl="1">
              <a:buNone/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     signal (</a:t>
            </a:r>
            <a:r>
              <a:rPr lang="en-US" altLang="en-US" sz="1725" dirty="0" err="1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mutex</a:t>
            </a: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);</a:t>
            </a:r>
          </a:p>
          <a:p>
            <a:pPr lvl="1">
              <a:buNone/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		// remainder section</a:t>
            </a:r>
          </a:p>
          <a:p>
            <a:pPr lvl="1">
              <a:buNone/>
              <a:tabLst>
                <a:tab pos="2147888" algn="ctr"/>
                <a:tab pos="4839891" algn="ctr"/>
              </a:tabLst>
            </a:pPr>
            <a:r>
              <a:rPr lang="en-US" altLang="en-US" sz="1725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charset="0"/>
              </a:rPr>
              <a:t>} while (TRUE);</a:t>
            </a:r>
          </a:p>
          <a:p>
            <a:pPr>
              <a:buNone/>
              <a:tabLst>
                <a:tab pos="2147888" algn="ctr"/>
                <a:tab pos="4839891" algn="ctr"/>
              </a:tabLst>
            </a:pPr>
            <a:endParaRPr lang="en-US" altLang="en-US" sz="1500" dirty="0">
              <a:solidFill>
                <a:srgbClr val="0000FF"/>
              </a:solidFill>
              <a:ea typeface="ＭＳ Ｐゴシック" panose="020B0600070205080204" pitchFamily="34" charset="-128"/>
              <a:sym typeface="MT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17566"/>
            <a:ext cx="10607040" cy="150222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Semaphore Implementation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859757" y="1233487"/>
            <a:ext cx="8718947" cy="453032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Must guarantee that no two processes can execute </a:t>
            </a:r>
            <a:r>
              <a:rPr lang="en-US" altLang="en-US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wait ()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signal ()</a:t>
            </a:r>
            <a:r>
              <a:rPr lang="en-US" altLang="en-US" smtClean="0">
                <a:ea typeface="ＭＳ Ｐゴシック" panose="020B0600070205080204" pitchFamily="34" charset="-128"/>
              </a:rPr>
              <a:t> on the same semaphore at the same time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Thus, implementation becomes the critical section problem where the wait and signal code are placed in the crtical section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Could now have </a:t>
            </a:r>
            <a:r>
              <a:rPr lang="en-US" altLang="en-US" b="1" smtClean="0">
                <a:solidFill>
                  <a:srgbClr val="3366FF"/>
                </a:solidFill>
                <a:ea typeface="ＭＳ Ｐゴシック" panose="020B0600070205080204" pitchFamily="34" charset="-128"/>
              </a:rPr>
              <a:t>busy waiting</a:t>
            </a:r>
            <a:r>
              <a:rPr lang="en-US" altLang="en-US" smtClean="0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in critical section implementation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But implementation code is short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Little busy waiting if critical section rarely occupied</a:t>
            </a:r>
          </a:p>
          <a:p>
            <a:pPr lvl="2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Note that applications may spend lots of time in critical sections and therefore this is not a good solution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  <a:p>
            <a:pPr lvl="1"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27" y="137160"/>
            <a:ext cx="9263576" cy="889782"/>
          </a:xfrm>
        </p:spPr>
        <p:txBody>
          <a:bodyPr/>
          <a:lstStyle/>
          <a:p>
            <a:r>
              <a:rPr lang="en-IN" b="1" spc="-30" dirty="0"/>
              <a:t>Classic </a:t>
            </a:r>
            <a:r>
              <a:rPr lang="en-IN" b="1" spc="-75" dirty="0"/>
              <a:t>Problems </a:t>
            </a:r>
            <a:r>
              <a:rPr lang="en-IN" b="1" spc="-160" dirty="0"/>
              <a:t>of </a:t>
            </a:r>
            <a:r>
              <a:rPr lang="en-IN" b="1" spc="-160" dirty="0" smtClean="0"/>
              <a:t>S</a:t>
            </a:r>
            <a:r>
              <a:rPr lang="en-IN" b="1" spc="-100" dirty="0" smtClean="0"/>
              <a:t>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27" y="928468"/>
            <a:ext cx="10135773" cy="4938932"/>
          </a:xfrm>
        </p:spPr>
        <p:txBody>
          <a:bodyPr/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50" dirty="0">
                <a:latin typeface="Times New Roman"/>
                <a:cs typeface="Times New Roman"/>
              </a:rPr>
              <a:t>Classical </a:t>
            </a:r>
            <a:r>
              <a:rPr lang="en-US" spc="-110" dirty="0">
                <a:latin typeface="Times New Roman"/>
                <a:cs typeface="Times New Roman"/>
              </a:rPr>
              <a:t>problems </a:t>
            </a:r>
            <a:r>
              <a:rPr lang="en-US" spc="-120" dirty="0">
                <a:latin typeface="Times New Roman"/>
                <a:cs typeface="Times New Roman"/>
              </a:rPr>
              <a:t>used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55" dirty="0">
                <a:latin typeface="Times New Roman"/>
                <a:cs typeface="Times New Roman"/>
              </a:rPr>
              <a:t>test </a:t>
            </a:r>
            <a:r>
              <a:rPr lang="en-US" spc="-110" dirty="0">
                <a:latin typeface="Times New Roman"/>
                <a:cs typeface="Times New Roman"/>
              </a:rPr>
              <a:t>newly-proposed </a:t>
            </a:r>
            <a:r>
              <a:rPr lang="en-US" spc="-114" dirty="0">
                <a:latin typeface="Times New Roman"/>
                <a:cs typeface="Times New Roman"/>
              </a:rPr>
              <a:t>synchronization  </a:t>
            </a:r>
            <a:r>
              <a:rPr lang="en-US" spc="-135" dirty="0">
                <a:latin typeface="Times New Roman"/>
                <a:cs typeface="Times New Roman"/>
              </a:rPr>
              <a:t>schemes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Font typeface="Arial"/>
              <a:buChar char=""/>
            </a:pPr>
            <a:endParaRPr lang="en-US" dirty="0">
              <a:latin typeface="Times New Roman"/>
              <a:cs typeface="Times New Roman"/>
            </a:endParaRPr>
          </a:p>
          <a:p>
            <a:pPr marL="847090" lvl="1" indent="-514350">
              <a:lnSpc>
                <a:spcPct val="100000"/>
              </a:lnSpc>
              <a:buClr>
                <a:srgbClr val="9B2C1F"/>
              </a:buClr>
              <a:buSzPct val="85416"/>
              <a:buFont typeface="+mj-lt"/>
              <a:buAutoNum type="arabicPeriod"/>
              <a:tabLst>
                <a:tab pos="561340" algn="l"/>
              </a:tabLst>
            </a:pPr>
            <a:r>
              <a:rPr lang="en-US" spc="-114" dirty="0">
                <a:latin typeface="Times New Roman"/>
                <a:cs typeface="Times New Roman"/>
              </a:rPr>
              <a:t>Readers </a:t>
            </a:r>
            <a:r>
              <a:rPr lang="en-US" spc="-135" dirty="0">
                <a:latin typeface="Times New Roman"/>
                <a:cs typeface="Times New Roman"/>
              </a:rPr>
              <a:t>and </a:t>
            </a:r>
            <a:r>
              <a:rPr lang="en-US" spc="-45" dirty="0">
                <a:latin typeface="Times New Roman"/>
                <a:cs typeface="Times New Roman"/>
              </a:rPr>
              <a:t>Writers</a:t>
            </a:r>
            <a:r>
              <a:rPr lang="en-US" spc="-265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Problem</a:t>
            </a:r>
            <a:endParaRPr lang="en-US" dirty="0">
              <a:latin typeface="Times New Roman"/>
              <a:cs typeface="Times New Roman"/>
            </a:endParaRPr>
          </a:p>
          <a:p>
            <a:pPr marL="847090" lvl="1" indent="-51435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+mj-lt"/>
              <a:buAutoNum type="arabicPeriod"/>
              <a:tabLst>
                <a:tab pos="561340" algn="l"/>
              </a:tabLst>
            </a:pPr>
            <a:r>
              <a:rPr lang="en-US" spc="-140" dirty="0">
                <a:latin typeface="Times New Roman"/>
                <a:cs typeface="Times New Roman"/>
              </a:rPr>
              <a:t>Bounded-Buffer </a:t>
            </a:r>
            <a:r>
              <a:rPr lang="en-US" spc="-105" dirty="0">
                <a:latin typeface="Times New Roman"/>
                <a:cs typeface="Times New Roman"/>
              </a:rPr>
              <a:t>Problem </a:t>
            </a:r>
            <a:r>
              <a:rPr lang="en-US" spc="-80" dirty="0">
                <a:latin typeface="Times New Roman"/>
                <a:cs typeface="Times New Roman"/>
              </a:rPr>
              <a:t>(Producer </a:t>
            </a:r>
            <a:r>
              <a:rPr lang="en-US" dirty="0">
                <a:latin typeface="Times New Roman"/>
                <a:cs typeface="Times New Roman"/>
              </a:rPr>
              <a:t>– </a:t>
            </a:r>
            <a:r>
              <a:rPr lang="en-US" spc="-105" dirty="0">
                <a:latin typeface="Times New Roman"/>
                <a:cs typeface="Times New Roman"/>
              </a:rPr>
              <a:t>Consumer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Problem)</a:t>
            </a:r>
            <a:endParaRPr lang="en-US" dirty="0">
              <a:latin typeface="Times New Roman"/>
              <a:cs typeface="Times New Roman"/>
            </a:endParaRPr>
          </a:p>
          <a:p>
            <a:pPr marL="847090" lvl="1" indent="-51435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+mj-lt"/>
              <a:buAutoNum type="arabicPeriod"/>
              <a:tabLst>
                <a:tab pos="561340" algn="l"/>
              </a:tabLst>
            </a:pPr>
            <a:r>
              <a:rPr lang="en-US" spc="-114" dirty="0">
                <a:latin typeface="Times New Roman"/>
                <a:cs typeface="Times New Roman"/>
              </a:rPr>
              <a:t>Dining-Philosophers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Problem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308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28" y="123092"/>
            <a:ext cx="9418320" cy="777240"/>
          </a:xfrm>
        </p:spPr>
        <p:txBody>
          <a:bodyPr/>
          <a:lstStyle/>
          <a:p>
            <a:r>
              <a:rPr lang="en-IN" spc="-114" dirty="0"/>
              <a:t>Producer-Consumer</a:t>
            </a:r>
            <a:r>
              <a:rPr lang="en-IN" spc="-265" dirty="0"/>
              <a:t> </a:t>
            </a:r>
            <a:r>
              <a:rPr lang="en-IN" spc="-130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27" y="900332"/>
            <a:ext cx="11078307" cy="5795890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56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90" dirty="0">
                <a:latin typeface="Times New Roman"/>
                <a:cs typeface="Times New Roman"/>
              </a:rPr>
              <a:t>Producer</a:t>
            </a:r>
            <a:endParaRPr lang="en-US" dirty="0">
              <a:latin typeface="Times New Roman"/>
              <a:cs typeface="Times New Roman"/>
            </a:endParaRPr>
          </a:p>
          <a:p>
            <a:pPr marL="789305" lvl="1">
              <a:lnSpc>
                <a:spcPct val="100000"/>
              </a:lnSpc>
              <a:spcBef>
                <a:spcPts val="43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50" dirty="0">
                <a:latin typeface="Times New Roman"/>
                <a:cs typeface="Times New Roman"/>
              </a:rPr>
              <a:t>adds </a:t>
            </a:r>
            <a:r>
              <a:rPr lang="en-US" spc="-100" dirty="0">
                <a:latin typeface="Times New Roman"/>
                <a:cs typeface="Times New Roman"/>
              </a:rPr>
              <a:t>items </a:t>
            </a:r>
            <a:r>
              <a:rPr lang="en-US" spc="-75" dirty="0">
                <a:latin typeface="Times New Roman"/>
                <a:cs typeface="Times New Roman"/>
              </a:rPr>
              <a:t>into </a:t>
            </a:r>
            <a:r>
              <a:rPr lang="en-US" spc="-70" dirty="0">
                <a:latin typeface="Times New Roman"/>
                <a:cs typeface="Times New Roman"/>
              </a:rPr>
              <a:t>the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buffer</a:t>
            </a:r>
            <a:endParaRPr lang="en-US" dirty="0">
              <a:latin typeface="Times New Roman"/>
              <a:cs typeface="Times New Roman"/>
            </a:endParaRPr>
          </a:p>
          <a:p>
            <a:pPr marL="789305"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75" dirty="0">
                <a:latin typeface="Times New Roman"/>
                <a:cs typeface="Times New Roman"/>
              </a:rPr>
              <a:t>It </a:t>
            </a:r>
            <a:r>
              <a:rPr lang="en-US" spc="-175" dirty="0">
                <a:latin typeface="Times New Roman"/>
                <a:cs typeface="Times New Roman"/>
              </a:rPr>
              <a:t>has </a:t>
            </a:r>
            <a:r>
              <a:rPr lang="en-US" spc="-45" dirty="0">
                <a:latin typeface="Times New Roman"/>
                <a:cs typeface="Times New Roman"/>
              </a:rPr>
              <a:t>to </a:t>
            </a:r>
            <a:r>
              <a:rPr lang="en-US" spc="-90" dirty="0">
                <a:latin typeface="Times New Roman"/>
                <a:cs typeface="Times New Roman"/>
              </a:rPr>
              <a:t>stop </a:t>
            </a:r>
            <a:r>
              <a:rPr lang="en-US" spc="-125" dirty="0">
                <a:latin typeface="Times New Roman"/>
                <a:cs typeface="Times New Roman"/>
              </a:rPr>
              <a:t>when </a:t>
            </a:r>
            <a:r>
              <a:rPr lang="en-US" spc="-70" dirty="0">
                <a:latin typeface="Times New Roman"/>
                <a:cs typeface="Times New Roman"/>
              </a:rPr>
              <a:t>the </a:t>
            </a:r>
            <a:r>
              <a:rPr lang="en-US" spc="-114" dirty="0">
                <a:latin typeface="Times New Roman"/>
                <a:cs typeface="Times New Roman"/>
              </a:rPr>
              <a:t>buffer </a:t>
            </a:r>
            <a:r>
              <a:rPr lang="en-US" spc="-150" dirty="0">
                <a:latin typeface="Times New Roman"/>
                <a:cs typeface="Times New Roman"/>
              </a:rPr>
              <a:t>is</a:t>
            </a:r>
            <a:r>
              <a:rPr lang="en-US" spc="185" dirty="0"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full</a:t>
            </a:r>
            <a:endParaRPr lang="en-US" dirty="0">
              <a:latin typeface="Times New Roman"/>
              <a:cs typeface="Times New Roman"/>
            </a:endParaRPr>
          </a:p>
          <a:p>
            <a:pPr marL="789305" lvl="1">
              <a:lnSpc>
                <a:spcPct val="100000"/>
              </a:lnSpc>
              <a:spcBef>
                <a:spcPts val="40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75" dirty="0">
                <a:latin typeface="Times New Roman"/>
                <a:cs typeface="Times New Roman"/>
              </a:rPr>
              <a:t>It </a:t>
            </a:r>
            <a:r>
              <a:rPr lang="en-US" spc="-120" dirty="0">
                <a:latin typeface="Times New Roman"/>
                <a:cs typeface="Times New Roman"/>
              </a:rPr>
              <a:t>should </a:t>
            </a:r>
            <a:r>
              <a:rPr lang="en-US" spc="-55" dirty="0">
                <a:latin typeface="Times New Roman"/>
                <a:cs typeface="Times New Roman"/>
              </a:rPr>
              <a:t>not </a:t>
            </a:r>
            <a:r>
              <a:rPr lang="en-US" spc="-140" dirty="0">
                <a:latin typeface="Times New Roman"/>
                <a:cs typeface="Times New Roman"/>
              </a:rPr>
              <a:t>allow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105" dirty="0">
                <a:latin typeface="Times New Roman"/>
                <a:cs typeface="Times New Roman"/>
              </a:rPr>
              <a:t>consumer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25" dirty="0">
                <a:latin typeface="Times New Roman"/>
                <a:cs typeface="Times New Roman"/>
              </a:rPr>
              <a:t>consume </a:t>
            </a:r>
            <a:r>
              <a:rPr lang="en-US" spc="-120" dirty="0">
                <a:latin typeface="Times New Roman"/>
                <a:cs typeface="Times New Roman"/>
              </a:rPr>
              <a:t>while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-110" dirty="0">
                <a:latin typeface="Times New Roman"/>
                <a:cs typeface="Times New Roman"/>
              </a:rPr>
              <a:t>producing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14" dirty="0">
                <a:latin typeface="Times New Roman"/>
                <a:cs typeface="Times New Roman"/>
              </a:rPr>
              <a:t>Consumer</a:t>
            </a:r>
            <a:endParaRPr lang="en-US" dirty="0">
              <a:latin typeface="Times New Roman"/>
              <a:cs typeface="Times New Roman"/>
            </a:endParaRPr>
          </a:p>
          <a:p>
            <a:pPr marL="789305" lvl="1">
              <a:lnSpc>
                <a:spcPct val="100000"/>
              </a:lnSpc>
              <a:spcBef>
                <a:spcPts val="43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30" dirty="0">
                <a:latin typeface="Times New Roman"/>
                <a:cs typeface="Times New Roman"/>
              </a:rPr>
              <a:t>Consumes </a:t>
            </a:r>
            <a:r>
              <a:rPr lang="en-US" spc="-150" dirty="0">
                <a:latin typeface="Times New Roman"/>
                <a:cs typeface="Times New Roman"/>
              </a:rPr>
              <a:t>an </a:t>
            </a:r>
            <a:r>
              <a:rPr lang="en-US" spc="-80" dirty="0">
                <a:latin typeface="Times New Roman"/>
                <a:cs typeface="Times New Roman"/>
              </a:rPr>
              <a:t>item </a:t>
            </a:r>
            <a:r>
              <a:rPr lang="en-US" spc="-105" dirty="0">
                <a:latin typeface="Times New Roman"/>
                <a:cs typeface="Times New Roman"/>
              </a:rPr>
              <a:t>from </a:t>
            </a:r>
            <a:r>
              <a:rPr lang="en-US" spc="-70" dirty="0">
                <a:latin typeface="Times New Roman"/>
                <a:cs typeface="Times New Roman"/>
              </a:rPr>
              <a:t>the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buffer</a:t>
            </a:r>
            <a:endParaRPr lang="en-US" dirty="0">
              <a:latin typeface="Times New Roman"/>
              <a:cs typeface="Times New Roman"/>
            </a:endParaRPr>
          </a:p>
          <a:p>
            <a:pPr marL="789305" lvl="1">
              <a:lnSpc>
                <a:spcPct val="100000"/>
              </a:lnSpc>
              <a:spcBef>
                <a:spcPts val="39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75" dirty="0">
                <a:latin typeface="Times New Roman"/>
                <a:cs typeface="Times New Roman"/>
              </a:rPr>
              <a:t>It </a:t>
            </a:r>
            <a:r>
              <a:rPr lang="en-US" spc="-100" dirty="0">
                <a:latin typeface="Times New Roman"/>
                <a:cs typeface="Times New Roman"/>
              </a:rPr>
              <a:t>cannot </a:t>
            </a:r>
            <a:r>
              <a:rPr lang="en-US" spc="-125" dirty="0">
                <a:latin typeface="Times New Roman"/>
                <a:cs typeface="Times New Roman"/>
              </a:rPr>
              <a:t>consume </a:t>
            </a:r>
            <a:r>
              <a:rPr lang="en-US" spc="-105" dirty="0">
                <a:latin typeface="Times New Roman"/>
                <a:cs typeface="Times New Roman"/>
              </a:rPr>
              <a:t>from </a:t>
            </a:r>
            <a:r>
              <a:rPr lang="en-US" spc="-150" dirty="0">
                <a:latin typeface="Times New Roman"/>
                <a:cs typeface="Times New Roman"/>
              </a:rPr>
              <a:t>an </a:t>
            </a:r>
            <a:r>
              <a:rPr lang="en-US" spc="-100" dirty="0">
                <a:latin typeface="Times New Roman"/>
                <a:cs typeface="Times New Roman"/>
              </a:rPr>
              <a:t>empty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buffer</a:t>
            </a:r>
            <a:endParaRPr lang="en-US" dirty="0">
              <a:latin typeface="Times New Roman"/>
              <a:cs typeface="Times New Roman"/>
            </a:endParaRPr>
          </a:p>
          <a:p>
            <a:pPr marL="789305" marR="5080" lvl="1">
              <a:lnSpc>
                <a:spcPct val="100000"/>
              </a:lnSpc>
              <a:spcBef>
                <a:spcPts val="409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75" dirty="0">
                <a:latin typeface="Times New Roman"/>
                <a:cs typeface="Times New Roman"/>
              </a:rPr>
              <a:t>It </a:t>
            </a:r>
            <a:r>
              <a:rPr lang="en-US" spc="-120" dirty="0">
                <a:latin typeface="Times New Roman"/>
                <a:cs typeface="Times New Roman"/>
              </a:rPr>
              <a:t>should </a:t>
            </a:r>
            <a:r>
              <a:rPr lang="en-US" spc="-55" dirty="0">
                <a:latin typeface="Times New Roman"/>
                <a:cs typeface="Times New Roman"/>
              </a:rPr>
              <a:t>not </a:t>
            </a:r>
            <a:r>
              <a:rPr lang="en-US" spc="-140" dirty="0">
                <a:latin typeface="Times New Roman"/>
                <a:cs typeface="Times New Roman"/>
              </a:rPr>
              <a:t>allow </a:t>
            </a:r>
            <a:r>
              <a:rPr lang="en-US" spc="-75" dirty="0">
                <a:latin typeface="Times New Roman"/>
                <a:cs typeface="Times New Roman"/>
              </a:rPr>
              <a:t>the producer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90" dirty="0">
                <a:latin typeface="Times New Roman"/>
                <a:cs typeface="Times New Roman"/>
              </a:rPr>
              <a:t>produce </a:t>
            </a:r>
            <a:r>
              <a:rPr lang="en-US" spc="-120" dirty="0">
                <a:latin typeface="Times New Roman"/>
                <a:cs typeface="Times New Roman"/>
              </a:rPr>
              <a:t>while </a:t>
            </a:r>
            <a:r>
              <a:rPr lang="en-US" spc="-105" dirty="0">
                <a:latin typeface="Times New Roman"/>
                <a:cs typeface="Times New Roman"/>
              </a:rPr>
              <a:t>consumer </a:t>
            </a:r>
            <a:r>
              <a:rPr lang="en-US" spc="-500" dirty="0">
                <a:latin typeface="Times New Roman"/>
                <a:cs typeface="Times New Roman"/>
              </a:rPr>
              <a:t>is  </a:t>
            </a:r>
            <a:r>
              <a:rPr lang="en-US" spc="-130" dirty="0">
                <a:latin typeface="Times New Roman"/>
                <a:cs typeface="Times New Roman"/>
              </a:rPr>
              <a:t>consuming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531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14" dirty="0"/>
              <a:t>Producer-Consumer</a:t>
            </a:r>
            <a:r>
              <a:rPr lang="en-IN" spc="-265" dirty="0"/>
              <a:t> </a:t>
            </a:r>
            <a:r>
              <a:rPr lang="en-IN" spc="-130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30" dirty="0">
                <a:latin typeface="Times New Roman"/>
                <a:cs typeface="Times New Roman"/>
              </a:rPr>
              <a:t>Solution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70" dirty="0">
                <a:latin typeface="Times New Roman"/>
                <a:cs typeface="Times New Roman"/>
              </a:rPr>
              <a:t>One </a:t>
            </a:r>
            <a:r>
              <a:rPr lang="en-US" spc="-130" dirty="0">
                <a:latin typeface="Times New Roman"/>
                <a:cs typeface="Times New Roman"/>
              </a:rPr>
              <a:t>semaphore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65" dirty="0">
                <a:latin typeface="Times New Roman"/>
                <a:cs typeface="Times New Roman"/>
              </a:rPr>
              <a:t>make </a:t>
            </a:r>
            <a:r>
              <a:rPr lang="en-US" spc="-105" dirty="0">
                <a:latin typeface="Times New Roman"/>
                <a:cs typeface="Times New Roman"/>
              </a:rPr>
              <a:t>these two </a:t>
            </a:r>
            <a:r>
              <a:rPr lang="en-US" spc="-125" dirty="0">
                <a:latin typeface="Times New Roman"/>
                <a:cs typeface="Times New Roman"/>
              </a:rPr>
              <a:t>process </a:t>
            </a:r>
            <a:r>
              <a:rPr lang="en-US" spc="-114" dirty="0">
                <a:latin typeface="Times New Roman"/>
                <a:cs typeface="Times New Roman"/>
              </a:rPr>
              <a:t>mutual</a:t>
            </a:r>
            <a:r>
              <a:rPr lang="en-US" spc="225" dirty="0">
                <a:latin typeface="Times New Roman"/>
                <a:cs typeface="Times New Roman"/>
              </a:rPr>
              <a:t> </a:t>
            </a:r>
            <a:r>
              <a:rPr lang="en-US" spc="-180" dirty="0">
                <a:latin typeface="Times New Roman"/>
                <a:cs typeface="Times New Roman"/>
              </a:rPr>
              <a:t>exclusive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65" dirty="0">
                <a:latin typeface="Times New Roman"/>
                <a:cs typeface="Times New Roman"/>
              </a:rPr>
              <a:t>One </a:t>
            </a:r>
            <a:r>
              <a:rPr lang="en-US" spc="-130" dirty="0">
                <a:latin typeface="Times New Roman"/>
                <a:cs typeface="Times New Roman"/>
              </a:rPr>
              <a:t>semaphore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30" dirty="0">
                <a:latin typeface="Times New Roman"/>
                <a:cs typeface="Times New Roman"/>
              </a:rPr>
              <a:t>maintain </a:t>
            </a:r>
            <a:r>
              <a:rPr lang="en-US" spc="-100" dirty="0">
                <a:latin typeface="Times New Roman"/>
                <a:cs typeface="Times New Roman"/>
              </a:rPr>
              <a:t>number </a:t>
            </a:r>
            <a:r>
              <a:rPr lang="en-US" spc="-150" dirty="0">
                <a:latin typeface="Times New Roman"/>
                <a:cs typeface="Times New Roman"/>
              </a:rPr>
              <a:t>of </a:t>
            </a:r>
            <a:r>
              <a:rPr lang="en-US" spc="-85" dirty="0">
                <a:latin typeface="Times New Roman"/>
                <a:cs typeface="Times New Roman"/>
              </a:rPr>
              <a:t>item </a:t>
            </a:r>
            <a:r>
              <a:rPr lang="en-US" spc="-120" dirty="0">
                <a:latin typeface="Times New Roman"/>
                <a:cs typeface="Times New Roman"/>
              </a:rPr>
              <a:t>in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spc="-125" dirty="0">
                <a:latin typeface="Times New Roman"/>
                <a:cs typeface="Times New Roman"/>
              </a:rPr>
              <a:t>buffer</a:t>
            </a:r>
            <a:endParaRPr lang="en-US" dirty="0">
              <a:latin typeface="Times New Roman"/>
              <a:cs typeface="Times New Roman"/>
            </a:endParaRPr>
          </a:p>
          <a:p>
            <a:pPr marL="469900" marR="605790" indent="-4572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65" dirty="0">
                <a:latin typeface="Times New Roman"/>
                <a:cs typeface="Times New Roman"/>
              </a:rPr>
              <a:t>One </a:t>
            </a:r>
            <a:r>
              <a:rPr lang="en-US" spc="-130" dirty="0">
                <a:latin typeface="Times New Roman"/>
                <a:cs typeface="Times New Roman"/>
              </a:rPr>
              <a:t>semaphore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30" dirty="0">
                <a:latin typeface="Times New Roman"/>
                <a:cs typeface="Times New Roman"/>
              </a:rPr>
              <a:t>maintain </a:t>
            </a:r>
            <a:r>
              <a:rPr lang="en-US" spc="-100" dirty="0">
                <a:latin typeface="Times New Roman"/>
                <a:cs typeface="Times New Roman"/>
              </a:rPr>
              <a:t>number </a:t>
            </a:r>
            <a:r>
              <a:rPr lang="en-US" spc="-150" dirty="0">
                <a:latin typeface="Times New Roman"/>
                <a:cs typeface="Times New Roman"/>
              </a:rPr>
              <a:t>of </a:t>
            </a:r>
            <a:r>
              <a:rPr lang="en-US" spc="-110" dirty="0">
                <a:latin typeface="Times New Roman"/>
                <a:cs typeface="Times New Roman"/>
              </a:rPr>
              <a:t>empty </a:t>
            </a:r>
            <a:r>
              <a:rPr lang="en-US" spc="-150" dirty="0">
                <a:latin typeface="Times New Roman"/>
                <a:cs typeface="Times New Roman"/>
              </a:rPr>
              <a:t>places </a:t>
            </a:r>
            <a:r>
              <a:rPr lang="en-US" spc="-465" dirty="0">
                <a:latin typeface="Times New Roman"/>
                <a:cs typeface="Times New Roman"/>
              </a:rPr>
              <a:t>in  </a:t>
            </a:r>
            <a:r>
              <a:rPr lang="en-US" spc="-125" dirty="0">
                <a:latin typeface="Times New Roman"/>
                <a:cs typeface="Times New Roman"/>
              </a:rPr>
              <a:t>buffer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38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25" y="165296"/>
            <a:ext cx="9601200" cy="946052"/>
          </a:xfrm>
        </p:spPr>
        <p:txBody>
          <a:bodyPr/>
          <a:lstStyle/>
          <a:p>
            <a:r>
              <a:rPr lang="en-IN" spc="-30" dirty="0"/>
              <a:t>Bounded </a:t>
            </a:r>
            <a:r>
              <a:rPr lang="en-IN" spc="-120" dirty="0"/>
              <a:t>Buffer </a:t>
            </a:r>
            <a:r>
              <a:rPr lang="en-IN" spc="-114" dirty="0"/>
              <a:t>Problem</a:t>
            </a:r>
            <a:r>
              <a:rPr lang="en-IN" spc="-470" dirty="0"/>
              <a:t> </a:t>
            </a:r>
            <a:r>
              <a:rPr lang="en-IN" spc="-210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467" y="1111347"/>
            <a:ext cx="11029071" cy="5444197"/>
          </a:xfrm>
        </p:spPr>
        <p:txBody>
          <a:bodyPr>
            <a:normAutofit fontScale="92500" lnSpcReduction="10000"/>
          </a:bodyPr>
          <a:lstStyle/>
          <a:p>
            <a:pPr marL="469265" marR="464820" indent="-457200">
              <a:lnSpc>
                <a:spcPct val="125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pc="-100" dirty="0">
                <a:latin typeface="Times New Roman"/>
                <a:cs typeface="Times New Roman"/>
              </a:rPr>
              <a:t>The </a:t>
            </a:r>
            <a:r>
              <a:rPr lang="en-US" spc="-45" dirty="0">
                <a:latin typeface="Times New Roman"/>
                <a:cs typeface="Times New Roman"/>
              </a:rPr>
              <a:t>structure </a:t>
            </a:r>
            <a:r>
              <a:rPr lang="en-US" spc="-114" dirty="0">
                <a:latin typeface="Times New Roman"/>
                <a:cs typeface="Times New Roman"/>
              </a:rPr>
              <a:t>of </a:t>
            </a:r>
            <a:r>
              <a:rPr lang="en-US" spc="-55" dirty="0">
                <a:latin typeface="Times New Roman"/>
                <a:cs typeface="Times New Roman"/>
              </a:rPr>
              <a:t>the </a:t>
            </a:r>
            <a:r>
              <a:rPr lang="en-US" spc="-70" dirty="0">
                <a:latin typeface="Times New Roman"/>
                <a:cs typeface="Times New Roman"/>
              </a:rPr>
              <a:t>producer </a:t>
            </a:r>
            <a:r>
              <a:rPr lang="en-US" spc="-100" dirty="0">
                <a:latin typeface="Times New Roman"/>
                <a:cs typeface="Times New Roman"/>
              </a:rPr>
              <a:t>process </a:t>
            </a:r>
            <a:endParaRPr lang="en-US" spc="-100" dirty="0" smtClean="0">
              <a:latin typeface="Times New Roman"/>
              <a:cs typeface="Times New Roman"/>
            </a:endParaRPr>
          </a:p>
          <a:p>
            <a:pPr marL="12065" marR="464820" indent="0">
              <a:lnSpc>
                <a:spcPct val="125099"/>
              </a:lnSpc>
              <a:spcBef>
                <a:spcPts val="95"/>
              </a:spcBef>
              <a:buNone/>
              <a:tabLst>
                <a:tab pos="286385" algn="l"/>
              </a:tabLst>
            </a:pPr>
            <a:r>
              <a:rPr lang="en-US" spc="-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3500" spc="-85" dirty="0">
                <a:solidFill>
                  <a:schemeClr val="tx1"/>
                </a:solidFill>
                <a:latin typeface="Times New Roman"/>
                <a:cs typeface="Times New Roman"/>
              </a:rPr>
              <a:t>do</a:t>
            </a:r>
            <a:r>
              <a:rPr lang="en-US" sz="35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</a:p>
          <a:p>
            <a:pPr marL="1155065" marR="44450" indent="0">
              <a:lnSpc>
                <a:spcPct val="125000"/>
              </a:lnSpc>
              <a:buNone/>
              <a:tabLst>
                <a:tab pos="1867535" algn="l"/>
              </a:tabLst>
            </a:pPr>
            <a:r>
              <a:rPr lang="en-US" sz="3500" spc="445" dirty="0" smtClean="0">
                <a:solidFill>
                  <a:schemeClr val="tx1"/>
                </a:solidFill>
                <a:latin typeface="Times New Roman"/>
                <a:cs typeface="Times New Roman"/>
              </a:rPr>
              <a:t>//</a:t>
            </a:r>
            <a:r>
              <a:rPr lang="en-US" sz="3500" spc="445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n-US" sz="3500" spc="-85" dirty="0">
                <a:solidFill>
                  <a:schemeClr val="tx1"/>
                </a:solidFill>
                <a:latin typeface="Times New Roman"/>
                <a:cs typeface="Times New Roman"/>
              </a:rPr>
              <a:t>produce </a:t>
            </a:r>
            <a:r>
              <a:rPr lang="en-US" sz="3500" spc="-125" dirty="0">
                <a:solidFill>
                  <a:schemeClr val="tx1"/>
                </a:solidFill>
                <a:latin typeface="Times New Roman"/>
                <a:cs typeface="Times New Roman"/>
              </a:rPr>
              <a:t>an </a:t>
            </a:r>
            <a:r>
              <a:rPr lang="en-US" sz="3500" spc="-65" dirty="0">
                <a:solidFill>
                  <a:schemeClr val="tx1"/>
                </a:solidFill>
                <a:latin typeface="Times New Roman"/>
                <a:cs typeface="Times New Roman"/>
              </a:rPr>
              <a:t>item </a:t>
            </a:r>
            <a:r>
              <a:rPr lang="en-US" sz="3500" spc="-90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US" sz="3500" spc="-65" dirty="0" err="1">
                <a:solidFill>
                  <a:schemeClr val="tx1"/>
                </a:solidFill>
                <a:latin typeface="Times New Roman"/>
                <a:cs typeface="Times New Roman"/>
              </a:rPr>
              <a:t>nextp</a:t>
            </a:r>
            <a:r>
              <a:rPr lang="en-US" sz="3500" spc="-65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3500" spc="-95" dirty="0">
                <a:solidFill>
                  <a:schemeClr val="tx1"/>
                </a:solidFill>
                <a:latin typeface="Times New Roman"/>
                <a:cs typeface="Times New Roman"/>
              </a:rPr>
              <a:t>wait</a:t>
            </a:r>
            <a:r>
              <a:rPr lang="en-US" sz="3500" spc="-55" dirty="0">
                <a:solidFill>
                  <a:schemeClr val="tx1"/>
                </a:solidFill>
                <a:latin typeface="Times New Roman"/>
                <a:cs typeface="Times New Roman"/>
              </a:rPr>
              <a:t> (</a:t>
            </a:r>
            <a:r>
              <a:rPr lang="en-US" sz="3500" spc="-55" dirty="0" err="1">
                <a:solidFill>
                  <a:schemeClr val="tx1"/>
                </a:solidFill>
                <a:latin typeface="Times New Roman"/>
                <a:cs typeface="Times New Roman"/>
              </a:rPr>
              <a:t>mutex</a:t>
            </a:r>
            <a:r>
              <a:rPr lang="en-US" sz="3500" spc="-55" dirty="0">
                <a:solidFill>
                  <a:schemeClr val="tx1"/>
                </a:solidFill>
                <a:latin typeface="Times New Roman"/>
                <a:cs typeface="Times New Roman"/>
              </a:rPr>
              <a:t>);</a:t>
            </a:r>
            <a:endParaRPr lang="en-US" sz="3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71017" indent="0">
              <a:lnSpc>
                <a:spcPct val="100000"/>
              </a:lnSpc>
              <a:spcBef>
                <a:spcPts val="605"/>
              </a:spcBef>
              <a:buNone/>
            </a:pPr>
            <a:r>
              <a:rPr lang="en-US" sz="3500" spc="-95" dirty="0">
                <a:solidFill>
                  <a:schemeClr val="tx1"/>
                </a:solidFill>
                <a:latin typeface="Times New Roman"/>
                <a:cs typeface="Times New Roman"/>
              </a:rPr>
              <a:t>wait</a:t>
            </a:r>
            <a:r>
              <a:rPr lang="en-US" sz="3500" spc="-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500" spc="-60" dirty="0">
                <a:solidFill>
                  <a:schemeClr val="tx1"/>
                </a:solidFill>
                <a:latin typeface="Times New Roman"/>
                <a:cs typeface="Times New Roman"/>
              </a:rPr>
              <a:t>(empty);</a:t>
            </a:r>
            <a:endParaRPr lang="en-US" sz="3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buNone/>
            </a:pPr>
            <a:endParaRPr lang="en-US" sz="3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56767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3500" spc="445" dirty="0">
                <a:solidFill>
                  <a:schemeClr val="tx1"/>
                </a:solidFill>
                <a:latin typeface="Times New Roman"/>
                <a:cs typeface="Times New Roman"/>
              </a:rPr>
              <a:t>// </a:t>
            </a:r>
            <a:r>
              <a:rPr lang="en-US" sz="3500" spc="-110" dirty="0">
                <a:solidFill>
                  <a:schemeClr val="tx1"/>
                </a:solidFill>
                <a:latin typeface="Times New Roman"/>
                <a:cs typeface="Times New Roman"/>
              </a:rPr>
              <a:t>add </a:t>
            </a:r>
            <a:r>
              <a:rPr lang="en-US" sz="3500" spc="-6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3500" spc="-70" dirty="0">
                <a:solidFill>
                  <a:schemeClr val="tx1"/>
                </a:solidFill>
                <a:latin typeface="Times New Roman"/>
                <a:cs typeface="Times New Roman"/>
              </a:rPr>
              <a:t>item </a:t>
            </a:r>
            <a:r>
              <a:rPr lang="en-US" sz="3500" spc="-30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3500" spc="-6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3500" spc="3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500" spc="-95" dirty="0">
                <a:solidFill>
                  <a:schemeClr val="tx1"/>
                </a:solidFill>
                <a:latin typeface="Times New Roman"/>
                <a:cs typeface="Times New Roman"/>
              </a:rPr>
              <a:t>buffer</a:t>
            </a:r>
            <a:endParaRPr lang="en-US" sz="3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endParaRPr lang="en-US" sz="3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27532" indent="0">
              <a:lnSpc>
                <a:spcPct val="100000"/>
              </a:lnSpc>
              <a:buNone/>
            </a:pPr>
            <a:r>
              <a:rPr lang="en-US" sz="3500" spc="-125" dirty="0">
                <a:solidFill>
                  <a:schemeClr val="tx1"/>
                </a:solidFill>
                <a:latin typeface="Times New Roman"/>
                <a:cs typeface="Times New Roman"/>
              </a:rPr>
              <a:t>signal</a:t>
            </a:r>
            <a:r>
              <a:rPr lang="en-US" sz="3500" spc="-70" dirty="0">
                <a:solidFill>
                  <a:schemeClr val="tx1"/>
                </a:solidFill>
                <a:latin typeface="Times New Roman"/>
                <a:cs typeface="Times New Roman"/>
              </a:rPr>
              <a:t> (full);</a:t>
            </a:r>
            <a:endParaRPr lang="en-US" sz="3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71017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500" spc="-125" dirty="0">
                <a:solidFill>
                  <a:schemeClr val="tx1"/>
                </a:solidFill>
                <a:latin typeface="Times New Roman"/>
                <a:cs typeface="Times New Roman"/>
              </a:rPr>
              <a:t>signal</a:t>
            </a:r>
            <a:r>
              <a:rPr lang="en-US" sz="35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500" spc="-55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3500" spc="-55" dirty="0" err="1">
                <a:solidFill>
                  <a:schemeClr val="tx1"/>
                </a:solidFill>
                <a:latin typeface="Times New Roman"/>
                <a:cs typeface="Times New Roman"/>
              </a:rPr>
              <a:t>mutex</a:t>
            </a:r>
            <a:r>
              <a:rPr lang="en-US" sz="3500" spc="-55" dirty="0">
                <a:solidFill>
                  <a:schemeClr val="tx1"/>
                </a:solidFill>
                <a:latin typeface="Times New Roman"/>
                <a:cs typeface="Times New Roman"/>
              </a:rPr>
              <a:t>);</a:t>
            </a:r>
            <a:endParaRPr lang="en-US" sz="3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500" dirty="0">
                <a:solidFill>
                  <a:schemeClr val="tx1"/>
                </a:solidFill>
                <a:latin typeface="Times New Roman"/>
                <a:cs typeface="Times New Roman"/>
              </a:rPr>
              <a:t>} </a:t>
            </a:r>
            <a:r>
              <a:rPr lang="en-US" sz="3500" spc="-100" dirty="0">
                <a:solidFill>
                  <a:schemeClr val="tx1"/>
                </a:solidFill>
                <a:latin typeface="Times New Roman"/>
                <a:cs typeface="Times New Roman"/>
              </a:rPr>
              <a:t>while</a:t>
            </a:r>
            <a:r>
              <a:rPr lang="en-US" sz="3500" spc="-105" dirty="0">
                <a:solidFill>
                  <a:schemeClr val="tx1"/>
                </a:solidFill>
                <a:latin typeface="Times New Roman"/>
                <a:cs typeface="Times New Roman"/>
              </a:rPr>
              <a:t> (TRUE);</a:t>
            </a:r>
            <a:endParaRPr lang="en-US" sz="3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72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154746"/>
            <a:ext cx="9791113" cy="970670"/>
          </a:xfrm>
        </p:spPr>
        <p:txBody>
          <a:bodyPr/>
          <a:lstStyle/>
          <a:p>
            <a:r>
              <a:rPr lang="en-IN" spc="-30" dirty="0"/>
              <a:t>Bounded </a:t>
            </a:r>
            <a:r>
              <a:rPr lang="en-IN" spc="-120" dirty="0"/>
              <a:t>Buffer </a:t>
            </a:r>
            <a:r>
              <a:rPr lang="en-IN" spc="-114" dirty="0"/>
              <a:t>Problem</a:t>
            </a:r>
            <a:r>
              <a:rPr lang="en-IN" spc="-470" dirty="0"/>
              <a:t> </a:t>
            </a:r>
            <a:r>
              <a:rPr lang="en-IN" spc="-210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844062"/>
            <a:ext cx="11085341" cy="5725550"/>
          </a:xfrm>
        </p:spPr>
        <p:txBody>
          <a:bodyPr>
            <a:normAutofit/>
          </a:bodyPr>
          <a:lstStyle/>
          <a:p>
            <a:pPr marL="469265" marR="1638935" indent="-457200">
              <a:lnSpc>
                <a:spcPct val="1151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pc="-100" dirty="0">
                <a:latin typeface="Times New Roman"/>
                <a:cs typeface="Times New Roman"/>
              </a:rPr>
              <a:t>The </a:t>
            </a:r>
            <a:r>
              <a:rPr lang="en-US" spc="-45" dirty="0">
                <a:latin typeface="Times New Roman"/>
                <a:cs typeface="Times New Roman"/>
              </a:rPr>
              <a:t>structure </a:t>
            </a:r>
            <a:r>
              <a:rPr lang="en-US" spc="-114" dirty="0">
                <a:latin typeface="Times New Roman"/>
                <a:cs typeface="Times New Roman"/>
              </a:rPr>
              <a:t>of </a:t>
            </a:r>
            <a:r>
              <a:rPr lang="en-US" spc="-55" dirty="0">
                <a:latin typeface="Times New Roman"/>
                <a:cs typeface="Times New Roman"/>
              </a:rPr>
              <a:t>the </a:t>
            </a:r>
            <a:r>
              <a:rPr lang="en-US" spc="-90" dirty="0">
                <a:latin typeface="Times New Roman"/>
                <a:cs typeface="Times New Roman"/>
              </a:rPr>
              <a:t>consumer </a:t>
            </a:r>
            <a:r>
              <a:rPr lang="en-US" spc="-100" dirty="0">
                <a:latin typeface="Times New Roman"/>
                <a:cs typeface="Times New Roman"/>
              </a:rPr>
              <a:t>process </a:t>
            </a:r>
            <a:endParaRPr lang="en-US" spc="-100" dirty="0" smtClean="0">
              <a:latin typeface="Times New Roman"/>
              <a:cs typeface="Times New Roman"/>
            </a:endParaRPr>
          </a:p>
          <a:p>
            <a:pPr marL="469265" marR="1638935" indent="-457200">
              <a:lnSpc>
                <a:spcPct val="1151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pc="-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85" dirty="0">
                <a:solidFill>
                  <a:srgbClr val="0000FF"/>
                </a:solidFill>
                <a:latin typeface="Times New Roman"/>
                <a:cs typeface="Times New Roman"/>
              </a:rPr>
              <a:t>do</a:t>
            </a:r>
            <a:r>
              <a:rPr lang="en-US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lang="en-US" dirty="0">
              <a:latin typeface="Times New Roman"/>
              <a:cs typeface="Times New Roman"/>
            </a:endParaRPr>
          </a:p>
          <a:p>
            <a:pPr marL="1040765" marR="3082925" indent="0">
              <a:lnSpc>
                <a:spcPct val="114999"/>
              </a:lnSpc>
              <a:buNone/>
            </a:pPr>
            <a:r>
              <a:rPr lang="en-US" spc="-95" dirty="0">
                <a:solidFill>
                  <a:srgbClr val="0000FF"/>
                </a:solidFill>
                <a:latin typeface="Times New Roman"/>
                <a:cs typeface="Times New Roman"/>
              </a:rPr>
              <a:t>wait </a:t>
            </a:r>
            <a:r>
              <a:rPr lang="en-US" spc="-5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pc="-55" dirty="0" err="1">
                <a:solidFill>
                  <a:srgbClr val="0000FF"/>
                </a:solidFill>
                <a:latin typeface="Times New Roman"/>
                <a:cs typeface="Times New Roman"/>
              </a:rPr>
              <a:t>mutex</a:t>
            </a:r>
            <a:r>
              <a:rPr lang="en-US" spc="-55" dirty="0">
                <a:solidFill>
                  <a:srgbClr val="0000FF"/>
                </a:solidFill>
                <a:latin typeface="Times New Roman"/>
                <a:cs typeface="Times New Roman"/>
              </a:rPr>
              <a:t>);  </a:t>
            </a:r>
            <a:r>
              <a:rPr lang="en-US" spc="-95" dirty="0">
                <a:solidFill>
                  <a:srgbClr val="0000FF"/>
                </a:solidFill>
                <a:latin typeface="Times New Roman"/>
                <a:cs typeface="Times New Roman"/>
              </a:rPr>
              <a:t>wait</a:t>
            </a:r>
            <a:r>
              <a:rPr lang="en-US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70" dirty="0">
                <a:solidFill>
                  <a:srgbClr val="0000FF"/>
                </a:solidFill>
                <a:latin typeface="Times New Roman"/>
                <a:cs typeface="Times New Roman"/>
              </a:rPr>
              <a:t>(full);</a:t>
            </a:r>
            <a:endParaRPr lang="en-US" dirty="0">
              <a:latin typeface="Times New Roman"/>
              <a:cs typeface="Times New Roman"/>
            </a:endParaRPr>
          </a:p>
          <a:p>
            <a:pPr marL="1097280" marR="5080" indent="0">
              <a:lnSpc>
                <a:spcPct val="229999"/>
              </a:lnSpc>
              <a:spcBef>
                <a:spcPts val="5"/>
              </a:spcBef>
              <a:buNone/>
            </a:pPr>
            <a:r>
              <a:rPr lang="en-US" spc="445" dirty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lang="en-US" spc="-105" dirty="0">
                <a:solidFill>
                  <a:srgbClr val="0000FF"/>
                </a:solidFill>
                <a:latin typeface="Times New Roman"/>
                <a:cs typeface="Times New Roman"/>
              </a:rPr>
              <a:t>remove </a:t>
            </a:r>
            <a:r>
              <a:rPr lang="en-US" spc="-125" dirty="0">
                <a:solidFill>
                  <a:srgbClr val="0000FF"/>
                </a:solidFill>
                <a:latin typeface="Times New Roman"/>
                <a:cs typeface="Times New Roman"/>
              </a:rPr>
              <a:t>an </a:t>
            </a:r>
            <a:r>
              <a:rPr lang="en-US" spc="-65" dirty="0">
                <a:solidFill>
                  <a:srgbClr val="0000FF"/>
                </a:solidFill>
                <a:latin typeface="Times New Roman"/>
                <a:cs typeface="Times New Roman"/>
              </a:rPr>
              <a:t>item </a:t>
            </a:r>
            <a:r>
              <a:rPr lang="en-US" spc="-90" dirty="0">
                <a:solidFill>
                  <a:srgbClr val="0000FF"/>
                </a:solidFill>
                <a:latin typeface="Times New Roman"/>
                <a:cs typeface="Times New Roman"/>
              </a:rPr>
              <a:t>from </a:t>
            </a:r>
            <a:r>
              <a:rPr lang="en-US" spc="-95" dirty="0">
                <a:solidFill>
                  <a:srgbClr val="0000FF"/>
                </a:solidFill>
                <a:latin typeface="Times New Roman"/>
                <a:cs typeface="Times New Roman"/>
              </a:rPr>
              <a:t>buffer </a:t>
            </a:r>
            <a:r>
              <a:rPr lang="en-US" spc="-30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lang="en-US" spc="-70" dirty="0" err="1">
                <a:solidFill>
                  <a:srgbClr val="0000FF"/>
                </a:solidFill>
                <a:latin typeface="Times New Roman"/>
                <a:cs typeface="Times New Roman"/>
              </a:rPr>
              <a:t>nextc</a:t>
            </a:r>
            <a:r>
              <a:rPr lang="en-US" spc="-7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pc="-125" dirty="0">
                <a:solidFill>
                  <a:srgbClr val="0000FF"/>
                </a:solidFill>
                <a:latin typeface="Times New Roman"/>
                <a:cs typeface="Times New Roman"/>
              </a:rPr>
              <a:t>signal</a:t>
            </a:r>
            <a:r>
              <a:rPr lang="en-US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60" dirty="0">
                <a:solidFill>
                  <a:srgbClr val="0000FF"/>
                </a:solidFill>
                <a:latin typeface="Times New Roman"/>
                <a:cs typeface="Times New Roman"/>
              </a:rPr>
              <a:t>(empty);</a:t>
            </a:r>
            <a:endParaRPr lang="en-US" dirty="0">
              <a:latin typeface="Times New Roman"/>
              <a:cs typeface="Times New Roman"/>
            </a:endParaRPr>
          </a:p>
          <a:p>
            <a:pPr marL="656717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pc="-125" dirty="0">
                <a:solidFill>
                  <a:srgbClr val="0000FF"/>
                </a:solidFill>
                <a:latin typeface="Times New Roman"/>
                <a:cs typeface="Times New Roman"/>
              </a:rPr>
              <a:t>signal</a:t>
            </a:r>
            <a:r>
              <a:rPr lang="en-US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5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pc="-55" dirty="0" err="1">
                <a:solidFill>
                  <a:srgbClr val="0000FF"/>
                </a:solidFill>
                <a:latin typeface="Times New Roman"/>
                <a:cs typeface="Times New Roman"/>
              </a:rPr>
              <a:t>mutex</a:t>
            </a:r>
            <a:r>
              <a:rPr lang="en-US" spc="-55" dirty="0">
                <a:solidFill>
                  <a:srgbClr val="0000FF"/>
                </a:solidFill>
                <a:latin typeface="Times New Roman"/>
                <a:cs typeface="Times New Roman"/>
              </a:rPr>
              <a:t>);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5"/>
              </a:spcBef>
              <a:buNone/>
            </a:pPr>
            <a:endParaRPr lang="en-US" sz="4000" dirty="0">
              <a:latin typeface="Times New Roman"/>
              <a:cs typeface="Times New Roman"/>
            </a:endParaRPr>
          </a:p>
          <a:p>
            <a:pPr marL="1228852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pc="445" dirty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lang="en-US" spc="-105" dirty="0">
                <a:solidFill>
                  <a:srgbClr val="0000FF"/>
                </a:solidFill>
                <a:latin typeface="Times New Roman"/>
                <a:cs typeface="Times New Roman"/>
              </a:rPr>
              <a:t>consume </a:t>
            </a:r>
            <a:r>
              <a:rPr lang="en-US" spc="-6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lang="en-US" spc="-65" dirty="0">
                <a:solidFill>
                  <a:srgbClr val="0000FF"/>
                </a:solidFill>
                <a:latin typeface="Times New Roman"/>
                <a:cs typeface="Times New Roman"/>
              </a:rPr>
              <a:t>item </a:t>
            </a:r>
            <a:r>
              <a:rPr lang="en-US" spc="-9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lang="en-US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70" dirty="0" err="1">
                <a:solidFill>
                  <a:srgbClr val="0000FF"/>
                </a:solidFill>
                <a:latin typeface="Times New Roman"/>
                <a:cs typeface="Times New Roman"/>
              </a:rPr>
              <a:t>nextc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0"/>
              </a:spcBef>
              <a:buNone/>
            </a:pPr>
            <a:endParaRPr lang="en-US" sz="4000" dirty="0">
              <a:latin typeface="Times New Roman"/>
              <a:cs typeface="Times New Roman"/>
            </a:endParaRPr>
          </a:p>
          <a:p>
            <a:pPr marL="256032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} </a:t>
            </a:r>
            <a:r>
              <a:rPr lang="en-US" spc="-100" dirty="0">
                <a:solidFill>
                  <a:srgbClr val="0000FF"/>
                </a:solidFill>
                <a:latin typeface="Times New Roman"/>
                <a:cs typeface="Times New Roman"/>
              </a:rPr>
              <a:t>while</a:t>
            </a:r>
            <a:r>
              <a:rPr lang="en-US" spc="-105" dirty="0">
                <a:solidFill>
                  <a:srgbClr val="0000FF"/>
                </a:solidFill>
                <a:latin typeface="Times New Roman"/>
                <a:cs typeface="Times New Roman"/>
              </a:rPr>
              <a:t> (TRUE);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48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28" y="151227"/>
            <a:ext cx="9390184" cy="917918"/>
          </a:xfrm>
        </p:spPr>
        <p:txBody>
          <a:bodyPr/>
          <a:lstStyle/>
          <a:p>
            <a:r>
              <a:rPr lang="en-IN" spc="-75" dirty="0"/>
              <a:t>Dining-Philosophers</a:t>
            </a:r>
            <a:r>
              <a:rPr lang="en-IN" spc="-200" dirty="0"/>
              <a:t> </a:t>
            </a:r>
            <a:r>
              <a:rPr lang="en-IN" spc="-114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27" y="928468"/>
            <a:ext cx="11204917" cy="59295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527050" indent="-514350">
              <a:lnSpc>
                <a:spcPct val="100000"/>
              </a:lnSpc>
              <a:spcBef>
                <a:spcPts val="700"/>
              </a:spcBef>
              <a:buClr>
                <a:schemeClr val="tx1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endParaRPr lang="en-US" spc="-8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00"/>
              </a:spcBef>
              <a:buClr>
                <a:schemeClr val="tx1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endParaRPr lang="en-US" spc="-8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00"/>
              </a:spcBef>
              <a:buClr>
                <a:schemeClr val="tx1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endParaRPr lang="en-US" spc="-8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00"/>
              </a:spcBef>
              <a:buClr>
                <a:schemeClr val="tx1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endParaRPr lang="en-US" spc="-8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00"/>
              </a:spcBef>
              <a:buClr>
                <a:schemeClr val="tx1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z="3800" spc="-85" dirty="0" smtClean="0">
                <a:solidFill>
                  <a:schemeClr val="tx1"/>
                </a:solidFill>
                <a:latin typeface="Times New Roman"/>
                <a:cs typeface="Times New Roman"/>
              </a:rPr>
              <a:t>Philosophers </a:t>
            </a:r>
            <a:r>
              <a:rPr lang="en-US" sz="3800" spc="-90" dirty="0">
                <a:solidFill>
                  <a:schemeClr val="tx1"/>
                </a:solidFill>
                <a:latin typeface="Times New Roman"/>
                <a:cs typeface="Times New Roman"/>
              </a:rPr>
              <a:t>spend </a:t>
            </a:r>
            <a:r>
              <a:rPr lang="en-US" sz="3800" spc="-45" dirty="0">
                <a:solidFill>
                  <a:schemeClr val="tx1"/>
                </a:solidFill>
                <a:latin typeface="Times New Roman"/>
                <a:cs typeface="Times New Roman"/>
              </a:rPr>
              <a:t>their </a:t>
            </a:r>
            <a:r>
              <a:rPr lang="en-US" sz="3800" spc="-114" dirty="0">
                <a:solidFill>
                  <a:schemeClr val="tx1"/>
                </a:solidFill>
                <a:latin typeface="Times New Roman"/>
                <a:cs typeface="Times New Roman"/>
              </a:rPr>
              <a:t>lives </a:t>
            </a:r>
            <a:r>
              <a:rPr lang="en-US" sz="3800" spc="-85" dirty="0">
                <a:solidFill>
                  <a:schemeClr val="tx1"/>
                </a:solidFill>
                <a:latin typeface="Times New Roman"/>
                <a:cs typeface="Times New Roman"/>
              </a:rPr>
              <a:t>thinking </a:t>
            </a:r>
            <a:r>
              <a:rPr lang="en-US" sz="3800" spc="-1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3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800" spc="-90" dirty="0">
                <a:solidFill>
                  <a:schemeClr val="tx1"/>
                </a:solidFill>
                <a:latin typeface="Times New Roman"/>
                <a:cs typeface="Times New Roman"/>
              </a:rPr>
              <a:t>eating</a:t>
            </a:r>
            <a:endParaRPr lang="en-US" sz="3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27050" marR="5080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z="3800" spc="-80" dirty="0">
                <a:solidFill>
                  <a:schemeClr val="tx1"/>
                </a:solidFill>
                <a:latin typeface="Times New Roman"/>
                <a:cs typeface="Times New Roman"/>
              </a:rPr>
              <a:t>Don’t </a:t>
            </a:r>
            <a:r>
              <a:rPr lang="en-US" sz="3800" spc="-55" dirty="0">
                <a:solidFill>
                  <a:schemeClr val="tx1"/>
                </a:solidFill>
                <a:latin typeface="Times New Roman"/>
                <a:cs typeface="Times New Roman"/>
              </a:rPr>
              <a:t>interact </a:t>
            </a:r>
            <a:r>
              <a:rPr lang="en-US" sz="3800" spc="-70" dirty="0">
                <a:solidFill>
                  <a:schemeClr val="tx1"/>
                </a:solidFill>
                <a:latin typeface="Times New Roman"/>
                <a:cs typeface="Times New Roman"/>
              </a:rPr>
              <a:t>with </a:t>
            </a:r>
            <a:r>
              <a:rPr lang="en-US" sz="3800" spc="-45" dirty="0">
                <a:solidFill>
                  <a:schemeClr val="tx1"/>
                </a:solidFill>
                <a:latin typeface="Times New Roman"/>
                <a:cs typeface="Times New Roman"/>
              </a:rPr>
              <a:t>their </a:t>
            </a:r>
            <a:r>
              <a:rPr lang="en-US" sz="3800" spc="-70" dirty="0">
                <a:solidFill>
                  <a:schemeClr val="tx1"/>
                </a:solidFill>
                <a:latin typeface="Times New Roman"/>
                <a:cs typeface="Times New Roman"/>
              </a:rPr>
              <a:t>neighbors, </a:t>
            </a:r>
            <a:r>
              <a:rPr lang="en-US" sz="3800" spc="-110" dirty="0">
                <a:solidFill>
                  <a:schemeClr val="tx1"/>
                </a:solidFill>
                <a:latin typeface="Times New Roman"/>
                <a:cs typeface="Times New Roman"/>
              </a:rPr>
              <a:t>occasionally </a:t>
            </a:r>
            <a:r>
              <a:rPr lang="en-US" sz="3800" spc="-30" dirty="0">
                <a:solidFill>
                  <a:schemeClr val="tx1"/>
                </a:solidFill>
                <a:latin typeface="Times New Roman"/>
                <a:cs typeface="Times New Roman"/>
              </a:rPr>
              <a:t>try </a:t>
            </a:r>
            <a:r>
              <a:rPr lang="en-US" sz="3800" spc="-2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3800" spc="-90" dirty="0">
                <a:solidFill>
                  <a:schemeClr val="tx1"/>
                </a:solidFill>
                <a:latin typeface="Times New Roman"/>
                <a:cs typeface="Times New Roman"/>
              </a:rPr>
              <a:t>pick </a:t>
            </a:r>
            <a:r>
              <a:rPr lang="en-US" sz="3800" spc="-80" dirty="0">
                <a:solidFill>
                  <a:schemeClr val="tx1"/>
                </a:solidFill>
                <a:latin typeface="Times New Roman"/>
                <a:cs typeface="Times New Roman"/>
              </a:rPr>
              <a:t>up 2 </a:t>
            </a:r>
            <a:r>
              <a:rPr lang="en-US" sz="3800" spc="-90" dirty="0">
                <a:solidFill>
                  <a:schemeClr val="tx1"/>
                </a:solidFill>
                <a:latin typeface="Times New Roman"/>
                <a:cs typeface="Times New Roman"/>
              </a:rPr>
              <a:t>chopsticks  </a:t>
            </a:r>
            <a:r>
              <a:rPr lang="en-US" sz="3800" spc="-65" dirty="0">
                <a:solidFill>
                  <a:schemeClr val="tx1"/>
                </a:solidFill>
                <a:latin typeface="Times New Roman"/>
                <a:cs typeface="Times New Roman"/>
              </a:rPr>
              <a:t>(one at </a:t>
            </a:r>
            <a:r>
              <a:rPr lang="en-US" sz="3800" spc="-14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3800" spc="-55" dirty="0">
                <a:solidFill>
                  <a:schemeClr val="tx1"/>
                </a:solidFill>
                <a:latin typeface="Times New Roman"/>
                <a:cs typeface="Times New Roman"/>
              </a:rPr>
              <a:t>time) </a:t>
            </a:r>
            <a:r>
              <a:rPr lang="en-US" sz="3800" spc="-2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3800" spc="-65" dirty="0">
                <a:solidFill>
                  <a:schemeClr val="tx1"/>
                </a:solidFill>
                <a:latin typeface="Times New Roman"/>
                <a:cs typeface="Times New Roman"/>
              </a:rPr>
              <a:t>eat </a:t>
            </a:r>
            <a:r>
              <a:rPr lang="en-US" sz="3800" spc="-80" dirty="0">
                <a:solidFill>
                  <a:schemeClr val="tx1"/>
                </a:solidFill>
                <a:latin typeface="Times New Roman"/>
                <a:cs typeface="Times New Roman"/>
              </a:rPr>
              <a:t>from</a:t>
            </a:r>
            <a:r>
              <a:rPr lang="en-US" sz="3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800" spc="-100" dirty="0">
                <a:solidFill>
                  <a:schemeClr val="tx1"/>
                </a:solidFill>
                <a:latin typeface="Times New Roman"/>
                <a:cs typeface="Times New Roman"/>
              </a:rPr>
              <a:t>bowl</a:t>
            </a:r>
            <a:endParaRPr lang="en-US" sz="3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46455" lvl="1" indent="-514350">
              <a:lnSpc>
                <a:spcPct val="100000"/>
              </a:lnSpc>
              <a:spcBef>
                <a:spcPts val="425"/>
              </a:spcBef>
              <a:buClr>
                <a:schemeClr val="tx1"/>
              </a:buClr>
              <a:buSzPct val="84375"/>
              <a:tabLst>
                <a:tab pos="560705" algn="l"/>
                <a:tab pos="561340" algn="l"/>
              </a:tabLst>
            </a:pPr>
            <a:r>
              <a:rPr lang="en-US" sz="3800" spc="-75" dirty="0">
                <a:solidFill>
                  <a:schemeClr val="tx1"/>
                </a:solidFill>
                <a:latin typeface="Times New Roman"/>
                <a:cs typeface="Times New Roman"/>
              </a:rPr>
              <a:t>Need </a:t>
            </a:r>
            <a:r>
              <a:rPr lang="en-US" sz="3800" spc="-60" dirty="0">
                <a:solidFill>
                  <a:schemeClr val="tx1"/>
                </a:solidFill>
                <a:latin typeface="Times New Roman"/>
                <a:cs typeface="Times New Roman"/>
              </a:rPr>
              <a:t>both </a:t>
            </a:r>
            <a:r>
              <a:rPr lang="en-US" sz="3800" spc="-2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3800" spc="-30" dirty="0">
                <a:solidFill>
                  <a:schemeClr val="tx1"/>
                </a:solidFill>
                <a:latin typeface="Times New Roman"/>
                <a:cs typeface="Times New Roman"/>
              </a:rPr>
              <a:t>eat, </a:t>
            </a:r>
            <a:r>
              <a:rPr lang="en-US" sz="3800" spc="-55" dirty="0">
                <a:solidFill>
                  <a:schemeClr val="tx1"/>
                </a:solidFill>
                <a:latin typeface="Times New Roman"/>
                <a:cs typeface="Times New Roman"/>
              </a:rPr>
              <a:t>then </a:t>
            </a:r>
            <a:r>
              <a:rPr lang="en-US" sz="3800" spc="-70" dirty="0">
                <a:solidFill>
                  <a:schemeClr val="tx1"/>
                </a:solidFill>
                <a:latin typeface="Times New Roman"/>
                <a:cs typeface="Times New Roman"/>
              </a:rPr>
              <a:t>release </a:t>
            </a:r>
            <a:r>
              <a:rPr lang="en-US" sz="3800" spc="-60" dirty="0">
                <a:solidFill>
                  <a:schemeClr val="tx1"/>
                </a:solidFill>
                <a:latin typeface="Times New Roman"/>
                <a:cs typeface="Times New Roman"/>
              </a:rPr>
              <a:t>both </a:t>
            </a:r>
            <a:r>
              <a:rPr lang="en-US" sz="3800" spc="-85" dirty="0">
                <a:solidFill>
                  <a:schemeClr val="tx1"/>
                </a:solidFill>
                <a:latin typeface="Times New Roman"/>
                <a:cs typeface="Times New Roman"/>
              </a:rPr>
              <a:t>when</a:t>
            </a:r>
            <a:r>
              <a:rPr lang="en-US" sz="3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800" spc="-70" dirty="0">
                <a:solidFill>
                  <a:schemeClr val="tx1"/>
                </a:solidFill>
                <a:latin typeface="Times New Roman"/>
                <a:cs typeface="Times New Roman"/>
              </a:rPr>
              <a:t>done</a:t>
            </a:r>
            <a:endParaRPr lang="en-US" sz="3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570"/>
              </a:spcBef>
              <a:buClr>
                <a:schemeClr val="tx1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z="3800" spc="-105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US" sz="3800" spc="-5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3800" spc="-114" dirty="0">
                <a:solidFill>
                  <a:schemeClr val="tx1"/>
                </a:solidFill>
                <a:latin typeface="Times New Roman"/>
                <a:cs typeface="Times New Roman"/>
              </a:rPr>
              <a:t>case </a:t>
            </a:r>
            <a:r>
              <a:rPr lang="en-US" sz="3800" spc="-10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3800" spc="-80" dirty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  <a:r>
              <a:rPr lang="en-US" sz="3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800" spc="-80" dirty="0">
                <a:solidFill>
                  <a:schemeClr val="tx1"/>
                </a:solidFill>
                <a:latin typeface="Times New Roman"/>
                <a:cs typeface="Times New Roman"/>
              </a:rPr>
              <a:t>philosophers</a:t>
            </a:r>
            <a:endParaRPr lang="en-US" sz="3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46455" lvl="1" indent="-514350">
              <a:lnSpc>
                <a:spcPct val="100000"/>
              </a:lnSpc>
              <a:spcBef>
                <a:spcPts val="430"/>
              </a:spcBef>
              <a:buClr>
                <a:schemeClr val="tx1"/>
              </a:buClr>
              <a:buSzPct val="84375"/>
              <a:tabLst>
                <a:tab pos="560705" algn="l"/>
                <a:tab pos="561340" algn="l"/>
              </a:tabLst>
            </a:pPr>
            <a:r>
              <a:rPr lang="en-US" sz="3800" spc="-100" dirty="0">
                <a:solidFill>
                  <a:schemeClr val="tx1"/>
                </a:solidFill>
                <a:latin typeface="Times New Roman"/>
                <a:cs typeface="Times New Roman"/>
              </a:rPr>
              <a:t>Shared</a:t>
            </a:r>
            <a:r>
              <a:rPr lang="en-US" sz="38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800" spc="-8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endParaRPr lang="en-US" sz="3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20775" lvl="2" indent="-514350">
              <a:lnSpc>
                <a:spcPct val="100000"/>
              </a:lnSpc>
              <a:spcBef>
                <a:spcPts val="425"/>
              </a:spcBef>
              <a:buClr>
                <a:schemeClr val="tx1"/>
              </a:buClr>
              <a:buSzPct val="82142"/>
              <a:tabLst>
                <a:tab pos="835025" algn="l"/>
                <a:tab pos="835660" algn="l"/>
              </a:tabLst>
            </a:pPr>
            <a:r>
              <a:rPr lang="en-US" sz="3800" spc="-110" dirty="0">
                <a:solidFill>
                  <a:schemeClr val="tx1"/>
                </a:solidFill>
                <a:latin typeface="Times New Roman"/>
                <a:cs typeface="Times New Roman"/>
              </a:rPr>
              <a:t>Bowl </a:t>
            </a:r>
            <a:r>
              <a:rPr lang="en-US" sz="3800" spc="-8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3800" spc="-45" dirty="0">
                <a:solidFill>
                  <a:schemeClr val="tx1"/>
                </a:solidFill>
                <a:latin typeface="Times New Roman"/>
                <a:cs typeface="Times New Roman"/>
              </a:rPr>
              <a:t>rice </a:t>
            </a:r>
            <a:r>
              <a:rPr lang="en-US" sz="3800" spc="-60" dirty="0">
                <a:solidFill>
                  <a:schemeClr val="tx1"/>
                </a:solidFill>
                <a:latin typeface="Times New Roman"/>
                <a:cs typeface="Times New Roman"/>
              </a:rPr>
              <a:t>(data</a:t>
            </a:r>
            <a:r>
              <a:rPr lang="en-US" sz="3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800" spc="-45" dirty="0">
                <a:solidFill>
                  <a:schemeClr val="tx1"/>
                </a:solidFill>
                <a:latin typeface="Times New Roman"/>
                <a:cs typeface="Times New Roman"/>
              </a:rPr>
              <a:t>set)</a:t>
            </a:r>
            <a:endParaRPr lang="en-US" sz="3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20775" lvl="2" indent="-514350">
              <a:lnSpc>
                <a:spcPct val="100000"/>
              </a:lnSpc>
              <a:spcBef>
                <a:spcPts val="409"/>
              </a:spcBef>
              <a:buClr>
                <a:schemeClr val="tx1"/>
              </a:buClr>
              <a:buSzPct val="82142"/>
              <a:tabLst>
                <a:tab pos="835025" algn="l"/>
                <a:tab pos="835660" algn="l"/>
              </a:tabLst>
            </a:pPr>
            <a:r>
              <a:rPr lang="en-US" sz="3800" spc="-80" dirty="0">
                <a:solidFill>
                  <a:schemeClr val="tx1"/>
                </a:solidFill>
                <a:latin typeface="Times New Roman"/>
                <a:cs typeface="Times New Roman"/>
              </a:rPr>
              <a:t>Semaphore </a:t>
            </a:r>
            <a:r>
              <a:rPr lang="en-US" sz="3800" spc="-65" dirty="0">
                <a:solidFill>
                  <a:schemeClr val="tx1"/>
                </a:solidFill>
                <a:latin typeface="Times New Roman"/>
                <a:cs typeface="Times New Roman"/>
              </a:rPr>
              <a:t>chopstick </a:t>
            </a:r>
            <a:r>
              <a:rPr lang="en-US" sz="3800" spc="-90" dirty="0">
                <a:solidFill>
                  <a:schemeClr val="tx1"/>
                </a:solidFill>
                <a:latin typeface="Times New Roman"/>
                <a:cs typeface="Times New Roman"/>
              </a:rPr>
              <a:t>[5] </a:t>
            </a:r>
            <a:r>
              <a:rPr lang="en-US" sz="3800" spc="-65" dirty="0">
                <a:solidFill>
                  <a:schemeClr val="tx1"/>
                </a:solidFill>
                <a:latin typeface="Times New Roman"/>
                <a:cs typeface="Times New Roman"/>
              </a:rPr>
              <a:t>initialized </a:t>
            </a:r>
            <a:r>
              <a:rPr lang="en-US" sz="3800" spc="-2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3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800" spc="-60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</a:p>
          <a:p>
            <a:pPr marL="1120775" lvl="2" indent="-514350">
              <a:lnSpc>
                <a:spcPct val="100000"/>
              </a:lnSpc>
              <a:spcBef>
                <a:spcPts val="409"/>
              </a:spcBef>
              <a:buClr>
                <a:schemeClr val="tx1"/>
              </a:buClr>
              <a:buSzPct val="82142"/>
              <a:tabLst>
                <a:tab pos="835025" algn="l"/>
                <a:tab pos="835660" algn="l"/>
              </a:tabLst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76" y="815924"/>
            <a:ext cx="2780017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2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75" dirty="0"/>
              <a:t>Dining-Philosophers</a:t>
            </a:r>
            <a:r>
              <a:rPr lang="en-IN" spc="-200" dirty="0"/>
              <a:t> </a:t>
            </a:r>
            <a:r>
              <a:rPr lang="en-IN" spc="-114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30" dirty="0">
                <a:latin typeface="Times New Roman"/>
                <a:cs typeface="Times New Roman"/>
              </a:rPr>
              <a:t>Solution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229" dirty="0">
                <a:latin typeface="Times New Roman"/>
                <a:cs typeface="Times New Roman"/>
              </a:rPr>
              <a:t>Take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95" dirty="0">
                <a:latin typeface="Times New Roman"/>
                <a:cs typeface="Times New Roman"/>
              </a:rPr>
              <a:t>left </a:t>
            </a:r>
            <a:r>
              <a:rPr lang="en-US" spc="-110" dirty="0">
                <a:latin typeface="Times New Roman"/>
                <a:cs typeface="Times New Roman"/>
              </a:rPr>
              <a:t>fork </a:t>
            </a:r>
            <a:r>
              <a:rPr lang="en-US" spc="-145" dirty="0">
                <a:latin typeface="Times New Roman"/>
                <a:cs typeface="Times New Roman"/>
              </a:rPr>
              <a:t>and </a:t>
            </a:r>
            <a:r>
              <a:rPr lang="en-US" spc="-85" dirty="0">
                <a:latin typeface="Times New Roman"/>
                <a:cs typeface="Times New Roman"/>
              </a:rPr>
              <a:t>then </a:t>
            </a:r>
            <a:r>
              <a:rPr lang="en-US" spc="-120" dirty="0">
                <a:latin typeface="Times New Roman"/>
                <a:cs typeface="Times New Roman"/>
              </a:rPr>
              <a:t>acquire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80" dirty="0">
                <a:latin typeface="Times New Roman"/>
                <a:cs typeface="Times New Roman"/>
              </a:rPr>
              <a:t>right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170" dirty="0">
                <a:latin typeface="Times New Roman"/>
                <a:cs typeface="Times New Roman"/>
              </a:rPr>
              <a:t>fork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-190" dirty="0">
                <a:latin typeface="Times New Roman"/>
                <a:cs typeface="Times New Roman"/>
              </a:rPr>
              <a:t>If </a:t>
            </a:r>
            <a:r>
              <a:rPr lang="en-US" spc="-160" dirty="0">
                <a:latin typeface="Times New Roman"/>
                <a:cs typeface="Times New Roman"/>
              </a:rPr>
              <a:t>you </a:t>
            </a:r>
            <a:r>
              <a:rPr lang="en-US" spc="-110" dirty="0">
                <a:latin typeface="Times New Roman"/>
                <a:cs typeface="Times New Roman"/>
              </a:rPr>
              <a:t>don’t </a:t>
            </a:r>
            <a:r>
              <a:rPr lang="en-US" spc="-95" dirty="0">
                <a:latin typeface="Times New Roman"/>
                <a:cs typeface="Times New Roman"/>
              </a:rPr>
              <a:t>get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95" dirty="0">
                <a:latin typeface="Times New Roman"/>
                <a:cs typeface="Times New Roman"/>
              </a:rPr>
              <a:t>left </a:t>
            </a:r>
            <a:r>
              <a:rPr lang="en-US" spc="-114" dirty="0">
                <a:latin typeface="Times New Roman"/>
                <a:cs typeface="Times New Roman"/>
              </a:rPr>
              <a:t>fork </a:t>
            </a:r>
            <a:r>
              <a:rPr lang="en-US" spc="-85" dirty="0">
                <a:latin typeface="Times New Roman"/>
                <a:cs typeface="Times New Roman"/>
              </a:rPr>
              <a:t>then </a:t>
            </a:r>
            <a:r>
              <a:rPr lang="en-US" spc="-75" dirty="0">
                <a:latin typeface="Times New Roman"/>
                <a:cs typeface="Times New Roman"/>
              </a:rPr>
              <a:t>wait. </a:t>
            </a:r>
            <a:r>
              <a:rPr lang="en-US" spc="-114" dirty="0">
                <a:latin typeface="Times New Roman"/>
                <a:cs typeface="Times New Roman"/>
              </a:rPr>
              <a:t>After </a:t>
            </a:r>
            <a:r>
              <a:rPr lang="en-US" spc="-125" dirty="0">
                <a:latin typeface="Times New Roman"/>
                <a:cs typeface="Times New Roman"/>
              </a:rPr>
              <a:t>acquiring </a:t>
            </a:r>
            <a:r>
              <a:rPr lang="en-US" spc="-385" dirty="0" smtClean="0">
                <a:latin typeface="Times New Roman"/>
                <a:cs typeface="Times New Roman"/>
              </a:rPr>
              <a:t>l e f t</a:t>
            </a:r>
            <a:r>
              <a:rPr lang="en-US" spc="-385" dirty="0">
                <a:latin typeface="Times New Roman"/>
                <a:cs typeface="Times New Roman"/>
              </a:rPr>
              <a:t>,  </a:t>
            </a:r>
            <a:r>
              <a:rPr lang="en-US" spc="-135" dirty="0">
                <a:latin typeface="Times New Roman"/>
                <a:cs typeface="Times New Roman"/>
              </a:rPr>
              <a:t>check </a:t>
            </a:r>
            <a:r>
              <a:rPr lang="en-US" spc="-85" dirty="0">
                <a:latin typeface="Times New Roman"/>
                <a:cs typeface="Times New Roman"/>
              </a:rPr>
              <a:t>whether </a:t>
            </a:r>
            <a:r>
              <a:rPr lang="en-US" spc="-160" dirty="0">
                <a:latin typeface="Times New Roman"/>
                <a:cs typeface="Times New Roman"/>
              </a:rPr>
              <a:t>you </a:t>
            </a:r>
            <a:r>
              <a:rPr lang="en-US" spc="-95" dirty="0">
                <a:latin typeface="Times New Roman"/>
                <a:cs typeface="Times New Roman"/>
              </a:rPr>
              <a:t>get </a:t>
            </a:r>
            <a:r>
              <a:rPr lang="en-US" spc="-50" dirty="0">
                <a:latin typeface="Times New Roman"/>
                <a:cs typeface="Times New Roman"/>
              </a:rPr>
              <a:t>right, </a:t>
            </a:r>
            <a:r>
              <a:rPr lang="en-US" spc="-125" dirty="0">
                <a:latin typeface="Times New Roman"/>
                <a:cs typeface="Times New Roman"/>
              </a:rPr>
              <a:t>else </a:t>
            </a:r>
            <a:r>
              <a:rPr lang="en-US" spc="-120" dirty="0">
                <a:latin typeface="Times New Roman"/>
                <a:cs typeface="Times New Roman"/>
              </a:rPr>
              <a:t>wait </a:t>
            </a:r>
            <a:r>
              <a:rPr lang="en-US" spc="-95" dirty="0">
                <a:latin typeface="Times New Roman"/>
                <a:cs typeface="Times New Roman"/>
              </a:rPr>
              <a:t>for </a:t>
            </a:r>
            <a:r>
              <a:rPr lang="en-US" spc="-80" dirty="0">
                <a:latin typeface="Times New Roman"/>
                <a:cs typeface="Times New Roman"/>
              </a:rPr>
              <a:t>right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fork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04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21" y="10548"/>
            <a:ext cx="8771206" cy="6506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Producer – Consumer</a:t>
            </a:r>
            <a:r>
              <a:rPr lang="en-IN" b="1" spc="-90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621" y="661180"/>
            <a:ext cx="11317459" cy="619682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6800" spc="-5" dirty="0">
                <a:solidFill>
                  <a:srgbClr val="3366FF"/>
                </a:solidFill>
              </a:rPr>
              <a:t>while </a:t>
            </a:r>
            <a:r>
              <a:rPr lang="en-US" sz="6800" dirty="0"/>
              <a:t>(</a:t>
            </a:r>
            <a:r>
              <a:rPr lang="en-US" sz="6800" dirty="0">
                <a:solidFill>
                  <a:srgbClr val="3366FF"/>
                </a:solidFill>
              </a:rPr>
              <a:t>true</a:t>
            </a:r>
            <a:r>
              <a:rPr lang="en-US" sz="6800" dirty="0"/>
              <a:t>)</a:t>
            </a:r>
            <a:r>
              <a:rPr lang="en-US" sz="6800" spc="5" dirty="0"/>
              <a:t> </a:t>
            </a:r>
            <a:r>
              <a:rPr lang="en-US" sz="6800" dirty="0"/>
              <a:t>{</a:t>
            </a:r>
          </a:p>
          <a:p>
            <a:pPr marL="543052" indent="0">
              <a:lnSpc>
                <a:spcPct val="100000"/>
              </a:lnSpc>
              <a:buNone/>
            </a:pPr>
            <a:r>
              <a:rPr lang="en-US" sz="6800" b="1" spc="-5" dirty="0"/>
              <a:t>/* </a:t>
            </a:r>
            <a:r>
              <a:rPr lang="en-US" sz="6800" b="1" dirty="0"/>
              <a:t>produce </a:t>
            </a:r>
            <a:r>
              <a:rPr lang="en-US" sz="6800" b="1" spc="-5" dirty="0"/>
              <a:t>an </a:t>
            </a:r>
            <a:r>
              <a:rPr lang="en-US" sz="6800" b="1" dirty="0"/>
              <a:t>item </a:t>
            </a:r>
            <a:r>
              <a:rPr lang="en-US" sz="6800" b="1" spc="-5" dirty="0"/>
              <a:t>in next </a:t>
            </a:r>
            <a:r>
              <a:rPr lang="en-US" sz="6800" b="1" dirty="0"/>
              <a:t>produced</a:t>
            </a:r>
            <a:r>
              <a:rPr lang="en-US" sz="6800" b="1" spc="45" dirty="0"/>
              <a:t> </a:t>
            </a:r>
            <a:r>
              <a:rPr lang="en-US" sz="6800" b="1" spc="-5" dirty="0"/>
              <a:t>*/</a:t>
            </a:r>
            <a:endParaRPr lang="en-US" sz="6800" dirty="0"/>
          </a:p>
          <a:p>
            <a:pPr marL="54305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800" spc="-5" dirty="0">
                <a:solidFill>
                  <a:srgbClr val="3366FF"/>
                </a:solidFill>
              </a:rPr>
              <a:t>while </a:t>
            </a:r>
            <a:r>
              <a:rPr lang="en-US" sz="6800" dirty="0"/>
              <a:t>(counter </a:t>
            </a:r>
            <a:r>
              <a:rPr lang="en-US" sz="6800" spc="-5" dirty="0"/>
              <a:t>== </a:t>
            </a:r>
            <a:r>
              <a:rPr lang="en-US" sz="6800" dirty="0"/>
              <a:t>BUFFER_SIZE)</a:t>
            </a:r>
            <a:r>
              <a:rPr lang="en-US" sz="6800" spc="25" dirty="0"/>
              <a:t> </a:t>
            </a:r>
            <a:r>
              <a:rPr lang="en-US" sz="6800" dirty="0"/>
              <a:t>;</a:t>
            </a:r>
          </a:p>
          <a:p>
            <a:pPr marL="927100" marR="3535045" indent="0">
              <a:lnSpc>
                <a:spcPct val="129400"/>
              </a:lnSpc>
              <a:buNone/>
            </a:pPr>
            <a:r>
              <a:rPr lang="en-US" sz="6800" spc="-5" dirty="0"/>
              <a:t>/* do </a:t>
            </a:r>
            <a:r>
              <a:rPr lang="en-US" sz="6800" dirty="0"/>
              <a:t>nothing </a:t>
            </a:r>
            <a:r>
              <a:rPr lang="en-US" sz="6800" spc="-5" dirty="0"/>
              <a:t>*/  buffer[in] </a:t>
            </a:r>
            <a:r>
              <a:rPr lang="en-US" sz="6800" dirty="0"/>
              <a:t>=</a:t>
            </a:r>
            <a:r>
              <a:rPr lang="en-US" sz="6800" spc="-10" dirty="0"/>
              <a:t> </a:t>
            </a:r>
            <a:r>
              <a:rPr lang="en-US" sz="6800" dirty="0" err="1"/>
              <a:t>next_produced</a:t>
            </a:r>
            <a:r>
              <a:rPr lang="en-US" sz="6800" dirty="0"/>
              <a:t>;</a:t>
            </a:r>
          </a:p>
          <a:p>
            <a:pPr marL="54305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800" spc="-5" dirty="0"/>
              <a:t>in </a:t>
            </a:r>
            <a:r>
              <a:rPr lang="en-US" sz="6800" dirty="0"/>
              <a:t>= (in + </a:t>
            </a:r>
            <a:r>
              <a:rPr lang="en-US" sz="6800" spc="-5" dirty="0"/>
              <a:t>1) </a:t>
            </a:r>
            <a:r>
              <a:rPr lang="en-US" sz="6800" dirty="0"/>
              <a:t>%</a:t>
            </a:r>
            <a:r>
              <a:rPr lang="en-US" sz="6800" spc="25" dirty="0"/>
              <a:t> </a:t>
            </a:r>
            <a:r>
              <a:rPr lang="en-US" sz="6800" spc="-5" dirty="0"/>
              <a:t>BUFFER_SIZE;</a:t>
            </a:r>
            <a:endParaRPr lang="en-US" sz="6800" dirty="0"/>
          </a:p>
          <a:p>
            <a:pPr marL="54305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800" spc="-5" dirty="0"/>
              <a:t>counter++;</a:t>
            </a:r>
            <a:endParaRPr lang="en-US" sz="6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endParaRPr lang="en-US" sz="6800" dirty="0"/>
          </a:p>
          <a:p>
            <a:pPr marL="1914652" indent="0">
              <a:lnSpc>
                <a:spcPct val="100000"/>
              </a:lnSpc>
              <a:buNone/>
            </a:pPr>
            <a:r>
              <a:rPr lang="en-US" sz="6800" spc="-5" dirty="0">
                <a:solidFill>
                  <a:srgbClr val="3366FF"/>
                </a:solidFill>
              </a:rPr>
              <a:t>while </a:t>
            </a:r>
            <a:r>
              <a:rPr lang="en-US" sz="6800" spc="-5" dirty="0"/>
              <a:t>(</a:t>
            </a:r>
            <a:r>
              <a:rPr lang="en-US" sz="6800" spc="-5" dirty="0">
                <a:solidFill>
                  <a:srgbClr val="3366FF"/>
                </a:solidFill>
              </a:rPr>
              <a:t>true</a:t>
            </a:r>
            <a:r>
              <a:rPr lang="en-US" sz="6800" spc="-5" dirty="0"/>
              <a:t>)</a:t>
            </a:r>
            <a:r>
              <a:rPr lang="en-US" sz="6800" spc="15" dirty="0"/>
              <a:t> </a:t>
            </a:r>
            <a:r>
              <a:rPr lang="en-US" sz="6800" spc="-5" dirty="0"/>
              <a:t>{</a:t>
            </a:r>
            <a:endParaRPr lang="en-US" sz="6800" dirty="0"/>
          </a:p>
          <a:p>
            <a:pPr marL="2829687" indent="0">
              <a:lnSpc>
                <a:spcPct val="100000"/>
              </a:lnSpc>
              <a:spcBef>
                <a:spcPts val="409"/>
              </a:spcBef>
              <a:buNone/>
            </a:pPr>
            <a:r>
              <a:rPr lang="en-US" sz="6800" spc="-5" dirty="0">
                <a:solidFill>
                  <a:srgbClr val="3366FF"/>
                </a:solidFill>
              </a:rPr>
              <a:t>while </a:t>
            </a:r>
            <a:r>
              <a:rPr lang="en-US" sz="6800" spc="-5" dirty="0"/>
              <a:t>(counter ==</a:t>
            </a:r>
            <a:r>
              <a:rPr lang="en-US" sz="6800" dirty="0"/>
              <a:t> 0)</a:t>
            </a:r>
          </a:p>
          <a:p>
            <a:pPr marL="3213735" marR="1104265" indent="0">
              <a:lnSpc>
                <a:spcPct val="121200"/>
              </a:lnSpc>
              <a:buNone/>
            </a:pPr>
            <a:r>
              <a:rPr lang="en-US" sz="6800" spc="-5" dirty="0"/>
              <a:t>; /* do nothing </a:t>
            </a:r>
            <a:r>
              <a:rPr lang="en-US" sz="6800" spc="-10" dirty="0"/>
              <a:t>*/  </a:t>
            </a:r>
            <a:r>
              <a:rPr lang="en-US" sz="6800" spc="-5" dirty="0" err="1"/>
              <a:t>next_consumed</a:t>
            </a:r>
            <a:r>
              <a:rPr lang="en-US" sz="6800" spc="-5" dirty="0"/>
              <a:t> = buffer[out];  </a:t>
            </a:r>
          </a:p>
          <a:p>
            <a:pPr marL="3213735" marR="1104265" indent="0">
              <a:lnSpc>
                <a:spcPct val="121200"/>
              </a:lnSpc>
              <a:buNone/>
            </a:pPr>
            <a:r>
              <a:rPr lang="en-US" sz="6800" spc="-5" dirty="0"/>
              <a:t>out = (out + 1) %</a:t>
            </a:r>
            <a:r>
              <a:rPr lang="en-US" sz="6800" spc="-15" dirty="0"/>
              <a:t> </a:t>
            </a:r>
            <a:r>
              <a:rPr lang="en-US" sz="6800" spc="-5" dirty="0"/>
              <a:t>BUFFER_SIZE;</a:t>
            </a:r>
            <a:endParaRPr lang="en-US" sz="6800" dirty="0"/>
          </a:p>
          <a:p>
            <a:pPr marL="0" marR="204470" indent="0" algn="ctr">
              <a:lnSpc>
                <a:spcPct val="100000"/>
              </a:lnSpc>
              <a:spcBef>
                <a:spcPts val="409"/>
              </a:spcBef>
              <a:buNone/>
            </a:pPr>
            <a:r>
              <a:rPr lang="en-US" sz="6800" spc="-5" dirty="0"/>
              <a:t>counter--;</a:t>
            </a:r>
            <a:endParaRPr lang="en-US" sz="6800" dirty="0"/>
          </a:p>
          <a:p>
            <a:pPr marL="2829687" indent="0">
              <a:lnSpc>
                <a:spcPct val="100000"/>
              </a:lnSpc>
              <a:spcBef>
                <a:spcPts val="409"/>
              </a:spcBef>
              <a:buNone/>
            </a:pPr>
            <a:r>
              <a:rPr lang="en-US" sz="6800" b="1" spc="-5" dirty="0"/>
              <a:t>/* consume the item in next consumed</a:t>
            </a:r>
            <a:r>
              <a:rPr lang="en-US" sz="6800" b="1" spc="25" dirty="0"/>
              <a:t> </a:t>
            </a:r>
            <a:r>
              <a:rPr lang="en-US" sz="6800" b="1" spc="-5" dirty="0"/>
              <a:t>*/</a:t>
            </a:r>
            <a:endParaRPr lang="en-US" sz="6800" dirty="0"/>
          </a:p>
          <a:p>
            <a:pPr marL="1914652" indent="0">
              <a:lnSpc>
                <a:spcPct val="100000"/>
              </a:lnSpc>
              <a:spcBef>
                <a:spcPts val="409"/>
              </a:spcBef>
              <a:buNone/>
            </a:pPr>
            <a:r>
              <a:rPr lang="en-US" sz="6800" spc="-5" dirty="0"/>
              <a:t>}</a:t>
            </a:r>
            <a:endParaRPr lang="en-US" sz="6800" dirty="0"/>
          </a:p>
          <a:p>
            <a:pPr marL="286385" marR="228600" indent="0">
              <a:lnSpc>
                <a:spcPct val="90000"/>
              </a:lnSpc>
              <a:spcBef>
                <a:spcPts val="5"/>
              </a:spcBef>
              <a:buClr>
                <a:schemeClr val="tx2"/>
              </a:buClr>
              <a:buNone/>
              <a:tabLst>
                <a:tab pos="1807210" algn="l"/>
              </a:tabLst>
            </a:pPr>
            <a:r>
              <a:rPr lang="en-US" spc="-105" dirty="0"/>
              <a:t>	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247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28" y="137160"/>
            <a:ext cx="9404252" cy="889782"/>
          </a:xfrm>
        </p:spPr>
        <p:txBody>
          <a:bodyPr/>
          <a:lstStyle/>
          <a:p>
            <a:r>
              <a:rPr lang="en-IN" spc="-75" dirty="0"/>
              <a:t>Dining-Philosophers </a:t>
            </a:r>
            <a:r>
              <a:rPr lang="en-IN" spc="-114" dirty="0"/>
              <a:t>Problem</a:t>
            </a:r>
            <a:r>
              <a:rPr lang="en-IN" spc="-305" dirty="0"/>
              <a:t> </a:t>
            </a:r>
            <a:r>
              <a:rPr lang="en-IN" spc="-150" dirty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27" y="858129"/>
            <a:ext cx="11078307" cy="58099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91795" algn="l"/>
              </a:tabLst>
            </a:pPr>
            <a:r>
              <a:rPr lang="en-US" sz="2200" spc="-130" dirty="0">
                <a:latin typeface="Times New Roman"/>
                <a:cs typeface="Times New Roman"/>
              </a:rPr>
              <a:t>The </a:t>
            </a:r>
            <a:r>
              <a:rPr lang="en-US" sz="2200" spc="-60" dirty="0">
                <a:latin typeface="Times New Roman"/>
                <a:cs typeface="Times New Roman"/>
              </a:rPr>
              <a:t>structure </a:t>
            </a:r>
            <a:r>
              <a:rPr lang="en-US" sz="2200" spc="-150" dirty="0">
                <a:latin typeface="Times New Roman"/>
                <a:cs typeface="Times New Roman"/>
              </a:rPr>
              <a:t>of </a:t>
            </a:r>
            <a:r>
              <a:rPr lang="en-US" sz="2200" spc="-120" dirty="0">
                <a:latin typeface="Times New Roman"/>
                <a:cs typeface="Times New Roman"/>
              </a:rPr>
              <a:t>Philosopher</a:t>
            </a:r>
            <a:r>
              <a:rPr lang="en-US" sz="2200" spc="45" dirty="0">
                <a:latin typeface="Times New Roman"/>
                <a:cs typeface="Times New Roman"/>
              </a:rPr>
              <a:t> </a:t>
            </a:r>
            <a:r>
              <a:rPr lang="en-US" sz="22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200" spc="-35" dirty="0">
                <a:latin typeface="Times New Roman"/>
                <a:cs typeface="Times New Roman"/>
              </a:rPr>
              <a:t>:</a:t>
            </a:r>
            <a:endParaRPr lang="en-US" sz="22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pPr marL="484632" indent="0">
              <a:lnSpc>
                <a:spcPct val="100000"/>
              </a:lnSpc>
              <a:buNone/>
            </a:pPr>
            <a:r>
              <a:rPr lang="en-US" sz="2200" spc="-85" dirty="0">
                <a:solidFill>
                  <a:schemeClr val="tx1"/>
                </a:solidFill>
                <a:latin typeface="Times New Roman"/>
                <a:cs typeface="Times New Roman"/>
              </a:rPr>
              <a:t>do</a:t>
            </a:r>
            <a:r>
              <a:rPr lang="en-US" sz="22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</a:p>
          <a:p>
            <a:pPr marL="1056767" indent="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sz="2200" spc="-95" dirty="0">
                <a:solidFill>
                  <a:schemeClr val="tx1"/>
                </a:solidFill>
                <a:latin typeface="Times New Roman"/>
                <a:cs typeface="Times New Roman"/>
              </a:rPr>
              <a:t>wait </a:t>
            </a:r>
            <a:r>
              <a:rPr lang="en-US" sz="2200" spc="-40" dirty="0">
                <a:solidFill>
                  <a:schemeClr val="tx1"/>
                </a:solidFill>
                <a:latin typeface="Times New Roman"/>
                <a:cs typeface="Times New Roman"/>
              </a:rPr>
              <a:t>( </a:t>
            </a:r>
            <a:r>
              <a:rPr lang="en-US" sz="2200" spc="-105" dirty="0">
                <a:solidFill>
                  <a:schemeClr val="tx1"/>
                </a:solidFill>
                <a:latin typeface="Times New Roman"/>
                <a:cs typeface="Times New Roman"/>
              </a:rPr>
              <a:t>chopstick[</a:t>
            </a:r>
            <a:r>
              <a:rPr lang="en-US" sz="2200" spc="-105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2200" spc="-105" dirty="0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  <a:r>
              <a:rPr lang="en-US" sz="22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);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11377" indent="0">
              <a:lnSpc>
                <a:spcPct val="100000"/>
              </a:lnSpc>
              <a:spcBef>
                <a:spcPts val="155"/>
              </a:spcBef>
              <a:buNone/>
            </a:pPr>
            <a:r>
              <a:rPr lang="en-US" sz="2200" spc="-95" dirty="0">
                <a:solidFill>
                  <a:schemeClr val="tx1"/>
                </a:solidFill>
                <a:latin typeface="Times New Roman"/>
                <a:cs typeface="Times New Roman"/>
              </a:rPr>
              <a:t>wait </a:t>
            </a:r>
            <a:r>
              <a:rPr lang="en-US" sz="2200" spc="-40" dirty="0">
                <a:solidFill>
                  <a:schemeClr val="tx1"/>
                </a:solidFill>
                <a:latin typeface="Times New Roman"/>
                <a:cs typeface="Times New Roman"/>
              </a:rPr>
              <a:t>( </a:t>
            </a:r>
            <a:r>
              <a:rPr lang="en-US" sz="2200" spc="-110" dirty="0" err="1">
                <a:solidFill>
                  <a:schemeClr val="tx1"/>
                </a:solidFill>
                <a:latin typeface="Times New Roman"/>
                <a:cs typeface="Times New Roman"/>
              </a:rPr>
              <a:t>chopStick</a:t>
            </a:r>
            <a:r>
              <a:rPr lang="en-US" sz="2200" spc="-110" dirty="0">
                <a:solidFill>
                  <a:schemeClr val="tx1"/>
                </a:solidFill>
                <a:latin typeface="Times New Roman"/>
                <a:cs typeface="Times New Roman"/>
              </a:rPr>
              <a:t>[ </a:t>
            </a:r>
            <a:r>
              <a:rPr lang="en-US" sz="2200" spc="-75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2200" spc="-75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22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spc="204" dirty="0">
                <a:solidFill>
                  <a:schemeClr val="tx1"/>
                </a:solidFill>
                <a:latin typeface="Times New Roman"/>
                <a:cs typeface="Times New Roman"/>
              </a:rPr>
              <a:t>+ </a:t>
            </a:r>
            <a:r>
              <a:rPr lang="en-US" sz="2200" spc="-65" dirty="0">
                <a:solidFill>
                  <a:schemeClr val="tx1"/>
                </a:solidFill>
                <a:latin typeface="Times New Roman"/>
                <a:cs typeface="Times New Roman"/>
              </a:rPr>
              <a:t>1) </a:t>
            </a:r>
            <a:r>
              <a:rPr lang="en-US" sz="2200" spc="-165" dirty="0">
                <a:solidFill>
                  <a:schemeClr val="tx1"/>
                </a:solidFill>
                <a:latin typeface="Times New Roman"/>
                <a:cs typeface="Times New Roman"/>
              </a:rPr>
              <a:t>% </a:t>
            </a:r>
            <a:r>
              <a:rPr lang="en-US" sz="2200" spc="-114" dirty="0">
                <a:solidFill>
                  <a:schemeClr val="tx1"/>
                </a:solidFill>
                <a:latin typeface="Times New Roman"/>
                <a:cs typeface="Times New Roman"/>
              </a:rPr>
              <a:t>5]</a:t>
            </a:r>
            <a:r>
              <a:rPr lang="en-US" sz="22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);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buNone/>
            </a:pP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200" spc="445" dirty="0">
                <a:solidFill>
                  <a:schemeClr val="tx1"/>
                </a:solidFill>
                <a:latin typeface="Times New Roman"/>
                <a:cs typeface="Times New Roman"/>
              </a:rPr>
              <a:t>//</a:t>
            </a:r>
            <a:r>
              <a:rPr lang="en-US" sz="2200" spc="3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spc="-75" dirty="0">
                <a:solidFill>
                  <a:schemeClr val="tx1"/>
                </a:solidFill>
                <a:latin typeface="Times New Roman"/>
                <a:cs typeface="Times New Roman"/>
              </a:rPr>
              <a:t>eat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0"/>
              </a:spcBef>
              <a:buNone/>
            </a:pP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11377" indent="0">
              <a:lnSpc>
                <a:spcPct val="100000"/>
              </a:lnSpc>
              <a:buNone/>
            </a:pPr>
            <a:r>
              <a:rPr lang="en-US" sz="2200" spc="-125" dirty="0">
                <a:solidFill>
                  <a:schemeClr val="tx1"/>
                </a:solidFill>
                <a:latin typeface="Times New Roman"/>
                <a:cs typeface="Times New Roman"/>
              </a:rPr>
              <a:t>signal </a:t>
            </a:r>
            <a:r>
              <a:rPr lang="en-US" sz="2200" spc="-40" dirty="0">
                <a:solidFill>
                  <a:schemeClr val="tx1"/>
                </a:solidFill>
                <a:latin typeface="Times New Roman"/>
                <a:cs typeface="Times New Roman"/>
              </a:rPr>
              <a:t>( </a:t>
            </a:r>
            <a:r>
              <a:rPr lang="en-US" sz="2200" spc="-105" dirty="0">
                <a:solidFill>
                  <a:schemeClr val="tx1"/>
                </a:solidFill>
                <a:latin typeface="Times New Roman"/>
                <a:cs typeface="Times New Roman"/>
              </a:rPr>
              <a:t>chopstick[</a:t>
            </a:r>
            <a:r>
              <a:rPr lang="en-US" sz="2200" spc="-105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2200" spc="-105" dirty="0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  <a:r>
              <a:rPr lang="en-US" sz="22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);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11377" indent="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sz="2200" spc="-125" dirty="0">
                <a:solidFill>
                  <a:schemeClr val="tx1"/>
                </a:solidFill>
                <a:latin typeface="Times New Roman"/>
                <a:cs typeface="Times New Roman"/>
              </a:rPr>
              <a:t>signal </a:t>
            </a:r>
            <a:r>
              <a:rPr lang="en-US" sz="2200" spc="-95" dirty="0">
                <a:solidFill>
                  <a:schemeClr val="tx1"/>
                </a:solidFill>
                <a:latin typeface="Times New Roman"/>
                <a:cs typeface="Times New Roman"/>
              </a:rPr>
              <a:t>(chopstick[ </a:t>
            </a:r>
            <a:r>
              <a:rPr lang="en-US" sz="2200" spc="-7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2200" spc="-70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22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spc="204" dirty="0">
                <a:solidFill>
                  <a:schemeClr val="tx1"/>
                </a:solidFill>
                <a:latin typeface="Times New Roman"/>
                <a:cs typeface="Times New Roman"/>
              </a:rPr>
              <a:t>+ </a:t>
            </a:r>
            <a:r>
              <a:rPr lang="en-US" sz="2200" spc="-65" dirty="0">
                <a:solidFill>
                  <a:schemeClr val="tx1"/>
                </a:solidFill>
                <a:latin typeface="Times New Roman"/>
                <a:cs typeface="Times New Roman"/>
              </a:rPr>
              <a:t>1) </a:t>
            </a:r>
            <a:r>
              <a:rPr lang="en-US" sz="2200" spc="-165" dirty="0">
                <a:solidFill>
                  <a:schemeClr val="tx1"/>
                </a:solidFill>
                <a:latin typeface="Times New Roman"/>
                <a:cs typeface="Times New Roman"/>
              </a:rPr>
              <a:t>% </a:t>
            </a:r>
            <a:r>
              <a:rPr lang="en-US" sz="2200" spc="-120" dirty="0">
                <a:solidFill>
                  <a:schemeClr val="tx1"/>
                </a:solidFill>
                <a:latin typeface="Times New Roman"/>
                <a:cs typeface="Times New Roman"/>
              </a:rPr>
              <a:t>5]</a:t>
            </a:r>
            <a:r>
              <a:rPr lang="en-US" sz="22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);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0"/>
              </a:spcBef>
              <a:buNone/>
            </a:pP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200" spc="445" dirty="0">
                <a:solidFill>
                  <a:schemeClr val="tx1"/>
                </a:solidFill>
                <a:latin typeface="Times New Roman"/>
                <a:cs typeface="Times New Roman"/>
              </a:rPr>
              <a:t>//</a:t>
            </a:r>
            <a:r>
              <a:rPr lang="en-US" sz="2200" spc="3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spc="-80" dirty="0">
                <a:solidFill>
                  <a:schemeClr val="tx1"/>
                </a:solidFill>
                <a:latin typeface="Times New Roman"/>
                <a:cs typeface="Times New Roman"/>
              </a:rPr>
              <a:t>think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84632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} </a:t>
            </a:r>
            <a:r>
              <a:rPr lang="en-US" sz="2200" spc="-100" dirty="0">
                <a:solidFill>
                  <a:schemeClr val="tx1"/>
                </a:solidFill>
                <a:latin typeface="Times New Roman"/>
                <a:cs typeface="Times New Roman"/>
              </a:rPr>
              <a:t>while</a:t>
            </a:r>
            <a:r>
              <a:rPr lang="en-US" sz="2200" spc="-105" dirty="0">
                <a:solidFill>
                  <a:schemeClr val="tx1"/>
                </a:solidFill>
                <a:latin typeface="Times New Roman"/>
                <a:cs typeface="Times New Roman"/>
              </a:rPr>
              <a:t> (TRUE);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6361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28" y="123092"/>
            <a:ext cx="9446455" cy="791308"/>
          </a:xfrm>
        </p:spPr>
        <p:txBody>
          <a:bodyPr/>
          <a:lstStyle/>
          <a:p>
            <a:r>
              <a:rPr lang="en-IN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27" y="914400"/>
            <a:ext cx="11190849" cy="5753686"/>
          </a:xfrm>
        </p:spPr>
        <p:txBody>
          <a:bodyPr>
            <a:normAutofit/>
          </a:bodyPr>
          <a:lstStyle/>
          <a:p>
            <a:pPr marL="355600" marR="309245" indent="-342900">
              <a:lnSpc>
                <a:spcPts val="2590"/>
              </a:lnSpc>
              <a:spcBef>
                <a:spcPts val="425"/>
              </a:spcBef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z="3200" spc="-310" dirty="0" smtClean="0">
                <a:solidFill>
                  <a:schemeClr val="tx1"/>
                </a:solidFill>
                <a:latin typeface="Times New Roman"/>
                <a:cs typeface="Times New Roman"/>
              </a:rPr>
              <a:t>A  </a:t>
            </a:r>
            <a:r>
              <a:rPr lang="en-US" sz="3200" spc="-75" dirty="0">
                <a:solidFill>
                  <a:schemeClr val="tx1"/>
                </a:solidFill>
                <a:latin typeface="Times New Roman"/>
                <a:cs typeface="Times New Roman"/>
              </a:rPr>
              <a:t>monitor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– </a:t>
            </a:r>
            <a:r>
              <a:rPr lang="en-US" sz="3200" spc="-150" dirty="0">
                <a:solidFill>
                  <a:schemeClr val="tx1"/>
                </a:solidFill>
                <a:latin typeface="Times New Roman"/>
                <a:cs typeface="Times New Roman"/>
              </a:rPr>
              <a:t>is an </a:t>
            </a:r>
            <a:r>
              <a:rPr lang="en-US" sz="3200" b="1" spc="-19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ADT </a:t>
            </a:r>
            <a:r>
              <a:rPr lang="en-US" sz="3200" spc="-75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3200" spc="-125" dirty="0">
                <a:solidFill>
                  <a:schemeClr val="tx1"/>
                </a:solidFill>
                <a:latin typeface="Times New Roman"/>
                <a:cs typeface="Times New Roman"/>
              </a:rPr>
              <a:t>provides </a:t>
            </a:r>
            <a:r>
              <a:rPr lang="en-US" sz="3200" spc="-190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3200" spc="-110" dirty="0">
                <a:solidFill>
                  <a:schemeClr val="tx1"/>
                </a:solidFill>
                <a:latin typeface="Times New Roman"/>
                <a:cs typeface="Times New Roman"/>
              </a:rPr>
              <a:t>convenient </a:t>
            </a:r>
            <a:r>
              <a:rPr lang="en-US" sz="3200" spc="-135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z="3200" spc="-125" dirty="0">
                <a:solidFill>
                  <a:schemeClr val="tx1"/>
                </a:solidFill>
                <a:latin typeface="Times New Roman"/>
                <a:cs typeface="Times New Roman"/>
              </a:rPr>
              <a:t>effective  </a:t>
            </a:r>
            <a:r>
              <a:rPr lang="en-US" sz="3200" spc="-135" dirty="0">
                <a:solidFill>
                  <a:schemeClr val="tx1"/>
                </a:solidFill>
                <a:latin typeface="Times New Roman"/>
                <a:cs typeface="Times New Roman"/>
              </a:rPr>
              <a:t>mechanism </a:t>
            </a:r>
            <a:r>
              <a:rPr lang="en-US" sz="3200" spc="-8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sz="3200" spc="-114" dirty="0">
                <a:solidFill>
                  <a:schemeClr val="tx1"/>
                </a:solidFill>
                <a:latin typeface="Times New Roman"/>
                <a:cs typeface="Times New Roman"/>
              </a:rPr>
              <a:t>process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20" dirty="0">
                <a:solidFill>
                  <a:schemeClr val="tx1"/>
                </a:solidFill>
                <a:latin typeface="Times New Roman"/>
                <a:cs typeface="Times New Roman"/>
              </a:rPr>
              <a:t>synchronization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marR="47625" indent="-457200">
              <a:lnSpc>
                <a:spcPts val="2810"/>
              </a:lnSpc>
              <a:spcBef>
                <a:spcPts val="59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3200" spc="-33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3200" spc="-33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25" dirty="0" smtClean="0">
                <a:solidFill>
                  <a:schemeClr val="tx1"/>
                </a:solidFill>
                <a:latin typeface="Times New Roman"/>
                <a:cs typeface="Times New Roman"/>
              </a:rPr>
              <a:t>Programming </a:t>
            </a:r>
            <a:r>
              <a:rPr lang="en-US" sz="3200" spc="-165" dirty="0">
                <a:solidFill>
                  <a:schemeClr val="tx1"/>
                </a:solidFill>
                <a:latin typeface="Times New Roman"/>
                <a:cs typeface="Times New Roman"/>
              </a:rPr>
              <a:t>language </a:t>
            </a:r>
            <a:r>
              <a:rPr lang="en-US" sz="3200" spc="-80" dirty="0">
                <a:solidFill>
                  <a:schemeClr val="tx1"/>
                </a:solidFill>
                <a:latin typeface="Times New Roman"/>
                <a:cs typeface="Times New Roman"/>
              </a:rPr>
              <a:t>construct </a:t>
            </a:r>
            <a:r>
              <a:rPr lang="en-US" sz="3200" spc="-85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3200" spc="-90" dirty="0">
                <a:solidFill>
                  <a:schemeClr val="tx1"/>
                </a:solidFill>
                <a:latin typeface="Times New Roman"/>
                <a:cs typeface="Times New Roman"/>
              </a:rPr>
              <a:t>supports </a:t>
            </a:r>
            <a:r>
              <a:rPr lang="en-US" sz="3200" spc="-110" dirty="0">
                <a:solidFill>
                  <a:schemeClr val="tx1"/>
                </a:solidFill>
                <a:latin typeface="Times New Roman"/>
                <a:cs typeface="Times New Roman"/>
              </a:rPr>
              <a:t>controlled  </a:t>
            </a:r>
            <a:r>
              <a:rPr lang="en-US" sz="3200" spc="-170" dirty="0">
                <a:solidFill>
                  <a:schemeClr val="tx1"/>
                </a:solidFill>
                <a:latin typeface="Times New Roman"/>
                <a:cs typeface="Times New Roman"/>
              </a:rPr>
              <a:t>access </a:t>
            </a:r>
            <a:r>
              <a:rPr lang="en-US" sz="3200" spc="-40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3200" spc="-130" dirty="0">
                <a:solidFill>
                  <a:schemeClr val="tx1"/>
                </a:solidFill>
                <a:latin typeface="Times New Roman"/>
                <a:cs typeface="Times New Roman"/>
              </a:rPr>
              <a:t>shared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3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3200" spc="-105" dirty="0">
                <a:solidFill>
                  <a:schemeClr val="tx1"/>
                </a:solidFill>
                <a:latin typeface="Times New Roman"/>
                <a:cs typeface="Times New Roman"/>
              </a:rPr>
              <a:t>Monitor </a:t>
            </a:r>
            <a:r>
              <a:rPr lang="en-US" sz="3200" spc="-16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3200" spc="-204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3200" spc="-120" dirty="0">
                <a:solidFill>
                  <a:schemeClr val="tx1"/>
                </a:solidFill>
                <a:latin typeface="Times New Roman"/>
                <a:cs typeface="Times New Roman"/>
              </a:rPr>
              <a:t>software module </a:t>
            </a:r>
            <a:r>
              <a:rPr lang="en-US" sz="3200" spc="-85" dirty="0">
                <a:solidFill>
                  <a:schemeClr val="tx1"/>
                </a:solidFill>
                <a:latin typeface="Times New Roman"/>
                <a:cs typeface="Times New Roman"/>
              </a:rPr>
              <a:t>that</a:t>
            </a:r>
            <a:r>
              <a:rPr lang="en-US" sz="3200" spc="-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25" dirty="0">
                <a:solidFill>
                  <a:schemeClr val="tx1"/>
                </a:solidFill>
                <a:latin typeface="Times New Roman"/>
                <a:cs typeface="Times New Roman"/>
              </a:rPr>
              <a:t>encapsulates: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75005" lvl="1" indent="-342900">
              <a:lnSpc>
                <a:spcPct val="100000"/>
              </a:lnSpc>
              <a:spcBef>
                <a:spcPts val="13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z="3200" spc="-145" dirty="0">
                <a:solidFill>
                  <a:srgbClr val="FF0000"/>
                </a:solidFill>
                <a:latin typeface="Times New Roman"/>
                <a:cs typeface="Times New Roman"/>
              </a:rPr>
              <a:t>Shared </a:t>
            </a:r>
            <a:r>
              <a:rPr lang="en-US" sz="3200" spc="-12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lang="en-US"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65" dirty="0">
                <a:solidFill>
                  <a:schemeClr val="tx1"/>
                </a:solidFill>
                <a:latin typeface="Times New Roman"/>
                <a:cs typeface="Times New Roman"/>
              </a:rPr>
              <a:t>structures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75005" lvl="1" indent="-342900">
              <a:lnSpc>
                <a:spcPct val="100000"/>
              </a:lnSpc>
              <a:spcBef>
                <a:spcPts val="11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z="3200" spc="-85" dirty="0">
                <a:solidFill>
                  <a:srgbClr val="FF0000"/>
                </a:solidFill>
                <a:latin typeface="Times New Roman"/>
                <a:cs typeface="Times New Roman"/>
              </a:rPr>
              <a:t>Procedure </a:t>
            </a:r>
            <a:r>
              <a:rPr lang="en-US" sz="3200" spc="-75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3200" spc="-80" dirty="0">
                <a:solidFill>
                  <a:schemeClr val="tx1"/>
                </a:solidFill>
                <a:latin typeface="Times New Roman"/>
                <a:cs typeface="Times New Roman"/>
              </a:rPr>
              <a:t>operate </a:t>
            </a:r>
            <a:r>
              <a:rPr lang="en-US" sz="3200" spc="-105" dirty="0">
                <a:solidFill>
                  <a:schemeClr val="tx1"/>
                </a:solidFill>
                <a:latin typeface="Times New Roman"/>
                <a:cs typeface="Times New Roman"/>
              </a:rPr>
              <a:t>on </a:t>
            </a:r>
            <a:r>
              <a:rPr lang="en-US" sz="3200" spc="-7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3200" spc="-120" dirty="0">
                <a:solidFill>
                  <a:schemeClr val="tx1"/>
                </a:solidFill>
                <a:latin typeface="Times New Roman"/>
                <a:cs typeface="Times New Roman"/>
              </a:rPr>
              <a:t>shared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2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75005" marR="5080" lvl="1" indent="-342900">
              <a:lnSpc>
                <a:spcPts val="2590"/>
              </a:lnSpc>
              <a:spcBef>
                <a:spcPts val="45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z="3200" spc="-130" dirty="0">
                <a:solidFill>
                  <a:srgbClr val="FF0000"/>
                </a:solidFill>
                <a:latin typeface="Times New Roman"/>
                <a:cs typeface="Times New Roman"/>
              </a:rPr>
              <a:t>Synchronization </a:t>
            </a:r>
            <a:r>
              <a:rPr lang="en-US" sz="3200" spc="-100" dirty="0">
                <a:solidFill>
                  <a:schemeClr val="tx1"/>
                </a:solidFill>
                <a:latin typeface="Times New Roman"/>
                <a:cs typeface="Times New Roman"/>
              </a:rPr>
              <a:t>between </a:t>
            </a:r>
            <a:r>
              <a:rPr lang="en-US" sz="3200" spc="-70" dirty="0">
                <a:solidFill>
                  <a:schemeClr val="tx1"/>
                </a:solidFill>
                <a:latin typeface="Times New Roman"/>
                <a:cs typeface="Times New Roman"/>
              </a:rPr>
              <a:t>concurrent </a:t>
            </a:r>
            <a:r>
              <a:rPr lang="en-US" sz="3200" spc="-114" dirty="0">
                <a:solidFill>
                  <a:schemeClr val="tx1"/>
                </a:solidFill>
                <a:latin typeface="Times New Roman"/>
                <a:cs typeface="Times New Roman"/>
              </a:rPr>
              <a:t>process </a:t>
            </a:r>
            <a:r>
              <a:rPr lang="en-US" sz="3200" spc="-75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3200" spc="-110" dirty="0">
                <a:solidFill>
                  <a:schemeClr val="tx1"/>
                </a:solidFill>
                <a:latin typeface="Times New Roman"/>
                <a:cs typeface="Times New Roman"/>
              </a:rPr>
              <a:t>include </a:t>
            </a:r>
            <a:r>
              <a:rPr lang="en-US" sz="3200" spc="-175" dirty="0">
                <a:solidFill>
                  <a:schemeClr val="tx1"/>
                </a:solidFill>
                <a:latin typeface="Times New Roman"/>
                <a:cs typeface="Times New Roman"/>
              </a:rPr>
              <a:t>those  </a:t>
            </a:r>
            <a:r>
              <a:rPr lang="en-US" sz="3200" spc="-90" dirty="0">
                <a:solidFill>
                  <a:schemeClr val="tx1"/>
                </a:solidFill>
                <a:latin typeface="Times New Roman"/>
                <a:cs typeface="Times New Roman"/>
              </a:rPr>
              <a:t>procedures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34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3200" spc="-105" dirty="0">
                <a:solidFill>
                  <a:schemeClr val="tx1"/>
                </a:solidFill>
                <a:latin typeface="Times New Roman"/>
                <a:cs typeface="Times New Roman"/>
              </a:rPr>
              <a:t>Monitor </a:t>
            </a:r>
            <a:r>
              <a:rPr lang="en-US" sz="3200" b="1" spc="-7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protects</a:t>
            </a:r>
            <a:r>
              <a:rPr lang="en-US" sz="32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8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3200" spc="-130" dirty="0">
                <a:solidFill>
                  <a:schemeClr val="tx1"/>
                </a:solidFill>
                <a:latin typeface="Times New Roman"/>
                <a:cs typeface="Times New Roman"/>
              </a:rPr>
              <a:t>data </a:t>
            </a:r>
            <a:r>
              <a:rPr lang="en-US" sz="3200" spc="-114" dirty="0">
                <a:solidFill>
                  <a:schemeClr val="tx1"/>
                </a:solidFill>
                <a:latin typeface="Times New Roman"/>
                <a:cs typeface="Times New Roman"/>
              </a:rPr>
              <a:t>from </a:t>
            </a:r>
            <a:r>
              <a:rPr lang="en-US" sz="3200" spc="-75" dirty="0">
                <a:solidFill>
                  <a:schemeClr val="tx1"/>
                </a:solidFill>
                <a:latin typeface="Times New Roman"/>
                <a:cs typeface="Times New Roman"/>
              </a:rPr>
              <a:t>unstructured</a:t>
            </a:r>
            <a:r>
              <a:rPr lang="en-US" sz="32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75" dirty="0">
                <a:solidFill>
                  <a:schemeClr val="tx1"/>
                </a:solidFill>
                <a:latin typeface="Times New Roman"/>
                <a:cs typeface="Times New Roman"/>
              </a:rPr>
              <a:t>access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75005" lvl="1" indent="-342900">
              <a:lnSpc>
                <a:spcPct val="100000"/>
              </a:lnSpc>
              <a:spcBef>
                <a:spcPts val="12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z="3200" spc="-105" dirty="0">
                <a:solidFill>
                  <a:schemeClr val="tx1"/>
                </a:solidFill>
                <a:latin typeface="Times New Roman"/>
                <a:cs typeface="Times New Roman"/>
              </a:rPr>
              <a:t>Guarantees </a:t>
            </a:r>
            <a:r>
              <a:rPr lang="en-US" sz="3200" spc="-140" dirty="0">
                <a:solidFill>
                  <a:schemeClr val="tx1"/>
                </a:solidFill>
                <a:latin typeface="Times New Roman"/>
                <a:cs typeface="Times New Roman"/>
              </a:rPr>
              <a:t>only </a:t>
            </a:r>
            <a:r>
              <a:rPr lang="en-US" sz="3200" spc="-160" dirty="0">
                <a:solidFill>
                  <a:schemeClr val="tx1"/>
                </a:solidFill>
                <a:latin typeface="Times New Roman"/>
                <a:cs typeface="Times New Roman"/>
              </a:rPr>
              <a:t>access </a:t>
            </a:r>
            <a:r>
              <a:rPr lang="en-US" sz="3200" spc="-120" dirty="0">
                <a:solidFill>
                  <a:schemeClr val="tx1"/>
                </a:solidFill>
                <a:latin typeface="Times New Roman"/>
                <a:cs typeface="Times New Roman"/>
              </a:rPr>
              <a:t>data </a:t>
            </a:r>
            <a:r>
              <a:rPr lang="en-US" sz="3200" spc="-95" dirty="0">
                <a:solidFill>
                  <a:schemeClr val="tx1"/>
                </a:solidFill>
                <a:latin typeface="Times New Roman"/>
                <a:cs typeface="Times New Roman"/>
              </a:rPr>
              <a:t>through</a:t>
            </a:r>
            <a:r>
              <a:rPr lang="en-US" sz="3200" spc="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90" dirty="0">
                <a:solidFill>
                  <a:schemeClr val="tx1"/>
                </a:solidFill>
                <a:latin typeface="Times New Roman"/>
                <a:cs typeface="Times New Roman"/>
              </a:rPr>
              <a:t>procedures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11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0677"/>
            <a:ext cx="10280469" cy="886265"/>
          </a:xfrm>
        </p:spPr>
        <p:txBody>
          <a:bodyPr/>
          <a:lstStyle/>
          <a:p>
            <a:r>
              <a:rPr lang="en-IN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</a:t>
            </a:r>
            <a:r>
              <a:rPr lang="en-IN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175657"/>
            <a:ext cx="11721737" cy="5309549"/>
          </a:xfrm>
        </p:spPr>
        <p:txBody>
          <a:bodyPr>
            <a:normAutofit fontScale="25000" lnSpcReduction="20000"/>
          </a:bodyPr>
          <a:lstStyle/>
          <a:p>
            <a:pPr marL="469900" indent="-457200">
              <a:lnSpc>
                <a:spcPts val="344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7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7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7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7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7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7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72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7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7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lang="en-US" sz="7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72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 </a:t>
            </a:r>
            <a:r>
              <a:rPr lang="en-US" sz="72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spc="-4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 </a:t>
            </a:r>
            <a:r>
              <a:rPr lang="en-US" sz="7200" spc="-44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200" spc="-4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tor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940" lvl="1">
              <a:lnSpc>
                <a:spcPts val="3275"/>
              </a:lnSpc>
              <a:buClr>
                <a:schemeClr val="tx1"/>
              </a:buClr>
              <a:buSzPct val="100000"/>
              <a:tabLst>
                <a:tab pos="561340" algn="l"/>
              </a:tabLst>
            </a:pPr>
            <a:r>
              <a:rPr lang="en-US" sz="7200" spc="-3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              </a:t>
            </a:r>
            <a:r>
              <a:rPr lang="en-US" sz="7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7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guards </a:t>
            </a:r>
            <a:r>
              <a:rPr lang="en-US" sz="7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sz="7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940" marR="1019810" lvl="1">
              <a:lnSpc>
                <a:spcPct val="80000"/>
              </a:lnSpc>
              <a:spcBef>
                <a:spcPts val="560"/>
              </a:spcBef>
              <a:buClr>
                <a:schemeClr val="tx1"/>
              </a:buClr>
              <a:buSzPct val="100000"/>
              <a:tabLst>
                <a:tab pos="561340" algn="l"/>
              </a:tabLst>
            </a:pPr>
            <a:r>
              <a:rPr lang="en-US" sz="7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sz="7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7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</a:t>
            </a:r>
            <a:r>
              <a:rPr lang="en-US" sz="7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z="7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7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7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7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7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lang="en-US" sz="7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  <a:p>
            <a:pPr marL="561340" marR="1019810" lvl="1" indent="0">
              <a:lnSpc>
                <a:spcPct val="80000"/>
              </a:lnSpc>
              <a:spcBef>
                <a:spcPts val="560"/>
              </a:spcBef>
              <a:buClr>
                <a:schemeClr val="tx1"/>
              </a:buClr>
              <a:buSzPct val="100000"/>
              <a:buNone/>
              <a:tabLst>
                <a:tab pos="561340" algn="l"/>
              </a:tabLst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012" indent="0">
              <a:lnSpc>
                <a:spcPts val="2150"/>
              </a:lnSpc>
              <a:spcBef>
                <a:spcPts val="110"/>
              </a:spcBef>
              <a:buNone/>
            </a:pPr>
            <a:r>
              <a:rPr lang="en-US" sz="7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z="7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monitor-name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012" indent="0">
              <a:lnSpc>
                <a:spcPts val="213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1612" indent="0">
              <a:lnSpc>
                <a:spcPts val="2125"/>
              </a:lnSpc>
              <a:buNone/>
            </a:pPr>
            <a:r>
              <a:rPr lang="en-US" sz="7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7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variable</a:t>
            </a:r>
            <a:r>
              <a:rPr lang="en-US" sz="7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</a:p>
          <a:p>
            <a:pPr marL="451612" indent="0">
              <a:lnSpc>
                <a:spcPts val="2125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1612" indent="0">
              <a:lnSpc>
                <a:spcPts val="2130"/>
              </a:lnSpc>
              <a:buNone/>
            </a:pPr>
            <a:r>
              <a:rPr lang="en-US" sz="7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P1 (…)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…</a:t>
            </a:r>
            <a:r>
              <a:rPr lang="en-US" sz="7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1612" indent="0">
              <a:lnSpc>
                <a:spcPts val="213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1612" indent="0">
              <a:lnSpc>
                <a:spcPts val="2125"/>
              </a:lnSpc>
              <a:buNone/>
            </a:pPr>
            <a:r>
              <a:rPr lang="en-US" sz="7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7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7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(…)</a:t>
            </a:r>
            <a:r>
              <a:rPr lang="en-US" sz="7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{……}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7332" indent="0">
              <a:lnSpc>
                <a:spcPts val="2110"/>
              </a:lnSpc>
              <a:buNone/>
            </a:pPr>
            <a:r>
              <a:rPr lang="en-US" sz="7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initialization_code</a:t>
            </a:r>
            <a:r>
              <a:rPr lang="en-US" sz="7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…</a:t>
            </a:r>
            <a:r>
              <a:rPr lang="en-US" sz="7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97332" indent="0">
              <a:lnSpc>
                <a:spcPts val="211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012" indent="0">
              <a:lnSpc>
                <a:spcPts val="2130"/>
              </a:lnSpc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15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6" y="154746"/>
            <a:ext cx="11194868" cy="877220"/>
          </a:xfrm>
        </p:spPr>
        <p:txBody>
          <a:bodyPr>
            <a:normAutofit fontScale="90000"/>
          </a:bodyPr>
          <a:lstStyle/>
          <a:p>
            <a:r>
              <a:rPr lang="en-IN" spc="210" dirty="0" smtClean="0"/>
              <a:t/>
            </a:r>
            <a:br>
              <a:rPr lang="en-IN" spc="210" dirty="0" smtClean="0"/>
            </a:br>
            <a:r>
              <a:rPr lang="en-US" b="1" spc="-235" dirty="0">
                <a:solidFill>
                  <a:srgbClr val="000000"/>
                </a:solidFill>
                <a:latin typeface="Times New Roman"/>
                <a:cs typeface="Times New Roman"/>
              </a:rPr>
              <a:t>Schematic </a:t>
            </a:r>
            <a:r>
              <a:rPr lang="en-US" b="1" spc="-245" dirty="0">
                <a:solidFill>
                  <a:srgbClr val="000000"/>
                </a:solidFill>
                <a:latin typeface="Times New Roman"/>
                <a:cs typeface="Times New Roman"/>
              </a:rPr>
              <a:t>view </a:t>
            </a:r>
            <a:r>
              <a:rPr lang="en-US" b="1" spc="-23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b="1" spc="-3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b="1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spc="-155" dirty="0">
                <a:solidFill>
                  <a:srgbClr val="000000"/>
                </a:solidFill>
                <a:latin typeface="Times New Roman"/>
                <a:cs typeface="Times New Roman"/>
              </a:rPr>
              <a:t>Monitor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62" y="1393340"/>
            <a:ext cx="5866671" cy="5190340"/>
          </a:xfrm>
        </p:spPr>
      </p:pic>
    </p:spTree>
    <p:extLst>
      <p:ext uri="{BB962C8B-B14F-4D97-AF65-F5344CB8AC3E}">
        <p14:creationId xmlns:p14="http://schemas.microsoft.com/office/powerpoint/2010/main" val="3401679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97" y="168812"/>
            <a:ext cx="10100603" cy="82999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998806"/>
            <a:ext cx="11116490" cy="5697416"/>
          </a:xfrm>
        </p:spPr>
        <p:txBody>
          <a:bodyPr>
            <a:normAutofit/>
          </a:bodyPr>
          <a:lstStyle/>
          <a:p>
            <a:pPr marL="469900" indent="-457200">
              <a:lnSpc>
                <a:spcPts val="3445"/>
              </a:lnSpc>
              <a:spcBef>
                <a:spcPts val="10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50" dirty="0">
                <a:solidFill>
                  <a:srgbClr val="000000"/>
                </a:solidFill>
              </a:rPr>
              <a:t>Queues </a:t>
            </a:r>
            <a:r>
              <a:rPr lang="en-US" spc="-220" dirty="0">
                <a:solidFill>
                  <a:srgbClr val="000000"/>
                </a:solidFill>
              </a:rPr>
              <a:t>can </a:t>
            </a:r>
            <a:r>
              <a:rPr lang="en-US" spc="-165" dirty="0">
                <a:solidFill>
                  <a:srgbClr val="000000"/>
                </a:solidFill>
              </a:rPr>
              <a:t>be </a:t>
            </a:r>
            <a:r>
              <a:rPr lang="en-US" spc="-195" dirty="0">
                <a:solidFill>
                  <a:srgbClr val="000000"/>
                </a:solidFill>
              </a:rPr>
              <a:t>associated </a:t>
            </a:r>
            <a:r>
              <a:rPr lang="en-US" spc="-140" dirty="0">
                <a:solidFill>
                  <a:srgbClr val="000000"/>
                </a:solidFill>
              </a:rPr>
              <a:t>with</a:t>
            </a:r>
            <a:r>
              <a:rPr lang="en-US" spc="295" dirty="0">
                <a:solidFill>
                  <a:srgbClr val="000000"/>
                </a:solidFill>
              </a:rPr>
              <a:t> </a:t>
            </a:r>
            <a:r>
              <a:rPr lang="en-US" b="1" spc="10" dirty="0">
                <a:solidFill>
                  <a:srgbClr val="000000"/>
                </a:solidFill>
              </a:rPr>
              <a:t>conditions</a:t>
            </a:r>
            <a:endParaRPr lang="en-US" spc="-300" dirty="0" smtClean="0"/>
          </a:p>
          <a:p>
            <a:pPr marL="469900" indent="-457200">
              <a:lnSpc>
                <a:spcPts val="3445"/>
              </a:lnSpc>
              <a:spcBef>
                <a:spcPts val="10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300" dirty="0" smtClean="0"/>
              <a:t>Two  </a:t>
            </a:r>
            <a:r>
              <a:rPr lang="en-US" spc="-130" dirty="0" smtClean="0"/>
              <a:t>operations </a:t>
            </a:r>
            <a:r>
              <a:rPr lang="en-US" spc="-125" dirty="0"/>
              <a:t>are </a:t>
            </a:r>
            <a:r>
              <a:rPr lang="en-US" spc="-185" dirty="0"/>
              <a:t>allowed </a:t>
            </a:r>
            <a:r>
              <a:rPr lang="en-US" spc="-135" dirty="0"/>
              <a:t>on </a:t>
            </a:r>
            <a:r>
              <a:rPr lang="en-US" spc="-254" dirty="0"/>
              <a:t>a </a:t>
            </a:r>
            <a:r>
              <a:rPr lang="en-US" spc="-125" dirty="0"/>
              <a:t>condition </a:t>
            </a:r>
            <a:r>
              <a:rPr lang="en-US" spc="-170" dirty="0"/>
              <a:t>variable</a:t>
            </a:r>
            <a:r>
              <a:rPr lang="en-US" spc="-390" dirty="0"/>
              <a:t> </a:t>
            </a:r>
            <a:r>
              <a:rPr lang="en-US" spc="-390" dirty="0" smtClean="0"/>
              <a:t> </a:t>
            </a:r>
            <a:r>
              <a:rPr lang="en-US" b="1" spc="-5" dirty="0" smtClean="0"/>
              <a:t>x</a:t>
            </a:r>
            <a:r>
              <a:rPr lang="en-US" b="1" spc="-5" dirty="0"/>
              <a:t>.</a:t>
            </a:r>
            <a:endParaRPr lang="en-US" dirty="0"/>
          </a:p>
          <a:p>
            <a:pPr marL="360172" marR="5080" indent="-457200">
              <a:lnSpc>
                <a:spcPts val="3080"/>
              </a:lnSpc>
              <a:spcBef>
                <a:spcPts val="33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-195" dirty="0"/>
              <a:t>Now </a:t>
            </a:r>
            <a:r>
              <a:rPr lang="en-US" spc="-165" dirty="0"/>
              <a:t>suppose </a:t>
            </a:r>
            <a:r>
              <a:rPr lang="en-US" spc="-130" dirty="0" err="1"/>
              <a:t>x.signal</a:t>
            </a:r>
            <a:r>
              <a:rPr lang="en-US" spc="-130" dirty="0"/>
              <a:t>() </a:t>
            </a:r>
            <a:r>
              <a:rPr lang="en-US" spc="-114" dirty="0"/>
              <a:t>operation </a:t>
            </a:r>
            <a:r>
              <a:rPr lang="en-US" spc="-200" dirty="0"/>
              <a:t>is </a:t>
            </a:r>
            <a:r>
              <a:rPr lang="en-US" spc="-190" dirty="0"/>
              <a:t>invoked </a:t>
            </a:r>
            <a:r>
              <a:rPr lang="en-US" spc="-250" dirty="0"/>
              <a:t>by </a:t>
            </a:r>
            <a:r>
              <a:rPr lang="en-US" spc="-155" dirty="0"/>
              <a:t>process </a:t>
            </a:r>
            <a:r>
              <a:rPr lang="en-US" spc="-295" dirty="0"/>
              <a:t>P,  </a:t>
            </a:r>
            <a:r>
              <a:rPr lang="en-US" spc="-80" dirty="0"/>
              <a:t>there </a:t>
            </a:r>
            <a:r>
              <a:rPr lang="en-US" spc="-200" dirty="0"/>
              <a:t>is </a:t>
            </a:r>
            <a:r>
              <a:rPr lang="en-US" spc="-250" dirty="0"/>
              <a:t>a </a:t>
            </a:r>
            <a:r>
              <a:rPr lang="en-US" spc="-160" dirty="0"/>
              <a:t>suspended </a:t>
            </a:r>
            <a:r>
              <a:rPr lang="en-US" spc="-155" dirty="0"/>
              <a:t>process </a:t>
            </a:r>
            <a:r>
              <a:rPr lang="en-US" spc="-5" dirty="0"/>
              <a:t>Q </a:t>
            </a:r>
            <a:r>
              <a:rPr lang="en-US" spc="-175" dirty="0"/>
              <a:t>associated </a:t>
            </a:r>
            <a:r>
              <a:rPr lang="en-US" spc="-120" dirty="0"/>
              <a:t>with </a:t>
            </a:r>
            <a:r>
              <a:rPr lang="en-US" spc="-125" dirty="0"/>
              <a:t>condition</a:t>
            </a:r>
            <a:r>
              <a:rPr lang="en-US" spc="-145" dirty="0"/>
              <a:t> </a:t>
            </a:r>
            <a:r>
              <a:rPr lang="en-US" spc="-135" dirty="0"/>
              <a:t>x</a:t>
            </a:r>
            <a:endParaRPr lang="en-US" dirty="0"/>
          </a:p>
          <a:p>
            <a:pPr marL="469900" marR="29209" indent="-457200">
              <a:lnSpc>
                <a:spcPct val="100000"/>
              </a:lnSpc>
              <a:spcBef>
                <a:spcPts val="43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409" dirty="0"/>
              <a:t>A </a:t>
            </a:r>
            <a:r>
              <a:rPr lang="en-US" spc="-409" dirty="0" smtClean="0"/>
              <a:t>         </a:t>
            </a:r>
            <a:r>
              <a:rPr lang="en-US" spc="-150" dirty="0" smtClean="0"/>
              <a:t>compromise </a:t>
            </a:r>
            <a:r>
              <a:rPr lang="en-US" spc="-130" dirty="0"/>
              <a:t>between </a:t>
            </a:r>
            <a:r>
              <a:rPr lang="en-US" spc="-95" dirty="0"/>
              <a:t>the </a:t>
            </a:r>
            <a:r>
              <a:rPr lang="en-US" spc="-125" dirty="0"/>
              <a:t>two </a:t>
            </a:r>
            <a:r>
              <a:rPr lang="en-US" spc="-170" dirty="0"/>
              <a:t>choices </a:t>
            </a:r>
            <a:r>
              <a:rPr lang="en-US" spc="-190" dirty="0"/>
              <a:t>can </a:t>
            </a:r>
            <a:r>
              <a:rPr lang="en-US" spc="-145" dirty="0"/>
              <a:t>be </a:t>
            </a:r>
            <a:r>
              <a:rPr lang="en-US" spc="-130" dirty="0"/>
              <a:t>adopted </a:t>
            </a:r>
            <a:r>
              <a:rPr lang="en-US" spc="-600" dirty="0" smtClean="0"/>
              <a:t>I   in                                       </a:t>
            </a:r>
            <a:r>
              <a:rPr lang="en-US" spc="-95" dirty="0" smtClean="0"/>
              <a:t>the </a:t>
            </a:r>
            <a:r>
              <a:rPr lang="en-US" spc="-150" dirty="0"/>
              <a:t>programming</a:t>
            </a:r>
            <a:r>
              <a:rPr lang="en-US" spc="-75" dirty="0"/>
              <a:t> </a:t>
            </a:r>
            <a:r>
              <a:rPr lang="en-US" spc="-90" dirty="0"/>
              <a:t>construct</a:t>
            </a:r>
            <a:endParaRPr lang="en-US" dirty="0"/>
          </a:p>
          <a:p>
            <a:pPr marL="927100" marR="1035685"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tabLst>
                <a:tab pos="744220" algn="l"/>
              </a:tabLst>
            </a:pPr>
            <a:r>
              <a:rPr lang="en-US" spc="-235" dirty="0"/>
              <a:t>Signal </a:t>
            </a:r>
            <a:r>
              <a:rPr lang="en-US" spc="-235" dirty="0" smtClean="0"/>
              <a:t> </a:t>
            </a:r>
            <a:r>
              <a:rPr lang="en-US" spc="-175" dirty="0" smtClean="0"/>
              <a:t>and </a:t>
            </a:r>
            <a:r>
              <a:rPr lang="en-US" spc="-110" dirty="0"/>
              <a:t>wait: </a:t>
            </a:r>
            <a:r>
              <a:rPr lang="en-US" spc="-180" dirty="0"/>
              <a:t>P </a:t>
            </a:r>
            <a:r>
              <a:rPr lang="en-US" spc="-90" dirty="0"/>
              <a:t>either </a:t>
            </a:r>
            <a:r>
              <a:rPr lang="en-US" spc="-170" dirty="0"/>
              <a:t>waits </a:t>
            </a:r>
            <a:r>
              <a:rPr lang="en-US" spc="-105" dirty="0"/>
              <a:t>until </a:t>
            </a:r>
            <a:r>
              <a:rPr lang="en-US" spc="-5" dirty="0"/>
              <a:t>Q </a:t>
            </a:r>
            <a:r>
              <a:rPr lang="en-US" spc="-215" dirty="0"/>
              <a:t>leaves </a:t>
            </a:r>
            <a:r>
              <a:rPr lang="en-US" spc="-535" dirty="0"/>
              <a:t>the  </a:t>
            </a:r>
            <a:r>
              <a:rPr lang="en-US" spc="-535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pc="-100" dirty="0" smtClean="0"/>
              <a:t>monitor</a:t>
            </a:r>
            <a:endParaRPr lang="en-US" dirty="0"/>
          </a:p>
          <a:p>
            <a:pPr marL="927100" marR="385445"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tabLst>
                <a:tab pos="744220" algn="l"/>
              </a:tabLst>
            </a:pPr>
            <a:r>
              <a:rPr lang="en-US" spc="-229" dirty="0"/>
              <a:t>Signal </a:t>
            </a:r>
            <a:r>
              <a:rPr lang="en-US" spc="-229" dirty="0" smtClean="0"/>
              <a:t> </a:t>
            </a:r>
            <a:r>
              <a:rPr lang="en-US" spc="-180" dirty="0" smtClean="0"/>
              <a:t>and </a:t>
            </a:r>
            <a:r>
              <a:rPr lang="en-US" spc="-105" dirty="0"/>
              <a:t>continue: </a:t>
            </a:r>
            <a:r>
              <a:rPr lang="en-US" spc="-10" dirty="0"/>
              <a:t>Q </a:t>
            </a:r>
            <a:r>
              <a:rPr lang="en-US" spc="-90" dirty="0"/>
              <a:t>either </a:t>
            </a:r>
            <a:r>
              <a:rPr lang="en-US" spc="-170" dirty="0"/>
              <a:t>waits </a:t>
            </a:r>
            <a:r>
              <a:rPr lang="en-US" spc="-105" dirty="0"/>
              <a:t>until </a:t>
            </a:r>
            <a:r>
              <a:rPr lang="en-US" spc="-180" dirty="0"/>
              <a:t>P </a:t>
            </a:r>
            <a:r>
              <a:rPr lang="en-US" spc="-215" dirty="0"/>
              <a:t>leaves </a:t>
            </a:r>
            <a:r>
              <a:rPr lang="en-US" spc="-540" dirty="0" smtClean="0"/>
              <a:t>the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pc="-100" dirty="0" smtClean="0"/>
              <a:t>monitor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59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latin typeface="Raleway"/>
              </a:rPr>
              <a:t>Difference Between Semaphore and </a:t>
            </a:r>
            <a:r>
              <a:rPr lang="en-US" dirty="0" smtClean="0">
                <a:solidFill>
                  <a:srgbClr val="222222"/>
                </a:solidFill>
                <a:latin typeface="Raleway"/>
              </a:rPr>
              <a:t>Monitor</a:t>
            </a:r>
            <a:r>
              <a:rPr lang="en-US" dirty="0">
                <a:solidFill>
                  <a:srgbClr val="222222"/>
                </a:solidFill>
                <a:latin typeface="Raleway"/>
              </a:rPr>
              <a:t/>
            </a:r>
            <a:br>
              <a:rPr lang="en-US" dirty="0">
                <a:solidFill>
                  <a:srgbClr val="222222"/>
                </a:solidFill>
                <a:latin typeface="Raleway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384670"/>
              </p:ext>
            </p:extLst>
          </p:nvPr>
        </p:nvGraphicFramePr>
        <p:xfrm>
          <a:off x="1463039" y="1149531"/>
          <a:ext cx="8033658" cy="5225141"/>
        </p:xfrm>
        <a:graphic>
          <a:graphicData uri="http://schemas.openxmlformats.org/drawingml/2006/table">
            <a:tbl>
              <a:tblPr/>
              <a:tblGrid>
                <a:gridCol w="2677886">
                  <a:extLst>
                    <a:ext uri="{9D8B030D-6E8A-4147-A177-3AD203B41FA5}">
                      <a16:colId xmlns:a16="http://schemas.microsoft.com/office/drawing/2014/main" val="3453606739"/>
                    </a:ext>
                  </a:extLst>
                </a:gridCol>
                <a:gridCol w="2677886">
                  <a:extLst>
                    <a:ext uri="{9D8B030D-6E8A-4147-A177-3AD203B41FA5}">
                      <a16:colId xmlns:a16="http://schemas.microsoft.com/office/drawing/2014/main" val="2523931118"/>
                    </a:ext>
                  </a:extLst>
                </a:gridCol>
                <a:gridCol w="2677886">
                  <a:extLst>
                    <a:ext uri="{9D8B030D-6E8A-4147-A177-3AD203B41FA5}">
                      <a16:colId xmlns:a16="http://schemas.microsoft.com/office/drawing/2014/main" val="3686376892"/>
                    </a:ext>
                  </a:extLst>
                </a:gridCol>
              </a:tblGrid>
              <a:tr h="5615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cap="all">
                          <a:effectLst/>
                        </a:rPr>
                        <a:t>BASIS FOR COMPARISON</a:t>
                      </a:r>
                    </a:p>
                  </a:txBody>
                  <a:tcPr marL="50833" marR="50833" marT="50833" marB="50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cap="all">
                          <a:effectLst/>
                        </a:rPr>
                        <a:t>SEMAPHORE</a:t>
                      </a:r>
                    </a:p>
                  </a:txBody>
                  <a:tcPr marL="50833" marR="50833" marT="50833" marB="50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cap="all">
                          <a:effectLst/>
                        </a:rPr>
                        <a:t>MONITOR</a:t>
                      </a:r>
                    </a:p>
                  </a:txBody>
                  <a:tcPr marL="50833" marR="50833" marT="50833" marB="50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65976"/>
                  </a:ext>
                </a:extLst>
              </a:tr>
              <a:tr h="56158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Basic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Semaphores is an integer variable S.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Monitor is an abstract data type.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12312"/>
                  </a:ext>
                </a:extLst>
              </a:tr>
              <a:tr h="144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Action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value of Semaphore S indicates the number of shared resources availabe in the system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Monitor type contains shared variables and the set of procedures that operate on the shared variable.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39936"/>
                  </a:ext>
                </a:extLst>
              </a:tr>
              <a:tr h="188007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Access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When any process access the shared resources it perform wait() operation on S and when it releases the shared resources it performs signal() operation on S.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When any process wants to access the shared variables in the monitor, it needs to access it through the procedures.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73150"/>
                  </a:ext>
                </a:extLst>
              </a:tr>
              <a:tr h="78132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Condition variable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Semaphore does not have condition variables.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Monitor has condition variables.</a:t>
                      </a:r>
                    </a:p>
                  </a:txBody>
                  <a:tcPr marL="50833" marR="50833" marT="50833" marB="50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1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3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983" y="2655276"/>
            <a:ext cx="8089928" cy="1485900"/>
          </a:xfrm>
        </p:spPr>
        <p:txBody>
          <a:bodyPr/>
          <a:lstStyle/>
          <a:p>
            <a:pPr algn="ctr"/>
            <a:r>
              <a:rPr lang="en-IN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109024"/>
            <a:ext cx="9483635" cy="583307"/>
          </a:xfrm>
        </p:spPr>
        <p:txBody>
          <a:bodyPr>
            <a:normAutofit fontScale="90000"/>
          </a:bodyPr>
          <a:lstStyle/>
          <a:p>
            <a:r>
              <a:rPr lang="en-IN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927463"/>
            <a:ext cx="11605846" cy="5712487"/>
          </a:xfrm>
        </p:spPr>
        <p:txBody>
          <a:bodyPr>
            <a:normAutofit fontScale="92500" lnSpcReduction="20000"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SzPct val="96428"/>
              <a:buFont typeface="Arial" panose="020B0604020202020204" pitchFamily="34" charset="0"/>
              <a:buChar char="•"/>
              <a:tabLst>
                <a:tab pos="137795" algn="l"/>
              </a:tabLst>
            </a:pPr>
            <a:r>
              <a:rPr lang="en-US" sz="3000" spc="-180" dirty="0">
                <a:solidFill>
                  <a:schemeClr val="tx1"/>
                </a:solidFill>
                <a:latin typeface="Times New Roman"/>
                <a:cs typeface="Times New Roman"/>
              </a:rPr>
              <a:t>System </a:t>
            </a:r>
            <a:r>
              <a:rPr lang="en-US" sz="3000" spc="-145" dirty="0">
                <a:solidFill>
                  <a:schemeClr val="tx1"/>
                </a:solidFill>
                <a:latin typeface="Times New Roman"/>
                <a:cs typeface="Times New Roman"/>
              </a:rPr>
              <a:t>consists </a:t>
            </a:r>
            <a:r>
              <a:rPr lang="en-US" sz="3000" spc="-16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3000" spc="-114" dirty="0">
                <a:solidFill>
                  <a:schemeClr val="tx1"/>
                </a:solidFill>
                <a:latin typeface="Times New Roman"/>
                <a:cs typeface="Times New Roman"/>
              </a:rPr>
              <a:t>finite </a:t>
            </a:r>
            <a:r>
              <a:rPr lang="en-US" sz="3000" spc="-105" dirty="0">
                <a:solidFill>
                  <a:schemeClr val="tx1"/>
                </a:solidFill>
                <a:latin typeface="Times New Roman"/>
                <a:cs typeface="Times New Roman"/>
              </a:rPr>
              <a:t>number </a:t>
            </a:r>
            <a:r>
              <a:rPr lang="en-US" sz="3000" spc="-16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3000" spc="-114" dirty="0">
                <a:solidFill>
                  <a:schemeClr val="tx1"/>
                </a:solidFill>
                <a:latin typeface="Times New Roman"/>
                <a:cs typeface="Times New Roman"/>
              </a:rPr>
              <a:t>resources </a:t>
            </a:r>
            <a:r>
              <a:rPr lang="en-US" sz="3000" spc="-155" dirty="0">
                <a:solidFill>
                  <a:schemeClr val="tx1"/>
                </a:solidFill>
                <a:latin typeface="Times New Roman"/>
                <a:cs typeface="Times New Roman"/>
              </a:rPr>
              <a:t>which </a:t>
            </a:r>
            <a:r>
              <a:rPr lang="en-US" sz="3000" spc="-204" dirty="0">
                <a:solidFill>
                  <a:schemeClr val="tx1"/>
                </a:solidFill>
                <a:latin typeface="Times New Roman"/>
                <a:cs typeface="Times New Roman"/>
              </a:rPr>
              <a:t>has </a:t>
            </a:r>
            <a:r>
              <a:rPr lang="en-US" sz="3000" spc="-4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3000" spc="-130" dirty="0">
                <a:solidFill>
                  <a:schemeClr val="tx1"/>
                </a:solidFill>
                <a:latin typeface="Times New Roman"/>
                <a:cs typeface="Times New Roman"/>
              </a:rPr>
              <a:t>be </a:t>
            </a:r>
            <a:r>
              <a:rPr lang="en-US" sz="3000" spc="-145" dirty="0">
                <a:solidFill>
                  <a:schemeClr val="tx1"/>
                </a:solidFill>
                <a:latin typeface="Times New Roman"/>
                <a:cs typeface="Times New Roman"/>
              </a:rPr>
              <a:t>shared  </a:t>
            </a:r>
            <a:r>
              <a:rPr lang="en-US" sz="3000" spc="-175" dirty="0">
                <a:solidFill>
                  <a:schemeClr val="tx1"/>
                </a:solidFill>
                <a:latin typeface="Times New Roman"/>
                <a:cs typeface="Times New Roman"/>
              </a:rPr>
              <a:t>among </a:t>
            </a:r>
            <a:r>
              <a:rPr lang="en-US" sz="3000" spc="-8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3000" spc="-125" dirty="0">
                <a:solidFill>
                  <a:schemeClr val="tx1"/>
                </a:solidFill>
                <a:latin typeface="Times New Roman"/>
                <a:cs typeface="Times New Roman"/>
              </a:rPr>
              <a:t>competing</a:t>
            </a:r>
            <a:r>
              <a:rPr lang="en-US" sz="30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110" dirty="0">
                <a:solidFill>
                  <a:schemeClr val="tx1"/>
                </a:solidFill>
                <a:latin typeface="Times New Roman"/>
                <a:cs typeface="Times New Roman"/>
              </a:rPr>
              <a:t>process.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5852" indent="-457200">
              <a:lnSpc>
                <a:spcPct val="100000"/>
              </a:lnSpc>
              <a:buClr>
                <a:schemeClr val="tx1"/>
              </a:buClr>
              <a:buSzPct val="96428"/>
              <a:buFont typeface="Arial" panose="020B0604020202020204" pitchFamily="34" charset="0"/>
              <a:buChar char="•"/>
              <a:tabLst>
                <a:tab pos="137795" algn="l"/>
              </a:tabLst>
            </a:pPr>
            <a:r>
              <a:rPr lang="en-US" sz="3000" spc="-135" dirty="0">
                <a:solidFill>
                  <a:schemeClr val="tx1"/>
                </a:solidFill>
                <a:latin typeface="Times New Roman"/>
                <a:cs typeface="Times New Roman"/>
              </a:rPr>
              <a:t>Resource</a:t>
            </a:r>
            <a:r>
              <a:rPr lang="en-US" sz="30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130" dirty="0">
                <a:solidFill>
                  <a:schemeClr val="tx1"/>
                </a:solidFill>
                <a:latin typeface="Times New Roman"/>
                <a:cs typeface="Times New Roman"/>
              </a:rPr>
              <a:t>types</a:t>
            </a:r>
            <a:r>
              <a:rPr lang="en-US" sz="30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i="1" spc="-85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sz="3000" spc="-127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en-US" sz="3000" spc="-85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US" sz="3000" spc="-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i="1" spc="-85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sz="3000" spc="-127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z="3000" spc="-85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US" sz="3000" spc="-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114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z="3000" spc="-1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114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z="3000" spc="-20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114" dirty="0">
                <a:solidFill>
                  <a:schemeClr val="tx1"/>
                </a:solidFill>
                <a:latin typeface="Times New Roman"/>
                <a:cs typeface="Times New Roman"/>
              </a:rPr>
              <a:t>.,</a:t>
            </a:r>
            <a:r>
              <a:rPr lang="en-US" sz="3000" spc="-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i="1" spc="-190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sz="3000" spc="-284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endParaRPr lang="en-US" sz="3000" baseline="-2102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841500" lvl="2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96428"/>
              <a:tabLst>
                <a:tab pos="1052830" algn="l"/>
              </a:tabLst>
            </a:pPr>
            <a:r>
              <a:rPr lang="en-US" sz="3000" i="1" spc="-480" dirty="0" smtClean="0">
                <a:solidFill>
                  <a:schemeClr val="tx1"/>
                </a:solidFill>
                <a:latin typeface="Times New Roman"/>
                <a:cs typeface="Times New Roman"/>
              </a:rPr>
              <a:t>CPU  </a:t>
            </a:r>
            <a:r>
              <a:rPr lang="en-US" sz="3000" i="1" spc="-275" dirty="0">
                <a:solidFill>
                  <a:schemeClr val="tx1"/>
                </a:solidFill>
                <a:latin typeface="Times New Roman"/>
                <a:cs typeface="Times New Roman"/>
              </a:rPr>
              <a:t>cycles, </a:t>
            </a:r>
            <a:r>
              <a:rPr lang="en-US" sz="3000" i="1" spc="-190" dirty="0">
                <a:solidFill>
                  <a:schemeClr val="tx1"/>
                </a:solidFill>
                <a:latin typeface="Times New Roman"/>
                <a:cs typeface="Times New Roman"/>
              </a:rPr>
              <a:t>files, </a:t>
            </a:r>
            <a:r>
              <a:rPr lang="en-US" sz="3000" i="1" spc="-350" dirty="0">
                <a:solidFill>
                  <a:schemeClr val="tx1"/>
                </a:solidFill>
                <a:latin typeface="Times New Roman"/>
                <a:cs typeface="Times New Roman"/>
              </a:rPr>
              <a:t>memory </a:t>
            </a:r>
            <a:r>
              <a:rPr lang="en-US" sz="3000" i="1" spc="-290" dirty="0">
                <a:solidFill>
                  <a:schemeClr val="tx1"/>
                </a:solidFill>
                <a:latin typeface="Times New Roman"/>
                <a:cs typeface="Times New Roman"/>
              </a:rPr>
              <a:t>space, </a:t>
            </a:r>
            <a:r>
              <a:rPr lang="en-US" sz="30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I/O </a:t>
            </a:r>
            <a:r>
              <a:rPr lang="en-US" sz="3000" i="1" spc="-285" dirty="0">
                <a:solidFill>
                  <a:schemeClr val="tx1"/>
                </a:solidFill>
                <a:latin typeface="Times New Roman"/>
                <a:cs typeface="Times New Roman"/>
              </a:rPr>
              <a:t>devices,</a:t>
            </a:r>
            <a:r>
              <a:rPr lang="en-US" sz="3000" i="1" spc="-4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i="1" spc="-275" dirty="0" err="1">
                <a:solidFill>
                  <a:schemeClr val="tx1"/>
                </a:solidFill>
                <a:latin typeface="Times New Roman"/>
                <a:cs typeface="Times New Roman"/>
              </a:rPr>
              <a:t>etc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5852" indent="-457200">
              <a:lnSpc>
                <a:spcPct val="100000"/>
              </a:lnSpc>
              <a:buClr>
                <a:schemeClr val="tx1"/>
              </a:buClr>
              <a:buSzPct val="96428"/>
              <a:buFont typeface="Arial" panose="020B0604020202020204" pitchFamily="34" charset="0"/>
              <a:buChar char="•"/>
              <a:tabLst>
                <a:tab pos="137795" algn="l"/>
              </a:tabLst>
            </a:pPr>
            <a:r>
              <a:rPr lang="en-US" sz="3000" spc="-200" dirty="0">
                <a:solidFill>
                  <a:schemeClr val="tx1"/>
                </a:solidFill>
                <a:latin typeface="Times New Roman"/>
                <a:cs typeface="Times New Roman"/>
              </a:rPr>
              <a:t>Each </a:t>
            </a:r>
            <a:r>
              <a:rPr lang="en-US" sz="3000" spc="-105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z="3000" spc="-110" dirty="0">
                <a:solidFill>
                  <a:schemeClr val="tx1"/>
                </a:solidFill>
                <a:latin typeface="Times New Roman"/>
                <a:cs typeface="Times New Roman"/>
              </a:rPr>
              <a:t>type </a:t>
            </a:r>
            <a:r>
              <a:rPr lang="en-US" sz="3000" i="1" spc="-190" dirty="0" err="1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sz="3000" spc="-284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3000" spc="-284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284" baseline="-2102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204" dirty="0" smtClean="0">
                <a:solidFill>
                  <a:schemeClr val="tx1"/>
                </a:solidFill>
                <a:latin typeface="Times New Roman"/>
                <a:cs typeface="Times New Roman"/>
              </a:rPr>
              <a:t>has</a:t>
            </a:r>
            <a:r>
              <a:rPr lang="en-US" sz="3000" spc="9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i="1" spc="-220" dirty="0">
                <a:solidFill>
                  <a:schemeClr val="tx1"/>
                </a:solidFill>
                <a:latin typeface="Times New Roman"/>
                <a:cs typeface="Times New Roman"/>
              </a:rPr>
              <a:t>W</a:t>
            </a:r>
            <a:r>
              <a:rPr lang="en-US" sz="3000" spc="-33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i </a:t>
            </a:r>
            <a:r>
              <a:rPr lang="en-US" sz="3000" spc="-330" baseline="-2102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3000" spc="-14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instances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lvl="1">
              <a:lnSpc>
                <a:spcPct val="100000"/>
              </a:lnSpc>
              <a:buClr>
                <a:schemeClr val="tx1"/>
              </a:buClr>
              <a:buSzPct val="96428"/>
              <a:tabLst>
                <a:tab pos="594995" algn="l"/>
              </a:tabLst>
            </a:pPr>
            <a:r>
              <a:rPr lang="en-US" sz="3000" spc="-170" dirty="0">
                <a:solidFill>
                  <a:schemeClr val="tx1"/>
                </a:solidFill>
                <a:latin typeface="Times New Roman"/>
                <a:cs typeface="Times New Roman"/>
              </a:rPr>
              <a:t>Type:</a:t>
            </a:r>
            <a:r>
              <a:rPr lang="en-US" sz="3000" spc="-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160" dirty="0">
                <a:solidFill>
                  <a:schemeClr val="tx1"/>
                </a:solidFill>
                <a:latin typeface="Times New Roman"/>
                <a:cs typeface="Times New Roman"/>
              </a:rPr>
              <a:t>CPU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841500" lvl="3">
              <a:lnSpc>
                <a:spcPct val="100000"/>
              </a:lnSpc>
              <a:buClr>
                <a:schemeClr val="tx1"/>
              </a:buClr>
              <a:buSzPct val="96428"/>
              <a:tabLst>
                <a:tab pos="1052830" algn="l"/>
              </a:tabLst>
            </a:pPr>
            <a:r>
              <a:rPr lang="en-US" sz="3000" spc="-120" dirty="0">
                <a:solidFill>
                  <a:schemeClr val="tx1"/>
                </a:solidFill>
                <a:latin typeface="Times New Roman"/>
                <a:cs typeface="Times New Roman"/>
              </a:rPr>
              <a:t>2 </a:t>
            </a:r>
            <a:r>
              <a:rPr lang="en-US" sz="3000" spc="-140" dirty="0">
                <a:solidFill>
                  <a:schemeClr val="tx1"/>
                </a:solidFill>
                <a:latin typeface="Times New Roman"/>
                <a:cs typeface="Times New Roman"/>
              </a:rPr>
              <a:t>instances </a:t>
            </a:r>
            <a:r>
              <a:rPr lang="en-US" sz="3000" spc="-60" dirty="0">
                <a:solidFill>
                  <a:schemeClr val="tx1"/>
                </a:solidFill>
                <a:latin typeface="Times New Roman"/>
                <a:cs typeface="Times New Roman"/>
              </a:rPr>
              <a:t>- </a:t>
            </a:r>
            <a:r>
              <a:rPr lang="en-US" sz="3000" spc="-100" dirty="0">
                <a:solidFill>
                  <a:schemeClr val="tx1"/>
                </a:solidFill>
                <a:latin typeface="Times New Roman"/>
                <a:cs typeface="Times New Roman"/>
              </a:rPr>
              <a:t>CPU1,</a:t>
            </a:r>
            <a:r>
              <a:rPr lang="en-US" sz="3000" spc="-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150" dirty="0">
                <a:solidFill>
                  <a:schemeClr val="tx1"/>
                </a:solidFill>
                <a:latin typeface="Times New Roman"/>
                <a:cs typeface="Times New Roman"/>
              </a:rPr>
              <a:t>CPU2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lvl="1">
              <a:lnSpc>
                <a:spcPct val="100000"/>
              </a:lnSpc>
              <a:buClr>
                <a:schemeClr val="tx1"/>
              </a:buClr>
              <a:buSzPct val="96428"/>
              <a:tabLst>
                <a:tab pos="594995" algn="l"/>
              </a:tabLst>
            </a:pPr>
            <a:r>
              <a:rPr lang="en-US" sz="3000" spc="-170" dirty="0">
                <a:solidFill>
                  <a:schemeClr val="tx1"/>
                </a:solidFill>
                <a:latin typeface="Times New Roman"/>
                <a:cs typeface="Times New Roman"/>
              </a:rPr>
              <a:t>Type:</a:t>
            </a:r>
            <a:r>
              <a:rPr lang="en-US" sz="3000" spc="-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55" dirty="0">
                <a:solidFill>
                  <a:schemeClr val="tx1"/>
                </a:solidFill>
                <a:latin typeface="Times New Roman"/>
                <a:cs typeface="Times New Roman"/>
              </a:rPr>
              <a:t>Printer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841500" lvl="3">
              <a:lnSpc>
                <a:spcPct val="100000"/>
              </a:lnSpc>
              <a:buClr>
                <a:schemeClr val="tx1"/>
              </a:buClr>
              <a:buSzPct val="96428"/>
              <a:tabLst>
                <a:tab pos="1052830" algn="l"/>
              </a:tabLst>
            </a:pPr>
            <a:r>
              <a:rPr lang="en-US" sz="3000" spc="-120" dirty="0">
                <a:solidFill>
                  <a:schemeClr val="tx1"/>
                </a:solidFill>
                <a:latin typeface="Times New Roman"/>
                <a:cs typeface="Times New Roman"/>
              </a:rPr>
              <a:t>3 </a:t>
            </a:r>
            <a:r>
              <a:rPr lang="en-US" sz="3000" spc="-140" dirty="0">
                <a:solidFill>
                  <a:schemeClr val="tx1"/>
                </a:solidFill>
                <a:latin typeface="Times New Roman"/>
                <a:cs typeface="Times New Roman"/>
              </a:rPr>
              <a:t>instances </a:t>
            </a:r>
            <a:r>
              <a:rPr lang="en-US" sz="3000" spc="-60" dirty="0">
                <a:solidFill>
                  <a:schemeClr val="tx1"/>
                </a:solidFill>
                <a:latin typeface="Times New Roman"/>
                <a:cs typeface="Times New Roman"/>
              </a:rPr>
              <a:t>- </a:t>
            </a:r>
            <a:r>
              <a:rPr lang="en-US" sz="3000" spc="-40" dirty="0">
                <a:solidFill>
                  <a:schemeClr val="tx1"/>
                </a:solidFill>
                <a:latin typeface="Times New Roman"/>
                <a:cs typeface="Times New Roman"/>
              </a:rPr>
              <a:t>printer1, printer2,</a:t>
            </a:r>
            <a:r>
              <a:rPr lang="en-US" sz="3000" spc="-2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60" dirty="0">
                <a:solidFill>
                  <a:schemeClr val="tx1"/>
                </a:solidFill>
                <a:latin typeface="Times New Roman"/>
                <a:cs typeface="Times New Roman"/>
              </a:rPr>
              <a:t>printer3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z="3000" spc="-170" dirty="0">
                <a:solidFill>
                  <a:schemeClr val="tx1"/>
                </a:solidFill>
                <a:latin typeface="Times New Roman"/>
                <a:cs typeface="Times New Roman"/>
              </a:rPr>
              <a:t>Each </a:t>
            </a:r>
            <a:r>
              <a:rPr lang="en-US" sz="3000" spc="-114" dirty="0">
                <a:solidFill>
                  <a:schemeClr val="tx1"/>
                </a:solidFill>
                <a:latin typeface="Times New Roman"/>
                <a:cs typeface="Times New Roman"/>
              </a:rPr>
              <a:t>process </a:t>
            </a:r>
            <a:r>
              <a:rPr lang="en-US" sz="3000" spc="-110" dirty="0">
                <a:solidFill>
                  <a:schemeClr val="tx1"/>
                </a:solidFill>
                <a:latin typeface="Times New Roman"/>
                <a:cs typeface="Times New Roman"/>
              </a:rPr>
              <a:t>utilizes </a:t>
            </a:r>
            <a:r>
              <a:rPr lang="en-US" sz="3000" spc="-190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3000" spc="-85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z="3000" spc="-19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3000" spc="-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114" dirty="0">
                <a:solidFill>
                  <a:schemeClr val="tx1"/>
                </a:solidFill>
                <a:latin typeface="Times New Roman"/>
                <a:cs typeface="Times New Roman"/>
              </a:rPr>
              <a:t>follows: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z="3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Request</a:t>
            </a:r>
            <a:r>
              <a:rPr lang="en-US" sz="30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85" dirty="0">
                <a:solidFill>
                  <a:schemeClr val="tx1"/>
                </a:solidFill>
                <a:latin typeface="Times New Roman"/>
                <a:cs typeface="Times New Roman"/>
              </a:rPr>
              <a:t>resource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39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z="3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Use</a:t>
            </a:r>
            <a:r>
              <a:rPr lang="en-US" sz="3000" b="1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85" dirty="0">
                <a:solidFill>
                  <a:schemeClr val="tx1"/>
                </a:solidFill>
                <a:latin typeface="Times New Roman"/>
                <a:cs typeface="Times New Roman"/>
              </a:rPr>
              <a:t>resource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40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z="3000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Release</a:t>
            </a:r>
            <a:r>
              <a:rPr lang="en-US" sz="3000" b="1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spc="-85" dirty="0">
                <a:solidFill>
                  <a:schemeClr val="tx1"/>
                </a:solidFill>
                <a:latin typeface="Times New Roman"/>
                <a:cs typeface="Times New Roman"/>
              </a:rPr>
              <a:t>resource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468" y="520506"/>
            <a:ext cx="9200270" cy="886264"/>
          </a:xfrm>
        </p:spPr>
        <p:txBody>
          <a:bodyPr/>
          <a:lstStyle/>
          <a:p>
            <a:r>
              <a:rPr lang="en-IN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406770"/>
            <a:ext cx="11611875" cy="6203851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4615"/>
              <a:tabLst>
                <a:tab pos="287020" algn="l"/>
              </a:tabLst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 set of processes are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each process is holding a resource and waiting for another resource acquired by some other process.</a:t>
            </a:r>
            <a:endParaRPr lang="en-US" sz="3200" spc="-3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32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32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cycles, 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printer, </a:t>
            </a:r>
            <a:r>
              <a:rPr lang="en-US"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</a:t>
            </a:r>
            <a:r>
              <a:rPr lang="en-US" sz="32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lang="en-US" sz="32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..)  </a:t>
            </a:r>
            <a:r>
              <a:rPr lang="en-US" sz="3200" spc="5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(semaphores, </a:t>
            </a:r>
            <a:r>
              <a:rPr lang="en-US"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monitors, </a:t>
            </a:r>
            <a:r>
              <a:rPr lang="en-US"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files…)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lang="en-US" sz="32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same/ </a:t>
            </a:r>
            <a:r>
              <a:rPr lang="en-US"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1"/>
            <a:ext cx="11144794" cy="1690688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geeksforgeeks.org/wp-content/uploads/gq/2015/06/dead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00" y="1788652"/>
            <a:ext cx="5287113" cy="36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-1"/>
            <a:ext cx="9678572" cy="84406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Producer – Consumer</a:t>
            </a:r>
            <a:r>
              <a:rPr lang="en-IN" b="1" spc="-85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604911"/>
            <a:ext cx="11460480" cy="6253089"/>
          </a:xfrm>
        </p:spPr>
        <p:txBody>
          <a:bodyPr>
            <a:normAutofit/>
          </a:bodyPr>
          <a:lstStyle/>
          <a:p>
            <a:pPr lvl="1"/>
            <a:r>
              <a:rPr lang="en-IN" b="1" spc="-40" dirty="0"/>
              <a:t>counter</a:t>
            </a:r>
            <a:r>
              <a:rPr lang="en-IN" b="1" spc="-40" dirty="0" smtClean="0"/>
              <a:t>++  		</a:t>
            </a:r>
            <a:r>
              <a:rPr lang="en-IN" spc="-5" dirty="0" smtClean="0">
                <a:solidFill>
                  <a:schemeClr val="tx1"/>
                </a:solidFill>
              </a:rPr>
              <a:t>register1 </a:t>
            </a:r>
            <a:r>
              <a:rPr lang="en-IN" spc="-5" dirty="0">
                <a:solidFill>
                  <a:schemeClr val="tx1"/>
                </a:solidFill>
              </a:rPr>
              <a:t>= counter  </a:t>
            </a:r>
            <a:r>
              <a:rPr lang="en-IN" spc="-5" dirty="0" smtClean="0">
                <a:solidFill>
                  <a:schemeClr val="tx1"/>
                </a:solidFill>
              </a:rPr>
              <a:t>								register1 </a:t>
            </a:r>
            <a:r>
              <a:rPr lang="en-IN" spc="-5" dirty="0">
                <a:solidFill>
                  <a:schemeClr val="tx1"/>
                </a:solidFill>
              </a:rPr>
              <a:t>= register1 + 1  </a:t>
            </a:r>
            <a:endParaRPr lang="en-IN" spc="-5" dirty="0" smtClean="0">
              <a:solidFill>
                <a:schemeClr val="tx1"/>
              </a:solidFill>
            </a:endParaRPr>
          </a:p>
          <a:p>
            <a:pPr marL="3730752" lvl="8" indent="0">
              <a:buNone/>
            </a:pPr>
            <a:r>
              <a:rPr lang="en-IN" sz="320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counter </a:t>
            </a:r>
            <a:r>
              <a:rPr lang="en-IN" sz="32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register1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spc="-40" dirty="0" smtClean="0"/>
              <a:t> </a:t>
            </a:r>
            <a:r>
              <a:rPr lang="en-IN" b="1" spc="-45" dirty="0"/>
              <a:t>counter-</a:t>
            </a:r>
            <a:r>
              <a:rPr lang="en-IN" b="1" spc="-45" dirty="0" smtClean="0"/>
              <a:t>-	        		</a:t>
            </a:r>
            <a:r>
              <a:rPr lang="en-IN" spc="-5" dirty="0" smtClean="0">
                <a:solidFill>
                  <a:schemeClr val="tx1"/>
                </a:solidFill>
              </a:rPr>
              <a:t>register2 </a:t>
            </a:r>
            <a:r>
              <a:rPr lang="en-IN" spc="-5" dirty="0">
                <a:solidFill>
                  <a:schemeClr val="tx1"/>
                </a:solidFill>
              </a:rPr>
              <a:t>= counter  </a:t>
            </a:r>
          </a:p>
          <a:p>
            <a:pPr marL="3730752" lvl="8" indent="0">
              <a:buNone/>
            </a:pPr>
            <a:r>
              <a:rPr lang="en-IN" sz="3200" i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i="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register2 </a:t>
            </a:r>
            <a:r>
              <a:rPr lang="en-IN" sz="3200" i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register2 - 1  </a:t>
            </a:r>
          </a:p>
          <a:p>
            <a:pPr marL="3273552" lvl="7" indent="0">
              <a:buNone/>
            </a:pPr>
            <a:r>
              <a:rPr lang="en-IN" sz="3200" i="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counter </a:t>
            </a:r>
            <a:r>
              <a:rPr lang="en-IN" sz="3200" i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3200" i="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i="0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register2</a:t>
            </a:r>
          </a:p>
          <a:p>
            <a:pPr marL="603504" lvl="1" indent="0">
              <a:buNone/>
            </a:pPr>
            <a:r>
              <a:rPr lang="en-US" sz="2400" spc="-70" dirty="0"/>
              <a:t>Consider </a:t>
            </a:r>
            <a:r>
              <a:rPr lang="en-US" sz="2400" spc="-75" dirty="0"/>
              <a:t>this </a:t>
            </a:r>
            <a:r>
              <a:rPr lang="en-US" sz="2400" spc="-65" dirty="0"/>
              <a:t>execution </a:t>
            </a:r>
            <a:r>
              <a:rPr lang="en-US" sz="2400" spc="-80" dirty="0"/>
              <a:t>interleaving </a:t>
            </a:r>
            <a:r>
              <a:rPr lang="en-US" sz="2400" spc="-65" dirty="0"/>
              <a:t>with </a:t>
            </a:r>
            <a:r>
              <a:rPr lang="en-US" sz="2400" spc="-50" dirty="0"/>
              <a:t>“count </a:t>
            </a:r>
            <a:r>
              <a:rPr lang="en-US" sz="2400" spc="160" dirty="0"/>
              <a:t>= </a:t>
            </a:r>
            <a:r>
              <a:rPr lang="en-US" sz="2400" spc="-40" dirty="0"/>
              <a:t>5”</a:t>
            </a:r>
            <a:r>
              <a:rPr lang="en-US" sz="2400" spc="10" dirty="0"/>
              <a:t> </a:t>
            </a:r>
            <a:r>
              <a:rPr lang="en-US" sz="2400" spc="-75" dirty="0" smtClean="0"/>
              <a:t>initially</a:t>
            </a:r>
          </a:p>
          <a:p>
            <a:pPr marL="603504" lvl="1" indent="0">
              <a:buNone/>
            </a:pPr>
            <a:r>
              <a:rPr lang="en-IN" sz="2400" spc="-95" dirty="0" smtClean="0">
                <a:latin typeface="Times New Roman"/>
                <a:cs typeface="Times New Roman"/>
              </a:rPr>
              <a:t>S0: </a:t>
            </a:r>
            <a:r>
              <a:rPr lang="en-IN" sz="2400" spc="-55" dirty="0" smtClean="0">
                <a:latin typeface="Times New Roman"/>
                <a:cs typeface="Times New Roman"/>
              </a:rPr>
              <a:t>producer </a:t>
            </a:r>
            <a:r>
              <a:rPr lang="en-IN" sz="2400" spc="-65" dirty="0" smtClean="0">
                <a:latin typeface="Times New Roman"/>
                <a:cs typeface="Times New Roman"/>
              </a:rPr>
              <a:t>execute  		</a:t>
            </a:r>
            <a:r>
              <a:rPr lang="en-IN" sz="2400" spc="-5" dirty="0" smtClean="0">
                <a:solidFill>
                  <a:schemeClr val="tx1"/>
                </a:solidFill>
              </a:rPr>
              <a:t>register1 = counter </a:t>
            </a:r>
            <a:r>
              <a:rPr lang="en-IN" sz="2400" spc="-5" dirty="0" smtClean="0">
                <a:solidFill>
                  <a:srgbClr val="0000FF"/>
                </a:solidFill>
              </a:rPr>
              <a:t>		</a:t>
            </a:r>
            <a:r>
              <a:rPr lang="en-IN" sz="2400" spc="-50" dirty="0" smtClean="0">
                <a:latin typeface="Times New Roman"/>
                <a:cs typeface="Times New Roman"/>
              </a:rPr>
              <a:t>{register1 </a:t>
            </a:r>
            <a:r>
              <a:rPr lang="en-IN" sz="2400" spc="160" dirty="0" smtClean="0">
                <a:latin typeface="Times New Roman"/>
                <a:cs typeface="Times New Roman"/>
              </a:rPr>
              <a:t>=</a:t>
            </a:r>
            <a:r>
              <a:rPr lang="en-IN" sz="2400" spc="-105" dirty="0" smtClean="0">
                <a:latin typeface="Times New Roman"/>
                <a:cs typeface="Times New Roman"/>
              </a:rPr>
              <a:t> </a:t>
            </a:r>
            <a:r>
              <a:rPr lang="en-IN" sz="2400" spc="-40" dirty="0" smtClean="0">
                <a:latin typeface="Times New Roman"/>
                <a:cs typeface="Times New Roman"/>
              </a:rPr>
              <a:t>5}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603504" lvl="1" indent="0">
              <a:buNone/>
            </a:pPr>
            <a:r>
              <a:rPr lang="en-IN" sz="2400" spc="-95" dirty="0" smtClean="0">
                <a:latin typeface="Times New Roman"/>
                <a:cs typeface="Times New Roman"/>
              </a:rPr>
              <a:t>S1: </a:t>
            </a:r>
            <a:r>
              <a:rPr lang="en-IN" sz="2400" spc="-55" dirty="0" smtClean="0">
                <a:latin typeface="Times New Roman"/>
                <a:cs typeface="Times New Roman"/>
              </a:rPr>
              <a:t>producer </a:t>
            </a:r>
            <a:r>
              <a:rPr lang="en-IN" sz="2400" spc="-65" dirty="0" smtClean="0">
                <a:latin typeface="Times New Roman"/>
                <a:cs typeface="Times New Roman"/>
              </a:rPr>
              <a:t>execute		</a:t>
            </a:r>
            <a:r>
              <a:rPr lang="en-IN" sz="2400" spc="-5" dirty="0" smtClean="0">
                <a:solidFill>
                  <a:schemeClr val="tx1"/>
                </a:solidFill>
              </a:rPr>
              <a:t>register1 = register1 + 1 </a:t>
            </a:r>
            <a:r>
              <a:rPr lang="en-IN" sz="2400" spc="-5" dirty="0" smtClean="0">
                <a:solidFill>
                  <a:srgbClr val="0000FF"/>
                </a:solidFill>
              </a:rPr>
              <a:t>	</a:t>
            </a:r>
            <a:r>
              <a:rPr lang="en-IN" sz="2400" spc="-5" dirty="0" smtClean="0">
                <a:solidFill>
                  <a:schemeClr val="tx1"/>
                </a:solidFill>
              </a:rPr>
              <a:t>{</a:t>
            </a:r>
            <a:r>
              <a:rPr lang="en-IN" sz="2400" spc="-5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register1 </a:t>
            </a:r>
            <a:r>
              <a:rPr lang="en-IN" sz="2400" spc="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lang="en-IN" sz="2400" spc="-10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400" spc="-40" dirty="0" smtClean="0">
                <a:solidFill>
                  <a:schemeClr val="tx1"/>
                </a:solidFill>
                <a:latin typeface="Times New Roman"/>
                <a:cs typeface="Times New Roman"/>
              </a:rPr>
              <a:t>6}</a:t>
            </a:r>
            <a:endParaRPr lang="en-IN" sz="24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03504" lvl="1" indent="0">
              <a:buNone/>
            </a:pPr>
            <a:r>
              <a:rPr lang="en-IN" sz="2400" spc="-95" dirty="0" smtClean="0">
                <a:latin typeface="Times New Roman"/>
                <a:cs typeface="Times New Roman"/>
              </a:rPr>
              <a:t>S2: </a:t>
            </a:r>
            <a:r>
              <a:rPr lang="en-IN" sz="2400" spc="-75" dirty="0" smtClean="0">
                <a:latin typeface="Times New Roman"/>
                <a:cs typeface="Times New Roman"/>
              </a:rPr>
              <a:t>consumer</a:t>
            </a:r>
            <a:r>
              <a:rPr lang="en-IN" sz="2400" spc="-65" dirty="0" smtClean="0">
                <a:latin typeface="Times New Roman"/>
                <a:cs typeface="Times New Roman"/>
              </a:rPr>
              <a:t> execute		</a:t>
            </a:r>
            <a:r>
              <a:rPr lang="en-IN" sz="2400" spc="-5" dirty="0" smtClean="0">
                <a:solidFill>
                  <a:schemeClr val="tx1"/>
                </a:solidFill>
              </a:rPr>
              <a:t>register2 =</a:t>
            </a:r>
            <a:r>
              <a:rPr lang="en-IN" sz="2400" spc="10" dirty="0" smtClean="0">
                <a:solidFill>
                  <a:schemeClr val="tx1"/>
                </a:solidFill>
              </a:rPr>
              <a:t> </a:t>
            </a:r>
            <a:r>
              <a:rPr lang="en-IN" sz="2400" spc="-5" dirty="0" smtClean="0">
                <a:solidFill>
                  <a:schemeClr val="tx1"/>
                </a:solidFill>
              </a:rPr>
              <a:t>counter</a:t>
            </a:r>
            <a:r>
              <a:rPr lang="en-IN" sz="2400" spc="-5" dirty="0" smtClean="0">
                <a:solidFill>
                  <a:srgbClr val="696363"/>
                </a:solidFill>
              </a:rPr>
              <a:t>		</a:t>
            </a:r>
            <a:r>
              <a:rPr lang="en-IN" sz="2400" spc="-50" dirty="0" smtClean="0">
                <a:latin typeface="Times New Roman"/>
                <a:cs typeface="Times New Roman"/>
              </a:rPr>
              <a:t>{register2 </a:t>
            </a:r>
            <a:r>
              <a:rPr lang="en-IN" sz="2400" spc="160" dirty="0" smtClean="0">
                <a:latin typeface="Times New Roman"/>
                <a:cs typeface="Times New Roman"/>
              </a:rPr>
              <a:t>=</a:t>
            </a:r>
            <a:r>
              <a:rPr lang="en-IN" sz="2400" spc="-105" dirty="0" smtClean="0">
                <a:latin typeface="Times New Roman"/>
                <a:cs typeface="Times New Roman"/>
              </a:rPr>
              <a:t> </a:t>
            </a:r>
            <a:r>
              <a:rPr lang="en-IN" sz="2400" spc="-40" dirty="0" smtClean="0">
                <a:latin typeface="Times New Roman"/>
                <a:cs typeface="Times New Roman"/>
              </a:rPr>
              <a:t>5}</a:t>
            </a:r>
            <a:endParaRPr lang="en-IN" sz="2400" dirty="0" smtClean="0"/>
          </a:p>
          <a:p>
            <a:pPr marL="0" indent="0" fontAlgn="t">
              <a:buNone/>
            </a:pPr>
            <a:r>
              <a:rPr lang="en-IN" sz="2600" dirty="0" smtClean="0"/>
              <a:t>       </a:t>
            </a:r>
            <a:r>
              <a:rPr lang="en-IN" sz="2400" dirty="0" smtClean="0"/>
              <a:t>S3: consumer execute      	</a:t>
            </a:r>
            <a:r>
              <a:rPr lang="en-IN" sz="2400" dirty="0" smtClean="0"/>
              <a:t>             register2 </a:t>
            </a:r>
            <a:r>
              <a:rPr lang="en-IN" sz="2400" dirty="0" smtClean="0"/>
              <a:t>= register2– 1           {register2 = 4}</a:t>
            </a:r>
          </a:p>
          <a:p>
            <a:pPr marL="0" indent="0" fontAlgn="t">
              <a:buNone/>
            </a:pPr>
            <a:r>
              <a:rPr lang="en-IN" sz="2400" dirty="0" smtClean="0"/>
              <a:t>        S4: producer execute                  counter = register1                  {counter = 6}</a:t>
            </a:r>
          </a:p>
          <a:p>
            <a:pPr marL="0" indent="0" fontAlgn="t">
              <a:buNone/>
            </a:pPr>
            <a:r>
              <a:rPr lang="en-IN" sz="2400" dirty="0" smtClean="0"/>
              <a:t>        S5: consumer execute                 counter = register2                  {counter = 4}</a:t>
            </a:r>
          </a:p>
          <a:p>
            <a:pPr marL="603504" lvl="1" indent="0">
              <a:buNone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603504" lvl="1" indent="0">
              <a:buNone/>
            </a:pPr>
            <a:endParaRPr lang="en-IN" b="1" i="0" spc="-5" dirty="0" smtClean="0">
              <a:solidFill>
                <a:srgbClr val="696363"/>
              </a:solidFill>
            </a:endParaRPr>
          </a:p>
          <a:p>
            <a:pPr marL="603504" lvl="1" indent="0">
              <a:buNone/>
            </a:pPr>
            <a:endParaRPr lang="en-IN" sz="50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ourier New"/>
              <a:cs typeface="Courier New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134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165296"/>
            <a:ext cx="10076487" cy="692833"/>
          </a:xfrm>
        </p:spPr>
        <p:txBody>
          <a:bodyPr>
            <a:normAutofit fontScale="90000"/>
          </a:bodyPr>
          <a:lstStyle/>
          <a:p>
            <a:r>
              <a:rPr lang="en-IN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IN" b="1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1136469"/>
            <a:ext cx="12161520" cy="57215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  <a:buFont typeface="Arial" panose="020B0604020202020204" pitchFamily="34" charset="0"/>
              <a:buChar char="•"/>
            </a:pPr>
            <a:r>
              <a:rPr lang="en-US" sz="2800" b="1" spc="-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Necessary </a:t>
            </a:r>
            <a:r>
              <a:rPr lang="en-US" sz="2800" b="1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Conditions </a:t>
            </a:r>
            <a:r>
              <a:rPr lang="en-US" sz="2800" b="1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lang="en-US" sz="2800" b="1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causes</a:t>
            </a:r>
            <a:r>
              <a:rPr lang="en-US" sz="2800" b="1" spc="-29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deadlock</a:t>
            </a:r>
          </a:p>
          <a:p>
            <a:pPr marL="514350" indent="-514350">
              <a:lnSpc>
                <a:spcPct val="100000"/>
              </a:lnSpc>
              <a:spcBef>
                <a:spcPts val="855"/>
              </a:spcBef>
              <a:buFont typeface="+mj-lt"/>
              <a:buAutoNum type="arabicPeriod"/>
            </a:pPr>
            <a:r>
              <a:rPr lang="en-US" sz="2800" b="1" spc="-25" dirty="0" smtClean="0">
                <a:solidFill>
                  <a:schemeClr val="tx1"/>
                </a:solidFill>
                <a:latin typeface="Times New Roman"/>
                <a:cs typeface="Times New Roman"/>
              </a:rPr>
              <a:t>Mutual</a:t>
            </a:r>
            <a:r>
              <a:rPr lang="en-US" sz="2800" b="1" spc="-5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15" dirty="0" smtClean="0">
                <a:solidFill>
                  <a:schemeClr val="tx1"/>
                </a:solidFill>
                <a:latin typeface="Times New Roman"/>
                <a:cs typeface="Times New Roman"/>
              </a:rPr>
              <a:t>exclusion : </a:t>
            </a:r>
            <a:r>
              <a:rPr lang="en-US" sz="2800" spc="-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only </a:t>
            </a:r>
            <a:r>
              <a:rPr lang="en-US" sz="2800" spc="-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one </a:t>
            </a:r>
            <a:r>
              <a:rPr lang="en-US" sz="2800" spc="-135" dirty="0" smtClean="0">
                <a:solidFill>
                  <a:schemeClr val="tx1"/>
                </a:solidFill>
                <a:latin typeface="Times New Roman"/>
                <a:cs typeface="Times New Roman"/>
              </a:rPr>
              <a:t>process </a:t>
            </a:r>
            <a:r>
              <a:rPr lang="en-US" sz="2800" spc="-110" dirty="0" smtClean="0">
                <a:solidFill>
                  <a:schemeClr val="tx1"/>
                </a:solidFill>
                <a:latin typeface="Times New Roman"/>
                <a:cs typeface="Times New Roman"/>
              </a:rPr>
              <a:t>at </a:t>
            </a:r>
            <a:r>
              <a:rPr lang="en-US" sz="2800" spc="-225" dirty="0" smtClean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800" spc="-95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 </a:t>
            </a:r>
            <a:r>
              <a:rPr lang="en-US" sz="2800" spc="-170" dirty="0" smtClean="0">
                <a:solidFill>
                  <a:schemeClr val="tx1"/>
                </a:solidFill>
                <a:latin typeface="Times New Roman"/>
                <a:cs typeface="Times New Roman"/>
              </a:rPr>
              <a:t>can </a:t>
            </a:r>
            <a:r>
              <a:rPr lang="en-US" sz="2800" spc="-150" dirty="0" smtClean="0">
                <a:solidFill>
                  <a:schemeClr val="tx1"/>
                </a:solidFill>
                <a:latin typeface="Times New Roman"/>
                <a:cs typeface="Times New Roman"/>
              </a:rPr>
              <a:t>use </a:t>
            </a:r>
            <a:r>
              <a:rPr lang="en-US" sz="2800" spc="-225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800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105" dirty="0" smtClean="0">
                <a:solidFill>
                  <a:schemeClr val="tx1"/>
                </a:solidFill>
                <a:latin typeface="Times New Roman"/>
                <a:cs typeface="Times New Roman"/>
              </a:rPr>
              <a:t>resource</a:t>
            </a:r>
            <a:endParaRPr lang="en-US" sz="2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43002" marR="30480" indent="-514350">
              <a:lnSpc>
                <a:spcPct val="100000"/>
              </a:lnSpc>
              <a:spcBef>
                <a:spcPts val="1260"/>
              </a:spcBef>
              <a:buFont typeface="+mj-lt"/>
              <a:buAutoNum type="arabicPeriod"/>
              <a:tabLst>
                <a:tab pos="2417445" algn="l"/>
              </a:tabLst>
            </a:pPr>
            <a:r>
              <a:rPr lang="en-US" sz="2800" b="1" spc="40" dirty="0" smtClean="0">
                <a:solidFill>
                  <a:schemeClr val="tx1"/>
                </a:solidFill>
                <a:latin typeface="Times New Roman"/>
                <a:cs typeface="Times New Roman"/>
              </a:rPr>
              <a:t>Hold</a:t>
            </a:r>
            <a:r>
              <a:rPr lang="en-US" sz="2800" b="1" spc="-8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2800" b="1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40" dirty="0" smtClean="0">
                <a:solidFill>
                  <a:schemeClr val="tx1"/>
                </a:solidFill>
                <a:latin typeface="Times New Roman"/>
                <a:cs typeface="Times New Roman"/>
              </a:rPr>
              <a:t>wait: </a:t>
            </a:r>
            <a:r>
              <a:rPr lang="en-US" sz="2800" spc="-225" dirty="0" smtClean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800" spc="-135" dirty="0">
                <a:solidFill>
                  <a:schemeClr val="tx1"/>
                </a:solidFill>
                <a:latin typeface="Times New Roman"/>
                <a:cs typeface="Times New Roman"/>
              </a:rPr>
              <a:t>process </a:t>
            </a:r>
            <a:r>
              <a:rPr lang="en-US" sz="2800" spc="-145" dirty="0">
                <a:solidFill>
                  <a:schemeClr val="tx1"/>
                </a:solidFill>
                <a:latin typeface="Times New Roman"/>
                <a:cs typeface="Times New Roman"/>
              </a:rPr>
              <a:t>holding </a:t>
            </a:r>
            <a:r>
              <a:rPr lang="en-US" sz="2800" spc="-110" dirty="0">
                <a:solidFill>
                  <a:schemeClr val="tx1"/>
                </a:solidFill>
                <a:latin typeface="Times New Roman"/>
                <a:cs typeface="Times New Roman"/>
              </a:rPr>
              <a:t>at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least </a:t>
            </a:r>
            <a:r>
              <a:rPr lang="en-US" sz="2800" spc="-120" dirty="0">
                <a:solidFill>
                  <a:schemeClr val="tx1"/>
                </a:solidFill>
                <a:latin typeface="Times New Roman"/>
                <a:cs typeface="Times New Roman"/>
              </a:rPr>
              <a:t>one </a:t>
            </a:r>
            <a:r>
              <a:rPr lang="en-US" sz="2800" spc="-105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z="2800" spc="-185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800" spc="-150" dirty="0">
                <a:solidFill>
                  <a:schemeClr val="tx1"/>
                </a:solidFill>
                <a:latin typeface="Times New Roman"/>
                <a:cs typeface="Times New Roman"/>
              </a:rPr>
              <a:t>waiting  </a:t>
            </a:r>
            <a:r>
              <a:rPr lang="en-US" sz="2800" spc="-4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2800" spc="-135" dirty="0">
                <a:solidFill>
                  <a:schemeClr val="tx1"/>
                </a:solidFill>
                <a:latin typeface="Times New Roman"/>
                <a:cs typeface="Times New Roman"/>
              </a:rPr>
              <a:t>acquire additional </a:t>
            </a:r>
            <a:r>
              <a:rPr lang="en-US" sz="2800" spc="-114" dirty="0">
                <a:solidFill>
                  <a:schemeClr val="tx1"/>
                </a:solidFill>
                <a:latin typeface="Times New Roman"/>
                <a:cs typeface="Times New Roman"/>
              </a:rPr>
              <a:t>resources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held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z="2800" spc="-70" dirty="0">
                <a:solidFill>
                  <a:schemeClr val="tx1"/>
                </a:solidFill>
                <a:latin typeface="Times New Roman"/>
                <a:cs typeface="Times New Roman"/>
              </a:rPr>
              <a:t>other</a:t>
            </a:r>
            <a:r>
              <a:rPr lang="en-US" sz="2800" spc="-1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145" dirty="0">
                <a:solidFill>
                  <a:schemeClr val="tx1"/>
                </a:solidFill>
                <a:latin typeface="Times New Roman"/>
                <a:cs typeface="Times New Roman"/>
              </a:rPr>
              <a:t>processes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43002" marR="267970" indent="-514350">
              <a:lnSpc>
                <a:spcPct val="100000"/>
              </a:lnSpc>
              <a:spcBef>
                <a:spcPts val="1260"/>
              </a:spcBef>
              <a:buFont typeface="+mj-lt"/>
              <a:buAutoNum type="arabicPeriod"/>
              <a:tabLst>
                <a:tab pos="2559050" algn="l"/>
              </a:tabLst>
            </a:pPr>
            <a:r>
              <a:rPr lang="en-US" sz="28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No</a:t>
            </a:r>
            <a:r>
              <a:rPr lang="en-US" sz="2800" b="1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preemption: </a:t>
            </a:r>
            <a:r>
              <a:rPr lang="en-US" sz="2800" spc="-225" dirty="0" smtClean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800" spc="-105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z="2800" spc="-170" dirty="0">
                <a:solidFill>
                  <a:schemeClr val="tx1"/>
                </a:solidFill>
                <a:latin typeface="Times New Roman"/>
                <a:cs typeface="Times New Roman"/>
              </a:rPr>
              <a:t>can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be released </a:t>
            </a:r>
            <a:r>
              <a:rPr lang="en-US" sz="2800" spc="-160" dirty="0">
                <a:solidFill>
                  <a:schemeClr val="tx1"/>
                </a:solidFill>
                <a:latin typeface="Times New Roman"/>
                <a:cs typeface="Times New Roman"/>
              </a:rPr>
              <a:t>only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voluntarily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by  </a:t>
            </a:r>
            <a:r>
              <a:rPr lang="en-US" sz="2800" spc="-8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135" dirty="0">
                <a:solidFill>
                  <a:schemeClr val="tx1"/>
                </a:solidFill>
                <a:latin typeface="Times New Roman"/>
                <a:cs typeface="Times New Roman"/>
              </a:rPr>
              <a:t>process </a:t>
            </a:r>
            <a:r>
              <a:rPr lang="en-US" sz="2800" spc="-145" dirty="0">
                <a:solidFill>
                  <a:schemeClr val="tx1"/>
                </a:solidFill>
                <a:latin typeface="Times New Roman"/>
                <a:cs typeface="Times New Roman"/>
              </a:rPr>
              <a:t>holding </a:t>
            </a:r>
            <a:r>
              <a:rPr lang="en-US" sz="2800" spc="5" dirty="0">
                <a:solidFill>
                  <a:schemeClr val="tx1"/>
                </a:solidFill>
                <a:latin typeface="Times New Roman"/>
                <a:cs typeface="Times New Roman"/>
              </a:rPr>
              <a:t>it, </a:t>
            </a:r>
            <a:r>
              <a:rPr lang="en-US" sz="2800" spc="-100" dirty="0">
                <a:solidFill>
                  <a:schemeClr val="tx1"/>
                </a:solidFill>
                <a:latin typeface="Times New Roman"/>
                <a:cs typeface="Times New Roman"/>
              </a:rPr>
              <a:t>after </a:t>
            </a:r>
            <a:r>
              <a:rPr lang="en-US" sz="2800" spc="-90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2800" spc="-135" dirty="0">
                <a:solidFill>
                  <a:schemeClr val="tx1"/>
                </a:solidFill>
                <a:latin typeface="Times New Roman"/>
                <a:cs typeface="Times New Roman"/>
              </a:rPr>
              <a:t>process </a:t>
            </a:r>
            <a:r>
              <a:rPr lang="en-US" sz="2800" spc="-204" dirty="0">
                <a:solidFill>
                  <a:schemeClr val="tx1"/>
                </a:solidFill>
                <a:latin typeface="Times New Roman"/>
                <a:cs typeface="Times New Roman"/>
              </a:rPr>
              <a:t>has </a:t>
            </a:r>
            <a:r>
              <a:rPr lang="en-US" sz="2800" spc="-110" dirty="0">
                <a:solidFill>
                  <a:schemeClr val="tx1"/>
                </a:solidFill>
                <a:latin typeface="Times New Roman"/>
                <a:cs typeface="Times New Roman"/>
              </a:rPr>
              <a:t>completed </a:t>
            </a:r>
            <a:r>
              <a:rPr lang="en-US" sz="2800" spc="-105" dirty="0">
                <a:solidFill>
                  <a:schemeClr val="tx1"/>
                </a:solidFill>
                <a:latin typeface="Times New Roman"/>
                <a:cs typeface="Times New Roman"/>
              </a:rPr>
              <a:t>its</a:t>
            </a:r>
            <a:r>
              <a:rPr lang="en-US" sz="2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145" dirty="0">
                <a:solidFill>
                  <a:schemeClr val="tx1"/>
                </a:solidFill>
                <a:latin typeface="Times New Roman"/>
                <a:cs typeface="Times New Roman"/>
              </a:rPr>
              <a:t>task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43002" marR="142240" indent="-514350">
              <a:lnSpc>
                <a:spcPct val="100000"/>
              </a:lnSpc>
              <a:spcBef>
                <a:spcPts val="1265"/>
              </a:spcBef>
              <a:buFont typeface="+mj-lt"/>
              <a:buAutoNum type="arabicPeriod"/>
              <a:tabLst>
                <a:tab pos="2242185" algn="l"/>
              </a:tabLst>
            </a:pPr>
            <a:r>
              <a:rPr lang="en-US" sz="2800" b="1" spc="-65" dirty="0">
                <a:solidFill>
                  <a:schemeClr val="tx1"/>
                </a:solidFill>
                <a:latin typeface="Times New Roman"/>
                <a:cs typeface="Times New Roman"/>
              </a:rPr>
              <a:t>Circular</a:t>
            </a:r>
            <a:r>
              <a:rPr lang="en-US" sz="2800" b="1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40" dirty="0" smtClean="0">
                <a:solidFill>
                  <a:schemeClr val="tx1"/>
                </a:solidFill>
                <a:latin typeface="Times New Roman"/>
                <a:cs typeface="Times New Roman"/>
              </a:rPr>
              <a:t>wait: </a:t>
            </a:r>
            <a:r>
              <a:rPr lang="en-US" sz="2800" spc="-70" dirty="0" smtClean="0">
                <a:solidFill>
                  <a:schemeClr val="tx1"/>
                </a:solidFill>
                <a:latin typeface="Times New Roman"/>
                <a:cs typeface="Times New Roman"/>
              </a:rPr>
              <a:t>there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exists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800" spc="-95" dirty="0">
                <a:solidFill>
                  <a:schemeClr val="tx1"/>
                </a:solidFill>
                <a:latin typeface="Times New Roman"/>
                <a:cs typeface="Times New Roman"/>
              </a:rPr>
              <a:t>set </a:t>
            </a:r>
            <a:r>
              <a:rPr lang="en-US" sz="2800" spc="-140" dirty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  <a:r>
              <a:rPr lang="en-US" sz="2800" i="1" spc="-14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209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lang="en-US" sz="2800" spc="-14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800" i="1" spc="-18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27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800" spc="55" dirty="0">
                <a:solidFill>
                  <a:schemeClr val="tx1"/>
                </a:solidFill>
                <a:latin typeface="Times New Roman"/>
                <a:cs typeface="Times New Roman"/>
              </a:rPr>
              <a:t>…, </a:t>
            </a:r>
            <a:r>
              <a:rPr lang="en-US" sz="2800" i="1" spc="-22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330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2800" spc="-220" dirty="0">
                <a:solidFill>
                  <a:schemeClr val="tx1"/>
                </a:solidFill>
                <a:latin typeface="Times New Roman"/>
                <a:cs typeface="Times New Roman"/>
              </a:rPr>
              <a:t>} </a:t>
            </a:r>
            <a:r>
              <a:rPr lang="en-US" sz="2800" spc="-16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2800" spc="-150" dirty="0">
                <a:solidFill>
                  <a:schemeClr val="tx1"/>
                </a:solidFill>
                <a:latin typeface="Times New Roman"/>
                <a:cs typeface="Times New Roman"/>
              </a:rPr>
              <a:t>waiting  </a:t>
            </a:r>
            <a:r>
              <a:rPr lang="en-US" sz="2800" spc="-140" dirty="0">
                <a:solidFill>
                  <a:schemeClr val="tx1"/>
                </a:solidFill>
                <a:latin typeface="Times New Roman"/>
                <a:cs typeface="Times New Roman"/>
              </a:rPr>
              <a:t>processes </a:t>
            </a:r>
            <a:r>
              <a:rPr lang="en-US" sz="2800" spc="-155" dirty="0">
                <a:solidFill>
                  <a:schemeClr val="tx1"/>
                </a:solidFill>
                <a:latin typeface="Times New Roman"/>
                <a:cs typeface="Times New Roman"/>
              </a:rPr>
              <a:t>such </a:t>
            </a:r>
            <a:r>
              <a:rPr lang="en-US" sz="2800" spc="-90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2800" i="1" spc="-32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48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0 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800" spc="-150" dirty="0">
                <a:solidFill>
                  <a:schemeClr val="tx1"/>
                </a:solidFill>
                <a:latin typeface="Times New Roman"/>
                <a:cs typeface="Times New Roman"/>
              </a:rPr>
              <a:t>waiting </a:t>
            </a:r>
            <a:r>
              <a:rPr lang="en-US" sz="2800" spc="-100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800" spc="-105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z="2800" spc="-90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2800" spc="-185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held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z="2800" i="1" spc="-18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27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800" i="1" spc="-32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48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1  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800" spc="-150" dirty="0">
                <a:solidFill>
                  <a:schemeClr val="tx1"/>
                </a:solidFill>
                <a:latin typeface="Times New Roman"/>
                <a:cs typeface="Times New Roman"/>
              </a:rPr>
              <a:t>waiting </a:t>
            </a:r>
            <a:r>
              <a:rPr lang="en-US" sz="2800" spc="-100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800" spc="-105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z="2800" spc="-90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2800" spc="-185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held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z="2800" i="1" spc="-18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27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800" spc="55" dirty="0">
                <a:solidFill>
                  <a:schemeClr val="tx1"/>
                </a:solidFill>
                <a:latin typeface="Times New Roman"/>
                <a:cs typeface="Times New Roman"/>
              </a:rPr>
              <a:t>…, </a:t>
            </a:r>
            <a:r>
              <a:rPr lang="en-US" sz="2800" i="1" spc="-195" dirty="0" smtClean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i="1" spc="-292" baseline="-21021" dirty="0" smtClean="0">
                <a:solidFill>
                  <a:schemeClr val="tx1"/>
                </a:solidFill>
                <a:latin typeface="Times New Roman"/>
                <a:cs typeface="Times New Roman"/>
              </a:rPr>
              <a:t>n-1</a:t>
            </a:r>
            <a:r>
              <a:rPr lang="en-US" sz="2800" spc="-292" baseline="-2102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800" spc="-150" dirty="0">
                <a:solidFill>
                  <a:schemeClr val="tx1"/>
                </a:solidFill>
                <a:latin typeface="Times New Roman"/>
                <a:cs typeface="Times New Roman"/>
              </a:rPr>
              <a:t>waiting </a:t>
            </a:r>
            <a:r>
              <a:rPr lang="en-US" sz="2800" spc="-100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a  </a:t>
            </a:r>
            <a:r>
              <a:rPr lang="en-US" sz="2800" spc="-105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z="2800" spc="-90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2800" spc="-185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held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z="2800" i="1" spc="-18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270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800" spc="-160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z="2800" i="1" spc="-320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480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2800" spc="-48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800" spc="-150" dirty="0">
                <a:solidFill>
                  <a:schemeClr val="tx1"/>
                </a:solidFill>
                <a:latin typeface="Times New Roman"/>
                <a:cs typeface="Times New Roman"/>
              </a:rPr>
              <a:t>waiting </a:t>
            </a:r>
            <a:r>
              <a:rPr lang="en-US" sz="2800" spc="-100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800" spc="-100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z="2800" spc="-90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is 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held </a:t>
            </a:r>
            <a:r>
              <a:rPr lang="en-US" sz="2800" spc="-229" dirty="0">
                <a:solidFill>
                  <a:schemeClr val="tx1"/>
                </a:solidFill>
                <a:latin typeface="Times New Roman"/>
                <a:cs typeface="Times New Roman"/>
              </a:rPr>
              <a:t>by</a:t>
            </a:r>
            <a:r>
              <a:rPr lang="en-US" sz="28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18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00" spc="-27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lang="en-US" sz="2800" spc="-18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585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40" dirty="0">
                <a:solidFill>
                  <a:schemeClr val="tx1"/>
                </a:solidFill>
                <a:latin typeface="Times New Roman"/>
                <a:cs typeface="Times New Roman"/>
              </a:rPr>
              <a:t>Deadlock </a:t>
            </a:r>
            <a:r>
              <a:rPr lang="en-US" sz="2800" spc="-240" dirty="0">
                <a:solidFill>
                  <a:schemeClr val="tx1"/>
                </a:solidFill>
                <a:latin typeface="Times New Roman"/>
                <a:cs typeface="Times New Roman"/>
              </a:rPr>
              <a:t>may </a:t>
            </a:r>
            <a:r>
              <a:rPr lang="en-US" sz="2800" spc="-125" dirty="0">
                <a:solidFill>
                  <a:schemeClr val="tx1"/>
                </a:solidFill>
                <a:latin typeface="Times New Roman"/>
                <a:cs typeface="Times New Roman"/>
              </a:rPr>
              <a:t>arise </a:t>
            </a:r>
            <a:r>
              <a:rPr lang="en-US" sz="2800" b="1" spc="-175" dirty="0">
                <a:solidFill>
                  <a:schemeClr val="tx1"/>
                </a:solidFill>
                <a:latin typeface="Times New Roman"/>
                <a:cs typeface="Times New Roman"/>
              </a:rPr>
              <a:t>if </a:t>
            </a:r>
            <a:r>
              <a:rPr lang="en-US" sz="2800" b="1" spc="-120" dirty="0">
                <a:solidFill>
                  <a:schemeClr val="tx1"/>
                </a:solidFill>
                <a:latin typeface="Times New Roman"/>
                <a:cs typeface="Times New Roman"/>
              </a:rPr>
              <a:t>4 </a:t>
            </a:r>
            <a:r>
              <a:rPr lang="en-US" sz="2800" b="1" spc="-125" dirty="0">
                <a:solidFill>
                  <a:schemeClr val="tx1"/>
                </a:solidFill>
                <a:latin typeface="Times New Roman"/>
                <a:cs typeface="Times New Roman"/>
              </a:rPr>
              <a:t>conditions </a:t>
            </a:r>
            <a:r>
              <a:rPr lang="en-US" sz="2800" b="1" spc="-135" dirty="0">
                <a:solidFill>
                  <a:schemeClr val="tx1"/>
                </a:solidFill>
                <a:latin typeface="Times New Roman"/>
                <a:cs typeface="Times New Roman"/>
              </a:rPr>
              <a:t>hold </a:t>
            </a:r>
            <a:r>
              <a:rPr lang="en-US" sz="2800" b="1" spc="-145" dirty="0">
                <a:solidFill>
                  <a:schemeClr val="tx1"/>
                </a:solidFill>
                <a:latin typeface="Times New Roman"/>
                <a:cs typeface="Times New Roman"/>
              </a:rPr>
              <a:t>simultaneously</a:t>
            </a:r>
            <a:r>
              <a:rPr lang="en-US" sz="2800" spc="-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130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US" sz="2800" spc="-225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8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150" dirty="0" smtClean="0">
                <a:solidFill>
                  <a:schemeClr val="tx1"/>
                </a:solidFill>
                <a:latin typeface="Times New Roman"/>
                <a:cs typeface="Times New Roman"/>
              </a:rPr>
              <a:t>system.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3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239151"/>
            <a:ext cx="10227212" cy="759655"/>
          </a:xfrm>
        </p:spPr>
        <p:txBody>
          <a:bodyPr/>
          <a:lstStyle/>
          <a:p>
            <a:r>
              <a:rPr lang="en-IN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IN" b="1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98805"/>
            <a:ext cx="11769633" cy="5711483"/>
          </a:xfrm>
        </p:spPr>
        <p:txBody>
          <a:bodyPr>
            <a:normAutofit lnSpcReduction="10000"/>
          </a:bodyPr>
          <a:lstStyle/>
          <a:p>
            <a:pPr marL="200152" indent="-5715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6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Resource-Allocation</a:t>
            </a:r>
            <a:r>
              <a:rPr lang="en-US" sz="36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20" dirty="0">
                <a:solidFill>
                  <a:schemeClr val="tx1"/>
                </a:solidFill>
                <a:latin typeface="Times New Roman"/>
                <a:cs typeface="Times New Roman"/>
              </a:rPr>
              <a:t>Graph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673100" algn="l"/>
              </a:tabLst>
            </a:pPr>
            <a:r>
              <a:rPr lang="en-US" spc="-155" dirty="0">
                <a:solidFill>
                  <a:schemeClr val="tx1"/>
                </a:solidFill>
                <a:latin typeface="Times New Roman"/>
                <a:cs typeface="Times New Roman"/>
              </a:rPr>
              <a:t>Useful </a:t>
            </a:r>
            <a:r>
              <a:rPr lang="en-US" spc="-80" dirty="0">
                <a:solidFill>
                  <a:schemeClr val="tx1"/>
                </a:solidFill>
                <a:latin typeface="Times New Roman"/>
                <a:cs typeface="Times New Roman"/>
              </a:rPr>
              <a:t>tool </a:t>
            </a:r>
            <a:r>
              <a:rPr lang="en-US" spc="-4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pc="-120" dirty="0">
                <a:solidFill>
                  <a:schemeClr val="tx1"/>
                </a:solidFill>
                <a:latin typeface="Times New Roman"/>
                <a:cs typeface="Times New Roman"/>
              </a:rPr>
              <a:t>describe </a:t>
            </a:r>
            <a:r>
              <a:rPr lang="en-US" spc="-160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pc="-190" dirty="0">
                <a:solidFill>
                  <a:schemeClr val="tx1"/>
                </a:solidFill>
                <a:latin typeface="Times New Roman"/>
                <a:cs typeface="Times New Roman"/>
              </a:rPr>
              <a:t>analyze</a:t>
            </a:r>
            <a:r>
              <a:rPr lang="en-US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45" dirty="0">
                <a:solidFill>
                  <a:schemeClr val="tx1"/>
                </a:solidFill>
                <a:latin typeface="Times New Roman"/>
                <a:cs typeface="Times New Roman"/>
              </a:rPr>
              <a:t>deadlocks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73100" algn="l"/>
              </a:tabLst>
            </a:pPr>
            <a:r>
              <a:rPr lang="en-US" spc="-155" dirty="0">
                <a:solidFill>
                  <a:schemeClr val="tx1"/>
                </a:solidFill>
                <a:latin typeface="Times New Roman"/>
                <a:cs typeface="Times New Roman"/>
              </a:rPr>
              <a:t>Set </a:t>
            </a:r>
            <a:r>
              <a:rPr lang="en-US" spc="-16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pc="-110" dirty="0">
                <a:solidFill>
                  <a:schemeClr val="tx1"/>
                </a:solidFill>
                <a:latin typeface="Times New Roman"/>
                <a:cs typeface="Times New Roman"/>
              </a:rPr>
              <a:t>vertices</a:t>
            </a:r>
            <a:r>
              <a:rPr lang="en-US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i="1" spc="-375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73100" algn="l"/>
              </a:tabLst>
            </a:pPr>
            <a:r>
              <a:rPr lang="en-US" spc="-155" dirty="0">
                <a:solidFill>
                  <a:schemeClr val="tx1"/>
                </a:solidFill>
                <a:latin typeface="Times New Roman"/>
                <a:cs typeface="Times New Roman"/>
              </a:rPr>
              <a:t>Set </a:t>
            </a:r>
            <a:r>
              <a:rPr lang="en-US" spc="-16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pc="-160" dirty="0">
                <a:solidFill>
                  <a:schemeClr val="tx1"/>
                </a:solidFill>
                <a:latin typeface="Times New Roman"/>
                <a:cs typeface="Times New Roman"/>
              </a:rPr>
              <a:t>edges</a:t>
            </a:r>
            <a:r>
              <a:rPr lang="en-US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i="1" spc="-430" dirty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585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365" dirty="0">
                <a:solidFill>
                  <a:schemeClr val="tx1"/>
                </a:solidFill>
                <a:latin typeface="Times New Roman"/>
                <a:cs typeface="Times New Roman"/>
              </a:rPr>
              <a:t>V </a:t>
            </a:r>
            <a:r>
              <a:rPr lang="en-US" spc="-18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partitioned into </a:t>
            </a:r>
            <a:r>
              <a:rPr lang="en-US" spc="-114" dirty="0">
                <a:solidFill>
                  <a:schemeClr val="tx1"/>
                </a:solidFill>
                <a:latin typeface="Times New Roman"/>
                <a:cs typeface="Times New Roman"/>
              </a:rPr>
              <a:t>two</a:t>
            </a:r>
            <a:r>
              <a:rPr lang="en-US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0" dirty="0">
                <a:solidFill>
                  <a:schemeClr val="tx1"/>
                </a:solidFill>
                <a:latin typeface="Times New Roman"/>
                <a:cs typeface="Times New Roman"/>
              </a:rPr>
              <a:t>types: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43052" indent="-4572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73100" algn="l"/>
              </a:tabLst>
            </a:pPr>
            <a:r>
              <a:rPr lang="en-US" i="1" spc="-580" dirty="0">
                <a:solidFill>
                  <a:schemeClr val="tx1"/>
                </a:solidFill>
                <a:latin typeface="Times New Roman"/>
                <a:cs typeface="Times New Roman"/>
              </a:rPr>
              <a:t>P </a:t>
            </a:r>
            <a:r>
              <a:rPr lang="en-US" spc="285" dirty="0">
                <a:solidFill>
                  <a:schemeClr val="tx1"/>
                </a:solidFill>
                <a:latin typeface="Times New Roman"/>
                <a:cs typeface="Times New Roman"/>
              </a:rPr>
              <a:t>= </a:t>
            </a:r>
            <a:r>
              <a:rPr lang="en-US" spc="-135" dirty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  <a:r>
              <a:rPr lang="en-US" i="1" spc="-135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pc="-202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en-US" spc="-13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i="1" spc="-18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pc="-27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pc="-18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pc="55" dirty="0">
                <a:solidFill>
                  <a:schemeClr val="tx1"/>
                </a:solidFill>
                <a:latin typeface="Times New Roman"/>
                <a:cs typeface="Times New Roman"/>
              </a:rPr>
              <a:t>…, </a:t>
            </a:r>
            <a:r>
              <a:rPr lang="en-US" i="1" spc="-155" dirty="0" err="1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i="1" spc="-232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pc="-155" dirty="0">
                <a:solidFill>
                  <a:schemeClr val="tx1"/>
                </a:solidFill>
                <a:latin typeface="Times New Roman"/>
                <a:cs typeface="Times New Roman"/>
              </a:rPr>
              <a:t>},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pc="-95" dirty="0">
                <a:solidFill>
                  <a:schemeClr val="tx1"/>
                </a:solidFill>
                <a:latin typeface="Times New Roman"/>
                <a:cs typeface="Times New Roman"/>
              </a:rPr>
              <a:t>set </a:t>
            </a:r>
            <a:r>
              <a:rPr lang="en-US" spc="-16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pc="-150" dirty="0">
                <a:solidFill>
                  <a:schemeClr val="tx1"/>
                </a:solidFill>
                <a:latin typeface="Times New Roman"/>
                <a:cs typeface="Times New Roman"/>
              </a:rPr>
              <a:t>all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pc="-140" dirty="0">
                <a:solidFill>
                  <a:schemeClr val="tx1"/>
                </a:solidFill>
                <a:latin typeface="Times New Roman"/>
                <a:cs typeface="Times New Roman"/>
              </a:rPr>
              <a:t>processes </a:t>
            </a:r>
            <a:r>
              <a:rPr lang="en-US" spc="-130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pc="-4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5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43052" marR="603885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73100" algn="l"/>
              </a:tabLst>
            </a:pPr>
            <a:r>
              <a:rPr lang="en-US" i="1" spc="-285" dirty="0">
                <a:solidFill>
                  <a:schemeClr val="tx1"/>
                </a:solidFill>
                <a:latin typeface="Times New Roman"/>
                <a:cs typeface="Times New Roman"/>
              </a:rPr>
              <a:t>R </a:t>
            </a:r>
            <a:r>
              <a:rPr lang="en-US" spc="285" dirty="0">
                <a:solidFill>
                  <a:schemeClr val="tx1"/>
                </a:solidFill>
                <a:latin typeface="Times New Roman"/>
                <a:cs typeface="Times New Roman"/>
              </a:rPr>
              <a:t>= </a:t>
            </a:r>
            <a:r>
              <a:rPr lang="en-US" spc="-65" dirty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  <a:r>
              <a:rPr lang="en-US" i="1" spc="-65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spc="-97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en-US" spc="-6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i="1" spc="-85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spc="-127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pc="55" dirty="0">
                <a:solidFill>
                  <a:schemeClr val="tx1"/>
                </a:solidFill>
                <a:latin typeface="Times New Roman"/>
                <a:cs typeface="Times New Roman"/>
              </a:rPr>
              <a:t>…, </a:t>
            </a:r>
            <a:r>
              <a:rPr lang="en-US" i="1" spc="-114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i="1" spc="-172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lang="en-US" spc="-114" dirty="0">
                <a:solidFill>
                  <a:schemeClr val="tx1"/>
                </a:solidFill>
                <a:latin typeface="Times New Roman"/>
                <a:cs typeface="Times New Roman"/>
              </a:rPr>
              <a:t>},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pc="-95" dirty="0">
                <a:solidFill>
                  <a:schemeClr val="tx1"/>
                </a:solidFill>
                <a:latin typeface="Times New Roman"/>
                <a:cs typeface="Times New Roman"/>
              </a:rPr>
              <a:t>set </a:t>
            </a:r>
            <a:r>
              <a:rPr lang="en-US" spc="-16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pc="-150" dirty="0">
                <a:solidFill>
                  <a:schemeClr val="tx1"/>
                </a:solidFill>
                <a:latin typeface="Times New Roman"/>
                <a:cs typeface="Times New Roman"/>
              </a:rPr>
              <a:t>all </a:t>
            </a:r>
            <a:r>
              <a:rPr lang="en-US" spc="-100" dirty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pc="-130" dirty="0">
                <a:solidFill>
                  <a:schemeClr val="tx1"/>
                </a:solidFill>
                <a:latin typeface="Times New Roman"/>
                <a:cs typeface="Times New Roman"/>
              </a:rPr>
              <a:t>types in</a:t>
            </a:r>
            <a:r>
              <a:rPr lang="en-US" spc="-5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the  </a:t>
            </a:r>
            <a:r>
              <a:rPr lang="en-US" spc="-15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5852" indent="-457200">
              <a:lnSpc>
                <a:spcPts val="3315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Request </a:t>
            </a:r>
            <a:r>
              <a:rPr lang="en-US" b="1" spc="45" dirty="0">
                <a:solidFill>
                  <a:schemeClr val="tx1"/>
                </a:solidFill>
                <a:latin typeface="Times New Roman"/>
                <a:cs typeface="Times New Roman"/>
              </a:rPr>
              <a:t>edge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– </a:t>
            </a:r>
            <a:r>
              <a:rPr lang="en-US" spc="-90" dirty="0">
                <a:solidFill>
                  <a:schemeClr val="tx1"/>
                </a:solidFill>
                <a:latin typeface="Times New Roman"/>
                <a:cs typeface="Times New Roman"/>
              </a:rPr>
              <a:t>directed </a:t>
            </a:r>
            <a:r>
              <a:rPr lang="en-US" spc="-145" dirty="0">
                <a:solidFill>
                  <a:schemeClr val="tx1"/>
                </a:solidFill>
                <a:latin typeface="Times New Roman"/>
                <a:cs typeface="Times New Roman"/>
              </a:rPr>
              <a:t>edge </a:t>
            </a:r>
            <a:r>
              <a:rPr lang="en-US" i="1" spc="-32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i="1" spc="-48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i </a:t>
            </a:r>
            <a:r>
              <a:rPr lang="en-US" spc="-5" dirty="0">
                <a:solidFill>
                  <a:schemeClr val="tx1"/>
                </a:solidFill>
                <a:latin typeface="Symbol"/>
                <a:cs typeface="Symbol"/>
              </a:rPr>
              <a:t></a:t>
            </a:r>
            <a:r>
              <a:rPr lang="en-US" spc="-22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i="1" spc="-175" dirty="0" err="1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i="1" spc="-262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j</a:t>
            </a:r>
            <a:endParaRPr lang="en-US" baseline="-2102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43052" marR="9525" indent="-457200">
              <a:lnSpc>
                <a:spcPts val="3360"/>
              </a:lnSpc>
              <a:spcBef>
                <a:spcPts val="65"/>
              </a:spcBef>
              <a:buFont typeface="Arial" panose="020B0604020202020204" pitchFamily="34" charset="0"/>
              <a:buChar char="•"/>
              <a:tabLst>
                <a:tab pos="673100" algn="l"/>
              </a:tabLst>
            </a:pPr>
            <a:r>
              <a:rPr lang="en-US" spc="-200" dirty="0">
                <a:solidFill>
                  <a:schemeClr val="tx1"/>
                </a:solidFill>
                <a:latin typeface="Times New Roman"/>
                <a:cs typeface="Times New Roman"/>
              </a:rPr>
              <a:t>Means </a:t>
            </a:r>
            <a:r>
              <a:rPr lang="en-US" i="1" spc="-32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i="1" spc="-48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i </a:t>
            </a:r>
            <a:r>
              <a:rPr lang="en-US" i="1" spc="-480" baseline="-2102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pc="-204" dirty="0" smtClean="0">
                <a:solidFill>
                  <a:schemeClr val="tx1"/>
                </a:solidFill>
                <a:latin typeface="Times New Roman"/>
                <a:cs typeface="Times New Roman"/>
              </a:rPr>
              <a:t>has </a:t>
            </a:r>
            <a:r>
              <a:rPr lang="en-US" spc="-100" dirty="0">
                <a:solidFill>
                  <a:schemeClr val="tx1"/>
                </a:solidFill>
                <a:latin typeface="Times New Roman"/>
                <a:cs typeface="Times New Roman"/>
              </a:rPr>
              <a:t>requested </a:t>
            </a:r>
            <a:r>
              <a:rPr lang="en-US" spc="-135" dirty="0">
                <a:solidFill>
                  <a:schemeClr val="tx1"/>
                </a:solidFill>
                <a:latin typeface="Times New Roman"/>
                <a:cs typeface="Times New Roman"/>
              </a:rPr>
              <a:t>(an instance </a:t>
            </a:r>
            <a:r>
              <a:rPr lang="en-US" spc="-130" dirty="0">
                <a:solidFill>
                  <a:schemeClr val="tx1"/>
                </a:solidFill>
                <a:latin typeface="Times New Roman"/>
                <a:cs typeface="Times New Roman"/>
              </a:rPr>
              <a:t>of) </a:t>
            </a:r>
            <a:r>
              <a:rPr lang="en-US" i="1" spc="-175" dirty="0" err="1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i="1" spc="-262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j</a:t>
            </a:r>
            <a:r>
              <a:rPr lang="en-US" i="1" spc="-262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60" dirty="0">
                <a:solidFill>
                  <a:schemeClr val="tx1"/>
                </a:solidFill>
                <a:latin typeface="Times New Roman"/>
                <a:cs typeface="Times New Roman"/>
              </a:rPr>
              <a:t>and now </a:t>
            </a:r>
            <a:r>
              <a:rPr lang="en-US" spc="-18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pc="-150" dirty="0">
                <a:solidFill>
                  <a:schemeClr val="tx1"/>
                </a:solidFill>
                <a:latin typeface="Times New Roman"/>
                <a:cs typeface="Times New Roman"/>
              </a:rPr>
              <a:t>waiting  </a:t>
            </a:r>
            <a:r>
              <a:rPr lang="en-US" spc="-1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60" dirty="0">
                <a:solidFill>
                  <a:schemeClr val="tx1"/>
                </a:solidFill>
                <a:latin typeface="Times New Roman"/>
                <a:cs typeface="Times New Roman"/>
              </a:rPr>
              <a:t>it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5852" indent="-457200">
              <a:lnSpc>
                <a:spcPct val="100000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n-US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Assignment </a:t>
            </a:r>
            <a:r>
              <a:rPr lang="en-US" b="1" spc="45" dirty="0">
                <a:solidFill>
                  <a:schemeClr val="tx1"/>
                </a:solidFill>
                <a:latin typeface="Times New Roman"/>
                <a:cs typeface="Times New Roman"/>
              </a:rPr>
              <a:t>edge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– </a:t>
            </a:r>
            <a:r>
              <a:rPr lang="en-US" spc="-90" dirty="0">
                <a:solidFill>
                  <a:schemeClr val="tx1"/>
                </a:solidFill>
                <a:latin typeface="Times New Roman"/>
                <a:cs typeface="Times New Roman"/>
              </a:rPr>
              <a:t>directed </a:t>
            </a:r>
            <a:r>
              <a:rPr lang="en-US" spc="-145" dirty="0">
                <a:solidFill>
                  <a:schemeClr val="tx1"/>
                </a:solidFill>
                <a:latin typeface="Times New Roman"/>
                <a:cs typeface="Times New Roman"/>
              </a:rPr>
              <a:t>edge </a:t>
            </a:r>
            <a:r>
              <a:rPr lang="en-US" i="1" spc="-175" dirty="0" err="1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i="1" spc="-262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j</a:t>
            </a:r>
            <a:r>
              <a:rPr lang="en-US" i="1" spc="-262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Symbol"/>
                <a:cs typeface="Symbol"/>
              </a:rPr>
              <a:t></a:t>
            </a:r>
            <a:r>
              <a:rPr lang="en-US" spc="-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i="1" spc="-320" dirty="0" smtClean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i="1" spc="-480" baseline="-21021" dirty="0" smtClean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</a:p>
          <a:p>
            <a:pPr marL="85852" indent="-457200">
              <a:lnSpc>
                <a:spcPct val="100000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n-US" spc="-200" dirty="0">
                <a:solidFill>
                  <a:schemeClr val="tx1"/>
                </a:solidFill>
                <a:latin typeface="Times New Roman"/>
                <a:cs typeface="Times New Roman"/>
              </a:rPr>
              <a:t>Means </a:t>
            </a:r>
            <a:r>
              <a:rPr lang="en-US" spc="-175" dirty="0">
                <a:solidFill>
                  <a:schemeClr val="tx1"/>
                </a:solidFill>
                <a:latin typeface="Times New Roman"/>
                <a:cs typeface="Times New Roman"/>
              </a:rPr>
              <a:t>an </a:t>
            </a:r>
            <a:r>
              <a:rPr lang="en-US" spc="-135" dirty="0">
                <a:solidFill>
                  <a:schemeClr val="tx1"/>
                </a:solidFill>
                <a:latin typeface="Times New Roman"/>
                <a:cs typeface="Times New Roman"/>
              </a:rPr>
              <a:t>instance </a:t>
            </a:r>
            <a:r>
              <a:rPr lang="en-US" spc="-16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i="1" spc="-175" dirty="0" err="1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i="1" spc="-262" baseline="-21021" dirty="0" err="1">
                <a:solidFill>
                  <a:schemeClr val="tx1"/>
                </a:solidFill>
                <a:latin typeface="Times New Roman"/>
                <a:cs typeface="Times New Roman"/>
              </a:rPr>
              <a:t>j</a:t>
            </a:r>
            <a:r>
              <a:rPr lang="en-US" i="1" spc="-262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4" dirty="0">
                <a:solidFill>
                  <a:schemeClr val="tx1"/>
                </a:solidFill>
                <a:latin typeface="Times New Roman"/>
                <a:cs typeface="Times New Roman"/>
              </a:rPr>
              <a:t>has </a:t>
            </a:r>
            <a:r>
              <a:rPr lang="en-US" spc="-120" dirty="0">
                <a:solidFill>
                  <a:schemeClr val="tx1"/>
                </a:solidFill>
                <a:latin typeface="Times New Roman"/>
                <a:cs typeface="Times New Roman"/>
              </a:rPr>
              <a:t>been </a:t>
            </a:r>
            <a:r>
              <a:rPr lang="en-US" spc="-175" dirty="0">
                <a:solidFill>
                  <a:schemeClr val="tx1"/>
                </a:solidFill>
                <a:latin typeface="Times New Roman"/>
                <a:cs typeface="Times New Roman"/>
              </a:rPr>
              <a:t>assigned </a:t>
            </a:r>
            <a:r>
              <a:rPr lang="en-US" spc="-4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pc="4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i="1" spc="-32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i="1" spc="-480" baseline="-21021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endParaRPr lang="en-US" baseline="-2102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endParaRPr lang="en-US" baseline="-2102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26" y="140677"/>
            <a:ext cx="9819249" cy="900332"/>
          </a:xfrm>
        </p:spPr>
        <p:txBody>
          <a:bodyPr/>
          <a:lstStyle/>
          <a:p>
            <a:r>
              <a:rPr lang="en-IN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IN" b="1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815925"/>
            <a:ext cx="11952515" cy="6394772"/>
          </a:xfrm>
        </p:spPr>
        <p:txBody>
          <a:bodyPr>
            <a:normAutofit/>
          </a:bodyPr>
          <a:lstStyle/>
          <a:p>
            <a:pPr marL="85852" indent="-457200">
              <a:lnSpc>
                <a:spcPts val="3545"/>
              </a:lnSpc>
              <a:spcBef>
                <a:spcPts val="10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1" spc="15" dirty="0">
                <a:solidFill>
                  <a:schemeClr val="tx1"/>
                </a:solidFill>
              </a:rPr>
              <a:t>Resource-Allocation </a:t>
            </a:r>
            <a:r>
              <a:rPr lang="en-IN" b="1" spc="-120" dirty="0">
                <a:solidFill>
                  <a:schemeClr val="tx1"/>
                </a:solidFill>
              </a:rPr>
              <a:t>Graph </a:t>
            </a:r>
            <a:r>
              <a:rPr lang="en-IN" b="1" spc="-180" dirty="0">
                <a:solidFill>
                  <a:schemeClr val="tx1"/>
                </a:solidFill>
              </a:rPr>
              <a:t>– </a:t>
            </a:r>
            <a:r>
              <a:rPr lang="en-IN" b="1" spc="-5" dirty="0">
                <a:solidFill>
                  <a:schemeClr val="tx1"/>
                </a:solidFill>
              </a:rPr>
              <a:t>Pictorial</a:t>
            </a:r>
            <a:r>
              <a:rPr lang="en-IN" b="1" spc="-120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Representation</a:t>
            </a:r>
            <a:endParaRPr lang="en-IN" dirty="0">
              <a:solidFill>
                <a:schemeClr val="tx1"/>
              </a:solidFill>
            </a:endParaRPr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r>
              <a:rPr lang="en-IN" spc="-120" dirty="0" smtClean="0"/>
              <a:t>Process </a:t>
            </a:r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endParaRPr lang="en-IN" sz="2400" spc="-120" dirty="0"/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r>
              <a:rPr lang="en-US" spc="-11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Resource </a:t>
            </a:r>
            <a:r>
              <a:rPr lang="en-US" spc="-190" dirty="0">
                <a:solidFill>
                  <a:schemeClr val="tx1"/>
                </a:solidFill>
                <a:latin typeface="Times New Roman"/>
                <a:cs typeface="Times New Roman"/>
              </a:rPr>
              <a:t>Type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(with </a:t>
            </a:r>
            <a:r>
              <a:rPr lang="en-US" spc="-105" dirty="0">
                <a:solidFill>
                  <a:schemeClr val="tx1"/>
                </a:solidFill>
                <a:latin typeface="Times New Roman"/>
                <a:cs typeface="Times New Roman"/>
              </a:rPr>
              <a:t>4 </a:t>
            </a:r>
            <a:r>
              <a:rPr lang="en-US" spc="-90" dirty="0">
                <a:solidFill>
                  <a:schemeClr val="tx1"/>
                </a:solidFill>
                <a:latin typeface="Times New Roman"/>
                <a:cs typeface="Times New Roman"/>
              </a:rPr>
              <a:t>dots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US" spc="-105" dirty="0">
                <a:solidFill>
                  <a:schemeClr val="tx1"/>
                </a:solidFill>
                <a:latin typeface="Times New Roman"/>
                <a:cs typeface="Times New Roman"/>
              </a:rPr>
              <a:t>4 </a:t>
            </a:r>
            <a:r>
              <a:rPr lang="en-US" spc="-120" dirty="0">
                <a:solidFill>
                  <a:schemeClr val="tx1"/>
                </a:solidFill>
                <a:latin typeface="Times New Roman"/>
                <a:cs typeface="Times New Roman"/>
              </a:rPr>
              <a:t>instances </a:t>
            </a:r>
            <a:r>
              <a:rPr lang="en-US" spc="-110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US" spc="-105" dirty="0">
                <a:solidFill>
                  <a:schemeClr val="tx1"/>
                </a:solidFill>
                <a:latin typeface="Times New Roman"/>
                <a:cs typeface="Times New Roman"/>
              </a:rPr>
              <a:t>this </a:t>
            </a:r>
            <a:r>
              <a:rPr lang="en-US" spc="-135" dirty="0">
                <a:solidFill>
                  <a:schemeClr val="tx1"/>
                </a:solidFill>
                <a:latin typeface="Times New Roman"/>
                <a:cs typeface="Times New Roman"/>
              </a:rPr>
              <a:t>specific  </a:t>
            </a:r>
            <a:r>
              <a:rPr lang="en-US" spc="-110" dirty="0">
                <a:solidFill>
                  <a:schemeClr val="tx1"/>
                </a:solidFill>
                <a:latin typeface="Times New Roman"/>
                <a:cs typeface="Times New Roman"/>
              </a:rPr>
              <a:t>example</a:t>
            </a:r>
            <a:r>
              <a:rPr lang="en-US" spc="-11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endParaRPr lang="en-US" spc="-1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endParaRPr lang="en-US" spc="-11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r>
              <a:rPr lang="en-US" i="1" spc="-280" dirty="0">
                <a:latin typeface="Times New Roman"/>
                <a:cs typeface="Times New Roman"/>
              </a:rPr>
              <a:t>P</a:t>
            </a:r>
            <a:r>
              <a:rPr lang="en-US" i="1" spc="-419" baseline="-20833" dirty="0">
                <a:latin typeface="Times New Roman"/>
                <a:cs typeface="Times New Roman"/>
              </a:rPr>
              <a:t>i </a:t>
            </a:r>
            <a:r>
              <a:rPr lang="en-US" i="1" spc="-419" baseline="-20833" dirty="0" smtClean="0">
                <a:latin typeface="Times New Roman"/>
                <a:cs typeface="Times New Roman"/>
              </a:rPr>
              <a:t>  </a:t>
            </a:r>
            <a:r>
              <a:rPr lang="en-US" spc="-95" dirty="0" smtClean="0">
                <a:latin typeface="Times New Roman"/>
                <a:cs typeface="Times New Roman"/>
              </a:rPr>
              <a:t>requests </a:t>
            </a:r>
            <a:r>
              <a:rPr lang="en-US" spc="-114" dirty="0">
                <a:latin typeface="Times New Roman"/>
                <a:cs typeface="Times New Roman"/>
              </a:rPr>
              <a:t>instance </a:t>
            </a:r>
            <a:r>
              <a:rPr lang="en-US" spc="-140" dirty="0">
                <a:latin typeface="Times New Roman"/>
                <a:cs typeface="Times New Roman"/>
              </a:rPr>
              <a:t>of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i="1" spc="-155" dirty="0" err="1" smtClean="0">
                <a:latin typeface="Times New Roman"/>
                <a:cs typeface="Times New Roman"/>
              </a:rPr>
              <a:t>R</a:t>
            </a:r>
            <a:r>
              <a:rPr lang="en-US" i="1" spc="-232" baseline="-20833" dirty="0" err="1" smtClean="0">
                <a:latin typeface="Times New Roman"/>
                <a:cs typeface="Times New Roman"/>
              </a:rPr>
              <a:t>j</a:t>
            </a:r>
            <a:r>
              <a:rPr lang="en-US" i="1" spc="-232" baseline="-20833" dirty="0" smtClean="0">
                <a:latin typeface="Times New Roman"/>
                <a:cs typeface="Times New Roman"/>
              </a:rPr>
              <a:t> </a:t>
            </a:r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endParaRPr lang="en-US" baseline="-20833" dirty="0">
              <a:latin typeface="Times New Roman"/>
              <a:cs typeface="Times New Roman"/>
            </a:endParaRPr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endParaRPr lang="en-US" spc="-11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41425" indent="-342900">
              <a:lnSpc>
                <a:spcPts val="2585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1172845" algn="l"/>
                <a:tab pos="1173480" algn="l"/>
              </a:tabLst>
            </a:pPr>
            <a:r>
              <a:rPr lang="en-US" i="1" spc="-280" dirty="0" smtClean="0">
                <a:latin typeface="Times New Roman"/>
                <a:cs typeface="Times New Roman"/>
              </a:rPr>
              <a:t>P</a:t>
            </a:r>
            <a:r>
              <a:rPr lang="en-US" i="1" spc="-419" baseline="-20833" dirty="0" smtClean="0">
                <a:latin typeface="Times New Roman"/>
                <a:cs typeface="Times New Roman"/>
              </a:rPr>
              <a:t>i </a:t>
            </a:r>
            <a:r>
              <a:rPr lang="en-US" spc="-150" dirty="0">
                <a:latin typeface="Times New Roman"/>
                <a:cs typeface="Times New Roman"/>
              </a:rPr>
              <a:t>is </a:t>
            </a:r>
            <a:r>
              <a:rPr lang="en-US" spc="-125" dirty="0">
                <a:latin typeface="Times New Roman"/>
                <a:cs typeface="Times New Roman"/>
              </a:rPr>
              <a:t>holding </a:t>
            </a:r>
            <a:r>
              <a:rPr lang="en-US" spc="-150" dirty="0">
                <a:latin typeface="Times New Roman"/>
                <a:cs typeface="Times New Roman"/>
              </a:rPr>
              <a:t>an </a:t>
            </a:r>
            <a:r>
              <a:rPr lang="en-US" spc="-114" dirty="0">
                <a:latin typeface="Times New Roman"/>
                <a:cs typeface="Times New Roman"/>
              </a:rPr>
              <a:t>instance </a:t>
            </a:r>
            <a:r>
              <a:rPr lang="en-US" spc="-140" dirty="0">
                <a:latin typeface="Times New Roman"/>
                <a:cs typeface="Times New Roman"/>
              </a:rPr>
              <a:t>of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155" dirty="0" err="1">
                <a:latin typeface="Times New Roman"/>
                <a:cs typeface="Times New Roman"/>
              </a:rPr>
              <a:t>R</a:t>
            </a:r>
            <a:r>
              <a:rPr lang="en-US" i="1" spc="-232" baseline="-20833" dirty="0" err="1">
                <a:latin typeface="Times New Roman"/>
                <a:cs typeface="Times New Roman"/>
              </a:rPr>
              <a:t>j</a:t>
            </a:r>
            <a:endParaRPr lang="en-US" spc="-11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59329" lvl="3" indent="-342900">
              <a:lnSpc>
                <a:spcPts val="2585"/>
              </a:lnSpc>
              <a:buClr>
                <a:schemeClr val="tx1"/>
              </a:buClr>
              <a:buSzPct val="85416"/>
              <a:tabLst>
                <a:tab pos="1172845" algn="l"/>
                <a:tab pos="1173480" algn="l"/>
              </a:tabLst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98525" indent="0">
              <a:lnSpc>
                <a:spcPts val="2585"/>
              </a:lnSpc>
              <a:buClr>
                <a:schemeClr val="tx1"/>
              </a:buClr>
              <a:buSzPct val="85416"/>
              <a:buNone/>
              <a:tabLst>
                <a:tab pos="1172845" algn="l"/>
                <a:tab pos="1173480" algn="l"/>
              </a:tabLst>
            </a:pPr>
            <a:r>
              <a:rPr lang="en-IN" spc="-120" dirty="0" smtClean="0">
                <a:solidFill>
                  <a:schemeClr val="tx1"/>
                </a:solidFill>
              </a:rPr>
              <a:t>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87593" y="1533379"/>
            <a:ext cx="562708" cy="576776"/>
          </a:xfrm>
          <a:prstGeom prst="ellipse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663438" y="3115992"/>
            <a:ext cx="682285" cy="647111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83015" y="3481752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83015" y="3200078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401" y="3200078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501661" y="4610676"/>
            <a:ext cx="562708" cy="576776"/>
          </a:xfrm>
          <a:prstGeom prst="ellipse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700934" y="4540341"/>
            <a:ext cx="717453" cy="647111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838086" y="4687414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063359" y="3507556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025682" y="4835762"/>
            <a:ext cx="640081" cy="2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32"/>
          <p:cNvSpPr txBox="1"/>
          <p:nvPr/>
        </p:nvSpPr>
        <p:spPr>
          <a:xfrm>
            <a:off x="4607166" y="4722974"/>
            <a:ext cx="1744390" cy="70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b="1" baseline="-208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ct val="100000"/>
              </a:lnSpc>
              <a:spcBef>
                <a:spcPts val="1120"/>
              </a:spcBef>
            </a:pPr>
            <a:r>
              <a:rPr b="1" i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i="1" spc="7" baseline="-2160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b="1" baseline="-216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59661" y="4687414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059661" y="4915695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5838085" y="4915695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4501661" y="5901461"/>
            <a:ext cx="562708" cy="576776"/>
          </a:xfrm>
          <a:prstGeom prst="ellipse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5700934" y="5875394"/>
            <a:ext cx="717453" cy="647111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059661" y="6232037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5841603" y="6009595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059661" y="6009594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5841587" y="6232037"/>
            <a:ext cx="182879" cy="176483"/>
          </a:xfrm>
          <a:prstGeom prst="rect">
            <a:avLst/>
          </a:prstGeom>
          <a:solidFill>
            <a:srgbClr val="1BD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bject 32"/>
          <p:cNvSpPr txBox="1"/>
          <p:nvPr/>
        </p:nvSpPr>
        <p:spPr>
          <a:xfrm>
            <a:off x="4705640" y="6112687"/>
            <a:ext cx="1744390" cy="70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b="1" baseline="-208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ct val="100000"/>
              </a:lnSpc>
              <a:spcBef>
                <a:spcPts val="1120"/>
              </a:spcBef>
            </a:pPr>
            <a:r>
              <a:rPr b="1" i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i="1" spc="7" baseline="-2160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b="1" baseline="-216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071401" y="6263624"/>
            <a:ext cx="629533" cy="566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21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218"/>
            <a:ext cx="11732455" cy="1378634"/>
          </a:xfrm>
        </p:spPr>
        <p:txBody>
          <a:bodyPr>
            <a:noAutofit/>
          </a:bodyPr>
          <a:lstStyle/>
          <a:p>
            <a:pPr marL="1708150">
              <a:lnSpc>
                <a:spcPct val="100000"/>
              </a:lnSpc>
              <a:spcBef>
                <a:spcPts val="1030"/>
              </a:spcBef>
            </a:pPr>
            <a:r>
              <a:rPr lang="en-US" b="1" spc="15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</a:t>
            </a:r>
            <a:r>
              <a:rPr lang="en-US" b="1" spc="-12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b="1" spc="-18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spc="-22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94" y="1825625"/>
            <a:ext cx="5120639" cy="4351338"/>
          </a:xfrm>
        </p:spPr>
      </p:pic>
    </p:spTree>
    <p:extLst>
      <p:ext uri="{BB962C8B-B14F-4D97-AF65-F5344CB8AC3E}">
        <p14:creationId xmlns:p14="http://schemas.microsoft.com/office/powerpoint/2010/main" val="3666362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030891" cy="1201782"/>
          </a:xfrm>
        </p:spPr>
        <p:txBody>
          <a:bodyPr>
            <a:normAutofit fontScale="90000"/>
          </a:bodyPr>
          <a:lstStyle/>
          <a:p>
            <a:pPr marL="1708150">
              <a:lnSpc>
                <a:spcPct val="100000"/>
              </a:lnSpc>
              <a:spcBef>
                <a:spcPts val="1030"/>
              </a:spcBef>
            </a:pPr>
            <a:r>
              <a:rPr lang="en-US" b="1" spc="15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</a:t>
            </a:r>
            <a:r>
              <a:rPr lang="en-US" b="1" spc="-12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b="1" spc="-18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spc="3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Deadlocked</a:t>
            </a:r>
            <a:r>
              <a:rPr lang="en-US" b="1" spc="-17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6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54" y="1423851"/>
            <a:ext cx="5146765" cy="5055326"/>
          </a:xfrm>
        </p:spPr>
      </p:pic>
    </p:spTree>
    <p:extLst>
      <p:ext uri="{BB962C8B-B14F-4D97-AF65-F5344CB8AC3E}">
        <p14:creationId xmlns:p14="http://schemas.microsoft.com/office/powerpoint/2010/main" val="3467147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75" y="305972"/>
            <a:ext cx="9601200" cy="1485900"/>
          </a:xfrm>
        </p:spPr>
        <p:txBody>
          <a:bodyPr/>
          <a:lstStyle/>
          <a:p>
            <a:r>
              <a:rPr lang="en-IN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IN" b="1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5" y="1378633"/>
            <a:ext cx="11286308" cy="4943789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90" dirty="0"/>
              <a:t>If </a:t>
            </a:r>
            <a:r>
              <a:rPr lang="en-US" spc="-130" dirty="0"/>
              <a:t>graph </a:t>
            </a:r>
            <a:r>
              <a:rPr lang="en-US" spc="-125" dirty="0"/>
              <a:t>contains </a:t>
            </a:r>
            <a:r>
              <a:rPr lang="en-US" spc="-110" dirty="0"/>
              <a:t>no </a:t>
            </a:r>
            <a:r>
              <a:rPr lang="en-US" spc="-155" dirty="0"/>
              <a:t>cycles </a:t>
            </a:r>
            <a:r>
              <a:rPr lang="en-US" dirty="0" smtClean="0"/>
              <a:t>=&gt; </a:t>
            </a:r>
            <a:r>
              <a:rPr lang="en-US" spc="-110" dirty="0"/>
              <a:t>no</a:t>
            </a:r>
            <a:r>
              <a:rPr lang="en-US" spc="250" dirty="0"/>
              <a:t> </a:t>
            </a:r>
            <a:r>
              <a:rPr lang="en-US" spc="-130" dirty="0"/>
              <a:t>deadlock</a:t>
            </a:r>
            <a:endParaRPr lang="en-US" dirty="0"/>
          </a:p>
          <a:p>
            <a:pPr>
              <a:lnSpc>
                <a:spcPct val="100000"/>
              </a:lnSpc>
              <a:spcBef>
                <a:spcPts val="4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69900" indent="-457200">
              <a:lnSpc>
                <a:spcPct val="100000"/>
              </a:lnSpc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90" dirty="0"/>
              <a:t>If </a:t>
            </a:r>
            <a:r>
              <a:rPr lang="en-US" spc="-130" dirty="0"/>
              <a:t>graph </a:t>
            </a:r>
            <a:r>
              <a:rPr lang="en-US" spc="-125" dirty="0"/>
              <a:t>contains </a:t>
            </a:r>
            <a:r>
              <a:rPr lang="en-US" spc="-204" dirty="0"/>
              <a:t>a </a:t>
            </a:r>
            <a:r>
              <a:rPr lang="en-US" spc="-145" dirty="0"/>
              <a:t>cycle</a:t>
            </a:r>
            <a:r>
              <a:rPr lang="en-US" spc="-95" dirty="0"/>
              <a:t> </a:t>
            </a:r>
            <a:r>
              <a:rPr lang="en-US" dirty="0" smtClean="0"/>
              <a:t>=&gt;</a:t>
            </a:r>
            <a:endParaRPr lang="en-US" dirty="0"/>
          </a:p>
          <a:p>
            <a:pPr marL="789305" lvl="1">
              <a:lnSpc>
                <a:spcPct val="100000"/>
              </a:lnSpc>
              <a:spcBef>
                <a:spcPts val="34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50" dirty="0"/>
              <a:t>if </a:t>
            </a:r>
            <a:r>
              <a:rPr lang="en-US" spc="-135" dirty="0"/>
              <a:t>only </a:t>
            </a:r>
            <a:r>
              <a:rPr lang="en-US" spc="-100" dirty="0"/>
              <a:t>one </a:t>
            </a:r>
            <a:r>
              <a:rPr lang="en-US" spc="-114" dirty="0"/>
              <a:t>instance </a:t>
            </a:r>
            <a:r>
              <a:rPr lang="en-US" spc="-60" dirty="0"/>
              <a:t>per </a:t>
            </a:r>
            <a:r>
              <a:rPr lang="en-US" spc="-85" dirty="0"/>
              <a:t>resource </a:t>
            </a:r>
            <a:r>
              <a:rPr lang="en-US" spc="-65" dirty="0"/>
              <a:t>type, </a:t>
            </a:r>
            <a:r>
              <a:rPr lang="en-US" spc="-80" dirty="0"/>
              <a:t>then</a:t>
            </a:r>
            <a:r>
              <a:rPr lang="en-US" spc="65" dirty="0"/>
              <a:t> </a:t>
            </a:r>
            <a:r>
              <a:rPr lang="en-US" spc="-114" dirty="0"/>
              <a:t>deadlock</a:t>
            </a:r>
            <a:endParaRPr lang="en-US" dirty="0"/>
          </a:p>
          <a:p>
            <a:pPr marL="789305" lvl="1">
              <a:lnSpc>
                <a:spcPct val="100000"/>
              </a:lnSpc>
              <a:spcBef>
                <a:spcPts val="39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50" dirty="0"/>
              <a:t>if </a:t>
            </a:r>
            <a:r>
              <a:rPr lang="en-US" spc="-135" dirty="0"/>
              <a:t>several </a:t>
            </a:r>
            <a:r>
              <a:rPr lang="en-US" spc="-120" dirty="0"/>
              <a:t>instances </a:t>
            </a:r>
            <a:r>
              <a:rPr lang="en-US" spc="-60" dirty="0"/>
              <a:t>per </a:t>
            </a:r>
            <a:r>
              <a:rPr lang="en-US" spc="-85" dirty="0"/>
              <a:t>resource </a:t>
            </a:r>
            <a:r>
              <a:rPr lang="en-US" spc="-65" dirty="0"/>
              <a:t>type, </a:t>
            </a:r>
            <a:r>
              <a:rPr lang="en-US" spc="-120" dirty="0"/>
              <a:t>possibility </a:t>
            </a:r>
            <a:r>
              <a:rPr lang="en-US" spc="-140" dirty="0"/>
              <a:t>of</a:t>
            </a:r>
            <a:r>
              <a:rPr lang="en-US" spc="105" dirty="0"/>
              <a:t> </a:t>
            </a:r>
            <a:r>
              <a:rPr lang="en-US" spc="-145" dirty="0"/>
              <a:t>deadlock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787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9" y="249702"/>
            <a:ext cx="10166921" cy="777240"/>
          </a:xfrm>
        </p:spPr>
        <p:txBody>
          <a:bodyPr/>
          <a:lstStyle/>
          <a:p>
            <a:r>
              <a:rPr lang="en-IN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IN" b="1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IN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26942"/>
            <a:ext cx="11710349" cy="5655212"/>
          </a:xfrm>
        </p:spPr>
        <p:txBody>
          <a:bodyPr/>
          <a:lstStyle/>
          <a:p>
            <a:pPr marL="85852" indent="-457200">
              <a:lnSpc>
                <a:spcPct val="100000"/>
              </a:lnSpc>
              <a:spcBef>
                <a:spcPts val="7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Three </a:t>
            </a:r>
            <a:r>
              <a:rPr lang="en-US" b="1" spc="-270" dirty="0">
                <a:solidFill>
                  <a:srgbClr val="FF0000"/>
                </a:solidFill>
                <a:latin typeface="Times New Roman"/>
                <a:cs typeface="Times New Roman"/>
              </a:rPr>
              <a:t>ways </a:t>
            </a:r>
            <a:r>
              <a:rPr lang="en-US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lang="en-US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handle</a:t>
            </a:r>
            <a:r>
              <a:rPr lang="en-US" b="1" spc="-4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deadlocks:</a:t>
            </a:r>
            <a:endParaRPr 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437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60" dirty="0">
                <a:solidFill>
                  <a:schemeClr val="tx1"/>
                </a:solidFill>
                <a:latin typeface="Times New Roman"/>
                <a:cs typeface="Times New Roman"/>
              </a:rPr>
              <a:t>Ensure </a:t>
            </a:r>
            <a:r>
              <a:rPr lang="en-US" spc="-100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pc="-9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pc="-170" dirty="0">
                <a:solidFill>
                  <a:schemeClr val="tx1"/>
                </a:solidFill>
                <a:latin typeface="Times New Roman"/>
                <a:cs typeface="Times New Roman"/>
              </a:rPr>
              <a:t>system </a:t>
            </a:r>
            <a:r>
              <a:rPr lang="en-US" spc="-145" dirty="0">
                <a:solidFill>
                  <a:schemeClr val="tx1"/>
                </a:solidFill>
                <a:latin typeface="Times New Roman"/>
                <a:cs typeface="Times New Roman"/>
              </a:rPr>
              <a:t>will </a:t>
            </a:r>
            <a:r>
              <a:rPr lang="en-US" b="1" i="1" spc="-114" dirty="0">
                <a:solidFill>
                  <a:schemeClr val="tx1"/>
                </a:solidFill>
                <a:latin typeface="Times New Roman"/>
                <a:cs typeface="Times New Roman"/>
              </a:rPr>
              <a:t>never </a:t>
            </a:r>
            <a:r>
              <a:rPr lang="en-US" spc="-65" dirty="0">
                <a:solidFill>
                  <a:schemeClr val="tx1"/>
                </a:solidFill>
                <a:latin typeface="Times New Roman"/>
                <a:cs typeface="Times New Roman"/>
              </a:rPr>
              <a:t>enter </a:t>
            </a:r>
            <a:r>
              <a:rPr lang="en-US" spc="-254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pc="-155" dirty="0">
                <a:solidFill>
                  <a:schemeClr val="tx1"/>
                </a:solidFill>
                <a:latin typeface="Times New Roman"/>
                <a:cs typeface="Times New Roman"/>
              </a:rPr>
              <a:t>deadlock</a:t>
            </a:r>
            <a:r>
              <a:rPr lang="en-US" spc="-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85" dirty="0">
                <a:solidFill>
                  <a:schemeClr val="tx1"/>
                </a:solidFill>
                <a:latin typeface="Times New Roman"/>
                <a:cs typeface="Times New Roman"/>
              </a:rPr>
              <a:t>state: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09396" lvl="1">
              <a:lnSpc>
                <a:spcPct val="100000"/>
              </a:lnSpc>
              <a:spcBef>
                <a:spcPts val="395"/>
              </a:spcBef>
              <a:buClr>
                <a:schemeClr val="tx1"/>
              </a:buClr>
            </a:pPr>
            <a:r>
              <a:rPr lang="en-US" spc="-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Deadlock</a:t>
            </a:r>
            <a:r>
              <a:rPr lang="en-US" spc="-8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30" dirty="0">
                <a:solidFill>
                  <a:schemeClr val="tx1"/>
                </a:solidFill>
                <a:latin typeface="Times New Roman"/>
                <a:cs typeface="Times New Roman"/>
              </a:rPr>
              <a:t>prevention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09396" lvl="1">
              <a:lnSpc>
                <a:spcPct val="100000"/>
              </a:lnSpc>
              <a:spcBef>
                <a:spcPts val="409"/>
              </a:spcBef>
              <a:buClr>
                <a:schemeClr val="tx1"/>
              </a:buClr>
            </a:pPr>
            <a:r>
              <a:rPr lang="en-US" spc="-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Deadlock</a:t>
            </a:r>
            <a:r>
              <a:rPr lang="en-US" spc="-8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0" dirty="0">
                <a:solidFill>
                  <a:schemeClr val="tx1"/>
                </a:solidFill>
                <a:latin typeface="Times New Roman"/>
                <a:cs typeface="Times New Roman"/>
              </a:rPr>
              <a:t>avoidance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marR="752475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437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215" dirty="0">
                <a:solidFill>
                  <a:schemeClr val="tx1"/>
                </a:solidFill>
                <a:latin typeface="Times New Roman"/>
                <a:cs typeface="Times New Roman"/>
              </a:rPr>
              <a:t>Allow </a:t>
            </a:r>
            <a:r>
              <a:rPr lang="en-US" spc="-9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pc="-170" dirty="0">
                <a:solidFill>
                  <a:schemeClr val="tx1"/>
                </a:solidFill>
                <a:latin typeface="Times New Roman"/>
                <a:cs typeface="Times New Roman"/>
              </a:rPr>
              <a:t>system </a:t>
            </a:r>
            <a:r>
              <a:rPr lang="en-US" spc="-4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pc="-60" dirty="0">
                <a:solidFill>
                  <a:schemeClr val="tx1"/>
                </a:solidFill>
                <a:latin typeface="Times New Roman"/>
                <a:cs typeface="Times New Roman"/>
              </a:rPr>
              <a:t>enter </a:t>
            </a:r>
            <a:r>
              <a:rPr lang="en-US" spc="-254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pc="-155" dirty="0">
                <a:solidFill>
                  <a:schemeClr val="tx1"/>
                </a:solidFill>
                <a:latin typeface="Times New Roman"/>
                <a:cs typeface="Times New Roman"/>
              </a:rPr>
              <a:t>deadlock </a:t>
            </a:r>
            <a:r>
              <a:rPr lang="en-US" spc="-110" dirty="0">
                <a:solidFill>
                  <a:schemeClr val="tx1"/>
                </a:solidFill>
                <a:latin typeface="Times New Roman"/>
                <a:cs typeface="Times New Roman"/>
              </a:rPr>
              <a:t>state </a:t>
            </a:r>
            <a:r>
              <a:rPr lang="en-US" spc="-180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pc="-105" dirty="0">
                <a:solidFill>
                  <a:schemeClr val="tx1"/>
                </a:solidFill>
                <a:latin typeface="Times New Roman"/>
                <a:cs typeface="Times New Roman"/>
              </a:rPr>
              <a:t>then  </a:t>
            </a:r>
            <a:r>
              <a:rPr lang="en-US" spc="-140" dirty="0">
                <a:solidFill>
                  <a:schemeClr val="tx1"/>
                </a:solidFill>
                <a:latin typeface="Times New Roman"/>
                <a:cs typeface="Times New Roman"/>
              </a:rPr>
              <a:t>recover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marR="542290" indent="-457200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8437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50" dirty="0">
                <a:solidFill>
                  <a:schemeClr val="tx1"/>
                </a:solidFill>
                <a:latin typeface="Times New Roman"/>
                <a:cs typeface="Times New Roman"/>
              </a:rPr>
              <a:t>Ignore </a:t>
            </a:r>
            <a:r>
              <a:rPr lang="en-US" spc="-95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pc="-135" dirty="0">
                <a:solidFill>
                  <a:schemeClr val="tx1"/>
                </a:solidFill>
                <a:latin typeface="Times New Roman"/>
                <a:cs typeface="Times New Roman"/>
              </a:rPr>
              <a:t>problem </a:t>
            </a:r>
            <a:r>
              <a:rPr lang="en-US" spc="-175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pc="-90" dirty="0">
                <a:solidFill>
                  <a:schemeClr val="tx1"/>
                </a:solidFill>
                <a:latin typeface="Times New Roman"/>
                <a:cs typeface="Times New Roman"/>
              </a:rPr>
              <a:t>pretend </a:t>
            </a:r>
            <a:r>
              <a:rPr lang="en-US" spc="-95" dirty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lang="en-US" spc="-165" dirty="0">
                <a:solidFill>
                  <a:schemeClr val="tx1"/>
                </a:solidFill>
                <a:latin typeface="Times New Roman"/>
                <a:cs typeface="Times New Roman"/>
              </a:rPr>
              <a:t>deadlocks </a:t>
            </a:r>
            <a:r>
              <a:rPr lang="en-US" spc="-145" dirty="0">
                <a:solidFill>
                  <a:schemeClr val="tx1"/>
                </a:solidFill>
                <a:latin typeface="Times New Roman"/>
                <a:cs typeface="Times New Roman"/>
              </a:rPr>
              <a:t>never  </a:t>
            </a:r>
            <a:r>
              <a:rPr lang="en-US" spc="-125" dirty="0">
                <a:solidFill>
                  <a:schemeClr val="tx1"/>
                </a:solidFill>
                <a:latin typeface="Times New Roman"/>
                <a:cs typeface="Times New Roman"/>
              </a:rPr>
              <a:t>occur </a:t>
            </a:r>
            <a:r>
              <a:rPr lang="en-US" spc="-145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US" spc="-95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7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05892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-170" dirty="0" smtClean="0">
                <a:solidFill>
                  <a:schemeClr val="tx1"/>
                </a:solidFill>
                <a:latin typeface="Times New Roman"/>
                <a:cs typeface="Times New Roman"/>
              </a:rPr>
              <a:t>Used </a:t>
            </a:r>
            <a:r>
              <a:rPr lang="en-US" spc="-245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pc="-135" dirty="0">
                <a:solidFill>
                  <a:schemeClr val="tx1"/>
                </a:solidFill>
                <a:latin typeface="Times New Roman"/>
                <a:cs typeface="Times New Roman"/>
              </a:rPr>
              <a:t>most </a:t>
            </a:r>
            <a:r>
              <a:rPr lang="en-US" spc="-130" dirty="0">
                <a:solidFill>
                  <a:schemeClr val="tx1"/>
                </a:solidFill>
                <a:latin typeface="Times New Roman"/>
                <a:cs typeface="Times New Roman"/>
              </a:rPr>
              <a:t>operating </a:t>
            </a:r>
            <a:r>
              <a:rPr lang="en-US" spc="-140" dirty="0">
                <a:solidFill>
                  <a:schemeClr val="tx1"/>
                </a:solidFill>
                <a:latin typeface="Times New Roman"/>
                <a:cs typeface="Times New Roman"/>
              </a:rPr>
              <a:t>systems, </a:t>
            </a:r>
            <a:r>
              <a:rPr lang="en-US" spc="-160" dirty="0">
                <a:solidFill>
                  <a:schemeClr val="tx1"/>
                </a:solidFill>
                <a:latin typeface="Times New Roman"/>
                <a:cs typeface="Times New Roman"/>
              </a:rPr>
              <a:t>including</a:t>
            </a:r>
            <a:r>
              <a:rPr lang="en-US" spc="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35" dirty="0">
                <a:solidFill>
                  <a:schemeClr val="tx1"/>
                </a:solidFill>
                <a:latin typeface="Times New Roman"/>
                <a:cs typeface="Times New Roman"/>
              </a:rPr>
              <a:t>UNIX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89940" marR="2258695" indent="-457200">
              <a:lnSpc>
                <a:spcPct val="100000"/>
              </a:lnSpc>
              <a:spcBef>
                <a:spcPts val="39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700" spc="-69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80" dirty="0">
                <a:solidFill>
                  <a:schemeClr val="tx1"/>
                </a:solidFill>
                <a:latin typeface="Times New Roman"/>
                <a:cs typeface="Times New Roman"/>
              </a:rPr>
              <a:t>One </a:t>
            </a:r>
            <a:r>
              <a:rPr lang="en-US" spc="-120" dirty="0">
                <a:solidFill>
                  <a:schemeClr val="tx1"/>
                </a:solidFill>
                <a:latin typeface="Times New Roman"/>
                <a:cs typeface="Times New Roman"/>
              </a:rPr>
              <a:t>reason: </a:t>
            </a:r>
            <a:r>
              <a:rPr lang="en-US" spc="-170" dirty="0">
                <a:solidFill>
                  <a:schemeClr val="tx1"/>
                </a:solidFill>
                <a:latin typeface="Times New Roman"/>
                <a:cs typeface="Times New Roman"/>
              </a:rPr>
              <a:t>Handling </a:t>
            </a:r>
            <a:r>
              <a:rPr lang="en-US" spc="-165" dirty="0">
                <a:solidFill>
                  <a:schemeClr val="tx1"/>
                </a:solidFill>
                <a:latin typeface="Times New Roman"/>
                <a:cs typeface="Times New Roman"/>
              </a:rPr>
              <a:t>deadlocks </a:t>
            </a:r>
            <a:r>
              <a:rPr lang="en-US" spc="-195" dirty="0">
                <a:solidFill>
                  <a:schemeClr val="tx1"/>
                </a:solidFill>
                <a:latin typeface="Times New Roman"/>
                <a:cs typeface="Times New Roman"/>
              </a:rPr>
              <a:t>can </a:t>
            </a:r>
            <a:r>
              <a:rPr lang="en-US" spc="-665" dirty="0" smtClean="0">
                <a:solidFill>
                  <a:schemeClr val="tx1"/>
                </a:solidFill>
                <a:latin typeface="Times New Roman"/>
                <a:cs typeface="Times New Roman"/>
              </a:rPr>
              <a:t>be                                                        </a:t>
            </a:r>
            <a:r>
              <a:rPr lang="en-US" spc="-15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computationally</a:t>
            </a:r>
            <a:r>
              <a:rPr lang="en-US" spc="-7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70" dirty="0">
                <a:solidFill>
                  <a:schemeClr val="tx1"/>
                </a:solidFill>
                <a:latin typeface="Times New Roman"/>
                <a:cs typeface="Times New Roman"/>
              </a:rPr>
              <a:t>expensive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986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49702"/>
            <a:ext cx="10646228" cy="819443"/>
          </a:xfrm>
        </p:spPr>
        <p:txBody>
          <a:bodyPr/>
          <a:lstStyle/>
          <a:p>
            <a:r>
              <a:rPr lang="en-IN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IN" b="1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2" y="1069145"/>
            <a:ext cx="10367890" cy="5514535"/>
          </a:xfrm>
        </p:spPr>
        <p:txBody>
          <a:bodyPr/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b="1" spc="-110" dirty="0">
                <a:latin typeface="Times New Roman"/>
                <a:cs typeface="Times New Roman"/>
              </a:rPr>
              <a:t>Key </a:t>
            </a:r>
            <a:r>
              <a:rPr lang="en-US" b="1" spc="-40" dirty="0">
                <a:latin typeface="Times New Roman"/>
                <a:cs typeface="Times New Roman"/>
              </a:rPr>
              <a:t>idea: </a:t>
            </a:r>
            <a:r>
              <a:rPr lang="en-US" spc="-125" dirty="0">
                <a:latin typeface="Times New Roman"/>
                <a:cs typeface="Times New Roman"/>
              </a:rPr>
              <a:t>Restrain </a:t>
            </a:r>
            <a:r>
              <a:rPr lang="en-US" spc="-85" dirty="0">
                <a:latin typeface="Times New Roman"/>
                <a:cs typeface="Times New Roman"/>
              </a:rPr>
              <a:t>the </a:t>
            </a:r>
            <a:r>
              <a:rPr lang="en-US" spc="-240" dirty="0">
                <a:latin typeface="Times New Roman"/>
                <a:cs typeface="Times New Roman"/>
              </a:rPr>
              <a:t>ways </a:t>
            </a:r>
            <a:r>
              <a:rPr lang="en-US" spc="-95" dirty="0">
                <a:latin typeface="Times New Roman"/>
                <a:cs typeface="Times New Roman"/>
              </a:rPr>
              <a:t>request </a:t>
            </a:r>
            <a:r>
              <a:rPr lang="en-US" spc="-100" dirty="0">
                <a:latin typeface="Times New Roman"/>
                <a:cs typeface="Times New Roman"/>
              </a:rPr>
              <a:t>for </a:t>
            </a:r>
            <a:r>
              <a:rPr lang="en-US" spc="-114" dirty="0">
                <a:latin typeface="Times New Roman"/>
                <a:cs typeface="Times New Roman"/>
              </a:rPr>
              <a:t>resources </a:t>
            </a:r>
            <a:r>
              <a:rPr lang="en-US" spc="-170" dirty="0">
                <a:latin typeface="Times New Roman"/>
                <a:cs typeface="Times New Roman"/>
              </a:rPr>
              <a:t>can </a:t>
            </a:r>
            <a:r>
              <a:rPr lang="en-US" spc="-530" dirty="0">
                <a:latin typeface="Times New Roman"/>
                <a:cs typeface="Times New Roman"/>
              </a:rPr>
              <a:t>be </a:t>
            </a:r>
            <a:r>
              <a:rPr lang="en-US" spc="-530" dirty="0" smtClean="0">
                <a:latin typeface="Times New Roman"/>
                <a:cs typeface="Times New Roman"/>
              </a:rPr>
              <a:t>  </a:t>
            </a:r>
            <a:r>
              <a:rPr lang="en-US" spc="-160" dirty="0">
                <a:latin typeface="Times New Roman"/>
                <a:cs typeface="Times New Roman"/>
              </a:rPr>
              <a:t>made</a:t>
            </a:r>
            <a:endParaRPr lang="en-US" dirty="0">
              <a:latin typeface="Times New Roman"/>
              <a:cs typeface="Times New Roman"/>
            </a:endParaRPr>
          </a:p>
          <a:p>
            <a:pPr marL="469900" marR="982980" indent="-4572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20" dirty="0">
                <a:latin typeface="Times New Roman"/>
                <a:cs typeface="Times New Roman"/>
              </a:rPr>
              <a:t>Recall, </a:t>
            </a:r>
            <a:r>
              <a:rPr lang="en-US" spc="-150" dirty="0">
                <a:latin typeface="Times New Roman"/>
                <a:cs typeface="Times New Roman"/>
              </a:rPr>
              <a:t>all </a:t>
            </a:r>
            <a:r>
              <a:rPr lang="en-US" spc="-120" dirty="0">
                <a:latin typeface="Times New Roman"/>
                <a:cs typeface="Times New Roman"/>
              </a:rPr>
              <a:t>4 </a:t>
            </a:r>
            <a:r>
              <a:rPr lang="en-US" spc="-150" dirty="0">
                <a:latin typeface="Times New Roman"/>
                <a:cs typeface="Times New Roman"/>
              </a:rPr>
              <a:t>necessary </a:t>
            </a:r>
            <a:r>
              <a:rPr lang="en-US" spc="-125" dirty="0">
                <a:latin typeface="Times New Roman"/>
                <a:cs typeface="Times New Roman"/>
              </a:rPr>
              <a:t>conditions must </a:t>
            </a:r>
            <a:r>
              <a:rPr lang="en-US" spc="-110" dirty="0">
                <a:latin typeface="Times New Roman"/>
                <a:cs typeface="Times New Roman"/>
              </a:rPr>
              <a:t>occur </a:t>
            </a:r>
            <a:r>
              <a:rPr lang="en-US" spc="-100" dirty="0">
                <a:latin typeface="Times New Roman"/>
                <a:cs typeface="Times New Roman"/>
              </a:rPr>
              <a:t>for </a:t>
            </a:r>
            <a:r>
              <a:rPr lang="en-US" spc="-625" dirty="0">
                <a:latin typeface="Times New Roman"/>
                <a:cs typeface="Times New Roman"/>
              </a:rPr>
              <a:t>a  </a:t>
            </a:r>
            <a:r>
              <a:rPr lang="en-US" spc="-625" dirty="0" smtClean="0">
                <a:latin typeface="Times New Roman"/>
                <a:cs typeface="Times New Roman"/>
              </a:rPr>
              <a:t>                  </a:t>
            </a:r>
            <a:r>
              <a:rPr lang="en-US" spc="-140" dirty="0" smtClean="0">
                <a:latin typeface="Times New Roman"/>
                <a:cs typeface="Times New Roman"/>
              </a:rPr>
              <a:t>deadlock </a:t>
            </a:r>
            <a:r>
              <a:rPr lang="en-US" spc="-45" dirty="0">
                <a:latin typeface="Times New Roman"/>
                <a:cs typeface="Times New Roman"/>
              </a:rPr>
              <a:t>to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145" dirty="0">
                <a:latin typeface="Times New Roman"/>
                <a:cs typeface="Times New Roman"/>
              </a:rPr>
              <a:t>happen</a:t>
            </a:r>
            <a:endParaRPr lang="en-US" dirty="0">
              <a:latin typeface="Times New Roman"/>
              <a:cs typeface="Times New Roman"/>
            </a:endParaRPr>
          </a:p>
          <a:p>
            <a:pPr marL="984885" lvl="1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00000"/>
              <a:tabLst>
                <a:tab pos="871219" algn="l"/>
              </a:tabLst>
            </a:pPr>
            <a:r>
              <a:rPr lang="en-US" spc="-145" dirty="0">
                <a:latin typeface="Times New Roman"/>
                <a:cs typeface="Times New Roman"/>
              </a:rPr>
              <a:t>Mutual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55" dirty="0">
                <a:latin typeface="Times New Roman"/>
                <a:cs typeface="Times New Roman"/>
              </a:rPr>
              <a:t>Exclusion</a:t>
            </a:r>
            <a:endParaRPr lang="en-US" dirty="0">
              <a:latin typeface="Times New Roman"/>
              <a:cs typeface="Times New Roman"/>
            </a:endParaRPr>
          </a:p>
          <a:p>
            <a:pPr marL="984885" lvl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SzPct val="100000"/>
              <a:tabLst>
                <a:tab pos="871219" algn="l"/>
              </a:tabLst>
            </a:pPr>
            <a:r>
              <a:rPr lang="en-US" spc="-130" dirty="0">
                <a:latin typeface="Times New Roman"/>
                <a:cs typeface="Times New Roman"/>
              </a:rPr>
              <a:t>Hold </a:t>
            </a:r>
            <a:r>
              <a:rPr lang="en-US" spc="-160" dirty="0">
                <a:latin typeface="Times New Roman"/>
                <a:cs typeface="Times New Roman"/>
              </a:rPr>
              <a:t>and</a:t>
            </a:r>
            <a:r>
              <a:rPr lang="en-US" spc="-350" dirty="0">
                <a:latin typeface="Times New Roman"/>
                <a:cs typeface="Times New Roman"/>
              </a:rPr>
              <a:t> </a:t>
            </a:r>
            <a:r>
              <a:rPr lang="en-US" spc="-175" dirty="0">
                <a:latin typeface="Times New Roman"/>
                <a:cs typeface="Times New Roman"/>
              </a:rPr>
              <a:t>Wait</a:t>
            </a:r>
            <a:endParaRPr lang="en-US" dirty="0">
              <a:latin typeface="Times New Roman"/>
              <a:cs typeface="Times New Roman"/>
            </a:endParaRPr>
          </a:p>
          <a:p>
            <a:pPr marL="984885" lvl="1">
              <a:lnSpc>
                <a:spcPct val="100000"/>
              </a:lnSpc>
              <a:spcBef>
                <a:spcPts val="395"/>
              </a:spcBef>
              <a:buClr>
                <a:schemeClr val="tx2"/>
              </a:buClr>
              <a:buSzPct val="100000"/>
              <a:tabLst>
                <a:tab pos="871219" algn="l"/>
              </a:tabLst>
            </a:pPr>
            <a:r>
              <a:rPr lang="en-US" spc="-140" dirty="0">
                <a:latin typeface="Times New Roman"/>
                <a:cs typeface="Times New Roman"/>
              </a:rPr>
              <a:t>No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preemption</a:t>
            </a:r>
            <a:endParaRPr lang="en-US" dirty="0">
              <a:latin typeface="Times New Roman"/>
              <a:cs typeface="Times New Roman"/>
            </a:endParaRPr>
          </a:p>
          <a:p>
            <a:pPr marL="984885" lvl="1">
              <a:lnSpc>
                <a:spcPct val="100000"/>
              </a:lnSpc>
              <a:spcBef>
                <a:spcPts val="405"/>
              </a:spcBef>
              <a:buClr>
                <a:schemeClr val="tx2"/>
              </a:buClr>
              <a:buSzPct val="100000"/>
              <a:tabLst>
                <a:tab pos="871219" algn="l"/>
              </a:tabLst>
            </a:pPr>
            <a:r>
              <a:rPr lang="en-US" spc="-110" dirty="0">
                <a:latin typeface="Times New Roman"/>
                <a:cs typeface="Times New Roman"/>
              </a:rPr>
              <a:t>Circular</a:t>
            </a:r>
            <a:r>
              <a:rPr lang="en-US" spc="-400" dirty="0">
                <a:latin typeface="Times New Roman"/>
                <a:cs typeface="Times New Roman"/>
              </a:rPr>
              <a:t> </a:t>
            </a:r>
            <a:r>
              <a:rPr lang="en-US" spc="-175" dirty="0">
                <a:latin typeface="Times New Roman"/>
                <a:cs typeface="Times New Roman"/>
              </a:rPr>
              <a:t>Wait</a:t>
            </a:r>
            <a:endParaRPr lang="en-US" dirty="0">
              <a:latin typeface="Times New Roman"/>
              <a:cs typeface="Times New Roman"/>
            </a:endParaRPr>
          </a:p>
          <a:p>
            <a:pPr marL="469900" marR="46355" indent="-457200">
              <a:lnSpc>
                <a:spcPct val="100000"/>
              </a:lnSpc>
              <a:spcBef>
                <a:spcPts val="60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210" dirty="0">
                <a:latin typeface="Times New Roman"/>
                <a:cs typeface="Times New Roman"/>
              </a:rPr>
              <a:t>If </a:t>
            </a:r>
            <a:r>
              <a:rPr lang="en-US" spc="-190" dirty="0">
                <a:latin typeface="Times New Roman"/>
                <a:cs typeface="Times New Roman"/>
              </a:rPr>
              <a:t>we </a:t>
            </a:r>
            <a:r>
              <a:rPr lang="en-US" spc="-110" dirty="0">
                <a:latin typeface="Times New Roman"/>
                <a:cs typeface="Times New Roman"/>
              </a:rPr>
              <a:t>ensure at </a:t>
            </a:r>
            <a:r>
              <a:rPr lang="en-US" spc="-130" dirty="0">
                <a:latin typeface="Times New Roman"/>
                <a:cs typeface="Times New Roman"/>
              </a:rPr>
              <a:t>least </a:t>
            </a:r>
            <a:r>
              <a:rPr lang="en-US" spc="-120" dirty="0">
                <a:latin typeface="Times New Roman"/>
                <a:cs typeface="Times New Roman"/>
              </a:rPr>
              <a:t>one </a:t>
            </a:r>
            <a:r>
              <a:rPr lang="en-US" spc="-114" dirty="0">
                <a:latin typeface="Times New Roman"/>
                <a:cs typeface="Times New Roman"/>
              </a:rPr>
              <a:t>condition </a:t>
            </a:r>
            <a:r>
              <a:rPr lang="en-US" spc="-180" dirty="0">
                <a:latin typeface="Times New Roman"/>
                <a:cs typeface="Times New Roman"/>
              </a:rPr>
              <a:t>is </a:t>
            </a:r>
            <a:r>
              <a:rPr lang="en-US" spc="-70" dirty="0">
                <a:latin typeface="Times New Roman"/>
                <a:cs typeface="Times New Roman"/>
              </a:rPr>
              <a:t>not </a:t>
            </a:r>
            <a:r>
              <a:rPr lang="en-US" spc="-35" dirty="0">
                <a:latin typeface="Times New Roman"/>
                <a:cs typeface="Times New Roman"/>
              </a:rPr>
              <a:t>met, </a:t>
            </a:r>
            <a:r>
              <a:rPr lang="en-US" spc="-190" dirty="0">
                <a:latin typeface="Times New Roman"/>
                <a:cs typeface="Times New Roman"/>
              </a:rPr>
              <a:t>we </a:t>
            </a:r>
            <a:r>
              <a:rPr lang="en-US" spc="-155" dirty="0">
                <a:solidFill>
                  <a:srgbClr val="3366FF"/>
                </a:solidFill>
                <a:latin typeface="Times New Roman"/>
                <a:cs typeface="Times New Roman"/>
              </a:rPr>
              <a:t>prevent 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spc="-225" dirty="0">
                <a:latin typeface="Times New Roman"/>
                <a:cs typeface="Times New Roman"/>
              </a:rPr>
              <a:t>a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135" dirty="0">
                <a:latin typeface="Times New Roman"/>
                <a:cs typeface="Times New Roman"/>
              </a:rPr>
              <a:t>deadlock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985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6" y="137160"/>
            <a:ext cx="9078685" cy="672737"/>
          </a:xfrm>
        </p:spPr>
        <p:txBody>
          <a:bodyPr>
            <a:normAutofit fontScale="90000"/>
          </a:bodyPr>
          <a:lstStyle/>
          <a:p>
            <a:r>
              <a:rPr lang="en-IN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r>
              <a:rPr lang="en-IN" b="1" spc="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809897"/>
            <a:ext cx="10215154" cy="5057503"/>
          </a:xfrm>
        </p:spPr>
        <p:txBody>
          <a:bodyPr/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13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b="1" spc="-20" dirty="0">
                <a:latin typeface="Times New Roman"/>
                <a:cs typeface="Times New Roman"/>
              </a:rPr>
              <a:t>Mutual </a:t>
            </a:r>
            <a:r>
              <a:rPr lang="en-US" b="1" spc="-5" dirty="0">
                <a:latin typeface="Times New Roman"/>
                <a:cs typeface="Times New Roman"/>
              </a:rPr>
              <a:t>Exclusion </a:t>
            </a:r>
            <a:r>
              <a:rPr lang="en-US" dirty="0">
                <a:latin typeface="Times New Roman"/>
                <a:cs typeface="Times New Roman"/>
              </a:rPr>
              <a:t>– </a:t>
            </a:r>
            <a:r>
              <a:rPr lang="en-US" spc="-65" dirty="0">
                <a:latin typeface="Times New Roman"/>
                <a:cs typeface="Times New Roman"/>
              </a:rPr>
              <a:t>not </a:t>
            </a:r>
            <a:r>
              <a:rPr lang="en-US" spc="-85" dirty="0">
                <a:latin typeface="Times New Roman"/>
                <a:cs typeface="Times New Roman"/>
              </a:rPr>
              <a:t>required </a:t>
            </a:r>
            <a:r>
              <a:rPr lang="en-US" spc="-95" dirty="0">
                <a:latin typeface="Times New Roman"/>
                <a:cs typeface="Times New Roman"/>
              </a:rPr>
              <a:t>for </a:t>
            </a:r>
            <a:r>
              <a:rPr lang="en-US" spc="-140" dirty="0">
                <a:latin typeface="Times New Roman"/>
                <a:cs typeface="Times New Roman"/>
              </a:rPr>
              <a:t>sharable </a:t>
            </a:r>
            <a:r>
              <a:rPr lang="en-US" spc="-114" dirty="0">
                <a:latin typeface="Times New Roman"/>
                <a:cs typeface="Times New Roman"/>
              </a:rPr>
              <a:t>resources;  must </a:t>
            </a:r>
            <a:r>
              <a:rPr lang="en-US" spc="-120" dirty="0">
                <a:latin typeface="Times New Roman"/>
                <a:cs typeface="Times New Roman"/>
              </a:rPr>
              <a:t>hold </a:t>
            </a:r>
            <a:r>
              <a:rPr lang="en-US" spc="-95" dirty="0">
                <a:latin typeface="Times New Roman"/>
                <a:cs typeface="Times New Roman"/>
              </a:rPr>
              <a:t>for </a:t>
            </a:r>
            <a:r>
              <a:rPr lang="en-US" spc="-135" dirty="0" smtClean="0">
                <a:latin typeface="Times New Roman"/>
                <a:cs typeface="Times New Roman"/>
              </a:rPr>
              <a:t>non sharable</a:t>
            </a:r>
            <a:r>
              <a:rPr lang="en-US" spc="35" dirty="0" smtClean="0">
                <a:latin typeface="Times New Roman"/>
                <a:cs typeface="Times New Roman"/>
              </a:rPr>
              <a:t> </a:t>
            </a:r>
            <a:r>
              <a:rPr lang="en-US" spc="-110" dirty="0">
                <a:latin typeface="Times New Roman"/>
                <a:cs typeface="Times New Roman"/>
              </a:rPr>
              <a:t>resources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chemeClr val="tx1"/>
              </a:buClr>
              <a:buSzPct val="135000"/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469900" marR="8255" indent="-457200">
              <a:lnSpc>
                <a:spcPct val="100000"/>
              </a:lnSpc>
              <a:buClr>
                <a:schemeClr val="tx1"/>
              </a:buClr>
              <a:buSzPct val="13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b="1" spc="45" dirty="0">
                <a:latin typeface="Times New Roman"/>
                <a:cs typeface="Times New Roman"/>
              </a:rPr>
              <a:t>Hold </a:t>
            </a:r>
            <a:r>
              <a:rPr lang="en-US" b="1" spc="-20" dirty="0">
                <a:latin typeface="Times New Roman"/>
                <a:cs typeface="Times New Roman"/>
              </a:rPr>
              <a:t>and </a:t>
            </a:r>
            <a:r>
              <a:rPr lang="en-US" b="1" spc="-130" dirty="0">
                <a:latin typeface="Times New Roman"/>
                <a:cs typeface="Times New Roman"/>
              </a:rPr>
              <a:t>Wait </a:t>
            </a:r>
            <a:r>
              <a:rPr lang="en-US" dirty="0">
                <a:latin typeface="Times New Roman"/>
                <a:cs typeface="Times New Roman"/>
              </a:rPr>
              <a:t>– </a:t>
            </a:r>
            <a:r>
              <a:rPr lang="en-US" spc="-114" dirty="0">
                <a:latin typeface="Times New Roman"/>
                <a:cs typeface="Times New Roman"/>
              </a:rPr>
              <a:t>must guarantee </a:t>
            </a:r>
            <a:r>
              <a:rPr lang="en-US" spc="-85" dirty="0">
                <a:latin typeface="Times New Roman"/>
                <a:cs typeface="Times New Roman"/>
              </a:rPr>
              <a:t>that </a:t>
            </a:r>
            <a:r>
              <a:rPr lang="en-US" spc="-125" dirty="0">
                <a:latin typeface="Times New Roman"/>
                <a:cs typeface="Times New Roman"/>
              </a:rPr>
              <a:t>whenever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165" dirty="0">
                <a:latin typeface="Times New Roman"/>
                <a:cs typeface="Times New Roman"/>
              </a:rPr>
              <a:t>process  </a:t>
            </a:r>
            <a:r>
              <a:rPr lang="en-US" spc="-100" dirty="0">
                <a:latin typeface="Times New Roman"/>
                <a:cs typeface="Times New Roman"/>
              </a:rPr>
              <a:t>requests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80" dirty="0">
                <a:latin typeface="Times New Roman"/>
                <a:cs typeface="Times New Roman"/>
              </a:rPr>
              <a:t>resource, </a:t>
            </a:r>
            <a:r>
              <a:rPr lang="en-US" spc="-45" dirty="0">
                <a:latin typeface="Times New Roman"/>
                <a:cs typeface="Times New Roman"/>
              </a:rPr>
              <a:t>it </a:t>
            </a:r>
            <a:r>
              <a:rPr lang="en-US" spc="-135" dirty="0">
                <a:latin typeface="Times New Roman"/>
                <a:cs typeface="Times New Roman"/>
              </a:rPr>
              <a:t>does </a:t>
            </a:r>
            <a:r>
              <a:rPr lang="en-US" spc="-65" dirty="0">
                <a:latin typeface="Times New Roman"/>
                <a:cs typeface="Times New Roman"/>
              </a:rPr>
              <a:t>not </a:t>
            </a:r>
            <a:r>
              <a:rPr lang="en-US" spc="-125" dirty="0">
                <a:latin typeface="Times New Roman"/>
                <a:cs typeface="Times New Roman"/>
              </a:rPr>
              <a:t>hold </a:t>
            </a:r>
            <a:r>
              <a:rPr lang="en-US" spc="-200" dirty="0">
                <a:latin typeface="Times New Roman"/>
                <a:cs typeface="Times New Roman"/>
              </a:rPr>
              <a:t>any </a:t>
            </a:r>
            <a:r>
              <a:rPr lang="en-US" spc="-65" dirty="0">
                <a:latin typeface="Times New Roman"/>
                <a:cs typeface="Times New Roman"/>
              </a:rPr>
              <a:t>other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spc="-110" dirty="0">
                <a:latin typeface="Times New Roman"/>
                <a:cs typeface="Times New Roman"/>
              </a:rPr>
              <a:t>resources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502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9601200" cy="836023"/>
          </a:xfrm>
        </p:spPr>
        <p:txBody>
          <a:bodyPr/>
          <a:lstStyle/>
          <a:p>
            <a:r>
              <a:rPr lang="en-IN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r>
              <a:rPr lang="en-IN" b="1" spc="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11" y="705393"/>
            <a:ext cx="11064240" cy="5956663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b="1" spc="-15" dirty="0">
                <a:latin typeface="Times New Roman"/>
                <a:cs typeface="Times New Roman"/>
              </a:rPr>
              <a:t>No </a:t>
            </a:r>
            <a:r>
              <a:rPr lang="en-US" b="1" dirty="0">
                <a:latin typeface="Times New Roman"/>
                <a:cs typeface="Times New Roman"/>
              </a:rPr>
              <a:t>Preemption</a:t>
            </a:r>
            <a:r>
              <a:rPr lang="en-US" b="1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–</a:t>
            </a:r>
          </a:p>
          <a:p>
            <a:pPr marL="675005" marR="351155" lvl="1" indent="-342900" algn="just">
              <a:lnSpc>
                <a:spcPts val="2590"/>
              </a:lnSpc>
              <a:spcBef>
                <a:spcPts val="45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80" dirty="0">
                <a:latin typeface="Times New Roman"/>
                <a:cs typeface="Times New Roman"/>
              </a:rPr>
              <a:t>If </a:t>
            </a:r>
            <a:r>
              <a:rPr lang="en-US" spc="-190" dirty="0">
                <a:latin typeface="Times New Roman"/>
                <a:cs typeface="Times New Roman"/>
              </a:rPr>
              <a:t>a </a:t>
            </a:r>
            <a:r>
              <a:rPr lang="en-US" spc="-114" dirty="0">
                <a:latin typeface="Times New Roman"/>
                <a:cs typeface="Times New Roman"/>
              </a:rPr>
              <a:t>process </a:t>
            </a:r>
            <a:r>
              <a:rPr lang="en-US" spc="-75" dirty="0">
                <a:latin typeface="Times New Roman"/>
                <a:cs typeface="Times New Roman"/>
              </a:rPr>
              <a:t>that </a:t>
            </a:r>
            <a:r>
              <a:rPr lang="en-US" spc="-150" dirty="0">
                <a:latin typeface="Times New Roman"/>
                <a:cs typeface="Times New Roman"/>
              </a:rPr>
              <a:t>is </a:t>
            </a:r>
            <a:r>
              <a:rPr lang="en-US" spc="-125" dirty="0">
                <a:latin typeface="Times New Roman"/>
                <a:cs typeface="Times New Roman"/>
              </a:rPr>
              <a:t>holding </a:t>
            </a:r>
            <a:r>
              <a:rPr lang="en-US" spc="-130" dirty="0">
                <a:latin typeface="Times New Roman"/>
                <a:cs typeface="Times New Roman"/>
              </a:rPr>
              <a:t>some </a:t>
            </a:r>
            <a:r>
              <a:rPr lang="en-US" spc="-100" dirty="0">
                <a:latin typeface="Times New Roman"/>
                <a:cs typeface="Times New Roman"/>
              </a:rPr>
              <a:t>resources </a:t>
            </a:r>
            <a:r>
              <a:rPr lang="en-US" spc="-95" dirty="0">
                <a:latin typeface="Times New Roman"/>
                <a:cs typeface="Times New Roman"/>
              </a:rPr>
              <a:t>requests </a:t>
            </a:r>
            <a:r>
              <a:rPr lang="en-US" spc="-90" dirty="0">
                <a:latin typeface="Times New Roman"/>
                <a:cs typeface="Times New Roman"/>
              </a:rPr>
              <a:t>another  </a:t>
            </a:r>
            <a:r>
              <a:rPr lang="en-US" spc="-85" dirty="0">
                <a:latin typeface="Times New Roman"/>
                <a:cs typeface="Times New Roman"/>
              </a:rPr>
              <a:t>resource </a:t>
            </a:r>
            <a:r>
              <a:rPr lang="en-US" spc="-75" dirty="0">
                <a:latin typeface="Times New Roman"/>
                <a:cs typeface="Times New Roman"/>
              </a:rPr>
              <a:t>that </a:t>
            </a:r>
            <a:r>
              <a:rPr lang="en-US" spc="-100" dirty="0">
                <a:latin typeface="Times New Roman"/>
                <a:cs typeface="Times New Roman"/>
              </a:rPr>
              <a:t>cannot </a:t>
            </a:r>
            <a:r>
              <a:rPr lang="en-US" spc="-110" dirty="0">
                <a:latin typeface="Times New Roman"/>
                <a:cs typeface="Times New Roman"/>
              </a:rPr>
              <a:t>be </a:t>
            </a:r>
            <a:r>
              <a:rPr lang="en-US" spc="-125" dirty="0">
                <a:latin typeface="Times New Roman"/>
                <a:cs typeface="Times New Roman"/>
              </a:rPr>
              <a:t>immediately </a:t>
            </a:r>
            <a:r>
              <a:rPr lang="en-US" spc="-114" dirty="0">
                <a:latin typeface="Times New Roman"/>
                <a:cs typeface="Times New Roman"/>
              </a:rPr>
              <a:t>allocated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5" dirty="0">
                <a:latin typeface="Times New Roman"/>
                <a:cs typeface="Times New Roman"/>
              </a:rPr>
              <a:t>it, </a:t>
            </a:r>
            <a:r>
              <a:rPr lang="en-US" spc="-80" dirty="0">
                <a:latin typeface="Times New Roman"/>
                <a:cs typeface="Times New Roman"/>
              </a:rPr>
              <a:t>then </a:t>
            </a:r>
            <a:r>
              <a:rPr lang="en-US" spc="-130" dirty="0">
                <a:latin typeface="Times New Roman"/>
                <a:cs typeface="Times New Roman"/>
              </a:rPr>
              <a:t>all  </a:t>
            </a:r>
            <a:r>
              <a:rPr lang="en-US" spc="-100" dirty="0">
                <a:latin typeface="Times New Roman"/>
                <a:cs typeface="Times New Roman"/>
              </a:rPr>
              <a:t>resources </a:t>
            </a:r>
            <a:r>
              <a:rPr lang="en-US" spc="-75" dirty="0">
                <a:latin typeface="Times New Roman"/>
                <a:cs typeface="Times New Roman"/>
              </a:rPr>
              <a:t>currently </a:t>
            </a:r>
            <a:r>
              <a:rPr lang="en-US" spc="-130" dirty="0">
                <a:latin typeface="Times New Roman"/>
                <a:cs typeface="Times New Roman"/>
              </a:rPr>
              <a:t>being </a:t>
            </a:r>
            <a:r>
              <a:rPr lang="en-US" spc="-110" dirty="0">
                <a:latin typeface="Times New Roman"/>
                <a:cs typeface="Times New Roman"/>
              </a:rPr>
              <a:t>held </a:t>
            </a:r>
            <a:r>
              <a:rPr lang="en-US" spc="-95" dirty="0">
                <a:latin typeface="Times New Roman"/>
                <a:cs typeface="Times New Roman"/>
              </a:rPr>
              <a:t>are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released</a:t>
            </a:r>
            <a:endParaRPr lang="en-US" dirty="0">
              <a:latin typeface="Times New Roman"/>
              <a:cs typeface="Times New Roman"/>
            </a:endParaRPr>
          </a:p>
          <a:p>
            <a:pPr marL="675005" marR="518795" lvl="1" indent="-342900">
              <a:lnSpc>
                <a:spcPts val="2590"/>
              </a:lnSpc>
              <a:spcBef>
                <a:spcPts val="40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80" dirty="0">
                <a:latin typeface="Times New Roman"/>
                <a:cs typeface="Times New Roman"/>
              </a:rPr>
              <a:t>Preempted </a:t>
            </a:r>
            <a:r>
              <a:rPr lang="en-US" spc="-100" dirty="0">
                <a:latin typeface="Times New Roman"/>
                <a:cs typeface="Times New Roman"/>
              </a:rPr>
              <a:t>resources </a:t>
            </a:r>
            <a:r>
              <a:rPr lang="en-US" spc="-95" dirty="0">
                <a:latin typeface="Times New Roman"/>
                <a:cs typeface="Times New Roman"/>
              </a:rPr>
              <a:t>are </a:t>
            </a:r>
            <a:r>
              <a:rPr lang="en-US" spc="-120" dirty="0">
                <a:latin typeface="Times New Roman"/>
                <a:cs typeface="Times New Roman"/>
              </a:rPr>
              <a:t>added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70" dirty="0">
                <a:latin typeface="Times New Roman"/>
                <a:cs typeface="Times New Roman"/>
              </a:rPr>
              <a:t>the </a:t>
            </a:r>
            <a:r>
              <a:rPr lang="en-US" spc="-95" dirty="0">
                <a:latin typeface="Times New Roman"/>
                <a:cs typeface="Times New Roman"/>
              </a:rPr>
              <a:t>list </a:t>
            </a:r>
            <a:r>
              <a:rPr lang="en-US" spc="-140" dirty="0">
                <a:latin typeface="Times New Roman"/>
                <a:cs typeface="Times New Roman"/>
              </a:rPr>
              <a:t>of </a:t>
            </a:r>
            <a:r>
              <a:rPr lang="en-US" spc="-100" dirty="0">
                <a:latin typeface="Times New Roman"/>
                <a:cs typeface="Times New Roman"/>
              </a:rPr>
              <a:t>resources </a:t>
            </a:r>
            <a:r>
              <a:rPr lang="en-US" spc="-409" dirty="0">
                <a:latin typeface="Times New Roman"/>
                <a:cs typeface="Times New Roman"/>
              </a:rPr>
              <a:t>for  </a:t>
            </a:r>
            <a:r>
              <a:rPr lang="en-US" spc="-409" dirty="0" smtClean="0">
                <a:latin typeface="Times New Roman"/>
                <a:cs typeface="Times New Roman"/>
              </a:rPr>
              <a:t>   </a:t>
            </a:r>
            <a:r>
              <a:rPr lang="en-US" spc="-130" dirty="0" smtClean="0">
                <a:latin typeface="Times New Roman"/>
                <a:cs typeface="Times New Roman"/>
              </a:rPr>
              <a:t>which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114" dirty="0">
                <a:latin typeface="Times New Roman"/>
                <a:cs typeface="Times New Roman"/>
              </a:rPr>
              <a:t>process </a:t>
            </a:r>
            <a:r>
              <a:rPr lang="en-US" spc="-150" dirty="0">
                <a:latin typeface="Times New Roman"/>
                <a:cs typeface="Times New Roman"/>
              </a:rPr>
              <a:t>is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130" dirty="0">
                <a:latin typeface="Times New Roman"/>
                <a:cs typeface="Times New Roman"/>
              </a:rPr>
              <a:t>waiting</a:t>
            </a:r>
            <a:endParaRPr lang="en-US" dirty="0">
              <a:latin typeface="Times New Roman"/>
              <a:cs typeface="Times New Roman"/>
            </a:endParaRPr>
          </a:p>
          <a:p>
            <a:pPr marL="675005" marR="808990" lvl="1" indent="-342900">
              <a:lnSpc>
                <a:spcPts val="2590"/>
              </a:lnSpc>
              <a:spcBef>
                <a:spcPts val="409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20" dirty="0">
                <a:latin typeface="Times New Roman"/>
                <a:cs typeface="Times New Roman"/>
              </a:rPr>
              <a:t>Process </a:t>
            </a:r>
            <a:r>
              <a:rPr lang="en-US" spc="-114" dirty="0">
                <a:latin typeface="Times New Roman"/>
                <a:cs typeface="Times New Roman"/>
              </a:rPr>
              <a:t>will </a:t>
            </a:r>
            <a:r>
              <a:rPr lang="en-US" spc="-110" dirty="0">
                <a:latin typeface="Times New Roman"/>
                <a:cs typeface="Times New Roman"/>
              </a:rPr>
              <a:t>be </a:t>
            </a:r>
            <a:r>
              <a:rPr lang="en-US" spc="-55" dirty="0">
                <a:latin typeface="Times New Roman"/>
                <a:cs typeface="Times New Roman"/>
              </a:rPr>
              <a:t>restarted </a:t>
            </a:r>
            <a:r>
              <a:rPr lang="en-US" spc="-140" dirty="0">
                <a:latin typeface="Times New Roman"/>
                <a:cs typeface="Times New Roman"/>
              </a:rPr>
              <a:t>only </a:t>
            </a:r>
            <a:r>
              <a:rPr lang="en-US" spc="-120" dirty="0">
                <a:latin typeface="Times New Roman"/>
                <a:cs typeface="Times New Roman"/>
              </a:rPr>
              <a:t>when </a:t>
            </a:r>
            <a:r>
              <a:rPr lang="en-US" spc="-45" dirty="0">
                <a:latin typeface="Times New Roman"/>
                <a:cs typeface="Times New Roman"/>
              </a:rPr>
              <a:t>it </a:t>
            </a:r>
            <a:r>
              <a:rPr lang="en-US" spc="-145" dirty="0">
                <a:latin typeface="Times New Roman"/>
                <a:cs typeface="Times New Roman"/>
              </a:rPr>
              <a:t>can </a:t>
            </a:r>
            <a:r>
              <a:rPr lang="en-US" spc="-120" dirty="0">
                <a:latin typeface="Times New Roman"/>
                <a:cs typeface="Times New Roman"/>
              </a:rPr>
              <a:t>regain </a:t>
            </a:r>
            <a:r>
              <a:rPr lang="en-US" spc="-90" dirty="0">
                <a:latin typeface="Times New Roman"/>
                <a:cs typeface="Times New Roman"/>
              </a:rPr>
              <a:t>its </a:t>
            </a:r>
            <a:r>
              <a:rPr lang="en-US" spc="-459" dirty="0" smtClean="0">
                <a:latin typeface="Times New Roman"/>
                <a:cs typeface="Times New Roman"/>
              </a:rPr>
              <a:t>o  </a:t>
            </a:r>
            <a:r>
              <a:rPr lang="en-US" spc="-459" dirty="0" err="1" smtClean="0">
                <a:latin typeface="Times New Roman"/>
                <a:cs typeface="Times New Roman"/>
              </a:rPr>
              <a:t>ld</a:t>
            </a:r>
            <a:r>
              <a:rPr lang="en-US" spc="-459" dirty="0" smtClean="0">
                <a:latin typeface="Times New Roman"/>
                <a:cs typeface="Times New Roman"/>
              </a:rPr>
              <a:t>              </a:t>
            </a:r>
            <a:r>
              <a:rPr lang="en-US" spc="-80" dirty="0">
                <a:latin typeface="Times New Roman"/>
                <a:cs typeface="Times New Roman"/>
              </a:rPr>
              <a:t>resources, </a:t>
            </a:r>
            <a:r>
              <a:rPr lang="en-US" spc="-190" dirty="0">
                <a:latin typeface="Times New Roman"/>
                <a:cs typeface="Times New Roman"/>
              </a:rPr>
              <a:t>as </a:t>
            </a:r>
            <a:r>
              <a:rPr lang="en-US" spc="-130" dirty="0">
                <a:latin typeface="Times New Roman"/>
                <a:cs typeface="Times New Roman"/>
              </a:rPr>
              <a:t>well </a:t>
            </a:r>
            <a:r>
              <a:rPr lang="en-US" spc="-190" dirty="0">
                <a:latin typeface="Times New Roman"/>
                <a:cs typeface="Times New Roman"/>
              </a:rPr>
              <a:t>as </a:t>
            </a:r>
            <a:r>
              <a:rPr lang="en-US" spc="-70" dirty="0">
                <a:latin typeface="Times New Roman"/>
                <a:cs typeface="Times New Roman"/>
              </a:rPr>
              <a:t>the </a:t>
            </a:r>
            <a:r>
              <a:rPr lang="en-US" spc="-125" dirty="0">
                <a:latin typeface="Times New Roman"/>
                <a:cs typeface="Times New Roman"/>
              </a:rPr>
              <a:t>new </a:t>
            </a:r>
            <a:r>
              <a:rPr lang="en-US" spc="-120" dirty="0">
                <a:latin typeface="Times New Roman"/>
                <a:cs typeface="Times New Roman"/>
              </a:rPr>
              <a:t>ones </a:t>
            </a:r>
            <a:r>
              <a:rPr lang="en-US" spc="-75" dirty="0">
                <a:latin typeface="Times New Roman"/>
                <a:cs typeface="Times New Roman"/>
              </a:rPr>
              <a:t>that </a:t>
            </a:r>
            <a:r>
              <a:rPr lang="en-US" spc="-45" dirty="0">
                <a:latin typeface="Times New Roman"/>
                <a:cs typeface="Times New Roman"/>
              </a:rPr>
              <a:t>it </a:t>
            </a:r>
            <a:r>
              <a:rPr lang="en-US" spc="-150" dirty="0">
                <a:latin typeface="Times New Roman"/>
                <a:cs typeface="Times New Roman"/>
              </a:rPr>
              <a:t>is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requesting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chemeClr val="tx1"/>
              </a:buClr>
            </a:pPr>
            <a:endParaRPr lang="en-US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000"/>
              </a:lnSpc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b="1" spc="-60" dirty="0">
                <a:latin typeface="Times New Roman"/>
                <a:cs typeface="Times New Roman"/>
              </a:rPr>
              <a:t>Circular </a:t>
            </a:r>
            <a:r>
              <a:rPr lang="en-US" b="1" spc="-130" dirty="0">
                <a:latin typeface="Times New Roman"/>
                <a:cs typeface="Times New Roman"/>
              </a:rPr>
              <a:t>Wait </a:t>
            </a:r>
            <a:r>
              <a:rPr lang="en-US" dirty="0">
                <a:latin typeface="Times New Roman"/>
                <a:cs typeface="Times New Roman"/>
              </a:rPr>
              <a:t>– </a:t>
            </a:r>
            <a:r>
              <a:rPr lang="en-US" spc="-135" dirty="0">
                <a:latin typeface="Times New Roman"/>
                <a:cs typeface="Times New Roman"/>
              </a:rPr>
              <a:t>impose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75" dirty="0">
                <a:latin typeface="Times New Roman"/>
                <a:cs typeface="Times New Roman"/>
              </a:rPr>
              <a:t>total </a:t>
            </a:r>
            <a:r>
              <a:rPr lang="en-US" spc="-85" dirty="0">
                <a:latin typeface="Times New Roman"/>
                <a:cs typeface="Times New Roman"/>
              </a:rPr>
              <a:t>ordering </a:t>
            </a:r>
            <a:r>
              <a:rPr lang="en-US" spc="-160" dirty="0">
                <a:latin typeface="Times New Roman"/>
                <a:cs typeface="Times New Roman"/>
              </a:rPr>
              <a:t>of </a:t>
            </a:r>
            <a:r>
              <a:rPr lang="en-US" spc="-140" dirty="0">
                <a:latin typeface="Times New Roman"/>
                <a:cs typeface="Times New Roman"/>
              </a:rPr>
              <a:t>all </a:t>
            </a:r>
            <a:r>
              <a:rPr lang="en-US" spc="-95" dirty="0">
                <a:latin typeface="Times New Roman"/>
                <a:cs typeface="Times New Roman"/>
              </a:rPr>
              <a:t>resource  </a:t>
            </a:r>
            <a:r>
              <a:rPr lang="en-US" spc="-85" dirty="0">
                <a:latin typeface="Times New Roman"/>
                <a:cs typeface="Times New Roman"/>
              </a:rPr>
              <a:t>types, </a:t>
            </a:r>
            <a:r>
              <a:rPr lang="en-US" spc="-145" dirty="0">
                <a:latin typeface="Times New Roman"/>
                <a:cs typeface="Times New Roman"/>
              </a:rPr>
              <a:t>and </a:t>
            </a:r>
            <a:r>
              <a:rPr lang="en-US" spc="-80" dirty="0">
                <a:latin typeface="Times New Roman"/>
                <a:cs typeface="Times New Roman"/>
              </a:rPr>
              <a:t>require </a:t>
            </a:r>
            <a:r>
              <a:rPr lang="en-US" spc="-85" dirty="0">
                <a:latin typeface="Times New Roman"/>
                <a:cs typeface="Times New Roman"/>
              </a:rPr>
              <a:t>that </a:t>
            </a:r>
            <a:r>
              <a:rPr lang="en-US" spc="-145" dirty="0">
                <a:latin typeface="Times New Roman"/>
                <a:cs typeface="Times New Roman"/>
              </a:rPr>
              <a:t>each </a:t>
            </a:r>
            <a:r>
              <a:rPr lang="en-US" spc="-125" dirty="0">
                <a:latin typeface="Times New Roman"/>
                <a:cs typeface="Times New Roman"/>
              </a:rPr>
              <a:t>process </a:t>
            </a:r>
            <a:r>
              <a:rPr lang="en-US" spc="-100" dirty="0">
                <a:latin typeface="Times New Roman"/>
                <a:cs typeface="Times New Roman"/>
              </a:rPr>
              <a:t>requests </a:t>
            </a:r>
            <a:r>
              <a:rPr lang="en-US" spc="-105" dirty="0">
                <a:latin typeface="Times New Roman"/>
                <a:cs typeface="Times New Roman"/>
              </a:rPr>
              <a:t>resources </a:t>
            </a:r>
            <a:r>
              <a:rPr lang="en-US" spc="-120" dirty="0">
                <a:latin typeface="Times New Roman"/>
                <a:cs typeface="Times New Roman"/>
              </a:rPr>
              <a:t>in </a:t>
            </a:r>
            <a:r>
              <a:rPr lang="en-US" spc="-165" dirty="0">
                <a:latin typeface="Times New Roman"/>
                <a:cs typeface="Times New Roman"/>
              </a:rPr>
              <a:t>an  </a:t>
            </a:r>
            <a:r>
              <a:rPr lang="en-US" spc="-135" dirty="0">
                <a:latin typeface="Times New Roman"/>
                <a:cs typeface="Times New Roman"/>
              </a:rPr>
              <a:t>increasing </a:t>
            </a:r>
            <a:r>
              <a:rPr lang="en-US" spc="-55" dirty="0">
                <a:latin typeface="Times New Roman"/>
                <a:cs typeface="Times New Roman"/>
              </a:rPr>
              <a:t>order </a:t>
            </a:r>
            <a:r>
              <a:rPr lang="en-US" spc="-150" dirty="0">
                <a:latin typeface="Times New Roman"/>
                <a:cs typeface="Times New Roman"/>
              </a:rPr>
              <a:t>of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enumeration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60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95" y="253221"/>
            <a:ext cx="4044462" cy="1252025"/>
          </a:xfrm>
        </p:spPr>
        <p:txBody>
          <a:bodyPr/>
          <a:lstStyle/>
          <a:p>
            <a:r>
              <a:rPr lang="en-US" b="1" spc="-35" dirty="0">
                <a:solidFill>
                  <a:schemeClr val="tx1"/>
                </a:solidFill>
              </a:rPr>
              <a:t>Race</a:t>
            </a:r>
            <a:r>
              <a:rPr lang="en-US" b="1" spc="-35" dirty="0">
                <a:solidFill>
                  <a:srgbClr val="3366FF"/>
                </a:solidFill>
              </a:rPr>
              <a:t> </a:t>
            </a:r>
            <a:r>
              <a:rPr lang="en-US" b="1" spc="40" dirty="0">
                <a:solidFill>
                  <a:schemeClr val="tx1"/>
                </a:solidFill>
              </a:rPr>
              <a:t>condition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96" y="1111348"/>
            <a:ext cx="11190849" cy="5746651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b="1" spc="-35" dirty="0">
                <a:solidFill>
                  <a:schemeClr val="tx1"/>
                </a:solidFill>
              </a:rPr>
              <a:t>Race </a:t>
            </a:r>
            <a:r>
              <a:rPr lang="en-US" b="1" spc="40" dirty="0">
                <a:solidFill>
                  <a:schemeClr val="tx1"/>
                </a:solidFill>
              </a:rPr>
              <a:t>condition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spc="-190" dirty="0">
                <a:solidFill>
                  <a:schemeClr val="tx1"/>
                </a:solidFill>
              </a:rPr>
              <a:t>a </a:t>
            </a:r>
            <a:r>
              <a:rPr lang="en-US" spc="-100" dirty="0">
                <a:solidFill>
                  <a:schemeClr val="tx1"/>
                </a:solidFill>
              </a:rPr>
              <a:t>situation</a:t>
            </a:r>
            <a:r>
              <a:rPr lang="en-US" spc="-160" dirty="0">
                <a:solidFill>
                  <a:schemeClr val="tx1"/>
                </a:solidFill>
              </a:rPr>
              <a:t> </a:t>
            </a:r>
            <a:r>
              <a:rPr lang="en-US" spc="-90" dirty="0">
                <a:solidFill>
                  <a:schemeClr val="tx1"/>
                </a:solidFill>
              </a:rPr>
              <a:t>when:</a:t>
            </a:r>
            <a:endParaRPr lang="en-US" dirty="0">
              <a:solidFill>
                <a:schemeClr val="tx1"/>
              </a:solidFill>
            </a:endParaRPr>
          </a:p>
          <a:p>
            <a:pPr marL="675640" lvl="1" indent="-342900">
              <a:lnSpc>
                <a:spcPct val="100000"/>
              </a:lnSpc>
              <a:spcBef>
                <a:spcPts val="11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30" dirty="0">
                <a:solidFill>
                  <a:schemeClr val="tx1"/>
                </a:solidFill>
              </a:rPr>
              <a:t>several </a:t>
            </a:r>
            <a:r>
              <a:rPr lang="en-US" spc="-120" dirty="0">
                <a:solidFill>
                  <a:schemeClr val="tx1"/>
                </a:solidFill>
              </a:rPr>
              <a:t>processes </a:t>
            </a:r>
            <a:r>
              <a:rPr lang="en-US" spc="-160" dirty="0">
                <a:solidFill>
                  <a:schemeClr val="tx1"/>
                </a:solidFill>
              </a:rPr>
              <a:t>access </a:t>
            </a:r>
            <a:r>
              <a:rPr lang="en-US" spc="-70" dirty="0">
                <a:solidFill>
                  <a:schemeClr val="tx1"/>
                </a:solidFill>
              </a:rPr>
              <a:t>the </a:t>
            </a:r>
            <a:r>
              <a:rPr lang="en-US" spc="-155" dirty="0">
                <a:solidFill>
                  <a:schemeClr val="tx1"/>
                </a:solidFill>
              </a:rPr>
              <a:t>same </a:t>
            </a:r>
            <a:r>
              <a:rPr lang="en-US" spc="-120" dirty="0">
                <a:solidFill>
                  <a:schemeClr val="tx1"/>
                </a:solidFill>
              </a:rPr>
              <a:t>data</a:t>
            </a:r>
            <a:r>
              <a:rPr lang="en-US" spc="235" dirty="0">
                <a:solidFill>
                  <a:schemeClr val="tx1"/>
                </a:solidFill>
              </a:rPr>
              <a:t> </a:t>
            </a:r>
            <a:r>
              <a:rPr lang="en-US" spc="-85" dirty="0">
                <a:solidFill>
                  <a:schemeClr val="tx1"/>
                </a:solidFill>
              </a:rPr>
              <a:t>concurrently</a:t>
            </a:r>
            <a:endParaRPr lang="en-US" dirty="0">
              <a:solidFill>
                <a:schemeClr val="tx1"/>
              </a:solidFill>
            </a:endParaRPr>
          </a:p>
          <a:p>
            <a:pPr marL="675640" lvl="1" indent="-342900">
              <a:lnSpc>
                <a:spcPct val="100000"/>
              </a:lnSpc>
              <a:spcBef>
                <a:spcPts val="12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70" dirty="0">
                <a:solidFill>
                  <a:schemeClr val="tx1"/>
                </a:solidFill>
              </a:rPr>
              <a:t>the </a:t>
            </a:r>
            <a:r>
              <a:rPr lang="en-US" spc="-95" dirty="0">
                <a:solidFill>
                  <a:schemeClr val="tx1"/>
                </a:solidFill>
              </a:rPr>
              <a:t>outcome </a:t>
            </a:r>
            <a:r>
              <a:rPr lang="en-US" spc="-140" dirty="0">
                <a:solidFill>
                  <a:schemeClr val="tx1"/>
                </a:solidFill>
              </a:rPr>
              <a:t>of </a:t>
            </a:r>
            <a:r>
              <a:rPr lang="en-US" spc="-70" dirty="0">
                <a:solidFill>
                  <a:schemeClr val="tx1"/>
                </a:solidFill>
              </a:rPr>
              <a:t>the </a:t>
            </a:r>
            <a:r>
              <a:rPr lang="en-US" spc="-95" dirty="0">
                <a:solidFill>
                  <a:schemeClr val="tx1"/>
                </a:solidFill>
              </a:rPr>
              <a:t>execution </a:t>
            </a:r>
            <a:r>
              <a:rPr lang="en-US" spc="-110" dirty="0">
                <a:solidFill>
                  <a:schemeClr val="tx1"/>
                </a:solidFill>
              </a:rPr>
              <a:t>depends </a:t>
            </a:r>
            <a:r>
              <a:rPr lang="en-US" spc="-105" dirty="0">
                <a:solidFill>
                  <a:schemeClr val="tx1"/>
                </a:solidFill>
              </a:rPr>
              <a:t>on </a:t>
            </a:r>
            <a:r>
              <a:rPr lang="en-US" spc="-70" dirty="0">
                <a:solidFill>
                  <a:schemeClr val="tx1"/>
                </a:solidFill>
              </a:rPr>
              <a:t>the </a:t>
            </a:r>
            <a:r>
              <a:rPr lang="en-US" spc="-50" dirty="0">
                <a:solidFill>
                  <a:schemeClr val="tx1"/>
                </a:solidFill>
              </a:rPr>
              <a:t>order </a:t>
            </a:r>
            <a:r>
              <a:rPr lang="en-US" spc="-140" dirty="0">
                <a:solidFill>
                  <a:schemeClr val="tx1"/>
                </a:solidFill>
              </a:rPr>
              <a:t>of </a:t>
            </a:r>
            <a:r>
              <a:rPr lang="en-US" spc="-70" dirty="0">
                <a:solidFill>
                  <a:schemeClr val="tx1"/>
                </a:solidFill>
              </a:rPr>
              <a:t>the</a:t>
            </a:r>
            <a:r>
              <a:rPr lang="en-US" spc="245" dirty="0">
                <a:solidFill>
                  <a:schemeClr val="tx1"/>
                </a:solidFill>
              </a:rPr>
              <a:t> </a:t>
            </a:r>
            <a:r>
              <a:rPr lang="en-US" spc="-190" dirty="0">
                <a:solidFill>
                  <a:schemeClr val="tx1"/>
                </a:solidFill>
              </a:rPr>
              <a:t>accesses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What is race condition?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situation where several processes access – and manipulate shared data concurrently. The final value of the shared data depends upon which process finishes last.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To prevent race conditions, concurrent processes must be </a:t>
            </a:r>
            <a:r>
              <a:rPr lang="en-US" b="1" dirty="0"/>
              <a:t>synchronized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09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594" y="97972"/>
            <a:ext cx="9117874" cy="881742"/>
          </a:xfrm>
        </p:spPr>
        <p:txBody>
          <a:bodyPr/>
          <a:lstStyle/>
          <a:p>
            <a:r>
              <a:rPr lang="en-IN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IN" b="1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809897"/>
            <a:ext cx="11808823" cy="5852160"/>
          </a:xfrm>
        </p:spPr>
        <p:txBody>
          <a:bodyPr>
            <a:normAutofit/>
          </a:bodyPr>
          <a:lstStyle/>
          <a:p>
            <a:pPr marR="310515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</a:t>
            </a: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some additional </a:t>
            </a:r>
            <a:r>
              <a:rPr lang="en-US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priori </a:t>
            </a: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how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</a:t>
            </a:r>
            <a:r>
              <a:rPr lang="en-US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marL="469900" marR="5080" indent="-457200">
              <a:lnSpc>
                <a:spcPct val="100000"/>
              </a:lnSpc>
              <a:spcBef>
                <a:spcPts val="120"/>
              </a:spcBef>
              <a:buClr>
                <a:srgbClr val="D24717"/>
              </a:buClr>
              <a:buSzPct val="83928"/>
              <a:buFont typeface="Arial" pitchFamily="34" charset="0"/>
              <a:buChar char="•"/>
              <a:tabLst>
                <a:tab pos="287020" algn="l"/>
              </a:tabLst>
            </a:pPr>
            <a:r>
              <a:rPr lang="en-US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Simplest </a:t>
            </a:r>
            <a:r>
              <a:rPr lang="en-US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pc="-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US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pc="-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 </a:t>
            </a:r>
            <a:r>
              <a:rPr lang="en-US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b="1" i="1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2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81355" indent="-4572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Arial" pitchFamily="34" charset="0"/>
              <a:buChar char="•"/>
              <a:tabLst>
                <a:tab pos="287020" algn="l"/>
              </a:tabLst>
            </a:pPr>
            <a:r>
              <a:rPr lang="en-US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deadlock-avoidance </a:t>
            </a:r>
            <a:r>
              <a:rPr lang="en-US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b="1" spc="-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b="1" spc="-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examines </a:t>
            </a:r>
            <a:r>
              <a:rPr lang="en-US" spc="-5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he   </a:t>
            </a:r>
            <a:r>
              <a:rPr lang="en-US" spc="-51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</a:t>
            </a:r>
            <a:r>
              <a:rPr lang="en-US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be </a:t>
            </a:r>
            <a:r>
              <a:rPr lang="en-US" spc="-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circular-wait</a:t>
            </a:r>
            <a:r>
              <a:rPr lang="en-US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Arial" pitchFamily="34" charset="0"/>
              <a:buChar char="•"/>
              <a:tabLst>
                <a:tab pos="287020" algn="l"/>
              </a:tabLst>
            </a:pPr>
            <a:r>
              <a:rPr lang="en-US" b="1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</a:t>
            </a:r>
            <a:r>
              <a:rPr lang="en-US" b="1" i="1" spc="-2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pc="-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spc="-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3928"/>
              <a:tabLst>
                <a:tab pos="812800" algn="l"/>
              </a:tabLst>
            </a:pP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tabLst>
                <a:tab pos="812800" algn="l"/>
              </a:tabLst>
            </a:pP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tabLst>
                <a:tab pos="812800" algn="l"/>
              </a:tabLst>
            </a:pPr>
            <a:r>
              <a:rPr lang="en-US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demands </a:t>
            </a:r>
            <a:r>
              <a:rPr lang="en-US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59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1662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en-IN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IN" b="1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914400"/>
            <a:ext cx="11743507" cy="5786846"/>
          </a:xfrm>
        </p:spPr>
        <p:txBody>
          <a:bodyPr/>
          <a:lstStyle/>
          <a:p>
            <a:pPr marL="469900" marR="346710" indent="-457200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resource,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590"/>
              </a:lnSpc>
              <a:spcBef>
                <a:spcPts val="5"/>
              </a:spcBef>
              <a:buClr>
                <a:schemeClr val="tx2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  <a:tab pos="1587500" algn="l"/>
                <a:tab pos="2755900" algn="l"/>
                <a:tab pos="5475605" algn="l"/>
              </a:tabLst>
            </a:pPr>
            <a:r>
              <a:rPr lang="en-US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lang="en-US" spc="-112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30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en-US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202" baseline="-208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2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65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 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232" baseline="-208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 </a:t>
            </a:r>
            <a:r>
              <a:rPr lang="en-US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chemeClr val="tx2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940" marR="182245" lvl="1">
              <a:lnSpc>
                <a:spcPts val="2380"/>
              </a:lnSpc>
              <a:spcBef>
                <a:spcPts val="445"/>
              </a:spcBef>
              <a:buClr>
                <a:schemeClr val="tx2"/>
              </a:buClr>
              <a:buSzPct val="84090"/>
              <a:tabLst>
                <a:tab pos="561340" algn="l"/>
              </a:tabLst>
            </a:pP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42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382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pc="-25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382" baseline="-2107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382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940" lvl="1">
              <a:lnSpc>
                <a:spcPts val="2510"/>
              </a:lnSpc>
              <a:spcBef>
                <a:spcPts val="110"/>
              </a:spcBef>
              <a:buClr>
                <a:schemeClr val="tx2"/>
              </a:buClr>
              <a:buSzPct val="84090"/>
              <a:tabLst>
                <a:tab pos="561340" algn="l"/>
              </a:tabLst>
            </a:pP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pc="-25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382" baseline="-2107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382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finished, </a:t>
            </a:r>
            <a:r>
              <a:rPr lang="en-US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382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needed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resources, execute,</a:t>
            </a:r>
            <a:r>
              <a:rPr lang="en-US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resources,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940" lvl="1">
              <a:lnSpc>
                <a:spcPct val="100000"/>
              </a:lnSpc>
              <a:spcBef>
                <a:spcPts val="130"/>
              </a:spcBef>
              <a:buClr>
                <a:schemeClr val="tx2"/>
              </a:buClr>
              <a:buSzPct val="84090"/>
              <a:tabLst>
                <a:tab pos="561340" algn="l"/>
              </a:tabLst>
            </a:pP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382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terminates, </a:t>
            </a:r>
            <a:r>
              <a:rPr lang="en-US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382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67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resources,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588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9" y="333102"/>
            <a:ext cx="10175966" cy="672738"/>
          </a:xfrm>
        </p:spPr>
        <p:txBody>
          <a:bodyPr>
            <a:normAutofit fontScale="90000"/>
          </a:bodyPr>
          <a:lstStyle/>
          <a:p>
            <a:r>
              <a:rPr lang="en-IN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IN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5" y="1750423"/>
            <a:ext cx="10672354" cy="49377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-190" dirty="0">
                <a:solidFill>
                  <a:srgbClr val="000000"/>
                </a:solidFill>
              </a:rPr>
              <a:t>If </a:t>
            </a:r>
            <a:r>
              <a:rPr lang="en-US" spc="-204" dirty="0">
                <a:solidFill>
                  <a:srgbClr val="000000"/>
                </a:solidFill>
              </a:rPr>
              <a:t>a </a:t>
            </a:r>
            <a:r>
              <a:rPr lang="en-US" spc="-140" dirty="0">
                <a:solidFill>
                  <a:srgbClr val="000000"/>
                </a:solidFill>
              </a:rPr>
              <a:t>system </a:t>
            </a:r>
            <a:r>
              <a:rPr lang="en-US" spc="-165" dirty="0" smtClean="0">
                <a:solidFill>
                  <a:srgbClr val="000000"/>
                </a:solidFill>
              </a:rPr>
              <a:t>is </a:t>
            </a:r>
            <a:r>
              <a:rPr lang="en-US" spc="-114" dirty="0">
                <a:solidFill>
                  <a:srgbClr val="000000"/>
                </a:solidFill>
              </a:rPr>
              <a:t>in </a:t>
            </a:r>
            <a:r>
              <a:rPr lang="en-US" spc="-175" dirty="0">
                <a:solidFill>
                  <a:srgbClr val="000000"/>
                </a:solidFill>
              </a:rPr>
              <a:t>safe </a:t>
            </a:r>
            <a:r>
              <a:rPr lang="en-US" spc="-95" dirty="0">
                <a:solidFill>
                  <a:srgbClr val="000000"/>
                </a:solidFill>
              </a:rPr>
              <a:t>state </a:t>
            </a:r>
            <a:r>
              <a:rPr lang="en-US" dirty="0">
                <a:solidFill>
                  <a:srgbClr val="000000"/>
                </a:solidFill>
              </a:rPr>
              <a:t>=&gt; </a:t>
            </a:r>
            <a:r>
              <a:rPr lang="en-US" spc="-110" dirty="0">
                <a:solidFill>
                  <a:srgbClr val="000000"/>
                </a:solidFill>
              </a:rPr>
              <a:t>no</a:t>
            </a:r>
            <a:r>
              <a:rPr lang="en-US" spc="55" dirty="0">
                <a:solidFill>
                  <a:srgbClr val="000000"/>
                </a:solidFill>
              </a:rPr>
              <a:t> </a:t>
            </a:r>
            <a:r>
              <a:rPr lang="en-US" spc="-175" dirty="0" smtClean="0">
                <a:solidFill>
                  <a:srgbClr val="000000"/>
                </a:solidFill>
              </a:rPr>
              <a:t>deadlocks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tabLst>
                <a:tab pos="287020" algn="l"/>
              </a:tabLst>
            </a:pPr>
            <a:r>
              <a:rPr lang="en-US" spc="-190" dirty="0"/>
              <a:t>If </a:t>
            </a:r>
            <a:r>
              <a:rPr lang="en-US" spc="-204" dirty="0"/>
              <a:t>a </a:t>
            </a:r>
            <a:r>
              <a:rPr lang="en-US" spc="-140" dirty="0"/>
              <a:t>system </a:t>
            </a:r>
            <a:r>
              <a:rPr lang="en-US" spc="-165" dirty="0"/>
              <a:t>is </a:t>
            </a:r>
            <a:r>
              <a:rPr lang="en-US" spc="-114" dirty="0"/>
              <a:t>in </a:t>
            </a:r>
            <a:r>
              <a:rPr lang="en-US" spc="-155" dirty="0"/>
              <a:t>unsafe </a:t>
            </a:r>
            <a:r>
              <a:rPr lang="en-US" spc="-95" dirty="0"/>
              <a:t>state </a:t>
            </a:r>
            <a:r>
              <a:rPr lang="en-US" dirty="0"/>
              <a:t>=&gt;</a:t>
            </a:r>
            <a:r>
              <a:rPr lang="en-US" spc="-130" dirty="0"/>
              <a:t>possibility </a:t>
            </a:r>
            <a:r>
              <a:rPr lang="en-US" spc="-150" dirty="0"/>
              <a:t>of</a:t>
            </a:r>
            <a:r>
              <a:rPr lang="en-US" spc="70" dirty="0"/>
              <a:t> </a:t>
            </a:r>
            <a:r>
              <a:rPr lang="en-US" spc="-130" dirty="0" smtClean="0"/>
              <a:t>deadlock</a:t>
            </a:r>
            <a:endParaRPr lang="en-US" dirty="0"/>
          </a:p>
          <a:p>
            <a:pPr marL="469900" marR="5080" indent="-457200">
              <a:lnSpc>
                <a:spcPts val="304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tabLst>
                <a:tab pos="287020" algn="l"/>
              </a:tabLst>
            </a:pPr>
            <a:r>
              <a:rPr lang="en-US" spc="-185" dirty="0"/>
              <a:t>Avoidance </a:t>
            </a:r>
            <a:r>
              <a:rPr lang="en-US" spc="5" dirty="0"/>
              <a:t>=&gt; </a:t>
            </a:r>
            <a:r>
              <a:rPr lang="en-US" spc="-105" dirty="0"/>
              <a:t>ensure </a:t>
            </a:r>
            <a:r>
              <a:rPr lang="en-US" spc="-80" dirty="0"/>
              <a:t>that </a:t>
            </a:r>
            <a:r>
              <a:rPr lang="en-US" spc="-204" dirty="0"/>
              <a:t>a </a:t>
            </a:r>
            <a:r>
              <a:rPr lang="en-US" spc="-140" dirty="0"/>
              <a:t>system </a:t>
            </a:r>
            <a:r>
              <a:rPr lang="en-US" spc="-114" dirty="0"/>
              <a:t>will </a:t>
            </a:r>
            <a:r>
              <a:rPr lang="en-US" spc="-120" dirty="0"/>
              <a:t>never </a:t>
            </a:r>
            <a:r>
              <a:rPr lang="en-US" spc="-50" dirty="0"/>
              <a:t>enter </a:t>
            </a:r>
            <a:r>
              <a:rPr lang="en-US" spc="-550" dirty="0"/>
              <a:t>a  n    </a:t>
            </a:r>
            <a:r>
              <a:rPr lang="en-US" spc="-550" dirty="0" smtClean="0"/>
              <a:t>          </a:t>
            </a:r>
            <a:r>
              <a:rPr lang="en-US" spc="-155" dirty="0" smtClean="0"/>
              <a:t>unsafe</a:t>
            </a:r>
            <a:r>
              <a:rPr lang="en-US" spc="-90" dirty="0" smtClean="0"/>
              <a:t> </a:t>
            </a:r>
            <a:r>
              <a:rPr lang="en-US" spc="-70" dirty="0"/>
              <a:t>state.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467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11" y="176349"/>
            <a:ext cx="9601200" cy="881743"/>
          </a:xfrm>
        </p:spPr>
        <p:txBody>
          <a:bodyPr/>
          <a:lstStyle/>
          <a:p>
            <a:r>
              <a:rPr lang="en-IN" spc="-105" dirty="0"/>
              <a:t>Safe, </a:t>
            </a:r>
            <a:r>
              <a:rPr lang="en-IN" spc="-114" dirty="0"/>
              <a:t>Unsafe, </a:t>
            </a:r>
            <a:r>
              <a:rPr lang="en-IN" spc="-55" dirty="0"/>
              <a:t>Deadlock</a:t>
            </a:r>
            <a:r>
              <a:rPr lang="en-IN" spc="-455" dirty="0"/>
              <a:t> </a:t>
            </a:r>
            <a:r>
              <a:rPr lang="en-IN" spc="-100" dirty="0"/>
              <a:t>State</a:t>
            </a:r>
            <a:endParaRPr lang="en-IN" dirty="0"/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xfrm>
            <a:off x="2834639" y="966788"/>
            <a:ext cx="4114801" cy="572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6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8" y="202473"/>
            <a:ext cx="9601200" cy="881743"/>
          </a:xfrm>
        </p:spPr>
        <p:txBody>
          <a:bodyPr>
            <a:normAutofit/>
          </a:bodyPr>
          <a:lstStyle/>
          <a:p>
            <a:r>
              <a:rPr lang="en-IN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</a:t>
            </a:r>
            <a:r>
              <a:rPr lang="en-IN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084215"/>
            <a:ext cx="11508376" cy="5551715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56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b="1" spc="-175" dirty="0">
                <a:latin typeface="Times New Roman"/>
                <a:cs typeface="Times New Roman"/>
              </a:rPr>
              <a:t>Single </a:t>
            </a:r>
            <a:r>
              <a:rPr lang="en-US" b="1" spc="-125" dirty="0">
                <a:latin typeface="Times New Roman"/>
                <a:cs typeface="Times New Roman"/>
              </a:rPr>
              <a:t>instance </a:t>
            </a:r>
            <a:r>
              <a:rPr lang="en-US" spc="-160" dirty="0">
                <a:latin typeface="Times New Roman"/>
                <a:cs typeface="Times New Roman"/>
              </a:rPr>
              <a:t>of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95" dirty="0">
                <a:latin typeface="Times New Roman"/>
                <a:cs typeface="Times New Roman"/>
              </a:rPr>
              <a:t>resource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type</a:t>
            </a:r>
            <a:endParaRPr lang="en-US" dirty="0"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430"/>
              </a:spcBef>
              <a:buClr>
                <a:schemeClr val="tx1"/>
              </a:buClr>
              <a:buSzPct val="85416"/>
              <a:tabLst>
                <a:tab pos="561975" algn="l"/>
              </a:tabLst>
            </a:pPr>
            <a:r>
              <a:rPr lang="en-US" spc="-140" dirty="0">
                <a:latin typeface="Times New Roman"/>
                <a:cs typeface="Times New Roman"/>
              </a:rPr>
              <a:t>Use </a:t>
            </a:r>
            <a:r>
              <a:rPr lang="en-US" spc="-190" dirty="0">
                <a:latin typeface="Times New Roman"/>
                <a:cs typeface="Times New Roman"/>
              </a:rPr>
              <a:t>a </a:t>
            </a:r>
            <a:r>
              <a:rPr lang="en-US" spc="-100" dirty="0">
                <a:latin typeface="Times New Roman"/>
                <a:cs typeface="Times New Roman"/>
              </a:rPr>
              <a:t>resource-allocation</a:t>
            </a:r>
            <a:r>
              <a:rPr lang="en-US" spc="-300" dirty="0">
                <a:latin typeface="Times New Roman"/>
                <a:cs typeface="Times New Roman"/>
              </a:rPr>
              <a:t> </a:t>
            </a:r>
            <a:r>
              <a:rPr lang="en-US" spc="-120" dirty="0">
                <a:latin typeface="Times New Roman"/>
                <a:cs typeface="Times New Roman"/>
              </a:rPr>
              <a:t>graph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chemeClr val="tx1"/>
              </a:buClr>
            </a:pP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b="1" spc="-120" dirty="0">
                <a:latin typeface="Times New Roman"/>
                <a:cs typeface="Times New Roman"/>
              </a:rPr>
              <a:t>Multiple </a:t>
            </a:r>
            <a:r>
              <a:rPr lang="en-US" b="1" spc="-130" dirty="0">
                <a:latin typeface="Times New Roman"/>
                <a:cs typeface="Times New Roman"/>
              </a:rPr>
              <a:t>instances </a:t>
            </a:r>
            <a:r>
              <a:rPr lang="en-US" spc="-160" dirty="0">
                <a:latin typeface="Times New Roman"/>
                <a:cs typeface="Times New Roman"/>
              </a:rPr>
              <a:t>of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95" dirty="0">
                <a:latin typeface="Times New Roman"/>
                <a:cs typeface="Times New Roman"/>
              </a:rPr>
              <a:t>resource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spc="-160" dirty="0">
                <a:latin typeface="Times New Roman"/>
                <a:cs typeface="Times New Roman"/>
              </a:rPr>
              <a:t>type</a:t>
            </a:r>
            <a:endParaRPr lang="en-US" dirty="0"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425"/>
              </a:spcBef>
              <a:buClr>
                <a:schemeClr val="tx1"/>
              </a:buClr>
              <a:buSzPct val="85416"/>
              <a:tabLst>
                <a:tab pos="629285" algn="l"/>
                <a:tab pos="630555" algn="l"/>
              </a:tabLst>
            </a:pPr>
            <a:r>
              <a:rPr lang="en-US" spc="-140" dirty="0">
                <a:latin typeface="Times New Roman"/>
                <a:cs typeface="Times New Roman"/>
              </a:rPr>
              <a:t>Use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150" dirty="0">
                <a:latin typeface="Times New Roman"/>
                <a:cs typeface="Times New Roman"/>
              </a:rPr>
              <a:t>banker’s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algorithm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5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111034"/>
            <a:ext cx="9601200" cy="816429"/>
          </a:xfrm>
        </p:spPr>
        <p:txBody>
          <a:bodyPr/>
          <a:lstStyle/>
          <a:p>
            <a:r>
              <a:rPr lang="en-IN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</a:t>
            </a:r>
            <a:r>
              <a:rPr lang="en-IN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IN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1" y="927463"/>
            <a:ext cx="10855235" cy="5747657"/>
          </a:xfrm>
        </p:spPr>
        <p:txBody>
          <a:bodyPr>
            <a:normAutofit/>
          </a:bodyPr>
          <a:lstStyle/>
          <a:p>
            <a:pPr marL="469900" marR="513080" indent="-457200">
              <a:lnSpc>
                <a:spcPct val="77500"/>
              </a:lnSpc>
              <a:spcBef>
                <a:spcPts val="745"/>
              </a:spcBef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</a:t>
            </a:r>
            <a:r>
              <a:rPr lang="en-US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spc="-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419" baseline="-208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pc="-155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32" baseline="-20833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232" baseline="-20833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indicated </a:t>
            </a:r>
            <a:r>
              <a:rPr lang="en-US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pc="-28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419" baseline="-208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419" baseline="-208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20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 </a:t>
            </a:r>
            <a:r>
              <a:rPr lang="en-US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pc="-9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135" baseline="-208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lang="en-US" spc="-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  <a:r>
              <a:rPr lang="en-US" spc="-3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2590"/>
              </a:lnSpc>
              <a:spcBef>
                <a:spcPts val="2330"/>
              </a:spcBef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</a:t>
            </a:r>
            <a:r>
              <a:rPr lang="en-US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</a:t>
            </a:r>
            <a:r>
              <a:rPr lang="en-US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when </a:t>
            </a:r>
            <a:r>
              <a:rPr lang="en-US" spc="-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91515" indent="-457200">
              <a:lnSpc>
                <a:spcPts val="2310"/>
              </a:lnSpc>
              <a:spcBef>
                <a:spcPts val="5"/>
              </a:spcBef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lang="en-US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when 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pc="-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7365" indent="-457200">
              <a:lnSpc>
                <a:spcPct val="80000"/>
              </a:lnSpc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pc="-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pc="-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released </a:t>
            </a:r>
            <a:r>
              <a:rPr lang="en-US" spc="-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r>
              <a:rPr lang="en-US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 </a:t>
            </a:r>
            <a:r>
              <a:rPr lang="en-US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reconverts </a:t>
            </a:r>
            <a:r>
              <a:rPr lang="en-US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en-US" spc="-3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2330"/>
              </a:spcBef>
              <a:buClr>
                <a:schemeClr val="tx1"/>
              </a:buClr>
              <a:buSzPct val="8541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claimed </a:t>
            </a:r>
            <a:r>
              <a:rPr lang="en-US" spc="-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  </a:t>
            </a:r>
            <a:r>
              <a:rPr lang="en-US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83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0223"/>
            <a:ext cx="9601200" cy="816428"/>
          </a:xfrm>
        </p:spPr>
        <p:txBody>
          <a:bodyPr/>
          <a:lstStyle/>
          <a:p>
            <a:r>
              <a:rPr lang="en-IN" spc="-114" dirty="0"/>
              <a:t>Resource-Allocation</a:t>
            </a:r>
            <a:r>
              <a:rPr lang="en-IN" spc="-215" dirty="0"/>
              <a:t> </a:t>
            </a:r>
            <a:r>
              <a:rPr lang="en-IN" spc="-85" dirty="0"/>
              <a:t>Graph</a:t>
            </a:r>
            <a:endParaRPr lang="en-IN" dirty="0"/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xfrm>
            <a:off x="3213463" y="1097280"/>
            <a:ext cx="5394960" cy="506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13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66" y="306978"/>
            <a:ext cx="9640388" cy="907868"/>
          </a:xfrm>
        </p:spPr>
        <p:txBody>
          <a:bodyPr>
            <a:normAutofit fontScale="90000"/>
          </a:bodyPr>
          <a:lstStyle/>
          <a:p>
            <a:r>
              <a:rPr lang="en-US" spc="-50" dirty="0"/>
              <a:t>Unsafe </a:t>
            </a:r>
            <a:r>
              <a:rPr lang="en-US" spc="-75" dirty="0"/>
              <a:t>State </a:t>
            </a:r>
            <a:r>
              <a:rPr lang="en-US" spc="-45" dirty="0"/>
              <a:t>In </a:t>
            </a:r>
            <a:r>
              <a:rPr lang="en-US" spc="-80" dirty="0"/>
              <a:t>Resource-Allocation</a:t>
            </a:r>
            <a:r>
              <a:rPr lang="en-US" spc="-310" dirty="0"/>
              <a:t> </a:t>
            </a:r>
            <a:r>
              <a:rPr lang="en-US" spc="-60" dirty="0"/>
              <a:t>Graph</a:t>
            </a:r>
            <a:endParaRPr lang="en-IN" dirty="0"/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xfrm>
            <a:off x="3252651" y="1567905"/>
            <a:ext cx="5016137" cy="496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91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6437" y="400050"/>
            <a:ext cx="8948738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Graph With A Cycle But No Deadlock</a:t>
            </a:r>
          </a:p>
        </p:txBody>
      </p:sp>
      <p:pic>
        <p:nvPicPr>
          <p:cNvPr id="112643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48" y="1066800"/>
            <a:ext cx="4315606" cy="515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900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14" y="39189"/>
            <a:ext cx="9601200" cy="907869"/>
          </a:xfrm>
        </p:spPr>
        <p:txBody>
          <a:bodyPr/>
          <a:lstStyle/>
          <a:p>
            <a:r>
              <a:rPr lang="en-IN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</a:t>
            </a:r>
            <a:r>
              <a:rPr lang="en-IN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IN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947058"/>
            <a:ext cx="10084526" cy="5388428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60" dirty="0">
                <a:latin typeface="Times New Roman"/>
                <a:cs typeface="Times New Roman"/>
              </a:rPr>
              <a:t>Suppose </a:t>
            </a:r>
            <a:r>
              <a:rPr lang="en-US" spc="-85" dirty="0">
                <a:latin typeface="Times New Roman"/>
                <a:cs typeface="Times New Roman"/>
              </a:rPr>
              <a:t>that </a:t>
            </a:r>
            <a:r>
              <a:rPr lang="en-US" spc="-125" dirty="0">
                <a:latin typeface="Times New Roman"/>
                <a:cs typeface="Times New Roman"/>
              </a:rPr>
              <a:t>process </a:t>
            </a:r>
            <a:r>
              <a:rPr lang="en-US" i="1" spc="-300" dirty="0">
                <a:latin typeface="Times New Roman"/>
                <a:cs typeface="Times New Roman"/>
              </a:rPr>
              <a:t>P</a:t>
            </a:r>
            <a:r>
              <a:rPr lang="en-US" i="1" spc="-450" baseline="-21241" dirty="0">
                <a:latin typeface="Times New Roman"/>
                <a:cs typeface="Times New Roman"/>
              </a:rPr>
              <a:t>i </a:t>
            </a:r>
            <a:r>
              <a:rPr lang="en-US" i="1" spc="-450" baseline="-21241" dirty="0" smtClean="0">
                <a:latin typeface="Times New Roman"/>
                <a:cs typeface="Times New Roman"/>
              </a:rPr>
              <a:t>       </a:t>
            </a:r>
            <a:r>
              <a:rPr lang="en-US" spc="-100" dirty="0" smtClean="0">
                <a:latin typeface="Times New Roman"/>
                <a:cs typeface="Times New Roman"/>
              </a:rPr>
              <a:t>requests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95" dirty="0">
                <a:latin typeface="Times New Roman"/>
                <a:cs typeface="Times New Roman"/>
              </a:rPr>
              <a:t>resource</a:t>
            </a:r>
            <a:r>
              <a:rPr lang="en-US" spc="-265" dirty="0">
                <a:latin typeface="Times New Roman"/>
                <a:cs typeface="Times New Roman"/>
              </a:rPr>
              <a:t> </a:t>
            </a:r>
            <a:r>
              <a:rPr lang="en-US" i="1" spc="-160" dirty="0" err="1">
                <a:latin typeface="Times New Roman"/>
                <a:cs typeface="Times New Roman"/>
              </a:rPr>
              <a:t>R</a:t>
            </a:r>
            <a:r>
              <a:rPr lang="en-US" i="1" spc="-240" baseline="-21241" dirty="0" err="1">
                <a:latin typeface="Times New Roman"/>
                <a:cs typeface="Times New Roman"/>
              </a:rPr>
              <a:t>j</a:t>
            </a:r>
            <a:endParaRPr lang="en-US" baseline="-2124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30" dirty="0">
                <a:latin typeface="Times New Roman"/>
                <a:cs typeface="Times New Roman"/>
              </a:rPr>
              <a:t>The </a:t>
            </a:r>
            <a:r>
              <a:rPr lang="en-US" spc="-90" dirty="0">
                <a:latin typeface="Times New Roman"/>
                <a:cs typeface="Times New Roman"/>
              </a:rPr>
              <a:t>request </a:t>
            </a:r>
            <a:r>
              <a:rPr lang="en-US" spc="-160" dirty="0">
                <a:latin typeface="Times New Roman"/>
                <a:cs typeface="Times New Roman"/>
              </a:rPr>
              <a:t>can </a:t>
            </a:r>
            <a:r>
              <a:rPr lang="en-US" spc="-120" dirty="0">
                <a:latin typeface="Times New Roman"/>
                <a:cs typeface="Times New Roman"/>
              </a:rPr>
              <a:t>be </a:t>
            </a:r>
            <a:r>
              <a:rPr lang="en-US" spc="-95" dirty="0">
                <a:latin typeface="Times New Roman"/>
                <a:cs typeface="Times New Roman"/>
              </a:rPr>
              <a:t>granted </a:t>
            </a:r>
            <a:r>
              <a:rPr lang="en-US" spc="-150" dirty="0">
                <a:latin typeface="Times New Roman"/>
                <a:cs typeface="Times New Roman"/>
              </a:rPr>
              <a:t>only </a:t>
            </a:r>
            <a:r>
              <a:rPr lang="en-US" spc="-160" dirty="0">
                <a:latin typeface="Times New Roman"/>
                <a:cs typeface="Times New Roman"/>
              </a:rPr>
              <a:t>if </a:t>
            </a:r>
            <a:r>
              <a:rPr lang="en-US" spc="-110" dirty="0">
                <a:latin typeface="Times New Roman"/>
                <a:cs typeface="Times New Roman"/>
              </a:rPr>
              <a:t>converting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90" dirty="0">
                <a:latin typeface="Times New Roman"/>
                <a:cs typeface="Times New Roman"/>
              </a:rPr>
              <a:t>request  </a:t>
            </a:r>
            <a:r>
              <a:rPr lang="en-US" spc="-135" dirty="0">
                <a:latin typeface="Times New Roman"/>
                <a:cs typeface="Times New Roman"/>
              </a:rPr>
              <a:t>edge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60" dirty="0">
                <a:latin typeface="Times New Roman"/>
                <a:cs typeface="Times New Roman"/>
              </a:rPr>
              <a:t>an </a:t>
            </a:r>
            <a:r>
              <a:rPr lang="en-US" spc="-145" dirty="0">
                <a:latin typeface="Times New Roman"/>
                <a:cs typeface="Times New Roman"/>
              </a:rPr>
              <a:t>assignment </a:t>
            </a:r>
            <a:r>
              <a:rPr lang="en-US" spc="-135" dirty="0">
                <a:latin typeface="Times New Roman"/>
                <a:cs typeface="Times New Roman"/>
              </a:rPr>
              <a:t>edge </a:t>
            </a:r>
            <a:r>
              <a:rPr lang="en-US" spc="-130" dirty="0">
                <a:latin typeface="Times New Roman"/>
                <a:cs typeface="Times New Roman"/>
              </a:rPr>
              <a:t>does </a:t>
            </a:r>
            <a:r>
              <a:rPr lang="en-US" spc="-65" dirty="0">
                <a:latin typeface="Times New Roman"/>
                <a:cs typeface="Times New Roman"/>
              </a:rPr>
              <a:t>not </a:t>
            </a:r>
            <a:r>
              <a:rPr lang="en-US" spc="-80" dirty="0">
                <a:latin typeface="Times New Roman"/>
                <a:cs typeface="Times New Roman"/>
              </a:rPr>
              <a:t>result </a:t>
            </a:r>
            <a:r>
              <a:rPr lang="en-US" spc="-120" dirty="0">
                <a:latin typeface="Times New Roman"/>
                <a:cs typeface="Times New Roman"/>
              </a:rPr>
              <a:t>in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105" dirty="0">
                <a:latin typeface="Times New Roman"/>
                <a:cs typeface="Times New Roman"/>
              </a:rPr>
              <a:t>formation  </a:t>
            </a:r>
            <a:r>
              <a:rPr lang="en-US" spc="-150" dirty="0">
                <a:latin typeface="Times New Roman"/>
                <a:cs typeface="Times New Roman"/>
              </a:rPr>
              <a:t>of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145" dirty="0">
                <a:latin typeface="Times New Roman"/>
                <a:cs typeface="Times New Roman"/>
              </a:rPr>
              <a:t>cycle </a:t>
            </a:r>
            <a:r>
              <a:rPr lang="en-US" spc="-120" dirty="0">
                <a:latin typeface="Times New Roman"/>
                <a:cs typeface="Times New Roman"/>
              </a:rPr>
              <a:t>in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95" dirty="0">
                <a:latin typeface="Times New Roman"/>
                <a:cs typeface="Times New Roman"/>
              </a:rPr>
              <a:t>resource </a:t>
            </a:r>
            <a:r>
              <a:rPr lang="en-US" spc="-125" dirty="0">
                <a:latin typeface="Times New Roman"/>
                <a:cs typeface="Times New Roman"/>
              </a:rPr>
              <a:t>allocation</a:t>
            </a:r>
            <a:r>
              <a:rPr lang="en-US" spc="-135" dirty="0">
                <a:latin typeface="Times New Roman"/>
                <a:cs typeface="Times New Roman"/>
              </a:rPr>
              <a:t> </a:t>
            </a:r>
            <a:r>
              <a:rPr lang="en-US" spc="-130" dirty="0">
                <a:latin typeface="Times New Roman"/>
                <a:cs typeface="Times New Roman"/>
              </a:rPr>
              <a:t>graph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65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28" y="137160"/>
            <a:ext cx="9066627" cy="791308"/>
          </a:xfrm>
        </p:spPr>
        <p:txBody>
          <a:bodyPr/>
          <a:lstStyle/>
          <a:p>
            <a:r>
              <a:rPr lang="en-IN" b="1" dirty="0">
                <a:latin typeface="Times New Roman"/>
                <a:cs typeface="Times New Roman"/>
              </a:rPr>
              <a:t>The </a:t>
            </a:r>
            <a:r>
              <a:rPr lang="en-IN" b="1" spc="-5" dirty="0">
                <a:latin typeface="Times New Roman"/>
                <a:cs typeface="Times New Roman"/>
              </a:rPr>
              <a:t>Critical Section</a:t>
            </a:r>
            <a:r>
              <a:rPr lang="en-IN" b="1" spc="-35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28" y="928468"/>
            <a:ext cx="11120510" cy="5929532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10" dirty="0"/>
              <a:t>Consider </a:t>
            </a:r>
            <a:r>
              <a:rPr lang="en-US" spc="-140" dirty="0"/>
              <a:t>system </a:t>
            </a:r>
            <a:r>
              <a:rPr lang="en-US" spc="-150" dirty="0"/>
              <a:t>of </a:t>
            </a:r>
            <a:r>
              <a:rPr lang="en-US" spc="-120" dirty="0"/>
              <a:t>n </a:t>
            </a:r>
            <a:r>
              <a:rPr lang="en-US" spc="-130" dirty="0"/>
              <a:t>processes </a:t>
            </a:r>
            <a:r>
              <a:rPr lang="en-US" spc="-40" dirty="0"/>
              <a:t>{P</a:t>
            </a:r>
            <a:r>
              <a:rPr lang="en-US" spc="-60" baseline="-21241" dirty="0"/>
              <a:t>0</a:t>
            </a:r>
            <a:r>
              <a:rPr lang="en-US" spc="-40" dirty="0"/>
              <a:t>, </a:t>
            </a:r>
            <a:r>
              <a:rPr lang="en-US" spc="-70" dirty="0"/>
              <a:t>P</a:t>
            </a:r>
            <a:r>
              <a:rPr lang="en-US" spc="-104" baseline="-21241" dirty="0"/>
              <a:t>1</a:t>
            </a:r>
            <a:r>
              <a:rPr lang="en-US" spc="-70" dirty="0"/>
              <a:t>, </a:t>
            </a:r>
            <a:r>
              <a:rPr lang="en-US" dirty="0"/>
              <a:t>…</a:t>
            </a:r>
            <a:r>
              <a:rPr lang="en-US" spc="-465" dirty="0"/>
              <a:t> </a:t>
            </a:r>
            <a:r>
              <a:rPr lang="en-US" spc="-60" dirty="0"/>
              <a:t>,P</a:t>
            </a:r>
            <a:r>
              <a:rPr lang="en-US" spc="-89" baseline="-21241" dirty="0"/>
              <a:t>n-1</a:t>
            </a:r>
            <a:r>
              <a:rPr lang="en-US" spc="-60" dirty="0"/>
              <a:t>}</a:t>
            </a:r>
            <a:endParaRPr lang="en-US" dirty="0"/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90" dirty="0"/>
              <a:t>Each </a:t>
            </a:r>
            <a:r>
              <a:rPr lang="en-US" spc="-125" dirty="0"/>
              <a:t>process </a:t>
            </a:r>
            <a:r>
              <a:rPr lang="en-US" spc="-190" dirty="0"/>
              <a:t>has </a:t>
            </a:r>
            <a:r>
              <a:rPr lang="en-US" spc="10" dirty="0">
                <a:solidFill>
                  <a:srgbClr val="3366FF"/>
                </a:solidFill>
              </a:rPr>
              <a:t>critical </a:t>
            </a:r>
            <a:r>
              <a:rPr lang="en-US" spc="35" dirty="0">
                <a:solidFill>
                  <a:srgbClr val="3366FF"/>
                </a:solidFill>
              </a:rPr>
              <a:t>section </a:t>
            </a:r>
            <a:r>
              <a:rPr lang="en-US" spc="-120" dirty="0"/>
              <a:t>segment </a:t>
            </a:r>
            <a:r>
              <a:rPr lang="en-US" spc="-150" dirty="0"/>
              <a:t>of</a:t>
            </a:r>
            <a:r>
              <a:rPr lang="en-US" spc="130" dirty="0"/>
              <a:t> </a:t>
            </a:r>
            <a:r>
              <a:rPr lang="en-US" spc="-120" dirty="0"/>
              <a:t>code</a:t>
            </a:r>
            <a:endParaRPr lang="en-US" dirty="0"/>
          </a:p>
          <a:p>
            <a:pPr marL="675640" marR="17780" lvl="1" indent="-342900">
              <a:lnSpc>
                <a:spcPct val="100000"/>
              </a:lnSpc>
              <a:spcBef>
                <a:spcPts val="425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20" dirty="0"/>
              <a:t>Process </a:t>
            </a:r>
            <a:r>
              <a:rPr lang="en-US" spc="-210" dirty="0"/>
              <a:t>may </a:t>
            </a:r>
            <a:r>
              <a:rPr lang="en-US" spc="-110" dirty="0"/>
              <a:t>be </a:t>
            </a:r>
            <a:r>
              <a:rPr lang="en-US" spc="-140" dirty="0"/>
              <a:t>changing </a:t>
            </a:r>
            <a:r>
              <a:rPr lang="en-US" spc="-125" dirty="0"/>
              <a:t>common </a:t>
            </a:r>
            <a:r>
              <a:rPr lang="en-US" spc="-114" dirty="0"/>
              <a:t>variables, updating  a </a:t>
            </a:r>
            <a:r>
              <a:rPr lang="en-US" spc="-80" dirty="0"/>
              <a:t>table, </a:t>
            </a:r>
            <a:r>
              <a:rPr lang="en-US" spc="-105" dirty="0"/>
              <a:t>writing  a </a:t>
            </a:r>
            <a:r>
              <a:rPr lang="en-US" spc="-85" dirty="0"/>
              <a:t>file,</a:t>
            </a:r>
            <a:r>
              <a:rPr lang="en-US" spc="-170" dirty="0"/>
              <a:t> </a:t>
            </a:r>
            <a:r>
              <a:rPr lang="en-US" spc="-70" dirty="0" err="1"/>
              <a:t>etc</a:t>
            </a:r>
            <a:endParaRPr lang="en-US" dirty="0"/>
          </a:p>
          <a:p>
            <a:pPr marL="675640" marR="5080" lvl="1" indent="-3429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85416"/>
              <a:tabLst>
                <a:tab pos="561340" algn="l"/>
              </a:tabLst>
            </a:pPr>
            <a:r>
              <a:rPr lang="en-US" spc="-105" dirty="0"/>
              <a:t>When </a:t>
            </a:r>
            <a:r>
              <a:rPr lang="en-US" spc="-100" dirty="0"/>
              <a:t>one </a:t>
            </a:r>
            <a:r>
              <a:rPr lang="en-US" spc="-114" dirty="0"/>
              <a:t>process </a:t>
            </a:r>
            <a:r>
              <a:rPr lang="en-US" spc="-110" dirty="0"/>
              <a:t>in </a:t>
            </a:r>
            <a:r>
              <a:rPr lang="en-US" spc="-90" dirty="0"/>
              <a:t>critical </a:t>
            </a:r>
            <a:r>
              <a:rPr lang="en-US" spc="-75" dirty="0"/>
              <a:t>section, </a:t>
            </a:r>
            <a:r>
              <a:rPr lang="en-US" spc="-105" dirty="0"/>
              <a:t>no </a:t>
            </a:r>
            <a:r>
              <a:rPr lang="en-US" spc="-60" dirty="0"/>
              <a:t>other </a:t>
            </a:r>
            <a:r>
              <a:rPr lang="en-US" spc="-150" dirty="0"/>
              <a:t>is </a:t>
            </a:r>
            <a:r>
              <a:rPr lang="en-US" spc="-140" dirty="0"/>
              <a:t>allowed </a:t>
            </a:r>
            <a:r>
              <a:rPr lang="en-US" spc="-35" dirty="0"/>
              <a:t>to </a:t>
            </a:r>
            <a:r>
              <a:rPr lang="en-US" spc="-110" dirty="0"/>
              <a:t>be in its</a:t>
            </a:r>
            <a:r>
              <a:rPr lang="en-US" spc="-450" dirty="0"/>
              <a:t>  </a:t>
            </a:r>
            <a:r>
              <a:rPr lang="en-US" spc="-90" dirty="0" smtClean="0"/>
              <a:t>   </a:t>
            </a:r>
            <a:r>
              <a:rPr lang="en-US" spc="-90" dirty="0"/>
              <a:t>critical</a:t>
            </a:r>
            <a:r>
              <a:rPr lang="en-US" spc="-65" dirty="0"/>
              <a:t> </a:t>
            </a:r>
            <a:r>
              <a:rPr lang="en-US" spc="-105" dirty="0"/>
              <a:t>section</a:t>
            </a:r>
            <a:endParaRPr lang="en-US" dirty="0"/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55" dirty="0"/>
              <a:t>Critical </a:t>
            </a:r>
            <a:r>
              <a:rPr lang="en-US" spc="-90" dirty="0"/>
              <a:t>section </a:t>
            </a:r>
            <a:r>
              <a:rPr lang="en-US" spc="-85" dirty="0"/>
              <a:t>problem </a:t>
            </a:r>
            <a:r>
              <a:rPr lang="en-US" spc="-165" dirty="0"/>
              <a:t>is </a:t>
            </a:r>
            <a:r>
              <a:rPr lang="en-US" spc="-35" dirty="0"/>
              <a:t>to </a:t>
            </a:r>
            <a:r>
              <a:rPr lang="en-US" spc="-145" dirty="0"/>
              <a:t>design </a:t>
            </a:r>
            <a:r>
              <a:rPr lang="en-US" spc="-85" dirty="0"/>
              <a:t>protocol </a:t>
            </a:r>
            <a:r>
              <a:rPr lang="en-US" spc="-35" dirty="0"/>
              <a:t>to </a:t>
            </a:r>
            <a:r>
              <a:rPr lang="en-US" spc="-155" dirty="0"/>
              <a:t>solve</a:t>
            </a:r>
            <a:r>
              <a:rPr lang="en-US" spc="35" dirty="0"/>
              <a:t> </a:t>
            </a:r>
            <a:r>
              <a:rPr lang="en-US" spc="-114" dirty="0"/>
              <a:t>this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945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7" y="84909"/>
            <a:ext cx="9601200" cy="842554"/>
          </a:xfrm>
        </p:spPr>
        <p:txBody>
          <a:bodyPr/>
          <a:lstStyle/>
          <a:p>
            <a:r>
              <a:rPr lang="en-IN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Banker’s</a:t>
            </a:r>
            <a:r>
              <a:rPr lang="en-IN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979714"/>
            <a:ext cx="11996057" cy="5695406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20" dirty="0">
                <a:latin typeface="Times New Roman"/>
                <a:cs typeface="Times New Roman"/>
              </a:rPr>
              <a:t>Multiple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35" dirty="0">
                <a:latin typeface="Times New Roman"/>
                <a:cs typeface="Times New Roman"/>
              </a:rPr>
              <a:t>instances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90" dirty="0">
                <a:latin typeface="Times New Roman"/>
                <a:cs typeface="Times New Roman"/>
              </a:rPr>
              <a:t>Each </a:t>
            </a:r>
            <a:r>
              <a:rPr lang="en-US" spc="-125" dirty="0">
                <a:latin typeface="Times New Roman"/>
                <a:cs typeface="Times New Roman"/>
              </a:rPr>
              <a:t>process </a:t>
            </a:r>
            <a:r>
              <a:rPr lang="en-US" spc="-114" dirty="0">
                <a:latin typeface="Times New Roman"/>
                <a:cs typeface="Times New Roman"/>
              </a:rPr>
              <a:t>must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55" dirty="0">
                <a:latin typeface="Times New Roman"/>
                <a:cs typeface="Times New Roman"/>
              </a:rPr>
              <a:t>priori </a:t>
            </a:r>
            <a:r>
              <a:rPr lang="en-US" spc="-150" dirty="0">
                <a:latin typeface="Times New Roman"/>
                <a:cs typeface="Times New Roman"/>
              </a:rPr>
              <a:t>claim maximum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35" dirty="0">
                <a:latin typeface="Times New Roman"/>
                <a:cs typeface="Times New Roman"/>
              </a:rPr>
              <a:t>use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10" dirty="0">
                <a:latin typeface="Times New Roman"/>
                <a:cs typeface="Times New Roman"/>
              </a:rPr>
              <a:t>When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125" dirty="0">
                <a:latin typeface="Times New Roman"/>
                <a:cs typeface="Times New Roman"/>
              </a:rPr>
              <a:t>process </a:t>
            </a:r>
            <a:r>
              <a:rPr lang="en-US" spc="-100" dirty="0">
                <a:latin typeface="Times New Roman"/>
                <a:cs typeface="Times New Roman"/>
              </a:rPr>
              <a:t>requests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95" dirty="0">
                <a:latin typeface="Times New Roman"/>
                <a:cs typeface="Times New Roman"/>
              </a:rPr>
              <a:t>resource </a:t>
            </a:r>
            <a:r>
              <a:rPr lang="en-US" spc="-45" dirty="0">
                <a:latin typeface="Times New Roman"/>
                <a:cs typeface="Times New Roman"/>
              </a:rPr>
              <a:t>it </a:t>
            </a:r>
            <a:r>
              <a:rPr lang="en-US" spc="-225" dirty="0">
                <a:latin typeface="Times New Roman"/>
                <a:cs typeface="Times New Roman"/>
              </a:rPr>
              <a:t>may </a:t>
            </a:r>
            <a:r>
              <a:rPr lang="en-US" spc="-204" dirty="0">
                <a:latin typeface="Times New Roman"/>
                <a:cs typeface="Times New Roman"/>
              </a:rPr>
              <a:t>have </a:t>
            </a:r>
            <a:r>
              <a:rPr lang="en-US" spc="-35" dirty="0">
                <a:latin typeface="Times New Roman"/>
                <a:cs typeface="Times New Roman"/>
              </a:rPr>
              <a:t>to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spc="-120" dirty="0">
                <a:latin typeface="Times New Roman"/>
                <a:cs typeface="Times New Roman"/>
              </a:rPr>
              <a:t>wait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10" dirty="0">
                <a:latin typeface="Times New Roman"/>
                <a:cs typeface="Times New Roman"/>
              </a:rPr>
              <a:t>When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125" dirty="0">
                <a:latin typeface="Times New Roman"/>
                <a:cs typeface="Times New Roman"/>
              </a:rPr>
              <a:t>process gets </a:t>
            </a:r>
            <a:r>
              <a:rPr lang="en-US" spc="-140" dirty="0">
                <a:latin typeface="Times New Roman"/>
                <a:cs typeface="Times New Roman"/>
              </a:rPr>
              <a:t>all </a:t>
            </a:r>
            <a:r>
              <a:rPr lang="en-US" spc="-95" dirty="0">
                <a:latin typeface="Times New Roman"/>
                <a:cs typeface="Times New Roman"/>
              </a:rPr>
              <a:t>its </a:t>
            </a:r>
            <a:r>
              <a:rPr lang="en-US" spc="-105" dirty="0">
                <a:latin typeface="Times New Roman"/>
                <a:cs typeface="Times New Roman"/>
              </a:rPr>
              <a:t>resources </a:t>
            </a:r>
            <a:r>
              <a:rPr lang="en-US" spc="-45" dirty="0">
                <a:latin typeface="Times New Roman"/>
                <a:cs typeface="Times New Roman"/>
              </a:rPr>
              <a:t>it </a:t>
            </a:r>
            <a:r>
              <a:rPr lang="en-US" spc="-114" dirty="0">
                <a:latin typeface="Times New Roman"/>
                <a:cs typeface="Times New Roman"/>
              </a:rPr>
              <a:t>must </a:t>
            </a:r>
            <a:r>
              <a:rPr lang="en-US" spc="-30" dirty="0">
                <a:latin typeface="Times New Roman"/>
                <a:cs typeface="Times New Roman"/>
              </a:rPr>
              <a:t>return </a:t>
            </a:r>
            <a:r>
              <a:rPr lang="en-US" spc="-470" dirty="0" smtClean="0">
                <a:latin typeface="Times New Roman"/>
                <a:cs typeface="Times New Roman"/>
              </a:rPr>
              <a:t>the    m  </a:t>
            </a:r>
            <a:r>
              <a:rPr lang="en-US" spc="-120" dirty="0">
                <a:latin typeface="Times New Roman"/>
                <a:cs typeface="Times New Roman"/>
              </a:rPr>
              <a:t>in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105" dirty="0">
                <a:latin typeface="Times New Roman"/>
                <a:cs typeface="Times New Roman"/>
              </a:rPr>
              <a:t>finite </a:t>
            </a:r>
            <a:r>
              <a:rPr lang="en-US" spc="-114" dirty="0">
                <a:latin typeface="Times New Roman"/>
                <a:cs typeface="Times New Roman"/>
              </a:rPr>
              <a:t>amount </a:t>
            </a:r>
            <a:r>
              <a:rPr lang="en-US" spc="-150" dirty="0">
                <a:latin typeface="Times New Roman"/>
                <a:cs typeface="Times New Roman"/>
              </a:rPr>
              <a:t>of</a:t>
            </a:r>
            <a:r>
              <a:rPr lang="en-US" spc="-240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time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277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5537"/>
            <a:ext cx="9601200" cy="1025434"/>
          </a:xfrm>
        </p:spPr>
        <p:txBody>
          <a:bodyPr>
            <a:normAutofit fontScale="90000"/>
          </a:bodyPr>
          <a:lstStyle/>
          <a:p>
            <a:r>
              <a:rPr lang="en-US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  <a:r>
              <a:rPr lang="en-US" b="1" spc="-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Banker’s</a:t>
            </a:r>
            <a:r>
              <a:rPr lang="en-US" b="1" spc="-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953589"/>
            <a:ext cx="11665132" cy="5904411"/>
          </a:xfrm>
        </p:spPr>
        <p:txBody>
          <a:bodyPr>
            <a:normAutofit/>
          </a:bodyPr>
          <a:lstStyle/>
          <a:p>
            <a:pPr marL="85852" indent="-457200">
              <a:lnSpc>
                <a:spcPct val="100000"/>
              </a:lnSpc>
              <a:spcBef>
                <a:spcPts val="226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processes,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resources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170" marR="238125" indent="-457200">
              <a:lnSpc>
                <a:spcPts val="2810"/>
              </a:lnSpc>
              <a:spcBef>
                <a:spcPts val="1060"/>
              </a:spcBef>
              <a:buClr>
                <a:schemeClr val="tx1"/>
              </a:buClr>
              <a:buSzPct val="84615"/>
              <a:buFont typeface="Arial" pitchFamily="34" charset="0"/>
              <a:buChar char="•"/>
              <a:tabLst>
                <a:tab pos="669925" algn="l"/>
              </a:tabLst>
            </a:pP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</a:t>
            </a:r>
            <a:r>
              <a:rPr lang="en-US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</a:t>
            </a:r>
            <a:r>
              <a:rPr lang="en-US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pc="-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40" baseline="-212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22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170" marR="276225" indent="-457200">
              <a:lnSpc>
                <a:spcPts val="2810"/>
              </a:lnSpc>
              <a:spcBef>
                <a:spcPts val="2065"/>
              </a:spcBef>
              <a:buClr>
                <a:schemeClr val="tx1"/>
              </a:buClr>
              <a:buSzPct val="84615"/>
              <a:buFont typeface="Arial" pitchFamily="34" charset="0"/>
              <a:buChar char="•"/>
              <a:tabLst>
                <a:tab pos="669925" algn="l"/>
                <a:tab pos="3125470" algn="l"/>
              </a:tabLst>
            </a:pP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matrix.	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pc="-1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450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</a:t>
            </a:r>
            <a:r>
              <a:rPr lang="en-US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40" baseline="-212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baseline="-212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170" marR="5080" indent="-457200">
              <a:lnSpc>
                <a:spcPts val="2810"/>
              </a:lnSpc>
              <a:spcBef>
                <a:spcPts val="1775"/>
              </a:spcBef>
              <a:buClr>
                <a:schemeClr val="tx1"/>
              </a:buClr>
              <a:buSzPct val="84615"/>
              <a:buFont typeface="Arial" pitchFamily="34" charset="0"/>
              <a:buChar char="•"/>
              <a:tabLst>
                <a:tab pos="669925" algn="l"/>
                <a:tab pos="4078604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Allocation:  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matrix.	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Allocation[</a:t>
            </a:r>
            <a:r>
              <a:rPr lang="en-US" spc="-1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450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70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40" baseline="-212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baseline="-212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170" indent="-457200">
              <a:lnSpc>
                <a:spcPts val="2965"/>
              </a:lnSpc>
              <a:spcBef>
                <a:spcPts val="1420"/>
              </a:spcBef>
              <a:buClr>
                <a:schemeClr val="tx1"/>
              </a:buClr>
              <a:buSzPct val="84615"/>
              <a:buFont typeface="Arial" pitchFamily="34" charset="0"/>
              <a:buChar char="•"/>
              <a:tabLst>
                <a:tab pos="669925" algn="l"/>
              </a:tabLst>
            </a:pP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Need: 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matrix.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Need [</a:t>
            </a:r>
            <a:r>
              <a:rPr lang="en-US" spc="-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450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pc="-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40" baseline="-212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240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marL="852170" indent="-457200">
              <a:lnSpc>
                <a:spcPts val="2965"/>
              </a:lnSpc>
              <a:spcBef>
                <a:spcPts val="1420"/>
              </a:spcBef>
              <a:buClr>
                <a:schemeClr val="tx1"/>
              </a:buClr>
              <a:buSzPct val="84615"/>
              <a:buFont typeface="Arial" pitchFamily="34" charset="0"/>
              <a:buChar char="•"/>
              <a:tabLst>
                <a:tab pos="669925" algn="l"/>
              </a:tabLst>
            </a:pP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Max[</a:t>
            </a:r>
            <a:r>
              <a:rPr lang="en-US" spc="-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52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2" y="97971"/>
            <a:ext cx="9601200" cy="829492"/>
          </a:xfrm>
        </p:spPr>
        <p:txBody>
          <a:bodyPr/>
          <a:lstStyle/>
          <a:p>
            <a:r>
              <a:rPr lang="en-IN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en-IN" b="1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731521"/>
            <a:ext cx="11416937" cy="6126480"/>
          </a:xfrm>
        </p:spPr>
        <p:txBody>
          <a:bodyPr>
            <a:no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spc="-3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</a:p>
          <a:p>
            <a:pPr marL="0" marR="5080" indent="0">
              <a:lnSpc>
                <a:spcPts val="2590"/>
              </a:lnSpc>
              <a:spcBef>
                <a:spcPts val="425"/>
              </a:spcBef>
              <a:buNone/>
              <a:tabLst>
                <a:tab pos="287020" algn="l"/>
              </a:tabLst>
            </a:pP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9437" indent="0">
              <a:lnSpc>
                <a:spcPct val="100000"/>
              </a:lnSpc>
              <a:spcBef>
                <a:spcPts val="190"/>
              </a:spcBef>
              <a:buNone/>
            </a:pPr>
            <a:r>
              <a:rPr lang="en-US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9437" indent="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pc="-1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pc="-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0">
              <a:lnSpc>
                <a:spcPct val="100000"/>
              </a:lnSpc>
              <a:spcBef>
                <a:spcPts val="155"/>
              </a:spcBef>
              <a:buNone/>
              <a:tabLst>
                <a:tab pos="810260" algn="l"/>
              </a:tabLst>
            </a:pPr>
            <a:r>
              <a:rPr lang="en-US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0">
              <a:lnSpc>
                <a:spcPct val="100000"/>
              </a:lnSpc>
              <a:spcBef>
                <a:spcPts val="215"/>
              </a:spcBef>
              <a:buNone/>
              <a:tabLst>
                <a:tab pos="835025" algn="l"/>
              </a:tabLst>
            </a:pPr>
            <a:r>
              <a:rPr lang="en-US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pc="-20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pc="-307" baseline="-2107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07" baseline="-210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52" indent="0">
              <a:lnSpc>
                <a:spcPct val="100000"/>
              </a:lnSpc>
              <a:spcBef>
                <a:spcPts val="60"/>
              </a:spcBef>
              <a:buNone/>
            </a:pP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pc="-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exists,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2735"/>
              </a:lnSpc>
              <a:spcBef>
                <a:spcPts val="1445"/>
              </a:spcBef>
              <a:buFont typeface="Arial" panose="020B0604020202020204" pitchFamily="34" charset="0"/>
              <a:buChar char="•"/>
              <a:tabLst>
                <a:tab pos="276860" algn="l"/>
              </a:tabLst>
            </a:pPr>
            <a:r>
              <a:rPr lang="en-US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pc="-307" baseline="-208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08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590"/>
              </a:lnSpc>
              <a:buNone/>
            </a:pP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Finish[</a:t>
            </a:r>
            <a:r>
              <a:rPr lang="en-US" spc="-2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35"/>
              </a:lnSpc>
              <a:buNone/>
            </a:pP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go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2735"/>
              </a:lnSpc>
              <a:buFont typeface="Arial" panose="020B0604020202020204" pitchFamily="34" charset="0"/>
              <a:buChar char="•"/>
            </a:pPr>
            <a:r>
              <a:rPr lang="en-US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pc="-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pc="-7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tSShe</a:t>
            </a:r>
            <a:r>
              <a:rPr lang="en-US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916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9601200" cy="888274"/>
          </a:xfrm>
        </p:spPr>
        <p:txBody>
          <a:bodyPr>
            <a:normAutofit fontScale="90000"/>
          </a:bodyPr>
          <a:lstStyle/>
          <a:p>
            <a:r>
              <a:rPr lang="en-US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Resource-Request </a:t>
            </a:r>
            <a:r>
              <a:rPr lang="en-US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spc="-75" baseline="-20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888273"/>
            <a:ext cx="11665131" cy="5773783"/>
          </a:xfrm>
        </p:spPr>
        <p:txBody>
          <a:bodyPr>
            <a:normAutofit/>
          </a:bodyPr>
          <a:lstStyle/>
          <a:p>
            <a:pPr marL="184912" indent="-457200">
              <a:lnSpc>
                <a:spcPts val="2965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866640" algn="l"/>
              </a:tabLst>
            </a:pPr>
            <a:r>
              <a:rPr lang="en-US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247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spc="-2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pc="-367" baseline="-212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67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</a:t>
            </a:r>
            <a:r>
              <a:rPr lang="en-US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442" baseline="-212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  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40" baseline="-212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baseline="-212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indent="-228600">
              <a:lnSpc>
                <a:spcPts val="2695"/>
              </a:lnSpc>
              <a:spcBef>
                <a:spcPts val="215"/>
              </a:spcBef>
              <a:buAutoNum type="arabicPeriod"/>
              <a:tabLst>
                <a:tab pos="652145" algn="l"/>
                <a:tab pos="653415" algn="l"/>
              </a:tabLst>
            </a:pP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2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pc="-337" baseline="-208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3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pc="-2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pc="-330" baseline="-208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30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695"/>
              </a:lnSpc>
              <a:buNone/>
            </a:pPr>
            <a:r>
              <a:rPr lang="en-US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condition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exceeded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marR="431800" indent="-228600">
              <a:lnSpc>
                <a:spcPts val="2510"/>
              </a:lnSpc>
              <a:spcBef>
                <a:spcPts val="580"/>
              </a:spcBef>
              <a:buAutoNum type="arabicPeriod" startAt="2"/>
              <a:tabLst>
                <a:tab pos="652145" algn="l"/>
                <a:tab pos="653415" algn="l"/>
                <a:tab pos="6054090" algn="l"/>
              </a:tabLst>
            </a:pP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2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25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</a:t>
            </a:r>
            <a:r>
              <a:rPr lang="en-US" spc="-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97" baseline="-208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209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aila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erwi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9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wait, </a:t>
            </a:r>
            <a:r>
              <a:rPr lang="en-US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marR="5080" indent="-228600">
              <a:lnSpc>
                <a:spcPts val="2590"/>
              </a:lnSpc>
              <a:spcBef>
                <a:spcPts val="425"/>
              </a:spcBef>
              <a:buAutoNum type="arabicPeriod" startAt="2"/>
              <a:tabLst>
                <a:tab pos="652145" algn="l"/>
                <a:tab pos="653415" algn="l"/>
              </a:tabLst>
            </a:pP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Pretend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419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3132" marR="2428875" indent="0">
              <a:lnSpc>
                <a:spcPct val="106700"/>
              </a:lnSpc>
              <a:buNone/>
            </a:pP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Request;  </a:t>
            </a:r>
            <a:r>
              <a:rPr lang="en-US" spc="-1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pc="-254" baseline="-213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54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1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pc="-254" baseline="-213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54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pc="-247" baseline="-213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pc="-1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pc="-270" baseline="-213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70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pc="-1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pc="-277" baseline="-213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6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pc="-277" baseline="-213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940" lvl="1">
              <a:lnSpc>
                <a:spcPct val="100000"/>
              </a:lnSpc>
              <a:spcBef>
                <a:spcPts val="130"/>
              </a:spcBef>
              <a:buClr>
                <a:schemeClr val="tx1"/>
              </a:buClr>
              <a:buSzPct val="100000"/>
              <a:tabLst>
                <a:tab pos="561975" algn="l"/>
              </a:tabLst>
            </a:pP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940" lvl="1">
              <a:lnSpc>
                <a:spcPct val="100000"/>
              </a:lnSpc>
              <a:spcBef>
                <a:spcPts val="40"/>
              </a:spcBef>
              <a:buClr>
                <a:schemeClr val="tx1"/>
              </a:buClr>
              <a:buSzPct val="100000"/>
              <a:tabLst>
                <a:tab pos="561975" algn="l"/>
              </a:tabLst>
            </a:pP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wait,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992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48" y="97972"/>
            <a:ext cx="9601200" cy="920931"/>
          </a:xfrm>
        </p:spPr>
        <p:txBody>
          <a:bodyPr/>
          <a:lstStyle/>
          <a:p>
            <a:r>
              <a:rPr lang="en-IN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Banker’s</a:t>
            </a:r>
            <a:r>
              <a:rPr lang="en-IN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7" y="901337"/>
            <a:ext cx="11129555" cy="5617029"/>
          </a:xfrm>
        </p:spPr>
        <p:txBody>
          <a:bodyPr/>
          <a:lstStyle/>
          <a:p>
            <a:pPr marL="422909" marR="3495675" indent="-410845">
              <a:lnSpc>
                <a:spcPct val="1108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287020" algn="l"/>
              </a:tabLst>
            </a:pPr>
            <a:r>
              <a:rPr lang="en-US" spc="-105" dirty="0">
                <a:latin typeface="Times New Roman"/>
                <a:cs typeface="Times New Roman"/>
              </a:rPr>
              <a:t>5 </a:t>
            </a:r>
            <a:r>
              <a:rPr lang="en-US" spc="-120" dirty="0">
                <a:latin typeface="Times New Roman"/>
                <a:cs typeface="Times New Roman"/>
              </a:rPr>
              <a:t>processes </a:t>
            </a:r>
            <a:r>
              <a:rPr lang="en-US" i="1" spc="-285" dirty="0">
                <a:latin typeface="Times New Roman"/>
                <a:cs typeface="Times New Roman"/>
              </a:rPr>
              <a:t>P</a:t>
            </a:r>
            <a:r>
              <a:rPr lang="en-US" spc="-427" baseline="-20833" dirty="0">
                <a:latin typeface="Times New Roman"/>
                <a:cs typeface="Times New Roman"/>
              </a:rPr>
              <a:t>0 </a:t>
            </a:r>
            <a:r>
              <a:rPr lang="en-US" spc="-95" dirty="0">
                <a:latin typeface="Times New Roman"/>
                <a:cs typeface="Times New Roman"/>
              </a:rPr>
              <a:t>through </a:t>
            </a:r>
            <a:r>
              <a:rPr lang="en-US" i="1" spc="-180" dirty="0">
                <a:latin typeface="Times New Roman"/>
                <a:cs typeface="Times New Roman"/>
              </a:rPr>
              <a:t>P</a:t>
            </a:r>
            <a:r>
              <a:rPr lang="en-US" spc="-270" baseline="-20833" dirty="0">
                <a:latin typeface="Times New Roman"/>
                <a:cs typeface="Times New Roman"/>
              </a:rPr>
              <a:t>4</a:t>
            </a:r>
            <a:r>
              <a:rPr lang="en-US" spc="-180" dirty="0">
                <a:latin typeface="Times New Roman"/>
                <a:cs typeface="Times New Roman"/>
              </a:rPr>
              <a:t>;  </a:t>
            </a:r>
            <a:r>
              <a:rPr lang="en-US" spc="-105" dirty="0">
                <a:latin typeface="Times New Roman"/>
                <a:cs typeface="Times New Roman"/>
              </a:rPr>
              <a:t>3 </a:t>
            </a:r>
            <a:r>
              <a:rPr lang="en-US" spc="-85" dirty="0">
                <a:latin typeface="Times New Roman"/>
                <a:cs typeface="Times New Roman"/>
              </a:rPr>
              <a:t>resource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types:</a:t>
            </a:r>
            <a:endParaRPr lang="en-US" dirty="0">
              <a:latin typeface="Times New Roman"/>
              <a:cs typeface="Times New Roman"/>
            </a:endParaRPr>
          </a:p>
          <a:p>
            <a:pPr marL="80645" marR="5080" indent="0">
              <a:lnSpc>
                <a:spcPts val="3190"/>
              </a:lnSpc>
              <a:spcBef>
                <a:spcPts val="160"/>
              </a:spcBef>
              <a:buNone/>
            </a:pPr>
            <a:r>
              <a:rPr lang="en-US" i="1" spc="-340" dirty="0" smtClean="0">
                <a:latin typeface="Times New Roman"/>
                <a:cs typeface="Times New Roman"/>
              </a:rPr>
              <a:t>	A </a:t>
            </a:r>
            <a:r>
              <a:rPr lang="en-US" spc="-85" dirty="0">
                <a:latin typeface="Times New Roman"/>
                <a:cs typeface="Times New Roman"/>
              </a:rPr>
              <a:t>(10 </a:t>
            </a:r>
            <a:r>
              <a:rPr lang="en-US" spc="-95" dirty="0">
                <a:latin typeface="Times New Roman"/>
                <a:cs typeface="Times New Roman"/>
              </a:rPr>
              <a:t>instances), </a:t>
            </a:r>
            <a:r>
              <a:rPr lang="en-US" i="1" spc="-370" dirty="0">
                <a:latin typeface="Times New Roman"/>
                <a:cs typeface="Times New Roman"/>
              </a:rPr>
              <a:t>B </a:t>
            </a:r>
            <a:r>
              <a:rPr lang="en-US" spc="-90" dirty="0">
                <a:latin typeface="Times New Roman"/>
                <a:cs typeface="Times New Roman"/>
              </a:rPr>
              <a:t>(5instances), </a:t>
            </a:r>
            <a:r>
              <a:rPr lang="en-US" spc="-135" dirty="0">
                <a:latin typeface="Times New Roman"/>
                <a:cs typeface="Times New Roman"/>
              </a:rPr>
              <a:t>and </a:t>
            </a:r>
            <a:r>
              <a:rPr lang="en-US" i="1" spc="-425" dirty="0">
                <a:latin typeface="Times New Roman"/>
                <a:cs typeface="Times New Roman"/>
              </a:rPr>
              <a:t>C </a:t>
            </a:r>
            <a:r>
              <a:rPr lang="en-US" spc="-75" dirty="0">
                <a:latin typeface="Times New Roman"/>
                <a:cs typeface="Times New Roman"/>
              </a:rPr>
              <a:t>(7 </a:t>
            </a:r>
            <a:r>
              <a:rPr lang="en-US" spc="-114" dirty="0">
                <a:latin typeface="Times New Roman"/>
                <a:cs typeface="Times New Roman"/>
              </a:rPr>
              <a:t>instances) </a:t>
            </a:r>
          </a:p>
          <a:p>
            <a:pPr marL="80645" marR="5080" indent="0">
              <a:lnSpc>
                <a:spcPts val="3190"/>
              </a:lnSpc>
              <a:spcBef>
                <a:spcPts val="160"/>
              </a:spcBef>
              <a:buNone/>
            </a:pP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114" dirty="0" smtClean="0">
                <a:latin typeface="Times New Roman"/>
                <a:cs typeface="Times New Roman"/>
              </a:rPr>
              <a:t>	</a:t>
            </a:r>
            <a:r>
              <a:rPr lang="en-US" spc="-140" dirty="0" smtClean="0">
                <a:latin typeface="Times New Roman"/>
                <a:cs typeface="Times New Roman"/>
              </a:rPr>
              <a:t>Snapshot </a:t>
            </a:r>
            <a:r>
              <a:rPr lang="en-US" spc="-90" dirty="0">
                <a:latin typeface="Times New Roman"/>
                <a:cs typeface="Times New Roman"/>
              </a:rPr>
              <a:t>at </a:t>
            </a:r>
            <a:r>
              <a:rPr lang="en-US" spc="-85" dirty="0">
                <a:latin typeface="Times New Roman"/>
                <a:cs typeface="Times New Roman"/>
              </a:rPr>
              <a:t>time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i="1" spc="-65" dirty="0">
                <a:latin typeface="Times New Roman"/>
                <a:cs typeface="Times New Roman"/>
              </a:rPr>
              <a:t>T</a:t>
            </a:r>
            <a:r>
              <a:rPr lang="en-US" spc="-97" baseline="-20833" dirty="0">
                <a:latin typeface="Times New Roman"/>
                <a:cs typeface="Times New Roman"/>
              </a:rPr>
              <a:t>0</a:t>
            </a:r>
            <a:r>
              <a:rPr lang="en-US" spc="-65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42" y="2708036"/>
            <a:ext cx="5950212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45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3" y="176348"/>
            <a:ext cx="9601200" cy="986246"/>
          </a:xfrm>
        </p:spPr>
        <p:txBody>
          <a:bodyPr/>
          <a:lstStyle/>
          <a:p>
            <a:r>
              <a:rPr lang="en-IN" spc="-120" dirty="0"/>
              <a:t>Example</a:t>
            </a:r>
            <a:r>
              <a:rPr lang="en-IN" spc="-195" dirty="0"/>
              <a:t> </a:t>
            </a:r>
            <a:r>
              <a:rPr lang="en-IN" spc="-235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97" y="901337"/>
            <a:ext cx="11155680" cy="58652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pc="-7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content </a:t>
            </a:r>
            <a:r>
              <a:rPr lang="en-US" spc="-14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spc="-7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pc="-80" dirty="0">
                <a:solidFill>
                  <a:srgbClr val="000000"/>
                </a:solidFill>
                <a:latin typeface="Times New Roman"/>
                <a:cs typeface="Times New Roman"/>
              </a:rPr>
              <a:t>matrix </a:t>
            </a:r>
            <a:r>
              <a:rPr lang="en-US" i="1" spc="-260" dirty="0">
                <a:solidFill>
                  <a:srgbClr val="000000"/>
                </a:solidFill>
                <a:latin typeface="Times New Roman"/>
                <a:cs typeface="Times New Roman"/>
              </a:rPr>
              <a:t>Need </a:t>
            </a:r>
            <a:r>
              <a:rPr lang="en-US" spc="-15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lang="en-US" spc="-114" dirty="0">
                <a:solidFill>
                  <a:srgbClr val="000000"/>
                </a:solidFill>
                <a:latin typeface="Times New Roman"/>
                <a:cs typeface="Times New Roman"/>
              </a:rPr>
              <a:t>defined </a:t>
            </a:r>
            <a:r>
              <a:rPr lang="en-US" spc="-35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lang="en-US" spc="-110" dirty="0">
                <a:solidFill>
                  <a:srgbClr val="000000"/>
                </a:solidFill>
                <a:latin typeface="Times New Roman"/>
                <a:cs typeface="Times New Roman"/>
              </a:rPr>
              <a:t>be </a:t>
            </a:r>
            <a:r>
              <a:rPr lang="en-US" i="1" spc="-300" dirty="0">
                <a:solidFill>
                  <a:srgbClr val="000000"/>
                </a:solidFill>
                <a:latin typeface="Times New Roman"/>
                <a:cs typeface="Times New Roman"/>
              </a:rPr>
              <a:t>Max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i="1" spc="-2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Allocation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355600" marR="5080" indent="-342900">
              <a:lnSpc>
                <a:spcPts val="2310"/>
              </a:lnSpc>
              <a:spcBef>
                <a:spcPts val="650"/>
              </a:spcBef>
              <a:buFont typeface="Arial" pitchFamily="34" charset="0"/>
              <a:buChar char="•"/>
              <a:tabLst>
                <a:tab pos="286385" algn="l"/>
              </a:tabLst>
            </a:pPr>
            <a:r>
              <a:rPr lang="en-US" spc="-120" dirty="0">
                <a:latin typeface="Times New Roman"/>
                <a:cs typeface="Times New Roman"/>
              </a:rPr>
              <a:t>The </a:t>
            </a:r>
            <a:r>
              <a:rPr lang="en-US" spc="-130" dirty="0">
                <a:latin typeface="Times New Roman"/>
                <a:cs typeface="Times New Roman"/>
              </a:rPr>
              <a:t>system </a:t>
            </a:r>
            <a:r>
              <a:rPr lang="en-US" spc="-150" dirty="0">
                <a:latin typeface="Times New Roman"/>
                <a:cs typeface="Times New Roman"/>
              </a:rPr>
              <a:t>is </a:t>
            </a:r>
            <a:r>
              <a:rPr lang="en-US" spc="-110" dirty="0">
                <a:latin typeface="Times New Roman"/>
                <a:cs typeface="Times New Roman"/>
              </a:rPr>
              <a:t>in </a:t>
            </a:r>
            <a:r>
              <a:rPr lang="en-US" spc="-190" dirty="0">
                <a:latin typeface="Times New Roman"/>
                <a:cs typeface="Times New Roman"/>
              </a:rPr>
              <a:t>a </a:t>
            </a:r>
            <a:r>
              <a:rPr lang="en-US" spc="-160" dirty="0">
                <a:latin typeface="Times New Roman"/>
                <a:cs typeface="Times New Roman"/>
              </a:rPr>
              <a:t>safe </a:t>
            </a:r>
            <a:r>
              <a:rPr lang="en-US" spc="-85" dirty="0">
                <a:latin typeface="Times New Roman"/>
                <a:cs typeface="Times New Roman"/>
              </a:rPr>
              <a:t>state </a:t>
            </a:r>
            <a:r>
              <a:rPr lang="en-US" spc="-130" dirty="0">
                <a:latin typeface="Times New Roman"/>
                <a:cs typeface="Times New Roman"/>
              </a:rPr>
              <a:t>since </a:t>
            </a:r>
            <a:r>
              <a:rPr lang="en-US" spc="-70" dirty="0">
                <a:latin typeface="Times New Roman"/>
                <a:cs typeface="Times New Roman"/>
              </a:rPr>
              <a:t>the </a:t>
            </a:r>
            <a:r>
              <a:rPr lang="en-US" spc="-120" dirty="0">
                <a:latin typeface="Times New Roman"/>
                <a:cs typeface="Times New Roman"/>
              </a:rPr>
              <a:t>sequence</a:t>
            </a:r>
          </a:p>
          <a:p>
            <a:pPr marL="0" marR="5080" indent="0">
              <a:lnSpc>
                <a:spcPts val="2310"/>
              </a:lnSpc>
              <a:spcBef>
                <a:spcPts val="650"/>
              </a:spcBef>
              <a:buNone/>
              <a:tabLst>
                <a:tab pos="286385" algn="l"/>
              </a:tabLst>
            </a:pPr>
            <a:r>
              <a:rPr lang="en-US" spc="245" dirty="0" smtClean="0">
                <a:latin typeface="Times New Roman"/>
                <a:cs typeface="Times New Roman"/>
              </a:rPr>
              <a:t>    &lt;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1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3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4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2</a:t>
            </a:r>
            <a:r>
              <a:rPr lang="en-US" spc="-160" dirty="0">
                <a:latin typeface="Times New Roman"/>
                <a:cs typeface="Times New Roman"/>
              </a:rPr>
              <a:t>,  </a:t>
            </a:r>
            <a:r>
              <a:rPr lang="en-US" i="1" spc="-110" dirty="0">
                <a:latin typeface="Times New Roman"/>
                <a:cs typeface="Times New Roman"/>
              </a:rPr>
              <a:t>P</a:t>
            </a:r>
            <a:r>
              <a:rPr lang="en-US" spc="-165" baseline="-20833" dirty="0">
                <a:latin typeface="Times New Roman"/>
                <a:cs typeface="Times New Roman"/>
              </a:rPr>
              <a:t>0</a:t>
            </a:r>
            <a:r>
              <a:rPr lang="en-US" spc="-110" dirty="0">
                <a:latin typeface="Times New Roman"/>
                <a:cs typeface="Times New Roman"/>
              </a:rPr>
              <a:t>&gt; </a:t>
            </a:r>
            <a:r>
              <a:rPr lang="en-US" spc="-140" dirty="0">
                <a:latin typeface="Times New Roman"/>
                <a:cs typeface="Times New Roman"/>
              </a:rPr>
              <a:t>satisfies </a:t>
            </a:r>
            <a:r>
              <a:rPr lang="en-US" spc="-135" dirty="0">
                <a:latin typeface="Times New Roman"/>
                <a:cs typeface="Times New Roman"/>
              </a:rPr>
              <a:t>safety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60" dirty="0">
                <a:latin typeface="Times New Roman"/>
                <a:cs typeface="Times New Roman"/>
              </a:rPr>
              <a:t>criteria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46" y="1792082"/>
            <a:ext cx="2798307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240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372292"/>
            <a:ext cx="9601200" cy="803366"/>
          </a:xfrm>
        </p:spPr>
        <p:txBody>
          <a:bodyPr/>
          <a:lstStyle/>
          <a:p>
            <a:r>
              <a:rPr lang="en-IN" spc="-55" dirty="0"/>
              <a:t>Deadlock</a:t>
            </a:r>
            <a:r>
              <a:rPr lang="en-IN" spc="-270" dirty="0"/>
              <a:t> </a:t>
            </a:r>
            <a:r>
              <a:rPr lang="en-IN" spc="-130" dirty="0"/>
              <a:t>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397726"/>
            <a:ext cx="10776857" cy="5460274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75" dirty="0"/>
              <a:t>Allow </a:t>
            </a:r>
            <a:r>
              <a:rPr lang="en-US" spc="-140" dirty="0"/>
              <a:t>system </a:t>
            </a:r>
            <a:r>
              <a:rPr lang="en-US" spc="-35" dirty="0"/>
              <a:t>to </a:t>
            </a:r>
            <a:r>
              <a:rPr lang="en-US" spc="-50" dirty="0"/>
              <a:t>enter </a:t>
            </a:r>
            <a:r>
              <a:rPr lang="en-US" spc="-130" dirty="0"/>
              <a:t>deadlock</a:t>
            </a:r>
            <a:r>
              <a:rPr lang="en-US" spc="45" dirty="0"/>
              <a:t> </a:t>
            </a:r>
            <a:r>
              <a:rPr lang="en-US" spc="-145" dirty="0"/>
              <a:t>state</a:t>
            </a:r>
            <a:endParaRPr lang="en-US" dirty="0"/>
          </a:p>
          <a:p>
            <a:pPr>
              <a:lnSpc>
                <a:spcPct val="100000"/>
              </a:lnSpc>
              <a:spcBef>
                <a:spcPts val="4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marL="469900" indent="-457200">
              <a:lnSpc>
                <a:spcPct val="100000"/>
              </a:lnSpc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90" dirty="0"/>
              <a:t>Detection</a:t>
            </a:r>
            <a:r>
              <a:rPr lang="en-US" spc="-80" dirty="0"/>
              <a:t> </a:t>
            </a:r>
            <a:r>
              <a:rPr lang="en-US" spc="-110" dirty="0"/>
              <a:t>algorithm</a:t>
            </a:r>
            <a:endParaRPr lang="en-US" dirty="0"/>
          </a:p>
          <a:p>
            <a:pPr>
              <a:lnSpc>
                <a:spcPct val="100000"/>
              </a:lnSpc>
              <a:spcBef>
                <a:spcPts val="4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marL="469900" indent="-457200">
              <a:lnSpc>
                <a:spcPct val="100000"/>
              </a:lnSpc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50" dirty="0"/>
              <a:t>Recovery</a:t>
            </a:r>
            <a:r>
              <a:rPr lang="en-US" spc="-70" dirty="0"/>
              <a:t> </a:t>
            </a:r>
            <a:r>
              <a:rPr lang="en-US" spc="-140" dirty="0"/>
              <a:t>scheme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638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176349"/>
            <a:ext cx="9431383" cy="842554"/>
          </a:xfrm>
        </p:spPr>
        <p:txBody>
          <a:bodyPr/>
          <a:lstStyle/>
          <a:p>
            <a:r>
              <a:rPr lang="en-US" spc="-45" dirty="0"/>
              <a:t>Single </a:t>
            </a:r>
            <a:r>
              <a:rPr lang="en-US" spc="-55" dirty="0"/>
              <a:t>Instance </a:t>
            </a:r>
            <a:r>
              <a:rPr lang="en-US" spc="-160" dirty="0"/>
              <a:t>of </a:t>
            </a:r>
            <a:r>
              <a:rPr lang="en-US" spc="-20" dirty="0"/>
              <a:t>Each </a:t>
            </a:r>
            <a:r>
              <a:rPr lang="en-US" spc="-50" dirty="0"/>
              <a:t>Resource</a:t>
            </a:r>
            <a:r>
              <a:rPr lang="en-US" spc="-680" dirty="0"/>
              <a:t> </a:t>
            </a:r>
            <a:r>
              <a:rPr lang="en-US" spc="-260" dirty="0"/>
              <a:t>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5" y="1018903"/>
            <a:ext cx="10933611" cy="5617028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565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50" dirty="0"/>
              <a:t>Maintain </a:t>
            </a:r>
            <a:r>
              <a:rPr lang="en-US" i="1" spc="-215" dirty="0"/>
              <a:t>wait-for</a:t>
            </a:r>
            <a:r>
              <a:rPr lang="en-US" i="1" spc="-10" dirty="0"/>
              <a:t> </a:t>
            </a:r>
            <a:r>
              <a:rPr lang="en-US" spc="-130" dirty="0"/>
              <a:t>graph</a:t>
            </a:r>
            <a:endParaRPr lang="en-US" dirty="0"/>
          </a:p>
          <a:p>
            <a:pPr marL="789940" lvl="1">
              <a:lnSpc>
                <a:spcPct val="100000"/>
              </a:lnSpc>
              <a:spcBef>
                <a:spcPts val="430"/>
              </a:spcBef>
              <a:buClr>
                <a:schemeClr val="tx1"/>
              </a:buClr>
              <a:buSzPct val="125000"/>
              <a:tabLst>
                <a:tab pos="561975" algn="l"/>
              </a:tabLst>
            </a:pPr>
            <a:r>
              <a:rPr lang="en-US" spc="-125" dirty="0"/>
              <a:t>Nodes </a:t>
            </a:r>
            <a:r>
              <a:rPr lang="en-US" spc="-95" dirty="0"/>
              <a:t>are</a:t>
            </a:r>
            <a:r>
              <a:rPr lang="en-US" spc="-15" dirty="0"/>
              <a:t> </a:t>
            </a:r>
            <a:r>
              <a:rPr lang="en-US" spc="-120" dirty="0"/>
              <a:t>processes</a:t>
            </a:r>
            <a:endParaRPr lang="en-US" dirty="0"/>
          </a:p>
          <a:p>
            <a:pPr marL="789940" lvl="1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SzPct val="125000"/>
              <a:tabLst>
                <a:tab pos="561975" algn="l"/>
                <a:tab pos="1481455" algn="l"/>
              </a:tabLst>
            </a:pPr>
            <a:r>
              <a:rPr lang="en-US" i="1" spc="-280" dirty="0"/>
              <a:t>P</a:t>
            </a:r>
            <a:r>
              <a:rPr lang="en-US" i="1" spc="-419" baseline="-20833" dirty="0"/>
              <a:t>i   </a:t>
            </a:r>
            <a:r>
              <a:rPr lang="en-US" i="1" spc="-254" baseline="-20833" dirty="0"/>
              <a:t> </a:t>
            </a:r>
            <a:r>
              <a:rPr lang="en-US" dirty="0"/>
              <a:t>=&gt;</a:t>
            </a:r>
            <a:r>
              <a:rPr lang="en-US" spc="-15" dirty="0"/>
              <a:t> </a:t>
            </a:r>
            <a:r>
              <a:rPr lang="en-US" i="1" spc="-280" dirty="0" err="1"/>
              <a:t>P</a:t>
            </a:r>
            <a:r>
              <a:rPr lang="en-US" i="1" spc="-419" baseline="-20833" dirty="0" err="1"/>
              <a:t>j</a:t>
            </a:r>
            <a:r>
              <a:rPr lang="en-US" i="1" spc="-419" baseline="-20833" dirty="0"/>
              <a:t>	</a:t>
            </a:r>
            <a:r>
              <a:rPr lang="en-US" spc="-150" dirty="0"/>
              <a:t>if </a:t>
            </a:r>
            <a:r>
              <a:rPr lang="en-US" i="1" spc="-280" dirty="0"/>
              <a:t>P</a:t>
            </a:r>
            <a:r>
              <a:rPr lang="en-US" i="1" spc="-419" baseline="-20833" dirty="0"/>
              <a:t>i </a:t>
            </a:r>
            <a:r>
              <a:rPr lang="en-US" spc="-150" dirty="0"/>
              <a:t>is </a:t>
            </a:r>
            <a:r>
              <a:rPr lang="en-US" spc="-130" dirty="0"/>
              <a:t>waiting </a:t>
            </a:r>
            <a:r>
              <a:rPr lang="en-US" spc="-85" dirty="0"/>
              <a:t>for</a:t>
            </a:r>
            <a:r>
              <a:rPr lang="en-US" spc="125" dirty="0"/>
              <a:t> </a:t>
            </a:r>
            <a:r>
              <a:rPr lang="en-US" i="1" spc="-280" dirty="0" err="1"/>
              <a:t>P</a:t>
            </a:r>
            <a:r>
              <a:rPr lang="en-US" i="1" spc="-419" baseline="-20833" dirty="0" err="1"/>
              <a:t>j</a:t>
            </a:r>
            <a:endParaRPr lang="en-US" baseline="-20833" dirty="0"/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chemeClr val="tx1"/>
              </a:buClr>
              <a:buSzPct val="125000"/>
            </a:pPr>
            <a:endParaRPr lang="en-US" dirty="0"/>
          </a:p>
          <a:p>
            <a:pPr marL="469900" marR="5080" indent="-457200">
              <a:lnSpc>
                <a:spcPct val="100000"/>
              </a:lnSpc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35" dirty="0"/>
              <a:t>Periodically </a:t>
            </a:r>
            <a:r>
              <a:rPr lang="en-US" spc="-165" dirty="0"/>
              <a:t>invoke </a:t>
            </a:r>
            <a:r>
              <a:rPr lang="en-US" spc="-160" dirty="0"/>
              <a:t>an </a:t>
            </a:r>
            <a:r>
              <a:rPr lang="en-US" spc="-110" dirty="0"/>
              <a:t>algorithm </a:t>
            </a:r>
            <a:r>
              <a:rPr lang="en-US" spc="-85" dirty="0"/>
              <a:t>that </a:t>
            </a:r>
            <a:r>
              <a:rPr lang="en-US" spc="-130" dirty="0"/>
              <a:t>searches </a:t>
            </a:r>
            <a:r>
              <a:rPr lang="en-US" spc="-95" dirty="0"/>
              <a:t>for </a:t>
            </a:r>
            <a:r>
              <a:rPr lang="en-US" spc="-204" dirty="0"/>
              <a:t>a </a:t>
            </a:r>
            <a:r>
              <a:rPr lang="en-US" spc="-145" dirty="0"/>
              <a:t>cycle </a:t>
            </a:r>
            <a:r>
              <a:rPr lang="en-US" spc="-480" dirty="0" err="1"/>
              <a:t>i</a:t>
            </a:r>
            <a:r>
              <a:rPr lang="en-US" spc="-480" dirty="0"/>
              <a:t>  n  </a:t>
            </a:r>
            <a:r>
              <a:rPr lang="en-US" spc="-75" dirty="0"/>
              <a:t>the </a:t>
            </a:r>
            <a:r>
              <a:rPr lang="en-US" spc="-90" dirty="0"/>
              <a:t>graph. </a:t>
            </a:r>
            <a:r>
              <a:rPr lang="en-US" spc="-190" dirty="0"/>
              <a:t>If </a:t>
            </a:r>
            <a:r>
              <a:rPr lang="en-US" spc="-65" dirty="0"/>
              <a:t>there </a:t>
            </a:r>
            <a:r>
              <a:rPr lang="en-US" spc="-165" dirty="0"/>
              <a:t>is </a:t>
            </a:r>
            <a:r>
              <a:rPr lang="en-US" spc="-204" dirty="0"/>
              <a:t>a </a:t>
            </a:r>
            <a:r>
              <a:rPr lang="en-US" spc="-110" dirty="0"/>
              <a:t>cycle, </a:t>
            </a:r>
            <a:r>
              <a:rPr lang="en-US" spc="-65" dirty="0"/>
              <a:t>there </a:t>
            </a:r>
            <a:r>
              <a:rPr lang="en-US" spc="-114" dirty="0"/>
              <a:t>exists </a:t>
            </a:r>
            <a:r>
              <a:rPr lang="en-US" spc="-204" dirty="0"/>
              <a:t>a</a:t>
            </a:r>
            <a:r>
              <a:rPr lang="en-US" spc="-265" dirty="0"/>
              <a:t> </a:t>
            </a:r>
            <a:r>
              <a:rPr lang="en-US" spc="-130" dirty="0"/>
              <a:t>deadlock</a:t>
            </a:r>
            <a:endParaRPr lang="en-US" dirty="0"/>
          </a:p>
          <a:p>
            <a:pPr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marL="469900" marR="63500" indent="-4572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225" dirty="0"/>
              <a:t>An </a:t>
            </a:r>
            <a:r>
              <a:rPr lang="en-US" spc="-110" dirty="0"/>
              <a:t>algorithm </a:t>
            </a:r>
            <a:r>
              <a:rPr lang="en-US" spc="-35" dirty="0"/>
              <a:t>to </a:t>
            </a:r>
            <a:r>
              <a:rPr lang="en-US" spc="-65" dirty="0"/>
              <a:t>detect </a:t>
            </a:r>
            <a:r>
              <a:rPr lang="en-US" spc="-204" dirty="0"/>
              <a:t>a </a:t>
            </a:r>
            <a:r>
              <a:rPr lang="en-US" spc="-145" dirty="0"/>
              <a:t>cycle </a:t>
            </a:r>
            <a:r>
              <a:rPr lang="en-US" spc="-120" dirty="0"/>
              <a:t>in </a:t>
            </a:r>
            <a:r>
              <a:rPr lang="en-US" spc="-204" dirty="0"/>
              <a:t>a </a:t>
            </a:r>
            <a:r>
              <a:rPr lang="en-US" spc="-130" dirty="0"/>
              <a:t>graph </a:t>
            </a:r>
            <a:r>
              <a:rPr lang="en-US" spc="-95" dirty="0"/>
              <a:t>requires </a:t>
            </a:r>
            <a:r>
              <a:rPr lang="en-US" spc="-160" dirty="0"/>
              <a:t>an </a:t>
            </a:r>
            <a:r>
              <a:rPr lang="en-US" spc="-85" dirty="0"/>
              <a:t>order  </a:t>
            </a:r>
            <a:r>
              <a:rPr lang="en-US" spc="-155" dirty="0"/>
              <a:t>of </a:t>
            </a:r>
            <a:r>
              <a:rPr lang="en-US" i="1" spc="-145" dirty="0"/>
              <a:t>n</a:t>
            </a:r>
            <a:r>
              <a:rPr lang="en-US" spc="-217" baseline="26143" dirty="0"/>
              <a:t>2 </a:t>
            </a:r>
            <a:r>
              <a:rPr lang="en-US" spc="-85" dirty="0"/>
              <a:t>operations, </a:t>
            </a:r>
            <a:r>
              <a:rPr lang="en-US" spc="-100" dirty="0"/>
              <a:t>where </a:t>
            </a:r>
            <a:r>
              <a:rPr lang="en-US" i="1" spc="-215" dirty="0"/>
              <a:t>n </a:t>
            </a:r>
            <a:r>
              <a:rPr lang="en-US" spc="-165" dirty="0"/>
              <a:t>is </a:t>
            </a:r>
            <a:r>
              <a:rPr lang="en-US" spc="-75" dirty="0"/>
              <a:t>the </a:t>
            </a:r>
            <a:r>
              <a:rPr lang="en-US" spc="-100" dirty="0"/>
              <a:t>number </a:t>
            </a:r>
            <a:r>
              <a:rPr lang="en-US" spc="-150" dirty="0"/>
              <a:t>of </a:t>
            </a:r>
            <a:r>
              <a:rPr lang="en-US" spc="-100" dirty="0"/>
              <a:t>vertices </a:t>
            </a:r>
            <a:r>
              <a:rPr lang="en-US" spc="-120" dirty="0"/>
              <a:t>in </a:t>
            </a:r>
            <a:r>
              <a:rPr lang="en-US" spc="-75" dirty="0"/>
              <a:t>the  </a:t>
            </a:r>
            <a:r>
              <a:rPr lang="en-US" spc="-130" dirty="0"/>
              <a:t>graph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536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51" y="209006"/>
            <a:ext cx="11077304" cy="1110343"/>
          </a:xfrm>
        </p:spPr>
        <p:txBody>
          <a:bodyPr>
            <a:normAutofit fontScale="90000"/>
          </a:bodyPr>
          <a:lstStyle/>
          <a:p>
            <a:r>
              <a:rPr lang="en-US" spc="-85" dirty="0"/>
              <a:t>Resource-Allocation </a:t>
            </a:r>
            <a:r>
              <a:rPr lang="en-US" spc="-60" dirty="0"/>
              <a:t>Graph</a:t>
            </a:r>
            <a:r>
              <a:rPr lang="en-US" spc="-120" dirty="0"/>
              <a:t> </a:t>
            </a:r>
            <a:r>
              <a:rPr lang="en-US" spc="-20" dirty="0" smtClean="0"/>
              <a:t>and </a:t>
            </a:r>
            <a:r>
              <a:rPr lang="en-US" spc="-155" dirty="0" smtClean="0"/>
              <a:t>Wait-for</a:t>
            </a:r>
            <a:r>
              <a:rPr lang="en-US" spc="-120" dirty="0" smtClean="0"/>
              <a:t> </a:t>
            </a:r>
            <a:r>
              <a:rPr lang="en-US" spc="-60" dirty="0"/>
              <a:t>Graph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1" y="1812473"/>
            <a:ext cx="6322422" cy="3834716"/>
          </a:xfrm>
        </p:spPr>
      </p:pic>
      <p:sp>
        <p:nvSpPr>
          <p:cNvPr id="5" name="object 3"/>
          <p:cNvSpPr txBox="1"/>
          <p:nvPr/>
        </p:nvSpPr>
        <p:spPr>
          <a:xfrm>
            <a:off x="3017521" y="6140313"/>
            <a:ext cx="276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Resource-Allocation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Graph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403957" y="6140313"/>
            <a:ext cx="276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Resource-Allocation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Graph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736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3" y="150223"/>
            <a:ext cx="9601200" cy="868680"/>
          </a:xfrm>
        </p:spPr>
        <p:txBody>
          <a:bodyPr/>
          <a:lstStyle/>
          <a:p>
            <a:r>
              <a:rPr lang="en-US" spc="-85" dirty="0"/>
              <a:t>Several </a:t>
            </a:r>
            <a:r>
              <a:rPr lang="en-US" spc="-25" dirty="0"/>
              <a:t>Instances </a:t>
            </a:r>
            <a:r>
              <a:rPr lang="en-US" spc="-160" dirty="0"/>
              <a:t>of </a:t>
            </a:r>
            <a:r>
              <a:rPr lang="en-US" spc="10" dirty="0"/>
              <a:t>a </a:t>
            </a:r>
            <a:r>
              <a:rPr lang="en-US" spc="-50" dirty="0"/>
              <a:t>Resource</a:t>
            </a:r>
            <a:r>
              <a:rPr lang="en-US" spc="-700" dirty="0"/>
              <a:t> </a:t>
            </a:r>
            <a:r>
              <a:rPr lang="en-US" spc="-260" dirty="0"/>
              <a:t>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3" y="1018903"/>
            <a:ext cx="10959737" cy="5721531"/>
          </a:xfrm>
        </p:spPr>
        <p:txBody>
          <a:bodyPr/>
          <a:lstStyle/>
          <a:p>
            <a:pPr marL="469900" marR="346075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70" dirty="0">
                <a:latin typeface="Times New Roman"/>
                <a:cs typeface="Times New Roman"/>
              </a:rPr>
              <a:t>Available: </a:t>
            </a:r>
            <a:r>
              <a:rPr lang="en-US" spc="-330" dirty="0">
                <a:latin typeface="Times New Roman"/>
                <a:cs typeface="Times New Roman"/>
              </a:rPr>
              <a:t>A </a:t>
            </a:r>
            <a:r>
              <a:rPr lang="en-US" spc="-100" dirty="0">
                <a:latin typeface="Times New Roman"/>
                <a:cs typeface="Times New Roman"/>
              </a:rPr>
              <a:t>vector </a:t>
            </a:r>
            <a:r>
              <a:rPr lang="en-US" spc="-150" dirty="0">
                <a:latin typeface="Times New Roman"/>
                <a:cs typeface="Times New Roman"/>
              </a:rPr>
              <a:t>of </a:t>
            </a:r>
            <a:r>
              <a:rPr lang="en-US" spc="-114" dirty="0">
                <a:latin typeface="Times New Roman"/>
                <a:cs typeface="Times New Roman"/>
              </a:rPr>
              <a:t>length </a:t>
            </a:r>
            <a:r>
              <a:rPr lang="en-US" spc="-385" dirty="0">
                <a:latin typeface="Times New Roman"/>
                <a:cs typeface="Times New Roman"/>
              </a:rPr>
              <a:t>m  </a:t>
            </a:r>
            <a:r>
              <a:rPr lang="en-US" spc="-125" dirty="0">
                <a:latin typeface="Times New Roman"/>
                <a:cs typeface="Times New Roman"/>
              </a:rPr>
              <a:t>indicates </a:t>
            </a:r>
            <a:r>
              <a:rPr lang="en-US" spc="-80" dirty="0">
                <a:latin typeface="Times New Roman"/>
                <a:cs typeface="Times New Roman"/>
              </a:rPr>
              <a:t>the </a:t>
            </a:r>
            <a:r>
              <a:rPr lang="en-US" spc="-100" dirty="0">
                <a:latin typeface="Times New Roman"/>
                <a:cs typeface="Times New Roman"/>
              </a:rPr>
              <a:t>number </a:t>
            </a:r>
            <a:r>
              <a:rPr lang="en-US" spc="-535" dirty="0">
                <a:latin typeface="Times New Roman"/>
                <a:cs typeface="Times New Roman"/>
              </a:rPr>
              <a:t>o  f    </a:t>
            </a:r>
            <a:r>
              <a:rPr lang="en-US" spc="-175" dirty="0">
                <a:latin typeface="Times New Roman"/>
                <a:cs typeface="Times New Roman"/>
              </a:rPr>
              <a:t>available </a:t>
            </a:r>
            <a:r>
              <a:rPr lang="en-US" spc="-105" dirty="0">
                <a:latin typeface="Times New Roman"/>
                <a:cs typeface="Times New Roman"/>
              </a:rPr>
              <a:t>resources </a:t>
            </a:r>
            <a:r>
              <a:rPr lang="en-US" spc="-150" dirty="0">
                <a:latin typeface="Times New Roman"/>
                <a:cs typeface="Times New Roman"/>
              </a:rPr>
              <a:t>of </a:t>
            </a:r>
            <a:r>
              <a:rPr lang="en-US" spc="-145" dirty="0">
                <a:latin typeface="Times New Roman"/>
                <a:cs typeface="Times New Roman"/>
              </a:rPr>
              <a:t>each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type.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469900" marR="215900" indent="-457200">
              <a:lnSpc>
                <a:spcPct val="100000"/>
              </a:lnSpc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Allocation: </a:t>
            </a:r>
            <a:r>
              <a:rPr lang="en-US" spc="-225" dirty="0">
                <a:latin typeface="Times New Roman"/>
                <a:cs typeface="Times New Roman"/>
              </a:rPr>
              <a:t>An </a:t>
            </a:r>
            <a:r>
              <a:rPr lang="en-US" spc="-215" dirty="0">
                <a:latin typeface="Times New Roman"/>
                <a:cs typeface="Times New Roman"/>
              </a:rPr>
              <a:t>n </a:t>
            </a:r>
            <a:r>
              <a:rPr lang="en-US" spc="-110" dirty="0">
                <a:latin typeface="Times New Roman"/>
                <a:cs typeface="Times New Roman"/>
              </a:rPr>
              <a:t>x </a:t>
            </a:r>
            <a:r>
              <a:rPr lang="en-US" spc="-385" dirty="0">
                <a:latin typeface="Times New Roman"/>
                <a:cs typeface="Times New Roman"/>
              </a:rPr>
              <a:t>m </a:t>
            </a:r>
            <a:r>
              <a:rPr lang="en-US" spc="-90" dirty="0">
                <a:latin typeface="Times New Roman"/>
                <a:cs typeface="Times New Roman"/>
              </a:rPr>
              <a:t>matrix </a:t>
            </a:r>
            <a:r>
              <a:rPr lang="en-US" spc="-135" dirty="0">
                <a:latin typeface="Times New Roman"/>
                <a:cs typeface="Times New Roman"/>
              </a:rPr>
              <a:t>defines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100" dirty="0">
                <a:latin typeface="Times New Roman"/>
                <a:cs typeface="Times New Roman"/>
              </a:rPr>
              <a:t>number </a:t>
            </a:r>
            <a:r>
              <a:rPr lang="en-US" spc="-160" dirty="0">
                <a:latin typeface="Times New Roman"/>
                <a:cs typeface="Times New Roman"/>
              </a:rPr>
              <a:t>of  </a:t>
            </a:r>
            <a:r>
              <a:rPr lang="en-US" spc="-105" dirty="0">
                <a:latin typeface="Times New Roman"/>
                <a:cs typeface="Times New Roman"/>
              </a:rPr>
              <a:t>resources </a:t>
            </a:r>
            <a:r>
              <a:rPr lang="en-US" spc="-150" dirty="0">
                <a:latin typeface="Times New Roman"/>
                <a:cs typeface="Times New Roman"/>
              </a:rPr>
              <a:t>of </a:t>
            </a:r>
            <a:r>
              <a:rPr lang="en-US" spc="-145" dirty="0">
                <a:latin typeface="Times New Roman"/>
                <a:cs typeface="Times New Roman"/>
              </a:rPr>
              <a:t>each </a:t>
            </a:r>
            <a:r>
              <a:rPr lang="en-US" spc="-100" dirty="0">
                <a:latin typeface="Times New Roman"/>
                <a:cs typeface="Times New Roman"/>
              </a:rPr>
              <a:t>type </a:t>
            </a:r>
            <a:r>
              <a:rPr lang="en-US" spc="-85" dirty="0">
                <a:latin typeface="Times New Roman"/>
                <a:cs typeface="Times New Roman"/>
              </a:rPr>
              <a:t>currently </a:t>
            </a:r>
            <a:r>
              <a:rPr lang="en-US" spc="-125" dirty="0">
                <a:latin typeface="Times New Roman"/>
                <a:cs typeface="Times New Roman"/>
              </a:rPr>
              <a:t>allocated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45" dirty="0">
                <a:latin typeface="Times New Roman"/>
                <a:cs typeface="Times New Roman"/>
              </a:rPr>
              <a:t>each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process.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  <a:tab pos="1998980" algn="l"/>
                <a:tab pos="7178040" algn="l"/>
              </a:tabLst>
            </a:pPr>
            <a:r>
              <a:rPr lang="en-US" dirty="0">
                <a:latin typeface="Times New Roman"/>
                <a:cs typeface="Times New Roman"/>
              </a:rPr>
              <a:t>Reques</a:t>
            </a:r>
            <a:r>
              <a:rPr lang="en-US" spc="-10" dirty="0">
                <a:latin typeface="Times New Roman"/>
                <a:cs typeface="Times New Roman"/>
              </a:rPr>
              <a:t>t</a:t>
            </a:r>
            <a:r>
              <a:rPr lang="en-US" spc="-190" dirty="0"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325" dirty="0">
                <a:latin typeface="Times New Roman"/>
                <a:cs typeface="Times New Roman"/>
              </a:rPr>
              <a:t> </a:t>
            </a:r>
            <a:r>
              <a:rPr lang="en-US" spc="-265" dirty="0">
                <a:latin typeface="Times New Roman"/>
                <a:cs typeface="Times New Roman"/>
              </a:rPr>
              <a:t>A</a:t>
            </a:r>
            <a:r>
              <a:rPr lang="en-US" spc="-180" dirty="0">
                <a:latin typeface="Times New Roman"/>
                <a:cs typeface="Times New Roman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15" dirty="0">
                <a:latin typeface="Times New Roman"/>
                <a:cs typeface="Times New Roman"/>
              </a:rPr>
              <a:t>n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10" dirty="0">
                <a:latin typeface="Times New Roman"/>
                <a:cs typeface="Times New Roman"/>
              </a:rPr>
              <a:t>x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385" dirty="0">
                <a:latin typeface="Times New Roman"/>
                <a:cs typeface="Times New Roman"/>
              </a:rPr>
              <a:t>m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29" dirty="0">
                <a:latin typeface="Times New Roman"/>
                <a:cs typeface="Times New Roman"/>
              </a:rPr>
              <a:t>m</a:t>
            </a:r>
            <a:r>
              <a:rPr lang="en-US" spc="-160" dirty="0">
                <a:latin typeface="Times New Roman"/>
                <a:cs typeface="Times New Roman"/>
              </a:rPr>
              <a:t>a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75" dirty="0">
                <a:latin typeface="Times New Roman"/>
                <a:cs typeface="Times New Roman"/>
              </a:rPr>
              <a:t>r</a:t>
            </a:r>
            <a:r>
              <a:rPr lang="en-US" spc="-120" dirty="0">
                <a:latin typeface="Times New Roman"/>
                <a:cs typeface="Times New Roman"/>
              </a:rPr>
              <a:t>ix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25" dirty="0">
                <a:latin typeface="Times New Roman"/>
                <a:cs typeface="Times New Roman"/>
              </a:rPr>
              <a:t>indi</a:t>
            </a:r>
            <a:r>
              <a:rPr lang="en-US" spc="-150" dirty="0">
                <a:latin typeface="Times New Roman"/>
                <a:cs typeface="Times New Roman"/>
              </a:rPr>
              <a:t>c</a:t>
            </a:r>
            <a:r>
              <a:rPr lang="en-US" spc="-235" dirty="0">
                <a:latin typeface="Times New Roman"/>
                <a:cs typeface="Times New Roman"/>
              </a:rPr>
              <a:t>a</a:t>
            </a:r>
            <a:r>
              <a:rPr lang="en-US" spc="-90" dirty="0">
                <a:latin typeface="Times New Roman"/>
                <a:cs typeface="Times New Roman"/>
              </a:rPr>
              <a:t>tes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125" dirty="0">
                <a:latin typeface="Times New Roman"/>
                <a:cs typeface="Times New Roman"/>
              </a:rPr>
              <a:t>c</a:t>
            </a:r>
            <a:r>
              <a:rPr lang="en-US" spc="-150" dirty="0">
                <a:latin typeface="Times New Roman"/>
                <a:cs typeface="Times New Roman"/>
              </a:rPr>
              <a:t>u</a:t>
            </a:r>
            <a:r>
              <a:rPr lang="en-US" spc="75" dirty="0">
                <a:latin typeface="Times New Roman"/>
                <a:cs typeface="Times New Roman"/>
              </a:rPr>
              <a:t>r</a:t>
            </a:r>
            <a:r>
              <a:rPr lang="en-US" spc="5" dirty="0">
                <a:latin typeface="Times New Roman"/>
                <a:cs typeface="Times New Roman"/>
              </a:rPr>
              <a:t>r</a:t>
            </a:r>
            <a:r>
              <a:rPr lang="en-US" spc="-60" dirty="0">
                <a:latin typeface="Times New Roman"/>
                <a:cs typeface="Times New Roman"/>
              </a:rPr>
              <a:t>ent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r</a:t>
            </a:r>
            <a:r>
              <a:rPr lang="en-US" spc="-114" dirty="0">
                <a:latin typeface="Times New Roman"/>
                <a:cs typeface="Times New Roman"/>
              </a:rPr>
              <a:t>eq</a:t>
            </a:r>
            <a:r>
              <a:rPr lang="en-US" spc="-130" dirty="0">
                <a:latin typeface="Times New Roman"/>
                <a:cs typeface="Times New Roman"/>
              </a:rPr>
              <a:t>u</a:t>
            </a:r>
            <a:r>
              <a:rPr lang="en-US" spc="-90" dirty="0">
                <a:latin typeface="Times New Roman"/>
                <a:cs typeface="Times New Roman"/>
              </a:rPr>
              <a:t>est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120" dirty="0">
                <a:latin typeface="Times New Roman"/>
                <a:cs typeface="Times New Roman"/>
              </a:rPr>
              <a:t>of  </a:t>
            </a:r>
            <a:r>
              <a:rPr lang="en-US" spc="-145" dirty="0">
                <a:latin typeface="Times New Roman"/>
                <a:cs typeface="Times New Roman"/>
              </a:rPr>
              <a:t>each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process.</a:t>
            </a:r>
          </a:p>
          <a:p>
            <a:pPr marL="469900" marR="5080" indent="-457200">
              <a:lnSpc>
                <a:spcPct val="100000"/>
              </a:lnSpc>
              <a:buClr>
                <a:schemeClr val="tx1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  <a:tab pos="1998980" algn="l"/>
                <a:tab pos="7178040" algn="l"/>
              </a:tabLst>
            </a:pPr>
            <a:r>
              <a:rPr lang="en-US" spc="-190" dirty="0">
                <a:latin typeface="Times New Roman"/>
                <a:cs typeface="Times New Roman"/>
              </a:rPr>
              <a:t>If </a:t>
            </a:r>
            <a:r>
              <a:rPr lang="en-US" spc="-270" dirty="0">
                <a:latin typeface="Times New Roman"/>
                <a:cs typeface="Times New Roman"/>
              </a:rPr>
              <a:t>Request </a:t>
            </a:r>
            <a:r>
              <a:rPr lang="en-US" spc="-165" dirty="0">
                <a:latin typeface="Times New Roman"/>
                <a:cs typeface="Times New Roman"/>
              </a:rPr>
              <a:t>[</a:t>
            </a:r>
            <a:r>
              <a:rPr lang="en-US" spc="-165" dirty="0" err="1">
                <a:latin typeface="Times New Roman"/>
                <a:cs typeface="Times New Roman"/>
              </a:rPr>
              <a:t>i</a:t>
            </a:r>
            <a:r>
              <a:rPr lang="en-US" spc="-165" dirty="0">
                <a:latin typeface="Times New Roman"/>
                <a:cs typeface="Times New Roman"/>
              </a:rPr>
              <a:t>][j] </a:t>
            </a:r>
            <a:r>
              <a:rPr lang="en-US" spc="270" dirty="0">
                <a:latin typeface="Times New Roman"/>
                <a:cs typeface="Times New Roman"/>
              </a:rPr>
              <a:t>= </a:t>
            </a:r>
            <a:r>
              <a:rPr lang="en-US" spc="-50" dirty="0">
                <a:latin typeface="Times New Roman"/>
                <a:cs typeface="Times New Roman"/>
              </a:rPr>
              <a:t>k, </a:t>
            </a:r>
            <a:r>
              <a:rPr lang="en-US" spc="-85" dirty="0">
                <a:latin typeface="Times New Roman"/>
                <a:cs typeface="Times New Roman"/>
              </a:rPr>
              <a:t>then </a:t>
            </a:r>
            <a:r>
              <a:rPr lang="en-US" spc="-130" dirty="0">
                <a:latin typeface="Times New Roman"/>
                <a:cs typeface="Times New Roman"/>
              </a:rPr>
              <a:t>process </a:t>
            </a:r>
            <a:r>
              <a:rPr lang="en-US" spc="-300" dirty="0">
                <a:latin typeface="Times New Roman"/>
                <a:cs typeface="Times New Roman"/>
              </a:rPr>
              <a:t>P</a:t>
            </a:r>
            <a:r>
              <a:rPr lang="en-US" spc="-450" baseline="-21241" dirty="0">
                <a:latin typeface="Times New Roman"/>
                <a:cs typeface="Times New Roman"/>
              </a:rPr>
              <a:t>i </a:t>
            </a:r>
            <a:r>
              <a:rPr lang="en-US" spc="-165" dirty="0">
                <a:latin typeface="Times New Roman"/>
                <a:cs typeface="Times New Roman"/>
              </a:rPr>
              <a:t>is  </a:t>
            </a:r>
            <a:r>
              <a:rPr lang="en-US" spc="-105" dirty="0">
                <a:latin typeface="Times New Roman"/>
                <a:cs typeface="Times New Roman"/>
              </a:rPr>
              <a:t>requesting </a:t>
            </a:r>
            <a:r>
              <a:rPr lang="en-US" spc="-204" dirty="0">
                <a:latin typeface="Times New Roman"/>
                <a:cs typeface="Times New Roman"/>
              </a:rPr>
              <a:t>k </a:t>
            </a:r>
            <a:r>
              <a:rPr lang="en-US" spc="-90" dirty="0">
                <a:latin typeface="Times New Roman"/>
                <a:cs typeface="Times New Roman"/>
              </a:rPr>
              <a:t>more </a:t>
            </a:r>
            <a:r>
              <a:rPr lang="en-US" spc="-130" dirty="0">
                <a:latin typeface="Times New Roman"/>
                <a:cs typeface="Times New Roman"/>
              </a:rPr>
              <a:t>instances </a:t>
            </a:r>
            <a:r>
              <a:rPr lang="en-US" spc="-160" dirty="0">
                <a:latin typeface="Times New Roman"/>
                <a:cs typeface="Times New Roman"/>
              </a:rPr>
              <a:t>of </a:t>
            </a:r>
            <a:r>
              <a:rPr lang="en-US" spc="-95" dirty="0">
                <a:latin typeface="Times New Roman"/>
                <a:cs typeface="Times New Roman"/>
              </a:rPr>
              <a:t>resource</a:t>
            </a:r>
            <a:r>
              <a:rPr lang="en-US" spc="-200" dirty="0">
                <a:latin typeface="Times New Roman"/>
                <a:cs typeface="Times New Roman"/>
              </a:rPr>
              <a:t> </a:t>
            </a:r>
            <a:r>
              <a:rPr lang="en-US" spc="-70" dirty="0" err="1">
                <a:latin typeface="Times New Roman"/>
                <a:cs typeface="Times New Roman"/>
              </a:rPr>
              <a:t>type.R</a:t>
            </a:r>
            <a:r>
              <a:rPr lang="en-US" spc="-104" baseline="-21241" dirty="0" err="1">
                <a:latin typeface="Times New Roman"/>
                <a:cs typeface="Times New Roman"/>
              </a:rPr>
              <a:t>j</a:t>
            </a:r>
            <a:r>
              <a:rPr lang="en-US" spc="-7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29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21" y="137160"/>
            <a:ext cx="9601200" cy="847578"/>
          </a:xfrm>
        </p:spPr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General structure of process p</a:t>
            </a:r>
            <a:r>
              <a:rPr lang="en-US" altLang="en-US" b="1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b="1" dirty="0">
                <a:ea typeface="ＭＳ Ｐゴシック" panose="020B0600070205080204" pitchFamily="34" charset="-128"/>
              </a:rPr>
              <a:t>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984738"/>
            <a:ext cx="11467179" cy="57677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Each process </a:t>
            </a:r>
          </a:p>
          <a:p>
            <a:pPr lvl="1"/>
            <a:r>
              <a:rPr lang="en-IN" dirty="0" smtClean="0"/>
              <a:t>must ask to enter critical section in entry section</a:t>
            </a:r>
          </a:p>
          <a:p>
            <a:pPr lvl="1"/>
            <a:r>
              <a:rPr lang="en-IN" dirty="0" smtClean="0"/>
              <a:t>May follow critical section with exit section.</a:t>
            </a:r>
          </a:p>
          <a:p>
            <a:pPr lvl="1"/>
            <a:r>
              <a:rPr lang="en-IN" dirty="0" smtClean="0"/>
              <a:t>Then remainder section(anything else a process does beside using the critical section).</a:t>
            </a:r>
          </a:p>
          <a:p>
            <a:pPr lvl="2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52" y="3484999"/>
            <a:ext cx="7877521" cy="32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65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5" y="111035"/>
            <a:ext cx="9601200" cy="816428"/>
          </a:xfrm>
        </p:spPr>
        <p:txBody>
          <a:bodyPr/>
          <a:lstStyle/>
          <a:p>
            <a:r>
              <a:rPr lang="en-IN" spc="-130" dirty="0"/>
              <a:t>Detection</a:t>
            </a:r>
            <a:r>
              <a:rPr lang="en-IN" spc="-229" dirty="0"/>
              <a:t> </a:t>
            </a:r>
            <a:r>
              <a:rPr lang="en-IN" spc="-155" dirty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5" y="796834"/>
            <a:ext cx="10842172" cy="5695406"/>
          </a:xfrm>
        </p:spPr>
        <p:txBody>
          <a:bodyPr/>
          <a:lstStyle/>
          <a:p>
            <a:pPr marL="287020" marR="5080" indent="-274320">
              <a:lnSpc>
                <a:spcPts val="2810"/>
              </a:lnSpc>
              <a:spcBef>
                <a:spcPts val="455"/>
              </a:spcBef>
              <a:buAutoNum type="arabicPeriod"/>
              <a:tabLst>
                <a:tab pos="287020" algn="l"/>
              </a:tabLst>
            </a:pPr>
            <a:r>
              <a:rPr lang="en-US" spc="-120" dirty="0" smtClean="0"/>
              <a:t>Let </a:t>
            </a:r>
            <a:r>
              <a:rPr lang="en-US" spc="-345" dirty="0" smtClean="0"/>
              <a:t>Work  </a:t>
            </a:r>
            <a:r>
              <a:rPr lang="en-US" spc="-145" dirty="0" smtClean="0"/>
              <a:t>and  </a:t>
            </a:r>
            <a:r>
              <a:rPr lang="en-US" spc="-260" dirty="0" smtClean="0"/>
              <a:t>Finish </a:t>
            </a:r>
            <a:r>
              <a:rPr lang="en-US" spc="-120" dirty="0" smtClean="0"/>
              <a:t>be </a:t>
            </a:r>
            <a:r>
              <a:rPr lang="en-US" spc="-105" dirty="0" smtClean="0"/>
              <a:t>vectors </a:t>
            </a:r>
            <a:r>
              <a:rPr lang="en-US" spc="-150" dirty="0" smtClean="0"/>
              <a:t>of </a:t>
            </a:r>
            <a:r>
              <a:rPr lang="en-US" spc="-114" dirty="0" smtClean="0"/>
              <a:t>length </a:t>
            </a:r>
            <a:r>
              <a:rPr lang="en-US" spc="-385" dirty="0" smtClean="0"/>
              <a:t>m    </a:t>
            </a:r>
            <a:r>
              <a:rPr lang="en-US" spc="-145" dirty="0" smtClean="0"/>
              <a:t>and  </a:t>
            </a:r>
            <a:r>
              <a:rPr lang="en-US" spc="-55" dirty="0" smtClean="0"/>
              <a:t>n, </a:t>
            </a:r>
            <a:r>
              <a:rPr lang="en-US" spc="-125" dirty="0" smtClean="0"/>
              <a:t>respectively  </a:t>
            </a:r>
            <a:r>
              <a:rPr lang="en-US" spc="-110" dirty="0" smtClean="0"/>
              <a:t>Initialize:</a:t>
            </a:r>
            <a:endParaRPr lang="en-US" dirty="0" smtClean="0"/>
          </a:p>
          <a:p>
            <a:pPr marL="840105" lvl="1" indent="-370205">
              <a:lnSpc>
                <a:spcPct val="100000"/>
              </a:lnSpc>
              <a:spcBef>
                <a:spcPts val="85"/>
              </a:spcBef>
              <a:buFont typeface="Times New Roman"/>
              <a:buAutoNum type="alphaLcParenBoth"/>
              <a:tabLst>
                <a:tab pos="840740" algn="l"/>
              </a:tabLst>
            </a:pPr>
            <a:r>
              <a:rPr lang="en-US" spc="-320" dirty="0" smtClean="0"/>
              <a:t>Work </a:t>
            </a:r>
            <a:r>
              <a:rPr lang="en-US" spc="245" dirty="0" smtClean="0"/>
              <a:t>=</a:t>
            </a:r>
            <a:r>
              <a:rPr lang="en-US" spc="-105" dirty="0" smtClean="0"/>
              <a:t> </a:t>
            </a:r>
            <a:r>
              <a:rPr lang="en-US" spc="-250" dirty="0" smtClean="0"/>
              <a:t>Available</a:t>
            </a:r>
            <a:endParaRPr lang="en-US" dirty="0" smtClean="0"/>
          </a:p>
          <a:p>
            <a:pPr marL="862965" lvl="1" indent="-393065">
              <a:lnSpc>
                <a:spcPts val="2695"/>
              </a:lnSpc>
              <a:spcBef>
                <a:spcPts val="195"/>
              </a:spcBef>
              <a:buAutoNum type="alphaLcParenBoth"/>
              <a:tabLst>
                <a:tab pos="863600" algn="l"/>
              </a:tabLst>
            </a:pPr>
            <a:r>
              <a:rPr lang="en-US" spc="-130" dirty="0" smtClean="0"/>
              <a:t>For </a:t>
            </a:r>
            <a:r>
              <a:rPr lang="en-US" spc="-95" dirty="0" err="1" smtClean="0"/>
              <a:t>i</a:t>
            </a:r>
            <a:r>
              <a:rPr lang="en-US" spc="-95" dirty="0" smtClean="0"/>
              <a:t> </a:t>
            </a:r>
            <a:r>
              <a:rPr lang="en-US" spc="245" dirty="0" smtClean="0"/>
              <a:t>=</a:t>
            </a:r>
            <a:r>
              <a:rPr lang="en-US" dirty="0" smtClean="0"/>
              <a:t>1,2, </a:t>
            </a:r>
            <a:r>
              <a:rPr lang="en-US" spc="50" dirty="0" smtClean="0"/>
              <a:t>…, </a:t>
            </a:r>
            <a:r>
              <a:rPr lang="en-US" spc="-55" dirty="0" smtClean="0"/>
              <a:t>n, </a:t>
            </a:r>
            <a:r>
              <a:rPr lang="en-US" spc="-150" dirty="0" smtClean="0"/>
              <a:t>if </a:t>
            </a:r>
            <a:r>
              <a:rPr lang="en-US" spc="-204" dirty="0" err="1" smtClean="0"/>
              <a:t>Allocation</a:t>
            </a:r>
            <a:r>
              <a:rPr lang="en-US" spc="-307" baseline="-20833" dirty="0" err="1" smtClean="0"/>
              <a:t>i</a:t>
            </a:r>
            <a:r>
              <a:rPr lang="en-US" spc="-307" baseline="-20833" dirty="0" smtClean="0"/>
              <a:t> </a:t>
            </a:r>
            <a:r>
              <a:rPr lang="en-US" dirty="0" smtClean="0"/>
              <a:t> 0, </a:t>
            </a:r>
            <a:r>
              <a:rPr lang="en-US" spc="-80" dirty="0" smtClean="0"/>
              <a:t>then</a:t>
            </a:r>
            <a:endParaRPr lang="en-US" dirty="0" smtClean="0"/>
          </a:p>
          <a:p>
            <a:pPr marL="936117" indent="-457200">
              <a:lnSpc>
                <a:spcPts val="2695"/>
              </a:lnSpc>
              <a:buFont typeface="Arial" panose="020B0604020202020204" pitchFamily="34" charset="0"/>
              <a:buChar char="•"/>
            </a:pPr>
            <a:r>
              <a:rPr lang="en-US" spc="-215" dirty="0" smtClean="0"/>
              <a:t>Finish[</a:t>
            </a:r>
            <a:r>
              <a:rPr lang="en-US" spc="-215" dirty="0" err="1" smtClean="0"/>
              <a:t>i</a:t>
            </a:r>
            <a:r>
              <a:rPr lang="en-US" spc="-215" dirty="0"/>
              <a:t>] </a:t>
            </a:r>
            <a:r>
              <a:rPr lang="en-US" spc="245" dirty="0"/>
              <a:t>= </a:t>
            </a:r>
            <a:r>
              <a:rPr lang="en-US" spc="-125" dirty="0"/>
              <a:t>false; </a:t>
            </a:r>
            <a:r>
              <a:rPr lang="en-US" spc="-75" dirty="0"/>
              <a:t>otherwise, </a:t>
            </a:r>
            <a:r>
              <a:rPr lang="en-US" spc="-215" dirty="0"/>
              <a:t>Finish[</a:t>
            </a:r>
            <a:r>
              <a:rPr lang="en-US" spc="-215" dirty="0" err="1"/>
              <a:t>i</a:t>
            </a:r>
            <a:r>
              <a:rPr lang="en-US" spc="-215" dirty="0"/>
              <a:t>] </a:t>
            </a:r>
            <a:r>
              <a:rPr lang="en-US" spc="245" dirty="0"/>
              <a:t>=</a:t>
            </a:r>
            <a:r>
              <a:rPr lang="en-US" spc="-200" dirty="0"/>
              <a:t>true</a:t>
            </a:r>
            <a:endParaRPr lang="en-US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dirty="0"/>
          </a:p>
          <a:p>
            <a:pPr marL="287020" indent="-274320">
              <a:lnSpc>
                <a:spcPct val="100000"/>
              </a:lnSpc>
              <a:buAutoNum type="arabicPeriod" startAt="2"/>
              <a:tabLst>
                <a:tab pos="287020" algn="l"/>
              </a:tabLst>
            </a:pPr>
            <a:r>
              <a:rPr lang="en-US" spc="-150" dirty="0" smtClean="0"/>
              <a:t>Find </a:t>
            </a:r>
            <a:r>
              <a:rPr lang="en-US" spc="-160" dirty="0" smtClean="0"/>
              <a:t>an </a:t>
            </a:r>
            <a:r>
              <a:rPr lang="en-US" spc="-114" dirty="0" smtClean="0"/>
              <a:t>index </a:t>
            </a:r>
            <a:r>
              <a:rPr lang="en-US" spc="-100" dirty="0" err="1" smtClean="0"/>
              <a:t>i</a:t>
            </a:r>
            <a:r>
              <a:rPr lang="en-US" spc="-100" dirty="0" smtClean="0"/>
              <a:t> </a:t>
            </a:r>
            <a:r>
              <a:rPr lang="en-US" spc="-150" dirty="0" smtClean="0"/>
              <a:t>such </a:t>
            </a:r>
            <a:r>
              <a:rPr lang="en-US" spc="-80" dirty="0" smtClean="0"/>
              <a:t>that</a:t>
            </a:r>
            <a:r>
              <a:rPr lang="en-US" spc="254" dirty="0" smtClean="0"/>
              <a:t> </a:t>
            </a:r>
            <a:r>
              <a:rPr lang="en-US" spc="-70" dirty="0" smtClean="0"/>
              <a:t>both:</a:t>
            </a:r>
            <a:endParaRPr lang="en-US" dirty="0" smtClean="0"/>
          </a:p>
          <a:p>
            <a:pPr marL="862965" lvl="1" indent="-393065">
              <a:lnSpc>
                <a:spcPct val="100000"/>
              </a:lnSpc>
              <a:spcBef>
                <a:spcPts val="130"/>
              </a:spcBef>
              <a:buFont typeface="Times New Roman"/>
              <a:buAutoNum type="alphaLcParenBoth"/>
              <a:tabLst>
                <a:tab pos="863600" algn="l"/>
              </a:tabLst>
            </a:pPr>
            <a:r>
              <a:rPr lang="en-US" spc="-210" dirty="0" smtClean="0"/>
              <a:t>Finish[</a:t>
            </a:r>
            <a:r>
              <a:rPr lang="en-US" spc="-210" dirty="0" err="1" smtClean="0"/>
              <a:t>i</a:t>
            </a:r>
            <a:r>
              <a:rPr lang="en-US" spc="-210" dirty="0"/>
              <a:t>] </a:t>
            </a:r>
            <a:r>
              <a:rPr lang="en-US" spc="245" dirty="0"/>
              <a:t>==</a:t>
            </a:r>
            <a:r>
              <a:rPr lang="en-US" spc="-229" dirty="0"/>
              <a:t>false</a:t>
            </a:r>
            <a:endParaRPr lang="en-US" dirty="0"/>
          </a:p>
          <a:p>
            <a:pPr marL="862965" lvl="1" indent="-393065">
              <a:lnSpc>
                <a:spcPct val="100000"/>
              </a:lnSpc>
              <a:spcBef>
                <a:spcPts val="195"/>
              </a:spcBef>
              <a:buFont typeface="Times New Roman"/>
              <a:buAutoNum type="alphaLcParenBoth"/>
              <a:tabLst>
                <a:tab pos="863600" algn="l"/>
              </a:tabLst>
            </a:pPr>
            <a:r>
              <a:rPr lang="en-US" spc="-225" dirty="0" err="1"/>
              <a:t>Request</a:t>
            </a:r>
            <a:r>
              <a:rPr lang="en-US" spc="-337" baseline="-20833" dirty="0" err="1"/>
              <a:t>i</a:t>
            </a:r>
            <a:r>
              <a:rPr lang="en-US" spc="-337" baseline="-20833" dirty="0"/>
              <a:t> </a:t>
            </a:r>
            <a:r>
              <a:rPr lang="en-US" dirty="0"/>
              <a:t>&lt;=</a:t>
            </a:r>
            <a:r>
              <a:rPr lang="en-US" spc="-60" dirty="0"/>
              <a:t> </a:t>
            </a:r>
            <a:r>
              <a:rPr lang="en-US" spc="-320" dirty="0"/>
              <a:t>Work</a:t>
            </a:r>
            <a:endParaRPr lang="en-US" dirty="0"/>
          </a:p>
          <a:p>
            <a:pPr marL="543052" indent="-457200">
              <a:lnSpc>
                <a:spcPct val="100000"/>
              </a:lnSpc>
              <a:spcBef>
                <a:spcPts val="2630"/>
              </a:spcBef>
              <a:buFont typeface="Arial" panose="020B0604020202020204" pitchFamily="34" charset="0"/>
              <a:buChar char="•"/>
            </a:pPr>
            <a:r>
              <a:rPr lang="en-US" spc="-180" dirty="0"/>
              <a:t>If </a:t>
            </a:r>
            <a:r>
              <a:rPr lang="en-US" spc="-100" dirty="0"/>
              <a:t>no </a:t>
            </a:r>
            <a:r>
              <a:rPr lang="en-US" spc="-135" dirty="0"/>
              <a:t>such </a:t>
            </a:r>
            <a:r>
              <a:rPr lang="en-US" spc="-90" dirty="0" err="1"/>
              <a:t>i</a:t>
            </a:r>
            <a:r>
              <a:rPr lang="en-US" spc="-90" dirty="0"/>
              <a:t> </a:t>
            </a:r>
            <a:r>
              <a:rPr lang="en-US" spc="-80" dirty="0"/>
              <a:t>exists, </a:t>
            </a:r>
            <a:r>
              <a:rPr lang="en-US" spc="-150" dirty="0"/>
              <a:t>go </a:t>
            </a:r>
            <a:r>
              <a:rPr lang="en-US" spc="-35" dirty="0"/>
              <a:t>to </a:t>
            </a:r>
            <a:r>
              <a:rPr lang="en-US" spc="-85" dirty="0"/>
              <a:t>step</a:t>
            </a:r>
            <a:r>
              <a:rPr lang="en-US" spc="150" dirty="0"/>
              <a:t> </a:t>
            </a:r>
            <a:r>
              <a:rPr lang="en-US" spc="-100" dirty="0"/>
              <a:t>4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7553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" y="202475"/>
            <a:ext cx="9601200" cy="1195251"/>
          </a:xfrm>
        </p:spPr>
        <p:txBody>
          <a:bodyPr/>
          <a:lstStyle/>
          <a:p>
            <a:r>
              <a:rPr lang="en-IN" spc="-130" dirty="0"/>
              <a:t>Detection </a:t>
            </a:r>
            <a:r>
              <a:rPr lang="en-IN" spc="-155" dirty="0"/>
              <a:t>Algorithm</a:t>
            </a:r>
            <a:r>
              <a:rPr lang="en-IN" spc="-260" dirty="0"/>
              <a:t> </a:t>
            </a:r>
            <a:r>
              <a:rPr lang="en-IN" spc="-210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3" y="1058091"/>
            <a:ext cx="10776857" cy="5460275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latin typeface="Times New Roman"/>
                <a:cs typeface="Times New Roman"/>
              </a:rPr>
              <a:t> </a:t>
            </a:r>
            <a:r>
              <a:rPr lang="en-IN" dirty="0" smtClean="0">
                <a:latin typeface="Times New Roman"/>
                <a:cs typeface="Times New Roman"/>
              </a:rPr>
              <a:t>3.</a:t>
            </a:r>
            <a:r>
              <a:rPr lang="en-IN" spc="-320" dirty="0" smtClean="0">
                <a:latin typeface="Times New Roman"/>
                <a:cs typeface="Times New Roman"/>
              </a:rPr>
              <a:t>Work </a:t>
            </a:r>
            <a:r>
              <a:rPr lang="en-IN" spc="245" dirty="0">
                <a:latin typeface="Times New Roman"/>
                <a:cs typeface="Times New Roman"/>
              </a:rPr>
              <a:t>= </a:t>
            </a:r>
            <a:r>
              <a:rPr lang="en-IN" spc="-320" dirty="0">
                <a:latin typeface="Times New Roman"/>
                <a:cs typeface="Times New Roman"/>
              </a:rPr>
              <a:t>Work </a:t>
            </a:r>
            <a:r>
              <a:rPr lang="en-IN" spc="245" dirty="0">
                <a:latin typeface="Times New Roman"/>
                <a:cs typeface="Times New Roman"/>
              </a:rPr>
              <a:t>+</a:t>
            </a:r>
            <a:r>
              <a:rPr lang="en-IN" spc="-420" dirty="0">
                <a:latin typeface="Times New Roman"/>
                <a:cs typeface="Times New Roman"/>
              </a:rPr>
              <a:t> </a:t>
            </a:r>
            <a:r>
              <a:rPr lang="en-IN" spc="-204" dirty="0" err="1" smtClean="0">
                <a:latin typeface="Times New Roman"/>
                <a:cs typeface="Times New Roman"/>
              </a:rPr>
              <a:t>Allocation</a:t>
            </a:r>
            <a:r>
              <a:rPr lang="en-IN" spc="-307" baseline="-20833" dirty="0" err="1" smtClean="0">
                <a:latin typeface="Times New Roman"/>
                <a:cs typeface="Times New Roman"/>
              </a:rPr>
              <a:t>i</a:t>
            </a:r>
            <a:endParaRPr lang="en-IN" spc="-307" baseline="-20833" dirty="0" smtClean="0">
              <a:latin typeface="Times New Roman"/>
              <a:cs typeface="Times New Roman"/>
            </a:endParaRPr>
          </a:p>
          <a:p>
            <a:pPr marL="0" indent="0">
              <a:lnSpc>
                <a:spcPts val="2450"/>
              </a:lnSpc>
              <a:spcBef>
                <a:spcPts val="100"/>
              </a:spcBef>
              <a:buNone/>
            </a:pPr>
            <a:r>
              <a:rPr lang="en-US" spc="-210" dirty="0" smtClean="0"/>
              <a:t>	Finish[</a:t>
            </a:r>
            <a:r>
              <a:rPr lang="en-US" spc="-210" dirty="0" err="1" smtClean="0"/>
              <a:t>i</a:t>
            </a:r>
            <a:r>
              <a:rPr lang="en-US" spc="-210" dirty="0"/>
              <a:t>] </a:t>
            </a:r>
            <a:r>
              <a:rPr lang="en-US" spc="245" dirty="0"/>
              <a:t>=</a:t>
            </a:r>
            <a:r>
              <a:rPr lang="en-US" spc="-300" dirty="0"/>
              <a:t> </a:t>
            </a:r>
            <a:r>
              <a:rPr lang="en-US" spc="-200" dirty="0"/>
              <a:t>true   </a:t>
            </a:r>
            <a:r>
              <a:rPr lang="en-US" spc="-150" dirty="0"/>
              <a:t>go </a:t>
            </a:r>
            <a:r>
              <a:rPr lang="en-US" spc="-40" dirty="0"/>
              <a:t>to </a:t>
            </a:r>
            <a:r>
              <a:rPr lang="en-US" spc="-90" dirty="0"/>
              <a:t>step</a:t>
            </a:r>
            <a:r>
              <a:rPr lang="en-US" spc="-5" dirty="0"/>
              <a:t> </a:t>
            </a:r>
            <a:r>
              <a:rPr lang="en-US" spc="-100" dirty="0"/>
              <a:t>2</a:t>
            </a:r>
          </a:p>
          <a:p>
            <a:pPr marL="287020">
              <a:lnSpc>
                <a:spcPts val="2450"/>
              </a:lnSpc>
            </a:pPr>
            <a:endParaRPr lang="en-US" dirty="0"/>
          </a:p>
          <a:p>
            <a:pPr marL="0" indent="0">
              <a:lnSpc>
                <a:spcPts val="2450"/>
              </a:lnSpc>
              <a:buNone/>
            </a:pPr>
            <a:r>
              <a:rPr lang="en-US" dirty="0"/>
              <a:t>4. </a:t>
            </a:r>
            <a:r>
              <a:rPr lang="en-US" spc="-180" dirty="0"/>
              <a:t>If </a:t>
            </a:r>
            <a:r>
              <a:rPr lang="en-US" spc="-210" dirty="0"/>
              <a:t>Finish[</a:t>
            </a:r>
            <a:r>
              <a:rPr lang="en-US" spc="-210" dirty="0" err="1"/>
              <a:t>i</a:t>
            </a:r>
            <a:r>
              <a:rPr lang="en-US" spc="-210" dirty="0"/>
              <a:t>] </a:t>
            </a:r>
            <a:r>
              <a:rPr lang="en-US" spc="245" dirty="0"/>
              <a:t>== </a:t>
            </a:r>
            <a:r>
              <a:rPr lang="en-US" spc="-120" dirty="0"/>
              <a:t>false, </a:t>
            </a:r>
            <a:r>
              <a:rPr lang="en-US" spc="-85" dirty="0"/>
              <a:t>for </a:t>
            </a:r>
            <a:r>
              <a:rPr lang="en-US" spc="-130" dirty="0"/>
              <a:t>some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spc="-105" dirty="0"/>
              <a:t>1 </a:t>
            </a:r>
            <a:r>
              <a:rPr lang="en-US" dirty="0"/>
              <a:t>&lt;=</a:t>
            </a:r>
            <a:r>
              <a:rPr lang="en-US" spc="-395" dirty="0"/>
              <a:t> </a:t>
            </a:r>
            <a:r>
              <a:rPr lang="en-US" spc="-95" dirty="0" err="1"/>
              <a:t>i</a:t>
            </a:r>
            <a:r>
              <a:rPr lang="en-US" spc="-60" dirty="0"/>
              <a:t> </a:t>
            </a:r>
            <a:r>
              <a:rPr lang="en-US" dirty="0"/>
              <a:t>&lt;=</a:t>
            </a:r>
            <a:r>
              <a:rPr lang="en-US" spc="-55" dirty="0"/>
              <a:t>n,          </a:t>
            </a:r>
            <a:r>
              <a:rPr lang="en-US" spc="-80" dirty="0"/>
              <a:t>  then </a:t>
            </a:r>
            <a:r>
              <a:rPr lang="en-US" spc="-70" dirty="0"/>
              <a:t>the </a:t>
            </a:r>
            <a:r>
              <a:rPr lang="en-US" spc="-130" dirty="0"/>
              <a:t>system </a:t>
            </a:r>
            <a:r>
              <a:rPr lang="en-US" spc="-130" dirty="0" smtClean="0"/>
              <a:t>	</a:t>
            </a:r>
            <a:r>
              <a:rPr lang="en-US" spc="-150" dirty="0" smtClean="0"/>
              <a:t>is</a:t>
            </a:r>
            <a:r>
              <a:rPr lang="en-US" spc="-145" dirty="0" smtClean="0"/>
              <a:t> </a:t>
            </a:r>
            <a:r>
              <a:rPr lang="en-US" spc="-110" dirty="0"/>
              <a:t>in </a:t>
            </a:r>
            <a:r>
              <a:rPr lang="en-US" spc="-120" dirty="0">
                <a:latin typeface="Times New Roman"/>
                <a:cs typeface="Times New Roman"/>
              </a:rPr>
              <a:t>deadlock </a:t>
            </a:r>
            <a:r>
              <a:rPr lang="en-US" spc="-65" dirty="0">
                <a:latin typeface="Times New Roman"/>
                <a:cs typeface="Times New Roman"/>
              </a:rPr>
              <a:t>state. </a:t>
            </a:r>
            <a:endParaRPr lang="en-US" spc="-65" dirty="0" smtClean="0">
              <a:latin typeface="Times New Roman"/>
              <a:cs typeface="Times New Roman"/>
            </a:endParaRPr>
          </a:p>
          <a:p>
            <a:pPr marL="0" indent="0">
              <a:lnSpc>
                <a:spcPts val="2450"/>
              </a:lnSpc>
              <a:buNone/>
            </a:pPr>
            <a:r>
              <a:rPr lang="en-US" spc="-65" dirty="0">
                <a:latin typeface="Times New Roman"/>
                <a:cs typeface="Times New Roman"/>
              </a:rPr>
              <a:t>	</a:t>
            </a:r>
            <a:r>
              <a:rPr lang="en-US" spc="-120" dirty="0">
                <a:latin typeface="Times New Roman"/>
                <a:cs typeface="Times New Roman"/>
              </a:rPr>
              <a:t>Moreover, </a:t>
            </a:r>
            <a:r>
              <a:rPr lang="en-US" spc="-150" dirty="0">
                <a:latin typeface="Times New Roman"/>
                <a:cs typeface="Times New Roman"/>
              </a:rPr>
              <a:t>if </a:t>
            </a:r>
            <a:r>
              <a:rPr lang="en-US" spc="-210" dirty="0">
                <a:latin typeface="Times New Roman"/>
                <a:cs typeface="Times New Roman"/>
              </a:rPr>
              <a:t>Finish[</a:t>
            </a:r>
            <a:r>
              <a:rPr lang="en-US" spc="-210" dirty="0" err="1">
                <a:latin typeface="Times New Roman"/>
                <a:cs typeface="Times New Roman"/>
              </a:rPr>
              <a:t>i</a:t>
            </a:r>
            <a:r>
              <a:rPr lang="en-US" spc="-210" dirty="0">
                <a:latin typeface="Times New Roman"/>
                <a:cs typeface="Times New Roman"/>
              </a:rPr>
              <a:t>] </a:t>
            </a:r>
            <a:r>
              <a:rPr lang="en-US" spc="245" dirty="0">
                <a:latin typeface="Times New Roman"/>
                <a:cs typeface="Times New Roman"/>
              </a:rPr>
              <a:t>== </a:t>
            </a:r>
            <a:r>
              <a:rPr lang="en-US" spc="-175" dirty="0">
                <a:latin typeface="Times New Roman"/>
                <a:cs typeface="Times New Roman"/>
              </a:rPr>
              <a:t>false, </a:t>
            </a:r>
            <a:r>
              <a:rPr lang="en-US" spc="-80" dirty="0">
                <a:latin typeface="Times New Roman"/>
                <a:cs typeface="Times New Roman"/>
              </a:rPr>
              <a:t>then </a:t>
            </a:r>
            <a:r>
              <a:rPr lang="en-US" spc="-280" dirty="0">
                <a:latin typeface="Times New Roman"/>
                <a:cs typeface="Times New Roman"/>
              </a:rPr>
              <a:t>P</a:t>
            </a:r>
            <a:r>
              <a:rPr lang="en-US" spc="-419" baseline="-20833" dirty="0">
                <a:latin typeface="Times New Roman"/>
                <a:cs typeface="Times New Roman"/>
              </a:rPr>
              <a:t>i</a:t>
            </a:r>
            <a:r>
              <a:rPr lang="en-US" spc="-345" baseline="-20833" dirty="0">
                <a:latin typeface="Times New Roman"/>
                <a:cs typeface="Times New Roman"/>
              </a:rPr>
              <a:t> </a:t>
            </a:r>
            <a:r>
              <a:rPr lang="en-US" spc="-150" dirty="0">
                <a:latin typeface="Times New Roman"/>
                <a:cs typeface="Times New Roman"/>
              </a:rPr>
              <a:t>is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pc="-120" dirty="0" smtClean="0"/>
              <a:t>	deadlocked</a:t>
            </a:r>
            <a:endParaRPr lang="en-US" spc="-120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600" dirty="0"/>
          </a:p>
          <a:p>
            <a:pPr marR="508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chemeClr val="tx1"/>
                </a:solidFill>
              </a:rPr>
              <a:t>Algorithm </a:t>
            </a:r>
            <a:r>
              <a:rPr lang="en-US" b="1" spc="-5" dirty="0">
                <a:solidFill>
                  <a:schemeClr val="tx1"/>
                </a:solidFill>
              </a:rPr>
              <a:t>requires </a:t>
            </a:r>
            <a:r>
              <a:rPr lang="en-US" b="1" spc="-10" dirty="0">
                <a:solidFill>
                  <a:schemeClr val="tx1"/>
                </a:solidFill>
              </a:rPr>
              <a:t>an </a:t>
            </a:r>
            <a:r>
              <a:rPr lang="en-US" b="1" spc="-5" dirty="0">
                <a:solidFill>
                  <a:schemeClr val="tx1"/>
                </a:solidFill>
              </a:rPr>
              <a:t>order </a:t>
            </a:r>
            <a:r>
              <a:rPr lang="en-US" b="1" dirty="0">
                <a:solidFill>
                  <a:schemeClr val="tx1"/>
                </a:solidFill>
              </a:rPr>
              <a:t>of O(</a:t>
            </a:r>
            <a:r>
              <a:rPr lang="en-US" b="1" i="1" dirty="0">
                <a:solidFill>
                  <a:schemeClr val="tx1"/>
                </a:solidFill>
              </a:rPr>
              <a:t>m </a:t>
            </a:r>
            <a:r>
              <a:rPr lang="en-US" b="1" spc="-5" dirty="0">
                <a:solidFill>
                  <a:schemeClr val="tx1"/>
                </a:solidFill>
              </a:rPr>
              <a:t>x </a:t>
            </a:r>
            <a:r>
              <a:rPr lang="en-US" b="1" i="1" spc="-5" dirty="0">
                <a:solidFill>
                  <a:schemeClr val="tx1"/>
                </a:solidFill>
              </a:rPr>
              <a:t>n</a:t>
            </a:r>
            <a:r>
              <a:rPr lang="en-US" b="1" spc="-7" baseline="25462" dirty="0">
                <a:solidFill>
                  <a:schemeClr val="tx1"/>
                </a:solidFill>
              </a:rPr>
              <a:t>2) </a:t>
            </a:r>
            <a:r>
              <a:rPr lang="en-US" b="1" spc="-5" dirty="0">
                <a:solidFill>
                  <a:schemeClr val="tx1"/>
                </a:solidFill>
              </a:rPr>
              <a:t>operations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b="1" spc="-5" dirty="0">
                <a:solidFill>
                  <a:schemeClr val="tx1"/>
                </a:solidFill>
              </a:rPr>
              <a:t>detect  </a:t>
            </a:r>
            <a:r>
              <a:rPr lang="en-US" b="1" dirty="0">
                <a:solidFill>
                  <a:schemeClr val="tx1"/>
                </a:solidFill>
              </a:rPr>
              <a:t>whether </a:t>
            </a:r>
            <a:r>
              <a:rPr lang="en-US" b="1" spc="-5" dirty="0">
                <a:solidFill>
                  <a:schemeClr val="tx1"/>
                </a:solidFill>
              </a:rPr>
              <a:t>the </a:t>
            </a:r>
            <a:r>
              <a:rPr lang="en-US" b="1" spc="-10" dirty="0">
                <a:solidFill>
                  <a:schemeClr val="tx1"/>
                </a:solidFill>
              </a:rPr>
              <a:t>system </a:t>
            </a:r>
            <a:r>
              <a:rPr lang="en-US" b="1" spc="-5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spc="-5" dirty="0">
                <a:solidFill>
                  <a:schemeClr val="tx1"/>
                </a:solidFill>
              </a:rPr>
              <a:t>deadlocked state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50"/>
              </a:lnSpc>
              <a:buFont typeface="Arial" panose="020B0604020202020204" pitchFamily="34" charset="0"/>
              <a:buChar char="•"/>
            </a:pPr>
            <a:endParaRPr lang="en-US" spc="-6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45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IN" spc="-307" baseline="-20833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baseline="-20833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269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2" y="176348"/>
            <a:ext cx="9601200" cy="829492"/>
          </a:xfrm>
        </p:spPr>
        <p:txBody>
          <a:bodyPr/>
          <a:lstStyle/>
          <a:p>
            <a:r>
              <a:rPr lang="en-IN" spc="-110" dirty="0"/>
              <a:t>Example </a:t>
            </a:r>
            <a:r>
              <a:rPr lang="en-IN" spc="-160" dirty="0"/>
              <a:t>of </a:t>
            </a:r>
            <a:r>
              <a:rPr lang="en-IN" spc="-130" dirty="0"/>
              <a:t>Detection</a:t>
            </a:r>
            <a:r>
              <a:rPr lang="en-IN" spc="-330" dirty="0"/>
              <a:t> </a:t>
            </a:r>
            <a:r>
              <a:rPr lang="en-IN" spc="-150" dirty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7" y="1005840"/>
            <a:ext cx="10711543" cy="5486400"/>
          </a:xfrm>
        </p:spPr>
        <p:txBody>
          <a:bodyPr/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75" dirty="0">
                <a:latin typeface="Times New Roman"/>
                <a:cs typeface="Times New Roman"/>
              </a:rPr>
              <a:t>Five </a:t>
            </a:r>
            <a:r>
              <a:rPr lang="en-US" spc="-120" dirty="0">
                <a:latin typeface="Times New Roman"/>
                <a:cs typeface="Times New Roman"/>
              </a:rPr>
              <a:t>processes </a:t>
            </a:r>
            <a:r>
              <a:rPr lang="en-US" i="1" spc="-285" dirty="0">
                <a:latin typeface="Times New Roman"/>
                <a:cs typeface="Times New Roman"/>
              </a:rPr>
              <a:t>P</a:t>
            </a:r>
            <a:r>
              <a:rPr lang="en-US" spc="-427" baseline="-20833" dirty="0">
                <a:latin typeface="Times New Roman"/>
                <a:cs typeface="Times New Roman"/>
              </a:rPr>
              <a:t>0 </a:t>
            </a:r>
            <a:r>
              <a:rPr lang="en-US" spc="-95" dirty="0">
                <a:latin typeface="Times New Roman"/>
                <a:cs typeface="Times New Roman"/>
              </a:rPr>
              <a:t>through </a:t>
            </a:r>
            <a:r>
              <a:rPr lang="en-US" i="1" spc="-180" dirty="0">
                <a:latin typeface="Times New Roman"/>
                <a:cs typeface="Times New Roman"/>
              </a:rPr>
              <a:t>P</a:t>
            </a:r>
            <a:r>
              <a:rPr lang="en-US" spc="-270" baseline="-20833" dirty="0">
                <a:latin typeface="Times New Roman"/>
                <a:cs typeface="Times New Roman"/>
              </a:rPr>
              <a:t>4</a:t>
            </a:r>
            <a:r>
              <a:rPr lang="en-US" spc="-180" dirty="0">
                <a:latin typeface="Times New Roman"/>
                <a:cs typeface="Times New Roman"/>
              </a:rPr>
              <a:t>; </a:t>
            </a:r>
            <a:r>
              <a:rPr lang="en-US" spc="-60" dirty="0">
                <a:latin typeface="Times New Roman"/>
                <a:cs typeface="Times New Roman"/>
              </a:rPr>
              <a:t>three </a:t>
            </a:r>
            <a:r>
              <a:rPr lang="en-US" spc="-85" dirty="0">
                <a:latin typeface="Times New Roman"/>
                <a:cs typeface="Times New Roman"/>
              </a:rPr>
              <a:t>resource </a:t>
            </a:r>
            <a:r>
              <a:rPr lang="en-US" spc="-110" dirty="0">
                <a:latin typeface="Times New Roman"/>
                <a:cs typeface="Times New Roman"/>
              </a:rPr>
              <a:t>types  </a:t>
            </a:r>
            <a:r>
              <a:rPr lang="en-US" spc="-310" dirty="0">
                <a:latin typeface="Times New Roman"/>
                <a:cs typeface="Times New Roman"/>
              </a:rPr>
              <a:t>A </a:t>
            </a:r>
            <a:r>
              <a:rPr lang="en-US" spc="-75" dirty="0">
                <a:latin typeface="Times New Roman"/>
                <a:cs typeface="Times New Roman"/>
              </a:rPr>
              <a:t>(7 </a:t>
            </a:r>
            <a:r>
              <a:rPr lang="en-US" spc="-95" dirty="0">
                <a:latin typeface="Times New Roman"/>
                <a:cs typeface="Times New Roman"/>
              </a:rPr>
              <a:t>instances), </a:t>
            </a:r>
            <a:r>
              <a:rPr lang="en-US" i="1" spc="-370" dirty="0">
                <a:latin typeface="Times New Roman"/>
                <a:cs typeface="Times New Roman"/>
              </a:rPr>
              <a:t>B </a:t>
            </a:r>
            <a:r>
              <a:rPr lang="en-US" spc="-75" dirty="0">
                <a:latin typeface="Times New Roman"/>
                <a:cs typeface="Times New Roman"/>
              </a:rPr>
              <a:t>(2 </a:t>
            </a:r>
            <a:r>
              <a:rPr lang="en-US" spc="-95" dirty="0">
                <a:latin typeface="Times New Roman"/>
                <a:cs typeface="Times New Roman"/>
              </a:rPr>
              <a:t>instances), </a:t>
            </a:r>
            <a:r>
              <a:rPr lang="en-US" spc="-135" dirty="0">
                <a:latin typeface="Times New Roman"/>
                <a:cs typeface="Times New Roman"/>
              </a:rPr>
              <a:t>and </a:t>
            </a:r>
            <a:r>
              <a:rPr lang="en-US" i="1" spc="-425" dirty="0">
                <a:latin typeface="Times New Roman"/>
                <a:cs typeface="Times New Roman"/>
              </a:rPr>
              <a:t>C </a:t>
            </a:r>
            <a:r>
              <a:rPr lang="en-US" spc="-75" dirty="0">
                <a:latin typeface="Times New Roman"/>
                <a:cs typeface="Times New Roman"/>
              </a:rPr>
              <a:t>(6</a:t>
            </a:r>
            <a:r>
              <a:rPr lang="en-US" spc="-325" dirty="0"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instances)</a:t>
            </a:r>
            <a:endParaRPr lang="en-US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40" dirty="0">
                <a:latin typeface="Times New Roman"/>
                <a:cs typeface="Times New Roman"/>
              </a:rPr>
              <a:t>Snapshot </a:t>
            </a:r>
            <a:r>
              <a:rPr lang="en-US" spc="-90" dirty="0">
                <a:latin typeface="Times New Roman"/>
                <a:cs typeface="Times New Roman"/>
              </a:rPr>
              <a:t>at </a:t>
            </a:r>
            <a:r>
              <a:rPr lang="en-US" spc="-85" dirty="0">
                <a:latin typeface="Times New Roman"/>
                <a:cs typeface="Times New Roman"/>
              </a:rPr>
              <a:t>time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i="1" spc="-70" dirty="0">
                <a:latin typeface="Times New Roman"/>
                <a:cs typeface="Times New Roman"/>
              </a:rPr>
              <a:t>T</a:t>
            </a:r>
            <a:r>
              <a:rPr lang="en-US" spc="-104" baseline="-20833" dirty="0">
                <a:latin typeface="Times New Roman"/>
                <a:cs typeface="Times New Roman"/>
              </a:rPr>
              <a:t>0</a:t>
            </a:r>
            <a:r>
              <a:rPr lang="en-US" spc="-70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spc="-135" dirty="0" smtClean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35" dirty="0" smtClean="0">
                <a:latin typeface="Times New Roman"/>
                <a:cs typeface="Times New Roman"/>
              </a:rPr>
              <a:t>Sequence </a:t>
            </a:r>
            <a:r>
              <a:rPr lang="en-US" spc="-55" dirty="0">
                <a:latin typeface="Times New Roman"/>
                <a:cs typeface="Times New Roman"/>
              </a:rPr>
              <a:t>&lt;</a:t>
            </a:r>
            <a:r>
              <a:rPr lang="en-US" i="1" spc="-55" dirty="0">
                <a:latin typeface="Times New Roman"/>
                <a:cs typeface="Times New Roman"/>
              </a:rPr>
              <a:t>P</a:t>
            </a:r>
            <a:r>
              <a:rPr lang="en-US" spc="-82" baseline="-20833" dirty="0">
                <a:latin typeface="Times New Roman"/>
                <a:cs typeface="Times New Roman"/>
              </a:rPr>
              <a:t>0</a:t>
            </a:r>
            <a:r>
              <a:rPr lang="en-US" spc="-55" dirty="0">
                <a:latin typeface="Times New Roman"/>
                <a:cs typeface="Times New Roman"/>
              </a:rPr>
              <a:t>,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2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3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1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i="1" spc="-110" dirty="0">
                <a:latin typeface="Times New Roman"/>
                <a:cs typeface="Times New Roman"/>
              </a:rPr>
              <a:t>P</a:t>
            </a:r>
            <a:r>
              <a:rPr lang="en-US" spc="-165" baseline="-20833" dirty="0">
                <a:latin typeface="Times New Roman"/>
                <a:cs typeface="Times New Roman"/>
              </a:rPr>
              <a:t>4</a:t>
            </a:r>
            <a:r>
              <a:rPr lang="en-US" spc="-110" dirty="0">
                <a:latin typeface="Times New Roman"/>
                <a:cs typeface="Times New Roman"/>
              </a:rPr>
              <a:t>&gt; will </a:t>
            </a:r>
            <a:r>
              <a:rPr lang="en-US" spc="-75" dirty="0">
                <a:latin typeface="Times New Roman"/>
                <a:cs typeface="Times New Roman"/>
              </a:rPr>
              <a:t>result </a:t>
            </a:r>
            <a:r>
              <a:rPr lang="en-US" spc="-110" dirty="0">
                <a:latin typeface="Times New Roman"/>
                <a:cs typeface="Times New Roman"/>
              </a:rPr>
              <a:t>in </a:t>
            </a:r>
            <a:r>
              <a:rPr lang="en-US" i="1" spc="-210" dirty="0">
                <a:latin typeface="Times New Roman"/>
                <a:cs typeface="Times New Roman"/>
              </a:rPr>
              <a:t>Finish</a:t>
            </a:r>
            <a:r>
              <a:rPr lang="en-US" spc="-210" dirty="0">
                <a:latin typeface="Times New Roman"/>
                <a:cs typeface="Times New Roman"/>
              </a:rPr>
              <a:t>[</a:t>
            </a:r>
            <a:r>
              <a:rPr lang="en-US" i="1" spc="-210" dirty="0" err="1">
                <a:latin typeface="Times New Roman"/>
                <a:cs typeface="Times New Roman"/>
              </a:rPr>
              <a:t>i</a:t>
            </a:r>
            <a:r>
              <a:rPr lang="en-US" spc="-210" dirty="0">
                <a:latin typeface="Times New Roman"/>
                <a:cs typeface="Times New Roman"/>
              </a:rPr>
              <a:t>] </a:t>
            </a:r>
            <a:r>
              <a:rPr lang="en-US" spc="245" dirty="0">
                <a:latin typeface="Times New Roman"/>
                <a:cs typeface="Times New Roman"/>
              </a:rPr>
              <a:t>= </a:t>
            </a:r>
            <a:r>
              <a:rPr lang="en-US" spc="-25" dirty="0">
                <a:latin typeface="Times New Roman"/>
                <a:cs typeface="Times New Roman"/>
              </a:rPr>
              <a:t>true </a:t>
            </a:r>
            <a:r>
              <a:rPr lang="en-US" spc="-85" dirty="0">
                <a:latin typeface="Times New Roman"/>
                <a:cs typeface="Times New Roman"/>
              </a:rPr>
              <a:t>for </a:t>
            </a:r>
            <a:r>
              <a:rPr lang="en-US" spc="-130" dirty="0">
                <a:latin typeface="Times New Roman"/>
                <a:cs typeface="Times New Roman"/>
              </a:rPr>
              <a:t>all</a:t>
            </a:r>
            <a:r>
              <a:rPr lang="en-US" spc="-425" dirty="0">
                <a:latin typeface="Times New Roman"/>
                <a:cs typeface="Times New Roman"/>
              </a:rPr>
              <a:t> </a:t>
            </a:r>
            <a:r>
              <a:rPr lang="en-US" i="1" spc="-95" dirty="0" err="1">
                <a:latin typeface="Times New Roman"/>
                <a:cs typeface="Times New Roman"/>
              </a:rPr>
              <a:t>i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1" y="2511864"/>
            <a:ext cx="4682134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6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111035"/>
            <a:ext cx="9601200" cy="790302"/>
          </a:xfrm>
        </p:spPr>
        <p:txBody>
          <a:bodyPr/>
          <a:lstStyle/>
          <a:p>
            <a:r>
              <a:rPr lang="en-IN" spc="-120" dirty="0"/>
              <a:t>Example</a:t>
            </a:r>
            <a:r>
              <a:rPr lang="en-IN" spc="-254" dirty="0"/>
              <a:t> </a:t>
            </a:r>
            <a:r>
              <a:rPr lang="en-IN" spc="-235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901337"/>
            <a:ext cx="10802983" cy="5695406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 pitchFamily="34" charset="0"/>
              <a:buChar char="•"/>
            </a:pPr>
            <a:r>
              <a:rPr lang="en-US" i="1" spc="-300" dirty="0">
                <a:latin typeface="Times New Roman"/>
                <a:cs typeface="Times New Roman"/>
              </a:rPr>
              <a:t>P</a:t>
            </a:r>
            <a:r>
              <a:rPr lang="en-US" spc="-450" baseline="-21241" dirty="0">
                <a:latin typeface="Times New Roman"/>
                <a:cs typeface="Times New Roman"/>
              </a:rPr>
              <a:t>2     </a:t>
            </a:r>
            <a:r>
              <a:rPr lang="en-US" spc="-100" dirty="0">
                <a:latin typeface="Times New Roman"/>
                <a:cs typeface="Times New Roman"/>
              </a:rPr>
              <a:t>requests </a:t>
            </a:r>
            <a:r>
              <a:rPr lang="en-US" spc="-160" dirty="0">
                <a:latin typeface="Times New Roman"/>
                <a:cs typeface="Times New Roman"/>
              </a:rPr>
              <a:t>an </a:t>
            </a:r>
            <a:r>
              <a:rPr lang="en-US" spc="-120" dirty="0">
                <a:latin typeface="Times New Roman"/>
                <a:cs typeface="Times New Roman"/>
              </a:rPr>
              <a:t>additional </a:t>
            </a:r>
            <a:r>
              <a:rPr lang="en-US" spc="-125" dirty="0">
                <a:latin typeface="Times New Roman"/>
                <a:cs typeface="Times New Roman"/>
              </a:rPr>
              <a:t>instance </a:t>
            </a:r>
            <a:r>
              <a:rPr lang="en-US" spc="-160" dirty="0">
                <a:latin typeface="Times New Roman"/>
                <a:cs typeface="Times New Roman"/>
              </a:rPr>
              <a:t>of </a:t>
            </a:r>
            <a:r>
              <a:rPr lang="en-US" spc="-100" dirty="0">
                <a:latin typeface="Times New Roman"/>
                <a:cs typeface="Times New Roman"/>
              </a:rPr>
              <a:t>type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i="1" spc="-755" dirty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  <a:p>
            <a:pPr marL="3773805" marR="1224280" indent="-457200">
              <a:lnSpc>
                <a:spcPts val="341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sz="2600" i="1" u="heavy" spc="-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Reque</a:t>
            </a:r>
            <a:r>
              <a:rPr lang="en-US" sz="2600" i="1" u="heavy" spc="-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lang="en-US" sz="2600" i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 </a:t>
            </a:r>
            <a:r>
              <a:rPr lang="en-US" sz="2600" i="1" spc="-45" dirty="0">
                <a:latin typeface="Times New Roman"/>
                <a:cs typeface="Times New Roman"/>
              </a:rPr>
              <a:t> </a:t>
            </a:r>
            <a:r>
              <a:rPr lang="en-US" sz="2600" i="1" spc="-45" dirty="0" smtClean="0">
                <a:latin typeface="Times New Roman"/>
                <a:cs typeface="Times New Roman"/>
              </a:rPr>
              <a:t>  </a:t>
            </a:r>
            <a:r>
              <a:rPr lang="en-US" sz="2600" i="1" spc="-370" dirty="0" smtClean="0">
                <a:latin typeface="Times New Roman"/>
                <a:cs typeface="Times New Roman"/>
              </a:rPr>
              <a:t>A </a:t>
            </a:r>
            <a:r>
              <a:rPr lang="en-US" sz="2600" i="1" spc="-395" dirty="0">
                <a:latin typeface="Times New Roman"/>
                <a:cs typeface="Times New Roman"/>
              </a:rPr>
              <a:t>B</a:t>
            </a:r>
            <a:r>
              <a:rPr lang="en-US" sz="2600" i="1" spc="-355" dirty="0">
                <a:latin typeface="Times New Roman"/>
                <a:cs typeface="Times New Roman"/>
              </a:rPr>
              <a:t> </a:t>
            </a:r>
            <a:r>
              <a:rPr lang="en-US" sz="2600" i="1" spc="-459" dirty="0">
                <a:latin typeface="Times New Roman"/>
                <a:cs typeface="Times New Roman"/>
              </a:rPr>
              <a:t>C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4615"/>
              <a:buFont typeface="Arial" pitchFamily="34" charset="0"/>
              <a:buChar char="•"/>
              <a:tabLst>
                <a:tab pos="287020" algn="l"/>
              </a:tabLst>
            </a:pPr>
            <a:r>
              <a:rPr lang="en-US" spc="-130" dirty="0">
                <a:latin typeface="Times New Roman"/>
                <a:cs typeface="Times New Roman"/>
              </a:rPr>
              <a:t>State </a:t>
            </a:r>
            <a:r>
              <a:rPr lang="en-US" spc="-150" dirty="0">
                <a:latin typeface="Times New Roman"/>
                <a:cs typeface="Times New Roman"/>
              </a:rPr>
              <a:t>of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170" dirty="0">
                <a:latin typeface="Times New Roman"/>
                <a:cs typeface="Times New Roman"/>
              </a:rPr>
              <a:t>system?</a:t>
            </a:r>
            <a:endParaRPr lang="en-US" dirty="0">
              <a:latin typeface="Times New Roman"/>
              <a:cs typeface="Times New Roman"/>
            </a:endParaRPr>
          </a:p>
          <a:p>
            <a:pPr marL="675640" marR="5080" lvl="1" indent="-342900">
              <a:lnSpc>
                <a:spcPts val="2590"/>
              </a:lnSpc>
              <a:spcBef>
                <a:spcPts val="459"/>
              </a:spcBef>
              <a:buClr>
                <a:schemeClr val="tx1"/>
              </a:buClr>
              <a:buSzPct val="85416"/>
              <a:tabLst>
                <a:tab pos="561975" algn="l"/>
              </a:tabLst>
            </a:pPr>
            <a:r>
              <a:rPr lang="en-US" spc="-145" dirty="0">
                <a:latin typeface="Times New Roman"/>
                <a:cs typeface="Times New Roman"/>
              </a:rPr>
              <a:t>Can </a:t>
            </a:r>
            <a:r>
              <a:rPr lang="en-US" spc="-114" dirty="0">
                <a:latin typeface="Times New Roman"/>
                <a:cs typeface="Times New Roman"/>
              </a:rPr>
              <a:t>reclaim </a:t>
            </a:r>
            <a:r>
              <a:rPr lang="en-US" spc="-95" dirty="0">
                <a:latin typeface="Times New Roman"/>
                <a:cs typeface="Times New Roman"/>
              </a:rPr>
              <a:t>resources </a:t>
            </a:r>
            <a:r>
              <a:rPr lang="en-US" spc="-110" dirty="0">
                <a:latin typeface="Times New Roman"/>
                <a:cs typeface="Times New Roman"/>
              </a:rPr>
              <a:t>held </a:t>
            </a:r>
            <a:r>
              <a:rPr lang="en-US" spc="-185" dirty="0">
                <a:latin typeface="Times New Roman"/>
                <a:cs typeface="Times New Roman"/>
              </a:rPr>
              <a:t>by </a:t>
            </a:r>
            <a:r>
              <a:rPr lang="en-US" spc="-114" dirty="0">
                <a:latin typeface="Times New Roman"/>
                <a:cs typeface="Times New Roman"/>
              </a:rPr>
              <a:t>process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0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spc="-75" dirty="0">
                <a:latin typeface="Times New Roman"/>
                <a:cs typeface="Times New Roman"/>
              </a:rPr>
              <a:t>but </a:t>
            </a:r>
            <a:r>
              <a:rPr lang="en-US" spc="-150" dirty="0">
                <a:latin typeface="Times New Roman"/>
                <a:cs typeface="Times New Roman"/>
              </a:rPr>
              <a:t>insufficient  </a:t>
            </a:r>
            <a:r>
              <a:rPr lang="en-US" spc="-100" dirty="0">
                <a:latin typeface="Times New Roman"/>
                <a:cs typeface="Times New Roman"/>
              </a:rPr>
              <a:t>resources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20" dirty="0">
                <a:latin typeface="Times New Roman"/>
                <a:cs typeface="Times New Roman"/>
              </a:rPr>
              <a:t>fulfill </a:t>
            </a:r>
            <a:r>
              <a:rPr lang="en-US" spc="-60" dirty="0">
                <a:latin typeface="Times New Roman"/>
                <a:cs typeface="Times New Roman"/>
              </a:rPr>
              <a:t>other </a:t>
            </a:r>
            <a:r>
              <a:rPr lang="en-US" spc="-105" dirty="0">
                <a:latin typeface="Times New Roman"/>
                <a:cs typeface="Times New Roman"/>
              </a:rPr>
              <a:t>processes;</a:t>
            </a:r>
            <a:r>
              <a:rPr lang="en-US" spc="-15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requests</a:t>
            </a:r>
            <a:endParaRPr lang="en-US" dirty="0"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75"/>
              </a:spcBef>
              <a:buClr>
                <a:schemeClr val="tx1"/>
              </a:buClr>
              <a:buSzPct val="85416"/>
              <a:tabLst>
                <a:tab pos="561975" algn="l"/>
              </a:tabLst>
            </a:pPr>
            <a:r>
              <a:rPr lang="en-US" spc="-120" dirty="0">
                <a:latin typeface="Times New Roman"/>
                <a:cs typeface="Times New Roman"/>
              </a:rPr>
              <a:t>Deadlock </a:t>
            </a:r>
            <a:r>
              <a:rPr lang="en-US" spc="-80" dirty="0">
                <a:latin typeface="Times New Roman"/>
                <a:cs typeface="Times New Roman"/>
              </a:rPr>
              <a:t>exists, </a:t>
            </a:r>
            <a:r>
              <a:rPr lang="en-US" spc="-125" dirty="0">
                <a:latin typeface="Times New Roman"/>
                <a:cs typeface="Times New Roman"/>
              </a:rPr>
              <a:t>consisting </a:t>
            </a:r>
            <a:r>
              <a:rPr lang="en-US" spc="-140" dirty="0">
                <a:latin typeface="Times New Roman"/>
                <a:cs typeface="Times New Roman"/>
              </a:rPr>
              <a:t>of </a:t>
            </a:r>
            <a:r>
              <a:rPr lang="en-US" spc="-120" dirty="0">
                <a:latin typeface="Times New Roman"/>
                <a:cs typeface="Times New Roman"/>
              </a:rPr>
              <a:t>processes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1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i="1" spc="-160" dirty="0">
                <a:latin typeface="Times New Roman"/>
                <a:cs typeface="Times New Roman"/>
              </a:rPr>
              <a:t>P</a:t>
            </a:r>
            <a:r>
              <a:rPr lang="en-US" spc="-240" baseline="-20833" dirty="0">
                <a:latin typeface="Times New Roman"/>
                <a:cs typeface="Times New Roman"/>
              </a:rPr>
              <a:t>2</a:t>
            </a:r>
            <a:r>
              <a:rPr lang="en-US" spc="-160" dirty="0">
                <a:latin typeface="Times New Roman"/>
                <a:cs typeface="Times New Roman"/>
              </a:rPr>
              <a:t>, </a:t>
            </a:r>
            <a:r>
              <a:rPr lang="en-US" i="1" spc="-155" dirty="0">
                <a:latin typeface="Times New Roman"/>
                <a:cs typeface="Times New Roman"/>
              </a:rPr>
              <a:t>P</a:t>
            </a:r>
            <a:r>
              <a:rPr lang="en-US" spc="-232" baseline="-20833" dirty="0">
                <a:latin typeface="Times New Roman"/>
                <a:cs typeface="Times New Roman"/>
              </a:rPr>
              <a:t>3</a:t>
            </a:r>
            <a:r>
              <a:rPr lang="en-US" spc="-155" dirty="0">
                <a:latin typeface="Times New Roman"/>
                <a:cs typeface="Times New Roman"/>
              </a:rPr>
              <a:t>, </a:t>
            </a:r>
            <a:r>
              <a:rPr lang="en-US" spc="-135" dirty="0">
                <a:latin typeface="Times New Roman"/>
                <a:cs typeface="Times New Roman"/>
              </a:rPr>
              <a:t>and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i="1" spc="-285" dirty="0">
                <a:latin typeface="Times New Roman"/>
                <a:cs typeface="Times New Roman"/>
              </a:rPr>
              <a:t>P</a:t>
            </a:r>
            <a:r>
              <a:rPr lang="en-US" spc="-427" baseline="-20833" dirty="0">
                <a:latin typeface="Times New Roman"/>
                <a:cs typeface="Times New Roman"/>
              </a:rPr>
              <a:t>4</a:t>
            </a:r>
            <a:endParaRPr lang="en-US" baseline="-20833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5" y="2215791"/>
            <a:ext cx="1696482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6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3" y="137160"/>
            <a:ext cx="9601200" cy="842554"/>
          </a:xfrm>
        </p:spPr>
        <p:txBody>
          <a:bodyPr/>
          <a:lstStyle/>
          <a:p>
            <a:r>
              <a:rPr lang="en-IN" spc="-150" dirty="0"/>
              <a:t>Detection-Algorithm</a:t>
            </a:r>
            <a:r>
              <a:rPr lang="en-IN" spc="-270" dirty="0"/>
              <a:t> </a:t>
            </a:r>
            <a:r>
              <a:rPr lang="en-IN" spc="-10" dirty="0"/>
              <a:t>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3" y="770709"/>
            <a:ext cx="10580914" cy="5799908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565"/>
              </a:spcBef>
              <a:buClr>
                <a:schemeClr val="tx2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65" dirty="0">
                <a:latin typeface="Times New Roman"/>
                <a:cs typeface="Times New Roman"/>
              </a:rPr>
              <a:t>When, </a:t>
            </a:r>
            <a:r>
              <a:rPr lang="en-US" spc="-145" dirty="0">
                <a:latin typeface="Times New Roman"/>
                <a:cs typeface="Times New Roman"/>
              </a:rPr>
              <a:t>and </a:t>
            </a:r>
            <a:r>
              <a:rPr lang="en-US" spc="-165" dirty="0">
                <a:latin typeface="Times New Roman"/>
                <a:cs typeface="Times New Roman"/>
              </a:rPr>
              <a:t>how </a:t>
            </a:r>
            <a:r>
              <a:rPr lang="en-US" spc="-65" dirty="0">
                <a:latin typeface="Times New Roman"/>
                <a:cs typeface="Times New Roman"/>
              </a:rPr>
              <a:t>often,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65" dirty="0">
                <a:latin typeface="Times New Roman"/>
                <a:cs typeface="Times New Roman"/>
              </a:rPr>
              <a:t>invoke </a:t>
            </a:r>
            <a:r>
              <a:rPr lang="en-US" spc="-125" dirty="0">
                <a:latin typeface="Times New Roman"/>
                <a:cs typeface="Times New Roman"/>
              </a:rPr>
              <a:t>depends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65" dirty="0">
                <a:latin typeface="Times New Roman"/>
                <a:cs typeface="Times New Roman"/>
              </a:rPr>
              <a:t>on:</a:t>
            </a:r>
            <a:endParaRPr lang="en-US" dirty="0">
              <a:latin typeface="Times New Roman"/>
              <a:cs typeface="Times New Roman"/>
            </a:endParaRPr>
          </a:p>
          <a:p>
            <a:pPr marL="789940" lvl="1">
              <a:lnSpc>
                <a:spcPct val="100000"/>
              </a:lnSpc>
              <a:spcBef>
                <a:spcPts val="430"/>
              </a:spcBef>
              <a:buClr>
                <a:schemeClr val="tx2"/>
              </a:buClr>
              <a:buSzPct val="85416"/>
              <a:tabLst>
                <a:tab pos="561975" algn="l"/>
              </a:tabLst>
            </a:pPr>
            <a:r>
              <a:rPr lang="en-US" spc="-150" dirty="0">
                <a:latin typeface="Times New Roman"/>
                <a:cs typeface="Times New Roman"/>
              </a:rPr>
              <a:t>How </a:t>
            </a:r>
            <a:r>
              <a:rPr lang="en-US" spc="-90" dirty="0">
                <a:latin typeface="Times New Roman"/>
                <a:cs typeface="Times New Roman"/>
              </a:rPr>
              <a:t>often </a:t>
            </a:r>
            <a:r>
              <a:rPr lang="en-US" spc="-190" dirty="0">
                <a:latin typeface="Times New Roman"/>
                <a:cs typeface="Times New Roman"/>
              </a:rPr>
              <a:t>a </a:t>
            </a:r>
            <a:r>
              <a:rPr lang="en-US" spc="-114" dirty="0">
                <a:latin typeface="Times New Roman"/>
                <a:cs typeface="Times New Roman"/>
              </a:rPr>
              <a:t>deadlock </a:t>
            </a:r>
            <a:r>
              <a:rPr lang="en-US" spc="-150" dirty="0">
                <a:latin typeface="Times New Roman"/>
                <a:cs typeface="Times New Roman"/>
              </a:rPr>
              <a:t>is </a:t>
            </a:r>
            <a:r>
              <a:rPr lang="en-US" spc="-140" dirty="0">
                <a:latin typeface="Times New Roman"/>
                <a:cs typeface="Times New Roman"/>
              </a:rPr>
              <a:t>likely </a:t>
            </a:r>
            <a:r>
              <a:rPr lang="en-US" spc="-40" dirty="0">
                <a:latin typeface="Times New Roman"/>
                <a:cs typeface="Times New Roman"/>
              </a:rPr>
              <a:t>to </a:t>
            </a:r>
            <a:r>
              <a:rPr lang="en-US" spc="-130" dirty="0">
                <a:latin typeface="Times New Roman"/>
                <a:cs typeface="Times New Roman"/>
              </a:rPr>
              <a:t>occur?</a:t>
            </a:r>
            <a:endParaRPr lang="en-US" dirty="0">
              <a:latin typeface="Times New Roman"/>
              <a:cs typeface="Times New Roman"/>
            </a:endParaRPr>
          </a:p>
          <a:p>
            <a:pPr marL="789940" lvl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SzPct val="85416"/>
              <a:tabLst>
                <a:tab pos="561975" algn="l"/>
              </a:tabLst>
            </a:pPr>
            <a:r>
              <a:rPr lang="en-US" spc="-150" dirty="0">
                <a:latin typeface="Times New Roman"/>
                <a:cs typeface="Times New Roman"/>
              </a:rPr>
              <a:t>How </a:t>
            </a:r>
            <a:r>
              <a:rPr lang="en-US" spc="-175" dirty="0">
                <a:latin typeface="Times New Roman"/>
                <a:cs typeface="Times New Roman"/>
              </a:rPr>
              <a:t>many </a:t>
            </a:r>
            <a:r>
              <a:rPr lang="en-US" spc="-120" dirty="0">
                <a:latin typeface="Times New Roman"/>
                <a:cs typeface="Times New Roman"/>
              </a:rPr>
              <a:t>processes </a:t>
            </a:r>
            <a:r>
              <a:rPr lang="en-US" spc="-110" dirty="0">
                <a:latin typeface="Times New Roman"/>
                <a:cs typeface="Times New Roman"/>
              </a:rPr>
              <a:t>will </a:t>
            </a:r>
            <a:r>
              <a:rPr lang="en-US" spc="-100" dirty="0">
                <a:latin typeface="Times New Roman"/>
                <a:cs typeface="Times New Roman"/>
              </a:rPr>
              <a:t>need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10" dirty="0">
                <a:latin typeface="Times New Roman"/>
                <a:cs typeface="Times New Roman"/>
              </a:rPr>
              <a:t>be </a:t>
            </a:r>
            <a:r>
              <a:rPr lang="en-US" spc="-80" dirty="0">
                <a:latin typeface="Times New Roman"/>
                <a:cs typeface="Times New Roman"/>
              </a:rPr>
              <a:t>rolled</a:t>
            </a:r>
            <a:r>
              <a:rPr lang="en-US" spc="250" dirty="0">
                <a:latin typeface="Times New Roman"/>
                <a:cs typeface="Times New Roman"/>
              </a:rPr>
              <a:t> </a:t>
            </a:r>
            <a:r>
              <a:rPr lang="en-US" spc="-175" dirty="0">
                <a:latin typeface="Times New Roman"/>
                <a:cs typeface="Times New Roman"/>
              </a:rPr>
              <a:t>back?</a:t>
            </a:r>
            <a:endParaRPr lang="en-US" dirty="0">
              <a:latin typeface="Times New Roman"/>
              <a:cs typeface="Times New Roman"/>
            </a:endParaRPr>
          </a:p>
          <a:p>
            <a:pPr marL="1064260" indent="-457200">
              <a:lnSpc>
                <a:spcPct val="100000"/>
              </a:lnSpc>
              <a:spcBef>
                <a:spcPts val="459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pc="-85" dirty="0">
                <a:latin typeface="Times New Roman"/>
                <a:cs typeface="Times New Roman"/>
              </a:rPr>
              <a:t>one </a:t>
            </a:r>
            <a:r>
              <a:rPr lang="en-US" spc="-75" dirty="0">
                <a:latin typeface="Times New Roman"/>
                <a:cs typeface="Times New Roman"/>
              </a:rPr>
              <a:t>for </a:t>
            </a:r>
            <a:r>
              <a:rPr lang="en-US" spc="-110" dirty="0">
                <a:latin typeface="Times New Roman"/>
                <a:cs typeface="Times New Roman"/>
              </a:rPr>
              <a:t>each </a:t>
            </a:r>
            <a:r>
              <a:rPr lang="en-US" spc="-90" dirty="0">
                <a:latin typeface="Times New Roman"/>
                <a:cs typeface="Times New Roman"/>
              </a:rPr>
              <a:t>disjoint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cycle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Clr>
                <a:schemeClr val="tx2"/>
              </a:buClr>
              <a:buSzPct val="84615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90" dirty="0">
                <a:latin typeface="Times New Roman"/>
                <a:cs typeface="Times New Roman"/>
              </a:rPr>
              <a:t>If </a:t>
            </a:r>
            <a:r>
              <a:rPr lang="en-US" spc="-85" dirty="0">
                <a:latin typeface="Times New Roman"/>
                <a:cs typeface="Times New Roman"/>
              </a:rPr>
              <a:t>detection </a:t>
            </a:r>
            <a:r>
              <a:rPr lang="en-US" spc="-110" dirty="0">
                <a:latin typeface="Times New Roman"/>
                <a:cs typeface="Times New Roman"/>
              </a:rPr>
              <a:t>algorithm </a:t>
            </a:r>
            <a:r>
              <a:rPr lang="en-US" spc="-165" dirty="0">
                <a:latin typeface="Times New Roman"/>
                <a:cs typeface="Times New Roman"/>
              </a:rPr>
              <a:t>is </a:t>
            </a:r>
            <a:r>
              <a:rPr lang="en-US" spc="-155" dirty="0">
                <a:latin typeface="Times New Roman"/>
                <a:cs typeface="Times New Roman"/>
              </a:rPr>
              <a:t>invoked </a:t>
            </a:r>
            <a:r>
              <a:rPr lang="en-US" spc="-100" dirty="0">
                <a:latin typeface="Times New Roman"/>
                <a:cs typeface="Times New Roman"/>
              </a:rPr>
              <a:t>arbitrarily, </a:t>
            </a:r>
            <a:r>
              <a:rPr lang="en-US" spc="-65" dirty="0">
                <a:latin typeface="Times New Roman"/>
                <a:cs typeface="Times New Roman"/>
              </a:rPr>
              <a:t>there </a:t>
            </a:r>
            <a:r>
              <a:rPr lang="en-US" spc="-225" dirty="0">
                <a:latin typeface="Times New Roman"/>
                <a:cs typeface="Times New Roman"/>
              </a:rPr>
              <a:t>may </a:t>
            </a:r>
            <a:r>
              <a:rPr lang="en-US" spc="-120" dirty="0">
                <a:latin typeface="Times New Roman"/>
                <a:cs typeface="Times New Roman"/>
              </a:rPr>
              <a:t>be  </a:t>
            </a:r>
            <a:r>
              <a:rPr lang="en-US" spc="-190" dirty="0">
                <a:latin typeface="Times New Roman"/>
                <a:cs typeface="Times New Roman"/>
              </a:rPr>
              <a:t>many </a:t>
            </a:r>
            <a:r>
              <a:rPr lang="en-US" spc="-150" dirty="0">
                <a:latin typeface="Times New Roman"/>
                <a:cs typeface="Times New Roman"/>
              </a:rPr>
              <a:t>cycles </a:t>
            </a:r>
            <a:r>
              <a:rPr lang="en-US" spc="-120" dirty="0">
                <a:latin typeface="Times New Roman"/>
                <a:cs typeface="Times New Roman"/>
              </a:rPr>
              <a:t>in </a:t>
            </a:r>
            <a:r>
              <a:rPr lang="en-US" spc="-80" dirty="0">
                <a:latin typeface="Times New Roman"/>
                <a:cs typeface="Times New Roman"/>
              </a:rPr>
              <a:t>the </a:t>
            </a:r>
            <a:r>
              <a:rPr lang="en-US" spc="-95" dirty="0">
                <a:latin typeface="Times New Roman"/>
                <a:cs typeface="Times New Roman"/>
              </a:rPr>
              <a:t>resource </a:t>
            </a:r>
            <a:r>
              <a:rPr lang="en-US" spc="-130" dirty="0">
                <a:latin typeface="Times New Roman"/>
                <a:cs typeface="Times New Roman"/>
              </a:rPr>
              <a:t>graph </a:t>
            </a:r>
            <a:r>
              <a:rPr lang="en-US" spc="-145" dirty="0">
                <a:latin typeface="Times New Roman"/>
                <a:cs typeface="Times New Roman"/>
              </a:rPr>
              <a:t>and </a:t>
            </a:r>
            <a:r>
              <a:rPr lang="en-US" spc="-155" dirty="0">
                <a:latin typeface="Times New Roman"/>
                <a:cs typeface="Times New Roman"/>
              </a:rPr>
              <a:t>so </a:t>
            </a:r>
            <a:r>
              <a:rPr lang="en-US" spc="-170" dirty="0">
                <a:latin typeface="Times New Roman"/>
                <a:cs typeface="Times New Roman"/>
              </a:rPr>
              <a:t>we </a:t>
            </a:r>
            <a:r>
              <a:rPr lang="en-US" spc="-135" dirty="0">
                <a:latin typeface="Times New Roman"/>
                <a:cs typeface="Times New Roman"/>
              </a:rPr>
              <a:t>would </a:t>
            </a:r>
            <a:r>
              <a:rPr lang="en-US" spc="-65" dirty="0">
                <a:latin typeface="Times New Roman"/>
                <a:cs typeface="Times New Roman"/>
              </a:rPr>
              <a:t>not </a:t>
            </a:r>
            <a:r>
              <a:rPr lang="en-US" spc="-114" dirty="0">
                <a:latin typeface="Times New Roman"/>
                <a:cs typeface="Times New Roman"/>
              </a:rPr>
              <a:t>be  </a:t>
            </a:r>
            <a:r>
              <a:rPr lang="en-US" spc="-150" dirty="0">
                <a:latin typeface="Times New Roman"/>
                <a:cs typeface="Times New Roman"/>
              </a:rPr>
              <a:t>able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65" dirty="0">
                <a:latin typeface="Times New Roman"/>
                <a:cs typeface="Times New Roman"/>
              </a:rPr>
              <a:t>tell </a:t>
            </a:r>
            <a:r>
              <a:rPr lang="en-US" spc="-145" dirty="0">
                <a:latin typeface="Times New Roman"/>
                <a:cs typeface="Times New Roman"/>
              </a:rPr>
              <a:t>which </a:t>
            </a:r>
            <a:r>
              <a:rPr lang="en-US" spc="-150" dirty="0">
                <a:latin typeface="Times New Roman"/>
                <a:cs typeface="Times New Roman"/>
              </a:rPr>
              <a:t>of </a:t>
            </a:r>
            <a:r>
              <a:rPr lang="en-US" spc="-75" dirty="0">
                <a:latin typeface="Times New Roman"/>
                <a:cs typeface="Times New Roman"/>
              </a:rPr>
              <a:t>the </a:t>
            </a:r>
            <a:r>
              <a:rPr lang="en-US" spc="-190" dirty="0">
                <a:latin typeface="Times New Roman"/>
                <a:cs typeface="Times New Roman"/>
              </a:rPr>
              <a:t>many </a:t>
            </a:r>
            <a:r>
              <a:rPr lang="en-US" spc="-130" dirty="0">
                <a:latin typeface="Times New Roman"/>
                <a:cs typeface="Times New Roman"/>
              </a:rPr>
              <a:t>deadlocked processes </a:t>
            </a:r>
            <a:r>
              <a:rPr lang="en-US" spc="-200" dirty="0">
                <a:latin typeface="Times New Roman"/>
                <a:cs typeface="Times New Roman"/>
              </a:rPr>
              <a:t>“caused”  </a:t>
            </a:r>
            <a:r>
              <a:rPr lang="en-US" spc="-75" dirty="0">
                <a:latin typeface="Times New Roman"/>
                <a:cs typeface="Times New Roman"/>
              </a:rPr>
              <a:t>the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deadlock.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6170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0"/>
            <a:ext cx="10907486" cy="1018903"/>
          </a:xfrm>
        </p:spPr>
        <p:txBody>
          <a:bodyPr/>
          <a:lstStyle/>
          <a:p>
            <a:r>
              <a:rPr lang="en-US" spc="-100" dirty="0"/>
              <a:t>Recovery </a:t>
            </a:r>
            <a:r>
              <a:rPr lang="en-US" spc="-130" dirty="0"/>
              <a:t>from </a:t>
            </a:r>
            <a:r>
              <a:rPr lang="en-US" spc="-80" dirty="0"/>
              <a:t>Deadlock</a:t>
            </a:r>
            <a:r>
              <a:rPr lang="en-US" spc="-80" dirty="0" smtClean="0"/>
              <a:t>: </a:t>
            </a:r>
            <a:r>
              <a:rPr lang="en-US" spc="-15" dirty="0" smtClean="0"/>
              <a:t>Process</a:t>
            </a:r>
            <a:r>
              <a:rPr lang="en-US" spc="-229" dirty="0" smtClean="0"/>
              <a:t> </a:t>
            </a:r>
            <a:r>
              <a:rPr lang="en-US" spc="-130" dirty="0"/>
              <a:t>Termination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175657"/>
            <a:ext cx="11234057" cy="5421086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5416"/>
              <a:buFont typeface="Arial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80" dirty="0">
                <a:latin typeface="Times New Roman"/>
                <a:cs typeface="Times New Roman"/>
              </a:rPr>
              <a:t>Abort </a:t>
            </a:r>
            <a:r>
              <a:rPr lang="en-US" spc="-130" dirty="0">
                <a:latin typeface="Times New Roman"/>
                <a:cs typeface="Times New Roman"/>
              </a:rPr>
              <a:t>all </a:t>
            </a:r>
            <a:r>
              <a:rPr lang="en-US" spc="-120" dirty="0">
                <a:latin typeface="Times New Roman"/>
                <a:cs typeface="Times New Roman"/>
              </a:rPr>
              <a:t>deadlocked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20" dirty="0">
                <a:latin typeface="Times New Roman"/>
                <a:cs typeface="Times New Roman"/>
              </a:rPr>
              <a:t>processes</a:t>
            </a:r>
            <a:endParaRPr lang="en-US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85416"/>
              <a:buFont typeface="Arial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80" dirty="0">
                <a:latin typeface="Times New Roman"/>
                <a:cs typeface="Times New Roman"/>
              </a:rPr>
              <a:t>Abort </a:t>
            </a:r>
            <a:r>
              <a:rPr lang="en-US" spc="-100" dirty="0">
                <a:latin typeface="Times New Roman"/>
                <a:cs typeface="Times New Roman"/>
              </a:rPr>
              <a:t>one </a:t>
            </a:r>
            <a:r>
              <a:rPr lang="en-US" spc="-114" dirty="0">
                <a:latin typeface="Times New Roman"/>
                <a:cs typeface="Times New Roman"/>
              </a:rPr>
              <a:t>process </a:t>
            </a:r>
            <a:r>
              <a:rPr lang="en-US" spc="-95" dirty="0">
                <a:latin typeface="Times New Roman"/>
                <a:cs typeface="Times New Roman"/>
              </a:rPr>
              <a:t>at </a:t>
            </a:r>
            <a:r>
              <a:rPr lang="en-US" spc="-190" dirty="0">
                <a:latin typeface="Times New Roman"/>
                <a:cs typeface="Times New Roman"/>
              </a:rPr>
              <a:t>a </a:t>
            </a:r>
            <a:r>
              <a:rPr lang="en-US" spc="-80" dirty="0">
                <a:latin typeface="Times New Roman"/>
                <a:cs typeface="Times New Roman"/>
              </a:rPr>
              <a:t>time </a:t>
            </a:r>
            <a:r>
              <a:rPr lang="en-US" spc="-75" dirty="0">
                <a:latin typeface="Times New Roman"/>
                <a:cs typeface="Times New Roman"/>
              </a:rPr>
              <a:t>until the </a:t>
            </a:r>
            <a:r>
              <a:rPr lang="en-US" spc="-120" dirty="0">
                <a:latin typeface="Times New Roman"/>
                <a:cs typeface="Times New Roman"/>
              </a:rPr>
              <a:t>deadlock </a:t>
            </a:r>
            <a:r>
              <a:rPr lang="en-US" spc="-130" dirty="0">
                <a:latin typeface="Times New Roman"/>
                <a:cs typeface="Times New Roman"/>
              </a:rPr>
              <a:t>cycle </a:t>
            </a:r>
            <a:r>
              <a:rPr lang="en-US" spc="-150" dirty="0">
                <a:latin typeface="Times New Roman"/>
                <a:cs typeface="Times New Roman"/>
              </a:rPr>
              <a:t>is</a:t>
            </a:r>
            <a:r>
              <a:rPr lang="en-US" spc="-13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eliminated</a:t>
            </a:r>
            <a:endParaRPr lang="en-US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chemeClr val="tx1"/>
              </a:buClr>
              <a:buSzPct val="85416"/>
              <a:buFont typeface="Arial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pc="-140" dirty="0">
                <a:latin typeface="Times New Roman"/>
                <a:cs typeface="Times New Roman"/>
              </a:rPr>
              <a:t>In </a:t>
            </a:r>
            <a:r>
              <a:rPr lang="en-US" spc="-130" dirty="0">
                <a:latin typeface="Times New Roman"/>
                <a:cs typeface="Times New Roman"/>
              </a:rPr>
              <a:t>which </a:t>
            </a:r>
            <a:r>
              <a:rPr lang="en-US" spc="-50" dirty="0">
                <a:latin typeface="Times New Roman"/>
                <a:cs typeface="Times New Roman"/>
              </a:rPr>
              <a:t>order </a:t>
            </a:r>
            <a:r>
              <a:rPr lang="en-US" spc="-120" dirty="0">
                <a:latin typeface="Times New Roman"/>
                <a:cs typeface="Times New Roman"/>
              </a:rPr>
              <a:t>should </a:t>
            </a:r>
            <a:r>
              <a:rPr lang="en-US" spc="-160" dirty="0">
                <a:latin typeface="Times New Roman"/>
                <a:cs typeface="Times New Roman"/>
              </a:rPr>
              <a:t>we </a:t>
            </a:r>
            <a:r>
              <a:rPr lang="en-US" spc="-120" dirty="0">
                <a:latin typeface="Times New Roman"/>
                <a:cs typeface="Times New Roman"/>
              </a:rPr>
              <a:t>choose </a:t>
            </a:r>
            <a:r>
              <a:rPr lang="en-US" spc="-35" dirty="0">
                <a:latin typeface="Times New Roman"/>
                <a:cs typeface="Times New Roman"/>
              </a:rPr>
              <a:t>to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abort?</a:t>
            </a:r>
            <a:endParaRPr lang="en-US" dirty="0"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150"/>
              </a:spcBef>
              <a:buClr>
                <a:schemeClr val="tx1"/>
              </a:buClr>
              <a:buSzPct val="84090"/>
              <a:tabLst>
                <a:tab pos="561975" algn="l"/>
              </a:tabLst>
            </a:pPr>
            <a:r>
              <a:rPr lang="en-US" spc="-60" dirty="0">
                <a:latin typeface="Times New Roman"/>
                <a:cs typeface="Times New Roman"/>
              </a:rPr>
              <a:t>Priority </a:t>
            </a:r>
            <a:r>
              <a:rPr lang="en-US" spc="-130" dirty="0">
                <a:latin typeface="Times New Roman"/>
                <a:cs typeface="Times New Roman"/>
              </a:rPr>
              <a:t>of </a:t>
            </a:r>
            <a:r>
              <a:rPr lang="en-US" spc="-70" dirty="0">
                <a:latin typeface="Times New Roman"/>
                <a:cs typeface="Times New Roman"/>
              </a:rPr>
              <a:t>the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110" dirty="0">
                <a:latin typeface="Times New Roman"/>
                <a:cs typeface="Times New Roman"/>
              </a:rPr>
              <a:t>process</a:t>
            </a:r>
            <a:endParaRPr lang="en-US" dirty="0">
              <a:latin typeface="Times New Roman"/>
              <a:cs typeface="Times New Roman"/>
            </a:endParaRPr>
          </a:p>
          <a:p>
            <a:pPr marL="675640" marR="1038860" lvl="1" indent="-342900">
              <a:lnSpc>
                <a:spcPts val="2380"/>
              </a:lnSpc>
              <a:spcBef>
                <a:spcPts val="440"/>
              </a:spcBef>
              <a:buClr>
                <a:schemeClr val="tx1"/>
              </a:buClr>
              <a:buSzPct val="84090"/>
              <a:tabLst>
                <a:tab pos="561975" algn="l"/>
              </a:tabLst>
            </a:pPr>
            <a:r>
              <a:rPr lang="en-US" spc="-135" dirty="0">
                <a:latin typeface="Times New Roman"/>
                <a:cs typeface="Times New Roman"/>
              </a:rPr>
              <a:t>How </a:t>
            </a:r>
            <a:r>
              <a:rPr lang="en-US" spc="-120" dirty="0">
                <a:latin typeface="Times New Roman"/>
                <a:cs typeface="Times New Roman"/>
              </a:rPr>
              <a:t>long </a:t>
            </a:r>
            <a:r>
              <a:rPr lang="en-US" spc="-110" dirty="0">
                <a:latin typeface="Times New Roman"/>
                <a:cs typeface="Times New Roman"/>
              </a:rPr>
              <a:t>process </a:t>
            </a:r>
            <a:r>
              <a:rPr lang="en-US" spc="-165" dirty="0">
                <a:latin typeface="Times New Roman"/>
                <a:cs typeface="Times New Roman"/>
              </a:rPr>
              <a:t>has </a:t>
            </a:r>
            <a:r>
              <a:rPr lang="en-US" spc="-70" dirty="0">
                <a:latin typeface="Times New Roman"/>
                <a:cs typeface="Times New Roman"/>
              </a:rPr>
              <a:t>computed, </a:t>
            </a:r>
            <a:r>
              <a:rPr lang="en-US" spc="-125" dirty="0">
                <a:latin typeface="Times New Roman"/>
                <a:cs typeface="Times New Roman"/>
              </a:rPr>
              <a:t>and </a:t>
            </a:r>
            <a:r>
              <a:rPr lang="en-US" spc="-140" dirty="0">
                <a:latin typeface="Times New Roman"/>
                <a:cs typeface="Times New Roman"/>
              </a:rPr>
              <a:t>how </a:t>
            </a:r>
            <a:r>
              <a:rPr lang="en-US" spc="-125" dirty="0">
                <a:latin typeface="Times New Roman"/>
                <a:cs typeface="Times New Roman"/>
              </a:rPr>
              <a:t>much </a:t>
            </a:r>
            <a:r>
              <a:rPr lang="en-US" spc="-95" dirty="0">
                <a:latin typeface="Times New Roman"/>
                <a:cs typeface="Times New Roman"/>
              </a:rPr>
              <a:t>longer </a:t>
            </a:r>
            <a:r>
              <a:rPr lang="en-US" spc="-335" dirty="0">
                <a:latin typeface="Times New Roman"/>
                <a:cs typeface="Times New Roman"/>
              </a:rPr>
              <a:t>to  </a:t>
            </a:r>
            <a:r>
              <a:rPr lang="en-US" spc="-90" dirty="0">
                <a:latin typeface="Times New Roman"/>
                <a:cs typeface="Times New Roman"/>
              </a:rPr>
              <a:t>completion</a:t>
            </a:r>
            <a:endParaRPr lang="en-US" dirty="0"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SzPct val="84090"/>
              <a:tabLst>
                <a:tab pos="561975" algn="l"/>
              </a:tabLst>
            </a:pPr>
            <a:r>
              <a:rPr lang="en-US" spc="-95" dirty="0">
                <a:latin typeface="Times New Roman"/>
                <a:cs typeface="Times New Roman"/>
              </a:rPr>
              <a:t>Resources, </a:t>
            </a:r>
            <a:r>
              <a:rPr lang="en-US" spc="-70" dirty="0">
                <a:latin typeface="Times New Roman"/>
                <a:cs typeface="Times New Roman"/>
              </a:rPr>
              <a:t>the </a:t>
            </a:r>
            <a:r>
              <a:rPr lang="en-US" spc="-110" dirty="0">
                <a:latin typeface="Times New Roman"/>
                <a:cs typeface="Times New Roman"/>
              </a:rPr>
              <a:t>process </a:t>
            </a:r>
            <a:r>
              <a:rPr lang="en-US" spc="-165" dirty="0">
                <a:latin typeface="Times New Roman"/>
                <a:cs typeface="Times New Roman"/>
              </a:rPr>
              <a:t>has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used</a:t>
            </a:r>
            <a:endParaRPr lang="en-US" dirty="0"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135"/>
              </a:spcBef>
              <a:buClr>
                <a:schemeClr val="tx1"/>
              </a:buClr>
              <a:buSzPct val="84090"/>
              <a:tabLst>
                <a:tab pos="561975" algn="l"/>
              </a:tabLst>
            </a:pPr>
            <a:r>
              <a:rPr lang="en-US" spc="-114" dirty="0">
                <a:latin typeface="Times New Roman"/>
                <a:cs typeface="Times New Roman"/>
              </a:rPr>
              <a:t>Resources </a:t>
            </a:r>
            <a:r>
              <a:rPr lang="en-US" spc="-75" dirty="0">
                <a:latin typeface="Times New Roman"/>
                <a:cs typeface="Times New Roman"/>
              </a:rPr>
              <a:t>required </a:t>
            </a:r>
            <a:r>
              <a:rPr lang="en-US" spc="-80" dirty="0">
                <a:latin typeface="Times New Roman"/>
                <a:cs typeface="Times New Roman"/>
              </a:rPr>
              <a:t>for </a:t>
            </a:r>
            <a:r>
              <a:rPr lang="en-US" spc="-70" dirty="0">
                <a:latin typeface="Times New Roman"/>
                <a:cs typeface="Times New Roman"/>
              </a:rPr>
              <a:t>the </a:t>
            </a:r>
            <a:r>
              <a:rPr lang="en-US" spc="-110" dirty="0">
                <a:latin typeface="Times New Roman"/>
                <a:cs typeface="Times New Roman"/>
              </a:rPr>
              <a:t>process </a:t>
            </a:r>
            <a:r>
              <a:rPr lang="en-US" spc="-35" dirty="0">
                <a:latin typeface="Times New Roman"/>
                <a:cs typeface="Times New Roman"/>
              </a:rPr>
              <a:t>to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complete</a:t>
            </a:r>
            <a:endParaRPr lang="en-US" dirty="0"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140"/>
              </a:spcBef>
              <a:buClr>
                <a:schemeClr val="tx1"/>
              </a:buClr>
              <a:buSzPct val="84090"/>
              <a:tabLst>
                <a:tab pos="561975" algn="l"/>
              </a:tabLst>
            </a:pPr>
            <a:r>
              <a:rPr lang="en-US" spc="-135" dirty="0">
                <a:latin typeface="Times New Roman"/>
                <a:cs typeface="Times New Roman"/>
              </a:rPr>
              <a:t>How </a:t>
            </a:r>
            <a:r>
              <a:rPr lang="en-US" spc="-160" dirty="0">
                <a:latin typeface="Times New Roman"/>
                <a:cs typeface="Times New Roman"/>
              </a:rPr>
              <a:t>many </a:t>
            </a:r>
            <a:r>
              <a:rPr lang="en-US" spc="-114" dirty="0">
                <a:latin typeface="Times New Roman"/>
                <a:cs typeface="Times New Roman"/>
              </a:rPr>
              <a:t>processes </a:t>
            </a:r>
            <a:r>
              <a:rPr lang="en-US" spc="-100" dirty="0">
                <a:latin typeface="Times New Roman"/>
                <a:cs typeface="Times New Roman"/>
              </a:rPr>
              <a:t>will </a:t>
            </a:r>
            <a:r>
              <a:rPr lang="en-US" spc="-90" dirty="0">
                <a:latin typeface="Times New Roman"/>
                <a:cs typeface="Times New Roman"/>
              </a:rPr>
              <a:t>need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05" dirty="0">
                <a:latin typeface="Times New Roman"/>
                <a:cs typeface="Times New Roman"/>
              </a:rPr>
              <a:t>be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terminated</a:t>
            </a:r>
            <a:endParaRPr lang="en-US" dirty="0">
              <a:latin typeface="Times New Roman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spcBef>
                <a:spcPts val="135"/>
              </a:spcBef>
              <a:buClr>
                <a:schemeClr val="tx1"/>
              </a:buClr>
              <a:buSzPct val="84090"/>
              <a:tabLst>
                <a:tab pos="561975" algn="l"/>
              </a:tabLst>
            </a:pPr>
            <a:r>
              <a:rPr lang="en-US" spc="-165" dirty="0">
                <a:latin typeface="Times New Roman"/>
                <a:cs typeface="Times New Roman"/>
              </a:rPr>
              <a:t>Is </a:t>
            </a:r>
            <a:r>
              <a:rPr lang="en-US" spc="-110" dirty="0">
                <a:latin typeface="Times New Roman"/>
                <a:cs typeface="Times New Roman"/>
              </a:rPr>
              <a:t>process </a:t>
            </a:r>
            <a:r>
              <a:rPr lang="en-US" spc="-90" dirty="0">
                <a:latin typeface="Times New Roman"/>
                <a:cs typeface="Times New Roman"/>
              </a:rPr>
              <a:t>interactive </a:t>
            </a:r>
            <a:r>
              <a:rPr lang="en-US" spc="-35" dirty="0">
                <a:latin typeface="Times New Roman"/>
                <a:cs typeface="Times New Roman"/>
              </a:rPr>
              <a:t>or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spc="-135" dirty="0">
                <a:latin typeface="Times New Roman"/>
                <a:cs typeface="Times New Roman"/>
              </a:rPr>
              <a:t>batch?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chemeClr val="tx1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4872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3" y="261256"/>
            <a:ext cx="10332720" cy="1306287"/>
          </a:xfrm>
        </p:spPr>
        <p:txBody>
          <a:bodyPr/>
          <a:lstStyle/>
          <a:p>
            <a:r>
              <a:rPr lang="en-US" spc="-100" dirty="0"/>
              <a:t>Recovery</a:t>
            </a:r>
            <a:r>
              <a:rPr lang="en-US" spc="-110" dirty="0"/>
              <a:t> </a:t>
            </a:r>
            <a:r>
              <a:rPr lang="en-US" spc="-130" dirty="0"/>
              <a:t>from</a:t>
            </a:r>
            <a:r>
              <a:rPr lang="en-US" spc="-140" dirty="0"/>
              <a:t> </a:t>
            </a:r>
            <a:r>
              <a:rPr lang="en-US" spc="-80" dirty="0"/>
              <a:t>Deadlock:	</a:t>
            </a:r>
            <a:r>
              <a:rPr lang="en-US" spc="-45" dirty="0"/>
              <a:t>Resource</a:t>
            </a:r>
            <a:r>
              <a:rPr lang="en-US" spc="-150" dirty="0"/>
              <a:t> </a:t>
            </a:r>
            <a:r>
              <a:rPr lang="en-US" spc="-100" dirty="0"/>
              <a:t>Preemption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449977"/>
            <a:ext cx="9784080" cy="4417423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101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40" dirty="0">
                <a:latin typeface="Times New Roman"/>
                <a:cs typeface="Times New Roman"/>
              </a:rPr>
              <a:t>Selecting </a:t>
            </a:r>
            <a:r>
              <a:rPr lang="en-US" spc="-204" dirty="0">
                <a:latin typeface="Times New Roman"/>
                <a:cs typeface="Times New Roman"/>
              </a:rPr>
              <a:t>a </a:t>
            </a:r>
            <a:r>
              <a:rPr lang="en-US" spc="-125" dirty="0">
                <a:latin typeface="Times New Roman"/>
                <a:cs typeface="Times New Roman"/>
              </a:rPr>
              <a:t>victim </a:t>
            </a:r>
            <a:r>
              <a:rPr lang="en-US" dirty="0">
                <a:latin typeface="Times New Roman"/>
                <a:cs typeface="Times New Roman"/>
              </a:rPr>
              <a:t>– </a:t>
            </a:r>
            <a:r>
              <a:rPr lang="en-US" spc="-140" dirty="0">
                <a:latin typeface="Times New Roman"/>
                <a:cs typeface="Times New Roman"/>
              </a:rPr>
              <a:t>minimize</a:t>
            </a:r>
            <a:r>
              <a:rPr lang="en-US" spc="-30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imes New Roman"/>
                <a:cs typeface="Times New Roman"/>
              </a:rPr>
              <a:t>cost</a:t>
            </a:r>
            <a:endParaRPr lang="en-US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101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pc="-145" dirty="0">
                <a:latin typeface="Times New Roman"/>
                <a:cs typeface="Times New Roman"/>
              </a:rPr>
              <a:t>Rollback </a:t>
            </a:r>
            <a:r>
              <a:rPr lang="en-US" dirty="0">
                <a:latin typeface="Times New Roman"/>
                <a:cs typeface="Times New Roman"/>
              </a:rPr>
              <a:t>– </a:t>
            </a:r>
            <a:r>
              <a:rPr lang="en-US" spc="-30" dirty="0">
                <a:latin typeface="Times New Roman"/>
                <a:cs typeface="Times New Roman"/>
              </a:rPr>
              <a:t>return </a:t>
            </a:r>
            <a:r>
              <a:rPr lang="en-US" spc="-35" dirty="0">
                <a:latin typeface="Times New Roman"/>
                <a:cs typeface="Times New Roman"/>
              </a:rPr>
              <a:t>to </a:t>
            </a:r>
            <a:r>
              <a:rPr lang="en-US" spc="-140" dirty="0">
                <a:latin typeface="Times New Roman"/>
                <a:cs typeface="Times New Roman"/>
              </a:rPr>
              <a:t>some </a:t>
            </a:r>
            <a:r>
              <a:rPr lang="en-US" spc="-175" dirty="0">
                <a:latin typeface="Times New Roman"/>
                <a:cs typeface="Times New Roman"/>
              </a:rPr>
              <a:t>safe </a:t>
            </a:r>
            <a:r>
              <a:rPr lang="en-US" spc="-70" dirty="0">
                <a:latin typeface="Times New Roman"/>
                <a:cs typeface="Times New Roman"/>
              </a:rPr>
              <a:t>state, </a:t>
            </a:r>
            <a:r>
              <a:rPr lang="en-US" spc="-45" dirty="0">
                <a:latin typeface="Times New Roman"/>
                <a:cs typeface="Times New Roman"/>
              </a:rPr>
              <a:t>restart </a:t>
            </a:r>
            <a:r>
              <a:rPr lang="en-US" spc="-125" dirty="0">
                <a:latin typeface="Times New Roman"/>
                <a:cs typeface="Times New Roman"/>
              </a:rPr>
              <a:t>process </a:t>
            </a:r>
            <a:r>
              <a:rPr lang="en-US" spc="-220" dirty="0">
                <a:latin typeface="Times New Roman"/>
                <a:cs typeface="Times New Roman"/>
              </a:rPr>
              <a:t>for  </a:t>
            </a:r>
            <a:r>
              <a:rPr lang="en-US" spc="-85" dirty="0">
                <a:latin typeface="Times New Roman"/>
                <a:cs typeface="Times New Roman"/>
              </a:rPr>
              <a:t>that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state</a:t>
            </a:r>
            <a:endParaRPr lang="en-US" dirty="0">
              <a:latin typeface="Times New Roman"/>
              <a:cs typeface="Times New Roman"/>
            </a:endParaRPr>
          </a:p>
          <a:p>
            <a:pPr marL="469900" marR="561975" indent="-457200">
              <a:lnSpc>
                <a:spcPct val="100000"/>
              </a:lnSpc>
              <a:buClr>
                <a:schemeClr val="tx1"/>
              </a:buClr>
              <a:buSzPct val="101000"/>
              <a:buFont typeface="Arial" panose="020B0604020202020204" pitchFamily="34" charset="0"/>
              <a:buChar char="•"/>
              <a:tabLst>
                <a:tab pos="287020" algn="l"/>
                <a:tab pos="1884045" algn="l"/>
              </a:tabLst>
            </a:pPr>
            <a:r>
              <a:rPr lang="en-US" spc="-125" dirty="0">
                <a:latin typeface="Times New Roman"/>
                <a:cs typeface="Times New Roman"/>
              </a:rPr>
              <a:t>Starvation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–	</a:t>
            </a:r>
            <a:r>
              <a:rPr lang="en-US" spc="-165" dirty="0">
                <a:latin typeface="Times New Roman"/>
                <a:cs typeface="Times New Roman"/>
              </a:rPr>
              <a:t>same </a:t>
            </a:r>
            <a:r>
              <a:rPr lang="en-US" spc="-125" dirty="0">
                <a:latin typeface="Times New Roman"/>
                <a:cs typeface="Times New Roman"/>
              </a:rPr>
              <a:t>process </a:t>
            </a:r>
            <a:r>
              <a:rPr lang="en-US" spc="-225" dirty="0">
                <a:latin typeface="Times New Roman"/>
                <a:cs typeface="Times New Roman"/>
              </a:rPr>
              <a:t>may </a:t>
            </a:r>
            <a:r>
              <a:rPr lang="en-US" spc="-204" dirty="0">
                <a:latin typeface="Times New Roman"/>
                <a:cs typeface="Times New Roman"/>
              </a:rPr>
              <a:t>always </a:t>
            </a:r>
            <a:r>
              <a:rPr lang="en-US" spc="-120" dirty="0">
                <a:latin typeface="Times New Roman"/>
                <a:cs typeface="Times New Roman"/>
              </a:rPr>
              <a:t>be </a:t>
            </a:r>
            <a:r>
              <a:rPr lang="en-US" spc="-130" dirty="0">
                <a:latin typeface="Times New Roman"/>
                <a:cs typeface="Times New Roman"/>
              </a:rPr>
              <a:t>picked </a:t>
            </a:r>
            <a:r>
              <a:rPr lang="en-US" spc="-204" dirty="0">
                <a:latin typeface="Times New Roman"/>
                <a:cs typeface="Times New Roman"/>
              </a:rPr>
              <a:t>as  </a:t>
            </a:r>
            <a:r>
              <a:rPr lang="en-US" spc="-90" dirty="0">
                <a:latin typeface="Times New Roman"/>
                <a:cs typeface="Times New Roman"/>
              </a:rPr>
              <a:t>victim, </a:t>
            </a:r>
            <a:r>
              <a:rPr lang="en-US" spc="-120" dirty="0">
                <a:latin typeface="Times New Roman"/>
                <a:cs typeface="Times New Roman"/>
              </a:rPr>
              <a:t>include </a:t>
            </a:r>
            <a:r>
              <a:rPr lang="en-US" spc="-100" dirty="0">
                <a:latin typeface="Times New Roman"/>
                <a:cs typeface="Times New Roman"/>
              </a:rPr>
              <a:t>number </a:t>
            </a:r>
            <a:r>
              <a:rPr lang="en-US" spc="-150" dirty="0">
                <a:latin typeface="Times New Roman"/>
                <a:cs typeface="Times New Roman"/>
              </a:rPr>
              <a:t>of </a:t>
            </a:r>
            <a:r>
              <a:rPr lang="en-US" spc="-120" dirty="0">
                <a:latin typeface="Times New Roman"/>
                <a:cs typeface="Times New Roman"/>
              </a:rPr>
              <a:t>rollback in </a:t>
            </a:r>
            <a:r>
              <a:rPr lang="en-US" spc="-110" dirty="0">
                <a:latin typeface="Times New Roman"/>
                <a:cs typeface="Times New Roman"/>
              </a:rPr>
              <a:t>cost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110" dirty="0">
                <a:latin typeface="Times New Roman"/>
                <a:cs typeface="Times New Roman"/>
              </a:rPr>
              <a:t>factor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chemeClr val="tx1"/>
              </a:buClr>
              <a:buSzPct val="101000"/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06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25" y="404446"/>
            <a:ext cx="9671538" cy="889782"/>
          </a:xfrm>
        </p:spPr>
        <p:txBody>
          <a:bodyPr/>
          <a:lstStyle/>
          <a:p>
            <a:r>
              <a:rPr lang="en-US" b="1" dirty="0" smtClean="0"/>
              <a:t>Critical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825" y="1294228"/>
            <a:ext cx="11134578" cy="5387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Critical Section is a </a:t>
            </a:r>
            <a:r>
              <a:rPr lang="en-US" b="1" dirty="0"/>
              <a:t>code segment </a:t>
            </a:r>
            <a:r>
              <a:rPr lang="en-US" dirty="0"/>
              <a:t>that </a:t>
            </a:r>
            <a:r>
              <a:rPr lang="en-US" b="1" dirty="0"/>
              <a:t>accesses shared variables </a:t>
            </a:r>
            <a:r>
              <a:rPr lang="en-US" dirty="0"/>
              <a:t>and has to be executed as an </a:t>
            </a:r>
            <a:r>
              <a:rPr lang="en-US" b="1" dirty="0"/>
              <a:t>atomic action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means that in a </a:t>
            </a:r>
            <a:r>
              <a:rPr lang="en-US" b="1" dirty="0"/>
              <a:t>group of cooperating processes</a:t>
            </a:r>
            <a:r>
              <a:rPr lang="en-US" dirty="0"/>
              <a:t>, at a given point of time, </a:t>
            </a:r>
            <a:r>
              <a:rPr lang="en-US" b="1" dirty="0"/>
              <a:t>only one process </a:t>
            </a:r>
            <a:r>
              <a:rPr lang="en-US" dirty="0"/>
              <a:t>must be </a:t>
            </a:r>
            <a:r>
              <a:rPr lang="en-US" b="1" dirty="0"/>
              <a:t>executing </a:t>
            </a:r>
            <a:r>
              <a:rPr lang="en-US" dirty="0"/>
              <a:t>its</a:t>
            </a:r>
            <a:r>
              <a:rPr lang="en-US" b="1" dirty="0"/>
              <a:t> critical section. </a:t>
            </a:r>
            <a:r>
              <a:rPr lang="en-US" dirty="0"/>
              <a:t>If any </a:t>
            </a:r>
            <a:r>
              <a:rPr lang="en-US" b="1" dirty="0"/>
              <a:t>other process </a:t>
            </a:r>
            <a:r>
              <a:rPr lang="en-US" dirty="0"/>
              <a:t>also wants to execute its critical section, it must </a:t>
            </a:r>
            <a:r>
              <a:rPr lang="en-US" b="1" dirty="0"/>
              <a:t>wait</a:t>
            </a:r>
            <a:r>
              <a:rPr lang="en-US" dirty="0"/>
              <a:t> until the first one finishes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92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9493"/>
            <a:ext cx="8904849" cy="942535"/>
          </a:xfrm>
        </p:spPr>
        <p:txBody>
          <a:bodyPr/>
          <a:lstStyle/>
          <a:p>
            <a:r>
              <a:rPr lang="en-IN" b="1" dirty="0"/>
              <a:t>Race Conditions in Critical Sections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2" y="942535"/>
            <a:ext cx="11071274" cy="57677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race condition </a:t>
            </a:r>
            <a:r>
              <a:rPr lang="en-US" dirty="0"/>
              <a:t>is a special condition that may occur </a:t>
            </a:r>
            <a:r>
              <a:rPr lang="en-US" b="1" dirty="0"/>
              <a:t>inside a critical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A </a:t>
            </a:r>
            <a:r>
              <a:rPr lang="en-US" b="1" dirty="0"/>
              <a:t>critical section </a:t>
            </a:r>
            <a:r>
              <a:rPr lang="en-US" dirty="0"/>
              <a:t>is a section of code that is executed by multiple threads and where the sequence of execution for the threads makes a difference in the result of the concurrent execution of the critical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The situation where two threads compete for the same resource, where the sequence in which the resource is accessed is significant, is called </a:t>
            </a:r>
            <a:r>
              <a:rPr lang="en-US" b="1" dirty="0"/>
              <a:t>race conditions</a:t>
            </a:r>
            <a:r>
              <a:rPr lang="en-US" dirty="0"/>
              <a:t>. A code section that leads to race conditions is called a </a:t>
            </a:r>
            <a:r>
              <a:rPr lang="en-US" b="1" dirty="0"/>
              <a:t>critical section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77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3484</Words>
  <Application>Microsoft Office PowerPoint</Application>
  <PresentationFormat>Widescreen</PresentationFormat>
  <Paragraphs>607</Paragraphs>
  <Slides>76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ＭＳ Ｐゴシック</vt:lpstr>
      <vt:lpstr>Arial</vt:lpstr>
      <vt:lpstr>Calibri</vt:lpstr>
      <vt:lpstr>Calibri Light</vt:lpstr>
      <vt:lpstr>Courier New</vt:lpstr>
      <vt:lpstr>Monotype Sorts</vt:lpstr>
      <vt:lpstr>MT Extra</vt:lpstr>
      <vt:lpstr>Raleway</vt:lpstr>
      <vt:lpstr>Symbol</vt:lpstr>
      <vt:lpstr>Times New Roman</vt:lpstr>
      <vt:lpstr>Office Theme</vt:lpstr>
      <vt:lpstr>Unit 3 Process Coordination and Deadlocks </vt:lpstr>
      <vt:lpstr>Background</vt:lpstr>
      <vt:lpstr>Producer – Consumer Problem</vt:lpstr>
      <vt:lpstr>Producer – Consumer Problem</vt:lpstr>
      <vt:lpstr>Race condition</vt:lpstr>
      <vt:lpstr>The Critical Section Problem</vt:lpstr>
      <vt:lpstr>General structure of process pi is</vt:lpstr>
      <vt:lpstr>Critical section</vt:lpstr>
      <vt:lpstr>Race Conditions in Critical Sections</vt:lpstr>
      <vt:lpstr>Solution for a Critical Section Problem must satisfy the following  requirements</vt:lpstr>
      <vt:lpstr>Peterson’s solution</vt:lpstr>
      <vt:lpstr>Peterson’s solution</vt:lpstr>
      <vt:lpstr>Synchronization Hardware</vt:lpstr>
      <vt:lpstr>Synchronization Hardware</vt:lpstr>
      <vt:lpstr>Synchronization Hardware</vt:lpstr>
      <vt:lpstr>Synchronization Hardware</vt:lpstr>
      <vt:lpstr>PowerPoint Presentation</vt:lpstr>
      <vt:lpstr>Synchronization Hardware</vt:lpstr>
      <vt:lpstr>PowerPoint Presentation</vt:lpstr>
      <vt:lpstr>Semaphore</vt:lpstr>
      <vt:lpstr>Semaphore as  General Synchronization Tool</vt:lpstr>
      <vt:lpstr>Semaphore Implementation</vt:lpstr>
      <vt:lpstr>Classic Problems of Synchronization</vt:lpstr>
      <vt:lpstr>Producer-Consumer Problem</vt:lpstr>
      <vt:lpstr>Producer-Consumer Problem</vt:lpstr>
      <vt:lpstr>Bounded Buffer Problem (Cont.)</vt:lpstr>
      <vt:lpstr>Bounded Buffer Problem (Cont.)</vt:lpstr>
      <vt:lpstr>Dining-Philosophers Problem</vt:lpstr>
      <vt:lpstr>Dining-Philosophers Problem</vt:lpstr>
      <vt:lpstr>Dining-Philosophers Problem Algorithm</vt:lpstr>
      <vt:lpstr>Monitors</vt:lpstr>
      <vt:lpstr>Monitors</vt:lpstr>
      <vt:lpstr> Schematic view of a Monitor</vt:lpstr>
      <vt:lpstr>Monitors</vt:lpstr>
      <vt:lpstr>Difference Between Semaphore and Monitor </vt:lpstr>
      <vt:lpstr>Deadlocks</vt:lpstr>
      <vt:lpstr>System Model</vt:lpstr>
      <vt:lpstr>What is Deadlock?</vt:lpstr>
      <vt:lpstr>Deadlock Example</vt:lpstr>
      <vt:lpstr>Deadlock Characterization</vt:lpstr>
      <vt:lpstr>Deadlock Characterization</vt:lpstr>
      <vt:lpstr>Deadlock Characterization</vt:lpstr>
      <vt:lpstr>Resource-Allocation Graph – Example</vt:lpstr>
      <vt:lpstr>Resource-Allocation Graph – Deadlocked State</vt:lpstr>
      <vt:lpstr>Basic Fact</vt:lpstr>
      <vt:lpstr>Methods for Handling Deadlocks</vt:lpstr>
      <vt:lpstr>Deadlock Prevention</vt:lpstr>
      <vt:lpstr>Prevention – contd..</vt:lpstr>
      <vt:lpstr>Prevention – contd..</vt:lpstr>
      <vt:lpstr>Deadlock Avoidance</vt:lpstr>
      <vt:lpstr>Safe State</vt:lpstr>
      <vt:lpstr>Basic Facts</vt:lpstr>
      <vt:lpstr>Safe, Unsafe, Deadlock State</vt:lpstr>
      <vt:lpstr>Avoidance algorithms</vt:lpstr>
      <vt:lpstr>Resource-Allocation Graph Scheme</vt:lpstr>
      <vt:lpstr>Resource-Allocation Graph</vt:lpstr>
      <vt:lpstr>Unsafe State In Resource-Allocation Graph</vt:lpstr>
      <vt:lpstr>Graph With A Cycle But No Deadlock</vt:lpstr>
      <vt:lpstr>Resource-Allocation Graph Algorithm</vt:lpstr>
      <vt:lpstr>Banker’s Algorithm</vt:lpstr>
      <vt:lpstr>Data Structures for the Banker’s  Algorithm </vt:lpstr>
      <vt:lpstr>Safety Algorithm</vt:lpstr>
      <vt:lpstr>Resource-Request Algorithm for Process Pi</vt:lpstr>
      <vt:lpstr>Example of Banker’s Algorithm</vt:lpstr>
      <vt:lpstr>Example (Cont.)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Process Termination</vt:lpstr>
      <vt:lpstr>Recovery from Deadlock: Resource Preemption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Process Coordination and Deadlocks</dc:title>
  <dc:creator>Windows User</dc:creator>
  <cp:lastModifiedBy>Windows User</cp:lastModifiedBy>
  <cp:revision>69</cp:revision>
  <dcterms:created xsi:type="dcterms:W3CDTF">2018-03-09T04:36:54Z</dcterms:created>
  <dcterms:modified xsi:type="dcterms:W3CDTF">2018-03-23T07:42:08Z</dcterms:modified>
</cp:coreProperties>
</file>