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7" r:id="rId2"/>
    <p:sldMasterId id="2147483699" r:id="rId3"/>
    <p:sldMasterId id="2147483675" r:id="rId4"/>
  </p:sldMasterIdLst>
  <p:notesMasterIdLst>
    <p:notesMasterId r:id="rId65"/>
  </p:notesMasterIdLst>
  <p:sldIdLst>
    <p:sldId id="329" r:id="rId5"/>
    <p:sldId id="325" r:id="rId6"/>
    <p:sldId id="257" r:id="rId7"/>
    <p:sldId id="258" r:id="rId8"/>
    <p:sldId id="259" r:id="rId9"/>
    <p:sldId id="260" r:id="rId10"/>
    <p:sldId id="261" r:id="rId11"/>
    <p:sldId id="327" r:id="rId12"/>
    <p:sldId id="324" r:id="rId13"/>
    <p:sldId id="331" r:id="rId14"/>
    <p:sldId id="262" r:id="rId15"/>
    <p:sldId id="333" r:id="rId16"/>
    <p:sldId id="263" r:id="rId17"/>
    <p:sldId id="332" r:id="rId18"/>
    <p:sldId id="334" r:id="rId19"/>
    <p:sldId id="264" r:id="rId20"/>
    <p:sldId id="335" r:id="rId21"/>
    <p:sldId id="265" r:id="rId22"/>
    <p:sldId id="336" r:id="rId23"/>
    <p:sldId id="266" r:id="rId24"/>
    <p:sldId id="338" r:id="rId25"/>
    <p:sldId id="267" r:id="rId26"/>
    <p:sldId id="339" r:id="rId27"/>
    <p:sldId id="340" r:id="rId28"/>
    <p:sldId id="268" r:id="rId29"/>
    <p:sldId id="269" r:id="rId30"/>
    <p:sldId id="270" r:id="rId31"/>
    <p:sldId id="274" r:id="rId32"/>
    <p:sldId id="276" r:id="rId33"/>
    <p:sldId id="275" r:id="rId34"/>
    <p:sldId id="342" r:id="rId35"/>
    <p:sldId id="279" r:id="rId36"/>
    <p:sldId id="280" r:id="rId37"/>
    <p:sldId id="281" r:id="rId38"/>
    <p:sldId id="282" r:id="rId39"/>
    <p:sldId id="284" r:id="rId40"/>
    <p:sldId id="349" r:id="rId41"/>
    <p:sldId id="285" r:id="rId42"/>
    <p:sldId id="286" r:id="rId43"/>
    <p:sldId id="287" r:id="rId44"/>
    <p:sldId id="288" r:id="rId45"/>
    <p:sldId id="343" r:id="rId46"/>
    <p:sldId id="344" r:id="rId47"/>
    <p:sldId id="289" r:id="rId48"/>
    <p:sldId id="290" r:id="rId49"/>
    <p:sldId id="345" r:id="rId50"/>
    <p:sldId id="292" r:id="rId51"/>
    <p:sldId id="346" r:id="rId52"/>
    <p:sldId id="294" r:id="rId53"/>
    <p:sldId id="347" r:id="rId54"/>
    <p:sldId id="296" r:id="rId55"/>
    <p:sldId id="348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69" d="100"/>
          <a:sy n="69" d="100"/>
        </p:scale>
        <p:origin x="1410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F84F03D-6682-47C3-A166-083C25EC22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601EF437-BE73-4438-B591-B0E1F49D103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B0D8360-7F2B-4DC4-BB1D-61C773DBCA7B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4D3D76C0-9EDE-46CA-A78E-BD3E842FFC12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B5B23039-7DD8-4AA6-BDF5-5E82D2B55A5E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2EBF5FC8-284E-4590-8F02-D71321FD5CF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2E810EE-3C35-41B4-BF45-221403351171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2EBF5FC8-284E-4590-8F02-D71321FD5CF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2E810EE-3C35-41B4-BF45-221403351171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46264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4D56F091-B98D-46C9-8834-316E67B2726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A306265A-F381-448A-97E9-E7C5396FC143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4D56F091-B98D-46C9-8834-316E67B2726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A306265A-F381-448A-97E9-E7C5396FC143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43482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61BB5464-6211-4EAE-965C-5955F960A89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13F0364D-3269-495A-AFF7-D38124E4B08B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12926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61BB5464-6211-4EAE-965C-5955F960A89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13F0364D-3269-495A-AFF7-D38124E4B08B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464880BF-59BD-4442-8C23-9FF2B63F4F8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B3A9F688-B735-410A-A3F5-287F2B5B3C26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8587ADA7-8452-42C9-A39A-EB2816F26A2D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CDDFD932-7D0D-473E-9168-48E471E78006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81A9706A-81F3-4DBF-B45C-A007ED67888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38012624-42EA-47AF-9361-419EEBE476CF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27E3073E-532D-4812-A6C1-C28E2BF25E0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BDE4C877-B575-4A94-8CB8-CBF94BDC8C36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5A5073B0-6C13-4F61-922B-E110C7CE19E8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75961157-AAF3-415C-91E3-9F837E2CE536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6014CE49-62C6-43F3-8455-58C9F245425A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6014CE49-62C6-43F3-8455-58C9F245425A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09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684730C7-FDE5-4CAF-8A94-DB613729EFB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7432082B-95FE-4431-A72B-C095A4C312A5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F4F2DB0C-F547-45C0-BE86-3DDBC7024BF8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1609C021-E089-47C6-BCC6-3390C745A625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CA17B17B-27EB-4FE3-A9CF-518A144F8C5E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DBC2869E-BE58-46B3-BAC0-3AC02815902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0BE13B3A-A2D9-4F8D-983E-8058CA263C54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1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7542A137-FE49-4613-9F22-5C1BD452C49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8ADC7692-0C0C-40A2-8003-CE8A9A5D351C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B33FD70E-7F56-423A-9369-09CE06B1F08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2131D2AC-7906-44F2-B19D-322A37334C68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8E385CE5-E937-4ADA-9C5E-82DFF0851484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BEEE9F50-4FC3-4A66-9011-6923AA1BFF74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40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B590431F-7DD0-4858-A750-85DC0971E1A2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41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9D21C867-8048-4F24-97E9-127F9C44665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44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E7B884EA-02C5-4928-B709-C696092080BA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45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D45CE8C0-8B79-4EFE-AF79-A12D95677EE7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47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236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F84F03D-6682-47C3-A166-083C25EC229F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4138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919AEA27-434D-4794-B8BB-8C0493704A1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49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B26E72F4-B728-4594-A696-986C867E5EEA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51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FB2DC75B-21AF-4287-BEAE-A76BE033FE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53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B85B36D7-08E7-4BD3-83BE-8052EB4E5D37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54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9927911E-89DB-4A4E-B261-A000FCD25EC5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DA39F089-3ECE-4333-B6B6-2547A6B54204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6DCD100D-DAF0-4BF6-A859-E1F0B2AC815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55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6561C3EF-A7AA-45EB-ABAF-F687ECFDFFAF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56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0FFF3C5-8F8E-4BEC-80AB-71F4817CC8EA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57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62A56A42-D808-43C4-9BC5-43C50330C5DD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58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AD90F78E-012F-41A2-97CA-2675849518C5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59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9D5766E1-632D-442E-897E-2D239D118D02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60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821B081-4DE3-4D05-BD17-BEAD31E38B0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85DC668F-CB28-446E-9A85-0575B53657D1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2B944185-1BBD-4525-9DFF-141B73BB04BC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AF813BC6-704A-427E-B94F-03FED4EA1AB7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2873C4EF-1CCE-444E-81F6-B58424BF2E97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76F1C946-A124-4AC6-822F-62EF1DD90230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2873C4EF-1CCE-444E-81F6-B58424BF2E97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76F1C946-A124-4AC6-822F-62EF1DD90230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77395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D61B6E2A-5885-4E02-80A6-6C622A04431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E397E0D-ABD3-4025-BA40-950290C8FE7F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035A6-787A-4C2E-B9A9-CCCB1F0BAD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98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65346-4903-41B7-BA5D-A01319EEE1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39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1513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5A8B3-711E-4497-8487-4D8CFC20DC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046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E04F4-073E-49B6-BD2E-52AEAFE7CEB5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EEAC-3A39-4B66-A0CB-B85E15AAE28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15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599BF-6F8A-4A30-BDEF-D5EEB5C3FBDD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97A99-7116-4E8E-BBD9-22151E9D052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573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2C79A-6754-4C73-BE40-8F034FDBC819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704F9-74CA-4121-9DDF-170898D11C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72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AF41D-9028-4268-BF02-1FF0F2091502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73807-520A-418B-BCA4-92AD3B4E902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058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33124-38B2-4DA0-85B7-24863E92FB5E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42BFE-6AE8-472D-BAF4-6C56C210ECB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925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E0171-57EF-4164-805F-876B380F34FB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627CC-D3FD-4284-AA34-88051BFFE43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96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6F502-5E4D-489C-8DF8-BCEE6AC8F9B7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06C5E-C771-4FEE-A828-2866BFA6AD0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134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7C5E5-BFC0-4573-87C4-BEB129D695BA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3DF13-0D75-4AC1-8B0A-196C9F8A7A4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52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7E61A-2959-48D4-870A-955DBB1427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997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B406D-8ED6-4B74-A808-86897800808A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C0A86-492E-424E-9899-4F21F73D378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477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57A67-B7F2-47D5-B5E1-8EDD9B6C5A42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CE289-3B34-45FE-A4FD-369D22E6B1F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02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7EA15-1098-46F0-91B4-4A0B8BA8E1DC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079B8-A839-4806-9CDA-89263D3EF56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652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B51CC-8B23-4005-B669-2AE2D0A4CEB7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A0FF5-82BD-452A-9021-43E27F04F8F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740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765FF-0CFA-406E-82A2-782AC77C83D1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77E06-529B-45CB-8D10-D937C5C067D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4990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3A947-1F39-45F1-A3C2-7083B9608F6D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C34E8-6CB8-490D-A6E6-89DD6D338E2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92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A1BDE-8FFF-4B40-AAD2-4D63F82C8F81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4B17E-EC44-4E9D-969F-11892DE01E6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5249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2585D-716A-45B0-8756-52591DD4E25D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9A58A-8D77-4B8E-8004-3FF7B041C9F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20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3DC37-AF01-4CE0-92DE-2612A52FD96B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16B96-1A61-4B77-BC03-28F67834787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2512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CF82C-4BA1-4B61-9115-53665C08B9DB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4E7D8-61FA-48EE-B3A1-4C501BF1A00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87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9FAEC-3EB7-4011-8113-81A43C0CB7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5882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0A0CF-269D-47D2-BE4D-7AB70BF3B204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44EED-5C0C-44A2-9A0A-AD99EEF7E9F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2263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BBE9F-0A44-47E9-B125-EFCE9D420956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8F7E6-F889-4D7B-91FC-8FAFFFCC7A6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992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F61D4-EC93-47FA-88BD-0160F6EADA37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2C689-4416-4FED-A7BA-058961AFC18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4902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C3D8-868A-484C-9A04-F02879AAD8C2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7DA79-376A-46F3-AD3E-B719E5D27C0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732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5B594-54C5-4D85-A7A9-C7A16E8046A7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AC290-9311-4BD4-8AD0-390C0A79782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6472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50D6D-7BE4-4BFC-AA18-9760185C171D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79ACB-DCB9-4059-9E24-567F93CAC54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4109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BCEFB-A4D6-4B26-B010-E88CC5B6EBF1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BBE53-EA1A-4BFF-9B27-F612CA04FDF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3444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A04B1-278A-4FB7-9D2D-99B66AD2384C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12A9C-92A5-48F2-A482-09E6AB635AD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4334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C7943-36F3-4D0F-8001-0CA802294BB0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A9E1A-3A08-4554-BED2-446EE40073F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9649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97791-65D6-4E61-93EB-10155F51CBA5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62D27-7B90-421B-9366-EF09329C21B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58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084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47800"/>
            <a:ext cx="38100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8FF54-EEEC-44DD-90E3-8CF86CAEE7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9797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9E757-7424-4009-ABD1-71C7BB0380FD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5F883-72A2-4726-AD1C-ACD14CD34EF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9273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56DAE-7FEF-479C-A91F-934C1B22E360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56DAB-FB98-4C60-B639-04AC65CB1F5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4008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28FE9-61D2-4856-9684-EB99BC111C75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6B75D-8D9E-4B9F-BCB0-E455961B1AC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791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A775F-FCEA-4483-BB2D-0B8718099382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2E390-EC97-4FB9-B2A7-EF1AAD7F2FB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6390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E2120-FBC7-4147-9002-986CDC650EB1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9D8B6-B003-4FEF-B4C5-1F0342D6A32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65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C750F-A839-47CA-B3A6-ED56E9C568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59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94941-0DC1-42F0-8ACD-B419D9865D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52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A0EE2-37A0-4F28-9FE8-7DBA649903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11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4C253-2604-41AA-8D53-FB20273A3E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6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36E20-ACB1-4B39-BD83-BC36D621D4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65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027" name="AutoShape 2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08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0813" cy="457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507E394-990C-472B-87CD-6D7491FAC5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69646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696464"/>
          </a:solidFill>
          <a:latin typeface="Franklin Gothic Book" pitchFamily="32" charset="0"/>
          <a:ea typeface="Droid Sans" charset="0"/>
          <a:cs typeface="Droid Sans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696464"/>
          </a:solidFill>
          <a:latin typeface="Franklin Gothic Book" pitchFamily="32" charset="0"/>
          <a:ea typeface="Droid Sans" charset="0"/>
          <a:cs typeface="Droid Sans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696464"/>
          </a:solidFill>
          <a:latin typeface="Franklin Gothic Book" pitchFamily="32" charset="0"/>
          <a:ea typeface="Droid Sans" charset="0"/>
          <a:cs typeface="Droid Sans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696464"/>
          </a:solidFill>
          <a:latin typeface="Franklin Gothic Book" pitchFamily="32" charset="0"/>
          <a:ea typeface="Droid Sans" charset="0"/>
          <a:cs typeface="Droid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" charset="0"/>
          <a:cs typeface="Droid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" charset="0"/>
          <a:cs typeface="Droid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" charset="0"/>
          <a:cs typeface="Droid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" charset="0"/>
          <a:cs typeface="Droid Sans" charset="0"/>
        </a:defRPr>
      </a:lvl9pPr>
    </p:titleStyle>
    <p:bodyStyle>
      <a:lvl1pPr marL="342900" indent="-3429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98FBFD-0B93-46BB-90E8-0D3228FAFD4A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60444A-0CDB-4B4E-9BB5-5A1DB702340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41F1D96-0CCB-460E-A1C6-E009AA977CA3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FA1209-5993-41E9-BE4E-C8575DA19B7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6DEB50B-7EC2-4BDB-8A8D-F8AF2BC3737B}" type="datetimeFigureOut">
              <a:rPr lang="en-IN"/>
              <a:pPr>
                <a:defRPr/>
              </a:pPr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64B9D42-F4C6-4100-BB49-3A91E058957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47800"/>
            <a:ext cx="8577709" cy="4570413"/>
          </a:xfrm>
        </p:spPr>
        <p:txBody>
          <a:bodyPr/>
          <a:lstStyle/>
          <a:p>
            <a:r>
              <a:rPr lang="en-US" altLang="en-US" sz="2800" dirty="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t>Unit 5</a:t>
            </a:r>
            <a:br>
              <a:rPr lang="en-US" altLang="en-US" sz="2800" dirty="0" smtClean="0">
                <a:solidFill>
                  <a:srgbClr val="FFFFFF"/>
                </a:solidFill>
                <a:latin typeface="Franklin Gothic Book" panose="020B0503020102020204" pitchFamily="34" charset="0"/>
              </a:rPr>
            </a:br>
            <a:r>
              <a:rPr lang="en-US" altLang="en-US" sz="2800" dirty="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t>Storage Management</a:t>
            </a:r>
          </a:p>
          <a:p>
            <a:pPr algn="ctr"/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5</a:t>
            </a:r>
            <a:b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Management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4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250825" y="115888"/>
            <a:ext cx="8281988" cy="1296987"/>
          </a:xfrm>
        </p:spPr>
        <p:txBody>
          <a:bodyPr/>
          <a:lstStyle/>
          <a:p>
            <a:r>
              <a:rPr lang="en-IN" altLang="en-US" smtClean="0">
                <a:solidFill>
                  <a:schemeClr val="accent2"/>
                </a:solidFill>
              </a:rPr>
              <a:t>File Structure</a:t>
            </a:r>
            <a:r>
              <a:rPr lang="en-IN" altLang="en-US" b="0" smtClean="0"/>
              <a:t/>
            </a:r>
            <a:br>
              <a:rPr lang="en-IN" altLang="en-US" b="0" smtClean="0"/>
            </a:br>
            <a:endParaRPr lang="en-I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836613"/>
            <a:ext cx="8785225" cy="59055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dirty="0"/>
              <a:t>A File Structure should be </a:t>
            </a:r>
            <a:r>
              <a:rPr lang="en-US" b="1" dirty="0"/>
              <a:t>according to a required format </a:t>
            </a:r>
            <a:r>
              <a:rPr lang="en-US" dirty="0"/>
              <a:t>that the operating system can understand.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dirty="0"/>
              <a:t>A file has a </a:t>
            </a:r>
            <a:r>
              <a:rPr lang="en-US" b="1" dirty="0"/>
              <a:t>certain defined structure </a:t>
            </a:r>
            <a:r>
              <a:rPr lang="en-US" dirty="0"/>
              <a:t>according to its type.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dirty="0"/>
              <a:t>A </a:t>
            </a:r>
            <a:r>
              <a:rPr lang="en-US" b="1" dirty="0"/>
              <a:t>text file </a:t>
            </a:r>
            <a:r>
              <a:rPr lang="en-US" dirty="0"/>
              <a:t>is a sequence of characters organized into </a:t>
            </a:r>
            <a:r>
              <a:rPr lang="en-US" dirty="0" smtClean="0"/>
              <a:t>lines.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 </a:t>
            </a:r>
            <a:r>
              <a:rPr lang="en-US" b="1" dirty="0" smtClean="0"/>
              <a:t>source file </a:t>
            </a:r>
            <a:r>
              <a:rPr lang="en-US" dirty="0" smtClean="0"/>
              <a:t>is a sequence of procedures and functions.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An </a:t>
            </a:r>
            <a:r>
              <a:rPr lang="en-US" b="1" dirty="0"/>
              <a:t>object file </a:t>
            </a:r>
            <a:r>
              <a:rPr lang="en-US" dirty="0"/>
              <a:t>is a sequence of </a:t>
            </a:r>
            <a:r>
              <a:rPr lang="en-US" b="1" dirty="0"/>
              <a:t>bytes</a:t>
            </a:r>
            <a:r>
              <a:rPr lang="en-US" dirty="0"/>
              <a:t> organized into blocks that are </a:t>
            </a:r>
            <a:r>
              <a:rPr lang="en-US" b="1" dirty="0"/>
              <a:t>understandable by the machine</a:t>
            </a:r>
            <a:r>
              <a:rPr lang="en-US" dirty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dirty="0"/>
              <a:t>When operating system defines different file structures, it also contains the </a:t>
            </a:r>
            <a:r>
              <a:rPr lang="en-US" b="1" dirty="0"/>
              <a:t>code to support these file structure</a:t>
            </a:r>
            <a:r>
              <a:rPr lang="en-US" dirty="0"/>
              <a:t>. 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Unix</a:t>
            </a:r>
            <a:r>
              <a:rPr lang="en-US" dirty="0"/>
              <a:t>, MS-DOS support minimum number of file structure.</a:t>
            </a:r>
          </a:p>
        </p:txBody>
      </p:sp>
    </p:spTree>
    <p:extLst>
      <p:ext uri="{BB962C8B-B14F-4D97-AF65-F5344CB8AC3E}">
        <p14:creationId xmlns:p14="http://schemas.microsoft.com/office/powerpoint/2010/main" val="21139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81000" y="214313"/>
            <a:ext cx="8229600" cy="83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File Structure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251520" y="1052736"/>
            <a:ext cx="9001000" cy="214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8013" indent="-6080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600" indent="-5318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Times New Roman" panose="02020603050405020304" pitchFamily="18" charset="0"/>
              <a:buAutoNum type="alphaLcParenBoth"/>
            </a:pP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 Sequence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unstructured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Times New Roman" panose="02020603050405020304" pitchFamily="18" charset="0"/>
              <a:buAutoNum type="alphaLcParenBoth"/>
            </a:pP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sequence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r/w in records, relates to sector sizes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Times New Roman" panose="02020603050405020304" pitchFamily="18" charset="0"/>
              <a:buAutoNum type="alphaLcParenBoth"/>
            </a:pP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structures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e.g. tree</a:t>
            </a:r>
          </a:p>
          <a:p>
            <a:pPr lvl="1" eaLnBrk="1" hangingPunct="1">
              <a:spcBef>
                <a:spcPts val="375"/>
              </a:spcBef>
              <a:buClrTx/>
              <a:buSzPct val="85000"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Data stored in variable length records; OS specific meaning of each file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019"/>
            <a:ext cx="8208912" cy="322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IN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lang="en-IN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Direct/Random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 sequential access</a:t>
            </a:r>
          </a:p>
          <a:p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596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85800" y="714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en-US" sz="4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79512" y="188640"/>
            <a:ext cx="8856984" cy="5954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1pPr>
            <a:lvl2pPr marL="5461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marL="0" indent="0" eaLnBrk="1" hangingPunct="1">
              <a:spcBef>
                <a:spcPts val="575"/>
              </a:spcBef>
              <a:buClr>
                <a:srgbClr val="D34817"/>
              </a:buClr>
              <a:buSzPct val="85000"/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1.Sequential access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all bytes/records from the beginning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jump around,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could rewind or forward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medium was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tape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editors and compilers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 access files in this fashion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next, Write next, Reset</a:t>
            </a:r>
          </a:p>
          <a:p>
            <a:pPr marL="547688" lvl="1" indent="-227013" eaLnBrk="1" hangingPunct="1">
              <a:spcBef>
                <a:spcPts val="375"/>
              </a:spcBef>
              <a:buSzPct val="85000"/>
              <a:defRPr/>
            </a:pPr>
            <a:endParaRPr lang="en-IN" b="1" i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7504" y="116632"/>
            <a:ext cx="8928992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1pPr>
            <a:lvl2pPr marL="5461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marL="0" indent="0" eaLnBrk="1" hangingPunct="1">
              <a:spcBef>
                <a:spcPts val="575"/>
              </a:spcBef>
              <a:buClr>
                <a:srgbClr val="D34817"/>
              </a:buClr>
              <a:buSzPct val="85000"/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Random access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bytes/records read in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order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  <a:p>
            <a:pPr lvl="1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Read(</a:t>
            </a:r>
            <a:r>
              <a:rPr lang="en-I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Write(</a:t>
            </a:r>
            <a:r>
              <a:rPr lang="en-I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n),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to </a:t>
            </a:r>
            <a:r>
              <a:rPr lang="en-I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[then uses </a:t>
            </a:r>
            <a:r>
              <a:rPr lang="en-IN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readnext</a:t>
            </a:r>
            <a:r>
              <a:rPr lang="en-I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writenext</a:t>
            </a:r>
            <a:r>
              <a:rPr lang="en-I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represents the block number</a:t>
            </a:r>
          </a:p>
          <a:p>
            <a:pPr marL="1144588" lvl="2" indent="-227013" eaLnBrk="1" hangingPunct="1">
              <a:spcBef>
                <a:spcPts val="375"/>
              </a:spcBef>
              <a:buSzPct val="85000"/>
              <a:defRPr/>
            </a:pPr>
            <a:endParaRPr lang="en-IN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291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73162"/>
          </a:xfrm>
        </p:spPr>
        <p:txBody>
          <a:bodyPr/>
          <a:lstStyle/>
          <a:p>
            <a:r>
              <a:rPr lang="en-IN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Indexed sequential access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24744"/>
            <a:ext cx="8577709" cy="55446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is built up on base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access.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is created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file which contains pointers to various blocks.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is searched sequentially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pointer is used to access the file directly.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7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251520" y="0"/>
            <a:ext cx="8640960" cy="9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</a:t>
            </a:r>
            <a:r>
              <a:rPr lang="en-US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disk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07504" y="908720"/>
            <a:ext cx="8784976" cy="59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461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20738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use entire disk space for a FS, but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could have 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FSs</a:t>
            </a:r>
            <a:endParaRPr lang="en-US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 to use 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disk space for swap space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divided into 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partitions, slices or minidisks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 of storage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holds a FS is a 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 structure maintains info of all files in the volume</a:t>
            </a:r>
          </a:p>
          <a:p>
            <a:pPr lvl="2" eaLnBrk="1" hangingPunct="1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Name, location, size, type,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5701" cy="1141412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typical file-system organization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t="14751" r="468" b="14505"/>
          <a:stretch>
            <a:fillRect/>
          </a:stretch>
        </p:blipFill>
        <p:spPr bwMode="auto">
          <a:xfrm>
            <a:off x="132918" y="1648053"/>
            <a:ext cx="8552295" cy="458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656" t="14751" r="468" b="145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54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23528" y="0"/>
            <a:ext cx="86409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 Overview</a:t>
            </a:r>
            <a:endParaRPr lang="en-US" altLang="en-US" sz="4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07504" y="1066800"/>
            <a:ext cx="8856984" cy="545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461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Directories/folders 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track of files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 table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translates file names to directory entries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are themselves 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performed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directory: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a 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file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file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directory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 a file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Traversing the FS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1685" cy="1141412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 directory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45344"/>
            <a:ext cx="8856984" cy="5680000"/>
          </a:xfrm>
        </p:spPr>
        <p:txBody>
          <a:bodyPr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schemes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defining the logical structure of a directory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Single-level Directory</a:t>
            </a:r>
          </a:p>
          <a:p>
            <a:r>
              <a:rPr lang="en-IN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Two-level directory</a:t>
            </a:r>
          </a:p>
          <a:p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</a:t>
            </a:r>
            <a:r>
              <a:rPr lang="en-US" alt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Tree-structured 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</a:p>
          <a:p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 Acyclic-Graph Directories</a:t>
            </a:r>
          </a:p>
          <a:p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0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569325" cy="1079500"/>
          </a:xfrm>
        </p:spPr>
        <p:txBody>
          <a:bodyPr/>
          <a:lstStyle/>
          <a:p>
            <a:r>
              <a:rPr lang="en-IN" altLang="en-US" smtClean="0">
                <a:solidFill>
                  <a:schemeClr val="accent2"/>
                </a:solidFill>
              </a:rPr>
              <a:t>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300" y="1274763"/>
            <a:ext cx="8578850" cy="5178425"/>
          </a:xfrm>
        </p:spPr>
        <p:txBody>
          <a:bodyPr/>
          <a:lstStyle/>
          <a:p>
            <a:pPr>
              <a:defRPr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file is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collection of related information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recorded on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storage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magnetic disks, magnetic tapes and optical disks.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general,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file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bits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bytes, lines or records whose meaning is defined by the files creator and user.</a:t>
            </a:r>
          </a:p>
          <a:p>
            <a:pPr algn="l">
              <a:defRPr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23528" y="274638"/>
            <a:ext cx="8363272" cy="63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Single-level Directory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07504" y="1052736"/>
            <a:ext cx="888409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461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directory for all files in the volume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root directory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None/>
            </a:pPr>
            <a:endParaRPr lang="en-US" alt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8613" indent="-285750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early PCs, even the first supercomputer CDC 6600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simplicity, ability to quickly locate files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inconvenient naming (uniqueness, remembering all)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23528" y="274638"/>
            <a:ext cx="8363272" cy="63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Single-level Directory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07504" y="1052736"/>
            <a:ext cx="888409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461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None/>
            </a:pPr>
            <a:endParaRPr lang="en-US" altLang="en-US" sz="1800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None/>
            </a:pPr>
            <a:endParaRPr lang="en-US" altLang="en-US" sz="1800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None/>
            </a:pPr>
            <a:endParaRPr lang="en-US" altLang="en-US" sz="1800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None/>
            </a:pPr>
            <a:endParaRPr lang="en-US" altLang="en-US" sz="1800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None/>
            </a:pPr>
            <a:endParaRPr lang="en-US" altLang="en-US" sz="1800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None/>
            </a:pPr>
            <a:endParaRPr lang="en-US" altLang="en-US" sz="1800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endParaRPr lang="en-US" altLang="en-US" sz="1800" dirty="0" smtClean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marL="317500" lvl="1" indent="0" eaLnBrk="1" hangingPunct="1">
              <a:spcBef>
                <a:spcPts val="375"/>
              </a:spcBef>
              <a:buClr>
                <a:srgbClr val="9B2D1F"/>
              </a:buClr>
              <a:buSzPct val="85000"/>
            </a:pPr>
            <a:endParaRPr lang="en-US" altLang="en-US" sz="1800" dirty="0" smtClean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marL="317500" lvl="1" indent="0" eaLnBrk="1" hangingPunct="1">
              <a:spcBef>
                <a:spcPts val="375"/>
              </a:spcBef>
              <a:buClr>
                <a:srgbClr val="9B2D1F"/>
              </a:buClr>
              <a:buSzPct val="85000"/>
            </a:pPr>
            <a:endParaRPr lang="en-US" altLang="en-US" sz="1800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marL="328613" indent="-285750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early PCs, even the first supercomputer CDC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6600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" t="37633" r="845" b="37878"/>
          <a:stretch>
            <a:fillRect/>
          </a:stretch>
        </p:blipFill>
        <p:spPr bwMode="auto">
          <a:xfrm>
            <a:off x="107504" y="1556792"/>
            <a:ext cx="862533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468" t="37633" r="845" b="3787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5593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251520" y="274638"/>
            <a:ext cx="8435280" cy="77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Two-level directory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251520" y="1052736"/>
            <a:ext cx="8435280" cy="534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user 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a 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directory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Solves 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collision, but what if user has lots of files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not allow a user to access other users’ files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251520" y="274638"/>
            <a:ext cx="8435280" cy="77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Two-level directory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251520" y="1052736"/>
            <a:ext cx="8784976" cy="534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None/>
            </a:pPr>
            <a:endParaRPr lang="en-US" altLang="en-US" sz="2000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None/>
            </a:pPr>
            <a:endParaRPr lang="en-US" altLang="en-US" sz="2000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None/>
            </a:pPr>
            <a:endParaRPr lang="en-US" altLang="en-US" sz="2000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None/>
            </a:pPr>
            <a:endParaRPr lang="en-US" altLang="en-US" sz="2000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None/>
            </a:pPr>
            <a:endParaRPr lang="en-US" altLang="en-US" sz="2000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None/>
            </a:pPr>
            <a:endParaRPr lang="en-US" altLang="en-US" sz="2000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None/>
            </a:pPr>
            <a:endParaRPr lang="en-US" altLang="en-US" sz="2000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None/>
            </a:pPr>
            <a:endParaRPr lang="en-US" altLang="en-US" sz="2000" dirty="0">
              <a:solidFill>
                <a:srgbClr val="000000"/>
              </a:solidFill>
              <a:latin typeface="Perpetua" panose="02020502060401020303" pitchFamily="18" charset="0"/>
            </a:endParaRP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" t="29506" r="1125" b="29128"/>
          <a:stretch>
            <a:fillRect/>
          </a:stretch>
        </p:blipFill>
        <p:spPr bwMode="auto">
          <a:xfrm>
            <a:off x="251520" y="2136775"/>
            <a:ext cx="8568952" cy="3380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468" t="29506" r="1125" b="2912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638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251520" y="142875"/>
            <a:ext cx="82066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Tree-structured Directory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461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 is now a tree of arbitrary height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 contains 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 and subdirectories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bit in directory entry differentiates files from subdirectories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None/>
            </a:pPr>
            <a:endParaRPr lang="en-US" alt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6408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251520" y="142875"/>
            <a:ext cx="8206680" cy="909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Tree-structured Directory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461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None/>
            </a:pPr>
            <a:endParaRPr lang="en-US" altLang="en-US" sz="2000" dirty="0">
              <a:solidFill>
                <a:srgbClr val="000000"/>
              </a:solidFill>
              <a:latin typeface="Perpetua" panose="02020502060401020303" pitchFamily="18" charset="0"/>
            </a:endParaRP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23117"/>
            <a:ext cx="8700475" cy="527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23528" y="274638"/>
            <a:ext cx="8363272" cy="922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  <a:latin typeface="Franklin Gothic Book" panose="020B0503020102020204" pitchFamily="34" charset="0"/>
              </a:rPr>
              <a:t>Path Names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79512" y="1447800"/>
            <a:ext cx="8507288" cy="5077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461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access a file, the user should either: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the directory where file resides, or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 the 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the file is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names are either 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or relative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path of file 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root directory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path from the 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working </a:t>
            </a:r>
            <a:r>
              <a:rPr lang="en-US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endParaRPr lang="en-US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" t="624" r="4500" b="876"/>
          <a:stretch>
            <a:fillRect/>
          </a:stretch>
        </p:blipFill>
        <p:spPr bwMode="auto">
          <a:xfrm>
            <a:off x="1447800" y="1905000"/>
            <a:ext cx="5765800" cy="467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4315" t="624" r="4500" b="87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79512" y="260648"/>
            <a:ext cx="856895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Acyclic Graph Directories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79512" y="980728"/>
            <a:ext cx="8784976" cy="559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subdirectories or files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251521" y="277813"/>
            <a:ext cx="843528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File-System Structure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1233488"/>
            <a:ext cx="88924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1pPr>
            <a:lvl2pPr marL="5461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Structure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Storage unit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related information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is organized into layers</a:t>
            </a:r>
          </a:p>
          <a:p>
            <a:pPr marL="273050" eaLnBrk="1" hangingPunct="1">
              <a:spcBef>
                <a:spcPts val="575"/>
              </a:spcBef>
              <a:buSzPct val="85000"/>
              <a:defRPr/>
            </a:pP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107504" y="274638"/>
            <a:ext cx="8712968" cy="70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Layered File System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80728"/>
            <a:ext cx="4104456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714375" y="2143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9388" y="1214438"/>
            <a:ext cx="8278812" cy="488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461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17500" lvl="1" indent="0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Times New Roman" panose="02020603050405020304" pitchFamily="18" charset="0"/>
              <a:buNone/>
              <a:defRPr/>
            </a:pPr>
            <a:endParaRPr lang="en-US" altLang="en-US" sz="1800" dirty="0" smtClean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lang="en-US" altLang="en-US" sz="1800" dirty="0" smtClean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en-US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information on disks in units called </a:t>
            </a:r>
            <a:r>
              <a:rPr lang="en-US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en-US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 are persistent, and only owner can explicitly delete it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en-US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 are managed by the OS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en-IN" altLang="en-US" sz="3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en-IN" altLang="en-US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IN" alt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  <a:r>
              <a:rPr lang="en-IN" altLang="en-US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the data structure that an operating </a:t>
            </a:r>
            <a:r>
              <a:rPr lang="en-IN" alt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altLang="en-US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uses to keep track of </a:t>
            </a:r>
            <a:r>
              <a:rPr lang="en-IN" alt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IN" altLang="en-US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on a disk or partition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251520" y="188913"/>
            <a:ext cx="8424936" cy="719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Layers</a:t>
            </a: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251520" y="908721"/>
            <a:ext cx="8206680" cy="518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461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025525" indent="-339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File System</a:t>
            </a:r>
          </a:p>
          <a:p>
            <a:pPr lvl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users the view of a contiguous sequence of words, bytes </a:t>
            </a:r>
          </a:p>
          <a:p>
            <a:pPr lvl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a directory structure, symbolic name</a:t>
            </a:r>
          </a:p>
          <a:p>
            <a:pPr lvl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protection and security</a:t>
            </a:r>
          </a:p>
          <a:p>
            <a:pPr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file organization module</a:t>
            </a:r>
          </a:p>
          <a:p>
            <a:pPr lvl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Knows about the files and the logical blocks</a:t>
            </a:r>
          </a:p>
          <a:p>
            <a:pPr lvl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 are organized in blocks of 32 bytes to 4k bytes</a:t>
            </a:r>
          </a:p>
          <a:p>
            <a:pPr lvl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Translates logical blocks into </a:t>
            </a:r>
            <a:r>
              <a:rPr lang="en-US" altLang="en-US" sz="2800" dirty="0" smtClean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endParaRPr lang="en-US" altLang="en-US" sz="2800" dirty="0">
              <a:solidFill>
                <a:srgbClr val="6964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251520" y="188913"/>
            <a:ext cx="8424936" cy="719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Layers</a:t>
            </a: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251520" y="908721"/>
            <a:ext cx="8712968" cy="518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461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025525" indent="-339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b="1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altLang="en-US" sz="28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</a:p>
          <a:p>
            <a:pPr lvl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commands to the device driver</a:t>
            </a:r>
          </a:p>
          <a:p>
            <a:pPr lvl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physical block is identified by a disk address</a:t>
            </a:r>
          </a:p>
          <a:p>
            <a:pPr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Control</a:t>
            </a:r>
          </a:p>
          <a:p>
            <a:pPr lvl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lowest level in the file system</a:t>
            </a:r>
          </a:p>
          <a:p>
            <a:pPr lvl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 of device drivers and interrupt handlers to transfer information between the memory and the disk</a:t>
            </a:r>
          </a:p>
          <a:p>
            <a:pPr lvl="3">
              <a:spcBef>
                <a:spcPts val="375"/>
              </a:spcBef>
              <a:buClr>
                <a:srgbClr val="993300"/>
              </a:buClr>
              <a:buSzPct val="90000"/>
              <a:buFont typeface="Monotype Sorts" charset="2"/>
              <a:buNone/>
            </a:pPr>
            <a:endParaRPr lang="en-US" altLang="en-US" sz="1400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lvl="1">
              <a:spcBef>
                <a:spcPts val="375"/>
              </a:spcBef>
              <a:buClr>
                <a:srgbClr val="993300"/>
              </a:buClr>
              <a:buSzPct val="90000"/>
              <a:buFont typeface="Monotype Sorts" charset="2"/>
              <a:buNone/>
            </a:pPr>
            <a:endParaRPr lang="en-US" altLang="en-US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lvl="3">
              <a:spcBef>
                <a:spcPts val="375"/>
              </a:spcBef>
              <a:buClr>
                <a:srgbClr val="993300"/>
              </a:buClr>
              <a:buSzPct val="90000"/>
              <a:buFont typeface="Monotype Sorts" charset="2"/>
              <a:buNone/>
            </a:pPr>
            <a:endParaRPr lang="en-US" altLang="en-US" sz="2000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None/>
            </a:pPr>
            <a:endParaRPr lang="en-US" altLang="en-US" sz="2600" dirty="0">
              <a:solidFill>
                <a:srgbClr val="000000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0388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714375" y="2143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4000" b="1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 Methods</a:t>
            </a: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0" y="1714500"/>
            <a:ext cx="8143875" cy="30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allocation method refers to how disk blocks are allocated for files:</a:t>
            </a:r>
          </a:p>
          <a:p>
            <a:pPr>
              <a:buClrTx/>
              <a:buFontTx/>
              <a:buNone/>
            </a:pPr>
            <a:r>
              <a:rPr lang="en-I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ClrTx/>
              <a:buFontTx/>
              <a:buNone/>
            </a:pPr>
            <a:r>
              <a:rPr lang="en-I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    Contiguous allocation</a:t>
            </a:r>
          </a:p>
          <a:p>
            <a:pPr>
              <a:buClrTx/>
              <a:buFontTx/>
              <a:buNone/>
            </a:pPr>
            <a:r>
              <a:rPr lang="en-I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    Linked allocation</a:t>
            </a:r>
          </a:p>
          <a:p>
            <a:pPr>
              <a:buClrTx/>
              <a:buFontTx/>
              <a:buNone/>
            </a:pPr>
            <a:r>
              <a:rPr lang="en-I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    Indexed allocation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1149350" y="277813"/>
            <a:ext cx="753745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Contiguous Allocation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714500"/>
            <a:ext cx="8147248" cy="5043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107504" y="277813"/>
            <a:ext cx="8579296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Allocation</a:t>
            </a: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643063"/>
            <a:ext cx="4643438" cy="407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251520" y="277813"/>
            <a:ext cx="843528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Indexed Allocation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0414"/>
            <a:ext cx="7300665" cy="493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0" y="357188"/>
            <a:ext cx="8558213" cy="695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IN" altLang="en-US" sz="4000" b="1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Mass Storage</a:t>
            </a:r>
          </a:p>
        </p:txBody>
      </p:sp>
      <p:pic>
        <p:nvPicPr>
          <p:cNvPr id="686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28813"/>
            <a:ext cx="5429250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188640"/>
            <a:ext cx="8577709" cy="34540348"/>
          </a:xfrm>
        </p:spPr>
        <p:txBody>
          <a:bodyPr/>
          <a:lstStyle/>
          <a:p>
            <a:r>
              <a:rPr lang="en-US" b="1" u="sng" dirty="0"/>
              <a:t>Seek Time</a:t>
            </a:r>
            <a:r>
              <a:rPr lang="en-US" b="1" dirty="0" smtClean="0"/>
              <a:t>: </a:t>
            </a:r>
            <a:r>
              <a:rPr lang="en-US" dirty="0" smtClean="0"/>
              <a:t>Seek </a:t>
            </a:r>
            <a:r>
              <a:rPr lang="en-US" dirty="0"/>
              <a:t>time is the time taken </a:t>
            </a:r>
            <a:r>
              <a:rPr lang="en-US" b="1" dirty="0"/>
              <a:t>to locate the disk arm to a specified track</a:t>
            </a:r>
            <a:r>
              <a:rPr lang="en-US" dirty="0"/>
              <a:t> where the data is to be read or write. So the disk scheduling algorithm that gives </a:t>
            </a:r>
            <a:r>
              <a:rPr lang="en-US" b="1" dirty="0"/>
              <a:t>minimum average seek time </a:t>
            </a:r>
            <a:r>
              <a:rPr lang="en-US" dirty="0"/>
              <a:t>is better.</a:t>
            </a:r>
          </a:p>
          <a:p>
            <a:r>
              <a:rPr lang="en-US" b="1" u="sng" dirty="0"/>
              <a:t>Rotational Latency:</a:t>
            </a:r>
            <a:r>
              <a:rPr lang="en-US" dirty="0"/>
              <a:t> Rotational Latency is the </a:t>
            </a:r>
            <a:r>
              <a:rPr lang="en-US" b="1" dirty="0"/>
              <a:t>time taken by the desired sector </a:t>
            </a:r>
            <a:r>
              <a:rPr lang="en-US" dirty="0"/>
              <a:t>of disk to rotate into a position so that it can access the read/write heads. So the disk scheduling algorithm that gives </a:t>
            </a:r>
            <a:r>
              <a:rPr lang="en-US" b="1" dirty="0"/>
              <a:t>minimum rotational latency</a:t>
            </a:r>
            <a:r>
              <a:rPr lang="en-US" dirty="0"/>
              <a:t> is better.</a:t>
            </a:r>
          </a:p>
          <a:p>
            <a:r>
              <a:rPr lang="en-US" b="1" u="sng" dirty="0"/>
              <a:t>Transfer Time:</a:t>
            </a:r>
            <a:r>
              <a:rPr lang="en-US" dirty="0"/>
              <a:t> Transfer time is </a:t>
            </a:r>
            <a:r>
              <a:rPr lang="en-US" b="1" dirty="0"/>
              <a:t>the time to transfer the data. </a:t>
            </a:r>
            <a:r>
              <a:rPr lang="en-US" dirty="0"/>
              <a:t>It depends on the rotating speed of the disk and number of bytes to be transferred.</a:t>
            </a:r>
          </a:p>
          <a:p>
            <a:r>
              <a:rPr lang="en-US" b="1" u="sng" dirty="0"/>
              <a:t>Disk Access Time: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Disk </a:t>
            </a:r>
            <a:r>
              <a:rPr lang="en-US" dirty="0"/>
              <a:t>Access Time </a:t>
            </a:r>
            <a:r>
              <a:rPr lang="en-US" dirty="0" smtClean="0"/>
              <a:t>=Seek Time+ Rotational Latency +Transfer Time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6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1" y="277813"/>
            <a:ext cx="86868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600" b="1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Structure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" y="1052736"/>
            <a:ext cx="8461374" cy="4711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disks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provide bulk of secondary storage of modern computers: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Drives 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at 60 to 200 times per second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rate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rate at which data flow between drive and computer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Positioning time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is time to move disk arm to desired cylinder (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seek time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time for desired sector to rotate under the disk head (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rotational latency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 crash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results from disk head making contact with the disk surface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Disks can be 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removable</a:t>
            </a:r>
          </a:p>
          <a:p>
            <a:pPr marL="273050" eaLnBrk="1" hangingPunct="1">
              <a:spcBef>
                <a:spcPts val="575"/>
              </a:spcBef>
              <a:buSzPct val="85000"/>
              <a:defRPr/>
            </a:pPr>
            <a:endParaRPr lang="en-IN" b="1" dirty="0" smtClean="0">
              <a:latin typeface="Perpetua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/>
          <p:cNvSpPr txBox="1">
            <a:spLocks noChangeArrowheads="1"/>
          </p:cNvSpPr>
          <p:nvPr/>
        </p:nvSpPr>
        <p:spPr bwMode="auto">
          <a:xfrm>
            <a:off x="395537" y="332458"/>
            <a:ext cx="8291264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600" b="1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Structure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79512" y="1196752"/>
            <a:ext cx="87849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 drives are addressed as large 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1-dimensional arrays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of 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blocks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where the logical block is the 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unit of transfer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1-dimensional array of logical blocks is mapped into the 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sectors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of the disk sequentially.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Sector 0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first sector of the 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track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proceeds in order through that track, then the rest of the tracks in that cylinder and then through the rest of the cylinders from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outermost to innermost.</a:t>
            </a:r>
          </a:p>
          <a:p>
            <a:pPr marL="273050" eaLnBrk="1" hangingPunct="1">
              <a:spcBef>
                <a:spcPts val="575"/>
              </a:spcBef>
              <a:buSzPct val="85000"/>
              <a:defRPr/>
            </a:pPr>
            <a:endParaRPr lang="en-IN" sz="2000" dirty="0" smtClean="0">
              <a:latin typeface="Perpetua" pitchFamily="16" charset="0"/>
            </a:endParaRPr>
          </a:p>
          <a:p>
            <a:pPr marL="273050" eaLnBrk="1" hangingPunct="1">
              <a:spcBef>
                <a:spcPts val="575"/>
              </a:spcBef>
              <a:buSzPct val="85000"/>
              <a:defRPr/>
            </a:pPr>
            <a:endParaRPr lang="en-IN" sz="2000" dirty="0" smtClean="0">
              <a:latin typeface="Perpetua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90513" y="260350"/>
            <a:ext cx="8891587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Naming &amp; Extensions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588" y="1339850"/>
            <a:ext cx="9144000" cy="551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461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20738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file is associated with a name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divided into 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parts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first part the 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second part is the 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UNIX, extensions are not enforced by OS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 C compiler might insist on its extensions</a:t>
            </a:r>
          </a:p>
          <a:p>
            <a:pPr lvl="2" eaLnBrk="1" hangingPunct="1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extensions are very useful for 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/>
          <p:cNvSpPr txBox="1">
            <a:spLocks noChangeArrowheads="1"/>
          </p:cNvSpPr>
          <p:nvPr/>
        </p:nvSpPr>
        <p:spPr bwMode="auto">
          <a:xfrm>
            <a:off x="179512" y="214313"/>
            <a:ext cx="8235826" cy="69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IN" altLang="en-US" sz="4000" b="1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Scheduling Algorithms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1052736"/>
            <a:ext cx="889248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1pPr>
            <a:lvl2pPr marL="5461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is responsible for using hardware efficiently.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disk drives, this means having a fast</a:t>
            </a:r>
            <a:r>
              <a:rPr lang="en-I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8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time</a:t>
            </a:r>
            <a:r>
              <a:rPr lang="en-I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&amp; </a:t>
            </a:r>
            <a:r>
              <a:rPr lang="en-IN" sz="28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bandwidth</a:t>
            </a:r>
            <a:r>
              <a:rPr lang="en-I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time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has two major components:</a:t>
            </a:r>
          </a:p>
          <a:p>
            <a:pPr marL="1587" indent="0" eaLnBrk="1" hangingPunct="1">
              <a:spcBef>
                <a:spcPts val="575"/>
              </a:spcBef>
              <a:buSzPct val="85000"/>
              <a:defRPr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1.Seek time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time for the disk arm to 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the heads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cylinder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containing the desired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" indent="0" eaLnBrk="1" hangingPunct="1">
              <a:spcBef>
                <a:spcPts val="575"/>
              </a:spcBef>
              <a:buSzPct val="85000"/>
              <a:defRPr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2.Rotational latency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additional time  for the disk to rotate the desired sector to the disk head.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like to </a:t>
            </a:r>
            <a:r>
              <a:rPr lang="en-I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seek time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None/>
              <a:defRPr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251520" y="274638"/>
            <a:ext cx="8712968" cy="63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IN" altLang="en-US" sz="4000" b="1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Scheduling Algorithms</a:t>
            </a:r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0" y="1196752"/>
            <a:ext cx="8686800" cy="4823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I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bandwidth</a:t>
            </a:r>
            <a:r>
              <a:rPr lang="en-I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the total number of bytes </a:t>
            </a:r>
            <a:r>
              <a:rPr lang="en-I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transferred,</a:t>
            </a:r>
            <a:r>
              <a:rPr lang="en-I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altLang="en-US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en-I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I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time between the first request for service and the completion of the last transfer.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I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algorithms</a:t>
            </a:r>
            <a:r>
              <a:rPr lang="en-I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exist to schedule the servicing of disk I/O requests.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None/>
            </a:pPr>
            <a:endParaRPr lang="en-IN" altLang="en-US" sz="2600" dirty="0">
              <a:solidFill>
                <a:srgbClr val="000000"/>
              </a:solidFill>
              <a:latin typeface="Perpetua" panose="02020502060401020303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</a:t>
            </a:r>
            <a:r>
              <a:rPr lang="en-I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47800"/>
            <a:ext cx="8433693" cy="4861520"/>
          </a:xfrm>
        </p:spPr>
        <p:txBody>
          <a:bodyPr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1.FCFS 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2.SSTF(Shortest-seek-time-First) </a:t>
            </a:r>
            <a:r>
              <a:rPr lang="en-I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3.SCAN </a:t>
            </a:r>
            <a:r>
              <a:rPr lang="en-I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C-SCAN (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SCAN)</a:t>
            </a:r>
            <a:r>
              <a:rPr lang="en-I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5.LOOK 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1.FCFS 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433693" cy="58772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FCFS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simplest of all the Disk Scheduling Algorithms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FCFS, the requests are addressed in the order they arrive in the disk queue.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request gets a fair chance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indefinite postponement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try to optimize seek time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provide the best possible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2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/>
          <p:cNvSpPr txBox="1">
            <a:spLocks noChangeArrowheads="1"/>
          </p:cNvSpPr>
          <p:nvPr/>
        </p:nvSpPr>
        <p:spPr bwMode="auto">
          <a:xfrm>
            <a:off x="467544" y="285750"/>
            <a:ext cx="809066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IN" altLang="en-US" sz="4000" b="1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23528" y="1428750"/>
            <a:ext cx="8820472" cy="5240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disk queue with a Requests for I/O to blocks on cylinders (cylinder range 0-199):</a:t>
            </a:r>
          </a:p>
          <a:p>
            <a:pPr marL="273050" eaLnBrk="1" hangingPunct="1">
              <a:spcBef>
                <a:spcPts val="575"/>
              </a:spcBef>
              <a:buSzPct val="85000"/>
              <a:defRPr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</a:t>
            </a:r>
            <a:b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98, 183, 37, 122, 14, 124, 65, 67</a:t>
            </a:r>
          </a:p>
          <a:p>
            <a:pPr marL="273050" eaLnBrk="1" hangingPunct="1">
              <a:spcBef>
                <a:spcPts val="575"/>
              </a:spcBef>
              <a:buSzPct val="85000"/>
              <a:defRPr/>
            </a:pP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disk head is initially at  cylinder 53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2600" dirty="0" smtClean="0">
                <a:latin typeface="Perpetua" pitchFamily="16" charset="0"/>
              </a:rPr>
              <a:t>Illustration shows </a:t>
            </a: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head movement of </a:t>
            </a:r>
            <a:r>
              <a:rPr lang="en-IN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640</a:t>
            </a: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cylinders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None/>
              <a:defRPr/>
            </a:pPr>
            <a:endParaRPr lang="en-IN" sz="2600" dirty="0" smtClean="0">
              <a:latin typeface="Perpetua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/>
          <p:cNvSpPr txBox="1">
            <a:spLocks noChangeArrowheads="1"/>
          </p:cNvSpPr>
          <p:nvPr/>
        </p:nvSpPr>
        <p:spPr bwMode="auto">
          <a:xfrm>
            <a:off x="251520" y="285750"/>
            <a:ext cx="8306693" cy="40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IN" altLang="en-US" sz="4000" dirty="0">
                <a:solidFill>
                  <a:srgbClr val="696464"/>
                </a:solidFill>
                <a:latin typeface="Franklin Gothic Book" panose="020B0503020102020204" pitchFamily="34" charset="0"/>
              </a:rPr>
              <a:t>FCFS</a:t>
            </a:r>
          </a:p>
        </p:txBody>
      </p:sp>
      <p:pic>
        <p:nvPicPr>
          <p:cNvPr id="808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52333"/>
            <a:ext cx="8280920" cy="590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964488" cy="165618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2.SSTF(Shortest-seek-time-First) 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b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640960" cy="4570413"/>
          </a:xfrm>
        </p:spPr>
        <p:txBody>
          <a:bodyPr/>
          <a:lstStyle/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the request with the </a:t>
            </a:r>
            <a:r>
              <a:rPr lang="en-I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(least) 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time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from the current head </a:t>
            </a:r>
            <a:r>
              <a:rPr lang="en-I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position.</a:t>
            </a: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SSTF scheduling may cause 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some requests</a:t>
            </a:r>
          </a:p>
          <a:p>
            <a:pPr>
              <a:buClrTx/>
              <a:buFontTx/>
              <a:buNone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ClrTx/>
              <a:buFontTx/>
              <a:buNone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shows 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head movement of </a:t>
            </a: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236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cylinders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395536" y="274638"/>
            <a:ext cx="829126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IN" altLang="en-US" sz="4000" b="1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SSTF</a:t>
            </a:r>
          </a:p>
        </p:txBody>
      </p:sp>
      <p:pic>
        <p:nvPicPr>
          <p:cNvPr id="849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4096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505701" cy="141605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3.SCAN 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964488" cy="4821461"/>
          </a:xfrm>
        </p:spPr>
        <p:txBody>
          <a:bodyPr/>
          <a:lstStyle/>
          <a:p>
            <a:pPr marL="457200" indent="-457200" eaLnBrk="1" hangingPunct="1">
              <a:buClr>
                <a:srgbClr val="D34817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disk arm 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at one end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the disk, and moves toward the other end, servicing requests until it gets to the other end of the disk, where the head movement is 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servicing continues.</a:t>
            </a:r>
          </a:p>
          <a:p>
            <a:pPr marL="457200" indent="-457200" eaLnBrk="1" hangingPunct="1">
              <a:buSzPct val="85000"/>
              <a:buFont typeface="Arial" panose="020B0604020202020204" pitchFamily="34" charset="0"/>
              <a:buChar char="•"/>
              <a:defRPr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head continuously scans back and forth across the disk. The SCAN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sometimes called the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algorithm.</a:t>
            </a:r>
          </a:p>
          <a:p>
            <a:pPr marL="457200" indent="-457200" eaLnBrk="1" hangingPunct="1">
              <a:buClr>
                <a:srgbClr val="D34817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shows total head movement of 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208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cylinders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396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/>
          <p:cNvSpPr txBox="1">
            <a:spLocks noChangeArrowheads="1"/>
          </p:cNvSpPr>
          <p:nvPr/>
        </p:nvSpPr>
        <p:spPr bwMode="auto">
          <a:xfrm>
            <a:off x="251520" y="285750"/>
            <a:ext cx="8306693" cy="33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IN" altLang="en-US" sz="4000" b="1" dirty="0">
                <a:solidFill>
                  <a:srgbClr val="696464"/>
                </a:solidFill>
                <a:latin typeface="Franklin Gothic Book" panose="020B0503020102020204" pitchFamily="34" charset="0"/>
              </a:rPr>
              <a:t>SCAN</a:t>
            </a:r>
          </a:p>
        </p:txBody>
      </p:sp>
      <p:pic>
        <p:nvPicPr>
          <p:cNvPr id="890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8" y="764704"/>
            <a:ext cx="8262918" cy="600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0"/>
            <a:ext cx="8569325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Attributes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0" y="981075"/>
            <a:ext cx="9144000" cy="568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461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file’s attributes vary from one operating system to another but typically consists of these: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only information kept in human-readable form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 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unique tag (number) identifies file within file system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needed for systems that support different types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pointer to file location on device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current file size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controls who can do reading, writing, executing(Access control info)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Time, date, and user identification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data for protection, security, and usage monitoring.(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creation, last modification and last use)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964488" cy="165618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C-SCAN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(Circular SCAN)</a:t>
            </a:r>
            <a:r>
              <a:rPr lang="en-I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112568"/>
          </a:xfrm>
        </p:spPr>
        <p:txBody>
          <a:bodyPr/>
          <a:lstStyle/>
          <a:p>
            <a:pPr eaLnBrk="1" hangingPunct="1"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uniform wait time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head moves from one end of the disk to the other, servicing requests as it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reaches the other end, however, it immediately 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to the beginning of the disk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without servicing any requests on the return trip.</a:t>
            </a:r>
          </a:p>
          <a:p>
            <a:pPr marL="273050" eaLnBrk="1" hangingPunct="1">
              <a:buSzPct val="85000"/>
              <a:defRPr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Treats the cylinders as a 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ircular list that wraps around from the last cylinder to the first one</a:t>
            </a:r>
          </a:p>
          <a:p>
            <a:r>
              <a:rPr lang="en-IN" dirty="0" err="1" smtClean="0"/>
              <a:t>Ans</a:t>
            </a:r>
            <a:r>
              <a:rPr lang="en-IN" dirty="0" smtClean="0"/>
              <a:t>--183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184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/>
          <p:cNvSpPr txBox="1">
            <a:spLocks noChangeArrowheads="1"/>
          </p:cNvSpPr>
          <p:nvPr/>
        </p:nvSpPr>
        <p:spPr bwMode="auto">
          <a:xfrm>
            <a:off x="395536" y="260648"/>
            <a:ext cx="8496944" cy="69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IN" altLang="en-US" sz="4000" b="1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C-SCAN</a:t>
            </a:r>
          </a:p>
        </p:txBody>
      </p:sp>
      <p:pic>
        <p:nvPicPr>
          <p:cNvPr id="931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7" y="1124744"/>
            <a:ext cx="8716343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5.LOOK 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361685" cy="4570413"/>
          </a:xfrm>
        </p:spPr>
        <p:txBody>
          <a:bodyPr/>
          <a:lstStyle/>
          <a:p>
            <a:r>
              <a:rPr lang="en-I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scheduling improves upon SCAN by looking ahead at the queue of pending requests, and not moving the heads any farther towards the end of the disk than is necessary. 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1685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1"/>
          <p:cNvSpPr txBox="1">
            <a:spLocks noChangeArrowheads="1"/>
          </p:cNvSpPr>
          <p:nvPr/>
        </p:nvSpPr>
        <p:spPr bwMode="auto">
          <a:xfrm>
            <a:off x="785813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IN" altLang="en-US" sz="4000" b="1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C-LOOK</a:t>
            </a: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85800" y="1357313"/>
            <a:ext cx="7772400" cy="473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 of C-SCAN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 only goes as far as the 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request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in each direction, then reverses direction immediately, without first going all the way to the end of the disk.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153 Head movements</a:t>
            </a:r>
          </a:p>
          <a:p>
            <a:pPr marL="273050" eaLnBrk="1" hangingPunct="1">
              <a:spcBef>
                <a:spcPts val="575"/>
              </a:spcBef>
              <a:buSzPct val="85000"/>
              <a:defRPr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None/>
              <a:defRPr/>
            </a:pPr>
            <a:endParaRPr lang="en-IN" dirty="0" smtClean="0">
              <a:latin typeface="Perpetua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1"/>
          <p:cNvSpPr txBox="1">
            <a:spLocks noChangeArrowheads="1"/>
          </p:cNvSpPr>
          <p:nvPr/>
        </p:nvSpPr>
        <p:spPr bwMode="auto">
          <a:xfrm>
            <a:off x="395536" y="285750"/>
            <a:ext cx="8162677" cy="622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IN" altLang="en-US" sz="4000">
                <a:solidFill>
                  <a:srgbClr val="696464"/>
                </a:solidFill>
                <a:latin typeface="Franklin Gothic Book" panose="020B0503020102020204" pitchFamily="34" charset="0"/>
              </a:rPr>
              <a:t>C-LOOK</a:t>
            </a:r>
          </a:p>
        </p:txBody>
      </p:sp>
      <p:pic>
        <p:nvPicPr>
          <p:cNvPr id="993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48203"/>
            <a:ext cx="8496944" cy="569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1"/>
          <p:cNvSpPr txBox="1">
            <a:spLocks noChangeArrowheads="1"/>
          </p:cNvSpPr>
          <p:nvPr/>
        </p:nvSpPr>
        <p:spPr bwMode="auto">
          <a:xfrm>
            <a:off x="179512" y="274638"/>
            <a:ext cx="8640960" cy="922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I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a Disk-Scheduling Algorithm</a:t>
            </a:r>
          </a:p>
        </p:txBody>
      </p:sp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179512" y="1447800"/>
            <a:ext cx="850728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I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SSTF</a:t>
            </a:r>
            <a:r>
              <a:rPr lang="en-I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common and has a natural appeal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I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lang="en-I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C-SCAN</a:t>
            </a:r>
            <a:r>
              <a:rPr lang="en-I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perform better for systems that place a heavy load on the disk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None/>
            </a:pPr>
            <a:endParaRPr lang="en-I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1"/>
          <p:cNvSpPr txBox="1">
            <a:spLocks noChangeArrowheads="1"/>
          </p:cNvSpPr>
          <p:nvPr/>
        </p:nvSpPr>
        <p:spPr bwMode="auto">
          <a:xfrm>
            <a:off x="395536" y="-171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4000" b="1" dirty="0" smtClean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Problem</a:t>
            </a:r>
            <a:endParaRPr lang="en-IN" altLang="en-US" sz="4000" b="1" dirty="0">
              <a:solidFill>
                <a:srgbClr val="6964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0" y="1417638"/>
            <a:ext cx="9036496" cy="532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1pPr>
            <a:lvl2pPr marL="5461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a disk has 5000 cylinders, numbered 0 to 4999. The drive is currently serving a request at cylinder 143, and the previous request was at cylinder 125. The queue of pending requests is:</a:t>
            </a:r>
          </a:p>
          <a:p>
            <a:pPr marL="273050">
              <a:spcBef>
                <a:spcPts val="575"/>
              </a:spcBef>
              <a:buSzPct val="85000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86,1470,913,1774,948,1509,1022,1750,130</a:t>
            </a:r>
          </a:p>
          <a:p>
            <a:pPr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the current head position, what is the total distance that the disk arm moves to satisfy all the pending requests for the following disk-scheduling algorithms?</a:t>
            </a:r>
          </a:p>
          <a:p>
            <a:pPr lvl="1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</a:p>
          <a:p>
            <a:pPr lvl="1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SSTF</a:t>
            </a:r>
          </a:p>
          <a:p>
            <a:pPr lvl="1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SCAN, C-SCAN, LOOK, C-LOOK</a:t>
            </a:r>
          </a:p>
          <a:p>
            <a:pPr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None/>
              <a:defRPr/>
            </a:pPr>
            <a:endParaRPr lang="en-IN" dirty="0" smtClean="0">
              <a:latin typeface="Perpetua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"/>
          <p:cNvSpPr txBox="1">
            <a:spLocks noChangeArrowheads="1"/>
          </p:cNvSpPr>
          <p:nvPr/>
        </p:nvSpPr>
        <p:spPr bwMode="auto">
          <a:xfrm>
            <a:off x="251520" y="214313"/>
            <a:ext cx="8892480" cy="91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6000" b="1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</a:p>
        </p:txBody>
      </p:sp>
      <p:sp>
        <p:nvSpPr>
          <p:cNvPr id="105475" name="Text Box 2"/>
          <p:cNvSpPr txBox="1">
            <a:spLocks noChangeArrowheads="1"/>
          </p:cNvSpPr>
          <p:nvPr/>
        </p:nvSpPr>
        <p:spPr bwMode="auto">
          <a:xfrm>
            <a:off x="251520" y="1368424"/>
            <a:ext cx="8712968" cy="5084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refers to a mechanism for </a:t>
            </a:r>
            <a:r>
              <a:rPr lang="en-GB" alt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 the access of programs, processes, or users to the resources </a:t>
            </a:r>
            <a:r>
              <a:rPr lang="en-GB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 by a computer system. </a:t>
            </a:r>
          </a:p>
          <a:p>
            <a:pPr algn="just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ensures that the resources of the computer are used in a consistent way.</a:t>
            </a:r>
          </a:p>
          <a:p>
            <a:pPr algn="just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ensure that each object accessed correctly and only by those processes that are allowed to do so.</a:t>
            </a:r>
          </a:p>
          <a:p>
            <a:pPr algn="just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None/>
            </a:pPr>
            <a:endParaRPr lang="en-US" alt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"/>
          <p:cNvSpPr txBox="1">
            <a:spLocks noChangeArrowheads="1"/>
          </p:cNvSpPr>
          <p:nvPr/>
        </p:nvSpPr>
        <p:spPr bwMode="auto">
          <a:xfrm>
            <a:off x="107950" y="188913"/>
            <a:ext cx="8750300" cy="115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6000" b="1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 of Protection</a:t>
            </a:r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57150" y="1143000"/>
            <a:ext cx="87630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None/>
            </a:pPr>
            <a:endParaRPr lang="en-GB" alt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to provide protection for several reasons. </a:t>
            </a:r>
          </a:p>
          <a:p>
            <a:pPr algn="just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obvious is the need to prevent the </a:t>
            </a:r>
            <a:r>
              <a:rPr lang="en-GB" altLang="en-US" sz="32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mischievous, intentional violation of an access restriction by user</a:t>
            </a:r>
            <a:r>
              <a:rPr lang="en-GB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unprotected resource cannot defend against use (or misuse) by an unauthorized or incompetent user. A protection-oriented system provides means to distinguish between </a:t>
            </a:r>
            <a:r>
              <a:rPr lang="en-GB" altLang="en-US" sz="32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authorized and unauthorized usage</a:t>
            </a:r>
            <a:r>
              <a:rPr lang="en-GB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1"/>
          <p:cNvSpPr txBox="1">
            <a:spLocks noChangeArrowheads="1"/>
          </p:cNvSpPr>
          <p:nvPr/>
        </p:nvSpPr>
        <p:spPr bwMode="auto">
          <a:xfrm>
            <a:off x="-20638" y="0"/>
            <a:ext cx="8748713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6000" b="1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 of Protection</a:t>
            </a:r>
            <a:endParaRPr lang="en-GB" altLang="en-US" sz="6000" b="1" dirty="0">
              <a:solidFill>
                <a:srgbClr val="6964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79512" y="1511871"/>
            <a:ext cx="8712968" cy="4941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3pPr>
            <a:lvl4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GB" sz="2800" dirty="0" smtClean="0">
                <a:latin typeface="Times New Roman" pitchFamily="16" charset="0"/>
                <a:cs typeface="Times New Roman" pitchFamily="16" charset="0"/>
              </a:rPr>
              <a:t>Provide a mechanism for the enforcement of the policies governing resource use. </a:t>
            </a:r>
          </a:p>
          <a:p>
            <a:pPr lvl="3" algn="just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GB" sz="2800" dirty="0" smtClean="0">
                <a:latin typeface="Times New Roman" pitchFamily="16" charset="0"/>
                <a:cs typeface="Times New Roman" pitchFamily="16" charset="0"/>
              </a:rPr>
              <a:t>These policies can be established in a variety of ways.</a:t>
            </a:r>
          </a:p>
          <a:p>
            <a:pPr marL="273050" algn="just" eaLnBrk="1" hangingPunct="1">
              <a:spcBef>
                <a:spcPts val="575"/>
              </a:spcBef>
              <a:buSzPct val="85000"/>
              <a:defRPr/>
            </a:pPr>
            <a:r>
              <a:rPr lang="en-GB" sz="2800" dirty="0" smtClean="0">
                <a:latin typeface="Times New Roman" pitchFamily="16" charset="0"/>
                <a:cs typeface="Times New Roman" pitchFamily="16" charset="0"/>
              </a:rPr>
              <a:t>		- </a:t>
            </a:r>
            <a:r>
              <a:rPr lang="en-GB" sz="2800" dirty="0" smtClean="0">
                <a:solidFill>
                  <a:srgbClr val="00B0F0"/>
                </a:solidFill>
                <a:latin typeface="Times New Roman" pitchFamily="16" charset="0"/>
                <a:cs typeface="Times New Roman" pitchFamily="16" charset="0"/>
              </a:rPr>
              <a:t>fixed in the design of the system</a:t>
            </a:r>
          </a:p>
          <a:p>
            <a:pPr marL="273050" lvl="3" algn="just" eaLnBrk="1" hangingPunct="1">
              <a:spcBef>
                <a:spcPts val="375"/>
              </a:spcBef>
              <a:buSzPct val="80000"/>
              <a:defRPr/>
            </a:pPr>
            <a:r>
              <a:rPr lang="en-GB" sz="2000" dirty="0" smtClean="0">
                <a:solidFill>
                  <a:srgbClr val="00B0F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GB" sz="2800" dirty="0" smtClean="0">
                <a:solidFill>
                  <a:srgbClr val="00B0F0"/>
                </a:solidFill>
                <a:latin typeface="Times New Roman" pitchFamily="16" charset="0"/>
                <a:cs typeface="Times New Roman" pitchFamily="16" charset="0"/>
              </a:rPr>
              <a:t>- formulated by the management of a system</a:t>
            </a:r>
          </a:p>
          <a:p>
            <a:pPr marL="273050" lvl="3" algn="just" eaLnBrk="1" hangingPunct="1">
              <a:spcBef>
                <a:spcPts val="375"/>
              </a:spcBef>
              <a:buSzPct val="80000"/>
              <a:defRPr/>
            </a:pPr>
            <a:r>
              <a:rPr lang="en-GB" sz="2800" dirty="0" smtClean="0">
                <a:solidFill>
                  <a:srgbClr val="00B0F0"/>
                </a:solidFill>
                <a:latin typeface="Times New Roman" pitchFamily="16" charset="0"/>
                <a:cs typeface="Times New Roman" pitchFamily="16" charset="0"/>
              </a:rPr>
              <a:t> - individual users </a:t>
            </a:r>
          </a:p>
          <a:p>
            <a:pPr lvl="3" algn="just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GB" sz="2800" dirty="0" smtClean="0">
                <a:latin typeface="Times New Roman" pitchFamily="16" charset="0"/>
                <a:cs typeface="Times New Roman" pitchFamily="16" charset="0"/>
              </a:rPr>
              <a:t> A protection system must have the flexibility to enforce a variety of policies. 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23850" y="-242888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Operations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79388" y="900113"/>
            <a:ext cx="8964612" cy="595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file is an abstract data type. The OS can provide system calls to Create, Write, Read, Reposition, Delete and truncate files. Six basic operations on files are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lang="en-US" alt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file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a file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a file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Reposition within a file (file Seek)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a file</a:t>
            </a:r>
          </a:p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Truncating a file---erase the content of a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"/>
          <p:cNvSpPr txBox="1">
            <a:spLocks noChangeArrowheads="1"/>
          </p:cNvSpPr>
          <p:nvPr/>
        </p:nvSpPr>
        <p:spPr bwMode="auto">
          <a:xfrm>
            <a:off x="0" y="0"/>
            <a:ext cx="8498334" cy="115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6000" b="1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Protection</a:t>
            </a:r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179512" y="1341438"/>
            <a:ext cx="8640638" cy="5183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time-tested guiding principle </a:t>
            </a:r>
            <a:r>
              <a:rPr lang="en-GB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protection is the </a:t>
            </a:r>
            <a:r>
              <a:rPr lang="en-GB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least privilege</a:t>
            </a:r>
            <a:r>
              <a:rPr lang="en-GB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dictates that programs, users, and even systems be given just enough privileges to perform their tasks.</a:t>
            </a:r>
          </a:p>
          <a:p>
            <a:pPr algn="just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operating system </a:t>
            </a:r>
            <a:r>
              <a:rPr lang="en-GB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principle of least privilege </a:t>
            </a:r>
            <a:r>
              <a:rPr lang="en-GB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its features, programs, system calls, and data structures so that failure or compromise of a </a:t>
            </a:r>
            <a:r>
              <a:rPr lang="en-GB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does the minimum damage </a:t>
            </a:r>
            <a:r>
              <a:rPr lang="en-GB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allows the minimum damage to be done. </a:t>
            </a:r>
          </a:p>
          <a:p>
            <a:pPr algn="just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 of least privilege can </a:t>
            </a:r>
            <a:r>
              <a:rPr lang="en-GB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produce a more secure computing environment. </a:t>
            </a:r>
          </a:p>
          <a:p>
            <a:pPr algn="just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None/>
            </a:pPr>
            <a:endParaRPr lang="en-GB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500063" y="357188"/>
            <a:ext cx="7772400" cy="578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1pPr>
            <a:lvl2pPr marL="5461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defRPr/>
            </a:pPr>
            <a:r>
              <a:rPr lang="en-US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 Associated with File Open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pointer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Count / Link Count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 location of the file</a:t>
            </a:r>
          </a:p>
          <a:p>
            <a:pPr lvl="1" eaLnBrk="1" hangingPunct="1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rights &amp; locks</a:t>
            </a:r>
          </a:p>
          <a:p>
            <a:pPr marL="273050" eaLnBrk="1" hangingPunct="1">
              <a:spcBef>
                <a:spcPts val="575"/>
              </a:spcBef>
              <a:buSzPct val="85000"/>
              <a:defRPr/>
            </a:pPr>
            <a:endParaRPr lang="en-US" sz="2000" dirty="0" smtClean="0">
              <a:latin typeface="Perpetua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23850" y="274638"/>
            <a:ext cx="7770813" cy="1141412"/>
          </a:xfrm>
        </p:spPr>
        <p:txBody>
          <a:bodyPr/>
          <a:lstStyle/>
          <a:p>
            <a:r>
              <a:rPr lang="en-US" altLang="en-US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Types</a:t>
            </a:r>
            <a:br>
              <a:rPr lang="en-US" altLang="en-US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8685213" cy="4893469"/>
          </a:xfrm>
        </p:spPr>
        <p:txBody>
          <a:bodyPr/>
          <a:lstStyle/>
          <a:p>
            <a:pPr lvl="1" eaLnBrk="1" hangingPunct="1"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</a:p>
          <a:p>
            <a:pPr lvl="1" eaLnBrk="1" hangingPunct="1"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lvl="1" eaLnBrk="1" hangingPunct="1"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  <a:p>
            <a:pPr lvl="1" eaLnBrk="1" hangingPunct="1"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</a:p>
          <a:p>
            <a:pPr lvl="1" eaLnBrk="1" hangingPunct="1"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lvl="1" eaLnBrk="1" hangingPunct="1"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lvl="1" eaLnBrk="1" hangingPunct="1"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or view</a:t>
            </a:r>
          </a:p>
          <a:p>
            <a:pPr lvl="1" eaLnBrk="1" hangingPunct="1"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Archive</a:t>
            </a:r>
          </a:p>
          <a:p>
            <a:pPr lvl="1" eaLnBrk="1" hangingPunct="1"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</a:t>
            </a:r>
          </a:p>
          <a:p>
            <a:endParaRPr lang="en-I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Image result for common file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350"/>
            <a:ext cx="8640763" cy="666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anklin Gothic Book"/>
        <a:ea typeface="Droid Sans"/>
        <a:cs typeface="Droid Sans"/>
      </a:majorFont>
      <a:minorFont>
        <a:latin typeface="Perpetua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2595</TotalTime>
  <Words>1678</Words>
  <Application>Microsoft Office PowerPoint</Application>
  <PresentationFormat>On-screen Show (4:3)</PresentationFormat>
  <Paragraphs>363</Paragraphs>
  <Slides>60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60</vt:i4>
      </vt:variant>
    </vt:vector>
  </HeadingPairs>
  <TitlesOfParts>
    <vt:vector size="75" baseType="lpstr">
      <vt:lpstr>ＭＳ Ｐゴシック</vt:lpstr>
      <vt:lpstr>Arial</vt:lpstr>
      <vt:lpstr>Calibri</vt:lpstr>
      <vt:lpstr>Courier New</vt:lpstr>
      <vt:lpstr>Droid Sans</vt:lpstr>
      <vt:lpstr>Franklin Gothic Book</vt:lpstr>
      <vt:lpstr>Monotype Sorts</vt:lpstr>
      <vt:lpstr>Perpetua</vt:lpstr>
      <vt:lpstr>Times New Roman</vt:lpstr>
      <vt:lpstr>Wingdings</vt:lpstr>
      <vt:lpstr>Wingdings 2</vt:lpstr>
      <vt:lpstr>Office Theme</vt:lpstr>
      <vt:lpstr>1_Custom Design</vt:lpstr>
      <vt:lpstr>2_Custom Design</vt:lpstr>
      <vt:lpstr>Custom Design</vt:lpstr>
      <vt:lpstr>PowerPoint Presentation</vt:lpstr>
      <vt:lpstr>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Types </vt:lpstr>
      <vt:lpstr>PowerPoint Presentation</vt:lpstr>
      <vt:lpstr>File Structure </vt:lpstr>
      <vt:lpstr>PowerPoint Presentation</vt:lpstr>
      <vt:lpstr>File Access  Methods</vt:lpstr>
      <vt:lpstr>PowerPoint Presentation</vt:lpstr>
      <vt:lpstr>PowerPoint Presentation</vt:lpstr>
      <vt:lpstr>3. Indexed sequential access </vt:lpstr>
      <vt:lpstr>PowerPoint Presentation</vt:lpstr>
      <vt:lpstr>A typical file-system organization</vt:lpstr>
      <vt:lpstr>PowerPoint Presentation</vt:lpstr>
      <vt:lpstr>Logical structure of a directory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Disk Scheduling</vt:lpstr>
      <vt:lpstr>1.FCFS Scheduling </vt:lpstr>
      <vt:lpstr>PowerPoint Presentation</vt:lpstr>
      <vt:lpstr>PowerPoint Presentation</vt:lpstr>
      <vt:lpstr>2.SSTF(Shortest-seek-time-First) Scheduling </vt:lpstr>
      <vt:lpstr>PowerPoint Presentation</vt:lpstr>
      <vt:lpstr>3.SCAN Scheduling </vt:lpstr>
      <vt:lpstr>PowerPoint Presentation</vt:lpstr>
      <vt:lpstr>4. C-SCAN (Circular SCAN)Scheduling </vt:lpstr>
      <vt:lpstr>PowerPoint Presentation</vt:lpstr>
      <vt:lpstr>5.LOOK Scheduling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</dc:title>
  <dc:subject/>
  <dc:creator>Einar Vollset</dc:creator>
  <cp:keywords/>
  <dc:description/>
  <cp:lastModifiedBy>Windows User</cp:lastModifiedBy>
  <cp:revision>96</cp:revision>
  <cp:lastPrinted>1601-01-01T00:00:00Z</cp:lastPrinted>
  <dcterms:created xsi:type="dcterms:W3CDTF">2006-10-17T16:51:41Z</dcterms:created>
  <dcterms:modified xsi:type="dcterms:W3CDTF">2018-05-08T06:39:21Z</dcterms:modified>
</cp:coreProperties>
</file>