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7" r:id="rId2"/>
    <p:sldMasterId id="2147483679" r:id="rId3"/>
  </p:sldMasterIdLst>
  <p:notesMasterIdLst>
    <p:notesMasterId r:id="rId78"/>
  </p:notesMasterIdLst>
  <p:sldIdLst>
    <p:sldId id="309" r:id="rId4"/>
    <p:sldId id="257" r:id="rId5"/>
    <p:sldId id="258" r:id="rId6"/>
    <p:sldId id="310" r:id="rId7"/>
    <p:sldId id="259" r:id="rId8"/>
    <p:sldId id="260" r:id="rId9"/>
    <p:sldId id="261" r:id="rId10"/>
    <p:sldId id="262" r:id="rId11"/>
    <p:sldId id="263" r:id="rId12"/>
    <p:sldId id="311" r:id="rId13"/>
    <p:sldId id="312" r:id="rId14"/>
    <p:sldId id="264" r:id="rId15"/>
    <p:sldId id="313" r:id="rId16"/>
    <p:sldId id="265" r:id="rId17"/>
    <p:sldId id="314" r:id="rId18"/>
    <p:sldId id="266" r:id="rId19"/>
    <p:sldId id="267" r:id="rId20"/>
    <p:sldId id="268" r:id="rId21"/>
    <p:sldId id="269" r:id="rId22"/>
    <p:sldId id="270" r:id="rId23"/>
    <p:sldId id="315" r:id="rId24"/>
    <p:sldId id="271" r:id="rId25"/>
    <p:sldId id="272" r:id="rId26"/>
    <p:sldId id="316" r:id="rId27"/>
    <p:sldId id="334" r:id="rId28"/>
    <p:sldId id="273" r:id="rId29"/>
    <p:sldId id="322" r:id="rId30"/>
    <p:sldId id="323" r:id="rId31"/>
    <p:sldId id="335" r:id="rId32"/>
    <p:sldId id="320" r:id="rId33"/>
    <p:sldId id="276" r:id="rId34"/>
    <p:sldId id="277" r:id="rId35"/>
    <p:sldId id="278" r:id="rId36"/>
    <p:sldId id="279" r:id="rId37"/>
    <p:sldId id="324" r:id="rId38"/>
    <p:sldId id="280" r:id="rId39"/>
    <p:sldId id="281" r:id="rId40"/>
    <p:sldId id="325" r:id="rId41"/>
    <p:sldId id="326" r:id="rId42"/>
    <p:sldId id="327" r:id="rId43"/>
    <p:sldId id="328" r:id="rId44"/>
    <p:sldId id="329" r:id="rId45"/>
    <p:sldId id="330" r:id="rId46"/>
    <p:sldId id="331" r:id="rId47"/>
    <p:sldId id="332" r:id="rId48"/>
    <p:sldId id="333" r:id="rId49"/>
    <p:sldId id="287" r:id="rId50"/>
    <p:sldId id="288" r:id="rId51"/>
    <p:sldId id="289" r:id="rId52"/>
    <p:sldId id="290" r:id="rId53"/>
    <p:sldId id="291" r:id="rId54"/>
    <p:sldId id="292" r:id="rId55"/>
    <p:sldId id="293" r:id="rId56"/>
    <p:sldId id="336" r:id="rId57"/>
    <p:sldId id="337" r:id="rId58"/>
    <p:sldId id="294" r:id="rId59"/>
    <p:sldId id="295" r:id="rId60"/>
    <p:sldId id="338" r:id="rId61"/>
    <p:sldId id="341" r:id="rId62"/>
    <p:sldId id="298" r:id="rId63"/>
    <p:sldId id="342" r:id="rId64"/>
    <p:sldId id="339" r:id="rId65"/>
    <p:sldId id="299" r:id="rId66"/>
    <p:sldId id="343" r:id="rId67"/>
    <p:sldId id="344" r:id="rId68"/>
    <p:sldId id="300" r:id="rId69"/>
    <p:sldId id="301" r:id="rId70"/>
    <p:sldId id="302" r:id="rId71"/>
    <p:sldId id="303" r:id="rId72"/>
    <p:sldId id="304" r:id="rId73"/>
    <p:sldId id="305" r:id="rId74"/>
    <p:sldId id="306" r:id="rId75"/>
    <p:sldId id="307" r:id="rId76"/>
    <p:sldId id="308" r:id="rId77"/>
  </p:sldIdLst>
  <p:sldSz cx="13716000" cy="9144000"/>
  <p:notesSz cx="1371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2" autoAdjust="0"/>
  </p:normalViewPr>
  <p:slideViewPr>
    <p:cSldViewPr>
      <p:cViewPr varScale="1">
        <p:scale>
          <a:sx n="55" d="100"/>
          <a:sy n="55" d="100"/>
        </p:scale>
        <p:origin x="1080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tableStyles" Target="tableStyle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769225" y="0"/>
            <a:ext cx="59436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98E95-27E2-4C29-8BD4-6D377F0151A7}" type="datetimeFigureOut">
              <a:rPr lang="en-IN" smtClean="0"/>
              <a:t>22-02-2018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86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71600" y="4343400"/>
            <a:ext cx="109728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59436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769225" y="8685213"/>
            <a:ext cx="59436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AE621-8DA5-4458-852F-2C39F164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885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319827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1061304" indent="-408194" defTabSz="1319827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632776" indent="-326555" defTabSz="1319827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2285886" indent="-326555" defTabSz="1319827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938996" indent="-326555" defTabSz="1319827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3592106" indent="-326555" defTabSz="131982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4245216" indent="-326555" defTabSz="131982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4898327" indent="-326555" defTabSz="131982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5551437" indent="-326555" defTabSz="131982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B41A142-724F-49DD-896F-92D29E7FD2AA}" type="slidenum">
              <a:rPr lang="en-US" smtClean="0">
                <a:latin typeface="Times New Roman" pitchFamily="18" charset="0"/>
              </a:rPr>
              <a:pPr/>
              <a:t>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5574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5489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92203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94752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89678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AE621-8DA5-4458-852F-2C39F16408D4}" type="slidenum">
              <a:rPr lang="en-IN" smtClean="0"/>
              <a:t>56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0026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BE7006-9357-4248-976B-52382FFFA50B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4417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B66BBF7-74A0-4116-AE77-C04B3E585AC5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712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difference between process and program</a:t>
            </a:r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 is a program in execution, </a:t>
            </a:r>
            <a:b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 is a set of instruction that can be executed on the computer.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AE621-8DA5-4458-852F-2C39F16408D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088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570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6707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34061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1980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4459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5980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28700" y="2834640"/>
            <a:ext cx="116586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57400" y="5120640"/>
            <a:ext cx="9601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696363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25" dirty="0"/>
              <a:t>Dr.S.Thenmozhi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29845">
              <a:lnSpc>
                <a:spcPts val="2335"/>
              </a:lnSpc>
            </a:pPr>
            <a:fld id="{81D60167-4931-47E6-BA6A-407CBD079E47}" type="slidenum">
              <a:rPr spc="125" dirty="0"/>
              <a:t>‹#›</a:t>
            </a:fld>
            <a:endParaRPr spc="125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9675" y="1644651"/>
            <a:ext cx="6057900" cy="604096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96175" y="1644651"/>
            <a:ext cx="6057900" cy="604096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28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6184"/>
            <a:ext cx="12344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6817"/>
            <a:ext cx="6060282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99833"/>
            <a:ext cx="6060282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2046817"/>
            <a:ext cx="6062663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2899833"/>
            <a:ext cx="6062663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68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5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1190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64067"/>
            <a:ext cx="4512470" cy="1549400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364067"/>
            <a:ext cx="7667625" cy="7804151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913467"/>
            <a:ext cx="4512470" cy="6254751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2603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6400800"/>
            <a:ext cx="8229600" cy="755651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817033"/>
            <a:ext cx="8229600" cy="5486400"/>
          </a:xfrm>
        </p:spPr>
        <p:txBody>
          <a:bodyPr/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7156451"/>
            <a:ext cx="8229600" cy="1073149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6221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8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37007" y="370417"/>
            <a:ext cx="3217068" cy="731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70417"/>
            <a:ext cx="9422607" cy="731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039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298450" y="3948113"/>
            <a:ext cx="12915900" cy="268287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Verdan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Verdan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Verdana" charset="0"/>
                <a:ea typeface="ＭＳ Ｐゴシック" charset="-128"/>
                <a:cs typeface="ＭＳ Ｐゴシック" charset="-128"/>
              </a:endParaRPr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9734550" y="8783638"/>
            <a:ext cx="407035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622" tIns="65311" rIns="130622" bIns="65311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400" b="1">
                <a:solidFill>
                  <a:srgbClr val="336699"/>
                </a:solidFill>
                <a:latin typeface="Helvetica" panose="020B0604020202020204" pitchFamily="34" charset="0"/>
              </a:rPr>
              <a:t>Silberschatz, Galvin and Gagne ©2011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1275" y="8818563"/>
            <a:ext cx="4725988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solidFill>
                  <a:srgbClr val="336699"/>
                </a:solidFill>
                <a:latin typeface="Helvetica" panose="020B0604020202020204" pitchFamily="34" charset="0"/>
              </a:rPr>
              <a:t>Operating System Concepts Essentials  – 8</a:t>
            </a:r>
            <a:r>
              <a:rPr lang="en-US" altLang="en-US" sz="1400" b="1" baseline="30000">
                <a:solidFill>
                  <a:srgbClr val="336699"/>
                </a:solidFill>
                <a:latin typeface="Helvetica" panose="020B0604020202020204" pitchFamily="34" charset="0"/>
              </a:rPr>
              <a:t>th</a:t>
            </a:r>
            <a:r>
              <a:rPr lang="en-US" altLang="en-US" sz="1400" b="1">
                <a:solidFill>
                  <a:srgbClr val="336699"/>
                </a:solidFill>
                <a:latin typeface="Helvetica" panose="020B0604020202020204" pitchFamily="34" charset="0"/>
              </a:rPr>
              <a:t> Edition</a:t>
            </a:r>
          </a:p>
        </p:txBody>
      </p:sp>
      <p:pic>
        <p:nvPicPr>
          <p:cNvPr id="9" name="Picture 9" descr="dino_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5543550"/>
            <a:ext cx="3092450" cy="2125663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837113" y="5354638"/>
            <a:ext cx="3505200" cy="2517775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>
              <a:defRPr/>
            </a:pPr>
            <a:endParaRPr lang="en-US">
              <a:latin typeface="Verdana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333"/>
          </a:xfrm>
        </p:spPr>
        <p:txBody>
          <a:bodyPr/>
          <a:lstStyle>
            <a:lvl1pPr>
              <a:defRPr sz="61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96488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92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100" b="0" i="0">
                <a:solidFill>
                  <a:srgbClr val="69636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2/22/2018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5875867"/>
            <a:ext cx="11658600" cy="181610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3875618"/>
            <a:ext cx="11658600" cy="2000249"/>
          </a:xfrm>
        </p:spPr>
        <p:txBody>
          <a:bodyPr anchor="b"/>
          <a:lstStyle>
            <a:lvl1pPr marL="0" indent="0">
              <a:buNone/>
              <a:defRPr sz="2900"/>
            </a:lvl1pPr>
            <a:lvl2pPr marL="653110" indent="0">
              <a:buNone/>
              <a:defRPr sz="2600"/>
            </a:lvl2pPr>
            <a:lvl3pPr marL="1306220" indent="0">
              <a:buNone/>
              <a:defRPr sz="2300"/>
            </a:lvl3pPr>
            <a:lvl4pPr marL="1959331" indent="0">
              <a:buNone/>
              <a:defRPr sz="2000"/>
            </a:lvl4pPr>
            <a:lvl5pPr marL="2612441" indent="0">
              <a:buNone/>
              <a:defRPr sz="2000"/>
            </a:lvl5pPr>
            <a:lvl6pPr marL="3265551" indent="0">
              <a:buNone/>
              <a:defRPr sz="2000"/>
            </a:lvl6pPr>
            <a:lvl7pPr marL="3918661" indent="0">
              <a:buNone/>
              <a:defRPr sz="2000"/>
            </a:lvl7pPr>
            <a:lvl8pPr marL="4571771" indent="0">
              <a:buNone/>
              <a:defRPr sz="2000"/>
            </a:lvl8pPr>
            <a:lvl9pPr marL="5224882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45228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9675" y="1644651"/>
            <a:ext cx="6057900" cy="604096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96175" y="1644651"/>
            <a:ext cx="6057900" cy="604096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939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6184"/>
            <a:ext cx="12344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6817"/>
            <a:ext cx="6060282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99833"/>
            <a:ext cx="6060282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2046817"/>
            <a:ext cx="6062663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2899833"/>
            <a:ext cx="6062663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277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096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5522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64067"/>
            <a:ext cx="4512470" cy="1549400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364067"/>
            <a:ext cx="7667625" cy="7804151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913467"/>
            <a:ext cx="4512470" cy="6254751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17815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6400800"/>
            <a:ext cx="8229600" cy="755651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817033"/>
            <a:ext cx="8229600" cy="5486400"/>
          </a:xfrm>
        </p:spPr>
        <p:txBody>
          <a:bodyPr/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7156451"/>
            <a:ext cx="8229600" cy="1073149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6148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72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37007" y="370417"/>
            <a:ext cx="3217068" cy="731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70417"/>
            <a:ext cx="9422607" cy="731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29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100" b="0" i="0">
                <a:solidFill>
                  <a:srgbClr val="69636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85800" y="2103120"/>
            <a:ext cx="59664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063740" y="2103120"/>
            <a:ext cx="59664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2/22/2018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100" b="0" i="0">
                <a:solidFill>
                  <a:srgbClr val="69636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2/22/2018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6011" y="92964"/>
            <a:ext cx="13520419" cy="8924925"/>
          </a:xfrm>
          <a:custGeom>
            <a:avLst/>
            <a:gdLst/>
            <a:ahLst/>
            <a:cxnLst/>
            <a:rect l="l" t="t" r="r" b="b"/>
            <a:pathLst>
              <a:path w="13520419" h="8924925">
                <a:moveTo>
                  <a:pt x="0" y="439927"/>
                </a:moveTo>
                <a:lnTo>
                  <a:pt x="2581" y="391995"/>
                </a:lnTo>
                <a:lnTo>
                  <a:pt x="10146" y="345557"/>
                </a:lnTo>
                <a:lnTo>
                  <a:pt x="22426" y="300882"/>
                </a:lnTo>
                <a:lnTo>
                  <a:pt x="39153" y="258238"/>
                </a:lnTo>
                <a:lnTo>
                  <a:pt x="60059" y="217894"/>
                </a:lnTo>
                <a:lnTo>
                  <a:pt x="84875" y="180118"/>
                </a:lnTo>
                <a:lnTo>
                  <a:pt x="113332" y="145179"/>
                </a:lnTo>
                <a:lnTo>
                  <a:pt x="145163" y="113345"/>
                </a:lnTo>
                <a:lnTo>
                  <a:pt x="180099" y="84884"/>
                </a:lnTo>
                <a:lnTo>
                  <a:pt x="217871" y="60066"/>
                </a:lnTo>
                <a:lnTo>
                  <a:pt x="258212" y="39158"/>
                </a:lnTo>
                <a:lnTo>
                  <a:pt x="300853" y="22429"/>
                </a:lnTo>
                <a:lnTo>
                  <a:pt x="345525" y="10147"/>
                </a:lnTo>
                <a:lnTo>
                  <a:pt x="391960" y="2581"/>
                </a:lnTo>
                <a:lnTo>
                  <a:pt x="439889" y="0"/>
                </a:lnTo>
                <a:lnTo>
                  <a:pt x="13080111" y="0"/>
                </a:lnTo>
                <a:lnTo>
                  <a:pt x="13128043" y="2581"/>
                </a:lnTo>
                <a:lnTo>
                  <a:pt x="13174481" y="10147"/>
                </a:lnTo>
                <a:lnTo>
                  <a:pt x="13219156" y="22429"/>
                </a:lnTo>
                <a:lnTo>
                  <a:pt x="13261800" y="39158"/>
                </a:lnTo>
                <a:lnTo>
                  <a:pt x="13302144" y="60066"/>
                </a:lnTo>
                <a:lnTo>
                  <a:pt x="13339920" y="84884"/>
                </a:lnTo>
                <a:lnTo>
                  <a:pt x="13374859" y="113345"/>
                </a:lnTo>
                <a:lnTo>
                  <a:pt x="13406693" y="145179"/>
                </a:lnTo>
                <a:lnTo>
                  <a:pt x="13435154" y="180118"/>
                </a:lnTo>
                <a:lnTo>
                  <a:pt x="13459972" y="217894"/>
                </a:lnTo>
                <a:lnTo>
                  <a:pt x="13480880" y="258238"/>
                </a:lnTo>
                <a:lnTo>
                  <a:pt x="13497609" y="300882"/>
                </a:lnTo>
                <a:lnTo>
                  <a:pt x="13509891" y="345557"/>
                </a:lnTo>
                <a:lnTo>
                  <a:pt x="13517457" y="391995"/>
                </a:lnTo>
                <a:lnTo>
                  <a:pt x="13520039" y="439927"/>
                </a:lnTo>
                <a:lnTo>
                  <a:pt x="13520039" y="8484692"/>
                </a:lnTo>
                <a:lnTo>
                  <a:pt x="13517457" y="8532624"/>
                </a:lnTo>
                <a:lnTo>
                  <a:pt x="13509891" y="8579061"/>
                </a:lnTo>
                <a:lnTo>
                  <a:pt x="13497609" y="8623734"/>
                </a:lnTo>
                <a:lnTo>
                  <a:pt x="13480880" y="8666375"/>
                </a:lnTo>
                <a:lnTo>
                  <a:pt x="13459972" y="8706716"/>
                </a:lnTo>
                <a:lnTo>
                  <a:pt x="13435154" y="8744489"/>
                </a:lnTo>
                <a:lnTo>
                  <a:pt x="13406693" y="8779425"/>
                </a:lnTo>
                <a:lnTo>
                  <a:pt x="13374859" y="8811256"/>
                </a:lnTo>
                <a:lnTo>
                  <a:pt x="13339920" y="8839713"/>
                </a:lnTo>
                <a:lnTo>
                  <a:pt x="13302144" y="8864528"/>
                </a:lnTo>
                <a:lnTo>
                  <a:pt x="13261800" y="8885433"/>
                </a:lnTo>
                <a:lnTo>
                  <a:pt x="13219156" y="8902160"/>
                </a:lnTo>
                <a:lnTo>
                  <a:pt x="13174481" y="8914440"/>
                </a:lnTo>
                <a:lnTo>
                  <a:pt x="13128043" y="8922004"/>
                </a:lnTo>
                <a:lnTo>
                  <a:pt x="13080111" y="8924585"/>
                </a:lnTo>
                <a:lnTo>
                  <a:pt x="439889" y="8924585"/>
                </a:lnTo>
                <a:lnTo>
                  <a:pt x="391960" y="8922004"/>
                </a:lnTo>
                <a:lnTo>
                  <a:pt x="345525" y="8914440"/>
                </a:lnTo>
                <a:lnTo>
                  <a:pt x="300853" y="8902160"/>
                </a:lnTo>
                <a:lnTo>
                  <a:pt x="258212" y="8885433"/>
                </a:lnTo>
                <a:lnTo>
                  <a:pt x="217871" y="8864528"/>
                </a:lnTo>
                <a:lnTo>
                  <a:pt x="180099" y="8839713"/>
                </a:lnTo>
                <a:lnTo>
                  <a:pt x="145163" y="8811256"/>
                </a:lnTo>
                <a:lnTo>
                  <a:pt x="113332" y="8779425"/>
                </a:lnTo>
                <a:lnTo>
                  <a:pt x="84875" y="8744489"/>
                </a:lnTo>
                <a:lnTo>
                  <a:pt x="60059" y="8706716"/>
                </a:lnTo>
                <a:lnTo>
                  <a:pt x="39153" y="8666375"/>
                </a:lnTo>
                <a:lnTo>
                  <a:pt x="22426" y="8623734"/>
                </a:lnTo>
                <a:lnTo>
                  <a:pt x="10146" y="8579061"/>
                </a:lnTo>
                <a:lnTo>
                  <a:pt x="2581" y="8532624"/>
                </a:lnTo>
                <a:lnTo>
                  <a:pt x="0" y="8484692"/>
                </a:lnTo>
                <a:lnTo>
                  <a:pt x="0" y="439927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232149" y="971380"/>
            <a:ext cx="7948415" cy="66773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29845">
              <a:lnSpc>
                <a:spcPts val="2335"/>
              </a:lnSpc>
            </a:pPr>
            <a:fld id="{81D60167-4931-47E6-BA6A-407CBD079E47}" type="slidenum">
              <a:rPr spc="125" dirty="0"/>
              <a:t>‹#›</a:t>
            </a:fld>
            <a:endParaRPr spc="12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297657" y="3947584"/>
            <a:ext cx="12915900" cy="268816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9734550" y="8784167"/>
            <a:ext cx="4069557" cy="347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622" tIns="65311" rIns="130622" bIns="65311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336699"/>
                </a:solidFill>
                <a:latin typeface="Helvetica" pitchFamily="-84" charset="0"/>
              </a:rPr>
              <a:t>Silberschatz, Galvin and Gagne ©2013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0483" y="8818034"/>
            <a:ext cx="3777578" cy="347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622" tIns="65311" rIns="130622" bIns="65311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rgbClr val="336699"/>
                </a:solidFill>
                <a:latin typeface="Helvetica" pitchFamily="-84" charset="0"/>
              </a:rPr>
              <a:t>Operating System Concepts – 9</a:t>
            </a:r>
            <a:r>
              <a:rPr lang="en-US" sz="1400" b="1" baseline="3000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sz="1400" b="1">
                <a:solidFill>
                  <a:srgbClr val="336699"/>
                </a:solidFill>
                <a:latin typeface="Helvetica" pitchFamily="-84" charset="0"/>
              </a:rPr>
              <a:t> Edit9on</a:t>
            </a:r>
          </a:p>
        </p:txBody>
      </p:sp>
      <p:pic>
        <p:nvPicPr>
          <p:cNvPr id="9" name="Picture 9" descr="dino_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107" y="5543551"/>
            <a:ext cx="3093243" cy="2125133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836320" y="5342467"/>
            <a:ext cx="3505200" cy="2516717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938719"/>
          </a:xfrm>
        </p:spPr>
        <p:txBody>
          <a:bodyPr/>
          <a:lstStyle>
            <a:lvl1pPr>
              <a:defRPr sz="61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7829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298450" y="3948113"/>
            <a:ext cx="12915900" cy="268287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9734550" y="8783638"/>
            <a:ext cx="40703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622" tIns="65311" rIns="130622" bIns="65311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400" b="1">
                <a:solidFill>
                  <a:srgbClr val="336699"/>
                </a:solidFill>
                <a:latin typeface="Helvetica" panose="020B0604020202020204" pitchFamily="34" charset="0"/>
              </a:rPr>
              <a:t>Silberschatz, Galvin and Gagne ©2011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1275" y="8818563"/>
            <a:ext cx="472598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622" tIns="65311" rIns="130622" bIns="65311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solidFill>
                  <a:srgbClr val="336699"/>
                </a:solidFill>
                <a:latin typeface="Helvetica" panose="020B0604020202020204" pitchFamily="34" charset="0"/>
              </a:rPr>
              <a:t>Operating System Concepts Essentials  – 8</a:t>
            </a:r>
            <a:r>
              <a:rPr lang="en-US" altLang="en-US" sz="1400" b="1" baseline="30000">
                <a:solidFill>
                  <a:srgbClr val="336699"/>
                </a:solidFill>
                <a:latin typeface="Helvetica" panose="020B0604020202020204" pitchFamily="34" charset="0"/>
              </a:rPr>
              <a:t>th</a:t>
            </a:r>
            <a:r>
              <a:rPr lang="en-US" altLang="en-US" sz="1400" b="1">
                <a:solidFill>
                  <a:srgbClr val="336699"/>
                </a:solidFill>
                <a:latin typeface="Helvetica" panose="020B0604020202020204" pitchFamily="34" charset="0"/>
              </a:rPr>
              <a:t> Edition</a:t>
            </a:r>
          </a:p>
        </p:txBody>
      </p:sp>
      <p:pic>
        <p:nvPicPr>
          <p:cNvPr id="9" name="Picture 9" descr="dino_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5543550"/>
            <a:ext cx="3092450" cy="2125663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837113" y="5391150"/>
            <a:ext cx="3505200" cy="2455863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30622" tIns="65311" rIns="130622" bIns="65311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333"/>
          </a:xfrm>
        </p:spPr>
        <p:txBody>
          <a:bodyPr/>
          <a:lstStyle>
            <a:lvl1pPr>
              <a:defRPr sz="61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02827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31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5875867"/>
            <a:ext cx="11658600" cy="181610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3875618"/>
            <a:ext cx="11658600" cy="2000249"/>
          </a:xfrm>
        </p:spPr>
        <p:txBody>
          <a:bodyPr anchor="b"/>
          <a:lstStyle>
            <a:lvl1pPr marL="0" indent="0">
              <a:buNone/>
              <a:defRPr sz="2900"/>
            </a:lvl1pPr>
            <a:lvl2pPr marL="653110" indent="0">
              <a:buNone/>
              <a:defRPr sz="2600"/>
            </a:lvl2pPr>
            <a:lvl3pPr marL="1306220" indent="0">
              <a:buNone/>
              <a:defRPr sz="2300"/>
            </a:lvl3pPr>
            <a:lvl4pPr marL="1959331" indent="0">
              <a:buNone/>
              <a:defRPr sz="2000"/>
            </a:lvl4pPr>
            <a:lvl5pPr marL="2612441" indent="0">
              <a:buNone/>
              <a:defRPr sz="2000"/>
            </a:lvl5pPr>
            <a:lvl6pPr marL="3265551" indent="0">
              <a:buNone/>
              <a:defRPr sz="2000"/>
            </a:lvl6pPr>
            <a:lvl7pPr marL="3918661" indent="0">
              <a:buNone/>
              <a:defRPr sz="2000"/>
            </a:lvl7pPr>
            <a:lvl8pPr marL="4571771" indent="0">
              <a:buNone/>
              <a:defRPr sz="2000"/>
            </a:lvl8pPr>
            <a:lvl9pPr marL="5224882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1506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image" Target="../media/image4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6011" y="92964"/>
            <a:ext cx="13520419" cy="8924925"/>
          </a:xfrm>
          <a:custGeom>
            <a:avLst/>
            <a:gdLst/>
            <a:ahLst/>
            <a:cxnLst/>
            <a:rect l="l" t="t" r="r" b="b"/>
            <a:pathLst>
              <a:path w="13520419" h="8924925">
                <a:moveTo>
                  <a:pt x="0" y="439927"/>
                </a:moveTo>
                <a:lnTo>
                  <a:pt x="2581" y="391995"/>
                </a:lnTo>
                <a:lnTo>
                  <a:pt x="10146" y="345557"/>
                </a:lnTo>
                <a:lnTo>
                  <a:pt x="22426" y="300882"/>
                </a:lnTo>
                <a:lnTo>
                  <a:pt x="39153" y="258238"/>
                </a:lnTo>
                <a:lnTo>
                  <a:pt x="60059" y="217894"/>
                </a:lnTo>
                <a:lnTo>
                  <a:pt x="84875" y="180118"/>
                </a:lnTo>
                <a:lnTo>
                  <a:pt x="113332" y="145179"/>
                </a:lnTo>
                <a:lnTo>
                  <a:pt x="145163" y="113345"/>
                </a:lnTo>
                <a:lnTo>
                  <a:pt x="180099" y="84884"/>
                </a:lnTo>
                <a:lnTo>
                  <a:pt x="217871" y="60066"/>
                </a:lnTo>
                <a:lnTo>
                  <a:pt x="258212" y="39158"/>
                </a:lnTo>
                <a:lnTo>
                  <a:pt x="300853" y="22429"/>
                </a:lnTo>
                <a:lnTo>
                  <a:pt x="345525" y="10147"/>
                </a:lnTo>
                <a:lnTo>
                  <a:pt x="391960" y="2581"/>
                </a:lnTo>
                <a:lnTo>
                  <a:pt x="439889" y="0"/>
                </a:lnTo>
                <a:lnTo>
                  <a:pt x="13080111" y="0"/>
                </a:lnTo>
                <a:lnTo>
                  <a:pt x="13128043" y="2581"/>
                </a:lnTo>
                <a:lnTo>
                  <a:pt x="13174481" y="10147"/>
                </a:lnTo>
                <a:lnTo>
                  <a:pt x="13219156" y="22429"/>
                </a:lnTo>
                <a:lnTo>
                  <a:pt x="13261800" y="39158"/>
                </a:lnTo>
                <a:lnTo>
                  <a:pt x="13302144" y="60066"/>
                </a:lnTo>
                <a:lnTo>
                  <a:pt x="13339920" y="84884"/>
                </a:lnTo>
                <a:lnTo>
                  <a:pt x="13374859" y="113345"/>
                </a:lnTo>
                <a:lnTo>
                  <a:pt x="13406693" y="145179"/>
                </a:lnTo>
                <a:lnTo>
                  <a:pt x="13435154" y="180118"/>
                </a:lnTo>
                <a:lnTo>
                  <a:pt x="13459972" y="217894"/>
                </a:lnTo>
                <a:lnTo>
                  <a:pt x="13480880" y="258238"/>
                </a:lnTo>
                <a:lnTo>
                  <a:pt x="13497609" y="300882"/>
                </a:lnTo>
                <a:lnTo>
                  <a:pt x="13509891" y="345557"/>
                </a:lnTo>
                <a:lnTo>
                  <a:pt x="13517457" y="391995"/>
                </a:lnTo>
                <a:lnTo>
                  <a:pt x="13520039" y="439927"/>
                </a:lnTo>
                <a:lnTo>
                  <a:pt x="13520039" y="8484692"/>
                </a:lnTo>
                <a:lnTo>
                  <a:pt x="13517457" y="8532624"/>
                </a:lnTo>
                <a:lnTo>
                  <a:pt x="13509891" y="8579061"/>
                </a:lnTo>
                <a:lnTo>
                  <a:pt x="13497609" y="8623734"/>
                </a:lnTo>
                <a:lnTo>
                  <a:pt x="13480880" y="8666375"/>
                </a:lnTo>
                <a:lnTo>
                  <a:pt x="13459972" y="8706716"/>
                </a:lnTo>
                <a:lnTo>
                  <a:pt x="13435154" y="8744489"/>
                </a:lnTo>
                <a:lnTo>
                  <a:pt x="13406693" y="8779425"/>
                </a:lnTo>
                <a:lnTo>
                  <a:pt x="13374859" y="8811256"/>
                </a:lnTo>
                <a:lnTo>
                  <a:pt x="13339920" y="8839713"/>
                </a:lnTo>
                <a:lnTo>
                  <a:pt x="13302144" y="8864528"/>
                </a:lnTo>
                <a:lnTo>
                  <a:pt x="13261800" y="8885433"/>
                </a:lnTo>
                <a:lnTo>
                  <a:pt x="13219156" y="8902160"/>
                </a:lnTo>
                <a:lnTo>
                  <a:pt x="13174481" y="8914440"/>
                </a:lnTo>
                <a:lnTo>
                  <a:pt x="13128043" y="8922004"/>
                </a:lnTo>
                <a:lnTo>
                  <a:pt x="13080111" y="8924585"/>
                </a:lnTo>
                <a:lnTo>
                  <a:pt x="439889" y="8924585"/>
                </a:lnTo>
                <a:lnTo>
                  <a:pt x="391960" y="8922004"/>
                </a:lnTo>
                <a:lnTo>
                  <a:pt x="345525" y="8914440"/>
                </a:lnTo>
                <a:lnTo>
                  <a:pt x="300853" y="8902160"/>
                </a:lnTo>
                <a:lnTo>
                  <a:pt x="258212" y="8885433"/>
                </a:lnTo>
                <a:lnTo>
                  <a:pt x="217871" y="8864528"/>
                </a:lnTo>
                <a:lnTo>
                  <a:pt x="180099" y="8839713"/>
                </a:lnTo>
                <a:lnTo>
                  <a:pt x="145163" y="8811256"/>
                </a:lnTo>
                <a:lnTo>
                  <a:pt x="113332" y="8779425"/>
                </a:lnTo>
                <a:lnTo>
                  <a:pt x="84875" y="8744489"/>
                </a:lnTo>
                <a:lnTo>
                  <a:pt x="60059" y="8706716"/>
                </a:lnTo>
                <a:lnTo>
                  <a:pt x="39153" y="8666375"/>
                </a:lnTo>
                <a:lnTo>
                  <a:pt x="22426" y="8623734"/>
                </a:lnTo>
                <a:lnTo>
                  <a:pt x="10146" y="8579061"/>
                </a:lnTo>
                <a:lnTo>
                  <a:pt x="2581" y="8532624"/>
                </a:lnTo>
                <a:lnTo>
                  <a:pt x="0" y="8484692"/>
                </a:lnTo>
                <a:lnTo>
                  <a:pt x="0" y="439927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42592" y="-27305"/>
            <a:ext cx="10170795" cy="802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100" b="0" i="0">
                <a:solidFill>
                  <a:srgbClr val="69636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9559" y="3707665"/>
            <a:ext cx="10810240" cy="4056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489710" y="8366104"/>
            <a:ext cx="2046604" cy="335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696363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25" dirty="0"/>
              <a:t>Dr.S.Thenmozhi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85800" y="8503920"/>
            <a:ext cx="31546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87604" y="8435051"/>
            <a:ext cx="349884" cy="314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29845">
              <a:lnSpc>
                <a:spcPts val="2335"/>
              </a:lnSpc>
            </a:pPr>
            <a:fld id="{81D60167-4931-47E6-BA6A-407CBD079E47}" type="slidenum">
              <a:rPr spc="125" dirty="0"/>
              <a:t>‹#›</a:t>
            </a:fld>
            <a:endParaRPr spc="1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0"/>
            <a:ext cx="1793875" cy="12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69888"/>
            <a:ext cx="123444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622" tIns="65311" rIns="130622" bIns="6531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9675" y="1644650"/>
            <a:ext cx="12344400" cy="604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342900" cy="3048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622" tIns="65311" rIns="130622" bIns="65311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3400">
              <a:latin typeface="Times New Roman" panose="02020603050405020304" pitchFamily="18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685800" y="1147763"/>
            <a:ext cx="121158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30622" tIns="65311" rIns="130622" bIns="65311"/>
          <a:lstStyle/>
          <a:p>
            <a:endParaRPr lang="en-IN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3048000"/>
            <a:ext cx="342900" cy="30480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622" tIns="65311" rIns="130622" bIns="65311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3400">
              <a:latin typeface="Times New Roman" panose="02020603050405020304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096000"/>
            <a:ext cx="342900" cy="3048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622" tIns="65311" rIns="130622" bIns="65311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3400">
              <a:latin typeface="Times New Roman" panose="02020603050405020304" pitchFamily="18" charset="0"/>
            </a:endParaRPr>
          </a:p>
        </p:txBody>
      </p:sp>
      <p:sp>
        <p:nvSpPr>
          <p:cNvPr id="146441" name="Text Box 9"/>
          <p:cNvSpPr txBox="1">
            <a:spLocks noChangeArrowheads="1"/>
          </p:cNvSpPr>
          <p:nvPr/>
        </p:nvSpPr>
        <p:spPr bwMode="auto">
          <a:xfrm>
            <a:off x="6403975" y="8818563"/>
            <a:ext cx="63182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400" b="1">
                <a:solidFill>
                  <a:srgbClr val="006699"/>
                </a:solidFill>
                <a:latin typeface="Helvetica" panose="020B0604020202020204" pitchFamily="34" charset="0"/>
              </a:rPr>
              <a:t>3.</a:t>
            </a:r>
            <a:fld id="{6158D997-7642-4B6A-9677-39888ECFC50B}" type="slidenum">
              <a:rPr lang="en-US" altLang="en-US" sz="1400" b="1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en-US" sz="14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9734550" y="8783638"/>
            <a:ext cx="40703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622" tIns="65311" rIns="130622" bIns="65311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400" b="1">
                <a:solidFill>
                  <a:srgbClr val="006699"/>
                </a:solidFill>
                <a:latin typeface="Helvetica" panose="020B0604020202020204" pitchFamily="34" charset="0"/>
              </a:rPr>
              <a:t>Silberschatz, Galvin and Gagne ©2011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79400" y="8802688"/>
            <a:ext cx="4676775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622" tIns="65311" rIns="130622" bIns="65311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solidFill>
                  <a:srgbClr val="006699"/>
                </a:solidFill>
                <a:latin typeface="Helvetica" panose="020B0604020202020204" pitchFamily="34" charset="0"/>
              </a:rPr>
              <a:t>Operating System Concepts Essentials – 8</a:t>
            </a:r>
            <a:r>
              <a:rPr lang="en-US" altLang="en-US" sz="1400" b="1" baseline="30000">
                <a:solidFill>
                  <a:srgbClr val="006699"/>
                </a:solidFill>
                <a:latin typeface="Helvetica" panose="020B0604020202020204" pitchFamily="34" charset="0"/>
              </a:rPr>
              <a:t>th</a:t>
            </a:r>
            <a:r>
              <a:rPr lang="en-US" altLang="en-US" sz="1400" b="1">
                <a:solidFill>
                  <a:srgbClr val="006699"/>
                </a:solidFill>
                <a:latin typeface="Helvetica" panose="020B0604020202020204" pitchFamily="34" charset="0"/>
              </a:rPr>
              <a:t> Edition</a:t>
            </a:r>
          </a:p>
        </p:txBody>
      </p:sp>
      <p:pic>
        <p:nvPicPr>
          <p:cNvPr id="1036" name="Picture 12" descr="dino_6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1775" y="7799388"/>
            <a:ext cx="1925638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6905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5pPr>
      <a:lvl6pPr marL="653110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6pPr>
      <a:lvl7pPr marL="1306220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7pPr>
      <a:lvl8pPr marL="1959331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8pPr>
      <a:lvl9pPr marL="2612441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9pPr>
    </p:titleStyle>
    <p:bodyStyle>
      <a:lvl1pPr marL="488950" indent="-48895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1060450" indent="-407988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550988" indent="-325438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2039938" indent="-325438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2530475" indent="-325438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3183912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3837022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4490133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5143243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0"/>
            <a:ext cx="1793875" cy="12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69888"/>
            <a:ext cx="123444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622" tIns="65311" rIns="130622" bIns="6531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9675" y="1644650"/>
            <a:ext cx="12344400" cy="604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12997" name="Rectangle 5"/>
          <p:cNvSpPr>
            <a:spLocks noChangeArrowheads="1"/>
          </p:cNvSpPr>
          <p:nvPr/>
        </p:nvSpPr>
        <p:spPr bwMode="auto">
          <a:xfrm>
            <a:off x="0" y="0"/>
            <a:ext cx="342900" cy="3048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algn="ctr" eaLnBrk="1" hangingPunct="1">
              <a:defRPr/>
            </a:pPr>
            <a:endParaRPr lang="en-US" sz="3400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12998" name="Line 6"/>
          <p:cNvSpPr>
            <a:spLocks noChangeShapeType="1"/>
          </p:cNvSpPr>
          <p:nvPr/>
        </p:nvSpPr>
        <p:spPr bwMode="auto">
          <a:xfrm>
            <a:off x="685800" y="1147763"/>
            <a:ext cx="121158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ffectLst/>
        </p:spPr>
        <p:txBody>
          <a:bodyPr lIns="130622" tIns="65311" rIns="130622" bIns="65311"/>
          <a:lstStyle/>
          <a:p>
            <a:pPr>
              <a:defRPr/>
            </a:pPr>
            <a:endParaRPr lang="en-US">
              <a:latin typeface="Verdana" charset="0"/>
              <a:ea typeface="+mn-ea"/>
            </a:endParaRPr>
          </a:p>
        </p:txBody>
      </p:sp>
      <p:sp>
        <p:nvSpPr>
          <p:cNvPr id="212999" name="Rectangle 7"/>
          <p:cNvSpPr>
            <a:spLocks noChangeArrowheads="1"/>
          </p:cNvSpPr>
          <p:nvPr/>
        </p:nvSpPr>
        <p:spPr bwMode="auto">
          <a:xfrm>
            <a:off x="0" y="3048000"/>
            <a:ext cx="342900" cy="3048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algn="ctr" eaLnBrk="1" hangingPunct="1">
              <a:defRPr/>
            </a:pPr>
            <a:endParaRPr lang="en-US" sz="3400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13000" name="Rectangle 8"/>
          <p:cNvSpPr>
            <a:spLocks noChangeArrowheads="1"/>
          </p:cNvSpPr>
          <p:nvPr/>
        </p:nvSpPr>
        <p:spPr bwMode="auto">
          <a:xfrm>
            <a:off x="0" y="6096000"/>
            <a:ext cx="342900" cy="3048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algn="ctr" eaLnBrk="1" hangingPunct="1">
              <a:defRPr/>
            </a:pPr>
            <a:endParaRPr lang="en-US" sz="3400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13001" name="Text Box 9"/>
          <p:cNvSpPr txBox="1">
            <a:spLocks noChangeArrowheads="1"/>
          </p:cNvSpPr>
          <p:nvPr/>
        </p:nvSpPr>
        <p:spPr bwMode="auto">
          <a:xfrm>
            <a:off x="6397625" y="8818563"/>
            <a:ext cx="64452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400" b="1">
                <a:solidFill>
                  <a:srgbClr val="006699"/>
                </a:solidFill>
                <a:latin typeface="Helvetica" panose="020B0604020202020204" pitchFamily="34" charset="0"/>
              </a:rPr>
              <a:t>5.</a:t>
            </a:r>
            <a:fld id="{1FF14145-4361-4221-8270-EA1F0AC2A095}" type="slidenum">
              <a:rPr lang="en-US" altLang="en-US" sz="1400" b="1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en-US" sz="14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213002" name="Text Box 10"/>
          <p:cNvSpPr txBox="1">
            <a:spLocks noChangeArrowheads="1"/>
          </p:cNvSpPr>
          <p:nvPr/>
        </p:nvSpPr>
        <p:spPr bwMode="auto">
          <a:xfrm>
            <a:off x="9734550" y="8783638"/>
            <a:ext cx="407035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622" tIns="65311" rIns="130622" bIns="65311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400" b="1">
                <a:solidFill>
                  <a:srgbClr val="006699"/>
                </a:solidFill>
                <a:latin typeface="Helvetica" panose="020B0604020202020204" pitchFamily="34" charset="0"/>
              </a:rPr>
              <a:t>Silberschatz, Galvin and Gagne ©2011</a:t>
            </a:r>
          </a:p>
        </p:txBody>
      </p:sp>
      <p:sp>
        <p:nvSpPr>
          <p:cNvPr id="213003" name="Text Box 11"/>
          <p:cNvSpPr txBox="1">
            <a:spLocks noChangeArrowheads="1"/>
          </p:cNvSpPr>
          <p:nvPr/>
        </p:nvSpPr>
        <p:spPr bwMode="auto">
          <a:xfrm>
            <a:off x="279400" y="8828088"/>
            <a:ext cx="461168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solidFill>
                  <a:srgbClr val="006699"/>
                </a:solidFill>
                <a:latin typeface="Helvetica" panose="020B0604020202020204" pitchFamily="34" charset="0"/>
              </a:rPr>
              <a:t>Operating System Concepts Essentials – 8</a:t>
            </a:r>
            <a:r>
              <a:rPr lang="en-US" altLang="en-US" sz="1400" b="1" baseline="30000">
                <a:solidFill>
                  <a:srgbClr val="006699"/>
                </a:solidFill>
                <a:latin typeface="Helvetica" panose="020B0604020202020204" pitchFamily="34" charset="0"/>
              </a:rPr>
              <a:t>th</a:t>
            </a:r>
            <a:r>
              <a:rPr lang="en-US" altLang="en-US" sz="1400" b="1">
                <a:solidFill>
                  <a:srgbClr val="006699"/>
                </a:solidFill>
                <a:latin typeface="Helvetica" panose="020B0604020202020204" pitchFamily="34" charset="0"/>
              </a:rPr>
              <a:t> Edition</a:t>
            </a:r>
          </a:p>
        </p:txBody>
      </p:sp>
      <p:pic>
        <p:nvPicPr>
          <p:cNvPr id="1036" name="Picture 12" descr="dino_6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1775" y="7799388"/>
            <a:ext cx="1925638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1296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+mj-lt"/>
          <a:ea typeface="MS PGothic" panose="020B0600070205080204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5pPr>
      <a:lvl6pPr marL="653110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6pPr>
      <a:lvl7pPr marL="1306220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7pPr>
      <a:lvl8pPr marL="1959331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8pPr>
      <a:lvl9pPr marL="2612441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9pPr>
    </p:titleStyle>
    <p:bodyStyle>
      <a:lvl1pPr marL="488950" indent="-48895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1pPr>
      <a:lvl2pPr marL="1060450" indent="-407988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550988" indent="-325438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2039938" indent="-325438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530475" indent="-325438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3183912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3837022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4490133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5143243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9.png"/><Relationship Id="rId21" Type="http://schemas.openxmlformats.org/officeDocument/2006/relationships/image" Target="../media/image34.png"/><Relationship Id="rId42" Type="http://schemas.openxmlformats.org/officeDocument/2006/relationships/image" Target="../media/image55.png"/><Relationship Id="rId47" Type="http://schemas.openxmlformats.org/officeDocument/2006/relationships/image" Target="../media/image60.png"/><Relationship Id="rId63" Type="http://schemas.openxmlformats.org/officeDocument/2006/relationships/image" Target="../media/image76.png"/><Relationship Id="rId68" Type="http://schemas.openxmlformats.org/officeDocument/2006/relationships/image" Target="../media/image81.png"/><Relationship Id="rId16" Type="http://schemas.openxmlformats.org/officeDocument/2006/relationships/image" Target="../media/image29.png"/><Relationship Id="rId11" Type="http://schemas.openxmlformats.org/officeDocument/2006/relationships/image" Target="../media/image24.png"/><Relationship Id="rId32" Type="http://schemas.openxmlformats.org/officeDocument/2006/relationships/image" Target="../media/image45.png"/><Relationship Id="rId37" Type="http://schemas.openxmlformats.org/officeDocument/2006/relationships/image" Target="../media/image50.png"/><Relationship Id="rId53" Type="http://schemas.openxmlformats.org/officeDocument/2006/relationships/image" Target="../media/image66.png"/><Relationship Id="rId58" Type="http://schemas.openxmlformats.org/officeDocument/2006/relationships/image" Target="../media/image71.png"/><Relationship Id="rId74" Type="http://schemas.openxmlformats.org/officeDocument/2006/relationships/image" Target="../media/image87.png"/><Relationship Id="rId79" Type="http://schemas.openxmlformats.org/officeDocument/2006/relationships/image" Target="../media/image92.png"/><Relationship Id="rId5" Type="http://schemas.openxmlformats.org/officeDocument/2006/relationships/image" Target="../media/image18.png"/><Relationship Id="rId61" Type="http://schemas.openxmlformats.org/officeDocument/2006/relationships/image" Target="../media/image74.png"/><Relationship Id="rId82" Type="http://schemas.openxmlformats.org/officeDocument/2006/relationships/image" Target="../media/image95.png"/><Relationship Id="rId19" Type="http://schemas.openxmlformats.org/officeDocument/2006/relationships/image" Target="../media/image3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Relationship Id="rId27" Type="http://schemas.openxmlformats.org/officeDocument/2006/relationships/image" Target="../media/image40.png"/><Relationship Id="rId30" Type="http://schemas.openxmlformats.org/officeDocument/2006/relationships/image" Target="../media/image43.png"/><Relationship Id="rId35" Type="http://schemas.openxmlformats.org/officeDocument/2006/relationships/image" Target="../media/image48.png"/><Relationship Id="rId43" Type="http://schemas.openxmlformats.org/officeDocument/2006/relationships/image" Target="../media/image56.png"/><Relationship Id="rId48" Type="http://schemas.openxmlformats.org/officeDocument/2006/relationships/image" Target="../media/image61.png"/><Relationship Id="rId56" Type="http://schemas.openxmlformats.org/officeDocument/2006/relationships/image" Target="../media/image69.png"/><Relationship Id="rId64" Type="http://schemas.openxmlformats.org/officeDocument/2006/relationships/image" Target="../media/image77.png"/><Relationship Id="rId69" Type="http://schemas.openxmlformats.org/officeDocument/2006/relationships/image" Target="../media/image82.png"/><Relationship Id="rId77" Type="http://schemas.openxmlformats.org/officeDocument/2006/relationships/image" Target="../media/image90.png"/><Relationship Id="rId8" Type="http://schemas.openxmlformats.org/officeDocument/2006/relationships/image" Target="../media/image21.png"/><Relationship Id="rId51" Type="http://schemas.openxmlformats.org/officeDocument/2006/relationships/image" Target="../media/image64.png"/><Relationship Id="rId72" Type="http://schemas.openxmlformats.org/officeDocument/2006/relationships/image" Target="../media/image85.png"/><Relationship Id="rId80" Type="http://schemas.openxmlformats.org/officeDocument/2006/relationships/image" Target="../media/image93.png"/><Relationship Id="rId3" Type="http://schemas.openxmlformats.org/officeDocument/2006/relationships/image" Target="../media/image16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5" Type="http://schemas.openxmlformats.org/officeDocument/2006/relationships/image" Target="../media/image38.png"/><Relationship Id="rId33" Type="http://schemas.openxmlformats.org/officeDocument/2006/relationships/image" Target="../media/image46.png"/><Relationship Id="rId38" Type="http://schemas.openxmlformats.org/officeDocument/2006/relationships/image" Target="../media/image51.png"/><Relationship Id="rId46" Type="http://schemas.openxmlformats.org/officeDocument/2006/relationships/image" Target="../media/image59.png"/><Relationship Id="rId59" Type="http://schemas.openxmlformats.org/officeDocument/2006/relationships/image" Target="../media/image72.png"/><Relationship Id="rId67" Type="http://schemas.openxmlformats.org/officeDocument/2006/relationships/image" Target="../media/image80.png"/><Relationship Id="rId20" Type="http://schemas.openxmlformats.org/officeDocument/2006/relationships/image" Target="../media/image33.png"/><Relationship Id="rId41" Type="http://schemas.openxmlformats.org/officeDocument/2006/relationships/image" Target="../media/image54.png"/><Relationship Id="rId54" Type="http://schemas.openxmlformats.org/officeDocument/2006/relationships/image" Target="../media/image67.png"/><Relationship Id="rId62" Type="http://schemas.openxmlformats.org/officeDocument/2006/relationships/image" Target="../media/image75.png"/><Relationship Id="rId70" Type="http://schemas.openxmlformats.org/officeDocument/2006/relationships/image" Target="../media/image83.png"/><Relationship Id="rId75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28" Type="http://schemas.openxmlformats.org/officeDocument/2006/relationships/image" Target="../media/image41.png"/><Relationship Id="rId36" Type="http://schemas.openxmlformats.org/officeDocument/2006/relationships/image" Target="../media/image49.png"/><Relationship Id="rId49" Type="http://schemas.openxmlformats.org/officeDocument/2006/relationships/image" Target="../media/image62.png"/><Relationship Id="rId57" Type="http://schemas.openxmlformats.org/officeDocument/2006/relationships/image" Target="../media/image70.png"/><Relationship Id="rId10" Type="http://schemas.openxmlformats.org/officeDocument/2006/relationships/image" Target="../media/image23.png"/><Relationship Id="rId31" Type="http://schemas.openxmlformats.org/officeDocument/2006/relationships/image" Target="../media/image44.png"/><Relationship Id="rId44" Type="http://schemas.openxmlformats.org/officeDocument/2006/relationships/image" Target="../media/image57.png"/><Relationship Id="rId52" Type="http://schemas.openxmlformats.org/officeDocument/2006/relationships/image" Target="../media/image65.png"/><Relationship Id="rId60" Type="http://schemas.openxmlformats.org/officeDocument/2006/relationships/image" Target="../media/image73.png"/><Relationship Id="rId65" Type="http://schemas.openxmlformats.org/officeDocument/2006/relationships/image" Target="../media/image78.png"/><Relationship Id="rId73" Type="http://schemas.openxmlformats.org/officeDocument/2006/relationships/image" Target="../media/image86.png"/><Relationship Id="rId78" Type="http://schemas.openxmlformats.org/officeDocument/2006/relationships/image" Target="../media/image91.png"/><Relationship Id="rId81" Type="http://schemas.openxmlformats.org/officeDocument/2006/relationships/image" Target="../media/image94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9" Type="http://schemas.openxmlformats.org/officeDocument/2006/relationships/image" Target="../media/image52.png"/><Relationship Id="rId34" Type="http://schemas.openxmlformats.org/officeDocument/2006/relationships/image" Target="../media/image47.png"/><Relationship Id="rId50" Type="http://schemas.openxmlformats.org/officeDocument/2006/relationships/image" Target="../media/image63.png"/><Relationship Id="rId55" Type="http://schemas.openxmlformats.org/officeDocument/2006/relationships/image" Target="../media/image68.png"/><Relationship Id="rId76" Type="http://schemas.openxmlformats.org/officeDocument/2006/relationships/image" Target="../media/image89.png"/><Relationship Id="rId7" Type="http://schemas.openxmlformats.org/officeDocument/2006/relationships/image" Target="../media/image20.png"/><Relationship Id="rId71" Type="http://schemas.openxmlformats.org/officeDocument/2006/relationships/image" Target="../media/image84.png"/><Relationship Id="rId2" Type="http://schemas.openxmlformats.org/officeDocument/2006/relationships/image" Target="../media/image15.png"/><Relationship Id="rId29" Type="http://schemas.openxmlformats.org/officeDocument/2006/relationships/image" Target="../media/image42.png"/><Relationship Id="rId24" Type="http://schemas.openxmlformats.org/officeDocument/2006/relationships/image" Target="../media/image37.png"/><Relationship Id="rId40" Type="http://schemas.openxmlformats.org/officeDocument/2006/relationships/image" Target="../media/image53.png"/><Relationship Id="rId45" Type="http://schemas.openxmlformats.org/officeDocument/2006/relationships/image" Target="../media/image58.png"/><Relationship Id="rId66" Type="http://schemas.openxmlformats.org/officeDocument/2006/relationships/image" Target="../media/image7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jp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8601" y="1320800"/>
            <a:ext cx="13015913" cy="1877437"/>
          </a:xfrm>
          <a:noFill/>
        </p:spPr>
        <p:txBody>
          <a:bodyPr/>
          <a:lstStyle/>
          <a:p>
            <a:pPr algn="ctr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Unit 2</a:t>
            </a:r>
            <a:br>
              <a:rPr lang="en-IN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Process Management and Scheduling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8763000"/>
            <a:ext cx="3733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9982200" y="8763000"/>
            <a:ext cx="3505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2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12725400" cy="1569660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Process Scheduling</a:t>
            </a:r>
            <a:br>
              <a:rPr lang="en-IN" b="1" dirty="0">
                <a:solidFill>
                  <a:schemeClr val="tx1"/>
                </a:solidFill>
              </a:rPr>
            </a:b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4"/>
          </p:nvPr>
        </p:nvSpPr>
        <p:spPr>
          <a:xfrm>
            <a:off x="304800" y="1676400"/>
            <a:ext cx="12420600" cy="4924425"/>
          </a:xfrm>
        </p:spPr>
        <p:txBody>
          <a:bodyPr/>
          <a:lstStyle/>
          <a:p>
            <a:pPr marL="571500" indent="-571500">
              <a:buFont typeface="Arial" pitchFamily="34" charset="0"/>
              <a:buChar char="•"/>
            </a:pPr>
            <a:r>
              <a:rPr lang="en-IN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act of determining which process in the </a:t>
            </a:r>
            <a:r>
              <a:rPr lang="en-IN" sz="4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ready state </a:t>
            </a:r>
            <a:r>
              <a:rPr lang="en-IN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should be moved to the </a:t>
            </a:r>
            <a:r>
              <a:rPr lang="en-IN" sz="4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running state </a:t>
            </a:r>
            <a:r>
              <a:rPr lang="en-IN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 known</a:t>
            </a:r>
            <a:r>
              <a:rPr lang="en-IN" sz="4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IN" sz="4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Process Scheduling</a:t>
            </a:r>
            <a:r>
              <a:rPr lang="en-IN" sz="4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prime aim of the process scheduling system is to </a:t>
            </a:r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keep the CPU busy </a:t>
            </a:r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all the time and to deliver </a:t>
            </a:r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minimum response time</a:t>
            </a:r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 for all programs. </a:t>
            </a:r>
            <a:endParaRPr lang="en-IN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achieving this, the scheduler must apply </a:t>
            </a:r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appropriate rules </a:t>
            </a:r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for swapping processes IN and OUT of CPU</a:t>
            </a: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64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592" y="-27305"/>
            <a:ext cx="10170795" cy="1569660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Process Scheduling</a:t>
            </a:r>
            <a:br>
              <a:rPr lang="en-IN" b="1" dirty="0">
                <a:solidFill>
                  <a:schemeClr val="tx1"/>
                </a:solidFill>
              </a:rPr>
            </a:b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219200"/>
            <a:ext cx="13563600" cy="4924425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Schedulers fell into one of the </a:t>
            </a:r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two general categories</a:t>
            </a:r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Non pre-emptive scheduling.</a:t>
            </a:r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 When the currently executing process </a:t>
            </a:r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gives up the CPU voluntarily</a:t>
            </a:r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Pre-emptive scheduling.</a:t>
            </a:r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 When the operating system </a:t>
            </a:r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decides to favour another process,</a:t>
            </a:r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 pre-empting the currently executing process.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4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19456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9494" y="197866"/>
            <a:ext cx="6429375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 smtClean="0">
                <a:latin typeface="Trebuchet MS"/>
                <a:cs typeface="Trebuchet MS"/>
              </a:rPr>
              <a:t> </a:t>
            </a:r>
            <a:r>
              <a:rPr b="1" spc="-2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r>
              <a:rPr b="1" spc="-6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b="1" spc="-7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Scheduling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980" y="1117473"/>
            <a:ext cx="12707619" cy="717055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339090" indent="-457200">
              <a:lnSpc>
                <a:spcPct val="100000"/>
              </a:lnSpc>
              <a:spcBef>
                <a:spcPts val="95"/>
              </a:spcBef>
              <a:buClr>
                <a:srgbClr val="D24717"/>
              </a:buClr>
              <a:buSzPct val="85483"/>
              <a:buFont typeface="Arial" pitchFamily="34" charset="0"/>
              <a:buChar char="•"/>
              <a:tabLst>
                <a:tab pos="403860" algn="l"/>
                <a:tab pos="404495" algn="l"/>
              </a:tabLst>
            </a:pPr>
            <a:r>
              <a:rPr sz="3200" spc="-204" dirty="0">
                <a:latin typeface="Times New Roman"/>
                <a:cs typeface="Times New Roman"/>
              </a:rPr>
              <a:t>Maximize </a:t>
            </a:r>
            <a:r>
              <a:rPr sz="3200" spc="-175" dirty="0">
                <a:latin typeface="Times New Roman"/>
                <a:cs typeface="Times New Roman"/>
              </a:rPr>
              <a:t>CPU </a:t>
            </a:r>
            <a:r>
              <a:rPr sz="3200" spc="-105" dirty="0">
                <a:latin typeface="Times New Roman"/>
                <a:cs typeface="Times New Roman"/>
              </a:rPr>
              <a:t>use, </a:t>
            </a:r>
            <a:r>
              <a:rPr sz="3200" spc="-175" dirty="0">
                <a:latin typeface="Times New Roman"/>
                <a:cs typeface="Times New Roman"/>
              </a:rPr>
              <a:t>quickly </a:t>
            </a:r>
            <a:r>
              <a:rPr sz="3200" spc="-155" dirty="0">
                <a:latin typeface="Times New Roman"/>
                <a:cs typeface="Times New Roman"/>
              </a:rPr>
              <a:t>switch </a:t>
            </a:r>
            <a:r>
              <a:rPr sz="3200" spc="-160" dirty="0">
                <a:latin typeface="Times New Roman"/>
                <a:cs typeface="Times New Roman"/>
              </a:rPr>
              <a:t>processes </a:t>
            </a:r>
            <a:r>
              <a:rPr sz="3200" spc="-90" dirty="0">
                <a:latin typeface="Times New Roman"/>
                <a:cs typeface="Times New Roman"/>
              </a:rPr>
              <a:t>onto </a:t>
            </a:r>
            <a:r>
              <a:rPr sz="3200" spc="-175" dirty="0">
                <a:latin typeface="Times New Roman"/>
                <a:cs typeface="Times New Roman"/>
              </a:rPr>
              <a:t>CPU </a:t>
            </a:r>
            <a:r>
              <a:rPr sz="3200" spc="-110" dirty="0">
                <a:latin typeface="Times New Roman"/>
                <a:cs typeface="Times New Roman"/>
              </a:rPr>
              <a:t>for </a:t>
            </a:r>
            <a:r>
              <a:rPr sz="3200" spc="-105" dirty="0">
                <a:latin typeface="Times New Roman"/>
                <a:cs typeface="Times New Roman"/>
              </a:rPr>
              <a:t>time  </a:t>
            </a:r>
            <a:r>
              <a:rPr sz="3200" spc="-165" dirty="0">
                <a:latin typeface="Times New Roman"/>
                <a:cs typeface="Times New Roman"/>
              </a:rPr>
              <a:t>sharing</a:t>
            </a:r>
            <a:endParaRPr sz="3200" dirty="0">
              <a:latin typeface="Times New Roman"/>
              <a:cs typeface="Times New Roman"/>
            </a:endParaRPr>
          </a:p>
          <a:p>
            <a:pPr marL="469900" marR="530225" indent="-457200">
              <a:lnSpc>
                <a:spcPct val="100000"/>
              </a:lnSpc>
              <a:spcBef>
                <a:spcPts val="795"/>
              </a:spcBef>
              <a:buClr>
                <a:srgbClr val="D24717"/>
              </a:buClr>
              <a:buSzPct val="85483"/>
              <a:buFont typeface="Arial" pitchFamily="34" charset="0"/>
              <a:buChar char="•"/>
              <a:tabLst>
                <a:tab pos="403860" algn="l"/>
                <a:tab pos="404495" algn="l"/>
              </a:tabLst>
            </a:pPr>
            <a:r>
              <a:rPr sz="3200" b="1" spc="-30" dirty="0">
                <a:latin typeface="Times New Roman"/>
                <a:cs typeface="Times New Roman"/>
              </a:rPr>
              <a:t>Process </a:t>
            </a:r>
            <a:r>
              <a:rPr sz="3200" b="1" spc="10" dirty="0">
                <a:latin typeface="Times New Roman"/>
                <a:cs typeface="Times New Roman"/>
              </a:rPr>
              <a:t>scheduler </a:t>
            </a:r>
            <a:r>
              <a:rPr sz="3200" spc="-140" dirty="0">
                <a:latin typeface="Times New Roman"/>
                <a:cs typeface="Times New Roman"/>
              </a:rPr>
              <a:t>selects </a:t>
            </a:r>
            <a:r>
              <a:rPr sz="3200" spc="-195" dirty="0">
                <a:latin typeface="Times New Roman"/>
                <a:cs typeface="Times New Roman"/>
              </a:rPr>
              <a:t>among </a:t>
            </a:r>
            <a:r>
              <a:rPr sz="3200" spc="-210" dirty="0">
                <a:latin typeface="Times New Roman"/>
                <a:cs typeface="Times New Roman"/>
              </a:rPr>
              <a:t>available </a:t>
            </a:r>
            <a:r>
              <a:rPr sz="3200" spc="-160" dirty="0">
                <a:latin typeface="Times New Roman"/>
                <a:cs typeface="Times New Roman"/>
              </a:rPr>
              <a:t>processes </a:t>
            </a:r>
            <a:r>
              <a:rPr sz="3200" spc="-110" dirty="0">
                <a:latin typeface="Times New Roman"/>
                <a:cs typeface="Times New Roman"/>
              </a:rPr>
              <a:t>for </a:t>
            </a:r>
            <a:r>
              <a:rPr sz="3200" spc="-90" dirty="0">
                <a:latin typeface="Times New Roman"/>
                <a:cs typeface="Times New Roman"/>
              </a:rPr>
              <a:t>next  </a:t>
            </a:r>
            <a:r>
              <a:rPr sz="3200" spc="-125" dirty="0">
                <a:latin typeface="Times New Roman"/>
                <a:cs typeface="Times New Roman"/>
              </a:rPr>
              <a:t>execution </a:t>
            </a:r>
            <a:r>
              <a:rPr sz="3200" spc="-135" dirty="0">
                <a:latin typeface="Times New Roman"/>
                <a:cs typeface="Times New Roman"/>
              </a:rPr>
              <a:t>on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180" dirty="0">
                <a:latin typeface="Times New Roman"/>
                <a:cs typeface="Times New Roman"/>
              </a:rPr>
              <a:t>CPU</a:t>
            </a:r>
            <a:endParaRPr sz="3200" dirty="0">
              <a:latin typeface="Times New Roman"/>
              <a:cs typeface="Times New Roman"/>
            </a:endParaRPr>
          </a:p>
          <a:p>
            <a:pPr marL="927100" lvl="1" indent="-457200">
              <a:lnSpc>
                <a:spcPct val="100000"/>
              </a:lnSpc>
              <a:spcBef>
                <a:spcPts val="535"/>
              </a:spcBef>
              <a:buClr>
                <a:srgbClr val="9B2C1F"/>
              </a:buClr>
              <a:buSzPct val="84482"/>
              <a:buFont typeface="Arial" pitchFamily="34" charset="0"/>
              <a:buChar char="•"/>
              <a:tabLst>
                <a:tab pos="795655" algn="l"/>
                <a:tab pos="796290" algn="l"/>
              </a:tabLst>
            </a:pPr>
            <a:r>
              <a:rPr sz="3200" spc="-170" dirty="0">
                <a:solidFill>
                  <a:srgbClr val="6F2F9F"/>
                </a:solidFill>
                <a:latin typeface="Times New Roman"/>
                <a:cs typeface="Times New Roman"/>
              </a:rPr>
              <a:t>Scheduling</a:t>
            </a:r>
            <a:r>
              <a:rPr sz="3200" spc="-10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3200" spc="-120" dirty="0">
                <a:solidFill>
                  <a:srgbClr val="6F2F9F"/>
                </a:solidFill>
                <a:latin typeface="Times New Roman"/>
                <a:cs typeface="Times New Roman"/>
              </a:rPr>
              <a:t>Queues</a:t>
            </a:r>
            <a:endParaRPr sz="3200" dirty="0">
              <a:latin typeface="Times New Roman"/>
              <a:cs typeface="Times New Roman"/>
            </a:endParaRPr>
          </a:p>
          <a:p>
            <a:pPr marL="927100" lvl="1" indent="-457200">
              <a:lnSpc>
                <a:spcPct val="100000"/>
              </a:lnSpc>
              <a:spcBef>
                <a:spcPts val="495"/>
              </a:spcBef>
              <a:buClr>
                <a:srgbClr val="9B2C1F"/>
              </a:buClr>
              <a:buSzPct val="84482"/>
              <a:buFont typeface="Arial" pitchFamily="34" charset="0"/>
              <a:buChar char="•"/>
              <a:tabLst>
                <a:tab pos="795655" algn="l"/>
                <a:tab pos="796290" algn="l"/>
              </a:tabLst>
            </a:pPr>
            <a:r>
              <a:rPr sz="3200" spc="-140" dirty="0">
                <a:solidFill>
                  <a:srgbClr val="6F2F9F"/>
                </a:solidFill>
                <a:latin typeface="Times New Roman"/>
                <a:cs typeface="Times New Roman"/>
              </a:rPr>
              <a:t>Schedulers</a:t>
            </a:r>
            <a:endParaRPr sz="3200" dirty="0">
              <a:latin typeface="Times New Roman"/>
              <a:cs typeface="Times New Roman"/>
            </a:endParaRPr>
          </a:p>
          <a:p>
            <a:pPr marL="927100" lvl="1" indent="-457200">
              <a:lnSpc>
                <a:spcPct val="100000"/>
              </a:lnSpc>
              <a:spcBef>
                <a:spcPts val="505"/>
              </a:spcBef>
              <a:buClr>
                <a:srgbClr val="9B2C1F"/>
              </a:buClr>
              <a:buSzPct val="84482"/>
              <a:buFont typeface="Arial" pitchFamily="34" charset="0"/>
              <a:buChar char="•"/>
              <a:tabLst>
                <a:tab pos="795655" algn="l"/>
                <a:tab pos="796290" algn="l"/>
              </a:tabLst>
            </a:pPr>
            <a:r>
              <a:rPr sz="3200" spc="-80" dirty="0">
                <a:solidFill>
                  <a:srgbClr val="6F2F9F"/>
                </a:solidFill>
                <a:latin typeface="Times New Roman"/>
                <a:cs typeface="Times New Roman"/>
              </a:rPr>
              <a:t>Context</a:t>
            </a:r>
            <a:r>
              <a:rPr sz="3200" spc="-10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3200" spc="-165" dirty="0">
                <a:solidFill>
                  <a:srgbClr val="6F2F9F"/>
                </a:solidFill>
                <a:latin typeface="Times New Roman"/>
                <a:cs typeface="Times New Roman"/>
              </a:rPr>
              <a:t>Switch</a:t>
            </a: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3200" spc="-185" dirty="0">
                <a:latin typeface="Times New Roman"/>
                <a:cs typeface="Times New Roman"/>
              </a:rPr>
              <a:t>Process </a:t>
            </a:r>
            <a:r>
              <a:rPr sz="3200" spc="-215" dirty="0">
                <a:latin typeface="Times New Roman"/>
                <a:cs typeface="Times New Roman"/>
              </a:rPr>
              <a:t>Scheduling </a:t>
            </a:r>
            <a:r>
              <a:rPr sz="3200" dirty="0">
                <a:solidFill>
                  <a:srgbClr val="6F2F9F"/>
                </a:solidFill>
                <a:latin typeface="Times New Roman"/>
                <a:cs typeface="Times New Roman"/>
              </a:rPr>
              <a:t>– </a:t>
            </a:r>
            <a:r>
              <a:rPr sz="3200" spc="-215" dirty="0">
                <a:solidFill>
                  <a:srgbClr val="6F2F9F"/>
                </a:solidFill>
                <a:latin typeface="Times New Roman"/>
                <a:cs typeface="Times New Roman"/>
              </a:rPr>
              <a:t>Scheduling</a:t>
            </a:r>
            <a:r>
              <a:rPr sz="3200" spc="8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3200" spc="-150" dirty="0">
                <a:solidFill>
                  <a:srgbClr val="6F2F9F"/>
                </a:solidFill>
                <a:latin typeface="Times New Roman"/>
                <a:cs typeface="Times New Roman"/>
              </a:rPr>
              <a:t>Queues</a:t>
            </a:r>
            <a:endParaRPr sz="32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875"/>
              </a:spcBef>
              <a:buClr>
                <a:srgbClr val="D24717"/>
              </a:buClr>
              <a:buSzPct val="85483"/>
              <a:buFont typeface="Arial" pitchFamily="34" charset="0"/>
              <a:buChar char="•"/>
              <a:tabLst>
                <a:tab pos="403860" algn="l"/>
                <a:tab pos="404495" algn="l"/>
              </a:tabLst>
            </a:pPr>
            <a:r>
              <a:rPr sz="3200" spc="-160" dirty="0">
                <a:latin typeface="Times New Roman"/>
                <a:cs typeface="Times New Roman"/>
              </a:rPr>
              <a:t>Process </a:t>
            </a:r>
            <a:r>
              <a:rPr sz="3200" spc="-185" dirty="0">
                <a:latin typeface="Times New Roman"/>
                <a:cs typeface="Times New Roman"/>
              </a:rPr>
              <a:t>Maintains </a:t>
            </a:r>
            <a:r>
              <a:rPr sz="3200" b="1" spc="25" dirty="0">
                <a:latin typeface="Times New Roman"/>
                <a:cs typeface="Times New Roman"/>
              </a:rPr>
              <a:t>scheduling queues </a:t>
            </a:r>
            <a:r>
              <a:rPr sz="3200" spc="-185" dirty="0">
                <a:latin typeface="Times New Roman"/>
                <a:cs typeface="Times New Roman"/>
              </a:rPr>
              <a:t>of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160" dirty="0">
                <a:latin typeface="Times New Roman"/>
                <a:cs typeface="Times New Roman"/>
              </a:rPr>
              <a:t>processes</a:t>
            </a:r>
            <a:endParaRPr sz="3200" dirty="0">
              <a:latin typeface="Times New Roman"/>
              <a:cs typeface="Times New Roman"/>
            </a:endParaRPr>
          </a:p>
          <a:p>
            <a:pPr marL="927100" lvl="1" indent="-457200">
              <a:lnSpc>
                <a:spcPct val="100000"/>
              </a:lnSpc>
              <a:spcBef>
                <a:spcPts val="525"/>
              </a:spcBef>
              <a:buClr>
                <a:srgbClr val="9B2C1F"/>
              </a:buClr>
              <a:buSzPct val="84482"/>
              <a:buFont typeface="Arial" pitchFamily="34" charset="0"/>
              <a:buChar char="•"/>
              <a:tabLst>
                <a:tab pos="795655" algn="l"/>
                <a:tab pos="796290" algn="l"/>
              </a:tabLst>
            </a:pPr>
            <a:r>
              <a:rPr sz="3200" b="1" spc="-105" dirty="0">
                <a:latin typeface="Times New Roman"/>
                <a:cs typeface="Times New Roman"/>
              </a:rPr>
              <a:t>Job </a:t>
            </a:r>
            <a:r>
              <a:rPr sz="3200" b="1" spc="45" dirty="0">
                <a:latin typeface="Times New Roman"/>
                <a:cs typeface="Times New Roman"/>
              </a:rPr>
              <a:t>queue </a:t>
            </a:r>
            <a:r>
              <a:rPr sz="3200" dirty="0">
                <a:latin typeface="Times New Roman"/>
                <a:cs typeface="Times New Roman"/>
              </a:rPr>
              <a:t>– </a:t>
            </a:r>
            <a:r>
              <a:rPr sz="3200" spc="-100" dirty="0">
                <a:latin typeface="Times New Roman"/>
                <a:cs typeface="Times New Roman"/>
              </a:rPr>
              <a:t>set </a:t>
            </a:r>
            <a:r>
              <a:rPr sz="3200" spc="-170" dirty="0">
                <a:latin typeface="Times New Roman"/>
                <a:cs typeface="Times New Roman"/>
              </a:rPr>
              <a:t>of </a:t>
            </a:r>
            <a:r>
              <a:rPr sz="3200" spc="-155" dirty="0">
                <a:latin typeface="Times New Roman"/>
                <a:cs typeface="Times New Roman"/>
              </a:rPr>
              <a:t>all </a:t>
            </a:r>
            <a:r>
              <a:rPr sz="3200" spc="-145" dirty="0">
                <a:latin typeface="Times New Roman"/>
                <a:cs typeface="Times New Roman"/>
              </a:rPr>
              <a:t>processes </a:t>
            </a:r>
            <a:r>
              <a:rPr sz="3200" spc="-135" dirty="0">
                <a:latin typeface="Times New Roman"/>
                <a:cs typeface="Times New Roman"/>
              </a:rPr>
              <a:t>in </a:t>
            </a:r>
            <a:r>
              <a:rPr sz="3200" spc="-85" dirty="0">
                <a:latin typeface="Times New Roman"/>
                <a:cs typeface="Times New Roman"/>
              </a:rPr>
              <a:t>the</a:t>
            </a:r>
            <a:r>
              <a:rPr sz="3200" spc="45" dirty="0">
                <a:latin typeface="Times New Roman"/>
                <a:cs typeface="Times New Roman"/>
              </a:rPr>
              <a:t> </a:t>
            </a:r>
            <a:r>
              <a:rPr sz="3200" spc="-155" dirty="0">
                <a:latin typeface="Times New Roman"/>
                <a:cs typeface="Times New Roman"/>
              </a:rPr>
              <a:t>system</a:t>
            </a:r>
            <a:endParaRPr sz="3200" dirty="0">
              <a:latin typeface="Times New Roman"/>
              <a:cs typeface="Times New Roman"/>
            </a:endParaRPr>
          </a:p>
          <a:p>
            <a:pPr marL="927100" marR="5080" lvl="1" indent="-457200">
              <a:lnSpc>
                <a:spcPct val="100000"/>
              </a:lnSpc>
              <a:spcBef>
                <a:spcPts val="505"/>
              </a:spcBef>
              <a:buClr>
                <a:srgbClr val="9B2C1F"/>
              </a:buClr>
              <a:buSzPct val="84482"/>
              <a:buFont typeface="Arial" pitchFamily="34" charset="0"/>
              <a:buChar char="•"/>
              <a:tabLst>
                <a:tab pos="795655" algn="l"/>
                <a:tab pos="796290" algn="l"/>
              </a:tabLst>
            </a:pPr>
            <a:r>
              <a:rPr sz="3200" b="1" spc="-50" dirty="0">
                <a:latin typeface="Times New Roman"/>
                <a:cs typeface="Times New Roman"/>
              </a:rPr>
              <a:t>Ready </a:t>
            </a:r>
            <a:r>
              <a:rPr sz="3200" b="1" spc="45" dirty="0">
                <a:latin typeface="Times New Roman"/>
                <a:cs typeface="Times New Roman"/>
              </a:rPr>
              <a:t>queue </a:t>
            </a:r>
            <a:r>
              <a:rPr sz="3200" dirty="0">
                <a:latin typeface="Times New Roman"/>
                <a:cs typeface="Times New Roman"/>
              </a:rPr>
              <a:t>– </a:t>
            </a:r>
            <a:r>
              <a:rPr sz="3200" spc="-100" dirty="0">
                <a:latin typeface="Times New Roman"/>
                <a:cs typeface="Times New Roman"/>
              </a:rPr>
              <a:t>set </a:t>
            </a:r>
            <a:r>
              <a:rPr sz="3200" spc="-170" dirty="0">
                <a:latin typeface="Times New Roman"/>
                <a:cs typeface="Times New Roman"/>
              </a:rPr>
              <a:t>of </a:t>
            </a:r>
            <a:r>
              <a:rPr sz="3200" spc="-155" dirty="0">
                <a:latin typeface="Times New Roman"/>
                <a:cs typeface="Times New Roman"/>
              </a:rPr>
              <a:t>all </a:t>
            </a:r>
            <a:r>
              <a:rPr sz="3200" spc="-145" dirty="0">
                <a:latin typeface="Times New Roman"/>
                <a:cs typeface="Times New Roman"/>
              </a:rPr>
              <a:t>processes </a:t>
            </a:r>
            <a:r>
              <a:rPr sz="3200" spc="-140" dirty="0">
                <a:latin typeface="Times New Roman"/>
                <a:cs typeface="Times New Roman"/>
              </a:rPr>
              <a:t>residing </a:t>
            </a:r>
            <a:r>
              <a:rPr sz="3200" spc="-135" dirty="0">
                <a:latin typeface="Times New Roman"/>
                <a:cs typeface="Times New Roman"/>
              </a:rPr>
              <a:t>in </a:t>
            </a:r>
            <a:r>
              <a:rPr sz="3200" spc="-170" dirty="0">
                <a:latin typeface="Times New Roman"/>
                <a:cs typeface="Times New Roman"/>
              </a:rPr>
              <a:t>main </a:t>
            </a:r>
            <a:r>
              <a:rPr sz="3200" spc="-140" dirty="0">
                <a:latin typeface="Times New Roman"/>
                <a:cs typeface="Times New Roman"/>
              </a:rPr>
              <a:t>memory, </a:t>
            </a:r>
            <a:r>
              <a:rPr sz="3200" spc="-155" dirty="0">
                <a:latin typeface="Times New Roman"/>
                <a:cs typeface="Times New Roman"/>
              </a:rPr>
              <a:t>ready  </a:t>
            </a:r>
            <a:r>
              <a:rPr sz="3200" spc="-160" dirty="0">
                <a:latin typeface="Times New Roman"/>
                <a:cs typeface="Times New Roman"/>
              </a:rPr>
              <a:t>and </a:t>
            </a:r>
            <a:r>
              <a:rPr sz="3200" spc="-150" dirty="0">
                <a:latin typeface="Times New Roman"/>
                <a:cs typeface="Times New Roman"/>
              </a:rPr>
              <a:t>waiting </a:t>
            </a:r>
            <a:r>
              <a:rPr sz="3200" spc="-40" dirty="0">
                <a:latin typeface="Times New Roman"/>
                <a:cs typeface="Times New Roman"/>
              </a:rPr>
              <a:t>to</a:t>
            </a:r>
            <a:r>
              <a:rPr sz="3200" spc="65" dirty="0">
                <a:latin typeface="Times New Roman"/>
                <a:cs typeface="Times New Roman"/>
              </a:rPr>
              <a:t> </a:t>
            </a:r>
            <a:r>
              <a:rPr sz="3200" spc="-110" dirty="0">
                <a:latin typeface="Times New Roman"/>
                <a:cs typeface="Times New Roman"/>
              </a:rPr>
              <a:t>execute</a:t>
            </a:r>
            <a:endParaRPr sz="3200" dirty="0">
              <a:latin typeface="Times New Roman"/>
              <a:cs typeface="Times New Roman"/>
            </a:endParaRPr>
          </a:p>
          <a:p>
            <a:pPr marL="927100" lvl="1" indent="-457200">
              <a:lnSpc>
                <a:spcPct val="100000"/>
              </a:lnSpc>
              <a:spcBef>
                <a:spcPts val="490"/>
              </a:spcBef>
              <a:buClr>
                <a:srgbClr val="9B2C1F"/>
              </a:buClr>
              <a:buSzPct val="84482"/>
              <a:buFont typeface="Arial" pitchFamily="34" charset="0"/>
              <a:buChar char="•"/>
              <a:tabLst>
                <a:tab pos="795655" algn="l"/>
                <a:tab pos="796290" algn="l"/>
              </a:tabLst>
            </a:pPr>
            <a:r>
              <a:rPr sz="3200" b="1" spc="40" dirty="0">
                <a:latin typeface="Times New Roman"/>
                <a:cs typeface="Times New Roman"/>
              </a:rPr>
              <a:t>Device </a:t>
            </a:r>
            <a:r>
              <a:rPr sz="3200" b="1" spc="30" dirty="0">
                <a:latin typeface="Times New Roman"/>
                <a:cs typeface="Times New Roman"/>
              </a:rPr>
              <a:t>queues </a:t>
            </a:r>
            <a:r>
              <a:rPr sz="3200" dirty="0">
                <a:latin typeface="Times New Roman"/>
                <a:cs typeface="Times New Roman"/>
              </a:rPr>
              <a:t>– </a:t>
            </a:r>
            <a:r>
              <a:rPr sz="3200" spc="-100" dirty="0">
                <a:latin typeface="Times New Roman"/>
                <a:cs typeface="Times New Roman"/>
              </a:rPr>
              <a:t>set </a:t>
            </a:r>
            <a:r>
              <a:rPr sz="3200" spc="-170" dirty="0">
                <a:latin typeface="Times New Roman"/>
                <a:cs typeface="Times New Roman"/>
              </a:rPr>
              <a:t>of </a:t>
            </a:r>
            <a:r>
              <a:rPr sz="3200" spc="-145" dirty="0">
                <a:latin typeface="Times New Roman"/>
                <a:cs typeface="Times New Roman"/>
              </a:rPr>
              <a:t>processes </a:t>
            </a:r>
            <a:r>
              <a:rPr sz="3200" spc="-150" dirty="0">
                <a:latin typeface="Times New Roman"/>
                <a:cs typeface="Times New Roman"/>
              </a:rPr>
              <a:t>waiting </a:t>
            </a:r>
            <a:r>
              <a:rPr sz="3200" spc="-100" dirty="0">
                <a:latin typeface="Times New Roman"/>
                <a:cs typeface="Times New Roman"/>
              </a:rPr>
              <a:t>for </a:t>
            </a:r>
            <a:r>
              <a:rPr sz="3200" spc="-180" dirty="0">
                <a:latin typeface="Times New Roman"/>
                <a:cs typeface="Times New Roman"/>
              </a:rPr>
              <a:t>an </a:t>
            </a:r>
            <a:r>
              <a:rPr sz="3200" spc="150" dirty="0">
                <a:latin typeface="Times New Roman"/>
                <a:cs typeface="Times New Roman"/>
              </a:rPr>
              <a:t>I/O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160" dirty="0">
                <a:latin typeface="Times New Roman"/>
                <a:cs typeface="Times New Roman"/>
              </a:rPr>
              <a:t>device</a:t>
            </a:r>
            <a:endParaRPr sz="3200" dirty="0">
              <a:latin typeface="Times New Roman"/>
              <a:cs typeface="Times New Roman"/>
            </a:endParaRPr>
          </a:p>
          <a:p>
            <a:pPr marL="927100" lvl="1" indent="-457200">
              <a:lnSpc>
                <a:spcPct val="100000"/>
              </a:lnSpc>
              <a:spcBef>
                <a:spcPts val="509"/>
              </a:spcBef>
              <a:buClr>
                <a:srgbClr val="9B2C1F"/>
              </a:buClr>
              <a:buSzPct val="84482"/>
              <a:buFont typeface="Arial" pitchFamily="34" charset="0"/>
              <a:buChar char="•"/>
              <a:tabLst>
                <a:tab pos="795655" algn="l"/>
                <a:tab pos="796290" algn="l"/>
              </a:tabLst>
            </a:pPr>
            <a:r>
              <a:rPr sz="3200" spc="-150" dirty="0">
                <a:latin typeface="Times New Roman"/>
                <a:cs typeface="Times New Roman"/>
              </a:rPr>
              <a:t>Processes </a:t>
            </a:r>
            <a:r>
              <a:rPr sz="3200" spc="-120" dirty="0">
                <a:latin typeface="Times New Roman"/>
                <a:cs typeface="Times New Roman"/>
              </a:rPr>
              <a:t>migrate </a:t>
            </a:r>
            <a:r>
              <a:rPr sz="3200" spc="-180" dirty="0">
                <a:latin typeface="Times New Roman"/>
                <a:cs typeface="Times New Roman"/>
              </a:rPr>
              <a:t>among </a:t>
            </a:r>
            <a:r>
              <a:rPr sz="3200" spc="-85" dirty="0">
                <a:latin typeface="Times New Roman"/>
                <a:cs typeface="Times New Roman"/>
              </a:rPr>
              <a:t>the </a:t>
            </a:r>
            <a:r>
              <a:rPr sz="3200" spc="-150" dirty="0">
                <a:latin typeface="Times New Roman"/>
                <a:cs typeface="Times New Roman"/>
              </a:rPr>
              <a:t>various</a:t>
            </a:r>
            <a:r>
              <a:rPr sz="3200" spc="130" dirty="0">
                <a:latin typeface="Times New Roman"/>
                <a:cs typeface="Times New Roman"/>
              </a:rPr>
              <a:t> </a:t>
            </a:r>
            <a:r>
              <a:rPr sz="3200" spc="-140" dirty="0">
                <a:latin typeface="Times New Roman"/>
                <a:cs typeface="Times New Roman"/>
              </a:rPr>
              <a:t>queues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9200" y="8288026"/>
            <a:ext cx="9067800" cy="4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0" lvl="1" indent="-342900">
              <a:spcBef>
                <a:spcPts val="100"/>
              </a:spcBef>
              <a:buFont typeface="Arial" pitchFamily="34" charset="0"/>
              <a:buChar char="•"/>
              <a:tabLst>
                <a:tab pos="403860" algn="l"/>
              </a:tabLst>
            </a:pPr>
            <a:r>
              <a:rPr sz="2900" spc="-100" dirty="0" smtClean="0">
                <a:latin typeface="Times New Roman"/>
                <a:cs typeface="Times New Roman"/>
              </a:rPr>
              <a:t>Queue </a:t>
            </a:r>
            <a:r>
              <a:rPr sz="2900" spc="-185" dirty="0">
                <a:latin typeface="Times New Roman"/>
                <a:cs typeface="Times New Roman"/>
              </a:rPr>
              <a:t>is </a:t>
            </a:r>
            <a:r>
              <a:rPr sz="2900" spc="-150" dirty="0">
                <a:latin typeface="Times New Roman"/>
                <a:cs typeface="Times New Roman"/>
              </a:rPr>
              <a:t>generally </a:t>
            </a:r>
            <a:r>
              <a:rPr sz="2900" spc="-90" dirty="0">
                <a:latin typeface="Times New Roman"/>
                <a:cs typeface="Times New Roman"/>
              </a:rPr>
              <a:t>stored </a:t>
            </a:r>
            <a:r>
              <a:rPr sz="2900" spc="-229" dirty="0">
                <a:latin typeface="Times New Roman"/>
                <a:cs typeface="Times New Roman"/>
              </a:rPr>
              <a:t>as </a:t>
            </a:r>
            <a:r>
              <a:rPr sz="2900" spc="-145" dirty="0">
                <a:latin typeface="Times New Roman"/>
                <a:cs typeface="Times New Roman"/>
              </a:rPr>
              <a:t>linked</a:t>
            </a:r>
            <a:r>
              <a:rPr sz="2900" spc="-185" dirty="0">
                <a:latin typeface="Times New Roman"/>
                <a:cs typeface="Times New Roman"/>
              </a:rPr>
              <a:t> </a:t>
            </a:r>
            <a:r>
              <a:rPr sz="2900" spc="-114" dirty="0">
                <a:latin typeface="Times New Roman"/>
                <a:cs typeface="Times New Roman"/>
              </a:rPr>
              <a:t>list</a:t>
            </a:r>
            <a:endParaRPr sz="29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4980" y="8413801"/>
            <a:ext cx="1752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25" dirty="0">
                <a:solidFill>
                  <a:srgbClr val="FFFFFF"/>
                </a:solidFill>
                <a:latin typeface="Trebuchet MS"/>
                <a:cs typeface="Trebuchet MS"/>
              </a:rPr>
              <a:t>9</a:t>
            </a:r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592" y="-27305"/>
            <a:ext cx="10170795" cy="1569660"/>
          </a:xfrm>
        </p:spPr>
        <p:txBody>
          <a:bodyPr/>
          <a:lstStyle/>
          <a:p>
            <a:r>
              <a:rPr lang="en-IN" b="1" dirty="0"/>
              <a:t>Scheduling Queues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990601"/>
            <a:ext cx="13563600" cy="3939540"/>
          </a:xfrm>
        </p:spPr>
        <p:txBody>
          <a:bodyPr/>
          <a:lstStyle/>
          <a:p>
            <a:pPr marL="571500" indent="-571500">
              <a:buFont typeface="Arial" pitchFamily="34" charset="0"/>
              <a:buChar char="•"/>
            </a:pPr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All processes when enters into the system are stored in the </a:t>
            </a:r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job queue</a:t>
            </a:r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Processes in the Ready state are placed in the </a:t>
            </a:r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ready queue</a:t>
            </a:r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Processes waiting for a device to become available are placed in </a:t>
            </a:r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device queues</a:t>
            </a:r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IN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are unique device queues for each I/O device available.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604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-1"/>
            <a:ext cx="134111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75" dirty="0">
                <a:latin typeface="Trebuchet MS"/>
                <a:cs typeface="Trebuchet MS"/>
              </a:rPr>
              <a:t>Ready </a:t>
            </a:r>
            <a:r>
              <a:rPr sz="3600" spc="-85" dirty="0">
                <a:latin typeface="Trebuchet MS"/>
                <a:cs typeface="Trebuchet MS"/>
              </a:rPr>
              <a:t>Queue </a:t>
            </a:r>
            <a:r>
              <a:rPr sz="3600" spc="-95" dirty="0">
                <a:latin typeface="Trebuchet MS"/>
                <a:cs typeface="Trebuchet MS"/>
              </a:rPr>
              <a:t>And</a:t>
            </a:r>
            <a:r>
              <a:rPr sz="3600" spc="-440" dirty="0">
                <a:latin typeface="Trebuchet MS"/>
                <a:cs typeface="Trebuchet MS"/>
              </a:rPr>
              <a:t> </a:t>
            </a:r>
            <a:r>
              <a:rPr sz="3600" spc="-85" dirty="0">
                <a:latin typeface="Trebuchet MS"/>
                <a:cs typeface="Trebuchet MS"/>
              </a:rPr>
              <a:t>Various  </a:t>
            </a:r>
            <a:r>
              <a:rPr sz="3600" spc="-170" dirty="0">
                <a:latin typeface="Trebuchet MS"/>
                <a:cs typeface="Trebuchet MS"/>
              </a:rPr>
              <a:t>I/O </a:t>
            </a:r>
            <a:r>
              <a:rPr sz="3600" spc="-100" dirty="0">
                <a:latin typeface="Trebuchet MS"/>
                <a:cs typeface="Trebuchet MS"/>
              </a:rPr>
              <a:t>Device</a:t>
            </a:r>
            <a:r>
              <a:rPr sz="3600" spc="-215" dirty="0">
                <a:latin typeface="Trebuchet MS"/>
                <a:cs typeface="Trebuchet MS"/>
              </a:rPr>
              <a:t> </a:t>
            </a:r>
            <a:r>
              <a:rPr sz="3600" spc="-35" dirty="0">
                <a:latin typeface="Trebuchet MS"/>
                <a:cs typeface="Trebuchet MS"/>
              </a:rPr>
              <a:t>Queues</a:t>
            </a:r>
            <a:endParaRPr sz="36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26718" y="1684899"/>
            <a:ext cx="8577297" cy="65713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387604" y="8435051"/>
            <a:ext cx="349884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">
              <a:lnSpc>
                <a:spcPts val="2335"/>
              </a:lnSpc>
            </a:pPr>
            <a:fld id="{81D60167-4931-47E6-BA6A-407CBD079E47}" type="slidenum">
              <a:rPr spc="125" dirty="0"/>
              <a:t>14</a:t>
            </a:fld>
            <a:endParaRPr spc="1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304800"/>
            <a:ext cx="13388009" cy="8002191"/>
          </a:xfrm>
        </p:spPr>
        <p:txBody>
          <a:bodyPr/>
          <a:lstStyle/>
          <a:p>
            <a:pPr marL="571500" indent="-571500">
              <a:buFont typeface="Arial" pitchFamily="34" charset="0"/>
              <a:buChar char="•"/>
            </a:pPr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new process </a:t>
            </a:r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is initially put in the </a:t>
            </a:r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ready queue</a:t>
            </a:r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. It waits in the ready queue until it is selected for execution(or dispatched</a:t>
            </a: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Once the process is assigned to the CPU and is executing, </a:t>
            </a: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one </a:t>
            </a:r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of several events could occur.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The process could issue an I/O request, and then be placed in an </a:t>
            </a:r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I/O queue</a:t>
            </a:r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The process could create a new </a:t>
            </a:r>
            <a:r>
              <a:rPr lang="en-IN" sz="4000" b="1" dirty="0" err="1">
                <a:latin typeface="Times New Roman" pitchFamily="18" charset="0"/>
                <a:cs typeface="Times New Roman" pitchFamily="18" charset="0"/>
              </a:rPr>
              <a:t>subprocess</a:t>
            </a:r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 and wait for its termination.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The process could be </a:t>
            </a:r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removed forcibly </a:t>
            </a:r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from the CPU, as a result of an interrupt, and be put back in the ready queue.</a:t>
            </a:r>
          </a:p>
          <a:p>
            <a:r>
              <a:rPr lang="en-IN" sz="4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4000" dirty="0">
                <a:latin typeface="Times New Roman" pitchFamily="18" charset="0"/>
                <a:cs typeface="Times New Roman" pitchFamily="18" charset="0"/>
              </a:rPr>
            </a:b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10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5308" y="197866"/>
            <a:ext cx="10387965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>
                <a:latin typeface="Trebuchet MS"/>
                <a:cs typeface="Trebuchet MS"/>
              </a:rPr>
              <a:t>Representation </a:t>
            </a:r>
            <a:r>
              <a:rPr spc="-225" dirty="0">
                <a:latin typeface="Trebuchet MS"/>
                <a:cs typeface="Trebuchet MS"/>
              </a:rPr>
              <a:t>of </a:t>
            </a:r>
            <a:r>
              <a:rPr spc="-25" dirty="0">
                <a:latin typeface="Trebuchet MS"/>
                <a:cs typeface="Trebuchet MS"/>
              </a:rPr>
              <a:t>Process</a:t>
            </a:r>
            <a:r>
              <a:rPr spc="-450" dirty="0">
                <a:latin typeface="Trebuchet MS"/>
                <a:cs typeface="Trebuchet MS"/>
              </a:rPr>
              <a:t> </a:t>
            </a:r>
            <a:r>
              <a:rPr spc="-75" dirty="0">
                <a:latin typeface="Trebuchet MS"/>
                <a:cs typeface="Trebuchet MS"/>
              </a:rPr>
              <a:t>Scheduling</a:t>
            </a:r>
          </a:p>
        </p:txBody>
      </p:sp>
      <p:sp>
        <p:nvSpPr>
          <p:cNvPr id="3" name="object 3"/>
          <p:cNvSpPr/>
          <p:nvPr/>
        </p:nvSpPr>
        <p:spPr>
          <a:xfrm>
            <a:off x="1246200" y="1822323"/>
            <a:ext cx="10853674" cy="5570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387604" y="8435051"/>
            <a:ext cx="349884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">
              <a:lnSpc>
                <a:spcPts val="2335"/>
              </a:lnSpc>
            </a:pPr>
            <a:fld id="{81D60167-4931-47E6-BA6A-407CBD079E47}" type="slidenum">
              <a:rPr spc="125" dirty="0"/>
              <a:t>16</a:t>
            </a:fld>
            <a:endParaRPr spc="1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28601"/>
            <a:ext cx="132588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2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Process </a:t>
            </a:r>
            <a:r>
              <a:rPr sz="5400" b="1" spc="-1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Scheduling-</a:t>
            </a:r>
            <a:r>
              <a:rPr sz="5400" b="1" spc="-49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5400" b="1" spc="-40" dirty="0">
                <a:solidFill>
                  <a:srgbClr val="6F2F9F"/>
                </a:solidFill>
                <a:latin typeface="Times New Roman" pitchFamily="18" charset="0"/>
                <a:cs typeface="Times New Roman" pitchFamily="18" charset="0"/>
              </a:rPr>
              <a:t>Schedulers</a:t>
            </a:r>
            <a:endParaRPr sz="5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1917952"/>
            <a:ext cx="13716000" cy="3987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4200" marR="336550" indent="-571500">
              <a:lnSpc>
                <a:spcPct val="100000"/>
              </a:lnSpc>
              <a:spcBef>
                <a:spcPts val="95"/>
              </a:spcBef>
              <a:buClr>
                <a:srgbClr val="D24717"/>
              </a:buClr>
              <a:buSzPct val="85135"/>
              <a:buFont typeface="Arial" pitchFamily="34" charset="0"/>
              <a:buChar char="•"/>
              <a:tabLst>
                <a:tab pos="403860" algn="l"/>
                <a:tab pos="404495" algn="l"/>
                <a:tab pos="4817745" algn="l"/>
              </a:tabLst>
            </a:pPr>
            <a:r>
              <a:rPr sz="4000" b="1" spc="-35" dirty="0">
                <a:latin typeface="Times New Roman" pitchFamily="18" charset="0"/>
                <a:cs typeface="Times New Roman" pitchFamily="18" charset="0"/>
              </a:rPr>
              <a:t>Long-term</a:t>
            </a:r>
            <a:r>
              <a:rPr sz="4000" b="1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b="1" spc="15" dirty="0">
                <a:latin typeface="Times New Roman" pitchFamily="18" charset="0"/>
                <a:cs typeface="Times New Roman" pitchFamily="18" charset="0"/>
              </a:rPr>
              <a:t>scheduler	</a:t>
            </a:r>
            <a:r>
              <a:rPr sz="4000" spc="-65" dirty="0">
                <a:latin typeface="Times New Roman" pitchFamily="18" charset="0"/>
                <a:cs typeface="Times New Roman" pitchFamily="18" charset="0"/>
              </a:rPr>
              <a:t>(or </a:t>
            </a:r>
            <a:r>
              <a:rPr sz="4000" spc="-180" dirty="0">
                <a:latin typeface="Times New Roman" pitchFamily="18" charset="0"/>
                <a:cs typeface="Times New Roman" pitchFamily="18" charset="0"/>
              </a:rPr>
              <a:t>job </a:t>
            </a:r>
            <a:r>
              <a:rPr sz="4000" spc="-145" dirty="0">
                <a:latin typeface="Times New Roman" pitchFamily="18" charset="0"/>
                <a:cs typeface="Times New Roman" pitchFamily="18" charset="0"/>
              </a:rPr>
              <a:t>scheduler) </a:t>
            </a:r>
            <a:r>
              <a:rPr sz="4000" spc="-5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sz="4000" spc="-170" dirty="0">
                <a:latin typeface="Times New Roman" pitchFamily="18" charset="0"/>
                <a:cs typeface="Times New Roman" pitchFamily="18" charset="0"/>
              </a:rPr>
              <a:t>selects  </a:t>
            </a:r>
            <a:r>
              <a:rPr sz="4000" spc="-204" dirty="0">
                <a:latin typeface="Times New Roman" pitchFamily="18" charset="0"/>
                <a:cs typeface="Times New Roman" pitchFamily="18" charset="0"/>
              </a:rPr>
              <a:t>which </a:t>
            </a:r>
            <a:r>
              <a:rPr sz="4000" spc="-190" dirty="0">
                <a:latin typeface="Times New Roman" pitchFamily="18" charset="0"/>
                <a:cs typeface="Times New Roman" pitchFamily="18" charset="0"/>
              </a:rPr>
              <a:t>processes should </a:t>
            </a:r>
            <a:r>
              <a:rPr sz="4000" spc="-170" dirty="0">
                <a:latin typeface="Times New Roman" pitchFamily="18" charset="0"/>
                <a:cs typeface="Times New Roman" pitchFamily="18" charset="0"/>
              </a:rPr>
              <a:t>be </a:t>
            </a:r>
            <a:r>
              <a:rPr sz="4000" spc="-150" dirty="0">
                <a:latin typeface="Times New Roman" pitchFamily="18" charset="0"/>
                <a:cs typeface="Times New Roman" pitchFamily="18" charset="0"/>
              </a:rPr>
              <a:t>brought </a:t>
            </a:r>
            <a:r>
              <a:rPr sz="4000" spc="-114" dirty="0">
                <a:latin typeface="Times New Roman" pitchFamily="18" charset="0"/>
                <a:cs typeface="Times New Roman" pitchFamily="18" charset="0"/>
              </a:rPr>
              <a:t>into </a:t>
            </a:r>
            <a:r>
              <a:rPr sz="4000" spc="-11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4000" b="1" spc="-195" dirty="0">
                <a:latin typeface="Times New Roman" pitchFamily="18" charset="0"/>
                <a:cs typeface="Times New Roman" pitchFamily="18" charset="0"/>
              </a:rPr>
              <a:t>ready</a:t>
            </a:r>
            <a:r>
              <a:rPr sz="4000" b="1" spc="-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b="1" spc="-160" dirty="0">
                <a:latin typeface="Times New Roman" pitchFamily="18" charset="0"/>
                <a:cs typeface="Times New Roman" pitchFamily="18" charset="0"/>
              </a:rPr>
              <a:t>queue</a:t>
            </a:r>
            <a:endParaRPr sz="4000" b="1" dirty="0">
              <a:latin typeface="Times New Roman" pitchFamily="18" charset="0"/>
              <a:cs typeface="Times New Roman" pitchFamily="18" charset="0"/>
            </a:endParaRPr>
          </a:p>
          <a:p>
            <a:pPr marL="584200" marR="5080" indent="-571500">
              <a:lnSpc>
                <a:spcPct val="100000"/>
              </a:lnSpc>
              <a:spcBef>
                <a:spcPts val="790"/>
              </a:spcBef>
              <a:buClr>
                <a:srgbClr val="D24717"/>
              </a:buClr>
              <a:buSzPct val="85135"/>
              <a:buFont typeface="Arial" pitchFamily="34" charset="0"/>
              <a:buChar char="•"/>
              <a:tabLst>
                <a:tab pos="403860" algn="l"/>
                <a:tab pos="404495" algn="l"/>
                <a:tab pos="4923155" algn="l"/>
              </a:tabLst>
            </a:pPr>
            <a:r>
              <a:rPr sz="4000" b="1" spc="-10" dirty="0">
                <a:latin typeface="Times New Roman" pitchFamily="18" charset="0"/>
                <a:cs typeface="Times New Roman" pitchFamily="18" charset="0"/>
              </a:rPr>
              <a:t>Short-term</a:t>
            </a:r>
            <a:r>
              <a:rPr sz="4000" b="1" spc="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b="1" spc="15" dirty="0">
                <a:latin typeface="Times New Roman" pitchFamily="18" charset="0"/>
                <a:cs typeface="Times New Roman" pitchFamily="18" charset="0"/>
              </a:rPr>
              <a:t>scheduler	</a:t>
            </a:r>
            <a:r>
              <a:rPr sz="4000" spc="-65" dirty="0">
                <a:latin typeface="Times New Roman" pitchFamily="18" charset="0"/>
                <a:cs typeface="Times New Roman" pitchFamily="18" charset="0"/>
              </a:rPr>
              <a:t>(or </a:t>
            </a:r>
            <a:r>
              <a:rPr sz="4000" spc="-210" dirty="0">
                <a:latin typeface="Times New Roman" pitchFamily="18" charset="0"/>
                <a:cs typeface="Times New Roman" pitchFamily="18" charset="0"/>
              </a:rPr>
              <a:t>CPU </a:t>
            </a:r>
            <a:r>
              <a:rPr sz="4000" spc="-145" dirty="0">
                <a:latin typeface="Times New Roman" pitchFamily="18" charset="0"/>
                <a:cs typeface="Times New Roman" pitchFamily="18" charset="0"/>
              </a:rPr>
              <a:t>scheduler) </a:t>
            </a:r>
            <a:r>
              <a:rPr sz="4000" spc="-5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sz="4000" spc="-170" dirty="0">
                <a:latin typeface="Times New Roman" pitchFamily="18" charset="0"/>
                <a:cs typeface="Times New Roman" pitchFamily="18" charset="0"/>
              </a:rPr>
              <a:t>selects  </a:t>
            </a:r>
            <a:r>
              <a:rPr sz="4000" spc="-200" dirty="0">
                <a:latin typeface="Times New Roman" pitchFamily="18" charset="0"/>
                <a:cs typeface="Times New Roman" pitchFamily="18" charset="0"/>
              </a:rPr>
              <a:t>which </a:t>
            </a:r>
            <a:r>
              <a:rPr sz="4000" spc="-180" dirty="0">
                <a:latin typeface="Times New Roman" pitchFamily="18" charset="0"/>
                <a:cs typeface="Times New Roman" pitchFamily="18" charset="0"/>
              </a:rPr>
              <a:t>process </a:t>
            </a:r>
            <a:r>
              <a:rPr sz="4000" spc="-190" dirty="0">
                <a:latin typeface="Times New Roman" pitchFamily="18" charset="0"/>
                <a:cs typeface="Times New Roman" pitchFamily="18" charset="0"/>
              </a:rPr>
              <a:t>should </a:t>
            </a:r>
            <a:r>
              <a:rPr sz="4000" spc="-170" dirty="0">
                <a:latin typeface="Times New Roman" pitchFamily="18" charset="0"/>
                <a:cs typeface="Times New Roman" pitchFamily="18" charset="0"/>
              </a:rPr>
              <a:t>be </a:t>
            </a:r>
            <a:r>
              <a:rPr sz="4000" b="1" spc="-140" dirty="0">
                <a:latin typeface="Times New Roman" pitchFamily="18" charset="0"/>
                <a:cs typeface="Times New Roman" pitchFamily="18" charset="0"/>
              </a:rPr>
              <a:t>executed </a:t>
            </a:r>
            <a:r>
              <a:rPr sz="4000" b="1" spc="-105" dirty="0">
                <a:latin typeface="Times New Roman" pitchFamily="18" charset="0"/>
                <a:cs typeface="Times New Roman" pitchFamily="18" charset="0"/>
              </a:rPr>
              <a:t>next </a:t>
            </a:r>
            <a:r>
              <a:rPr sz="4000" spc="-204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4000" spc="-190" dirty="0">
                <a:latin typeface="Times New Roman" pitchFamily="18" charset="0"/>
                <a:cs typeface="Times New Roman" pitchFamily="18" charset="0"/>
              </a:rPr>
              <a:t>allocates</a:t>
            </a:r>
            <a:r>
              <a:rPr sz="4000" spc="5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spc="-210" dirty="0">
                <a:latin typeface="Times New Roman" pitchFamily="18" charset="0"/>
                <a:cs typeface="Times New Roman" pitchFamily="18" charset="0"/>
              </a:rPr>
              <a:t>CPU</a:t>
            </a:r>
            <a:endParaRPr sz="4000" dirty="0">
              <a:latin typeface="Times New Roman" pitchFamily="18" charset="0"/>
              <a:cs typeface="Times New Roman" pitchFamily="18" charset="0"/>
            </a:endParaRPr>
          </a:p>
          <a:p>
            <a:pPr marL="927100" indent="-457200">
              <a:lnSpc>
                <a:spcPct val="100000"/>
              </a:lnSpc>
              <a:spcBef>
                <a:spcPts val="555"/>
              </a:spcBef>
              <a:buFont typeface="Arial" pitchFamily="34" charset="0"/>
              <a:buChar char="•"/>
            </a:pPr>
            <a:r>
              <a:rPr sz="4000" spc="-765" dirty="0" smtClean="0">
                <a:solidFill>
                  <a:srgbClr val="9B2C1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spc="-185" dirty="0">
                <a:latin typeface="Times New Roman" pitchFamily="18" charset="0"/>
                <a:cs typeface="Times New Roman" pitchFamily="18" charset="0"/>
              </a:rPr>
              <a:t>Sometimes </a:t>
            </a:r>
            <a:r>
              <a:rPr sz="4000" spc="-1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4000" spc="-195" dirty="0">
                <a:latin typeface="Times New Roman" pitchFamily="18" charset="0"/>
                <a:cs typeface="Times New Roman" pitchFamily="18" charset="0"/>
              </a:rPr>
              <a:t>only </a:t>
            </a:r>
            <a:r>
              <a:rPr sz="4000" spc="-145" dirty="0">
                <a:latin typeface="Times New Roman" pitchFamily="18" charset="0"/>
                <a:cs typeface="Times New Roman" pitchFamily="18" charset="0"/>
              </a:rPr>
              <a:t>scheduler </a:t>
            </a:r>
            <a:r>
              <a:rPr sz="4000" spc="-16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4000" spc="-27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4000" spc="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spc="-185" dirty="0">
                <a:latin typeface="Times New Roman" pitchFamily="18" charset="0"/>
                <a:cs typeface="Times New Roman" pitchFamily="18" charset="0"/>
              </a:rPr>
              <a:t>system</a:t>
            </a:r>
            <a:endParaRPr sz="4000" dirty="0">
              <a:latin typeface="Times New Roman" pitchFamily="18" charset="0"/>
              <a:cs typeface="Times New Roman" pitchFamily="18" charset="0"/>
            </a:endParaRPr>
          </a:p>
          <a:p>
            <a:pPr marL="584200" indent="-571500">
              <a:lnSpc>
                <a:spcPct val="100000"/>
              </a:lnSpc>
              <a:spcBef>
                <a:spcPts val="755"/>
              </a:spcBef>
              <a:buClr>
                <a:srgbClr val="D24717"/>
              </a:buClr>
              <a:buSzPct val="85135"/>
              <a:buFont typeface="Arial" pitchFamily="34" charset="0"/>
              <a:buChar char="•"/>
              <a:tabLst>
                <a:tab pos="403860" algn="l"/>
                <a:tab pos="404495" algn="l"/>
                <a:tab pos="7827009" algn="l"/>
              </a:tabLst>
            </a:pPr>
            <a:r>
              <a:rPr sz="4000" spc="-185" dirty="0">
                <a:latin typeface="Times New Roman" pitchFamily="18" charset="0"/>
                <a:cs typeface="Times New Roman" pitchFamily="18" charset="0"/>
              </a:rPr>
              <a:t>The Schedulers </a:t>
            </a:r>
            <a:r>
              <a:rPr sz="4000" spc="-170" dirty="0">
                <a:latin typeface="Times New Roman" pitchFamily="18" charset="0"/>
                <a:cs typeface="Times New Roman" pitchFamily="18" charset="0"/>
              </a:rPr>
              <a:t>will</a:t>
            </a:r>
            <a:r>
              <a:rPr sz="4000" spc="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spc="-150" dirty="0">
                <a:latin typeface="Times New Roman" pitchFamily="18" charset="0"/>
                <a:cs typeface="Times New Roman" pitchFamily="18" charset="0"/>
              </a:rPr>
              <a:t>implement</a:t>
            </a:r>
            <a:r>
              <a:rPr sz="40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spc="-195" dirty="0" smtClean="0">
                <a:latin typeface="Times New Roman" pitchFamily="18" charset="0"/>
                <a:cs typeface="Times New Roman" pitchFamily="18" charset="0"/>
              </a:rPr>
              <a:t>scheduling</a:t>
            </a:r>
            <a:r>
              <a:rPr lang="en-IN" sz="4000" spc="-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spc="-155" dirty="0" smtClean="0">
                <a:latin typeface="Times New Roman" pitchFamily="18" charset="0"/>
                <a:cs typeface="Times New Roman" pitchFamily="18" charset="0"/>
              </a:rPr>
              <a:t>policies</a:t>
            </a:r>
            <a:r>
              <a:rPr sz="4000" spc="-155" dirty="0">
                <a:latin typeface="Times New Roman" pitchFamily="18" charset="0"/>
                <a:cs typeface="Times New Roman" pitchFamily="18" charset="0"/>
              </a:rPr>
              <a:t>.</a:t>
            </a:r>
            <a:endParaRPr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387604" y="8435051"/>
            <a:ext cx="349884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">
              <a:lnSpc>
                <a:spcPts val="2335"/>
              </a:lnSpc>
            </a:pPr>
            <a:fld id="{81D60167-4931-47E6-BA6A-407CBD079E47}" type="slidenum">
              <a:rPr spc="125" dirty="0"/>
              <a:t>17</a:t>
            </a:fld>
            <a:endParaRPr spc="1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228601"/>
            <a:ext cx="6059170" cy="8899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spc="-5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Schedulers</a:t>
            </a:r>
            <a:r>
              <a:rPr sz="5700" spc="-33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(Cont.)</a:t>
            </a:r>
            <a:endParaRPr sz="57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0" y="1371600"/>
            <a:ext cx="12268200" cy="580351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ts val="3929"/>
              </a:lnSpc>
              <a:spcBef>
                <a:spcPts val="95"/>
              </a:spcBef>
              <a:buClr>
                <a:srgbClr val="D24717"/>
              </a:buClr>
              <a:buSzPct val="85294"/>
              <a:buFont typeface="Arial" pitchFamily="34" charset="0"/>
              <a:buChar char="•"/>
              <a:tabLst>
                <a:tab pos="403860" algn="l"/>
                <a:tab pos="404495" algn="l"/>
              </a:tabLst>
            </a:pPr>
            <a:r>
              <a:rPr sz="3400" b="1" spc="-10" dirty="0">
                <a:latin typeface="Times New Roman"/>
                <a:cs typeface="Times New Roman"/>
              </a:rPr>
              <a:t>Short-term </a:t>
            </a:r>
            <a:r>
              <a:rPr sz="3400" b="1" spc="15" dirty="0">
                <a:latin typeface="Times New Roman"/>
                <a:cs typeface="Times New Roman"/>
              </a:rPr>
              <a:t>scheduler </a:t>
            </a:r>
            <a:r>
              <a:rPr sz="3400" spc="-215" dirty="0">
                <a:latin typeface="Times New Roman"/>
                <a:cs typeface="Times New Roman"/>
              </a:rPr>
              <a:t>is </a:t>
            </a:r>
            <a:r>
              <a:rPr sz="3400" spc="-204" dirty="0">
                <a:latin typeface="Times New Roman"/>
                <a:cs typeface="Times New Roman"/>
              </a:rPr>
              <a:t>invoked </a:t>
            </a:r>
            <a:r>
              <a:rPr sz="3400" spc="-180" dirty="0">
                <a:latin typeface="Times New Roman"/>
                <a:cs typeface="Times New Roman"/>
              </a:rPr>
              <a:t>very </a:t>
            </a:r>
            <a:r>
              <a:rPr sz="3400" spc="-140" dirty="0">
                <a:latin typeface="Times New Roman"/>
                <a:cs typeface="Times New Roman"/>
              </a:rPr>
              <a:t>frequently</a:t>
            </a:r>
            <a:r>
              <a:rPr sz="3400" spc="114" dirty="0">
                <a:latin typeface="Times New Roman"/>
                <a:cs typeface="Times New Roman"/>
              </a:rPr>
              <a:t> </a:t>
            </a:r>
            <a:r>
              <a:rPr sz="3400" spc="-160" dirty="0">
                <a:latin typeface="Times New Roman"/>
                <a:cs typeface="Times New Roman"/>
              </a:rPr>
              <a:t>(milliseconds)</a:t>
            </a:r>
            <a:endParaRPr sz="3400" dirty="0">
              <a:latin typeface="Times New Roman"/>
              <a:cs typeface="Times New Roman"/>
            </a:endParaRPr>
          </a:p>
          <a:p>
            <a:pPr marL="403860">
              <a:lnSpc>
                <a:spcPts val="3929"/>
              </a:lnSpc>
            </a:pPr>
            <a:r>
              <a:rPr lang="en-IN" sz="3400" spc="-5" dirty="0" smtClean="0">
                <a:latin typeface="Symbol"/>
                <a:cs typeface="Symbol"/>
              </a:rPr>
              <a:t>                                                                      </a:t>
            </a:r>
            <a:r>
              <a:rPr sz="3400" spc="-5" dirty="0" smtClean="0">
                <a:latin typeface="Symbol"/>
                <a:cs typeface="Symbol"/>
              </a:rPr>
              <a:t></a:t>
            </a:r>
            <a:r>
              <a:rPr sz="3400" spc="-5" dirty="0" smtClean="0">
                <a:latin typeface="Times New Roman"/>
                <a:cs typeface="Times New Roman"/>
              </a:rPr>
              <a:t> </a:t>
            </a:r>
            <a:r>
              <a:rPr sz="3400" spc="-135" dirty="0">
                <a:latin typeface="Times New Roman"/>
                <a:cs typeface="Times New Roman"/>
              </a:rPr>
              <a:t>(must </a:t>
            </a:r>
            <a:r>
              <a:rPr sz="3400" spc="-160" dirty="0">
                <a:latin typeface="Times New Roman"/>
                <a:cs typeface="Times New Roman"/>
              </a:rPr>
              <a:t>be</a:t>
            </a:r>
            <a:r>
              <a:rPr sz="3400" spc="-140" dirty="0">
                <a:latin typeface="Times New Roman"/>
                <a:cs typeface="Times New Roman"/>
              </a:rPr>
              <a:t> </a:t>
            </a:r>
            <a:r>
              <a:rPr sz="3400" spc="-170" dirty="0">
                <a:latin typeface="Times New Roman"/>
                <a:cs typeface="Times New Roman"/>
              </a:rPr>
              <a:t>fast)</a:t>
            </a:r>
            <a:endParaRPr sz="3400" dirty="0">
              <a:latin typeface="Times New Roman"/>
              <a:cs typeface="Times New Roman"/>
            </a:endParaRPr>
          </a:p>
          <a:p>
            <a:pPr marL="469900" marR="528320" indent="-457200">
              <a:lnSpc>
                <a:spcPts val="3779"/>
              </a:lnSpc>
              <a:spcBef>
                <a:spcPts val="2540"/>
              </a:spcBef>
              <a:buClr>
                <a:srgbClr val="D24717"/>
              </a:buClr>
              <a:buSzPct val="85294"/>
              <a:buFont typeface="Arial" pitchFamily="34" charset="0"/>
              <a:buChar char="•"/>
              <a:tabLst>
                <a:tab pos="403860" algn="l"/>
                <a:tab pos="404495" algn="l"/>
              </a:tabLst>
            </a:pPr>
            <a:r>
              <a:rPr sz="3400" b="1" spc="-35" dirty="0">
                <a:latin typeface="Times New Roman"/>
                <a:cs typeface="Times New Roman"/>
              </a:rPr>
              <a:t>Long-term </a:t>
            </a:r>
            <a:r>
              <a:rPr sz="3400" b="1" spc="15" dirty="0">
                <a:latin typeface="Times New Roman"/>
                <a:cs typeface="Times New Roman"/>
              </a:rPr>
              <a:t>scheduler </a:t>
            </a:r>
            <a:r>
              <a:rPr sz="3400" spc="-215" dirty="0">
                <a:latin typeface="Times New Roman"/>
                <a:cs typeface="Times New Roman"/>
              </a:rPr>
              <a:t>is </a:t>
            </a:r>
            <a:r>
              <a:rPr sz="3400" spc="-204" dirty="0">
                <a:latin typeface="Times New Roman"/>
                <a:cs typeface="Times New Roman"/>
              </a:rPr>
              <a:t>invoked </a:t>
            </a:r>
            <a:r>
              <a:rPr sz="3400" spc="-180" dirty="0">
                <a:latin typeface="Times New Roman"/>
                <a:cs typeface="Times New Roman"/>
              </a:rPr>
              <a:t>very </a:t>
            </a:r>
            <a:r>
              <a:rPr sz="3400" spc="-145" dirty="0">
                <a:latin typeface="Times New Roman"/>
                <a:cs typeface="Times New Roman"/>
              </a:rPr>
              <a:t>infrequently </a:t>
            </a:r>
            <a:r>
              <a:rPr sz="3400" spc="-135" dirty="0">
                <a:latin typeface="Times New Roman"/>
                <a:cs typeface="Times New Roman"/>
              </a:rPr>
              <a:t>(seconds,  minutes) </a:t>
            </a:r>
            <a:r>
              <a:rPr sz="3400" spc="-5" dirty="0">
                <a:latin typeface="Symbol"/>
                <a:cs typeface="Symbol"/>
              </a:rPr>
              <a:t></a:t>
            </a:r>
            <a:r>
              <a:rPr sz="3400" spc="-5" dirty="0">
                <a:latin typeface="Times New Roman"/>
                <a:cs typeface="Times New Roman"/>
              </a:rPr>
              <a:t> </a:t>
            </a:r>
            <a:r>
              <a:rPr sz="3400" spc="-240" dirty="0">
                <a:latin typeface="Times New Roman"/>
                <a:cs typeface="Times New Roman"/>
              </a:rPr>
              <a:t>(may </a:t>
            </a:r>
            <a:r>
              <a:rPr sz="3400" spc="-160" dirty="0">
                <a:latin typeface="Times New Roman"/>
                <a:cs typeface="Times New Roman"/>
              </a:rPr>
              <a:t>be</a:t>
            </a:r>
            <a:r>
              <a:rPr sz="3400" spc="10" dirty="0">
                <a:latin typeface="Times New Roman"/>
                <a:cs typeface="Times New Roman"/>
              </a:rPr>
              <a:t> </a:t>
            </a:r>
            <a:r>
              <a:rPr sz="3400" spc="-180" dirty="0">
                <a:latin typeface="Times New Roman"/>
                <a:cs typeface="Times New Roman"/>
              </a:rPr>
              <a:t>slow)</a:t>
            </a:r>
            <a:endParaRPr sz="34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2085"/>
              </a:spcBef>
              <a:buClr>
                <a:srgbClr val="D24717"/>
              </a:buClr>
              <a:buSzPct val="85294"/>
              <a:buFont typeface="Arial" pitchFamily="34" charset="0"/>
              <a:buChar char="•"/>
              <a:tabLst>
                <a:tab pos="403860" algn="l"/>
                <a:tab pos="404495" algn="l"/>
              </a:tabLst>
            </a:pPr>
            <a:r>
              <a:rPr sz="3400" spc="-170" dirty="0">
                <a:latin typeface="Times New Roman"/>
                <a:cs typeface="Times New Roman"/>
              </a:rPr>
              <a:t>The </a:t>
            </a:r>
            <a:r>
              <a:rPr sz="3400" spc="-105" dirty="0">
                <a:latin typeface="Times New Roman"/>
                <a:cs typeface="Times New Roman"/>
              </a:rPr>
              <a:t>long-term </a:t>
            </a:r>
            <a:r>
              <a:rPr sz="3400" spc="-140" dirty="0">
                <a:latin typeface="Times New Roman"/>
                <a:cs typeface="Times New Roman"/>
              </a:rPr>
              <a:t>scheduler </a:t>
            </a:r>
            <a:r>
              <a:rPr sz="3400" spc="-125" dirty="0">
                <a:latin typeface="Times New Roman"/>
                <a:cs typeface="Times New Roman"/>
              </a:rPr>
              <a:t>controls </a:t>
            </a:r>
            <a:r>
              <a:rPr sz="3400" spc="-100" dirty="0">
                <a:latin typeface="Times New Roman"/>
                <a:cs typeface="Times New Roman"/>
              </a:rPr>
              <a:t>the </a:t>
            </a:r>
            <a:r>
              <a:rPr sz="3400" b="1" i="1" spc="-415" dirty="0">
                <a:latin typeface="Times New Roman"/>
                <a:cs typeface="Times New Roman"/>
              </a:rPr>
              <a:t>degree </a:t>
            </a:r>
            <a:r>
              <a:rPr sz="3400" b="1" i="1" spc="-300" dirty="0">
                <a:latin typeface="Times New Roman"/>
                <a:cs typeface="Times New Roman"/>
              </a:rPr>
              <a:t>of</a:t>
            </a:r>
            <a:r>
              <a:rPr sz="3400" b="1" i="1" spc="25" dirty="0">
                <a:latin typeface="Times New Roman"/>
                <a:cs typeface="Times New Roman"/>
              </a:rPr>
              <a:t> </a:t>
            </a:r>
            <a:r>
              <a:rPr sz="3400" b="1" i="1" spc="-340" dirty="0" smtClean="0">
                <a:latin typeface="Times New Roman"/>
                <a:cs typeface="Times New Roman"/>
              </a:rPr>
              <a:t>multiprogramming</a:t>
            </a:r>
            <a:r>
              <a:rPr lang="en-IN" sz="3400" b="1" i="1" spc="-340" dirty="0" smtClean="0">
                <a:latin typeface="Times New Roman"/>
                <a:cs typeface="Times New Roman"/>
              </a:rPr>
              <a:t>.</a:t>
            </a:r>
            <a:endParaRPr sz="3400" b="1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2280"/>
              </a:spcBef>
              <a:buClr>
                <a:srgbClr val="D24717"/>
              </a:buClr>
              <a:buSzPct val="85294"/>
              <a:buFont typeface="Arial" pitchFamily="34" charset="0"/>
              <a:buChar char="•"/>
              <a:tabLst>
                <a:tab pos="403860" algn="l"/>
                <a:tab pos="404495" algn="l"/>
              </a:tabLst>
            </a:pPr>
            <a:r>
              <a:rPr sz="3400" spc="-180" dirty="0">
                <a:latin typeface="Times New Roman"/>
                <a:cs typeface="Times New Roman"/>
              </a:rPr>
              <a:t>Processes </a:t>
            </a:r>
            <a:r>
              <a:rPr sz="3400" spc="-210" dirty="0">
                <a:latin typeface="Times New Roman"/>
                <a:cs typeface="Times New Roman"/>
              </a:rPr>
              <a:t>can </a:t>
            </a:r>
            <a:r>
              <a:rPr sz="3400" spc="-155" dirty="0">
                <a:latin typeface="Times New Roman"/>
                <a:cs typeface="Times New Roman"/>
              </a:rPr>
              <a:t>be </a:t>
            </a:r>
            <a:r>
              <a:rPr sz="3400" spc="-140" dirty="0">
                <a:latin typeface="Times New Roman"/>
                <a:cs typeface="Times New Roman"/>
              </a:rPr>
              <a:t>described </a:t>
            </a:r>
            <a:r>
              <a:rPr sz="3400" spc="-270" dirty="0">
                <a:latin typeface="Times New Roman"/>
                <a:cs typeface="Times New Roman"/>
              </a:rPr>
              <a:t>as</a:t>
            </a:r>
            <a:r>
              <a:rPr sz="3400" spc="254" dirty="0">
                <a:latin typeface="Times New Roman"/>
                <a:cs typeface="Times New Roman"/>
              </a:rPr>
              <a:t> </a:t>
            </a:r>
            <a:r>
              <a:rPr sz="3400" spc="-80" dirty="0">
                <a:latin typeface="Times New Roman"/>
                <a:cs typeface="Times New Roman"/>
              </a:rPr>
              <a:t>either:</a:t>
            </a:r>
            <a:endParaRPr sz="3400" dirty="0">
              <a:latin typeface="Times New Roman"/>
              <a:cs typeface="Times New Roman"/>
            </a:endParaRPr>
          </a:p>
          <a:p>
            <a:pPr marL="927100" marR="1573530" lvl="1" indent="-457200">
              <a:lnSpc>
                <a:spcPts val="3350"/>
              </a:lnSpc>
              <a:spcBef>
                <a:spcPts val="575"/>
              </a:spcBef>
              <a:buClr>
                <a:srgbClr val="9B2C1F"/>
              </a:buClr>
              <a:buSzPct val="85483"/>
              <a:buFont typeface="Arial" pitchFamily="34" charset="0"/>
              <a:buChar char="•"/>
              <a:tabLst>
                <a:tab pos="795655" algn="l"/>
                <a:tab pos="796290" algn="l"/>
              </a:tabLst>
            </a:pPr>
            <a:r>
              <a:rPr sz="3100" b="1" spc="85" dirty="0">
                <a:latin typeface="Times New Roman"/>
                <a:cs typeface="Times New Roman"/>
              </a:rPr>
              <a:t>I/O-bound </a:t>
            </a:r>
            <a:r>
              <a:rPr sz="3100" b="1" spc="5" dirty="0">
                <a:latin typeface="Times New Roman"/>
                <a:cs typeface="Times New Roman"/>
              </a:rPr>
              <a:t>process </a:t>
            </a:r>
            <a:r>
              <a:rPr sz="3100" spc="-5" dirty="0">
                <a:latin typeface="Times New Roman"/>
                <a:cs typeface="Times New Roman"/>
              </a:rPr>
              <a:t>– </a:t>
            </a:r>
            <a:r>
              <a:rPr sz="3100" spc="-170" dirty="0">
                <a:latin typeface="Times New Roman"/>
                <a:cs typeface="Times New Roman"/>
              </a:rPr>
              <a:t>spends </a:t>
            </a:r>
            <a:r>
              <a:rPr sz="3100" spc="-114" dirty="0">
                <a:latin typeface="Times New Roman"/>
                <a:cs typeface="Times New Roman"/>
              </a:rPr>
              <a:t>more </a:t>
            </a:r>
            <a:r>
              <a:rPr sz="3100" spc="-105" dirty="0">
                <a:latin typeface="Times New Roman"/>
                <a:cs typeface="Times New Roman"/>
              </a:rPr>
              <a:t>time </a:t>
            </a:r>
            <a:r>
              <a:rPr sz="3100" spc="-165" dirty="0">
                <a:latin typeface="Times New Roman"/>
                <a:cs typeface="Times New Roman"/>
              </a:rPr>
              <a:t>doing </a:t>
            </a:r>
            <a:r>
              <a:rPr sz="3100" spc="155" dirty="0">
                <a:latin typeface="Times New Roman"/>
                <a:cs typeface="Times New Roman"/>
              </a:rPr>
              <a:t>I/O</a:t>
            </a:r>
            <a:r>
              <a:rPr sz="3100" spc="25" dirty="0">
                <a:latin typeface="Times New Roman"/>
                <a:cs typeface="Times New Roman"/>
              </a:rPr>
              <a:t> </a:t>
            </a:r>
            <a:r>
              <a:rPr sz="3100" spc="-135" dirty="0">
                <a:latin typeface="Times New Roman"/>
                <a:cs typeface="Times New Roman"/>
              </a:rPr>
              <a:t>than  </a:t>
            </a:r>
            <a:r>
              <a:rPr sz="3100" spc="-120" dirty="0">
                <a:latin typeface="Times New Roman"/>
                <a:cs typeface="Times New Roman"/>
              </a:rPr>
              <a:t>computations, </a:t>
            </a:r>
            <a:r>
              <a:rPr sz="3100" spc="-225" dirty="0">
                <a:latin typeface="Times New Roman"/>
                <a:cs typeface="Times New Roman"/>
              </a:rPr>
              <a:t>many </a:t>
            </a:r>
            <a:r>
              <a:rPr sz="3100" spc="-80" dirty="0">
                <a:latin typeface="Times New Roman"/>
                <a:cs typeface="Times New Roman"/>
              </a:rPr>
              <a:t>short </a:t>
            </a:r>
            <a:r>
              <a:rPr sz="3100" spc="-175" dirty="0">
                <a:latin typeface="Times New Roman"/>
                <a:cs typeface="Times New Roman"/>
              </a:rPr>
              <a:t>CPU</a:t>
            </a:r>
            <a:r>
              <a:rPr sz="3100" spc="55" dirty="0">
                <a:latin typeface="Times New Roman"/>
                <a:cs typeface="Times New Roman"/>
              </a:rPr>
              <a:t> </a:t>
            </a:r>
            <a:r>
              <a:rPr sz="3100" spc="-114" dirty="0">
                <a:latin typeface="Times New Roman"/>
                <a:cs typeface="Times New Roman"/>
              </a:rPr>
              <a:t>bursts</a:t>
            </a:r>
            <a:endParaRPr sz="3100" dirty="0">
              <a:latin typeface="Times New Roman"/>
              <a:cs typeface="Times New Roman"/>
            </a:endParaRPr>
          </a:p>
          <a:p>
            <a:pPr marL="927100" marR="130175" lvl="1" indent="-457200">
              <a:lnSpc>
                <a:spcPts val="3350"/>
              </a:lnSpc>
              <a:spcBef>
                <a:spcPts val="500"/>
              </a:spcBef>
              <a:buClr>
                <a:srgbClr val="9B2C1F"/>
              </a:buClr>
              <a:buSzPct val="85483"/>
              <a:buFont typeface="Arial" pitchFamily="34" charset="0"/>
              <a:buChar char="•"/>
              <a:tabLst>
                <a:tab pos="795655" algn="l"/>
                <a:tab pos="796290" algn="l"/>
              </a:tabLst>
            </a:pPr>
            <a:r>
              <a:rPr sz="3100" b="1" spc="-30" dirty="0">
                <a:latin typeface="Times New Roman"/>
                <a:cs typeface="Times New Roman"/>
              </a:rPr>
              <a:t>CPU-bound </a:t>
            </a:r>
            <a:r>
              <a:rPr sz="3100" b="1" spc="5" dirty="0">
                <a:latin typeface="Times New Roman"/>
                <a:cs typeface="Times New Roman"/>
              </a:rPr>
              <a:t>process </a:t>
            </a:r>
            <a:r>
              <a:rPr sz="3100" spc="-5" dirty="0">
                <a:latin typeface="Times New Roman"/>
                <a:cs typeface="Times New Roman"/>
              </a:rPr>
              <a:t>– </a:t>
            </a:r>
            <a:r>
              <a:rPr sz="3100" spc="-170" dirty="0">
                <a:latin typeface="Times New Roman"/>
                <a:cs typeface="Times New Roman"/>
              </a:rPr>
              <a:t>spends </a:t>
            </a:r>
            <a:r>
              <a:rPr sz="3100" spc="-114" dirty="0">
                <a:latin typeface="Times New Roman"/>
                <a:cs typeface="Times New Roman"/>
              </a:rPr>
              <a:t>more </a:t>
            </a:r>
            <a:r>
              <a:rPr sz="3100" spc="-105" dirty="0">
                <a:latin typeface="Times New Roman"/>
                <a:cs typeface="Times New Roman"/>
              </a:rPr>
              <a:t>time </a:t>
            </a:r>
            <a:r>
              <a:rPr sz="3100" spc="-165" dirty="0">
                <a:latin typeface="Times New Roman"/>
                <a:cs typeface="Times New Roman"/>
              </a:rPr>
              <a:t>doing </a:t>
            </a:r>
            <a:r>
              <a:rPr sz="3100" spc="-125" dirty="0">
                <a:latin typeface="Times New Roman"/>
                <a:cs typeface="Times New Roman"/>
              </a:rPr>
              <a:t>computations; </a:t>
            </a:r>
            <a:r>
              <a:rPr sz="3100" spc="-195" dirty="0">
                <a:latin typeface="Times New Roman"/>
                <a:cs typeface="Times New Roman"/>
              </a:rPr>
              <a:t>few  </a:t>
            </a:r>
            <a:r>
              <a:rPr sz="3100" spc="-160" dirty="0">
                <a:latin typeface="Times New Roman"/>
                <a:cs typeface="Times New Roman"/>
              </a:rPr>
              <a:t>very </a:t>
            </a:r>
            <a:r>
              <a:rPr sz="3100" spc="-165" dirty="0">
                <a:latin typeface="Times New Roman"/>
                <a:cs typeface="Times New Roman"/>
              </a:rPr>
              <a:t>long </a:t>
            </a:r>
            <a:r>
              <a:rPr sz="3100" spc="-175" dirty="0">
                <a:latin typeface="Times New Roman"/>
                <a:cs typeface="Times New Roman"/>
              </a:rPr>
              <a:t>CPU</a:t>
            </a:r>
            <a:r>
              <a:rPr sz="3100" spc="75" dirty="0">
                <a:latin typeface="Times New Roman"/>
                <a:cs typeface="Times New Roman"/>
              </a:rPr>
              <a:t> </a:t>
            </a:r>
            <a:r>
              <a:rPr sz="3100" spc="-114" dirty="0">
                <a:latin typeface="Times New Roman"/>
                <a:cs typeface="Times New Roman"/>
              </a:rPr>
              <a:t>bursts</a:t>
            </a:r>
            <a:endParaRPr sz="31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387604" y="8435051"/>
            <a:ext cx="349884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">
              <a:lnSpc>
                <a:spcPts val="2335"/>
              </a:lnSpc>
            </a:pPr>
            <a:fld id="{81D60167-4931-47E6-BA6A-407CBD079E47}" type="slidenum">
              <a:rPr spc="125" dirty="0"/>
              <a:t>18</a:t>
            </a:fld>
            <a:endParaRPr spc="1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1935" y="197866"/>
            <a:ext cx="10041890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204" dirty="0">
                <a:latin typeface="Times New Roman" pitchFamily="18" charset="0"/>
                <a:cs typeface="Times New Roman" pitchFamily="18" charset="0"/>
              </a:rPr>
              <a:t>Addition </a:t>
            </a:r>
            <a:r>
              <a:rPr b="1" spc="-225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b="1" spc="-25" dirty="0">
                <a:latin typeface="Times New Roman" pitchFamily="18" charset="0"/>
                <a:cs typeface="Times New Roman" pitchFamily="18" charset="0"/>
              </a:rPr>
              <a:t>Medium </a:t>
            </a:r>
            <a:r>
              <a:rPr b="1" spc="-335" dirty="0">
                <a:latin typeface="Times New Roman" pitchFamily="18" charset="0"/>
                <a:cs typeface="Times New Roman" pitchFamily="18" charset="0"/>
              </a:rPr>
              <a:t>Term</a:t>
            </a:r>
            <a:r>
              <a:rPr b="1" spc="-6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spc="-75" dirty="0">
                <a:latin typeface="Times New Roman" pitchFamily="18" charset="0"/>
                <a:cs typeface="Times New Roman" pitchFamily="18" charset="0"/>
              </a:rPr>
              <a:t>Scheduling</a:t>
            </a:r>
          </a:p>
        </p:txBody>
      </p:sp>
      <p:sp>
        <p:nvSpPr>
          <p:cNvPr id="3" name="object 3"/>
          <p:cNvSpPr/>
          <p:nvPr/>
        </p:nvSpPr>
        <p:spPr>
          <a:xfrm>
            <a:off x="914400" y="3505200"/>
            <a:ext cx="12496800" cy="502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2400" y="1282446"/>
            <a:ext cx="13258800" cy="17203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marR="5080" indent="-457200">
              <a:lnSpc>
                <a:spcPct val="100000"/>
              </a:lnSpc>
              <a:spcBef>
                <a:spcPts val="95"/>
              </a:spcBef>
              <a:buFont typeface="Arial" pitchFamily="34" charset="0"/>
              <a:buChar char="•"/>
              <a:tabLst>
                <a:tab pos="404495" algn="l"/>
                <a:tab pos="5513070" algn="l"/>
              </a:tabLst>
            </a:pPr>
            <a:r>
              <a:rPr sz="3700" b="1" dirty="0" smtClean="0">
                <a:latin typeface="Times New Roman"/>
                <a:cs typeface="Times New Roman"/>
              </a:rPr>
              <a:t>Medium-term</a:t>
            </a:r>
            <a:r>
              <a:rPr sz="3700" b="1" spc="-45" dirty="0" smtClean="0">
                <a:latin typeface="Times New Roman"/>
                <a:cs typeface="Times New Roman"/>
              </a:rPr>
              <a:t> </a:t>
            </a:r>
            <a:r>
              <a:rPr sz="3700" b="1" spc="15" dirty="0">
                <a:latin typeface="Times New Roman"/>
                <a:cs typeface="Times New Roman"/>
              </a:rPr>
              <a:t>scheduler	</a:t>
            </a:r>
            <a:r>
              <a:rPr sz="3700" spc="-65" dirty="0">
                <a:latin typeface="Times New Roman"/>
                <a:cs typeface="Times New Roman"/>
              </a:rPr>
              <a:t>(or </a:t>
            </a:r>
            <a:r>
              <a:rPr sz="3700" spc="-180" dirty="0">
                <a:latin typeface="Times New Roman"/>
                <a:cs typeface="Times New Roman"/>
              </a:rPr>
              <a:t>job </a:t>
            </a:r>
            <a:r>
              <a:rPr sz="3700" spc="-145" dirty="0">
                <a:latin typeface="Times New Roman"/>
                <a:cs typeface="Times New Roman"/>
              </a:rPr>
              <a:t>scheduler) </a:t>
            </a:r>
            <a:r>
              <a:rPr sz="3700" spc="-5" dirty="0">
                <a:latin typeface="Times New Roman"/>
                <a:cs typeface="Times New Roman"/>
              </a:rPr>
              <a:t>– </a:t>
            </a:r>
            <a:r>
              <a:rPr sz="3700" spc="-204" dirty="0">
                <a:latin typeface="Times New Roman"/>
                <a:cs typeface="Times New Roman"/>
              </a:rPr>
              <a:t>removes  </a:t>
            </a:r>
            <a:r>
              <a:rPr sz="3700" spc="-180" dirty="0">
                <a:latin typeface="Times New Roman"/>
                <a:cs typeface="Times New Roman"/>
              </a:rPr>
              <a:t>process </a:t>
            </a:r>
            <a:r>
              <a:rPr sz="3700" spc="-165" dirty="0">
                <a:latin typeface="Times New Roman"/>
                <a:cs typeface="Times New Roman"/>
              </a:rPr>
              <a:t>from memory </a:t>
            </a:r>
            <a:r>
              <a:rPr sz="3700" spc="-225" dirty="0">
                <a:latin typeface="Times New Roman"/>
                <a:cs typeface="Times New Roman"/>
              </a:rPr>
              <a:t>so </a:t>
            </a:r>
            <a:r>
              <a:rPr sz="3700" spc="-120" dirty="0">
                <a:latin typeface="Times New Roman"/>
                <a:cs typeface="Times New Roman"/>
              </a:rPr>
              <a:t>that </a:t>
            </a:r>
            <a:r>
              <a:rPr sz="3700" spc="-140" dirty="0">
                <a:latin typeface="Times New Roman"/>
                <a:cs typeface="Times New Roman"/>
              </a:rPr>
              <a:t>reduce </a:t>
            </a:r>
            <a:r>
              <a:rPr sz="3700" spc="-110" dirty="0">
                <a:latin typeface="Times New Roman"/>
                <a:cs typeface="Times New Roman"/>
              </a:rPr>
              <a:t>the </a:t>
            </a:r>
            <a:r>
              <a:rPr sz="3700" spc="-140" dirty="0">
                <a:latin typeface="Times New Roman"/>
                <a:cs typeface="Times New Roman"/>
              </a:rPr>
              <a:t>degree </a:t>
            </a:r>
            <a:r>
              <a:rPr sz="3700" spc="-220" dirty="0">
                <a:latin typeface="Times New Roman"/>
                <a:cs typeface="Times New Roman"/>
              </a:rPr>
              <a:t>of  </a:t>
            </a:r>
            <a:r>
              <a:rPr sz="3700" spc="-165" dirty="0">
                <a:latin typeface="Times New Roman"/>
                <a:cs typeface="Times New Roman"/>
              </a:rPr>
              <a:t>multiprogramming. Later, </a:t>
            </a:r>
            <a:r>
              <a:rPr sz="3700" spc="-65" dirty="0">
                <a:latin typeface="Times New Roman"/>
                <a:cs typeface="Times New Roman"/>
              </a:rPr>
              <a:t>it </a:t>
            </a:r>
            <a:r>
              <a:rPr sz="3700" spc="-130" dirty="0">
                <a:latin typeface="Times New Roman"/>
                <a:cs typeface="Times New Roman"/>
              </a:rPr>
              <a:t>reintroduces </a:t>
            </a:r>
            <a:r>
              <a:rPr sz="3700" spc="-170" dirty="0">
                <a:latin typeface="Times New Roman"/>
                <a:cs typeface="Times New Roman"/>
              </a:rPr>
              <a:t>in </a:t>
            </a:r>
            <a:r>
              <a:rPr sz="3700" spc="-220" dirty="0">
                <a:latin typeface="Times New Roman"/>
                <a:cs typeface="Times New Roman"/>
              </a:rPr>
              <a:t>main </a:t>
            </a:r>
            <a:r>
              <a:rPr sz="3700" spc="-170" dirty="0">
                <a:latin typeface="Times New Roman"/>
                <a:cs typeface="Times New Roman"/>
              </a:rPr>
              <a:t>memory.  </a:t>
            </a:r>
            <a:r>
              <a:rPr sz="3700" spc="-25" dirty="0">
                <a:latin typeface="Times New Roman"/>
                <a:cs typeface="Times New Roman"/>
              </a:rPr>
              <a:t>i.e, </a:t>
            </a:r>
            <a:r>
              <a:rPr sz="3700" spc="-65" dirty="0">
                <a:latin typeface="Times New Roman"/>
                <a:cs typeface="Times New Roman"/>
              </a:rPr>
              <a:t>it </a:t>
            </a:r>
            <a:r>
              <a:rPr sz="3700" spc="-195" dirty="0">
                <a:latin typeface="Times New Roman"/>
                <a:cs typeface="Times New Roman"/>
              </a:rPr>
              <a:t>takes </a:t>
            </a:r>
            <a:r>
              <a:rPr sz="3700" spc="-165" dirty="0">
                <a:latin typeface="Times New Roman"/>
                <a:cs typeface="Times New Roman"/>
              </a:rPr>
              <a:t>care </a:t>
            </a:r>
            <a:r>
              <a:rPr sz="3700" spc="-220" dirty="0">
                <a:latin typeface="Times New Roman"/>
                <a:cs typeface="Times New Roman"/>
              </a:rPr>
              <a:t>of </a:t>
            </a:r>
            <a:r>
              <a:rPr sz="3700" spc="-240" dirty="0">
                <a:latin typeface="Times New Roman"/>
                <a:cs typeface="Times New Roman"/>
              </a:rPr>
              <a:t>swapping</a:t>
            </a:r>
            <a:r>
              <a:rPr sz="3700" spc="20" dirty="0">
                <a:latin typeface="Times New Roman"/>
                <a:cs typeface="Times New Roman"/>
              </a:rPr>
              <a:t> </a:t>
            </a:r>
            <a:r>
              <a:rPr sz="3700" spc="-180" dirty="0">
                <a:latin typeface="Times New Roman"/>
                <a:cs typeface="Times New Roman"/>
              </a:rPr>
              <a:t>process</a:t>
            </a:r>
            <a:endParaRPr sz="37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387604" y="8435051"/>
            <a:ext cx="349884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">
              <a:lnSpc>
                <a:spcPts val="2335"/>
              </a:lnSpc>
            </a:pPr>
            <a:fld id="{81D60167-4931-47E6-BA6A-407CBD079E47}" type="slidenum">
              <a:rPr spc="125" dirty="0"/>
              <a:t>19</a:t>
            </a:fld>
            <a:endParaRPr spc="1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3859" y="0"/>
            <a:ext cx="2751455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spc="-85" dirty="0">
                <a:latin typeface="Trebuchet MS"/>
                <a:cs typeface="Trebuchet MS"/>
              </a:rPr>
              <a:t>Con</a:t>
            </a:r>
            <a:r>
              <a:rPr sz="5700" spc="-615" dirty="0">
                <a:latin typeface="Trebuchet MS"/>
                <a:cs typeface="Trebuchet MS"/>
              </a:rPr>
              <a:t>t</a:t>
            </a:r>
            <a:r>
              <a:rPr sz="5700" spc="-85" dirty="0">
                <a:latin typeface="Trebuchet MS"/>
                <a:cs typeface="Trebuchet MS"/>
              </a:rPr>
              <a:t>ents</a:t>
            </a:r>
            <a:endParaRPr sz="57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2280" y="1752599"/>
            <a:ext cx="11348720" cy="501804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890"/>
              </a:spcBef>
              <a:buClr>
                <a:srgbClr val="D24717"/>
              </a:buClr>
              <a:buSzPct val="85294"/>
              <a:buFont typeface="Arial" pitchFamily="34" charset="0"/>
              <a:buChar char="•"/>
              <a:tabLst>
                <a:tab pos="501650" algn="l"/>
                <a:tab pos="502284" algn="l"/>
              </a:tabLst>
            </a:pPr>
            <a:r>
              <a:rPr sz="3400" spc="-5" dirty="0">
                <a:latin typeface="Times New Roman"/>
                <a:cs typeface="Times New Roman"/>
              </a:rPr>
              <a:t>Process</a:t>
            </a:r>
            <a:r>
              <a:rPr sz="3400" spc="10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Concepts</a:t>
            </a:r>
          </a:p>
          <a:p>
            <a:pPr marL="609600" indent="-596900">
              <a:lnSpc>
                <a:spcPct val="100000"/>
              </a:lnSpc>
              <a:spcBef>
                <a:spcPts val="795"/>
              </a:spcBef>
              <a:buClr>
                <a:srgbClr val="D24717"/>
              </a:buClr>
              <a:buSzPct val="85294"/>
              <a:buFont typeface="Arial" pitchFamily="34" charset="0"/>
              <a:buChar char="•"/>
              <a:tabLst>
                <a:tab pos="609600" algn="l"/>
                <a:tab pos="610235" algn="l"/>
              </a:tabLst>
            </a:pPr>
            <a:r>
              <a:rPr sz="3400" spc="-5" dirty="0">
                <a:latin typeface="Times New Roman"/>
                <a:cs typeface="Times New Roman"/>
              </a:rPr>
              <a:t>Process</a:t>
            </a:r>
            <a:r>
              <a:rPr sz="3400" spc="10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Scheduling</a:t>
            </a:r>
          </a:p>
          <a:p>
            <a:pPr marL="609600" indent="-596900">
              <a:lnSpc>
                <a:spcPct val="100000"/>
              </a:lnSpc>
              <a:spcBef>
                <a:spcPts val="805"/>
              </a:spcBef>
              <a:buClr>
                <a:srgbClr val="D24717"/>
              </a:buClr>
              <a:buSzPct val="85294"/>
              <a:buFont typeface="Arial" pitchFamily="34" charset="0"/>
              <a:buChar char="•"/>
              <a:tabLst>
                <a:tab pos="609600" algn="l"/>
                <a:tab pos="610235" algn="l"/>
              </a:tabLst>
            </a:pPr>
            <a:r>
              <a:rPr sz="3400" spc="-5" dirty="0">
                <a:latin typeface="Times New Roman"/>
                <a:cs typeface="Times New Roman"/>
              </a:rPr>
              <a:t>Operations on</a:t>
            </a:r>
            <a:r>
              <a:rPr sz="3400" dirty="0"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Times New Roman"/>
                <a:cs typeface="Times New Roman"/>
              </a:rPr>
              <a:t>Process</a:t>
            </a:r>
            <a:endParaRPr sz="3400" dirty="0">
              <a:latin typeface="Times New Roman"/>
              <a:cs typeface="Times New Roman"/>
            </a:endParaRPr>
          </a:p>
          <a:p>
            <a:pPr marL="609600" indent="-596900">
              <a:lnSpc>
                <a:spcPct val="100000"/>
              </a:lnSpc>
              <a:spcBef>
                <a:spcPts val="805"/>
              </a:spcBef>
              <a:buClr>
                <a:srgbClr val="D24717"/>
              </a:buClr>
              <a:buSzPct val="85294"/>
              <a:buFont typeface="Arial" pitchFamily="34" charset="0"/>
              <a:buChar char="•"/>
              <a:tabLst>
                <a:tab pos="609600" algn="l"/>
                <a:tab pos="610235" algn="l"/>
              </a:tabLst>
            </a:pPr>
            <a:r>
              <a:rPr sz="3400" spc="-15" dirty="0">
                <a:latin typeface="Times New Roman"/>
                <a:cs typeface="Times New Roman"/>
              </a:rPr>
              <a:t>Inter- </a:t>
            </a:r>
            <a:r>
              <a:rPr sz="3400" spc="-5" dirty="0">
                <a:latin typeface="Times New Roman"/>
                <a:cs typeface="Times New Roman"/>
              </a:rPr>
              <a:t>Process</a:t>
            </a:r>
            <a:r>
              <a:rPr sz="3400" spc="60" dirty="0"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Times New Roman"/>
                <a:cs typeface="Times New Roman"/>
              </a:rPr>
              <a:t>Communication</a:t>
            </a:r>
            <a:endParaRPr sz="3400" dirty="0">
              <a:latin typeface="Times New Roman"/>
              <a:cs typeface="Times New Roman"/>
            </a:endParaRPr>
          </a:p>
          <a:p>
            <a:pPr marL="527050" indent="-514350">
              <a:lnSpc>
                <a:spcPct val="100000"/>
              </a:lnSpc>
              <a:spcBef>
                <a:spcPts val="805"/>
              </a:spcBef>
              <a:buClr>
                <a:srgbClr val="D24717"/>
              </a:buClr>
              <a:buSzPct val="85294"/>
              <a:buFont typeface="Arial" pitchFamily="34" charset="0"/>
              <a:buChar char="•"/>
              <a:tabLst>
                <a:tab pos="501650" algn="l"/>
                <a:tab pos="502284" algn="l"/>
              </a:tabLst>
            </a:pPr>
            <a:r>
              <a:rPr sz="3400" spc="-5" dirty="0" smtClean="0">
                <a:latin typeface="Times New Roman"/>
                <a:cs typeface="Times New Roman"/>
              </a:rPr>
              <a:t>Basic </a:t>
            </a:r>
            <a:r>
              <a:rPr sz="3400" dirty="0">
                <a:latin typeface="Times New Roman"/>
                <a:cs typeface="Times New Roman"/>
              </a:rPr>
              <a:t>Concepts </a:t>
            </a:r>
            <a:r>
              <a:rPr sz="3400" spc="-5" dirty="0">
                <a:latin typeface="Times New Roman"/>
                <a:cs typeface="Times New Roman"/>
              </a:rPr>
              <a:t>on Process</a:t>
            </a:r>
            <a:r>
              <a:rPr sz="3400" spc="-15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Scheduling</a:t>
            </a:r>
          </a:p>
          <a:p>
            <a:pPr marL="609600" indent="-596900">
              <a:lnSpc>
                <a:spcPct val="100000"/>
              </a:lnSpc>
              <a:spcBef>
                <a:spcPts val="795"/>
              </a:spcBef>
              <a:buClr>
                <a:srgbClr val="D24717"/>
              </a:buClr>
              <a:buSzPct val="85294"/>
              <a:buFont typeface="Arial" pitchFamily="34" charset="0"/>
              <a:buChar char="•"/>
              <a:tabLst>
                <a:tab pos="609600" algn="l"/>
                <a:tab pos="610235" algn="l"/>
              </a:tabLst>
            </a:pPr>
            <a:r>
              <a:rPr sz="3400" dirty="0">
                <a:latin typeface="Times New Roman"/>
                <a:cs typeface="Times New Roman"/>
              </a:rPr>
              <a:t>Scheduling </a:t>
            </a:r>
            <a:r>
              <a:rPr sz="3400" spc="-5" dirty="0">
                <a:latin typeface="Times New Roman"/>
                <a:cs typeface="Times New Roman"/>
              </a:rPr>
              <a:t>Criteria</a:t>
            </a:r>
            <a:endParaRPr sz="3400" dirty="0">
              <a:latin typeface="Times New Roman"/>
              <a:cs typeface="Times New Roman"/>
            </a:endParaRPr>
          </a:p>
          <a:p>
            <a:pPr marL="609600" indent="-596900">
              <a:lnSpc>
                <a:spcPct val="100000"/>
              </a:lnSpc>
              <a:spcBef>
                <a:spcPts val="800"/>
              </a:spcBef>
              <a:buClr>
                <a:srgbClr val="D24717"/>
              </a:buClr>
              <a:buSzPct val="85294"/>
              <a:buFont typeface="Arial" pitchFamily="34" charset="0"/>
              <a:buChar char="•"/>
              <a:tabLst>
                <a:tab pos="609600" algn="l"/>
                <a:tab pos="610235" algn="l"/>
              </a:tabLst>
            </a:pPr>
            <a:r>
              <a:rPr sz="3400" dirty="0">
                <a:latin typeface="Times New Roman"/>
                <a:cs typeface="Times New Roman"/>
              </a:rPr>
              <a:t>Scheduling</a:t>
            </a:r>
            <a:r>
              <a:rPr sz="3400" spc="-200" dirty="0"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Times New Roman"/>
                <a:cs typeface="Times New Roman"/>
              </a:rPr>
              <a:t>Algorithms</a:t>
            </a:r>
            <a:endParaRPr sz="3400" dirty="0">
              <a:latin typeface="Times New Roman"/>
              <a:cs typeface="Times New Roman"/>
            </a:endParaRPr>
          </a:p>
          <a:p>
            <a:pPr marL="527050" indent="-514350">
              <a:lnSpc>
                <a:spcPct val="100000"/>
              </a:lnSpc>
              <a:spcBef>
                <a:spcPts val="810"/>
              </a:spcBef>
              <a:buClr>
                <a:srgbClr val="D24717"/>
              </a:buClr>
              <a:buSzPct val="85294"/>
              <a:buFont typeface="Arial" pitchFamily="34" charset="0"/>
              <a:buChar char="•"/>
              <a:tabLst>
                <a:tab pos="502284" algn="l"/>
              </a:tabLst>
            </a:pPr>
            <a:r>
              <a:rPr sz="3400" dirty="0">
                <a:latin typeface="Times New Roman"/>
                <a:cs typeface="Times New Roman"/>
              </a:rPr>
              <a:t>Algorithm Evaluation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62280" y="8435051"/>
            <a:ext cx="200660" cy="314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35"/>
              </a:lnSpc>
            </a:pPr>
            <a:fld id="{81D60167-4931-47E6-BA6A-407CBD079E47}" type="slidenum">
              <a:rPr sz="2000" spc="12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fld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9710" y="328676"/>
            <a:ext cx="9844405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25" dirty="0">
                <a:latin typeface="Times New Roman" pitchFamily="18" charset="0"/>
                <a:cs typeface="Times New Roman" pitchFamily="18" charset="0"/>
              </a:rPr>
              <a:t>Process </a:t>
            </a:r>
            <a:r>
              <a:rPr b="1" spc="-75" dirty="0">
                <a:latin typeface="Times New Roman" pitchFamily="18" charset="0"/>
                <a:cs typeface="Times New Roman" pitchFamily="18" charset="0"/>
              </a:rPr>
              <a:t>Scheduling </a:t>
            </a:r>
            <a:r>
              <a:rPr b="1" spc="-6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b="1" spc="-265" dirty="0">
                <a:solidFill>
                  <a:srgbClr val="6F2F9F"/>
                </a:solidFill>
                <a:latin typeface="Times New Roman" pitchFamily="18" charset="0"/>
                <a:cs typeface="Times New Roman" pitchFamily="18" charset="0"/>
              </a:rPr>
              <a:t>Context</a:t>
            </a:r>
            <a:r>
              <a:rPr b="1" spc="-355" dirty="0">
                <a:solidFill>
                  <a:srgbClr val="6F2F9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b="1" spc="-155" dirty="0">
                <a:solidFill>
                  <a:srgbClr val="6F2F9F"/>
                </a:solidFill>
                <a:latin typeface="Times New Roman" pitchFamily="18" charset="0"/>
                <a:cs typeface="Times New Roman" pitchFamily="18" charset="0"/>
              </a:rPr>
              <a:t>Switch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" y="1589277"/>
            <a:ext cx="13106399" cy="5179367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584200" marR="5080" indent="-571500">
              <a:lnSpc>
                <a:spcPct val="90000"/>
              </a:lnSpc>
              <a:spcBef>
                <a:spcPts val="540"/>
              </a:spcBef>
              <a:buClr>
                <a:srgbClr val="D24717"/>
              </a:buClr>
              <a:buSzPct val="85135"/>
              <a:buFont typeface="Arial" pitchFamily="34" charset="0"/>
              <a:buChar char="•"/>
              <a:tabLst>
                <a:tab pos="403860" algn="l"/>
                <a:tab pos="404495" algn="l"/>
              </a:tabLst>
            </a:pPr>
            <a:r>
              <a:rPr sz="3700" spc="-160" dirty="0">
                <a:latin typeface="Times New Roman"/>
                <a:cs typeface="Times New Roman"/>
              </a:rPr>
              <a:t>When </a:t>
            </a:r>
            <a:r>
              <a:rPr sz="3700" spc="-210" dirty="0">
                <a:latin typeface="Times New Roman"/>
                <a:cs typeface="Times New Roman"/>
              </a:rPr>
              <a:t>CPU </a:t>
            </a:r>
            <a:r>
              <a:rPr sz="3700" spc="-190" dirty="0">
                <a:latin typeface="Times New Roman"/>
                <a:cs typeface="Times New Roman"/>
              </a:rPr>
              <a:t>switches </a:t>
            </a:r>
            <a:r>
              <a:rPr sz="3700" spc="-55" dirty="0">
                <a:latin typeface="Times New Roman"/>
                <a:cs typeface="Times New Roman"/>
              </a:rPr>
              <a:t>to </a:t>
            </a:r>
            <a:r>
              <a:rPr sz="3700" spc="-135" dirty="0">
                <a:latin typeface="Times New Roman"/>
                <a:cs typeface="Times New Roman"/>
              </a:rPr>
              <a:t>another </a:t>
            </a:r>
            <a:r>
              <a:rPr sz="3700" spc="-140" dirty="0">
                <a:latin typeface="Times New Roman"/>
                <a:cs typeface="Times New Roman"/>
              </a:rPr>
              <a:t>process, </a:t>
            </a:r>
            <a:r>
              <a:rPr sz="3700" spc="-110" dirty="0">
                <a:latin typeface="Times New Roman"/>
                <a:cs typeface="Times New Roman"/>
              </a:rPr>
              <a:t>the </a:t>
            </a:r>
            <a:r>
              <a:rPr sz="3700" spc="-200" dirty="0">
                <a:latin typeface="Times New Roman"/>
                <a:cs typeface="Times New Roman"/>
              </a:rPr>
              <a:t>system </a:t>
            </a:r>
            <a:r>
              <a:rPr sz="3700" spc="-165" dirty="0">
                <a:latin typeface="Times New Roman"/>
                <a:cs typeface="Times New Roman"/>
              </a:rPr>
              <a:t>must </a:t>
            </a:r>
            <a:r>
              <a:rPr sz="3700" spc="-310" dirty="0">
                <a:latin typeface="Times New Roman"/>
                <a:cs typeface="Times New Roman"/>
              </a:rPr>
              <a:t>save  </a:t>
            </a:r>
            <a:r>
              <a:rPr sz="3700" spc="-110" dirty="0">
                <a:latin typeface="Times New Roman"/>
                <a:cs typeface="Times New Roman"/>
              </a:rPr>
              <a:t>the </a:t>
            </a:r>
            <a:r>
              <a:rPr sz="3700" spc="-135" dirty="0">
                <a:latin typeface="Times New Roman"/>
                <a:cs typeface="Times New Roman"/>
              </a:rPr>
              <a:t>state </a:t>
            </a:r>
            <a:r>
              <a:rPr sz="3700" spc="-220" dirty="0">
                <a:latin typeface="Times New Roman"/>
                <a:cs typeface="Times New Roman"/>
              </a:rPr>
              <a:t>of </a:t>
            </a:r>
            <a:r>
              <a:rPr sz="3700" spc="-110" dirty="0">
                <a:latin typeface="Times New Roman"/>
                <a:cs typeface="Times New Roman"/>
              </a:rPr>
              <a:t>the </a:t>
            </a:r>
            <a:r>
              <a:rPr sz="3700" spc="-155" dirty="0">
                <a:latin typeface="Times New Roman"/>
                <a:cs typeface="Times New Roman"/>
              </a:rPr>
              <a:t>old </a:t>
            </a:r>
            <a:r>
              <a:rPr sz="3700" spc="-185" dirty="0">
                <a:latin typeface="Times New Roman"/>
                <a:cs typeface="Times New Roman"/>
              </a:rPr>
              <a:t>process </a:t>
            </a:r>
            <a:r>
              <a:rPr sz="3700" spc="-210" dirty="0">
                <a:latin typeface="Times New Roman"/>
                <a:cs typeface="Times New Roman"/>
              </a:rPr>
              <a:t>and </a:t>
            </a:r>
            <a:r>
              <a:rPr sz="3700" spc="-195" dirty="0">
                <a:latin typeface="Times New Roman"/>
                <a:cs typeface="Times New Roman"/>
              </a:rPr>
              <a:t>load </a:t>
            </a:r>
            <a:r>
              <a:rPr sz="3700" spc="-110" dirty="0">
                <a:latin typeface="Times New Roman"/>
                <a:cs typeface="Times New Roman"/>
              </a:rPr>
              <a:t>the </a:t>
            </a:r>
            <a:r>
              <a:rPr sz="3700" spc="-275" dirty="0">
                <a:latin typeface="Times New Roman"/>
                <a:cs typeface="Times New Roman"/>
              </a:rPr>
              <a:t>saved </a:t>
            </a:r>
            <a:r>
              <a:rPr sz="3700" spc="-135" dirty="0">
                <a:latin typeface="Times New Roman"/>
                <a:cs typeface="Times New Roman"/>
              </a:rPr>
              <a:t>state </a:t>
            </a:r>
            <a:r>
              <a:rPr sz="3700" spc="-130" dirty="0">
                <a:latin typeface="Times New Roman"/>
                <a:cs typeface="Times New Roman"/>
              </a:rPr>
              <a:t>for </a:t>
            </a:r>
            <a:r>
              <a:rPr sz="3700" spc="-110" dirty="0">
                <a:latin typeface="Times New Roman"/>
                <a:cs typeface="Times New Roman"/>
              </a:rPr>
              <a:t>the  </a:t>
            </a:r>
            <a:r>
              <a:rPr sz="3700" spc="-190" dirty="0">
                <a:latin typeface="Times New Roman"/>
                <a:cs typeface="Times New Roman"/>
              </a:rPr>
              <a:t>new </a:t>
            </a:r>
            <a:r>
              <a:rPr sz="3700" spc="-180" dirty="0">
                <a:latin typeface="Times New Roman"/>
                <a:cs typeface="Times New Roman"/>
              </a:rPr>
              <a:t>process </a:t>
            </a:r>
            <a:r>
              <a:rPr sz="3700" spc="-265" dirty="0">
                <a:latin typeface="Times New Roman"/>
                <a:cs typeface="Times New Roman"/>
              </a:rPr>
              <a:t>via </a:t>
            </a:r>
            <a:r>
              <a:rPr sz="3700" spc="-295" dirty="0">
                <a:latin typeface="Times New Roman"/>
                <a:cs typeface="Times New Roman"/>
              </a:rPr>
              <a:t>a </a:t>
            </a:r>
            <a:r>
              <a:rPr sz="3700" b="1" spc="85" dirty="0">
                <a:solidFill>
                  <a:srgbClr val="3366FF"/>
                </a:solidFill>
                <a:latin typeface="Times New Roman"/>
                <a:cs typeface="Times New Roman"/>
              </a:rPr>
              <a:t>context</a:t>
            </a:r>
            <a:r>
              <a:rPr sz="3700" b="1" spc="-114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3700" b="1" spc="45" dirty="0">
                <a:solidFill>
                  <a:srgbClr val="3366FF"/>
                </a:solidFill>
                <a:latin typeface="Times New Roman"/>
                <a:cs typeface="Times New Roman"/>
              </a:rPr>
              <a:t>switch</a:t>
            </a:r>
            <a:r>
              <a:rPr sz="3700" spc="45" dirty="0">
                <a:latin typeface="Times New Roman"/>
                <a:cs typeface="Times New Roman"/>
              </a:rPr>
              <a:t>.</a:t>
            </a:r>
            <a:endParaRPr sz="3700" dirty="0">
              <a:latin typeface="Times New Roman"/>
              <a:cs typeface="Times New Roman"/>
            </a:endParaRPr>
          </a:p>
          <a:p>
            <a:pPr marL="685800" indent="-685800">
              <a:lnSpc>
                <a:spcPct val="100000"/>
              </a:lnSpc>
              <a:spcBef>
                <a:spcPts val="30"/>
              </a:spcBef>
              <a:buClr>
                <a:srgbClr val="D24717"/>
              </a:buClr>
              <a:buFont typeface="Arial" pitchFamily="34" charset="0"/>
              <a:buChar char="•"/>
            </a:pPr>
            <a:endParaRPr sz="4450" dirty="0">
              <a:latin typeface="Times New Roman"/>
              <a:cs typeface="Times New Roman"/>
            </a:endParaRPr>
          </a:p>
          <a:p>
            <a:pPr marL="584200" indent="-571500">
              <a:lnSpc>
                <a:spcPct val="100000"/>
              </a:lnSpc>
              <a:buClr>
                <a:srgbClr val="D24717"/>
              </a:buClr>
              <a:buSzPct val="85135"/>
              <a:buFont typeface="Arial" pitchFamily="34" charset="0"/>
              <a:buChar char="•"/>
              <a:tabLst>
                <a:tab pos="403860" algn="l"/>
                <a:tab pos="404495" algn="l"/>
              </a:tabLst>
            </a:pPr>
            <a:r>
              <a:rPr sz="3700" b="1" spc="15" dirty="0">
                <a:solidFill>
                  <a:srgbClr val="3366FF"/>
                </a:solidFill>
                <a:latin typeface="Times New Roman"/>
                <a:cs typeface="Times New Roman"/>
              </a:rPr>
              <a:t>Context </a:t>
            </a:r>
            <a:r>
              <a:rPr sz="3700" spc="-220" dirty="0">
                <a:latin typeface="Times New Roman"/>
                <a:cs typeface="Times New Roman"/>
              </a:rPr>
              <a:t>of </a:t>
            </a:r>
            <a:r>
              <a:rPr sz="3700" spc="-295" dirty="0">
                <a:latin typeface="Times New Roman"/>
                <a:cs typeface="Times New Roman"/>
              </a:rPr>
              <a:t>a </a:t>
            </a:r>
            <a:r>
              <a:rPr sz="3700" spc="-180" dirty="0">
                <a:latin typeface="Times New Roman"/>
                <a:cs typeface="Times New Roman"/>
              </a:rPr>
              <a:t>process </a:t>
            </a:r>
            <a:r>
              <a:rPr sz="3700" spc="-120" dirty="0">
                <a:latin typeface="Times New Roman"/>
                <a:cs typeface="Times New Roman"/>
              </a:rPr>
              <a:t>represented </a:t>
            </a:r>
            <a:r>
              <a:rPr sz="3700" spc="-170" dirty="0">
                <a:latin typeface="Times New Roman"/>
                <a:cs typeface="Times New Roman"/>
              </a:rPr>
              <a:t>in </a:t>
            </a:r>
            <a:r>
              <a:rPr sz="3700" spc="-110" dirty="0">
                <a:latin typeface="Times New Roman"/>
                <a:cs typeface="Times New Roman"/>
              </a:rPr>
              <a:t>the</a:t>
            </a:r>
            <a:r>
              <a:rPr sz="3700" spc="-225" dirty="0">
                <a:latin typeface="Times New Roman"/>
                <a:cs typeface="Times New Roman"/>
              </a:rPr>
              <a:t> </a:t>
            </a:r>
            <a:r>
              <a:rPr sz="3700" spc="-330" dirty="0">
                <a:latin typeface="Times New Roman"/>
                <a:cs typeface="Times New Roman"/>
              </a:rPr>
              <a:t>PCB</a:t>
            </a:r>
            <a:endParaRPr sz="3700" dirty="0">
              <a:latin typeface="Times New Roman"/>
              <a:cs typeface="Times New Roman"/>
            </a:endParaRPr>
          </a:p>
          <a:p>
            <a:pPr marL="685800" indent="-685800">
              <a:lnSpc>
                <a:spcPct val="100000"/>
              </a:lnSpc>
              <a:spcBef>
                <a:spcPts val="25"/>
              </a:spcBef>
              <a:buClr>
                <a:srgbClr val="D24717"/>
              </a:buClr>
              <a:buFont typeface="Arial" pitchFamily="34" charset="0"/>
              <a:buChar char="•"/>
            </a:pPr>
            <a:endParaRPr sz="4900" dirty="0">
              <a:latin typeface="Times New Roman"/>
              <a:cs typeface="Times New Roman"/>
            </a:endParaRPr>
          </a:p>
          <a:p>
            <a:pPr marL="584200" marR="441325" indent="-571500">
              <a:lnSpc>
                <a:spcPts val="4000"/>
              </a:lnSpc>
              <a:buClr>
                <a:srgbClr val="D24717"/>
              </a:buClr>
              <a:buSzPct val="85135"/>
              <a:buFont typeface="Arial" pitchFamily="34" charset="0"/>
              <a:buChar char="•"/>
              <a:tabLst>
                <a:tab pos="403860" algn="l"/>
                <a:tab pos="404495" algn="l"/>
              </a:tabLst>
            </a:pPr>
            <a:r>
              <a:rPr sz="3700" spc="-140" dirty="0">
                <a:latin typeface="Times New Roman"/>
                <a:cs typeface="Times New Roman"/>
              </a:rPr>
              <a:t>Context-switch </a:t>
            </a:r>
            <a:r>
              <a:rPr sz="3700" spc="-125" dirty="0">
                <a:latin typeface="Times New Roman"/>
                <a:cs typeface="Times New Roman"/>
              </a:rPr>
              <a:t>time </a:t>
            </a:r>
            <a:r>
              <a:rPr sz="3700" spc="-235" dirty="0">
                <a:latin typeface="Times New Roman"/>
                <a:cs typeface="Times New Roman"/>
              </a:rPr>
              <a:t>is </a:t>
            </a:r>
            <a:r>
              <a:rPr sz="3700" spc="-170" dirty="0">
                <a:latin typeface="Times New Roman"/>
                <a:cs typeface="Times New Roman"/>
              </a:rPr>
              <a:t>overhead; </a:t>
            </a:r>
            <a:r>
              <a:rPr sz="3700" spc="-110" dirty="0">
                <a:latin typeface="Times New Roman"/>
                <a:cs typeface="Times New Roman"/>
              </a:rPr>
              <a:t>the </a:t>
            </a:r>
            <a:r>
              <a:rPr sz="3700" spc="-200" dirty="0">
                <a:latin typeface="Times New Roman"/>
                <a:cs typeface="Times New Roman"/>
              </a:rPr>
              <a:t>system </a:t>
            </a:r>
            <a:r>
              <a:rPr sz="3700" spc="-190" dirty="0">
                <a:latin typeface="Times New Roman"/>
                <a:cs typeface="Times New Roman"/>
              </a:rPr>
              <a:t>does </a:t>
            </a:r>
            <a:r>
              <a:rPr sz="3700" spc="-160" dirty="0">
                <a:latin typeface="Times New Roman"/>
                <a:cs typeface="Times New Roman"/>
              </a:rPr>
              <a:t>no </a:t>
            </a:r>
            <a:r>
              <a:rPr sz="3700" spc="-200" dirty="0">
                <a:latin typeface="Times New Roman"/>
                <a:cs typeface="Times New Roman"/>
              </a:rPr>
              <a:t>useful  </a:t>
            </a:r>
            <a:r>
              <a:rPr sz="3700" spc="-180" dirty="0">
                <a:latin typeface="Times New Roman"/>
                <a:cs typeface="Times New Roman"/>
              </a:rPr>
              <a:t>work </a:t>
            </a:r>
            <a:r>
              <a:rPr sz="3700" spc="-185" dirty="0">
                <a:latin typeface="Times New Roman"/>
                <a:cs typeface="Times New Roman"/>
              </a:rPr>
              <a:t>while</a:t>
            </a:r>
            <a:r>
              <a:rPr sz="3700" spc="25" dirty="0">
                <a:latin typeface="Times New Roman"/>
                <a:cs typeface="Times New Roman"/>
              </a:rPr>
              <a:t> </a:t>
            </a:r>
            <a:r>
              <a:rPr sz="3700" spc="-195" dirty="0">
                <a:latin typeface="Times New Roman"/>
                <a:cs typeface="Times New Roman"/>
              </a:rPr>
              <a:t>switching</a:t>
            </a:r>
            <a:endParaRPr sz="3700" dirty="0">
              <a:latin typeface="Times New Roman"/>
              <a:cs typeface="Times New Roman"/>
            </a:endParaRPr>
          </a:p>
          <a:p>
            <a:pPr marL="469265" marR="421640">
              <a:lnSpc>
                <a:spcPts val="3670"/>
              </a:lnSpc>
              <a:spcBef>
                <a:spcPts val="520"/>
              </a:spcBef>
            </a:pPr>
            <a:endParaRPr sz="3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387604" y="8435051"/>
            <a:ext cx="349884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">
              <a:lnSpc>
                <a:spcPts val="2335"/>
              </a:lnSpc>
            </a:pPr>
            <a:fld id="{81D60167-4931-47E6-BA6A-407CBD079E47}" type="slidenum">
              <a:rPr spc="125" dirty="0"/>
              <a:t>20</a:t>
            </a:fld>
            <a:endParaRPr spc="1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304800"/>
            <a:ext cx="13030200" cy="8077199"/>
          </a:xfrm>
        </p:spPr>
        <p:txBody>
          <a:bodyPr/>
          <a:lstStyle/>
          <a:p>
            <a:pPr marL="571500" indent="-571500">
              <a:buFont typeface="Arial" pitchFamily="34" charset="0"/>
              <a:buChar char="•"/>
            </a:pPr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Switching the CPU to another process requires </a:t>
            </a:r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saving</a:t>
            </a:r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 the state of the old process and </a:t>
            </a:r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loading </a:t>
            </a: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saved state for the new process. This task is known as a </a:t>
            </a:r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context switch</a:t>
            </a:r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context</a:t>
            </a:r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 of a process is represented in the </a:t>
            </a:r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Process Control Block(PCB)</a:t>
            </a:r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 of a process; it includes the value of the CPU registers, the process state and memory-management information. </a:t>
            </a:r>
            <a:endParaRPr lang="en-IN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Context </a:t>
            </a:r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switch time is </a:t>
            </a:r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pure overhead</a:t>
            </a:r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, because the </a:t>
            </a:r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system does no useful work while switching</a:t>
            </a:r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. Its speed varies from machine to machine, depending on the memory </a:t>
            </a: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speed.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Typical speeds range from 1 to 1000 microseconds.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17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">
              <a:lnSpc>
                <a:spcPts val="2335"/>
              </a:lnSpc>
            </a:pPr>
            <a:fld id="{81D60167-4931-47E6-BA6A-407CBD079E47}" type="slidenum">
              <a:rPr spc="125" dirty="0"/>
              <a:t>22</a:t>
            </a:fld>
            <a:endParaRPr spc="1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4716" y="81228"/>
            <a:ext cx="8192134" cy="894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dirty="0" smtClean="0"/>
              <a:t> </a:t>
            </a:r>
            <a:r>
              <a:rPr sz="5700" b="1" dirty="0">
                <a:solidFill>
                  <a:srgbClr val="FF0000"/>
                </a:solidFill>
              </a:rPr>
              <a:t>Operations on</a:t>
            </a:r>
            <a:r>
              <a:rPr sz="5700" b="1" spc="-85" dirty="0">
                <a:solidFill>
                  <a:srgbClr val="FF0000"/>
                </a:solidFill>
              </a:rPr>
              <a:t> </a:t>
            </a:r>
            <a:r>
              <a:rPr sz="5700" b="1" dirty="0">
                <a:solidFill>
                  <a:srgbClr val="FF0000"/>
                </a:solidFill>
              </a:rPr>
              <a:t>Processes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8600" y="1981200"/>
            <a:ext cx="13487400" cy="36490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3860" marR="5080" indent="-391160">
              <a:lnSpc>
                <a:spcPct val="100000"/>
              </a:lnSpc>
              <a:spcBef>
                <a:spcPts val="95"/>
              </a:spcBef>
              <a:buClr>
                <a:srgbClr val="D24717"/>
              </a:buClr>
              <a:buSzPct val="84782"/>
              <a:buFont typeface="Arial"/>
              <a:buChar char="•"/>
              <a:tabLst>
                <a:tab pos="403860" algn="l"/>
                <a:tab pos="404495" algn="l"/>
              </a:tabLst>
            </a:pPr>
            <a:r>
              <a:rPr sz="4600" spc="-595" dirty="0">
                <a:latin typeface="Times New Roman"/>
                <a:cs typeface="Times New Roman"/>
              </a:rPr>
              <a:t>A </a:t>
            </a:r>
            <a:r>
              <a:rPr lang="en-IN" sz="4600" spc="-595" dirty="0" smtClean="0">
                <a:latin typeface="Times New Roman"/>
                <a:cs typeface="Times New Roman"/>
              </a:rPr>
              <a:t> </a:t>
            </a:r>
            <a:r>
              <a:rPr sz="4600" spc="-225" dirty="0" smtClean="0">
                <a:latin typeface="Times New Roman"/>
                <a:cs typeface="Times New Roman"/>
              </a:rPr>
              <a:t>process </a:t>
            </a:r>
            <a:r>
              <a:rPr sz="4600" spc="-215" dirty="0">
                <a:latin typeface="Times New Roman"/>
                <a:cs typeface="Times New Roman"/>
              </a:rPr>
              <a:t>in </a:t>
            </a:r>
            <a:r>
              <a:rPr sz="4600" spc="-195" dirty="0">
                <a:latin typeface="Times New Roman"/>
                <a:cs typeface="Times New Roman"/>
              </a:rPr>
              <a:t>most </a:t>
            </a:r>
            <a:r>
              <a:rPr sz="4600" spc="-270" dirty="0">
                <a:latin typeface="Times New Roman"/>
                <a:cs typeface="Times New Roman"/>
              </a:rPr>
              <a:t>of </a:t>
            </a:r>
            <a:r>
              <a:rPr sz="4600" spc="-135" dirty="0">
                <a:latin typeface="Times New Roman"/>
                <a:cs typeface="Times New Roman"/>
              </a:rPr>
              <a:t>the </a:t>
            </a:r>
            <a:r>
              <a:rPr sz="4600" spc="-265" dirty="0">
                <a:latin typeface="Times New Roman"/>
                <a:cs typeface="Times New Roman"/>
              </a:rPr>
              <a:t>systems </a:t>
            </a:r>
            <a:r>
              <a:rPr sz="4600" spc="-280" dirty="0">
                <a:latin typeface="Times New Roman"/>
                <a:cs typeface="Times New Roman"/>
              </a:rPr>
              <a:t>can </a:t>
            </a:r>
            <a:r>
              <a:rPr sz="4600" b="1" spc="-180" dirty="0">
                <a:latin typeface="Times New Roman"/>
                <a:cs typeface="Times New Roman"/>
              </a:rPr>
              <a:t>execute  </a:t>
            </a:r>
            <a:r>
              <a:rPr sz="4600" b="1" spc="-175" dirty="0">
                <a:latin typeface="Times New Roman"/>
                <a:cs typeface="Times New Roman"/>
              </a:rPr>
              <a:t>concurrently</a:t>
            </a:r>
            <a:r>
              <a:rPr sz="4600" spc="-175" dirty="0">
                <a:latin typeface="Times New Roman"/>
                <a:cs typeface="Times New Roman"/>
              </a:rPr>
              <a:t>, </a:t>
            </a:r>
            <a:r>
              <a:rPr sz="4600" spc="-254" dirty="0">
                <a:latin typeface="Times New Roman"/>
                <a:cs typeface="Times New Roman"/>
              </a:rPr>
              <a:t>and </a:t>
            </a:r>
            <a:r>
              <a:rPr sz="4600" spc="-215" dirty="0">
                <a:latin typeface="Times New Roman"/>
                <a:cs typeface="Times New Roman"/>
              </a:rPr>
              <a:t>they </a:t>
            </a:r>
            <a:r>
              <a:rPr sz="4600" spc="-210" dirty="0">
                <a:latin typeface="Times New Roman"/>
                <a:cs typeface="Times New Roman"/>
              </a:rPr>
              <a:t>must be </a:t>
            </a:r>
            <a:r>
              <a:rPr sz="4600" b="1" spc="-170" dirty="0">
                <a:latin typeface="Times New Roman"/>
                <a:cs typeface="Times New Roman"/>
              </a:rPr>
              <a:t>created </a:t>
            </a:r>
            <a:r>
              <a:rPr sz="4600" b="1" spc="-750" dirty="0">
                <a:latin typeface="Times New Roman"/>
                <a:cs typeface="Times New Roman"/>
              </a:rPr>
              <a:t>&amp; </a:t>
            </a:r>
            <a:r>
              <a:rPr lang="en-IN" sz="4600" b="1" spc="-750" dirty="0" smtClean="0">
                <a:latin typeface="Times New Roman"/>
                <a:cs typeface="Times New Roman"/>
              </a:rPr>
              <a:t>  </a:t>
            </a:r>
            <a:r>
              <a:rPr sz="4600" b="1" spc="-155" dirty="0" smtClean="0">
                <a:latin typeface="Times New Roman"/>
                <a:cs typeface="Times New Roman"/>
              </a:rPr>
              <a:t>deleted  </a:t>
            </a:r>
            <a:r>
              <a:rPr sz="4600" b="1" spc="-240" dirty="0">
                <a:latin typeface="Times New Roman"/>
                <a:cs typeface="Times New Roman"/>
              </a:rPr>
              <a:t>dynamically</a:t>
            </a:r>
            <a:r>
              <a:rPr sz="4600" spc="-240" dirty="0">
                <a:latin typeface="Times New Roman"/>
                <a:cs typeface="Times New Roman"/>
              </a:rPr>
              <a:t>.Thus, </a:t>
            </a:r>
            <a:r>
              <a:rPr sz="4600" spc="-190" dirty="0">
                <a:latin typeface="Times New Roman"/>
                <a:cs typeface="Times New Roman"/>
              </a:rPr>
              <a:t>these </a:t>
            </a:r>
            <a:r>
              <a:rPr sz="4600" spc="-305" dirty="0">
                <a:latin typeface="Times New Roman"/>
                <a:cs typeface="Times New Roman"/>
              </a:rPr>
              <a:t>Systems </a:t>
            </a:r>
            <a:r>
              <a:rPr sz="4600" spc="-210" dirty="0">
                <a:latin typeface="Times New Roman"/>
                <a:cs typeface="Times New Roman"/>
              </a:rPr>
              <a:t>must </a:t>
            </a:r>
            <a:r>
              <a:rPr sz="4600" spc="-220" dirty="0">
                <a:latin typeface="Times New Roman"/>
                <a:cs typeface="Times New Roman"/>
              </a:rPr>
              <a:t>provide  </a:t>
            </a:r>
            <a:r>
              <a:rPr sz="4600" b="1" spc="-265" dirty="0">
                <a:latin typeface="Times New Roman"/>
                <a:cs typeface="Times New Roman"/>
              </a:rPr>
              <a:t>mechanism</a:t>
            </a:r>
            <a:r>
              <a:rPr sz="4600" b="1" spc="-90" dirty="0">
                <a:latin typeface="Times New Roman"/>
                <a:cs typeface="Times New Roman"/>
              </a:rPr>
              <a:t> </a:t>
            </a:r>
            <a:r>
              <a:rPr sz="4600" spc="-165" dirty="0">
                <a:latin typeface="Times New Roman"/>
                <a:cs typeface="Times New Roman"/>
              </a:rPr>
              <a:t>for</a:t>
            </a:r>
            <a:endParaRPr sz="4600" dirty="0">
              <a:latin typeface="Times New Roman"/>
              <a:cs typeface="Times New Roman"/>
            </a:endParaRPr>
          </a:p>
          <a:p>
            <a:pPr marL="1056640" lvl="1" indent="-391795">
              <a:lnSpc>
                <a:spcPct val="100000"/>
              </a:lnSpc>
              <a:spcBef>
                <a:spcPts val="1435"/>
              </a:spcBef>
              <a:buClr>
                <a:srgbClr val="D24717"/>
              </a:buClr>
              <a:buSzPct val="85000"/>
              <a:buFont typeface="Arial"/>
              <a:buChar char="•"/>
              <a:tabLst>
                <a:tab pos="1056005" algn="l"/>
                <a:tab pos="1057275" algn="l"/>
              </a:tabLst>
            </a:pPr>
            <a:r>
              <a:rPr sz="4000" b="1" spc="-5" dirty="0">
                <a:latin typeface="Times New Roman" pitchFamily="18" charset="0"/>
                <a:cs typeface="Times New Roman" pitchFamily="18" charset="0"/>
              </a:rPr>
              <a:t>Process</a:t>
            </a:r>
            <a:r>
              <a:rPr sz="4000" b="1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b="1" spc="-5" dirty="0">
                <a:latin typeface="Times New Roman" pitchFamily="18" charset="0"/>
                <a:cs typeface="Times New Roman" pitchFamily="18" charset="0"/>
              </a:rPr>
              <a:t>Creation</a:t>
            </a:r>
            <a:endParaRPr sz="4000" b="1" dirty="0">
              <a:latin typeface="Times New Roman" pitchFamily="18" charset="0"/>
              <a:cs typeface="Times New Roman" pitchFamily="18" charset="0"/>
            </a:endParaRPr>
          </a:p>
          <a:p>
            <a:pPr marL="1056640" lvl="1" indent="-391795">
              <a:lnSpc>
                <a:spcPct val="100000"/>
              </a:lnSpc>
              <a:spcBef>
                <a:spcPts val="805"/>
              </a:spcBef>
              <a:buClr>
                <a:srgbClr val="D24717"/>
              </a:buClr>
              <a:buSzPct val="85000"/>
              <a:buFont typeface="Arial"/>
              <a:buChar char="•"/>
              <a:tabLst>
                <a:tab pos="1056005" algn="l"/>
                <a:tab pos="1057275" algn="l"/>
              </a:tabLst>
            </a:pPr>
            <a:r>
              <a:rPr sz="4000" b="1" spc="-5" dirty="0">
                <a:latin typeface="Times New Roman" pitchFamily="18" charset="0"/>
                <a:cs typeface="Times New Roman" pitchFamily="18" charset="0"/>
              </a:rPr>
              <a:t>Process</a:t>
            </a:r>
            <a:r>
              <a:rPr sz="4000" b="1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b="1" dirty="0">
                <a:latin typeface="Times New Roman" pitchFamily="18" charset="0"/>
                <a:cs typeface="Times New Roman" pitchFamily="18" charset="0"/>
              </a:rPr>
              <a:t>Deletion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387604" y="8435051"/>
            <a:ext cx="349884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">
              <a:lnSpc>
                <a:spcPts val="2335"/>
              </a:lnSpc>
            </a:pPr>
            <a:fld id="{81D60167-4931-47E6-BA6A-407CBD079E47}" type="slidenum">
              <a:rPr spc="125" dirty="0"/>
              <a:t>23</a:t>
            </a:fld>
            <a:endParaRPr spc="1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592" y="-27305"/>
            <a:ext cx="10170795" cy="830997"/>
          </a:xfrm>
        </p:spPr>
        <p:txBody>
          <a:bodyPr/>
          <a:lstStyle/>
          <a:p>
            <a:r>
              <a:rPr lang="en-IN" sz="5400" b="1" dirty="0">
                <a:solidFill>
                  <a:srgbClr val="FF0000"/>
                </a:solidFill>
              </a:rPr>
              <a:t>Process</a:t>
            </a:r>
            <a:r>
              <a:rPr lang="en-IN" sz="5400" b="1" spc="-155" dirty="0">
                <a:solidFill>
                  <a:srgbClr val="FF0000"/>
                </a:solidFill>
              </a:rPr>
              <a:t> </a:t>
            </a:r>
            <a:r>
              <a:rPr lang="en-IN" sz="5400" b="1" dirty="0">
                <a:solidFill>
                  <a:srgbClr val="FF0000"/>
                </a:solidFill>
              </a:rPr>
              <a:t>Creation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1" y="1295400"/>
            <a:ext cx="13106400" cy="4308872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A process may create several new processes, via a </a:t>
            </a:r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create-process system call</a:t>
            </a:r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during </a:t>
            </a:r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the course of execution. </a:t>
            </a:r>
            <a:endParaRPr lang="en-IN" sz="4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creating process is called a </a:t>
            </a:r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parent </a:t>
            </a:r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process</a:t>
            </a: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, and the new processes are called the </a:t>
            </a:r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children</a:t>
            </a: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 of that process.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Each of these new </a:t>
            </a:r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processes may </a:t>
            </a:r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in turn create </a:t>
            </a:r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other processes, forming </a:t>
            </a:r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a tree </a:t>
            </a:r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of processes.</a:t>
            </a:r>
          </a:p>
        </p:txBody>
      </p:sp>
    </p:spTree>
    <p:extLst>
      <p:ext uri="{BB962C8B-B14F-4D97-AF65-F5344CB8AC3E}">
        <p14:creationId xmlns:p14="http://schemas.microsoft.com/office/powerpoint/2010/main" val="105740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>
          <a:xfrm>
            <a:off x="1565275" y="369888"/>
            <a:ext cx="12344400" cy="784830"/>
          </a:xfrm>
        </p:spPr>
        <p:txBody>
          <a:bodyPr/>
          <a:lstStyle/>
          <a:p>
            <a:pPr eaLnBrk="1" hangingPunct="1"/>
            <a:r>
              <a:rPr lang="en-US" b="1" dirty="0" smtClean="0"/>
              <a:t>A Tree of Processes on Solaris</a:t>
            </a:r>
          </a:p>
        </p:txBody>
      </p:sp>
      <p:pic>
        <p:nvPicPr>
          <p:cNvPr id="50178" name="Picture 6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094" y="1593850"/>
            <a:ext cx="9458705" cy="716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925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59" y="81228"/>
            <a:ext cx="12706350" cy="894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b="1" dirty="0" smtClean="0">
                <a:solidFill>
                  <a:srgbClr val="FF0000"/>
                </a:solidFill>
              </a:rPr>
              <a:t>Process</a:t>
            </a:r>
            <a:r>
              <a:rPr sz="5700" b="1" spc="-155" dirty="0" smtClean="0">
                <a:solidFill>
                  <a:srgbClr val="FF0000"/>
                </a:solidFill>
              </a:rPr>
              <a:t> </a:t>
            </a:r>
            <a:r>
              <a:rPr sz="5700" b="1" dirty="0">
                <a:solidFill>
                  <a:srgbClr val="FF0000"/>
                </a:solidFill>
              </a:rPr>
              <a:t>Creation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0" y="1143000"/>
            <a:ext cx="13715999" cy="6602448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5294"/>
              <a:buFont typeface="Arial" pitchFamily="34" charset="0"/>
              <a:buChar char="•"/>
              <a:tabLst>
                <a:tab pos="403860" algn="l"/>
                <a:tab pos="404495" algn="l"/>
              </a:tabLst>
            </a:pPr>
            <a:r>
              <a:rPr sz="3400" spc="-440" dirty="0">
                <a:latin typeface="Times New Roman"/>
                <a:cs typeface="Times New Roman"/>
              </a:rPr>
              <a:t>A </a:t>
            </a:r>
            <a:r>
              <a:rPr lang="en-IN" sz="3400" spc="-440" dirty="0" smtClean="0">
                <a:latin typeface="Times New Roman"/>
                <a:cs typeface="Times New Roman"/>
              </a:rPr>
              <a:t> </a:t>
            </a:r>
            <a:r>
              <a:rPr sz="3400" b="1" spc="10" dirty="0" smtClean="0">
                <a:solidFill>
                  <a:srgbClr val="3366FF"/>
                </a:solidFill>
                <a:latin typeface="Times New Roman"/>
                <a:cs typeface="Times New Roman"/>
              </a:rPr>
              <a:t>(</a:t>
            </a:r>
            <a:r>
              <a:rPr sz="3400" b="1" spc="10" dirty="0">
                <a:solidFill>
                  <a:srgbClr val="3366FF"/>
                </a:solidFill>
                <a:latin typeface="Times New Roman"/>
                <a:cs typeface="Times New Roman"/>
              </a:rPr>
              <a:t>parent) </a:t>
            </a:r>
            <a:r>
              <a:rPr sz="3400" spc="-165" dirty="0">
                <a:latin typeface="Times New Roman"/>
                <a:cs typeface="Times New Roman"/>
              </a:rPr>
              <a:t>process </a:t>
            </a:r>
            <a:r>
              <a:rPr sz="3400" spc="-210" dirty="0">
                <a:latin typeface="Times New Roman"/>
                <a:cs typeface="Times New Roman"/>
              </a:rPr>
              <a:t>can </a:t>
            </a:r>
            <a:r>
              <a:rPr sz="3400" spc="-125" dirty="0">
                <a:latin typeface="Times New Roman"/>
                <a:cs typeface="Times New Roman"/>
              </a:rPr>
              <a:t>create </a:t>
            </a:r>
            <a:r>
              <a:rPr sz="3400" spc="-185" dirty="0">
                <a:latin typeface="Times New Roman"/>
                <a:cs typeface="Times New Roman"/>
              </a:rPr>
              <a:t>several </a:t>
            </a:r>
            <a:r>
              <a:rPr lang="en-IN" sz="3400" spc="-185" dirty="0" smtClean="0">
                <a:latin typeface="Times New Roman"/>
                <a:cs typeface="Times New Roman"/>
              </a:rPr>
              <a:t> </a:t>
            </a:r>
            <a:r>
              <a:rPr sz="3400" spc="20" dirty="0" smtClean="0">
                <a:latin typeface="Times New Roman"/>
                <a:cs typeface="Times New Roman"/>
              </a:rPr>
              <a:t>(</a:t>
            </a:r>
            <a:r>
              <a:rPr sz="3400" b="1" spc="20" dirty="0">
                <a:solidFill>
                  <a:srgbClr val="3366FF"/>
                </a:solidFill>
                <a:latin typeface="Times New Roman"/>
                <a:cs typeface="Times New Roman"/>
              </a:rPr>
              <a:t>children</a:t>
            </a:r>
            <a:r>
              <a:rPr sz="3400" b="1" spc="20" dirty="0" smtClean="0">
                <a:solidFill>
                  <a:srgbClr val="3366FF"/>
                </a:solidFill>
                <a:latin typeface="Times New Roman"/>
                <a:cs typeface="Times New Roman"/>
              </a:rPr>
              <a:t>)</a:t>
            </a:r>
            <a:r>
              <a:rPr lang="en-IN" sz="3400" b="1" spc="20" dirty="0" smtClean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3400" b="1" spc="110" dirty="0" smtClean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3400" spc="-170" dirty="0">
                <a:latin typeface="Times New Roman"/>
                <a:cs typeface="Times New Roman"/>
              </a:rPr>
              <a:t>processes</a:t>
            </a:r>
            <a:endParaRPr sz="3400" dirty="0">
              <a:latin typeface="Times New Roman"/>
              <a:cs typeface="Times New Roman"/>
            </a:endParaRPr>
          </a:p>
          <a:p>
            <a:pPr marL="927100" lvl="1" indent="-457200">
              <a:lnSpc>
                <a:spcPct val="100000"/>
              </a:lnSpc>
              <a:spcBef>
                <a:spcPts val="500"/>
              </a:spcBef>
              <a:buClr>
                <a:srgbClr val="9B2C1F"/>
              </a:buClr>
              <a:buSzPct val="85294"/>
              <a:buFont typeface="Arial" pitchFamily="34" charset="0"/>
              <a:buChar char="•"/>
              <a:tabLst>
                <a:tab pos="796290" algn="l"/>
              </a:tabLst>
            </a:pPr>
            <a:r>
              <a:rPr sz="3400" spc="-145" dirty="0">
                <a:latin typeface="Times New Roman"/>
                <a:cs typeface="Times New Roman"/>
              </a:rPr>
              <a:t>Children </a:t>
            </a:r>
            <a:r>
              <a:rPr sz="3400" spc="-120" dirty="0">
                <a:latin typeface="Times New Roman"/>
                <a:cs typeface="Times New Roman"/>
              </a:rPr>
              <a:t>can, </a:t>
            </a:r>
            <a:r>
              <a:rPr sz="3400" spc="-160" dirty="0">
                <a:latin typeface="Times New Roman"/>
                <a:cs typeface="Times New Roman"/>
              </a:rPr>
              <a:t>in </a:t>
            </a:r>
            <a:r>
              <a:rPr sz="3400" dirty="0">
                <a:latin typeface="Times New Roman"/>
                <a:cs typeface="Times New Roman"/>
              </a:rPr>
              <a:t>turn, </a:t>
            </a:r>
            <a:r>
              <a:rPr sz="3400" spc="-125" dirty="0">
                <a:latin typeface="Times New Roman"/>
                <a:cs typeface="Times New Roman"/>
              </a:rPr>
              <a:t>create </a:t>
            </a:r>
            <a:r>
              <a:rPr sz="3400" spc="-80" dirty="0">
                <a:latin typeface="Times New Roman"/>
                <a:cs typeface="Times New Roman"/>
              </a:rPr>
              <a:t>other</a:t>
            </a:r>
            <a:r>
              <a:rPr sz="3400" spc="-229" dirty="0">
                <a:latin typeface="Times New Roman"/>
                <a:cs typeface="Times New Roman"/>
              </a:rPr>
              <a:t> </a:t>
            </a:r>
            <a:r>
              <a:rPr sz="3400" spc="-175" dirty="0">
                <a:latin typeface="Times New Roman"/>
                <a:cs typeface="Times New Roman"/>
              </a:rPr>
              <a:t>processes</a:t>
            </a:r>
            <a:endParaRPr sz="3400" dirty="0">
              <a:latin typeface="Times New Roman"/>
              <a:cs typeface="Times New Roman"/>
            </a:endParaRPr>
          </a:p>
          <a:p>
            <a:pPr marL="927100" lvl="1" indent="-457200">
              <a:lnSpc>
                <a:spcPct val="100000"/>
              </a:lnSpc>
              <a:spcBef>
                <a:spcPts val="509"/>
              </a:spcBef>
              <a:buClr>
                <a:srgbClr val="9B2C1F"/>
              </a:buClr>
              <a:buSzPct val="85294"/>
              <a:buFont typeface="Arial" pitchFamily="34" charset="0"/>
              <a:buChar char="•"/>
              <a:tabLst>
                <a:tab pos="796290" algn="l"/>
              </a:tabLst>
            </a:pPr>
            <a:r>
              <a:rPr sz="3400" spc="-125" dirty="0">
                <a:latin typeface="Times New Roman"/>
                <a:cs typeface="Times New Roman"/>
              </a:rPr>
              <a:t>Hence, </a:t>
            </a:r>
            <a:r>
              <a:rPr sz="3400" spc="-270" dirty="0" smtClean="0">
                <a:latin typeface="Times New Roman"/>
                <a:cs typeface="Times New Roman"/>
              </a:rPr>
              <a:t>a</a:t>
            </a:r>
            <a:r>
              <a:rPr lang="en-IN" sz="3400" spc="-270" dirty="0" smtClean="0">
                <a:latin typeface="Times New Roman"/>
                <a:cs typeface="Times New Roman"/>
              </a:rPr>
              <a:t> </a:t>
            </a:r>
            <a:r>
              <a:rPr sz="3400" spc="-270" dirty="0" smtClean="0">
                <a:latin typeface="Times New Roman"/>
                <a:cs typeface="Times New Roman"/>
              </a:rPr>
              <a:t> </a:t>
            </a:r>
            <a:r>
              <a:rPr sz="3400" b="1" spc="15" dirty="0">
                <a:solidFill>
                  <a:srgbClr val="3366FF"/>
                </a:solidFill>
                <a:latin typeface="Times New Roman"/>
                <a:cs typeface="Times New Roman"/>
              </a:rPr>
              <a:t>tree </a:t>
            </a:r>
            <a:r>
              <a:rPr sz="3400" spc="-200" dirty="0">
                <a:latin typeface="Times New Roman"/>
                <a:cs typeface="Times New Roman"/>
              </a:rPr>
              <a:t>of </a:t>
            </a:r>
            <a:r>
              <a:rPr sz="3400" spc="-170" dirty="0">
                <a:latin typeface="Times New Roman"/>
                <a:cs typeface="Times New Roman"/>
              </a:rPr>
              <a:t>processes</a:t>
            </a:r>
            <a:r>
              <a:rPr sz="3400" spc="-570" dirty="0">
                <a:latin typeface="Times New Roman"/>
                <a:cs typeface="Times New Roman"/>
              </a:rPr>
              <a:t> </a:t>
            </a:r>
            <a:r>
              <a:rPr lang="en-IN" sz="3400" spc="-570" dirty="0" smtClean="0">
                <a:latin typeface="Times New Roman"/>
                <a:cs typeface="Times New Roman"/>
              </a:rPr>
              <a:t> </a:t>
            </a:r>
            <a:r>
              <a:rPr sz="3400" spc="-145" dirty="0" smtClean="0">
                <a:latin typeface="Times New Roman"/>
                <a:cs typeface="Times New Roman"/>
              </a:rPr>
              <a:t>forms</a:t>
            </a:r>
            <a:endParaRPr sz="34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790"/>
              </a:spcBef>
              <a:buClr>
                <a:srgbClr val="D24717"/>
              </a:buClr>
              <a:buSzPct val="85294"/>
              <a:buFont typeface="Arial" pitchFamily="34" charset="0"/>
              <a:buChar char="•"/>
              <a:tabLst>
                <a:tab pos="403860" algn="l"/>
                <a:tab pos="404495" algn="l"/>
              </a:tabLst>
            </a:pPr>
            <a:r>
              <a:rPr sz="3400" spc="-170" dirty="0">
                <a:latin typeface="Times New Roman"/>
                <a:cs typeface="Times New Roman"/>
              </a:rPr>
              <a:t>Generally, </a:t>
            </a:r>
            <a:r>
              <a:rPr sz="3400" spc="-165" dirty="0">
                <a:latin typeface="Times New Roman"/>
                <a:cs typeface="Times New Roman"/>
              </a:rPr>
              <a:t>process </a:t>
            </a:r>
            <a:r>
              <a:rPr sz="3400" spc="-140" dirty="0">
                <a:latin typeface="Times New Roman"/>
                <a:cs typeface="Times New Roman"/>
              </a:rPr>
              <a:t>identified </a:t>
            </a:r>
            <a:r>
              <a:rPr sz="3400" spc="-190" dirty="0">
                <a:latin typeface="Times New Roman"/>
                <a:cs typeface="Times New Roman"/>
              </a:rPr>
              <a:t>and </a:t>
            </a:r>
            <a:r>
              <a:rPr sz="3400" spc="-210" dirty="0">
                <a:latin typeface="Times New Roman"/>
                <a:cs typeface="Times New Roman"/>
              </a:rPr>
              <a:t>managed </a:t>
            </a:r>
            <a:r>
              <a:rPr sz="3400" spc="-240" dirty="0">
                <a:latin typeface="Times New Roman"/>
                <a:cs typeface="Times New Roman"/>
              </a:rPr>
              <a:t>via </a:t>
            </a:r>
            <a:r>
              <a:rPr sz="3400" spc="-270" dirty="0">
                <a:latin typeface="Times New Roman"/>
                <a:cs typeface="Times New Roman"/>
              </a:rPr>
              <a:t>a </a:t>
            </a:r>
            <a:r>
              <a:rPr sz="3400" b="1" spc="5" dirty="0" smtClean="0">
                <a:solidFill>
                  <a:srgbClr val="3366FF"/>
                </a:solidFill>
                <a:latin typeface="Times New Roman"/>
                <a:cs typeface="Times New Roman"/>
              </a:rPr>
              <a:t>process </a:t>
            </a:r>
            <a:r>
              <a:rPr sz="3400" b="1" spc="20" dirty="0">
                <a:solidFill>
                  <a:srgbClr val="3366FF"/>
                </a:solidFill>
                <a:latin typeface="Times New Roman"/>
                <a:cs typeface="Times New Roman"/>
              </a:rPr>
              <a:t>identifier</a:t>
            </a:r>
            <a:r>
              <a:rPr sz="3400" b="1" spc="-114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(</a:t>
            </a:r>
            <a:r>
              <a:rPr sz="3400" b="1" dirty="0">
                <a:solidFill>
                  <a:srgbClr val="3366FF"/>
                </a:solidFill>
                <a:latin typeface="Times New Roman"/>
                <a:cs typeface="Times New Roman"/>
              </a:rPr>
              <a:t>pid</a:t>
            </a:r>
            <a:r>
              <a:rPr sz="3400" dirty="0">
                <a:latin typeface="Times New Roman"/>
                <a:cs typeface="Times New Roman"/>
              </a:rPr>
              <a:t>)</a:t>
            </a:r>
          </a:p>
          <a:p>
            <a:pPr marL="469900" indent="-457200">
              <a:lnSpc>
                <a:spcPct val="100000"/>
              </a:lnSpc>
              <a:spcBef>
                <a:spcPts val="805"/>
              </a:spcBef>
              <a:buClr>
                <a:srgbClr val="D24717"/>
              </a:buClr>
              <a:buSzPct val="85294"/>
              <a:buFont typeface="Arial" pitchFamily="34" charset="0"/>
              <a:buChar char="•"/>
              <a:tabLst>
                <a:tab pos="403860" algn="l"/>
                <a:tab pos="404495" algn="l"/>
              </a:tabLst>
            </a:pPr>
            <a:r>
              <a:rPr sz="3400" b="1" spc="-160" dirty="0">
                <a:latin typeface="Times New Roman"/>
                <a:cs typeface="Times New Roman"/>
              </a:rPr>
              <a:t>Resource</a:t>
            </a:r>
            <a:r>
              <a:rPr sz="3400" spc="-160" dirty="0">
                <a:latin typeface="Times New Roman"/>
                <a:cs typeface="Times New Roman"/>
              </a:rPr>
              <a:t> </a:t>
            </a:r>
            <a:r>
              <a:rPr sz="3400" spc="-180" dirty="0">
                <a:latin typeface="Times New Roman"/>
                <a:cs typeface="Times New Roman"/>
              </a:rPr>
              <a:t>sharing </a:t>
            </a:r>
            <a:r>
              <a:rPr sz="3400" spc="-135" dirty="0">
                <a:latin typeface="Times New Roman"/>
                <a:cs typeface="Times New Roman"/>
              </a:rPr>
              <a:t>options </a:t>
            </a:r>
            <a:r>
              <a:rPr sz="3400" spc="-155" dirty="0">
                <a:latin typeface="Times New Roman"/>
                <a:cs typeface="Times New Roman"/>
              </a:rPr>
              <a:t>(of </a:t>
            </a:r>
            <a:r>
              <a:rPr sz="3400" spc="-165" dirty="0">
                <a:latin typeface="Times New Roman"/>
                <a:cs typeface="Times New Roman"/>
              </a:rPr>
              <a:t>process</a:t>
            </a:r>
            <a:r>
              <a:rPr sz="3400" spc="195" dirty="0">
                <a:latin typeface="Times New Roman"/>
                <a:cs typeface="Times New Roman"/>
              </a:rPr>
              <a:t> </a:t>
            </a:r>
            <a:r>
              <a:rPr sz="3400" spc="-125" dirty="0">
                <a:latin typeface="Times New Roman"/>
                <a:cs typeface="Times New Roman"/>
              </a:rPr>
              <a:t>creation)</a:t>
            </a:r>
            <a:endParaRPr sz="3400" dirty="0">
              <a:latin typeface="Times New Roman"/>
              <a:cs typeface="Times New Roman"/>
            </a:endParaRPr>
          </a:p>
          <a:p>
            <a:pPr marL="927100" lvl="1" indent="-457200">
              <a:lnSpc>
                <a:spcPct val="100000"/>
              </a:lnSpc>
              <a:spcBef>
                <a:spcPts val="505"/>
              </a:spcBef>
              <a:buClr>
                <a:srgbClr val="9B2C1F"/>
              </a:buClr>
              <a:buSzPct val="85294"/>
              <a:buFont typeface="Arial" pitchFamily="34" charset="0"/>
              <a:buChar char="•"/>
              <a:tabLst>
                <a:tab pos="796290" algn="l"/>
              </a:tabLst>
            </a:pPr>
            <a:r>
              <a:rPr sz="3400" spc="-130" dirty="0">
                <a:latin typeface="Times New Roman"/>
                <a:cs typeface="Times New Roman"/>
              </a:rPr>
              <a:t>Parent </a:t>
            </a:r>
            <a:r>
              <a:rPr sz="3400" spc="-190" dirty="0">
                <a:latin typeface="Times New Roman"/>
                <a:cs typeface="Times New Roman"/>
              </a:rPr>
              <a:t>and </a:t>
            </a:r>
            <a:r>
              <a:rPr sz="3400" spc="-135" dirty="0">
                <a:latin typeface="Times New Roman"/>
                <a:cs typeface="Times New Roman"/>
              </a:rPr>
              <a:t>children </a:t>
            </a:r>
            <a:r>
              <a:rPr sz="3400" spc="-180" dirty="0">
                <a:latin typeface="Times New Roman"/>
                <a:cs typeface="Times New Roman"/>
              </a:rPr>
              <a:t>share all</a:t>
            </a:r>
            <a:r>
              <a:rPr sz="3400" spc="204" dirty="0">
                <a:latin typeface="Times New Roman"/>
                <a:cs typeface="Times New Roman"/>
              </a:rPr>
              <a:t> </a:t>
            </a:r>
            <a:r>
              <a:rPr sz="3400" spc="-145" dirty="0">
                <a:latin typeface="Times New Roman"/>
                <a:cs typeface="Times New Roman"/>
              </a:rPr>
              <a:t>resources</a:t>
            </a:r>
            <a:endParaRPr sz="3400" dirty="0">
              <a:latin typeface="Times New Roman"/>
              <a:cs typeface="Times New Roman"/>
            </a:endParaRPr>
          </a:p>
          <a:p>
            <a:pPr marL="927100" lvl="1" indent="-457200">
              <a:lnSpc>
                <a:spcPct val="100000"/>
              </a:lnSpc>
              <a:spcBef>
                <a:spcPts val="600"/>
              </a:spcBef>
              <a:buClr>
                <a:srgbClr val="9B2C1F"/>
              </a:buClr>
              <a:buSzPct val="85294"/>
              <a:buFont typeface="Arial" pitchFamily="34" charset="0"/>
              <a:buChar char="•"/>
              <a:tabLst>
                <a:tab pos="796290" algn="l"/>
              </a:tabLst>
            </a:pPr>
            <a:r>
              <a:rPr sz="3400" spc="-145" dirty="0">
                <a:latin typeface="Times New Roman"/>
                <a:cs typeface="Times New Roman"/>
              </a:rPr>
              <a:t>Children </a:t>
            </a:r>
            <a:r>
              <a:rPr sz="3400" spc="-175" dirty="0">
                <a:latin typeface="Times New Roman"/>
                <a:cs typeface="Times New Roman"/>
              </a:rPr>
              <a:t>share </a:t>
            </a:r>
            <a:r>
              <a:rPr sz="3400" spc="-155" dirty="0">
                <a:latin typeface="Times New Roman"/>
                <a:cs typeface="Times New Roman"/>
              </a:rPr>
              <a:t>subset </a:t>
            </a:r>
            <a:r>
              <a:rPr sz="3400" spc="-200" dirty="0">
                <a:latin typeface="Times New Roman"/>
                <a:cs typeface="Times New Roman"/>
              </a:rPr>
              <a:t>of </a:t>
            </a:r>
            <a:r>
              <a:rPr sz="3400" spc="-114" dirty="0">
                <a:latin typeface="Times New Roman"/>
                <a:cs typeface="Times New Roman"/>
              </a:rPr>
              <a:t>parent</a:t>
            </a:r>
            <a:r>
              <a:rPr sz="3400" spc="-114" dirty="0">
                <a:latin typeface="Arial"/>
                <a:cs typeface="Arial"/>
              </a:rPr>
              <a:t>’</a:t>
            </a:r>
            <a:r>
              <a:rPr sz="3400" spc="-114" dirty="0">
                <a:latin typeface="Times New Roman"/>
                <a:cs typeface="Times New Roman"/>
              </a:rPr>
              <a:t>s</a:t>
            </a:r>
            <a:r>
              <a:rPr sz="3400" spc="225" dirty="0">
                <a:latin typeface="Times New Roman"/>
                <a:cs typeface="Times New Roman"/>
              </a:rPr>
              <a:t> </a:t>
            </a:r>
            <a:r>
              <a:rPr sz="3400" spc="-140" dirty="0">
                <a:latin typeface="Times New Roman"/>
                <a:cs typeface="Times New Roman"/>
              </a:rPr>
              <a:t>resources</a:t>
            </a:r>
            <a:endParaRPr sz="3400" dirty="0">
              <a:latin typeface="Times New Roman"/>
              <a:cs typeface="Times New Roman"/>
            </a:endParaRPr>
          </a:p>
          <a:p>
            <a:pPr marL="927100" lvl="1" indent="-457200">
              <a:lnSpc>
                <a:spcPct val="100000"/>
              </a:lnSpc>
              <a:spcBef>
                <a:spcPts val="505"/>
              </a:spcBef>
              <a:buClr>
                <a:srgbClr val="9B2C1F"/>
              </a:buClr>
              <a:buSzPct val="85294"/>
              <a:buFont typeface="Arial" pitchFamily="34" charset="0"/>
              <a:buChar char="•"/>
              <a:tabLst>
                <a:tab pos="796290" algn="l"/>
              </a:tabLst>
            </a:pPr>
            <a:r>
              <a:rPr sz="3400" spc="-135" dirty="0" smtClean="0">
                <a:latin typeface="Times New Roman"/>
                <a:cs typeface="Times New Roman"/>
              </a:rPr>
              <a:t>Parent </a:t>
            </a:r>
            <a:r>
              <a:rPr sz="3400" spc="-190" dirty="0">
                <a:latin typeface="Times New Roman"/>
                <a:cs typeface="Times New Roman"/>
              </a:rPr>
              <a:t>and </a:t>
            </a:r>
            <a:r>
              <a:rPr sz="3400" spc="-160" dirty="0">
                <a:latin typeface="Times New Roman"/>
                <a:cs typeface="Times New Roman"/>
              </a:rPr>
              <a:t>child </a:t>
            </a:r>
            <a:r>
              <a:rPr sz="3400" spc="-180" dirty="0">
                <a:latin typeface="Times New Roman"/>
                <a:cs typeface="Times New Roman"/>
              </a:rPr>
              <a:t>share </a:t>
            </a:r>
            <a:r>
              <a:rPr sz="3400" spc="-145" dirty="0">
                <a:latin typeface="Times New Roman"/>
                <a:cs typeface="Times New Roman"/>
              </a:rPr>
              <a:t>no</a:t>
            </a:r>
            <a:r>
              <a:rPr sz="3400" spc="245" dirty="0">
                <a:latin typeface="Times New Roman"/>
                <a:cs typeface="Times New Roman"/>
              </a:rPr>
              <a:t> </a:t>
            </a:r>
            <a:r>
              <a:rPr sz="3400" spc="-140" dirty="0">
                <a:latin typeface="Times New Roman"/>
                <a:cs typeface="Times New Roman"/>
              </a:rPr>
              <a:t>resources</a:t>
            </a:r>
            <a:endParaRPr sz="34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795"/>
              </a:spcBef>
              <a:buClr>
                <a:srgbClr val="D24717"/>
              </a:buClr>
              <a:buSzPct val="85294"/>
              <a:buFont typeface="Arial" pitchFamily="34" charset="0"/>
              <a:buChar char="•"/>
              <a:tabLst>
                <a:tab pos="403860" algn="l"/>
                <a:tab pos="404495" algn="l"/>
              </a:tabLst>
            </a:pPr>
            <a:r>
              <a:rPr sz="3400" b="1" spc="-160" dirty="0">
                <a:latin typeface="Times New Roman"/>
                <a:cs typeface="Times New Roman"/>
              </a:rPr>
              <a:t>Execution</a:t>
            </a:r>
            <a:r>
              <a:rPr sz="3400" spc="-95" dirty="0">
                <a:latin typeface="Times New Roman"/>
                <a:cs typeface="Times New Roman"/>
              </a:rPr>
              <a:t> </a:t>
            </a:r>
            <a:r>
              <a:rPr sz="3400" spc="-135" dirty="0">
                <a:latin typeface="Times New Roman"/>
                <a:cs typeface="Times New Roman"/>
              </a:rPr>
              <a:t>options</a:t>
            </a:r>
            <a:endParaRPr sz="3400" dirty="0">
              <a:latin typeface="Times New Roman"/>
              <a:cs typeface="Times New Roman"/>
            </a:endParaRPr>
          </a:p>
          <a:p>
            <a:pPr marL="927100" lvl="1" indent="-457200">
              <a:lnSpc>
                <a:spcPct val="100000"/>
              </a:lnSpc>
              <a:spcBef>
                <a:spcPts val="505"/>
              </a:spcBef>
              <a:buClr>
                <a:srgbClr val="9B2C1F"/>
              </a:buClr>
              <a:buSzPct val="85294"/>
              <a:buFont typeface="Arial" pitchFamily="34" charset="0"/>
              <a:buChar char="•"/>
              <a:tabLst>
                <a:tab pos="796290" algn="l"/>
              </a:tabLst>
            </a:pPr>
            <a:r>
              <a:rPr sz="3400" spc="-135" dirty="0">
                <a:latin typeface="Times New Roman"/>
                <a:cs typeface="Times New Roman"/>
              </a:rPr>
              <a:t>Parent </a:t>
            </a:r>
            <a:r>
              <a:rPr sz="3400" spc="-190" dirty="0">
                <a:latin typeface="Times New Roman"/>
                <a:cs typeface="Times New Roman"/>
              </a:rPr>
              <a:t>and </a:t>
            </a:r>
            <a:r>
              <a:rPr sz="3400" spc="-135" dirty="0">
                <a:latin typeface="Times New Roman"/>
                <a:cs typeface="Times New Roman"/>
              </a:rPr>
              <a:t>children </a:t>
            </a:r>
            <a:r>
              <a:rPr sz="3400" spc="-125" dirty="0">
                <a:latin typeface="Times New Roman"/>
                <a:cs typeface="Times New Roman"/>
              </a:rPr>
              <a:t>execute</a:t>
            </a:r>
            <a:r>
              <a:rPr sz="3400" spc="105" dirty="0">
                <a:latin typeface="Times New Roman"/>
                <a:cs typeface="Times New Roman"/>
              </a:rPr>
              <a:t> </a:t>
            </a:r>
            <a:r>
              <a:rPr sz="3400" spc="-125" dirty="0">
                <a:latin typeface="Times New Roman"/>
                <a:cs typeface="Times New Roman"/>
              </a:rPr>
              <a:t>concurrently</a:t>
            </a:r>
            <a:endParaRPr sz="3400" dirty="0">
              <a:latin typeface="Times New Roman"/>
              <a:cs typeface="Times New Roman"/>
            </a:endParaRPr>
          </a:p>
          <a:p>
            <a:pPr marL="927100" lvl="1" indent="-457200">
              <a:lnSpc>
                <a:spcPct val="100000"/>
              </a:lnSpc>
              <a:spcBef>
                <a:spcPts val="505"/>
              </a:spcBef>
              <a:buClr>
                <a:srgbClr val="9B2C1F"/>
              </a:buClr>
              <a:buSzPct val="85294"/>
              <a:buFont typeface="Arial" pitchFamily="34" charset="0"/>
              <a:buChar char="•"/>
              <a:tabLst>
                <a:tab pos="796290" algn="l"/>
              </a:tabLst>
            </a:pPr>
            <a:r>
              <a:rPr sz="3400" spc="-135" dirty="0">
                <a:latin typeface="Times New Roman"/>
                <a:cs typeface="Times New Roman"/>
              </a:rPr>
              <a:t>Parent </a:t>
            </a:r>
            <a:r>
              <a:rPr sz="3400" spc="-180" dirty="0">
                <a:latin typeface="Times New Roman"/>
                <a:cs typeface="Times New Roman"/>
              </a:rPr>
              <a:t>waits </a:t>
            </a:r>
            <a:r>
              <a:rPr sz="3400" spc="-110" dirty="0">
                <a:latin typeface="Times New Roman"/>
                <a:cs typeface="Times New Roman"/>
              </a:rPr>
              <a:t>until </a:t>
            </a:r>
            <a:r>
              <a:rPr sz="3400" spc="-135" dirty="0">
                <a:latin typeface="Times New Roman"/>
                <a:cs typeface="Times New Roman"/>
              </a:rPr>
              <a:t>children</a:t>
            </a:r>
            <a:r>
              <a:rPr sz="3400" spc="55" dirty="0">
                <a:latin typeface="Times New Roman"/>
                <a:cs typeface="Times New Roman"/>
              </a:rPr>
              <a:t> </a:t>
            </a:r>
            <a:r>
              <a:rPr sz="3400" spc="-100" dirty="0">
                <a:latin typeface="Times New Roman"/>
                <a:cs typeface="Times New Roman"/>
              </a:rPr>
              <a:t>terminate</a:t>
            </a:r>
            <a:endParaRPr sz="3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387604" y="8435051"/>
            <a:ext cx="349884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">
              <a:lnSpc>
                <a:spcPts val="2335"/>
              </a:lnSpc>
            </a:pPr>
            <a:fld id="{81D60167-4931-47E6-BA6A-407CBD079E47}" type="slidenum">
              <a:rPr spc="125" dirty="0"/>
              <a:t>26</a:t>
            </a:fld>
            <a:endParaRPr spc="1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59" y="81228"/>
            <a:ext cx="12706350" cy="8899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b="1" dirty="0" smtClean="0"/>
              <a:t>Process</a:t>
            </a:r>
            <a:r>
              <a:rPr sz="5700" b="1" spc="-155" dirty="0" smtClean="0"/>
              <a:t> </a:t>
            </a:r>
            <a:r>
              <a:rPr sz="5700" b="1" dirty="0"/>
              <a:t>Creation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00304" y="8413801"/>
            <a:ext cx="3244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25" dirty="0">
                <a:solidFill>
                  <a:srgbClr val="FFFFFF"/>
                </a:solidFill>
                <a:latin typeface="Trebuchet MS"/>
                <a:cs typeface="Trebuchet MS"/>
              </a:rPr>
              <a:t>20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2401" y="1752600"/>
            <a:ext cx="12496800" cy="5294783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5294"/>
              <a:buFont typeface="Arial" pitchFamily="34" charset="0"/>
              <a:buChar char="•"/>
              <a:tabLst>
                <a:tab pos="403860" algn="l"/>
                <a:tab pos="404495" algn="l"/>
              </a:tabLst>
            </a:pPr>
            <a:r>
              <a:rPr sz="3400" b="1" spc="-200" dirty="0">
                <a:latin typeface="Times New Roman"/>
                <a:cs typeface="Times New Roman"/>
              </a:rPr>
              <a:t>Address </a:t>
            </a:r>
            <a:r>
              <a:rPr sz="3400" b="1" spc="-204" dirty="0">
                <a:latin typeface="Times New Roman"/>
                <a:cs typeface="Times New Roman"/>
              </a:rPr>
              <a:t>space</a:t>
            </a:r>
            <a:r>
              <a:rPr sz="3400" b="1" spc="40" dirty="0">
                <a:latin typeface="Times New Roman"/>
                <a:cs typeface="Times New Roman"/>
              </a:rPr>
              <a:t> </a:t>
            </a:r>
            <a:r>
              <a:rPr sz="3400" spc="-135" dirty="0">
                <a:latin typeface="Times New Roman"/>
                <a:cs typeface="Times New Roman"/>
              </a:rPr>
              <a:t>options</a:t>
            </a:r>
            <a:endParaRPr sz="3400" dirty="0">
              <a:latin typeface="Times New Roman"/>
              <a:cs typeface="Times New Roman"/>
            </a:endParaRPr>
          </a:p>
          <a:p>
            <a:pPr marL="927100" lvl="1" indent="-457200">
              <a:lnSpc>
                <a:spcPct val="100000"/>
              </a:lnSpc>
              <a:spcBef>
                <a:spcPts val="505"/>
              </a:spcBef>
              <a:buClr>
                <a:srgbClr val="9B2C1F"/>
              </a:buClr>
              <a:buSzPct val="85294"/>
              <a:buFont typeface="Arial" pitchFamily="34" charset="0"/>
              <a:buChar char="•"/>
              <a:tabLst>
                <a:tab pos="796290" algn="l"/>
              </a:tabLst>
            </a:pPr>
            <a:r>
              <a:rPr sz="3400" spc="-170" dirty="0">
                <a:latin typeface="Times New Roman"/>
                <a:cs typeface="Times New Roman"/>
              </a:rPr>
              <a:t>Child </a:t>
            </a:r>
            <a:r>
              <a:rPr sz="3400" spc="-150" dirty="0">
                <a:latin typeface="Times New Roman"/>
                <a:cs typeface="Times New Roman"/>
              </a:rPr>
              <a:t>duplicate </a:t>
            </a:r>
            <a:r>
              <a:rPr sz="3400" spc="-200" dirty="0">
                <a:latin typeface="Times New Roman"/>
                <a:cs typeface="Times New Roman"/>
              </a:rPr>
              <a:t>of</a:t>
            </a:r>
            <a:r>
              <a:rPr sz="3400" spc="45" dirty="0">
                <a:latin typeface="Times New Roman"/>
                <a:cs typeface="Times New Roman"/>
              </a:rPr>
              <a:t> </a:t>
            </a:r>
            <a:r>
              <a:rPr sz="3400" spc="-110" dirty="0">
                <a:latin typeface="Times New Roman"/>
                <a:cs typeface="Times New Roman"/>
              </a:rPr>
              <a:t>parent</a:t>
            </a:r>
            <a:endParaRPr sz="3400" dirty="0">
              <a:latin typeface="Times New Roman"/>
              <a:cs typeface="Times New Roman"/>
            </a:endParaRPr>
          </a:p>
          <a:p>
            <a:pPr marL="927100" lvl="1" indent="-457200">
              <a:lnSpc>
                <a:spcPct val="100000"/>
              </a:lnSpc>
              <a:spcBef>
                <a:spcPts val="505"/>
              </a:spcBef>
              <a:buClr>
                <a:srgbClr val="9B2C1F"/>
              </a:buClr>
              <a:buSzPct val="85294"/>
              <a:buFont typeface="Arial" pitchFamily="34" charset="0"/>
              <a:buChar char="•"/>
              <a:tabLst>
                <a:tab pos="796290" algn="l"/>
              </a:tabLst>
            </a:pPr>
            <a:r>
              <a:rPr sz="3400" spc="-175" dirty="0">
                <a:latin typeface="Times New Roman"/>
                <a:cs typeface="Times New Roman"/>
              </a:rPr>
              <a:t>Child </a:t>
            </a:r>
            <a:r>
              <a:rPr sz="3400" spc="-250" dirty="0">
                <a:latin typeface="Times New Roman"/>
                <a:cs typeface="Times New Roman"/>
              </a:rPr>
              <a:t>has </a:t>
            </a:r>
            <a:r>
              <a:rPr sz="3400" spc="-270" dirty="0">
                <a:latin typeface="Times New Roman"/>
                <a:cs typeface="Times New Roman"/>
              </a:rPr>
              <a:t>a </a:t>
            </a:r>
            <a:r>
              <a:rPr sz="3400" spc="-140" dirty="0">
                <a:latin typeface="Times New Roman"/>
                <a:cs typeface="Times New Roman"/>
              </a:rPr>
              <a:t>program </a:t>
            </a:r>
            <a:r>
              <a:rPr sz="3400" spc="-165" dirty="0">
                <a:latin typeface="Times New Roman"/>
                <a:cs typeface="Times New Roman"/>
              </a:rPr>
              <a:t>loaded </a:t>
            </a:r>
            <a:r>
              <a:rPr sz="3400" spc="-105" dirty="0">
                <a:latin typeface="Times New Roman"/>
                <a:cs typeface="Times New Roman"/>
              </a:rPr>
              <a:t>into</a:t>
            </a:r>
            <a:r>
              <a:rPr sz="3400" spc="-90" dirty="0">
                <a:latin typeface="Times New Roman"/>
                <a:cs typeface="Times New Roman"/>
              </a:rPr>
              <a:t> </a:t>
            </a:r>
            <a:r>
              <a:rPr sz="3400" spc="-60" dirty="0">
                <a:latin typeface="Times New Roman"/>
                <a:cs typeface="Times New Roman"/>
              </a:rPr>
              <a:t>it</a:t>
            </a:r>
            <a:endParaRPr sz="34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790"/>
              </a:spcBef>
              <a:buClr>
                <a:srgbClr val="D24717"/>
              </a:buClr>
              <a:buSzPct val="85294"/>
              <a:buFont typeface="Arial" pitchFamily="34" charset="0"/>
              <a:buChar char="•"/>
              <a:tabLst>
                <a:tab pos="403860" algn="l"/>
                <a:tab pos="404495" algn="l"/>
              </a:tabLst>
            </a:pPr>
            <a:r>
              <a:rPr sz="3400" b="1" spc="-250" dirty="0">
                <a:latin typeface="Times New Roman"/>
                <a:cs typeface="Times New Roman"/>
              </a:rPr>
              <a:t>UNIX</a:t>
            </a:r>
            <a:r>
              <a:rPr sz="3400" b="1" spc="-95" dirty="0">
                <a:latin typeface="Times New Roman"/>
                <a:cs typeface="Times New Roman"/>
              </a:rPr>
              <a:t> </a:t>
            </a:r>
            <a:r>
              <a:rPr sz="3400" spc="-180" dirty="0">
                <a:latin typeface="Times New Roman"/>
                <a:cs typeface="Times New Roman"/>
              </a:rPr>
              <a:t>examples</a:t>
            </a:r>
            <a:endParaRPr sz="3400" dirty="0">
              <a:latin typeface="Times New Roman"/>
              <a:cs typeface="Times New Roman"/>
            </a:endParaRPr>
          </a:p>
          <a:p>
            <a:pPr marL="927100" lvl="1" indent="-457200">
              <a:lnSpc>
                <a:spcPct val="100000"/>
              </a:lnSpc>
              <a:spcBef>
                <a:spcPts val="530"/>
              </a:spcBef>
              <a:buClr>
                <a:srgbClr val="9B2C1F"/>
              </a:buClr>
              <a:buSzPct val="85294"/>
              <a:buFont typeface="Arial" pitchFamily="34" charset="0"/>
              <a:buChar char="•"/>
              <a:tabLst>
                <a:tab pos="796290" algn="l"/>
              </a:tabLst>
            </a:pPr>
            <a:r>
              <a:rPr sz="3400" b="1" spc="-5" dirty="0">
                <a:latin typeface="Courier New"/>
                <a:cs typeface="Courier New"/>
              </a:rPr>
              <a:t>fork()</a:t>
            </a:r>
            <a:r>
              <a:rPr sz="3400" b="1" spc="-985" dirty="0">
                <a:latin typeface="Courier New"/>
                <a:cs typeface="Courier New"/>
              </a:rPr>
              <a:t> </a:t>
            </a:r>
            <a:r>
              <a:rPr sz="3400" spc="-185" dirty="0">
                <a:latin typeface="Times New Roman"/>
                <a:cs typeface="Times New Roman"/>
              </a:rPr>
              <a:t>system call </a:t>
            </a:r>
            <a:r>
              <a:rPr sz="3400" spc="-145" dirty="0">
                <a:latin typeface="Times New Roman"/>
                <a:cs typeface="Times New Roman"/>
              </a:rPr>
              <a:t>creates </a:t>
            </a:r>
            <a:r>
              <a:rPr sz="3400" spc="-170" dirty="0">
                <a:latin typeface="Times New Roman"/>
                <a:cs typeface="Times New Roman"/>
              </a:rPr>
              <a:t>new </a:t>
            </a:r>
            <a:r>
              <a:rPr sz="3400" spc="-165" dirty="0">
                <a:latin typeface="Times New Roman"/>
                <a:cs typeface="Times New Roman"/>
              </a:rPr>
              <a:t>process</a:t>
            </a:r>
            <a:endParaRPr sz="3400" dirty="0">
              <a:latin typeface="Times New Roman"/>
              <a:cs typeface="Times New Roman"/>
            </a:endParaRPr>
          </a:p>
          <a:p>
            <a:pPr marL="1318260" indent="-457200">
              <a:lnSpc>
                <a:spcPct val="100000"/>
              </a:lnSpc>
              <a:spcBef>
                <a:spcPts val="480"/>
              </a:spcBef>
              <a:buFont typeface="Arial" pitchFamily="34" charset="0"/>
              <a:buChar char="•"/>
            </a:pPr>
            <a:r>
              <a:rPr sz="2900" spc="-765" dirty="0" smtClean="0">
                <a:solidFill>
                  <a:srgbClr val="E6B0AB"/>
                </a:solidFill>
                <a:latin typeface="Arial"/>
                <a:cs typeface="Arial"/>
              </a:rPr>
              <a:t> </a:t>
            </a:r>
            <a:r>
              <a:rPr sz="3400" spc="-175" dirty="0">
                <a:latin typeface="Times New Roman"/>
                <a:cs typeface="Times New Roman"/>
              </a:rPr>
              <a:t>Child </a:t>
            </a:r>
            <a:r>
              <a:rPr sz="3400" spc="-215" dirty="0">
                <a:latin typeface="Times New Roman"/>
                <a:cs typeface="Times New Roman"/>
              </a:rPr>
              <a:t>is </a:t>
            </a:r>
            <a:r>
              <a:rPr sz="3400" spc="-270" dirty="0">
                <a:latin typeface="Times New Roman"/>
                <a:cs typeface="Times New Roman"/>
              </a:rPr>
              <a:t>a </a:t>
            </a:r>
            <a:r>
              <a:rPr sz="3400" spc="-215" dirty="0">
                <a:latin typeface="Times New Roman"/>
                <a:cs typeface="Times New Roman"/>
              </a:rPr>
              <a:t>copy </a:t>
            </a:r>
            <a:r>
              <a:rPr sz="3400" spc="-200" dirty="0">
                <a:latin typeface="Times New Roman"/>
                <a:cs typeface="Times New Roman"/>
              </a:rPr>
              <a:t>of </a:t>
            </a:r>
            <a:r>
              <a:rPr sz="3400" spc="-170" dirty="0">
                <a:latin typeface="Times New Roman"/>
                <a:cs typeface="Times New Roman"/>
              </a:rPr>
              <a:t>parent’s </a:t>
            </a:r>
            <a:r>
              <a:rPr sz="3400" spc="-180" dirty="0">
                <a:latin typeface="Times New Roman"/>
                <a:cs typeface="Times New Roman"/>
              </a:rPr>
              <a:t>address</a:t>
            </a:r>
            <a:r>
              <a:rPr sz="3400" spc="-60" dirty="0">
                <a:latin typeface="Times New Roman"/>
                <a:cs typeface="Times New Roman"/>
              </a:rPr>
              <a:t> </a:t>
            </a:r>
            <a:r>
              <a:rPr sz="3400" spc="-204" dirty="0">
                <a:latin typeface="Times New Roman"/>
                <a:cs typeface="Times New Roman"/>
              </a:rPr>
              <a:t>space</a:t>
            </a:r>
            <a:endParaRPr sz="3400" dirty="0">
              <a:latin typeface="Times New Roman"/>
              <a:cs typeface="Times New Roman"/>
            </a:endParaRPr>
          </a:p>
          <a:p>
            <a:pPr marL="1710055" indent="-457200">
              <a:lnSpc>
                <a:spcPct val="100000"/>
              </a:lnSpc>
              <a:spcBef>
                <a:spcPts val="495"/>
              </a:spcBef>
              <a:buFont typeface="Arial" pitchFamily="34" charset="0"/>
              <a:buChar char="•"/>
            </a:pPr>
            <a:r>
              <a:rPr sz="2700" spc="-690" dirty="0" smtClean="0">
                <a:solidFill>
                  <a:srgbClr val="A18E6A"/>
                </a:solidFill>
                <a:latin typeface="Arial"/>
                <a:cs typeface="Arial"/>
              </a:rPr>
              <a:t> </a:t>
            </a:r>
            <a:r>
              <a:rPr sz="3400" spc="-120" dirty="0">
                <a:latin typeface="Times New Roman"/>
                <a:cs typeface="Times New Roman"/>
              </a:rPr>
              <a:t>except fork() </a:t>
            </a:r>
            <a:r>
              <a:rPr sz="3400" spc="-75" dirty="0">
                <a:latin typeface="Times New Roman"/>
                <a:cs typeface="Times New Roman"/>
              </a:rPr>
              <a:t>returns </a:t>
            </a:r>
            <a:r>
              <a:rPr sz="3400" spc="-145" dirty="0">
                <a:latin typeface="Times New Roman"/>
                <a:cs typeface="Times New Roman"/>
              </a:rPr>
              <a:t>0 </a:t>
            </a:r>
            <a:r>
              <a:rPr sz="3400" spc="-45" dirty="0">
                <a:latin typeface="Times New Roman"/>
                <a:cs typeface="Times New Roman"/>
              </a:rPr>
              <a:t>to </a:t>
            </a:r>
            <a:r>
              <a:rPr sz="3400" spc="-160" dirty="0">
                <a:latin typeface="Times New Roman"/>
                <a:cs typeface="Times New Roman"/>
              </a:rPr>
              <a:t>child </a:t>
            </a:r>
            <a:r>
              <a:rPr sz="3400" spc="-190" dirty="0">
                <a:latin typeface="Times New Roman"/>
                <a:cs typeface="Times New Roman"/>
              </a:rPr>
              <a:t>and </a:t>
            </a:r>
            <a:r>
              <a:rPr sz="3400" spc="-140" dirty="0">
                <a:latin typeface="Times New Roman"/>
                <a:cs typeface="Times New Roman"/>
              </a:rPr>
              <a:t>nonzero </a:t>
            </a:r>
            <a:r>
              <a:rPr sz="3400" spc="-50" dirty="0">
                <a:latin typeface="Times New Roman"/>
                <a:cs typeface="Times New Roman"/>
              </a:rPr>
              <a:t>to  </a:t>
            </a:r>
            <a:r>
              <a:rPr sz="3400" spc="-155" dirty="0">
                <a:latin typeface="Times New Roman"/>
                <a:cs typeface="Times New Roman"/>
              </a:rPr>
              <a:t>parent</a:t>
            </a:r>
            <a:endParaRPr sz="3400" dirty="0">
              <a:latin typeface="Times New Roman"/>
              <a:cs typeface="Times New Roman"/>
            </a:endParaRPr>
          </a:p>
          <a:p>
            <a:pPr marL="927100" marR="100965" lvl="1" indent="-457200">
              <a:lnSpc>
                <a:spcPct val="101800"/>
              </a:lnSpc>
              <a:spcBef>
                <a:spcPts val="455"/>
              </a:spcBef>
              <a:buClr>
                <a:srgbClr val="9B2C1F"/>
              </a:buClr>
              <a:buSzPct val="85294"/>
              <a:buFont typeface="Arial" pitchFamily="34" charset="0"/>
              <a:buChar char="•"/>
              <a:tabLst>
                <a:tab pos="796290" algn="l"/>
              </a:tabLst>
            </a:pPr>
            <a:r>
              <a:rPr sz="3400" b="1" spc="-5" dirty="0">
                <a:latin typeface="Courier New"/>
                <a:cs typeface="Courier New"/>
              </a:rPr>
              <a:t>exec()</a:t>
            </a:r>
            <a:r>
              <a:rPr sz="3400" b="1" spc="-1295" dirty="0">
                <a:latin typeface="Courier New"/>
                <a:cs typeface="Courier New"/>
              </a:rPr>
              <a:t> </a:t>
            </a:r>
            <a:r>
              <a:rPr sz="3400" spc="-185" dirty="0">
                <a:latin typeface="Times New Roman"/>
                <a:cs typeface="Times New Roman"/>
              </a:rPr>
              <a:t>system</a:t>
            </a:r>
            <a:r>
              <a:rPr sz="3400" spc="-100" dirty="0">
                <a:latin typeface="Times New Roman"/>
                <a:cs typeface="Times New Roman"/>
              </a:rPr>
              <a:t> </a:t>
            </a:r>
            <a:r>
              <a:rPr sz="3400" spc="-185" dirty="0">
                <a:latin typeface="Times New Roman"/>
                <a:cs typeface="Times New Roman"/>
              </a:rPr>
              <a:t>call</a:t>
            </a:r>
            <a:r>
              <a:rPr sz="3400" spc="-85" dirty="0">
                <a:latin typeface="Times New Roman"/>
                <a:cs typeface="Times New Roman"/>
              </a:rPr>
              <a:t> </a:t>
            </a:r>
            <a:r>
              <a:rPr sz="3400" spc="-175" dirty="0">
                <a:latin typeface="Times New Roman"/>
                <a:cs typeface="Times New Roman"/>
              </a:rPr>
              <a:t>used</a:t>
            </a:r>
            <a:r>
              <a:rPr sz="3400" spc="-90" dirty="0">
                <a:latin typeface="Times New Roman"/>
                <a:cs typeface="Times New Roman"/>
              </a:rPr>
              <a:t> </a:t>
            </a:r>
            <a:r>
              <a:rPr sz="3400" spc="-120" dirty="0">
                <a:latin typeface="Times New Roman"/>
                <a:cs typeface="Times New Roman"/>
              </a:rPr>
              <a:t>after</a:t>
            </a:r>
            <a:r>
              <a:rPr sz="3400" spc="-90" dirty="0">
                <a:latin typeface="Times New Roman"/>
                <a:cs typeface="Times New Roman"/>
              </a:rPr>
              <a:t> </a:t>
            </a:r>
            <a:r>
              <a:rPr sz="3400" spc="-270" dirty="0">
                <a:latin typeface="Times New Roman"/>
                <a:cs typeface="Times New Roman"/>
              </a:rPr>
              <a:t>a</a:t>
            </a:r>
            <a:r>
              <a:rPr sz="3400" spc="-85" dirty="0">
                <a:latin typeface="Times New Roman"/>
                <a:cs typeface="Times New Roman"/>
              </a:rPr>
              <a:t> </a:t>
            </a:r>
            <a:r>
              <a:rPr sz="3400" b="1" spc="-5" dirty="0">
                <a:latin typeface="Courier New"/>
                <a:cs typeface="Courier New"/>
              </a:rPr>
              <a:t>fork()</a:t>
            </a:r>
            <a:r>
              <a:rPr sz="3400" b="1" spc="-1285" dirty="0">
                <a:latin typeface="Courier New"/>
                <a:cs typeface="Courier New"/>
              </a:rPr>
              <a:t> </a:t>
            </a:r>
            <a:r>
              <a:rPr sz="3400" spc="-50" dirty="0">
                <a:latin typeface="Times New Roman"/>
                <a:cs typeface="Times New Roman"/>
              </a:rPr>
              <a:t>to</a:t>
            </a:r>
            <a:r>
              <a:rPr sz="3400" spc="-90" dirty="0">
                <a:latin typeface="Times New Roman"/>
                <a:cs typeface="Times New Roman"/>
              </a:rPr>
              <a:t> </a:t>
            </a:r>
            <a:r>
              <a:rPr sz="3400" spc="-145" dirty="0">
                <a:latin typeface="Times New Roman"/>
                <a:cs typeface="Times New Roman"/>
              </a:rPr>
              <a:t>replace</a:t>
            </a:r>
            <a:r>
              <a:rPr sz="3400" spc="-85" dirty="0">
                <a:latin typeface="Times New Roman"/>
                <a:cs typeface="Times New Roman"/>
              </a:rPr>
              <a:t> </a:t>
            </a:r>
            <a:r>
              <a:rPr sz="3400" spc="-204" dirty="0">
                <a:latin typeface="Times New Roman"/>
                <a:cs typeface="Times New Roman"/>
              </a:rPr>
              <a:t>the  </a:t>
            </a:r>
            <a:r>
              <a:rPr sz="3400" spc="-145" dirty="0">
                <a:latin typeface="Times New Roman"/>
                <a:cs typeface="Times New Roman"/>
              </a:rPr>
              <a:t>process</a:t>
            </a:r>
            <a:r>
              <a:rPr sz="3400" spc="-145" dirty="0">
                <a:latin typeface="Arial"/>
                <a:cs typeface="Arial"/>
              </a:rPr>
              <a:t>’ </a:t>
            </a:r>
            <a:r>
              <a:rPr sz="3400" spc="-155" dirty="0">
                <a:latin typeface="Times New Roman"/>
                <a:cs typeface="Times New Roman"/>
              </a:rPr>
              <a:t>memory </a:t>
            </a:r>
            <a:r>
              <a:rPr sz="3400" spc="-204" dirty="0">
                <a:latin typeface="Times New Roman"/>
                <a:cs typeface="Times New Roman"/>
              </a:rPr>
              <a:t>space </a:t>
            </a:r>
            <a:r>
              <a:rPr sz="3400" spc="-130" dirty="0">
                <a:latin typeface="Times New Roman"/>
                <a:cs typeface="Times New Roman"/>
              </a:rPr>
              <a:t>with </a:t>
            </a:r>
            <a:r>
              <a:rPr sz="3400" spc="-270" dirty="0">
                <a:latin typeface="Times New Roman"/>
                <a:cs typeface="Times New Roman"/>
              </a:rPr>
              <a:t>a </a:t>
            </a:r>
            <a:r>
              <a:rPr sz="3400" spc="-170" dirty="0">
                <a:latin typeface="Times New Roman"/>
                <a:cs typeface="Times New Roman"/>
              </a:rPr>
              <a:t>new</a:t>
            </a:r>
            <a:r>
              <a:rPr sz="3400" spc="-340" dirty="0">
                <a:latin typeface="Times New Roman"/>
                <a:cs typeface="Times New Roman"/>
              </a:rPr>
              <a:t> </a:t>
            </a:r>
            <a:r>
              <a:rPr sz="3400" spc="-140" dirty="0">
                <a:latin typeface="Times New Roman"/>
                <a:cs typeface="Times New Roman"/>
              </a:rPr>
              <a:t>program</a:t>
            </a:r>
            <a:endParaRPr sz="3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8421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11732387" cy="1142999"/>
          </a:xfrm>
        </p:spPr>
        <p:txBody>
          <a:bodyPr/>
          <a:lstStyle/>
          <a:p>
            <a:r>
              <a:rPr lang="en-IN" b="1" dirty="0"/>
              <a:t>Process creation using fork() system call.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996773"/>
            <a:ext cx="12420600" cy="5537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043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7305"/>
            <a:ext cx="11732387" cy="1569660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fork() system call for new process creation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12649200" cy="6463308"/>
          </a:xfrm>
        </p:spPr>
        <p:txBody>
          <a:bodyPr/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fork();</a:t>
            </a:r>
          </a:p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fork();	</a:t>
            </a:r>
          </a:p>
          <a:p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("hi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13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0538" y="197866"/>
            <a:ext cx="5792470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29995" algn="l"/>
              </a:tabLst>
            </a:pPr>
            <a:r>
              <a:rPr b="1" spc="-25" dirty="0" smtClean="0">
                <a:latin typeface="Times New Roman" pitchFamily="18" charset="0"/>
                <a:cs typeface="Times New Roman" pitchFamily="18" charset="0"/>
              </a:rPr>
              <a:t>Process</a:t>
            </a:r>
            <a:r>
              <a:rPr b="1" spc="-3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spc="-160" dirty="0">
                <a:latin typeface="Times New Roman" pitchFamily="18" charset="0"/>
                <a:cs typeface="Times New Roman" pitchFamily="18" charset="0"/>
              </a:rPr>
              <a:t>Concept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1828800"/>
            <a:ext cx="13411200" cy="7116692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584200" marR="1776095" indent="-571500">
              <a:lnSpc>
                <a:spcPts val="4000"/>
              </a:lnSpc>
              <a:spcBef>
                <a:spcPts val="595"/>
              </a:spcBef>
              <a:buClr>
                <a:srgbClr val="D24717"/>
              </a:buClr>
              <a:buSzPct val="85135"/>
              <a:buFont typeface="Arial" pitchFamily="34" charset="0"/>
              <a:buChar char="•"/>
              <a:tabLst>
                <a:tab pos="403860" algn="l"/>
                <a:tab pos="404495" algn="l"/>
              </a:tabLst>
            </a:pPr>
            <a:r>
              <a:rPr sz="4000" b="1" spc="-190" dirty="0" smtClean="0">
                <a:latin typeface="Times New Roman" pitchFamily="18" charset="0"/>
                <a:cs typeface="Times New Roman" pitchFamily="18" charset="0"/>
              </a:rPr>
              <a:t>Process</a:t>
            </a:r>
            <a:r>
              <a:rPr sz="4000" spc="-1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spc="-8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4000" spc="-320" dirty="0">
                <a:latin typeface="Times New Roman" pitchFamily="18" charset="0"/>
                <a:cs typeface="Times New Roman" pitchFamily="18" charset="0"/>
              </a:rPr>
              <a:t>An </a:t>
            </a:r>
            <a:r>
              <a:rPr sz="4000" spc="-175" dirty="0">
                <a:latin typeface="Times New Roman" pitchFamily="18" charset="0"/>
                <a:cs typeface="Times New Roman" pitchFamily="18" charset="0"/>
              </a:rPr>
              <a:t>instance </a:t>
            </a:r>
            <a:r>
              <a:rPr sz="4000" spc="-22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4000" b="1" spc="20" dirty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computer </a:t>
            </a:r>
            <a:r>
              <a:rPr sz="4000" b="1" spc="-40" dirty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program </a:t>
            </a:r>
            <a:r>
              <a:rPr sz="4000" b="1" spc="35" dirty="0" smtClean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IN" sz="4000" b="1" spc="35" dirty="0" smtClean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b="1" spc="65" dirty="0" smtClean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execution</a:t>
            </a:r>
            <a:endParaRPr sz="4000" dirty="0">
              <a:latin typeface="Times New Roman" pitchFamily="18" charset="0"/>
              <a:cs typeface="Times New Roman" pitchFamily="18" charset="0"/>
            </a:endParaRPr>
          </a:p>
          <a:p>
            <a:pPr marL="584200" indent="-571500">
              <a:lnSpc>
                <a:spcPct val="100000"/>
              </a:lnSpc>
              <a:spcBef>
                <a:spcPts val="300"/>
              </a:spcBef>
              <a:buClr>
                <a:srgbClr val="D24717"/>
              </a:buClr>
              <a:buSzPct val="85135"/>
              <a:buFont typeface="Arial" pitchFamily="34" charset="0"/>
              <a:buChar char="•"/>
              <a:tabLst>
                <a:tab pos="403860" algn="l"/>
                <a:tab pos="404495" algn="l"/>
                <a:tab pos="4852035" algn="l"/>
              </a:tabLst>
            </a:pPr>
            <a:r>
              <a:rPr sz="4000" spc="-260" dirty="0">
                <a:latin typeface="Times New Roman" pitchFamily="18" charset="0"/>
                <a:cs typeface="Times New Roman" pitchFamily="18" charset="0"/>
              </a:rPr>
              <a:t>Some </a:t>
            </a:r>
            <a:r>
              <a:rPr sz="4000" spc="-160" dirty="0">
                <a:latin typeface="Times New Roman" pitchFamily="18" charset="0"/>
                <a:cs typeface="Times New Roman" pitchFamily="18" charset="0"/>
              </a:rPr>
              <a:t>times </a:t>
            </a:r>
            <a:r>
              <a:rPr sz="4000" spc="-225" dirty="0">
                <a:latin typeface="Times New Roman" pitchFamily="18" charset="0"/>
                <a:cs typeface="Times New Roman" pitchFamily="18" charset="0"/>
              </a:rPr>
              <a:t>also</a:t>
            </a:r>
            <a:r>
              <a:rPr sz="4000" spc="2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spc="-185" dirty="0">
                <a:latin typeface="Times New Roman" pitchFamily="18" charset="0"/>
                <a:cs typeface="Times New Roman" pitchFamily="18" charset="0"/>
              </a:rPr>
              <a:t>called</a:t>
            </a:r>
            <a:r>
              <a:rPr sz="40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spc="-295" dirty="0" smtClean="0"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IN" sz="4000" spc="-2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sz="4000" spc="-204" dirty="0" smtClean="0">
                <a:latin typeface="Times New Roman" pitchFamily="18" charset="0"/>
                <a:cs typeface="Times New Roman" pitchFamily="18" charset="0"/>
              </a:rPr>
              <a:t>jobs </a:t>
            </a:r>
            <a:r>
              <a:rPr sz="4000" spc="-65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4000" spc="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spc="-190" dirty="0">
                <a:latin typeface="Times New Roman" pitchFamily="18" charset="0"/>
                <a:cs typeface="Times New Roman" pitchFamily="18" charset="0"/>
              </a:rPr>
              <a:t>task</a:t>
            </a:r>
            <a:endParaRPr sz="4000" dirty="0">
              <a:latin typeface="Times New Roman" pitchFamily="18" charset="0"/>
              <a:cs typeface="Times New Roman" pitchFamily="18" charset="0"/>
            </a:endParaRPr>
          </a:p>
          <a:p>
            <a:pPr marL="927100" lvl="1" indent="-457200">
              <a:lnSpc>
                <a:spcPct val="100000"/>
              </a:lnSpc>
              <a:spcBef>
                <a:spcPts val="120"/>
              </a:spcBef>
              <a:buClr>
                <a:srgbClr val="9B2C1F"/>
              </a:buClr>
              <a:buSzPct val="85294"/>
              <a:buFont typeface="Arial" pitchFamily="34" charset="0"/>
              <a:buChar char="•"/>
              <a:tabLst>
                <a:tab pos="796290" algn="l"/>
              </a:tabLst>
            </a:pPr>
            <a:r>
              <a:rPr sz="4000" spc="-229" dirty="0">
                <a:latin typeface="Times New Roman" pitchFamily="18" charset="0"/>
                <a:cs typeface="Times New Roman" pitchFamily="18" charset="0"/>
              </a:rPr>
              <a:t>Batch </a:t>
            </a:r>
            <a:r>
              <a:rPr sz="4000" spc="-185" dirty="0">
                <a:latin typeface="Times New Roman" pitchFamily="18" charset="0"/>
                <a:cs typeface="Times New Roman" pitchFamily="18" charset="0"/>
              </a:rPr>
              <a:t>system </a:t>
            </a:r>
            <a:r>
              <a:rPr sz="4000" spc="-5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sz="40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b="1" spc="-25" dirty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jobs</a:t>
            </a:r>
            <a:endParaRPr sz="4000" dirty="0">
              <a:latin typeface="Times New Roman" pitchFamily="18" charset="0"/>
              <a:cs typeface="Times New Roman" pitchFamily="18" charset="0"/>
            </a:endParaRPr>
          </a:p>
          <a:p>
            <a:pPr marL="927100" lvl="1" indent="-457200">
              <a:lnSpc>
                <a:spcPct val="100000"/>
              </a:lnSpc>
              <a:spcBef>
                <a:spcPts val="95"/>
              </a:spcBef>
              <a:buClr>
                <a:srgbClr val="9B2C1F"/>
              </a:buClr>
              <a:buSzPct val="85294"/>
              <a:buFont typeface="Arial" pitchFamily="34" charset="0"/>
              <a:buChar char="•"/>
              <a:tabLst>
                <a:tab pos="796290" algn="l"/>
              </a:tabLst>
            </a:pPr>
            <a:r>
              <a:rPr sz="4000" spc="-160" dirty="0">
                <a:latin typeface="Times New Roman" pitchFamily="18" charset="0"/>
                <a:cs typeface="Times New Roman" pitchFamily="18" charset="0"/>
              </a:rPr>
              <a:t>Time-shared </a:t>
            </a:r>
            <a:r>
              <a:rPr sz="4000" spc="-195" dirty="0">
                <a:latin typeface="Times New Roman" pitchFamily="18" charset="0"/>
                <a:cs typeface="Times New Roman" pitchFamily="18" charset="0"/>
              </a:rPr>
              <a:t>systems </a:t>
            </a:r>
            <a:r>
              <a:rPr sz="4000" spc="-5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sz="4000" b="1" spc="-30" dirty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user </a:t>
            </a:r>
            <a:r>
              <a:rPr sz="4000" b="1" spc="-40" dirty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programs </a:t>
            </a:r>
            <a:r>
              <a:rPr sz="4000" b="1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4000" b="1" spc="-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b="1" spc="-60" dirty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tasks</a:t>
            </a:r>
            <a:endParaRPr sz="4000" dirty="0">
              <a:latin typeface="Times New Roman" pitchFamily="18" charset="0"/>
              <a:cs typeface="Times New Roman" pitchFamily="18" charset="0"/>
            </a:endParaRPr>
          </a:p>
          <a:p>
            <a:pPr marL="584200" marR="5080" indent="-571500">
              <a:lnSpc>
                <a:spcPts val="4000"/>
              </a:lnSpc>
              <a:spcBef>
                <a:spcPts val="825"/>
              </a:spcBef>
              <a:buClr>
                <a:srgbClr val="D24717"/>
              </a:buClr>
              <a:buSzPct val="85135"/>
              <a:buFont typeface="Arial" pitchFamily="34" charset="0"/>
              <a:buChar char="•"/>
              <a:tabLst>
                <a:tab pos="403860" algn="l"/>
                <a:tab pos="404495" algn="l"/>
              </a:tabLst>
            </a:pPr>
            <a:r>
              <a:rPr sz="4000" spc="-190" dirty="0">
                <a:latin typeface="Times New Roman" pitchFamily="18" charset="0"/>
                <a:cs typeface="Times New Roman" pitchFamily="18" charset="0"/>
              </a:rPr>
              <a:t>Process </a:t>
            </a:r>
            <a:r>
              <a:rPr sz="4000" spc="-160" dirty="0">
                <a:latin typeface="Times New Roman" pitchFamily="18" charset="0"/>
                <a:cs typeface="Times New Roman" pitchFamily="18" charset="0"/>
              </a:rPr>
              <a:t>on </a:t>
            </a:r>
            <a:r>
              <a:rPr sz="4000" spc="-120" dirty="0">
                <a:latin typeface="Times New Roman" pitchFamily="18" charset="0"/>
                <a:cs typeface="Times New Roman" pitchFamily="18" charset="0"/>
              </a:rPr>
              <a:t>modern </a:t>
            </a:r>
            <a:r>
              <a:rPr sz="4000" spc="-215" dirty="0">
                <a:latin typeface="Times New Roman" pitchFamily="18" charset="0"/>
                <a:cs typeface="Times New Roman" pitchFamily="18" charset="0"/>
              </a:rPr>
              <a:t>systems </a:t>
            </a:r>
            <a:r>
              <a:rPr sz="4000" spc="-225" dirty="0">
                <a:latin typeface="Times New Roman" pitchFamily="18" charset="0"/>
                <a:cs typeface="Times New Roman" pitchFamily="18" charset="0"/>
              </a:rPr>
              <a:t>can </a:t>
            </a:r>
            <a:r>
              <a:rPr sz="4000" spc="-290" dirty="0">
                <a:latin typeface="Times New Roman" pitchFamily="18" charset="0"/>
                <a:cs typeface="Times New Roman" pitchFamily="18" charset="0"/>
              </a:rPr>
              <a:t>have </a:t>
            </a:r>
            <a:r>
              <a:rPr sz="4000" spc="-204" dirty="0">
                <a:latin typeface="Times New Roman" pitchFamily="18" charset="0"/>
                <a:cs typeface="Times New Roman" pitchFamily="18" charset="0"/>
              </a:rPr>
              <a:t>several </a:t>
            </a:r>
            <a:r>
              <a:rPr sz="4000" spc="-150" dirty="0">
                <a:latin typeface="Times New Roman" pitchFamily="18" charset="0"/>
                <a:cs typeface="Times New Roman" pitchFamily="18" charset="0"/>
              </a:rPr>
              <a:t>threads </a:t>
            </a:r>
            <a:r>
              <a:rPr sz="4000" spc="-220" dirty="0">
                <a:latin typeface="Times New Roman" pitchFamily="18" charset="0"/>
                <a:cs typeface="Times New Roman" pitchFamily="18" charset="0"/>
              </a:rPr>
              <a:t>of  </a:t>
            </a:r>
            <a:r>
              <a:rPr sz="4000" spc="-150" dirty="0">
                <a:latin typeface="Times New Roman" pitchFamily="18" charset="0"/>
                <a:cs typeface="Times New Roman" pitchFamily="18" charset="0"/>
              </a:rPr>
              <a:t>execution </a:t>
            </a:r>
            <a:r>
              <a:rPr sz="4000" spc="-65" dirty="0">
                <a:latin typeface="Times New Roman" pitchFamily="18" charset="0"/>
                <a:cs typeface="Times New Roman" pitchFamily="18" charset="0"/>
              </a:rPr>
              <a:t>or </a:t>
            </a:r>
            <a:r>
              <a:rPr sz="4000" spc="-204" dirty="0">
                <a:latin typeface="Times New Roman" pitchFamily="18" charset="0"/>
                <a:cs typeface="Times New Roman" pitchFamily="18" charset="0"/>
              </a:rPr>
              <a:t>several </a:t>
            </a:r>
            <a:r>
              <a:rPr sz="4000" spc="-145" dirty="0">
                <a:latin typeface="Times New Roman" pitchFamily="18" charset="0"/>
                <a:cs typeface="Times New Roman" pitchFamily="18" charset="0"/>
              </a:rPr>
              <a:t>different </a:t>
            </a:r>
            <a:r>
              <a:rPr sz="4000" spc="-195" dirty="0">
                <a:latin typeface="Times New Roman" pitchFamily="18" charset="0"/>
                <a:cs typeface="Times New Roman" pitchFamily="18" charset="0"/>
              </a:rPr>
              <a:t>pieces </a:t>
            </a:r>
            <a:r>
              <a:rPr sz="4000" spc="-22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4000" spc="-11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4000" spc="-150" dirty="0">
                <a:latin typeface="Times New Roman" pitchFamily="18" charset="0"/>
                <a:cs typeface="Times New Roman" pitchFamily="18" charset="0"/>
              </a:rPr>
              <a:t>program running  </a:t>
            </a:r>
            <a:r>
              <a:rPr sz="4000" spc="-17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4000" spc="-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spc="-160" dirty="0">
                <a:latin typeface="Times New Roman" pitchFamily="18" charset="0"/>
                <a:cs typeface="Times New Roman" pitchFamily="18" charset="0"/>
              </a:rPr>
              <a:t>parallel</a:t>
            </a:r>
            <a:endParaRPr sz="4000" dirty="0">
              <a:latin typeface="Times New Roman" pitchFamily="18" charset="0"/>
              <a:cs typeface="Times New Roman" pitchFamily="18" charset="0"/>
            </a:endParaRPr>
          </a:p>
          <a:p>
            <a:pPr marL="584200" marR="1458595" indent="-571500">
              <a:lnSpc>
                <a:spcPts val="4000"/>
              </a:lnSpc>
              <a:spcBef>
                <a:spcPts val="785"/>
              </a:spcBef>
              <a:buClr>
                <a:srgbClr val="D24717"/>
              </a:buClr>
              <a:buSzPct val="85135"/>
              <a:buFont typeface="Arial" pitchFamily="34" charset="0"/>
              <a:buChar char="•"/>
              <a:tabLst>
                <a:tab pos="403860" algn="l"/>
                <a:tab pos="404495" algn="l"/>
              </a:tabLst>
            </a:pPr>
            <a:r>
              <a:rPr sz="4000" spc="-265" dirty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sz="4000" spc="-180" dirty="0">
                <a:latin typeface="Times New Roman" pitchFamily="18" charset="0"/>
                <a:cs typeface="Times New Roman" pitchFamily="18" charset="0"/>
              </a:rPr>
              <a:t>process </a:t>
            </a:r>
            <a:r>
              <a:rPr sz="4000" spc="-270" dirty="0">
                <a:latin typeface="Times New Roman" pitchFamily="18" charset="0"/>
                <a:cs typeface="Times New Roman" pitchFamily="18" charset="0"/>
              </a:rPr>
              <a:t>has </a:t>
            </a:r>
            <a:r>
              <a:rPr sz="4000" spc="-140" dirty="0">
                <a:latin typeface="Times New Roman" pitchFamily="18" charset="0"/>
                <a:cs typeface="Times New Roman" pitchFamily="18" charset="0"/>
              </a:rPr>
              <a:t>its </a:t>
            </a:r>
            <a:r>
              <a:rPr sz="4000" spc="-210" dirty="0">
                <a:latin typeface="Times New Roman" pitchFamily="18" charset="0"/>
                <a:cs typeface="Times New Roman" pitchFamily="18" charset="0"/>
              </a:rPr>
              <a:t>own </a:t>
            </a:r>
            <a:r>
              <a:rPr sz="4000" spc="-150" dirty="0">
                <a:latin typeface="Times New Roman" pitchFamily="18" charset="0"/>
                <a:cs typeface="Times New Roman" pitchFamily="18" charset="0"/>
              </a:rPr>
              <a:t>private </a:t>
            </a:r>
            <a:r>
              <a:rPr sz="4000" spc="-120" dirty="0">
                <a:latin typeface="Times New Roman" pitchFamily="18" charset="0"/>
                <a:cs typeface="Times New Roman" pitchFamily="18" charset="0"/>
              </a:rPr>
              <a:t>resources, </a:t>
            </a:r>
            <a:r>
              <a:rPr sz="4000" spc="-185" dirty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sz="4000" spc="-210" dirty="0">
                <a:latin typeface="Times New Roman" pitchFamily="18" charset="0"/>
                <a:cs typeface="Times New Roman" pitchFamily="18" charset="0"/>
              </a:rPr>
              <a:t>and  </a:t>
            </a:r>
            <a:r>
              <a:rPr sz="4000" spc="-204" dirty="0">
                <a:latin typeface="Times New Roman" pitchFamily="18" charset="0"/>
                <a:cs typeface="Times New Roman" pitchFamily="18" charset="0"/>
              </a:rPr>
              <a:t>associated</a:t>
            </a:r>
            <a:r>
              <a:rPr sz="40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spc="-165" dirty="0" smtClean="0">
                <a:latin typeface="Times New Roman" pitchFamily="18" charset="0"/>
                <a:cs typeface="Times New Roman" pitchFamily="18" charset="0"/>
              </a:rPr>
              <a:t>statistics</a:t>
            </a:r>
            <a:r>
              <a:rPr lang="en-IN" sz="4000" spc="-165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     One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program can be several processes</a:t>
            </a:r>
          </a:p>
          <a:p>
            <a:pPr lvl="1"/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Consider multiple users executing the same program</a:t>
            </a:r>
          </a:p>
          <a:p>
            <a:pPr marL="584200" marR="1458595" indent="-571500">
              <a:lnSpc>
                <a:spcPts val="4000"/>
              </a:lnSpc>
              <a:spcBef>
                <a:spcPts val="785"/>
              </a:spcBef>
              <a:buClr>
                <a:srgbClr val="D24717"/>
              </a:buClr>
              <a:buSzPct val="85135"/>
              <a:buFont typeface="Arial" pitchFamily="34" charset="0"/>
              <a:buChar char="•"/>
              <a:tabLst>
                <a:tab pos="403860" algn="l"/>
                <a:tab pos="404495" algn="l"/>
              </a:tabLst>
            </a:pPr>
            <a:endParaRPr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69888"/>
            <a:ext cx="13292138" cy="1569660"/>
          </a:xfrm>
        </p:spPr>
        <p:txBody>
          <a:bodyPr/>
          <a:lstStyle/>
          <a:p>
            <a:pPr eaLnBrk="1" hangingPunct="1"/>
            <a:r>
              <a:rPr lang="en-IN" b="1" dirty="0"/>
              <a:t>Creating a separate process using the UNIX fork() system call</a:t>
            </a:r>
            <a:r>
              <a:rPr lang="en-IN" b="1" dirty="0" smtClean="0"/>
              <a:t>.</a:t>
            </a:r>
            <a:endParaRPr lang="en-US" dirty="0" smtClean="0"/>
          </a:p>
        </p:txBody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12953999" cy="7010400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dirty="0" smtClean="0">
                <a:latin typeface="Monaco" charset="0"/>
              </a:rPr>
              <a:t>#include &lt;sys/</a:t>
            </a:r>
            <a:r>
              <a:rPr kumimoji="0" lang="en-US" sz="2000" dirty="0" err="1" smtClean="0">
                <a:latin typeface="Monaco" charset="0"/>
              </a:rPr>
              <a:t>types.h</a:t>
            </a:r>
            <a:r>
              <a:rPr kumimoji="0" lang="en-US" sz="2000" dirty="0" smtClean="0">
                <a:latin typeface="Monaco" charset="0"/>
              </a:rPr>
              <a:t>&gt;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dirty="0" smtClean="0">
                <a:latin typeface="Monaco" charset="0"/>
              </a:rPr>
              <a:t>#include &lt;</a:t>
            </a:r>
            <a:r>
              <a:rPr kumimoji="0" lang="en-US" sz="2000" dirty="0" err="1" smtClean="0">
                <a:latin typeface="Monaco" charset="0"/>
              </a:rPr>
              <a:t>studio.h</a:t>
            </a:r>
            <a:r>
              <a:rPr kumimoji="0" lang="en-US" sz="2000" dirty="0" smtClean="0">
                <a:latin typeface="Monaco" charset="0"/>
              </a:rPr>
              <a:t>&gt;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dirty="0" smtClean="0">
                <a:latin typeface="Monaco" charset="0"/>
              </a:rPr>
              <a:t>#include &lt;</a:t>
            </a:r>
            <a:r>
              <a:rPr kumimoji="0" lang="en-US" sz="2000" dirty="0" err="1" smtClean="0">
                <a:latin typeface="Monaco" charset="0"/>
              </a:rPr>
              <a:t>unistd.h</a:t>
            </a:r>
            <a:r>
              <a:rPr kumimoji="0" lang="en-US" sz="2000" dirty="0" smtClean="0">
                <a:latin typeface="Monaco" charset="0"/>
              </a:rPr>
              <a:t>&gt;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dirty="0" err="1" smtClean="0">
                <a:latin typeface="Monaco" charset="0"/>
              </a:rPr>
              <a:t>int</a:t>
            </a:r>
            <a:r>
              <a:rPr kumimoji="0" lang="en-US" sz="2000" dirty="0" smtClean="0">
                <a:latin typeface="Monaco" charset="0"/>
              </a:rPr>
              <a:t> main()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dirty="0" smtClean="0">
                <a:latin typeface="Monaco" charset="0"/>
              </a:rPr>
              <a:t>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dirty="0" err="1" smtClean="0">
                <a:latin typeface="Monaco" charset="0"/>
              </a:rPr>
              <a:t>pid_t</a:t>
            </a:r>
            <a:r>
              <a:rPr kumimoji="0" lang="en-US" sz="2000" dirty="0" smtClean="0">
                <a:latin typeface="Monaco" charset="0"/>
              </a:rPr>
              <a:t>  </a:t>
            </a:r>
            <a:r>
              <a:rPr kumimoji="0" lang="en-US" sz="2000" dirty="0" err="1" smtClean="0">
                <a:latin typeface="Monaco" charset="0"/>
              </a:rPr>
              <a:t>pid</a:t>
            </a:r>
            <a:r>
              <a:rPr kumimoji="0" lang="en-US" sz="2000" dirty="0" smtClean="0">
                <a:latin typeface="Monaco" charset="0"/>
              </a:rPr>
              <a:t>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dirty="0" smtClean="0">
                <a:latin typeface="Monaco" charset="0"/>
              </a:rPr>
              <a:t>	/* fork another process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dirty="0" smtClean="0">
                <a:latin typeface="Monaco" charset="0"/>
              </a:rPr>
              <a:t>	</a:t>
            </a:r>
            <a:r>
              <a:rPr kumimoji="0" lang="en-US" sz="2000" dirty="0" err="1" smtClean="0">
                <a:latin typeface="Monaco" charset="0"/>
              </a:rPr>
              <a:t>pid</a:t>
            </a:r>
            <a:r>
              <a:rPr kumimoji="0" lang="en-US" sz="2000" dirty="0" smtClean="0">
                <a:latin typeface="Monaco" charset="0"/>
              </a:rPr>
              <a:t> = fork();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dirty="0" smtClean="0">
                <a:latin typeface="Monaco" charset="0"/>
              </a:rPr>
              <a:t>	if (</a:t>
            </a:r>
            <a:r>
              <a:rPr kumimoji="0" lang="en-US" sz="2000" dirty="0" err="1" smtClean="0">
                <a:latin typeface="Monaco" charset="0"/>
              </a:rPr>
              <a:t>pid</a:t>
            </a:r>
            <a:r>
              <a:rPr kumimoji="0" lang="en-US" sz="2000" dirty="0" smtClean="0">
                <a:latin typeface="Monaco" charset="0"/>
              </a:rPr>
              <a:t> &lt; 0) { /* error occurred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dirty="0" smtClean="0">
                <a:latin typeface="Monaco" charset="0"/>
              </a:rPr>
              <a:t>		</a:t>
            </a:r>
            <a:r>
              <a:rPr kumimoji="0" lang="en-US" sz="2000" dirty="0" err="1" smtClean="0">
                <a:latin typeface="Monaco" charset="0"/>
              </a:rPr>
              <a:t>fprintf</a:t>
            </a:r>
            <a:r>
              <a:rPr kumimoji="0" lang="en-US" sz="2000" dirty="0" smtClean="0">
                <a:latin typeface="Monaco" charset="0"/>
              </a:rPr>
              <a:t>(</a:t>
            </a:r>
            <a:r>
              <a:rPr kumimoji="0" lang="en-US" sz="2000" dirty="0" err="1" smtClean="0">
                <a:latin typeface="Monaco" charset="0"/>
              </a:rPr>
              <a:t>stderr</a:t>
            </a:r>
            <a:r>
              <a:rPr kumimoji="0" lang="en-US" sz="2000" dirty="0" smtClean="0">
                <a:latin typeface="Monaco" charset="0"/>
              </a:rPr>
              <a:t>, "Fork Failed");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dirty="0" smtClean="0">
                <a:latin typeface="Monaco" charset="0"/>
              </a:rPr>
              <a:t>		return 1;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dirty="0" smtClean="0">
                <a:latin typeface="Monaco" charset="0"/>
              </a:rPr>
              <a:t>	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dirty="0" smtClean="0">
                <a:latin typeface="Monaco" charset="0"/>
              </a:rPr>
              <a:t>	else if (</a:t>
            </a:r>
            <a:r>
              <a:rPr kumimoji="0" lang="en-US" sz="2000" dirty="0" err="1" smtClean="0">
                <a:latin typeface="Monaco" charset="0"/>
              </a:rPr>
              <a:t>pid</a:t>
            </a:r>
            <a:r>
              <a:rPr kumimoji="0" lang="en-US" sz="2000" dirty="0" smtClean="0">
                <a:latin typeface="Monaco" charset="0"/>
              </a:rPr>
              <a:t> == 0) { /* child process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dirty="0" smtClean="0">
                <a:latin typeface="Monaco" charset="0"/>
              </a:rPr>
              <a:t>		</a:t>
            </a:r>
            <a:r>
              <a:rPr kumimoji="0" lang="en-US" sz="2000" dirty="0" err="1" smtClean="0">
                <a:latin typeface="Monaco" charset="0"/>
              </a:rPr>
              <a:t>execlp</a:t>
            </a:r>
            <a:r>
              <a:rPr kumimoji="0" lang="en-US" sz="2000" dirty="0" smtClean="0">
                <a:latin typeface="Monaco" charset="0"/>
              </a:rPr>
              <a:t>("/bin/</a:t>
            </a:r>
            <a:r>
              <a:rPr kumimoji="0" lang="en-US" sz="2000" dirty="0" err="1" smtClean="0">
                <a:latin typeface="Monaco" charset="0"/>
              </a:rPr>
              <a:t>ls</a:t>
            </a:r>
            <a:r>
              <a:rPr kumimoji="0" lang="en-US" sz="2000" dirty="0" smtClean="0">
                <a:latin typeface="Monaco" charset="0"/>
              </a:rPr>
              <a:t>", "</a:t>
            </a:r>
            <a:r>
              <a:rPr kumimoji="0" lang="en-US" sz="2000" dirty="0" err="1" smtClean="0">
                <a:latin typeface="Monaco" charset="0"/>
              </a:rPr>
              <a:t>ls</a:t>
            </a:r>
            <a:r>
              <a:rPr kumimoji="0" lang="en-US" sz="2000" dirty="0" smtClean="0">
                <a:latin typeface="Monaco" charset="0"/>
              </a:rPr>
              <a:t>", NULL);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dirty="0" smtClean="0">
                <a:latin typeface="Monaco" charset="0"/>
              </a:rPr>
              <a:t>	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dirty="0" smtClean="0">
                <a:latin typeface="Monaco" charset="0"/>
              </a:rPr>
              <a:t>	else { /* parent process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dirty="0" smtClean="0">
                <a:latin typeface="Monaco" charset="0"/>
              </a:rPr>
              <a:t>		/* parent will wait for the child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dirty="0" smtClean="0">
                <a:latin typeface="Monaco" charset="0"/>
              </a:rPr>
              <a:t>		wait (NULL);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dirty="0" smtClean="0">
                <a:latin typeface="Monaco" charset="0"/>
              </a:rPr>
              <a:t>		</a:t>
            </a:r>
            <a:r>
              <a:rPr kumimoji="0" lang="en-US" sz="2000" dirty="0" err="1" smtClean="0">
                <a:latin typeface="Monaco" charset="0"/>
              </a:rPr>
              <a:t>printf</a:t>
            </a:r>
            <a:r>
              <a:rPr kumimoji="0" lang="en-US" sz="2000" dirty="0" smtClean="0">
                <a:latin typeface="Monaco" charset="0"/>
              </a:rPr>
              <a:t> ("Child Complete");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dirty="0" smtClean="0">
                <a:latin typeface="Monaco" charset="0"/>
              </a:rPr>
              <a:t>	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dirty="0" smtClean="0">
                <a:latin typeface="Monaco" charset="0"/>
              </a:rPr>
              <a:t>	return 0;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dirty="0" smtClean="0">
                <a:latin typeface="Monac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623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59" y="175717"/>
            <a:ext cx="12294870" cy="7976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smtClean="0"/>
              <a:t>Process</a:t>
            </a:r>
            <a:r>
              <a:rPr b="1" spc="-145" dirty="0" smtClean="0"/>
              <a:t> </a:t>
            </a:r>
            <a:r>
              <a:rPr b="1" spc="-35" dirty="0"/>
              <a:t>Termination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2400" y="1211071"/>
            <a:ext cx="13411200" cy="6600012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469900" marR="441325" indent="-457200">
              <a:lnSpc>
                <a:spcPct val="100600"/>
              </a:lnSpc>
              <a:spcBef>
                <a:spcPts val="70"/>
              </a:spcBef>
              <a:buClr>
                <a:srgbClr val="D24717"/>
              </a:buClr>
              <a:buSzPct val="85294"/>
              <a:buFont typeface="Arial" pitchFamily="34" charset="0"/>
              <a:buChar char="•"/>
              <a:tabLst>
                <a:tab pos="403860" algn="l"/>
                <a:tab pos="404495" algn="l"/>
              </a:tabLst>
            </a:pPr>
            <a:r>
              <a:rPr sz="4000" spc="-170" dirty="0">
                <a:latin typeface="Times New Roman" pitchFamily="18" charset="0"/>
                <a:cs typeface="Times New Roman" pitchFamily="18" charset="0"/>
              </a:rPr>
              <a:t>Process </a:t>
            </a:r>
            <a:r>
              <a:rPr sz="4000" spc="-145" dirty="0">
                <a:latin typeface="Times New Roman" pitchFamily="18" charset="0"/>
                <a:cs typeface="Times New Roman" pitchFamily="18" charset="0"/>
              </a:rPr>
              <a:t>executes </a:t>
            </a:r>
            <a:r>
              <a:rPr sz="4000" spc="-160" dirty="0">
                <a:latin typeface="Times New Roman" pitchFamily="18" charset="0"/>
                <a:cs typeface="Times New Roman" pitchFamily="18" charset="0"/>
              </a:rPr>
              <a:t>last </a:t>
            </a:r>
            <a:r>
              <a:rPr sz="4000" spc="-114" dirty="0">
                <a:latin typeface="Times New Roman" pitchFamily="18" charset="0"/>
                <a:cs typeface="Times New Roman" pitchFamily="18" charset="0"/>
              </a:rPr>
              <a:t>statement </a:t>
            </a:r>
            <a:r>
              <a:rPr sz="4000" spc="-19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4000" spc="-110" dirty="0">
                <a:latin typeface="Times New Roman" pitchFamily="18" charset="0"/>
                <a:cs typeface="Times New Roman" pitchFamily="18" charset="0"/>
              </a:rPr>
              <a:t>then </a:t>
            </a:r>
            <a:r>
              <a:rPr sz="4000" spc="-254" dirty="0">
                <a:latin typeface="Times New Roman" pitchFamily="18" charset="0"/>
                <a:cs typeface="Times New Roman" pitchFamily="18" charset="0"/>
              </a:rPr>
              <a:t>asks </a:t>
            </a:r>
            <a:r>
              <a:rPr sz="4000" spc="-1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4000" spc="-140" dirty="0">
                <a:latin typeface="Times New Roman" pitchFamily="18" charset="0"/>
                <a:cs typeface="Times New Roman" pitchFamily="18" charset="0"/>
              </a:rPr>
              <a:t>operating </a:t>
            </a:r>
            <a:r>
              <a:rPr sz="4000" spc="-185" dirty="0">
                <a:latin typeface="Times New Roman" pitchFamily="18" charset="0"/>
                <a:cs typeface="Times New Roman" pitchFamily="18" charset="0"/>
              </a:rPr>
              <a:t>system </a:t>
            </a:r>
            <a:r>
              <a:rPr sz="4000" spc="-50" dirty="0">
                <a:latin typeface="Times New Roman" pitchFamily="18" charset="0"/>
                <a:cs typeface="Times New Roman" pitchFamily="18" charset="0"/>
              </a:rPr>
              <a:t>to  </a:t>
            </a:r>
            <a:r>
              <a:rPr sz="4000" spc="-105" dirty="0">
                <a:latin typeface="Times New Roman" pitchFamily="18" charset="0"/>
                <a:cs typeface="Times New Roman" pitchFamily="18" charset="0"/>
              </a:rPr>
              <a:t>delete </a:t>
            </a:r>
            <a:r>
              <a:rPr sz="4000" spc="-60" dirty="0">
                <a:latin typeface="Times New Roman" pitchFamily="18" charset="0"/>
                <a:cs typeface="Times New Roman" pitchFamily="18" charset="0"/>
              </a:rPr>
              <a:t>it </a:t>
            </a:r>
            <a:r>
              <a:rPr sz="4000" spc="-204" dirty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sz="4000" spc="-1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4000" b="1" spc="-5" dirty="0">
                <a:latin typeface="Times New Roman" pitchFamily="18" charset="0"/>
                <a:cs typeface="Times New Roman" pitchFamily="18" charset="0"/>
              </a:rPr>
              <a:t>exit()</a:t>
            </a:r>
            <a:r>
              <a:rPr sz="4000" b="1" spc="-1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spc="-185" dirty="0">
                <a:latin typeface="Times New Roman" pitchFamily="18" charset="0"/>
                <a:cs typeface="Times New Roman" pitchFamily="18" charset="0"/>
              </a:rPr>
              <a:t>system </a:t>
            </a:r>
            <a:r>
              <a:rPr sz="4000" spc="-120" dirty="0">
                <a:latin typeface="Times New Roman" pitchFamily="18" charset="0"/>
                <a:cs typeface="Times New Roman" pitchFamily="18" charset="0"/>
              </a:rPr>
              <a:t>call.</a:t>
            </a:r>
            <a:endParaRPr sz="4000" dirty="0">
              <a:latin typeface="Times New Roman" pitchFamily="18" charset="0"/>
              <a:cs typeface="Times New Roman" pitchFamily="18" charset="0"/>
            </a:endParaRPr>
          </a:p>
          <a:p>
            <a:pPr marL="927100" lvl="1" indent="-457200">
              <a:lnSpc>
                <a:spcPct val="100000"/>
              </a:lnSpc>
              <a:spcBef>
                <a:spcPts val="505"/>
              </a:spcBef>
              <a:buClr>
                <a:srgbClr val="9B2C1F"/>
              </a:buClr>
              <a:buSzPct val="85294"/>
              <a:buFont typeface="Arial" pitchFamily="34" charset="0"/>
              <a:buChar char="•"/>
              <a:tabLst>
                <a:tab pos="796290" algn="l"/>
              </a:tabLst>
            </a:pPr>
            <a:r>
              <a:rPr sz="4000" spc="-114" dirty="0">
                <a:latin typeface="Times New Roman" pitchFamily="18" charset="0"/>
                <a:cs typeface="Times New Roman" pitchFamily="18" charset="0"/>
              </a:rPr>
              <a:t>Returns </a:t>
            </a:r>
            <a:r>
              <a:rPr sz="4000" spc="-145" dirty="0">
                <a:latin typeface="Times New Roman" pitchFamily="18" charset="0"/>
                <a:cs typeface="Times New Roman" pitchFamily="18" charset="0"/>
              </a:rPr>
              <a:t>status </a:t>
            </a:r>
            <a:r>
              <a:rPr sz="4000" spc="-170" dirty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sz="4000" spc="-150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sz="4000" spc="-160" dirty="0">
                <a:latin typeface="Times New Roman" pitchFamily="18" charset="0"/>
                <a:cs typeface="Times New Roman" pitchFamily="18" charset="0"/>
              </a:rPr>
              <a:t>child </a:t>
            </a:r>
            <a:r>
              <a:rPr sz="4000" spc="-5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4000" spc="-110" dirty="0">
                <a:latin typeface="Times New Roman" pitchFamily="18" charset="0"/>
                <a:cs typeface="Times New Roman" pitchFamily="18" charset="0"/>
              </a:rPr>
              <a:t>parent </a:t>
            </a:r>
            <a:r>
              <a:rPr sz="4000" spc="-200" dirty="0">
                <a:latin typeface="Times New Roman" pitchFamily="18" charset="0"/>
                <a:cs typeface="Times New Roman" pitchFamily="18" charset="0"/>
              </a:rPr>
              <a:t>(via</a:t>
            </a:r>
            <a:r>
              <a:rPr sz="4000" spc="22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b="1" spc="-15" dirty="0">
                <a:latin typeface="Times New Roman" pitchFamily="18" charset="0"/>
                <a:cs typeface="Times New Roman" pitchFamily="18" charset="0"/>
              </a:rPr>
              <a:t>wait()</a:t>
            </a:r>
            <a:r>
              <a:rPr sz="4000" spc="-15" dirty="0">
                <a:latin typeface="Times New Roman" pitchFamily="18" charset="0"/>
                <a:cs typeface="Times New Roman" pitchFamily="18" charset="0"/>
              </a:rPr>
              <a:t>)</a:t>
            </a:r>
            <a:endParaRPr sz="4000" dirty="0">
              <a:latin typeface="Times New Roman" pitchFamily="18" charset="0"/>
              <a:cs typeface="Times New Roman" pitchFamily="18" charset="0"/>
            </a:endParaRPr>
          </a:p>
          <a:p>
            <a:pPr marL="927100" lvl="1" indent="-457200">
              <a:lnSpc>
                <a:spcPct val="100000"/>
              </a:lnSpc>
              <a:spcBef>
                <a:spcPts val="575"/>
              </a:spcBef>
              <a:buClr>
                <a:srgbClr val="9B2C1F"/>
              </a:buClr>
              <a:buSzPct val="85294"/>
              <a:buFont typeface="Arial" pitchFamily="34" charset="0"/>
              <a:buChar char="•"/>
              <a:tabLst>
                <a:tab pos="796290" algn="l"/>
              </a:tabLst>
            </a:pPr>
            <a:r>
              <a:rPr sz="4000" spc="-150" dirty="0">
                <a:latin typeface="Times New Roman" pitchFamily="18" charset="0"/>
                <a:cs typeface="Times New Roman" pitchFamily="18" charset="0"/>
              </a:rPr>
              <a:t>Process’ </a:t>
            </a:r>
            <a:r>
              <a:rPr sz="4000" spc="-145" dirty="0">
                <a:latin typeface="Times New Roman" pitchFamily="18" charset="0"/>
                <a:cs typeface="Times New Roman" pitchFamily="18" charset="0"/>
              </a:rPr>
              <a:t>resources </a:t>
            </a:r>
            <a:r>
              <a:rPr sz="4000" spc="-140" dirty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sz="4000" spc="-155" dirty="0">
                <a:latin typeface="Times New Roman" pitchFamily="18" charset="0"/>
                <a:cs typeface="Times New Roman" pitchFamily="18" charset="0"/>
              </a:rPr>
              <a:t>deallocated </a:t>
            </a:r>
            <a:r>
              <a:rPr sz="4000" spc="-270" dirty="0">
                <a:latin typeface="Times New Roman" pitchFamily="18" charset="0"/>
                <a:cs typeface="Times New Roman" pitchFamily="18" charset="0"/>
              </a:rPr>
              <a:t>by </a:t>
            </a:r>
            <a:r>
              <a:rPr sz="4000" spc="-140" dirty="0">
                <a:latin typeface="Times New Roman" pitchFamily="18" charset="0"/>
                <a:cs typeface="Times New Roman" pitchFamily="18" charset="0"/>
              </a:rPr>
              <a:t>operating</a:t>
            </a:r>
            <a:r>
              <a:rPr sz="4000" spc="-3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spc="-185" dirty="0">
                <a:latin typeface="Times New Roman" pitchFamily="18" charset="0"/>
                <a:cs typeface="Times New Roman" pitchFamily="18" charset="0"/>
              </a:rPr>
              <a:t>system</a:t>
            </a:r>
            <a:endParaRPr sz="4000" dirty="0">
              <a:latin typeface="Times New Roman" pitchFamily="18" charset="0"/>
              <a:cs typeface="Times New Roman" pitchFamily="18" charset="0"/>
            </a:endParaRPr>
          </a:p>
          <a:p>
            <a:pPr marL="469900" indent="-457200">
              <a:lnSpc>
                <a:spcPct val="100000"/>
              </a:lnSpc>
              <a:spcBef>
                <a:spcPts val="700"/>
              </a:spcBef>
              <a:buClr>
                <a:srgbClr val="D24717"/>
              </a:buClr>
              <a:buSzPct val="85294"/>
              <a:buFont typeface="Arial" pitchFamily="34" charset="0"/>
              <a:buChar char="•"/>
              <a:tabLst>
                <a:tab pos="403860" algn="l"/>
                <a:tab pos="404495" algn="l"/>
              </a:tabLst>
            </a:pPr>
            <a:r>
              <a:rPr sz="4000" spc="-135" dirty="0">
                <a:latin typeface="Times New Roman" pitchFamily="18" charset="0"/>
                <a:cs typeface="Times New Roman" pitchFamily="18" charset="0"/>
              </a:rPr>
              <a:t>Parent </a:t>
            </a:r>
            <a:r>
              <a:rPr sz="4000" spc="-295" dirty="0">
                <a:latin typeface="Times New Roman" pitchFamily="18" charset="0"/>
                <a:cs typeface="Times New Roman" pitchFamily="18" charset="0"/>
              </a:rPr>
              <a:t>may </a:t>
            </a:r>
            <a:r>
              <a:rPr sz="4000" spc="-100" dirty="0">
                <a:latin typeface="Times New Roman" pitchFamily="18" charset="0"/>
                <a:cs typeface="Times New Roman" pitchFamily="18" charset="0"/>
              </a:rPr>
              <a:t>terminate the </a:t>
            </a:r>
            <a:r>
              <a:rPr sz="4000" spc="-135" dirty="0">
                <a:latin typeface="Times New Roman" pitchFamily="18" charset="0"/>
                <a:cs typeface="Times New Roman" pitchFamily="18" charset="0"/>
              </a:rPr>
              <a:t>execution </a:t>
            </a:r>
            <a:r>
              <a:rPr sz="4000" spc="-2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4000" spc="-135" dirty="0">
                <a:latin typeface="Times New Roman" pitchFamily="18" charset="0"/>
                <a:cs typeface="Times New Roman" pitchFamily="18" charset="0"/>
              </a:rPr>
              <a:t>children </a:t>
            </a:r>
            <a:r>
              <a:rPr sz="4000" spc="-170" dirty="0">
                <a:latin typeface="Times New Roman" pitchFamily="18" charset="0"/>
                <a:cs typeface="Times New Roman" pitchFamily="18" charset="0"/>
              </a:rPr>
              <a:t>processes </a:t>
            </a:r>
            <a:r>
              <a:rPr sz="4000" spc="-204" dirty="0">
                <a:latin typeface="Times New Roman" pitchFamily="18" charset="0"/>
                <a:cs typeface="Times New Roman" pitchFamily="18" charset="0"/>
              </a:rPr>
              <a:t>using</a:t>
            </a:r>
            <a:r>
              <a:rPr sz="40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spc="-100" dirty="0">
                <a:latin typeface="Times New Roman" pitchFamily="18" charset="0"/>
                <a:cs typeface="Times New Roman" pitchFamily="18" charset="0"/>
              </a:rPr>
              <a:t>the</a:t>
            </a:r>
            <a:endParaRPr sz="4000" dirty="0">
              <a:latin typeface="Times New Roman" pitchFamily="18" charset="0"/>
              <a:cs typeface="Times New Roman" pitchFamily="18" charset="0"/>
            </a:endParaRPr>
          </a:p>
          <a:p>
            <a:pPr marL="403860">
              <a:lnSpc>
                <a:spcPct val="100000"/>
              </a:lnSpc>
              <a:spcBef>
                <a:spcPts val="20"/>
              </a:spcBef>
              <a:tabLst>
                <a:tab pos="4304030" algn="l"/>
              </a:tabLst>
            </a:pPr>
            <a:r>
              <a:rPr sz="4000" b="1" spc="-5" dirty="0">
                <a:latin typeface="Times New Roman" pitchFamily="18" charset="0"/>
                <a:cs typeface="Times New Roman" pitchFamily="18" charset="0"/>
              </a:rPr>
              <a:t>abort()</a:t>
            </a:r>
            <a:r>
              <a:rPr sz="4000" b="1" spc="-12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spc="-185" dirty="0">
                <a:latin typeface="Times New Roman" pitchFamily="18" charset="0"/>
                <a:cs typeface="Times New Roman" pitchFamily="18" charset="0"/>
              </a:rPr>
              <a:t>system</a:t>
            </a:r>
            <a:r>
              <a:rPr sz="4000" spc="-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spc="-120" dirty="0">
                <a:latin typeface="Times New Roman" pitchFamily="18" charset="0"/>
                <a:cs typeface="Times New Roman" pitchFamily="18" charset="0"/>
              </a:rPr>
              <a:t>call.	</a:t>
            </a:r>
            <a:r>
              <a:rPr sz="4000" spc="-240" dirty="0">
                <a:latin typeface="Times New Roman" pitchFamily="18" charset="0"/>
                <a:cs typeface="Times New Roman" pitchFamily="18" charset="0"/>
              </a:rPr>
              <a:t>Some </a:t>
            </a:r>
            <a:r>
              <a:rPr sz="4000" spc="-175" dirty="0">
                <a:latin typeface="Times New Roman" pitchFamily="18" charset="0"/>
                <a:cs typeface="Times New Roman" pitchFamily="18" charset="0"/>
              </a:rPr>
              <a:t>reasons </a:t>
            </a:r>
            <a:r>
              <a:rPr sz="4000" spc="-12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sz="4000" spc="-175" dirty="0">
                <a:latin typeface="Times New Roman" pitchFamily="18" charset="0"/>
                <a:cs typeface="Times New Roman" pitchFamily="18" charset="0"/>
              </a:rPr>
              <a:t>doing</a:t>
            </a:r>
            <a:r>
              <a:rPr sz="40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spc="-120" dirty="0">
                <a:latin typeface="Times New Roman" pitchFamily="18" charset="0"/>
                <a:cs typeface="Times New Roman" pitchFamily="18" charset="0"/>
              </a:rPr>
              <a:t>so:</a:t>
            </a:r>
            <a:endParaRPr sz="4000" dirty="0">
              <a:latin typeface="Times New Roman" pitchFamily="18" charset="0"/>
              <a:cs typeface="Times New Roman" pitchFamily="18" charset="0"/>
            </a:endParaRPr>
          </a:p>
          <a:p>
            <a:pPr marL="984250" lvl="1" indent="-514350">
              <a:lnSpc>
                <a:spcPct val="100000"/>
              </a:lnSpc>
              <a:spcBef>
                <a:spcPts val="484"/>
              </a:spcBef>
              <a:buClr>
                <a:srgbClr val="9B2C1F"/>
              </a:buClr>
              <a:buSzPct val="85294"/>
              <a:buFont typeface="+mj-lt"/>
              <a:buAutoNum type="arabicPeriod"/>
              <a:tabLst>
                <a:tab pos="796290" algn="l"/>
              </a:tabLst>
            </a:pPr>
            <a:r>
              <a:rPr sz="4000" spc="-175" dirty="0">
                <a:latin typeface="Times New Roman" pitchFamily="18" charset="0"/>
                <a:cs typeface="Times New Roman" pitchFamily="18" charset="0"/>
              </a:rPr>
              <a:t>Child </a:t>
            </a:r>
            <a:r>
              <a:rPr sz="4000" spc="-250" dirty="0">
                <a:latin typeface="Times New Roman" pitchFamily="18" charset="0"/>
                <a:cs typeface="Times New Roman" pitchFamily="18" charset="0"/>
              </a:rPr>
              <a:t>has </a:t>
            </a:r>
            <a:r>
              <a:rPr sz="4000" b="1" spc="-150" dirty="0">
                <a:latin typeface="Times New Roman" pitchFamily="18" charset="0"/>
                <a:cs typeface="Times New Roman" pitchFamily="18" charset="0"/>
              </a:rPr>
              <a:t>exceeded</a:t>
            </a:r>
            <a:r>
              <a:rPr sz="4000" spc="-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spc="-165" dirty="0">
                <a:latin typeface="Times New Roman" pitchFamily="18" charset="0"/>
                <a:cs typeface="Times New Roman" pitchFamily="18" charset="0"/>
              </a:rPr>
              <a:t>allocated</a:t>
            </a:r>
            <a:r>
              <a:rPr sz="4000" spc="2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b="1" spc="-140" dirty="0">
                <a:latin typeface="Times New Roman" pitchFamily="18" charset="0"/>
                <a:cs typeface="Times New Roman" pitchFamily="18" charset="0"/>
              </a:rPr>
              <a:t>resources</a:t>
            </a:r>
            <a:endParaRPr sz="4000" b="1" dirty="0">
              <a:latin typeface="Times New Roman" pitchFamily="18" charset="0"/>
              <a:cs typeface="Times New Roman" pitchFamily="18" charset="0"/>
            </a:endParaRPr>
          </a:p>
          <a:p>
            <a:pPr marL="984250" lvl="1" indent="-514350">
              <a:lnSpc>
                <a:spcPct val="100000"/>
              </a:lnSpc>
              <a:spcBef>
                <a:spcPts val="505"/>
              </a:spcBef>
              <a:buClr>
                <a:srgbClr val="9B2C1F"/>
              </a:buClr>
              <a:buSzPct val="85294"/>
              <a:buFont typeface="+mj-lt"/>
              <a:buAutoNum type="arabicPeriod"/>
              <a:tabLst>
                <a:tab pos="796290" algn="l"/>
              </a:tabLst>
            </a:pPr>
            <a:r>
              <a:rPr sz="4000" b="1" spc="-325" dirty="0">
                <a:latin typeface="Times New Roman" pitchFamily="18" charset="0"/>
                <a:cs typeface="Times New Roman" pitchFamily="18" charset="0"/>
              </a:rPr>
              <a:t>Task</a:t>
            </a:r>
            <a:r>
              <a:rPr sz="4000" spc="-3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spc="-210" dirty="0">
                <a:latin typeface="Times New Roman" pitchFamily="18" charset="0"/>
                <a:cs typeface="Times New Roman" pitchFamily="18" charset="0"/>
              </a:rPr>
              <a:t>assigned </a:t>
            </a:r>
            <a:r>
              <a:rPr sz="4000" spc="-5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4000" spc="-160" dirty="0">
                <a:latin typeface="Times New Roman" pitchFamily="18" charset="0"/>
                <a:cs typeface="Times New Roman" pitchFamily="18" charset="0"/>
              </a:rPr>
              <a:t>child </a:t>
            </a:r>
            <a:r>
              <a:rPr sz="4000" spc="-215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4000" spc="-150" dirty="0">
                <a:latin typeface="Times New Roman" pitchFamily="18" charset="0"/>
                <a:cs typeface="Times New Roman" pitchFamily="18" charset="0"/>
              </a:rPr>
              <a:t>no </a:t>
            </a:r>
            <a:r>
              <a:rPr sz="4000" b="1" spc="-135" dirty="0">
                <a:latin typeface="Times New Roman" pitchFamily="18" charset="0"/>
                <a:cs typeface="Times New Roman" pitchFamily="18" charset="0"/>
              </a:rPr>
              <a:t>longer</a:t>
            </a:r>
            <a:r>
              <a:rPr sz="4000" b="1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b="1" spc="-114" dirty="0">
                <a:latin typeface="Times New Roman" pitchFamily="18" charset="0"/>
                <a:cs typeface="Times New Roman" pitchFamily="18" charset="0"/>
              </a:rPr>
              <a:t>required</a:t>
            </a:r>
            <a:endParaRPr sz="4000" b="1" dirty="0">
              <a:latin typeface="Times New Roman" pitchFamily="18" charset="0"/>
              <a:cs typeface="Times New Roman" pitchFamily="18" charset="0"/>
            </a:endParaRPr>
          </a:p>
          <a:p>
            <a:pPr marL="984250" marR="5080" lvl="1" indent="-514350">
              <a:lnSpc>
                <a:spcPct val="100000"/>
              </a:lnSpc>
              <a:spcBef>
                <a:spcPts val="490"/>
              </a:spcBef>
              <a:buClr>
                <a:srgbClr val="9B2C1F"/>
              </a:buClr>
              <a:buSzPct val="85294"/>
              <a:buFont typeface="+mj-lt"/>
              <a:buAutoNum type="arabicPeriod"/>
              <a:tabLst>
                <a:tab pos="796290" algn="l"/>
              </a:tabLst>
            </a:pPr>
            <a:r>
              <a:rPr sz="4000" spc="-17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4000" b="1" spc="-110" dirty="0">
                <a:latin typeface="Times New Roman" pitchFamily="18" charset="0"/>
                <a:cs typeface="Times New Roman" pitchFamily="18" charset="0"/>
              </a:rPr>
              <a:t>parent </a:t>
            </a:r>
            <a:r>
              <a:rPr sz="4000" b="1" spc="-215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4000" b="1" spc="-145" dirty="0">
                <a:latin typeface="Times New Roman" pitchFamily="18" charset="0"/>
                <a:cs typeface="Times New Roman" pitchFamily="18" charset="0"/>
              </a:rPr>
              <a:t>exiting </a:t>
            </a:r>
            <a:r>
              <a:rPr sz="4000" spc="-19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4000" spc="-1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4000" b="1" spc="-140" dirty="0">
                <a:latin typeface="Times New Roman" pitchFamily="18" charset="0"/>
                <a:cs typeface="Times New Roman" pitchFamily="18" charset="0"/>
              </a:rPr>
              <a:t>operating </a:t>
            </a:r>
            <a:r>
              <a:rPr sz="4000" b="1" spc="-195" dirty="0">
                <a:latin typeface="Times New Roman" pitchFamily="18" charset="0"/>
                <a:cs typeface="Times New Roman" pitchFamily="18" charset="0"/>
              </a:rPr>
              <a:t>systems </a:t>
            </a:r>
            <a:r>
              <a:rPr sz="4000" b="1" spc="-170" dirty="0">
                <a:latin typeface="Times New Roman" pitchFamily="18" charset="0"/>
                <a:cs typeface="Times New Roman" pitchFamily="18" charset="0"/>
              </a:rPr>
              <a:t>does </a:t>
            </a:r>
            <a:r>
              <a:rPr sz="4000" b="1" spc="-85" dirty="0">
                <a:latin typeface="Times New Roman" pitchFamily="18" charset="0"/>
                <a:cs typeface="Times New Roman" pitchFamily="18" charset="0"/>
              </a:rPr>
              <a:t>not </a:t>
            </a:r>
            <a:r>
              <a:rPr sz="4000" spc="-200" dirty="0">
                <a:latin typeface="Times New Roman" pitchFamily="18" charset="0"/>
                <a:cs typeface="Times New Roman" pitchFamily="18" charset="0"/>
              </a:rPr>
              <a:t>allow </a:t>
            </a:r>
            <a:r>
              <a:rPr sz="4000" spc="-27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4000" spc="-200" dirty="0">
                <a:latin typeface="Times New Roman" pitchFamily="18" charset="0"/>
                <a:cs typeface="Times New Roman" pitchFamily="18" charset="0"/>
              </a:rPr>
              <a:t>child  </a:t>
            </a:r>
            <a:r>
              <a:rPr sz="4000" spc="-5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4000" spc="-130" dirty="0">
                <a:latin typeface="Times New Roman" pitchFamily="18" charset="0"/>
                <a:cs typeface="Times New Roman" pitchFamily="18" charset="0"/>
              </a:rPr>
              <a:t>continue </a:t>
            </a:r>
            <a:r>
              <a:rPr sz="4000" spc="-210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sz="4000" spc="-130" dirty="0">
                <a:latin typeface="Times New Roman" pitchFamily="18" charset="0"/>
                <a:cs typeface="Times New Roman" pitchFamily="18" charset="0"/>
              </a:rPr>
              <a:t>its </a:t>
            </a:r>
            <a:r>
              <a:rPr sz="4000" spc="-110" dirty="0">
                <a:latin typeface="Times New Roman" pitchFamily="18" charset="0"/>
                <a:cs typeface="Times New Roman" pitchFamily="18" charset="0"/>
              </a:rPr>
              <a:t>parent</a:t>
            </a:r>
            <a:r>
              <a:rPr sz="4000" spc="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spc="-114" dirty="0">
                <a:latin typeface="Times New Roman" pitchFamily="18" charset="0"/>
                <a:cs typeface="Times New Roman" pitchFamily="18" charset="0"/>
              </a:rPr>
              <a:t>terminates</a:t>
            </a:r>
            <a:endParaRPr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387604" y="8435051"/>
            <a:ext cx="349884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35"/>
              </a:lnSpc>
            </a:pPr>
            <a:fld id="{81D60167-4931-47E6-BA6A-407CBD079E47}" type="slidenum">
              <a:rPr spc="125" dirty="0"/>
              <a:t>31</a:t>
            </a:fld>
            <a:endParaRPr spc="1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659" y="175717"/>
            <a:ext cx="12409170" cy="803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smtClean="0"/>
              <a:t>Process</a:t>
            </a:r>
            <a:r>
              <a:rPr b="1" spc="-145" dirty="0" smtClean="0"/>
              <a:t> </a:t>
            </a:r>
            <a:r>
              <a:rPr b="1" spc="-35" dirty="0"/>
              <a:t>Termination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6658" y="1044982"/>
            <a:ext cx="13140742" cy="6876883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5294"/>
              <a:buFont typeface="Arial" pitchFamily="34" charset="0"/>
              <a:buChar char="•"/>
              <a:tabLst>
                <a:tab pos="403860" algn="l"/>
                <a:tab pos="404495" algn="l"/>
              </a:tabLst>
            </a:pPr>
            <a:r>
              <a:rPr sz="3600" spc="-240" dirty="0">
                <a:latin typeface="Times New Roman" pitchFamily="18" charset="0"/>
                <a:cs typeface="Times New Roman" pitchFamily="18" charset="0"/>
              </a:rPr>
              <a:t>Some </a:t>
            </a:r>
            <a:r>
              <a:rPr sz="3600" spc="-295" dirty="0">
                <a:latin typeface="Times New Roman" pitchFamily="18" charset="0"/>
                <a:cs typeface="Times New Roman" pitchFamily="18" charset="0"/>
              </a:rPr>
              <a:t>OS’s </a:t>
            </a:r>
            <a:r>
              <a:rPr sz="3600" spc="-140" dirty="0">
                <a:latin typeface="Times New Roman" pitchFamily="18" charset="0"/>
                <a:cs typeface="Times New Roman" pitchFamily="18" charset="0"/>
              </a:rPr>
              <a:t>don’t </a:t>
            </a:r>
            <a:r>
              <a:rPr sz="3600" spc="-200" dirty="0">
                <a:latin typeface="Times New Roman" pitchFamily="18" charset="0"/>
                <a:cs typeface="Times New Roman" pitchFamily="18" charset="0"/>
              </a:rPr>
              <a:t>allow </a:t>
            </a:r>
            <a:r>
              <a:rPr sz="3600" spc="-160" dirty="0">
                <a:latin typeface="Times New Roman" pitchFamily="18" charset="0"/>
                <a:cs typeface="Times New Roman" pitchFamily="18" charset="0"/>
              </a:rPr>
              <a:t>child </a:t>
            </a:r>
            <a:r>
              <a:rPr sz="3600" spc="-5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3600" spc="-155" dirty="0">
                <a:latin typeface="Times New Roman" pitchFamily="18" charset="0"/>
                <a:cs typeface="Times New Roman" pitchFamily="18" charset="0"/>
              </a:rPr>
              <a:t>exists </a:t>
            </a:r>
            <a:r>
              <a:rPr sz="3600" spc="-210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sz="3600" spc="-130" dirty="0">
                <a:latin typeface="Times New Roman" pitchFamily="18" charset="0"/>
                <a:cs typeface="Times New Roman" pitchFamily="18" charset="0"/>
              </a:rPr>
              <a:t>its </a:t>
            </a:r>
            <a:r>
              <a:rPr sz="3600" spc="-110" dirty="0">
                <a:latin typeface="Times New Roman" pitchFamily="18" charset="0"/>
                <a:cs typeface="Times New Roman" pitchFamily="18" charset="0"/>
              </a:rPr>
              <a:t>parent </a:t>
            </a:r>
            <a:r>
              <a:rPr sz="3600" spc="-250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36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105" dirty="0">
                <a:latin typeface="Times New Roman" pitchFamily="18" charset="0"/>
                <a:cs typeface="Times New Roman" pitchFamily="18" charset="0"/>
              </a:rPr>
              <a:t>terminated</a:t>
            </a:r>
            <a:endParaRPr sz="3600" dirty="0">
              <a:latin typeface="Times New Roman" pitchFamily="18" charset="0"/>
              <a:cs typeface="Times New Roman" pitchFamily="18" charset="0"/>
            </a:endParaRPr>
          </a:p>
          <a:p>
            <a:pPr marL="927100" marR="60325" lvl="1" indent="-457200">
              <a:lnSpc>
                <a:spcPct val="100000"/>
              </a:lnSpc>
              <a:spcBef>
                <a:spcPts val="500"/>
              </a:spcBef>
              <a:buClr>
                <a:srgbClr val="9B2C1F"/>
              </a:buClr>
              <a:buSzPct val="85294"/>
              <a:buFont typeface="Arial" pitchFamily="34" charset="0"/>
              <a:buChar char="•"/>
              <a:tabLst>
                <a:tab pos="796290" algn="l"/>
              </a:tabLst>
            </a:pPr>
            <a:r>
              <a:rPr sz="3600" b="1" spc="-10" dirty="0">
                <a:latin typeface="Times New Roman" pitchFamily="18" charset="0"/>
                <a:cs typeface="Times New Roman" pitchFamily="18" charset="0"/>
              </a:rPr>
              <a:t>cascading </a:t>
            </a:r>
            <a:r>
              <a:rPr sz="3600" b="1" spc="5" dirty="0">
                <a:latin typeface="Times New Roman" pitchFamily="18" charset="0"/>
                <a:cs typeface="Times New Roman" pitchFamily="18" charset="0"/>
              </a:rPr>
              <a:t>termination </a:t>
            </a:r>
            <a:r>
              <a:rPr sz="3600" b="1" spc="105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3600" spc="-210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sz="3600" spc="-27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3600" spc="-165" dirty="0">
                <a:latin typeface="Times New Roman" pitchFamily="18" charset="0"/>
                <a:cs typeface="Times New Roman" pitchFamily="18" charset="0"/>
              </a:rPr>
              <a:t>process </a:t>
            </a:r>
            <a:r>
              <a:rPr sz="3600" spc="-90" dirty="0">
                <a:latin typeface="Times New Roman" pitchFamily="18" charset="0"/>
                <a:cs typeface="Times New Roman" pitchFamily="18" charset="0"/>
              </a:rPr>
              <a:t>terminates, </a:t>
            </a:r>
            <a:r>
              <a:rPr sz="3600" spc="-114" dirty="0">
                <a:latin typeface="Times New Roman" pitchFamily="18" charset="0"/>
                <a:cs typeface="Times New Roman" pitchFamily="18" charset="0"/>
              </a:rPr>
              <a:t>then </a:t>
            </a:r>
            <a:r>
              <a:rPr sz="3600" spc="-180" dirty="0">
                <a:latin typeface="Times New Roman" pitchFamily="18" charset="0"/>
                <a:cs typeface="Times New Roman" pitchFamily="18" charset="0"/>
              </a:rPr>
              <a:t>all </a:t>
            </a:r>
            <a:r>
              <a:rPr sz="3600" spc="-130" dirty="0">
                <a:latin typeface="Times New Roman" pitchFamily="18" charset="0"/>
                <a:cs typeface="Times New Roman" pitchFamily="18" charset="0"/>
              </a:rPr>
              <a:t>its </a:t>
            </a:r>
            <a:r>
              <a:rPr sz="3600" spc="-140" dirty="0">
                <a:latin typeface="Times New Roman" pitchFamily="18" charset="0"/>
                <a:cs typeface="Times New Roman" pitchFamily="18" charset="0"/>
              </a:rPr>
              <a:t>children,  </a:t>
            </a:r>
            <a:r>
              <a:rPr sz="3600" spc="-120" dirty="0">
                <a:latin typeface="Times New Roman" pitchFamily="18" charset="0"/>
                <a:cs typeface="Times New Roman" pitchFamily="18" charset="0"/>
              </a:rPr>
              <a:t>grandchildren, </a:t>
            </a:r>
            <a:r>
              <a:rPr sz="3600" spc="-100" dirty="0">
                <a:latin typeface="Times New Roman" pitchFamily="18" charset="0"/>
                <a:cs typeface="Times New Roman" pitchFamily="18" charset="0"/>
              </a:rPr>
              <a:t>etc </a:t>
            </a:r>
            <a:r>
              <a:rPr sz="3600" spc="-150" dirty="0">
                <a:latin typeface="Times New Roman" pitchFamily="18" charset="0"/>
                <a:cs typeface="Times New Roman" pitchFamily="18" charset="0"/>
              </a:rPr>
              <a:t>must </a:t>
            </a:r>
            <a:r>
              <a:rPr sz="3600" spc="-210" dirty="0">
                <a:latin typeface="Times New Roman" pitchFamily="18" charset="0"/>
                <a:cs typeface="Times New Roman" pitchFamily="18" charset="0"/>
              </a:rPr>
              <a:t>also </a:t>
            </a:r>
            <a:r>
              <a:rPr sz="3600" spc="-160" dirty="0">
                <a:latin typeface="Times New Roman" pitchFamily="18" charset="0"/>
                <a:cs typeface="Times New Roman" pitchFamily="18" charset="0"/>
              </a:rPr>
              <a:t>be</a:t>
            </a:r>
            <a:r>
              <a:rPr sz="36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80" dirty="0">
                <a:latin typeface="Times New Roman" pitchFamily="18" charset="0"/>
                <a:cs typeface="Times New Roman" pitchFamily="18" charset="0"/>
              </a:rPr>
              <a:t>terminated.</a:t>
            </a:r>
            <a:endParaRPr sz="3600" dirty="0">
              <a:latin typeface="Times New Roman" pitchFamily="18" charset="0"/>
              <a:cs typeface="Times New Roman" pitchFamily="18" charset="0"/>
            </a:endParaRPr>
          </a:p>
          <a:p>
            <a:pPr marL="927100" lvl="1" indent="-457200">
              <a:lnSpc>
                <a:spcPct val="100000"/>
              </a:lnSpc>
              <a:spcBef>
                <a:spcPts val="505"/>
              </a:spcBef>
              <a:buClr>
                <a:srgbClr val="9B2C1F"/>
              </a:buClr>
              <a:buSzPct val="85294"/>
              <a:buFont typeface="Arial" pitchFamily="34" charset="0"/>
              <a:buChar char="•"/>
              <a:tabLst>
                <a:tab pos="796290" algn="l"/>
              </a:tabLst>
            </a:pPr>
            <a:r>
              <a:rPr sz="3600" spc="-17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3600" spc="-110" dirty="0">
                <a:latin typeface="Times New Roman" pitchFamily="18" charset="0"/>
                <a:cs typeface="Times New Roman" pitchFamily="18" charset="0"/>
              </a:rPr>
              <a:t>termination </a:t>
            </a:r>
            <a:r>
              <a:rPr sz="3600" spc="-215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3600" spc="-130" dirty="0">
                <a:latin typeface="Times New Roman" pitchFamily="18" charset="0"/>
                <a:cs typeface="Times New Roman" pitchFamily="18" charset="0"/>
              </a:rPr>
              <a:t>initiated </a:t>
            </a:r>
            <a:r>
              <a:rPr sz="3600" spc="-270" dirty="0">
                <a:latin typeface="Times New Roman" pitchFamily="18" charset="0"/>
                <a:cs typeface="Times New Roman" pitchFamily="18" charset="0"/>
              </a:rPr>
              <a:t>by </a:t>
            </a:r>
            <a:r>
              <a:rPr sz="3600" spc="-1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3600" spc="-140" dirty="0">
                <a:latin typeface="Times New Roman" pitchFamily="18" charset="0"/>
                <a:cs typeface="Times New Roman" pitchFamily="18" charset="0"/>
              </a:rPr>
              <a:t>operating</a:t>
            </a:r>
            <a:r>
              <a:rPr sz="3600" spc="-25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185" dirty="0">
                <a:latin typeface="Times New Roman" pitchFamily="18" charset="0"/>
                <a:cs typeface="Times New Roman" pitchFamily="18" charset="0"/>
              </a:rPr>
              <a:t>system</a:t>
            </a:r>
            <a:endParaRPr sz="3600" dirty="0">
              <a:latin typeface="Times New Roman" pitchFamily="18" charset="0"/>
              <a:cs typeface="Times New Roman" pitchFamily="18" charset="0"/>
            </a:endParaRPr>
          </a:p>
          <a:p>
            <a:pPr marL="469900" indent="-457200">
              <a:lnSpc>
                <a:spcPct val="100000"/>
              </a:lnSpc>
              <a:spcBef>
                <a:spcPts val="795"/>
              </a:spcBef>
              <a:buClr>
                <a:srgbClr val="D24717"/>
              </a:buClr>
              <a:buSzPct val="85294"/>
              <a:buFont typeface="Arial" pitchFamily="34" charset="0"/>
              <a:buChar char="•"/>
              <a:tabLst>
                <a:tab pos="403860" algn="l"/>
                <a:tab pos="404495" algn="l"/>
              </a:tabLst>
            </a:pPr>
            <a:r>
              <a:rPr sz="3600" spc="-17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3600" spc="-110" dirty="0">
                <a:latin typeface="Times New Roman" pitchFamily="18" charset="0"/>
                <a:cs typeface="Times New Roman" pitchFamily="18" charset="0"/>
              </a:rPr>
              <a:t>parent </a:t>
            </a:r>
            <a:r>
              <a:rPr sz="3600" spc="-165" dirty="0">
                <a:latin typeface="Times New Roman" pitchFamily="18" charset="0"/>
                <a:cs typeface="Times New Roman" pitchFamily="18" charset="0"/>
              </a:rPr>
              <a:t>process </a:t>
            </a:r>
            <a:r>
              <a:rPr sz="3600" spc="-295" dirty="0">
                <a:latin typeface="Times New Roman" pitchFamily="18" charset="0"/>
                <a:cs typeface="Times New Roman" pitchFamily="18" charset="0"/>
              </a:rPr>
              <a:t>may</a:t>
            </a:r>
            <a:r>
              <a:rPr sz="3600" spc="-295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160" dirty="0">
                <a:latin typeface="Times New Roman" pitchFamily="18" charset="0"/>
                <a:cs typeface="Times New Roman" pitchFamily="18" charset="0"/>
              </a:rPr>
              <a:t>wait </a:t>
            </a:r>
            <a:r>
              <a:rPr sz="3600" spc="-12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sz="3600" spc="-110" dirty="0">
                <a:latin typeface="Times New Roman" pitchFamily="18" charset="0"/>
                <a:cs typeface="Times New Roman" pitchFamily="18" charset="0"/>
              </a:rPr>
              <a:t>termination </a:t>
            </a:r>
            <a:r>
              <a:rPr sz="3600" spc="-195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3600" spc="-27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3600" spc="-160" dirty="0">
                <a:latin typeface="Times New Roman" pitchFamily="18" charset="0"/>
                <a:cs typeface="Times New Roman" pitchFamily="18" charset="0"/>
              </a:rPr>
              <a:t>child </a:t>
            </a:r>
            <a:r>
              <a:rPr sz="3600" spc="-165" dirty="0">
                <a:latin typeface="Times New Roman" pitchFamily="18" charset="0"/>
                <a:cs typeface="Times New Roman" pitchFamily="18" charset="0"/>
              </a:rPr>
              <a:t>process </a:t>
            </a:r>
            <a:r>
              <a:rPr sz="3600" spc="-265" dirty="0">
                <a:latin typeface="Times New Roman" pitchFamily="18" charset="0"/>
                <a:cs typeface="Times New Roman" pitchFamily="18" charset="0"/>
              </a:rPr>
              <a:t>by</a:t>
            </a:r>
            <a:r>
              <a:rPr sz="3600" spc="-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200" dirty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sz="3600" spc="-100" dirty="0">
                <a:latin typeface="Times New Roman" pitchFamily="18" charset="0"/>
                <a:cs typeface="Times New Roman" pitchFamily="18" charset="0"/>
              </a:rPr>
              <a:t>the</a:t>
            </a:r>
            <a:endParaRPr sz="3600" dirty="0">
              <a:latin typeface="Times New Roman" pitchFamily="18" charset="0"/>
              <a:cs typeface="Times New Roman" pitchFamily="18" charset="0"/>
            </a:endParaRPr>
          </a:p>
          <a:p>
            <a:pPr marL="403860">
              <a:lnSpc>
                <a:spcPct val="100000"/>
              </a:lnSpc>
              <a:spcBef>
                <a:spcPts val="25"/>
              </a:spcBef>
            </a:pPr>
            <a:r>
              <a:rPr sz="3600" b="1" spc="-95" dirty="0">
                <a:latin typeface="Times New Roman" pitchFamily="18" charset="0"/>
                <a:cs typeface="Times New Roman" pitchFamily="18" charset="0"/>
              </a:rPr>
              <a:t>wait</a:t>
            </a:r>
            <a:r>
              <a:rPr sz="3600" b="1" spc="-95" dirty="0" smtClean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IN" sz="3600" b="1" spc="-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95" dirty="0" smtClean="0">
                <a:latin typeface="Times New Roman" pitchFamily="18" charset="0"/>
                <a:cs typeface="Times New Roman" pitchFamily="18" charset="0"/>
              </a:rPr>
              <a:t>system</a:t>
            </a:r>
            <a:r>
              <a:rPr sz="3600" spc="-1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150" dirty="0">
                <a:latin typeface="Times New Roman" pitchFamily="18" charset="0"/>
                <a:cs typeface="Times New Roman" pitchFamily="18" charset="0"/>
              </a:rPr>
              <a:t>call</a:t>
            </a:r>
            <a:r>
              <a:rPr sz="3600" b="1" spc="-150" dirty="0">
                <a:latin typeface="Times New Roman" pitchFamily="18" charset="0"/>
                <a:cs typeface="Times New Roman" pitchFamily="18" charset="0"/>
              </a:rPr>
              <a:t>.</a:t>
            </a:r>
            <a:endParaRPr sz="3600" dirty="0">
              <a:latin typeface="Times New Roman" pitchFamily="18" charset="0"/>
              <a:cs typeface="Times New Roman" pitchFamily="18" charset="0"/>
            </a:endParaRPr>
          </a:p>
          <a:p>
            <a:pPr marL="927100" lvl="1" indent="-457200">
              <a:lnSpc>
                <a:spcPct val="100000"/>
              </a:lnSpc>
              <a:spcBef>
                <a:spcPts val="505"/>
              </a:spcBef>
              <a:buClr>
                <a:srgbClr val="9B2C1F"/>
              </a:buClr>
              <a:buSzPct val="85294"/>
              <a:buFont typeface="Arial" pitchFamily="34" charset="0"/>
              <a:buChar char="•"/>
              <a:tabLst>
                <a:tab pos="796290" algn="l"/>
              </a:tabLst>
            </a:pPr>
            <a:r>
              <a:rPr sz="3600" spc="-17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3600" spc="-185" dirty="0">
                <a:latin typeface="Times New Roman" pitchFamily="18" charset="0"/>
                <a:cs typeface="Times New Roman" pitchFamily="18" charset="0"/>
              </a:rPr>
              <a:t>call </a:t>
            </a:r>
            <a:r>
              <a:rPr sz="3600" spc="-75" dirty="0">
                <a:latin typeface="Times New Roman" pitchFamily="18" charset="0"/>
                <a:cs typeface="Times New Roman" pitchFamily="18" charset="0"/>
              </a:rPr>
              <a:t>returns </a:t>
            </a:r>
            <a:r>
              <a:rPr sz="3600" spc="-150" dirty="0">
                <a:latin typeface="Times New Roman" pitchFamily="18" charset="0"/>
                <a:cs typeface="Times New Roman" pitchFamily="18" charset="0"/>
              </a:rPr>
              <a:t>status </a:t>
            </a:r>
            <a:r>
              <a:rPr sz="3600" spc="-135" dirty="0">
                <a:latin typeface="Times New Roman" pitchFamily="18" charset="0"/>
                <a:cs typeface="Times New Roman" pitchFamily="18" charset="0"/>
              </a:rPr>
              <a:t>information </a:t>
            </a:r>
            <a:r>
              <a:rPr sz="3600" spc="-19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3600" spc="-1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3600" spc="-155" dirty="0">
                <a:latin typeface="Times New Roman" pitchFamily="18" charset="0"/>
                <a:cs typeface="Times New Roman" pitchFamily="18" charset="0"/>
              </a:rPr>
              <a:t>pid </a:t>
            </a:r>
            <a:r>
              <a:rPr sz="3600" spc="-2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3600" spc="-1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3600" spc="-105" dirty="0">
                <a:latin typeface="Times New Roman" pitchFamily="18" charset="0"/>
                <a:cs typeface="Times New Roman" pitchFamily="18" charset="0"/>
              </a:rPr>
              <a:t>terminated</a:t>
            </a:r>
            <a:r>
              <a:rPr sz="3600" spc="5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220" dirty="0">
                <a:latin typeface="Times New Roman" pitchFamily="18" charset="0"/>
                <a:cs typeface="Times New Roman" pitchFamily="18" charset="0"/>
              </a:rPr>
              <a:t>process</a:t>
            </a:r>
            <a:endParaRPr sz="3600" dirty="0">
              <a:latin typeface="Times New Roman" pitchFamily="18" charset="0"/>
              <a:cs typeface="Times New Roman" pitchFamily="18" charset="0"/>
            </a:endParaRPr>
          </a:p>
          <a:p>
            <a:pPr marL="1565275">
              <a:lnSpc>
                <a:spcPct val="100000"/>
              </a:lnSpc>
              <a:spcBef>
                <a:spcPts val="855"/>
              </a:spcBef>
            </a:pPr>
            <a:r>
              <a:rPr sz="3600" b="1" spc="-5" dirty="0">
                <a:latin typeface="Times New Roman" pitchFamily="18" charset="0"/>
                <a:cs typeface="Times New Roman" pitchFamily="18" charset="0"/>
              </a:rPr>
              <a:t>pid = </a:t>
            </a:r>
            <a:r>
              <a:rPr sz="3600" b="1" spc="-10" dirty="0">
                <a:latin typeface="Times New Roman" pitchFamily="18" charset="0"/>
                <a:cs typeface="Times New Roman" pitchFamily="18" charset="0"/>
              </a:rPr>
              <a:t>wait(&amp;status);</a:t>
            </a:r>
            <a:endParaRPr sz="3600" dirty="0">
              <a:latin typeface="Times New Roman" pitchFamily="18" charset="0"/>
              <a:cs typeface="Times New Roman" pitchFamily="18" charset="0"/>
            </a:endParaRPr>
          </a:p>
          <a:p>
            <a:pPr marL="469900" indent="-457200">
              <a:lnSpc>
                <a:spcPct val="100000"/>
              </a:lnSpc>
              <a:spcBef>
                <a:spcPts val="825"/>
              </a:spcBef>
              <a:buClr>
                <a:srgbClr val="D24717"/>
              </a:buClr>
              <a:buSzPct val="85294"/>
              <a:buFont typeface="Arial" pitchFamily="34" charset="0"/>
              <a:buChar char="•"/>
              <a:tabLst>
                <a:tab pos="403860" algn="l"/>
                <a:tab pos="404495" algn="l"/>
                <a:tab pos="6541770" algn="l"/>
              </a:tabLst>
            </a:pPr>
            <a:r>
              <a:rPr sz="3600" spc="-254" dirty="0" smtClean="0">
                <a:latin typeface="Times New Roman" pitchFamily="18" charset="0"/>
                <a:cs typeface="Times New Roman" pitchFamily="18" charset="0"/>
              </a:rPr>
              <a:t>If  </a:t>
            </a:r>
            <a:r>
              <a:rPr sz="3600" spc="-110" dirty="0">
                <a:latin typeface="Times New Roman" pitchFamily="18" charset="0"/>
                <a:cs typeface="Times New Roman" pitchFamily="18" charset="0"/>
              </a:rPr>
              <a:t>parent </a:t>
            </a:r>
            <a:r>
              <a:rPr sz="3600" spc="-105" dirty="0">
                <a:latin typeface="Times New Roman" pitchFamily="18" charset="0"/>
                <a:cs typeface="Times New Roman" pitchFamily="18" charset="0"/>
              </a:rPr>
              <a:t>terminated</a:t>
            </a:r>
            <a:r>
              <a:rPr sz="3600" spc="-3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110" dirty="0">
                <a:latin typeface="Times New Roman" pitchFamily="18" charset="0"/>
                <a:cs typeface="Times New Roman" pitchFamily="18" charset="0"/>
              </a:rPr>
              <a:t>without</a:t>
            </a:r>
            <a:r>
              <a:rPr sz="3600" spc="-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210" dirty="0" smtClean="0">
                <a:latin typeface="Times New Roman" pitchFamily="18" charset="0"/>
                <a:cs typeface="Times New Roman" pitchFamily="18" charset="0"/>
              </a:rPr>
              <a:t>invoking</a:t>
            </a:r>
            <a:r>
              <a:rPr lang="en-IN" sz="3600" spc="-2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b="1" spc="-5" dirty="0" smtClean="0">
                <a:latin typeface="Times New Roman" pitchFamily="18" charset="0"/>
                <a:cs typeface="Times New Roman" pitchFamily="18" charset="0"/>
              </a:rPr>
              <a:t>wait</a:t>
            </a:r>
            <a:r>
              <a:rPr sz="3600" b="1" spc="-13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14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sz="3600" spc="-165" dirty="0">
                <a:latin typeface="Times New Roman" pitchFamily="18" charset="0"/>
                <a:cs typeface="Times New Roman" pitchFamily="18" charset="0"/>
              </a:rPr>
              <a:t>process </a:t>
            </a:r>
            <a:r>
              <a:rPr sz="3600" spc="-215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3600" spc="-210" dirty="0">
                <a:latin typeface="Times New Roman" pitchFamily="18" charset="0"/>
                <a:cs typeface="Times New Roman" pitchFamily="18" charset="0"/>
              </a:rPr>
              <a:t>an </a:t>
            </a:r>
            <a:r>
              <a:rPr sz="3600" b="1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orphan</a:t>
            </a:r>
            <a:endParaRPr lang="en-IN" sz="3600" b="1" dirty="0" smtClean="0">
              <a:solidFill>
                <a:srgbClr val="3366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469900" indent="-457200">
              <a:spcBef>
                <a:spcPts val="825"/>
              </a:spcBef>
              <a:buClr>
                <a:srgbClr val="D24717"/>
              </a:buClr>
              <a:buSzPct val="85294"/>
              <a:buFont typeface="Arial" pitchFamily="34" charset="0"/>
              <a:buChar char="•"/>
              <a:tabLst>
                <a:tab pos="403860" algn="l"/>
                <a:tab pos="404495" algn="l"/>
                <a:tab pos="6541770" algn="l"/>
              </a:tabLst>
            </a:pPr>
            <a:r>
              <a:rPr lang="en-US" sz="3600" spc="-170" dirty="0">
                <a:latin typeface="Times New Roman" pitchFamily="18" charset="0"/>
                <a:cs typeface="Times New Roman" pitchFamily="18" charset="0"/>
              </a:rPr>
              <a:t>Process </a:t>
            </a:r>
            <a:r>
              <a:rPr lang="en-US" sz="3600" spc="-185" dirty="0">
                <a:latin typeface="Times New Roman" pitchFamily="18" charset="0"/>
                <a:cs typeface="Times New Roman" pitchFamily="18" charset="0"/>
              </a:rPr>
              <a:t>finished </a:t>
            </a:r>
            <a:r>
              <a:rPr lang="en-US" sz="3600" spc="-130" dirty="0">
                <a:latin typeface="Times New Roman" pitchFamily="18" charset="0"/>
                <a:cs typeface="Times New Roman" pitchFamily="18" charset="0"/>
              </a:rPr>
              <a:t>its </a:t>
            </a:r>
            <a:r>
              <a:rPr lang="en-US" sz="3600" spc="-135" dirty="0">
                <a:latin typeface="Times New Roman" pitchFamily="18" charset="0"/>
                <a:cs typeface="Times New Roman" pitchFamily="18" charset="0"/>
              </a:rPr>
              <a:t>execution </a:t>
            </a:r>
            <a:r>
              <a:rPr lang="en-US" sz="3600" spc="-110" dirty="0">
                <a:latin typeface="Times New Roman" pitchFamily="18" charset="0"/>
                <a:cs typeface="Times New Roman" pitchFamily="18" charset="0"/>
              </a:rPr>
              <a:t>but </a:t>
            </a:r>
            <a:r>
              <a:rPr lang="en-US" sz="3600" spc="-1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600" spc="-125" dirty="0">
                <a:latin typeface="Times New Roman" pitchFamily="18" charset="0"/>
                <a:cs typeface="Times New Roman" pitchFamily="18" charset="0"/>
              </a:rPr>
              <a:t>state</a:t>
            </a:r>
            <a:r>
              <a:rPr lang="en-US" sz="3600" spc="2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spc="-85" dirty="0"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sz="36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spc="-190" dirty="0" smtClean="0">
                <a:latin typeface="Times New Roman" pitchFamily="18" charset="0"/>
                <a:cs typeface="Times New Roman" pitchFamily="18" charset="0"/>
              </a:rPr>
              <a:t>changed </a:t>
            </a:r>
            <a:r>
              <a:rPr lang="en-US" sz="3600" spc="-215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3600" spc="-27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600" spc="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spc="30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zombie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marL="469900" indent="-457200">
              <a:lnSpc>
                <a:spcPct val="100000"/>
              </a:lnSpc>
              <a:spcBef>
                <a:spcPts val="825"/>
              </a:spcBef>
              <a:buClr>
                <a:srgbClr val="D24717"/>
              </a:buClr>
              <a:buSzPct val="85294"/>
              <a:buFont typeface="Arial" pitchFamily="34" charset="0"/>
              <a:buChar char="•"/>
              <a:tabLst>
                <a:tab pos="403860" algn="l"/>
                <a:tab pos="404495" algn="l"/>
                <a:tab pos="6541770" algn="l"/>
              </a:tabLst>
            </a:pPr>
            <a:endParaRPr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387604" y="8435051"/>
            <a:ext cx="349884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35"/>
              </a:lnSpc>
            </a:pPr>
            <a:fld id="{81D60167-4931-47E6-BA6A-407CBD079E47}" type="slidenum">
              <a:rPr spc="125" dirty="0"/>
              <a:t>32</a:t>
            </a:fld>
            <a:endParaRPr spc="1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81228"/>
            <a:ext cx="13258800" cy="894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dirty="0" smtClean="0"/>
              <a:t> </a:t>
            </a:r>
            <a:r>
              <a:rPr sz="5700" b="1" dirty="0"/>
              <a:t>Inter Process</a:t>
            </a:r>
            <a:r>
              <a:rPr sz="5700" b="1" spc="-105" dirty="0"/>
              <a:t> </a:t>
            </a:r>
            <a:r>
              <a:rPr sz="5700" b="1" dirty="0"/>
              <a:t>Communication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0959" y="1146454"/>
            <a:ext cx="11774805" cy="690766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5294"/>
              <a:buFont typeface="Arial" pitchFamily="34" charset="0"/>
              <a:buChar char="•"/>
              <a:tabLst>
                <a:tab pos="403860" algn="l"/>
                <a:tab pos="404495" algn="l"/>
              </a:tabLst>
            </a:pPr>
            <a:r>
              <a:rPr sz="3400" spc="-180" dirty="0">
                <a:latin typeface="Times New Roman"/>
                <a:cs typeface="Times New Roman"/>
              </a:rPr>
              <a:t>Processes </a:t>
            </a:r>
            <a:r>
              <a:rPr sz="3400" spc="-140" dirty="0">
                <a:latin typeface="Times New Roman"/>
                <a:cs typeface="Times New Roman"/>
              </a:rPr>
              <a:t>within </a:t>
            </a:r>
            <a:r>
              <a:rPr sz="3400" spc="-270" dirty="0">
                <a:latin typeface="Times New Roman"/>
                <a:cs typeface="Times New Roman"/>
              </a:rPr>
              <a:t>a </a:t>
            </a:r>
            <a:r>
              <a:rPr sz="3400" spc="-185" dirty="0">
                <a:latin typeface="Times New Roman"/>
                <a:cs typeface="Times New Roman"/>
              </a:rPr>
              <a:t>system </a:t>
            </a:r>
            <a:r>
              <a:rPr sz="3400" spc="-295" dirty="0">
                <a:latin typeface="Times New Roman"/>
                <a:cs typeface="Times New Roman"/>
              </a:rPr>
              <a:t>may </a:t>
            </a:r>
            <a:r>
              <a:rPr sz="3400" spc="-160" dirty="0">
                <a:latin typeface="Times New Roman"/>
                <a:cs typeface="Times New Roman"/>
              </a:rPr>
              <a:t>be </a:t>
            </a:r>
            <a:r>
              <a:rPr sz="3400" b="1" i="1" spc="-75" dirty="0">
                <a:latin typeface="Times New Roman"/>
                <a:cs typeface="Times New Roman"/>
              </a:rPr>
              <a:t>independent </a:t>
            </a:r>
            <a:r>
              <a:rPr sz="3400" spc="-60" dirty="0">
                <a:latin typeface="Times New Roman"/>
                <a:cs typeface="Times New Roman"/>
              </a:rPr>
              <a:t>or</a:t>
            </a:r>
            <a:r>
              <a:rPr sz="3400" spc="-525" dirty="0">
                <a:latin typeface="Times New Roman"/>
                <a:cs typeface="Times New Roman"/>
              </a:rPr>
              <a:t> </a:t>
            </a:r>
            <a:r>
              <a:rPr sz="3400" b="1" i="1" spc="-105" dirty="0">
                <a:latin typeface="Times New Roman"/>
                <a:cs typeface="Times New Roman"/>
              </a:rPr>
              <a:t>cooperating</a:t>
            </a:r>
            <a:endParaRPr sz="3400" dirty="0">
              <a:latin typeface="Times New Roman"/>
              <a:cs typeface="Times New Roman"/>
            </a:endParaRPr>
          </a:p>
          <a:p>
            <a:pPr marL="927100" lvl="1" indent="-457200">
              <a:lnSpc>
                <a:spcPct val="100000"/>
              </a:lnSpc>
              <a:spcBef>
                <a:spcPts val="500"/>
              </a:spcBef>
              <a:buClr>
                <a:srgbClr val="9B2C1F"/>
              </a:buClr>
              <a:buSzPct val="85294"/>
              <a:buFont typeface="Arial" pitchFamily="34" charset="0"/>
              <a:buChar char="•"/>
              <a:tabLst>
                <a:tab pos="796290" algn="l"/>
              </a:tabLst>
            </a:pPr>
            <a:r>
              <a:rPr sz="3400" spc="-150" dirty="0">
                <a:latin typeface="Times New Roman"/>
                <a:cs typeface="Times New Roman"/>
              </a:rPr>
              <a:t>When </a:t>
            </a:r>
            <a:r>
              <a:rPr sz="3400" spc="-175" dirty="0">
                <a:latin typeface="Times New Roman"/>
                <a:cs typeface="Times New Roman"/>
              </a:rPr>
              <a:t>processes </a:t>
            </a:r>
            <a:r>
              <a:rPr sz="3400" spc="-130" dirty="0">
                <a:latin typeface="Times New Roman"/>
                <a:cs typeface="Times New Roman"/>
              </a:rPr>
              <a:t>execute </a:t>
            </a:r>
            <a:r>
              <a:rPr sz="3400" spc="-160" dirty="0">
                <a:latin typeface="Times New Roman"/>
                <a:cs typeface="Times New Roman"/>
              </a:rPr>
              <a:t>they </a:t>
            </a:r>
            <a:r>
              <a:rPr sz="3400" spc="-130" dirty="0">
                <a:latin typeface="Times New Roman"/>
                <a:cs typeface="Times New Roman"/>
              </a:rPr>
              <a:t>produce </a:t>
            </a:r>
            <a:r>
              <a:rPr sz="3400" spc="-185" dirty="0">
                <a:latin typeface="Times New Roman"/>
                <a:cs typeface="Times New Roman"/>
              </a:rPr>
              <a:t>some </a:t>
            </a:r>
            <a:r>
              <a:rPr sz="3400" b="1" spc="10" dirty="0" smtClean="0">
                <a:latin typeface="Times New Roman"/>
                <a:cs typeface="Times New Roman"/>
              </a:rPr>
              <a:t>computational</a:t>
            </a:r>
            <a:r>
              <a:rPr lang="en-IN" sz="3400" b="1" spc="10" dirty="0" smtClean="0">
                <a:latin typeface="Times New Roman"/>
                <a:cs typeface="Times New Roman"/>
              </a:rPr>
              <a:t> results</a:t>
            </a:r>
            <a:endParaRPr sz="3400" dirty="0">
              <a:latin typeface="Times New Roman"/>
              <a:cs typeface="Times New Roman"/>
            </a:endParaRPr>
          </a:p>
          <a:p>
            <a:pPr marL="927100" marR="1033144" lvl="1" indent="-457200">
              <a:lnSpc>
                <a:spcPct val="100000"/>
              </a:lnSpc>
              <a:spcBef>
                <a:spcPts val="509"/>
              </a:spcBef>
              <a:buClr>
                <a:srgbClr val="9B2C1F"/>
              </a:buClr>
              <a:buSzPct val="85294"/>
              <a:buFont typeface="Arial" pitchFamily="34" charset="0"/>
              <a:buChar char="•"/>
              <a:tabLst>
                <a:tab pos="796290" algn="l"/>
              </a:tabLst>
            </a:pPr>
            <a:r>
              <a:rPr sz="3400" b="1" i="1" spc="-85" dirty="0">
                <a:latin typeface="Times New Roman"/>
                <a:cs typeface="Times New Roman"/>
              </a:rPr>
              <a:t>Independent </a:t>
            </a:r>
            <a:r>
              <a:rPr sz="3400" spc="-165" dirty="0">
                <a:latin typeface="Times New Roman"/>
                <a:cs typeface="Times New Roman"/>
              </a:rPr>
              <a:t>process </a:t>
            </a:r>
            <a:r>
              <a:rPr sz="3400" spc="-145" dirty="0">
                <a:latin typeface="Times New Roman"/>
                <a:cs typeface="Times New Roman"/>
              </a:rPr>
              <a:t>cannot </a:t>
            </a:r>
            <a:r>
              <a:rPr sz="3400" spc="-180" dirty="0">
                <a:latin typeface="Times New Roman"/>
                <a:cs typeface="Times New Roman"/>
              </a:rPr>
              <a:t>affect </a:t>
            </a:r>
            <a:r>
              <a:rPr sz="3400" spc="-60" dirty="0">
                <a:latin typeface="Times New Roman"/>
                <a:cs typeface="Times New Roman"/>
              </a:rPr>
              <a:t>(or </a:t>
            </a:r>
            <a:r>
              <a:rPr sz="3400" spc="-155" dirty="0">
                <a:latin typeface="Times New Roman"/>
                <a:cs typeface="Times New Roman"/>
              </a:rPr>
              <a:t>be </a:t>
            </a:r>
            <a:r>
              <a:rPr sz="3400" spc="-160" dirty="0">
                <a:latin typeface="Times New Roman"/>
                <a:cs typeface="Times New Roman"/>
              </a:rPr>
              <a:t>affected) </a:t>
            </a:r>
            <a:r>
              <a:rPr sz="3400" spc="-270" dirty="0">
                <a:latin typeface="Times New Roman"/>
                <a:cs typeface="Times New Roman"/>
              </a:rPr>
              <a:t>by </a:t>
            </a:r>
            <a:r>
              <a:rPr sz="3400" spc="-130" dirty="0">
                <a:latin typeface="Times New Roman"/>
                <a:cs typeface="Times New Roman"/>
              </a:rPr>
              <a:t>results </a:t>
            </a:r>
            <a:r>
              <a:rPr sz="3400" spc="-630" dirty="0">
                <a:latin typeface="Times New Roman"/>
                <a:cs typeface="Times New Roman"/>
              </a:rPr>
              <a:t>of  </a:t>
            </a:r>
            <a:r>
              <a:rPr sz="3400" spc="-120" dirty="0">
                <a:latin typeface="Times New Roman"/>
                <a:cs typeface="Times New Roman"/>
              </a:rPr>
              <a:t>another</a:t>
            </a:r>
            <a:r>
              <a:rPr sz="3400" spc="-90" dirty="0">
                <a:latin typeface="Times New Roman"/>
                <a:cs typeface="Times New Roman"/>
              </a:rPr>
              <a:t> </a:t>
            </a:r>
            <a:r>
              <a:rPr sz="3400" spc="-165" dirty="0">
                <a:latin typeface="Times New Roman"/>
                <a:cs typeface="Times New Roman"/>
              </a:rPr>
              <a:t>process</a:t>
            </a:r>
            <a:endParaRPr sz="3400" dirty="0">
              <a:latin typeface="Times New Roman"/>
              <a:cs typeface="Times New Roman"/>
            </a:endParaRPr>
          </a:p>
          <a:p>
            <a:pPr marL="927100" marR="344170" lvl="1" indent="-457200">
              <a:lnSpc>
                <a:spcPct val="100000"/>
              </a:lnSpc>
              <a:spcBef>
                <a:spcPts val="490"/>
              </a:spcBef>
              <a:buClr>
                <a:srgbClr val="9B2C1F"/>
              </a:buClr>
              <a:buSzPct val="85294"/>
              <a:buFont typeface="Arial" pitchFamily="34" charset="0"/>
              <a:buChar char="•"/>
              <a:tabLst>
                <a:tab pos="796290" algn="l"/>
              </a:tabLst>
            </a:pPr>
            <a:r>
              <a:rPr sz="3400" b="1" i="1" spc="-120" dirty="0">
                <a:latin typeface="Times New Roman"/>
                <a:cs typeface="Times New Roman"/>
              </a:rPr>
              <a:t>Cooperating </a:t>
            </a:r>
            <a:r>
              <a:rPr sz="3400" spc="-165" dirty="0">
                <a:latin typeface="Times New Roman"/>
                <a:cs typeface="Times New Roman"/>
              </a:rPr>
              <a:t>process </a:t>
            </a:r>
            <a:r>
              <a:rPr sz="3400" spc="-210" dirty="0">
                <a:latin typeface="Times New Roman"/>
                <a:cs typeface="Times New Roman"/>
              </a:rPr>
              <a:t>can </a:t>
            </a:r>
            <a:r>
              <a:rPr sz="3400" spc="-180" dirty="0">
                <a:latin typeface="Times New Roman"/>
                <a:cs typeface="Times New Roman"/>
              </a:rPr>
              <a:t>affect </a:t>
            </a:r>
            <a:r>
              <a:rPr sz="3400" spc="-60" dirty="0">
                <a:latin typeface="Times New Roman"/>
                <a:cs typeface="Times New Roman"/>
              </a:rPr>
              <a:t>(or </a:t>
            </a:r>
            <a:r>
              <a:rPr sz="3400" spc="-160" dirty="0">
                <a:latin typeface="Times New Roman"/>
                <a:cs typeface="Times New Roman"/>
              </a:rPr>
              <a:t>be affected) </a:t>
            </a:r>
            <a:r>
              <a:rPr sz="3400" spc="-270" dirty="0">
                <a:latin typeface="Times New Roman"/>
                <a:cs typeface="Times New Roman"/>
              </a:rPr>
              <a:t>by </a:t>
            </a:r>
            <a:r>
              <a:rPr sz="3400" spc="-130" dirty="0">
                <a:latin typeface="Times New Roman"/>
                <a:cs typeface="Times New Roman"/>
              </a:rPr>
              <a:t>results </a:t>
            </a:r>
            <a:r>
              <a:rPr sz="3400" spc="-200" dirty="0">
                <a:latin typeface="Times New Roman"/>
                <a:cs typeface="Times New Roman"/>
              </a:rPr>
              <a:t>of </a:t>
            </a:r>
            <a:r>
              <a:rPr lang="en-IN" sz="3400" spc="-200" dirty="0" smtClean="0">
                <a:latin typeface="Times New Roman"/>
                <a:cs typeface="Times New Roman"/>
              </a:rPr>
              <a:t> another</a:t>
            </a:r>
            <a:r>
              <a:rPr sz="3400" spc="-575" dirty="0" smtClean="0">
                <a:latin typeface="Times New Roman"/>
                <a:cs typeface="Times New Roman"/>
              </a:rPr>
              <a:t>  </a:t>
            </a:r>
            <a:r>
              <a:rPr sz="3400" spc="-165" dirty="0">
                <a:latin typeface="Times New Roman"/>
                <a:cs typeface="Times New Roman"/>
              </a:rPr>
              <a:t>process</a:t>
            </a:r>
            <a:endParaRPr sz="3400" dirty="0">
              <a:latin typeface="Times New Roman"/>
              <a:cs typeface="Times New Roman"/>
            </a:endParaRPr>
          </a:p>
          <a:p>
            <a:pPr marL="469900" indent="-457200">
              <a:spcBef>
                <a:spcPts val="805"/>
              </a:spcBef>
              <a:buClr>
                <a:srgbClr val="D24717"/>
              </a:buClr>
              <a:buSzPct val="85294"/>
              <a:buFont typeface="Arial" pitchFamily="34" charset="0"/>
              <a:buChar char="•"/>
              <a:tabLst>
                <a:tab pos="403860" algn="l"/>
                <a:tab pos="404495" algn="l"/>
              </a:tabLst>
            </a:pPr>
            <a:r>
              <a:rPr sz="3400" spc="-235" dirty="0">
                <a:latin typeface="Times New Roman"/>
                <a:cs typeface="Times New Roman"/>
              </a:rPr>
              <a:t>Advantages </a:t>
            </a:r>
            <a:r>
              <a:rPr sz="3400" spc="-200" dirty="0">
                <a:latin typeface="Times New Roman"/>
                <a:cs typeface="Times New Roman"/>
              </a:rPr>
              <a:t>of </a:t>
            </a:r>
            <a:r>
              <a:rPr sz="3400" b="1" spc="-165" dirty="0">
                <a:latin typeface="Times New Roman"/>
                <a:cs typeface="Times New Roman"/>
              </a:rPr>
              <a:t>process</a:t>
            </a:r>
            <a:r>
              <a:rPr sz="3400" b="1" spc="160" dirty="0">
                <a:latin typeface="Times New Roman"/>
                <a:cs typeface="Times New Roman"/>
              </a:rPr>
              <a:t> </a:t>
            </a:r>
            <a:r>
              <a:rPr sz="3400" b="1" spc="-135" dirty="0">
                <a:latin typeface="Times New Roman"/>
                <a:cs typeface="Times New Roman"/>
              </a:rPr>
              <a:t>cooperation</a:t>
            </a:r>
            <a:endParaRPr sz="3400" b="1" dirty="0">
              <a:latin typeface="Times New Roman"/>
              <a:cs typeface="Times New Roman"/>
            </a:endParaRPr>
          </a:p>
          <a:p>
            <a:pPr marL="927100" lvl="1" indent="-457200">
              <a:spcBef>
                <a:spcPts val="505"/>
              </a:spcBef>
              <a:buClr>
                <a:srgbClr val="9B2C1F"/>
              </a:buClr>
              <a:buSzPct val="85294"/>
              <a:buFont typeface="Arial" pitchFamily="34" charset="0"/>
              <a:buChar char="•"/>
              <a:tabLst>
                <a:tab pos="796290" algn="l"/>
              </a:tabLst>
            </a:pPr>
            <a:r>
              <a:rPr sz="3400" spc="-145" dirty="0">
                <a:latin typeface="Times New Roman"/>
                <a:cs typeface="Times New Roman"/>
              </a:rPr>
              <a:t>Information</a:t>
            </a:r>
            <a:r>
              <a:rPr sz="3400" spc="-75" dirty="0">
                <a:latin typeface="Times New Roman"/>
                <a:cs typeface="Times New Roman"/>
              </a:rPr>
              <a:t> </a:t>
            </a:r>
            <a:r>
              <a:rPr sz="3400" spc="-180" dirty="0">
                <a:latin typeface="Times New Roman"/>
                <a:cs typeface="Times New Roman"/>
              </a:rPr>
              <a:t>sharing</a:t>
            </a:r>
            <a:endParaRPr sz="3400" dirty="0">
              <a:latin typeface="Times New Roman"/>
              <a:cs typeface="Times New Roman"/>
            </a:endParaRPr>
          </a:p>
          <a:p>
            <a:pPr marL="927100" lvl="1" indent="-457200">
              <a:spcBef>
                <a:spcPts val="495"/>
              </a:spcBef>
              <a:buClr>
                <a:srgbClr val="9B2C1F"/>
              </a:buClr>
              <a:buSzPct val="85294"/>
              <a:buFont typeface="Arial" pitchFamily="34" charset="0"/>
              <a:buChar char="•"/>
              <a:tabLst>
                <a:tab pos="796290" algn="l"/>
              </a:tabLst>
            </a:pPr>
            <a:r>
              <a:rPr sz="3400" spc="-135" dirty="0">
                <a:latin typeface="Times New Roman"/>
                <a:cs typeface="Times New Roman"/>
              </a:rPr>
              <a:t>Computation</a:t>
            </a:r>
            <a:r>
              <a:rPr sz="3400" spc="-95" dirty="0">
                <a:latin typeface="Times New Roman"/>
                <a:cs typeface="Times New Roman"/>
              </a:rPr>
              <a:t> </a:t>
            </a:r>
            <a:r>
              <a:rPr sz="3400" spc="-145" dirty="0">
                <a:latin typeface="Times New Roman"/>
                <a:cs typeface="Times New Roman"/>
              </a:rPr>
              <a:t>speed-up</a:t>
            </a:r>
            <a:endParaRPr sz="3400" dirty="0">
              <a:latin typeface="Times New Roman"/>
              <a:cs typeface="Times New Roman"/>
            </a:endParaRPr>
          </a:p>
          <a:p>
            <a:pPr marL="927100" lvl="1" indent="-457200">
              <a:spcBef>
                <a:spcPts val="505"/>
              </a:spcBef>
              <a:buClr>
                <a:srgbClr val="9B2C1F"/>
              </a:buClr>
              <a:buSzPct val="85294"/>
              <a:buFont typeface="Arial" pitchFamily="34" charset="0"/>
              <a:buChar char="•"/>
              <a:tabLst>
                <a:tab pos="796290" algn="l"/>
              </a:tabLst>
            </a:pPr>
            <a:r>
              <a:rPr sz="3400" spc="-155" dirty="0">
                <a:latin typeface="Times New Roman"/>
                <a:cs typeface="Times New Roman"/>
              </a:rPr>
              <a:t>Modularity</a:t>
            </a:r>
            <a:endParaRPr sz="3400" dirty="0">
              <a:latin typeface="Times New Roman"/>
              <a:cs typeface="Times New Roman"/>
            </a:endParaRPr>
          </a:p>
          <a:p>
            <a:pPr marL="927100" lvl="1" indent="-457200">
              <a:spcBef>
                <a:spcPts val="505"/>
              </a:spcBef>
              <a:buClr>
                <a:srgbClr val="9B2C1F"/>
              </a:buClr>
              <a:buSzPct val="85294"/>
              <a:buFont typeface="Arial" pitchFamily="34" charset="0"/>
              <a:buChar char="•"/>
              <a:tabLst>
                <a:tab pos="796290" algn="l"/>
              </a:tabLst>
            </a:pPr>
            <a:r>
              <a:rPr sz="3400" spc="-180" dirty="0">
                <a:latin typeface="Times New Roman"/>
                <a:cs typeface="Times New Roman"/>
              </a:rPr>
              <a:t>Convenience</a:t>
            </a:r>
            <a:endParaRPr sz="3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387604" y="8435051"/>
            <a:ext cx="349884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35"/>
              </a:lnSpc>
            </a:pPr>
            <a:fld id="{81D60167-4931-47E6-BA6A-407CBD079E47}" type="slidenum">
              <a:rPr spc="125" dirty="0"/>
              <a:t>33</a:t>
            </a:fld>
            <a:endParaRPr spc="1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59" y="81228"/>
            <a:ext cx="2237740" cy="894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spc="-5" dirty="0"/>
              <a:t>-</a:t>
            </a:r>
            <a:r>
              <a:rPr sz="5700" dirty="0"/>
              <a:t>contd..</a:t>
            </a:r>
            <a:endParaRPr sz="5700"/>
          </a:p>
        </p:txBody>
      </p:sp>
      <p:sp>
        <p:nvSpPr>
          <p:cNvPr id="4" name="object 4"/>
          <p:cNvSpPr txBox="1"/>
          <p:nvPr/>
        </p:nvSpPr>
        <p:spPr>
          <a:xfrm>
            <a:off x="322659" y="2438400"/>
            <a:ext cx="12454941" cy="26590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ts val="3875"/>
              </a:lnSpc>
              <a:spcBef>
                <a:spcPts val="95"/>
              </a:spcBef>
              <a:buClr>
                <a:srgbClr val="D24717"/>
              </a:buClr>
              <a:buSzPct val="85294"/>
              <a:buFont typeface="Arial" pitchFamily="34" charset="0"/>
              <a:buChar char="•"/>
              <a:tabLst>
                <a:tab pos="403860" algn="l"/>
                <a:tab pos="404495" algn="l"/>
              </a:tabLst>
            </a:pPr>
            <a:r>
              <a:rPr sz="3400" spc="-185" dirty="0">
                <a:latin typeface="Times New Roman"/>
                <a:cs typeface="Times New Roman"/>
              </a:rPr>
              <a:t>For fast exchange </a:t>
            </a:r>
            <a:r>
              <a:rPr sz="3400" spc="-200" dirty="0">
                <a:latin typeface="Times New Roman"/>
                <a:cs typeface="Times New Roman"/>
              </a:rPr>
              <a:t>of </a:t>
            </a:r>
            <a:r>
              <a:rPr sz="3400" spc="-114" dirty="0">
                <a:latin typeface="Times New Roman"/>
                <a:cs typeface="Times New Roman"/>
              </a:rPr>
              <a:t>information, </a:t>
            </a:r>
            <a:r>
              <a:rPr sz="3400" spc="-145" dirty="0">
                <a:latin typeface="Times New Roman"/>
                <a:cs typeface="Times New Roman"/>
              </a:rPr>
              <a:t>cooperating </a:t>
            </a:r>
            <a:r>
              <a:rPr sz="3400" spc="-170" dirty="0">
                <a:latin typeface="Times New Roman"/>
                <a:cs typeface="Times New Roman"/>
              </a:rPr>
              <a:t>processes </a:t>
            </a:r>
            <a:r>
              <a:rPr sz="3400" spc="-145" dirty="0">
                <a:latin typeface="Times New Roman"/>
                <a:cs typeface="Times New Roman"/>
              </a:rPr>
              <a:t>need</a:t>
            </a:r>
            <a:r>
              <a:rPr sz="3400" spc="375" dirty="0">
                <a:latin typeface="Times New Roman"/>
                <a:cs typeface="Times New Roman"/>
              </a:rPr>
              <a:t> </a:t>
            </a:r>
            <a:r>
              <a:rPr sz="3400" spc="-185" dirty="0">
                <a:latin typeface="Times New Roman"/>
                <a:cs typeface="Times New Roman"/>
              </a:rPr>
              <a:t>some</a:t>
            </a:r>
            <a:endParaRPr sz="3400" dirty="0">
              <a:latin typeface="Times New Roman"/>
              <a:cs typeface="Times New Roman"/>
            </a:endParaRPr>
          </a:p>
          <a:p>
            <a:pPr marL="403860">
              <a:lnSpc>
                <a:spcPts val="3875"/>
              </a:lnSpc>
            </a:pPr>
            <a:r>
              <a:rPr sz="3400" b="1" spc="15" dirty="0">
                <a:solidFill>
                  <a:srgbClr val="3366FF"/>
                </a:solidFill>
                <a:latin typeface="Times New Roman"/>
                <a:cs typeface="Times New Roman"/>
              </a:rPr>
              <a:t>interprocess </a:t>
            </a:r>
            <a:r>
              <a:rPr sz="3400" b="1" spc="10" dirty="0">
                <a:solidFill>
                  <a:srgbClr val="3366FF"/>
                </a:solidFill>
                <a:latin typeface="Times New Roman"/>
                <a:cs typeface="Times New Roman"/>
              </a:rPr>
              <a:t>communication </a:t>
            </a:r>
            <a:r>
              <a:rPr sz="3400" spc="-170" dirty="0">
                <a:latin typeface="Times New Roman"/>
                <a:cs typeface="Times New Roman"/>
              </a:rPr>
              <a:t>(</a:t>
            </a:r>
            <a:r>
              <a:rPr sz="3400" b="1" spc="-170" dirty="0">
                <a:solidFill>
                  <a:srgbClr val="3366FF"/>
                </a:solidFill>
                <a:latin typeface="Times New Roman"/>
                <a:cs typeface="Times New Roman"/>
              </a:rPr>
              <a:t>IPC</a:t>
            </a:r>
            <a:r>
              <a:rPr sz="3400" spc="-170" dirty="0">
                <a:latin typeface="Times New Roman"/>
                <a:cs typeface="Times New Roman"/>
              </a:rPr>
              <a:t>)</a:t>
            </a:r>
            <a:r>
              <a:rPr sz="3400" spc="-260" dirty="0">
                <a:latin typeface="Times New Roman"/>
                <a:cs typeface="Times New Roman"/>
              </a:rPr>
              <a:t> </a:t>
            </a:r>
            <a:r>
              <a:rPr sz="3400" b="1" spc="-30" dirty="0">
                <a:solidFill>
                  <a:srgbClr val="3366FF"/>
                </a:solidFill>
                <a:latin typeface="Times New Roman"/>
                <a:cs typeface="Times New Roman"/>
              </a:rPr>
              <a:t>mechanisms</a:t>
            </a:r>
            <a:endParaRPr sz="34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385"/>
              </a:spcBef>
              <a:buClr>
                <a:srgbClr val="D24717"/>
              </a:buClr>
              <a:buSzPct val="85294"/>
              <a:buFont typeface="Arial" pitchFamily="34" charset="0"/>
              <a:buChar char="•"/>
              <a:tabLst>
                <a:tab pos="403860" algn="l"/>
                <a:tab pos="404495" algn="l"/>
              </a:tabLst>
            </a:pPr>
            <a:r>
              <a:rPr sz="3400" spc="-320" dirty="0">
                <a:latin typeface="Times New Roman"/>
                <a:cs typeface="Times New Roman"/>
              </a:rPr>
              <a:t>Two </a:t>
            </a:r>
            <a:r>
              <a:rPr sz="3400" spc="-170" dirty="0">
                <a:latin typeface="Times New Roman"/>
                <a:cs typeface="Times New Roman"/>
              </a:rPr>
              <a:t>models </a:t>
            </a:r>
            <a:r>
              <a:rPr sz="3400" spc="-200" dirty="0">
                <a:latin typeface="Times New Roman"/>
                <a:cs typeface="Times New Roman"/>
              </a:rPr>
              <a:t>of</a:t>
            </a:r>
            <a:r>
              <a:rPr sz="3400" spc="-300" dirty="0">
                <a:latin typeface="Times New Roman"/>
                <a:cs typeface="Times New Roman"/>
              </a:rPr>
              <a:t> </a:t>
            </a:r>
            <a:r>
              <a:rPr sz="3400" spc="-210" dirty="0">
                <a:latin typeface="Times New Roman"/>
                <a:cs typeface="Times New Roman"/>
              </a:rPr>
              <a:t>IPC</a:t>
            </a:r>
            <a:endParaRPr sz="3400" dirty="0">
              <a:latin typeface="Times New Roman"/>
              <a:cs typeface="Times New Roman"/>
            </a:endParaRPr>
          </a:p>
          <a:p>
            <a:pPr marL="927100" lvl="1" indent="-457200">
              <a:lnSpc>
                <a:spcPct val="100000"/>
              </a:lnSpc>
              <a:spcBef>
                <a:spcPts val="95"/>
              </a:spcBef>
              <a:buClr>
                <a:srgbClr val="9B2C1F"/>
              </a:buClr>
              <a:buSzPct val="85294"/>
              <a:buFont typeface="Arial" pitchFamily="34" charset="0"/>
              <a:buChar char="•"/>
              <a:tabLst>
                <a:tab pos="796290" algn="l"/>
              </a:tabLst>
            </a:pPr>
            <a:r>
              <a:rPr sz="3400" b="1" spc="-80" dirty="0">
                <a:solidFill>
                  <a:srgbClr val="3366FF"/>
                </a:solidFill>
                <a:latin typeface="Times New Roman"/>
                <a:cs typeface="Times New Roman"/>
              </a:rPr>
              <a:t>Shared</a:t>
            </a:r>
            <a:r>
              <a:rPr sz="3400" b="1" spc="-75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3400" b="1" spc="-15" dirty="0">
                <a:solidFill>
                  <a:srgbClr val="3366FF"/>
                </a:solidFill>
                <a:latin typeface="Times New Roman"/>
                <a:cs typeface="Times New Roman"/>
              </a:rPr>
              <a:t>memory</a:t>
            </a:r>
            <a:endParaRPr sz="3400" dirty="0">
              <a:latin typeface="Times New Roman"/>
              <a:cs typeface="Times New Roman"/>
            </a:endParaRPr>
          </a:p>
          <a:p>
            <a:pPr marL="927100" lvl="1" indent="-457200">
              <a:lnSpc>
                <a:spcPct val="100000"/>
              </a:lnSpc>
              <a:spcBef>
                <a:spcPts val="100"/>
              </a:spcBef>
              <a:buClr>
                <a:srgbClr val="9B2C1F"/>
              </a:buClr>
              <a:buSzPct val="85294"/>
              <a:buFont typeface="Arial" pitchFamily="34" charset="0"/>
              <a:buChar char="•"/>
              <a:tabLst>
                <a:tab pos="796290" algn="l"/>
              </a:tabLst>
            </a:pPr>
            <a:r>
              <a:rPr sz="3400" b="1" spc="-35" dirty="0">
                <a:solidFill>
                  <a:srgbClr val="3366FF"/>
                </a:solidFill>
                <a:latin typeface="Times New Roman"/>
                <a:cs typeface="Times New Roman"/>
              </a:rPr>
              <a:t>Message</a:t>
            </a:r>
            <a:r>
              <a:rPr sz="3400" b="1" spc="-70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3400" b="1" spc="-25" dirty="0">
                <a:solidFill>
                  <a:srgbClr val="3366FF"/>
                </a:solidFill>
                <a:latin typeface="Times New Roman"/>
                <a:cs typeface="Times New Roman"/>
              </a:rPr>
              <a:t>passing</a:t>
            </a:r>
            <a:endParaRPr sz="3400" dirty="0">
              <a:latin typeface="Times New Roman"/>
              <a:cs typeface="Times New Roman"/>
            </a:endParaRPr>
          </a:p>
        </p:txBody>
      </p:sp>
      <p:sp>
        <p:nvSpPr>
          <p:cNvPr id="109" name="object 109"/>
          <p:cNvSpPr txBox="1">
            <a:spLocks noGrp="1"/>
          </p:cNvSpPr>
          <p:nvPr>
            <p:ph type="sldNum" sz="quarter" idx="4294967295"/>
          </p:nvPr>
        </p:nvSpPr>
        <p:spPr>
          <a:xfrm>
            <a:off x="387604" y="8435051"/>
            <a:ext cx="349884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35"/>
              </a:lnSpc>
            </a:pPr>
            <a:fld id="{81D60167-4931-47E6-BA6A-407CBD079E47}" type="slidenum">
              <a:rPr spc="125" dirty="0"/>
              <a:t>34</a:t>
            </a:fld>
            <a:endParaRPr spc="1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27305"/>
            <a:ext cx="13487400" cy="2739211"/>
          </a:xfrm>
        </p:spPr>
        <p:txBody>
          <a:bodyPr/>
          <a:lstStyle/>
          <a:p>
            <a:pPr marL="927100" lvl="1" indent="-457200">
              <a:lnSpc>
                <a:spcPct val="100000"/>
              </a:lnSpc>
              <a:spcBef>
                <a:spcPts val="95"/>
              </a:spcBef>
              <a:buClr>
                <a:srgbClr val="9B2C1F"/>
              </a:buClr>
              <a:buSzPct val="85294"/>
              <a:buFont typeface="Arial" pitchFamily="34" charset="0"/>
              <a:buChar char="•"/>
              <a:tabLst>
                <a:tab pos="796290" algn="l"/>
              </a:tabLst>
            </a:pPr>
            <a:r>
              <a:rPr lang="en-US" altLang="en-US" dirty="0" smtClean="0">
                <a:ea typeface="ＭＳ Ｐゴシック" panose="020B0600070205080204" pitchFamily="34" charset="-128"/>
              </a:rPr>
              <a:t/>
            </a:r>
            <a:br>
              <a:rPr lang="en-US" altLang="en-US" dirty="0" smtClean="0">
                <a:ea typeface="ＭＳ Ｐゴシック" panose="020B0600070205080204" pitchFamily="34" charset="-128"/>
              </a:rPr>
            </a:br>
            <a:r>
              <a:rPr lang="en-US" altLang="en-US" sz="4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40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                  </a:t>
            </a:r>
            <a:r>
              <a:rPr lang="en-US" altLang="en-US" sz="4000" b="1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Communications Models   </a:t>
            </a:r>
            <a:br>
              <a:rPr lang="en-US" altLang="en-US" sz="4000" b="1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r>
              <a:rPr lang="en-US" alt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(a)</a:t>
            </a:r>
            <a:r>
              <a:rPr lang="en-IN" sz="4000" b="1" spc="-35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Message</a:t>
            </a:r>
            <a:r>
              <a:rPr lang="en-IN" sz="4000" b="1" spc="-7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IN" sz="4000" b="1" spc="-25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passing   (b) </a:t>
            </a:r>
            <a:r>
              <a:rPr lang="en-IN" sz="4000" b="1" spc="-8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Shared</a:t>
            </a:r>
            <a:r>
              <a:rPr lang="en-IN" sz="4000" b="1" spc="-75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IN" sz="4000" b="1" spc="-15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memory</a:t>
            </a:r>
            <a:r>
              <a:rPr lang="en-IN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/>
            </a:r>
            <a:br>
              <a:rPr lang="en-IN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</a:br>
            <a:r>
              <a:rPr lang="en-IN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/>
            </a:r>
            <a:br>
              <a:rPr lang="en-IN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</a:br>
            <a:endParaRPr lang="en-US" altLang="en-US" sz="4000" dirty="0" smtClean="0">
              <a:solidFill>
                <a:schemeClr val="tx2">
                  <a:lumMod val="60000"/>
                  <a:lumOff val="40000"/>
                </a:schemeClr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5632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895600"/>
            <a:ext cx="9975850" cy="589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381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152400"/>
            <a:ext cx="8928352" cy="612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1" dirty="0"/>
              <a:t>IPC – Shared Memory</a:t>
            </a:r>
            <a:r>
              <a:rPr sz="3900" b="1" spc="-100" dirty="0"/>
              <a:t> </a:t>
            </a:r>
            <a:r>
              <a:rPr sz="3900" b="1" dirty="0"/>
              <a:t>Systems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8600" y="1358011"/>
            <a:ext cx="13334999" cy="413131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584200" marR="255270" indent="-571500">
              <a:lnSpc>
                <a:spcPts val="4320"/>
              </a:lnSpc>
              <a:spcBef>
                <a:spcPts val="640"/>
              </a:spcBef>
              <a:buClr>
                <a:srgbClr val="D24717"/>
              </a:buClr>
              <a:buSzPct val="85000"/>
              <a:buFont typeface="Arial" pitchFamily="34" charset="0"/>
              <a:buChar char="•"/>
              <a:tabLst>
                <a:tab pos="404495" algn="l"/>
              </a:tabLst>
            </a:pPr>
            <a:r>
              <a:rPr sz="4000" spc="-345" dirty="0">
                <a:latin typeface="Times New Roman"/>
                <a:cs typeface="Times New Roman"/>
              </a:rPr>
              <a:t>An </a:t>
            </a:r>
            <a:r>
              <a:rPr sz="4000" b="1" spc="-195" dirty="0">
                <a:latin typeface="Times New Roman"/>
                <a:cs typeface="Times New Roman"/>
              </a:rPr>
              <a:t>area </a:t>
            </a:r>
            <a:r>
              <a:rPr sz="4000" b="1" spc="-235" dirty="0">
                <a:latin typeface="Times New Roman"/>
                <a:cs typeface="Times New Roman"/>
              </a:rPr>
              <a:t>of </a:t>
            </a:r>
            <a:r>
              <a:rPr sz="4000" b="1" spc="-180" dirty="0">
                <a:latin typeface="Times New Roman"/>
                <a:cs typeface="Times New Roman"/>
              </a:rPr>
              <a:t>memory </a:t>
            </a:r>
            <a:r>
              <a:rPr sz="4000" spc="-260" dirty="0">
                <a:latin typeface="Times New Roman"/>
                <a:cs typeface="Times New Roman"/>
              </a:rPr>
              <a:t>is </a:t>
            </a:r>
            <a:r>
              <a:rPr sz="4000" spc="-200" dirty="0">
                <a:latin typeface="Times New Roman"/>
                <a:cs typeface="Times New Roman"/>
              </a:rPr>
              <a:t>shared </a:t>
            </a:r>
            <a:r>
              <a:rPr sz="4000" spc="-245" dirty="0">
                <a:latin typeface="Times New Roman"/>
                <a:cs typeface="Times New Roman"/>
              </a:rPr>
              <a:t>among </a:t>
            </a:r>
            <a:r>
              <a:rPr sz="4000" spc="-125" dirty="0">
                <a:latin typeface="Times New Roman"/>
                <a:cs typeface="Times New Roman"/>
              </a:rPr>
              <a:t>the </a:t>
            </a:r>
            <a:r>
              <a:rPr sz="4000" spc="-204" dirty="0">
                <a:latin typeface="Times New Roman"/>
                <a:cs typeface="Times New Roman"/>
              </a:rPr>
              <a:t>processes </a:t>
            </a:r>
            <a:r>
              <a:rPr sz="4000" spc="-125" dirty="0">
                <a:latin typeface="Times New Roman"/>
                <a:cs typeface="Times New Roman"/>
              </a:rPr>
              <a:t>that </a:t>
            </a:r>
            <a:r>
              <a:rPr sz="4000" spc="-245" dirty="0">
                <a:latin typeface="Times New Roman"/>
                <a:cs typeface="Times New Roman"/>
              </a:rPr>
              <a:t>wish </a:t>
            </a:r>
            <a:r>
              <a:rPr sz="4000" spc="-620" dirty="0" smtClean="0">
                <a:latin typeface="Times New Roman"/>
                <a:cs typeface="Times New Roman"/>
              </a:rPr>
              <a:t>t</a:t>
            </a:r>
            <a:r>
              <a:rPr lang="en-IN" sz="4000" spc="-620" dirty="0" smtClean="0">
                <a:latin typeface="Times New Roman"/>
                <a:cs typeface="Times New Roman"/>
              </a:rPr>
              <a:t> </a:t>
            </a:r>
            <a:r>
              <a:rPr sz="4000" spc="-620" dirty="0" smtClean="0">
                <a:latin typeface="Times New Roman"/>
                <a:cs typeface="Times New Roman"/>
              </a:rPr>
              <a:t>o  </a:t>
            </a:r>
            <a:r>
              <a:rPr sz="4000" spc="-195" dirty="0" smtClean="0">
                <a:latin typeface="Times New Roman"/>
                <a:cs typeface="Times New Roman"/>
              </a:rPr>
              <a:t>communicate</a:t>
            </a:r>
            <a:r>
              <a:rPr lang="en-IN" sz="4000" spc="-195" dirty="0" smtClean="0">
                <a:latin typeface="Times New Roman"/>
                <a:cs typeface="Times New Roman"/>
              </a:rPr>
              <a:t> </a:t>
            </a:r>
            <a:endParaRPr sz="4000" dirty="0">
              <a:latin typeface="Times New Roman"/>
              <a:cs typeface="Times New Roman"/>
            </a:endParaRPr>
          </a:p>
          <a:p>
            <a:pPr marL="584200" marR="5080" indent="-571500">
              <a:lnSpc>
                <a:spcPts val="4320"/>
              </a:lnSpc>
              <a:spcBef>
                <a:spcPts val="800"/>
              </a:spcBef>
              <a:buClr>
                <a:srgbClr val="D24717"/>
              </a:buClr>
              <a:buSzPct val="85000"/>
              <a:buFont typeface="Arial" pitchFamily="34" charset="0"/>
              <a:buChar char="•"/>
              <a:tabLst>
                <a:tab pos="404495" algn="l"/>
              </a:tabLst>
            </a:pPr>
            <a:r>
              <a:rPr sz="4000" spc="-200" dirty="0">
                <a:latin typeface="Times New Roman"/>
                <a:cs typeface="Times New Roman"/>
              </a:rPr>
              <a:t>The </a:t>
            </a:r>
            <a:r>
              <a:rPr sz="4000" spc="-195" dirty="0">
                <a:latin typeface="Times New Roman"/>
                <a:cs typeface="Times New Roman"/>
              </a:rPr>
              <a:t>communication </a:t>
            </a:r>
            <a:r>
              <a:rPr sz="4000" spc="-254" dirty="0">
                <a:latin typeface="Times New Roman"/>
                <a:cs typeface="Times New Roman"/>
              </a:rPr>
              <a:t>is </a:t>
            </a:r>
            <a:r>
              <a:rPr sz="4000" spc="-130" dirty="0">
                <a:latin typeface="Times New Roman"/>
                <a:cs typeface="Times New Roman"/>
              </a:rPr>
              <a:t>under </a:t>
            </a:r>
            <a:r>
              <a:rPr sz="4000" spc="-120" dirty="0">
                <a:latin typeface="Times New Roman"/>
                <a:cs typeface="Times New Roman"/>
              </a:rPr>
              <a:t>the control </a:t>
            </a:r>
            <a:r>
              <a:rPr sz="4000" spc="-229" dirty="0">
                <a:latin typeface="Times New Roman"/>
                <a:cs typeface="Times New Roman"/>
              </a:rPr>
              <a:t>of </a:t>
            </a:r>
            <a:r>
              <a:rPr sz="4000" spc="-120" dirty="0">
                <a:solidFill>
                  <a:srgbClr val="3366FF"/>
                </a:solidFill>
                <a:latin typeface="Times New Roman"/>
                <a:cs typeface="Times New Roman"/>
              </a:rPr>
              <a:t>the </a:t>
            </a:r>
            <a:r>
              <a:rPr sz="4000" spc="-165" dirty="0">
                <a:solidFill>
                  <a:srgbClr val="3366FF"/>
                </a:solidFill>
                <a:latin typeface="Times New Roman"/>
                <a:cs typeface="Times New Roman"/>
              </a:rPr>
              <a:t>users </a:t>
            </a:r>
            <a:r>
              <a:rPr sz="4000" spc="-180" dirty="0">
                <a:solidFill>
                  <a:srgbClr val="3366FF"/>
                </a:solidFill>
                <a:latin typeface="Times New Roman"/>
                <a:cs typeface="Times New Roman"/>
              </a:rPr>
              <a:t>processes, </a:t>
            </a:r>
            <a:r>
              <a:rPr sz="4000" spc="-180" dirty="0">
                <a:latin typeface="Times New Roman"/>
                <a:cs typeface="Times New Roman"/>
              </a:rPr>
              <a:t> </a:t>
            </a:r>
            <a:r>
              <a:rPr sz="4000" spc="-100" dirty="0">
                <a:latin typeface="Times New Roman"/>
                <a:cs typeface="Times New Roman"/>
              </a:rPr>
              <a:t>not </a:t>
            </a:r>
            <a:r>
              <a:rPr sz="4000" spc="-120" dirty="0">
                <a:latin typeface="Times New Roman"/>
                <a:cs typeface="Times New Roman"/>
              </a:rPr>
              <a:t>the</a:t>
            </a:r>
            <a:r>
              <a:rPr sz="4000" spc="-114" dirty="0">
                <a:latin typeface="Times New Roman"/>
                <a:cs typeface="Times New Roman"/>
              </a:rPr>
              <a:t> </a:t>
            </a:r>
            <a:r>
              <a:rPr sz="4000" spc="-125" dirty="0">
                <a:latin typeface="Times New Roman"/>
                <a:cs typeface="Times New Roman"/>
              </a:rPr>
              <a:t>OS.</a:t>
            </a:r>
            <a:endParaRPr sz="4000" dirty="0">
              <a:latin typeface="Times New Roman"/>
              <a:cs typeface="Times New Roman"/>
            </a:endParaRPr>
          </a:p>
          <a:p>
            <a:pPr marL="584200" marR="229235" indent="-571500">
              <a:lnSpc>
                <a:spcPct val="90000"/>
              </a:lnSpc>
              <a:spcBef>
                <a:spcPts val="745"/>
              </a:spcBef>
              <a:buClr>
                <a:srgbClr val="D24717"/>
              </a:buClr>
              <a:buSzPct val="85000"/>
              <a:buFont typeface="Arial" pitchFamily="34" charset="0"/>
              <a:buChar char="•"/>
              <a:tabLst>
                <a:tab pos="404495" algn="l"/>
              </a:tabLst>
            </a:pPr>
            <a:r>
              <a:rPr sz="4000" b="1" spc="-22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Major </a:t>
            </a:r>
            <a:r>
              <a:rPr sz="4000" b="1" spc="-229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issue </a:t>
            </a:r>
            <a:r>
              <a:rPr sz="4000" spc="-254" dirty="0">
                <a:latin typeface="Times New Roman"/>
                <a:cs typeface="Times New Roman"/>
              </a:rPr>
              <a:t>is </a:t>
            </a:r>
            <a:r>
              <a:rPr sz="4000" spc="-60" dirty="0">
                <a:latin typeface="Times New Roman"/>
                <a:cs typeface="Times New Roman"/>
              </a:rPr>
              <a:t>to </a:t>
            </a:r>
            <a:r>
              <a:rPr sz="4000" spc="-190" dirty="0">
                <a:latin typeface="Times New Roman"/>
                <a:cs typeface="Times New Roman"/>
              </a:rPr>
              <a:t>provide </a:t>
            </a:r>
            <a:r>
              <a:rPr sz="4000" spc="-229" dirty="0">
                <a:latin typeface="Times New Roman"/>
                <a:cs typeface="Times New Roman"/>
              </a:rPr>
              <a:t>mechanism </a:t>
            </a:r>
            <a:r>
              <a:rPr sz="4000" spc="-125" dirty="0">
                <a:latin typeface="Times New Roman"/>
                <a:cs typeface="Times New Roman"/>
              </a:rPr>
              <a:t>that </a:t>
            </a:r>
            <a:r>
              <a:rPr sz="4000" spc="-185" dirty="0">
                <a:latin typeface="Times New Roman"/>
                <a:cs typeface="Times New Roman"/>
              </a:rPr>
              <a:t>will </a:t>
            </a:r>
            <a:r>
              <a:rPr sz="4000" spc="-229" dirty="0">
                <a:latin typeface="Times New Roman"/>
                <a:cs typeface="Times New Roman"/>
              </a:rPr>
              <a:t>allow </a:t>
            </a:r>
            <a:r>
              <a:rPr sz="4000" spc="-120" dirty="0">
                <a:latin typeface="Times New Roman"/>
                <a:cs typeface="Times New Roman"/>
              </a:rPr>
              <a:t>the </a:t>
            </a:r>
            <a:r>
              <a:rPr sz="4000" spc="-155" dirty="0">
                <a:latin typeface="Times New Roman"/>
                <a:cs typeface="Times New Roman"/>
              </a:rPr>
              <a:t>user  </a:t>
            </a:r>
            <a:r>
              <a:rPr sz="4000" spc="-204" dirty="0">
                <a:latin typeface="Times New Roman"/>
                <a:cs typeface="Times New Roman"/>
              </a:rPr>
              <a:t>processes </a:t>
            </a:r>
            <a:r>
              <a:rPr sz="4000" spc="-60" dirty="0">
                <a:latin typeface="Times New Roman"/>
                <a:cs typeface="Times New Roman"/>
              </a:rPr>
              <a:t>to </a:t>
            </a:r>
            <a:r>
              <a:rPr sz="4000" spc="-200" dirty="0">
                <a:solidFill>
                  <a:srgbClr val="3366FF"/>
                </a:solidFill>
                <a:latin typeface="Times New Roman"/>
                <a:cs typeface="Times New Roman"/>
              </a:rPr>
              <a:t>synchronize </a:t>
            </a:r>
            <a:r>
              <a:rPr sz="4000" spc="-105" dirty="0">
                <a:latin typeface="Times New Roman"/>
                <a:cs typeface="Times New Roman"/>
              </a:rPr>
              <a:t>their </a:t>
            </a:r>
            <a:r>
              <a:rPr sz="4000" spc="-200" dirty="0">
                <a:latin typeface="Times New Roman"/>
                <a:cs typeface="Times New Roman"/>
              </a:rPr>
              <a:t>actions when </a:t>
            </a:r>
            <a:r>
              <a:rPr sz="4000" spc="-190" dirty="0">
                <a:latin typeface="Times New Roman"/>
                <a:cs typeface="Times New Roman"/>
              </a:rPr>
              <a:t>they </a:t>
            </a:r>
            <a:r>
              <a:rPr sz="4000" spc="-270" dirty="0">
                <a:latin typeface="Times New Roman"/>
                <a:cs typeface="Times New Roman"/>
              </a:rPr>
              <a:t>access </a:t>
            </a:r>
            <a:r>
              <a:rPr sz="4000" spc="-200" dirty="0">
                <a:latin typeface="Times New Roman"/>
                <a:cs typeface="Times New Roman"/>
              </a:rPr>
              <a:t>shared  </a:t>
            </a:r>
            <a:r>
              <a:rPr sz="4000" spc="-185" dirty="0">
                <a:latin typeface="Times New Roman"/>
                <a:cs typeface="Times New Roman"/>
              </a:rPr>
              <a:t>memory.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387604" y="8435051"/>
            <a:ext cx="349884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35"/>
              </a:lnSpc>
            </a:pPr>
            <a:fld id="{81D60167-4931-47E6-BA6A-407CBD079E47}" type="slidenum">
              <a:rPr spc="125" dirty="0"/>
              <a:t>36</a:t>
            </a:fld>
            <a:endParaRPr spc="1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2623" y="0"/>
            <a:ext cx="8088377" cy="612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1" spc="-5" dirty="0"/>
              <a:t>IPC </a:t>
            </a:r>
            <a:r>
              <a:rPr sz="3900" b="1" dirty="0"/>
              <a:t>– Shared Memory</a:t>
            </a:r>
            <a:r>
              <a:rPr sz="3900" b="1" spc="-50" dirty="0"/>
              <a:t> </a:t>
            </a:r>
            <a:r>
              <a:rPr sz="3900" b="1" spc="-5" dirty="0"/>
              <a:t>Systems</a:t>
            </a:r>
            <a:endParaRPr sz="3900" b="1" dirty="0"/>
          </a:p>
        </p:txBody>
      </p:sp>
      <p:sp>
        <p:nvSpPr>
          <p:cNvPr id="4" name="object 4"/>
          <p:cNvSpPr txBox="1"/>
          <p:nvPr/>
        </p:nvSpPr>
        <p:spPr>
          <a:xfrm>
            <a:off x="387604" y="1295400"/>
            <a:ext cx="13487400" cy="627223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890"/>
              </a:spcBef>
              <a:buClr>
                <a:srgbClr val="D24717"/>
              </a:buClr>
              <a:buSzPct val="85483"/>
              <a:buFont typeface="Arial" pitchFamily="34" charset="0"/>
              <a:buChar char="•"/>
              <a:tabLst>
                <a:tab pos="403860" algn="l"/>
                <a:tab pos="404495" algn="l"/>
              </a:tabLst>
            </a:pPr>
            <a:r>
              <a:rPr sz="31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Producer-consumer </a:t>
            </a:r>
            <a:r>
              <a:rPr sz="3100" b="1" dirty="0">
                <a:solidFill>
                  <a:srgbClr val="3366FF"/>
                </a:solidFill>
                <a:latin typeface="Times New Roman"/>
                <a:cs typeface="Times New Roman"/>
              </a:rPr>
              <a:t>problem </a:t>
            </a:r>
            <a:r>
              <a:rPr sz="3100" spc="-5" dirty="0">
                <a:latin typeface="Times New Roman"/>
                <a:cs typeface="Times New Roman"/>
              </a:rPr>
              <a:t>– </a:t>
            </a:r>
            <a:r>
              <a:rPr sz="3100" spc="-250" dirty="0">
                <a:latin typeface="Times New Roman"/>
                <a:cs typeface="Times New Roman"/>
              </a:rPr>
              <a:t>a </a:t>
            </a:r>
            <a:r>
              <a:rPr sz="3100" spc="-160" dirty="0">
                <a:latin typeface="Times New Roman"/>
                <a:cs typeface="Times New Roman"/>
              </a:rPr>
              <a:t>common </a:t>
            </a:r>
            <a:r>
              <a:rPr sz="3100" spc="-165" dirty="0">
                <a:latin typeface="Times New Roman"/>
                <a:cs typeface="Times New Roman"/>
              </a:rPr>
              <a:t>paradigm </a:t>
            </a:r>
            <a:r>
              <a:rPr sz="3100" spc="-110" dirty="0">
                <a:latin typeface="Times New Roman"/>
                <a:cs typeface="Times New Roman"/>
              </a:rPr>
              <a:t>for </a:t>
            </a:r>
            <a:r>
              <a:rPr sz="3100" spc="-135" dirty="0">
                <a:latin typeface="Times New Roman"/>
                <a:cs typeface="Times New Roman"/>
              </a:rPr>
              <a:t>cooperating</a:t>
            </a:r>
            <a:r>
              <a:rPr sz="3100" spc="-240" dirty="0">
                <a:latin typeface="Times New Roman"/>
                <a:cs typeface="Times New Roman"/>
              </a:rPr>
              <a:t> </a:t>
            </a:r>
            <a:r>
              <a:rPr sz="3100" spc="-160" dirty="0">
                <a:latin typeface="Times New Roman"/>
                <a:cs typeface="Times New Roman"/>
              </a:rPr>
              <a:t>processes</a:t>
            </a:r>
            <a:endParaRPr sz="31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795"/>
              </a:spcBef>
              <a:buClr>
                <a:srgbClr val="D24717"/>
              </a:buClr>
              <a:buSzPct val="85483"/>
              <a:buFont typeface="Arial" pitchFamily="34" charset="0"/>
              <a:buChar char="•"/>
              <a:tabLst>
                <a:tab pos="403860" algn="l"/>
                <a:tab pos="404495" algn="l"/>
                <a:tab pos="3293110" algn="l"/>
              </a:tabLst>
            </a:pPr>
            <a:r>
              <a:rPr sz="3100" b="1" i="1" spc="-130" dirty="0">
                <a:solidFill>
                  <a:srgbClr val="3366FF"/>
                </a:solidFill>
                <a:latin typeface="Times New Roman"/>
                <a:cs typeface="Times New Roman"/>
              </a:rPr>
              <a:t>Producer</a:t>
            </a:r>
            <a:r>
              <a:rPr sz="3100" b="1" i="1" spc="-50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3100" spc="-150" dirty="0">
                <a:latin typeface="Times New Roman"/>
                <a:cs typeface="Times New Roman"/>
              </a:rPr>
              <a:t>process</a:t>
            </a:r>
            <a:r>
              <a:rPr sz="3100" spc="-45" dirty="0">
                <a:latin typeface="Times New Roman"/>
                <a:cs typeface="Times New Roman"/>
              </a:rPr>
              <a:t> </a:t>
            </a:r>
            <a:r>
              <a:rPr sz="3100" spc="40" dirty="0">
                <a:latin typeface="Times New Roman"/>
                <a:cs typeface="Times New Roman"/>
              </a:rPr>
              <a:t>:	</a:t>
            </a:r>
            <a:r>
              <a:rPr sz="3100" spc="-140" dirty="0">
                <a:latin typeface="Times New Roman"/>
                <a:cs typeface="Times New Roman"/>
              </a:rPr>
              <a:t>produces </a:t>
            </a:r>
            <a:r>
              <a:rPr sz="3100" spc="-170" dirty="0">
                <a:latin typeface="Times New Roman"/>
                <a:cs typeface="Times New Roman"/>
              </a:rPr>
              <a:t>some</a:t>
            </a:r>
            <a:r>
              <a:rPr sz="3100" spc="35" dirty="0">
                <a:latin typeface="Times New Roman"/>
                <a:cs typeface="Times New Roman"/>
              </a:rPr>
              <a:t> </a:t>
            </a:r>
            <a:r>
              <a:rPr sz="3100" spc="-125" dirty="0">
                <a:latin typeface="Times New Roman"/>
                <a:cs typeface="Times New Roman"/>
              </a:rPr>
              <a:t>information</a:t>
            </a:r>
            <a:endParaRPr sz="31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805"/>
              </a:spcBef>
              <a:buClr>
                <a:srgbClr val="D24717"/>
              </a:buClr>
              <a:buSzPct val="85483"/>
              <a:buFont typeface="Arial" pitchFamily="34" charset="0"/>
              <a:buChar char="•"/>
              <a:tabLst>
                <a:tab pos="403860" algn="l"/>
                <a:tab pos="404495" algn="l"/>
                <a:tab pos="3416300" algn="l"/>
              </a:tabLst>
            </a:pPr>
            <a:r>
              <a:rPr sz="3100" b="1" i="1" spc="-180" dirty="0">
                <a:solidFill>
                  <a:srgbClr val="3366FF"/>
                </a:solidFill>
                <a:latin typeface="Times New Roman"/>
                <a:cs typeface="Times New Roman"/>
              </a:rPr>
              <a:t>Consumer</a:t>
            </a:r>
            <a:r>
              <a:rPr sz="3100" b="1" i="1" spc="-65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3100" spc="-150" dirty="0">
                <a:latin typeface="Times New Roman"/>
                <a:cs typeface="Times New Roman"/>
              </a:rPr>
              <a:t>process</a:t>
            </a:r>
            <a:r>
              <a:rPr sz="3100" spc="-30" dirty="0">
                <a:latin typeface="Times New Roman"/>
                <a:cs typeface="Times New Roman"/>
              </a:rPr>
              <a:t> </a:t>
            </a:r>
            <a:r>
              <a:rPr sz="3100" spc="40" dirty="0">
                <a:latin typeface="Times New Roman"/>
                <a:cs typeface="Times New Roman"/>
              </a:rPr>
              <a:t>:	</a:t>
            </a:r>
            <a:r>
              <a:rPr sz="3100" spc="-170" dirty="0">
                <a:latin typeface="Times New Roman"/>
                <a:cs typeface="Times New Roman"/>
              </a:rPr>
              <a:t>consumes </a:t>
            </a:r>
            <a:r>
              <a:rPr sz="3100" spc="-140" dirty="0">
                <a:latin typeface="Times New Roman"/>
                <a:cs typeface="Times New Roman"/>
              </a:rPr>
              <a:t>this</a:t>
            </a:r>
            <a:r>
              <a:rPr sz="3100" spc="50" dirty="0">
                <a:latin typeface="Times New Roman"/>
                <a:cs typeface="Times New Roman"/>
              </a:rPr>
              <a:t> </a:t>
            </a:r>
            <a:r>
              <a:rPr sz="3100" spc="-125" dirty="0">
                <a:latin typeface="Times New Roman"/>
                <a:cs typeface="Times New Roman"/>
              </a:rPr>
              <a:t>information</a:t>
            </a:r>
            <a:endParaRPr sz="31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805"/>
              </a:spcBef>
              <a:buClr>
                <a:srgbClr val="D24717"/>
              </a:buClr>
              <a:buSzPct val="85483"/>
              <a:buFont typeface="Arial" pitchFamily="34" charset="0"/>
              <a:buChar char="•"/>
              <a:tabLst>
                <a:tab pos="403860" algn="l"/>
                <a:tab pos="404495" algn="l"/>
              </a:tabLst>
            </a:pPr>
            <a:r>
              <a:rPr sz="3100" spc="-145" dirty="0">
                <a:solidFill>
                  <a:srgbClr val="3366FF"/>
                </a:solidFill>
                <a:latin typeface="Times New Roman"/>
                <a:cs typeface="Times New Roman"/>
              </a:rPr>
              <a:t>Challenge</a:t>
            </a:r>
            <a:r>
              <a:rPr sz="3100" spc="-145" dirty="0">
                <a:latin typeface="Times New Roman"/>
                <a:cs typeface="Times New Roman"/>
              </a:rPr>
              <a:t>:</a:t>
            </a:r>
            <a:endParaRPr sz="3100" dirty="0">
              <a:latin typeface="Times New Roman"/>
              <a:cs typeface="Times New Roman"/>
            </a:endParaRPr>
          </a:p>
          <a:p>
            <a:pPr marL="927100" lvl="1" indent="-457200">
              <a:lnSpc>
                <a:spcPct val="100000"/>
              </a:lnSpc>
              <a:spcBef>
                <a:spcPts val="490"/>
              </a:spcBef>
              <a:buClr>
                <a:srgbClr val="9B2C1F"/>
              </a:buClr>
              <a:buSzPct val="85483"/>
              <a:buFont typeface="Arial" pitchFamily="34" charset="0"/>
              <a:buChar char="•"/>
              <a:tabLst>
                <a:tab pos="795655" algn="l"/>
                <a:tab pos="796290" algn="l"/>
              </a:tabLst>
            </a:pPr>
            <a:r>
              <a:rPr sz="3100" spc="-110" dirty="0">
                <a:latin typeface="Times New Roman"/>
                <a:cs typeface="Times New Roman"/>
              </a:rPr>
              <a:t>Producer </a:t>
            </a:r>
            <a:r>
              <a:rPr sz="3100" spc="-175" dirty="0">
                <a:latin typeface="Times New Roman"/>
                <a:cs typeface="Times New Roman"/>
              </a:rPr>
              <a:t>and </a:t>
            </a:r>
            <a:r>
              <a:rPr sz="3100" spc="-140" dirty="0">
                <a:latin typeface="Times New Roman"/>
                <a:cs typeface="Times New Roman"/>
              </a:rPr>
              <a:t>consumer </a:t>
            </a:r>
            <a:r>
              <a:rPr sz="3100" spc="-160" dirty="0">
                <a:latin typeface="Times New Roman"/>
                <a:cs typeface="Times New Roman"/>
              </a:rPr>
              <a:t>should </a:t>
            </a:r>
            <a:r>
              <a:rPr sz="3100" spc="-55" dirty="0">
                <a:latin typeface="Times New Roman"/>
                <a:cs typeface="Times New Roman"/>
              </a:rPr>
              <a:t>run </a:t>
            </a:r>
            <a:r>
              <a:rPr sz="3100" spc="-114" dirty="0">
                <a:solidFill>
                  <a:srgbClr val="3366FF"/>
                </a:solidFill>
                <a:latin typeface="Times New Roman"/>
                <a:cs typeface="Times New Roman"/>
              </a:rPr>
              <a:t>concurrently </a:t>
            </a:r>
            <a:r>
              <a:rPr sz="3100" spc="-175" dirty="0">
                <a:latin typeface="Times New Roman"/>
                <a:cs typeface="Times New Roman"/>
              </a:rPr>
              <a:t>and</a:t>
            </a:r>
            <a:r>
              <a:rPr sz="3100" spc="420" dirty="0">
                <a:latin typeface="Times New Roman"/>
                <a:cs typeface="Times New Roman"/>
              </a:rPr>
              <a:t> </a:t>
            </a:r>
            <a:r>
              <a:rPr sz="3100" spc="-160" dirty="0">
                <a:solidFill>
                  <a:srgbClr val="3366FF"/>
                </a:solidFill>
                <a:latin typeface="Times New Roman"/>
                <a:cs typeface="Times New Roman"/>
              </a:rPr>
              <a:t>efficiently</a:t>
            </a:r>
            <a:endParaRPr sz="3100" dirty="0">
              <a:latin typeface="Times New Roman"/>
              <a:cs typeface="Times New Roman"/>
            </a:endParaRPr>
          </a:p>
          <a:p>
            <a:pPr marL="927100" lvl="1" indent="-457200">
              <a:lnSpc>
                <a:spcPct val="100000"/>
              </a:lnSpc>
              <a:spcBef>
                <a:spcPts val="505"/>
              </a:spcBef>
              <a:buClr>
                <a:srgbClr val="9B2C1F"/>
              </a:buClr>
              <a:buSzPct val="85483"/>
              <a:buFont typeface="Arial" pitchFamily="34" charset="0"/>
              <a:buChar char="•"/>
              <a:tabLst>
                <a:tab pos="795655" algn="l"/>
                <a:tab pos="796290" algn="l"/>
              </a:tabLst>
            </a:pPr>
            <a:r>
              <a:rPr sz="3100" spc="-110" dirty="0">
                <a:latin typeface="Times New Roman"/>
                <a:cs typeface="Times New Roman"/>
              </a:rPr>
              <a:t>Producer </a:t>
            </a:r>
            <a:r>
              <a:rPr sz="3100" spc="-175" dirty="0">
                <a:latin typeface="Times New Roman"/>
                <a:cs typeface="Times New Roman"/>
              </a:rPr>
              <a:t>and </a:t>
            </a:r>
            <a:r>
              <a:rPr sz="3100" spc="-140" dirty="0">
                <a:latin typeface="Times New Roman"/>
                <a:cs typeface="Times New Roman"/>
              </a:rPr>
              <a:t>consumer must </a:t>
            </a:r>
            <a:r>
              <a:rPr sz="3100" spc="-145" dirty="0">
                <a:latin typeface="Times New Roman"/>
                <a:cs typeface="Times New Roman"/>
              </a:rPr>
              <a:t>be</a:t>
            </a:r>
            <a:r>
              <a:rPr sz="3100" spc="265" dirty="0">
                <a:latin typeface="Times New Roman"/>
                <a:cs typeface="Times New Roman"/>
              </a:rPr>
              <a:t> </a:t>
            </a:r>
            <a:r>
              <a:rPr sz="3100" spc="-160" dirty="0">
                <a:solidFill>
                  <a:srgbClr val="3366FF"/>
                </a:solidFill>
                <a:latin typeface="Times New Roman"/>
                <a:cs typeface="Times New Roman"/>
              </a:rPr>
              <a:t>synchronized</a:t>
            </a:r>
            <a:endParaRPr sz="3100" dirty="0">
              <a:latin typeface="Times New Roman"/>
              <a:cs typeface="Times New Roman"/>
            </a:endParaRPr>
          </a:p>
          <a:p>
            <a:pPr marL="1318260" indent="-457200">
              <a:lnSpc>
                <a:spcPct val="100000"/>
              </a:lnSpc>
              <a:spcBef>
                <a:spcPts val="615"/>
              </a:spcBef>
              <a:buFont typeface="Arial" pitchFamily="34" charset="0"/>
              <a:buChar char="•"/>
              <a:tabLst>
                <a:tab pos="1187450" algn="l"/>
              </a:tabLst>
            </a:pPr>
            <a:r>
              <a:rPr sz="3100" spc="-140" dirty="0" smtClean="0">
                <a:latin typeface="Times New Roman"/>
                <a:cs typeface="Times New Roman"/>
              </a:rPr>
              <a:t>Consumer </a:t>
            </a:r>
            <a:r>
              <a:rPr sz="3100" spc="-135" dirty="0">
                <a:latin typeface="Times New Roman"/>
                <a:cs typeface="Times New Roman"/>
              </a:rPr>
              <a:t>cannot </a:t>
            </a:r>
            <a:r>
              <a:rPr sz="3100" spc="-165" dirty="0">
                <a:latin typeface="Times New Roman"/>
                <a:cs typeface="Times New Roman"/>
              </a:rPr>
              <a:t>consume </a:t>
            </a:r>
            <a:r>
              <a:rPr sz="3100" spc="-195" dirty="0">
                <a:latin typeface="Times New Roman"/>
                <a:cs typeface="Times New Roman"/>
              </a:rPr>
              <a:t>an </a:t>
            </a:r>
            <a:r>
              <a:rPr sz="3100" spc="-105" dirty="0">
                <a:latin typeface="Times New Roman"/>
                <a:cs typeface="Times New Roman"/>
              </a:rPr>
              <a:t>item </a:t>
            </a:r>
            <a:r>
              <a:rPr sz="3100" spc="-130" dirty="0">
                <a:latin typeface="Times New Roman"/>
                <a:cs typeface="Times New Roman"/>
              </a:rPr>
              <a:t>before </a:t>
            </a:r>
            <a:r>
              <a:rPr sz="3100" spc="-55" dirty="0">
                <a:latin typeface="Times New Roman"/>
                <a:cs typeface="Times New Roman"/>
              </a:rPr>
              <a:t>it </a:t>
            </a:r>
            <a:r>
              <a:rPr sz="3100" spc="-195" dirty="0">
                <a:latin typeface="Times New Roman"/>
                <a:cs typeface="Times New Roman"/>
              </a:rPr>
              <a:t>is</a:t>
            </a:r>
            <a:r>
              <a:rPr sz="3100" spc="-170" dirty="0">
                <a:latin typeface="Times New Roman"/>
                <a:cs typeface="Times New Roman"/>
              </a:rPr>
              <a:t> </a:t>
            </a:r>
            <a:r>
              <a:rPr sz="3100" spc="-125" dirty="0">
                <a:latin typeface="Times New Roman"/>
                <a:cs typeface="Times New Roman"/>
              </a:rPr>
              <a:t>produced</a:t>
            </a:r>
            <a:endParaRPr sz="31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685"/>
              </a:spcBef>
              <a:buClr>
                <a:srgbClr val="D24717"/>
              </a:buClr>
              <a:buSzPct val="85483"/>
              <a:buFont typeface="Arial" pitchFamily="34" charset="0"/>
              <a:buChar char="•"/>
              <a:tabLst>
                <a:tab pos="403860" algn="l"/>
                <a:tab pos="404495" algn="l"/>
              </a:tabLst>
            </a:pPr>
            <a:r>
              <a:rPr sz="3100" b="1" spc="-155" dirty="0">
                <a:latin typeface="Times New Roman"/>
                <a:cs typeface="Times New Roman"/>
              </a:rPr>
              <a:t>Shared-memory</a:t>
            </a:r>
            <a:r>
              <a:rPr sz="3100" spc="-155" dirty="0">
                <a:latin typeface="Times New Roman"/>
                <a:cs typeface="Times New Roman"/>
              </a:rPr>
              <a:t> </a:t>
            </a:r>
            <a:r>
              <a:rPr sz="3100" spc="-195" dirty="0">
                <a:latin typeface="Times New Roman"/>
                <a:cs typeface="Times New Roman"/>
              </a:rPr>
              <a:t>is </a:t>
            </a:r>
            <a:r>
              <a:rPr sz="3100" spc="-125" dirty="0">
                <a:latin typeface="Times New Roman"/>
                <a:cs typeface="Times New Roman"/>
              </a:rPr>
              <a:t>solution </a:t>
            </a:r>
            <a:r>
              <a:rPr sz="3100" spc="-45" dirty="0">
                <a:latin typeface="Times New Roman"/>
                <a:cs typeface="Times New Roman"/>
              </a:rPr>
              <a:t>to</a:t>
            </a:r>
            <a:r>
              <a:rPr sz="3100" spc="210" dirty="0">
                <a:latin typeface="Times New Roman"/>
                <a:cs typeface="Times New Roman"/>
              </a:rPr>
              <a:t> </a:t>
            </a:r>
            <a:r>
              <a:rPr sz="3100" spc="-114" dirty="0">
                <a:latin typeface="Times New Roman"/>
                <a:cs typeface="Times New Roman"/>
              </a:rPr>
              <a:t>producer-consumer</a:t>
            </a:r>
            <a:endParaRPr sz="31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800"/>
              </a:spcBef>
              <a:buClr>
                <a:srgbClr val="D24717"/>
              </a:buClr>
              <a:buSzPct val="85483"/>
              <a:buFont typeface="Arial" pitchFamily="34" charset="0"/>
              <a:buChar char="•"/>
              <a:tabLst>
                <a:tab pos="403860" algn="l"/>
                <a:tab pos="404495" algn="l"/>
              </a:tabLst>
            </a:pPr>
            <a:r>
              <a:rPr sz="3100" spc="-195" dirty="0">
                <a:latin typeface="Times New Roman"/>
                <a:cs typeface="Times New Roman"/>
              </a:rPr>
              <a:t>Uses </a:t>
            </a:r>
            <a:r>
              <a:rPr sz="3100" spc="-250" dirty="0">
                <a:latin typeface="Times New Roman"/>
                <a:cs typeface="Times New Roman"/>
              </a:rPr>
              <a:t>a </a:t>
            </a:r>
            <a:r>
              <a:rPr sz="3100" spc="-150" dirty="0">
                <a:latin typeface="Times New Roman"/>
                <a:cs typeface="Times New Roman"/>
              </a:rPr>
              <a:t>buffer </a:t>
            </a:r>
            <a:r>
              <a:rPr sz="3100" spc="-145" dirty="0">
                <a:latin typeface="Times New Roman"/>
                <a:cs typeface="Times New Roman"/>
              </a:rPr>
              <a:t>in </a:t>
            </a:r>
            <a:r>
              <a:rPr sz="3100" spc="-155" dirty="0">
                <a:latin typeface="Times New Roman"/>
                <a:cs typeface="Times New Roman"/>
              </a:rPr>
              <a:t>shared </a:t>
            </a:r>
            <a:r>
              <a:rPr sz="3100" spc="-140" dirty="0">
                <a:latin typeface="Times New Roman"/>
                <a:cs typeface="Times New Roman"/>
              </a:rPr>
              <a:t>memory </a:t>
            </a:r>
            <a:r>
              <a:rPr sz="3100" spc="-45" dirty="0">
                <a:latin typeface="Times New Roman"/>
                <a:cs typeface="Times New Roman"/>
              </a:rPr>
              <a:t>to </a:t>
            </a:r>
            <a:r>
              <a:rPr sz="3100" spc="-170" dirty="0">
                <a:latin typeface="Times New Roman"/>
                <a:cs typeface="Times New Roman"/>
              </a:rPr>
              <a:t>exchange</a:t>
            </a:r>
            <a:r>
              <a:rPr sz="3100" spc="5" dirty="0">
                <a:latin typeface="Times New Roman"/>
                <a:cs typeface="Times New Roman"/>
              </a:rPr>
              <a:t> </a:t>
            </a:r>
            <a:r>
              <a:rPr sz="3100" spc="-125" dirty="0">
                <a:latin typeface="Times New Roman"/>
                <a:cs typeface="Times New Roman"/>
              </a:rPr>
              <a:t>information</a:t>
            </a:r>
            <a:endParaRPr sz="31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810"/>
              </a:spcBef>
              <a:buClr>
                <a:srgbClr val="D24717"/>
              </a:buClr>
              <a:buSzPct val="85483"/>
              <a:buFont typeface="Arial" pitchFamily="34" charset="0"/>
              <a:buChar char="•"/>
              <a:tabLst>
                <a:tab pos="403860" algn="l"/>
                <a:tab pos="404495" algn="l"/>
              </a:tabLst>
            </a:pPr>
            <a:r>
              <a:rPr sz="3100" b="1" spc="15" dirty="0">
                <a:latin typeface="Times New Roman"/>
                <a:cs typeface="Times New Roman"/>
              </a:rPr>
              <a:t>unbounded-buffer </a:t>
            </a:r>
            <a:r>
              <a:rPr sz="3100" spc="-204" dirty="0">
                <a:latin typeface="Times New Roman"/>
                <a:cs typeface="Times New Roman"/>
              </a:rPr>
              <a:t>assumes </a:t>
            </a:r>
            <a:r>
              <a:rPr sz="3100" spc="-135" dirty="0">
                <a:latin typeface="Times New Roman"/>
                <a:cs typeface="Times New Roman"/>
              </a:rPr>
              <a:t>no practical </a:t>
            </a:r>
            <a:r>
              <a:rPr sz="3100" spc="-120" dirty="0">
                <a:latin typeface="Times New Roman"/>
                <a:cs typeface="Times New Roman"/>
              </a:rPr>
              <a:t>limit </a:t>
            </a:r>
            <a:r>
              <a:rPr sz="3100" spc="-135" dirty="0">
                <a:latin typeface="Times New Roman"/>
                <a:cs typeface="Times New Roman"/>
              </a:rPr>
              <a:t>on </a:t>
            </a:r>
            <a:r>
              <a:rPr sz="3100" spc="-90" dirty="0">
                <a:latin typeface="Times New Roman"/>
                <a:cs typeface="Times New Roman"/>
              </a:rPr>
              <a:t>the </a:t>
            </a:r>
            <a:r>
              <a:rPr sz="3100" spc="-145" dirty="0">
                <a:latin typeface="Times New Roman"/>
                <a:cs typeface="Times New Roman"/>
              </a:rPr>
              <a:t>buffer</a:t>
            </a:r>
            <a:r>
              <a:rPr sz="3100" spc="315" dirty="0">
                <a:latin typeface="Times New Roman"/>
                <a:cs typeface="Times New Roman"/>
              </a:rPr>
              <a:t> </a:t>
            </a:r>
            <a:r>
              <a:rPr sz="3100" spc="-190" dirty="0">
                <a:latin typeface="Times New Roman"/>
                <a:cs typeface="Times New Roman"/>
              </a:rPr>
              <a:t>size</a:t>
            </a:r>
            <a:endParaRPr sz="31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790"/>
              </a:spcBef>
              <a:buClr>
                <a:srgbClr val="D24717"/>
              </a:buClr>
              <a:buSzPct val="85483"/>
              <a:buFont typeface="Arial" pitchFamily="34" charset="0"/>
              <a:buChar char="•"/>
              <a:tabLst>
                <a:tab pos="403860" algn="l"/>
                <a:tab pos="404495" algn="l"/>
              </a:tabLst>
            </a:pPr>
            <a:r>
              <a:rPr sz="3100" b="1" spc="10" dirty="0">
                <a:latin typeface="Times New Roman"/>
                <a:cs typeface="Times New Roman"/>
              </a:rPr>
              <a:t>bounded-buffer </a:t>
            </a:r>
            <a:r>
              <a:rPr sz="3100" spc="-204" dirty="0">
                <a:latin typeface="Times New Roman"/>
                <a:cs typeface="Times New Roman"/>
              </a:rPr>
              <a:t>assumes </a:t>
            </a:r>
            <a:r>
              <a:rPr sz="3100" spc="-250" dirty="0">
                <a:latin typeface="Times New Roman"/>
                <a:cs typeface="Times New Roman"/>
              </a:rPr>
              <a:t>a </a:t>
            </a:r>
            <a:r>
              <a:rPr sz="3100" spc="-165" dirty="0">
                <a:latin typeface="Times New Roman"/>
                <a:cs typeface="Times New Roman"/>
              </a:rPr>
              <a:t>fixed </a:t>
            </a:r>
            <a:r>
              <a:rPr sz="3100" spc="-150" dirty="0">
                <a:latin typeface="Times New Roman"/>
                <a:cs typeface="Times New Roman"/>
              </a:rPr>
              <a:t>buffer</a:t>
            </a:r>
            <a:r>
              <a:rPr sz="3100" spc="-190" dirty="0">
                <a:latin typeface="Times New Roman"/>
                <a:cs typeface="Times New Roman"/>
              </a:rPr>
              <a:t> size</a:t>
            </a:r>
            <a:endParaRPr sz="31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387604" y="8435051"/>
            <a:ext cx="349884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35"/>
              </a:lnSpc>
            </a:pPr>
            <a:fld id="{81D60167-4931-47E6-BA6A-407CBD079E47}" type="slidenum">
              <a:rPr spc="125" dirty="0"/>
              <a:t>37</a:t>
            </a:fld>
            <a:endParaRPr spc="1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60388"/>
            <a:ext cx="12320588" cy="615553"/>
          </a:xfrm>
        </p:spPr>
        <p:txBody>
          <a:bodyPr/>
          <a:lstStyle/>
          <a:p>
            <a:pPr eaLnBrk="1" hangingPunct="1"/>
            <a:r>
              <a:rPr lang="en-US" altLang="en-US" sz="4000" b="1" dirty="0" smtClean="0">
                <a:ea typeface="ＭＳ Ｐゴシック" panose="020B0600070205080204" pitchFamily="34" charset="-128"/>
              </a:rPr>
              <a:t>Bounded-Buffer – Shared-Memory Solution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024062"/>
            <a:ext cx="13487399" cy="6662737"/>
          </a:xfrm>
        </p:spPr>
        <p:txBody>
          <a:bodyPr/>
          <a:lstStyle/>
          <a:p>
            <a:r>
              <a:rPr lang="en-US" altLang="en-US" sz="32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Shared data</a:t>
            </a:r>
          </a:p>
          <a:p>
            <a:pPr marL="2284413" lvl="3">
              <a:buFontTx/>
              <a:buNone/>
            </a:pPr>
            <a:r>
              <a:rPr lang="en-US" altLang="en-US" sz="32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#define BUFFER_SIZE 10</a:t>
            </a:r>
          </a:p>
          <a:p>
            <a:pPr marL="2284413" lvl="3">
              <a:buFontTx/>
              <a:buNone/>
            </a:pPr>
            <a:r>
              <a:rPr lang="en-US" altLang="en-US" sz="3200" dirty="0" err="1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typedef</a:t>
            </a:r>
            <a:r>
              <a:rPr lang="en-US" altLang="en-US" sz="32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3200" dirty="0" err="1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struct</a:t>
            </a:r>
            <a:r>
              <a:rPr lang="en-US" altLang="en-US" sz="32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{</a:t>
            </a:r>
          </a:p>
          <a:p>
            <a:pPr marL="2284413" lvl="3">
              <a:buFontTx/>
              <a:buNone/>
            </a:pPr>
            <a:r>
              <a:rPr lang="en-US" altLang="en-US" sz="32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	. . .</a:t>
            </a:r>
          </a:p>
          <a:p>
            <a:pPr marL="2284413" lvl="3">
              <a:buFontTx/>
              <a:buNone/>
            </a:pPr>
            <a:r>
              <a:rPr lang="en-US" altLang="en-US" sz="32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} item;</a:t>
            </a:r>
          </a:p>
          <a:p>
            <a:pPr marL="2284413" lvl="3">
              <a:buFontTx/>
              <a:buNone/>
            </a:pPr>
            <a:endParaRPr lang="en-US" altLang="en-US" sz="3200" dirty="0" smtClean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marL="2284413" lvl="3">
              <a:buFontTx/>
              <a:buNone/>
            </a:pPr>
            <a:r>
              <a:rPr lang="en-US" altLang="en-US" sz="32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item buffer[BUFFER_SIZE];</a:t>
            </a:r>
          </a:p>
          <a:p>
            <a:pPr marL="2284413" lvl="3">
              <a:buFontTx/>
              <a:buNone/>
            </a:pPr>
            <a:r>
              <a:rPr lang="en-US" altLang="en-US" sz="3200" dirty="0" err="1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en-US" sz="32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in = 0;</a:t>
            </a:r>
          </a:p>
          <a:p>
            <a:pPr marL="2284413" lvl="3">
              <a:buFontTx/>
              <a:buNone/>
            </a:pPr>
            <a:r>
              <a:rPr lang="en-US" altLang="en-US" sz="3200" dirty="0" err="1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en-US" sz="32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out = 0;</a:t>
            </a:r>
          </a:p>
          <a:p>
            <a:pPr marL="2284413" lvl="3">
              <a:buFontTx/>
              <a:buNone/>
            </a:pPr>
            <a:endParaRPr lang="en-US" altLang="en-US" sz="3200" dirty="0" smtClean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r>
              <a:rPr lang="en-US" altLang="en-US" sz="32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Solution is correct, but can only use BUFFER_SIZE-1 elements</a:t>
            </a:r>
          </a:p>
          <a:p>
            <a:pPr marL="2284413" lvl="3">
              <a:buFontTx/>
              <a:buNone/>
            </a:pPr>
            <a:endParaRPr lang="en-US" altLang="en-US" sz="3200" b="1" dirty="0" smtClean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59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69888"/>
            <a:ext cx="11353800" cy="784830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ea typeface="ＭＳ Ｐゴシック" panose="020B0600070205080204" pitchFamily="34" charset="-128"/>
              </a:rPr>
              <a:t>Bounded-Buffer – Producer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905000"/>
            <a:ext cx="13335000" cy="7832914"/>
          </a:xfrm>
        </p:spPr>
        <p:txBody>
          <a:bodyPr/>
          <a:lstStyle/>
          <a:p>
            <a:pPr>
              <a:buFont typeface="Monotype Sorts" charset="2"/>
              <a:buNone/>
            </a:pPr>
            <a:endParaRPr lang="en-US" altLang="en-US" sz="2900" dirty="0" smtClean="0">
              <a:latin typeface="Monaco" charset="0"/>
              <a:ea typeface="ＭＳ Ｐゴシック" panose="020B0600070205080204" pitchFamily="34" charset="-128"/>
            </a:endParaRPr>
          </a:p>
          <a:p>
            <a:pPr>
              <a:buFont typeface="Monotype Sorts" charset="2"/>
              <a:buNone/>
            </a:pPr>
            <a:r>
              <a:rPr lang="en-US" altLang="en-US" sz="2900" dirty="0" smtClean="0">
                <a:latin typeface="Monaco" charset="0"/>
                <a:ea typeface="ＭＳ Ｐゴシック" panose="020B0600070205080204" pitchFamily="34" charset="-128"/>
              </a:rPr>
              <a:t>	</a:t>
            </a:r>
            <a:r>
              <a:rPr lang="en-US" altLang="en-US" sz="40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while (true) {</a:t>
            </a:r>
            <a:br>
              <a:rPr lang="en-US" altLang="en-US" sz="40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r>
              <a:rPr lang="en-US" altLang="en-US" sz="40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/* Produce an item */</a:t>
            </a:r>
          </a:p>
          <a:p>
            <a:pPr>
              <a:buFont typeface="Monotype Sorts" charset="2"/>
              <a:buNone/>
            </a:pPr>
            <a:r>
              <a:rPr lang="en-US" altLang="en-US" sz="40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  while (((in = (in + 1) % BUFFER SIZE count)  == out)</a:t>
            </a:r>
          </a:p>
          <a:p>
            <a:pPr>
              <a:buFont typeface="Monotype Sorts" charset="2"/>
              <a:buNone/>
            </a:pPr>
            <a:r>
              <a:rPr lang="en-US" altLang="en-US" sz="40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	     ;   /* do nothing -- no free buffers */</a:t>
            </a:r>
          </a:p>
          <a:p>
            <a:pPr>
              <a:buFont typeface="Monotype Sorts" charset="2"/>
              <a:buNone/>
            </a:pPr>
            <a:r>
              <a:rPr lang="en-US" altLang="en-US" sz="40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	    buffer[in] = item;</a:t>
            </a:r>
          </a:p>
          <a:p>
            <a:pPr>
              <a:buFont typeface="Monotype Sorts" charset="2"/>
              <a:buNone/>
            </a:pPr>
            <a:r>
              <a:rPr lang="en-US" altLang="en-US" sz="40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	    in = (in + 1) % BUFFER SIZE;</a:t>
            </a:r>
          </a:p>
          <a:p>
            <a:pPr>
              <a:buFont typeface="Monotype Sorts" charset="2"/>
              <a:buNone/>
            </a:pPr>
            <a:r>
              <a:rPr lang="en-US" altLang="en-US" sz="40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}</a:t>
            </a:r>
          </a:p>
          <a:p>
            <a:pPr>
              <a:buFont typeface="Monotype Sorts" charset="2"/>
              <a:buNone/>
            </a:pPr>
            <a:endParaRPr lang="en-US" altLang="en-US" sz="4000" dirty="0" smtClean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>
              <a:buFont typeface="Monotype Sorts" charset="2"/>
              <a:buNone/>
            </a:pPr>
            <a:endParaRPr lang="en-US" altLang="en-US" sz="4000" dirty="0" smtClean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>
              <a:buFont typeface="Monotype Sorts" charset="2"/>
              <a:buNone/>
            </a:pPr>
            <a:r>
              <a:rPr lang="en-US" altLang="en-US" sz="40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	</a:t>
            </a:r>
          </a:p>
          <a:p>
            <a:pPr marL="10240963" lvl="4">
              <a:buFontTx/>
              <a:buNone/>
            </a:pPr>
            <a:endParaRPr lang="en-US" altLang="en-US" sz="4000" dirty="0" smtClean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44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-6626"/>
            <a:ext cx="13411200" cy="2354491"/>
          </a:xfrm>
        </p:spPr>
        <p:txBody>
          <a:bodyPr/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Difference </a:t>
            </a:r>
            <a:r>
              <a:rPr lang="en-IN" b="1" dirty="0"/>
              <a:t>between process and program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81000" y="1905000"/>
            <a:ext cx="11430000" cy="4308872"/>
          </a:xfrm>
        </p:spPr>
        <p:txBody>
          <a:bodyPr/>
          <a:lstStyle/>
          <a:p>
            <a:pPr marL="571500" indent="-571500">
              <a:buFont typeface="Arial" pitchFamily="34" charset="0"/>
              <a:buChar char="•"/>
            </a:pP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program is a set of instruction and a </a:t>
            </a:r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passive entity</a:t>
            </a: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while </a:t>
            </a:r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program in execution is a process</a:t>
            </a:r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 and it is a </a:t>
            </a:r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active entity</a:t>
            </a:r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IN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process </a:t>
            </a:r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is a unit of work in a system. 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program </a:t>
            </a: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is a  </a:t>
            </a:r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part of process</a:t>
            </a: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71500" indent="-571500">
              <a:buFont typeface="Arial" pitchFamily="34" charset="0"/>
              <a:buChar char="•"/>
            </a:pPr>
            <a:endParaRPr lang="en-IN" sz="4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95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>
                <a:ea typeface="ＭＳ Ｐゴシック" panose="020B0600070205080204" pitchFamily="34" charset="-128"/>
              </a:rPr>
              <a:t>Bounded Buffer – Consumer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13106399" cy="5539978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dirty="0" smtClean="0">
                <a:latin typeface="Monaco" charset="0"/>
                <a:ea typeface="ＭＳ Ｐゴシック" panose="020B0600070205080204" pitchFamily="34" charset="-128"/>
              </a:rPr>
              <a:t>	</a:t>
            </a:r>
            <a:r>
              <a:rPr lang="en-US" altLang="en-US" sz="40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while (true) {</a:t>
            </a:r>
          </a:p>
          <a:p>
            <a:pPr>
              <a:buFont typeface="Monotype Sorts" charset="2"/>
              <a:buNone/>
            </a:pPr>
            <a:r>
              <a:rPr lang="en-US" altLang="en-US" sz="40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    while (in == out)</a:t>
            </a:r>
          </a:p>
          <a:p>
            <a:pPr>
              <a:buFont typeface="Monotype Sorts" charset="2"/>
              <a:buNone/>
            </a:pPr>
            <a:r>
              <a:rPr lang="en-US" altLang="en-US" sz="40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           ; // do nothing -- nothing to consume</a:t>
            </a:r>
          </a:p>
          <a:p>
            <a:pPr>
              <a:buFont typeface="Monotype Sorts" charset="2"/>
              <a:buNone/>
            </a:pPr>
            <a:endParaRPr lang="en-US" altLang="en-US" sz="4000" dirty="0" smtClean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>
              <a:buFont typeface="Monotype Sorts" charset="2"/>
              <a:buNone/>
            </a:pPr>
            <a:r>
              <a:rPr lang="en-US" altLang="en-US" sz="40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	     // remove an item from the buffer</a:t>
            </a:r>
          </a:p>
          <a:p>
            <a:pPr>
              <a:buFont typeface="Monotype Sorts" charset="2"/>
              <a:buNone/>
            </a:pPr>
            <a:r>
              <a:rPr lang="en-US" altLang="en-US" sz="40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	     item = buffer[out];</a:t>
            </a:r>
          </a:p>
          <a:p>
            <a:pPr>
              <a:buFont typeface="Monotype Sorts" charset="2"/>
              <a:buNone/>
            </a:pPr>
            <a:r>
              <a:rPr lang="en-US" altLang="en-US" sz="40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	     out = (out + 1) % BUFFER SIZE;</a:t>
            </a:r>
          </a:p>
          <a:p>
            <a:pPr>
              <a:buFont typeface="Monotype Sorts" charset="2"/>
              <a:buNone/>
            </a:pPr>
            <a:r>
              <a:rPr lang="en-US" altLang="en-US" sz="40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	return item;</a:t>
            </a:r>
          </a:p>
          <a:p>
            <a:pPr>
              <a:buFont typeface="Monotype Sorts" charset="2"/>
              <a:buNone/>
            </a:pPr>
            <a:r>
              <a:rPr lang="en-US" altLang="en-US" sz="4000" i="1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</a:t>
            </a:r>
            <a:r>
              <a:rPr lang="en-US" altLang="en-US" sz="40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72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12885738" cy="706438"/>
          </a:xfrm>
        </p:spPr>
        <p:txBody>
          <a:bodyPr/>
          <a:lstStyle/>
          <a:p>
            <a:pPr eaLnBrk="1" hangingPunct="1"/>
            <a:r>
              <a:rPr lang="en-US" altLang="en-US" sz="48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/>
            </a:r>
            <a:br>
              <a:rPr lang="en-US" altLang="en-US" sz="48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r>
              <a:rPr lang="en-US" altLang="en-US" sz="48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/>
            </a:r>
            <a:br>
              <a:rPr lang="en-US" altLang="en-US" sz="48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r>
              <a:rPr lang="en-US" altLang="en-US" sz="48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IPC--Message Passing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12877799" cy="7696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Mechanism for processes to communicate and to synchronize their actions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Message system – processes communicate with each other without resorting to shared variables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IPC facility provides two operations:</a:t>
            </a:r>
          </a:p>
          <a:p>
            <a:pPr lvl="1">
              <a:lnSpc>
                <a:spcPct val="90000"/>
              </a:lnSpc>
            </a:pPr>
            <a:r>
              <a:rPr lang="en-US" altLang="en-US" sz="2800" b="1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send</a:t>
            </a:r>
            <a:r>
              <a:rPr lang="en-US" altLang="en-US" sz="28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en-US" sz="2800" i="1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message</a:t>
            </a:r>
            <a:r>
              <a:rPr lang="en-US" altLang="en-US" sz="28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 – message size fixed or variable </a:t>
            </a:r>
          </a:p>
          <a:p>
            <a:pPr lvl="1">
              <a:lnSpc>
                <a:spcPct val="90000"/>
              </a:lnSpc>
            </a:pPr>
            <a:r>
              <a:rPr lang="en-US" altLang="en-US" sz="2800" b="1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receive</a:t>
            </a:r>
            <a:r>
              <a:rPr lang="en-US" altLang="en-US" sz="28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en-US" sz="2800" i="1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message</a:t>
            </a:r>
            <a:r>
              <a:rPr lang="en-US" altLang="en-US" sz="28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If </a:t>
            </a:r>
            <a:r>
              <a:rPr lang="en-US" altLang="en-US" sz="2800" i="1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</a:t>
            </a:r>
            <a:r>
              <a:rPr lang="en-US" altLang="en-US" sz="28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and </a:t>
            </a:r>
            <a:r>
              <a:rPr lang="en-US" altLang="en-US" sz="2800" i="1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Q</a:t>
            </a:r>
            <a:r>
              <a:rPr lang="en-US" altLang="en-US" sz="28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wish to communicate, they need to: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establish a </a:t>
            </a:r>
            <a:r>
              <a:rPr lang="en-US" altLang="en-US" sz="2800" i="1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communication</a:t>
            </a:r>
            <a:r>
              <a:rPr lang="en-US" altLang="en-US" sz="28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2800" i="1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link</a:t>
            </a:r>
            <a:r>
              <a:rPr lang="en-US" altLang="en-US" sz="28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between them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exchange messages via send/receive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Implementation of communication link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physical (e.g., shared memory, hardware bus)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logical (e.g., logical properties)</a:t>
            </a:r>
          </a:p>
        </p:txBody>
      </p:sp>
    </p:spTree>
    <p:extLst>
      <p:ext uri="{BB962C8B-B14F-4D97-AF65-F5344CB8AC3E}">
        <p14:creationId xmlns:p14="http://schemas.microsoft.com/office/powerpoint/2010/main" val="391696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>
          <a:xfrm>
            <a:off x="1604963" y="369888"/>
            <a:ext cx="11425237" cy="76835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Implementation Questions</a:t>
            </a:r>
          </a:p>
        </p:txBody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12954000" cy="6705600"/>
          </a:xfrm>
        </p:spPr>
        <p:txBody>
          <a:bodyPr/>
          <a:lstStyle/>
          <a:p>
            <a:r>
              <a:rPr lang="en-US" altLang="en-US" sz="32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How are links established?</a:t>
            </a:r>
          </a:p>
          <a:p>
            <a:r>
              <a:rPr lang="en-US" altLang="en-US" sz="32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Can a link be associated with more than two processes?</a:t>
            </a:r>
          </a:p>
          <a:p>
            <a:r>
              <a:rPr lang="en-US" altLang="en-US" sz="32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How many links can there be between every pair of communicating processes?</a:t>
            </a:r>
          </a:p>
          <a:p>
            <a:r>
              <a:rPr lang="en-US" altLang="en-US" sz="32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What is the capacity of a link?</a:t>
            </a:r>
          </a:p>
          <a:p>
            <a:r>
              <a:rPr lang="en-US" altLang="en-US" sz="32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Is the size of a message that the link can accommodate fixed or variable?</a:t>
            </a:r>
          </a:p>
          <a:p>
            <a:r>
              <a:rPr lang="en-US" altLang="en-US" sz="32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Is a link unidirectional or bi-directional?</a:t>
            </a:r>
          </a:p>
        </p:txBody>
      </p:sp>
    </p:spTree>
    <p:extLst>
      <p:ext uri="{BB962C8B-B14F-4D97-AF65-F5344CB8AC3E}">
        <p14:creationId xmlns:p14="http://schemas.microsoft.com/office/powerpoint/2010/main" val="69131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54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Direct Communication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13335000" cy="7848600"/>
          </a:xfrm>
        </p:spPr>
        <p:txBody>
          <a:bodyPr/>
          <a:lstStyle/>
          <a:p>
            <a:r>
              <a:rPr lang="en-US" altLang="en-US" sz="32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Processes must name each other explicitly:</a:t>
            </a:r>
          </a:p>
          <a:p>
            <a:pPr lvl="1"/>
            <a:r>
              <a:rPr lang="en-US" altLang="en-US" sz="3200" b="1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send</a:t>
            </a:r>
            <a:r>
              <a:rPr lang="en-US" altLang="en-US" sz="32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(</a:t>
            </a:r>
            <a:r>
              <a:rPr lang="en-US" altLang="en-US" sz="3200" i="1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P, message</a:t>
            </a:r>
            <a:r>
              <a:rPr lang="en-US" altLang="en-US" sz="32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 – send a message to process P</a:t>
            </a:r>
          </a:p>
          <a:p>
            <a:pPr lvl="1"/>
            <a:r>
              <a:rPr lang="en-US" altLang="en-US" sz="3200" b="1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receive</a:t>
            </a:r>
            <a:r>
              <a:rPr lang="en-US" altLang="en-US" sz="32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en-US" sz="3200" i="1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Q, message</a:t>
            </a:r>
            <a:r>
              <a:rPr lang="en-US" altLang="en-US" sz="32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 – receive a message from process Q</a:t>
            </a:r>
          </a:p>
          <a:p>
            <a:pPr lvl="1"/>
            <a:endParaRPr lang="en-US" altLang="en-US" sz="3200" dirty="0" smtClean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r>
              <a:rPr lang="en-US" altLang="en-US" sz="32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Properties of communication link</a:t>
            </a:r>
          </a:p>
          <a:p>
            <a:pPr lvl="1"/>
            <a:r>
              <a:rPr lang="en-US" altLang="en-US" sz="32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Links are established automatically</a:t>
            </a:r>
          </a:p>
          <a:p>
            <a:pPr lvl="1"/>
            <a:r>
              <a:rPr lang="en-US" altLang="en-US" sz="32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 link is associated with exactly one pair of communicating processes</a:t>
            </a:r>
          </a:p>
          <a:p>
            <a:pPr lvl="1"/>
            <a:r>
              <a:rPr lang="en-US" altLang="en-US" sz="32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Between each pair there exists exactly one link</a:t>
            </a:r>
          </a:p>
          <a:p>
            <a:pPr lvl="1"/>
            <a:r>
              <a:rPr lang="en-US" altLang="en-US" sz="32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 link may be unidirectional, but is usually bi-directional</a:t>
            </a:r>
          </a:p>
        </p:txBody>
      </p:sp>
    </p:spTree>
    <p:extLst>
      <p:ext uri="{BB962C8B-B14F-4D97-AF65-F5344CB8AC3E}">
        <p14:creationId xmlns:p14="http://schemas.microsoft.com/office/powerpoint/2010/main" val="362724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60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Indirect Communication</a:t>
            </a:r>
          </a:p>
        </p:txBody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38239"/>
            <a:ext cx="13106399" cy="7700962"/>
          </a:xfrm>
        </p:spPr>
        <p:txBody>
          <a:bodyPr/>
          <a:lstStyle/>
          <a:p>
            <a:r>
              <a:rPr lang="en-US" altLang="en-US" sz="28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Messages are directed and received from mailboxes (also referred to as ports)</a:t>
            </a:r>
          </a:p>
          <a:p>
            <a:pPr lvl="1"/>
            <a:r>
              <a:rPr lang="en-US" altLang="en-US" sz="28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Each mailbox has a unique id</a:t>
            </a:r>
          </a:p>
          <a:p>
            <a:pPr lvl="1"/>
            <a:r>
              <a:rPr lang="en-US" altLang="en-US" sz="28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Processes can communicate only if they share a mailbox</a:t>
            </a:r>
          </a:p>
          <a:p>
            <a:pPr lvl="1"/>
            <a:endParaRPr lang="en-US" altLang="en-US" sz="2800" dirty="0" smtClean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r>
              <a:rPr lang="en-US" altLang="en-US" sz="28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Properties of communication link</a:t>
            </a:r>
          </a:p>
          <a:p>
            <a:pPr lvl="1"/>
            <a:r>
              <a:rPr lang="en-US" altLang="en-US" sz="28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Link established only if processes share a common mailbox</a:t>
            </a:r>
          </a:p>
          <a:p>
            <a:pPr lvl="1"/>
            <a:r>
              <a:rPr lang="en-US" altLang="en-US" sz="28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 link may be associated with many processes</a:t>
            </a:r>
          </a:p>
          <a:p>
            <a:pPr lvl="1"/>
            <a:r>
              <a:rPr lang="en-US" altLang="en-US" sz="28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Each pair of processes may share several communication links</a:t>
            </a:r>
          </a:p>
          <a:p>
            <a:pPr lvl="1"/>
            <a:r>
              <a:rPr lang="en-US" altLang="en-US" sz="28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Link may be unidirectional or bi-directional</a:t>
            </a:r>
          </a:p>
        </p:txBody>
      </p:sp>
    </p:spTree>
    <p:extLst>
      <p:ext uri="{BB962C8B-B14F-4D97-AF65-F5344CB8AC3E}">
        <p14:creationId xmlns:p14="http://schemas.microsoft.com/office/powerpoint/2010/main" val="197191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54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Indirect Communication</a:t>
            </a:r>
          </a:p>
        </p:txBody>
      </p:sp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13030199" cy="7619999"/>
          </a:xfrm>
        </p:spPr>
        <p:txBody>
          <a:bodyPr/>
          <a:lstStyle/>
          <a:p>
            <a:r>
              <a:rPr lang="en-US" altLang="en-US" sz="32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Operations</a:t>
            </a:r>
          </a:p>
          <a:p>
            <a:pPr lvl="1"/>
            <a:r>
              <a:rPr lang="en-US" altLang="en-US" sz="32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create a new mailbox</a:t>
            </a:r>
          </a:p>
          <a:p>
            <a:pPr lvl="1"/>
            <a:r>
              <a:rPr lang="en-US" altLang="en-US" sz="32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send and receive messages through mailbox</a:t>
            </a:r>
          </a:p>
          <a:p>
            <a:pPr lvl="1"/>
            <a:r>
              <a:rPr lang="en-US" altLang="en-US" sz="32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destroy a mailbox</a:t>
            </a:r>
          </a:p>
          <a:p>
            <a:pPr lvl="1"/>
            <a:endParaRPr lang="en-US" altLang="en-US" sz="3200" dirty="0" smtClean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r>
              <a:rPr lang="en-US" altLang="en-US" sz="32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Primitives are defined as:</a:t>
            </a:r>
          </a:p>
          <a:p>
            <a:pPr>
              <a:buFont typeface="Monotype Sorts" charset="2"/>
              <a:buNone/>
            </a:pPr>
            <a:r>
              <a:rPr lang="en-US" altLang="en-US" sz="32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	</a:t>
            </a:r>
            <a:r>
              <a:rPr lang="en-US" altLang="en-US" sz="3200" b="1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send</a:t>
            </a:r>
            <a:r>
              <a:rPr lang="en-US" altLang="en-US" sz="32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en-US" sz="3200" i="1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A, message</a:t>
            </a:r>
            <a:r>
              <a:rPr lang="en-US" altLang="en-US" sz="32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 – send a message to mailbox A</a:t>
            </a:r>
          </a:p>
          <a:p>
            <a:pPr>
              <a:buFont typeface="Monotype Sorts" charset="2"/>
              <a:buNone/>
            </a:pPr>
            <a:r>
              <a:rPr lang="en-US" altLang="en-US" sz="32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	</a:t>
            </a:r>
            <a:r>
              <a:rPr lang="en-US" altLang="en-US" sz="3200" b="1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receive</a:t>
            </a:r>
            <a:r>
              <a:rPr lang="en-US" altLang="en-US" sz="32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en-US" sz="3200" i="1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A, message</a:t>
            </a:r>
            <a:r>
              <a:rPr lang="en-US" altLang="en-US" sz="32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 – receive a message from mailbox A</a:t>
            </a:r>
          </a:p>
        </p:txBody>
      </p:sp>
    </p:spTree>
    <p:extLst>
      <p:ext uri="{BB962C8B-B14F-4D97-AF65-F5344CB8AC3E}">
        <p14:creationId xmlns:p14="http://schemas.microsoft.com/office/powerpoint/2010/main" val="121349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>
          <a:xfrm>
            <a:off x="1314450" y="369888"/>
            <a:ext cx="11715750" cy="768350"/>
          </a:xfrm>
        </p:spPr>
        <p:txBody>
          <a:bodyPr/>
          <a:lstStyle/>
          <a:p>
            <a:pPr eaLnBrk="1" hangingPunct="1"/>
            <a:r>
              <a:rPr lang="en-US" altLang="en-US" sz="54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Indirect Communication</a:t>
            </a:r>
          </a:p>
        </p:txBody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13258799" cy="7924800"/>
          </a:xfrm>
        </p:spPr>
        <p:txBody>
          <a:bodyPr/>
          <a:lstStyle/>
          <a:p>
            <a:r>
              <a:rPr lang="en-US" altLang="en-US" sz="32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Mailbox sharing</a:t>
            </a:r>
          </a:p>
          <a:p>
            <a:pPr lvl="1"/>
            <a:r>
              <a:rPr lang="en-US" altLang="en-US" sz="3200" i="1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</a:t>
            </a:r>
            <a:r>
              <a:rPr lang="en-US" altLang="en-US" sz="3200" i="1" baseline="-250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1</a:t>
            </a:r>
            <a:r>
              <a:rPr lang="en-US" altLang="en-US" sz="3200" i="1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 P</a:t>
            </a:r>
            <a:r>
              <a:rPr lang="en-US" altLang="en-US" sz="3200" i="1" baseline="-250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2</a:t>
            </a:r>
            <a:r>
              <a:rPr lang="en-US" altLang="en-US" sz="3200" i="1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</a:t>
            </a:r>
            <a:r>
              <a:rPr lang="en-US" altLang="en-US" sz="32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and</a:t>
            </a:r>
            <a:r>
              <a:rPr lang="en-US" altLang="en-US" sz="3200" i="1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P</a:t>
            </a:r>
            <a:r>
              <a:rPr lang="en-US" altLang="en-US" sz="3200" i="1" baseline="-250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3</a:t>
            </a:r>
            <a:r>
              <a:rPr lang="en-US" altLang="en-US" sz="32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share mailbox A</a:t>
            </a:r>
          </a:p>
          <a:p>
            <a:pPr lvl="1"/>
            <a:r>
              <a:rPr lang="en-US" altLang="en-US" sz="3200" i="1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</a:t>
            </a:r>
            <a:r>
              <a:rPr lang="en-US" altLang="en-US" sz="3200" i="1" baseline="-250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1</a:t>
            </a:r>
            <a:r>
              <a:rPr lang="en-US" altLang="en-US" sz="32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 sends; </a:t>
            </a:r>
            <a:r>
              <a:rPr lang="en-US" altLang="en-US" sz="3200" i="1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</a:t>
            </a:r>
            <a:r>
              <a:rPr lang="en-US" altLang="en-US" sz="3200" i="1" baseline="-250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2</a:t>
            </a:r>
            <a:r>
              <a:rPr lang="en-US" altLang="en-US" sz="3200" i="1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32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and</a:t>
            </a:r>
            <a:r>
              <a:rPr lang="en-US" altLang="en-US" sz="3200" i="1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P</a:t>
            </a:r>
            <a:r>
              <a:rPr lang="en-US" altLang="en-US" sz="3200" i="1" baseline="-250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3</a:t>
            </a:r>
            <a:r>
              <a:rPr lang="en-US" altLang="en-US" sz="32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receive</a:t>
            </a:r>
          </a:p>
          <a:p>
            <a:pPr lvl="1"/>
            <a:r>
              <a:rPr lang="en-US" altLang="en-US" sz="32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Who gets the message?</a:t>
            </a:r>
          </a:p>
          <a:p>
            <a:pPr lvl="1"/>
            <a:endParaRPr lang="en-US" altLang="en-US" sz="3200" dirty="0" smtClean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r>
              <a:rPr lang="en-US" altLang="en-US" sz="32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Solutions</a:t>
            </a:r>
          </a:p>
          <a:p>
            <a:pPr lvl="1"/>
            <a:r>
              <a:rPr lang="en-US" altLang="en-US" sz="32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Allow a link to be associated with at most two processes</a:t>
            </a:r>
          </a:p>
          <a:p>
            <a:pPr lvl="1"/>
            <a:r>
              <a:rPr lang="en-US" altLang="en-US" sz="32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Allow only one process at a time to execute a receive operation</a:t>
            </a:r>
          </a:p>
          <a:p>
            <a:pPr lvl="1"/>
            <a:r>
              <a:rPr lang="en-US" altLang="en-US" sz="32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Allow the system to select arbitrarily the receiver.  Sender is notified who the receiver was.</a:t>
            </a:r>
          </a:p>
        </p:txBody>
      </p:sp>
    </p:spTree>
    <p:extLst>
      <p:ext uri="{BB962C8B-B14F-4D97-AF65-F5344CB8AC3E}">
        <p14:creationId xmlns:p14="http://schemas.microsoft.com/office/powerpoint/2010/main" val="238544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59" y="175717"/>
            <a:ext cx="13255041" cy="7976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/>
              <a:t>IPC – Message </a:t>
            </a:r>
            <a:r>
              <a:rPr b="1" spc="-5" dirty="0"/>
              <a:t>Passing </a:t>
            </a:r>
            <a:r>
              <a:rPr b="1" dirty="0"/>
              <a:t>-</a:t>
            </a:r>
            <a:r>
              <a:rPr b="1" spc="-45" dirty="0"/>
              <a:t> </a:t>
            </a:r>
            <a:r>
              <a:rPr b="1" dirty="0"/>
              <a:t>Synchronization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8601" y="1295400"/>
            <a:ext cx="13258800" cy="6764031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482"/>
              <a:buFont typeface="Arial" panose="020B0604020202020204" pitchFamily="34" charset="0"/>
              <a:buChar char="•"/>
              <a:tabLst>
                <a:tab pos="553085" algn="l"/>
                <a:tab pos="553720" algn="l"/>
              </a:tabLst>
            </a:pPr>
            <a:r>
              <a:rPr sz="2900" spc="-210" dirty="0">
                <a:latin typeface="Times New Roman"/>
                <a:cs typeface="Times New Roman"/>
              </a:rPr>
              <a:t>Message </a:t>
            </a:r>
            <a:r>
              <a:rPr sz="2900" spc="-185" dirty="0">
                <a:latin typeface="Times New Roman"/>
                <a:cs typeface="Times New Roman"/>
              </a:rPr>
              <a:t>passing </a:t>
            </a:r>
            <a:r>
              <a:rPr sz="2900" spc="-250" dirty="0">
                <a:latin typeface="Times New Roman"/>
                <a:cs typeface="Times New Roman"/>
              </a:rPr>
              <a:t>may </a:t>
            </a:r>
            <a:r>
              <a:rPr sz="2900" spc="-140" dirty="0">
                <a:latin typeface="Times New Roman"/>
                <a:cs typeface="Times New Roman"/>
              </a:rPr>
              <a:t>be</a:t>
            </a:r>
            <a:r>
              <a:rPr sz="2900" spc="-145" dirty="0">
                <a:latin typeface="Times New Roman"/>
                <a:cs typeface="Times New Roman"/>
              </a:rPr>
              <a:t> </a:t>
            </a:r>
            <a:r>
              <a:rPr sz="2900" spc="-80" dirty="0">
                <a:latin typeface="Times New Roman"/>
                <a:cs typeface="Times New Roman"/>
              </a:rPr>
              <a:t>either</a:t>
            </a:r>
            <a:endParaRPr sz="2900" dirty="0">
              <a:latin typeface="Times New Roman"/>
              <a:cs typeface="Times New Roman"/>
            </a:endParaRPr>
          </a:p>
          <a:p>
            <a:pPr marL="1041400" lvl="1" indent="-457200">
              <a:lnSpc>
                <a:spcPct val="100000"/>
              </a:lnSpc>
              <a:spcBef>
                <a:spcPts val="505"/>
              </a:spcBef>
              <a:buClr>
                <a:srgbClr val="9B2C1F"/>
              </a:buClr>
              <a:buSzPct val="84482"/>
              <a:buFont typeface="Arial" panose="020B0604020202020204" pitchFamily="34" charset="0"/>
              <a:buChar char="•"/>
              <a:tabLst>
                <a:tab pos="1124585" algn="l"/>
                <a:tab pos="1125855" algn="l"/>
              </a:tabLst>
            </a:pPr>
            <a:r>
              <a:rPr sz="2900" spc="-160" dirty="0">
                <a:solidFill>
                  <a:srgbClr val="3366FF"/>
                </a:solidFill>
                <a:latin typeface="Times New Roman"/>
                <a:cs typeface="Times New Roman"/>
              </a:rPr>
              <a:t>Blocking</a:t>
            </a:r>
            <a:r>
              <a:rPr sz="2900" spc="-160" dirty="0">
                <a:latin typeface="Times New Roman"/>
                <a:cs typeface="Times New Roman"/>
              </a:rPr>
              <a:t>,</a:t>
            </a:r>
            <a:r>
              <a:rPr sz="2900" spc="-195" dirty="0">
                <a:latin typeface="Times New Roman"/>
                <a:cs typeface="Times New Roman"/>
              </a:rPr>
              <a:t> </a:t>
            </a:r>
            <a:r>
              <a:rPr sz="2900" spc="-45" dirty="0">
                <a:latin typeface="Times New Roman"/>
                <a:cs typeface="Times New Roman"/>
              </a:rPr>
              <a:t>or</a:t>
            </a:r>
            <a:endParaRPr sz="2900" dirty="0">
              <a:latin typeface="Times New Roman"/>
              <a:cs typeface="Times New Roman"/>
            </a:endParaRPr>
          </a:p>
          <a:p>
            <a:pPr marL="1041400" lvl="1" indent="-457200">
              <a:lnSpc>
                <a:spcPct val="100000"/>
              </a:lnSpc>
              <a:spcBef>
                <a:spcPts val="500"/>
              </a:spcBef>
              <a:buClr>
                <a:srgbClr val="9B2C1F"/>
              </a:buClr>
              <a:buSzPct val="84482"/>
              <a:buFont typeface="Arial" panose="020B0604020202020204" pitchFamily="34" charset="0"/>
              <a:buChar char="•"/>
              <a:tabLst>
                <a:tab pos="1124585" algn="l"/>
                <a:tab pos="1125855" algn="l"/>
              </a:tabLst>
            </a:pPr>
            <a:r>
              <a:rPr sz="2900" spc="-145" dirty="0">
                <a:solidFill>
                  <a:srgbClr val="3366FF"/>
                </a:solidFill>
                <a:latin typeface="Times New Roman"/>
                <a:cs typeface="Times New Roman"/>
              </a:rPr>
              <a:t>Non-blocking</a:t>
            </a:r>
            <a:endParaRPr sz="29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795"/>
              </a:spcBef>
              <a:buClr>
                <a:srgbClr val="D24717"/>
              </a:buClr>
              <a:buSzPct val="84482"/>
              <a:buFont typeface="Arial" panose="020B0604020202020204" pitchFamily="34" charset="0"/>
              <a:buChar char="•"/>
              <a:tabLst>
                <a:tab pos="553085" algn="l"/>
                <a:tab pos="553720" algn="l"/>
              </a:tabLst>
            </a:pPr>
            <a:r>
              <a:rPr sz="2900" b="1" spc="25" dirty="0">
                <a:solidFill>
                  <a:srgbClr val="3366FF"/>
                </a:solidFill>
                <a:latin typeface="Times New Roman"/>
                <a:cs typeface="Times New Roman"/>
              </a:rPr>
              <a:t>Blocking </a:t>
            </a:r>
            <a:r>
              <a:rPr sz="2900" spc="-185" dirty="0">
                <a:latin typeface="Times New Roman"/>
                <a:cs typeface="Times New Roman"/>
              </a:rPr>
              <a:t>is </a:t>
            </a:r>
            <a:r>
              <a:rPr sz="2900" spc="-125" dirty="0">
                <a:latin typeface="Times New Roman"/>
                <a:cs typeface="Times New Roman"/>
              </a:rPr>
              <a:t>considered</a:t>
            </a:r>
            <a:r>
              <a:rPr sz="2900" spc="-114" dirty="0">
                <a:latin typeface="Times New Roman"/>
                <a:cs typeface="Times New Roman"/>
              </a:rPr>
              <a:t> </a:t>
            </a:r>
            <a:r>
              <a:rPr sz="2900" b="1" spc="10" dirty="0">
                <a:solidFill>
                  <a:srgbClr val="3366FF"/>
                </a:solidFill>
                <a:latin typeface="Times New Roman"/>
                <a:cs typeface="Times New Roman"/>
              </a:rPr>
              <a:t>synchronous</a:t>
            </a:r>
            <a:endParaRPr sz="2900" dirty="0">
              <a:latin typeface="Times New Roman"/>
              <a:cs typeface="Times New Roman"/>
            </a:endParaRPr>
          </a:p>
          <a:p>
            <a:pPr marL="1041400" indent="-457200">
              <a:lnSpc>
                <a:spcPct val="100000"/>
              </a:lnSpc>
              <a:spcBef>
                <a:spcPts val="505"/>
              </a:spcBef>
              <a:buClr>
                <a:srgbClr val="9B2C1F"/>
              </a:buClr>
              <a:buSzPct val="84482"/>
              <a:buFont typeface="Arial" panose="020B0604020202020204" pitchFamily="34" charset="0"/>
              <a:buChar char="•"/>
              <a:tabLst>
                <a:tab pos="1124585" algn="l"/>
                <a:tab pos="1125855" algn="l"/>
              </a:tabLst>
            </a:pPr>
            <a:r>
              <a:rPr sz="2900" b="1" spc="20" dirty="0">
                <a:latin typeface="Times New Roman"/>
                <a:cs typeface="Times New Roman"/>
              </a:rPr>
              <a:t>Blocking </a:t>
            </a:r>
            <a:r>
              <a:rPr sz="2900" b="1" spc="15" dirty="0">
                <a:latin typeface="Times New Roman"/>
                <a:cs typeface="Times New Roman"/>
              </a:rPr>
              <a:t>send </a:t>
            </a:r>
            <a:r>
              <a:rPr sz="2900" spc="-60" dirty="0">
                <a:latin typeface="Times New Roman"/>
                <a:cs typeface="Times New Roman"/>
              </a:rPr>
              <a:t>-- </a:t>
            </a:r>
            <a:r>
              <a:rPr sz="2900" spc="-85" dirty="0">
                <a:latin typeface="Times New Roman"/>
                <a:cs typeface="Times New Roman"/>
              </a:rPr>
              <a:t>the </a:t>
            </a:r>
            <a:r>
              <a:rPr sz="2900" spc="-110" dirty="0">
                <a:latin typeface="Times New Roman"/>
                <a:cs typeface="Times New Roman"/>
              </a:rPr>
              <a:t>sender </a:t>
            </a:r>
            <a:r>
              <a:rPr sz="2900" spc="-180" dirty="0">
                <a:latin typeface="Times New Roman"/>
                <a:cs typeface="Times New Roman"/>
              </a:rPr>
              <a:t>is </a:t>
            </a:r>
            <a:r>
              <a:rPr sz="2900" spc="-145" dirty="0">
                <a:latin typeface="Times New Roman"/>
                <a:cs typeface="Times New Roman"/>
              </a:rPr>
              <a:t>blocked </a:t>
            </a:r>
            <a:r>
              <a:rPr sz="2900" spc="-90" dirty="0">
                <a:latin typeface="Times New Roman"/>
                <a:cs typeface="Times New Roman"/>
              </a:rPr>
              <a:t>until </a:t>
            </a:r>
            <a:r>
              <a:rPr sz="2900" spc="-85" dirty="0">
                <a:latin typeface="Times New Roman"/>
                <a:cs typeface="Times New Roman"/>
              </a:rPr>
              <a:t>the </a:t>
            </a:r>
            <a:r>
              <a:rPr sz="2900" spc="-185" dirty="0">
                <a:latin typeface="Times New Roman"/>
                <a:cs typeface="Times New Roman"/>
              </a:rPr>
              <a:t>message </a:t>
            </a:r>
            <a:r>
              <a:rPr sz="2900" spc="-180" dirty="0">
                <a:latin typeface="Times New Roman"/>
                <a:cs typeface="Times New Roman"/>
              </a:rPr>
              <a:t>is</a:t>
            </a:r>
            <a:r>
              <a:rPr sz="2900" spc="45" dirty="0">
                <a:latin typeface="Times New Roman"/>
                <a:cs typeface="Times New Roman"/>
              </a:rPr>
              <a:t> </a:t>
            </a:r>
            <a:r>
              <a:rPr sz="2900" spc="-135" dirty="0">
                <a:latin typeface="Times New Roman"/>
                <a:cs typeface="Times New Roman"/>
              </a:rPr>
              <a:t>received</a:t>
            </a:r>
            <a:endParaRPr sz="2900" dirty="0">
              <a:latin typeface="Times New Roman"/>
              <a:cs typeface="Times New Roman"/>
            </a:endParaRPr>
          </a:p>
          <a:p>
            <a:pPr marL="1041400" indent="-457200">
              <a:lnSpc>
                <a:spcPct val="100000"/>
              </a:lnSpc>
              <a:spcBef>
                <a:spcPts val="505"/>
              </a:spcBef>
              <a:buClr>
                <a:srgbClr val="9B2C1F"/>
              </a:buClr>
              <a:buSzPct val="84482"/>
              <a:buFont typeface="Arial" panose="020B0604020202020204" pitchFamily="34" charset="0"/>
              <a:buChar char="•"/>
              <a:tabLst>
                <a:tab pos="1124585" algn="l"/>
                <a:tab pos="1125855" algn="l"/>
                <a:tab pos="6163945" algn="l"/>
              </a:tabLst>
            </a:pPr>
            <a:r>
              <a:rPr sz="2900" b="1" spc="25" dirty="0">
                <a:latin typeface="Times New Roman"/>
                <a:cs typeface="Times New Roman"/>
              </a:rPr>
              <a:t>Blocking </a:t>
            </a:r>
            <a:r>
              <a:rPr sz="2900" b="1" spc="15" dirty="0">
                <a:latin typeface="Times New Roman"/>
                <a:cs typeface="Times New Roman"/>
              </a:rPr>
              <a:t>receive </a:t>
            </a:r>
            <a:r>
              <a:rPr sz="2900" spc="-60" dirty="0">
                <a:latin typeface="Times New Roman"/>
                <a:cs typeface="Times New Roman"/>
              </a:rPr>
              <a:t>-- </a:t>
            </a:r>
            <a:r>
              <a:rPr sz="2900" spc="-85" dirty="0">
                <a:latin typeface="Times New Roman"/>
                <a:cs typeface="Times New Roman"/>
              </a:rPr>
              <a:t>the</a:t>
            </a:r>
            <a:r>
              <a:rPr sz="2900" spc="-240" dirty="0">
                <a:latin typeface="Times New Roman"/>
                <a:cs typeface="Times New Roman"/>
              </a:rPr>
              <a:t> </a:t>
            </a:r>
            <a:r>
              <a:rPr sz="2900" spc="-114" dirty="0">
                <a:latin typeface="Times New Roman"/>
                <a:cs typeface="Times New Roman"/>
              </a:rPr>
              <a:t>receiver</a:t>
            </a:r>
            <a:r>
              <a:rPr sz="2900" spc="-65" dirty="0">
                <a:latin typeface="Times New Roman"/>
                <a:cs typeface="Times New Roman"/>
              </a:rPr>
              <a:t> </a:t>
            </a:r>
            <a:r>
              <a:rPr sz="2900" spc="-185" dirty="0">
                <a:latin typeface="Times New Roman"/>
                <a:cs typeface="Times New Roman"/>
              </a:rPr>
              <a:t>is	</a:t>
            </a:r>
            <a:r>
              <a:rPr sz="2900" spc="-150" dirty="0">
                <a:latin typeface="Times New Roman"/>
                <a:cs typeface="Times New Roman"/>
              </a:rPr>
              <a:t>blocked </a:t>
            </a:r>
            <a:r>
              <a:rPr sz="2900" spc="-90" dirty="0">
                <a:latin typeface="Times New Roman"/>
                <a:cs typeface="Times New Roman"/>
              </a:rPr>
              <a:t>until </a:t>
            </a:r>
            <a:r>
              <a:rPr sz="2900" spc="-229" dirty="0">
                <a:latin typeface="Times New Roman"/>
                <a:cs typeface="Times New Roman"/>
              </a:rPr>
              <a:t>a </a:t>
            </a:r>
            <a:r>
              <a:rPr sz="2900" spc="-190" dirty="0">
                <a:latin typeface="Times New Roman"/>
                <a:cs typeface="Times New Roman"/>
              </a:rPr>
              <a:t>message </a:t>
            </a:r>
            <a:r>
              <a:rPr sz="2900" spc="-185" dirty="0">
                <a:latin typeface="Times New Roman"/>
                <a:cs typeface="Times New Roman"/>
              </a:rPr>
              <a:t>is</a:t>
            </a:r>
            <a:r>
              <a:rPr sz="2900" spc="250" dirty="0">
                <a:latin typeface="Times New Roman"/>
                <a:cs typeface="Times New Roman"/>
              </a:rPr>
              <a:t> </a:t>
            </a:r>
            <a:r>
              <a:rPr sz="2900" spc="-200" dirty="0">
                <a:latin typeface="Times New Roman"/>
                <a:cs typeface="Times New Roman"/>
              </a:rPr>
              <a:t>available</a:t>
            </a:r>
            <a:endParaRPr sz="29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790"/>
              </a:spcBef>
              <a:buClr>
                <a:srgbClr val="D24717"/>
              </a:buClr>
              <a:buSzPct val="84482"/>
              <a:buFont typeface="Arial" panose="020B0604020202020204" pitchFamily="34" charset="0"/>
              <a:buChar char="•"/>
              <a:tabLst>
                <a:tab pos="553085" algn="l"/>
                <a:tab pos="553720" algn="l"/>
              </a:tabLst>
            </a:pPr>
            <a:r>
              <a:rPr sz="2900" b="1" spc="30" dirty="0">
                <a:solidFill>
                  <a:srgbClr val="3366FF"/>
                </a:solidFill>
                <a:latin typeface="Times New Roman"/>
                <a:cs typeface="Times New Roman"/>
              </a:rPr>
              <a:t>Non-blocking </a:t>
            </a:r>
            <a:r>
              <a:rPr sz="2900" spc="-185" dirty="0">
                <a:latin typeface="Times New Roman"/>
                <a:cs typeface="Times New Roman"/>
              </a:rPr>
              <a:t>is </a:t>
            </a:r>
            <a:r>
              <a:rPr sz="2900" spc="-125" dirty="0">
                <a:latin typeface="Times New Roman"/>
                <a:cs typeface="Times New Roman"/>
              </a:rPr>
              <a:t>considered</a:t>
            </a:r>
            <a:r>
              <a:rPr sz="2900" spc="-90" dirty="0">
                <a:latin typeface="Times New Roman"/>
                <a:cs typeface="Times New Roman"/>
              </a:rPr>
              <a:t> </a:t>
            </a:r>
            <a:r>
              <a:rPr sz="2900" b="1" dirty="0">
                <a:solidFill>
                  <a:srgbClr val="3366FF"/>
                </a:solidFill>
                <a:latin typeface="Times New Roman"/>
                <a:cs typeface="Times New Roman"/>
              </a:rPr>
              <a:t>asynchronous</a:t>
            </a:r>
            <a:endParaRPr sz="2900" dirty="0">
              <a:latin typeface="Times New Roman"/>
              <a:cs typeface="Times New Roman"/>
            </a:endParaRPr>
          </a:p>
          <a:p>
            <a:pPr marL="1041400" lvl="1" indent="-457200">
              <a:lnSpc>
                <a:spcPct val="100000"/>
              </a:lnSpc>
              <a:spcBef>
                <a:spcPts val="505"/>
              </a:spcBef>
              <a:buClr>
                <a:srgbClr val="9B2C1F"/>
              </a:buClr>
              <a:buSzPct val="84482"/>
              <a:buFont typeface="Arial" panose="020B0604020202020204" pitchFamily="34" charset="0"/>
              <a:buChar char="•"/>
              <a:tabLst>
                <a:tab pos="1124585" algn="l"/>
                <a:tab pos="1125855" algn="l"/>
              </a:tabLst>
            </a:pPr>
            <a:r>
              <a:rPr sz="2900" b="1" spc="30" dirty="0">
                <a:latin typeface="Times New Roman"/>
                <a:cs typeface="Times New Roman"/>
              </a:rPr>
              <a:t>Non-blocking </a:t>
            </a:r>
            <a:r>
              <a:rPr sz="2900" b="1" spc="15" dirty="0">
                <a:latin typeface="Times New Roman"/>
                <a:cs typeface="Times New Roman"/>
              </a:rPr>
              <a:t>send </a:t>
            </a:r>
            <a:r>
              <a:rPr sz="2900" spc="-60" dirty="0">
                <a:latin typeface="Times New Roman"/>
                <a:cs typeface="Times New Roman"/>
              </a:rPr>
              <a:t>-- </a:t>
            </a:r>
            <a:r>
              <a:rPr sz="2900" spc="-85" dirty="0">
                <a:latin typeface="Times New Roman"/>
                <a:cs typeface="Times New Roman"/>
              </a:rPr>
              <a:t>the </a:t>
            </a:r>
            <a:r>
              <a:rPr sz="2900" spc="-110" dirty="0">
                <a:latin typeface="Times New Roman"/>
                <a:cs typeface="Times New Roman"/>
              </a:rPr>
              <a:t>sender </a:t>
            </a:r>
            <a:r>
              <a:rPr sz="2900" spc="-160" dirty="0">
                <a:latin typeface="Times New Roman"/>
                <a:cs typeface="Times New Roman"/>
              </a:rPr>
              <a:t>sends </a:t>
            </a:r>
            <a:r>
              <a:rPr sz="2900" spc="-85" dirty="0">
                <a:latin typeface="Times New Roman"/>
                <a:cs typeface="Times New Roman"/>
              </a:rPr>
              <a:t>the </a:t>
            </a:r>
            <a:r>
              <a:rPr sz="2900" spc="-190" dirty="0">
                <a:latin typeface="Times New Roman"/>
                <a:cs typeface="Times New Roman"/>
              </a:rPr>
              <a:t>message </a:t>
            </a:r>
            <a:r>
              <a:rPr sz="2900" spc="-160" dirty="0">
                <a:latin typeface="Times New Roman"/>
                <a:cs typeface="Times New Roman"/>
              </a:rPr>
              <a:t>and </a:t>
            </a:r>
            <a:r>
              <a:rPr sz="2900" spc="-120" dirty="0">
                <a:latin typeface="Times New Roman"/>
                <a:cs typeface="Times New Roman"/>
              </a:rPr>
              <a:t>continues</a:t>
            </a:r>
            <a:r>
              <a:rPr sz="2900" spc="20" dirty="0">
                <a:latin typeface="Times New Roman"/>
                <a:cs typeface="Times New Roman"/>
              </a:rPr>
              <a:t> </a:t>
            </a:r>
            <a:r>
              <a:rPr sz="2900" spc="-155" dirty="0">
                <a:latin typeface="Times New Roman"/>
                <a:cs typeface="Times New Roman"/>
              </a:rPr>
              <a:t>sending</a:t>
            </a:r>
            <a:endParaRPr sz="2900" dirty="0">
              <a:latin typeface="Times New Roman"/>
              <a:cs typeface="Times New Roman"/>
            </a:endParaRPr>
          </a:p>
          <a:p>
            <a:pPr marL="1041400" lvl="1" indent="-457200">
              <a:lnSpc>
                <a:spcPct val="100000"/>
              </a:lnSpc>
              <a:spcBef>
                <a:spcPts val="505"/>
              </a:spcBef>
              <a:buClr>
                <a:srgbClr val="9B2C1F"/>
              </a:buClr>
              <a:buSzPct val="84482"/>
              <a:buFont typeface="Arial" panose="020B0604020202020204" pitchFamily="34" charset="0"/>
              <a:buChar char="•"/>
              <a:tabLst>
                <a:tab pos="1124585" algn="l"/>
                <a:tab pos="1125855" algn="l"/>
              </a:tabLst>
            </a:pPr>
            <a:r>
              <a:rPr sz="2900" b="1" spc="30" dirty="0">
                <a:latin typeface="Times New Roman"/>
                <a:cs typeface="Times New Roman"/>
              </a:rPr>
              <a:t>Non-blocking </a:t>
            </a:r>
            <a:r>
              <a:rPr sz="2900" b="1" spc="20" dirty="0">
                <a:latin typeface="Times New Roman"/>
                <a:cs typeface="Times New Roman"/>
              </a:rPr>
              <a:t>receive </a:t>
            </a:r>
            <a:r>
              <a:rPr sz="2900" spc="-60" dirty="0">
                <a:latin typeface="Times New Roman"/>
                <a:cs typeface="Times New Roman"/>
              </a:rPr>
              <a:t>-- </a:t>
            </a:r>
            <a:r>
              <a:rPr sz="2900" spc="-85" dirty="0">
                <a:latin typeface="Times New Roman"/>
                <a:cs typeface="Times New Roman"/>
              </a:rPr>
              <a:t>the </a:t>
            </a:r>
            <a:r>
              <a:rPr sz="2900" spc="-120" dirty="0">
                <a:latin typeface="Times New Roman"/>
                <a:cs typeface="Times New Roman"/>
              </a:rPr>
              <a:t>receiver</a:t>
            </a:r>
            <a:r>
              <a:rPr sz="2900" spc="-295" dirty="0">
                <a:latin typeface="Times New Roman"/>
                <a:cs typeface="Times New Roman"/>
              </a:rPr>
              <a:t> </a:t>
            </a:r>
            <a:r>
              <a:rPr sz="2900" spc="-130" dirty="0">
                <a:latin typeface="Times New Roman"/>
                <a:cs typeface="Times New Roman"/>
              </a:rPr>
              <a:t>receives:</a:t>
            </a:r>
            <a:endParaRPr sz="2900" dirty="0">
              <a:latin typeface="Times New Roman"/>
              <a:cs typeface="Times New Roman"/>
            </a:endParaRPr>
          </a:p>
          <a:p>
            <a:pPr marL="1612899" lvl="2" indent="-457200">
              <a:lnSpc>
                <a:spcPct val="100000"/>
              </a:lnSpc>
              <a:spcBef>
                <a:spcPts val="495"/>
              </a:spcBef>
              <a:buClr>
                <a:srgbClr val="E6B0AB"/>
              </a:buClr>
              <a:buSzPct val="84482"/>
              <a:buFont typeface="Wingdings" panose="05000000000000000000" pitchFamily="2" charset="2"/>
              <a:buChar char="Ø"/>
              <a:tabLst>
                <a:tab pos="1697989" algn="l"/>
                <a:tab pos="1698625" algn="l"/>
                <a:tab pos="4040504" algn="l"/>
              </a:tabLst>
            </a:pPr>
            <a:r>
              <a:rPr sz="2900" spc="-370" dirty="0">
                <a:latin typeface="Times New Roman"/>
                <a:cs typeface="Times New Roman"/>
              </a:rPr>
              <a:t>A</a:t>
            </a:r>
            <a:r>
              <a:rPr sz="2900" spc="-25" dirty="0">
                <a:latin typeface="Times New Roman"/>
                <a:cs typeface="Times New Roman"/>
              </a:rPr>
              <a:t> </a:t>
            </a:r>
            <a:r>
              <a:rPr sz="2900" spc="-185" dirty="0">
                <a:latin typeface="Times New Roman"/>
                <a:cs typeface="Times New Roman"/>
              </a:rPr>
              <a:t>valid</a:t>
            </a:r>
            <a:r>
              <a:rPr sz="2900" spc="-25" dirty="0">
                <a:latin typeface="Times New Roman"/>
                <a:cs typeface="Times New Roman"/>
              </a:rPr>
              <a:t> </a:t>
            </a:r>
            <a:r>
              <a:rPr sz="2900" spc="-160" dirty="0">
                <a:latin typeface="Times New Roman"/>
                <a:cs typeface="Times New Roman"/>
              </a:rPr>
              <a:t>message,	</a:t>
            </a:r>
            <a:r>
              <a:rPr sz="2900" spc="-45" dirty="0">
                <a:latin typeface="Times New Roman"/>
                <a:cs typeface="Times New Roman"/>
              </a:rPr>
              <a:t>or</a:t>
            </a:r>
            <a:endParaRPr sz="2900" dirty="0">
              <a:latin typeface="Times New Roman"/>
              <a:cs typeface="Times New Roman"/>
            </a:endParaRPr>
          </a:p>
          <a:p>
            <a:pPr marL="1612900" lvl="2" indent="-457200">
              <a:lnSpc>
                <a:spcPct val="100000"/>
              </a:lnSpc>
              <a:spcBef>
                <a:spcPts val="505"/>
              </a:spcBef>
              <a:buClr>
                <a:srgbClr val="E6B0AB"/>
              </a:buClr>
              <a:buSzPct val="84482"/>
              <a:buFont typeface="Wingdings" panose="05000000000000000000" pitchFamily="2" charset="2"/>
              <a:buChar char="Ø"/>
              <a:tabLst>
                <a:tab pos="1725295" algn="l"/>
                <a:tab pos="1725930" algn="l"/>
              </a:tabLst>
            </a:pPr>
            <a:r>
              <a:rPr sz="2900" spc="-125" dirty="0">
                <a:latin typeface="Times New Roman"/>
                <a:cs typeface="Times New Roman"/>
              </a:rPr>
              <a:t>Null</a:t>
            </a:r>
            <a:r>
              <a:rPr sz="2900" spc="-80" dirty="0">
                <a:latin typeface="Times New Roman"/>
                <a:cs typeface="Times New Roman"/>
              </a:rPr>
              <a:t> </a:t>
            </a:r>
            <a:r>
              <a:rPr sz="2900" spc="-190" dirty="0">
                <a:latin typeface="Times New Roman"/>
                <a:cs typeface="Times New Roman"/>
              </a:rPr>
              <a:t>message</a:t>
            </a:r>
            <a:endParaRPr sz="29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800"/>
              </a:spcBef>
              <a:buClr>
                <a:srgbClr val="D24717"/>
              </a:buClr>
              <a:buSzPct val="84482"/>
              <a:buFont typeface="Arial" panose="020B0604020202020204" pitchFamily="34" charset="0"/>
              <a:buChar char="•"/>
              <a:tabLst>
                <a:tab pos="553085" algn="l"/>
                <a:tab pos="553720" algn="l"/>
              </a:tabLst>
            </a:pPr>
            <a:r>
              <a:rPr sz="2900" spc="-114" dirty="0">
                <a:latin typeface="Times New Roman"/>
                <a:cs typeface="Times New Roman"/>
              </a:rPr>
              <a:t>Different </a:t>
            </a:r>
            <a:r>
              <a:rPr sz="2900" spc="-145" dirty="0">
                <a:latin typeface="Times New Roman"/>
                <a:cs typeface="Times New Roman"/>
              </a:rPr>
              <a:t>combinations</a:t>
            </a:r>
            <a:r>
              <a:rPr sz="2900" spc="-70" dirty="0">
                <a:latin typeface="Times New Roman"/>
                <a:cs typeface="Times New Roman"/>
              </a:rPr>
              <a:t> </a:t>
            </a:r>
            <a:r>
              <a:rPr sz="2900" spc="-160" dirty="0">
                <a:latin typeface="Times New Roman"/>
                <a:cs typeface="Times New Roman"/>
              </a:rPr>
              <a:t>possible</a:t>
            </a:r>
            <a:endParaRPr sz="2900" dirty="0">
              <a:latin typeface="Times New Roman"/>
              <a:cs typeface="Times New Roman"/>
            </a:endParaRPr>
          </a:p>
          <a:p>
            <a:pPr marL="1041400" lvl="1" indent="-457200">
              <a:lnSpc>
                <a:spcPct val="100000"/>
              </a:lnSpc>
              <a:spcBef>
                <a:spcPts val="495"/>
              </a:spcBef>
              <a:buClr>
                <a:srgbClr val="9B2C1F"/>
              </a:buClr>
              <a:buSzPct val="84482"/>
              <a:buFont typeface="Arial" panose="020B0604020202020204" pitchFamily="34" charset="0"/>
              <a:buChar char="•"/>
              <a:tabLst>
                <a:tab pos="1124585" algn="l"/>
                <a:tab pos="1125855" algn="l"/>
              </a:tabLst>
            </a:pPr>
            <a:r>
              <a:rPr sz="2900" spc="-215" dirty="0">
                <a:latin typeface="Times New Roman"/>
                <a:cs typeface="Times New Roman"/>
              </a:rPr>
              <a:t>If </a:t>
            </a:r>
            <a:r>
              <a:rPr sz="2900" spc="-105" dirty="0">
                <a:latin typeface="Times New Roman"/>
                <a:cs typeface="Times New Roman"/>
              </a:rPr>
              <a:t>both </a:t>
            </a:r>
            <a:r>
              <a:rPr sz="2900" spc="-145" dirty="0">
                <a:latin typeface="Times New Roman"/>
                <a:cs typeface="Times New Roman"/>
              </a:rPr>
              <a:t>send </a:t>
            </a:r>
            <a:r>
              <a:rPr sz="2900" spc="-160" dirty="0">
                <a:latin typeface="Times New Roman"/>
                <a:cs typeface="Times New Roman"/>
              </a:rPr>
              <a:t>and </a:t>
            </a:r>
            <a:r>
              <a:rPr sz="2900" spc="-140" dirty="0">
                <a:latin typeface="Times New Roman"/>
                <a:cs typeface="Times New Roman"/>
              </a:rPr>
              <a:t>receive </a:t>
            </a:r>
            <a:r>
              <a:rPr sz="2900" spc="-114" dirty="0">
                <a:latin typeface="Times New Roman"/>
                <a:cs typeface="Times New Roman"/>
              </a:rPr>
              <a:t>are </a:t>
            </a:r>
            <a:r>
              <a:rPr sz="2900" spc="-155" dirty="0">
                <a:latin typeface="Times New Roman"/>
                <a:cs typeface="Times New Roman"/>
              </a:rPr>
              <a:t>blocking </a:t>
            </a:r>
            <a:r>
              <a:rPr sz="2900" dirty="0">
                <a:latin typeface="Times New Roman"/>
                <a:cs typeface="Times New Roman"/>
              </a:rPr>
              <a:t>– </a:t>
            </a:r>
            <a:r>
              <a:rPr sz="2900" spc="-145" dirty="0">
                <a:latin typeface="Times New Roman"/>
                <a:cs typeface="Times New Roman"/>
              </a:rPr>
              <a:t>called </a:t>
            </a:r>
            <a:r>
              <a:rPr sz="2900" spc="-229" dirty="0">
                <a:latin typeface="Times New Roman"/>
                <a:cs typeface="Times New Roman"/>
              </a:rPr>
              <a:t>a</a:t>
            </a:r>
            <a:r>
              <a:rPr sz="2900" spc="-125" dirty="0">
                <a:latin typeface="Times New Roman"/>
                <a:cs typeface="Times New Roman"/>
              </a:rPr>
              <a:t> </a:t>
            </a:r>
            <a:r>
              <a:rPr sz="2900" b="1" spc="15" dirty="0">
                <a:solidFill>
                  <a:srgbClr val="3366FF"/>
                </a:solidFill>
                <a:latin typeface="Times New Roman"/>
                <a:cs typeface="Times New Roman"/>
              </a:rPr>
              <a:t>rendezvous</a:t>
            </a:r>
            <a:endParaRPr sz="29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387604" y="8435051"/>
            <a:ext cx="349884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35"/>
              </a:lnSpc>
            </a:pPr>
            <a:fld id="{81D60167-4931-47E6-BA6A-407CBD079E47}" type="slidenum">
              <a:rPr spc="125" dirty="0"/>
              <a:t>47</a:t>
            </a:fld>
            <a:endParaRPr spc="1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399" y="175717"/>
            <a:ext cx="11506201" cy="7976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/>
              <a:t>IPC – Message </a:t>
            </a:r>
            <a:r>
              <a:rPr b="1" spc="-5" dirty="0"/>
              <a:t>Passing </a:t>
            </a:r>
            <a:r>
              <a:rPr b="1" dirty="0"/>
              <a:t>-</a:t>
            </a:r>
            <a:r>
              <a:rPr b="1" spc="-65" dirty="0"/>
              <a:t> </a:t>
            </a:r>
            <a:r>
              <a:rPr b="1" spc="-10" dirty="0"/>
              <a:t>Buffering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2400" y="1222004"/>
            <a:ext cx="13563600" cy="6035627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is direct or indirect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messages exchanged by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communicating processes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reside in a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temporary queue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Basically, such queues can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three 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ways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18260" lvl="1" indent="-848360">
              <a:lnSpc>
                <a:spcPct val="100000"/>
              </a:lnSpc>
              <a:spcBef>
                <a:spcPts val="505"/>
              </a:spcBef>
              <a:buClr>
                <a:srgbClr val="CC6600"/>
              </a:buClr>
              <a:buAutoNum type="arabicPeriod"/>
              <a:tabLst>
                <a:tab pos="1318260" algn="l"/>
                <a:tab pos="1318895" algn="l"/>
              </a:tabLst>
            </a:pPr>
            <a:r>
              <a:rPr sz="4000" spc="-130" dirty="0" smtClean="0">
                <a:solidFill>
                  <a:srgbClr val="3366FF"/>
                </a:solidFill>
                <a:latin typeface="Times New Roman"/>
                <a:cs typeface="Times New Roman"/>
              </a:rPr>
              <a:t>Zero </a:t>
            </a:r>
            <a:r>
              <a:rPr sz="4000" spc="-225" dirty="0" smtClean="0">
                <a:solidFill>
                  <a:srgbClr val="3366FF"/>
                </a:solidFill>
                <a:latin typeface="Times New Roman"/>
                <a:cs typeface="Times New Roman"/>
              </a:rPr>
              <a:t>capacity </a:t>
            </a:r>
            <a:r>
              <a:rPr sz="4000" spc="-5" dirty="0" smtClean="0">
                <a:latin typeface="Times New Roman"/>
                <a:cs typeface="Times New Roman"/>
              </a:rPr>
              <a:t>– </a:t>
            </a:r>
            <a:r>
              <a:rPr sz="4000" spc="-175" dirty="0" smtClean="0">
                <a:latin typeface="Times New Roman"/>
                <a:cs typeface="Times New Roman"/>
              </a:rPr>
              <a:t>no </a:t>
            </a:r>
            <a:r>
              <a:rPr sz="4000" spc="-270" dirty="0" smtClean="0">
                <a:latin typeface="Times New Roman"/>
                <a:cs typeface="Times New Roman"/>
              </a:rPr>
              <a:t>messages </a:t>
            </a:r>
            <a:r>
              <a:rPr sz="4000" spc="-155" dirty="0" smtClean="0">
                <a:latin typeface="Times New Roman"/>
                <a:cs typeface="Times New Roman"/>
              </a:rPr>
              <a:t>are </a:t>
            </a:r>
            <a:r>
              <a:rPr sz="4000" spc="-175" dirty="0" smtClean="0">
                <a:latin typeface="Times New Roman"/>
                <a:cs typeface="Times New Roman"/>
              </a:rPr>
              <a:t>queued on </a:t>
            </a:r>
            <a:r>
              <a:rPr sz="4000" spc="-320" dirty="0" smtClean="0">
                <a:latin typeface="Times New Roman"/>
                <a:cs typeface="Times New Roman"/>
              </a:rPr>
              <a:t>a</a:t>
            </a:r>
            <a:r>
              <a:rPr sz="4000" spc="-225" dirty="0" smtClean="0">
                <a:latin typeface="Times New Roman"/>
                <a:cs typeface="Times New Roman"/>
              </a:rPr>
              <a:t> </a:t>
            </a:r>
            <a:r>
              <a:rPr sz="4000" spc="-130" dirty="0" smtClean="0">
                <a:latin typeface="Times New Roman"/>
                <a:cs typeface="Times New Roman"/>
              </a:rPr>
              <a:t>link.</a:t>
            </a:r>
            <a:endParaRPr sz="4000" dirty="0" smtClean="0">
              <a:latin typeface="Times New Roman"/>
              <a:cs typeface="Times New Roman"/>
            </a:endParaRPr>
          </a:p>
          <a:p>
            <a:pPr marL="2739390">
              <a:lnSpc>
                <a:spcPct val="100000"/>
              </a:lnSpc>
              <a:spcBef>
                <a:spcPts val="490"/>
              </a:spcBef>
            </a:pPr>
            <a:r>
              <a:rPr lang="en-IN" sz="4000" spc="-85" dirty="0" smtClean="0">
                <a:latin typeface="Times New Roman"/>
                <a:cs typeface="Times New Roman"/>
              </a:rPr>
              <a:t>                     </a:t>
            </a:r>
            <a:r>
              <a:rPr sz="4000" spc="-85" dirty="0" smtClean="0">
                <a:latin typeface="Times New Roman"/>
                <a:cs typeface="Times New Roman"/>
              </a:rPr>
              <a:t>- </a:t>
            </a:r>
            <a:r>
              <a:rPr sz="4000" spc="-195" dirty="0">
                <a:latin typeface="Times New Roman"/>
                <a:cs typeface="Times New Roman"/>
              </a:rPr>
              <a:t>Sender </a:t>
            </a:r>
            <a:r>
              <a:rPr sz="4000" spc="-175" dirty="0">
                <a:latin typeface="Times New Roman"/>
                <a:cs typeface="Times New Roman"/>
              </a:rPr>
              <a:t>must </a:t>
            </a:r>
            <a:r>
              <a:rPr sz="4000" spc="-185" dirty="0">
                <a:latin typeface="Times New Roman"/>
                <a:cs typeface="Times New Roman"/>
              </a:rPr>
              <a:t>wait </a:t>
            </a:r>
            <a:r>
              <a:rPr sz="4000" spc="-145" dirty="0">
                <a:latin typeface="Times New Roman"/>
                <a:cs typeface="Times New Roman"/>
              </a:rPr>
              <a:t>for</a:t>
            </a:r>
            <a:r>
              <a:rPr sz="4000" spc="114" dirty="0">
                <a:latin typeface="Times New Roman"/>
                <a:cs typeface="Times New Roman"/>
              </a:rPr>
              <a:t> </a:t>
            </a:r>
            <a:r>
              <a:rPr sz="4000" spc="-160" dirty="0">
                <a:latin typeface="Times New Roman"/>
                <a:cs typeface="Times New Roman"/>
              </a:rPr>
              <a:t>receiver</a:t>
            </a:r>
            <a:endParaRPr sz="4000" dirty="0">
              <a:latin typeface="Times New Roman"/>
              <a:cs typeface="Times New Roman"/>
            </a:endParaRPr>
          </a:p>
          <a:p>
            <a:pPr marL="1318260" lvl="1" indent="-848360">
              <a:lnSpc>
                <a:spcPct val="100000"/>
              </a:lnSpc>
              <a:spcBef>
                <a:spcPts val="505"/>
              </a:spcBef>
              <a:buClr>
                <a:srgbClr val="CC6600"/>
              </a:buClr>
              <a:buAutoNum type="arabicPeriod" startAt="2"/>
              <a:tabLst>
                <a:tab pos="1318260" algn="l"/>
                <a:tab pos="1318895" algn="l"/>
              </a:tabLst>
            </a:pPr>
            <a:r>
              <a:rPr sz="4000" spc="-235" dirty="0">
                <a:solidFill>
                  <a:srgbClr val="3366FF"/>
                </a:solidFill>
                <a:latin typeface="Times New Roman"/>
                <a:cs typeface="Times New Roman"/>
              </a:rPr>
              <a:t>Bounded </a:t>
            </a:r>
            <a:r>
              <a:rPr sz="4000" spc="-220" dirty="0">
                <a:solidFill>
                  <a:srgbClr val="3366FF"/>
                </a:solidFill>
                <a:latin typeface="Times New Roman"/>
                <a:cs typeface="Times New Roman"/>
              </a:rPr>
              <a:t>capacity </a:t>
            </a:r>
            <a:r>
              <a:rPr sz="4000" spc="-5" dirty="0">
                <a:latin typeface="Times New Roman"/>
                <a:cs typeface="Times New Roman"/>
              </a:rPr>
              <a:t>– </a:t>
            </a:r>
            <a:r>
              <a:rPr sz="4000" spc="-160" dirty="0">
                <a:latin typeface="Times New Roman"/>
                <a:cs typeface="Times New Roman"/>
              </a:rPr>
              <a:t>finite </a:t>
            </a:r>
            <a:r>
              <a:rPr sz="4000" spc="-175" dirty="0">
                <a:latin typeface="Times New Roman"/>
                <a:cs typeface="Times New Roman"/>
              </a:rPr>
              <a:t>length </a:t>
            </a:r>
            <a:r>
              <a:rPr sz="4000" spc="-235" dirty="0">
                <a:latin typeface="Times New Roman"/>
                <a:cs typeface="Times New Roman"/>
              </a:rPr>
              <a:t>of </a:t>
            </a:r>
            <a:r>
              <a:rPr sz="4000" i="1" spc="-335" dirty="0">
                <a:latin typeface="Times New Roman"/>
                <a:cs typeface="Times New Roman"/>
              </a:rPr>
              <a:t>n</a:t>
            </a:r>
            <a:r>
              <a:rPr sz="4000" i="1" spc="305" dirty="0">
                <a:latin typeface="Times New Roman"/>
                <a:cs typeface="Times New Roman"/>
              </a:rPr>
              <a:t> </a:t>
            </a:r>
            <a:r>
              <a:rPr sz="4000" spc="-270" dirty="0">
                <a:latin typeface="Times New Roman"/>
                <a:cs typeface="Times New Roman"/>
              </a:rPr>
              <a:t>messages</a:t>
            </a:r>
            <a:endParaRPr sz="4000" dirty="0">
              <a:latin typeface="Times New Roman"/>
              <a:cs typeface="Times New Roman"/>
            </a:endParaRPr>
          </a:p>
          <a:p>
            <a:pPr marL="5640705" lvl="8" indent="-272415">
              <a:buChar char="-"/>
              <a:tabLst>
                <a:tab pos="2898140" algn="l"/>
              </a:tabLst>
            </a:pPr>
            <a:r>
              <a:rPr sz="4000" spc="-195" dirty="0" smtClean="0">
                <a:latin typeface="Times New Roman"/>
                <a:cs typeface="Times New Roman"/>
              </a:rPr>
              <a:t>Sender </a:t>
            </a:r>
            <a:r>
              <a:rPr sz="4000" spc="-175" dirty="0">
                <a:latin typeface="Times New Roman"/>
                <a:cs typeface="Times New Roman"/>
              </a:rPr>
              <a:t>must </a:t>
            </a:r>
            <a:r>
              <a:rPr sz="4000" spc="-185" dirty="0">
                <a:latin typeface="Times New Roman"/>
                <a:cs typeface="Times New Roman"/>
              </a:rPr>
              <a:t>wait </a:t>
            </a:r>
            <a:r>
              <a:rPr sz="4000" spc="-260" dirty="0">
                <a:latin typeface="Times New Roman"/>
                <a:cs typeface="Times New Roman"/>
              </a:rPr>
              <a:t>if </a:t>
            </a:r>
            <a:r>
              <a:rPr sz="4000" spc="-200" dirty="0">
                <a:latin typeface="Times New Roman"/>
                <a:cs typeface="Times New Roman"/>
              </a:rPr>
              <a:t>link</a:t>
            </a:r>
            <a:r>
              <a:rPr sz="4000" spc="305" dirty="0">
                <a:latin typeface="Times New Roman"/>
                <a:cs typeface="Times New Roman"/>
              </a:rPr>
              <a:t> </a:t>
            </a:r>
            <a:r>
              <a:rPr sz="4000" spc="-195" dirty="0">
                <a:latin typeface="Times New Roman"/>
                <a:cs typeface="Times New Roman"/>
              </a:rPr>
              <a:t>full</a:t>
            </a:r>
            <a:endParaRPr sz="4000" dirty="0">
              <a:latin typeface="Times New Roman"/>
              <a:cs typeface="Times New Roman"/>
            </a:endParaRPr>
          </a:p>
          <a:p>
            <a:pPr marL="1318260" lvl="1" indent="-848360">
              <a:lnSpc>
                <a:spcPct val="100000"/>
              </a:lnSpc>
              <a:spcBef>
                <a:spcPts val="505"/>
              </a:spcBef>
              <a:buClr>
                <a:srgbClr val="CC6600"/>
              </a:buClr>
              <a:buAutoNum type="arabicPeriod" startAt="2"/>
              <a:tabLst>
                <a:tab pos="1318260" algn="l"/>
                <a:tab pos="1318895" algn="l"/>
              </a:tabLst>
            </a:pPr>
            <a:r>
              <a:rPr sz="4000" spc="-180" dirty="0">
                <a:solidFill>
                  <a:srgbClr val="3366FF"/>
                </a:solidFill>
                <a:latin typeface="Times New Roman"/>
                <a:cs typeface="Times New Roman"/>
              </a:rPr>
              <a:t>Unbounded </a:t>
            </a:r>
            <a:r>
              <a:rPr sz="4000" spc="-220" dirty="0">
                <a:solidFill>
                  <a:srgbClr val="3366FF"/>
                </a:solidFill>
                <a:latin typeface="Times New Roman"/>
                <a:cs typeface="Times New Roman"/>
              </a:rPr>
              <a:t>capacity </a:t>
            </a:r>
            <a:r>
              <a:rPr sz="4000" spc="-5" dirty="0">
                <a:latin typeface="Times New Roman"/>
                <a:cs typeface="Times New Roman"/>
              </a:rPr>
              <a:t>– </a:t>
            </a:r>
            <a:r>
              <a:rPr sz="4000" spc="-170" dirty="0">
                <a:latin typeface="Times New Roman"/>
                <a:cs typeface="Times New Roman"/>
              </a:rPr>
              <a:t>infinite</a:t>
            </a:r>
            <a:r>
              <a:rPr sz="4000" spc="5" dirty="0">
                <a:latin typeface="Times New Roman"/>
                <a:cs typeface="Times New Roman"/>
              </a:rPr>
              <a:t> </a:t>
            </a:r>
            <a:r>
              <a:rPr sz="4000" spc="-175" dirty="0">
                <a:latin typeface="Times New Roman"/>
                <a:cs typeface="Times New Roman"/>
              </a:rPr>
              <a:t>length</a:t>
            </a:r>
            <a:endParaRPr sz="4000" dirty="0">
              <a:latin typeface="Times New Roman"/>
              <a:cs typeface="Times New Roman"/>
            </a:endParaRPr>
          </a:p>
          <a:p>
            <a:pPr marL="5640705" lvl="8" indent="-272415">
              <a:spcBef>
                <a:spcPts val="5"/>
              </a:spcBef>
              <a:buChar char="-"/>
              <a:tabLst>
                <a:tab pos="2898140" algn="l"/>
              </a:tabLst>
            </a:pPr>
            <a:r>
              <a:rPr sz="4000" spc="-195" dirty="0">
                <a:latin typeface="Times New Roman"/>
                <a:cs typeface="Times New Roman"/>
              </a:rPr>
              <a:t>Sender </a:t>
            </a:r>
            <a:r>
              <a:rPr sz="4000" spc="-185" dirty="0">
                <a:latin typeface="Times New Roman"/>
                <a:cs typeface="Times New Roman"/>
              </a:rPr>
              <a:t>never</a:t>
            </a:r>
            <a:r>
              <a:rPr sz="4000" spc="-10" dirty="0">
                <a:latin typeface="Times New Roman"/>
                <a:cs typeface="Times New Roman"/>
              </a:rPr>
              <a:t> </a:t>
            </a:r>
            <a:r>
              <a:rPr sz="4000" spc="-210" dirty="0">
                <a:latin typeface="Times New Roman"/>
                <a:cs typeface="Times New Roman"/>
              </a:rPr>
              <a:t>waits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387604" y="8435051"/>
            <a:ext cx="349884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35"/>
              </a:lnSpc>
            </a:pPr>
            <a:fld id="{81D60167-4931-47E6-BA6A-407CBD079E47}" type="slidenum">
              <a:rPr spc="125" dirty="0"/>
              <a:t>48</a:t>
            </a:fld>
            <a:endParaRPr spc="1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-27305"/>
            <a:ext cx="12573000" cy="7976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64995" algn="l"/>
                <a:tab pos="7243445" algn="l"/>
              </a:tabLst>
            </a:pPr>
            <a:r>
              <a:rPr b="1" spc="-5" dirty="0">
                <a:solidFill>
                  <a:srgbClr val="FF0000"/>
                </a:solidFill>
              </a:rPr>
              <a:t>Basics	Conce</a:t>
            </a:r>
            <a:r>
              <a:rPr b="1" spc="15" dirty="0">
                <a:solidFill>
                  <a:srgbClr val="FF0000"/>
                </a:solidFill>
              </a:rPr>
              <a:t>p</a:t>
            </a:r>
            <a:r>
              <a:rPr b="1" spc="-5" dirty="0">
                <a:solidFill>
                  <a:srgbClr val="FF0000"/>
                </a:solidFill>
              </a:rPr>
              <a:t>ts</a:t>
            </a:r>
            <a:r>
              <a:rPr b="1" spc="-30" dirty="0">
                <a:solidFill>
                  <a:srgbClr val="FF0000"/>
                </a:solidFill>
              </a:rPr>
              <a:t> </a:t>
            </a:r>
            <a:r>
              <a:rPr b="1" dirty="0">
                <a:solidFill>
                  <a:srgbClr val="FF0000"/>
                </a:solidFill>
              </a:rPr>
              <a:t>in </a:t>
            </a:r>
            <a:r>
              <a:rPr b="1" dirty="0" smtClean="0">
                <a:solidFill>
                  <a:srgbClr val="FF0000"/>
                </a:solidFill>
              </a:rPr>
              <a:t>Proc</a:t>
            </a:r>
            <a:r>
              <a:rPr b="1" spc="10" dirty="0" smtClean="0">
                <a:solidFill>
                  <a:srgbClr val="FF0000"/>
                </a:solidFill>
              </a:rPr>
              <a:t>e</a:t>
            </a:r>
            <a:r>
              <a:rPr b="1" spc="-5" dirty="0" smtClean="0">
                <a:solidFill>
                  <a:srgbClr val="FF0000"/>
                </a:solidFill>
              </a:rPr>
              <a:t>ss</a:t>
            </a:r>
            <a:r>
              <a:rPr lang="en-IN" b="1" spc="-5" dirty="0" smtClean="0">
                <a:solidFill>
                  <a:srgbClr val="FF0000"/>
                </a:solidFill>
              </a:rPr>
              <a:t> </a:t>
            </a:r>
            <a:r>
              <a:rPr b="1" dirty="0" smtClean="0">
                <a:solidFill>
                  <a:srgbClr val="FF0000"/>
                </a:solidFill>
              </a:rPr>
              <a:t>Scheduling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401" y="1180453"/>
            <a:ext cx="7769174" cy="65190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4200" marR="5080" indent="-571500">
              <a:lnSpc>
                <a:spcPct val="100000"/>
              </a:lnSpc>
              <a:spcBef>
                <a:spcPts val="95"/>
              </a:spcBef>
              <a:buClr>
                <a:srgbClr val="D24717"/>
              </a:buClr>
              <a:buSzPct val="85135"/>
              <a:buFont typeface="Arial" panose="020B0604020202020204" pitchFamily="34" charset="0"/>
              <a:buChar char="•"/>
              <a:tabLst>
                <a:tab pos="403860" algn="l"/>
                <a:tab pos="404495" algn="l"/>
              </a:tabLst>
            </a:pPr>
            <a:r>
              <a:rPr sz="3700" spc="-245" dirty="0">
                <a:latin typeface="Times New Roman"/>
                <a:cs typeface="Times New Roman"/>
              </a:rPr>
              <a:t>Maximum </a:t>
            </a:r>
            <a:r>
              <a:rPr sz="3700" spc="-210" dirty="0">
                <a:latin typeface="Times New Roman"/>
                <a:cs typeface="Times New Roman"/>
              </a:rPr>
              <a:t>CPU </a:t>
            </a:r>
            <a:r>
              <a:rPr sz="3700" spc="-155" dirty="0">
                <a:latin typeface="Times New Roman"/>
                <a:cs typeface="Times New Roman"/>
              </a:rPr>
              <a:t>utilization </a:t>
            </a:r>
            <a:r>
              <a:rPr sz="3700" spc="-160" dirty="0">
                <a:latin typeface="Times New Roman"/>
                <a:cs typeface="Times New Roman"/>
              </a:rPr>
              <a:t>obtained </a:t>
            </a:r>
            <a:r>
              <a:rPr sz="3700" spc="-145" dirty="0">
                <a:latin typeface="Times New Roman"/>
                <a:cs typeface="Times New Roman"/>
              </a:rPr>
              <a:t>with  </a:t>
            </a:r>
            <a:r>
              <a:rPr sz="3700" spc="-165" dirty="0">
                <a:latin typeface="Times New Roman"/>
                <a:cs typeface="Times New Roman"/>
              </a:rPr>
              <a:t>multiprogramming</a:t>
            </a:r>
            <a:endParaRPr sz="3700" dirty="0">
              <a:latin typeface="Times New Roman"/>
              <a:cs typeface="Times New Roman"/>
            </a:endParaRPr>
          </a:p>
          <a:p>
            <a:pPr marL="927100" lvl="1" indent="-457200">
              <a:lnSpc>
                <a:spcPct val="100000"/>
              </a:lnSpc>
              <a:spcBef>
                <a:spcPts val="540"/>
              </a:spcBef>
              <a:buClr>
                <a:srgbClr val="9B2C1F"/>
              </a:buClr>
              <a:buSzPct val="85294"/>
              <a:buFont typeface="Arial" panose="020B0604020202020204" pitchFamily="34" charset="0"/>
              <a:buChar char="•"/>
              <a:tabLst>
                <a:tab pos="796290" algn="l"/>
              </a:tabLst>
            </a:pPr>
            <a:r>
              <a:rPr sz="3400" spc="-180" dirty="0">
                <a:latin typeface="Times New Roman"/>
                <a:cs typeface="Times New Roman"/>
              </a:rPr>
              <a:t>waiting </a:t>
            </a:r>
            <a:r>
              <a:rPr sz="3400" spc="-120" dirty="0">
                <a:latin typeface="Times New Roman"/>
                <a:cs typeface="Times New Roman"/>
              </a:rPr>
              <a:t>for </a:t>
            </a:r>
            <a:r>
              <a:rPr sz="3400" spc="175" dirty="0">
                <a:latin typeface="Times New Roman"/>
                <a:cs typeface="Times New Roman"/>
              </a:rPr>
              <a:t>I/O </a:t>
            </a:r>
            <a:r>
              <a:rPr sz="3400" spc="-215" dirty="0">
                <a:latin typeface="Times New Roman"/>
                <a:cs typeface="Times New Roman"/>
              </a:rPr>
              <a:t>is</a:t>
            </a:r>
            <a:r>
              <a:rPr sz="3400" spc="-240" dirty="0">
                <a:latin typeface="Times New Roman"/>
                <a:cs typeface="Times New Roman"/>
              </a:rPr>
              <a:t> </a:t>
            </a:r>
            <a:r>
              <a:rPr sz="3400" spc="-175" dirty="0">
                <a:latin typeface="Times New Roman"/>
                <a:cs typeface="Times New Roman"/>
              </a:rPr>
              <a:t>wasteful</a:t>
            </a:r>
            <a:endParaRPr sz="3400" dirty="0">
              <a:latin typeface="Times New Roman"/>
              <a:cs typeface="Times New Roman"/>
            </a:endParaRPr>
          </a:p>
          <a:p>
            <a:pPr marL="927100" lvl="1" indent="-457200">
              <a:lnSpc>
                <a:spcPct val="100000"/>
              </a:lnSpc>
              <a:spcBef>
                <a:spcPts val="505"/>
              </a:spcBef>
              <a:buClr>
                <a:srgbClr val="9B2C1F"/>
              </a:buClr>
              <a:buSzPct val="85294"/>
              <a:buFont typeface="Arial" panose="020B0604020202020204" pitchFamily="34" charset="0"/>
              <a:buChar char="•"/>
              <a:tabLst>
                <a:tab pos="796290" algn="l"/>
              </a:tabLst>
            </a:pPr>
            <a:r>
              <a:rPr sz="3400" spc="-145" dirty="0">
                <a:latin typeface="Times New Roman"/>
                <a:cs typeface="Times New Roman"/>
              </a:rPr>
              <a:t>1 </a:t>
            </a:r>
            <a:r>
              <a:rPr sz="3400" spc="-120" dirty="0">
                <a:latin typeface="Times New Roman"/>
                <a:cs typeface="Times New Roman"/>
              </a:rPr>
              <a:t>thread </a:t>
            </a:r>
            <a:r>
              <a:rPr sz="3400" spc="-155" dirty="0">
                <a:latin typeface="Times New Roman"/>
                <a:cs typeface="Times New Roman"/>
              </a:rPr>
              <a:t>will </a:t>
            </a:r>
            <a:r>
              <a:rPr sz="3400" spc="-140" dirty="0">
                <a:latin typeface="Times New Roman"/>
                <a:cs typeface="Times New Roman"/>
              </a:rPr>
              <a:t>utilize </a:t>
            </a:r>
            <a:r>
              <a:rPr sz="3400" spc="-195" dirty="0">
                <a:latin typeface="Times New Roman"/>
                <a:cs typeface="Times New Roman"/>
              </a:rPr>
              <a:t>only </a:t>
            </a:r>
            <a:r>
              <a:rPr sz="3400" spc="-145" dirty="0">
                <a:latin typeface="Times New Roman"/>
                <a:cs typeface="Times New Roman"/>
              </a:rPr>
              <a:t>1</a:t>
            </a:r>
            <a:r>
              <a:rPr sz="3400" spc="170" dirty="0">
                <a:latin typeface="Times New Roman"/>
                <a:cs typeface="Times New Roman"/>
              </a:rPr>
              <a:t> </a:t>
            </a:r>
            <a:r>
              <a:rPr sz="3400" spc="-120" dirty="0">
                <a:latin typeface="Times New Roman"/>
                <a:cs typeface="Times New Roman"/>
              </a:rPr>
              <a:t>core</a:t>
            </a:r>
            <a:endParaRPr sz="3400" dirty="0">
              <a:latin typeface="Times New Roman"/>
              <a:cs typeface="Times New Roman"/>
            </a:endParaRPr>
          </a:p>
          <a:p>
            <a:pPr marL="584200" indent="-571500">
              <a:lnSpc>
                <a:spcPct val="100000"/>
              </a:lnSpc>
              <a:spcBef>
                <a:spcPts val="755"/>
              </a:spcBef>
              <a:buClr>
                <a:srgbClr val="D24717"/>
              </a:buClr>
              <a:buSzPct val="85135"/>
              <a:buFont typeface="Arial" panose="020B0604020202020204" pitchFamily="34" charset="0"/>
              <a:buChar char="•"/>
              <a:tabLst>
                <a:tab pos="403860" algn="l"/>
                <a:tab pos="404495" algn="l"/>
              </a:tabLst>
            </a:pPr>
            <a:r>
              <a:rPr sz="3700" spc="-10" dirty="0">
                <a:latin typeface="Times New Roman"/>
                <a:cs typeface="Times New Roman"/>
              </a:rPr>
              <a:t>CPU–I/O </a:t>
            </a:r>
            <a:r>
              <a:rPr sz="3700" spc="-175" dirty="0">
                <a:latin typeface="Times New Roman"/>
                <a:cs typeface="Times New Roman"/>
              </a:rPr>
              <a:t>Burst</a:t>
            </a:r>
            <a:r>
              <a:rPr sz="3700" spc="-135" dirty="0">
                <a:latin typeface="Times New Roman"/>
                <a:cs typeface="Times New Roman"/>
              </a:rPr>
              <a:t> </a:t>
            </a:r>
            <a:r>
              <a:rPr sz="3700" spc="-210" dirty="0">
                <a:latin typeface="Times New Roman"/>
                <a:cs typeface="Times New Roman"/>
              </a:rPr>
              <a:t>Cycle</a:t>
            </a:r>
            <a:endParaRPr sz="3700" dirty="0">
              <a:latin typeface="Times New Roman"/>
              <a:cs typeface="Times New Roman"/>
            </a:endParaRPr>
          </a:p>
          <a:p>
            <a:pPr marL="927100" lvl="1" indent="-457200">
              <a:lnSpc>
                <a:spcPct val="100000"/>
              </a:lnSpc>
              <a:spcBef>
                <a:spcPts val="545"/>
              </a:spcBef>
              <a:buClr>
                <a:srgbClr val="9B2C1F"/>
              </a:buClr>
              <a:buSzPct val="85294"/>
              <a:buFont typeface="Arial" panose="020B0604020202020204" pitchFamily="34" charset="0"/>
              <a:buChar char="•"/>
              <a:tabLst>
                <a:tab pos="796290" algn="l"/>
              </a:tabLst>
            </a:pPr>
            <a:r>
              <a:rPr sz="3400" spc="-170" dirty="0">
                <a:latin typeface="Times New Roman"/>
                <a:cs typeface="Times New Roman"/>
              </a:rPr>
              <a:t>Process </a:t>
            </a:r>
            <a:r>
              <a:rPr sz="3400" spc="-135" dirty="0">
                <a:latin typeface="Times New Roman"/>
                <a:cs typeface="Times New Roman"/>
              </a:rPr>
              <a:t>execution </a:t>
            </a:r>
            <a:r>
              <a:rPr sz="3400" spc="-175" dirty="0">
                <a:latin typeface="Times New Roman"/>
                <a:cs typeface="Times New Roman"/>
              </a:rPr>
              <a:t>consists</a:t>
            </a:r>
            <a:r>
              <a:rPr sz="3400" spc="10" dirty="0">
                <a:latin typeface="Times New Roman"/>
                <a:cs typeface="Times New Roman"/>
              </a:rPr>
              <a:t> </a:t>
            </a:r>
            <a:r>
              <a:rPr sz="3400" spc="-120" dirty="0">
                <a:latin typeface="Times New Roman"/>
                <a:cs typeface="Times New Roman"/>
              </a:rPr>
              <a:t>of:</a:t>
            </a:r>
            <a:endParaRPr sz="3400" dirty="0">
              <a:latin typeface="Times New Roman"/>
              <a:cs typeface="Times New Roman"/>
            </a:endParaRPr>
          </a:p>
          <a:p>
            <a:pPr marL="1318260" lvl="2" indent="-457200">
              <a:lnSpc>
                <a:spcPct val="100000"/>
              </a:lnSpc>
              <a:spcBef>
                <a:spcPts val="570"/>
              </a:spcBef>
              <a:buClr>
                <a:srgbClr val="E6B0AB"/>
              </a:buClr>
              <a:buSzPct val="84482"/>
              <a:buFont typeface="Arial" panose="020B0604020202020204" pitchFamily="34" charset="0"/>
              <a:buChar char="•"/>
              <a:tabLst>
                <a:tab pos="1187450" algn="l"/>
                <a:tab pos="1188085" algn="l"/>
              </a:tabLst>
            </a:pPr>
            <a:r>
              <a:rPr sz="2900" spc="-229" dirty="0">
                <a:latin typeface="Times New Roman"/>
                <a:cs typeface="Times New Roman"/>
              </a:rPr>
              <a:t>a </a:t>
            </a:r>
            <a:r>
              <a:rPr sz="2900" b="1" spc="65" dirty="0">
                <a:solidFill>
                  <a:srgbClr val="3366FF"/>
                </a:solidFill>
                <a:latin typeface="Times New Roman"/>
                <a:cs typeface="Times New Roman"/>
              </a:rPr>
              <a:t>cycle </a:t>
            </a:r>
            <a:r>
              <a:rPr sz="2900" spc="-170" dirty="0">
                <a:latin typeface="Times New Roman"/>
                <a:cs typeface="Times New Roman"/>
              </a:rPr>
              <a:t>of </a:t>
            </a:r>
            <a:r>
              <a:rPr sz="2900" spc="-160" dirty="0">
                <a:latin typeface="Times New Roman"/>
                <a:cs typeface="Times New Roman"/>
              </a:rPr>
              <a:t>CPU</a:t>
            </a:r>
            <a:r>
              <a:rPr sz="2900" spc="-495" dirty="0">
                <a:latin typeface="Times New Roman"/>
                <a:cs typeface="Times New Roman"/>
              </a:rPr>
              <a:t> </a:t>
            </a:r>
            <a:r>
              <a:rPr sz="2900" spc="-114" dirty="0">
                <a:latin typeface="Times New Roman"/>
                <a:cs typeface="Times New Roman"/>
              </a:rPr>
              <a:t>execution</a:t>
            </a:r>
            <a:endParaRPr sz="2900" dirty="0">
              <a:latin typeface="Times New Roman"/>
              <a:cs typeface="Times New Roman"/>
            </a:endParaRPr>
          </a:p>
          <a:p>
            <a:pPr marL="1318260" lvl="2" indent="-457200">
              <a:lnSpc>
                <a:spcPct val="100000"/>
              </a:lnSpc>
              <a:spcBef>
                <a:spcPts val="495"/>
              </a:spcBef>
              <a:buClr>
                <a:srgbClr val="E6B0AB"/>
              </a:buClr>
              <a:buSzPct val="84482"/>
              <a:buFont typeface="Arial" panose="020B0604020202020204" pitchFamily="34" charset="0"/>
              <a:buChar char="•"/>
              <a:tabLst>
                <a:tab pos="1187450" algn="l"/>
                <a:tab pos="1188085" algn="l"/>
              </a:tabLst>
            </a:pPr>
            <a:r>
              <a:rPr sz="2900" spc="-160" dirty="0">
                <a:latin typeface="Times New Roman"/>
                <a:cs typeface="Times New Roman"/>
              </a:rPr>
              <a:t>and </a:t>
            </a:r>
            <a:r>
              <a:rPr sz="2900" spc="150" dirty="0">
                <a:latin typeface="Times New Roman"/>
                <a:cs typeface="Times New Roman"/>
              </a:rPr>
              <a:t>I/O</a:t>
            </a:r>
            <a:r>
              <a:rPr sz="2900" spc="-20" dirty="0">
                <a:latin typeface="Times New Roman"/>
                <a:cs typeface="Times New Roman"/>
              </a:rPr>
              <a:t> </a:t>
            </a:r>
            <a:r>
              <a:rPr sz="2900" spc="-135" dirty="0">
                <a:latin typeface="Times New Roman"/>
                <a:cs typeface="Times New Roman"/>
              </a:rPr>
              <a:t>wait</a:t>
            </a:r>
            <a:endParaRPr sz="2900" dirty="0">
              <a:latin typeface="Times New Roman"/>
              <a:cs typeface="Times New Roman"/>
            </a:endParaRPr>
          </a:p>
          <a:p>
            <a:pPr marL="584200" indent="-571500">
              <a:lnSpc>
                <a:spcPct val="100000"/>
              </a:lnSpc>
              <a:spcBef>
                <a:spcPts val="690"/>
              </a:spcBef>
              <a:buClr>
                <a:srgbClr val="D24717"/>
              </a:buClr>
              <a:buSzPct val="85135"/>
              <a:buFont typeface="Arial" panose="020B0604020202020204" pitchFamily="34" charset="0"/>
              <a:buChar char="•"/>
              <a:tabLst>
                <a:tab pos="403860" algn="l"/>
                <a:tab pos="404495" algn="l"/>
              </a:tabLst>
            </a:pPr>
            <a:r>
              <a:rPr sz="3700" b="1" spc="-225" dirty="0">
                <a:solidFill>
                  <a:srgbClr val="3366FF"/>
                </a:solidFill>
                <a:latin typeface="Times New Roman"/>
                <a:cs typeface="Times New Roman"/>
              </a:rPr>
              <a:t>CPU </a:t>
            </a:r>
            <a:r>
              <a:rPr sz="3700" b="1" spc="-40" dirty="0">
                <a:solidFill>
                  <a:srgbClr val="3366FF"/>
                </a:solidFill>
                <a:latin typeface="Times New Roman"/>
                <a:cs typeface="Times New Roman"/>
              </a:rPr>
              <a:t>burst </a:t>
            </a:r>
            <a:r>
              <a:rPr sz="3700" spc="-204" dirty="0">
                <a:latin typeface="Times New Roman"/>
                <a:cs typeface="Times New Roman"/>
              </a:rPr>
              <a:t>followed </a:t>
            </a:r>
            <a:r>
              <a:rPr sz="3700" spc="-290" dirty="0">
                <a:latin typeface="Times New Roman"/>
                <a:cs typeface="Times New Roman"/>
              </a:rPr>
              <a:t>by </a:t>
            </a:r>
            <a:r>
              <a:rPr sz="3700" b="1" spc="200" dirty="0">
                <a:solidFill>
                  <a:srgbClr val="3366FF"/>
                </a:solidFill>
                <a:latin typeface="Times New Roman"/>
                <a:cs typeface="Times New Roman"/>
              </a:rPr>
              <a:t>I/O</a:t>
            </a:r>
            <a:r>
              <a:rPr sz="3700" b="1" spc="-310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3700" b="1" spc="-45" dirty="0">
                <a:solidFill>
                  <a:srgbClr val="3366FF"/>
                </a:solidFill>
                <a:latin typeface="Times New Roman"/>
                <a:cs typeface="Times New Roman"/>
              </a:rPr>
              <a:t>burst</a:t>
            </a:r>
            <a:endParaRPr sz="3700" dirty="0">
              <a:latin typeface="Times New Roman"/>
              <a:cs typeface="Times New Roman"/>
            </a:endParaRPr>
          </a:p>
          <a:p>
            <a:pPr marL="584200" marR="1279525" indent="-571500">
              <a:lnSpc>
                <a:spcPct val="100000"/>
              </a:lnSpc>
              <a:spcBef>
                <a:spcPts val="800"/>
              </a:spcBef>
              <a:buClr>
                <a:srgbClr val="D24717"/>
              </a:buClr>
              <a:buSzPct val="85135"/>
              <a:buFont typeface="Arial" panose="020B0604020202020204" pitchFamily="34" charset="0"/>
              <a:buChar char="•"/>
              <a:tabLst>
                <a:tab pos="403860" algn="l"/>
                <a:tab pos="404495" algn="l"/>
              </a:tabLst>
            </a:pPr>
            <a:r>
              <a:rPr sz="3700" spc="-210" dirty="0">
                <a:latin typeface="Times New Roman"/>
                <a:cs typeface="Times New Roman"/>
              </a:rPr>
              <a:t>CPU </a:t>
            </a:r>
            <a:r>
              <a:rPr sz="3700" spc="-105" dirty="0">
                <a:latin typeface="Times New Roman"/>
                <a:cs typeface="Times New Roman"/>
              </a:rPr>
              <a:t>burst </a:t>
            </a:r>
            <a:r>
              <a:rPr sz="3700" spc="-125" dirty="0">
                <a:latin typeface="Times New Roman"/>
                <a:cs typeface="Times New Roman"/>
              </a:rPr>
              <a:t>distribution </a:t>
            </a:r>
            <a:r>
              <a:rPr sz="3700" spc="-235" dirty="0">
                <a:latin typeface="Times New Roman"/>
                <a:cs typeface="Times New Roman"/>
              </a:rPr>
              <a:t>is </a:t>
            </a:r>
            <a:r>
              <a:rPr sz="3700" spc="-220" dirty="0">
                <a:latin typeface="Times New Roman"/>
                <a:cs typeface="Times New Roman"/>
              </a:rPr>
              <a:t>of main  </a:t>
            </a:r>
            <a:r>
              <a:rPr sz="3700" spc="-130" dirty="0">
                <a:latin typeface="Times New Roman"/>
                <a:cs typeface="Times New Roman"/>
              </a:rPr>
              <a:t>concern</a:t>
            </a:r>
            <a:endParaRPr sz="37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121236" y="2904973"/>
            <a:ext cx="1979295" cy="658495"/>
          </a:xfrm>
          <a:custGeom>
            <a:avLst/>
            <a:gdLst/>
            <a:ahLst/>
            <a:cxnLst/>
            <a:rect l="l" t="t" r="r" b="b"/>
            <a:pathLst>
              <a:path w="1979295" h="658495">
                <a:moveTo>
                  <a:pt x="0" y="657888"/>
                </a:moveTo>
                <a:lnTo>
                  <a:pt x="1979027" y="657888"/>
                </a:lnTo>
                <a:lnTo>
                  <a:pt x="1979027" y="0"/>
                </a:lnTo>
                <a:lnTo>
                  <a:pt x="0" y="0"/>
                </a:lnTo>
                <a:lnTo>
                  <a:pt x="0" y="657888"/>
                </a:lnTo>
                <a:close/>
              </a:path>
            </a:pathLst>
          </a:custGeom>
          <a:solidFill>
            <a:srgbClr val="C6E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21236" y="2904973"/>
            <a:ext cx="1979295" cy="658495"/>
          </a:xfrm>
          <a:custGeom>
            <a:avLst/>
            <a:gdLst/>
            <a:ahLst/>
            <a:cxnLst/>
            <a:rect l="l" t="t" r="r" b="b"/>
            <a:pathLst>
              <a:path w="1979295" h="658495">
                <a:moveTo>
                  <a:pt x="0" y="0"/>
                </a:moveTo>
                <a:lnTo>
                  <a:pt x="1979027" y="0"/>
                </a:lnTo>
                <a:lnTo>
                  <a:pt x="1979027" y="657888"/>
                </a:lnTo>
                <a:lnTo>
                  <a:pt x="0" y="657888"/>
                </a:lnTo>
                <a:lnTo>
                  <a:pt x="0" y="0"/>
                </a:lnTo>
                <a:close/>
              </a:path>
            </a:pathLst>
          </a:custGeom>
          <a:ln w="11858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022589" y="1409581"/>
            <a:ext cx="186055" cy="1297940"/>
          </a:xfrm>
          <a:custGeom>
            <a:avLst/>
            <a:gdLst/>
            <a:ahLst/>
            <a:cxnLst/>
            <a:rect l="l" t="t" r="r" b="b"/>
            <a:pathLst>
              <a:path w="186054" h="1297939">
                <a:moveTo>
                  <a:pt x="0" y="1297867"/>
                </a:moveTo>
                <a:lnTo>
                  <a:pt x="41725" y="1289567"/>
                </a:lnTo>
                <a:lnTo>
                  <a:pt x="75662" y="1267020"/>
                </a:lnTo>
                <a:lnTo>
                  <a:pt x="98472" y="1233758"/>
                </a:lnTo>
                <a:lnTo>
                  <a:pt x="106817" y="1193311"/>
                </a:lnTo>
                <a:lnTo>
                  <a:pt x="106817" y="748749"/>
                </a:lnTo>
                <a:lnTo>
                  <a:pt x="110835" y="708318"/>
                </a:lnTo>
                <a:lnTo>
                  <a:pt x="124126" y="677146"/>
                </a:lnTo>
                <a:lnTo>
                  <a:pt x="148543" y="657085"/>
                </a:lnTo>
                <a:lnTo>
                  <a:pt x="185942" y="649987"/>
                </a:lnTo>
                <a:lnTo>
                  <a:pt x="148543" y="641975"/>
                </a:lnTo>
                <a:lnTo>
                  <a:pt x="124126" y="620062"/>
                </a:lnTo>
                <a:lnTo>
                  <a:pt x="110835" y="587433"/>
                </a:lnTo>
                <a:lnTo>
                  <a:pt x="106817" y="547274"/>
                </a:lnTo>
                <a:lnTo>
                  <a:pt x="106817" y="106663"/>
                </a:lnTo>
                <a:lnTo>
                  <a:pt x="98472" y="64997"/>
                </a:lnTo>
                <a:lnTo>
                  <a:pt x="75662" y="31110"/>
                </a:lnTo>
                <a:lnTo>
                  <a:pt x="41725" y="8333"/>
                </a:lnTo>
                <a:lnTo>
                  <a:pt x="0" y="0"/>
                </a:lnTo>
              </a:path>
            </a:pathLst>
          </a:custGeom>
          <a:ln w="11873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022589" y="2721407"/>
            <a:ext cx="186055" cy="988060"/>
          </a:xfrm>
          <a:custGeom>
            <a:avLst/>
            <a:gdLst/>
            <a:ahLst/>
            <a:cxnLst/>
            <a:rect l="l" t="t" r="r" b="b"/>
            <a:pathLst>
              <a:path w="186054" h="988060">
                <a:moveTo>
                  <a:pt x="0" y="987622"/>
                </a:moveTo>
                <a:lnTo>
                  <a:pt x="41725" y="979289"/>
                </a:lnTo>
                <a:lnTo>
                  <a:pt x="75662" y="956512"/>
                </a:lnTo>
                <a:lnTo>
                  <a:pt x="98472" y="922624"/>
                </a:lnTo>
                <a:lnTo>
                  <a:pt x="106817" y="880959"/>
                </a:lnTo>
                <a:lnTo>
                  <a:pt x="106817" y="582828"/>
                </a:lnTo>
                <a:lnTo>
                  <a:pt x="110835" y="542398"/>
                </a:lnTo>
                <a:lnTo>
                  <a:pt x="124126" y="511226"/>
                </a:lnTo>
                <a:lnTo>
                  <a:pt x="148543" y="491165"/>
                </a:lnTo>
                <a:lnTo>
                  <a:pt x="185942" y="484066"/>
                </a:lnTo>
                <a:lnTo>
                  <a:pt x="148543" y="476050"/>
                </a:lnTo>
                <a:lnTo>
                  <a:pt x="124126" y="454108"/>
                </a:lnTo>
                <a:lnTo>
                  <a:pt x="110835" y="421402"/>
                </a:lnTo>
                <a:lnTo>
                  <a:pt x="106817" y="381090"/>
                </a:lnTo>
                <a:lnTo>
                  <a:pt x="106817" y="104556"/>
                </a:lnTo>
                <a:lnTo>
                  <a:pt x="98472" y="64109"/>
                </a:lnTo>
                <a:lnTo>
                  <a:pt x="75662" y="30846"/>
                </a:lnTo>
                <a:lnTo>
                  <a:pt x="41725" y="8300"/>
                </a:lnTo>
                <a:lnTo>
                  <a:pt x="0" y="0"/>
                </a:lnTo>
              </a:path>
            </a:pathLst>
          </a:custGeom>
          <a:ln w="11873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21236" y="4669262"/>
            <a:ext cx="1979295" cy="659765"/>
          </a:xfrm>
          <a:custGeom>
            <a:avLst/>
            <a:gdLst/>
            <a:ahLst/>
            <a:cxnLst/>
            <a:rect l="l" t="t" r="r" b="b"/>
            <a:pathLst>
              <a:path w="1979295" h="659764">
                <a:moveTo>
                  <a:pt x="0" y="0"/>
                </a:moveTo>
                <a:lnTo>
                  <a:pt x="1979027" y="0"/>
                </a:lnTo>
                <a:lnTo>
                  <a:pt x="1979027" y="659731"/>
                </a:lnTo>
                <a:lnTo>
                  <a:pt x="0" y="659731"/>
                </a:lnTo>
                <a:lnTo>
                  <a:pt x="0" y="0"/>
                </a:lnTo>
                <a:close/>
              </a:path>
            </a:pathLst>
          </a:custGeom>
          <a:ln w="11858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022589" y="3709030"/>
            <a:ext cx="186055" cy="763270"/>
          </a:xfrm>
          <a:custGeom>
            <a:avLst/>
            <a:gdLst/>
            <a:ahLst/>
            <a:cxnLst/>
            <a:rect l="l" t="t" r="r" b="b"/>
            <a:pathLst>
              <a:path w="186054" h="763270">
                <a:moveTo>
                  <a:pt x="0" y="762707"/>
                </a:moveTo>
                <a:lnTo>
                  <a:pt x="41725" y="754403"/>
                </a:lnTo>
                <a:lnTo>
                  <a:pt x="75662" y="731828"/>
                </a:lnTo>
                <a:lnTo>
                  <a:pt x="98472" y="698487"/>
                </a:lnTo>
                <a:lnTo>
                  <a:pt x="106817" y="657888"/>
                </a:lnTo>
                <a:lnTo>
                  <a:pt x="106817" y="515670"/>
                </a:lnTo>
                <a:lnTo>
                  <a:pt x="110835" y="476128"/>
                </a:lnTo>
                <a:lnTo>
                  <a:pt x="124126" y="444858"/>
                </a:lnTo>
                <a:lnTo>
                  <a:pt x="148543" y="424303"/>
                </a:lnTo>
                <a:lnTo>
                  <a:pt x="185942" y="416908"/>
                </a:lnTo>
                <a:lnTo>
                  <a:pt x="148543" y="409221"/>
                </a:lnTo>
                <a:lnTo>
                  <a:pt x="124126" y="388003"/>
                </a:lnTo>
                <a:lnTo>
                  <a:pt x="110835" y="356021"/>
                </a:lnTo>
                <a:lnTo>
                  <a:pt x="106817" y="316039"/>
                </a:lnTo>
                <a:lnTo>
                  <a:pt x="106817" y="104819"/>
                </a:lnTo>
                <a:lnTo>
                  <a:pt x="98472" y="64220"/>
                </a:lnTo>
                <a:lnTo>
                  <a:pt x="75662" y="30879"/>
                </a:lnTo>
                <a:lnTo>
                  <a:pt x="41725" y="8304"/>
                </a:lnTo>
                <a:lnTo>
                  <a:pt x="0" y="0"/>
                </a:lnTo>
              </a:path>
            </a:pathLst>
          </a:custGeom>
          <a:ln w="11873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22589" y="4485433"/>
            <a:ext cx="186055" cy="909319"/>
          </a:xfrm>
          <a:custGeom>
            <a:avLst/>
            <a:gdLst/>
            <a:ahLst/>
            <a:cxnLst/>
            <a:rect l="l" t="t" r="r" b="b"/>
            <a:pathLst>
              <a:path w="186054" h="909320">
                <a:moveTo>
                  <a:pt x="0" y="908876"/>
                </a:moveTo>
                <a:lnTo>
                  <a:pt x="41725" y="900571"/>
                </a:lnTo>
                <a:lnTo>
                  <a:pt x="75662" y="877996"/>
                </a:lnTo>
                <a:lnTo>
                  <a:pt x="98472" y="844655"/>
                </a:lnTo>
                <a:lnTo>
                  <a:pt x="106817" y="804056"/>
                </a:lnTo>
                <a:lnTo>
                  <a:pt x="106817" y="582828"/>
                </a:lnTo>
                <a:lnTo>
                  <a:pt x="110835" y="543287"/>
                </a:lnTo>
                <a:lnTo>
                  <a:pt x="124126" y="512016"/>
                </a:lnTo>
                <a:lnTo>
                  <a:pt x="148543" y="491461"/>
                </a:lnTo>
                <a:lnTo>
                  <a:pt x="185942" y="484066"/>
                </a:lnTo>
                <a:lnTo>
                  <a:pt x="148543" y="476350"/>
                </a:lnTo>
                <a:lnTo>
                  <a:pt x="124126" y="454931"/>
                </a:lnTo>
                <a:lnTo>
                  <a:pt x="110835" y="422402"/>
                </a:lnTo>
                <a:lnTo>
                  <a:pt x="106817" y="381353"/>
                </a:lnTo>
                <a:lnTo>
                  <a:pt x="106817" y="104819"/>
                </a:lnTo>
                <a:lnTo>
                  <a:pt x="98472" y="64220"/>
                </a:lnTo>
                <a:lnTo>
                  <a:pt x="75662" y="30879"/>
                </a:lnTo>
                <a:lnTo>
                  <a:pt x="41725" y="8304"/>
                </a:lnTo>
                <a:lnTo>
                  <a:pt x="0" y="0"/>
                </a:lnTo>
              </a:path>
            </a:pathLst>
          </a:custGeom>
          <a:ln w="11873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21236" y="7067525"/>
            <a:ext cx="1979295" cy="657860"/>
          </a:xfrm>
          <a:custGeom>
            <a:avLst/>
            <a:gdLst/>
            <a:ahLst/>
            <a:cxnLst/>
            <a:rect l="l" t="t" r="r" b="b"/>
            <a:pathLst>
              <a:path w="1979295" h="657859">
                <a:moveTo>
                  <a:pt x="0" y="657861"/>
                </a:moveTo>
                <a:lnTo>
                  <a:pt x="1979027" y="657861"/>
                </a:lnTo>
                <a:lnTo>
                  <a:pt x="1979027" y="0"/>
                </a:lnTo>
                <a:lnTo>
                  <a:pt x="0" y="0"/>
                </a:lnTo>
                <a:lnTo>
                  <a:pt x="0" y="657861"/>
                </a:lnTo>
                <a:close/>
              </a:path>
            </a:pathLst>
          </a:custGeom>
          <a:solidFill>
            <a:srgbClr val="D1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21236" y="7067525"/>
            <a:ext cx="1979295" cy="657860"/>
          </a:xfrm>
          <a:custGeom>
            <a:avLst/>
            <a:gdLst/>
            <a:ahLst/>
            <a:cxnLst/>
            <a:rect l="l" t="t" r="r" b="b"/>
            <a:pathLst>
              <a:path w="1979295" h="657859">
                <a:moveTo>
                  <a:pt x="0" y="0"/>
                </a:moveTo>
                <a:lnTo>
                  <a:pt x="1979027" y="0"/>
                </a:lnTo>
                <a:lnTo>
                  <a:pt x="1979027" y="657861"/>
                </a:lnTo>
                <a:lnTo>
                  <a:pt x="0" y="657861"/>
                </a:lnTo>
                <a:lnTo>
                  <a:pt x="0" y="0"/>
                </a:lnTo>
                <a:close/>
              </a:path>
            </a:pathLst>
          </a:custGeom>
          <a:ln w="11858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022589" y="5408004"/>
            <a:ext cx="186055" cy="1462405"/>
          </a:xfrm>
          <a:custGeom>
            <a:avLst/>
            <a:gdLst/>
            <a:ahLst/>
            <a:cxnLst/>
            <a:rect l="l" t="t" r="r" b="b"/>
            <a:pathLst>
              <a:path w="186054" h="1462404">
                <a:moveTo>
                  <a:pt x="0" y="1461971"/>
                </a:moveTo>
                <a:lnTo>
                  <a:pt x="41725" y="1453637"/>
                </a:lnTo>
                <a:lnTo>
                  <a:pt x="75662" y="1430857"/>
                </a:lnTo>
                <a:lnTo>
                  <a:pt x="98472" y="1396962"/>
                </a:lnTo>
                <a:lnTo>
                  <a:pt x="106817" y="1355281"/>
                </a:lnTo>
                <a:lnTo>
                  <a:pt x="106817" y="845589"/>
                </a:lnTo>
                <a:lnTo>
                  <a:pt x="110835" y="805991"/>
                </a:lnTo>
                <a:lnTo>
                  <a:pt x="124126" y="774727"/>
                </a:lnTo>
                <a:lnTo>
                  <a:pt x="148543" y="754203"/>
                </a:lnTo>
                <a:lnTo>
                  <a:pt x="185942" y="746826"/>
                </a:lnTo>
                <a:lnTo>
                  <a:pt x="148543" y="739110"/>
                </a:lnTo>
                <a:lnTo>
                  <a:pt x="124126" y="717688"/>
                </a:lnTo>
                <a:lnTo>
                  <a:pt x="110835" y="685151"/>
                </a:lnTo>
                <a:lnTo>
                  <a:pt x="106817" y="644087"/>
                </a:lnTo>
                <a:lnTo>
                  <a:pt x="106817" y="104819"/>
                </a:lnTo>
                <a:lnTo>
                  <a:pt x="98472" y="64220"/>
                </a:lnTo>
                <a:lnTo>
                  <a:pt x="75662" y="30879"/>
                </a:lnTo>
                <a:lnTo>
                  <a:pt x="41725" y="8304"/>
                </a:lnTo>
                <a:lnTo>
                  <a:pt x="0" y="0"/>
                </a:lnTo>
              </a:path>
            </a:pathLst>
          </a:custGeom>
          <a:ln w="11873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22589" y="6881827"/>
            <a:ext cx="186055" cy="975994"/>
          </a:xfrm>
          <a:custGeom>
            <a:avLst/>
            <a:gdLst/>
            <a:ahLst/>
            <a:cxnLst/>
            <a:rect l="l" t="t" r="r" b="b"/>
            <a:pathLst>
              <a:path w="186054" h="975995">
                <a:moveTo>
                  <a:pt x="0" y="975929"/>
                </a:moveTo>
                <a:lnTo>
                  <a:pt x="41725" y="967591"/>
                </a:lnTo>
                <a:lnTo>
                  <a:pt x="75662" y="944805"/>
                </a:lnTo>
                <a:lnTo>
                  <a:pt x="98472" y="910908"/>
                </a:lnTo>
                <a:lnTo>
                  <a:pt x="106817" y="869239"/>
                </a:lnTo>
                <a:lnTo>
                  <a:pt x="106817" y="582776"/>
                </a:lnTo>
                <a:lnTo>
                  <a:pt x="110835" y="543178"/>
                </a:lnTo>
                <a:lnTo>
                  <a:pt x="124126" y="511914"/>
                </a:lnTo>
                <a:lnTo>
                  <a:pt x="148543" y="491390"/>
                </a:lnTo>
                <a:lnTo>
                  <a:pt x="185942" y="484014"/>
                </a:lnTo>
                <a:lnTo>
                  <a:pt x="148543" y="476325"/>
                </a:lnTo>
                <a:lnTo>
                  <a:pt x="124126" y="455112"/>
                </a:lnTo>
                <a:lnTo>
                  <a:pt x="110835" y="423160"/>
                </a:lnTo>
                <a:lnTo>
                  <a:pt x="106817" y="383250"/>
                </a:lnTo>
                <a:lnTo>
                  <a:pt x="106817" y="106689"/>
                </a:lnTo>
                <a:lnTo>
                  <a:pt x="98472" y="65009"/>
                </a:lnTo>
                <a:lnTo>
                  <a:pt x="75662" y="31113"/>
                </a:lnTo>
                <a:lnTo>
                  <a:pt x="41725" y="8333"/>
                </a:lnTo>
                <a:lnTo>
                  <a:pt x="0" y="0"/>
                </a:lnTo>
              </a:path>
            </a:pathLst>
          </a:custGeom>
          <a:ln w="11873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311393" y="1972658"/>
            <a:ext cx="150336" cy="177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493379" y="1976608"/>
            <a:ext cx="126862" cy="1698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649781" y="1976608"/>
            <a:ext cx="132665" cy="1738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883462" y="1976608"/>
            <a:ext cx="106817" cy="1738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015863" y="2024014"/>
            <a:ext cx="101015" cy="1264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150638" y="1988460"/>
            <a:ext cx="236581" cy="16197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252841" y="1713769"/>
            <a:ext cx="0" cy="170180"/>
          </a:xfrm>
          <a:custGeom>
            <a:avLst/>
            <a:gdLst/>
            <a:ahLst/>
            <a:cxnLst/>
            <a:rect l="l" t="t" r="r" b="b"/>
            <a:pathLst>
              <a:path h="170180">
                <a:moveTo>
                  <a:pt x="0" y="0"/>
                </a:moveTo>
                <a:lnTo>
                  <a:pt x="0" y="169871"/>
                </a:lnTo>
              </a:path>
            </a:pathLst>
          </a:custGeom>
          <a:ln w="33643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293411" y="1713769"/>
            <a:ext cx="399759" cy="17197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780260" y="1723777"/>
            <a:ext cx="340392" cy="16197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144390" y="1755381"/>
            <a:ext cx="201872" cy="13036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226124" y="1976608"/>
            <a:ext cx="255283" cy="17382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505171" y="1976608"/>
            <a:ext cx="120717" cy="17382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714956" y="1986352"/>
            <a:ext cx="340366" cy="16407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079086" y="2017956"/>
            <a:ext cx="201846" cy="13247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234041" y="2241291"/>
            <a:ext cx="470997" cy="17197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90151" y="2239184"/>
            <a:ext cx="59690" cy="170180"/>
          </a:xfrm>
          <a:custGeom>
            <a:avLst/>
            <a:gdLst/>
            <a:ahLst/>
            <a:cxnLst/>
            <a:rect l="l" t="t" r="r" b="b"/>
            <a:pathLst>
              <a:path w="59690" h="170180">
                <a:moveTo>
                  <a:pt x="37610" y="65314"/>
                </a:moveTo>
                <a:lnTo>
                  <a:pt x="17802" y="65314"/>
                </a:lnTo>
                <a:lnTo>
                  <a:pt x="17802" y="170134"/>
                </a:lnTo>
                <a:lnTo>
                  <a:pt x="37610" y="170134"/>
                </a:lnTo>
                <a:lnTo>
                  <a:pt x="37610" y="65314"/>
                </a:lnTo>
                <a:close/>
              </a:path>
              <a:path w="59690" h="170180">
                <a:moveTo>
                  <a:pt x="59369" y="47669"/>
                </a:moveTo>
                <a:lnTo>
                  <a:pt x="0" y="47669"/>
                </a:lnTo>
                <a:lnTo>
                  <a:pt x="0" y="65314"/>
                </a:lnTo>
                <a:lnTo>
                  <a:pt x="59369" y="65314"/>
                </a:lnTo>
                <a:lnTo>
                  <a:pt x="59369" y="47669"/>
                </a:lnTo>
                <a:close/>
              </a:path>
              <a:path w="59690" h="170180">
                <a:moveTo>
                  <a:pt x="59369" y="0"/>
                </a:moveTo>
                <a:lnTo>
                  <a:pt x="49479" y="0"/>
                </a:lnTo>
                <a:lnTo>
                  <a:pt x="36173" y="1514"/>
                </a:lnTo>
                <a:lnTo>
                  <a:pt x="26213" y="6189"/>
                </a:lnTo>
                <a:lnTo>
                  <a:pt x="19966" y="14221"/>
                </a:lnTo>
                <a:lnTo>
                  <a:pt x="17802" y="25809"/>
                </a:lnTo>
                <a:lnTo>
                  <a:pt x="17802" y="47669"/>
                </a:lnTo>
                <a:lnTo>
                  <a:pt x="37610" y="47669"/>
                </a:lnTo>
                <a:lnTo>
                  <a:pt x="37610" y="21859"/>
                </a:lnTo>
                <a:lnTo>
                  <a:pt x="41566" y="17908"/>
                </a:lnTo>
                <a:lnTo>
                  <a:pt x="59369" y="17908"/>
                </a:lnTo>
                <a:lnTo>
                  <a:pt x="59369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871279" y="2282903"/>
            <a:ext cx="184043" cy="13036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079086" y="2282903"/>
            <a:ext cx="166240" cy="12641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332390" y="2239184"/>
            <a:ext cx="57785" cy="170180"/>
          </a:xfrm>
          <a:custGeom>
            <a:avLst/>
            <a:gdLst/>
            <a:ahLst/>
            <a:cxnLst/>
            <a:rect l="l" t="t" r="r" b="b"/>
            <a:pathLst>
              <a:path w="57784" h="170180">
                <a:moveTo>
                  <a:pt x="37610" y="65314"/>
                </a:moveTo>
                <a:lnTo>
                  <a:pt x="15851" y="65314"/>
                </a:lnTo>
                <a:lnTo>
                  <a:pt x="15851" y="170134"/>
                </a:lnTo>
                <a:lnTo>
                  <a:pt x="37610" y="170134"/>
                </a:lnTo>
                <a:lnTo>
                  <a:pt x="37610" y="65314"/>
                </a:lnTo>
                <a:close/>
              </a:path>
              <a:path w="57784" h="170180">
                <a:moveTo>
                  <a:pt x="57391" y="47669"/>
                </a:moveTo>
                <a:lnTo>
                  <a:pt x="0" y="47669"/>
                </a:lnTo>
                <a:lnTo>
                  <a:pt x="0" y="65314"/>
                </a:lnTo>
                <a:lnTo>
                  <a:pt x="57391" y="65314"/>
                </a:lnTo>
                <a:lnTo>
                  <a:pt x="57391" y="47669"/>
                </a:lnTo>
                <a:close/>
              </a:path>
              <a:path w="57784" h="170180">
                <a:moveTo>
                  <a:pt x="57391" y="0"/>
                </a:moveTo>
                <a:lnTo>
                  <a:pt x="47500" y="0"/>
                </a:lnTo>
                <a:lnTo>
                  <a:pt x="34210" y="1514"/>
                </a:lnTo>
                <a:lnTo>
                  <a:pt x="24258" y="6189"/>
                </a:lnTo>
                <a:lnTo>
                  <a:pt x="18014" y="14221"/>
                </a:lnTo>
                <a:lnTo>
                  <a:pt x="15851" y="25809"/>
                </a:lnTo>
                <a:lnTo>
                  <a:pt x="15851" y="47669"/>
                </a:lnTo>
                <a:lnTo>
                  <a:pt x="37610" y="47669"/>
                </a:lnTo>
                <a:lnTo>
                  <a:pt x="37610" y="21859"/>
                </a:lnTo>
                <a:lnTo>
                  <a:pt x="39588" y="17908"/>
                </a:lnTo>
                <a:lnTo>
                  <a:pt x="57391" y="17908"/>
                </a:lnTo>
                <a:lnTo>
                  <a:pt x="57391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420468" y="2286853"/>
            <a:ext cx="0" cy="122555"/>
          </a:xfrm>
          <a:custGeom>
            <a:avLst/>
            <a:gdLst/>
            <a:ahLst/>
            <a:cxnLst/>
            <a:rect l="l" t="t" r="r" b="b"/>
            <a:pathLst>
              <a:path h="122555">
                <a:moveTo>
                  <a:pt x="0" y="0"/>
                </a:moveTo>
                <a:lnTo>
                  <a:pt x="0" y="122465"/>
                </a:lnTo>
              </a:path>
            </a:pathLst>
          </a:custGeom>
          <a:ln w="21759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409588" y="2241291"/>
            <a:ext cx="22225" cy="24130"/>
          </a:xfrm>
          <a:custGeom>
            <a:avLst/>
            <a:gdLst/>
            <a:ahLst/>
            <a:cxnLst/>
            <a:rect l="l" t="t" r="r" b="b"/>
            <a:pathLst>
              <a:path w="22225" h="24130">
                <a:moveTo>
                  <a:pt x="21759" y="0"/>
                </a:moveTo>
                <a:lnTo>
                  <a:pt x="0" y="0"/>
                </a:lnTo>
                <a:lnTo>
                  <a:pt x="0" y="23702"/>
                </a:lnTo>
                <a:lnTo>
                  <a:pt x="21759" y="23702"/>
                </a:lnTo>
                <a:lnTo>
                  <a:pt x="21759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472914" y="2241291"/>
            <a:ext cx="0" cy="168275"/>
          </a:xfrm>
          <a:custGeom>
            <a:avLst/>
            <a:gdLst/>
            <a:ahLst/>
            <a:cxnLst/>
            <a:rect l="l" t="t" r="r" b="b"/>
            <a:pathLst>
              <a:path h="168275">
                <a:moveTo>
                  <a:pt x="0" y="0"/>
                </a:moveTo>
                <a:lnTo>
                  <a:pt x="0" y="168027"/>
                </a:lnTo>
              </a:path>
            </a:pathLst>
          </a:custGeom>
          <a:ln w="19781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508520" y="2282903"/>
            <a:ext cx="112804" cy="13036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226124" y="3782245"/>
            <a:ext cx="340395" cy="16197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590257" y="3811742"/>
            <a:ext cx="201872" cy="13247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898986" y="3815693"/>
            <a:ext cx="0" cy="125095"/>
          </a:xfrm>
          <a:custGeom>
            <a:avLst/>
            <a:gdLst/>
            <a:ahLst/>
            <a:cxnLst/>
            <a:rect l="l" t="t" r="r" b="b"/>
            <a:pathLst>
              <a:path h="125095">
                <a:moveTo>
                  <a:pt x="0" y="0"/>
                </a:moveTo>
                <a:lnTo>
                  <a:pt x="0" y="124572"/>
                </a:lnTo>
              </a:path>
            </a:pathLst>
          </a:custGeom>
          <a:ln w="31676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883148" y="3770394"/>
            <a:ext cx="31750" cy="29845"/>
          </a:xfrm>
          <a:custGeom>
            <a:avLst/>
            <a:gdLst/>
            <a:ahLst/>
            <a:cxnLst/>
            <a:rect l="l" t="t" r="r" b="b"/>
            <a:pathLst>
              <a:path w="31750" h="29845">
                <a:moveTo>
                  <a:pt x="31676" y="0"/>
                </a:moveTo>
                <a:lnTo>
                  <a:pt x="0" y="0"/>
                </a:lnTo>
                <a:lnTo>
                  <a:pt x="0" y="29496"/>
                </a:lnTo>
                <a:lnTo>
                  <a:pt x="31676" y="29496"/>
                </a:lnTo>
                <a:lnTo>
                  <a:pt x="31676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948478" y="3811742"/>
            <a:ext cx="112804" cy="12852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085020" y="3811742"/>
            <a:ext cx="116761" cy="13247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223540" y="3811742"/>
            <a:ext cx="201872" cy="13247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449151" y="3811742"/>
            <a:ext cx="180113" cy="12852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651023" y="3811742"/>
            <a:ext cx="118739" cy="13247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791521" y="3782245"/>
            <a:ext cx="203850" cy="15986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252841" y="4078532"/>
            <a:ext cx="0" cy="125095"/>
          </a:xfrm>
          <a:custGeom>
            <a:avLst/>
            <a:gdLst/>
            <a:ahLst/>
            <a:cxnLst/>
            <a:rect l="l" t="t" r="r" b="b"/>
            <a:pathLst>
              <a:path h="125095">
                <a:moveTo>
                  <a:pt x="0" y="0"/>
                </a:moveTo>
                <a:lnTo>
                  <a:pt x="0" y="124572"/>
                </a:lnTo>
              </a:path>
            </a:pathLst>
          </a:custGeom>
          <a:ln w="33643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236019" y="4032970"/>
            <a:ext cx="33655" cy="32384"/>
          </a:xfrm>
          <a:custGeom>
            <a:avLst/>
            <a:gdLst/>
            <a:ahLst/>
            <a:cxnLst/>
            <a:rect l="l" t="t" r="r" b="b"/>
            <a:pathLst>
              <a:path w="33654" h="32385">
                <a:moveTo>
                  <a:pt x="33643" y="0"/>
                </a:moveTo>
                <a:lnTo>
                  <a:pt x="0" y="0"/>
                </a:lnTo>
                <a:lnTo>
                  <a:pt x="0" y="31867"/>
                </a:lnTo>
                <a:lnTo>
                  <a:pt x="33643" y="31867"/>
                </a:lnTo>
                <a:lnTo>
                  <a:pt x="33643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301328" y="4074582"/>
            <a:ext cx="112796" cy="12852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437889" y="4035077"/>
            <a:ext cx="122695" cy="17197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580366" y="4074582"/>
            <a:ext cx="255307" cy="13247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222167" y="4341371"/>
            <a:ext cx="178111" cy="126415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420060" y="4339264"/>
            <a:ext cx="71264" cy="12852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513084" y="4295809"/>
            <a:ext cx="253303" cy="173821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843586" y="4309767"/>
            <a:ext cx="186021" cy="159863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106779" y="4295809"/>
            <a:ext cx="59690" cy="172085"/>
          </a:xfrm>
          <a:custGeom>
            <a:avLst/>
            <a:gdLst/>
            <a:ahLst/>
            <a:cxnLst/>
            <a:rect l="l" t="t" r="r" b="b"/>
            <a:pathLst>
              <a:path w="59690" h="172085">
                <a:moveTo>
                  <a:pt x="37610" y="65314"/>
                </a:moveTo>
                <a:lnTo>
                  <a:pt x="17829" y="65314"/>
                </a:lnTo>
                <a:lnTo>
                  <a:pt x="17829" y="171978"/>
                </a:lnTo>
                <a:lnTo>
                  <a:pt x="37610" y="171978"/>
                </a:lnTo>
                <a:lnTo>
                  <a:pt x="37610" y="65314"/>
                </a:lnTo>
                <a:close/>
              </a:path>
              <a:path w="59690" h="172085">
                <a:moveTo>
                  <a:pt x="59369" y="47405"/>
                </a:moveTo>
                <a:lnTo>
                  <a:pt x="0" y="47405"/>
                </a:lnTo>
                <a:lnTo>
                  <a:pt x="0" y="65314"/>
                </a:lnTo>
                <a:lnTo>
                  <a:pt x="59369" y="65314"/>
                </a:lnTo>
                <a:lnTo>
                  <a:pt x="59369" y="47405"/>
                </a:lnTo>
                <a:close/>
              </a:path>
              <a:path w="59690" h="172085">
                <a:moveTo>
                  <a:pt x="59369" y="0"/>
                </a:moveTo>
                <a:lnTo>
                  <a:pt x="49479" y="0"/>
                </a:lnTo>
                <a:lnTo>
                  <a:pt x="36188" y="1543"/>
                </a:lnTo>
                <a:lnTo>
                  <a:pt x="26236" y="6419"/>
                </a:lnTo>
                <a:lnTo>
                  <a:pt x="19992" y="14999"/>
                </a:lnTo>
                <a:lnTo>
                  <a:pt x="17829" y="27653"/>
                </a:lnTo>
                <a:lnTo>
                  <a:pt x="17829" y="47405"/>
                </a:lnTo>
                <a:lnTo>
                  <a:pt x="37610" y="47405"/>
                </a:lnTo>
                <a:lnTo>
                  <a:pt x="37610" y="23702"/>
                </a:lnTo>
                <a:lnTo>
                  <a:pt x="41566" y="17908"/>
                </a:lnTo>
                <a:lnTo>
                  <a:pt x="59369" y="17908"/>
                </a:lnTo>
                <a:lnTo>
                  <a:pt x="59369" y="0"/>
                </a:lnTo>
                <a:close/>
              </a:path>
              <a:path w="59690" h="172085">
                <a:moveTo>
                  <a:pt x="59369" y="17908"/>
                </a:moveTo>
                <a:lnTo>
                  <a:pt x="53435" y="17908"/>
                </a:lnTo>
                <a:lnTo>
                  <a:pt x="55413" y="19752"/>
                </a:lnTo>
                <a:lnTo>
                  <a:pt x="59369" y="19752"/>
                </a:lnTo>
                <a:lnTo>
                  <a:pt x="59369" y="17908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195847" y="4343215"/>
            <a:ext cx="0" cy="125095"/>
          </a:xfrm>
          <a:custGeom>
            <a:avLst/>
            <a:gdLst/>
            <a:ahLst/>
            <a:cxnLst/>
            <a:rect l="l" t="t" r="r" b="b"/>
            <a:pathLst>
              <a:path h="125095">
                <a:moveTo>
                  <a:pt x="0" y="0"/>
                </a:moveTo>
                <a:lnTo>
                  <a:pt x="0" y="124572"/>
                </a:lnTo>
              </a:path>
            </a:pathLst>
          </a:custGeom>
          <a:ln w="19781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185957" y="4297916"/>
            <a:ext cx="20320" cy="24130"/>
          </a:xfrm>
          <a:custGeom>
            <a:avLst/>
            <a:gdLst/>
            <a:ahLst/>
            <a:cxnLst/>
            <a:rect l="l" t="t" r="r" b="b"/>
            <a:pathLst>
              <a:path w="20320" h="24129">
                <a:moveTo>
                  <a:pt x="19781" y="0"/>
                </a:moveTo>
                <a:lnTo>
                  <a:pt x="0" y="0"/>
                </a:lnTo>
                <a:lnTo>
                  <a:pt x="0" y="23702"/>
                </a:lnTo>
                <a:lnTo>
                  <a:pt x="19781" y="23702"/>
                </a:lnTo>
                <a:lnTo>
                  <a:pt x="19781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249282" y="4297916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69871"/>
                </a:lnTo>
              </a:path>
            </a:pathLst>
          </a:custGeom>
          <a:ln w="19781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284915" y="4341371"/>
            <a:ext cx="112804" cy="128259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252841" y="5852566"/>
            <a:ext cx="0" cy="168275"/>
          </a:xfrm>
          <a:custGeom>
            <a:avLst/>
            <a:gdLst/>
            <a:ahLst/>
            <a:cxnLst/>
            <a:rect l="l" t="t" r="r" b="b"/>
            <a:pathLst>
              <a:path h="168275">
                <a:moveTo>
                  <a:pt x="0" y="0"/>
                </a:moveTo>
                <a:lnTo>
                  <a:pt x="0" y="167922"/>
                </a:lnTo>
              </a:path>
            </a:pathLst>
          </a:custGeom>
          <a:ln w="33643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293411" y="5852566"/>
            <a:ext cx="399759" cy="171872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780260" y="5862573"/>
            <a:ext cx="340392" cy="161864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144390" y="5892070"/>
            <a:ext cx="201872" cy="132367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226124" y="6115326"/>
            <a:ext cx="255283" cy="171872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505171" y="6115326"/>
            <a:ext cx="120717" cy="171872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714956" y="6125202"/>
            <a:ext cx="340366" cy="161996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079086" y="6156806"/>
            <a:ext cx="201846" cy="130392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234041" y="6380035"/>
            <a:ext cx="470997" cy="171872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790151" y="6376085"/>
            <a:ext cx="59690" cy="172085"/>
          </a:xfrm>
          <a:custGeom>
            <a:avLst/>
            <a:gdLst/>
            <a:ahLst/>
            <a:cxnLst/>
            <a:rect l="l" t="t" r="r" b="b"/>
            <a:pathLst>
              <a:path w="59690" h="172084">
                <a:moveTo>
                  <a:pt x="37610" y="65209"/>
                </a:moveTo>
                <a:lnTo>
                  <a:pt x="17802" y="65209"/>
                </a:lnTo>
                <a:lnTo>
                  <a:pt x="17802" y="171872"/>
                </a:lnTo>
                <a:lnTo>
                  <a:pt x="37610" y="171872"/>
                </a:lnTo>
                <a:lnTo>
                  <a:pt x="37610" y="65209"/>
                </a:lnTo>
                <a:close/>
              </a:path>
              <a:path w="59690" h="172084">
                <a:moveTo>
                  <a:pt x="59369" y="49381"/>
                </a:moveTo>
                <a:lnTo>
                  <a:pt x="0" y="49381"/>
                </a:lnTo>
                <a:lnTo>
                  <a:pt x="0" y="65209"/>
                </a:lnTo>
                <a:lnTo>
                  <a:pt x="59369" y="65209"/>
                </a:lnTo>
                <a:lnTo>
                  <a:pt x="59369" y="49381"/>
                </a:lnTo>
                <a:close/>
              </a:path>
              <a:path w="59690" h="172084">
                <a:moveTo>
                  <a:pt x="55413" y="0"/>
                </a:moveTo>
                <a:lnTo>
                  <a:pt x="49479" y="0"/>
                </a:lnTo>
                <a:lnTo>
                  <a:pt x="36173" y="1820"/>
                </a:lnTo>
                <a:lnTo>
                  <a:pt x="26213" y="7160"/>
                </a:lnTo>
                <a:lnTo>
                  <a:pt x="19966" y="15832"/>
                </a:lnTo>
                <a:lnTo>
                  <a:pt x="17802" y="27653"/>
                </a:lnTo>
                <a:lnTo>
                  <a:pt x="17802" y="49381"/>
                </a:lnTo>
                <a:lnTo>
                  <a:pt x="37610" y="49381"/>
                </a:lnTo>
                <a:lnTo>
                  <a:pt x="37610" y="23702"/>
                </a:lnTo>
                <a:lnTo>
                  <a:pt x="41566" y="19752"/>
                </a:lnTo>
                <a:lnTo>
                  <a:pt x="59369" y="19752"/>
                </a:lnTo>
                <a:lnTo>
                  <a:pt x="59369" y="1975"/>
                </a:lnTo>
                <a:lnTo>
                  <a:pt x="55413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871279" y="6421515"/>
            <a:ext cx="184043" cy="130392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079086" y="6421515"/>
            <a:ext cx="166240" cy="126442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332390" y="6376085"/>
            <a:ext cx="57785" cy="172085"/>
          </a:xfrm>
          <a:custGeom>
            <a:avLst/>
            <a:gdLst/>
            <a:ahLst/>
            <a:cxnLst/>
            <a:rect l="l" t="t" r="r" b="b"/>
            <a:pathLst>
              <a:path w="57784" h="172084">
                <a:moveTo>
                  <a:pt x="37610" y="65209"/>
                </a:moveTo>
                <a:lnTo>
                  <a:pt x="15851" y="65209"/>
                </a:lnTo>
                <a:lnTo>
                  <a:pt x="15851" y="171872"/>
                </a:lnTo>
                <a:lnTo>
                  <a:pt x="37610" y="171872"/>
                </a:lnTo>
                <a:lnTo>
                  <a:pt x="37610" y="65209"/>
                </a:lnTo>
                <a:close/>
              </a:path>
              <a:path w="57784" h="172084">
                <a:moveTo>
                  <a:pt x="57391" y="49381"/>
                </a:moveTo>
                <a:lnTo>
                  <a:pt x="0" y="49381"/>
                </a:lnTo>
                <a:lnTo>
                  <a:pt x="0" y="65209"/>
                </a:lnTo>
                <a:lnTo>
                  <a:pt x="57391" y="65209"/>
                </a:lnTo>
                <a:lnTo>
                  <a:pt x="57391" y="49381"/>
                </a:lnTo>
                <a:close/>
              </a:path>
              <a:path w="57784" h="172084">
                <a:moveTo>
                  <a:pt x="53435" y="0"/>
                </a:moveTo>
                <a:lnTo>
                  <a:pt x="47500" y="0"/>
                </a:lnTo>
                <a:lnTo>
                  <a:pt x="34210" y="1820"/>
                </a:lnTo>
                <a:lnTo>
                  <a:pt x="24258" y="7160"/>
                </a:lnTo>
                <a:lnTo>
                  <a:pt x="18014" y="15832"/>
                </a:lnTo>
                <a:lnTo>
                  <a:pt x="15851" y="27653"/>
                </a:lnTo>
                <a:lnTo>
                  <a:pt x="15851" y="49381"/>
                </a:lnTo>
                <a:lnTo>
                  <a:pt x="37610" y="49381"/>
                </a:lnTo>
                <a:lnTo>
                  <a:pt x="37610" y="23702"/>
                </a:lnTo>
                <a:lnTo>
                  <a:pt x="39588" y="19752"/>
                </a:lnTo>
                <a:lnTo>
                  <a:pt x="57391" y="19752"/>
                </a:lnTo>
                <a:lnTo>
                  <a:pt x="57391" y="1975"/>
                </a:lnTo>
                <a:lnTo>
                  <a:pt x="53435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420468" y="6425466"/>
            <a:ext cx="0" cy="122555"/>
          </a:xfrm>
          <a:custGeom>
            <a:avLst/>
            <a:gdLst/>
            <a:ahLst/>
            <a:cxnLst/>
            <a:rect l="l" t="t" r="r" b="b"/>
            <a:pathLst>
              <a:path h="122554">
                <a:moveTo>
                  <a:pt x="0" y="0"/>
                </a:moveTo>
                <a:lnTo>
                  <a:pt x="0" y="122491"/>
                </a:lnTo>
              </a:path>
            </a:pathLst>
          </a:custGeom>
          <a:ln w="21759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409588" y="6380035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21759" y="0"/>
                </a:moveTo>
                <a:lnTo>
                  <a:pt x="0" y="0"/>
                </a:lnTo>
                <a:lnTo>
                  <a:pt x="0" y="21727"/>
                </a:lnTo>
                <a:lnTo>
                  <a:pt x="21759" y="21727"/>
                </a:lnTo>
                <a:lnTo>
                  <a:pt x="21759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472914" y="6380035"/>
            <a:ext cx="0" cy="168275"/>
          </a:xfrm>
          <a:custGeom>
            <a:avLst/>
            <a:gdLst/>
            <a:ahLst/>
            <a:cxnLst/>
            <a:rect l="l" t="t" r="r" b="b"/>
            <a:pathLst>
              <a:path h="168275">
                <a:moveTo>
                  <a:pt x="0" y="0"/>
                </a:moveTo>
                <a:lnTo>
                  <a:pt x="0" y="167922"/>
                </a:lnTo>
              </a:path>
            </a:pathLst>
          </a:custGeom>
          <a:ln w="19781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508520" y="6421515"/>
            <a:ext cx="112804" cy="130392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566519" y="3149904"/>
            <a:ext cx="413609" cy="171978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045432" y="3145953"/>
            <a:ext cx="283001" cy="175928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389781" y="3144110"/>
            <a:ext cx="304044" cy="177772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566519" y="4914193"/>
            <a:ext cx="413609" cy="171978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045432" y="4912086"/>
            <a:ext cx="283001" cy="174084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389781" y="4910242"/>
            <a:ext cx="304044" cy="177772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566519" y="7310508"/>
            <a:ext cx="413609" cy="171872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045432" y="7308532"/>
            <a:ext cx="283001" cy="173847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389781" y="7306557"/>
            <a:ext cx="304044" cy="177798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1323262" y="3118300"/>
            <a:ext cx="285111" cy="178035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1697256" y="3122250"/>
            <a:ext cx="108927" cy="171978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1832031" y="3167813"/>
            <a:ext cx="98905" cy="126415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1966542" y="3134102"/>
            <a:ext cx="239482" cy="160126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1323262" y="4882589"/>
            <a:ext cx="285111" cy="177772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1697256" y="4886539"/>
            <a:ext cx="108927" cy="171978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1832031" y="4932102"/>
            <a:ext cx="98905" cy="126415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1966542" y="4898390"/>
            <a:ext cx="239482" cy="160126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1323262" y="7278903"/>
            <a:ext cx="285111" cy="177798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1697256" y="7284829"/>
            <a:ext cx="108927" cy="171872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1832031" y="7330286"/>
            <a:ext cx="98905" cy="126415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1966542" y="7296680"/>
            <a:ext cx="239482" cy="160021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1311393" y="4041134"/>
            <a:ext cx="150336" cy="177772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1493379" y="4046928"/>
            <a:ext cx="126862" cy="168027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1649781" y="4046928"/>
            <a:ext cx="132665" cy="171978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1883462" y="4046928"/>
            <a:ext cx="106817" cy="171978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2015863" y="4092490"/>
            <a:ext cx="101015" cy="1264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2150638" y="4056936"/>
            <a:ext cx="236581" cy="161970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1311393" y="6065918"/>
            <a:ext cx="150336" cy="177798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1493379" y="6071844"/>
            <a:ext cx="126862" cy="167922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1649781" y="6071844"/>
            <a:ext cx="132665" cy="171872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1883462" y="6071844"/>
            <a:ext cx="106817" cy="171872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2015863" y="6117301"/>
            <a:ext cx="101015" cy="126415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2150638" y="6081747"/>
            <a:ext cx="236581" cy="161970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9071174" y="706394"/>
            <a:ext cx="77172" cy="79009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9071174" y="943423"/>
            <a:ext cx="77172" cy="79009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9071174" y="1180453"/>
            <a:ext cx="77172" cy="79009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9071174" y="7940716"/>
            <a:ext cx="77172" cy="77034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9071174" y="8177772"/>
            <a:ext cx="77172" cy="77060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9071174" y="8414843"/>
            <a:ext cx="77172" cy="77047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 txBox="1">
            <a:spLocks noGrp="1"/>
          </p:cNvSpPr>
          <p:nvPr>
            <p:ph type="sldNum" sz="quarter" idx="4294967295"/>
          </p:nvPr>
        </p:nvSpPr>
        <p:spPr>
          <a:xfrm>
            <a:off x="387604" y="8435051"/>
            <a:ext cx="349884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35"/>
              </a:lnSpc>
            </a:pPr>
            <a:fld id="{81D60167-4931-47E6-BA6A-407CBD079E47}" type="slidenum">
              <a:rPr spc="125" dirty="0"/>
              <a:t>49</a:t>
            </a:fld>
            <a:endParaRPr spc="1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2280" y="457200"/>
            <a:ext cx="12645441" cy="8899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2404745" algn="l"/>
              </a:tabLst>
            </a:pPr>
            <a:r>
              <a:rPr sz="5700" b="1" spc="-5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Process</a:t>
            </a:r>
            <a:r>
              <a:rPr lang="en-IN" sz="5700" b="1" spc="-5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in memory</a:t>
            </a:r>
            <a:endParaRPr sz="57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00" y="1373624"/>
            <a:ext cx="8686800" cy="511794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690"/>
              </a:spcBef>
              <a:buClr>
                <a:srgbClr val="D24717"/>
              </a:buClr>
              <a:buSzPct val="85135"/>
              <a:buFont typeface="Arial" pitchFamily="34" charset="0"/>
              <a:buChar char="•"/>
              <a:tabLst>
                <a:tab pos="404495" algn="l"/>
                <a:tab pos="405130" algn="l"/>
              </a:tabLst>
            </a:pPr>
            <a:r>
              <a:rPr sz="3700" spc="-215" dirty="0">
                <a:latin typeface="Times New Roman"/>
                <a:cs typeface="Times New Roman"/>
              </a:rPr>
              <a:t>In </a:t>
            </a:r>
            <a:r>
              <a:rPr sz="3700" spc="-175" dirty="0">
                <a:latin typeface="Times New Roman"/>
                <a:cs typeface="Times New Roman"/>
              </a:rPr>
              <a:t>memory, </a:t>
            </a:r>
            <a:r>
              <a:rPr sz="3700" spc="-295" dirty="0">
                <a:latin typeface="Times New Roman"/>
                <a:cs typeface="Times New Roman"/>
              </a:rPr>
              <a:t>a </a:t>
            </a:r>
            <a:r>
              <a:rPr lang="en-IN" sz="3700" spc="-295" dirty="0" smtClean="0">
                <a:latin typeface="Times New Roman"/>
                <a:cs typeface="Times New Roman"/>
              </a:rPr>
              <a:t> </a:t>
            </a:r>
            <a:r>
              <a:rPr sz="3700" spc="-180" dirty="0" smtClean="0">
                <a:latin typeface="Times New Roman"/>
                <a:cs typeface="Times New Roman"/>
              </a:rPr>
              <a:t>process </a:t>
            </a:r>
            <a:r>
              <a:rPr sz="3700" spc="-190" dirty="0">
                <a:latin typeface="Times New Roman"/>
                <a:cs typeface="Times New Roman"/>
              </a:rPr>
              <a:t>consists </a:t>
            </a:r>
            <a:r>
              <a:rPr sz="3700" spc="-220" dirty="0">
                <a:latin typeface="Times New Roman"/>
                <a:cs typeface="Times New Roman"/>
              </a:rPr>
              <a:t>of </a:t>
            </a:r>
            <a:r>
              <a:rPr sz="3700" b="1" spc="25" dirty="0">
                <a:latin typeface="Times New Roman"/>
                <a:cs typeface="Times New Roman"/>
              </a:rPr>
              <a:t>multiple</a:t>
            </a:r>
            <a:r>
              <a:rPr sz="3700" b="1" spc="-85" dirty="0">
                <a:latin typeface="Times New Roman"/>
                <a:cs typeface="Times New Roman"/>
              </a:rPr>
              <a:t> </a:t>
            </a:r>
            <a:r>
              <a:rPr sz="3700" b="1" spc="-75" dirty="0">
                <a:latin typeface="Times New Roman"/>
                <a:cs typeface="Times New Roman"/>
              </a:rPr>
              <a:t>parts:</a:t>
            </a:r>
            <a:endParaRPr sz="3700" dirty="0">
              <a:latin typeface="Times New Roman"/>
              <a:cs typeface="Times New Roman"/>
            </a:endParaRPr>
          </a:p>
          <a:p>
            <a:pPr lvl="1" indent="-457200">
              <a:lnSpc>
                <a:spcPct val="100000"/>
              </a:lnSpc>
              <a:spcBef>
                <a:spcPts val="540"/>
              </a:spcBef>
              <a:buClr>
                <a:srgbClr val="9B2C1F"/>
              </a:buClr>
              <a:buSzPct val="85294"/>
              <a:buFont typeface="Arial" pitchFamily="34" charset="0"/>
              <a:buChar char="•"/>
              <a:tabLst>
                <a:tab pos="796925" algn="l"/>
              </a:tabLst>
            </a:pPr>
            <a:r>
              <a:rPr sz="3400" b="1" spc="-75" dirty="0">
                <a:latin typeface="Times New Roman"/>
                <a:cs typeface="Times New Roman"/>
              </a:rPr>
              <a:t>Program </a:t>
            </a:r>
            <a:r>
              <a:rPr sz="3400" b="1" spc="95" dirty="0">
                <a:latin typeface="Times New Roman"/>
                <a:cs typeface="Times New Roman"/>
              </a:rPr>
              <a:t>code</a:t>
            </a:r>
            <a:r>
              <a:rPr sz="3400" spc="95" dirty="0">
                <a:latin typeface="Times New Roman"/>
                <a:cs typeface="Times New Roman"/>
              </a:rPr>
              <a:t>, </a:t>
            </a:r>
            <a:r>
              <a:rPr sz="3400" spc="-204" dirty="0">
                <a:latin typeface="Times New Roman"/>
                <a:cs typeface="Times New Roman"/>
              </a:rPr>
              <a:t>also </a:t>
            </a:r>
            <a:r>
              <a:rPr sz="3400" spc="-175" dirty="0">
                <a:latin typeface="Times New Roman"/>
                <a:cs typeface="Times New Roman"/>
              </a:rPr>
              <a:t>called </a:t>
            </a:r>
            <a:r>
              <a:rPr lang="en-IN" sz="3400" spc="-175" dirty="0" smtClean="0">
                <a:latin typeface="Times New Roman"/>
                <a:cs typeface="Times New Roman"/>
              </a:rPr>
              <a:t>  </a:t>
            </a:r>
            <a:r>
              <a:rPr sz="3400" b="1" spc="75" dirty="0" smtClean="0">
                <a:latin typeface="Times New Roman"/>
                <a:cs typeface="Times New Roman"/>
              </a:rPr>
              <a:t>text</a:t>
            </a:r>
            <a:r>
              <a:rPr sz="3400" b="1" spc="-180" dirty="0" smtClean="0">
                <a:latin typeface="Times New Roman"/>
                <a:cs typeface="Times New Roman"/>
              </a:rPr>
              <a:t> </a:t>
            </a:r>
            <a:r>
              <a:rPr sz="3400" b="1" spc="40" dirty="0">
                <a:latin typeface="Times New Roman"/>
                <a:cs typeface="Times New Roman"/>
              </a:rPr>
              <a:t>section</a:t>
            </a:r>
            <a:endParaRPr sz="3400" dirty="0">
              <a:latin typeface="Times New Roman"/>
              <a:cs typeface="Times New Roman"/>
            </a:endParaRPr>
          </a:p>
          <a:p>
            <a:pPr lvl="1" indent="-457200">
              <a:lnSpc>
                <a:spcPct val="100000"/>
              </a:lnSpc>
              <a:spcBef>
                <a:spcPts val="505"/>
              </a:spcBef>
              <a:buClr>
                <a:srgbClr val="9B2C1F"/>
              </a:buClr>
              <a:buSzPct val="85294"/>
              <a:buFont typeface="Arial" pitchFamily="34" charset="0"/>
              <a:buChar char="•"/>
              <a:tabLst>
                <a:tab pos="796925" algn="l"/>
              </a:tabLst>
            </a:pPr>
            <a:r>
              <a:rPr sz="3400" b="1" spc="-70" dirty="0">
                <a:latin typeface="Times New Roman"/>
                <a:cs typeface="Times New Roman"/>
              </a:rPr>
              <a:t>Stack </a:t>
            </a:r>
            <a:r>
              <a:rPr sz="3400" spc="-165" dirty="0">
                <a:latin typeface="Times New Roman"/>
                <a:cs typeface="Times New Roman"/>
              </a:rPr>
              <a:t>containing </a:t>
            </a:r>
            <a:r>
              <a:rPr sz="3400" spc="-114" dirty="0">
                <a:latin typeface="Times New Roman"/>
                <a:cs typeface="Times New Roman"/>
              </a:rPr>
              <a:t>temporary</a:t>
            </a:r>
            <a:r>
              <a:rPr sz="3400" spc="-20" dirty="0">
                <a:latin typeface="Times New Roman"/>
                <a:cs typeface="Times New Roman"/>
              </a:rPr>
              <a:t> </a:t>
            </a:r>
            <a:r>
              <a:rPr sz="3400" spc="-170" dirty="0">
                <a:latin typeface="Times New Roman"/>
                <a:cs typeface="Times New Roman"/>
              </a:rPr>
              <a:t>data</a:t>
            </a:r>
            <a:endParaRPr sz="3400" dirty="0">
              <a:latin typeface="Times New Roman"/>
              <a:cs typeface="Times New Roman"/>
            </a:endParaRPr>
          </a:p>
          <a:p>
            <a:pPr marL="2118994" lvl="2" indent="-342900">
              <a:spcBef>
                <a:spcPts val="560"/>
              </a:spcBef>
              <a:buFont typeface="Arial" pitchFamily="34" charset="0"/>
              <a:buChar char="•"/>
              <a:tabLst>
                <a:tab pos="1187450" algn="l"/>
              </a:tabLst>
            </a:pPr>
            <a:r>
              <a:rPr sz="2900" spc="-130" dirty="0" smtClean="0">
                <a:latin typeface="Times New Roman"/>
                <a:cs typeface="Times New Roman"/>
              </a:rPr>
              <a:t>Function </a:t>
            </a:r>
            <a:r>
              <a:rPr sz="2900" spc="-85" dirty="0">
                <a:latin typeface="Times New Roman"/>
                <a:cs typeface="Times New Roman"/>
              </a:rPr>
              <a:t>parameters, </a:t>
            </a:r>
            <a:r>
              <a:rPr sz="2900" spc="-35" dirty="0">
                <a:latin typeface="Times New Roman"/>
                <a:cs typeface="Times New Roman"/>
              </a:rPr>
              <a:t>return </a:t>
            </a:r>
            <a:r>
              <a:rPr sz="2900" spc="-125" dirty="0">
                <a:latin typeface="Times New Roman"/>
                <a:cs typeface="Times New Roman"/>
              </a:rPr>
              <a:t>addresses, </a:t>
            </a:r>
            <a:r>
              <a:rPr sz="2900" spc="-155" dirty="0">
                <a:latin typeface="Times New Roman"/>
                <a:cs typeface="Times New Roman"/>
              </a:rPr>
              <a:t>local</a:t>
            </a:r>
            <a:r>
              <a:rPr sz="2900" spc="-280" dirty="0">
                <a:latin typeface="Times New Roman"/>
                <a:cs typeface="Times New Roman"/>
              </a:rPr>
              <a:t> </a:t>
            </a:r>
            <a:r>
              <a:rPr sz="2900" spc="-165" dirty="0">
                <a:latin typeface="Times New Roman"/>
                <a:cs typeface="Times New Roman"/>
              </a:rPr>
              <a:t>variables</a:t>
            </a:r>
            <a:endParaRPr sz="2900" dirty="0">
              <a:latin typeface="Times New Roman"/>
              <a:cs typeface="Times New Roman"/>
            </a:endParaRPr>
          </a:p>
          <a:p>
            <a:pPr lvl="1" indent="-457200">
              <a:spcBef>
                <a:spcPts val="434"/>
              </a:spcBef>
              <a:buClr>
                <a:srgbClr val="9B2C1F"/>
              </a:buClr>
              <a:buSzPct val="85294"/>
              <a:buFont typeface="Arial" pitchFamily="34" charset="0"/>
              <a:buChar char="•"/>
              <a:tabLst>
                <a:tab pos="796925" algn="l"/>
              </a:tabLst>
            </a:pPr>
            <a:r>
              <a:rPr sz="3400" b="1" spc="-75" dirty="0">
                <a:latin typeface="Times New Roman"/>
                <a:cs typeface="Times New Roman"/>
              </a:rPr>
              <a:t>Data </a:t>
            </a:r>
            <a:r>
              <a:rPr sz="3400" b="1" spc="40" dirty="0">
                <a:latin typeface="Times New Roman"/>
                <a:cs typeface="Times New Roman"/>
              </a:rPr>
              <a:t>section </a:t>
            </a:r>
            <a:r>
              <a:rPr sz="3400" spc="-160" dirty="0">
                <a:latin typeface="Times New Roman"/>
                <a:cs typeface="Times New Roman"/>
              </a:rPr>
              <a:t>containing </a:t>
            </a:r>
            <a:r>
              <a:rPr sz="3400" spc="-195" dirty="0">
                <a:latin typeface="Times New Roman"/>
                <a:cs typeface="Times New Roman"/>
              </a:rPr>
              <a:t>global</a:t>
            </a:r>
            <a:r>
              <a:rPr sz="3400" spc="-160" dirty="0">
                <a:latin typeface="Times New Roman"/>
                <a:cs typeface="Times New Roman"/>
              </a:rPr>
              <a:t> </a:t>
            </a:r>
            <a:r>
              <a:rPr sz="3400" spc="-190" dirty="0">
                <a:latin typeface="Times New Roman"/>
                <a:cs typeface="Times New Roman"/>
              </a:rPr>
              <a:t>variables</a:t>
            </a:r>
            <a:endParaRPr sz="3400" dirty="0">
              <a:latin typeface="Times New Roman"/>
              <a:cs typeface="Times New Roman"/>
            </a:endParaRPr>
          </a:p>
          <a:p>
            <a:pPr marR="2069464" indent="-457200">
              <a:lnSpc>
                <a:spcPct val="112100"/>
              </a:lnSpc>
              <a:spcBef>
                <a:spcPts val="10"/>
              </a:spcBef>
              <a:buClr>
                <a:srgbClr val="9B2C1F"/>
              </a:buClr>
              <a:buSzPct val="85294"/>
              <a:buFont typeface="Arial" pitchFamily="34" charset="0"/>
              <a:buChar char="•"/>
              <a:tabLst>
                <a:tab pos="796925" algn="l"/>
              </a:tabLst>
            </a:pPr>
            <a:r>
              <a:rPr sz="3400" b="1" spc="-20" dirty="0">
                <a:latin typeface="Times New Roman"/>
                <a:cs typeface="Times New Roman"/>
              </a:rPr>
              <a:t>Heap </a:t>
            </a:r>
            <a:r>
              <a:rPr sz="3400" spc="-165" dirty="0">
                <a:latin typeface="Times New Roman"/>
                <a:cs typeface="Times New Roman"/>
              </a:rPr>
              <a:t>containing </a:t>
            </a:r>
            <a:r>
              <a:rPr sz="3400" spc="-150" dirty="0">
                <a:latin typeface="Times New Roman"/>
                <a:cs typeface="Times New Roman"/>
              </a:rPr>
              <a:t>memory </a:t>
            </a:r>
            <a:r>
              <a:rPr sz="3400" spc="-265" dirty="0">
                <a:latin typeface="Times New Roman"/>
                <a:cs typeface="Times New Roman"/>
              </a:rPr>
              <a:t>dynamically  </a:t>
            </a:r>
            <a:r>
              <a:rPr lang="en-IN" sz="3400" spc="-265" dirty="0" smtClean="0">
                <a:latin typeface="Times New Roman"/>
                <a:cs typeface="Times New Roman"/>
              </a:rPr>
              <a:t>                   </a:t>
            </a:r>
          </a:p>
          <a:p>
            <a:pPr marR="2069464">
              <a:lnSpc>
                <a:spcPct val="112100"/>
              </a:lnSpc>
              <a:spcBef>
                <a:spcPts val="10"/>
              </a:spcBef>
              <a:buClr>
                <a:srgbClr val="9B2C1F"/>
              </a:buClr>
              <a:buSzPct val="85294"/>
              <a:tabLst>
                <a:tab pos="796925" algn="l"/>
              </a:tabLst>
            </a:pPr>
            <a:r>
              <a:rPr lang="en-IN" sz="3400" spc="-265" dirty="0" smtClean="0">
                <a:latin typeface="Times New Roman"/>
                <a:cs typeface="Times New Roman"/>
              </a:rPr>
              <a:t>                             a</a:t>
            </a:r>
            <a:r>
              <a:rPr sz="3400" spc="-160" dirty="0" err="1" smtClean="0">
                <a:latin typeface="Times New Roman"/>
                <a:cs typeface="Times New Roman"/>
              </a:rPr>
              <a:t>llocated</a:t>
            </a:r>
            <a:r>
              <a:rPr sz="3400" spc="-160" dirty="0" smtClean="0">
                <a:latin typeface="Times New Roman"/>
                <a:cs typeface="Times New Roman"/>
              </a:rPr>
              <a:t> </a:t>
            </a:r>
            <a:r>
              <a:rPr sz="3400" spc="-130" dirty="0">
                <a:latin typeface="Times New Roman"/>
                <a:cs typeface="Times New Roman"/>
              </a:rPr>
              <a:t>during </a:t>
            </a:r>
            <a:r>
              <a:rPr sz="3400" spc="-65" dirty="0">
                <a:latin typeface="Times New Roman"/>
                <a:cs typeface="Times New Roman"/>
              </a:rPr>
              <a:t>run</a:t>
            </a:r>
            <a:r>
              <a:rPr sz="3400" spc="55" dirty="0">
                <a:latin typeface="Times New Roman"/>
                <a:cs typeface="Times New Roman"/>
              </a:rPr>
              <a:t> </a:t>
            </a:r>
            <a:r>
              <a:rPr sz="3400" spc="-114" dirty="0" smtClean="0">
                <a:latin typeface="Times New Roman"/>
                <a:cs typeface="Times New Roman"/>
              </a:rPr>
              <a:t>time</a:t>
            </a:r>
            <a:r>
              <a:rPr lang="en-IN" sz="3400" spc="-114" dirty="0" smtClean="0">
                <a:latin typeface="Times New Roman"/>
                <a:cs typeface="Times New Roman"/>
              </a:rPr>
              <a:t>           </a:t>
            </a:r>
            <a:endParaRPr sz="3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81474" y="2569124"/>
            <a:ext cx="4306052" cy="60230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62280" y="8435051"/>
            <a:ext cx="200660" cy="314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35"/>
              </a:lnSpc>
            </a:pPr>
            <a:fld id="{81D60167-4931-47E6-BA6A-407CBD079E47}" type="slidenum">
              <a:rPr sz="2000" spc="125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fld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2592" y="-27305"/>
            <a:ext cx="10170795" cy="16286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864995" algn="l"/>
                <a:tab pos="7243445" algn="l"/>
              </a:tabLst>
            </a:pPr>
            <a:r>
              <a:rPr lang="en-IN" sz="5400" b="1" spc="-535" dirty="0">
                <a:latin typeface="Arial"/>
                <a:cs typeface="Arial"/>
              </a:rPr>
              <a:t>CPU</a:t>
            </a:r>
            <a:r>
              <a:rPr lang="en-IN" sz="5400" b="1" spc="-165" dirty="0">
                <a:latin typeface="Arial"/>
                <a:cs typeface="Arial"/>
              </a:rPr>
              <a:t> </a:t>
            </a:r>
            <a:r>
              <a:rPr lang="en-IN" sz="5400" b="1" spc="-285" dirty="0">
                <a:latin typeface="Arial"/>
                <a:cs typeface="Arial"/>
              </a:rPr>
              <a:t>Scheduler</a:t>
            </a:r>
            <a:r>
              <a:rPr lang="en-IN" sz="5400" dirty="0">
                <a:latin typeface="Arial"/>
                <a:cs typeface="Arial"/>
              </a:rPr>
              <a:t/>
            </a:r>
            <a:br>
              <a:rPr lang="en-IN" sz="5400" dirty="0">
                <a:latin typeface="Arial"/>
                <a:cs typeface="Arial"/>
              </a:rPr>
            </a:b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04800" y="1371600"/>
            <a:ext cx="13182600" cy="602793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ts val="3970"/>
              </a:lnSpc>
              <a:spcBef>
                <a:spcPts val="125"/>
              </a:spcBef>
              <a:buClr>
                <a:srgbClr val="D24717"/>
              </a:buClr>
              <a:buSzPct val="85294"/>
              <a:buFont typeface="Arial" panose="020B0604020202020204" pitchFamily="34" charset="0"/>
              <a:buChar char="•"/>
              <a:tabLst>
                <a:tab pos="499745" algn="l"/>
                <a:tab pos="500380" algn="l"/>
              </a:tabLst>
            </a:pPr>
            <a:r>
              <a:rPr sz="3400" b="1" spc="-10" dirty="0" smtClean="0">
                <a:solidFill>
                  <a:srgbClr val="3366FF"/>
                </a:solidFill>
                <a:latin typeface="Times New Roman"/>
                <a:cs typeface="Times New Roman"/>
              </a:rPr>
              <a:t>Short-term</a:t>
            </a:r>
            <a:r>
              <a:rPr sz="3400" b="1" spc="-70" dirty="0" smtClean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3400" b="1" spc="15" dirty="0">
                <a:solidFill>
                  <a:srgbClr val="3366FF"/>
                </a:solidFill>
                <a:latin typeface="Times New Roman"/>
                <a:cs typeface="Times New Roman"/>
              </a:rPr>
              <a:t>scheduler</a:t>
            </a:r>
            <a:endParaRPr sz="3400" dirty="0">
              <a:latin typeface="Times New Roman"/>
              <a:cs typeface="Times New Roman"/>
            </a:endParaRPr>
          </a:p>
          <a:p>
            <a:pPr marL="1041400" lvl="1" indent="-457200">
              <a:lnSpc>
                <a:spcPts val="3554"/>
              </a:lnSpc>
              <a:buClr>
                <a:srgbClr val="9B2C1F"/>
              </a:buClr>
              <a:buSzPct val="85483"/>
              <a:buFont typeface="Arial" panose="020B0604020202020204" pitchFamily="34" charset="0"/>
              <a:buChar char="•"/>
              <a:tabLst>
                <a:tab pos="1071245" algn="l"/>
                <a:tab pos="1072515" algn="l"/>
              </a:tabLst>
            </a:pPr>
            <a:r>
              <a:rPr sz="3100" spc="-170" dirty="0">
                <a:latin typeface="Times New Roman"/>
                <a:cs typeface="Times New Roman"/>
              </a:rPr>
              <a:t>Selects </a:t>
            </a:r>
            <a:r>
              <a:rPr sz="3100" spc="-135" dirty="0">
                <a:latin typeface="Times New Roman"/>
                <a:cs typeface="Times New Roman"/>
              </a:rPr>
              <a:t>1 </a:t>
            </a:r>
            <a:r>
              <a:rPr sz="3100" spc="-150" dirty="0">
                <a:latin typeface="Times New Roman"/>
                <a:cs typeface="Times New Roman"/>
              </a:rPr>
              <a:t>process </a:t>
            </a:r>
            <a:r>
              <a:rPr sz="3100" spc="-140" dirty="0">
                <a:latin typeface="Times New Roman"/>
                <a:cs typeface="Times New Roman"/>
              </a:rPr>
              <a:t>from </a:t>
            </a:r>
            <a:r>
              <a:rPr sz="3100" spc="-95" dirty="0">
                <a:latin typeface="Times New Roman"/>
                <a:cs typeface="Times New Roman"/>
              </a:rPr>
              <a:t>the </a:t>
            </a:r>
            <a:r>
              <a:rPr sz="3100" spc="-165" dirty="0">
                <a:latin typeface="Times New Roman"/>
                <a:cs typeface="Times New Roman"/>
              </a:rPr>
              <a:t>ready</a:t>
            </a:r>
            <a:r>
              <a:rPr sz="3100" spc="265" dirty="0">
                <a:latin typeface="Times New Roman"/>
                <a:cs typeface="Times New Roman"/>
              </a:rPr>
              <a:t> </a:t>
            </a:r>
            <a:r>
              <a:rPr sz="3100" spc="-135" dirty="0">
                <a:latin typeface="Times New Roman"/>
                <a:cs typeface="Times New Roman"/>
              </a:rPr>
              <a:t>queue</a:t>
            </a:r>
            <a:endParaRPr sz="3100" dirty="0">
              <a:latin typeface="Times New Roman"/>
              <a:cs typeface="Times New Roman"/>
            </a:endParaRPr>
          </a:p>
          <a:p>
            <a:pPr marL="1530350" lvl="2" indent="-457200">
              <a:lnSpc>
                <a:spcPts val="3045"/>
              </a:lnSpc>
              <a:buClr>
                <a:srgbClr val="E6B0AB"/>
              </a:buClr>
              <a:buSzPct val="85185"/>
              <a:buFont typeface="Arial" panose="020B0604020202020204" pitchFamily="34" charset="0"/>
              <a:buChar char="•"/>
              <a:tabLst>
                <a:tab pos="1560830" algn="l"/>
                <a:tab pos="1561465" algn="l"/>
              </a:tabLst>
            </a:pPr>
            <a:r>
              <a:rPr sz="2700" spc="-90" dirty="0">
                <a:latin typeface="Times New Roman"/>
                <a:cs typeface="Times New Roman"/>
              </a:rPr>
              <a:t>then </a:t>
            </a:r>
            <a:r>
              <a:rPr sz="2700" spc="-135" dirty="0">
                <a:latin typeface="Times New Roman"/>
                <a:cs typeface="Times New Roman"/>
              </a:rPr>
              <a:t>allocates </a:t>
            </a:r>
            <a:r>
              <a:rPr sz="2700" spc="-80" dirty="0">
                <a:latin typeface="Times New Roman"/>
                <a:cs typeface="Times New Roman"/>
              </a:rPr>
              <a:t>the </a:t>
            </a:r>
            <a:r>
              <a:rPr sz="2700" spc="-150" dirty="0">
                <a:latin typeface="Times New Roman"/>
                <a:cs typeface="Times New Roman"/>
              </a:rPr>
              <a:t>CPU </a:t>
            </a:r>
            <a:r>
              <a:rPr sz="2700" spc="-35" dirty="0">
                <a:latin typeface="Times New Roman"/>
                <a:cs typeface="Times New Roman"/>
              </a:rPr>
              <a:t>to</a:t>
            </a:r>
            <a:r>
              <a:rPr sz="2700" spc="114" dirty="0">
                <a:latin typeface="Times New Roman"/>
                <a:cs typeface="Times New Roman"/>
              </a:rPr>
              <a:t> </a:t>
            </a:r>
            <a:r>
              <a:rPr sz="2700" spc="-50" dirty="0">
                <a:latin typeface="Times New Roman"/>
                <a:cs typeface="Times New Roman"/>
              </a:rPr>
              <a:t>it</a:t>
            </a:r>
            <a:endParaRPr sz="2700" dirty="0">
              <a:latin typeface="Times New Roman"/>
              <a:cs typeface="Times New Roman"/>
            </a:endParaRPr>
          </a:p>
          <a:p>
            <a:pPr marL="1040765" marR="5080" indent="-457200">
              <a:lnSpc>
                <a:spcPts val="2980"/>
              </a:lnSpc>
              <a:spcBef>
                <a:spcPts val="575"/>
              </a:spcBef>
              <a:buFont typeface="Arial" panose="020B0604020202020204" pitchFamily="34" charset="0"/>
              <a:buChar char="•"/>
              <a:tabLst>
                <a:tab pos="1071245" algn="l"/>
                <a:tab pos="11280140" algn="l"/>
              </a:tabLst>
            </a:pPr>
            <a:r>
              <a:rPr sz="3100" spc="-114" dirty="0" smtClean="0">
                <a:latin typeface="Times New Roman"/>
                <a:cs typeface="Times New Roman"/>
              </a:rPr>
              <a:t>Queu</a:t>
            </a:r>
            <a:r>
              <a:rPr sz="3100" spc="-90" dirty="0" smtClean="0">
                <a:latin typeface="Times New Roman"/>
                <a:cs typeface="Times New Roman"/>
              </a:rPr>
              <a:t>e</a:t>
            </a:r>
            <a:r>
              <a:rPr sz="3100" spc="-55" dirty="0" smtClean="0">
                <a:latin typeface="Times New Roman"/>
                <a:cs typeface="Times New Roman"/>
              </a:rPr>
              <a:t> </a:t>
            </a:r>
            <a:r>
              <a:rPr sz="3100" spc="-190" dirty="0">
                <a:latin typeface="Times New Roman"/>
                <a:cs typeface="Times New Roman"/>
              </a:rPr>
              <a:t>m</a:t>
            </a:r>
            <a:r>
              <a:rPr sz="3100" spc="-360" dirty="0">
                <a:latin typeface="Times New Roman"/>
                <a:cs typeface="Times New Roman"/>
              </a:rPr>
              <a:t>a</a:t>
            </a:r>
            <a:r>
              <a:rPr sz="3100" spc="-260" dirty="0">
                <a:latin typeface="Times New Roman"/>
                <a:cs typeface="Times New Roman"/>
              </a:rPr>
              <a:t>y</a:t>
            </a:r>
            <a:r>
              <a:rPr sz="3100" spc="-80" dirty="0">
                <a:latin typeface="Times New Roman"/>
                <a:cs typeface="Times New Roman"/>
              </a:rPr>
              <a:t> </a:t>
            </a:r>
            <a:r>
              <a:rPr sz="3100" spc="-145" dirty="0">
                <a:latin typeface="Times New Roman"/>
                <a:cs typeface="Times New Roman"/>
              </a:rPr>
              <a:t>be</a:t>
            </a:r>
            <a:r>
              <a:rPr sz="3100" spc="-70" dirty="0">
                <a:latin typeface="Times New Roman"/>
                <a:cs typeface="Times New Roman"/>
              </a:rPr>
              <a:t> orde</a:t>
            </a:r>
            <a:r>
              <a:rPr sz="3100" spc="-85" dirty="0">
                <a:latin typeface="Times New Roman"/>
                <a:cs typeface="Times New Roman"/>
              </a:rPr>
              <a:t>r</a:t>
            </a:r>
            <a:r>
              <a:rPr sz="3100" spc="-130" dirty="0">
                <a:latin typeface="Times New Roman"/>
                <a:cs typeface="Times New Roman"/>
              </a:rPr>
              <a:t>ed</a:t>
            </a:r>
            <a:r>
              <a:rPr sz="3100" spc="-60" dirty="0">
                <a:latin typeface="Times New Roman"/>
                <a:cs typeface="Times New Roman"/>
              </a:rPr>
              <a:t> </a:t>
            </a:r>
            <a:r>
              <a:rPr sz="3100" spc="-145" dirty="0">
                <a:latin typeface="Times New Roman"/>
                <a:cs typeface="Times New Roman"/>
              </a:rPr>
              <a:t>in</a:t>
            </a:r>
            <a:r>
              <a:rPr sz="3100" spc="-60" dirty="0">
                <a:latin typeface="Times New Roman"/>
                <a:cs typeface="Times New Roman"/>
              </a:rPr>
              <a:t> </a:t>
            </a:r>
            <a:r>
              <a:rPr sz="3100" spc="-305" dirty="0">
                <a:latin typeface="Times New Roman"/>
                <a:cs typeface="Times New Roman"/>
              </a:rPr>
              <a:t>v</a:t>
            </a:r>
            <a:r>
              <a:rPr sz="3100" spc="-130" dirty="0">
                <a:latin typeface="Times New Roman"/>
                <a:cs typeface="Times New Roman"/>
              </a:rPr>
              <a:t>a</a:t>
            </a:r>
            <a:r>
              <a:rPr sz="3100" spc="-40" dirty="0">
                <a:latin typeface="Times New Roman"/>
                <a:cs typeface="Times New Roman"/>
              </a:rPr>
              <a:t>r</a:t>
            </a:r>
            <a:r>
              <a:rPr sz="3100" spc="-165" dirty="0">
                <a:latin typeface="Times New Roman"/>
                <a:cs typeface="Times New Roman"/>
              </a:rPr>
              <a:t>ious</a:t>
            </a:r>
            <a:r>
              <a:rPr sz="3100" spc="-60" dirty="0">
                <a:latin typeface="Times New Roman"/>
                <a:cs typeface="Times New Roman"/>
              </a:rPr>
              <a:t> </a:t>
            </a:r>
            <a:r>
              <a:rPr sz="3100" spc="-215" dirty="0">
                <a:latin typeface="Times New Roman"/>
                <a:cs typeface="Times New Roman"/>
              </a:rPr>
              <a:t>w</a:t>
            </a:r>
            <a:r>
              <a:rPr sz="3100" spc="-365" dirty="0">
                <a:latin typeface="Times New Roman"/>
                <a:cs typeface="Times New Roman"/>
              </a:rPr>
              <a:t>a</a:t>
            </a:r>
            <a:r>
              <a:rPr sz="3100" spc="-250" dirty="0">
                <a:latin typeface="Times New Roman"/>
                <a:cs typeface="Times New Roman"/>
              </a:rPr>
              <a:t>ys</a:t>
            </a:r>
            <a:r>
              <a:rPr sz="3100" spc="-65" dirty="0">
                <a:latin typeface="Times New Roman"/>
                <a:cs typeface="Times New Roman"/>
              </a:rPr>
              <a:t> </a:t>
            </a:r>
            <a:r>
              <a:rPr sz="3100" spc="40" dirty="0">
                <a:latin typeface="Times New Roman"/>
                <a:cs typeface="Times New Roman"/>
              </a:rPr>
              <a:t>:</a:t>
            </a:r>
            <a:r>
              <a:rPr sz="3100" spc="-204" dirty="0">
                <a:latin typeface="Times New Roman"/>
                <a:cs typeface="Times New Roman"/>
              </a:rPr>
              <a:t> </a:t>
            </a:r>
            <a:r>
              <a:rPr sz="3100" spc="-210" dirty="0">
                <a:latin typeface="Times New Roman"/>
                <a:cs typeface="Times New Roman"/>
              </a:rPr>
              <a:t>FIFO</a:t>
            </a:r>
            <a:r>
              <a:rPr sz="3100" spc="-70" dirty="0">
                <a:latin typeface="Times New Roman"/>
                <a:cs typeface="Times New Roman"/>
              </a:rPr>
              <a:t> </a:t>
            </a:r>
            <a:r>
              <a:rPr sz="3100" spc="-114" dirty="0">
                <a:latin typeface="Times New Roman"/>
                <a:cs typeface="Times New Roman"/>
              </a:rPr>
              <a:t>Queu</a:t>
            </a:r>
            <a:r>
              <a:rPr sz="3100" spc="-145" dirty="0">
                <a:latin typeface="Times New Roman"/>
                <a:cs typeface="Times New Roman"/>
              </a:rPr>
              <a:t>e</a:t>
            </a:r>
            <a:r>
              <a:rPr sz="3100" spc="125" dirty="0">
                <a:latin typeface="Times New Roman"/>
                <a:cs typeface="Times New Roman"/>
              </a:rPr>
              <a:t>,</a:t>
            </a:r>
            <a:r>
              <a:rPr sz="3100" spc="-195" dirty="0">
                <a:latin typeface="Times New Roman"/>
                <a:cs typeface="Times New Roman"/>
              </a:rPr>
              <a:t> </a:t>
            </a:r>
            <a:r>
              <a:rPr sz="3100" spc="-90" dirty="0">
                <a:latin typeface="Times New Roman"/>
                <a:cs typeface="Times New Roman"/>
              </a:rPr>
              <a:t>P</a:t>
            </a:r>
            <a:r>
              <a:rPr sz="3100" dirty="0">
                <a:latin typeface="Times New Roman"/>
                <a:cs typeface="Times New Roman"/>
              </a:rPr>
              <a:t>r</a:t>
            </a:r>
            <a:r>
              <a:rPr sz="3100" spc="-90" dirty="0">
                <a:latin typeface="Times New Roman"/>
                <a:cs typeface="Times New Roman"/>
              </a:rPr>
              <a:t>io</a:t>
            </a:r>
            <a:r>
              <a:rPr sz="3100" spc="-25" dirty="0">
                <a:latin typeface="Times New Roman"/>
                <a:cs typeface="Times New Roman"/>
              </a:rPr>
              <a:t>r</a:t>
            </a:r>
            <a:r>
              <a:rPr sz="3100" spc="-125" dirty="0">
                <a:latin typeface="Times New Roman"/>
                <a:cs typeface="Times New Roman"/>
              </a:rPr>
              <a:t>ity</a:t>
            </a:r>
            <a:r>
              <a:rPr sz="3100" spc="-70" dirty="0">
                <a:latin typeface="Times New Roman"/>
                <a:cs typeface="Times New Roman"/>
              </a:rPr>
              <a:t> </a:t>
            </a:r>
            <a:r>
              <a:rPr sz="3100" spc="-114" dirty="0">
                <a:latin typeface="Times New Roman"/>
                <a:cs typeface="Times New Roman"/>
              </a:rPr>
              <a:t>Queu</a:t>
            </a:r>
            <a:r>
              <a:rPr sz="3100" spc="-145" dirty="0">
                <a:latin typeface="Times New Roman"/>
                <a:cs typeface="Times New Roman"/>
              </a:rPr>
              <a:t>e</a:t>
            </a:r>
            <a:r>
              <a:rPr sz="3100" spc="125" dirty="0">
                <a:latin typeface="Times New Roman"/>
                <a:cs typeface="Times New Roman"/>
              </a:rPr>
              <a:t>,</a:t>
            </a:r>
            <a:r>
              <a:rPr sz="3100" dirty="0">
                <a:latin typeface="Times New Roman"/>
                <a:cs typeface="Times New Roman"/>
              </a:rPr>
              <a:t>	</a:t>
            </a:r>
            <a:r>
              <a:rPr sz="3100" spc="30" dirty="0">
                <a:latin typeface="Times New Roman"/>
                <a:cs typeface="Times New Roman"/>
              </a:rPr>
              <a:t>t</a:t>
            </a:r>
            <a:r>
              <a:rPr sz="3100" dirty="0">
                <a:latin typeface="Times New Roman"/>
                <a:cs typeface="Times New Roman"/>
              </a:rPr>
              <a:t>r</a:t>
            </a:r>
            <a:r>
              <a:rPr sz="3100" spc="-120" dirty="0">
                <a:latin typeface="Times New Roman"/>
                <a:cs typeface="Times New Roman"/>
              </a:rPr>
              <a:t>e</a:t>
            </a:r>
            <a:r>
              <a:rPr sz="3100" spc="-175" dirty="0">
                <a:latin typeface="Times New Roman"/>
                <a:cs typeface="Times New Roman"/>
              </a:rPr>
              <a:t>e</a:t>
            </a:r>
            <a:r>
              <a:rPr sz="3100" spc="125" dirty="0">
                <a:latin typeface="Times New Roman"/>
                <a:cs typeface="Times New Roman"/>
              </a:rPr>
              <a:t>,  </a:t>
            </a:r>
            <a:r>
              <a:rPr sz="3100" spc="-155" dirty="0">
                <a:latin typeface="Times New Roman"/>
                <a:cs typeface="Times New Roman"/>
              </a:rPr>
              <a:t>linked</a:t>
            </a:r>
            <a:r>
              <a:rPr sz="3100" spc="-40" dirty="0">
                <a:latin typeface="Times New Roman"/>
                <a:cs typeface="Times New Roman"/>
              </a:rPr>
              <a:t> </a:t>
            </a:r>
            <a:r>
              <a:rPr sz="3100" spc="-125" dirty="0">
                <a:latin typeface="Times New Roman"/>
                <a:cs typeface="Times New Roman"/>
              </a:rPr>
              <a:t>list</a:t>
            </a:r>
            <a:endParaRPr sz="3100" dirty="0">
              <a:latin typeface="Times New Roman"/>
              <a:cs typeface="Times New Roman"/>
            </a:endParaRPr>
          </a:p>
          <a:p>
            <a:pPr marL="469900" indent="-457200">
              <a:lnSpc>
                <a:spcPts val="3954"/>
              </a:lnSpc>
              <a:buClr>
                <a:srgbClr val="D24717"/>
              </a:buClr>
              <a:buSzPct val="85294"/>
              <a:buFont typeface="Arial" panose="020B0604020202020204" pitchFamily="34" charset="0"/>
              <a:buChar char="•"/>
              <a:tabLst>
                <a:tab pos="499745" algn="l"/>
                <a:tab pos="500380" algn="l"/>
              </a:tabLst>
            </a:pPr>
            <a:r>
              <a:rPr sz="3400" spc="-195" dirty="0">
                <a:latin typeface="Times New Roman"/>
                <a:cs typeface="Times New Roman"/>
              </a:rPr>
              <a:t>CPU </a:t>
            </a:r>
            <a:r>
              <a:rPr sz="3400" spc="-180" dirty="0">
                <a:latin typeface="Times New Roman"/>
                <a:cs typeface="Times New Roman"/>
              </a:rPr>
              <a:t>scheduling decisions </a:t>
            </a:r>
            <a:r>
              <a:rPr sz="3400" spc="-295" dirty="0">
                <a:latin typeface="Times New Roman"/>
                <a:cs typeface="Times New Roman"/>
              </a:rPr>
              <a:t>may </a:t>
            </a:r>
            <a:r>
              <a:rPr sz="3400" spc="-155" dirty="0">
                <a:latin typeface="Times New Roman"/>
                <a:cs typeface="Times New Roman"/>
              </a:rPr>
              <a:t>take </a:t>
            </a:r>
            <a:r>
              <a:rPr sz="3400" spc="-180" dirty="0">
                <a:latin typeface="Times New Roman"/>
                <a:cs typeface="Times New Roman"/>
              </a:rPr>
              <a:t>place </a:t>
            </a:r>
            <a:r>
              <a:rPr sz="3400" spc="-170" dirty="0">
                <a:latin typeface="Times New Roman"/>
                <a:cs typeface="Times New Roman"/>
              </a:rPr>
              <a:t>when </a:t>
            </a:r>
            <a:r>
              <a:rPr sz="3400" spc="-270" dirty="0">
                <a:latin typeface="Times New Roman"/>
                <a:cs typeface="Times New Roman"/>
              </a:rPr>
              <a:t>a</a:t>
            </a:r>
            <a:r>
              <a:rPr sz="3400" spc="30" dirty="0">
                <a:latin typeface="Times New Roman"/>
                <a:cs typeface="Times New Roman"/>
              </a:rPr>
              <a:t> </a:t>
            </a:r>
            <a:r>
              <a:rPr sz="3400" spc="-140" dirty="0">
                <a:latin typeface="Times New Roman"/>
                <a:cs typeface="Times New Roman"/>
              </a:rPr>
              <a:t>process:</a:t>
            </a:r>
            <a:endParaRPr sz="3400" dirty="0">
              <a:latin typeface="Times New Roman"/>
              <a:cs typeface="Times New Roman"/>
            </a:endParaRPr>
          </a:p>
          <a:p>
            <a:pPr marL="1098550" lvl="1" indent="-514350">
              <a:lnSpc>
                <a:spcPts val="3490"/>
              </a:lnSpc>
              <a:buClr>
                <a:srgbClr val="CC6600"/>
              </a:buClr>
              <a:buFont typeface="+mj-lt"/>
              <a:buAutoNum type="arabicPeriod"/>
              <a:tabLst>
                <a:tab pos="1071245" algn="l"/>
                <a:tab pos="1072515" algn="l"/>
              </a:tabLst>
            </a:pPr>
            <a:r>
              <a:rPr sz="3100" spc="-175" dirty="0">
                <a:latin typeface="Times New Roman"/>
                <a:cs typeface="Times New Roman"/>
              </a:rPr>
              <a:t>Switches </a:t>
            </a:r>
            <a:r>
              <a:rPr sz="3100" spc="-140" dirty="0">
                <a:latin typeface="Times New Roman"/>
                <a:cs typeface="Times New Roman"/>
              </a:rPr>
              <a:t>from </a:t>
            </a:r>
            <a:r>
              <a:rPr sz="3100" spc="-120" dirty="0">
                <a:latin typeface="Times New Roman"/>
                <a:cs typeface="Times New Roman"/>
              </a:rPr>
              <a:t>running </a:t>
            </a:r>
            <a:r>
              <a:rPr sz="3100" spc="-45" dirty="0">
                <a:latin typeface="Times New Roman"/>
                <a:cs typeface="Times New Roman"/>
              </a:rPr>
              <a:t>to </a:t>
            </a:r>
            <a:r>
              <a:rPr sz="3100" spc="-165" dirty="0">
                <a:latin typeface="Times New Roman"/>
                <a:cs typeface="Times New Roman"/>
              </a:rPr>
              <a:t>waiting</a:t>
            </a:r>
            <a:r>
              <a:rPr sz="3100" spc="140" dirty="0">
                <a:latin typeface="Times New Roman"/>
                <a:cs typeface="Times New Roman"/>
              </a:rPr>
              <a:t> </a:t>
            </a:r>
            <a:r>
              <a:rPr sz="3100" spc="-114" dirty="0">
                <a:latin typeface="Times New Roman"/>
                <a:cs typeface="Times New Roman"/>
              </a:rPr>
              <a:t>state</a:t>
            </a:r>
            <a:endParaRPr sz="3100" dirty="0">
              <a:latin typeface="Times New Roman"/>
              <a:cs typeface="Times New Roman"/>
            </a:endParaRPr>
          </a:p>
          <a:p>
            <a:pPr marL="1098550" lvl="1" indent="-514350">
              <a:lnSpc>
                <a:spcPts val="3475"/>
              </a:lnSpc>
              <a:buClr>
                <a:srgbClr val="CC6600"/>
              </a:buClr>
              <a:buFont typeface="+mj-lt"/>
              <a:buAutoNum type="arabicPeriod"/>
              <a:tabLst>
                <a:tab pos="1071245" algn="l"/>
                <a:tab pos="1072515" algn="l"/>
              </a:tabLst>
            </a:pPr>
            <a:r>
              <a:rPr sz="3100" spc="-180" dirty="0">
                <a:latin typeface="Times New Roman"/>
                <a:cs typeface="Times New Roman"/>
              </a:rPr>
              <a:t>Switches </a:t>
            </a:r>
            <a:r>
              <a:rPr sz="3100" spc="-140" dirty="0">
                <a:latin typeface="Times New Roman"/>
                <a:cs typeface="Times New Roman"/>
              </a:rPr>
              <a:t>from </a:t>
            </a:r>
            <a:r>
              <a:rPr sz="3100" spc="-120" dirty="0">
                <a:latin typeface="Times New Roman"/>
                <a:cs typeface="Times New Roman"/>
              </a:rPr>
              <a:t>running </a:t>
            </a:r>
            <a:r>
              <a:rPr sz="3100" spc="-45" dirty="0">
                <a:latin typeface="Times New Roman"/>
                <a:cs typeface="Times New Roman"/>
              </a:rPr>
              <a:t>to </a:t>
            </a:r>
            <a:r>
              <a:rPr sz="3100" spc="-165" dirty="0">
                <a:latin typeface="Times New Roman"/>
                <a:cs typeface="Times New Roman"/>
              </a:rPr>
              <a:t>ready</a:t>
            </a:r>
            <a:r>
              <a:rPr sz="3100" spc="145" dirty="0">
                <a:latin typeface="Times New Roman"/>
                <a:cs typeface="Times New Roman"/>
              </a:rPr>
              <a:t> </a:t>
            </a:r>
            <a:r>
              <a:rPr sz="3100" spc="-114" dirty="0">
                <a:latin typeface="Times New Roman"/>
                <a:cs typeface="Times New Roman"/>
              </a:rPr>
              <a:t>state</a:t>
            </a:r>
            <a:endParaRPr sz="3100" dirty="0">
              <a:latin typeface="Times New Roman"/>
              <a:cs typeface="Times New Roman"/>
            </a:endParaRPr>
          </a:p>
          <a:p>
            <a:pPr marL="1098550" lvl="1" indent="-514350">
              <a:lnSpc>
                <a:spcPts val="3479"/>
              </a:lnSpc>
              <a:buClr>
                <a:srgbClr val="CC6600"/>
              </a:buClr>
              <a:buFont typeface="+mj-lt"/>
              <a:buAutoNum type="arabicPeriod"/>
              <a:tabLst>
                <a:tab pos="1071245" algn="l"/>
                <a:tab pos="1072515" algn="l"/>
              </a:tabLst>
            </a:pPr>
            <a:r>
              <a:rPr sz="3100" spc="-180" dirty="0">
                <a:latin typeface="Times New Roman"/>
                <a:cs typeface="Times New Roman"/>
              </a:rPr>
              <a:t>Switches </a:t>
            </a:r>
            <a:r>
              <a:rPr sz="3100" spc="-140" dirty="0">
                <a:latin typeface="Times New Roman"/>
                <a:cs typeface="Times New Roman"/>
              </a:rPr>
              <a:t>from </a:t>
            </a:r>
            <a:r>
              <a:rPr sz="3100" spc="-165" dirty="0">
                <a:latin typeface="Times New Roman"/>
                <a:cs typeface="Times New Roman"/>
              </a:rPr>
              <a:t>waiting </a:t>
            </a:r>
            <a:r>
              <a:rPr sz="3100" spc="-45" dirty="0">
                <a:latin typeface="Times New Roman"/>
                <a:cs typeface="Times New Roman"/>
              </a:rPr>
              <a:t>to</a:t>
            </a:r>
            <a:r>
              <a:rPr sz="3100" spc="215" dirty="0">
                <a:latin typeface="Times New Roman"/>
                <a:cs typeface="Times New Roman"/>
              </a:rPr>
              <a:t> </a:t>
            </a:r>
            <a:r>
              <a:rPr sz="3100" spc="-165" dirty="0">
                <a:latin typeface="Times New Roman"/>
                <a:cs typeface="Times New Roman"/>
              </a:rPr>
              <a:t>ready</a:t>
            </a:r>
            <a:endParaRPr sz="3100" dirty="0">
              <a:latin typeface="Times New Roman"/>
              <a:cs typeface="Times New Roman"/>
            </a:endParaRPr>
          </a:p>
          <a:p>
            <a:pPr marL="1098550" lvl="1" indent="-514350">
              <a:lnSpc>
                <a:spcPts val="3575"/>
              </a:lnSpc>
              <a:buClr>
                <a:srgbClr val="9B2C1F"/>
              </a:buClr>
              <a:buSzPct val="85483"/>
              <a:buFont typeface="+mj-lt"/>
              <a:buAutoNum type="arabicPeriod"/>
              <a:tabLst>
                <a:tab pos="1071245" algn="l"/>
                <a:tab pos="1072515" algn="l"/>
              </a:tabLst>
            </a:pPr>
            <a:r>
              <a:rPr sz="3100" spc="-165" dirty="0">
                <a:latin typeface="Times New Roman"/>
                <a:cs typeface="Times New Roman"/>
              </a:rPr>
              <a:t>Terminates</a:t>
            </a:r>
            <a:endParaRPr sz="3100" dirty="0">
              <a:latin typeface="Times New Roman"/>
              <a:cs typeface="Times New Roman"/>
            </a:endParaRPr>
          </a:p>
          <a:p>
            <a:pPr marL="469900" indent="-457200">
              <a:lnSpc>
                <a:spcPts val="4050"/>
              </a:lnSpc>
              <a:buClr>
                <a:srgbClr val="D24717"/>
              </a:buClr>
              <a:buSzPct val="85294"/>
              <a:buFont typeface="Arial" panose="020B0604020202020204" pitchFamily="34" charset="0"/>
              <a:buChar char="•"/>
              <a:tabLst>
                <a:tab pos="499745" algn="l"/>
                <a:tab pos="500380" algn="l"/>
              </a:tabLst>
            </a:pPr>
            <a:r>
              <a:rPr sz="3400" spc="-200" dirty="0">
                <a:latin typeface="Times New Roman"/>
                <a:cs typeface="Times New Roman"/>
              </a:rPr>
              <a:t>Scheduling </a:t>
            </a:r>
            <a:r>
              <a:rPr sz="3400" spc="-105" dirty="0">
                <a:latin typeface="Times New Roman"/>
                <a:cs typeface="Times New Roman"/>
              </a:rPr>
              <a:t>under </a:t>
            </a:r>
            <a:r>
              <a:rPr sz="3400" spc="-145" dirty="0">
                <a:latin typeface="Times New Roman"/>
                <a:cs typeface="Times New Roman"/>
              </a:rPr>
              <a:t>1 </a:t>
            </a:r>
            <a:r>
              <a:rPr sz="3400" spc="-190" dirty="0">
                <a:latin typeface="Times New Roman"/>
                <a:cs typeface="Times New Roman"/>
              </a:rPr>
              <a:t>and </a:t>
            </a:r>
            <a:r>
              <a:rPr sz="3400" spc="-145" dirty="0">
                <a:latin typeface="Times New Roman"/>
                <a:cs typeface="Times New Roman"/>
              </a:rPr>
              <a:t>4 </a:t>
            </a:r>
            <a:r>
              <a:rPr sz="3400" spc="-215" dirty="0">
                <a:latin typeface="Times New Roman"/>
                <a:cs typeface="Times New Roman"/>
              </a:rPr>
              <a:t>is </a:t>
            </a:r>
            <a:r>
              <a:rPr sz="3400" spc="-170" dirty="0">
                <a:latin typeface="Times New Roman"/>
                <a:cs typeface="Times New Roman"/>
              </a:rPr>
              <a:t>called </a:t>
            </a:r>
            <a:r>
              <a:rPr sz="3400" b="1" spc="20" dirty="0">
                <a:solidFill>
                  <a:srgbClr val="3366FF"/>
                </a:solidFill>
                <a:latin typeface="Times New Roman"/>
                <a:cs typeface="Times New Roman"/>
              </a:rPr>
              <a:t>nonpreemptive</a:t>
            </a:r>
            <a:r>
              <a:rPr sz="3400" b="1" spc="509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3400" b="1" spc="50" dirty="0">
                <a:solidFill>
                  <a:srgbClr val="3366FF"/>
                </a:solidFill>
                <a:latin typeface="Times New Roman"/>
                <a:cs typeface="Times New Roman"/>
              </a:rPr>
              <a:t>(=cooperative)</a:t>
            </a:r>
            <a:endParaRPr sz="3400" dirty="0">
              <a:latin typeface="Times New Roman"/>
              <a:cs typeface="Times New Roman"/>
            </a:endParaRPr>
          </a:p>
          <a:p>
            <a:pPr marL="469900" indent="-457200">
              <a:lnSpc>
                <a:spcPts val="3965"/>
              </a:lnSpc>
              <a:buClr>
                <a:srgbClr val="D24717"/>
              </a:buClr>
              <a:buSzPct val="85294"/>
              <a:buFont typeface="Arial" panose="020B0604020202020204" pitchFamily="34" charset="0"/>
              <a:buChar char="•"/>
              <a:tabLst>
                <a:tab pos="499745" algn="l"/>
                <a:tab pos="500380" algn="l"/>
              </a:tabLst>
            </a:pPr>
            <a:r>
              <a:rPr sz="3400" spc="-235" dirty="0">
                <a:latin typeface="Times New Roman"/>
                <a:cs typeface="Times New Roman"/>
              </a:rPr>
              <a:t>All </a:t>
            </a:r>
            <a:r>
              <a:rPr sz="3400" spc="-85" dirty="0">
                <a:latin typeface="Times New Roman"/>
                <a:cs typeface="Times New Roman"/>
              </a:rPr>
              <a:t>other </a:t>
            </a:r>
            <a:r>
              <a:rPr sz="3400" spc="-175" dirty="0">
                <a:latin typeface="Times New Roman"/>
                <a:cs typeface="Times New Roman"/>
              </a:rPr>
              <a:t>scheduling </a:t>
            </a:r>
            <a:r>
              <a:rPr sz="3400" spc="-215" dirty="0">
                <a:latin typeface="Times New Roman"/>
                <a:cs typeface="Times New Roman"/>
              </a:rPr>
              <a:t>is </a:t>
            </a:r>
            <a:r>
              <a:rPr sz="3400" spc="-170" dirty="0">
                <a:latin typeface="Times New Roman"/>
                <a:cs typeface="Times New Roman"/>
              </a:rPr>
              <a:t>called</a:t>
            </a:r>
            <a:r>
              <a:rPr sz="3400" spc="229" dirty="0">
                <a:latin typeface="Times New Roman"/>
                <a:cs typeface="Times New Roman"/>
              </a:rPr>
              <a:t> </a:t>
            </a:r>
            <a:r>
              <a:rPr sz="3400" b="1" spc="5" dirty="0">
                <a:solidFill>
                  <a:srgbClr val="3366FF"/>
                </a:solidFill>
                <a:latin typeface="Times New Roman"/>
                <a:cs typeface="Times New Roman"/>
              </a:rPr>
              <a:t>preemptive</a:t>
            </a:r>
            <a:endParaRPr sz="3400" dirty="0">
              <a:latin typeface="Times New Roman"/>
              <a:cs typeface="Times New Roman"/>
            </a:endParaRPr>
          </a:p>
          <a:p>
            <a:pPr marL="1041400" indent="-457200">
              <a:lnSpc>
                <a:spcPts val="3485"/>
              </a:lnSpc>
              <a:buClr>
                <a:srgbClr val="9B2C1F"/>
              </a:buClr>
              <a:buSzPct val="85483"/>
              <a:buFont typeface="Arial" panose="020B0604020202020204" pitchFamily="34" charset="0"/>
              <a:buChar char="•"/>
              <a:tabLst>
                <a:tab pos="1071245" algn="l"/>
                <a:tab pos="1072515" algn="l"/>
              </a:tabLst>
            </a:pPr>
            <a:r>
              <a:rPr sz="3100" spc="-160" dirty="0">
                <a:latin typeface="Times New Roman"/>
                <a:cs typeface="Times New Roman"/>
              </a:rPr>
              <a:t>Process </a:t>
            </a:r>
            <a:r>
              <a:rPr sz="3100" spc="-190" dirty="0">
                <a:latin typeface="Times New Roman"/>
                <a:cs typeface="Times New Roman"/>
              </a:rPr>
              <a:t>can </a:t>
            </a:r>
            <a:r>
              <a:rPr sz="3100" spc="-145" dirty="0">
                <a:latin typeface="Times New Roman"/>
                <a:cs typeface="Times New Roman"/>
              </a:rPr>
              <a:t>be </a:t>
            </a:r>
            <a:r>
              <a:rPr sz="3100" spc="-60" dirty="0">
                <a:solidFill>
                  <a:srgbClr val="3366FF"/>
                </a:solidFill>
                <a:latin typeface="Times New Roman"/>
                <a:cs typeface="Times New Roman"/>
              </a:rPr>
              <a:t>interrupted </a:t>
            </a:r>
            <a:r>
              <a:rPr sz="3100" spc="-175" dirty="0">
                <a:latin typeface="Times New Roman"/>
                <a:cs typeface="Times New Roman"/>
              </a:rPr>
              <a:t>and </a:t>
            </a:r>
            <a:r>
              <a:rPr sz="3100" spc="-140" dirty="0">
                <a:latin typeface="Times New Roman"/>
                <a:cs typeface="Times New Roman"/>
              </a:rPr>
              <a:t>must release </a:t>
            </a:r>
            <a:r>
              <a:rPr sz="3100" spc="-95" dirty="0">
                <a:latin typeface="Times New Roman"/>
                <a:cs typeface="Times New Roman"/>
              </a:rPr>
              <a:t>the</a:t>
            </a:r>
            <a:r>
              <a:rPr sz="3100" spc="545" dirty="0">
                <a:latin typeface="Times New Roman"/>
                <a:cs typeface="Times New Roman"/>
              </a:rPr>
              <a:t> </a:t>
            </a:r>
            <a:r>
              <a:rPr sz="3100" spc="-180" dirty="0" smtClean="0">
                <a:latin typeface="Times New Roman"/>
                <a:cs typeface="Times New Roman"/>
              </a:rPr>
              <a:t>CPU</a:t>
            </a:r>
            <a:endParaRPr sz="31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-27305"/>
            <a:ext cx="11884787" cy="16286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864995" algn="l"/>
                <a:tab pos="7243445" algn="l"/>
              </a:tabLst>
            </a:pPr>
            <a:r>
              <a:rPr lang="en-IN" sz="5400" b="1" spc="-265" dirty="0">
                <a:latin typeface="Arial"/>
                <a:cs typeface="Arial"/>
              </a:rPr>
              <a:t>Dispatcher</a:t>
            </a:r>
            <a:r>
              <a:rPr lang="en-IN" sz="5400" dirty="0">
                <a:latin typeface="Arial"/>
                <a:cs typeface="Arial"/>
              </a:rPr>
              <a:t/>
            </a:r>
            <a:br>
              <a:rPr lang="en-IN" sz="5400" dirty="0">
                <a:latin typeface="Arial"/>
                <a:cs typeface="Arial"/>
              </a:rPr>
            </a:b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28600" y="1219200"/>
            <a:ext cx="13106400" cy="4789773"/>
          </a:xfrm>
          <a:prstGeom prst="rect">
            <a:avLst/>
          </a:prstGeom>
        </p:spPr>
        <p:txBody>
          <a:bodyPr vert="horz" wrap="square" lIns="0" tIns="361950" rIns="0" bIns="0" rtlCol="0">
            <a:spAutoFit/>
          </a:bodyPr>
          <a:lstStyle/>
          <a:p>
            <a:pPr marL="469900" marR="5080" indent="-457200">
              <a:spcBef>
                <a:spcPts val="540"/>
              </a:spcBef>
              <a:buClr>
                <a:srgbClr val="9B2C1F"/>
              </a:buClr>
              <a:buSzPct val="85294"/>
              <a:buFont typeface="Arial" panose="020B0604020202020204" pitchFamily="34" charset="0"/>
              <a:buChar char="•"/>
              <a:tabLst>
                <a:tab pos="796290" algn="l"/>
              </a:tabLst>
            </a:pPr>
            <a:r>
              <a:rPr lang="en-IN" sz="3400" spc="-270" dirty="0" smtClean="0">
                <a:latin typeface="Times New Roman"/>
                <a:cs typeface="Times New Roman"/>
              </a:rPr>
              <a:t>A</a:t>
            </a:r>
            <a:r>
              <a:rPr sz="3400" spc="-270" dirty="0" smtClean="0">
                <a:latin typeface="Times New Roman"/>
                <a:cs typeface="Times New Roman"/>
              </a:rPr>
              <a:t> </a:t>
            </a:r>
            <a:r>
              <a:rPr sz="3400" spc="-150" dirty="0">
                <a:latin typeface="Times New Roman"/>
                <a:cs typeface="Times New Roman"/>
              </a:rPr>
              <a:t>module </a:t>
            </a:r>
            <a:r>
              <a:rPr sz="3400" spc="-110" dirty="0">
                <a:latin typeface="Times New Roman"/>
                <a:cs typeface="Times New Roman"/>
              </a:rPr>
              <a:t>that </a:t>
            </a:r>
            <a:r>
              <a:rPr sz="3400" spc="-229" dirty="0">
                <a:latin typeface="Times New Roman"/>
                <a:cs typeface="Times New Roman"/>
              </a:rPr>
              <a:t>gives </a:t>
            </a:r>
            <a:r>
              <a:rPr sz="3400" spc="-105" dirty="0">
                <a:latin typeface="Times New Roman"/>
                <a:cs typeface="Times New Roman"/>
              </a:rPr>
              <a:t>control </a:t>
            </a:r>
            <a:r>
              <a:rPr sz="3400" spc="-200" dirty="0">
                <a:latin typeface="Times New Roman"/>
                <a:cs typeface="Times New Roman"/>
              </a:rPr>
              <a:t>of </a:t>
            </a:r>
            <a:r>
              <a:rPr sz="3400" spc="-100" dirty="0">
                <a:latin typeface="Times New Roman"/>
                <a:cs typeface="Times New Roman"/>
              </a:rPr>
              <a:t>the </a:t>
            </a:r>
            <a:r>
              <a:rPr sz="3400" spc="-195" dirty="0">
                <a:latin typeface="Times New Roman"/>
                <a:cs typeface="Times New Roman"/>
              </a:rPr>
              <a:t>CPU </a:t>
            </a:r>
            <a:r>
              <a:rPr sz="3400" spc="-50" dirty="0">
                <a:latin typeface="Times New Roman"/>
                <a:cs typeface="Times New Roman"/>
              </a:rPr>
              <a:t>to </a:t>
            </a:r>
            <a:r>
              <a:rPr sz="3400" spc="-100" dirty="0">
                <a:latin typeface="Times New Roman"/>
                <a:cs typeface="Times New Roman"/>
              </a:rPr>
              <a:t>the </a:t>
            </a:r>
            <a:r>
              <a:rPr sz="3400" spc="-165" dirty="0">
                <a:latin typeface="Times New Roman"/>
                <a:cs typeface="Times New Roman"/>
              </a:rPr>
              <a:t>process </a:t>
            </a:r>
            <a:r>
              <a:rPr sz="3400" spc="-135" dirty="0">
                <a:latin typeface="Times New Roman"/>
                <a:cs typeface="Times New Roman"/>
              </a:rPr>
              <a:t>selected </a:t>
            </a:r>
            <a:r>
              <a:rPr sz="3400" spc="-270" dirty="0" smtClean="0">
                <a:latin typeface="Times New Roman"/>
                <a:cs typeface="Times New Roman"/>
              </a:rPr>
              <a:t>by </a:t>
            </a:r>
            <a:r>
              <a:rPr lang="en-IN" sz="3400" spc="-270" dirty="0" smtClean="0">
                <a:latin typeface="Times New Roman"/>
                <a:cs typeface="Times New Roman"/>
              </a:rPr>
              <a:t>the </a:t>
            </a:r>
            <a:r>
              <a:rPr sz="3400" spc="-580" dirty="0" smtClean="0">
                <a:latin typeface="Times New Roman"/>
                <a:cs typeface="Times New Roman"/>
              </a:rPr>
              <a:t>  </a:t>
            </a:r>
            <a:r>
              <a:rPr sz="3400" spc="-65" dirty="0" smtClean="0">
                <a:latin typeface="Times New Roman"/>
                <a:cs typeface="Times New Roman"/>
              </a:rPr>
              <a:t>short-term </a:t>
            </a:r>
            <a:r>
              <a:rPr sz="3400" spc="-125" dirty="0">
                <a:latin typeface="Times New Roman"/>
                <a:cs typeface="Times New Roman"/>
              </a:rPr>
              <a:t>scheduler; </a:t>
            </a:r>
            <a:r>
              <a:rPr sz="3400" spc="-150" dirty="0">
                <a:latin typeface="Times New Roman"/>
                <a:cs typeface="Times New Roman"/>
              </a:rPr>
              <a:t>this</a:t>
            </a:r>
            <a:r>
              <a:rPr sz="3400" spc="-229" dirty="0">
                <a:latin typeface="Times New Roman"/>
                <a:cs typeface="Times New Roman"/>
              </a:rPr>
              <a:t> </a:t>
            </a:r>
            <a:r>
              <a:rPr sz="3400" spc="-190" dirty="0">
                <a:latin typeface="Times New Roman"/>
                <a:cs typeface="Times New Roman"/>
              </a:rPr>
              <a:t>involves:</a:t>
            </a:r>
            <a:endParaRPr sz="3400" dirty="0">
              <a:latin typeface="Times New Roman"/>
              <a:cs typeface="Times New Roman"/>
            </a:endParaRPr>
          </a:p>
          <a:p>
            <a:pPr marL="861060" lvl="1" indent="-457200">
              <a:spcBef>
                <a:spcPts val="575"/>
              </a:spcBef>
              <a:buClr>
                <a:srgbClr val="E6B0AB"/>
              </a:buClr>
              <a:buSzPct val="84482"/>
              <a:buFont typeface="Arial" panose="020B0604020202020204" pitchFamily="34" charset="0"/>
              <a:buChar char="•"/>
              <a:tabLst>
                <a:tab pos="1187450" algn="l"/>
                <a:tab pos="1188085" algn="l"/>
              </a:tabLst>
            </a:pPr>
            <a:r>
              <a:rPr sz="2900" spc="-150" dirty="0">
                <a:latin typeface="Times New Roman"/>
                <a:cs typeface="Times New Roman"/>
              </a:rPr>
              <a:t>switching</a:t>
            </a:r>
            <a:r>
              <a:rPr sz="2900" spc="-80" dirty="0">
                <a:latin typeface="Times New Roman"/>
                <a:cs typeface="Times New Roman"/>
              </a:rPr>
              <a:t> </a:t>
            </a:r>
            <a:r>
              <a:rPr sz="2900" spc="-85" dirty="0">
                <a:latin typeface="Times New Roman"/>
                <a:cs typeface="Times New Roman"/>
              </a:rPr>
              <a:t>context</a:t>
            </a:r>
            <a:endParaRPr sz="2900" dirty="0">
              <a:latin typeface="Times New Roman"/>
              <a:cs typeface="Times New Roman"/>
            </a:endParaRPr>
          </a:p>
          <a:p>
            <a:pPr marL="861060" lvl="1" indent="-457200">
              <a:spcBef>
                <a:spcPts val="495"/>
              </a:spcBef>
              <a:buClr>
                <a:srgbClr val="E6B0AB"/>
              </a:buClr>
              <a:buSzPct val="84482"/>
              <a:buFont typeface="Arial" panose="020B0604020202020204" pitchFamily="34" charset="0"/>
              <a:buChar char="•"/>
              <a:tabLst>
                <a:tab pos="1187450" algn="l"/>
                <a:tab pos="1188085" algn="l"/>
              </a:tabLst>
            </a:pPr>
            <a:r>
              <a:rPr sz="2900" spc="-150" dirty="0">
                <a:latin typeface="Times New Roman"/>
                <a:cs typeface="Times New Roman"/>
              </a:rPr>
              <a:t>switching </a:t>
            </a:r>
            <a:r>
              <a:rPr sz="2900" spc="-40" dirty="0">
                <a:latin typeface="Times New Roman"/>
                <a:cs typeface="Times New Roman"/>
              </a:rPr>
              <a:t>to </a:t>
            </a:r>
            <a:r>
              <a:rPr sz="2900" spc="-105" dirty="0">
                <a:latin typeface="Times New Roman"/>
                <a:cs typeface="Times New Roman"/>
              </a:rPr>
              <a:t>user</a:t>
            </a:r>
            <a:r>
              <a:rPr sz="2900" spc="-55" dirty="0">
                <a:latin typeface="Times New Roman"/>
                <a:cs typeface="Times New Roman"/>
              </a:rPr>
              <a:t> </a:t>
            </a:r>
            <a:r>
              <a:rPr sz="2900" spc="-135" dirty="0">
                <a:latin typeface="Times New Roman"/>
                <a:cs typeface="Times New Roman"/>
              </a:rPr>
              <a:t>mode</a:t>
            </a:r>
            <a:endParaRPr sz="2900" dirty="0">
              <a:latin typeface="Times New Roman"/>
              <a:cs typeface="Times New Roman"/>
            </a:endParaRPr>
          </a:p>
          <a:p>
            <a:pPr marL="861060" lvl="1" indent="-457200">
              <a:spcBef>
                <a:spcPts val="500"/>
              </a:spcBef>
              <a:buClr>
                <a:srgbClr val="E6B0AB"/>
              </a:buClr>
              <a:buSzPct val="84482"/>
              <a:buFont typeface="Arial" panose="020B0604020202020204" pitchFamily="34" charset="0"/>
              <a:buChar char="•"/>
              <a:tabLst>
                <a:tab pos="1187450" algn="l"/>
                <a:tab pos="1188085" algn="l"/>
              </a:tabLst>
            </a:pPr>
            <a:r>
              <a:rPr sz="2900" spc="-150" dirty="0">
                <a:latin typeface="Times New Roman"/>
                <a:cs typeface="Times New Roman"/>
              </a:rPr>
              <a:t>jumping </a:t>
            </a:r>
            <a:r>
              <a:rPr sz="2900" spc="-40" dirty="0">
                <a:latin typeface="Times New Roman"/>
                <a:cs typeface="Times New Roman"/>
              </a:rPr>
              <a:t>to </a:t>
            </a:r>
            <a:r>
              <a:rPr sz="2900" spc="-85" dirty="0">
                <a:latin typeface="Times New Roman"/>
                <a:cs typeface="Times New Roman"/>
              </a:rPr>
              <a:t>the </a:t>
            </a:r>
            <a:r>
              <a:rPr sz="2900" spc="-75" dirty="0">
                <a:latin typeface="Times New Roman"/>
                <a:cs typeface="Times New Roman"/>
              </a:rPr>
              <a:t>proper </a:t>
            </a:r>
            <a:r>
              <a:rPr sz="2900" spc="-130" dirty="0">
                <a:latin typeface="Times New Roman"/>
                <a:cs typeface="Times New Roman"/>
              </a:rPr>
              <a:t>location </a:t>
            </a:r>
            <a:r>
              <a:rPr sz="2900" spc="-135" dirty="0">
                <a:latin typeface="Times New Roman"/>
                <a:cs typeface="Times New Roman"/>
              </a:rPr>
              <a:t>in </a:t>
            </a:r>
            <a:r>
              <a:rPr sz="2900" spc="-85" dirty="0">
                <a:latin typeface="Times New Roman"/>
                <a:cs typeface="Times New Roman"/>
              </a:rPr>
              <a:t>the </a:t>
            </a:r>
            <a:r>
              <a:rPr sz="2900" spc="-105" dirty="0">
                <a:latin typeface="Times New Roman"/>
                <a:cs typeface="Times New Roman"/>
              </a:rPr>
              <a:t>user </a:t>
            </a:r>
            <a:r>
              <a:rPr sz="2900" spc="-114" dirty="0">
                <a:latin typeface="Times New Roman"/>
                <a:cs typeface="Times New Roman"/>
              </a:rPr>
              <a:t>program </a:t>
            </a:r>
            <a:r>
              <a:rPr sz="2900" spc="-40" dirty="0">
                <a:latin typeface="Times New Roman"/>
                <a:cs typeface="Times New Roman"/>
              </a:rPr>
              <a:t>to </a:t>
            </a:r>
            <a:r>
              <a:rPr sz="2900" spc="-50" dirty="0">
                <a:latin typeface="Times New Roman"/>
                <a:cs typeface="Times New Roman"/>
              </a:rPr>
              <a:t>restart </a:t>
            </a:r>
            <a:r>
              <a:rPr sz="2900" spc="-90" dirty="0">
                <a:latin typeface="Times New Roman"/>
                <a:cs typeface="Times New Roman"/>
              </a:rPr>
              <a:t>that</a:t>
            </a:r>
            <a:r>
              <a:rPr sz="2900" spc="50" dirty="0">
                <a:latin typeface="Times New Roman"/>
                <a:cs typeface="Times New Roman"/>
              </a:rPr>
              <a:t> </a:t>
            </a:r>
            <a:r>
              <a:rPr sz="2900" spc="-114" dirty="0">
                <a:latin typeface="Times New Roman"/>
                <a:cs typeface="Times New Roman"/>
              </a:rPr>
              <a:t>program</a:t>
            </a:r>
            <a:endParaRPr sz="2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  <a:buClr>
                <a:srgbClr val="D24717"/>
              </a:buClr>
              <a:buSzPct val="85135"/>
              <a:tabLst>
                <a:tab pos="403860" algn="l"/>
                <a:tab pos="404495" algn="l"/>
              </a:tabLst>
            </a:pPr>
            <a:r>
              <a:rPr sz="3700" b="1" spc="-10" dirty="0">
                <a:solidFill>
                  <a:srgbClr val="3366FF"/>
                </a:solidFill>
                <a:latin typeface="Times New Roman"/>
                <a:cs typeface="Times New Roman"/>
              </a:rPr>
              <a:t>Dispatch</a:t>
            </a:r>
            <a:r>
              <a:rPr sz="3700" b="1" spc="-60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3700" b="1" spc="20" dirty="0" smtClean="0">
                <a:solidFill>
                  <a:srgbClr val="3366FF"/>
                </a:solidFill>
                <a:latin typeface="Times New Roman"/>
                <a:cs typeface="Times New Roman"/>
              </a:rPr>
              <a:t>latency</a:t>
            </a:r>
            <a:endParaRPr sz="3700" dirty="0" smtClean="0">
              <a:latin typeface="Times New Roman"/>
              <a:cs typeface="Times New Roman"/>
            </a:endParaRPr>
          </a:p>
          <a:p>
            <a:pPr marL="927100" marR="50165" lvl="1" indent="-457200">
              <a:lnSpc>
                <a:spcPct val="100000"/>
              </a:lnSpc>
              <a:spcBef>
                <a:spcPts val="540"/>
              </a:spcBef>
              <a:buClr>
                <a:srgbClr val="9B2C1F"/>
              </a:buClr>
              <a:buSzPct val="85294"/>
              <a:buFont typeface="Arial" panose="020B0604020202020204" pitchFamily="34" charset="0"/>
              <a:buChar char="•"/>
              <a:tabLst>
                <a:tab pos="796290" algn="l"/>
              </a:tabLst>
            </a:pPr>
            <a:r>
              <a:rPr sz="3400" spc="-170" dirty="0" smtClean="0">
                <a:latin typeface="Times New Roman"/>
                <a:cs typeface="Times New Roman"/>
              </a:rPr>
              <a:t>Time </a:t>
            </a:r>
            <a:r>
              <a:rPr sz="3400" spc="-60" dirty="0" smtClean="0">
                <a:latin typeface="Times New Roman"/>
                <a:cs typeface="Times New Roman"/>
              </a:rPr>
              <a:t>it </a:t>
            </a:r>
            <a:r>
              <a:rPr sz="3400" spc="-180" dirty="0" smtClean="0">
                <a:latin typeface="Times New Roman"/>
                <a:cs typeface="Times New Roman"/>
              </a:rPr>
              <a:t>takes </a:t>
            </a:r>
            <a:r>
              <a:rPr sz="3400" spc="-120" dirty="0" smtClean="0">
                <a:latin typeface="Times New Roman"/>
                <a:cs typeface="Times New Roman"/>
              </a:rPr>
              <a:t>for </a:t>
            </a:r>
            <a:r>
              <a:rPr sz="3400" spc="-100" dirty="0" smtClean="0">
                <a:latin typeface="Times New Roman"/>
                <a:cs typeface="Times New Roman"/>
              </a:rPr>
              <a:t>the </a:t>
            </a:r>
            <a:r>
              <a:rPr sz="3400" spc="-145" dirty="0" smtClean="0">
                <a:latin typeface="Times New Roman"/>
                <a:cs typeface="Times New Roman"/>
              </a:rPr>
              <a:t>dispatcher </a:t>
            </a:r>
            <a:r>
              <a:rPr sz="3400" spc="-50" dirty="0" smtClean="0">
                <a:latin typeface="Times New Roman"/>
                <a:cs typeface="Times New Roman"/>
              </a:rPr>
              <a:t>to </a:t>
            </a:r>
            <a:r>
              <a:rPr sz="3400" spc="-130" dirty="0" smtClean="0">
                <a:latin typeface="Times New Roman"/>
                <a:cs typeface="Times New Roman"/>
              </a:rPr>
              <a:t>stop </a:t>
            </a:r>
            <a:r>
              <a:rPr sz="3400" spc="-145" dirty="0" smtClean="0">
                <a:latin typeface="Times New Roman"/>
                <a:cs typeface="Times New Roman"/>
              </a:rPr>
              <a:t>one </a:t>
            </a:r>
            <a:r>
              <a:rPr sz="3400" spc="-165" dirty="0" smtClean="0">
                <a:latin typeface="Times New Roman"/>
                <a:cs typeface="Times New Roman"/>
              </a:rPr>
              <a:t>process </a:t>
            </a:r>
            <a:r>
              <a:rPr sz="3400" spc="-190" dirty="0" smtClean="0">
                <a:latin typeface="Times New Roman"/>
                <a:cs typeface="Times New Roman"/>
              </a:rPr>
              <a:t>and </a:t>
            </a:r>
            <a:r>
              <a:rPr sz="3400" spc="-60" dirty="0" smtClean="0">
                <a:latin typeface="Times New Roman"/>
                <a:cs typeface="Times New Roman"/>
              </a:rPr>
              <a:t>start </a:t>
            </a:r>
            <a:r>
              <a:rPr lang="en-IN" sz="3400" spc="-60" dirty="0" smtClean="0">
                <a:latin typeface="Times New Roman"/>
                <a:cs typeface="Times New Roman"/>
              </a:rPr>
              <a:t>another </a:t>
            </a:r>
            <a:r>
              <a:rPr sz="3400" spc="-585" dirty="0" smtClean="0">
                <a:latin typeface="Times New Roman"/>
                <a:cs typeface="Times New Roman"/>
              </a:rPr>
              <a:t>  </a:t>
            </a:r>
            <a:r>
              <a:rPr sz="3400" spc="-135" dirty="0" smtClean="0">
                <a:latin typeface="Times New Roman"/>
                <a:cs typeface="Times New Roman"/>
              </a:rPr>
              <a:t>running</a:t>
            </a:r>
            <a:endParaRPr sz="3400" dirty="0" smtClean="0">
              <a:latin typeface="Times New Roman"/>
              <a:cs typeface="Times New Roman"/>
            </a:endParaRPr>
          </a:p>
          <a:p>
            <a:pPr marL="927100" lvl="1" indent="-457200">
              <a:lnSpc>
                <a:spcPct val="100000"/>
              </a:lnSpc>
              <a:spcBef>
                <a:spcPts val="500"/>
              </a:spcBef>
              <a:buClr>
                <a:srgbClr val="9B2C1F"/>
              </a:buClr>
              <a:buSzPct val="85294"/>
              <a:buFont typeface="Arial" panose="020B0604020202020204" pitchFamily="34" charset="0"/>
              <a:buChar char="•"/>
              <a:tabLst>
                <a:tab pos="796290" algn="l"/>
              </a:tabLst>
            </a:pPr>
            <a:r>
              <a:rPr sz="3400" spc="-204" dirty="0" smtClean="0">
                <a:latin typeface="Times New Roman"/>
                <a:cs typeface="Times New Roman"/>
              </a:rPr>
              <a:t>This </a:t>
            </a:r>
            <a:r>
              <a:rPr sz="3400" spc="-114" dirty="0" smtClean="0">
                <a:latin typeface="Times New Roman"/>
                <a:cs typeface="Times New Roman"/>
              </a:rPr>
              <a:t>time </a:t>
            </a:r>
            <a:r>
              <a:rPr sz="3400" spc="-175" dirty="0" smtClean="0">
                <a:latin typeface="Times New Roman"/>
                <a:cs typeface="Times New Roman"/>
              </a:rPr>
              <a:t>should </a:t>
            </a:r>
            <a:r>
              <a:rPr sz="3400" spc="-160" dirty="0" smtClean="0">
                <a:latin typeface="Times New Roman"/>
                <a:cs typeface="Times New Roman"/>
              </a:rPr>
              <a:t>be </a:t>
            </a:r>
            <a:r>
              <a:rPr sz="3400" spc="-270" dirty="0" smtClean="0">
                <a:latin typeface="Times New Roman"/>
                <a:cs typeface="Times New Roman"/>
              </a:rPr>
              <a:t>as </a:t>
            </a:r>
            <a:r>
              <a:rPr sz="3400" spc="-200" dirty="0" smtClean="0">
                <a:latin typeface="Times New Roman"/>
                <a:cs typeface="Times New Roman"/>
              </a:rPr>
              <a:t>small </a:t>
            </a:r>
            <a:r>
              <a:rPr sz="3400" spc="-270" dirty="0" smtClean="0">
                <a:latin typeface="Times New Roman"/>
                <a:cs typeface="Times New Roman"/>
              </a:rPr>
              <a:t>as</a:t>
            </a:r>
            <a:r>
              <a:rPr sz="3400" spc="-90" dirty="0" smtClean="0">
                <a:latin typeface="Times New Roman"/>
                <a:cs typeface="Times New Roman"/>
              </a:rPr>
              <a:t> </a:t>
            </a:r>
            <a:r>
              <a:rPr sz="3400" spc="-185" dirty="0" smtClean="0">
                <a:latin typeface="Times New Roman"/>
                <a:cs typeface="Times New Roman"/>
              </a:rPr>
              <a:t>possible</a:t>
            </a:r>
            <a:endParaRPr sz="3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387604" y="8435051"/>
            <a:ext cx="349884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35"/>
              </a:lnSpc>
            </a:pPr>
            <a:fld id="{81D60167-4931-47E6-BA6A-407CBD079E47}" type="slidenum">
              <a:rPr spc="125" dirty="0"/>
              <a:t>51</a:t>
            </a:fld>
            <a:endParaRPr spc="1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7926" y="0"/>
            <a:ext cx="6256274" cy="7976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89910" algn="l"/>
              </a:tabLst>
            </a:pPr>
            <a:r>
              <a:rPr b="1" dirty="0"/>
              <a:t>Scheduling	</a:t>
            </a:r>
            <a:r>
              <a:rPr b="1" spc="-5" dirty="0"/>
              <a:t>Criteria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2401" y="803554"/>
            <a:ext cx="13335000" cy="6494727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05"/>
              </a:spcBef>
              <a:buClr>
                <a:srgbClr val="D24717"/>
              </a:buClr>
              <a:buSzPct val="85294"/>
              <a:buFont typeface="Arial" panose="020B0604020202020204" pitchFamily="34" charset="0"/>
              <a:buChar char="•"/>
              <a:tabLst>
                <a:tab pos="403860" algn="l"/>
                <a:tab pos="404495" algn="l"/>
              </a:tabLst>
            </a:pPr>
            <a:r>
              <a:rPr sz="3400" spc="-204" dirty="0">
                <a:latin typeface="Times New Roman"/>
                <a:cs typeface="Times New Roman"/>
              </a:rPr>
              <a:t>How </a:t>
            </a:r>
            <a:r>
              <a:rPr sz="3400" spc="-150" dirty="0">
                <a:latin typeface="Times New Roman"/>
                <a:cs typeface="Times New Roman"/>
              </a:rPr>
              <a:t>do </a:t>
            </a:r>
            <a:r>
              <a:rPr sz="3400" spc="-225" dirty="0">
                <a:latin typeface="Times New Roman"/>
                <a:cs typeface="Times New Roman"/>
              </a:rPr>
              <a:t>we </a:t>
            </a:r>
            <a:r>
              <a:rPr sz="3400" spc="-160" dirty="0">
                <a:latin typeface="Times New Roman"/>
                <a:cs typeface="Times New Roman"/>
              </a:rPr>
              <a:t>decide </a:t>
            </a:r>
            <a:r>
              <a:rPr sz="3400" spc="-185" dirty="0">
                <a:latin typeface="Times New Roman"/>
                <a:cs typeface="Times New Roman"/>
              </a:rPr>
              <a:t>which </a:t>
            </a:r>
            <a:r>
              <a:rPr sz="3400" spc="-180" dirty="0">
                <a:latin typeface="Times New Roman"/>
                <a:cs typeface="Times New Roman"/>
              </a:rPr>
              <a:t>scheduling </a:t>
            </a:r>
            <a:r>
              <a:rPr sz="3400" spc="-145" dirty="0">
                <a:latin typeface="Times New Roman"/>
                <a:cs typeface="Times New Roman"/>
              </a:rPr>
              <a:t>algorithm </a:t>
            </a:r>
            <a:r>
              <a:rPr sz="3400" spc="-215" dirty="0">
                <a:latin typeface="Times New Roman"/>
                <a:cs typeface="Times New Roman"/>
              </a:rPr>
              <a:t>is</a:t>
            </a:r>
            <a:r>
              <a:rPr sz="3400" spc="-110" dirty="0">
                <a:latin typeface="Times New Roman"/>
                <a:cs typeface="Times New Roman"/>
              </a:rPr>
              <a:t> </a:t>
            </a:r>
            <a:r>
              <a:rPr sz="3400" spc="-235" dirty="0">
                <a:latin typeface="Times New Roman"/>
                <a:cs typeface="Times New Roman"/>
              </a:rPr>
              <a:t>good?</a:t>
            </a:r>
            <a:endParaRPr sz="34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800"/>
              </a:spcBef>
              <a:buClr>
                <a:srgbClr val="D24717"/>
              </a:buClr>
              <a:buSzPct val="85294"/>
              <a:buFont typeface="Arial" panose="020B0604020202020204" pitchFamily="34" charset="0"/>
              <a:buChar char="•"/>
              <a:tabLst>
                <a:tab pos="403860" algn="l"/>
                <a:tab pos="404495" algn="l"/>
              </a:tabLst>
            </a:pPr>
            <a:r>
              <a:rPr sz="3400" spc="-295" dirty="0">
                <a:latin typeface="Times New Roman"/>
                <a:cs typeface="Times New Roman"/>
              </a:rPr>
              <a:t>Many </a:t>
            </a:r>
            <a:r>
              <a:rPr sz="3400" spc="-90" dirty="0">
                <a:solidFill>
                  <a:srgbClr val="3366FF"/>
                </a:solidFill>
                <a:latin typeface="Times New Roman"/>
                <a:cs typeface="Times New Roman"/>
              </a:rPr>
              <a:t>criteria </a:t>
            </a:r>
            <a:r>
              <a:rPr sz="3400" spc="-120" dirty="0">
                <a:latin typeface="Times New Roman"/>
                <a:cs typeface="Times New Roman"/>
              </a:rPr>
              <a:t>for </a:t>
            </a:r>
            <a:r>
              <a:rPr sz="3400" spc="-185" dirty="0">
                <a:latin typeface="Times New Roman"/>
                <a:cs typeface="Times New Roman"/>
              </a:rPr>
              <a:t>judging </a:t>
            </a:r>
            <a:r>
              <a:rPr sz="3400" spc="-150" dirty="0">
                <a:latin typeface="Times New Roman"/>
                <a:cs typeface="Times New Roman"/>
              </a:rPr>
              <a:t>this </a:t>
            </a:r>
            <a:r>
              <a:rPr sz="3400" spc="-250" dirty="0">
                <a:latin typeface="Times New Roman"/>
                <a:cs typeface="Times New Roman"/>
              </a:rPr>
              <a:t>has </a:t>
            </a:r>
            <a:r>
              <a:rPr sz="3400" spc="-150" dirty="0">
                <a:latin typeface="Times New Roman"/>
                <a:cs typeface="Times New Roman"/>
              </a:rPr>
              <a:t>been</a:t>
            </a:r>
            <a:r>
              <a:rPr sz="3400" spc="-65" dirty="0">
                <a:latin typeface="Times New Roman"/>
                <a:cs typeface="Times New Roman"/>
              </a:rPr>
              <a:t> </a:t>
            </a:r>
            <a:r>
              <a:rPr sz="3400" spc="-180" dirty="0">
                <a:latin typeface="Times New Roman"/>
                <a:cs typeface="Times New Roman"/>
              </a:rPr>
              <a:t>suggested</a:t>
            </a:r>
            <a:endParaRPr sz="3400" dirty="0">
              <a:latin typeface="Times New Roman"/>
              <a:cs typeface="Times New Roman"/>
            </a:endParaRPr>
          </a:p>
          <a:p>
            <a:pPr marL="927100" marR="532765" lvl="1" indent="-457200">
              <a:lnSpc>
                <a:spcPct val="100000"/>
              </a:lnSpc>
              <a:spcBef>
                <a:spcPts val="545"/>
              </a:spcBef>
              <a:buClr>
                <a:srgbClr val="9B2C1F"/>
              </a:buClr>
              <a:buSzPct val="85483"/>
              <a:buFont typeface="Arial" panose="020B0604020202020204" pitchFamily="34" charset="0"/>
              <a:buChar char="•"/>
              <a:tabLst>
                <a:tab pos="795655" algn="l"/>
                <a:tab pos="796290" algn="l"/>
              </a:tabLst>
            </a:pPr>
            <a:r>
              <a:rPr sz="3100" spc="-155" dirty="0">
                <a:latin typeface="Times New Roman"/>
                <a:cs typeface="Times New Roman"/>
              </a:rPr>
              <a:t>Which </a:t>
            </a:r>
            <a:r>
              <a:rPr sz="3100" spc="-130" dirty="0">
                <a:latin typeface="Times New Roman"/>
                <a:cs typeface="Times New Roman"/>
              </a:rPr>
              <a:t>characteristics </a:t>
            </a:r>
            <a:r>
              <a:rPr sz="3100" spc="-135" dirty="0">
                <a:latin typeface="Times New Roman"/>
                <a:cs typeface="Times New Roman"/>
              </a:rPr>
              <a:t>considered </a:t>
            </a:r>
            <a:r>
              <a:rPr sz="3100" spc="-190" dirty="0">
                <a:latin typeface="Times New Roman"/>
                <a:cs typeface="Times New Roman"/>
              </a:rPr>
              <a:t>can </a:t>
            </a:r>
            <a:r>
              <a:rPr sz="3100" spc="-180" dirty="0">
                <a:solidFill>
                  <a:srgbClr val="3366FF"/>
                </a:solidFill>
                <a:latin typeface="Times New Roman"/>
                <a:cs typeface="Times New Roman"/>
              </a:rPr>
              <a:t>change significantly </a:t>
            </a:r>
            <a:r>
              <a:rPr sz="3100" spc="-170" dirty="0">
                <a:latin typeface="Times New Roman"/>
                <a:cs typeface="Times New Roman"/>
              </a:rPr>
              <a:t>which </a:t>
            </a:r>
            <a:r>
              <a:rPr sz="3100" spc="-130" dirty="0">
                <a:latin typeface="Times New Roman"/>
                <a:cs typeface="Times New Roman"/>
              </a:rPr>
              <a:t>algorithm </a:t>
            </a:r>
            <a:r>
              <a:rPr sz="3100" spc="-195" dirty="0">
                <a:latin typeface="Times New Roman"/>
                <a:cs typeface="Times New Roman"/>
              </a:rPr>
              <a:t>is  </a:t>
            </a:r>
            <a:r>
              <a:rPr sz="3100" spc="-135" dirty="0">
                <a:latin typeface="Times New Roman"/>
                <a:cs typeface="Times New Roman"/>
              </a:rPr>
              <a:t>considered </a:t>
            </a:r>
            <a:r>
              <a:rPr sz="3100" spc="-95" dirty="0">
                <a:latin typeface="Times New Roman"/>
                <a:cs typeface="Times New Roman"/>
              </a:rPr>
              <a:t>the</a:t>
            </a:r>
            <a:r>
              <a:rPr sz="3100" spc="20" dirty="0">
                <a:latin typeface="Times New Roman"/>
                <a:cs typeface="Times New Roman"/>
              </a:rPr>
              <a:t> </a:t>
            </a:r>
            <a:r>
              <a:rPr sz="3100" spc="-120" dirty="0">
                <a:latin typeface="Times New Roman"/>
                <a:cs typeface="Times New Roman"/>
              </a:rPr>
              <a:t>best</a:t>
            </a:r>
            <a:endParaRPr sz="3100" dirty="0">
              <a:latin typeface="Times New Roman"/>
              <a:cs typeface="Times New Roman"/>
            </a:endParaRPr>
          </a:p>
          <a:p>
            <a:pPr marL="527050" indent="-514350">
              <a:lnSpc>
                <a:spcPct val="100000"/>
              </a:lnSpc>
              <a:spcBef>
                <a:spcPts val="755"/>
              </a:spcBef>
              <a:buClr>
                <a:srgbClr val="D24717"/>
              </a:buClr>
              <a:buSzPct val="85294"/>
              <a:buFont typeface="+mj-lt"/>
              <a:buAutoNum type="arabicPeriod"/>
              <a:tabLst>
                <a:tab pos="403860" algn="l"/>
                <a:tab pos="404495" algn="l"/>
              </a:tabLst>
            </a:pPr>
            <a:r>
              <a:rPr sz="3400" b="1" spc="-210" dirty="0">
                <a:solidFill>
                  <a:srgbClr val="FF0000"/>
                </a:solidFill>
                <a:latin typeface="Times New Roman"/>
                <a:cs typeface="Times New Roman"/>
              </a:rPr>
              <a:t>CPU </a:t>
            </a:r>
            <a:r>
              <a:rPr sz="3400" b="1" spc="25" dirty="0">
                <a:solidFill>
                  <a:srgbClr val="FF0000"/>
                </a:solidFill>
                <a:latin typeface="Times New Roman"/>
                <a:cs typeface="Times New Roman"/>
              </a:rPr>
              <a:t>utilization</a:t>
            </a:r>
            <a:r>
              <a:rPr sz="3400" b="1" spc="25" dirty="0"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Times New Roman"/>
                <a:cs typeface="Times New Roman"/>
              </a:rPr>
              <a:t>– </a:t>
            </a:r>
            <a:r>
              <a:rPr sz="3400" spc="-170" dirty="0">
                <a:latin typeface="Times New Roman"/>
                <a:cs typeface="Times New Roman"/>
              </a:rPr>
              <a:t>keep </a:t>
            </a:r>
            <a:r>
              <a:rPr sz="3400" spc="-100" dirty="0">
                <a:latin typeface="Times New Roman"/>
                <a:cs typeface="Times New Roman"/>
              </a:rPr>
              <a:t>the </a:t>
            </a:r>
            <a:r>
              <a:rPr sz="3400" spc="-195" dirty="0">
                <a:latin typeface="Times New Roman"/>
                <a:cs typeface="Times New Roman"/>
              </a:rPr>
              <a:t>CPU </a:t>
            </a:r>
            <a:r>
              <a:rPr sz="3400" spc="-270" dirty="0">
                <a:latin typeface="Times New Roman"/>
                <a:cs typeface="Times New Roman"/>
              </a:rPr>
              <a:t>as </a:t>
            </a:r>
            <a:r>
              <a:rPr sz="3400" spc="-229" dirty="0">
                <a:latin typeface="Times New Roman"/>
                <a:cs typeface="Times New Roman"/>
              </a:rPr>
              <a:t>busy </a:t>
            </a:r>
            <a:r>
              <a:rPr sz="3400" spc="-270" dirty="0">
                <a:latin typeface="Times New Roman"/>
                <a:cs typeface="Times New Roman"/>
              </a:rPr>
              <a:t>as</a:t>
            </a:r>
            <a:r>
              <a:rPr sz="3400" spc="-229" dirty="0">
                <a:latin typeface="Times New Roman"/>
                <a:cs typeface="Times New Roman"/>
              </a:rPr>
              <a:t> </a:t>
            </a:r>
            <a:r>
              <a:rPr sz="3400" spc="-185" dirty="0">
                <a:latin typeface="Times New Roman"/>
                <a:cs typeface="Times New Roman"/>
              </a:rPr>
              <a:t>possible</a:t>
            </a:r>
            <a:endParaRPr sz="3400" dirty="0">
              <a:latin typeface="Times New Roman"/>
              <a:cs typeface="Times New Roman"/>
            </a:endParaRPr>
          </a:p>
          <a:p>
            <a:pPr marL="527050" indent="-514350">
              <a:lnSpc>
                <a:spcPct val="100000"/>
              </a:lnSpc>
              <a:spcBef>
                <a:spcPts val="805"/>
              </a:spcBef>
              <a:buClr>
                <a:srgbClr val="D24717"/>
              </a:buClr>
              <a:buSzPct val="85294"/>
              <a:buFont typeface="+mj-lt"/>
              <a:buAutoNum type="arabicPeriod"/>
              <a:tabLst>
                <a:tab pos="403860" algn="l"/>
                <a:tab pos="404495" algn="l"/>
              </a:tabLst>
            </a:pPr>
            <a:r>
              <a:rPr sz="3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Throughput </a:t>
            </a:r>
            <a:r>
              <a:rPr sz="3400" spc="-5" dirty="0">
                <a:latin typeface="Times New Roman"/>
                <a:cs typeface="Times New Roman"/>
              </a:rPr>
              <a:t>– </a:t>
            </a:r>
            <a:r>
              <a:rPr lang="en-IN" sz="3400" spc="-5" dirty="0" smtClean="0">
                <a:latin typeface="Times New Roman"/>
                <a:cs typeface="Times New Roman"/>
              </a:rPr>
              <a:t>Number </a:t>
            </a:r>
            <a:r>
              <a:rPr sz="3400" spc="-200" dirty="0" smtClean="0">
                <a:latin typeface="Times New Roman"/>
                <a:cs typeface="Times New Roman"/>
              </a:rPr>
              <a:t>of </a:t>
            </a:r>
            <a:r>
              <a:rPr sz="3400" spc="-175" dirty="0">
                <a:latin typeface="Times New Roman"/>
                <a:cs typeface="Times New Roman"/>
              </a:rPr>
              <a:t>processes </a:t>
            </a:r>
            <a:r>
              <a:rPr sz="3400" spc="-110" dirty="0">
                <a:latin typeface="Times New Roman"/>
                <a:cs typeface="Times New Roman"/>
              </a:rPr>
              <a:t>that </a:t>
            </a:r>
            <a:r>
              <a:rPr sz="3400" spc="-130" dirty="0">
                <a:latin typeface="Times New Roman"/>
                <a:cs typeface="Times New Roman"/>
              </a:rPr>
              <a:t>complete </a:t>
            </a:r>
            <a:r>
              <a:rPr sz="3400" spc="-90" dirty="0">
                <a:latin typeface="Times New Roman"/>
                <a:cs typeface="Times New Roman"/>
              </a:rPr>
              <a:t>their </a:t>
            </a:r>
            <a:r>
              <a:rPr sz="3400" spc="-135" dirty="0">
                <a:latin typeface="Times New Roman"/>
                <a:cs typeface="Times New Roman"/>
              </a:rPr>
              <a:t>execution </a:t>
            </a:r>
            <a:r>
              <a:rPr sz="3400" spc="-85" dirty="0">
                <a:latin typeface="Times New Roman"/>
                <a:cs typeface="Times New Roman"/>
              </a:rPr>
              <a:t>per </a:t>
            </a:r>
            <a:r>
              <a:rPr sz="3400" spc="-114" dirty="0">
                <a:latin typeface="Times New Roman"/>
                <a:cs typeface="Times New Roman"/>
              </a:rPr>
              <a:t>time</a:t>
            </a:r>
            <a:r>
              <a:rPr sz="3400" spc="-495" dirty="0">
                <a:latin typeface="Times New Roman"/>
                <a:cs typeface="Times New Roman"/>
              </a:rPr>
              <a:t> </a:t>
            </a:r>
            <a:r>
              <a:rPr sz="3400" spc="-105" dirty="0">
                <a:latin typeface="Times New Roman"/>
                <a:cs typeface="Times New Roman"/>
              </a:rPr>
              <a:t>unit</a:t>
            </a:r>
            <a:endParaRPr sz="3400" dirty="0">
              <a:latin typeface="Times New Roman"/>
              <a:cs typeface="Times New Roman"/>
            </a:endParaRPr>
          </a:p>
          <a:p>
            <a:pPr marL="527050" indent="-514350">
              <a:lnSpc>
                <a:spcPct val="100000"/>
              </a:lnSpc>
              <a:spcBef>
                <a:spcPts val="805"/>
              </a:spcBef>
              <a:buClr>
                <a:srgbClr val="D24717"/>
              </a:buClr>
              <a:buSzPct val="85294"/>
              <a:buFont typeface="+mj-lt"/>
              <a:buAutoNum type="arabicPeriod"/>
              <a:tabLst>
                <a:tab pos="403860" algn="l"/>
                <a:tab pos="404495" algn="l"/>
              </a:tabLst>
            </a:pPr>
            <a:r>
              <a:rPr sz="3400" b="1" spc="-75" dirty="0">
                <a:solidFill>
                  <a:srgbClr val="FF0000"/>
                </a:solidFill>
                <a:latin typeface="Times New Roman"/>
                <a:cs typeface="Times New Roman"/>
              </a:rPr>
              <a:t>Turnaround </a:t>
            </a:r>
            <a:r>
              <a:rPr sz="34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time </a:t>
            </a:r>
            <a:r>
              <a:rPr sz="3400" spc="-5" dirty="0">
                <a:latin typeface="Times New Roman"/>
                <a:cs typeface="Times New Roman"/>
              </a:rPr>
              <a:t>– </a:t>
            </a:r>
            <a:r>
              <a:rPr sz="3400" spc="-145" dirty="0">
                <a:latin typeface="Times New Roman"/>
                <a:cs typeface="Times New Roman"/>
              </a:rPr>
              <a:t>amount </a:t>
            </a:r>
            <a:r>
              <a:rPr sz="3400" spc="-195" dirty="0">
                <a:latin typeface="Times New Roman"/>
                <a:cs typeface="Times New Roman"/>
              </a:rPr>
              <a:t>of </a:t>
            </a:r>
            <a:r>
              <a:rPr sz="3400" spc="-114" dirty="0">
                <a:latin typeface="Times New Roman"/>
                <a:cs typeface="Times New Roman"/>
              </a:rPr>
              <a:t>time </a:t>
            </a:r>
            <a:r>
              <a:rPr sz="3400" spc="-50" dirty="0">
                <a:latin typeface="Times New Roman"/>
                <a:cs typeface="Times New Roman"/>
              </a:rPr>
              <a:t>to </a:t>
            </a:r>
            <a:r>
              <a:rPr sz="3400" spc="-130" dirty="0">
                <a:latin typeface="Times New Roman"/>
                <a:cs typeface="Times New Roman"/>
              </a:rPr>
              <a:t>execute </a:t>
            </a:r>
            <a:r>
              <a:rPr sz="3400" spc="-270" dirty="0">
                <a:latin typeface="Times New Roman"/>
                <a:cs typeface="Times New Roman"/>
              </a:rPr>
              <a:t>a </a:t>
            </a:r>
            <a:r>
              <a:rPr sz="3400" spc="-110" dirty="0">
                <a:latin typeface="Times New Roman"/>
                <a:cs typeface="Times New Roman"/>
              </a:rPr>
              <a:t>particular</a:t>
            </a:r>
            <a:r>
              <a:rPr sz="3400" spc="120" dirty="0">
                <a:latin typeface="Times New Roman"/>
                <a:cs typeface="Times New Roman"/>
              </a:rPr>
              <a:t> </a:t>
            </a:r>
            <a:r>
              <a:rPr sz="3400" spc="-165" dirty="0">
                <a:latin typeface="Times New Roman"/>
                <a:cs typeface="Times New Roman"/>
              </a:rPr>
              <a:t>process</a:t>
            </a:r>
            <a:endParaRPr sz="3400" dirty="0">
              <a:latin typeface="Times New Roman"/>
              <a:cs typeface="Times New Roman"/>
            </a:endParaRPr>
          </a:p>
          <a:p>
            <a:pPr marL="527050" marR="517525" indent="-514350">
              <a:lnSpc>
                <a:spcPct val="100000"/>
              </a:lnSpc>
              <a:spcBef>
                <a:spcPts val="795"/>
              </a:spcBef>
              <a:buClr>
                <a:srgbClr val="D24717"/>
              </a:buClr>
              <a:buSzPct val="85294"/>
              <a:buFont typeface="+mj-lt"/>
              <a:buAutoNum type="arabicPeriod"/>
              <a:tabLst>
                <a:tab pos="403860" algn="l"/>
                <a:tab pos="404495" algn="l"/>
              </a:tabLst>
            </a:pPr>
            <a:r>
              <a:rPr sz="3400" b="1" spc="-85" dirty="0">
                <a:solidFill>
                  <a:srgbClr val="FF0000"/>
                </a:solidFill>
                <a:latin typeface="Times New Roman"/>
                <a:cs typeface="Times New Roman"/>
              </a:rPr>
              <a:t>Waiting </a:t>
            </a:r>
            <a:r>
              <a:rPr sz="34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time </a:t>
            </a:r>
            <a:r>
              <a:rPr sz="3400" spc="-5" dirty="0">
                <a:latin typeface="Times New Roman"/>
                <a:cs typeface="Times New Roman"/>
              </a:rPr>
              <a:t>– </a:t>
            </a:r>
            <a:r>
              <a:rPr sz="3400" spc="-150" dirty="0">
                <a:latin typeface="Times New Roman"/>
                <a:cs typeface="Times New Roman"/>
              </a:rPr>
              <a:t>amount </a:t>
            </a:r>
            <a:r>
              <a:rPr sz="3400" spc="-200" dirty="0">
                <a:latin typeface="Times New Roman"/>
                <a:cs typeface="Times New Roman"/>
              </a:rPr>
              <a:t>of </a:t>
            </a:r>
            <a:r>
              <a:rPr sz="3400" spc="-114" dirty="0">
                <a:latin typeface="Times New Roman"/>
                <a:cs typeface="Times New Roman"/>
              </a:rPr>
              <a:t>time </a:t>
            </a:r>
            <a:r>
              <a:rPr sz="3400" spc="-270" dirty="0">
                <a:latin typeface="Times New Roman"/>
                <a:cs typeface="Times New Roman"/>
              </a:rPr>
              <a:t>a </a:t>
            </a:r>
            <a:r>
              <a:rPr sz="3400" spc="-165" dirty="0">
                <a:latin typeface="Times New Roman"/>
                <a:cs typeface="Times New Roman"/>
              </a:rPr>
              <a:t>process </a:t>
            </a:r>
            <a:r>
              <a:rPr sz="3400" spc="-250" dirty="0">
                <a:latin typeface="Times New Roman"/>
                <a:cs typeface="Times New Roman"/>
              </a:rPr>
              <a:t>has </a:t>
            </a:r>
            <a:r>
              <a:rPr sz="3400" spc="-150" dirty="0">
                <a:latin typeface="Times New Roman"/>
                <a:cs typeface="Times New Roman"/>
              </a:rPr>
              <a:t>been </a:t>
            </a:r>
            <a:r>
              <a:rPr sz="3400" spc="-180" dirty="0">
                <a:latin typeface="Times New Roman"/>
                <a:cs typeface="Times New Roman"/>
              </a:rPr>
              <a:t>waiting </a:t>
            </a:r>
            <a:r>
              <a:rPr sz="3400" spc="-160" dirty="0">
                <a:latin typeface="Times New Roman"/>
                <a:cs typeface="Times New Roman"/>
              </a:rPr>
              <a:t>in </a:t>
            </a:r>
            <a:r>
              <a:rPr sz="3400" spc="-100" dirty="0">
                <a:latin typeface="Times New Roman"/>
                <a:cs typeface="Times New Roman"/>
              </a:rPr>
              <a:t>the </a:t>
            </a:r>
            <a:r>
              <a:rPr sz="3400" spc="-180" dirty="0">
                <a:latin typeface="Times New Roman"/>
                <a:cs typeface="Times New Roman"/>
              </a:rPr>
              <a:t>ready  </a:t>
            </a:r>
            <a:r>
              <a:rPr sz="3400" spc="-145" dirty="0">
                <a:latin typeface="Times New Roman"/>
                <a:cs typeface="Times New Roman"/>
              </a:rPr>
              <a:t>queue</a:t>
            </a:r>
            <a:endParaRPr sz="3400" dirty="0">
              <a:latin typeface="Times New Roman"/>
              <a:cs typeface="Times New Roman"/>
            </a:endParaRPr>
          </a:p>
          <a:p>
            <a:pPr marL="527050" indent="-514350">
              <a:lnSpc>
                <a:spcPct val="100000"/>
              </a:lnSpc>
              <a:spcBef>
                <a:spcPts val="800"/>
              </a:spcBef>
              <a:buClr>
                <a:srgbClr val="D24717"/>
              </a:buClr>
              <a:buSzPct val="85294"/>
              <a:buFont typeface="+mj-lt"/>
              <a:buAutoNum type="arabicPeriod"/>
              <a:tabLst>
                <a:tab pos="403860" algn="l"/>
                <a:tab pos="404495" algn="l"/>
              </a:tabLst>
            </a:pPr>
            <a:r>
              <a:rPr sz="3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Response </a:t>
            </a:r>
            <a:r>
              <a:rPr sz="34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time </a:t>
            </a:r>
            <a:r>
              <a:rPr sz="3400" spc="-5" dirty="0">
                <a:latin typeface="Times New Roman"/>
                <a:cs typeface="Times New Roman"/>
              </a:rPr>
              <a:t>– </a:t>
            </a:r>
            <a:r>
              <a:rPr sz="3400" spc="-150" dirty="0">
                <a:latin typeface="Times New Roman"/>
                <a:cs typeface="Times New Roman"/>
              </a:rPr>
              <a:t>amount </a:t>
            </a:r>
            <a:r>
              <a:rPr sz="3400" spc="-200" dirty="0">
                <a:latin typeface="Times New Roman"/>
                <a:cs typeface="Times New Roman"/>
              </a:rPr>
              <a:t>of </a:t>
            </a:r>
            <a:r>
              <a:rPr sz="3400" spc="-114" dirty="0">
                <a:latin typeface="Times New Roman"/>
                <a:cs typeface="Times New Roman"/>
              </a:rPr>
              <a:t>time </a:t>
            </a:r>
            <a:r>
              <a:rPr sz="3400" spc="-60" dirty="0">
                <a:latin typeface="Times New Roman"/>
                <a:cs typeface="Times New Roman"/>
              </a:rPr>
              <a:t>it </a:t>
            </a:r>
            <a:r>
              <a:rPr sz="3400" spc="-180" dirty="0">
                <a:latin typeface="Times New Roman"/>
                <a:cs typeface="Times New Roman"/>
              </a:rPr>
              <a:t>takes </a:t>
            </a:r>
            <a:r>
              <a:rPr sz="3400" spc="-50" dirty="0">
                <a:latin typeface="Times New Roman"/>
                <a:cs typeface="Times New Roman"/>
              </a:rPr>
              <a:t>to </a:t>
            </a:r>
            <a:r>
              <a:rPr sz="3400" spc="-60" dirty="0">
                <a:latin typeface="Times New Roman"/>
                <a:cs typeface="Times New Roman"/>
              </a:rPr>
              <a:t>start</a:t>
            </a:r>
            <a:r>
              <a:rPr sz="3400" spc="-130" dirty="0">
                <a:latin typeface="Times New Roman"/>
                <a:cs typeface="Times New Roman"/>
              </a:rPr>
              <a:t> </a:t>
            </a:r>
            <a:r>
              <a:rPr sz="3400" spc="-160" dirty="0">
                <a:latin typeface="Times New Roman"/>
                <a:cs typeface="Times New Roman"/>
              </a:rPr>
              <a:t>responding</a:t>
            </a:r>
            <a:endParaRPr sz="3400" dirty="0">
              <a:latin typeface="Times New Roman"/>
              <a:cs typeface="Times New Roman"/>
            </a:endParaRPr>
          </a:p>
          <a:p>
            <a:pPr marL="927100" lvl="1" indent="-457200">
              <a:lnSpc>
                <a:spcPct val="100000"/>
              </a:lnSpc>
              <a:spcBef>
                <a:spcPts val="545"/>
              </a:spcBef>
              <a:buClr>
                <a:srgbClr val="9B2C1F"/>
              </a:buClr>
              <a:buSzPct val="85483"/>
              <a:buFont typeface="Arial" panose="020B0604020202020204" pitchFamily="34" charset="0"/>
              <a:buChar char="•"/>
              <a:tabLst>
                <a:tab pos="795655" algn="l"/>
                <a:tab pos="796290" algn="l"/>
              </a:tabLst>
            </a:pPr>
            <a:r>
              <a:rPr sz="3100" spc="-170" dirty="0">
                <a:latin typeface="Times New Roman"/>
                <a:cs typeface="Times New Roman"/>
              </a:rPr>
              <a:t>Used </a:t>
            </a:r>
            <a:r>
              <a:rPr sz="3100" spc="-110" dirty="0">
                <a:latin typeface="Times New Roman"/>
                <a:cs typeface="Times New Roman"/>
              </a:rPr>
              <a:t>for </a:t>
            </a:r>
            <a:r>
              <a:rPr sz="3100" spc="-125" dirty="0">
                <a:latin typeface="Times New Roman"/>
                <a:cs typeface="Times New Roman"/>
              </a:rPr>
              <a:t>interactive</a:t>
            </a:r>
            <a:r>
              <a:rPr sz="3100" spc="75" dirty="0">
                <a:latin typeface="Times New Roman"/>
                <a:cs typeface="Times New Roman"/>
              </a:rPr>
              <a:t> </a:t>
            </a:r>
            <a:r>
              <a:rPr sz="3100" spc="-180" dirty="0">
                <a:latin typeface="Times New Roman"/>
                <a:cs typeface="Times New Roman"/>
              </a:rPr>
              <a:t>systems</a:t>
            </a:r>
            <a:endParaRPr sz="3100" dirty="0">
              <a:latin typeface="Times New Roman"/>
              <a:cs typeface="Times New Roman"/>
            </a:endParaRPr>
          </a:p>
          <a:p>
            <a:pPr marL="927100" lvl="1" indent="-457200">
              <a:lnSpc>
                <a:spcPct val="100000"/>
              </a:lnSpc>
              <a:spcBef>
                <a:spcPts val="505"/>
              </a:spcBef>
              <a:buClr>
                <a:srgbClr val="9B2C1F"/>
              </a:buClr>
              <a:buSzPct val="85483"/>
              <a:buFont typeface="Arial" panose="020B0604020202020204" pitchFamily="34" charset="0"/>
              <a:buChar char="•"/>
              <a:tabLst>
                <a:tab pos="795655" algn="l"/>
                <a:tab pos="796290" algn="l"/>
              </a:tabLst>
            </a:pPr>
            <a:r>
              <a:rPr sz="3100" spc="-155" dirty="0">
                <a:latin typeface="Times New Roman"/>
                <a:cs typeface="Times New Roman"/>
              </a:rPr>
              <a:t>Time </a:t>
            </a:r>
            <a:r>
              <a:rPr sz="3100" spc="-140" dirty="0">
                <a:latin typeface="Times New Roman"/>
                <a:cs typeface="Times New Roman"/>
              </a:rPr>
              <a:t>from </a:t>
            </a:r>
            <a:r>
              <a:rPr sz="3100" spc="-155" dirty="0">
                <a:latin typeface="Times New Roman"/>
                <a:cs typeface="Times New Roman"/>
              </a:rPr>
              <a:t>when </a:t>
            </a:r>
            <a:r>
              <a:rPr sz="3100" spc="-250" dirty="0">
                <a:latin typeface="Times New Roman"/>
                <a:cs typeface="Times New Roman"/>
              </a:rPr>
              <a:t>a </a:t>
            </a:r>
            <a:r>
              <a:rPr sz="3100" spc="-105" dirty="0">
                <a:latin typeface="Times New Roman"/>
                <a:cs typeface="Times New Roman"/>
              </a:rPr>
              <a:t>request </a:t>
            </a:r>
            <a:r>
              <a:rPr sz="3100" spc="-235" dirty="0">
                <a:latin typeface="Times New Roman"/>
                <a:cs typeface="Times New Roman"/>
              </a:rPr>
              <a:t>was </a:t>
            </a:r>
            <a:r>
              <a:rPr sz="3100" spc="-114" dirty="0">
                <a:latin typeface="Times New Roman"/>
                <a:cs typeface="Times New Roman"/>
              </a:rPr>
              <a:t>submitted </a:t>
            </a:r>
            <a:r>
              <a:rPr sz="3100" spc="-100" dirty="0">
                <a:latin typeface="Times New Roman"/>
                <a:cs typeface="Times New Roman"/>
              </a:rPr>
              <a:t>until </a:t>
            </a:r>
            <a:r>
              <a:rPr sz="3100" spc="-95" dirty="0">
                <a:latin typeface="Times New Roman"/>
                <a:cs typeface="Times New Roman"/>
              </a:rPr>
              <a:t>the </a:t>
            </a:r>
            <a:r>
              <a:rPr sz="3100" spc="-100" dirty="0">
                <a:latin typeface="Times New Roman"/>
                <a:cs typeface="Times New Roman"/>
              </a:rPr>
              <a:t>first </a:t>
            </a:r>
            <a:r>
              <a:rPr sz="3100" spc="-140" dirty="0">
                <a:latin typeface="Times New Roman"/>
                <a:cs typeface="Times New Roman"/>
              </a:rPr>
              <a:t>response </a:t>
            </a:r>
            <a:r>
              <a:rPr sz="3100" spc="-195" dirty="0">
                <a:latin typeface="Times New Roman"/>
                <a:cs typeface="Times New Roman"/>
              </a:rPr>
              <a:t>is</a:t>
            </a:r>
            <a:r>
              <a:rPr sz="3100" spc="280" dirty="0">
                <a:latin typeface="Times New Roman"/>
                <a:cs typeface="Times New Roman"/>
              </a:rPr>
              <a:t> </a:t>
            </a:r>
            <a:r>
              <a:rPr sz="3100" spc="-125" dirty="0">
                <a:latin typeface="Times New Roman"/>
                <a:cs typeface="Times New Roman"/>
              </a:rPr>
              <a:t>produced</a:t>
            </a:r>
            <a:endParaRPr sz="31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387604" y="8435051"/>
            <a:ext cx="349884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35"/>
              </a:lnSpc>
            </a:pPr>
            <a:fld id="{81D60167-4931-47E6-BA6A-407CBD079E47}" type="slidenum">
              <a:rPr spc="125" dirty="0"/>
              <a:t>52</a:t>
            </a:fld>
            <a:endParaRPr spc="1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800" y="0"/>
            <a:ext cx="6597396" cy="7976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89910" algn="l"/>
              </a:tabLst>
            </a:pPr>
            <a:r>
              <a:rPr b="1" dirty="0"/>
              <a:t>Scheduling	</a:t>
            </a:r>
            <a:r>
              <a:rPr b="1" spc="-5" dirty="0"/>
              <a:t>Criteria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7604" y="1371600"/>
            <a:ext cx="12302541" cy="428258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6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Scheduling </a:t>
            </a:r>
            <a:r>
              <a:rPr sz="4000" b="1" spc="-17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sz="4000" b="1" spc="-17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r>
              <a:rPr sz="4000" b="1" spc="-36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spc="-19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Criteria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84250" indent="-742950">
              <a:lnSpc>
                <a:spcPct val="100000"/>
              </a:lnSpc>
              <a:spcBef>
                <a:spcPts val="3100"/>
              </a:spcBef>
              <a:buClr>
                <a:srgbClr val="D24717"/>
              </a:buClr>
              <a:buSzPct val="85135"/>
              <a:buFont typeface="+mj-lt"/>
              <a:buAutoNum type="arabicPeriod"/>
              <a:tabLst>
                <a:tab pos="632460" algn="l"/>
                <a:tab pos="633095" algn="l"/>
              </a:tabLst>
            </a:pPr>
            <a:r>
              <a:rPr sz="3700" spc="-300" dirty="0">
                <a:latin typeface="Times New Roman"/>
                <a:cs typeface="Times New Roman"/>
              </a:rPr>
              <a:t>Max </a:t>
            </a:r>
            <a:r>
              <a:rPr sz="3700" spc="-210" dirty="0">
                <a:latin typeface="Times New Roman"/>
                <a:cs typeface="Times New Roman"/>
              </a:rPr>
              <a:t>CPU</a:t>
            </a:r>
            <a:r>
              <a:rPr sz="3700" spc="-520" dirty="0">
                <a:latin typeface="Times New Roman"/>
                <a:cs typeface="Times New Roman"/>
              </a:rPr>
              <a:t> </a:t>
            </a:r>
            <a:r>
              <a:rPr sz="3700" spc="-155" dirty="0">
                <a:latin typeface="Times New Roman"/>
                <a:cs typeface="Times New Roman"/>
              </a:rPr>
              <a:t>utilization</a:t>
            </a:r>
            <a:endParaRPr sz="3700" dirty="0">
              <a:latin typeface="Times New Roman"/>
              <a:cs typeface="Times New Roman"/>
            </a:endParaRPr>
          </a:p>
          <a:p>
            <a:pPr marL="984250" indent="-742950">
              <a:lnSpc>
                <a:spcPct val="100000"/>
              </a:lnSpc>
              <a:spcBef>
                <a:spcPts val="790"/>
              </a:spcBef>
              <a:buClr>
                <a:srgbClr val="D24717"/>
              </a:buClr>
              <a:buSzPct val="85135"/>
              <a:buFont typeface="+mj-lt"/>
              <a:buAutoNum type="arabicPeriod"/>
              <a:tabLst>
                <a:tab pos="632460" algn="l"/>
                <a:tab pos="633095" algn="l"/>
              </a:tabLst>
            </a:pPr>
            <a:r>
              <a:rPr sz="3700" spc="-300" dirty="0">
                <a:latin typeface="Times New Roman"/>
                <a:cs typeface="Times New Roman"/>
              </a:rPr>
              <a:t>Max</a:t>
            </a:r>
            <a:r>
              <a:rPr sz="3700" spc="-95" dirty="0">
                <a:latin typeface="Times New Roman"/>
                <a:cs typeface="Times New Roman"/>
              </a:rPr>
              <a:t> </a:t>
            </a:r>
            <a:r>
              <a:rPr sz="3700" spc="-130" dirty="0">
                <a:latin typeface="Times New Roman"/>
                <a:cs typeface="Times New Roman"/>
              </a:rPr>
              <a:t>throughput</a:t>
            </a:r>
            <a:endParaRPr sz="3700" dirty="0">
              <a:latin typeface="Times New Roman"/>
              <a:cs typeface="Times New Roman"/>
            </a:endParaRPr>
          </a:p>
          <a:p>
            <a:pPr marL="984250" indent="-742950">
              <a:lnSpc>
                <a:spcPct val="100000"/>
              </a:lnSpc>
              <a:spcBef>
                <a:spcPts val="805"/>
              </a:spcBef>
              <a:buClr>
                <a:srgbClr val="D24717"/>
              </a:buClr>
              <a:buSzPct val="85135"/>
              <a:buFont typeface="+mj-lt"/>
              <a:buAutoNum type="arabicPeriod"/>
              <a:tabLst>
                <a:tab pos="632460" algn="l"/>
                <a:tab pos="633095" algn="l"/>
              </a:tabLst>
            </a:pPr>
            <a:r>
              <a:rPr sz="3700" spc="-260" dirty="0">
                <a:latin typeface="Times New Roman"/>
                <a:cs typeface="Times New Roman"/>
              </a:rPr>
              <a:t>Min </a:t>
            </a:r>
            <a:r>
              <a:rPr sz="3700" spc="-110" dirty="0">
                <a:latin typeface="Times New Roman"/>
                <a:cs typeface="Times New Roman"/>
              </a:rPr>
              <a:t>turnaround</a:t>
            </a:r>
            <a:r>
              <a:rPr sz="3700" spc="125" dirty="0">
                <a:latin typeface="Times New Roman"/>
                <a:cs typeface="Times New Roman"/>
              </a:rPr>
              <a:t> </a:t>
            </a:r>
            <a:r>
              <a:rPr sz="3700" spc="-125" dirty="0">
                <a:latin typeface="Times New Roman"/>
                <a:cs typeface="Times New Roman"/>
              </a:rPr>
              <a:t>time</a:t>
            </a:r>
            <a:endParaRPr sz="3700" dirty="0">
              <a:latin typeface="Times New Roman"/>
              <a:cs typeface="Times New Roman"/>
            </a:endParaRPr>
          </a:p>
          <a:p>
            <a:pPr marL="984250" indent="-742950">
              <a:lnSpc>
                <a:spcPct val="100000"/>
              </a:lnSpc>
              <a:spcBef>
                <a:spcPts val="805"/>
              </a:spcBef>
              <a:buClr>
                <a:srgbClr val="D24717"/>
              </a:buClr>
              <a:buSzPct val="85135"/>
              <a:buFont typeface="+mj-lt"/>
              <a:buAutoNum type="arabicPeriod"/>
              <a:tabLst>
                <a:tab pos="632460" algn="l"/>
                <a:tab pos="633095" algn="l"/>
              </a:tabLst>
            </a:pPr>
            <a:r>
              <a:rPr sz="3700" spc="-260" dirty="0">
                <a:latin typeface="Times New Roman"/>
                <a:cs typeface="Times New Roman"/>
              </a:rPr>
              <a:t>Min </a:t>
            </a:r>
            <a:r>
              <a:rPr sz="3700" spc="-195" dirty="0">
                <a:latin typeface="Times New Roman"/>
                <a:cs typeface="Times New Roman"/>
              </a:rPr>
              <a:t>waiting</a:t>
            </a:r>
            <a:r>
              <a:rPr sz="3700" spc="75" dirty="0">
                <a:latin typeface="Times New Roman"/>
                <a:cs typeface="Times New Roman"/>
              </a:rPr>
              <a:t> </a:t>
            </a:r>
            <a:r>
              <a:rPr sz="3700" spc="-125" dirty="0">
                <a:latin typeface="Times New Roman"/>
                <a:cs typeface="Times New Roman"/>
              </a:rPr>
              <a:t>time</a:t>
            </a:r>
            <a:endParaRPr sz="3700" dirty="0">
              <a:latin typeface="Times New Roman"/>
              <a:cs typeface="Times New Roman"/>
            </a:endParaRPr>
          </a:p>
          <a:p>
            <a:pPr marL="984250" indent="-742950">
              <a:lnSpc>
                <a:spcPct val="100000"/>
              </a:lnSpc>
              <a:spcBef>
                <a:spcPts val="790"/>
              </a:spcBef>
              <a:buClr>
                <a:srgbClr val="D24717"/>
              </a:buClr>
              <a:buSzPct val="85135"/>
              <a:buFont typeface="+mj-lt"/>
              <a:buAutoNum type="arabicPeriod"/>
              <a:tabLst>
                <a:tab pos="632460" algn="l"/>
                <a:tab pos="633095" algn="l"/>
              </a:tabLst>
            </a:pPr>
            <a:r>
              <a:rPr sz="3700" spc="-260" dirty="0">
                <a:latin typeface="Times New Roman"/>
                <a:cs typeface="Times New Roman"/>
              </a:rPr>
              <a:t>Min </a:t>
            </a:r>
            <a:r>
              <a:rPr sz="3700" spc="-170" dirty="0">
                <a:latin typeface="Times New Roman"/>
                <a:cs typeface="Times New Roman"/>
              </a:rPr>
              <a:t>response</a:t>
            </a:r>
            <a:r>
              <a:rPr sz="3700" spc="135" dirty="0">
                <a:latin typeface="Times New Roman"/>
                <a:cs typeface="Times New Roman"/>
              </a:rPr>
              <a:t> </a:t>
            </a:r>
            <a:r>
              <a:rPr sz="3700" spc="-125" dirty="0">
                <a:latin typeface="Times New Roman"/>
                <a:cs typeface="Times New Roman"/>
              </a:rPr>
              <a:t>time</a:t>
            </a:r>
            <a:endParaRPr sz="37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387604" y="8435051"/>
            <a:ext cx="349884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35"/>
              </a:lnSpc>
            </a:pPr>
            <a:fld id="{81D60167-4931-47E6-BA6A-407CBD079E47}" type="slidenum">
              <a:rPr spc="125" dirty="0"/>
              <a:t>53</a:t>
            </a:fld>
            <a:endParaRPr spc="1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7305"/>
            <a:ext cx="11275187" cy="802640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Scheduling</a:t>
            </a:r>
            <a:r>
              <a:rPr lang="en-IN" b="1" spc="-380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FF0000"/>
                </a:solidFill>
              </a:rPr>
              <a:t>Algorithm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775334"/>
            <a:ext cx="13258800" cy="7386638"/>
          </a:xfrm>
        </p:spPr>
        <p:txBody>
          <a:bodyPr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Five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popular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algorithms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First-Come, First-Served (FCFS) Scheduling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Shortest-Job-First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SJF)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Scheduling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Round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Robin(RR) Scheduling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Multiple-Level Queues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algorithms are either 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non-preemptive or preemptive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Non-preemptive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designed so that once a process enters the running state, it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be preempted until it completes its allotted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whereas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preemptive scheduling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based on priority where a scheduler may preempt a low priority running process anytime when a high priority process enters into a ready state.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72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27305"/>
            <a:ext cx="10970387" cy="156966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First Come First Serve (FCFS)</a:t>
            </a:r>
            <a:br>
              <a:rPr lang="en-US" b="1" dirty="0">
                <a:solidFill>
                  <a:srgbClr val="FF000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295400"/>
            <a:ext cx="13030200" cy="295465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Jobs are executed on first come, first serve basis.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non-preemptive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understand and implement.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implementation is based on FIFO queue.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in performance as average wait time is high.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84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6550" y="0"/>
            <a:ext cx="5765800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Scheduling</a:t>
            </a:r>
            <a:r>
              <a:rPr spc="-380" dirty="0"/>
              <a:t> </a:t>
            </a:r>
            <a:r>
              <a:rPr dirty="0"/>
              <a:t>Algorithm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8159" y="5842057"/>
            <a:ext cx="7518400" cy="1203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9270">
              <a:lnSpc>
                <a:spcPct val="100000"/>
              </a:lnSpc>
              <a:spcBef>
                <a:spcPts val="100"/>
              </a:spcBef>
            </a:pPr>
            <a:r>
              <a:rPr sz="1250" spc="90" dirty="0">
                <a:latin typeface="Arial"/>
                <a:cs typeface="Arial"/>
              </a:rPr>
              <a:t>0</a:t>
            </a:r>
            <a:endParaRPr sz="1250" dirty="0">
              <a:latin typeface="Arial"/>
              <a:cs typeface="Arial"/>
            </a:endParaRPr>
          </a:p>
          <a:p>
            <a:pPr marL="403860" indent="-391160">
              <a:lnSpc>
                <a:spcPts val="3865"/>
              </a:lnSpc>
              <a:spcBef>
                <a:spcPts val="45"/>
              </a:spcBef>
              <a:buClr>
                <a:srgbClr val="D24717"/>
              </a:buClr>
              <a:buSzPct val="85294"/>
              <a:buFont typeface="Arial"/>
              <a:buChar char=""/>
              <a:tabLst>
                <a:tab pos="403860" algn="l"/>
                <a:tab pos="404495" algn="l"/>
                <a:tab pos="3574415" algn="l"/>
                <a:tab pos="4862195" algn="l"/>
              </a:tabLst>
            </a:pPr>
            <a:r>
              <a:rPr sz="3400" spc="-204" dirty="0">
                <a:latin typeface="Times New Roman"/>
                <a:cs typeface="Times New Roman"/>
              </a:rPr>
              <a:t>Waiting </a:t>
            </a:r>
            <a:r>
              <a:rPr sz="3400" spc="-114" dirty="0">
                <a:latin typeface="Times New Roman"/>
                <a:cs typeface="Times New Roman"/>
              </a:rPr>
              <a:t>time</a:t>
            </a:r>
            <a:r>
              <a:rPr sz="3400" spc="-10" dirty="0">
                <a:latin typeface="Times New Roman"/>
                <a:cs typeface="Times New Roman"/>
              </a:rPr>
              <a:t> </a:t>
            </a:r>
            <a:r>
              <a:rPr sz="3400" spc="-120" dirty="0">
                <a:latin typeface="Times New Roman"/>
                <a:cs typeface="Times New Roman"/>
              </a:rPr>
              <a:t>for</a:t>
            </a:r>
            <a:r>
              <a:rPr sz="3400" spc="-50" dirty="0">
                <a:latin typeface="Times New Roman"/>
                <a:cs typeface="Times New Roman"/>
              </a:rPr>
              <a:t> </a:t>
            </a:r>
            <a:r>
              <a:rPr sz="3400" i="1" spc="-395" dirty="0">
                <a:latin typeface="Times New Roman"/>
                <a:cs typeface="Times New Roman"/>
              </a:rPr>
              <a:t>P</a:t>
            </a:r>
            <a:r>
              <a:rPr sz="3375" i="1" spc="-592" baseline="-20987" dirty="0">
                <a:latin typeface="Times New Roman"/>
                <a:cs typeface="Times New Roman"/>
              </a:rPr>
              <a:t>1	</a:t>
            </a:r>
            <a:r>
              <a:rPr sz="3400" spc="345" dirty="0">
                <a:latin typeface="Times New Roman"/>
                <a:cs typeface="Times New Roman"/>
              </a:rPr>
              <a:t>=</a:t>
            </a:r>
            <a:r>
              <a:rPr sz="3400" spc="-85" dirty="0">
                <a:latin typeface="Times New Roman"/>
                <a:cs typeface="Times New Roman"/>
              </a:rPr>
              <a:t> </a:t>
            </a:r>
            <a:r>
              <a:rPr sz="3400" spc="-50" dirty="0">
                <a:latin typeface="Times New Roman"/>
                <a:cs typeface="Times New Roman"/>
              </a:rPr>
              <a:t>0;</a:t>
            </a:r>
            <a:r>
              <a:rPr sz="3400" spc="-225" dirty="0">
                <a:latin typeface="Times New Roman"/>
                <a:cs typeface="Times New Roman"/>
              </a:rPr>
              <a:t> </a:t>
            </a:r>
            <a:r>
              <a:rPr sz="3400" i="1" spc="-395" dirty="0">
                <a:latin typeface="Times New Roman"/>
                <a:cs typeface="Times New Roman"/>
              </a:rPr>
              <a:t>P</a:t>
            </a:r>
            <a:r>
              <a:rPr sz="3375" i="1" spc="-592" baseline="-20987" dirty="0">
                <a:latin typeface="Times New Roman"/>
                <a:cs typeface="Times New Roman"/>
              </a:rPr>
              <a:t>2	</a:t>
            </a:r>
            <a:r>
              <a:rPr sz="3400" spc="345" dirty="0">
                <a:latin typeface="Times New Roman"/>
                <a:cs typeface="Times New Roman"/>
              </a:rPr>
              <a:t>=</a:t>
            </a:r>
            <a:r>
              <a:rPr sz="3400" spc="-95" dirty="0">
                <a:latin typeface="Times New Roman"/>
                <a:cs typeface="Times New Roman"/>
              </a:rPr>
              <a:t> </a:t>
            </a:r>
            <a:r>
              <a:rPr sz="3400" spc="-85" dirty="0">
                <a:latin typeface="Times New Roman"/>
                <a:cs typeface="Times New Roman"/>
              </a:rPr>
              <a:t>24;</a:t>
            </a:r>
            <a:r>
              <a:rPr sz="3400" spc="-229" dirty="0">
                <a:latin typeface="Times New Roman"/>
                <a:cs typeface="Times New Roman"/>
              </a:rPr>
              <a:t> </a:t>
            </a:r>
            <a:r>
              <a:rPr sz="3400" i="1" spc="-395" dirty="0">
                <a:latin typeface="Times New Roman"/>
                <a:cs typeface="Times New Roman"/>
              </a:rPr>
              <a:t>P</a:t>
            </a:r>
            <a:r>
              <a:rPr sz="3375" i="1" spc="-592" baseline="-20987" dirty="0">
                <a:latin typeface="Times New Roman"/>
                <a:cs typeface="Times New Roman"/>
              </a:rPr>
              <a:t>3  </a:t>
            </a:r>
            <a:r>
              <a:rPr sz="3400" spc="345" dirty="0">
                <a:latin typeface="Times New Roman"/>
                <a:cs typeface="Times New Roman"/>
              </a:rPr>
              <a:t>=</a:t>
            </a:r>
            <a:r>
              <a:rPr sz="3400" spc="-100" dirty="0">
                <a:latin typeface="Times New Roman"/>
                <a:cs typeface="Times New Roman"/>
              </a:rPr>
              <a:t> </a:t>
            </a:r>
            <a:r>
              <a:rPr sz="3400" spc="-145" dirty="0">
                <a:latin typeface="Times New Roman"/>
                <a:cs typeface="Times New Roman"/>
              </a:rPr>
              <a:t>27</a:t>
            </a:r>
            <a:endParaRPr sz="3400" dirty="0">
              <a:latin typeface="Times New Roman"/>
              <a:cs typeface="Times New Roman"/>
            </a:endParaRPr>
          </a:p>
          <a:p>
            <a:pPr marL="403860" indent="-391160">
              <a:lnSpc>
                <a:spcPts val="3865"/>
              </a:lnSpc>
              <a:buClr>
                <a:srgbClr val="D24717"/>
              </a:buClr>
              <a:buSzPct val="85294"/>
              <a:buFont typeface="Arial"/>
              <a:buChar char=""/>
              <a:tabLst>
                <a:tab pos="403860" algn="l"/>
                <a:tab pos="404495" algn="l"/>
                <a:tab pos="3991610" algn="l"/>
              </a:tabLst>
            </a:pPr>
            <a:r>
              <a:rPr sz="3400" spc="-250" dirty="0">
                <a:latin typeface="Times New Roman"/>
                <a:cs typeface="Times New Roman"/>
              </a:rPr>
              <a:t>Average</a:t>
            </a:r>
            <a:r>
              <a:rPr sz="3400" spc="-70" dirty="0">
                <a:latin typeface="Times New Roman"/>
                <a:cs typeface="Times New Roman"/>
              </a:rPr>
              <a:t> </a:t>
            </a:r>
            <a:r>
              <a:rPr sz="3400" spc="-180" dirty="0">
                <a:latin typeface="Times New Roman"/>
                <a:cs typeface="Times New Roman"/>
              </a:rPr>
              <a:t>waiting</a:t>
            </a:r>
            <a:r>
              <a:rPr sz="3400" spc="-75" dirty="0">
                <a:latin typeface="Times New Roman"/>
                <a:cs typeface="Times New Roman"/>
              </a:rPr>
              <a:t> </a:t>
            </a:r>
            <a:r>
              <a:rPr sz="3400" spc="-85" dirty="0">
                <a:latin typeface="Times New Roman"/>
                <a:cs typeface="Times New Roman"/>
              </a:rPr>
              <a:t>time:	</a:t>
            </a:r>
            <a:r>
              <a:rPr sz="3400" spc="-110" dirty="0">
                <a:latin typeface="Times New Roman"/>
                <a:cs typeface="Times New Roman"/>
              </a:rPr>
              <a:t>(0</a:t>
            </a:r>
            <a:r>
              <a:rPr sz="3400" spc="-90" dirty="0">
                <a:latin typeface="Times New Roman"/>
                <a:cs typeface="Times New Roman"/>
              </a:rPr>
              <a:t> </a:t>
            </a:r>
            <a:r>
              <a:rPr sz="3400" spc="345" dirty="0">
                <a:latin typeface="Times New Roman"/>
                <a:cs typeface="Times New Roman"/>
              </a:rPr>
              <a:t>+</a:t>
            </a:r>
            <a:r>
              <a:rPr sz="3400" spc="-114" dirty="0">
                <a:latin typeface="Times New Roman"/>
                <a:cs typeface="Times New Roman"/>
              </a:rPr>
              <a:t> </a:t>
            </a:r>
            <a:r>
              <a:rPr sz="3400" spc="-150" dirty="0">
                <a:latin typeface="Times New Roman"/>
                <a:cs typeface="Times New Roman"/>
              </a:rPr>
              <a:t>24</a:t>
            </a:r>
            <a:r>
              <a:rPr sz="3400" spc="-90" dirty="0">
                <a:latin typeface="Times New Roman"/>
                <a:cs typeface="Times New Roman"/>
              </a:rPr>
              <a:t> </a:t>
            </a:r>
            <a:r>
              <a:rPr sz="3400" spc="345" dirty="0">
                <a:latin typeface="Times New Roman"/>
                <a:cs typeface="Times New Roman"/>
              </a:rPr>
              <a:t>+</a:t>
            </a:r>
            <a:r>
              <a:rPr sz="3400" spc="-100" dirty="0">
                <a:latin typeface="Times New Roman"/>
                <a:cs typeface="Times New Roman"/>
              </a:rPr>
              <a:t> </a:t>
            </a:r>
            <a:r>
              <a:rPr sz="3400" spc="50" dirty="0">
                <a:latin typeface="Times New Roman"/>
                <a:cs typeface="Times New Roman"/>
              </a:rPr>
              <a:t>27)/3</a:t>
            </a:r>
            <a:r>
              <a:rPr sz="3400" spc="-100" dirty="0">
                <a:latin typeface="Times New Roman"/>
                <a:cs typeface="Times New Roman"/>
              </a:rPr>
              <a:t> </a:t>
            </a:r>
            <a:r>
              <a:rPr sz="3400" spc="345" dirty="0">
                <a:latin typeface="Times New Roman"/>
                <a:cs typeface="Times New Roman"/>
              </a:rPr>
              <a:t>=</a:t>
            </a:r>
            <a:r>
              <a:rPr sz="3400" spc="-105" dirty="0">
                <a:latin typeface="Times New Roman"/>
                <a:cs typeface="Times New Roman"/>
              </a:rPr>
              <a:t> </a:t>
            </a:r>
            <a:r>
              <a:rPr sz="3400" spc="-145" dirty="0">
                <a:latin typeface="Times New Roman"/>
                <a:cs typeface="Times New Roman"/>
              </a:rPr>
              <a:t>17</a:t>
            </a:r>
            <a:endParaRPr sz="34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387604" y="8435051"/>
            <a:ext cx="349884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35"/>
              </a:lnSpc>
            </a:pPr>
            <a:fld id="{81D60167-4931-47E6-BA6A-407CBD079E47}" type="slidenum">
              <a:rPr spc="125" dirty="0"/>
              <a:t>56</a:t>
            </a:fld>
            <a:endParaRPr spc="125" dirty="0"/>
          </a:p>
        </p:txBody>
      </p:sp>
      <p:sp>
        <p:nvSpPr>
          <p:cNvPr id="5" name="object 5"/>
          <p:cNvSpPr txBox="1"/>
          <p:nvPr/>
        </p:nvSpPr>
        <p:spPr>
          <a:xfrm>
            <a:off x="9491136" y="5842057"/>
            <a:ext cx="224154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70" dirty="0">
                <a:latin typeface="Arial"/>
                <a:cs typeface="Arial"/>
              </a:rPr>
              <a:t>2</a:t>
            </a:r>
            <a:r>
              <a:rPr sz="1250" spc="90" dirty="0">
                <a:latin typeface="Arial"/>
                <a:cs typeface="Arial"/>
              </a:rPr>
              <a:t>4</a:t>
            </a:r>
            <a:endParaRPr sz="12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89678" y="5842057"/>
            <a:ext cx="224154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70" dirty="0">
                <a:latin typeface="Arial"/>
                <a:cs typeface="Arial"/>
              </a:rPr>
              <a:t>3</a:t>
            </a:r>
            <a:r>
              <a:rPr sz="1250" spc="90" dirty="0">
                <a:latin typeface="Arial"/>
                <a:cs typeface="Arial"/>
              </a:rPr>
              <a:t>0</a:t>
            </a:r>
            <a:endParaRPr sz="125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470190" y="5072380"/>
          <a:ext cx="10131424" cy="721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0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7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36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1360">
                <a:tc>
                  <a:txBody>
                    <a:bodyPr/>
                    <a:lstStyle/>
                    <a:p>
                      <a:pPr marL="194945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2100" spc="2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75" spc="37" baseline="-28888" dirty="0">
                          <a:latin typeface="Arial"/>
                          <a:cs typeface="Arial"/>
                        </a:rPr>
                        <a:t>1</a:t>
                      </a:r>
                      <a:endParaRPr sz="1875" baseline="-28888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59690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2100" spc="2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75" spc="37" baseline="-28888" dirty="0">
                          <a:latin typeface="Arial"/>
                          <a:cs typeface="Arial"/>
                        </a:rPr>
                        <a:t>2</a:t>
                      </a:r>
                      <a:endParaRPr sz="1875" baseline="-28888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2100" spc="-10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75" spc="-150" baseline="-28888" dirty="0">
                          <a:latin typeface="Arial"/>
                          <a:cs typeface="Arial"/>
                        </a:rPr>
                        <a:t>3</a:t>
                      </a:r>
                      <a:endParaRPr sz="1875" baseline="-28888" dirty="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0522106" y="5842057"/>
            <a:ext cx="223520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70" dirty="0">
                <a:latin typeface="Arial"/>
                <a:cs typeface="Arial"/>
              </a:rPr>
              <a:t>2</a:t>
            </a:r>
            <a:r>
              <a:rPr sz="1250" spc="90" dirty="0">
                <a:latin typeface="Arial"/>
                <a:cs typeface="Arial"/>
              </a:rPr>
              <a:t>7</a:t>
            </a:r>
            <a:endParaRPr sz="12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5259" y="857503"/>
            <a:ext cx="9563100" cy="38722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270" dirty="0">
                <a:solidFill>
                  <a:srgbClr val="00AFEF"/>
                </a:solidFill>
                <a:latin typeface="Arial"/>
                <a:cs typeface="Arial"/>
              </a:rPr>
              <a:t>First- </a:t>
            </a:r>
            <a:r>
              <a:rPr sz="4000" b="1" spc="-300" dirty="0">
                <a:solidFill>
                  <a:srgbClr val="00AFEF"/>
                </a:solidFill>
                <a:latin typeface="Arial"/>
                <a:cs typeface="Arial"/>
              </a:rPr>
              <a:t>Come, </a:t>
            </a:r>
            <a:r>
              <a:rPr sz="4000" b="1" spc="-265" dirty="0">
                <a:solidFill>
                  <a:srgbClr val="00AFEF"/>
                </a:solidFill>
                <a:latin typeface="Arial"/>
                <a:cs typeface="Arial"/>
              </a:rPr>
              <a:t>First-Served </a:t>
            </a:r>
            <a:r>
              <a:rPr sz="4000" b="1" spc="-350" dirty="0">
                <a:solidFill>
                  <a:srgbClr val="00AFEF"/>
                </a:solidFill>
                <a:latin typeface="Arial"/>
                <a:cs typeface="Arial"/>
              </a:rPr>
              <a:t>(FCFS)</a:t>
            </a:r>
            <a:r>
              <a:rPr sz="4000" b="1" spc="28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4000" b="1" spc="-285" dirty="0">
                <a:solidFill>
                  <a:srgbClr val="00AFEF"/>
                </a:solidFill>
                <a:latin typeface="Arial"/>
                <a:cs typeface="Arial"/>
              </a:rPr>
              <a:t>Scheduling</a:t>
            </a:r>
            <a:endParaRPr sz="4000" dirty="0">
              <a:latin typeface="Arial"/>
              <a:cs typeface="Arial"/>
            </a:endParaRPr>
          </a:p>
          <a:p>
            <a:pPr marL="4097020">
              <a:lnSpc>
                <a:spcPts val="3865"/>
              </a:lnSpc>
              <a:spcBef>
                <a:spcPts val="3475"/>
              </a:spcBef>
              <a:tabLst>
                <a:tab pos="6119495" algn="l"/>
              </a:tabLst>
            </a:pPr>
            <a:r>
              <a:rPr sz="3400" u="heavy" spc="-1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Process</a:t>
            </a:r>
            <a:r>
              <a:rPr sz="3400" spc="-170" dirty="0">
                <a:latin typeface="Times New Roman"/>
                <a:cs typeface="Times New Roman"/>
              </a:rPr>
              <a:t>	</a:t>
            </a:r>
            <a:r>
              <a:rPr sz="3400" u="heavy" spc="-1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Burst</a:t>
            </a:r>
            <a:r>
              <a:rPr sz="3400" u="heavy" spc="-48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400" u="heavy" spc="-1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Time</a:t>
            </a:r>
            <a:endParaRPr sz="3400" dirty="0">
              <a:latin typeface="Times New Roman"/>
              <a:cs typeface="Times New Roman"/>
            </a:endParaRPr>
          </a:p>
          <a:p>
            <a:pPr marL="4578350">
              <a:lnSpc>
                <a:spcPts val="3654"/>
              </a:lnSpc>
              <a:tabLst>
                <a:tab pos="6776084" algn="l"/>
              </a:tabLst>
            </a:pPr>
            <a:r>
              <a:rPr sz="3400" i="1" spc="-395" dirty="0">
                <a:latin typeface="Times New Roman"/>
                <a:cs typeface="Times New Roman"/>
              </a:rPr>
              <a:t>P</a:t>
            </a:r>
            <a:r>
              <a:rPr sz="3375" i="1" spc="-592" baseline="-20987" dirty="0">
                <a:latin typeface="Times New Roman"/>
                <a:cs typeface="Times New Roman"/>
              </a:rPr>
              <a:t>1	</a:t>
            </a:r>
            <a:r>
              <a:rPr sz="3400" spc="-145" dirty="0">
                <a:latin typeface="Times New Roman"/>
                <a:cs typeface="Times New Roman"/>
              </a:rPr>
              <a:t>24</a:t>
            </a:r>
            <a:endParaRPr sz="3400" dirty="0">
              <a:latin typeface="Times New Roman"/>
              <a:cs typeface="Times New Roman"/>
            </a:endParaRPr>
          </a:p>
          <a:p>
            <a:pPr marL="4578350">
              <a:lnSpc>
                <a:spcPts val="3660"/>
              </a:lnSpc>
              <a:tabLst>
                <a:tab pos="6875145" algn="l"/>
              </a:tabLst>
            </a:pPr>
            <a:r>
              <a:rPr sz="3400" i="1" spc="-395" dirty="0">
                <a:latin typeface="Times New Roman"/>
                <a:cs typeface="Times New Roman"/>
              </a:rPr>
              <a:t>P</a:t>
            </a:r>
            <a:r>
              <a:rPr sz="3375" i="1" spc="-592" baseline="-20987" dirty="0">
                <a:latin typeface="Times New Roman"/>
                <a:cs typeface="Times New Roman"/>
              </a:rPr>
              <a:t>2	</a:t>
            </a:r>
            <a:r>
              <a:rPr sz="3400" spc="-145" dirty="0">
                <a:latin typeface="Times New Roman"/>
                <a:cs typeface="Times New Roman"/>
              </a:rPr>
              <a:t>3</a:t>
            </a:r>
            <a:endParaRPr sz="3400" dirty="0">
              <a:latin typeface="Times New Roman"/>
              <a:cs typeface="Times New Roman"/>
            </a:endParaRPr>
          </a:p>
          <a:p>
            <a:pPr marL="4578350">
              <a:lnSpc>
                <a:spcPts val="3654"/>
              </a:lnSpc>
              <a:tabLst>
                <a:tab pos="6908800" algn="l"/>
              </a:tabLst>
            </a:pPr>
            <a:r>
              <a:rPr sz="3400" i="1" spc="-395" dirty="0">
                <a:latin typeface="Times New Roman"/>
                <a:cs typeface="Times New Roman"/>
              </a:rPr>
              <a:t>P</a:t>
            </a:r>
            <a:r>
              <a:rPr sz="3375" i="1" spc="-592" baseline="-20987" dirty="0">
                <a:latin typeface="Times New Roman"/>
                <a:cs typeface="Times New Roman"/>
              </a:rPr>
              <a:t>3	</a:t>
            </a:r>
            <a:r>
              <a:rPr sz="3400" spc="-145" dirty="0">
                <a:latin typeface="Times New Roman"/>
                <a:cs typeface="Times New Roman"/>
              </a:rPr>
              <a:t>3</a:t>
            </a:r>
            <a:endParaRPr sz="3400" dirty="0">
              <a:latin typeface="Times New Roman"/>
              <a:cs typeface="Times New Roman"/>
            </a:endParaRPr>
          </a:p>
          <a:p>
            <a:pPr marL="355600">
              <a:lnSpc>
                <a:spcPts val="3250"/>
              </a:lnSpc>
              <a:tabLst>
                <a:tab pos="746760" algn="l"/>
              </a:tabLst>
            </a:pPr>
            <a:r>
              <a:rPr sz="2900" spc="-765" dirty="0" smtClean="0">
                <a:solidFill>
                  <a:srgbClr val="D24717"/>
                </a:solidFill>
                <a:latin typeface="Arial"/>
                <a:cs typeface="Arial"/>
              </a:rPr>
              <a:t>	</a:t>
            </a:r>
            <a:r>
              <a:rPr sz="3400" spc="-204" dirty="0" smtClean="0">
                <a:latin typeface="Times New Roman"/>
                <a:cs typeface="Times New Roman"/>
              </a:rPr>
              <a:t>Suppose </a:t>
            </a:r>
            <a:r>
              <a:rPr sz="3400" spc="-110" dirty="0">
                <a:latin typeface="Times New Roman"/>
                <a:cs typeface="Times New Roman"/>
              </a:rPr>
              <a:t>that </a:t>
            </a:r>
            <a:r>
              <a:rPr sz="3400" spc="-100" dirty="0">
                <a:latin typeface="Times New Roman"/>
                <a:cs typeface="Times New Roman"/>
              </a:rPr>
              <a:t>the </a:t>
            </a:r>
            <a:r>
              <a:rPr sz="3400" spc="-170" dirty="0">
                <a:latin typeface="Times New Roman"/>
                <a:cs typeface="Times New Roman"/>
              </a:rPr>
              <a:t>processes </a:t>
            </a:r>
            <a:r>
              <a:rPr sz="3400" spc="-125" dirty="0">
                <a:latin typeface="Times New Roman"/>
                <a:cs typeface="Times New Roman"/>
              </a:rPr>
              <a:t>arrive </a:t>
            </a:r>
            <a:r>
              <a:rPr sz="3400" spc="-160" dirty="0">
                <a:latin typeface="Times New Roman"/>
                <a:cs typeface="Times New Roman"/>
              </a:rPr>
              <a:t>in </a:t>
            </a:r>
            <a:r>
              <a:rPr sz="3400" spc="-100" dirty="0">
                <a:latin typeface="Times New Roman"/>
                <a:cs typeface="Times New Roman"/>
              </a:rPr>
              <a:t>the </a:t>
            </a:r>
            <a:r>
              <a:rPr sz="3400" spc="-60" dirty="0">
                <a:latin typeface="Times New Roman"/>
                <a:cs typeface="Times New Roman"/>
              </a:rPr>
              <a:t>order: </a:t>
            </a:r>
            <a:r>
              <a:rPr sz="3400" i="1" spc="-395" dirty="0">
                <a:latin typeface="Times New Roman"/>
                <a:cs typeface="Times New Roman"/>
              </a:rPr>
              <a:t>P</a:t>
            </a:r>
            <a:r>
              <a:rPr sz="3375" i="1" spc="-592" baseline="-20987" dirty="0">
                <a:latin typeface="Times New Roman"/>
                <a:cs typeface="Times New Roman"/>
              </a:rPr>
              <a:t>1 </a:t>
            </a:r>
            <a:r>
              <a:rPr sz="3400" spc="140" dirty="0">
                <a:latin typeface="Times New Roman"/>
                <a:cs typeface="Times New Roman"/>
              </a:rPr>
              <a:t>, </a:t>
            </a:r>
            <a:r>
              <a:rPr sz="3400" i="1" spc="-395" dirty="0">
                <a:latin typeface="Times New Roman"/>
                <a:cs typeface="Times New Roman"/>
              </a:rPr>
              <a:t>P</a:t>
            </a:r>
            <a:r>
              <a:rPr sz="3375" i="1" spc="-592" baseline="-20987" dirty="0">
                <a:latin typeface="Times New Roman"/>
                <a:cs typeface="Times New Roman"/>
              </a:rPr>
              <a:t>2 </a:t>
            </a:r>
            <a:r>
              <a:rPr sz="3400" spc="140" dirty="0">
                <a:latin typeface="Times New Roman"/>
                <a:cs typeface="Times New Roman"/>
              </a:rPr>
              <a:t>,</a:t>
            </a:r>
            <a:r>
              <a:rPr sz="3400" spc="-555" dirty="0">
                <a:latin typeface="Times New Roman"/>
                <a:cs typeface="Times New Roman"/>
              </a:rPr>
              <a:t> </a:t>
            </a:r>
            <a:r>
              <a:rPr sz="3400" i="1" spc="-395" dirty="0">
                <a:latin typeface="Times New Roman"/>
                <a:cs typeface="Times New Roman"/>
              </a:rPr>
              <a:t>P</a:t>
            </a:r>
            <a:r>
              <a:rPr sz="3375" i="1" spc="-592" baseline="-20987" dirty="0">
                <a:latin typeface="Times New Roman"/>
                <a:cs typeface="Times New Roman"/>
              </a:rPr>
              <a:t>3</a:t>
            </a:r>
            <a:endParaRPr sz="3375" baseline="-20987" dirty="0">
              <a:latin typeface="Times New Roman"/>
              <a:cs typeface="Times New Roman"/>
            </a:endParaRPr>
          </a:p>
          <a:p>
            <a:pPr marL="746760">
              <a:lnSpc>
                <a:spcPts val="3470"/>
              </a:lnSpc>
            </a:pPr>
            <a:r>
              <a:rPr sz="3400" spc="-170" dirty="0">
                <a:latin typeface="Times New Roman"/>
                <a:cs typeface="Times New Roman"/>
              </a:rPr>
              <a:t>The </a:t>
            </a:r>
            <a:r>
              <a:rPr sz="3400" spc="-110" dirty="0">
                <a:solidFill>
                  <a:srgbClr val="3366FF"/>
                </a:solidFill>
                <a:latin typeface="Times New Roman"/>
                <a:cs typeface="Times New Roman"/>
              </a:rPr>
              <a:t>Gantt </a:t>
            </a:r>
            <a:r>
              <a:rPr sz="3400" spc="-100" dirty="0">
                <a:solidFill>
                  <a:srgbClr val="3366FF"/>
                </a:solidFill>
                <a:latin typeface="Times New Roman"/>
                <a:cs typeface="Times New Roman"/>
              </a:rPr>
              <a:t>Chart </a:t>
            </a:r>
            <a:r>
              <a:rPr sz="3400" spc="-120" dirty="0">
                <a:latin typeface="Times New Roman"/>
                <a:cs typeface="Times New Roman"/>
              </a:rPr>
              <a:t>for </a:t>
            </a:r>
            <a:r>
              <a:rPr sz="3400" spc="-100" dirty="0">
                <a:latin typeface="Times New Roman"/>
                <a:cs typeface="Times New Roman"/>
              </a:rPr>
              <a:t>the </a:t>
            </a:r>
            <a:r>
              <a:rPr sz="3400" spc="-165" dirty="0">
                <a:latin typeface="Times New Roman"/>
                <a:cs typeface="Times New Roman"/>
              </a:rPr>
              <a:t>schedule</a:t>
            </a:r>
            <a:r>
              <a:rPr sz="3400" spc="45" dirty="0">
                <a:latin typeface="Times New Roman"/>
                <a:cs typeface="Times New Roman"/>
              </a:rPr>
              <a:t> </a:t>
            </a:r>
            <a:r>
              <a:rPr sz="3400" spc="-130" dirty="0">
                <a:latin typeface="Times New Roman"/>
                <a:cs typeface="Times New Roman"/>
              </a:rPr>
              <a:t>is:</a:t>
            </a:r>
            <a:endParaRPr sz="3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1731" y="0"/>
            <a:ext cx="12973685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tabLst>
                <a:tab pos="6400165" algn="l"/>
              </a:tabLst>
            </a:pPr>
            <a:r>
              <a:rPr b="1" spc="-570" dirty="0" smtClean="0">
                <a:latin typeface="Arial"/>
                <a:cs typeface="Arial"/>
              </a:rPr>
              <a:t>FCFS </a:t>
            </a:r>
            <a:r>
              <a:rPr b="1" spc="-365" dirty="0">
                <a:latin typeface="Arial"/>
                <a:cs typeface="Arial"/>
              </a:rPr>
              <a:t>Scheduling</a:t>
            </a:r>
            <a:r>
              <a:rPr b="1" spc="-695" dirty="0">
                <a:latin typeface="Arial"/>
                <a:cs typeface="Arial"/>
              </a:rPr>
              <a:t> </a:t>
            </a:r>
            <a:r>
              <a:rPr b="1" spc="-315" dirty="0">
                <a:latin typeface="Arial"/>
                <a:cs typeface="Arial"/>
              </a:rPr>
              <a:t>(Cont.)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9559" y="840739"/>
            <a:ext cx="6598284" cy="1457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spc="-190" dirty="0">
                <a:latin typeface="Times New Roman"/>
                <a:cs typeface="Times New Roman"/>
              </a:rPr>
              <a:t>Suppose </a:t>
            </a:r>
            <a:r>
              <a:rPr sz="3100" spc="-100" dirty="0">
                <a:latin typeface="Times New Roman"/>
                <a:cs typeface="Times New Roman"/>
              </a:rPr>
              <a:t>that </a:t>
            </a:r>
            <a:r>
              <a:rPr sz="3100" spc="-95" dirty="0">
                <a:latin typeface="Times New Roman"/>
                <a:cs typeface="Times New Roman"/>
              </a:rPr>
              <a:t>the </a:t>
            </a:r>
            <a:r>
              <a:rPr sz="3100" spc="-160" dirty="0">
                <a:latin typeface="Times New Roman"/>
                <a:cs typeface="Times New Roman"/>
              </a:rPr>
              <a:t>processes </a:t>
            </a:r>
            <a:r>
              <a:rPr sz="3100" spc="-114" dirty="0">
                <a:latin typeface="Times New Roman"/>
                <a:cs typeface="Times New Roman"/>
              </a:rPr>
              <a:t>arrive </a:t>
            </a:r>
            <a:r>
              <a:rPr sz="3100" spc="-145" dirty="0">
                <a:latin typeface="Times New Roman"/>
                <a:cs typeface="Times New Roman"/>
              </a:rPr>
              <a:t>in </a:t>
            </a:r>
            <a:r>
              <a:rPr sz="3100" spc="-95" dirty="0">
                <a:latin typeface="Times New Roman"/>
                <a:cs typeface="Times New Roman"/>
              </a:rPr>
              <a:t>the</a:t>
            </a:r>
            <a:r>
              <a:rPr sz="3100" spc="400" dirty="0">
                <a:latin typeface="Times New Roman"/>
                <a:cs typeface="Times New Roman"/>
              </a:rPr>
              <a:t> </a:t>
            </a:r>
            <a:r>
              <a:rPr sz="3100" spc="-55" dirty="0">
                <a:latin typeface="Times New Roman"/>
                <a:cs typeface="Times New Roman"/>
              </a:rPr>
              <a:t>order:</a:t>
            </a:r>
            <a:endParaRPr sz="3100">
              <a:latin typeface="Times New Roman"/>
              <a:cs typeface="Times New Roman"/>
            </a:endParaRPr>
          </a:p>
          <a:p>
            <a:pPr marR="621665" algn="r">
              <a:lnSpc>
                <a:spcPct val="100000"/>
              </a:lnSpc>
              <a:spcBef>
                <a:spcPts val="60"/>
              </a:spcBef>
            </a:pPr>
            <a:r>
              <a:rPr sz="3100" i="1" spc="-360" dirty="0">
                <a:latin typeface="Times New Roman"/>
                <a:cs typeface="Times New Roman"/>
              </a:rPr>
              <a:t>P</a:t>
            </a:r>
            <a:r>
              <a:rPr sz="3075" i="1" spc="-540" baseline="-20325" dirty="0">
                <a:latin typeface="Times New Roman"/>
                <a:cs typeface="Times New Roman"/>
              </a:rPr>
              <a:t>2     </a:t>
            </a:r>
            <a:r>
              <a:rPr sz="3100" spc="125" dirty="0">
                <a:latin typeface="Times New Roman"/>
                <a:cs typeface="Times New Roman"/>
              </a:rPr>
              <a:t>, </a:t>
            </a:r>
            <a:r>
              <a:rPr sz="3100" i="1" spc="-360" dirty="0">
                <a:latin typeface="Times New Roman"/>
                <a:cs typeface="Times New Roman"/>
              </a:rPr>
              <a:t>P</a:t>
            </a:r>
            <a:r>
              <a:rPr sz="3075" i="1" spc="-540" baseline="-20325" dirty="0">
                <a:latin typeface="Times New Roman"/>
                <a:cs typeface="Times New Roman"/>
              </a:rPr>
              <a:t>3    </a:t>
            </a:r>
            <a:r>
              <a:rPr sz="3100" spc="125" dirty="0">
                <a:latin typeface="Times New Roman"/>
                <a:cs typeface="Times New Roman"/>
              </a:rPr>
              <a:t>,</a:t>
            </a:r>
            <a:r>
              <a:rPr sz="3100" spc="-575" dirty="0">
                <a:latin typeface="Times New Roman"/>
                <a:cs typeface="Times New Roman"/>
              </a:rPr>
              <a:t> </a:t>
            </a:r>
            <a:r>
              <a:rPr sz="3100" i="1" spc="-360" dirty="0">
                <a:latin typeface="Times New Roman"/>
                <a:cs typeface="Times New Roman"/>
              </a:rPr>
              <a:t>P</a:t>
            </a:r>
            <a:r>
              <a:rPr sz="3075" i="1" spc="-540" baseline="-20325" dirty="0">
                <a:latin typeface="Times New Roman"/>
                <a:cs typeface="Times New Roman"/>
              </a:rPr>
              <a:t>1</a:t>
            </a:r>
            <a:endParaRPr sz="3075" baseline="-20325">
              <a:latin typeface="Times New Roman"/>
              <a:cs typeface="Times New Roman"/>
            </a:endParaRPr>
          </a:p>
          <a:p>
            <a:pPr marL="403860" indent="-391160">
              <a:lnSpc>
                <a:spcPct val="100000"/>
              </a:lnSpc>
              <a:spcBef>
                <a:spcPts val="60"/>
              </a:spcBef>
              <a:buClr>
                <a:srgbClr val="D24717"/>
              </a:buClr>
              <a:buSzPct val="85483"/>
              <a:buFont typeface="Wingdings"/>
              <a:buChar char=""/>
              <a:tabLst>
                <a:tab pos="403860" algn="l"/>
                <a:tab pos="404495" algn="l"/>
              </a:tabLst>
            </a:pPr>
            <a:r>
              <a:rPr sz="3100" spc="-155" dirty="0">
                <a:latin typeface="Times New Roman"/>
                <a:cs typeface="Times New Roman"/>
              </a:rPr>
              <a:t>The </a:t>
            </a:r>
            <a:r>
              <a:rPr sz="3100" spc="-105" dirty="0">
                <a:latin typeface="Times New Roman"/>
                <a:cs typeface="Times New Roman"/>
              </a:rPr>
              <a:t>Gantt </a:t>
            </a:r>
            <a:r>
              <a:rPr sz="3100" spc="-80" dirty="0">
                <a:latin typeface="Times New Roman"/>
                <a:cs typeface="Times New Roman"/>
              </a:rPr>
              <a:t>chart </a:t>
            </a:r>
            <a:r>
              <a:rPr sz="3100" spc="-110" dirty="0">
                <a:latin typeface="Times New Roman"/>
                <a:cs typeface="Times New Roman"/>
              </a:rPr>
              <a:t>for </a:t>
            </a:r>
            <a:r>
              <a:rPr sz="3100" spc="-95" dirty="0">
                <a:latin typeface="Times New Roman"/>
                <a:cs typeface="Times New Roman"/>
              </a:rPr>
              <a:t>the </a:t>
            </a:r>
            <a:r>
              <a:rPr sz="3100" spc="-150" dirty="0">
                <a:latin typeface="Times New Roman"/>
                <a:cs typeface="Times New Roman"/>
              </a:rPr>
              <a:t>schedule</a:t>
            </a:r>
            <a:r>
              <a:rPr sz="3100" spc="135" dirty="0">
                <a:latin typeface="Times New Roman"/>
                <a:cs typeface="Times New Roman"/>
              </a:rPr>
              <a:t> </a:t>
            </a:r>
            <a:r>
              <a:rPr sz="3100" spc="-120" dirty="0">
                <a:latin typeface="Times New Roman"/>
                <a:cs typeface="Times New Roman"/>
              </a:rPr>
              <a:t>is: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387604" y="8435051"/>
            <a:ext cx="349884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35"/>
              </a:lnSpc>
            </a:pPr>
            <a:fld id="{81D60167-4931-47E6-BA6A-407CBD079E47}" type="slidenum">
              <a:rPr spc="125" dirty="0"/>
              <a:t>57</a:t>
            </a:fld>
            <a:endParaRPr spc="125" dirty="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523240">
              <a:lnSpc>
                <a:spcPct val="100000"/>
              </a:lnSpc>
              <a:spcBef>
                <a:spcPts val="490"/>
              </a:spcBef>
              <a:tabLst>
                <a:tab pos="1708150" algn="l"/>
                <a:tab pos="2893060" algn="l"/>
              </a:tabLst>
            </a:pPr>
            <a:r>
              <a:rPr spc="20" dirty="0"/>
              <a:t>0	3	6</a:t>
            </a:r>
          </a:p>
          <a:p>
            <a:pPr marL="403860" indent="-391160">
              <a:lnSpc>
                <a:spcPct val="100000"/>
              </a:lnSpc>
              <a:spcBef>
                <a:spcPts val="745"/>
              </a:spcBef>
              <a:buClr>
                <a:srgbClr val="D24717"/>
              </a:buClr>
              <a:buSzPct val="85483"/>
              <a:buFont typeface="Wingdings"/>
              <a:buChar char=""/>
              <a:tabLst>
                <a:tab pos="403860" algn="l"/>
                <a:tab pos="404495" algn="l"/>
              </a:tabLst>
            </a:pPr>
            <a:r>
              <a:rPr sz="3100" spc="-190" dirty="0">
                <a:latin typeface="Times New Roman"/>
                <a:cs typeface="Times New Roman"/>
              </a:rPr>
              <a:t>Waiting </a:t>
            </a:r>
            <a:r>
              <a:rPr sz="3100" spc="-105" dirty="0">
                <a:latin typeface="Times New Roman"/>
                <a:cs typeface="Times New Roman"/>
              </a:rPr>
              <a:t>time </a:t>
            </a:r>
            <a:r>
              <a:rPr sz="3100" spc="-110" dirty="0">
                <a:latin typeface="Times New Roman"/>
                <a:cs typeface="Times New Roman"/>
              </a:rPr>
              <a:t>for </a:t>
            </a:r>
            <a:r>
              <a:rPr sz="3100" i="1" spc="-360" dirty="0">
                <a:latin typeface="Times New Roman"/>
                <a:cs typeface="Times New Roman"/>
              </a:rPr>
              <a:t>P</a:t>
            </a:r>
            <a:r>
              <a:rPr sz="3075" i="1" spc="-540" baseline="-20325" dirty="0">
                <a:latin typeface="Times New Roman"/>
                <a:cs typeface="Times New Roman"/>
              </a:rPr>
              <a:t>1  </a:t>
            </a:r>
            <a:r>
              <a:rPr sz="3100" i="1" spc="-30" dirty="0">
                <a:latin typeface="Times New Roman"/>
                <a:cs typeface="Times New Roman"/>
              </a:rPr>
              <a:t>= </a:t>
            </a:r>
            <a:r>
              <a:rPr sz="3100" spc="-235" dirty="0">
                <a:latin typeface="Times New Roman"/>
                <a:cs typeface="Times New Roman"/>
              </a:rPr>
              <a:t>6</a:t>
            </a:r>
            <a:r>
              <a:rPr sz="3100" i="1" spc="-235" dirty="0">
                <a:latin typeface="Times New Roman"/>
                <a:cs typeface="Times New Roman"/>
              </a:rPr>
              <a:t>;P</a:t>
            </a:r>
            <a:r>
              <a:rPr sz="3075" i="1" spc="-352" baseline="-20325" dirty="0">
                <a:latin typeface="Times New Roman"/>
                <a:cs typeface="Times New Roman"/>
              </a:rPr>
              <a:t>2 </a:t>
            </a:r>
            <a:r>
              <a:rPr sz="3100" spc="315" dirty="0">
                <a:latin typeface="Times New Roman"/>
                <a:cs typeface="Times New Roman"/>
              </a:rPr>
              <a:t>= </a:t>
            </a:r>
            <a:r>
              <a:rPr sz="3100" spc="-145" dirty="0">
                <a:latin typeface="Times New Roman"/>
                <a:cs typeface="Times New Roman"/>
              </a:rPr>
              <a:t>0</a:t>
            </a:r>
            <a:r>
              <a:rPr sz="3075" i="1" spc="-217" baseline="-20325" dirty="0">
                <a:latin typeface="Times New Roman"/>
                <a:cs typeface="Times New Roman"/>
              </a:rPr>
              <a:t>; </a:t>
            </a:r>
            <a:r>
              <a:rPr sz="3100" i="1" spc="-360" dirty="0">
                <a:latin typeface="Times New Roman"/>
                <a:cs typeface="Times New Roman"/>
              </a:rPr>
              <a:t>P</a:t>
            </a:r>
            <a:r>
              <a:rPr sz="3075" i="1" spc="-540" baseline="-20325" dirty="0">
                <a:latin typeface="Times New Roman"/>
                <a:cs typeface="Times New Roman"/>
              </a:rPr>
              <a:t>3</a:t>
            </a:r>
            <a:r>
              <a:rPr sz="3075" i="1" spc="-315" baseline="-20325" dirty="0">
                <a:latin typeface="Times New Roman"/>
                <a:cs typeface="Times New Roman"/>
              </a:rPr>
              <a:t> </a:t>
            </a:r>
            <a:r>
              <a:rPr sz="3100" i="1" spc="-30" dirty="0">
                <a:latin typeface="Times New Roman"/>
                <a:cs typeface="Times New Roman"/>
              </a:rPr>
              <a:t>=</a:t>
            </a:r>
            <a:r>
              <a:rPr sz="3100" i="1" spc="-560" dirty="0">
                <a:latin typeface="Times New Roman"/>
                <a:cs typeface="Times New Roman"/>
              </a:rPr>
              <a:t> </a:t>
            </a:r>
            <a:r>
              <a:rPr sz="3100" spc="-135" dirty="0">
                <a:latin typeface="Times New Roman"/>
                <a:cs typeface="Times New Roman"/>
              </a:rPr>
              <a:t>3</a:t>
            </a:r>
            <a:endParaRPr sz="3100">
              <a:latin typeface="Times New Roman"/>
              <a:cs typeface="Times New Roman"/>
            </a:endParaRPr>
          </a:p>
          <a:p>
            <a:pPr marL="403860" indent="-391160">
              <a:lnSpc>
                <a:spcPct val="100000"/>
              </a:lnSpc>
              <a:spcBef>
                <a:spcPts val="60"/>
              </a:spcBef>
              <a:buClr>
                <a:srgbClr val="D24717"/>
              </a:buClr>
              <a:buSzPct val="85483"/>
              <a:buFont typeface="Wingdings"/>
              <a:buChar char=""/>
              <a:tabLst>
                <a:tab pos="403860" algn="l"/>
                <a:tab pos="404495" algn="l"/>
                <a:tab pos="3769360" algn="l"/>
              </a:tabLst>
            </a:pPr>
            <a:r>
              <a:rPr sz="3100" spc="-229" dirty="0">
                <a:latin typeface="Times New Roman"/>
                <a:cs typeface="Times New Roman"/>
              </a:rPr>
              <a:t>Average</a:t>
            </a:r>
            <a:r>
              <a:rPr sz="3100" spc="-50" dirty="0">
                <a:latin typeface="Times New Roman"/>
                <a:cs typeface="Times New Roman"/>
              </a:rPr>
              <a:t> </a:t>
            </a:r>
            <a:r>
              <a:rPr sz="3100" spc="-165" dirty="0">
                <a:latin typeface="Times New Roman"/>
                <a:cs typeface="Times New Roman"/>
              </a:rPr>
              <a:t>waiting</a:t>
            </a:r>
            <a:r>
              <a:rPr sz="3100" spc="-35" dirty="0">
                <a:latin typeface="Times New Roman"/>
                <a:cs typeface="Times New Roman"/>
              </a:rPr>
              <a:t> </a:t>
            </a:r>
            <a:r>
              <a:rPr sz="3100" spc="-75" dirty="0">
                <a:latin typeface="Times New Roman"/>
                <a:cs typeface="Times New Roman"/>
              </a:rPr>
              <a:t>time:	</a:t>
            </a:r>
            <a:r>
              <a:rPr sz="3100" spc="-100" dirty="0">
                <a:latin typeface="Times New Roman"/>
                <a:cs typeface="Times New Roman"/>
              </a:rPr>
              <a:t>(6</a:t>
            </a:r>
            <a:r>
              <a:rPr sz="3100" spc="-70" dirty="0">
                <a:latin typeface="Times New Roman"/>
                <a:cs typeface="Times New Roman"/>
              </a:rPr>
              <a:t> </a:t>
            </a:r>
            <a:r>
              <a:rPr sz="3100" spc="315" dirty="0">
                <a:latin typeface="Times New Roman"/>
                <a:cs typeface="Times New Roman"/>
              </a:rPr>
              <a:t>+</a:t>
            </a:r>
            <a:r>
              <a:rPr sz="3100" spc="-80" dirty="0">
                <a:latin typeface="Times New Roman"/>
                <a:cs typeface="Times New Roman"/>
              </a:rPr>
              <a:t> </a:t>
            </a:r>
            <a:r>
              <a:rPr sz="3100" spc="-135" dirty="0">
                <a:latin typeface="Times New Roman"/>
                <a:cs typeface="Times New Roman"/>
              </a:rPr>
              <a:t>0</a:t>
            </a:r>
            <a:r>
              <a:rPr sz="3100" spc="-80" dirty="0">
                <a:latin typeface="Times New Roman"/>
                <a:cs typeface="Times New Roman"/>
              </a:rPr>
              <a:t> </a:t>
            </a:r>
            <a:r>
              <a:rPr sz="3100" spc="315" dirty="0">
                <a:latin typeface="Times New Roman"/>
                <a:cs typeface="Times New Roman"/>
              </a:rPr>
              <a:t>+</a:t>
            </a:r>
            <a:r>
              <a:rPr sz="3100" spc="-70" dirty="0">
                <a:latin typeface="Times New Roman"/>
                <a:cs typeface="Times New Roman"/>
              </a:rPr>
              <a:t> </a:t>
            </a:r>
            <a:r>
              <a:rPr sz="3100" spc="85" dirty="0">
                <a:latin typeface="Times New Roman"/>
                <a:cs typeface="Times New Roman"/>
              </a:rPr>
              <a:t>3)/3</a:t>
            </a:r>
            <a:r>
              <a:rPr sz="3100" spc="-60" dirty="0">
                <a:latin typeface="Times New Roman"/>
                <a:cs typeface="Times New Roman"/>
              </a:rPr>
              <a:t> </a:t>
            </a:r>
            <a:r>
              <a:rPr sz="3100" spc="315" dirty="0">
                <a:latin typeface="Times New Roman"/>
                <a:cs typeface="Times New Roman"/>
              </a:rPr>
              <a:t>=</a:t>
            </a:r>
            <a:r>
              <a:rPr sz="3100" spc="-80" dirty="0">
                <a:latin typeface="Times New Roman"/>
                <a:cs typeface="Times New Roman"/>
              </a:rPr>
              <a:t> </a:t>
            </a:r>
            <a:r>
              <a:rPr sz="3100" spc="-135" dirty="0">
                <a:latin typeface="Times New Roman"/>
                <a:cs typeface="Times New Roman"/>
              </a:rPr>
              <a:t>3</a:t>
            </a:r>
            <a:endParaRPr sz="3100">
              <a:latin typeface="Times New Roman"/>
              <a:cs typeface="Times New Roman"/>
            </a:endParaRPr>
          </a:p>
          <a:p>
            <a:pPr marL="403860" indent="-391160">
              <a:lnSpc>
                <a:spcPts val="3629"/>
              </a:lnSpc>
              <a:spcBef>
                <a:spcPts val="60"/>
              </a:spcBef>
              <a:buClr>
                <a:srgbClr val="D24717"/>
              </a:buClr>
              <a:buSzPct val="85483"/>
              <a:buFont typeface="Wingdings"/>
              <a:buChar char=""/>
              <a:tabLst>
                <a:tab pos="403860" algn="l"/>
                <a:tab pos="404495" algn="l"/>
              </a:tabLst>
            </a:pPr>
            <a:r>
              <a:rPr sz="3100" spc="-210" dirty="0">
                <a:latin typeface="Times New Roman"/>
                <a:cs typeface="Times New Roman"/>
              </a:rPr>
              <a:t>Much </a:t>
            </a:r>
            <a:r>
              <a:rPr sz="3100" spc="-50" dirty="0">
                <a:latin typeface="Times New Roman"/>
                <a:cs typeface="Times New Roman"/>
              </a:rPr>
              <a:t>better </a:t>
            </a:r>
            <a:r>
              <a:rPr sz="3100" spc="-135" dirty="0">
                <a:latin typeface="Times New Roman"/>
                <a:cs typeface="Times New Roman"/>
              </a:rPr>
              <a:t>than </a:t>
            </a:r>
            <a:r>
              <a:rPr sz="3100" spc="-155" dirty="0">
                <a:latin typeface="Times New Roman"/>
                <a:cs typeface="Times New Roman"/>
              </a:rPr>
              <a:t>previous</a:t>
            </a:r>
            <a:r>
              <a:rPr sz="3100" spc="145" dirty="0">
                <a:latin typeface="Times New Roman"/>
                <a:cs typeface="Times New Roman"/>
              </a:rPr>
              <a:t> </a:t>
            </a:r>
            <a:r>
              <a:rPr sz="3100" spc="-200" dirty="0">
                <a:latin typeface="Times New Roman"/>
                <a:cs typeface="Times New Roman"/>
              </a:rPr>
              <a:t>case</a:t>
            </a:r>
            <a:endParaRPr sz="3100">
              <a:latin typeface="Times New Roman"/>
              <a:cs typeface="Times New Roman"/>
            </a:endParaRPr>
          </a:p>
          <a:p>
            <a:pPr marL="795655" lvl="1" indent="-325755">
              <a:lnSpc>
                <a:spcPts val="3290"/>
              </a:lnSpc>
              <a:buClr>
                <a:srgbClr val="9B2C1F"/>
              </a:buClr>
              <a:buSzPct val="84482"/>
              <a:buFont typeface="Wingdings"/>
              <a:buChar char=""/>
              <a:tabLst>
                <a:tab pos="796290" algn="l"/>
              </a:tabLst>
            </a:pPr>
            <a:r>
              <a:rPr sz="2900" spc="-105" dirty="0">
                <a:latin typeface="Times New Roman"/>
                <a:cs typeface="Times New Roman"/>
              </a:rPr>
              <a:t>Hence, </a:t>
            </a:r>
            <a:r>
              <a:rPr sz="2900" spc="-185" dirty="0">
                <a:latin typeface="Times New Roman"/>
                <a:cs typeface="Times New Roman"/>
              </a:rPr>
              <a:t>average </a:t>
            </a:r>
            <a:r>
              <a:rPr sz="2900" spc="-150" dirty="0">
                <a:latin typeface="Times New Roman"/>
                <a:cs typeface="Times New Roman"/>
              </a:rPr>
              <a:t>waiting </a:t>
            </a:r>
            <a:r>
              <a:rPr sz="2900" spc="-95" dirty="0">
                <a:latin typeface="Times New Roman"/>
                <a:cs typeface="Times New Roman"/>
              </a:rPr>
              <a:t>time </a:t>
            </a:r>
            <a:r>
              <a:rPr sz="2900" spc="-170" dirty="0">
                <a:latin typeface="Times New Roman"/>
                <a:cs typeface="Times New Roman"/>
              </a:rPr>
              <a:t>of </a:t>
            </a:r>
            <a:r>
              <a:rPr sz="2900" spc="-280" dirty="0">
                <a:latin typeface="Times New Roman"/>
                <a:cs typeface="Times New Roman"/>
              </a:rPr>
              <a:t>FCFS </a:t>
            </a:r>
            <a:r>
              <a:rPr sz="2900" spc="-70" dirty="0">
                <a:latin typeface="Times New Roman"/>
                <a:cs typeface="Times New Roman"/>
              </a:rPr>
              <a:t>not</a:t>
            </a:r>
            <a:r>
              <a:rPr sz="2900" spc="-150" dirty="0">
                <a:latin typeface="Times New Roman"/>
                <a:cs typeface="Times New Roman"/>
              </a:rPr>
              <a:t> </a:t>
            </a:r>
            <a:r>
              <a:rPr sz="2900" spc="-160" dirty="0">
                <a:latin typeface="Times New Roman"/>
                <a:cs typeface="Times New Roman"/>
              </a:rPr>
              <a:t>minimal</a:t>
            </a:r>
            <a:endParaRPr sz="2900">
              <a:latin typeface="Times New Roman"/>
              <a:cs typeface="Times New Roman"/>
            </a:endParaRPr>
          </a:p>
          <a:p>
            <a:pPr marL="795655" lvl="1" indent="-325755">
              <a:lnSpc>
                <a:spcPts val="3385"/>
              </a:lnSpc>
              <a:buClr>
                <a:srgbClr val="9B2C1F"/>
              </a:buClr>
              <a:buSzPct val="84482"/>
              <a:buFont typeface="Wingdings"/>
              <a:buChar char=""/>
              <a:tabLst>
                <a:tab pos="796290" algn="l"/>
              </a:tabLst>
            </a:pPr>
            <a:r>
              <a:rPr sz="2900" spc="-210" dirty="0">
                <a:latin typeface="Times New Roman"/>
                <a:cs typeface="Times New Roman"/>
              </a:rPr>
              <a:t>And </a:t>
            </a:r>
            <a:r>
              <a:rPr sz="2900" spc="-50" dirty="0">
                <a:latin typeface="Times New Roman"/>
                <a:cs typeface="Times New Roman"/>
              </a:rPr>
              <a:t>it </a:t>
            </a:r>
            <a:r>
              <a:rPr sz="2900" spc="-250" dirty="0">
                <a:latin typeface="Times New Roman"/>
                <a:cs typeface="Times New Roman"/>
              </a:rPr>
              <a:t>may </a:t>
            </a:r>
            <a:r>
              <a:rPr sz="2900" spc="-185" dirty="0">
                <a:latin typeface="Times New Roman"/>
                <a:cs typeface="Times New Roman"/>
              </a:rPr>
              <a:t>vary</a:t>
            </a:r>
            <a:r>
              <a:rPr sz="2900" spc="-260" dirty="0">
                <a:latin typeface="Times New Roman"/>
                <a:cs typeface="Times New Roman"/>
              </a:rPr>
              <a:t> </a:t>
            </a:r>
            <a:r>
              <a:rPr sz="2900" spc="-145" dirty="0">
                <a:latin typeface="Times New Roman"/>
                <a:cs typeface="Times New Roman"/>
              </a:rPr>
              <a:t>substantially</a:t>
            </a:r>
            <a:endParaRPr sz="2900">
              <a:latin typeface="Times New Roman"/>
              <a:cs typeface="Times New Roman"/>
            </a:endParaRPr>
          </a:p>
          <a:p>
            <a:pPr marL="403860" indent="-391160">
              <a:lnSpc>
                <a:spcPts val="3629"/>
              </a:lnSpc>
              <a:spcBef>
                <a:spcPts val="45"/>
              </a:spcBef>
              <a:buClr>
                <a:srgbClr val="D24717"/>
              </a:buClr>
              <a:buSzPct val="85483"/>
              <a:buFont typeface="Wingdings"/>
              <a:buChar char=""/>
              <a:tabLst>
                <a:tab pos="403860" algn="l"/>
                <a:tab pos="404495" algn="l"/>
              </a:tabLst>
            </a:pPr>
            <a:r>
              <a:rPr sz="3100" spc="-305" dirty="0">
                <a:latin typeface="Times New Roman"/>
                <a:cs typeface="Times New Roman"/>
              </a:rPr>
              <a:t>FCFS </a:t>
            </a:r>
            <a:r>
              <a:rPr sz="3100" spc="-195" dirty="0">
                <a:latin typeface="Times New Roman"/>
                <a:cs typeface="Times New Roman"/>
              </a:rPr>
              <a:t>is</a:t>
            </a:r>
            <a:r>
              <a:rPr sz="3100" spc="-305" dirty="0">
                <a:latin typeface="Times New Roman"/>
                <a:cs typeface="Times New Roman"/>
              </a:rPr>
              <a:t> </a:t>
            </a:r>
            <a:r>
              <a:rPr sz="3100" spc="-130" dirty="0">
                <a:solidFill>
                  <a:srgbClr val="3366FF"/>
                </a:solidFill>
                <a:latin typeface="Times New Roman"/>
                <a:cs typeface="Times New Roman"/>
              </a:rPr>
              <a:t>nonpreemptive</a:t>
            </a:r>
            <a:endParaRPr sz="3100">
              <a:latin typeface="Times New Roman"/>
              <a:cs typeface="Times New Roman"/>
            </a:endParaRPr>
          </a:p>
          <a:p>
            <a:pPr marL="795655" indent="-325755">
              <a:lnSpc>
                <a:spcPts val="3390"/>
              </a:lnSpc>
              <a:buClr>
                <a:srgbClr val="9B2C1F"/>
              </a:buClr>
              <a:buSzPct val="84482"/>
              <a:buFont typeface="Wingdings"/>
              <a:buChar char=""/>
              <a:tabLst>
                <a:tab pos="796290" algn="l"/>
              </a:tabLst>
            </a:pPr>
            <a:r>
              <a:rPr sz="2900" spc="-80" dirty="0">
                <a:latin typeface="Times New Roman"/>
                <a:cs typeface="Times New Roman"/>
              </a:rPr>
              <a:t>Not </a:t>
            </a:r>
            <a:r>
              <a:rPr sz="2900" spc="-229" dirty="0">
                <a:latin typeface="Times New Roman"/>
                <a:cs typeface="Times New Roman"/>
              </a:rPr>
              <a:t>a </a:t>
            </a:r>
            <a:r>
              <a:rPr sz="2900" spc="-150" dirty="0">
                <a:latin typeface="Times New Roman"/>
                <a:cs typeface="Times New Roman"/>
              </a:rPr>
              <a:t>good idea </a:t>
            </a:r>
            <a:r>
              <a:rPr sz="2900" spc="-100" dirty="0">
                <a:latin typeface="Times New Roman"/>
                <a:cs typeface="Times New Roman"/>
              </a:rPr>
              <a:t>for </a:t>
            </a:r>
            <a:r>
              <a:rPr sz="2900" spc="-130" dirty="0">
                <a:latin typeface="Times New Roman"/>
                <a:cs typeface="Times New Roman"/>
              </a:rPr>
              <a:t>timesharing</a:t>
            </a:r>
            <a:r>
              <a:rPr sz="2900" spc="-280" dirty="0">
                <a:latin typeface="Times New Roman"/>
                <a:cs typeface="Times New Roman"/>
              </a:rPr>
              <a:t> </a:t>
            </a:r>
            <a:r>
              <a:rPr sz="2900" spc="-165" dirty="0">
                <a:latin typeface="Times New Roman"/>
                <a:cs typeface="Times New Roman"/>
              </a:rPr>
              <a:t>systems</a:t>
            </a:r>
            <a:endParaRPr sz="2900">
              <a:latin typeface="Times New Roman"/>
              <a:cs typeface="Times New Roman"/>
            </a:endParaRPr>
          </a:p>
          <a:p>
            <a:pPr marL="403860" indent="-391160">
              <a:lnSpc>
                <a:spcPct val="100000"/>
              </a:lnSpc>
              <a:spcBef>
                <a:spcPts val="40"/>
              </a:spcBef>
              <a:buClr>
                <a:srgbClr val="D24717"/>
              </a:buClr>
              <a:buSzPct val="85483"/>
              <a:buFont typeface="Wingdings"/>
              <a:buChar char=""/>
              <a:tabLst>
                <a:tab pos="403860" algn="l"/>
                <a:tab pos="404495" algn="l"/>
              </a:tabLst>
            </a:pPr>
            <a:r>
              <a:rPr sz="3100" spc="-305" dirty="0">
                <a:latin typeface="Times New Roman"/>
                <a:cs typeface="Times New Roman"/>
              </a:rPr>
              <a:t>FCFS </a:t>
            </a:r>
            <a:r>
              <a:rPr sz="3100" spc="-160" dirty="0">
                <a:latin typeface="Times New Roman"/>
                <a:cs typeface="Times New Roman"/>
              </a:rPr>
              <a:t>suffers </a:t>
            </a:r>
            <a:r>
              <a:rPr sz="3100" spc="-140" dirty="0">
                <a:latin typeface="Times New Roman"/>
                <a:cs typeface="Times New Roman"/>
              </a:rPr>
              <a:t>from </a:t>
            </a:r>
            <a:r>
              <a:rPr sz="3100" spc="-95" dirty="0">
                <a:solidFill>
                  <a:srgbClr val="3366FF"/>
                </a:solidFill>
                <a:latin typeface="Times New Roman"/>
                <a:cs typeface="Times New Roman"/>
              </a:rPr>
              <a:t>the </a:t>
            </a:r>
            <a:r>
              <a:rPr sz="3100" spc="-225" dirty="0">
                <a:solidFill>
                  <a:srgbClr val="3366FF"/>
                </a:solidFill>
                <a:latin typeface="Times New Roman"/>
                <a:cs typeface="Times New Roman"/>
              </a:rPr>
              <a:t>convoy </a:t>
            </a:r>
            <a:r>
              <a:rPr sz="3100" spc="-105" dirty="0">
                <a:solidFill>
                  <a:srgbClr val="3366FF"/>
                </a:solidFill>
                <a:latin typeface="Times New Roman"/>
                <a:cs typeface="Times New Roman"/>
              </a:rPr>
              <a:t>effect</a:t>
            </a:r>
            <a:r>
              <a:rPr sz="3100" spc="-105" dirty="0">
                <a:latin typeface="Times New Roman"/>
                <a:cs typeface="Times New Roman"/>
              </a:rPr>
              <a:t>, </a:t>
            </a:r>
            <a:r>
              <a:rPr sz="3100" spc="-70" dirty="0">
                <a:latin typeface="Times New Roman"/>
                <a:cs typeface="Times New Roman"/>
              </a:rPr>
              <a:t>shorter </a:t>
            </a:r>
            <a:r>
              <a:rPr sz="3100" spc="-150" dirty="0">
                <a:latin typeface="Times New Roman"/>
                <a:cs typeface="Times New Roman"/>
              </a:rPr>
              <a:t>job </a:t>
            </a:r>
            <a:r>
              <a:rPr sz="3100" spc="-45" dirty="0">
                <a:latin typeface="Times New Roman"/>
                <a:cs typeface="Times New Roman"/>
              </a:rPr>
              <a:t>to </a:t>
            </a:r>
            <a:r>
              <a:rPr sz="3100" spc="-145" dirty="0">
                <a:latin typeface="Times New Roman"/>
                <a:cs typeface="Times New Roman"/>
              </a:rPr>
              <a:t>wait </a:t>
            </a:r>
            <a:r>
              <a:rPr sz="3100" spc="-110" dirty="0">
                <a:latin typeface="Times New Roman"/>
                <a:cs typeface="Times New Roman"/>
              </a:rPr>
              <a:t>for </a:t>
            </a:r>
            <a:r>
              <a:rPr sz="3100" spc="-250" dirty="0">
                <a:latin typeface="Times New Roman"/>
                <a:cs typeface="Times New Roman"/>
              </a:rPr>
              <a:t>a </a:t>
            </a:r>
            <a:r>
              <a:rPr sz="3100" spc="-125" dirty="0">
                <a:latin typeface="Times New Roman"/>
                <a:cs typeface="Times New Roman"/>
              </a:rPr>
              <a:t>longer</a:t>
            </a:r>
            <a:r>
              <a:rPr sz="3100" spc="-165" dirty="0">
                <a:latin typeface="Times New Roman"/>
                <a:cs typeface="Times New Roman"/>
              </a:rPr>
              <a:t> </a:t>
            </a:r>
            <a:r>
              <a:rPr sz="3100" spc="-105" dirty="0">
                <a:latin typeface="Times New Roman"/>
                <a:cs typeface="Times New Roman"/>
              </a:rPr>
              <a:t>time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14179" y="3756736"/>
            <a:ext cx="254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20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58423" y="2767233"/>
          <a:ext cx="11684000" cy="92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7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1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95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24560">
                <a:tc>
                  <a:txBody>
                    <a:bodyPr/>
                    <a:lstStyle/>
                    <a:p>
                      <a:pPr marL="49530" algn="ctr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2700" spc="-10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400" spc="-157" baseline="-29513" dirty="0">
                          <a:latin typeface="Arial"/>
                          <a:cs typeface="Arial"/>
                        </a:rPr>
                        <a:t>2</a:t>
                      </a:r>
                      <a:endParaRPr sz="2400" baseline="-29513">
                        <a:latin typeface="Arial"/>
                        <a:cs typeface="Arial"/>
                      </a:endParaRPr>
                    </a:p>
                  </a:txBody>
                  <a:tcPr marL="0" marR="0" marT="1981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2700" spc="-10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400" spc="-150" baseline="-29513" dirty="0">
                          <a:latin typeface="Arial"/>
                          <a:cs typeface="Arial"/>
                        </a:rPr>
                        <a:t>3</a:t>
                      </a:r>
                      <a:endParaRPr sz="2400" baseline="-29513">
                        <a:latin typeface="Arial"/>
                        <a:cs typeface="Arial"/>
                      </a:endParaRPr>
                    </a:p>
                  </a:txBody>
                  <a:tcPr marL="0" marR="0" marT="1981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R="220345" algn="ctr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2700" spc="-114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400" spc="-172" baseline="-29513" dirty="0">
                          <a:latin typeface="Arial"/>
                          <a:cs typeface="Arial"/>
                        </a:rPr>
                        <a:t>1</a:t>
                      </a:r>
                      <a:endParaRPr sz="2400" baseline="-29513">
                        <a:latin typeface="Arial"/>
                        <a:cs typeface="Arial"/>
                      </a:endParaRPr>
                    </a:p>
                  </a:txBody>
                  <a:tcPr marL="0" marR="0" marT="1981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Problem-2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8001000"/>
            <a:ext cx="11201400" cy="533400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Wait Time: (0+4+6+13) / 4 = 5.75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740025" y="2278063"/>
            <a:ext cx="1371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endParaRPr kumimoji="0" lang="en-US" altLang="en-US" sz="17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Wait time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of each process is as follows −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First Come First Serve Scheduling Algorith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831" y="832109"/>
            <a:ext cx="11250552" cy="6810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41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288" y="369888"/>
            <a:ext cx="11745912" cy="768350"/>
          </a:xfrm>
        </p:spPr>
        <p:txBody>
          <a:bodyPr/>
          <a:lstStyle/>
          <a:p>
            <a:pPr eaLnBrk="1" hangingPunct="1"/>
            <a:r>
              <a:rPr lang="en-US" altLang="en-US" smtClean="0"/>
              <a:t>Shortest-Job-First (SJF) Scheduling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38238"/>
            <a:ext cx="13030199" cy="7091362"/>
          </a:xfrm>
        </p:spPr>
        <p:txBody>
          <a:bodyPr/>
          <a:lstStyle/>
          <a:p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with each process the length of its next CPU burst</a:t>
            </a:r>
          </a:p>
          <a:p>
            <a:pPr lvl="1"/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 these lengths to schedule the process with the shortest time</a:t>
            </a:r>
          </a:p>
          <a:p>
            <a:endParaRPr lang="en-US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SJF is optimal – </a:t>
            </a:r>
            <a:r>
              <a:rPr lang="en-US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gives minimum average waiting time 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a given set of processes</a:t>
            </a:r>
          </a:p>
          <a:p>
            <a:pPr lvl="1"/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difficulty is knowing the length of the next CPU request</a:t>
            </a:r>
          </a:p>
          <a:p>
            <a:pPr lvl="1"/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Could ask the user</a:t>
            </a:r>
          </a:p>
        </p:txBody>
      </p:sp>
    </p:spTree>
    <p:extLst>
      <p:ext uri="{BB962C8B-B14F-4D97-AF65-F5344CB8AC3E}">
        <p14:creationId xmlns:p14="http://schemas.microsoft.com/office/powerpoint/2010/main" val="383477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0" y="304800"/>
            <a:ext cx="10092055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b="1" spc="-25" dirty="0" smtClean="0">
                <a:solidFill>
                  <a:srgbClr val="6F2F9F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r>
              <a:rPr b="1" spc="-365" dirty="0" smtClean="0">
                <a:solidFill>
                  <a:srgbClr val="6F2F9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spc="-365" dirty="0" smtClean="0">
                <a:solidFill>
                  <a:srgbClr val="6F2F9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b="1" spc="-135" dirty="0" smtClean="0">
                <a:solidFill>
                  <a:srgbClr val="6F2F9F"/>
                </a:solidFill>
                <a:latin typeface="Times New Roman" pitchFamily="18" charset="0"/>
                <a:cs typeface="Times New Roman" pitchFamily="18" charset="0"/>
              </a:rPr>
              <a:t>State</a:t>
            </a:r>
            <a:endParaRPr b="1" spc="-135" dirty="0">
              <a:solidFill>
                <a:srgbClr val="6F2F9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800" y="1606676"/>
            <a:ext cx="13182600" cy="36670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4200" indent="-571500">
              <a:lnSpc>
                <a:spcPts val="4435"/>
              </a:lnSpc>
              <a:spcBef>
                <a:spcPts val="95"/>
              </a:spcBef>
              <a:buClr>
                <a:srgbClr val="D24717"/>
              </a:buClr>
              <a:buSzPct val="85135"/>
              <a:buFont typeface="Arial" pitchFamily="34" charset="0"/>
              <a:buChar char="•"/>
              <a:tabLst>
                <a:tab pos="403860" algn="l"/>
                <a:tab pos="404495" algn="l"/>
              </a:tabLst>
            </a:pPr>
            <a:r>
              <a:rPr sz="4000" spc="-385" dirty="0">
                <a:latin typeface="Times New Roman" pitchFamily="18" charset="0"/>
                <a:cs typeface="Times New Roman" pitchFamily="18" charset="0"/>
              </a:rPr>
              <a:t>As </a:t>
            </a:r>
            <a:r>
              <a:rPr sz="4000" spc="-295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4000" spc="-180" dirty="0">
                <a:latin typeface="Times New Roman" pitchFamily="18" charset="0"/>
                <a:cs typeface="Times New Roman" pitchFamily="18" charset="0"/>
              </a:rPr>
              <a:t>process </a:t>
            </a:r>
            <a:r>
              <a:rPr sz="4000" spc="-125" dirty="0">
                <a:latin typeface="Times New Roman" pitchFamily="18" charset="0"/>
                <a:cs typeface="Times New Roman" pitchFamily="18" charset="0"/>
              </a:rPr>
              <a:t>executes, </a:t>
            </a:r>
            <a:r>
              <a:rPr sz="4000" spc="-70" dirty="0">
                <a:latin typeface="Times New Roman" pitchFamily="18" charset="0"/>
                <a:cs typeface="Times New Roman" pitchFamily="18" charset="0"/>
              </a:rPr>
              <a:t>it </a:t>
            </a:r>
            <a:r>
              <a:rPr sz="4000" spc="-225" dirty="0">
                <a:latin typeface="Times New Roman" pitchFamily="18" charset="0"/>
                <a:cs typeface="Times New Roman" pitchFamily="18" charset="0"/>
              </a:rPr>
              <a:t>changes</a:t>
            </a:r>
            <a:r>
              <a:rPr sz="4000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b="1" i="1" spc="5" dirty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state</a:t>
            </a:r>
            <a:endParaRPr sz="4000" dirty="0">
              <a:latin typeface="Times New Roman" pitchFamily="18" charset="0"/>
              <a:cs typeface="Times New Roman" pitchFamily="18" charset="0"/>
            </a:endParaRPr>
          </a:p>
          <a:p>
            <a:pPr marL="1041400" lvl="1" indent="-571500">
              <a:lnSpc>
                <a:spcPts val="4795"/>
              </a:lnSpc>
              <a:buClr>
                <a:srgbClr val="9B2C1F"/>
              </a:buClr>
              <a:buSzPct val="85000"/>
              <a:buFont typeface="Arial" pitchFamily="34" charset="0"/>
              <a:buChar char="•"/>
              <a:tabLst>
                <a:tab pos="796290" algn="l"/>
              </a:tabLst>
            </a:pPr>
            <a:r>
              <a:rPr sz="4000" b="1" spc="65" dirty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sz="4000" spc="65" dirty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sz="4000" spc="-2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4000" spc="-195" dirty="0">
                <a:latin typeface="Times New Roman" pitchFamily="18" charset="0"/>
                <a:cs typeface="Times New Roman" pitchFamily="18" charset="0"/>
              </a:rPr>
              <a:t>process </a:t>
            </a:r>
            <a:r>
              <a:rPr sz="4000" spc="-26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4000" spc="-215" dirty="0">
                <a:latin typeface="Times New Roman" pitchFamily="18" charset="0"/>
                <a:cs typeface="Times New Roman" pitchFamily="18" charset="0"/>
              </a:rPr>
              <a:t>being</a:t>
            </a:r>
            <a:r>
              <a:rPr sz="4000" spc="3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spc="-145" dirty="0">
                <a:latin typeface="Times New Roman" pitchFamily="18" charset="0"/>
                <a:cs typeface="Times New Roman" pitchFamily="18" charset="0"/>
              </a:rPr>
              <a:t>created</a:t>
            </a:r>
            <a:endParaRPr sz="4000" dirty="0">
              <a:latin typeface="Times New Roman" pitchFamily="18" charset="0"/>
              <a:cs typeface="Times New Roman" pitchFamily="18" charset="0"/>
            </a:endParaRPr>
          </a:p>
          <a:p>
            <a:pPr marL="1041400" lvl="1" indent="-571500">
              <a:lnSpc>
                <a:spcPct val="100000"/>
              </a:lnSpc>
              <a:spcBef>
                <a:spcPts val="25"/>
              </a:spcBef>
              <a:buClr>
                <a:srgbClr val="9B2C1F"/>
              </a:buClr>
              <a:buSzPct val="85000"/>
              <a:buFont typeface="Arial" pitchFamily="34" charset="0"/>
              <a:buChar char="•"/>
              <a:tabLst>
                <a:tab pos="796290" algn="l"/>
                <a:tab pos="2920365" algn="l"/>
              </a:tabLst>
            </a:pPr>
            <a:r>
              <a:rPr sz="4000" b="1" spc="15" dirty="0" smtClean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running</a:t>
            </a:r>
            <a:r>
              <a:rPr sz="4000" spc="15" dirty="0" smtClean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IN" sz="4000" spc="15" dirty="0" smtClean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spc="-150" dirty="0" smtClean="0">
                <a:latin typeface="Times New Roman" pitchFamily="18" charset="0"/>
                <a:cs typeface="Times New Roman" pitchFamily="18" charset="0"/>
              </a:rPr>
              <a:t>Instructions </a:t>
            </a:r>
            <a:r>
              <a:rPr sz="4000" spc="-155" dirty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sz="4000" spc="-215" dirty="0">
                <a:latin typeface="Times New Roman" pitchFamily="18" charset="0"/>
                <a:cs typeface="Times New Roman" pitchFamily="18" charset="0"/>
              </a:rPr>
              <a:t>being</a:t>
            </a:r>
            <a:r>
              <a:rPr sz="4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spc="-155" dirty="0">
                <a:latin typeface="Times New Roman" pitchFamily="18" charset="0"/>
                <a:cs typeface="Times New Roman" pitchFamily="18" charset="0"/>
              </a:rPr>
              <a:t>executed</a:t>
            </a:r>
            <a:endParaRPr sz="4000" dirty="0">
              <a:latin typeface="Times New Roman" pitchFamily="18" charset="0"/>
              <a:cs typeface="Times New Roman" pitchFamily="18" charset="0"/>
            </a:endParaRPr>
          </a:p>
          <a:p>
            <a:pPr marL="1041400" marR="5080" lvl="1" indent="-571500">
              <a:lnSpc>
                <a:spcPts val="4320"/>
              </a:lnSpc>
              <a:spcBef>
                <a:spcPts val="555"/>
              </a:spcBef>
              <a:buClr>
                <a:srgbClr val="9B2C1F"/>
              </a:buClr>
              <a:buSzPct val="85000"/>
              <a:buFont typeface="Arial" pitchFamily="34" charset="0"/>
              <a:buChar char="•"/>
              <a:tabLst>
                <a:tab pos="796290" algn="l"/>
              </a:tabLst>
            </a:pPr>
            <a:r>
              <a:rPr sz="4000" b="1" spc="25" dirty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waiting</a:t>
            </a:r>
            <a:r>
              <a:rPr sz="4000" spc="25" dirty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sz="4000" spc="-2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4000" spc="-195" dirty="0">
                <a:latin typeface="Times New Roman" pitchFamily="18" charset="0"/>
                <a:cs typeface="Times New Roman" pitchFamily="18" charset="0"/>
              </a:rPr>
              <a:t>process </a:t>
            </a:r>
            <a:r>
              <a:rPr sz="4000" spc="-254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4000" spc="-210" dirty="0">
                <a:latin typeface="Times New Roman" pitchFamily="18" charset="0"/>
                <a:cs typeface="Times New Roman" pitchFamily="18" charset="0"/>
              </a:rPr>
              <a:t>waiting </a:t>
            </a:r>
            <a:r>
              <a:rPr sz="4000" spc="-145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sz="4000" spc="-220" dirty="0">
                <a:latin typeface="Times New Roman" pitchFamily="18" charset="0"/>
                <a:cs typeface="Times New Roman" pitchFamily="18" charset="0"/>
              </a:rPr>
              <a:t>some </a:t>
            </a:r>
            <a:r>
              <a:rPr sz="4000" spc="-180" dirty="0">
                <a:latin typeface="Times New Roman" pitchFamily="18" charset="0"/>
                <a:cs typeface="Times New Roman" pitchFamily="18" charset="0"/>
              </a:rPr>
              <a:t>event </a:t>
            </a:r>
            <a:r>
              <a:rPr sz="4000" spc="-64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sz="4000" spc="-6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spc="-640" dirty="0" smtClean="0">
                <a:latin typeface="Times New Roman" pitchFamily="18" charset="0"/>
                <a:cs typeface="Times New Roman" pitchFamily="18" charset="0"/>
              </a:rPr>
              <a:t>o  </a:t>
            </a:r>
            <a:r>
              <a:rPr sz="4000" spc="-155" dirty="0">
                <a:latin typeface="Times New Roman" pitchFamily="18" charset="0"/>
                <a:cs typeface="Times New Roman" pitchFamily="18" charset="0"/>
              </a:rPr>
              <a:t>occur</a:t>
            </a:r>
            <a:endParaRPr sz="4000" dirty="0">
              <a:latin typeface="Times New Roman" pitchFamily="18" charset="0"/>
              <a:cs typeface="Times New Roman" pitchFamily="18" charset="0"/>
            </a:endParaRPr>
          </a:p>
          <a:p>
            <a:pPr marL="1041400" marR="297180" lvl="1" indent="-571500">
              <a:lnSpc>
                <a:spcPts val="4320"/>
              </a:lnSpc>
              <a:spcBef>
                <a:spcPts val="505"/>
              </a:spcBef>
              <a:buClr>
                <a:srgbClr val="9B2C1F"/>
              </a:buClr>
              <a:buSzPct val="85000"/>
              <a:buFont typeface="Arial" pitchFamily="34" charset="0"/>
              <a:buChar char="•"/>
              <a:tabLst>
                <a:tab pos="796290" algn="l"/>
              </a:tabLst>
            </a:pPr>
            <a:r>
              <a:rPr sz="4000" b="1" spc="-35" dirty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ready</a:t>
            </a:r>
            <a:r>
              <a:rPr sz="4000" spc="-35" dirty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sz="4000" spc="-2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4000" spc="-195" dirty="0">
                <a:latin typeface="Times New Roman" pitchFamily="18" charset="0"/>
                <a:cs typeface="Times New Roman" pitchFamily="18" charset="0"/>
              </a:rPr>
              <a:t>process </a:t>
            </a:r>
            <a:r>
              <a:rPr sz="4000" spc="-254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4000" spc="-210" dirty="0">
                <a:latin typeface="Times New Roman" pitchFamily="18" charset="0"/>
                <a:cs typeface="Times New Roman" pitchFamily="18" charset="0"/>
              </a:rPr>
              <a:t>waiting </a:t>
            </a:r>
            <a:r>
              <a:rPr sz="4000" spc="-6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4000" spc="-185" dirty="0">
                <a:latin typeface="Times New Roman" pitchFamily="18" charset="0"/>
                <a:cs typeface="Times New Roman" pitchFamily="18" charset="0"/>
              </a:rPr>
              <a:t>be </a:t>
            </a:r>
            <a:r>
              <a:rPr sz="4000" spc="-250" dirty="0">
                <a:latin typeface="Times New Roman" pitchFamily="18" charset="0"/>
                <a:cs typeface="Times New Roman" pitchFamily="18" charset="0"/>
              </a:rPr>
              <a:t>assigned </a:t>
            </a:r>
            <a:r>
              <a:rPr sz="4000" spc="-6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4000" spc="-880" dirty="0">
                <a:latin typeface="Times New Roman" pitchFamily="18" charset="0"/>
                <a:cs typeface="Times New Roman" pitchFamily="18" charset="0"/>
              </a:rPr>
              <a:t>a  </a:t>
            </a:r>
            <a:r>
              <a:rPr lang="en-IN" sz="4000" spc="-88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sz="4000" spc="-165" dirty="0" smtClean="0">
                <a:latin typeface="Times New Roman" pitchFamily="18" charset="0"/>
                <a:cs typeface="Times New Roman" pitchFamily="18" charset="0"/>
              </a:rPr>
              <a:t>processor</a:t>
            </a:r>
            <a:endParaRPr sz="4000" dirty="0">
              <a:latin typeface="Times New Roman" pitchFamily="18" charset="0"/>
              <a:cs typeface="Times New Roman" pitchFamily="18" charset="0"/>
            </a:endParaRPr>
          </a:p>
          <a:p>
            <a:pPr marL="1041400" lvl="1" indent="-571500">
              <a:lnSpc>
                <a:spcPts val="4760"/>
              </a:lnSpc>
              <a:buClr>
                <a:srgbClr val="9B2C1F"/>
              </a:buClr>
              <a:buSzPct val="85000"/>
              <a:buFont typeface="Arial" pitchFamily="34" charset="0"/>
              <a:buChar char="•"/>
              <a:tabLst>
                <a:tab pos="796290" algn="l"/>
              </a:tabLst>
            </a:pPr>
            <a:r>
              <a:rPr sz="4000" b="1" spc="5" dirty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terminated</a:t>
            </a:r>
            <a:r>
              <a:rPr sz="4000" spc="5" dirty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sz="4000" spc="-2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4000" spc="-195" dirty="0">
                <a:latin typeface="Times New Roman" pitchFamily="18" charset="0"/>
                <a:cs typeface="Times New Roman" pitchFamily="18" charset="0"/>
              </a:rPr>
              <a:t>process </a:t>
            </a:r>
            <a:r>
              <a:rPr sz="4000" spc="-295" dirty="0">
                <a:latin typeface="Times New Roman" pitchFamily="18" charset="0"/>
                <a:cs typeface="Times New Roman" pitchFamily="18" charset="0"/>
              </a:rPr>
              <a:t>has </a:t>
            </a:r>
            <a:r>
              <a:rPr sz="4000" spc="-220" dirty="0">
                <a:latin typeface="Times New Roman" pitchFamily="18" charset="0"/>
                <a:cs typeface="Times New Roman" pitchFamily="18" charset="0"/>
              </a:rPr>
              <a:t>finished</a:t>
            </a:r>
            <a:r>
              <a:rPr sz="4000" spc="4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spc="-160" dirty="0">
                <a:latin typeface="Times New Roman" pitchFamily="18" charset="0"/>
                <a:cs typeface="Times New Roman" pitchFamily="18" charset="0"/>
              </a:rPr>
              <a:t>execution</a:t>
            </a:r>
            <a:endParaRPr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2280" y="8435051"/>
            <a:ext cx="200660" cy="314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35"/>
              </a:lnSpc>
            </a:pPr>
            <a:fld id="{81D60167-4931-47E6-BA6A-407CBD079E47}" type="slidenum">
              <a:rPr sz="2000" spc="125" dirty="0">
                <a:solidFill>
                  <a:srgbClr val="FFFFFF"/>
                </a:solidFill>
                <a:latin typeface="Trebuchet MS"/>
                <a:cs typeface="Trebuchet MS"/>
              </a:rPr>
              <a:t>6</a:t>
            </a:fld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5183" y="0"/>
            <a:ext cx="11372850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35" dirty="0">
                <a:latin typeface="Trebuchet MS"/>
                <a:cs typeface="Trebuchet MS"/>
              </a:rPr>
              <a:t>Scheduling </a:t>
            </a:r>
            <a:r>
              <a:rPr b="1" spc="65" dirty="0">
                <a:latin typeface="Trebuchet MS"/>
                <a:cs typeface="Trebuchet MS"/>
              </a:rPr>
              <a:t>Algorithm </a:t>
            </a:r>
            <a:r>
              <a:rPr b="1" spc="95" dirty="0">
                <a:latin typeface="Trebuchet MS"/>
                <a:cs typeface="Trebuchet MS"/>
              </a:rPr>
              <a:t>Example </a:t>
            </a:r>
            <a:r>
              <a:rPr b="1" spc="70" dirty="0">
                <a:latin typeface="Trebuchet MS"/>
                <a:cs typeface="Trebuchet MS"/>
              </a:rPr>
              <a:t>of</a:t>
            </a:r>
            <a:r>
              <a:rPr b="1" spc="-725" dirty="0">
                <a:latin typeface="Trebuchet MS"/>
                <a:cs typeface="Trebuchet MS"/>
              </a:rPr>
              <a:t> </a:t>
            </a:r>
            <a:r>
              <a:rPr b="1" spc="-180" dirty="0">
                <a:latin typeface="Trebuchet MS"/>
                <a:cs typeface="Trebuchet MS"/>
              </a:rPr>
              <a:t>SJF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656076" y="1654533"/>
          <a:ext cx="5837554" cy="2422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4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4820">
                <a:tc>
                  <a:txBody>
                    <a:bodyPr/>
                    <a:lstStyle/>
                    <a:p>
                      <a:pPr marL="31750">
                        <a:lnSpc>
                          <a:spcPts val="3160"/>
                        </a:lnSpc>
                      </a:pPr>
                      <a:r>
                        <a:rPr sz="3100" u="heavy" spc="-15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Process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3050" algn="ctr">
                        <a:lnSpc>
                          <a:spcPts val="3160"/>
                        </a:lnSpc>
                      </a:pPr>
                      <a:r>
                        <a:rPr sz="3100" u="heavy" spc="-14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Burst</a:t>
                      </a:r>
                      <a:r>
                        <a:rPr sz="3100" u="heavy" spc="-50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100" u="heavy" spc="-15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Time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365">
                <a:tc>
                  <a:txBody>
                    <a:bodyPr/>
                    <a:lstStyle/>
                    <a:p>
                      <a:pPr marL="407670">
                        <a:lnSpc>
                          <a:spcPts val="3275"/>
                        </a:lnSpc>
                      </a:pPr>
                      <a:r>
                        <a:rPr sz="3100" i="1" spc="-36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3075" i="1" spc="-540" baseline="-20325" dirty="0">
                          <a:latin typeface="Times New Roman"/>
                          <a:cs typeface="Times New Roman"/>
                        </a:rPr>
                        <a:t>1</a:t>
                      </a:r>
                      <a:endParaRPr sz="3075" baseline="-20325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4320" algn="ctr">
                        <a:lnSpc>
                          <a:spcPts val="3275"/>
                        </a:lnSpc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6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363855">
                        <a:lnSpc>
                          <a:spcPts val="3060"/>
                        </a:lnSpc>
                      </a:pPr>
                      <a:r>
                        <a:rPr sz="3100" i="1" spc="-36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3075" i="1" spc="-540" baseline="-20325" dirty="0">
                          <a:latin typeface="Times New Roman"/>
                          <a:cs typeface="Times New Roman"/>
                        </a:rPr>
                        <a:t>2</a:t>
                      </a:r>
                      <a:endParaRPr sz="3075" baseline="-20325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4320" algn="ctr">
                        <a:lnSpc>
                          <a:spcPts val="3060"/>
                        </a:lnSpc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8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790">
                <a:tc>
                  <a:txBody>
                    <a:bodyPr/>
                    <a:lstStyle/>
                    <a:p>
                      <a:pPr marL="361950">
                        <a:lnSpc>
                          <a:spcPts val="3050"/>
                        </a:lnSpc>
                      </a:pPr>
                      <a:r>
                        <a:rPr sz="3100" i="1" spc="-36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3075" i="1" spc="-540" baseline="-20325" dirty="0">
                          <a:latin typeface="Times New Roman"/>
                          <a:cs typeface="Times New Roman"/>
                        </a:rPr>
                        <a:t>3</a:t>
                      </a:r>
                      <a:endParaRPr sz="3075" baseline="-20325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4320" algn="ctr">
                        <a:lnSpc>
                          <a:spcPts val="3050"/>
                        </a:lnSpc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7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361950">
                        <a:lnSpc>
                          <a:spcPts val="3060"/>
                        </a:lnSpc>
                      </a:pPr>
                      <a:r>
                        <a:rPr sz="3100" i="1" spc="-36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3075" i="1" spc="-540" baseline="-20325" dirty="0">
                          <a:latin typeface="Times New Roman"/>
                          <a:cs typeface="Times New Roman"/>
                        </a:rPr>
                        <a:t>4</a:t>
                      </a:r>
                      <a:endParaRPr sz="3075" baseline="-20325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4320" algn="ctr">
                        <a:lnSpc>
                          <a:spcPts val="3060"/>
                        </a:lnSpc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386079" y="8435051"/>
            <a:ext cx="353060" cy="314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35"/>
              </a:lnSpc>
            </a:pPr>
            <a:fld id="{81D60167-4931-47E6-BA6A-407CBD079E47}" type="slidenum">
              <a:rPr sz="2000" spc="125" dirty="0">
                <a:solidFill>
                  <a:srgbClr val="FFFFFF"/>
                </a:solidFill>
                <a:latin typeface="Trebuchet MS"/>
                <a:cs typeface="Trebuchet MS"/>
              </a:rPr>
              <a:t>60</a:t>
            </a:fld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27785" y="4448378"/>
            <a:ext cx="331216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03860" algn="l"/>
              </a:tabLst>
            </a:pPr>
            <a:r>
              <a:rPr sz="2650" spc="-700" dirty="0">
                <a:solidFill>
                  <a:srgbClr val="D24717"/>
                </a:solidFill>
                <a:latin typeface="Arial"/>
                <a:cs typeface="Arial"/>
              </a:rPr>
              <a:t>	</a:t>
            </a:r>
            <a:r>
              <a:rPr sz="3100" spc="-315" dirty="0">
                <a:latin typeface="Times New Roman"/>
                <a:cs typeface="Times New Roman"/>
              </a:rPr>
              <a:t>SJF </a:t>
            </a:r>
            <a:r>
              <a:rPr sz="3100" spc="-165" dirty="0">
                <a:latin typeface="Times New Roman"/>
                <a:cs typeface="Times New Roman"/>
              </a:rPr>
              <a:t>scheduling</a:t>
            </a:r>
            <a:r>
              <a:rPr sz="3100" spc="-300" dirty="0">
                <a:latin typeface="Times New Roman"/>
                <a:cs typeface="Times New Roman"/>
              </a:rPr>
              <a:t> </a:t>
            </a:r>
            <a:r>
              <a:rPr sz="3100" spc="-80" dirty="0">
                <a:latin typeface="Times New Roman"/>
                <a:cs typeface="Times New Roman"/>
              </a:rPr>
              <a:t>chart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12433" y="6356417"/>
            <a:ext cx="241935" cy="2336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spc="95" dirty="0">
                <a:latin typeface="Arial"/>
                <a:cs typeface="Arial"/>
              </a:rPr>
              <a:t>24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7785" y="6356417"/>
            <a:ext cx="7634605" cy="9893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630555">
              <a:lnSpc>
                <a:spcPct val="100000"/>
              </a:lnSpc>
              <a:spcBef>
                <a:spcPts val="114"/>
              </a:spcBef>
              <a:tabLst>
                <a:tab pos="1866264" algn="l"/>
                <a:tab pos="4344035" algn="l"/>
                <a:tab pos="7404734" algn="l"/>
              </a:tabLst>
            </a:pPr>
            <a:r>
              <a:rPr sz="1350" spc="95" dirty="0">
                <a:latin typeface="Arial"/>
                <a:cs typeface="Arial"/>
              </a:rPr>
              <a:t>0	3	9	16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03860" algn="l"/>
              </a:tabLst>
            </a:pPr>
            <a:r>
              <a:rPr sz="2650" spc="-700" dirty="0">
                <a:solidFill>
                  <a:srgbClr val="D24717"/>
                </a:solidFill>
                <a:latin typeface="Arial"/>
                <a:cs typeface="Arial"/>
              </a:rPr>
              <a:t>	</a:t>
            </a:r>
            <a:r>
              <a:rPr sz="3100" spc="-229" dirty="0">
                <a:latin typeface="Times New Roman"/>
                <a:cs typeface="Times New Roman"/>
              </a:rPr>
              <a:t>Average</a:t>
            </a:r>
            <a:r>
              <a:rPr sz="3100" spc="-75" dirty="0">
                <a:latin typeface="Times New Roman"/>
                <a:cs typeface="Times New Roman"/>
              </a:rPr>
              <a:t> </a:t>
            </a:r>
            <a:r>
              <a:rPr sz="3100" spc="-165" dirty="0">
                <a:latin typeface="Times New Roman"/>
                <a:cs typeface="Times New Roman"/>
              </a:rPr>
              <a:t>waiting</a:t>
            </a:r>
            <a:r>
              <a:rPr sz="3100" spc="-55" dirty="0">
                <a:latin typeface="Times New Roman"/>
                <a:cs typeface="Times New Roman"/>
              </a:rPr>
              <a:t> </a:t>
            </a:r>
            <a:r>
              <a:rPr sz="3100" spc="-105" dirty="0">
                <a:latin typeface="Times New Roman"/>
                <a:cs typeface="Times New Roman"/>
              </a:rPr>
              <a:t>time</a:t>
            </a:r>
            <a:r>
              <a:rPr sz="3100" spc="-80" dirty="0">
                <a:latin typeface="Times New Roman"/>
                <a:cs typeface="Times New Roman"/>
              </a:rPr>
              <a:t> </a:t>
            </a:r>
            <a:r>
              <a:rPr sz="3100" spc="315" dirty="0">
                <a:latin typeface="Times New Roman"/>
                <a:cs typeface="Times New Roman"/>
              </a:rPr>
              <a:t>=</a:t>
            </a:r>
            <a:r>
              <a:rPr sz="3100" spc="-75" dirty="0">
                <a:latin typeface="Times New Roman"/>
                <a:cs typeface="Times New Roman"/>
              </a:rPr>
              <a:t> </a:t>
            </a:r>
            <a:r>
              <a:rPr sz="3100" spc="-100" dirty="0">
                <a:latin typeface="Times New Roman"/>
                <a:cs typeface="Times New Roman"/>
              </a:rPr>
              <a:t>(3</a:t>
            </a:r>
            <a:r>
              <a:rPr sz="3100" spc="-70" dirty="0">
                <a:latin typeface="Times New Roman"/>
                <a:cs typeface="Times New Roman"/>
              </a:rPr>
              <a:t> </a:t>
            </a:r>
            <a:r>
              <a:rPr sz="3100" spc="315" dirty="0">
                <a:latin typeface="Times New Roman"/>
                <a:cs typeface="Times New Roman"/>
              </a:rPr>
              <a:t>+</a:t>
            </a:r>
            <a:r>
              <a:rPr sz="3100" spc="-80" dirty="0">
                <a:latin typeface="Times New Roman"/>
                <a:cs typeface="Times New Roman"/>
              </a:rPr>
              <a:t> </a:t>
            </a:r>
            <a:r>
              <a:rPr sz="3100" spc="-135" dirty="0">
                <a:latin typeface="Times New Roman"/>
                <a:cs typeface="Times New Roman"/>
              </a:rPr>
              <a:t>16</a:t>
            </a:r>
            <a:r>
              <a:rPr sz="3100" spc="-70" dirty="0">
                <a:latin typeface="Times New Roman"/>
                <a:cs typeface="Times New Roman"/>
              </a:rPr>
              <a:t> </a:t>
            </a:r>
            <a:r>
              <a:rPr sz="3100" spc="315" dirty="0">
                <a:latin typeface="Times New Roman"/>
                <a:cs typeface="Times New Roman"/>
              </a:rPr>
              <a:t>+</a:t>
            </a:r>
            <a:r>
              <a:rPr sz="3100" spc="-80" dirty="0">
                <a:latin typeface="Times New Roman"/>
                <a:cs typeface="Times New Roman"/>
              </a:rPr>
              <a:t> </a:t>
            </a:r>
            <a:r>
              <a:rPr sz="3100" spc="-135" dirty="0">
                <a:latin typeface="Times New Roman"/>
                <a:cs typeface="Times New Roman"/>
              </a:rPr>
              <a:t>9</a:t>
            </a:r>
            <a:r>
              <a:rPr sz="3100" spc="-80" dirty="0">
                <a:latin typeface="Times New Roman"/>
                <a:cs typeface="Times New Roman"/>
              </a:rPr>
              <a:t> </a:t>
            </a:r>
            <a:r>
              <a:rPr sz="3100" spc="315" dirty="0">
                <a:latin typeface="Times New Roman"/>
                <a:cs typeface="Times New Roman"/>
              </a:rPr>
              <a:t>+</a:t>
            </a:r>
            <a:r>
              <a:rPr sz="3100" spc="-85" dirty="0">
                <a:latin typeface="Times New Roman"/>
                <a:cs typeface="Times New Roman"/>
              </a:rPr>
              <a:t> </a:t>
            </a:r>
            <a:r>
              <a:rPr sz="3100" spc="-100" dirty="0">
                <a:latin typeface="Times New Roman"/>
                <a:cs typeface="Times New Roman"/>
              </a:rPr>
              <a:t>0)</a:t>
            </a:r>
            <a:r>
              <a:rPr sz="3100" spc="-55" dirty="0">
                <a:latin typeface="Times New Roman"/>
                <a:cs typeface="Times New Roman"/>
              </a:rPr>
              <a:t> </a:t>
            </a:r>
            <a:r>
              <a:rPr sz="3100" spc="685" dirty="0">
                <a:latin typeface="Times New Roman"/>
                <a:cs typeface="Times New Roman"/>
              </a:rPr>
              <a:t>/</a:t>
            </a:r>
            <a:r>
              <a:rPr sz="3100" spc="-80" dirty="0">
                <a:latin typeface="Times New Roman"/>
                <a:cs typeface="Times New Roman"/>
              </a:rPr>
              <a:t> </a:t>
            </a:r>
            <a:r>
              <a:rPr sz="3100" spc="-135" dirty="0">
                <a:latin typeface="Times New Roman"/>
                <a:cs typeface="Times New Roman"/>
              </a:rPr>
              <a:t>4</a:t>
            </a:r>
            <a:r>
              <a:rPr sz="3100" spc="-80" dirty="0">
                <a:latin typeface="Times New Roman"/>
                <a:cs typeface="Times New Roman"/>
              </a:rPr>
              <a:t> </a:t>
            </a:r>
            <a:r>
              <a:rPr sz="3100" spc="315" dirty="0">
                <a:latin typeface="Times New Roman"/>
                <a:cs typeface="Times New Roman"/>
              </a:rPr>
              <a:t>=</a:t>
            </a:r>
            <a:r>
              <a:rPr sz="3100" spc="-70" dirty="0">
                <a:latin typeface="Times New Roman"/>
                <a:cs typeface="Times New Roman"/>
              </a:rPr>
              <a:t> </a:t>
            </a:r>
            <a:r>
              <a:rPr sz="3100" spc="-135" dirty="0">
                <a:latin typeface="Times New Roman"/>
                <a:cs typeface="Times New Roman"/>
              </a:rPr>
              <a:t>7</a:t>
            </a:r>
            <a:endParaRPr sz="310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000694" y="5519833"/>
          <a:ext cx="9937115" cy="783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7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7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83590"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sz="2250" spc="4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025" spc="60" baseline="-28806" dirty="0">
                          <a:latin typeface="Arial"/>
                          <a:cs typeface="Arial"/>
                        </a:rPr>
                        <a:t>4</a:t>
                      </a:r>
                      <a:endParaRPr sz="2025" baseline="-28806">
                        <a:latin typeface="Arial"/>
                        <a:cs typeface="Arial"/>
                      </a:endParaRPr>
                    </a:p>
                  </a:txBody>
                  <a:tcPr marL="0" marR="0" marT="1720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126364" algn="ctr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sz="2250" spc="4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025" spc="60" baseline="-28806" dirty="0">
                          <a:latin typeface="Arial"/>
                          <a:cs typeface="Arial"/>
                        </a:rPr>
                        <a:t>1</a:t>
                      </a:r>
                      <a:endParaRPr sz="2025" baseline="-28806">
                        <a:latin typeface="Arial"/>
                        <a:cs typeface="Arial"/>
                      </a:endParaRPr>
                    </a:p>
                  </a:txBody>
                  <a:tcPr marL="0" marR="0" marT="1720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83185" algn="ctr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sz="2250" spc="-6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025" spc="-89" baseline="-28806" dirty="0">
                          <a:latin typeface="Arial"/>
                          <a:cs typeface="Arial"/>
                        </a:rPr>
                        <a:t>3</a:t>
                      </a:r>
                      <a:endParaRPr sz="2025" baseline="-28806">
                        <a:latin typeface="Arial"/>
                        <a:cs typeface="Arial"/>
                      </a:endParaRPr>
                    </a:p>
                  </a:txBody>
                  <a:tcPr marL="0" marR="0" marT="1720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sz="2250" spc="-6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025" spc="-89" baseline="-28806" dirty="0">
                          <a:latin typeface="Arial"/>
                          <a:cs typeface="Arial"/>
                        </a:rPr>
                        <a:t>2</a:t>
                      </a:r>
                      <a:endParaRPr sz="2025" baseline="-28806">
                        <a:latin typeface="Arial"/>
                        <a:cs typeface="Arial"/>
                      </a:endParaRPr>
                    </a:p>
                  </a:txBody>
                  <a:tcPr marL="0" marR="0" marT="1720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09788" y="369888"/>
            <a:ext cx="10920412" cy="768350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Example of Shortest-remaining-time-first</a:t>
            </a:r>
          </a:p>
        </p:txBody>
      </p:sp>
      <p:sp>
        <p:nvSpPr>
          <p:cNvPr id="50179" name="Rectangle 3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2289175" algn="ctr"/>
                <a:tab pos="4648200" algn="ctr"/>
                <a:tab pos="7346950" algn="ctr"/>
              </a:tabLst>
            </a:pPr>
            <a:r>
              <a:rPr lang="en-US" altLang="en-US" smtClean="0"/>
              <a:t>Now we add the concepts of varying arrival times and preemption to the analysis</a:t>
            </a:r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endParaRPr lang="en-US" altLang="en-US" smtClean="0"/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altLang="en-US" smtClean="0"/>
              <a:t>		         </a:t>
            </a:r>
            <a:r>
              <a:rPr lang="en-US" altLang="en-US" u="sng" smtClean="0"/>
              <a:t>Process</a:t>
            </a:r>
            <a:r>
              <a:rPr lang="en-US" altLang="en-US" u="sng" smtClean="0">
                <a:solidFill>
                  <a:schemeClr val="bg1"/>
                </a:solidFill>
              </a:rPr>
              <a:t>A	arri </a:t>
            </a:r>
            <a:r>
              <a:rPr lang="en-US" altLang="en-US" i="1" u="sng" smtClean="0"/>
              <a:t>Arrival </a:t>
            </a:r>
            <a:r>
              <a:rPr lang="en-US" altLang="en-US" u="sng" smtClean="0"/>
              <a:t>Time</a:t>
            </a:r>
            <a:r>
              <a:rPr lang="en-US" altLang="en-US" u="sng" smtClean="0">
                <a:solidFill>
                  <a:schemeClr val="bg1"/>
                </a:solidFill>
              </a:rPr>
              <a:t>T</a:t>
            </a:r>
            <a:r>
              <a:rPr lang="en-US" altLang="en-US" smtClean="0"/>
              <a:t>	</a:t>
            </a:r>
            <a:r>
              <a:rPr lang="en-US" altLang="en-US" u="sng" smtClean="0"/>
              <a:t>Burst Time</a:t>
            </a:r>
            <a:endParaRPr lang="en-US" altLang="en-US" smtClean="0"/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altLang="en-US" smtClean="0"/>
              <a:t>		 </a:t>
            </a:r>
            <a:r>
              <a:rPr lang="en-US" altLang="en-US" i="1" smtClean="0"/>
              <a:t>P</a:t>
            </a:r>
            <a:r>
              <a:rPr lang="en-US" altLang="en-US" i="1" baseline="-25000" smtClean="0"/>
              <a:t>1</a:t>
            </a:r>
            <a:r>
              <a:rPr lang="en-US" altLang="en-US" smtClean="0"/>
              <a:t>	</a:t>
            </a:r>
            <a:r>
              <a:rPr lang="en-US" altLang="en-US" smtClean="0">
                <a:solidFill>
                  <a:srgbClr val="000000"/>
                </a:solidFill>
              </a:rPr>
              <a:t>0</a:t>
            </a:r>
            <a:r>
              <a:rPr lang="en-US" altLang="en-US" smtClean="0"/>
              <a:t>	8</a:t>
            </a:r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altLang="en-US" smtClean="0"/>
              <a:t>		 </a:t>
            </a:r>
            <a:r>
              <a:rPr lang="en-US" altLang="en-US" i="1" smtClean="0"/>
              <a:t>P</a:t>
            </a:r>
            <a:r>
              <a:rPr lang="en-US" altLang="en-US" i="1" baseline="-25000" smtClean="0"/>
              <a:t>2 	</a:t>
            </a:r>
            <a:r>
              <a:rPr lang="en-US" altLang="en-US" smtClean="0">
                <a:solidFill>
                  <a:srgbClr val="000000"/>
                </a:solidFill>
              </a:rPr>
              <a:t>1</a:t>
            </a:r>
            <a:r>
              <a:rPr lang="en-US" altLang="en-US" smtClean="0"/>
              <a:t>	4</a:t>
            </a:r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altLang="en-US" smtClean="0"/>
              <a:t>		 </a:t>
            </a:r>
            <a:r>
              <a:rPr lang="en-US" altLang="en-US" i="1" smtClean="0"/>
              <a:t>P</a:t>
            </a:r>
            <a:r>
              <a:rPr lang="en-US" altLang="en-US" i="1" baseline="-25000" smtClean="0"/>
              <a:t>3</a:t>
            </a:r>
            <a:r>
              <a:rPr lang="en-US" altLang="en-US" smtClean="0"/>
              <a:t>	</a:t>
            </a:r>
            <a:r>
              <a:rPr lang="en-US" altLang="en-US" smtClean="0">
                <a:solidFill>
                  <a:srgbClr val="000000"/>
                </a:solidFill>
              </a:rPr>
              <a:t>2</a:t>
            </a:r>
            <a:r>
              <a:rPr lang="en-US" altLang="en-US" smtClean="0"/>
              <a:t>	9</a:t>
            </a:r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altLang="en-US" smtClean="0"/>
              <a:t>		 </a:t>
            </a:r>
            <a:r>
              <a:rPr lang="en-US" altLang="en-US" i="1" smtClean="0"/>
              <a:t>P</a:t>
            </a:r>
            <a:r>
              <a:rPr lang="en-US" altLang="en-US" i="1" baseline="-25000" smtClean="0"/>
              <a:t>4</a:t>
            </a:r>
            <a:r>
              <a:rPr lang="en-US" altLang="en-US" smtClean="0"/>
              <a:t>	</a:t>
            </a:r>
            <a:r>
              <a:rPr lang="en-US" altLang="en-US" smtClean="0">
                <a:solidFill>
                  <a:srgbClr val="000000"/>
                </a:solidFill>
              </a:rPr>
              <a:t>3</a:t>
            </a:r>
            <a:r>
              <a:rPr lang="en-US" altLang="en-US" smtClean="0"/>
              <a:t>	5</a:t>
            </a:r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r>
              <a:rPr lang="en-US" altLang="en-US" i="1" smtClean="0"/>
              <a:t>Preemptive </a:t>
            </a:r>
            <a:r>
              <a:rPr lang="en-US" altLang="en-US" smtClean="0"/>
              <a:t>SJF Gantt Chart</a:t>
            </a:r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altLang="en-US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altLang="en-US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altLang="en-US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altLang="en-US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altLang="en-US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r>
              <a:rPr lang="en-US" altLang="en-US" smtClean="0"/>
              <a:t>Average waiting time = [(10-1)+(1-1)+(17-2)+5-3)]/4 = 26/4 = 6.5 msec</a:t>
            </a:r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altLang="en-US" i="1" baseline="-25000" smtClean="0"/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endParaRPr lang="en-US" altLang="en-US" i="1" baseline="-25000" smtClean="0"/>
          </a:p>
        </p:txBody>
      </p:sp>
      <p:grpSp>
        <p:nvGrpSpPr>
          <p:cNvPr id="50180" name="Group 74"/>
          <p:cNvGrpSpPr>
            <a:grpSpLocks/>
          </p:cNvGrpSpPr>
          <p:nvPr/>
        </p:nvGrpSpPr>
        <p:grpSpPr bwMode="auto">
          <a:xfrm>
            <a:off x="1414463" y="4964113"/>
            <a:ext cx="8702675" cy="1384300"/>
            <a:chOff x="901" y="2366"/>
            <a:chExt cx="3655" cy="654"/>
          </a:xfrm>
        </p:grpSpPr>
        <p:sp>
          <p:nvSpPr>
            <p:cNvPr id="50181" name="Rectangle 37"/>
            <p:cNvSpPr>
              <a:spLocks noChangeArrowheads="1"/>
            </p:cNvSpPr>
            <p:nvPr/>
          </p:nvSpPr>
          <p:spPr bwMode="auto">
            <a:xfrm flipH="1">
              <a:off x="960" y="2373"/>
              <a:ext cx="350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0182" name="Text Box 38"/>
            <p:cNvSpPr txBox="1">
              <a:spLocks noChangeArrowheads="1"/>
            </p:cNvSpPr>
            <p:nvPr/>
          </p:nvSpPr>
          <p:spPr bwMode="auto">
            <a:xfrm flipH="1">
              <a:off x="1052" y="2441"/>
              <a:ext cx="17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rPr>
                <a:t>P</a:t>
              </a:r>
              <a:r>
                <a:rPr kumimoji="0" lang="en-US" altLang="en-US" sz="1800" b="0" i="0" u="none" strike="noStrike" kern="120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rPr>
                <a:t>1</a:t>
              </a:r>
              <a:endPara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0183" name="Text Box 39"/>
            <p:cNvSpPr txBox="1">
              <a:spLocks noChangeArrowheads="1"/>
            </p:cNvSpPr>
            <p:nvPr/>
          </p:nvSpPr>
          <p:spPr bwMode="auto">
            <a:xfrm flipH="1">
              <a:off x="3019" y="2428"/>
              <a:ext cx="17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rPr>
                <a:t>P</a:t>
              </a:r>
              <a:r>
                <a:rPr kumimoji="0" lang="en-US" altLang="en-US" sz="1800" b="0" i="0" u="none" strike="noStrike" kern="120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rPr>
                <a:t>1</a:t>
              </a:r>
              <a:endPara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0184" name="Text Box 40"/>
            <p:cNvSpPr txBox="1">
              <a:spLocks noChangeArrowheads="1"/>
            </p:cNvSpPr>
            <p:nvPr/>
          </p:nvSpPr>
          <p:spPr bwMode="auto">
            <a:xfrm flipH="1">
              <a:off x="1498" y="2439"/>
              <a:ext cx="17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rPr>
                <a:t>P</a:t>
              </a:r>
              <a:r>
                <a:rPr kumimoji="0" lang="en-US" altLang="en-US" sz="1800" b="0" i="0" u="none" strike="noStrike" kern="120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rPr>
                <a:t>2</a:t>
              </a:r>
              <a:endPara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0185" name="Line 43"/>
            <p:cNvSpPr>
              <a:spLocks noChangeShapeType="1"/>
            </p:cNvSpPr>
            <p:nvPr/>
          </p:nvSpPr>
          <p:spPr bwMode="auto">
            <a:xfrm flipH="1">
              <a:off x="2688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0186" name="Text Box 48"/>
            <p:cNvSpPr txBox="1">
              <a:spLocks noChangeArrowheads="1"/>
            </p:cNvSpPr>
            <p:nvPr/>
          </p:nvSpPr>
          <p:spPr bwMode="auto">
            <a:xfrm flipH="1">
              <a:off x="1244" y="2845"/>
              <a:ext cx="13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rPr>
                <a:t>1</a:t>
              </a:r>
            </a:p>
          </p:txBody>
        </p:sp>
        <p:sp>
          <p:nvSpPr>
            <p:cNvPr id="50187" name="Text Box 49"/>
            <p:cNvSpPr txBox="1">
              <a:spLocks noChangeArrowheads="1"/>
            </p:cNvSpPr>
            <p:nvPr/>
          </p:nvSpPr>
          <p:spPr bwMode="auto">
            <a:xfrm flipH="1">
              <a:off x="3353" y="2846"/>
              <a:ext cx="18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rPr>
                <a:t>17</a:t>
              </a:r>
            </a:p>
          </p:txBody>
        </p:sp>
        <p:sp>
          <p:nvSpPr>
            <p:cNvPr id="50188" name="Text Box 50"/>
            <p:cNvSpPr txBox="1">
              <a:spLocks noChangeArrowheads="1"/>
            </p:cNvSpPr>
            <p:nvPr/>
          </p:nvSpPr>
          <p:spPr bwMode="auto">
            <a:xfrm flipH="1">
              <a:off x="901" y="2843"/>
              <a:ext cx="13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rPr>
                <a:t>0</a:t>
              </a:r>
            </a:p>
          </p:txBody>
        </p:sp>
        <p:sp>
          <p:nvSpPr>
            <p:cNvPr id="50189" name="Line 52"/>
            <p:cNvSpPr>
              <a:spLocks noChangeShapeType="1"/>
            </p:cNvSpPr>
            <p:nvPr/>
          </p:nvSpPr>
          <p:spPr bwMode="auto">
            <a:xfrm flipH="1">
              <a:off x="3456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0190" name="Text Box 64"/>
            <p:cNvSpPr txBox="1">
              <a:spLocks noChangeArrowheads="1"/>
            </p:cNvSpPr>
            <p:nvPr/>
          </p:nvSpPr>
          <p:spPr bwMode="auto">
            <a:xfrm flipH="1">
              <a:off x="2597" y="2845"/>
              <a:ext cx="18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rPr>
                <a:t>10</a:t>
              </a:r>
            </a:p>
          </p:txBody>
        </p:sp>
        <p:sp>
          <p:nvSpPr>
            <p:cNvPr id="50191" name="Line 69"/>
            <p:cNvSpPr>
              <a:spLocks noChangeShapeType="1"/>
            </p:cNvSpPr>
            <p:nvPr/>
          </p:nvSpPr>
          <p:spPr bwMode="auto">
            <a:xfrm flipH="1">
              <a:off x="1313" y="2374"/>
              <a:ext cx="5" cy="3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0192" name="Text Box 70"/>
            <p:cNvSpPr txBox="1">
              <a:spLocks noChangeArrowheads="1"/>
            </p:cNvSpPr>
            <p:nvPr/>
          </p:nvSpPr>
          <p:spPr bwMode="auto">
            <a:xfrm flipH="1">
              <a:off x="3787" y="2428"/>
              <a:ext cx="17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rPr>
                <a:t>P</a:t>
              </a:r>
              <a:r>
                <a:rPr kumimoji="0" lang="en-US" altLang="en-US" sz="1800" b="0" i="0" u="none" strike="noStrike" kern="120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rPr>
                <a:t>3</a:t>
              </a:r>
              <a:endPara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0193" name="Text Box 73"/>
            <p:cNvSpPr txBox="1">
              <a:spLocks noChangeArrowheads="1"/>
            </p:cNvSpPr>
            <p:nvPr/>
          </p:nvSpPr>
          <p:spPr bwMode="auto">
            <a:xfrm flipH="1">
              <a:off x="4371" y="2846"/>
              <a:ext cx="18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rPr>
                <a:t>26</a:t>
              </a:r>
            </a:p>
          </p:txBody>
        </p:sp>
        <p:sp>
          <p:nvSpPr>
            <p:cNvPr id="50194" name="Line 43"/>
            <p:cNvSpPr>
              <a:spLocks noChangeShapeType="1"/>
            </p:cNvSpPr>
            <p:nvPr/>
          </p:nvSpPr>
          <p:spPr bwMode="auto">
            <a:xfrm flipH="1">
              <a:off x="1925" y="236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0195" name="Text Box 64"/>
            <p:cNvSpPr txBox="1">
              <a:spLocks noChangeArrowheads="1"/>
            </p:cNvSpPr>
            <p:nvPr/>
          </p:nvSpPr>
          <p:spPr bwMode="auto">
            <a:xfrm flipH="1">
              <a:off x="1861" y="2843"/>
              <a:ext cx="13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rPr>
                <a:t>5</a:t>
              </a:r>
            </a:p>
          </p:txBody>
        </p:sp>
        <p:sp>
          <p:nvSpPr>
            <p:cNvPr id="50196" name="Text Box 39"/>
            <p:cNvSpPr txBox="1">
              <a:spLocks noChangeArrowheads="1"/>
            </p:cNvSpPr>
            <p:nvPr/>
          </p:nvSpPr>
          <p:spPr bwMode="auto">
            <a:xfrm flipH="1">
              <a:off x="2185" y="2438"/>
              <a:ext cx="17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rPr>
                <a:t>P</a:t>
              </a:r>
              <a:r>
                <a:rPr kumimoji="0" lang="en-US" altLang="en-US" sz="1800" b="0" i="0" u="none" strike="noStrike" kern="120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rPr>
                <a:t>4</a:t>
              </a:r>
              <a:endPara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477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Problem-2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7391399"/>
            <a:ext cx="12997567" cy="990600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Wait Time: (3+0+14+5) / 4 = 5.50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Shortest Job First Scheduling Algorith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30912"/>
            <a:ext cx="11506200" cy="567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16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9140" y="-1"/>
            <a:ext cx="11958956" cy="7976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370" dirty="0" smtClean="0">
                <a:latin typeface="Arial"/>
                <a:cs typeface="Arial"/>
              </a:rPr>
              <a:t>Priority</a:t>
            </a:r>
            <a:r>
              <a:rPr b="1" spc="-425" dirty="0" smtClean="0">
                <a:latin typeface="Arial"/>
                <a:cs typeface="Arial"/>
              </a:rPr>
              <a:t> </a:t>
            </a:r>
            <a:r>
              <a:rPr b="1" spc="-370" dirty="0">
                <a:latin typeface="Arial"/>
                <a:cs typeface="Arial"/>
              </a:rPr>
              <a:t>Scheduling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2400" y="966691"/>
            <a:ext cx="13335000" cy="7507825"/>
          </a:xfrm>
          <a:prstGeom prst="rect">
            <a:avLst/>
          </a:prstGeom>
        </p:spPr>
        <p:txBody>
          <a:bodyPr vert="horz" wrap="square" lIns="0" tIns="310515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2445"/>
              </a:spcBef>
              <a:buClr>
                <a:srgbClr val="D24717"/>
              </a:buClr>
              <a:buSzPct val="85135"/>
              <a:buFont typeface="Arial" panose="020B0604020202020204" pitchFamily="34" charset="0"/>
              <a:buChar char="•"/>
              <a:tabLst>
                <a:tab pos="403860" algn="l"/>
                <a:tab pos="404495" algn="l"/>
              </a:tabLst>
            </a:pPr>
            <a:r>
              <a:rPr sz="3700" spc="-475" dirty="0">
                <a:latin typeface="Times New Roman"/>
                <a:cs typeface="Times New Roman"/>
              </a:rPr>
              <a:t>A </a:t>
            </a:r>
            <a:r>
              <a:rPr lang="en-IN" sz="3700" spc="-475" dirty="0" smtClean="0">
                <a:latin typeface="Times New Roman"/>
                <a:cs typeface="Times New Roman"/>
              </a:rPr>
              <a:t> </a:t>
            </a:r>
            <a:r>
              <a:rPr sz="3700" spc="-90" dirty="0" smtClean="0">
                <a:solidFill>
                  <a:srgbClr val="3366FF"/>
                </a:solidFill>
                <a:latin typeface="Times New Roman"/>
                <a:cs typeface="Times New Roman"/>
              </a:rPr>
              <a:t>priority </a:t>
            </a:r>
            <a:r>
              <a:rPr sz="3700" spc="-145" dirty="0">
                <a:solidFill>
                  <a:srgbClr val="3366FF"/>
                </a:solidFill>
                <a:latin typeface="Times New Roman"/>
                <a:cs typeface="Times New Roman"/>
              </a:rPr>
              <a:t>number </a:t>
            </a:r>
            <a:r>
              <a:rPr sz="3700" spc="-114" dirty="0">
                <a:latin typeface="Times New Roman"/>
                <a:cs typeface="Times New Roman"/>
              </a:rPr>
              <a:t>(integer) </a:t>
            </a:r>
            <a:r>
              <a:rPr sz="3700" spc="-235" dirty="0">
                <a:latin typeface="Times New Roman"/>
                <a:cs typeface="Times New Roman"/>
              </a:rPr>
              <a:t>is </a:t>
            </a:r>
            <a:r>
              <a:rPr sz="3700" spc="-204" dirty="0">
                <a:latin typeface="Times New Roman"/>
                <a:cs typeface="Times New Roman"/>
              </a:rPr>
              <a:t>associated </a:t>
            </a:r>
            <a:r>
              <a:rPr sz="3700" spc="-145" dirty="0">
                <a:latin typeface="Times New Roman"/>
                <a:cs typeface="Times New Roman"/>
              </a:rPr>
              <a:t>with </a:t>
            </a:r>
            <a:r>
              <a:rPr sz="3700" spc="-204" dirty="0">
                <a:latin typeface="Times New Roman"/>
                <a:cs typeface="Times New Roman"/>
              </a:rPr>
              <a:t>each</a:t>
            </a:r>
            <a:r>
              <a:rPr sz="3700" spc="350" dirty="0">
                <a:latin typeface="Times New Roman"/>
                <a:cs typeface="Times New Roman"/>
              </a:rPr>
              <a:t> </a:t>
            </a:r>
            <a:r>
              <a:rPr sz="3700" spc="-180" dirty="0">
                <a:latin typeface="Times New Roman"/>
                <a:cs typeface="Times New Roman"/>
              </a:rPr>
              <a:t>process</a:t>
            </a:r>
            <a:endParaRPr sz="3700" dirty="0">
              <a:latin typeface="Times New Roman"/>
              <a:cs typeface="Times New Roman"/>
            </a:endParaRPr>
          </a:p>
          <a:p>
            <a:pPr marL="584200" marR="5080" indent="-571500">
              <a:lnSpc>
                <a:spcPts val="4120"/>
              </a:lnSpc>
              <a:spcBef>
                <a:spcPts val="2750"/>
              </a:spcBef>
              <a:buClr>
                <a:srgbClr val="D24717"/>
              </a:buClr>
              <a:buSzPct val="85135"/>
              <a:buFont typeface="Arial" panose="020B0604020202020204" pitchFamily="34" charset="0"/>
              <a:buChar char="•"/>
              <a:tabLst>
                <a:tab pos="403860" algn="l"/>
                <a:tab pos="404495" algn="l"/>
              </a:tabLst>
            </a:pPr>
            <a:r>
              <a:rPr sz="3700" spc="-185" dirty="0">
                <a:latin typeface="Times New Roman"/>
                <a:cs typeface="Times New Roman"/>
              </a:rPr>
              <a:t>The </a:t>
            </a:r>
            <a:r>
              <a:rPr sz="3700" spc="-210" dirty="0">
                <a:latin typeface="Times New Roman"/>
                <a:cs typeface="Times New Roman"/>
              </a:rPr>
              <a:t>CPU </a:t>
            </a:r>
            <a:r>
              <a:rPr sz="3700" spc="-229" dirty="0">
                <a:latin typeface="Times New Roman"/>
                <a:cs typeface="Times New Roman"/>
              </a:rPr>
              <a:t>is </a:t>
            </a:r>
            <a:r>
              <a:rPr sz="3700" spc="-175" dirty="0">
                <a:latin typeface="Times New Roman"/>
                <a:cs typeface="Times New Roman"/>
              </a:rPr>
              <a:t>allocated </a:t>
            </a:r>
            <a:r>
              <a:rPr sz="3700" spc="-55" dirty="0">
                <a:latin typeface="Times New Roman"/>
                <a:cs typeface="Times New Roman"/>
              </a:rPr>
              <a:t>to </a:t>
            </a:r>
            <a:r>
              <a:rPr sz="3700" spc="-110" dirty="0">
                <a:latin typeface="Times New Roman"/>
                <a:cs typeface="Times New Roman"/>
              </a:rPr>
              <a:t>the </a:t>
            </a:r>
            <a:r>
              <a:rPr sz="3700" spc="-185" dirty="0">
                <a:latin typeface="Times New Roman"/>
                <a:cs typeface="Times New Roman"/>
              </a:rPr>
              <a:t>process </a:t>
            </a:r>
            <a:r>
              <a:rPr sz="3700" spc="-145" dirty="0">
                <a:latin typeface="Times New Roman"/>
                <a:cs typeface="Times New Roman"/>
              </a:rPr>
              <a:t>with </a:t>
            </a:r>
            <a:r>
              <a:rPr sz="3700" spc="-110" dirty="0">
                <a:solidFill>
                  <a:srgbClr val="3366FF"/>
                </a:solidFill>
                <a:latin typeface="Times New Roman"/>
                <a:cs typeface="Times New Roman"/>
              </a:rPr>
              <a:t>the </a:t>
            </a:r>
            <a:r>
              <a:rPr sz="3700" spc="-190" dirty="0">
                <a:solidFill>
                  <a:srgbClr val="3366FF"/>
                </a:solidFill>
                <a:latin typeface="Times New Roman"/>
                <a:cs typeface="Times New Roman"/>
              </a:rPr>
              <a:t>highest </a:t>
            </a:r>
            <a:r>
              <a:rPr sz="3700" spc="-90" dirty="0">
                <a:solidFill>
                  <a:srgbClr val="3366FF"/>
                </a:solidFill>
                <a:latin typeface="Times New Roman"/>
                <a:cs typeface="Times New Roman"/>
              </a:rPr>
              <a:t>priority </a:t>
            </a:r>
            <a:r>
              <a:rPr sz="3700" spc="-175" dirty="0">
                <a:latin typeface="Times New Roman"/>
                <a:cs typeface="Times New Roman"/>
              </a:rPr>
              <a:t>(smallest  </a:t>
            </a:r>
            <a:r>
              <a:rPr sz="3700" spc="-125" dirty="0">
                <a:latin typeface="Times New Roman"/>
                <a:cs typeface="Times New Roman"/>
              </a:rPr>
              <a:t>integer </a:t>
            </a:r>
            <a:r>
              <a:rPr sz="3700" spc="-5" dirty="0">
                <a:latin typeface="Symbol"/>
                <a:cs typeface="Symbol"/>
              </a:rPr>
              <a:t></a:t>
            </a:r>
            <a:r>
              <a:rPr sz="3700" spc="-5" dirty="0">
                <a:latin typeface="Times New Roman"/>
                <a:cs typeface="Times New Roman"/>
              </a:rPr>
              <a:t> </a:t>
            </a:r>
            <a:r>
              <a:rPr sz="3700" spc="-190" dirty="0">
                <a:latin typeface="Times New Roman"/>
                <a:cs typeface="Times New Roman"/>
              </a:rPr>
              <a:t>highest</a:t>
            </a:r>
            <a:r>
              <a:rPr sz="3700" spc="-125" dirty="0">
                <a:latin typeface="Times New Roman"/>
                <a:cs typeface="Times New Roman"/>
              </a:rPr>
              <a:t> </a:t>
            </a:r>
            <a:r>
              <a:rPr sz="3700" spc="-90" dirty="0">
                <a:latin typeface="Times New Roman"/>
                <a:cs typeface="Times New Roman"/>
              </a:rPr>
              <a:t>priority)</a:t>
            </a:r>
            <a:endParaRPr sz="3700" dirty="0">
              <a:latin typeface="Times New Roman"/>
              <a:cs typeface="Times New Roman"/>
            </a:endParaRPr>
          </a:p>
          <a:p>
            <a:pPr marL="927100" lvl="1" indent="-457200">
              <a:lnSpc>
                <a:spcPts val="4004"/>
              </a:lnSpc>
              <a:buClr>
                <a:srgbClr val="9B2C1F"/>
              </a:buClr>
              <a:buSzPct val="85294"/>
              <a:buFont typeface="Arial" panose="020B0604020202020204" pitchFamily="34" charset="0"/>
              <a:buChar char="•"/>
              <a:tabLst>
                <a:tab pos="796290" algn="l"/>
              </a:tabLst>
            </a:pPr>
            <a:r>
              <a:rPr sz="3400" spc="-140" dirty="0">
                <a:latin typeface="Times New Roman"/>
                <a:cs typeface="Times New Roman"/>
              </a:rPr>
              <a:t>Preemptive</a:t>
            </a:r>
            <a:endParaRPr sz="3400" dirty="0">
              <a:latin typeface="Times New Roman"/>
              <a:cs typeface="Times New Roman"/>
            </a:endParaRPr>
          </a:p>
          <a:p>
            <a:pPr marL="927100" lvl="1" indent="-457200">
              <a:lnSpc>
                <a:spcPct val="100000"/>
              </a:lnSpc>
              <a:spcBef>
                <a:spcPts val="85"/>
              </a:spcBef>
              <a:buClr>
                <a:srgbClr val="9B2C1F"/>
              </a:buClr>
              <a:buSzPct val="85294"/>
              <a:buFont typeface="Arial" panose="020B0604020202020204" pitchFamily="34" charset="0"/>
              <a:buChar char="•"/>
              <a:tabLst>
                <a:tab pos="796290" algn="l"/>
              </a:tabLst>
            </a:pPr>
            <a:r>
              <a:rPr sz="3400" spc="-145" dirty="0" smtClean="0">
                <a:latin typeface="Times New Roman"/>
                <a:cs typeface="Times New Roman"/>
              </a:rPr>
              <a:t>Non</a:t>
            </a:r>
            <a:r>
              <a:rPr lang="en-IN" sz="3400" spc="-145" dirty="0" smtClean="0">
                <a:latin typeface="Times New Roman"/>
                <a:cs typeface="Times New Roman"/>
              </a:rPr>
              <a:t> </a:t>
            </a:r>
            <a:r>
              <a:rPr sz="3400" spc="-145" dirty="0" smtClean="0">
                <a:latin typeface="Times New Roman"/>
                <a:cs typeface="Times New Roman"/>
              </a:rPr>
              <a:t>preemptive</a:t>
            </a:r>
            <a:endParaRPr sz="3400" dirty="0">
              <a:latin typeface="Times New Roman"/>
              <a:cs typeface="Times New Roman"/>
            </a:endParaRPr>
          </a:p>
          <a:p>
            <a:pPr marL="584200" marR="573405" indent="-571500">
              <a:lnSpc>
                <a:spcPts val="4000"/>
              </a:lnSpc>
              <a:spcBef>
                <a:spcPts val="2515"/>
              </a:spcBef>
              <a:buClr>
                <a:srgbClr val="D24717"/>
              </a:buClr>
              <a:buSzPct val="85135"/>
              <a:buFont typeface="Arial" panose="020B0604020202020204" pitchFamily="34" charset="0"/>
              <a:buChar char="•"/>
              <a:tabLst>
                <a:tab pos="403860" algn="l"/>
                <a:tab pos="404495" algn="l"/>
              </a:tabLst>
            </a:pPr>
            <a:r>
              <a:rPr sz="3700" spc="-380" dirty="0">
                <a:latin typeface="Times New Roman"/>
                <a:cs typeface="Times New Roman"/>
              </a:rPr>
              <a:t>SJF </a:t>
            </a:r>
            <a:r>
              <a:rPr sz="3700" spc="-235" dirty="0">
                <a:latin typeface="Times New Roman"/>
                <a:cs typeface="Times New Roman"/>
              </a:rPr>
              <a:t>is </a:t>
            </a:r>
            <a:r>
              <a:rPr sz="3700" spc="-90" dirty="0">
                <a:latin typeface="Times New Roman"/>
                <a:cs typeface="Times New Roman"/>
              </a:rPr>
              <a:t>priority </a:t>
            </a:r>
            <a:r>
              <a:rPr sz="3700" spc="-195" dirty="0">
                <a:latin typeface="Times New Roman"/>
                <a:cs typeface="Times New Roman"/>
              </a:rPr>
              <a:t>scheduling </a:t>
            </a:r>
            <a:r>
              <a:rPr sz="3700" spc="-150" dirty="0">
                <a:latin typeface="Times New Roman"/>
                <a:cs typeface="Times New Roman"/>
              </a:rPr>
              <a:t>where </a:t>
            </a:r>
            <a:r>
              <a:rPr sz="3700" spc="-90" dirty="0">
                <a:latin typeface="Times New Roman"/>
                <a:cs typeface="Times New Roman"/>
              </a:rPr>
              <a:t>priority </a:t>
            </a:r>
            <a:r>
              <a:rPr sz="3700" spc="-235" dirty="0">
                <a:latin typeface="Times New Roman"/>
                <a:cs typeface="Times New Roman"/>
              </a:rPr>
              <a:t>is </a:t>
            </a:r>
            <a:r>
              <a:rPr sz="3700" spc="-110" dirty="0">
                <a:latin typeface="Times New Roman"/>
                <a:cs typeface="Times New Roman"/>
              </a:rPr>
              <a:t>the </a:t>
            </a:r>
            <a:r>
              <a:rPr sz="3700" spc="-180" dirty="0">
                <a:latin typeface="Times New Roman"/>
                <a:cs typeface="Times New Roman"/>
              </a:rPr>
              <a:t>inverse </a:t>
            </a:r>
            <a:r>
              <a:rPr sz="3700" spc="-220" dirty="0">
                <a:latin typeface="Times New Roman"/>
                <a:cs typeface="Times New Roman"/>
              </a:rPr>
              <a:t>of </a:t>
            </a:r>
            <a:r>
              <a:rPr sz="3700" spc="-125" dirty="0">
                <a:latin typeface="Times New Roman"/>
                <a:cs typeface="Times New Roman"/>
              </a:rPr>
              <a:t>predicted  </a:t>
            </a:r>
            <a:r>
              <a:rPr sz="3700" spc="-110" dirty="0">
                <a:latin typeface="Times New Roman"/>
                <a:cs typeface="Times New Roman"/>
              </a:rPr>
              <a:t>next </a:t>
            </a:r>
            <a:r>
              <a:rPr sz="3700" spc="-210" dirty="0">
                <a:latin typeface="Times New Roman"/>
                <a:cs typeface="Times New Roman"/>
              </a:rPr>
              <a:t>CPU </a:t>
            </a:r>
            <a:r>
              <a:rPr sz="3700" spc="-105" dirty="0">
                <a:latin typeface="Times New Roman"/>
                <a:cs typeface="Times New Roman"/>
              </a:rPr>
              <a:t>burst</a:t>
            </a:r>
            <a:r>
              <a:rPr sz="3700" spc="65" dirty="0">
                <a:latin typeface="Times New Roman"/>
                <a:cs typeface="Times New Roman"/>
              </a:rPr>
              <a:t> </a:t>
            </a:r>
            <a:r>
              <a:rPr sz="3700" spc="-125" dirty="0">
                <a:latin typeface="Times New Roman"/>
                <a:cs typeface="Times New Roman"/>
              </a:rPr>
              <a:t>time</a:t>
            </a:r>
            <a:endParaRPr sz="3700" dirty="0">
              <a:latin typeface="Times New Roman"/>
              <a:cs typeface="Times New Roman"/>
            </a:endParaRPr>
          </a:p>
          <a:p>
            <a:pPr marL="584200" indent="-571500">
              <a:lnSpc>
                <a:spcPct val="100000"/>
              </a:lnSpc>
              <a:spcBef>
                <a:spcPts val="2400"/>
              </a:spcBef>
              <a:buClr>
                <a:srgbClr val="D24717"/>
              </a:buClr>
              <a:buSzPct val="85135"/>
              <a:buFont typeface="Arial" panose="020B0604020202020204" pitchFamily="34" charset="0"/>
              <a:buChar char="•"/>
              <a:tabLst>
                <a:tab pos="403860" algn="l"/>
                <a:tab pos="404495" algn="l"/>
              </a:tabLst>
            </a:pPr>
            <a:r>
              <a:rPr sz="3700" spc="-165" dirty="0">
                <a:latin typeface="Times New Roman"/>
                <a:cs typeface="Times New Roman"/>
              </a:rPr>
              <a:t>Problem </a:t>
            </a:r>
            <a:r>
              <a:rPr sz="3700" spc="-5" dirty="0">
                <a:latin typeface="Symbol"/>
                <a:cs typeface="Symbol"/>
              </a:rPr>
              <a:t></a:t>
            </a:r>
            <a:r>
              <a:rPr sz="3700" spc="-5" dirty="0">
                <a:latin typeface="Times New Roman"/>
                <a:cs typeface="Times New Roman"/>
              </a:rPr>
              <a:t> </a:t>
            </a:r>
            <a:r>
              <a:rPr sz="3700" b="1" spc="-55" dirty="0" smtClean="0">
                <a:solidFill>
                  <a:srgbClr val="3366FF"/>
                </a:solidFill>
                <a:latin typeface="Times New Roman"/>
                <a:cs typeface="Times New Roman"/>
              </a:rPr>
              <a:t>Starvation</a:t>
            </a:r>
            <a:r>
              <a:rPr lang="en-IN" sz="3700" b="1" spc="-55" dirty="0" smtClean="0">
                <a:solidFill>
                  <a:srgbClr val="3366FF"/>
                </a:solidFill>
                <a:latin typeface="Times New Roman"/>
                <a:cs typeface="Times New Roman"/>
              </a:rPr>
              <a:t>(indefinite blocking)</a:t>
            </a:r>
            <a:r>
              <a:rPr sz="3700" b="1" spc="-55" dirty="0" smtClean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3700" spc="-5" dirty="0">
                <a:latin typeface="Times New Roman"/>
                <a:cs typeface="Times New Roman"/>
              </a:rPr>
              <a:t>– </a:t>
            </a:r>
            <a:r>
              <a:rPr sz="3700" spc="-210" dirty="0">
                <a:latin typeface="Times New Roman"/>
                <a:cs typeface="Times New Roman"/>
              </a:rPr>
              <a:t>low </a:t>
            </a:r>
            <a:r>
              <a:rPr sz="3700" spc="-90" dirty="0">
                <a:latin typeface="Times New Roman"/>
                <a:cs typeface="Times New Roman"/>
              </a:rPr>
              <a:t>priority </a:t>
            </a:r>
            <a:r>
              <a:rPr sz="3700" spc="-190" dirty="0">
                <a:latin typeface="Times New Roman"/>
                <a:cs typeface="Times New Roman"/>
              </a:rPr>
              <a:t>processes </a:t>
            </a:r>
            <a:r>
              <a:rPr sz="3700" spc="-325" dirty="0">
                <a:latin typeface="Times New Roman"/>
                <a:cs typeface="Times New Roman"/>
              </a:rPr>
              <a:t>may </a:t>
            </a:r>
            <a:r>
              <a:rPr sz="3700" spc="-175" dirty="0">
                <a:latin typeface="Times New Roman"/>
                <a:cs typeface="Times New Roman"/>
              </a:rPr>
              <a:t>never</a:t>
            </a:r>
            <a:r>
              <a:rPr sz="3700" spc="-210" dirty="0">
                <a:latin typeface="Times New Roman"/>
                <a:cs typeface="Times New Roman"/>
              </a:rPr>
              <a:t> </a:t>
            </a:r>
            <a:r>
              <a:rPr sz="3700" spc="-140" dirty="0" smtClean="0">
                <a:latin typeface="Times New Roman"/>
                <a:cs typeface="Times New Roman"/>
              </a:rPr>
              <a:t>execute</a:t>
            </a:r>
            <a:r>
              <a:rPr lang="en-IN" sz="3700" spc="-140" dirty="0" smtClean="0">
                <a:latin typeface="Times New Roman"/>
                <a:cs typeface="Times New Roman"/>
              </a:rPr>
              <a:t>.</a:t>
            </a:r>
            <a:endParaRPr sz="3700" dirty="0">
              <a:latin typeface="Times New Roman"/>
              <a:cs typeface="Times New Roman"/>
            </a:endParaRPr>
          </a:p>
          <a:p>
            <a:pPr marL="584200" marR="652145" indent="-571500">
              <a:lnSpc>
                <a:spcPts val="3879"/>
              </a:lnSpc>
              <a:spcBef>
                <a:spcPts val="2945"/>
              </a:spcBef>
              <a:buClr>
                <a:srgbClr val="D24717"/>
              </a:buClr>
              <a:buSzPct val="85135"/>
              <a:buFont typeface="Arial" panose="020B0604020202020204" pitchFamily="34" charset="0"/>
              <a:buChar char="•"/>
              <a:tabLst>
                <a:tab pos="403860" algn="l"/>
                <a:tab pos="404495" algn="l"/>
              </a:tabLst>
            </a:pPr>
            <a:r>
              <a:rPr sz="3700" spc="-180" dirty="0">
                <a:latin typeface="Times New Roman"/>
                <a:cs typeface="Times New Roman"/>
              </a:rPr>
              <a:t>Solution </a:t>
            </a:r>
            <a:r>
              <a:rPr sz="3700" spc="-5" dirty="0">
                <a:latin typeface="Symbol"/>
                <a:cs typeface="Symbol"/>
              </a:rPr>
              <a:t></a:t>
            </a:r>
            <a:r>
              <a:rPr sz="3700" spc="-5" dirty="0">
                <a:latin typeface="Times New Roman"/>
                <a:cs typeface="Times New Roman"/>
              </a:rPr>
              <a:t> </a:t>
            </a:r>
            <a:r>
              <a:rPr sz="37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Aging </a:t>
            </a:r>
            <a:r>
              <a:rPr sz="3700" spc="-5" dirty="0">
                <a:latin typeface="Times New Roman"/>
                <a:cs typeface="Times New Roman"/>
              </a:rPr>
              <a:t>– </a:t>
            </a:r>
            <a:r>
              <a:rPr sz="3700" spc="-295" dirty="0">
                <a:latin typeface="Times New Roman"/>
                <a:cs typeface="Times New Roman"/>
              </a:rPr>
              <a:t>as </a:t>
            </a:r>
            <a:r>
              <a:rPr sz="3700" spc="-125" dirty="0">
                <a:latin typeface="Times New Roman"/>
                <a:cs typeface="Times New Roman"/>
              </a:rPr>
              <a:t>time </a:t>
            </a:r>
            <a:r>
              <a:rPr sz="3700" spc="-175" dirty="0">
                <a:latin typeface="Times New Roman"/>
                <a:cs typeface="Times New Roman"/>
              </a:rPr>
              <a:t>progresses </a:t>
            </a:r>
            <a:r>
              <a:rPr sz="3700" spc="-180" dirty="0">
                <a:latin typeface="Times New Roman"/>
                <a:cs typeface="Times New Roman"/>
              </a:rPr>
              <a:t>increase </a:t>
            </a:r>
            <a:r>
              <a:rPr sz="3700" spc="-110" dirty="0">
                <a:latin typeface="Times New Roman"/>
                <a:cs typeface="Times New Roman"/>
              </a:rPr>
              <a:t>the </a:t>
            </a:r>
            <a:r>
              <a:rPr sz="3700" spc="-90" dirty="0">
                <a:latin typeface="Times New Roman"/>
                <a:cs typeface="Times New Roman"/>
              </a:rPr>
              <a:t>priority </a:t>
            </a:r>
            <a:r>
              <a:rPr sz="3700" spc="-220" dirty="0">
                <a:latin typeface="Times New Roman"/>
                <a:cs typeface="Times New Roman"/>
              </a:rPr>
              <a:t>of </a:t>
            </a:r>
            <a:r>
              <a:rPr sz="3700" spc="-110" dirty="0">
                <a:latin typeface="Times New Roman"/>
                <a:cs typeface="Times New Roman"/>
              </a:rPr>
              <a:t>the  </a:t>
            </a:r>
            <a:r>
              <a:rPr sz="3700" spc="-180" dirty="0">
                <a:latin typeface="Times New Roman"/>
                <a:cs typeface="Times New Roman"/>
              </a:rPr>
              <a:t>process</a:t>
            </a:r>
            <a:endParaRPr sz="37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6079" y="8435051"/>
            <a:ext cx="353060" cy="314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35"/>
              </a:lnSpc>
            </a:pPr>
            <a:fld id="{81D60167-4931-47E6-BA6A-407CBD079E47}" type="slidenum">
              <a:rPr sz="2000" spc="125" dirty="0">
                <a:solidFill>
                  <a:srgbClr val="FFFFFF"/>
                </a:solidFill>
                <a:latin typeface="Trebuchet MS"/>
                <a:cs typeface="Trebuchet MS"/>
              </a:rPr>
              <a:t>63</a:t>
            </a:fld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27305"/>
            <a:ext cx="13182600" cy="1569660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Starvation and Aging</a:t>
            </a:r>
            <a:br>
              <a:rPr lang="en-IN" b="1" dirty="0">
                <a:solidFill>
                  <a:srgbClr val="FF000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2853" y="1295400"/>
            <a:ext cx="12801600" cy="7386638"/>
          </a:xfrm>
        </p:spPr>
        <p:txBody>
          <a:bodyPr/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Starvation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indefinite blocking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phenomenon associated with the Priority scheduling algorithms, in which a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ready to run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CPU can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 indefinitely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because of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priority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heavily loaded computer system, a steady stream of higher-priority processes can prevent a low-priority process from ever getting the CPU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</a:t>
            </a: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Starvation : 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Aging</a:t>
            </a:r>
          </a:p>
          <a:p>
            <a:pPr fontAlgn="base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Aging is a technique of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gradually increasing the priority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processes that wait in the system for a long time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 if priority range from 127(low) to 0(high), we could increase the priority of a waiting process by 1 Every 15 minutes. Eventually even a process with an initial priority of 127 would take no more than 32 hours for priority 127 process to age to a priority-0 process.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49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Aging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584" y="7311290"/>
            <a:ext cx="10810240" cy="405637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2290" name="Picture 2" descr="https://cdncontribute.geeksforgeeks.org/wp-content/uploads/startvationAndAg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12344400" cy="716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65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968375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5400" spc="-85" dirty="0"/>
              <a:t>Priority </a:t>
            </a:r>
            <a:r>
              <a:rPr dirty="0" smtClean="0"/>
              <a:t>Scheduling</a:t>
            </a:r>
            <a:r>
              <a:rPr spc="-380" dirty="0" smtClean="0"/>
              <a:t> </a:t>
            </a:r>
            <a:r>
              <a:rPr dirty="0"/>
              <a:t>Algorithm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819654" y="1127610"/>
          <a:ext cx="5932170" cy="29019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7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9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5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4820">
                <a:tc>
                  <a:txBody>
                    <a:bodyPr/>
                    <a:lstStyle/>
                    <a:p>
                      <a:pPr marL="31750">
                        <a:lnSpc>
                          <a:spcPts val="3160"/>
                        </a:lnSpc>
                      </a:pPr>
                      <a:r>
                        <a:rPr sz="3100" u="heavy" spc="-15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Process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8155">
                        <a:lnSpc>
                          <a:spcPts val="3160"/>
                        </a:lnSpc>
                      </a:pPr>
                      <a:r>
                        <a:rPr sz="3100" u="heavy" spc="-14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Burst</a:t>
                      </a:r>
                      <a:r>
                        <a:rPr sz="3100" u="heavy" spc="-45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100" u="heavy" spc="-15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Time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9910" algn="ctr">
                        <a:lnSpc>
                          <a:spcPts val="3160"/>
                        </a:lnSpc>
                      </a:pPr>
                      <a:r>
                        <a:rPr sz="3100" u="heavy" spc="-8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Priority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365">
                <a:tc>
                  <a:txBody>
                    <a:bodyPr/>
                    <a:lstStyle/>
                    <a:p>
                      <a:pPr marL="186690">
                        <a:lnSpc>
                          <a:spcPts val="3275"/>
                        </a:lnSpc>
                      </a:pPr>
                      <a:r>
                        <a:rPr sz="3100" i="1" spc="-36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3075" i="1" spc="-540" baseline="-20325" dirty="0">
                          <a:latin typeface="Times New Roman"/>
                          <a:cs typeface="Times New Roman"/>
                        </a:rPr>
                        <a:t>1</a:t>
                      </a:r>
                      <a:endParaRPr sz="3075" baseline="-20325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1330" algn="ctr">
                        <a:lnSpc>
                          <a:spcPts val="3275"/>
                        </a:lnSpc>
                      </a:pPr>
                      <a:r>
                        <a:rPr sz="3100" spc="-135" dirty="0">
                          <a:latin typeface="Times New Roman"/>
                          <a:cs typeface="Times New Roman"/>
                        </a:rPr>
                        <a:t>10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1180" algn="ctr">
                        <a:lnSpc>
                          <a:spcPts val="3275"/>
                        </a:lnSpc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790">
                <a:tc>
                  <a:txBody>
                    <a:bodyPr/>
                    <a:lstStyle/>
                    <a:p>
                      <a:pPr marL="186690">
                        <a:lnSpc>
                          <a:spcPts val="3060"/>
                        </a:lnSpc>
                      </a:pPr>
                      <a:r>
                        <a:rPr sz="3100" i="1" spc="-36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3075" i="1" spc="-540" baseline="-20325" dirty="0">
                          <a:latin typeface="Times New Roman"/>
                          <a:cs typeface="Times New Roman"/>
                        </a:rPr>
                        <a:t>2</a:t>
                      </a:r>
                      <a:endParaRPr sz="3075" baseline="-20325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1330" algn="ctr">
                        <a:lnSpc>
                          <a:spcPts val="3060"/>
                        </a:lnSpc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1180" algn="ctr">
                        <a:lnSpc>
                          <a:spcPts val="3060"/>
                        </a:lnSpc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790">
                <a:tc>
                  <a:txBody>
                    <a:bodyPr/>
                    <a:lstStyle/>
                    <a:p>
                      <a:pPr marL="186690">
                        <a:lnSpc>
                          <a:spcPts val="3050"/>
                        </a:lnSpc>
                      </a:pPr>
                      <a:r>
                        <a:rPr sz="3100" i="1" spc="-36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3075" i="1" spc="-540" baseline="-20325" dirty="0">
                          <a:latin typeface="Times New Roman"/>
                          <a:cs typeface="Times New Roman"/>
                        </a:rPr>
                        <a:t>3</a:t>
                      </a:r>
                      <a:endParaRPr sz="3075" baseline="-20325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1330" algn="ctr">
                        <a:lnSpc>
                          <a:spcPts val="3050"/>
                        </a:lnSpc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1180" algn="ctr">
                        <a:lnSpc>
                          <a:spcPts val="3050"/>
                        </a:lnSpc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4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59">
                <a:tc>
                  <a:txBody>
                    <a:bodyPr/>
                    <a:lstStyle/>
                    <a:p>
                      <a:pPr marL="186690">
                        <a:lnSpc>
                          <a:spcPts val="3060"/>
                        </a:lnSpc>
                      </a:pPr>
                      <a:r>
                        <a:rPr sz="3100" i="1" spc="-36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3075" i="1" spc="-540" baseline="-20325" dirty="0">
                          <a:latin typeface="Times New Roman"/>
                          <a:cs typeface="Times New Roman"/>
                        </a:rPr>
                        <a:t>4</a:t>
                      </a:r>
                      <a:endParaRPr sz="3075" baseline="-20325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0695" algn="ctr">
                        <a:lnSpc>
                          <a:spcPts val="3060"/>
                        </a:lnSpc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1180" algn="ctr">
                        <a:lnSpc>
                          <a:spcPts val="3060"/>
                        </a:lnSpc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5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142875">
                        <a:lnSpc>
                          <a:spcPts val="3060"/>
                        </a:lnSpc>
                      </a:pPr>
                      <a:r>
                        <a:rPr sz="3100" i="1" spc="-36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3075" i="1" spc="-540" baseline="-20325" dirty="0">
                          <a:latin typeface="Times New Roman"/>
                          <a:cs typeface="Times New Roman"/>
                        </a:rPr>
                        <a:t>5</a:t>
                      </a:r>
                      <a:endParaRPr sz="3075" baseline="-20325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1330" algn="ctr">
                        <a:lnSpc>
                          <a:spcPts val="3060"/>
                        </a:lnSpc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5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1180" algn="ctr">
                        <a:lnSpc>
                          <a:spcPts val="3060"/>
                        </a:lnSpc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03859" y="4275201"/>
            <a:ext cx="4946015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03860" algn="l"/>
              </a:tabLst>
            </a:pPr>
            <a:r>
              <a:rPr sz="2650" spc="-700" dirty="0">
                <a:solidFill>
                  <a:srgbClr val="D24717"/>
                </a:solidFill>
                <a:latin typeface="Arial"/>
                <a:cs typeface="Arial"/>
              </a:rPr>
              <a:t>	</a:t>
            </a:r>
            <a:r>
              <a:rPr sz="3100" spc="-85" dirty="0">
                <a:latin typeface="Times New Roman"/>
                <a:cs typeface="Times New Roman"/>
              </a:rPr>
              <a:t>Priority </a:t>
            </a:r>
            <a:r>
              <a:rPr sz="3100" spc="-165" dirty="0">
                <a:latin typeface="Times New Roman"/>
                <a:cs typeface="Times New Roman"/>
              </a:rPr>
              <a:t>scheduling </a:t>
            </a:r>
            <a:r>
              <a:rPr sz="3100" spc="-105" dirty="0">
                <a:latin typeface="Times New Roman"/>
                <a:cs typeface="Times New Roman"/>
              </a:rPr>
              <a:t>Gantt</a:t>
            </a:r>
            <a:r>
              <a:rPr sz="3100" spc="75" dirty="0">
                <a:latin typeface="Times New Roman"/>
                <a:cs typeface="Times New Roman"/>
              </a:rPr>
              <a:t> </a:t>
            </a:r>
            <a:r>
              <a:rPr sz="3100" spc="-90" dirty="0">
                <a:latin typeface="Times New Roman"/>
                <a:cs typeface="Times New Roman"/>
              </a:rPr>
              <a:t>Chart</a:t>
            </a:r>
            <a:endParaRPr sz="31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3859" y="6674357"/>
            <a:ext cx="5140325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03860" algn="l"/>
              </a:tabLst>
            </a:pPr>
            <a:r>
              <a:rPr sz="2650" spc="-700" dirty="0">
                <a:solidFill>
                  <a:srgbClr val="D24717"/>
                </a:solidFill>
                <a:latin typeface="Arial"/>
                <a:cs typeface="Arial"/>
              </a:rPr>
              <a:t>	</a:t>
            </a:r>
            <a:r>
              <a:rPr sz="3100" spc="-229" dirty="0">
                <a:latin typeface="Times New Roman"/>
                <a:cs typeface="Times New Roman"/>
              </a:rPr>
              <a:t>Average </a:t>
            </a:r>
            <a:r>
              <a:rPr sz="3100" spc="-165" dirty="0">
                <a:latin typeface="Times New Roman"/>
                <a:cs typeface="Times New Roman"/>
              </a:rPr>
              <a:t>waiting </a:t>
            </a:r>
            <a:r>
              <a:rPr sz="3100" spc="-105" dirty="0">
                <a:latin typeface="Times New Roman"/>
                <a:cs typeface="Times New Roman"/>
              </a:rPr>
              <a:t>time </a:t>
            </a:r>
            <a:r>
              <a:rPr sz="3100" spc="315" dirty="0">
                <a:latin typeface="Times New Roman"/>
                <a:cs typeface="Times New Roman"/>
              </a:rPr>
              <a:t>= </a:t>
            </a:r>
            <a:r>
              <a:rPr sz="3100" spc="-45" dirty="0">
                <a:latin typeface="Times New Roman"/>
                <a:cs typeface="Times New Roman"/>
              </a:rPr>
              <a:t>8.2</a:t>
            </a:r>
            <a:r>
              <a:rPr sz="3100" spc="-204" dirty="0">
                <a:latin typeface="Times New Roman"/>
                <a:cs typeface="Times New Roman"/>
              </a:rPr>
              <a:t> </a:t>
            </a:r>
            <a:r>
              <a:rPr sz="3100" spc="-185" dirty="0">
                <a:latin typeface="Times New Roman"/>
                <a:cs typeface="Times New Roman"/>
              </a:rPr>
              <a:t>msec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62634" y="5345074"/>
            <a:ext cx="10513275" cy="1015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86079" y="8435051"/>
            <a:ext cx="353060" cy="314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35"/>
              </a:lnSpc>
            </a:pPr>
            <a:fld id="{81D60167-4931-47E6-BA6A-407CBD079E47}" type="slidenum">
              <a:rPr sz="2000" spc="125" dirty="0">
                <a:solidFill>
                  <a:srgbClr val="FFFFFF"/>
                </a:solidFill>
                <a:latin typeface="Trebuchet MS"/>
                <a:cs typeface="Trebuchet MS"/>
              </a:rPr>
              <a:t>66</a:t>
            </a:fld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6079" y="0"/>
            <a:ext cx="13177521" cy="7976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43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Round </a:t>
            </a:r>
            <a:r>
              <a:rPr b="1" spc="-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Robin</a:t>
            </a:r>
            <a:r>
              <a:rPr b="1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(RR</a:t>
            </a:r>
            <a:r>
              <a:rPr b="1" spc="-3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b="1" spc="-3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  <a:endParaRPr b="1" spc="-3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401" y="1371600"/>
            <a:ext cx="13106399" cy="59753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ts val="3970"/>
              </a:lnSpc>
              <a:spcBef>
                <a:spcPts val="95"/>
              </a:spcBef>
              <a:buClr>
                <a:srgbClr val="D24717"/>
              </a:buClr>
              <a:buSzPct val="85294"/>
              <a:buFont typeface="Arial" panose="020B0604020202020204" pitchFamily="34" charset="0"/>
              <a:buChar char="•"/>
              <a:tabLst>
                <a:tab pos="403860" algn="l"/>
                <a:tab pos="404495" algn="l"/>
              </a:tabLst>
            </a:pPr>
            <a:r>
              <a:rPr sz="320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sz="32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sz="32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gets </a:t>
            </a:r>
            <a:r>
              <a:rPr sz="3200" spc="-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32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</a:t>
            </a:r>
            <a:r>
              <a:rPr sz="32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</a:t>
            </a:r>
            <a:r>
              <a:rPr sz="32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32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sz="32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7100" lvl="1" indent="-457200">
              <a:lnSpc>
                <a:spcPts val="3490"/>
              </a:lnSpc>
              <a:buClr>
                <a:srgbClr val="9B2C1F"/>
              </a:buClr>
              <a:buSzPct val="85483"/>
              <a:buFont typeface="Arial" panose="020B0604020202020204" pitchFamily="34" charset="0"/>
              <a:buChar char="•"/>
              <a:tabLst>
                <a:tab pos="795655" algn="l"/>
                <a:tab pos="796290" algn="l"/>
              </a:tabLst>
            </a:pPr>
            <a:r>
              <a:rPr sz="3200" b="1" spc="-80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sz="3200" b="1" spc="-15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quantum</a:t>
            </a:r>
            <a:r>
              <a:rPr sz="3200" b="1" spc="-40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i="1" spc="-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7100" lvl="1" indent="-457200">
              <a:lnSpc>
                <a:spcPts val="3575"/>
              </a:lnSpc>
              <a:buClr>
                <a:srgbClr val="9B2C1F"/>
              </a:buClr>
              <a:buSzPct val="85483"/>
              <a:buFont typeface="Arial" panose="020B0604020202020204" pitchFamily="34" charset="0"/>
              <a:buChar char="•"/>
              <a:tabLst>
                <a:tab pos="795655" algn="l"/>
                <a:tab pos="796290" algn="l"/>
              </a:tabLst>
            </a:pPr>
            <a:r>
              <a:rPr sz="32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 </a:t>
            </a:r>
            <a:r>
              <a:rPr sz="3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10-100</a:t>
            </a:r>
            <a:r>
              <a:rPr sz="32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milliseconds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>
              <a:lnSpc>
                <a:spcPts val="3950"/>
              </a:lnSpc>
              <a:buClr>
                <a:srgbClr val="D24717"/>
              </a:buClr>
              <a:buSzPct val="85294"/>
              <a:buFont typeface="Arial" panose="020B0604020202020204" pitchFamily="34" charset="0"/>
              <a:buChar char="•"/>
              <a:tabLst>
                <a:tab pos="403860" algn="l"/>
                <a:tab pos="404495" algn="l"/>
              </a:tabLst>
            </a:pPr>
            <a:r>
              <a:rPr sz="32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sz="32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32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sz="32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sz="3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elapsed: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7100" lvl="1" indent="-457200">
              <a:lnSpc>
                <a:spcPts val="3495"/>
              </a:lnSpc>
              <a:buClr>
                <a:srgbClr val="9B2C1F"/>
              </a:buClr>
              <a:buSzPct val="85483"/>
              <a:buFont typeface="Arial" panose="020B0604020202020204" pitchFamily="34" charset="0"/>
              <a:buChar char="•"/>
              <a:tabLst>
                <a:tab pos="795655" algn="l"/>
                <a:tab pos="796290" algn="l"/>
              </a:tabLst>
            </a:pPr>
            <a:r>
              <a:rPr lang="en-IN" sz="3200" spc="-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sz="32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sz="32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3200" spc="-100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preempted</a:t>
            </a:r>
            <a:r>
              <a:rPr sz="3200" spc="195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7100" lvl="1" indent="-457200">
              <a:lnSpc>
                <a:spcPts val="3575"/>
              </a:lnSpc>
              <a:buClr>
                <a:srgbClr val="9B2C1F"/>
              </a:buClr>
              <a:buSzPct val="85483"/>
              <a:buFont typeface="Arial" panose="020B0604020202020204" pitchFamily="34" charset="0"/>
              <a:buChar char="•"/>
              <a:tabLst>
                <a:tab pos="795655" algn="l"/>
                <a:tab pos="796290" algn="l"/>
              </a:tabLst>
            </a:pPr>
            <a:r>
              <a:rPr sz="32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added 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32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2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sz="32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32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2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sz="3200" spc="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>
              <a:lnSpc>
                <a:spcPts val="3950"/>
              </a:lnSpc>
              <a:buClr>
                <a:srgbClr val="D24717"/>
              </a:buClr>
              <a:buSzPct val="85294"/>
              <a:buFont typeface="Arial" panose="020B0604020202020204" pitchFamily="34" charset="0"/>
              <a:buChar char="•"/>
              <a:tabLst>
                <a:tab pos="403860" algn="l"/>
                <a:tab pos="404495" algn="l"/>
              </a:tabLst>
            </a:pPr>
            <a:r>
              <a:rPr sz="32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2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sz="32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might </a:t>
            </a:r>
            <a:r>
              <a:rPr sz="3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</a:t>
            </a:r>
            <a:r>
              <a:rPr sz="32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sz="3200" i="1" spc="-3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IN" sz="3200" i="1" spc="-3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i="1" spc="-3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>
              <a:lnSpc>
                <a:spcPts val="3950"/>
              </a:lnSpc>
              <a:buClr>
                <a:srgbClr val="D24717"/>
              </a:buClr>
              <a:buSzPct val="85294"/>
              <a:buFont typeface="Arial" panose="020B0604020202020204" pitchFamily="34" charset="0"/>
              <a:buChar char="•"/>
              <a:tabLst>
                <a:tab pos="403860" algn="l"/>
                <a:tab pos="404495" algn="l"/>
              </a:tabLst>
            </a:pPr>
            <a:r>
              <a:rPr sz="3200" b="1" spc="-8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7100" lvl="1" indent="-457200">
              <a:lnSpc>
                <a:spcPts val="3490"/>
              </a:lnSpc>
              <a:buClr>
                <a:srgbClr val="9B2C1F"/>
              </a:buClr>
              <a:buSzPct val="85483"/>
              <a:buFont typeface="Arial" panose="020B0604020202020204" pitchFamily="34" charset="0"/>
              <a:buChar char="•"/>
              <a:tabLst>
                <a:tab pos="796290" algn="l"/>
              </a:tabLst>
            </a:pPr>
            <a:r>
              <a:rPr sz="3200" i="1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IN" sz="3200" i="1" spc="-2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 </a:t>
            </a:r>
            <a:r>
              <a:rPr sz="32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32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2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 </a:t>
            </a:r>
            <a:r>
              <a:rPr sz="32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queue,</a:t>
            </a:r>
            <a:r>
              <a:rPr sz="32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7100" lvl="1" indent="-457200">
              <a:lnSpc>
                <a:spcPts val="3579"/>
              </a:lnSpc>
              <a:buClr>
                <a:srgbClr val="9B2C1F"/>
              </a:buClr>
              <a:buSzPct val="85483"/>
              <a:buFont typeface="Arial" panose="020B0604020202020204" pitchFamily="34" charset="0"/>
              <a:buChar char="•"/>
              <a:tabLst>
                <a:tab pos="795655" algn="l"/>
                <a:tab pos="796290" algn="l"/>
              </a:tabLst>
            </a:pPr>
            <a:r>
              <a:rPr sz="32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sz="32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 </a:t>
            </a:r>
            <a:r>
              <a:rPr sz="32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32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i="1" spc="-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>
              <a:lnSpc>
                <a:spcPts val="4060"/>
              </a:lnSpc>
              <a:buClr>
                <a:srgbClr val="D24717"/>
              </a:buClr>
              <a:buSzPct val="85294"/>
              <a:buFont typeface="Arial" panose="020B0604020202020204" pitchFamily="34" charset="0"/>
              <a:buChar char="•"/>
              <a:tabLst>
                <a:tab pos="403860" algn="l"/>
                <a:tab pos="404495" algn="l"/>
              </a:tabLst>
            </a:pPr>
            <a:r>
              <a:rPr sz="3200"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7100" lvl="1" indent="-457200">
              <a:lnSpc>
                <a:spcPts val="2515"/>
              </a:lnSpc>
              <a:spcBef>
                <a:spcPts val="100"/>
              </a:spcBef>
              <a:buClr>
                <a:srgbClr val="9B2C1F"/>
              </a:buClr>
              <a:buSzPct val="83333"/>
              <a:buFont typeface="Arial" panose="020B0604020202020204" pitchFamily="34" charset="0"/>
              <a:buChar char="•"/>
              <a:tabLst>
                <a:tab pos="795655" algn="l"/>
                <a:tab pos="796290" algn="l"/>
              </a:tabLst>
            </a:pPr>
            <a:r>
              <a:rPr sz="3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“Each </a:t>
            </a:r>
            <a:r>
              <a:rPr sz="3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sz="32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gets </a:t>
            </a:r>
            <a:r>
              <a:rPr sz="32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</a:t>
            </a:r>
            <a:r>
              <a:rPr sz="3200" i="1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sz="3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3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2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sz="32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time”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1303020" indent="-457200" algn="ctr">
              <a:lnSpc>
                <a:spcPts val="2515"/>
              </a:lnSpc>
              <a:buFont typeface="Arial" panose="020B0604020202020204" pitchFamily="34" charset="0"/>
              <a:buChar char="•"/>
              <a:tabLst>
                <a:tab pos="325755" algn="l"/>
              </a:tabLst>
            </a:pPr>
            <a:r>
              <a:rPr sz="3200" spc="-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sz="3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sz="32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waits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sz="3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3200" i="1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</a:t>
            </a:r>
            <a:r>
              <a:rPr sz="3200" i="1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sz="3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sz="32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units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6079" y="8435051"/>
            <a:ext cx="353060" cy="314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35"/>
              </a:lnSpc>
            </a:pPr>
            <a:fld id="{81D60167-4931-47E6-BA6A-407CBD079E47}" type="slidenum">
              <a:rPr sz="2000" spc="125" dirty="0">
                <a:solidFill>
                  <a:srgbClr val="FFFFFF"/>
                </a:solidFill>
                <a:latin typeface="Trebuchet MS"/>
                <a:cs typeface="Trebuchet MS"/>
              </a:rPr>
              <a:t>67</a:t>
            </a:fld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86079" y="228600"/>
            <a:ext cx="11958321" cy="3321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93900">
              <a:lnSpc>
                <a:spcPts val="4360"/>
              </a:lnSpc>
              <a:spcBef>
                <a:spcPts val="100"/>
              </a:spcBef>
            </a:pPr>
            <a:r>
              <a:rPr sz="4100" spc="-120" dirty="0">
                <a:solidFill>
                  <a:srgbClr val="FF0000"/>
                </a:solidFill>
                <a:latin typeface="Trebuchet MS"/>
                <a:cs typeface="Trebuchet MS"/>
              </a:rPr>
              <a:t>Example </a:t>
            </a:r>
            <a:r>
              <a:rPr sz="4100" spc="-180" dirty="0">
                <a:solidFill>
                  <a:srgbClr val="FF0000"/>
                </a:solidFill>
                <a:latin typeface="Trebuchet MS"/>
                <a:cs typeface="Trebuchet MS"/>
              </a:rPr>
              <a:t>of </a:t>
            </a:r>
            <a:r>
              <a:rPr sz="4100" spc="125" dirty="0">
                <a:solidFill>
                  <a:srgbClr val="FF0000"/>
                </a:solidFill>
                <a:latin typeface="Trebuchet MS"/>
                <a:cs typeface="Trebuchet MS"/>
              </a:rPr>
              <a:t>RR </a:t>
            </a:r>
            <a:r>
              <a:rPr sz="4100" spc="-240" dirty="0">
                <a:solidFill>
                  <a:srgbClr val="FF0000"/>
                </a:solidFill>
                <a:latin typeface="Trebuchet MS"/>
                <a:cs typeface="Trebuchet MS"/>
              </a:rPr>
              <a:t>with </a:t>
            </a:r>
            <a:r>
              <a:rPr sz="4100" spc="-200" dirty="0">
                <a:solidFill>
                  <a:srgbClr val="FF0000"/>
                </a:solidFill>
                <a:latin typeface="Trebuchet MS"/>
                <a:cs typeface="Trebuchet MS"/>
              </a:rPr>
              <a:t>Time </a:t>
            </a:r>
            <a:r>
              <a:rPr sz="4100" spc="-95" dirty="0">
                <a:solidFill>
                  <a:srgbClr val="FF0000"/>
                </a:solidFill>
                <a:latin typeface="Trebuchet MS"/>
                <a:cs typeface="Trebuchet MS"/>
              </a:rPr>
              <a:t>Quantum </a:t>
            </a:r>
            <a:r>
              <a:rPr sz="4100" spc="254" dirty="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sz="4100" spc="-83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4100" spc="254" dirty="0">
                <a:solidFill>
                  <a:srgbClr val="FF0000"/>
                </a:solidFill>
                <a:latin typeface="Trebuchet MS"/>
                <a:cs typeface="Trebuchet MS"/>
              </a:rPr>
              <a:t>4</a:t>
            </a:r>
            <a:endParaRPr sz="4100" dirty="0">
              <a:solidFill>
                <a:srgbClr val="FF0000"/>
              </a:solidFill>
              <a:latin typeface="Trebuchet MS"/>
              <a:cs typeface="Trebuchet MS"/>
            </a:endParaRPr>
          </a:p>
          <a:p>
            <a:pPr marL="2545715">
              <a:lnSpc>
                <a:spcPts val="3840"/>
              </a:lnSpc>
              <a:tabLst>
                <a:tab pos="4787265" algn="l"/>
              </a:tabLst>
            </a:pPr>
            <a:r>
              <a:rPr sz="3700" u="heavy" spc="-1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Process</a:t>
            </a:r>
            <a:r>
              <a:rPr sz="3700" spc="-185" dirty="0">
                <a:latin typeface="Times New Roman"/>
                <a:cs typeface="Times New Roman"/>
              </a:rPr>
              <a:t>	</a:t>
            </a:r>
            <a:r>
              <a:rPr sz="3700" u="heavy" spc="-1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Burst</a:t>
            </a:r>
            <a:r>
              <a:rPr sz="3700" u="heavy" spc="-5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700" u="heavy" spc="-1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Time</a:t>
            </a:r>
            <a:endParaRPr sz="3700" dirty="0">
              <a:latin typeface="Times New Roman"/>
              <a:cs typeface="Times New Roman"/>
            </a:endParaRPr>
          </a:p>
          <a:p>
            <a:pPr marL="3016250">
              <a:lnSpc>
                <a:spcPts val="4360"/>
              </a:lnSpc>
              <a:tabLst>
                <a:tab pos="5503545" algn="l"/>
              </a:tabLst>
            </a:pPr>
            <a:r>
              <a:rPr sz="3700" i="1" spc="-430" dirty="0">
                <a:latin typeface="Times New Roman"/>
                <a:cs typeface="Times New Roman"/>
              </a:rPr>
              <a:t>P</a:t>
            </a:r>
            <a:r>
              <a:rPr sz="3675" i="1" spc="-644" baseline="-20408" dirty="0">
                <a:latin typeface="Times New Roman"/>
                <a:cs typeface="Times New Roman"/>
              </a:rPr>
              <a:t>1	</a:t>
            </a:r>
            <a:r>
              <a:rPr sz="3700" spc="-165" dirty="0">
                <a:latin typeface="Times New Roman"/>
                <a:cs typeface="Times New Roman"/>
              </a:rPr>
              <a:t>24</a:t>
            </a:r>
            <a:endParaRPr sz="3700" dirty="0">
              <a:latin typeface="Times New Roman"/>
              <a:cs typeface="Times New Roman"/>
            </a:endParaRPr>
          </a:p>
          <a:p>
            <a:pPr marL="3068320">
              <a:lnSpc>
                <a:spcPts val="4350"/>
              </a:lnSpc>
              <a:tabLst>
                <a:tab pos="5647055" algn="l"/>
              </a:tabLst>
            </a:pPr>
            <a:r>
              <a:rPr sz="3700" i="1" spc="-430" dirty="0">
                <a:latin typeface="Times New Roman"/>
                <a:cs typeface="Times New Roman"/>
              </a:rPr>
              <a:t>P</a:t>
            </a:r>
            <a:r>
              <a:rPr sz="3675" i="1" spc="-644" baseline="-20408" dirty="0">
                <a:latin typeface="Times New Roman"/>
                <a:cs typeface="Times New Roman"/>
              </a:rPr>
              <a:t>2	</a:t>
            </a:r>
            <a:r>
              <a:rPr sz="3700" spc="-160" dirty="0">
                <a:latin typeface="Times New Roman"/>
                <a:cs typeface="Times New Roman"/>
              </a:rPr>
              <a:t>3</a:t>
            </a:r>
            <a:endParaRPr sz="3700" dirty="0">
              <a:latin typeface="Times New Roman"/>
              <a:cs typeface="Times New Roman"/>
            </a:endParaRPr>
          </a:p>
          <a:p>
            <a:pPr marL="3068320">
              <a:lnSpc>
                <a:spcPts val="4350"/>
              </a:lnSpc>
              <a:tabLst>
                <a:tab pos="5612130" algn="l"/>
              </a:tabLst>
            </a:pPr>
            <a:r>
              <a:rPr sz="3700" i="1" spc="-430" dirty="0">
                <a:latin typeface="Times New Roman"/>
                <a:cs typeface="Times New Roman"/>
              </a:rPr>
              <a:t>P</a:t>
            </a:r>
            <a:r>
              <a:rPr sz="3675" i="1" spc="-644" baseline="-20408" dirty="0">
                <a:latin typeface="Times New Roman"/>
                <a:cs typeface="Times New Roman"/>
              </a:rPr>
              <a:t>3	</a:t>
            </a:r>
            <a:r>
              <a:rPr sz="3700" spc="-160" dirty="0">
                <a:latin typeface="Times New Roman"/>
                <a:cs typeface="Times New Roman"/>
              </a:rPr>
              <a:t>3</a:t>
            </a:r>
            <a:endParaRPr sz="3700" dirty="0">
              <a:latin typeface="Times New Roman"/>
              <a:cs typeface="Times New Roman"/>
            </a:endParaRPr>
          </a:p>
          <a:p>
            <a:pPr marL="469900" indent="-457200">
              <a:lnSpc>
                <a:spcPts val="4400"/>
              </a:lnSpc>
              <a:buFont typeface="Arial" panose="020B0604020202020204" pitchFamily="34" charset="0"/>
              <a:buChar char="•"/>
              <a:tabLst>
                <a:tab pos="403860" algn="l"/>
              </a:tabLst>
            </a:pPr>
            <a:r>
              <a:rPr sz="3700" spc="-185" dirty="0" smtClean="0">
                <a:latin typeface="Times New Roman"/>
                <a:cs typeface="Times New Roman"/>
              </a:rPr>
              <a:t>The </a:t>
            </a:r>
            <a:r>
              <a:rPr sz="3700" spc="-120" dirty="0">
                <a:latin typeface="Times New Roman"/>
                <a:cs typeface="Times New Roman"/>
              </a:rPr>
              <a:t>Gantt </a:t>
            </a:r>
            <a:r>
              <a:rPr sz="3700" spc="-95" dirty="0">
                <a:latin typeface="Times New Roman"/>
                <a:cs typeface="Times New Roman"/>
              </a:rPr>
              <a:t>chart</a:t>
            </a:r>
            <a:r>
              <a:rPr sz="3700" spc="35" dirty="0">
                <a:latin typeface="Times New Roman"/>
                <a:cs typeface="Times New Roman"/>
              </a:rPr>
              <a:t> </a:t>
            </a:r>
            <a:r>
              <a:rPr sz="3700" spc="-140" dirty="0">
                <a:latin typeface="Times New Roman"/>
                <a:cs typeface="Times New Roman"/>
              </a:rPr>
              <a:t>is:</a:t>
            </a:r>
            <a:endParaRPr sz="37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6079" y="8435051"/>
            <a:ext cx="353060" cy="314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35"/>
              </a:lnSpc>
            </a:pPr>
            <a:fld id="{81D60167-4931-47E6-BA6A-407CBD079E47}" type="slidenum">
              <a:rPr sz="2000" spc="125" dirty="0">
                <a:solidFill>
                  <a:srgbClr val="FFFFFF"/>
                </a:solidFill>
                <a:latin typeface="Trebuchet MS"/>
                <a:cs typeface="Trebuchet MS"/>
              </a:rPr>
              <a:t>68</a:t>
            </a:fld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9601" y="6172200"/>
            <a:ext cx="12693606" cy="15382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4200" indent="-571500">
              <a:lnSpc>
                <a:spcPts val="4290"/>
              </a:lnSpc>
              <a:spcBef>
                <a:spcPts val="95"/>
              </a:spcBef>
              <a:buClr>
                <a:srgbClr val="D24717"/>
              </a:buClr>
              <a:buSzPct val="85135"/>
              <a:buFont typeface="Arial" panose="020B0604020202020204" pitchFamily="34" charset="0"/>
              <a:buChar char="•"/>
              <a:tabLst>
                <a:tab pos="403860" algn="l"/>
                <a:tab pos="404495" algn="l"/>
              </a:tabLst>
            </a:pPr>
            <a:r>
              <a:rPr sz="3700" spc="-235" dirty="0">
                <a:latin typeface="Times New Roman"/>
                <a:cs typeface="Times New Roman"/>
              </a:rPr>
              <a:t>Typically:</a:t>
            </a:r>
            <a:endParaRPr sz="3700" dirty="0">
              <a:latin typeface="Times New Roman"/>
              <a:cs typeface="Times New Roman"/>
            </a:endParaRPr>
          </a:p>
          <a:p>
            <a:pPr marL="927100" lvl="1" indent="-457200">
              <a:lnSpc>
                <a:spcPts val="3775"/>
              </a:lnSpc>
              <a:buClr>
                <a:srgbClr val="9B2C1F"/>
              </a:buClr>
              <a:buSzPct val="85294"/>
              <a:buFont typeface="Arial" panose="020B0604020202020204" pitchFamily="34" charset="0"/>
              <a:buChar char="•"/>
              <a:tabLst>
                <a:tab pos="796290" algn="l"/>
              </a:tabLst>
            </a:pPr>
            <a:r>
              <a:rPr sz="3400" spc="-160" dirty="0">
                <a:latin typeface="Times New Roman"/>
                <a:cs typeface="Times New Roman"/>
              </a:rPr>
              <a:t>Higher </a:t>
            </a:r>
            <a:r>
              <a:rPr sz="3400" spc="-220" dirty="0">
                <a:solidFill>
                  <a:srgbClr val="3366FF"/>
                </a:solidFill>
                <a:latin typeface="Times New Roman"/>
                <a:cs typeface="Times New Roman"/>
              </a:rPr>
              <a:t>average </a:t>
            </a:r>
            <a:r>
              <a:rPr sz="3400" spc="-100" dirty="0">
                <a:solidFill>
                  <a:srgbClr val="3366FF"/>
                </a:solidFill>
                <a:latin typeface="Times New Roman"/>
                <a:cs typeface="Times New Roman"/>
              </a:rPr>
              <a:t>turnaround </a:t>
            </a:r>
            <a:r>
              <a:rPr sz="3400" spc="-105" dirty="0">
                <a:latin typeface="Times New Roman"/>
                <a:cs typeface="Times New Roman"/>
              </a:rPr>
              <a:t>(end-to-end </a:t>
            </a:r>
            <a:r>
              <a:rPr sz="3400" spc="-135" dirty="0">
                <a:latin typeface="Times New Roman"/>
                <a:cs typeface="Times New Roman"/>
              </a:rPr>
              <a:t>running </a:t>
            </a:r>
            <a:r>
              <a:rPr sz="3400" spc="-105" dirty="0">
                <a:latin typeface="Times New Roman"/>
                <a:cs typeface="Times New Roman"/>
              </a:rPr>
              <a:t>time) </a:t>
            </a:r>
            <a:r>
              <a:rPr sz="3400" spc="-145" dirty="0">
                <a:latin typeface="Times New Roman"/>
                <a:cs typeface="Times New Roman"/>
              </a:rPr>
              <a:t>than</a:t>
            </a:r>
            <a:r>
              <a:rPr sz="3400" spc="285" dirty="0">
                <a:latin typeface="Times New Roman"/>
                <a:cs typeface="Times New Roman"/>
              </a:rPr>
              <a:t> </a:t>
            </a:r>
            <a:r>
              <a:rPr lang="en-IN" sz="3400" spc="285" dirty="0" smtClean="0">
                <a:latin typeface="Times New Roman"/>
                <a:cs typeface="Times New Roman"/>
              </a:rPr>
              <a:t>SJF</a:t>
            </a:r>
            <a:endParaRPr lang="en-IN" sz="3400" spc="-770" dirty="0">
              <a:latin typeface="Times New Roman"/>
              <a:cs typeface="Times New Roman"/>
            </a:endParaRPr>
          </a:p>
          <a:p>
            <a:pPr marL="927100" lvl="1" indent="-457200">
              <a:lnSpc>
                <a:spcPts val="3775"/>
              </a:lnSpc>
              <a:buClr>
                <a:srgbClr val="9B2C1F"/>
              </a:buClr>
              <a:buSzPct val="85294"/>
              <a:buFont typeface="Arial" panose="020B0604020202020204" pitchFamily="34" charset="0"/>
              <a:buChar char="•"/>
              <a:tabLst>
                <a:tab pos="796290" algn="l"/>
              </a:tabLst>
            </a:pPr>
            <a:r>
              <a:rPr sz="3400" spc="-215" dirty="0" smtClean="0">
                <a:latin typeface="Times New Roman"/>
                <a:cs typeface="Times New Roman"/>
              </a:rPr>
              <a:t>But </a:t>
            </a:r>
            <a:r>
              <a:rPr sz="3400" spc="-55" dirty="0">
                <a:latin typeface="Times New Roman"/>
                <a:cs typeface="Times New Roman"/>
              </a:rPr>
              <a:t>better </a:t>
            </a:r>
            <a:r>
              <a:rPr sz="3400" b="1" i="1" spc="-140" dirty="0">
                <a:latin typeface="Times New Roman"/>
                <a:cs typeface="Times New Roman"/>
              </a:rPr>
              <a:t>response </a:t>
            </a:r>
            <a:r>
              <a:rPr sz="3400" spc="-145" dirty="0">
                <a:latin typeface="Times New Roman"/>
                <a:cs typeface="Times New Roman"/>
              </a:rPr>
              <a:t>than</a:t>
            </a:r>
            <a:r>
              <a:rPr sz="3400" spc="40" dirty="0">
                <a:latin typeface="Times New Roman"/>
                <a:cs typeface="Times New Roman"/>
              </a:rPr>
              <a:t> </a:t>
            </a:r>
            <a:r>
              <a:rPr sz="3400" spc="-350" dirty="0">
                <a:latin typeface="Times New Roman"/>
                <a:cs typeface="Times New Roman"/>
              </a:rPr>
              <a:t>SJF</a:t>
            </a:r>
            <a:endParaRPr sz="3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2771" y="5034880"/>
            <a:ext cx="14351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120" dirty="0">
                <a:latin typeface="Arial"/>
                <a:cs typeface="Arial"/>
              </a:rPr>
              <a:t>0</a:t>
            </a:r>
            <a:endParaRPr sz="14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25276" y="5034880"/>
            <a:ext cx="26035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114" dirty="0">
                <a:latin typeface="Arial"/>
                <a:cs typeface="Arial"/>
              </a:rPr>
              <a:t>1</a:t>
            </a:r>
            <a:r>
              <a:rPr sz="1450" spc="120" dirty="0">
                <a:latin typeface="Arial"/>
                <a:cs typeface="Arial"/>
              </a:rPr>
              <a:t>8</a:t>
            </a:r>
            <a:endParaRPr sz="1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174521" y="5034880"/>
            <a:ext cx="26035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114" dirty="0">
                <a:latin typeface="Arial"/>
                <a:cs typeface="Arial"/>
              </a:rPr>
              <a:t>3</a:t>
            </a:r>
            <a:r>
              <a:rPr sz="1450" spc="120" dirty="0">
                <a:latin typeface="Arial"/>
                <a:cs typeface="Arial"/>
              </a:rPr>
              <a:t>0</a:t>
            </a:r>
            <a:endParaRPr sz="14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614592" y="5034880"/>
            <a:ext cx="26035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114" dirty="0">
                <a:latin typeface="Arial"/>
                <a:cs typeface="Arial"/>
              </a:rPr>
              <a:t>2</a:t>
            </a:r>
            <a:r>
              <a:rPr sz="1450" spc="120" dirty="0">
                <a:latin typeface="Arial"/>
                <a:cs typeface="Arial"/>
              </a:rPr>
              <a:t>6</a:t>
            </a:r>
            <a:endParaRPr sz="14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28788" y="5034880"/>
            <a:ext cx="26035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114" dirty="0">
                <a:latin typeface="Arial"/>
                <a:cs typeface="Arial"/>
              </a:rPr>
              <a:t>1</a:t>
            </a:r>
            <a:r>
              <a:rPr sz="1450" spc="120" dirty="0">
                <a:latin typeface="Arial"/>
                <a:cs typeface="Arial"/>
              </a:rPr>
              <a:t>4</a:t>
            </a:r>
            <a:endParaRPr sz="14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32726" y="5034880"/>
            <a:ext cx="14351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120" dirty="0">
                <a:latin typeface="Arial"/>
                <a:cs typeface="Arial"/>
              </a:rPr>
              <a:t>4</a:t>
            </a:r>
            <a:endParaRPr sz="14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00841" y="5034880"/>
            <a:ext cx="14351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120" dirty="0">
                <a:latin typeface="Arial"/>
                <a:cs typeface="Arial"/>
              </a:rPr>
              <a:t>7</a:t>
            </a:r>
            <a:endParaRPr sz="14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99254" y="5034880"/>
            <a:ext cx="26035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114" dirty="0">
                <a:latin typeface="Arial"/>
                <a:cs typeface="Arial"/>
              </a:rPr>
              <a:t>1</a:t>
            </a:r>
            <a:r>
              <a:rPr sz="1450" spc="120" dirty="0">
                <a:latin typeface="Arial"/>
                <a:cs typeface="Arial"/>
              </a:rPr>
              <a:t>0</a:t>
            </a:r>
            <a:endParaRPr sz="14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18104" y="5034880"/>
            <a:ext cx="26035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114" dirty="0">
                <a:latin typeface="Arial"/>
                <a:cs typeface="Arial"/>
              </a:rPr>
              <a:t>2</a:t>
            </a:r>
            <a:r>
              <a:rPr sz="1450" spc="120" dirty="0">
                <a:latin typeface="Arial"/>
                <a:cs typeface="Arial"/>
              </a:rPr>
              <a:t>2</a:t>
            </a:r>
            <a:endParaRPr sz="1450">
              <a:latin typeface="Arial"/>
              <a:cs typeface="Arial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431250" y="4137378"/>
          <a:ext cx="11871957" cy="843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1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7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94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63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563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97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116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43280"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1415"/>
                        </a:spcBef>
                      </a:pPr>
                      <a:r>
                        <a:rPr sz="2450" spc="4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175" spc="67" baseline="-30651" dirty="0">
                          <a:latin typeface="Arial"/>
                          <a:cs typeface="Arial"/>
                        </a:rPr>
                        <a:t>1</a:t>
                      </a:r>
                      <a:endParaRPr sz="2175" baseline="-30651">
                        <a:latin typeface="Arial"/>
                        <a:cs typeface="Arial"/>
                      </a:endParaRPr>
                    </a:p>
                  </a:txBody>
                  <a:tcPr marL="0" marR="0" marT="179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33020" algn="ctr">
                        <a:lnSpc>
                          <a:spcPct val="100000"/>
                        </a:lnSpc>
                        <a:spcBef>
                          <a:spcPts val="1415"/>
                        </a:spcBef>
                      </a:pPr>
                      <a:r>
                        <a:rPr sz="2450" spc="4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175" spc="67" baseline="-30651" dirty="0">
                          <a:latin typeface="Arial"/>
                          <a:cs typeface="Arial"/>
                        </a:rPr>
                        <a:t>2</a:t>
                      </a:r>
                      <a:endParaRPr sz="2175" baseline="-30651">
                        <a:latin typeface="Arial"/>
                        <a:cs typeface="Arial"/>
                      </a:endParaRPr>
                    </a:p>
                  </a:txBody>
                  <a:tcPr marL="0" marR="0" marT="179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473709">
                        <a:lnSpc>
                          <a:spcPct val="100000"/>
                        </a:lnSpc>
                        <a:spcBef>
                          <a:spcPts val="1415"/>
                        </a:spcBef>
                      </a:pPr>
                      <a:r>
                        <a:rPr sz="2450" spc="4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175" spc="67" baseline="-30651" dirty="0">
                          <a:latin typeface="Arial"/>
                          <a:cs typeface="Arial"/>
                        </a:rPr>
                        <a:t>3</a:t>
                      </a:r>
                      <a:endParaRPr sz="2175" baseline="-30651">
                        <a:latin typeface="Arial"/>
                        <a:cs typeface="Arial"/>
                      </a:endParaRPr>
                    </a:p>
                  </a:txBody>
                  <a:tcPr marL="0" marR="0" marT="179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140335" algn="ctr">
                        <a:lnSpc>
                          <a:spcPct val="100000"/>
                        </a:lnSpc>
                        <a:spcBef>
                          <a:spcPts val="1415"/>
                        </a:spcBef>
                      </a:pPr>
                      <a:r>
                        <a:rPr sz="2450" spc="4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175" spc="67" baseline="-30651" dirty="0">
                          <a:latin typeface="Arial"/>
                          <a:cs typeface="Arial"/>
                        </a:rPr>
                        <a:t>1</a:t>
                      </a:r>
                      <a:endParaRPr sz="2175" baseline="-30651">
                        <a:latin typeface="Arial"/>
                        <a:cs typeface="Arial"/>
                      </a:endParaRPr>
                    </a:p>
                  </a:txBody>
                  <a:tcPr marL="0" marR="0" marT="179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103505" algn="ctr">
                        <a:lnSpc>
                          <a:spcPct val="100000"/>
                        </a:lnSpc>
                        <a:spcBef>
                          <a:spcPts val="1415"/>
                        </a:spcBef>
                      </a:pPr>
                      <a:r>
                        <a:rPr sz="2450" spc="3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175" spc="52" baseline="-30651" dirty="0">
                          <a:latin typeface="Arial"/>
                          <a:cs typeface="Arial"/>
                        </a:rPr>
                        <a:t>1</a:t>
                      </a:r>
                      <a:endParaRPr sz="2175" baseline="-30651">
                        <a:latin typeface="Arial"/>
                        <a:cs typeface="Arial"/>
                      </a:endParaRPr>
                    </a:p>
                  </a:txBody>
                  <a:tcPr marL="0" marR="0" marT="179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15"/>
                        </a:spcBef>
                      </a:pPr>
                      <a:r>
                        <a:rPr sz="2450" spc="3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175" spc="44" baseline="-30651" dirty="0">
                          <a:latin typeface="Arial"/>
                          <a:cs typeface="Arial"/>
                        </a:rPr>
                        <a:t>1</a:t>
                      </a:r>
                      <a:endParaRPr sz="2175" baseline="-30651">
                        <a:latin typeface="Arial"/>
                        <a:cs typeface="Arial"/>
                      </a:endParaRPr>
                    </a:p>
                  </a:txBody>
                  <a:tcPr marL="0" marR="0" marT="179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176530" algn="ctr">
                        <a:lnSpc>
                          <a:spcPct val="100000"/>
                        </a:lnSpc>
                        <a:spcBef>
                          <a:spcPts val="1415"/>
                        </a:spcBef>
                      </a:pPr>
                      <a:r>
                        <a:rPr sz="2450" spc="3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175" spc="44" baseline="-30651" dirty="0">
                          <a:latin typeface="Arial"/>
                          <a:cs typeface="Arial"/>
                        </a:rPr>
                        <a:t>1</a:t>
                      </a:r>
                      <a:endParaRPr sz="2175" baseline="-30651">
                        <a:latin typeface="Arial"/>
                        <a:cs typeface="Arial"/>
                      </a:endParaRPr>
                    </a:p>
                  </a:txBody>
                  <a:tcPr marL="0" marR="0" marT="179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R="10795" algn="ctr">
                        <a:lnSpc>
                          <a:spcPct val="100000"/>
                        </a:lnSpc>
                        <a:spcBef>
                          <a:spcPts val="1415"/>
                        </a:spcBef>
                      </a:pPr>
                      <a:r>
                        <a:rPr sz="2450" spc="-9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175" spc="-142" baseline="-30651" dirty="0">
                          <a:latin typeface="Arial"/>
                          <a:cs typeface="Arial"/>
                        </a:rPr>
                        <a:t>1</a:t>
                      </a:r>
                      <a:endParaRPr sz="2175" baseline="-30651">
                        <a:latin typeface="Arial"/>
                        <a:cs typeface="Arial"/>
                      </a:endParaRPr>
                    </a:p>
                  </a:txBody>
                  <a:tcPr marL="0" marR="0" marT="179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6644" y="0"/>
            <a:ext cx="10864215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Scheduling Algorithm </a:t>
            </a:r>
            <a:r>
              <a:rPr spc="-5" dirty="0"/>
              <a:t>- </a:t>
            </a:r>
            <a:r>
              <a:rPr spc="-190" dirty="0">
                <a:latin typeface="Trebuchet MS"/>
                <a:cs typeface="Trebuchet MS"/>
              </a:rPr>
              <a:t>Multilevel</a:t>
            </a:r>
            <a:r>
              <a:rPr spc="-645" dirty="0">
                <a:latin typeface="Trebuchet MS"/>
                <a:cs typeface="Trebuchet MS"/>
              </a:rPr>
              <a:t> </a:t>
            </a:r>
            <a:r>
              <a:rPr spc="-110" dirty="0">
                <a:latin typeface="Trebuchet MS"/>
                <a:cs typeface="Trebuchet MS"/>
              </a:rPr>
              <a:t>Queue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6079" y="1411986"/>
            <a:ext cx="13101321" cy="6064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4200" marR="5080" indent="-571500">
              <a:lnSpc>
                <a:spcPct val="100000"/>
              </a:lnSpc>
              <a:spcBef>
                <a:spcPts val="95"/>
              </a:spcBef>
              <a:buClr>
                <a:srgbClr val="D24717"/>
              </a:buClr>
              <a:buSzPct val="85135"/>
              <a:buFont typeface="Arial" panose="020B0604020202020204" pitchFamily="34" charset="0"/>
              <a:buChar char="•"/>
              <a:tabLst>
                <a:tab pos="403860" algn="l"/>
                <a:tab pos="404495" algn="l"/>
              </a:tabLst>
            </a:pPr>
            <a:r>
              <a:rPr sz="3700" spc="-160" dirty="0">
                <a:latin typeface="Times New Roman"/>
                <a:cs typeface="Times New Roman"/>
              </a:rPr>
              <a:t>Another </a:t>
            </a:r>
            <a:r>
              <a:rPr sz="3700" spc="-245" dirty="0">
                <a:latin typeface="Times New Roman"/>
                <a:cs typeface="Times New Roman"/>
              </a:rPr>
              <a:t>class </a:t>
            </a:r>
            <a:r>
              <a:rPr sz="3700" spc="-220" dirty="0">
                <a:latin typeface="Times New Roman"/>
                <a:cs typeface="Times New Roman"/>
              </a:rPr>
              <a:t>of </a:t>
            </a:r>
            <a:r>
              <a:rPr sz="3700" spc="-195" dirty="0">
                <a:latin typeface="Times New Roman"/>
                <a:cs typeface="Times New Roman"/>
              </a:rPr>
              <a:t>scheduling </a:t>
            </a:r>
            <a:r>
              <a:rPr sz="3700" spc="-170" dirty="0">
                <a:latin typeface="Times New Roman"/>
                <a:cs typeface="Times New Roman"/>
              </a:rPr>
              <a:t>algorithms </a:t>
            </a:r>
            <a:r>
              <a:rPr sz="3700" spc="-185" dirty="0">
                <a:latin typeface="Times New Roman"/>
                <a:cs typeface="Times New Roman"/>
              </a:rPr>
              <a:t>when </a:t>
            </a:r>
            <a:r>
              <a:rPr sz="3700" spc="-190" dirty="0">
                <a:latin typeface="Times New Roman"/>
                <a:cs typeface="Times New Roman"/>
              </a:rPr>
              <a:t>processes </a:t>
            </a:r>
            <a:r>
              <a:rPr sz="3700" spc="-150" dirty="0">
                <a:latin typeface="Times New Roman"/>
                <a:cs typeface="Times New Roman"/>
              </a:rPr>
              <a:t>are </a:t>
            </a:r>
            <a:r>
              <a:rPr sz="3700" spc="-150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3700" spc="-220" dirty="0">
                <a:solidFill>
                  <a:srgbClr val="3366FF"/>
                </a:solidFill>
                <a:latin typeface="Times New Roman"/>
                <a:cs typeface="Times New Roman"/>
              </a:rPr>
              <a:t>classified </a:t>
            </a:r>
            <a:r>
              <a:rPr sz="3700" spc="-114" dirty="0">
                <a:solidFill>
                  <a:srgbClr val="3366FF"/>
                </a:solidFill>
                <a:latin typeface="Times New Roman"/>
                <a:cs typeface="Times New Roman"/>
              </a:rPr>
              <a:t>into </a:t>
            </a:r>
            <a:r>
              <a:rPr sz="3700" spc="-125" dirty="0">
                <a:solidFill>
                  <a:srgbClr val="3366FF"/>
                </a:solidFill>
                <a:latin typeface="Times New Roman"/>
                <a:cs typeface="Times New Roman"/>
              </a:rPr>
              <a:t>groups</a:t>
            </a:r>
            <a:r>
              <a:rPr sz="3700" spc="-125" dirty="0">
                <a:latin typeface="Times New Roman"/>
                <a:cs typeface="Times New Roman"/>
              </a:rPr>
              <a:t>, </a:t>
            </a:r>
            <a:r>
              <a:rPr sz="3700" spc="-130" dirty="0">
                <a:latin typeface="Times New Roman"/>
                <a:cs typeface="Times New Roman"/>
              </a:rPr>
              <a:t>for</a:t>
            </a:r>
            <a:r>
              <a:rPr sz="3700" spc="25" dirty="0">
                <a:latin typeface="Times New Roman"/>
                <a:cs typeface="Times New Roman"/>
              </a:rPr>
              <a:t> </a:t>
            </a:r>
            <a:r>
              <a:rPr sz="3700" spc="-150" dirty="0">
                <a:latin typeface="Times New Roman"/>
                <a:cs typeface="Times New Roman"/>
              </a:rPr>
              <a:t>example:</a:t>
            </a:r>
            <a:endParaRPr sz="3700" dirty="0">
              <a:latin typeface="Times New Roman"/>
              <a:cs typeface="Times New Roman"/>
            </a:endParaRPr>
          </a:p>
          <a:p>
            <a:pPr marL="927100" lvl="1" indent="-457200">
              <a:lnSpc>
                <a:spcPct val="100000"/>
              </a:lnSpc>
              <a:spcBef>
                <a:spcPts val="540"/>
              </a:spcBef>
              <a:buClr>
                <a:srgbClr val="9B2C1F"/>
              </a:buClr>
              <a:buSzPct val="85294"/>
              <a:buFont typeface="Arial" panose="020B0604020202020204" pitchFamily="34" charset="0"/>
              <a:buChar char="•"/>
              <a:tabLst>
                <a:tab pos="796290" algn="l"/>
              </a:tabLst>
            </a:pPr>
            <a:r>
              <a:rPr sz="3400" b="1" spc="20" dirty="0">
                <a:solidFill>
                  <a:srgbClr val="3366FF"/>
                </a:solidFill>
                <a:latin typeface="Times New Roman"/>
                <a:cs typeface="Times New Roman"/>
              </a:rPr>
              <a:t>foreground </a:t>
            </a:r>
            <a:r>
              <a:rPr sz="3400" spc="-125" dirty="0">
                <a:latin typeface="Times New Roman"/>
                <a:cs typeface="Times New Roman"/>
              </a:rPr>
              <a:t>(interactive)</a:t>
            </a:r>
            <a:r>
              <a:rPr sz="3400" spc="-210" dirty="0">
                <a:latin typeface="Times New Roman"/>
                <a:cs typeface="Times New Roman"/>
              </a:rPr>
              <a:t> </a:t>
            </a:r>
            <a:r>
              <a:rPr sz="3400" spc="-170" dirty="0">
                <a:latin typeface="Times New Roman"/>
                <a:cs typeface="Times New Roman"/>
              </a:rPr>
              <a:t>processes</a:t>
            </a:r>
            <a:endParaRPr sz="3400" dirty="0">
              <a:latin typeface="Times New Roman"/>
              <a:cs typeface="Times New Roman"/>
            </a:endParaRPr>
          </a:p>
          <a:p>
            <a:pPr marL="927100" lvl="1" indent="-457200">
              <a:lnSpc>
                <a:spcPct val="100000"/>
              </a:lnSpc>
              <a:spcBef>
                <a:spcPts val="505"/>
              </a:spcBef>
              <a:buClr>
                <a:srgbClr val="9B2C1F"/>
              </a:buClr>
              <a:buSzPct val="85294"/>
              <a:buFont typeface="Arial" panose="020B0604020202020204" pitchFamily="34" charset="0"/>
              <a:buChar char="•"/>
              <a:tabLst>
                <a:tab pos="796290" algn="l"/>
              </a:tabLst>
            </a:pPr>
            <a:r>
              <a:rPr sz="3400" b="1" spc="10" dirty="0">
                <a:solidFill>
                  <a:srgbClr val="3366FF"/>
                </a:solidFill>
                <a:latin typeface="Times New Roman"/>
                <a:cs typeface="Times New Roman"/>
              </a:rPr>
              <a:t>background </a:t>
            </a:r>
            <a:r>
              <a:rPr sz="3400" spc="-135" dirty="0">
                <a:latin typeface="Times New Roman"/>
                <a:cs typeface="Times New Roman"/>
              </a:rPr>
              <a:t>(batch)</a:t>
            </a:r>
            <a:r>
              <a:rPr sz="3400" spc="-175" dirty="0">
                <a:latin typeface="Times New Roman"/>
                <a:cs typeface="Times New Roman"/>
              </a:rPr>
              <a:t> </a:t>
            </a:r>
            <a:r>
              <a:rPr sz="3400" spc="-170" dirty="0">
                <a:latin typeface="Times New Roman"/>
                <a:cs typeface="Times New Roman"/>
              </a:rPr>
              <a:t>processes</a:t>
            </a:r>
            <a:endParaRPr sz="3400" dirty="0">
              <a:latin typeface="Times New Roman"/>
              <a:cs typeface="Times New Roman"/>
            </a:endParaRPr>
          </a:p>
          <a:p>
            <a:pPr marL="584200" indent="-571500">
              <a:lnSpc>
                <a:spcPct val="100000"/>
              </a:lnSpc>
              <a:spcBef>
                <a:spcPts val="755"/>
              </a:spcBef>
              <a:buClr>
                <a:srgbClr val="D24717"/>
              </a:buClr>
              <a:buSzPct val="85135"/>
              <a:buFont typeface="Arial" panose="020B0604020202020204" pitchFamily="34" charset="0"/>
              <a:buChar char="•"/>
              <a:tabLst>
                <a:tab pos="403860" algn="l"/>
                <a:tab pos="404495" algn="l"/>
              </a:tabLst>
            </a:pPr>
            <a:r>
              <a:rPr sz="3700" spc="-254" dirty="0">
                <a:latin typeface="Times New Roman"/>
                <a:cs typeface="Times New Roman"/>
              </a:rPr>
              <a:t>Ready </a:t>
            </a:r>
            <a:r>
              <a:rPr sz="3700" spc="-160" dirty="0">
                <a:latin typeface="Times New Roman"/>
                <a:cs typeface="Times New Roman"/>
              </a:rPr>
              <a:t>queue </a:t>
            </a:r>
            <a:r>
              <a:rPr sz="3700" spc="-235" dirty="0">
                <a:latin typeface="Times New Roman"/>
                <a:cs typeface="Times New Roman"/>
              </a:rPr>
              <a:t>is </a:t>
            </a:r>
            <a:r>
              <a:rPr sz="3700" spc="-110" dirty="0">
                <a:latin typeface="Times New Roman"/>
                <a:cs typeface="Times New Roman"/>
              </a:rPr>
              <a:t>partitioned </a:t>
            </a:r>
            <a:r>
              <a:rPr sz="3700" spc="-114" dirty="0">
                <a:latin typeface="Times New Roman"/>
                <a:cs typeface="Times New Roman"/>
              </a:rPr>
              <a:t>into </a:t>
            </a:r>
            <a:r>
              <a:rPr sz="3700" spc="-165" dirty="0">
                <a:latin typeface="Times New Roman"/>
                <a:cs typeface="Times New Roman"/>
              </a:rPr>
              <a:t>separate </a:t>
            </a:r>
            <a:r>
              <a:rPr sz="3700" spc="-135" dirty="0">
                <a:latin typeface="Times New Roman"/>
                <a:cs typeface="Times New Roman"/>
              </a:rPr>
              <a:t>queues,</a:t>
            </a:r>
            <a:r>
              <a:rPr sz="3700" spc="395" dirty="0">
                <a:latin typeface="Times New Roman"/>
                <a:cs typeface="Times New Roman"/>
              </a:rPr>
              <a:t> </a:t>
            </a:r>
            <a:r>
              <a:rPr sz="3700" spc="-105" dirty="0">
                <a:latin typeface="Times New Roman"/>
                <a:cs typeface="Times New Roman"/>
              </a:rPr>
              <a:t>e.g.:</a:t>
            </a:r>
            <a:endParaRPr sz="3700" dirty="0">
              <a:latin typeface="Times New Roman"/>
              <a:cs typeface="Times New Roman"/>
            </a:endParaRPr>
          </a:p>
          <a:p>
            <a:pPr marL="927100" lvl="1" indent="-457200">
              <a:lnSpc>
                <a:spcPct val="100000"/>
              </a:lnSpc>
              <a:spcBef>
                <a:spcPts val="540"/>
              </a:spcBef>
              <a:buClr>
                <a:srgbClr val="9B2C1F"/>
              </a:buClr>
              <a:buSzPct val="85294"/>
              <a:buFont typeface="Arial" panose="020B0604020202020204" pitchFamily="34" charset="0"/>
              <a:buChar char="•"/>
              <a:tabLst>
                <a:tab pos="796290" algn="l"/>
              </a:tabLst>
            </a:pPr>
            <a:r>
              <a:rPr sz="3400" b="1" spc="-20" dirty="0">
                <a:solidFill>
                  <a:srgbClr val="3366FF"/>
                </a:solidFill>
                <a:latin typeface="Times New Roman"/>
                <a:cs typeface="Times New Roman"/>
              </a:rPr>
              <a:t>Foreground </a:t>
            </a:r>
            <a:r>
              <a:rPr sz="3400" spc="-190" dirty="0">
                <a:latin typeface="Times New Roman"/>
                <a:cs typeface="Times New Roman"/>
              </a:rPr>
              <a:t>and </a:t>
            </a:r>
            <a:r>
              <a:rPr sz="3400" b="1" spc="10" dirty="0">
                <a:solidFill>
                  <a:srgbClr val="3366FF"/>
                </a:solidFill>
                <a:latin typeface="Times New Roman"/>
                <a:cs typeface="Times New Roman"/>
              </a:rPr>
              <a:t>background</a:t>
            </a:r>
            <a:r>
              <a:rPr sz="3400" b="1" spc="-10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3400" spc="-165" dirty="0">
                <a:latin typeface="Times New Roman"/>
                <a:cs typeface="Times New Roman"/>
              </a:rPr>
              <a:t>queues</a:t>
            </a:r>
            <a:endParaRPr sz="3400" dirty="0">
              <a:latin typeface="Times New Roman"/>
              <a:cs typeface="Times New Roman"/>
            </a:endParaRPr>
          </a:p>
          <a:p>
            <a:pPr marL="584200" indent="-571500">
              <a:lnSpc>
                <a:spcPct val="100000"/>
              </a:lnSpc>
              <a:spcBef>
                <a:spcPts val="760"/>
              </a:spcBef>
              <a:buClr>
                <a:srgbClr val="D24717"/>
              </a:buClr>
              <a:buSzPct val="85135"/>
              <a:buFont typeface="Arial" panose="020B0604020202020204" pitchFamily="34" charset="0"/>
              <a:buChar char="•"/>
              <a:tabLst>
                <a:tab pos="403860" algn="l"/>
                <a:tab pos="404495" algn="l"/>
              </a:tabLst>
            </a:pPr>
            <a:r>
              <a:rPr sz="3700" spc="-190" dirty="0">
                <a:latin typeface="Times New Roman"/>
                <a:cs typeface="Times New Roman"/>
              </a:rPr>
              <a:t>Process </a:t>
            </a:r>
            <a:r>
              <a:rPr sz="3700" spc="-235" dirty="0">
                <a:latin typeface="Times New Roman"/>
                <a:cs typeface="Times New Roman"/>
              </a:rPr>
              <a:t>is </a:t>
            </a:r>
            <a:r>
              <a:rPr sz="3700" spc="-150" dirty="0">
                <a:latin typeface="Times New Roman"/>
                <a:cs typeface="Times New Roman"/>
              </a:rPr>
              <a:t>permanently </a:t>
            </a:r>
            <a:r>
              <a:rPr sz="3700" spc="-229" dirty="0">
                <a:latin typeface="Times New Roman"/>
                <a:cs typeface="Times New Roman"/>
              </a:rPr>
              <a:t>assigned </a:t>
            </a:r>
            <a:r>
              <a:rPr sz="3700" spc="-55" dirty="0">
                <a:latin typeface="Times New Roman"/>
                <a:cs typeface="Times New Roman"/>
              </a:rPr>
              <a:t>to </a:t>
            </a:r>
            <a:r>
              <a:rPr sz="3700" spc="-155" dirty="0">
                <a:latin typeface="Times New Roman"/>
                <a:cs typeface="Times New Roman"/>
              </a:rPr>
              <a:t>one</a:t>
            </a:r>
            <a:r>
              <a:rPr sz="3700" spc="390" dirty="0">
                <a:latin typeface="Times New Roman"/>
                <a:cs typeface="Times New Roman"/>
              </a:rPr>
              <a:t> </a:t>
            </a:r>
            <a:r>
              <a:rPr sz="3700" spc="-160" dirty="0">
                <a:latin typeface="Times New Roman"/>
                <a:cs typeface="Times New Roman"/>
              </a:rPr>
              <a:t>queue</a:t>
            </a:r>
            <a:endParaRPr sz="3700" dirty="0">
              <a:latin typeface="Times New Roman"/>
              <a:cs typeface="Times New Roman"/>
            </a:endParaRPr>
          </a:p>
          <a:p>
            <a:pPr marL="584200" indent="-571500">
              <a:lnSpc>
                <a:spcPct val="100000"/>
              </a:lnSpc>
              <a:spcBef>
                <a:spcPts val="805"/>
              </a:spcBef>
              <a:buClr>
                <a:srgbClr val="D24717"/>
              </a:buClr>
              <a:buSzPct val="85135"/>
              <a:buFont typeface="Arial" panose="020B0604020202020204" pitchFamily="34" charset="0"/>
              <a:buChar char="•"/>
              <a:tabLst>
                <a:tab pos="403860" algn="l"/>
                <a:tab pos="404495" algn="l"/>
              </a:tabLst>
            </a:pPr>
            <a:r>
              <a:rPr sz="3700" spc="-265" dirty="0">
                <a:latin typeface="Times New Roman"/>
                <a:cs typeface="Times New Roman"/>
              </a:rPr>
              <a:t>Each </a:t>
            </a:r>
            <a:r>
              <a:rPr sz="3700" spc="-160" dirty="0">
                <a:latin typeface="Times New Roman"/>
                <a:cs typeface="Times New Roman"/>
              </a:rPr>
              <a:t>queue </a:t>
            </a:r>
            <a:r>
              <a:rPr sz="3700" spc="-270" dirty="0">
                <a:latin typeface="Times New Roman"/>
                <a:cs typeface="Times New Roman"/>
              </a:rPr>
              <a:t>has </a:t>
            </a:r>
            <a:r>
              <a:rPr sz="3700" spc="-140" dirty="0">
                <a:latin typeface="Times New Roman"/>
                <a:cs typeface="Times New Roman"/>
              </a:rPr>
              <a:t>its </a:t>
            </a:r>
            <a:r>
              <a:rPr sz="3700" spc="-210" dirty="0">
                <a:latin typeface="Times New Roman"/>
                <a:cs typeface="Times New Roman"/>
              </a:rPr>
              <a:t>own </a:t>
            </a:r>
            <a:r>
              <a:rPr sz="3700" spc="-195" dirty="0">
                <a:latin typeface="Times New Roman"/>
                <a:cs typeface="Times New Roman"/>
              </a:rPr>
              <a:t>scheduling </a:t>
            </a:r>
            <a:r>
              <a:rPr sz="3700" spc="-125" dirty="0">
                <a:latin typeface="Times New Roman"/>
                <a:cs typeface="Times New Roman"/>
              </a:rPr>
              <a:t>algorithm,</a:t>
            </a:r>
            <a:r>
              <a:rPr sz="3700" spc="545" dirty="0">
                <a:latin typeface="Times New Roman"/>
                <a:cs typeface="Times New Roman"/>
              </a:rPr>
              <a:t> </a:t>
            </a:r>
            <a:r>
              <a:rPr sz="3700" spc="-105" dirty="0">
                <a:latin typeface="Times New Roman"/>
                <a:cs typeface="Times New Roman"/>
              </a:rPr>
              <a:t>e.g.:</a:t>
            </a:r>
            <a:endParaRPr sz="3700" dirty="0">
              <a:latin typeface="Times New Roman"/>
              <a:cs typeface="Times New Roman"/>
            </a:endParaRPr>
          </a:p>
          <a:p>
            <a:pPr marL="927100" lvl="1" indent="-457200">
              <a:lnSpc>
                <a:spcPct val="100000"/>
              </a:lnSpc>
              <a:spcBef>
                <a:spcPts val="540"/>
              </a:spcBef>
              <a:buClr>
                <a:srgbClr val="9B2C1F"/>
              </a:buClr>
              <a:buSzPct val="85294"/>
              <a:buFont typeface="Arial" panose="020B0604020202020204" pitchFamily="34" charset="0"/>
              <a:buChar char="•"/>
              <a:tabLst>
                <a:tab pos="796290" algn="l"/>
              </a:tabLst>
            </a:pPr>
            <a:r>
              <a:rPr sz="3400" spc="-135" dirty="0">
                <a:latin typeface="Times New Roman"/>
                <a:cs typeface="Times New Roman"/>
              </a:rPr>
              <a:t>foreground </a:t>
            </a:r>
            <a:r>
              <a:rPr sz="3400" spc="-5" dirty="0">
                <a:latin typeface="Times New Roman"/>
                <a:cs typeface="Times New Roman"/>
              </a:rPr>
              <a:t>–</a:t>
            </a:r>
            <a:r>
              <a:rPr sz="3400" spc="-15" dirty="0">
                <a:latin typeface="Times New Roman"/>
                <a:cs typeface="Times New Roman"/>
              </a:rPr>
              <a:t> </a:t>
            </a:r>
            <a:r>
              <a:rPr sz="3400" spc="-254" dirty="0">
                <a:latin typeface="Times New Roman"/>
                <a:cs typeface="Times New Roman"/>
              </a:rPr>
              <a:t>RR</a:t>
            </a:r>
            <a:endParaRPr sz="3400" dirty="0">
              <a:latin typeface="Times New Roman"/>
              <a:cs typeface="Times New Roman"/>
            </a:endParaRPr>
          </a:p>
          <a:p>
            <a:pPr marL="927100" lvl="1" indent="-457200">
              <a:lnSpc>
                <a:spcPct val="100000"/>
              </a:lnSpc>
              <a:spcBef>
                <a:spcPts val="505"/>
              </a:spcBef>
              <a:buClr>
                <a:srgbClr val="9B2C1F"/>
              </a:buClr>
              <a:buSzPct val="85294"/>
              <a:buFont typeface="Arial" panose="020B0604020202020204" pitchFamily="34" charset="0"/>
              <a:buChar char="•"/>
              <a:tabLst>
                <a:tab pos="796290" algn="l"/>
              </a:tabLst>
            </a:pPr>
            <a:r>
              <a:rPr sz="3400" spc="-160" dirty="0">
                <a:latin typeface="Times New Roman"/>
                <a:cs typeface="Times New Roman"/>
              </a:rPr>
              <a:t>background </a:t>
            </a:r>
            <a:r>
              <a:rPr sz="3400" spc="-5" dirty="0">
                <a:latin typeface="Times New Roman"/>
                <a:cs typeface="Times New Roman"/>
              </a:rPr>
              <a:t>–</a:t>
            </a:r>
            <a:r>
              <a:rPr sz="3400" spc="5" dirty="0">
                <a:latin typeface="Times New Roman"/>
                <a:cs typeface="Times New Roman"/>
              </a:rPr>
              <a:t> </a:t>
            </a:r>
            <a:r>
              <a:rPr sz="3400" spc="-330" dirty="0">
                <a:latin typeface="Times New Roman"/>
                <a:cs typeface="Times New Roman"/>
              </a:rPr>
              <a:t>FCFS</a:t>
            </a:r>
            <a:endParaRPr sz="3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6079" y="8435051"/>
            <a:ext cx="353060" cy="314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35"/>
              </a:lnSpc>
            </a:pPr>
            <a:fld id="{81D60167-4931-47E6-BA6A-407CBD079E47}" type="slidenum">
              <a:rPr sz="2000" spc="125" dirty="0">
                <a:solidFill>
                  <a:srgbClr val="FFFFFF"/>
                </a:solidFill>
                <a:latin typeface="Trebuchet MS"/>
                <a:cs typeface="Trebuchet MS"/>
              </a:rPr>
              <a:t>69</a:t>
            </a:fld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531" y="197866"/>
            <a:ext cx="9135669" cy="7976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75" dirty="0" smtClean="0">
                <a:latin typeface="Times New Roman" pitchFamily="18" charset="0"/>
                <a:cs typeface="Times New Roman" pitchFamily="18" charset="0"/>
              </a:rPr>
              <a:t>Diagram</a:t>
            </a:r>
            <a:r>
              <a:rPr lang="en-IN" b="1" spc="-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spc="-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spc="-225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IN" b="1" spc="-22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b="1" spc="-25" dirty="0" smtClean="0">
                <a:latin typeface="Times New Roman" pitchFamily="18" charset="0"/>
                <a:cs typeface="Times New Roman" pitchFamily="18" charset="0"/>
              </a:rPr>
              <a:t>Process</a:t>
            </a:r>
            <a:r>
              <a:rPr b="1" spc="-5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spc="-5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spc="-135" dirty="0" smtClean="0">
                <a:latin typeface="Times New Roman" pitchFamily="18" charset="0"/>
                <a:cs typeface="Times New Roman" pitchFamily="18" charset="0"/>
              </a:rPr>
              <a:t>State</a:t>
            </a:r>
            <a:endParaRPr b="1" spc="-135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12875" y="2751201"/>
            <a:ext cx="11325225" cy="39865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2280" y="8435051"/>
            <a:ext cx="200660" cy="314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35"/>
              </a:lnSpc>
            </a:pPr>
            <a:fld id="{81D60167-4931-47E6-BA6A-407CBD079E47}" type="slidenum">
              <a:rPr sz="2000" spc="125" dirty="0">
                <a:solidFill>
                  <a:srgbClr val="FFFFFF"/>
                </a:solidFill>
                <a:latin typeface="Trebuchet MS"/>
                <a:cs typeface="Trebuchet MS"/>
              </a:rPr>
              <a:t>7</a:t>
            </a:fld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6644" y="0"/>
            <a:ext cx="10864215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Scheduling Algorithm </a:t>
            </a:r>
            <a:r>
              <a:rPr spc="-5" dirty="0"/>
              <a:t>- </a:t>
            </a:r>
            <a:r>
              <a:rPr spc="-190" dirty="0">
                <a:latin typeface="Trebuchet MS"/>
                <a:cs typeface="Trebuchet MS"/>
              </a:rPr>
              <a:t>Multilevel</a:t>
            </a:r>
            <a:r>
              <a:rPr spc="-645" dirty="0">
                <a:latin typeface="Trebuchet MS"/>
                <a:cs typeface="Trebuchet MS"/>
              </a:rPr>
              <a:t> </a:t>
            </a:r>
            <a:r>
              <a:rPr spc="-110" dirty="0">
                <a:latin typeface="Trebuchet MS"/>
                <a:cs typeface="Trebuchet MS"/>
              </a:rPr>
              <a:t>Queue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2400" y="1167511"/>
            <a:ext cx="13335000" cy="5767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841375" indent="-457834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3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must be </a:t>
            </a:r>
            <a:r>
              <a:rPr sz="3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 </a:t>
            </a:r>
            <a:r>
              <a:rPr sz="3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sz="3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queues:  </a:t>
            </a:r>
            <a:r>
              <a:rPr sz="3400" spc="-10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 </a:t>
            </a:r>
            <a:r>
              <a:rPr sz="3400" spc="-5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  <a:r>
              <a:rPr sz="3400" spc="-35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</a:t>
            </a:r>
            <a:endParaRPr sz="3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83665" marR="7340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3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3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 foreground </a:t>
            </a:r>
            <a:r>
              <a:rPr sz="3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 </a:t>
            </a:r>
            <a:r>
              <a:rPr sz="3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might </a:t>
            </a:r>
            <a:r>
              <a:rPr sz="3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 </a:t>
            </a:r>
            <a:r>
              <a:rPr sz="3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absolute priority </a:t>
            </a:r>
            <a:r>
              <a:rPr sz="3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</a:t>
            </a:r>
            <a:r>
              <a:rPr sz="3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queue </a:t>
            </a:r>
            <a:endParaRPr lang="en-IN" sz="3400" spc="-1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83665" marR="7340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3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 </a:t>
            </a:r>
            <a:r>
              <a:rPr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sz="3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foreground </a:t>
            </a:r>
            <a:r>
              <a:rPr sz="3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sz="3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N" sz="3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7100" marR="4882515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3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</a:t>
            </a:r>
            <a:r>
              <a:rPr sz="3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 to </a:t>
            </a:r>
            <a:r>
              <a:rPr sz="3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starvation  </a:t>
            </a:r>
            <a:r>
              <a:rPr sz="3400" spc="-5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sz="3400" dirty="0" err="1" smtClean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</a:t>
            </a:r>
            <a:r>
              <a:rPr lang="en-IN" sz="3400" dirty="0" smtClean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IN" sz="3400" spc="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400" b="1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cheduling</a:t>
            </a:r>
            <a:endParaRPr sz="3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83665" marR="5080" indent="-457200" algn="just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z="3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queue </a:t>
            </a:r>
            <a:r>
              <a:rPr sz="3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gets a </a:t>
            </a:r>
            <a:r>
              <a:rPr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certain </a:t>
            </a:r>
            <a:r>
              <a:rPr sz="3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 of CPU </a:t>
            </a:r>
            <a:r>
              <a:rPr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IN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sz="3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schedule amongst its </a:t>
            </a:r>
            <a:r>
              <a:rPr sz="3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processes,  </a:t>
            </a:r>
            <a:r>
              <a:rPr sz="3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e.g.:</a:t>
            </a:r>
            <a:endParaRPr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marR="3639185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3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80% to foreground </a:t>
            </a:r>
            <a:r>
              <a:rPr sz="3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3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RR  </a:t>
            </a:r>
            <a:endParaRPr lang="en-IN" sz="3400" spc="-1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marR="3639185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3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sz="3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to </a:t>
            </a:r>
            <a:r>
              <a:rPr sz="3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</a:t>
            </a:r>
            <a:r>
              <a:rPr sz="3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3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FCFS</a:t>
            </a:r>
            <a:endParaRPr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6079" y="8435051"/>
            <a:ext cx="353060" cy="314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35"/>
              </a:lnSpc>
            </a:pPr>
            <a:fld id="{81D60167-4931-47E6-BA6A-407CBD079E47}" type="slidenum">
              <a:rPr sz="2000" spc="125" dirty="0">
                <a:solidFill>
                  <a:srgbClr val="FFFFFF"/>
                </a:solidFill>
                <a:latin typeface="Trebuchet MS"/>
                <a:cs typeface="Trebuchet MS"/>
              </a:rPr>
              <a:t>70</a:t>
            </a:fld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6644" y="0"/>
            <a:ext cx="10864215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Scheduling Algorithm </a:t>
            </a:r>
            <a:r>
              <a:rPr spc="-5" dirty="0"/>
              <a:t>- </a:t>
            </a:r>
            <a:r>
              <a:rPr spc="-190" dirty="0">
                <a:latin typeface="Trebuchet MS"/>
                <a:cs typeface="Trebuchet MS"/>
              </a:rPr>
              <a:t>Multilevel</a:t>
            </a:r>
            <a:r>
              <a:rPr spc="-645" dirty="0">
                <a:latin typeface="Trebuchet MS"/>
                <a:cs typeface="Trebuchet MS"/>
              </a:rPr>
              <a:t> </a:t>
            </a:r>
            <a:r>
              <a:rPr spc="-110" dirty="0">
                <a:latin typeface="Trebuchet MS"/>
                <a:cs typeface="Trebuchet MS"/>
              </a:rPr>
              <a:t>Queue</a:t>
            </a:r>
          </a:p>
        </p:txBody>
      </p:sp>
      <p:sp>
        <p:nvSpPr>
          <p:cNvPr id="4" name="object 4"/>
          <p:cNvSpPr/>
          <p:nvPr/>
        </p:nvSpPr>
        <p:spPr>
          <a:xfrm>
            <a:off x="480390" y="1117600"/>
            <a:ext cx="11454384" cy="67395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6079" y="8435051"/>
            <a:ext cx="353060" cy="314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35"/>
              </a:lnSpc>
            </a:pPr>
            <a:fld id="{81D60167-4931-47E6-BA6A-407CBD079E47}" type="slidenum">
              <a:rPr sz="2000" spc="125" dirty="0">
                <a:solidFill>
                  <a:srgbClr val="FFFFFF"/>
                </a:solidFill>
                <a:latin typeface="Trebuchet MS"/>
                <a:cs typeface="Trebuchet MS"/>
              </a:rPr>
              <a:t>71</a:t>
            </a:fld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" y="51942"/>
            <a:ext cx="13198424" cy="7200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Algorithm - </a:t>
            </a:r>
            <a:r>
              <a:rPr sz="4600" b="1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Multilevel </a:t>
            </a:r>
            <a:r>
              <a:rPr sz="46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  <a:r>
              <a:rPr sz="4600" b="1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600" b="1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endParaRPr sz="4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" y="1371600"/>
            <a:ext cx="13715999" cy="7015382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685"/>
              </a:spcBef>
              <a:buClr>
                <a:srgbClr val="D24717"/>
              </a:buClr>
              <a:buSzPct val="85135"/>
              <a:buFont typeface="Arial" panose="020B0604020202020204" pitchFamily="34" charset="0"/>
              <a:buChar char="•"/>
              <a:tabLst>
                <a:tab pos="403860" algn="l"/>
                <a:tab pos="404495" algn="l"/>
              </a:tabLst>
            </a:pPr>
            <a:r>
              <a:rPr sz="3700" spc="-185" dirty="0">
                <a:latin typeface="Times New Roman"/>
                <a:cs typeface="Times New Roman"/>
              </a:rPr>
              <a:t>The previous </a:t>
            </a:r>
            <a:r>
              <a:rPr sz="3700" spc="-110" dirty="0">
                <a:latin typeface="Times New Roman"/>
                <a:cs typeface="Times New Roman"/>
              </a:rPr>
              <a:t>setup: </a:t>
            </a:r>
            <a:r>
              <a:rPr sz="3700" spc="-295" dirty="0">
                <a:latin typeface="Times New Roman"/>
                <a:cs typeface="Times New Roman"/>
              </a:rPr>
              <a:t>a </a:t>
            </a:r>
            <a:r>
              <a:rPr sz="3700" spc="-185" dirty="0">
                <a:latin typeface="Times New Roman"/>
                <a:cs typeface="Times New Roman"/>
              </a:rPr>
              <a:t>process </a:t>
            </a:r>
            <a:r>
              <a:rPr sz="3700" spc="-235" dirty="0">
                <a:latin typeface="Times New Roman"/>
                <a:cs typeface="Times New Roman"/>
              </a:rPr>
              <a:t>is </a:t>
            </a:r>
            <a:r>
              <a:rPr sz="3700" spc="-150" dirty="0">
                <a:latin typeface="Times New Roman"/>
                <a:cs typeface="Times New Roman"/>
              </a:rPr>
              <a:t>permanently </a:t>
            </a:r>
            <a:r>
              <a:rPr sz="3700" spc="-229" dirty="0">
                <a:latin typeface="Times New Roman"/>
                <a:cs typeface="Times New Roman"/>
              </a:rPr>
              <a:t>assigned </a:t>
            </a:r>
            <a:r>
              <a:rPr sz="3700" spc="-55" dirty="0">
                <a:latin typeface="Times New Roman"/>
                <a:cs typeface="Times New Roman"/>
              </a:rPr>
              <a:t>to </a:t>
            </a:r>
            <a:r>
              <a:rPr sz="3700" spc="-160" dirty="0">
                <a:latin typeface="Times New Roman"/>
                <a:cs typeface="Times New Roman"/>
              </a:rPr>
              <a:t>one</a:t>
            </a:r>
            <a:r>
              <a:rPr sz="3700" spc="120" dirty="0">
                <a:latin typeface="Times New Roman"/>
                <a:cs typeface="Times New Roman"/>
              </a:rPr>
              <a:t> </a:t>
            </a:r>
            <a:r>
              <a:rPr sz="3700" spc="-160" dirty="0">
                <a:latin typeface="Times New Roman"/>
                <a:cs typeface="Times New Roman"/>
              </a:rPr>
              <a:t>queue</a:t>
            </a:r>
            <a:endParaRPr sz="3700" dirty="0">
              <a:latin typeface="Times New Roman"/>
              <a:cs typeface="Times New Roman"/>
            </a:endParaRPr>
          </a:p>
          <a:p>
            <a:pPr marL="927100" lvl="1" indent="-457200">
              <a:lnSpc>
                <a:spcPct val="100000"/>
              </a:lnSpc>
              <a:spcBef>
                <a:spcPts val="540"/>
              </a:spcBef>
              <a:buClr>
                <a:srgbClr val="9B2C1F"/>
              </a:buClr>
              <a:buSzPct val="85294"/>
              <a:buFont typeface="Arial" panose="020B0604020202020204" pitchFamily="34" charset="0"/>
              <a:buChar char="•"/>
              <a:tabLst>
                <a:tab pos="796290" algn="l"/>
              </a:tabLst>
            </a:pPr>
            <a:r>
              <a:rPr sz="3400" b="1" spc="-60" dirty="0">
                <a:latin typeface="Times New Roman"/>
                <a:cs typeface="Times New Roman"/>
              </a:rPr>
              <a:t>Advantage: </a:t>
            </a:r>
            <a:r>
              <a:rPr sz="3400" spc="-270" dirty="0">
                <a:latin typeface="Times New Roman"/>
                <a:cs typeface="Times New Roman"/>
              </a:rPr>
              <a:t>Low </a:t>
            </a:r>
            <a:r>
              <a:rPr sz="3400" spc="-180" dirty="0">
                <a:latin typeface="Times New Roman"/>
                <a:cs typeface="Times New Roman"/>
              </a:rPr>
              <a:t>scheduling</a:t>
            </a:r>
            <a:r>
              <a:rPr sz="3400" spc="-65" dirty="0">
                <a:latin typeface="Times New Roman"/>
                <a:cs typeface="Times New Roman"/>
              </a:rPr>
              <a:t> </a:t>
            </a:r>
            <a:r>
              <a:rPr sz="3400" spc="-185" dirty="0">
                <a:latin typeface="Times New Roman"/>
                <a:cs typeface="Times New Roman"/>
              </a:rPr>
              <a:t>overhead</a:t>
            </a:r>
            <a:endParaRPr sz="3400" dirty="0">
              <a:latin typeface="Times New Roman"/>
              <a:cs typeface="Times New Roman"/>
            </a:endParaRPr>
          </a:p>
          <a:p>
            <a:pPr marL="927100" lvl="1" indent="-457200">
              <a:lnSpc>
                <a:spcPct val="100000"/>
              </a:lnSpc>
              <a:spcBef>
                <a:spcPts val="509"/>
              </a:spcBef>
              <a:buClr>
                <a:srgbClr val="9B2C1F"/>
              </a:buClr>
              <a:buSzPct val="85294"/>
              <a:buFont typeface="Arial" panose="020B0604020202020204" pitchFamily="34" charset="0"/>
              <a:buChar char="•"/>
              <a:tabLst>
                <a:tab pos="796290" algn="l"/>
                <a:tab pos="3540760" algn="l"/>
              </a:tabLst>
            </a:pPr>
            <a:r>
              <a:rPr sz="3400" b="1" spc="-50" dirty="0">
                <a:latin typeface="Times New Roman"/>
                <a:cs typeface="Times New Roman"/>
              </a:rPr>
              <a:t>Disadvantage:	</a:t>
            </a:r>
            <a:r>
              <a:rPr sz="3400" spc="-175" dirty="0">
                <a:latin typeface="Times New Roman"/>
                <a:cs typeface="Times New Roman"/>
              </a:rPr>
              <a:t>Inflexible</a:t>
            </a:r>
            <a:endParaRPr sz="34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9B2C1F"/>
              </a:buClr>
            </a:pPr>
            <a:endParaRPr sz="4600" dirty="0">
              <a:latin typeface="Times New Roman"/>
              <a:cs typeface="Times New Roman"/>
            </a:endParaRPr>
          </a:p>
          <a:p>
            <a:pPr marL="584200" indent="-571500">
              <a:lnSpc>
                <a:spcPct val="100000"/>
              </a:lnSpc>
              <a:buClr>
                <a:srgbClr val="D24717"/>
              </a:buClr>
              <a:buSzPct val="85135"/>
              <a:buFont typeface="Arial" panose="020B0604020202020204" pitchFamily="34" charset="0"/>
              <a:buChar char="•"/>
              <a:tabLst>
                <a:tab pos="403860" algn="l"/>
                <a:tab pos="404495" algn="l"/>
              </a:tabLst>
            </a:pPr>
            <a:r>
              <a:rPr sz="3700" spc="-180" dirty="0">
                <a:solidFill>
                  <a:srgbClr val="3366FF"/>
                </a:solidFill>
                <a:latin typeface="Times New Roman"/>
                <a:cs typeface="Times New Roman"/>
              </a:rPr>
              <a:t>Multilevel-feedback-queue </a:t>
            </a:r>
            <a:r>
              <a:rPr sz="3700" spc="-195" dirty="0">
                <a:latin typeface="Times New Roman"/>
                <a:cs typeface="Times New Roman"/>
              </a:rPr>
              <a:t>scheduling</a:t>
            </a:r>
            <a:r>
              <a:rPr sz="3700" spc="100" dirty="0">
                <a:latin typeface="Times New Roman"/>
                <a:cs typeface="Times New Roman"/>
              </a:rPr>
              <a:t> </a:t>
            </a:r>
            <a:r>
              <a:rPr sz="3700" spc="-160" dirty="0">
                <a:latin typeface="Times New Roman"/>
                <a:cs typeface="Times New Roman"/>
              </a:rPr>
              <a:t>algorithm</a:t>
            </a:r>
            <a:endParaRPr sz="3700" dirty="0">
              <a:latin typeface="Times New Roman"/>
              <a:cs typeface="Times New Roman"/>
            </a:endParaRPr>
          </a:p>
          <a:p>
            <a:pPr marL="927100" lvl="1" indent="-457200">
              <a:lnSpc>
                <a:spcPct val="100000"/>
              </a:lnSpc>
              <a:spcBef>
                <a:spcPts val="555"/>
              </a:spcBef>
              <a:buClr>
                <a:srgbClr val="9B2C1F"/>
              </a:buClr>
              <a:buSzPct val="85294"/>
              <a:buFont typeface="Arial" panose="020B0604020202020204" pitchFamily="34" charset="0"/>
              <a:buChar char="•"/>
              <a:tabLst>
                <a:tab pos="796290" algn="l"/>
              </a:tabLst>
            </a:pPr>
            <a:r>
              <a:rPr sz="3400" spc="-235" dirty="0">
                <a:solidFill>
                  <a:srgbClr val="3366FF"/>
                </a:solidFill>
                <a:latin typeface="Times New Roman"/>
                <a:cs typeface="Times New Roman"/>
              </a:rPr>
              <a:t>Allows </a:t>
            </a:r>
            <a:r>
              <a:rPr sz="3400" spc="-270" dirty="0">
                <a:solidFill>
                  <a:srgbClr val="3366FF"/>
                </a:solidFill>
                <a:latin typeface="Times New Roman"/>
                <a:cs typeface="Times New Roman"/>
              </a:rPr>
              <a:t>a </a:t>
            </a:r>
            <a:r>
              <a:rPr sz="3400" spc="-165" dirty="0">
                <a:solidFill>
                  <a:srgbClr val="3366FF"/>
                </a:solidFill>
                <a:latin typeface="Times New Roman"/>
                <a:cs typeface="Times New Roman"/>
              </a:rPr>
              <a:t>process </a:t>
            </a:r>
            <a:r>
              <a:rPr sz="3400" spc="-45" dirty="0">
                <a:solidFill>
                  <a:srgbClr val="3366FF"/>
                </a:solidFill>
                <a:latin typeface="Times New Roman"/>
                <a:cs typeface="Times New Roman"/>
              </a:rPr>
              <a:t>to </a:t>
            </a:r>
            <a:r>
              <a:rPr sz="3400" spc="-235" dirty="0">
                <a:solidFill>
                  <a:srgbClr val="3366FF"/>
                </a:solidFill>
                <a:latin typeface="Times New Roman"/>
                <a:cs typeface="Times New Roman"/>
              </a:rPr>
              <a:t>move </a:t>
            </a:r>
            <a:r>
              <a:rPr sz="3400" spc="-140" dirty="0">
                <a:solidFill>
                  <a:srgbClr val="3366FF"/>
                </a:solidFill>
                <a:latin typeface="Times New Roman"/>
                <a:cs typeface="Times New Roman"/>
              </a:rPr>
              <a:t>between </a:t>
            </a:r>
            <a:r>
              <a:rPr sz="3400" spc="-100" dirty="0">
                <a:solidFill>
                  <a:srgbClr val="3366FF"/>
                </a:solidFill>
                <a:latin typeface="Times New Roman"/>
                <a:cs typeface="Times New Roman"/>
              </a:rPr>
              <a:t>the </a:t>
            </a:r>
            <a:r>
              <a:rPr sz="3400" spc="-175" dirty="0">
                <a:solidFill>
                  <a:srgbClr val="3366FF"/>
                </a:solidFill>
                <a:latin typeface="Times New Roman"/>
                <a:cs typeface="Times New Roman"/>
              </a:rPr>
              <a:t>various</a:t>
            </a:r>
            <a:r>
              <a:rPr sz="3400" spc="425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3400" spc="-165" dirty="0">
                <a:solidFill>
                  <a:srgbClr val="3366FF"/>
                </a:solidFill>
                <a:latin typeface="Times New Roman"/>
                <a:cs typeface="Times New Roman"/>
              </a:rPr>
              <a:t>queues</a:t>
            </a:r>
            <a:endParaRPr sz="3400" dirty="0">
              <a:latin typeface="Times New Roman"/>
              <a:cs typeface="Times New Roman"/>
            </a:endParaRPr>
          </a:p>
          <a:p>
            <a:pPr marL="1318260" lvl="2" indent="-457200">
              <a:lnSpc>
                <a:spcPct val="100000"/>
              </a:lnSpc>
              <a:spcBef>
                <a:spcPts val="560"/>
              </a:spcBef>
              <a:buClr>
                <a:srgbClr val="E6B0AB"/>
              </a:buClr>
              <a:buSzPct val="84482"/>
              <a:buFont typeface="Arial" panose="020B0604020202020204" pitchFamily="34" charset="0"/>
              <a:buChar char="•"/>
              <a:tabLst>
                <a:tab pos="1187450" algn="l"/>
                <a:tab pos="1188085" algn="l"/>
              </a:tabLst>
            </a:pPr>
            <a:r>
              <a:rPr sz="2900" spc="-140" dirty="0">
                <a:latin typeface="Times New Roman"/>
                <a:cs typeface="Times New Roman"/>
              </a:rPr>
              <a:t>More</a:t>
            </a:r>
            <a:r>
              <a:rPr sz="2900" spc="-100" dirty="0">
                <a:latin typeface="Times New Roman"/>
                <a:cs typeface="Times New Roman"/>
              </a:rPr>
              <a:t> </a:t>
            </a:r>
            <a:r>
              <a:rPr sz="2900" spc="-145" dirty="0">
                <a:latin typeface="Times New Roman"/>
                <a:cs typeface="Times New Roman"/>
              </a:rPr>
              <a:t>flexible</a:t>
            </a:r>
            <a:endParaRPr sz="2900" dirty="0">
              <a:latin typeface="Times New Roman"/>
              <a:cs typeface="Times New Roman"/>
            </a:endParaRPr>
          </a:p>
          <a:p>
            <a:pPr marL="927100" lvl="1" indent="-457200">
              <a:lnSpc>
                <a:spcPct val="100000"/>
              </a:lnSpc>
              <a:spcBef>
                <a:spcPts val="439"/>
              </a:spcBef>
              <a:buClr>
                <a:srgbClr val="9B2C1F"/>
              </a:buClr>
              <a:buSzPct val="85294"/>
              <a:buFont typeface="Arial" panose="020B0604020202020204" pitchFamily="34" charset="0"/>
              <a:buChar char="•"/>
              <a:tabLst>
                <a:tab pos="796290" algn="l"/>
              </a:tabLst>
            </a:pPr>
            <a:r>
              <a:rPr sz="3400" b="1" spc="-75" dirty="0">
                <a:latin typeface="Times New Roman"/>
                <a:cs typeface="Times New Roman"/>
              </a:rPr>
              <a:t>Idea: </a:t>
            </a:r>
            <a:r>
              <a:rPr sz="3400" spc="-150" dirty="0">
                <a:latin typeface="Times New Roman"/>
                <a:cs typeface="Times New Roman"/>
              </a:rPr>
              <a:t>separate </a:t>
            </a:r>
            <a:r>
              <a:rPr sz="3400" spc="-170" dirty="0">
                <a:latin typeface="Times New Roman"/>
                <a:cs typeface="Times New Roman"/>
              </a:rPr>
              <a:t>processes </a:t>
            </a:r>
            <a:r>
              <a:rPr sz="3400" spc="-200" dirty="0">
                <a:latin typeface="Times New Roman"/>
                <a:cs typeface="Times New Roman"/>
              </a:rPr>
              <a:t>based </a:t>
            </a:r>
            <a:r>
              <a:rPr sz="3400" spc="-150" dirty="0">
                <a:latin typeface="Times New Roman"/>
                <a:cs typeface="Times New Roman"/>
              </a:rPr>
              <a:t>on </a:t>
            </a:r>
            <a:r>
              <a:rPr sz="3400" spc="-100" dirty="0">
                <a:latin typeface="Times New Roman"/>
                <a:cs typeface="Times New Roman"/>
              </a:rPr>
              <a:t>the </a:t>
            </a:r>
            <a:r>
              <a:rPr sz="3400" spc="-140" dirty="0">
                <a:latin typeface="Times New Roman"/>
                <a:cs typeface="Times New Roman"/>
              </a:rPr>
              <a:t>characteristics </a:t>
            </a:r>
            <a:r>
              <a:rPr sz="3400" spc="-200" dirty="0">
                <a:latin typeface="Times New Roman"/>
                <a:cs typeface="Times New Roman"/>
              </a:rPr>
              <a:t>of </a:t>
            </a:r>
            <a:r>
              <a:rPr sz="3400" spc="-90" dirty="0">
                <a:latin typeface="Times New Roman"/>
                <a:cs typeface="Times New Roman"/>
              </a:rPr>
              <a:t>their </a:t>
            </a:r>
            <a:r>
              <a:rPr sz="3400" spc="-195" dirty="0">
                <a:latin typeface="Times New Roman"/>
                <a:cs typeface="Times New Roman"/>
              </a:rPr>
              <a:t>CPU</a:t>
            </a:r>
            <a:r>
              <a:rPr sz="3400" spc="350" dirty="0">
                <a:latin typeface="Times New Roman"/>
                <a:cs typeface="Times New Roman"/>
              </a:rPr>
              <a:t> </a:t>
            </a:r>
            <a:r>
              <a:rPr sz="3400" spc="-150" dirty="0">
                <a:latin typeface="Times New Roman"/>
                <a:cs typeface="Times New Roman"/>
              </a:rPr>
              <a:t>bursts</a:t>
            </a:r>
            <a:endParaRPr sz="3400" dirty="0">
              <a:latin typeface="Times New Roman"/>
              <a:cs typeface="Times New Roman"/>
            </a:endParaRPr>
          </a:p>
          <a:p>
            <a:pPr marL="927100" lvl="1" indent="-457200">
              <a:lnSpc>
                <a:spcPct val="100000"/>
              </a:lnSpc>
              <a:spcBef>
                <a:spcPts val="500"/>
              </a:spcBef>
              <a:buClr>
                <a:srgbClr val="9B2C1F"/>
              </a:buClr>
              <a:buSzPct val="85294"/>
              <a:buFont typeface="Arial" panose="020B0604020202020204" pitchFamily="34" charset="0"/>
              <a:buChar char="•"/>
              <a:tabLst>
                <a:tab pos="796290" algn="l"/>
              </a:tabLst>
            </a:pPr>
            <a:r>
              <a:rPr sz="3400" spc="-254" dirty="0">
                <a:latin typeface="Times New Roman"/>
                <a:cs typeface="Times New Roman"/>
              </a:rPr>
              <a:t>If </a:t>
            </a:r>
            <a:r>
              <a:rPr sz="3400" spc="-270" dirty="0">
                <a:latin typeface="Times New Roman"/>
                <a:cs typeface="Times New Roman"/>
              </a:rPr>
              <a:t>a </a:t>
            </a:r>
            <a:r>
              <a:rPr sz="3400" spc="-165" dirty="0">
                <a:latin typeface="Times New Roman"/>
                <a:cs typeface="Times New Roman"/>
              </a:rPr>
              <a:t>process </a:t>
            </a:r>
            <a:r>
              <a:rPr sz="3400" spc="-200" dirty="0">
                <a:latin typeface="Times New Roman"/>
                <a:cs typeface="Times New Roman"/>
              </a:rPr>
              <a:t>uses </a:t>
            </a:r>
            <a:r>
              <a:rPr sz="3400" spc="-85" dirty="0">
                <a:latin typeface="Times New Roman"/>
                <a:cs typeface="Times New Roman"/>
              </a:rPr>
              <a:t>too </a:t>
            </a:r>
            <a:r>
              <a:rPr sz="3400" spc="-185" dirty="0">
                <a:latin typeface="Times New Roman"/>
                <a:cs typeface="Times New Roman"/>
              </a:rPr>
              <a:t>much </a:t>
            </a:r>
            <a:r>
              <a:rPr sz="3400" spc="-195" dirty="0">
                <a:latin typeface="Times New Roman"/>
                <a:cs typeface="Times New Roman"/>
              </a:rPr>
              <a:t>CPU </a:t>
            </a:r>
            <a:r>
              <a:rPr sz="3400" spc="-114" dirty="0">
                <a:latin typeface="Times New Roman"/>
                <a:cs typeface="Times New Roman"/>
              </a:rPr>
              <a:t>time </a:t>
            </a:r>
            <a:r>
              <a:rPr sz="3400" spc="345" dirty="0">
                <a:latin typeface="Times New Roman"/>
                <a:cs typeface="Times New Roman"/>
              </a:rPr>
              <a:t>=&gt; </a:t>
            </a:r>
            <a:r>
              <a:rPr sz="3400" spc="-220" dirty="0">
                <a:latin typeface="Times New Roman"/>
                <a:cs typeface="Times New Roman"/>
              </a:rPr>
              <a:t>moved </a:t>
            </a:r>
            <a:r>
              <a:rPr sz="3400" spc="-50" dirty="0">
                <a:latin typeface="Times New Roman"/>
                <a:cs typeface="Times New Roman"/>
              </a:rPr>
              <a:t>to </a:t>
            </a:r>
            <a:r>
              <a:rPr sz="3400" spc="-110" dirty="0">
                <a:latin typeface="Times New Roman"/>
                <a:cs typeface="Times New Roman"/>
              </a:rPr>
              <a:t>lower-priority</a:t>
            </a:r>
            <a:r>
              <a:rPr sz="3400" spc="-170" dirty="0">
                <a:latin typeface="Times New Roman"/>
                <a:cs typeface="Times New Roman"/>
              </a:rPr>
              <a:t> </a:t>
            </a:r>
            <a:r>
              <a:rPr sz="3400" spc="-225" dirty="0">
                <a:latin typeface="Times New Roman"/>
                <a:cs typeface="Times New Roman"/>
              </a:rPr>
              <a:t>queue</a:t>
            </a:r>
            <a:endParaRPr sz="3400" dirty="0">
              <a:latin typeface="Times New Roman"/>
              <a:cs typeface="Times New Roman"/>
            </a:endParaRPr>
          </a:p>
          <a:p>
            <a:pPr marL="1318260" lvl="2" indent="-457200">
              <a:lnSpc>
                <a:spcPct val="100000"/>
              </a:lnSpc>
              <a:spcBef>
                <a:spcPts val="560"/>
              </a:spcBef>
              <a:buClr>
                <a:srgbClr val="E6B0AB"/>
              </a:buClr>
              <a:buSzPct val="84482"/>
              <a:buFont typeface="Arial" panose="020B0604020202020204" pitchFamily="34" charset="0"/>
              <a:buChar char="•"/>
              <a:tabLst>
                <a:tab pos="1187450" algn="l"/>
                <a:tab pos="1188085" algn="l"/>
              </a:tabLst>
            </a:pPr>
            <a:r>
              <a:rPr sz="2900" spc="-190" dirty="0">
                <a:latin typeface="Times New Roman"/>
                <a:cs typeface="Times New Roman"/>
              </a:rPr>
              <a:t>Keeps </a:t>
            </a:r>
            <a:r>
              <a:rPr sz="2900" spc="-30" dirty="0">
                <a:latin typeface="Times New Roman"/>
                <a:cs typeface="Times New Roman"/>
              </a:rPr>
              <a:t>I/O-bound </a:t>
            </a:r>
            <a:r>
              <a:rPr sz="2900" spc="-160" dirty="0">
                <a:latin typeface="Times New Roman"/>
                <a:cs typeface="Times New Roman"/>
              </a:rPr>
              <a:t>and </a:t>
            </a:r>
            <a:r>
              <a:rPr sz="2900" spc="-114" dirty="0">
                <a:latin typeface="Times New Roman"/>
                <a:cs typeface="Times New Roman"/>
              </a:rPr>
              <a:t>interactive </a:t>
            </a:r>
            <a:r>
              <a:rPr sz="2900" spc="-145" dirty="0">
                <a:latin typeface="Times New Roman"/>
                <a:cs typeface="Times New Roman"/>
              </a:rPr>
              <a:t>processes </a:t>
            </a:r>
            <a:r>
              <a:rPr sz="2900" spc="-135" dirty="0">
                <a:latin typeface="Times New Roman"/>
                <a:cs typeface="Times New Roman"/>
              </a:rPr>
              <a:t>in </a:t>
            </a:r>
            <a:r>
              <a:rPr sz="2900" spc="-85" dirty="0">
                <a:latin typeface="Times New Roman"/>
                <a:cs typeface="Times New Roman"/>
              </a:rPr>
              <a:t>the </a:t>
            </a:r>
            <a:r>
              <a:rPr sz="2900" spc="-105" dirty="0">
                <a:latin typeface="Times New Roman"/>
                <a:cs typeface="Times New Roman"/>
              </a:rPr>
              <a:t>high-priority</a:t>
            </a:r>
            <a:r>
              <a:rPr sz="2900" spc="200" dirty="0">
                <a:latin typeface="Times New Roman"/>
                <a:cs typeface="Times New Roman"/>
              </a:rPr>
              <a:t> </a:t>
            </a:r>
            <a:r>
              <a:rPr sz="2900" spc="-125" dirty="0">
                <a:latin typeface="Times New Roman"/>
                <a:cs typeface="Times New Roman"/>
              </a:rPr>
              <a:t>queue</a:t>
            </a:r>
            <a:endParaRPr sz="2900" dirty="0">
              <a:latin typeface="Times New Roman"/>
              <a:cs typeface="Times New Roman"/>
            </a:endParaRPr>
          </a:p>
          <a:p>
            <a:pPr marL="927100" lvl="1" indent="-457200">
              <a:lnSpc>
                <a:spcPct val="100000"/>
              </a:lnSpc>
              <a:spcBef>
                <a:spcPts val="440"/>
              </a:spcBef>
              <a:buClr>
                <a:srgbClr val="9B2C1F"/>
              </a:buClr>
              <a:buSzPct val="85294"/>
              <a:buFont typeface="Arial" panose="020B0604020202020204" pitchFamily="34" charset="0"/>
              <a:buChar char="•"/>
              <a:tabLst>
                <a:tab pos="796290" algn="l"/>
              </a:tabLst>
            </a:pPr>
            <a:r>
              <a:rPr sz="3400" spc="-440" dirty="0">
                <a:latin typeface="Times New Roman"/>
                <a:cs typeface="Times New Roman"/>
              </a:rPr>
              <a:t>A </a:t>
            </a:r>
            <a:r>
              <a:rPr lang="en-IN" sz="3400" spc="-440" dirty="0" smtClean="0">
                <a:latin typeface="Times New Roman"/>
                <a:cs typeface="Times New Roman"/>
              </a:rPr>
              <a:t>  </a:t>
            </a:r>
            <a:r>
              <a:rPr sz="3400" spc="-165" dirty="0" smtClean="0">
                <a:latin typeface="Times New Roman"/>
                <a:cs typeface="Times New Roman"/>
              </a:rPr>
              <a:t>process </a:t>
            </a:r>
            <a:r>
              <a:rPr sz="3400" spc="-105" dirty="0">
                <a:latin typeface="Times New Roman"/>
                <a:cs typeface="Times New Roman"/>
              </a:rPr>
              <a:t>that </a:t>
            </a:r>
            <a:r>
              <a:rPr sz="3400" spc="-180" dirty="0">
                <a:latin typeface="Times New Roman"/>
                <a:cs typeface="Times New Roman"/>
              </a:rPr>
              <a:t>waits </a:t>
            </a:r>
            <a:r>
              <a:rPr sz="3400" spc="-85" dirty="0">
                <a:latin typeface="Times New Roman"/>
                <a:cs typeface="Times New Roman"/>
              </a:rPr>
              <a:t>too </a:t>
            </a:r>
            <a:r>
              <a:rPr sz="3400" spc="-180" dirty="0">
                <a:latin typeface="Times New Roman"/>
                <a:cs typeface="Times New Roman"/>
              </a:rPr>
              <a:t>long </a:t>
            </a:r>
            <a:r>
              <a:rPr sz="3400" spc="-210" dirty="0">
                <a:latin typeface="Times New Roman"/>
                <a:cs typeface="Times New Roman"/>
              </a:rPr>
              <a:t>can </a:t>
            </a:r>
            <a:r>
              <a:rPr sz="3400" spc="-160" dirty="0">
                <a:latin typeface="Times New Roman"/>
                <a:cs typeface="Times New Roman"/>
              </a:rPr>
              <a:t>be </a:t>
            </a:r>
            <a:r>
              <a:rPr sz="3400" spc="-220" dirty="0">
                <a:latin typeface="Times New Roman"/>
                <a:cs typeface="Times New Roman"/>
              </a:rPr>
              <a:t>moved </a:t>
            </a:r>
            <a:r>
              <a:rPr sz="3400" spc="-50" dirty="0">
                <a:latin typeface="Times New Roman"/>
                <a:cs typeface="Times New Roman"/>
              </a:rPr>
              <a:t>to </a:t>
            </a:r>
            <a:r>
              <a:rPr sz="3400" spc="-270" dirty="0">
                <a:latin typeface="Times New Roman"/>
                <a:cs typeface="Times New Roman"/>
              </a:rPr>
              <a:t>a </a:t>
            </a:r>
            <a:r>
              <a:rPr sz="3400" spc="-165" dirty="0">
                <a:latin typeface="Times New Roman"/>
                <a:cs typeface="Times New Roman"/>
              </a:rPr>
              <a:t>higher </a:t>
            </a:r>
            <a:r>
              <a:rPr sz="3400" spc="-85" dirty="0">
                <a:latin typeface="Times New Roman"/>
                <a:cs typeface="Times New Roman"/>
              </a:rPr>
              <a:t>priority</a:t>
            </a:r>
            <a:r>
              <a:rPr sz="3400" spc="125" dirty="0">
                <a:latin typeface="Times New Roman"/>
                <a:cs typeface="Times New Roman"/>
              </a:rPr>
              <a:t> </a:t>
            </a:r>
            <a:r>
              <a:rPr sz="3400" spc="-150" dirty="0">
                <a:latin typeface="Times New Roman"/>
                <a:cs typeface="Times New Roman"/>
              </a:rPr>
              <a:t>queue</a:t>
            </a:r>
            <a:endParaRPr sz="3400" dirty="0">
              <a:latin typeface="Times New Roman"/>
              <a:cs typeface="Times New Roman"/>
            </a:endParaRPr>
          </a:p>
          <a:p>
            <a:pPr marL="1318260" lvl="2" indent="-457200">
              <a:lnSpc>
                <a:spcPct val="100000"/>
              </a:lnSpc>
              <a:spcBef>
                <a:spcPts val="570"/>
              </a:spcBef>
              <a:buClr>
                <a:srgbClr val="E6B0AB"/>
              </a:buClr>
              <a:buSzPct val="84482"/>
              <a:buFont typeface="Arial" panose="020B0604020202020204" pitchFamily="34" charset="0"/>
              <a:buChar char="•"/>
              <a:tabLst>
                <a:tab pos="1187450" algn="l"/>
                <a:tab pos="1188085" algn="l"/>
              </a:tabLst>
            </a:pPr>
            <a:r>
              <a:rPr sz="2900" spc="-170" dirty="0">
                <a:latin typeface="Times New Roman"/>
                <a:cs typeface="Times New Roman"/>
              </a:rPr>
              <a:t>This </a:t>
            </a:r>
            <a:r>
              <a:rPr sz="2900" spc="-100" dirty="0">
                <a:latin typeface="Times New Roman"/>
                <a:cs typeface="Times New Roman"/>
              </a:rPr>
              <a:t>form </a:t>
            </a:r>
            <a:r>
              <a:rPr sz="2900" spc="-170" dirty="0">
                <a:latin typeface="Times New Roman"/>
                <a:cs typeface="Times New Roman"/>
              </a:rPr>
              <a:t>of </a:t>
            </a:r>
            <a:r>
              <a:rPr sz="2900" spc="-185" dirty="0">
                <a:solidFill>
                  <a:srgbClr val="3366FF"/>
                </a:solidFill>
                <a:latin typeface="Times New Roman"/>
                <a:cs typeface="Times New Roman"/>
              </a:rPr>
              <a:t>aging </a:t>
            </a:r>
            <a:r>
              <a:rPr sz="2900" spc="-175" dirty="0">
                <a:latin typeface="Times New Roman"/>
                <a:cs typeface="Times New Roman"/>
              </a:rPr>
              <a:t>can </a:t>
            </a:r>
            <a:r>
              <a:rPr sz="2900" spc="-110" dirty="0">
                <a:latin typeface="Times New Roman"/>
                <a:cs typeface="Times New Roman"/>
              </a:rPr>
              <a:t>prevent</a:t>
            </a:r>
            <a:r>
              <a:rPr sz="2900" spc="310" dirty="0">
                <a:latin typeface="Times New Roman"/>
                <a:cs typeface="Times New Roman"/>
              </a:rPr>
              <a:t> </a:t>
            </a:r>
            <a:r>
              <a:rPr sz="2900" spc="-114" dirty="0">
                <a:latin typeface="Times New Roman"/>
                <a:cs typeface="Times New Roman"/>
              </a:rPr>
              <a:t>starvation</a:t>
            </a:r>
            <a:endParaRPr sz="29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6079" y="8435051"/>
            <a:ext cx="353060" cy="314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35"/>
              </a:lnSpc>
            </a:pPr>
            <a:fld id="{81D60167-4931-47E6-BA6A-407CBD079E47}" type="slidenum">
              <a:rPr sz="2000" spc="125" dirty="0">
                <a:solidFill>
                  <a:srgbClr val="FFFFFF"/>
                </a:solidFill>
                <a:latin typeface="Trebuchet MS"/>
                <a:cs typeface="Trebuchet MS"/>
              </a:rPr>
              <a:t>72</a:t>
            </a:fld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1" y="51942"/>
            <a:ext cx="12969824" cy="7200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Algorithm - </a:t>
            </a:r>
            <a:r>
              <a:rPr sz="4600" b="1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Multilevel </a:t>
            </a:r>
            <a:r>
              <a:rPr sz="46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  <a:r>
              <a:rPr sz="4600" b="1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600" b="1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endParaRPr sz="4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600" y="1062354"/>
            <a:ext cx="12801599" cy="6960239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584200" marR="865505" indent="-571500">
              <a:lnSpc>
                <a:spcPts val="4000"/>
              </a:lnSpc>
              <a:spcBef>
                <a:spcPts val="595"/>
              </a:spcBef>
              <a:buClr>
                <a:srgbClr val="D24717"/>
              </a:buClr>
              <a:buSzPct val="85135"/>
              <a:buFont typeface="Arial" panose="020B0604020202020204" pitchFamily="34" charset="0"/>
              <a:buChar char="•"/>
              <a:tabLst>
                <a:tab pos="403860" algn="l"/>
                <a:tab pos="404495" algn="l"/>
              </a:tabLst>
            </a:pPr>
            <a:r>
              <a:rPr sz="3700" spc="-180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Multilevel-feedback-queue </a:t>
            </a:r>
            <a:r>
              <a:rPr sz="37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scheduler </a:t>
            </a:r>
            <a:r>
              <a:rPr sz="37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 </a:t>
            </a:r>
            <a:r>
              <a:rPr sz="3700" spc="-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37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7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</a:t>
            </a:r>
            <a:r>
              <a:rPr sz="3700" spc="-204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00" spc="-120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r>
              <a:rPr sz="37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3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7100" lvl="1" indent="-457200">
              <a:lnSpc>
                <a:spcPct val="100000"/>
              </a:lnSpc>
              <a:spcBef>
                <a:spcPts val="55"/>
              </a:spcBef>
              <a:buClr>
                <a:srgbClr val="9B2C1F"/>
              </a:buClr>
              <a:buSzPct val="85294"/>
              <a:buFont typeface="Arial" panose="020B0604020202020204" pitchFamily="34" charset="0"/>
              <a:buChar char="•"/>
              <a:tabLst>
                <a:tab pos="796290" algn="l"/>
              </a:tabLst>
            </a:pPr>
            <a:r>
              <a:rPr sz="34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sz="34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queues</a:t>
            </a:r>
            <a:endParaRPr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7100" lvl="1" indent="-457200">
              <a:lnSpc>
                <a:spcPct val="100000"/>
              </a:lnSpc>
              <a:spcBef>
                <a:spcPts val="95"/>
              </a:spcBef>
              <a:buClr>
                <a:srgbClr val="9B2C1F"/>
              </a:buClr>
              <a:buSzPct val="85294"/>
              <a:buFont typeface="Arial" panose="020B0604020202020204" pitchFamily="34" charset="0"/>
              <a:buChar char="•"/>
              <a:tabLst>
                <a:tab pos="796290" algn="l"/>
              </a:tabLst>
            </a:pPr>
            <a:r>
              <a:rPr sz="34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</a:t>
            </a:r>
            <a:r>
              <a:rPr sz="34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</a:t>
            </a:r>
            <a:r>
              <a:rPr sz="3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34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3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endParaRPr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7100" lvl="1" indent="-457200">
              <a:lnSpc>
                <a:spcPct val="100000"/>
              </a:lnSpc>
              <a:spcBef>
                <a:spcPts val="100"/>
              </a:spcBef>
              <a:buClr>
                <a:srgbClr val="9B2C1F"/>
              </a:buClr>
              <a:buSzPct val="85294"/>
              <a:buFont typeface="Arial" panose="020B0604020202020204" pitchFamily="34" charset="0"/>
              <a:buChar char="•"/>
              <a:tabLst>
                <a:tab pos="796290" algn="l"/>
              </a:tabLst>
            </a:pPr>
            <a:r>
              <a:rPr sz="34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</a:t>
            </a:r>
            <a:r>
              <a:rPr sz="34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3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3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</a:t>
            </a:r>
            <a:r>
              <a:rPr sz="34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sz="3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34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upgrade </a:t>
            </a:r>
            <a:r>
              <a:rPr sz="3400" spc="-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4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endParaRPr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7100" lvl="1" indent="-457200">
              <a:lnSpc>
                <a:spcPct val="100000"/>
              </a:lnSpc>
              <a:spcBef>
                <a:spcPts val="85"/>
              </a:spcBef>
              <a:buClr>
                <a:srgbClr val="9B2C1F"/>
              </a:buClr>
              <a:buSzPct val="85294"/>
              <a:buFont typeface="Arial" panose="020B0604020202020204" pitchFamily="34" charset="0"/>
              <a:buChar char="•"/>
              <a:tabLst>
                <a:tab pos="796290" algn="l"/>
              </a:tabLst>
            </a:pPr>
            <a:r>
              <a:rPr sz="34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</a:t>
            </a:r>
            <a:r>
              <a:rPr sz="34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3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3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</a:t>
            </a:r>
            <a:r>
              <a:rPr sz="34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sz="3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3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demote </a:t>
            </a:r>
            <a:r>
              <a:rPr sz="3400" spc="-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endParaRPr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7100" marR="5080" lvl="1" indent="-457200">
              <a:lnSpc>
                <a:spcPts val="3670"/>
              </a:lnSpc>
              <a:spcBef>
                <a:spcPts val="560"/>
              </a:spcBef>
              <a:buClr>
                <a:srgbClr val="9B2C1F"/>
              </a:buClr>
              <a:buSzPct val="85294"/>
              <a:buFont typeface="Arial" panose="020B0604020202020204" pitchFamily="34" charset="0"/>
              <a:buChar char="•"/>
              <a:tabLst>
                <a:tab pos="796290" algn="l"/>
              </a:tabLst>
            </a:pPr>
            <a:r>
              <a:rPr sz="34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</a:t>
            </a:r>
            <a:r>
              <a:rPr sz="34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3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3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</a:t>
            </a:r>
            <a:r>
              <a:rPr sz="34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sz="34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 </a:t>
            </a:r>
            <a:r>
              <a:rPr sz="3400" spc="-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34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sz="34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sz="3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</a:t>
            </a:r>
            <a:r>
              <a:rPr sz="34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sz="34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 </a:t>
            </a:r>
            <a:r>
              <a:rPr sz="34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needs</a:t>
            </a:r>
            <a:r>
              <a:rPr sz="3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endParaRPr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84200" indent="-571500">
              <a:lnSpc>
                <a:spcPct val="100000"/>
              </a:lnSpc>
              <a:spcBef>
                <a:spcPts val="275"/>
              </a:spcBef>
              <a:buClr>
                <a:srgbClr val="D24717"/>
              </a:buClr>
              <a:buSzPct val="85135"/>
              <a:buFont typeface="Arial" panose="020B0604020202020204" pitchFamily="34" charset="0"/>
              <a:buChar char="•"/>
              <a:tabLst>
                <a:tab pos="403860" algn="l"/>
                <a:tab pos="404495" algn="l"/>
              </a:tabLst>
            </a:pPr>
            <a:r>
              <a:rPr sz="3700" spc="-180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Multilevel-feedback-queue</a:t>
            </a:r>
            <a:r>
              <a:rPr sz="3700" spc="-30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scheduler</a:t>
            </a:r>
            <a:endParaRPr sz="3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7100" lvl="1" indent="-457200">
              <a:lnSpc>
                <a:spcPct val="100000"/>
              </a:lnSpc>
              <a:spcBef>
                <a:spcPts val="120"/>
              </a:spcBef>
              <a:buClr>
                <a:srgbClr val="9B2C1F"/>
              </a:buClr>
              <a:buSzPct val="85294"/>
              <a:buFont typeface="Arial" panose="020B0604020202020204" pitchFamily="34" charset="0"/>
              <a:buChar char="•"/>
              <a:tabLst>
                <a:tab pos="796290" algn="l"/>
              </a:tabLst>
            </a:pPr>
            <a:r>
              <a:rPr sz="34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sz="34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</a:t>
            </a:r>
            <a:r>
              <a:rPr sz="34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CPU-scheduling</a:t>
            </a:r>
            <a:r>
              <a:rPr sz="3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7100" lvl="1" indent="-457200">
              <a:lnSpc>
                <a:spcPct val="100000"/>
              </a:lnSpc>
              <a:spcBef>
                <a:spcPts val="95"/>
              </a:spcBef>
              <a:buClr>
                <a:srgbClr val="9B2C1F"/>
              </a:buClr>
              <a:buSzPct val="85294"/>
              <a:buFont typeface="Arial" panose="020B0604020202020204" pitchFamily="34" charset="0"/>
              <a:buChar char="•"/>
              <a:tabLst>
                <a:tab pos="796290" algn="l"/>
              </a:tabLst>
            </a:pPr>
            <a:r>
              <a:rPr sz="3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34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34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34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configured </a:t>
            </a:r>
            <a:r>
              <a:rPr sz="3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34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 </a:t>
            </a:r>
            <a:r>
              <a:rPr sz="3400" spc="-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34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</a:t>
            </a:r>
            <a:r>
              <a:rPr sz="34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sz="3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</a:t>
            </a:r>
            <a:r>
              <a:rPr sz="34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endParaRPr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7100" lvl="1" indent="-457200">
              <a:lnSpc>
                <a:spcPct val="100000"/>
              </a:lnSpc>
              <a:spcBef>
                <a:spcPts val="100"/>
              </a:spcBef>
              <a:buClr>
                <a:srgbClr val="9B2C1F"/>
              </a:buClr>
              <a:buSzPct val="85294"/>
              <a:buFont typeface="Arial" panose="020B0604020202020204" pitchFamily="34" charset="0"/>
              <a:buChar char="•"/>
              <a:tabLst>
                <a:tab pos="796290" algn="l"/>
              </a:tabLst>
            </a:pPr>
            <a:r>
              <a:rPr sz="34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Unfortunately, </a:t>
            </a:r>
            <a:r>
              <a:rPr sz="3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34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34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</a:t>
            </a:r>
            <a:r>
              <a:rPr sz="3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4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sz="34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  <a:r>
              <a:rPr sz="3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3960" indent="-34290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  <a:tabLst>
                <a:tab pos="1187450" algn="l"/>
              </a:tabLst>
            </a:pPr>
            <a:r>
              <a:rPr sz="2900" spc="-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sz="29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 </a:t>
            </a:r>
            <a:r>
              <a:rPr sz="29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9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needed </a:t>
            </a:r>
            <a:r>
              <a:rPr sz="29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9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sz="29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</a:t>
            </a:r>
            <a:r>
              <a:rPr sz="29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9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sz="29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900" spc="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9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endParaRPr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6079" y="8435051"/>
            <a:ext cx="353060" cy="314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35"/>
              </a:lnSpc>
            </a:pPr>
            <a:fld id="{81D60167-4931-47E6-BA6A-407CBD079E47}" type="slidenum">
              <a:rPr sz="2000" spc="125" dirty="0">
                <a:solidFill>
                  <a:srgbClr val="FFFFFF"/>
                </a:solidFill>
                <a:latin typeface="Trebuchet MS"/>
                <a:cs typeface="Trebuchet MS"/>
              </a:rPr>
              <a:t>73</a:t>
            </a:fld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3859" y="0"/>
            <a:ext cx="9182912" cy="7976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/>
              <a:t>Scheduling</a:t>
            </a:r>
            <a:r>
              <a:rPr b="1" spc="-30" dirty="0"/>
              <a:t> </a:t>
            </a:r>
            <a:r>
              <a:rPr b="1" spc="-5" dirty="0"/>
              <a:t>Evaluation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6079" y="927841"/>
            <a:ext cx="13329920" cy="424307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690"/>
              </a:spcBef>
              <a:buClr>
                <a:srgbClr val="D24717"/>
              </a:buClr>
              <a:buSzPct val="85135"/>
              <a:buFont typeface="Arial"/>
              <a:buChar char="•"/>
              <a:tabLst>
                <a:tab pos="583565" algn="l"/>
                <a:tab pos="584835" algn="l"/>
              </a:tabLst>
            </a:pPr>
            <a:r>
              <a:rPr sz="3700" spc="-229" dirty="0">
                <a:latin typeface="Times New Roman"/>
                <a:cs typeface="Times New Roman"/>
              </a:rPr>
              <a:t>How </a:t>
            </a:r>
            <a:r>
              <a:rPr sz="3700" spc="-55" dirty="0">
                <a:latin typeface="Times New Roman"/>
                <a:cs typeface="Times New Roman"/>
              </a:rPr>
              <a:t>to </a:t>
            </a:r>
            <a:r>
              <a:rPr sz="3700" spc="-150" dirty="0">
                <a:latin typeface="Times New Roman"/>
                <a:cs typeface="Times New Roman"/>
              </a:rPr>
              <a:t>select </a:t>
            </a:r>
            <a:r>
              <a:rPr sz="3700" spc="-190" dirty="0">
                <a:latin typeface="Times New Roman"/>
                <a:cs typeface="Times New Roman"/>
              </a:rPr>
              <a:t>CPU-scheduling </a:t>
            </a:r>
            <a:r>
              <a:rPr sz="3700" spc="-160" dirty="0">
                <a:latin typeface="Times New Roman"/>
                <a:cs typeface="Times New Roman"/>
              </a:rPr>
              <a:t>algorithm </a:t>
            </a:r>
            <a:r>
              <a:rPr sz="3700" spc="-130" dirty="0">
                <a:latin typeface="Times New Roman"/>
                <a:cs typeface="Times New Roman"/>
              </a:rPr>
              <a:t>for </a:t>
            </a:r>
            <a:r>
              <a:rPr sz="3700" spc="-229" dirty="0">
                <a:latin typeface="Times New Roman"/>
                <a:cs typeface="Times New Roman"/>
              </a:rPr>
              <a:t>an</a:t>
            </a:r>
            <a:r>
              <a:rPr sz="3700" spc="420" dirty="0">
                <a:latin typeface="Times New Roman"/>
                <a:cs typeface="Times New Roman"/>
              </a:rPr>
              <a:t> </a:t>
            </a:r>
            <a:r>
              <a:rPr sz="3700" spc="-330" dirty="0">
                <a:latin typeface="Times New Roman"/>
                <a:cs typeface="Times New Roman"/>
              </a:rPr>
              <a:t>OS?</a:t>
            </a:r>
            <a:endParaRPr sz="3700" dirty="0">
              <a:latin typeface="Times New Roman"/>
              <a:cs typeface="Times New Roman"/>
            </a:endParaRPr>
          </a:p>
          <a:p>
            <a:pPr marL="927100" lvl="1" indent="-457200">
              <a:lnSpc>
                <a:spcPct val="100000"/>
              </a:lnSpc>
              <a:spcBef>
                <a:spcPts val="540"/>
              </a:spcBef>
              <a:buClr>
                <a:srgbClr val="9B2C1F"/>
              </a:buClr>
              <a:buSzPct val="85294"/>
              <a:buFont typeface="Arial"/>
              <a:buChar char="•"/>
              <a:tabLst>
                <a:tab pos="926465" algn="l"/>
                <a:tab pos="927735" algn="l"/>
              </a:tabLst>
            </a:pPr>
            <a:r>
              <a:rPr sz="3400" spc="-105" dirty="0">
                <a:latin typeface="Times New Roman"/>
                <a:cs typeface="Times New Roman"/>
              </a:rPr>
              <a:t>Determine </a:t>
            </a:r>
            <a:r>
              <a:rPr sz="3400" spc="-60" dirty="0">
                <a:solidFill>
                  <a:srgbClr val="3366FF"/>
                </a:solidFill>
                <a:latin typeface="Times New Roman"/>
                <a:cs typeface="Times New Roman"/>
              </a:rPr>
              <a:t>criteria</a:t>
            </a:r>
            <a:r>
              <a:rPr sz="3400" spc="-60" dirty="0">
                <a:latin typeface="Times New Roman"/>
                <a:cs typeface="Times New Roman"/>
              </a:rPr>
              <a:t>, </a:t>
            </a:r>
            <a:r>
              <a:rPr sz="3400" spc="-110" dirty="0">
                <a:latin typeface="Times New Roman"/>
                <a:cs typeface="Times New Roman"/>
              </a:rPr>
              <a:t>then </a:t>
            </a:r>
            <a:r>
              <a:rPr sz="3400" spc="-185" dirty="0">
                <a:latin typeface="Times New Roman"/>
                <a:cs typeface="Times New Roman"/>
              </a:rPr>
              <a:t>evaluate</a:t>
            </a:r>
            <a:r>
              <a:rPr sz="3400" spc="-250" dirty="0">
                <a:latin typeface="Times New Roman"/>
                <a:cs typeface="Times New Roman"/>
              </a:rPr>
              <a:t> </a:t>
            </a:r>
            <a:r>
              <a:rPr sz="3400" spc="-155" dirty="0">
                <a:latin typeface="Times New Roman"/>
                <a:cs typeface="Times New Roman"/>
              </a:rPr>
              <a:t>algorithms</a:t>
            </a:r>
            <a:endParaRPr sz="3400" dirty="0">
              <a:latin typeface="Times New Roman"/>
              <a:cs typeface="Times New Roman"/>
            </a:endParaRPr>
          </a:p>
          <a:p>
            <a:pPr marL="584200" indent="-571500">
              <a:lnSpc>
                <a:spcPct val="100000"/>
              </a:lnSpc>
              <a:spcBef>
                <a:spcPts val="755"/>
              </a:spcBef>
              <a:buClr>
                <a:srgbClr val="D24717"/>
              </a:buClr>
              <a:buSzPct val="85135"/>
              <a:buFont typeface="Arial"/>
              <a:buChar char="•"/>
              <a:tabLst>
                <a:tab pos="583565" algn="l"/>
                <a:tab pos="584835" algn="l"/>
              </a:tabLst>
            </a:pPr>
            <a:r>
              <a:rPr sz="3700" spc="-215" dirty="0">
                <a:latin typeface="Times New Roman"/>
                <a:cs typeface="Times New Roman"/>
              </a:rPr>
              <a:t>Evaluation</a:t>
            </a:r>
            <a:r>
              <a:rPr sz="3700" spc="-55" dirty="0">
                <a:latin typeface="Times New Roman"/>
                <a:cs typeface="Times New Roman"/>
              </a:rPr>
              <a:t> </a:t>
            </a:r>
            <a:r>
              <a:rPr sz="3700" spc="-195" dirty="0">
                <a:latin typeface="Times New Roman"/>
                <a:cs typeface="Times New Roman"/>
              </a:rPr>
              <a:t>Methods</a:t>
            </a:r>
            <a:endParaRPr sz="3700" dirty="0">
              <a:latin typeface="Times New Roman"/>
              <a:cs typeface="Times New Roman"/>
            </a:endParaRPr>
          </a:p>
          <a:p>
            <a:pPr marL="927100" lvl="1" indent="-457200">
              <a:lnSpc>
                <a:spcPct val="100000"/>
              </a:lnSpc>
              <a:spcBef>
                <a:spcPts val="540"/>
              </a:spcBef>
              <a:buClr>
                <a:srgbClr val="9B2C1F"/>
              </a:buClr>
              <a:buSzPct val="85294"/>
              <a:buFont typeface="Arial"/>
              <a:buChar char="•"/>
              <a:tabLst>
                <a:tab pos="926465" algn="l"/>
                <a:tab pos="927735" algn="l"/>
              </a:tabLst>
            </a:pPr>
            <a:r>
              <a:rPr sz="3400" spc="-120" dirty="0">
                <a:latin typeface="Times New Roman"/>
                <a:cs typeface="Times New Roman"/>
              </a:rPr>
              <a:t>Deterministic</a:t>
            </a:r>
            <a:r>
              <a:rPr sz="3400" spc="-125" dirty="0">
                <a:latin typeface="Times New Roman"/>
                <a:cs typeface="Times New Roman"/>
              </a:rPr>
              <a:t> </a:t>
            </a:r>
            <a:r>
              <a:rPr sz="3400" spc="-170" dirty="0">
                <a:latin typeface="Times New Roman"/>
                <a:cs typeface="Times New Roman"/>
              </a:rPr>
              <a:t>modeling</a:t>
            </a:r>
            <a:endParaRPr sz="3400" dirty="0">
              <a:latin typeface="Times New Roman"/>
              <a:cs typeface="Times New Roman"/>
            </a:endParaRPr>
          </a:p>
          <a:p>
            <a:pPr marL="927100" lvl="1" indent="-457200">
              <a:lnSpc>
                <a:spcPct val="100000"/>
              </a:lnSpc>
              <a:spcBef>
                <a:spcPts val="509"/>
              </a:spcBef>
              <a:buClr>
                <a:srgbClr val="9B2C1F"/>
              </a:buClr>
              <a:buSzPct val="85294"/>
              <a:buFont typeface="Arial"/>
              <a:buChar char="•"/>
              <a:tabLst>
                <a:tab pos="926465" algn="l"/>
                <a:tab pos="927735" algn="l"/>
              </a:tabLst>
            </a:pPr>
            <a:r>
              <a:rPr sz="3400" spc="-150" dirty="0">
                <a:latin typeface="Times New Roman"/>
                <a:cs typeface="Times New Roman"/>
              </a:rPr>
              <a:t>Queuing</a:t>
            </a:r>
            <a:r>
              <a:rPr sz="3400" spc="-95" dirty="0">
                <a:latin typeface="Times New Roman"/>
                <a:cs typeface="Times New Roman"/>
              </a:rPr>
              <a:t> </a:t>
            </a:r>
            <a:r>
              <a:rPr sz="3400" spc="-175" dirty="0">
                <a:latin typeface="Times New Roman"/>
                <a:cs typeface="Times New Roman"/>
              </a:rPr>
              <a:t>models</a:t>
            </a:r>
            <a:endParaRPr sz="3400" dirty="0">
              <a:latin typeface="Times New Roman"/>
              <a:cs typeface="Times New Roman"/>
            </a:endParaRPr>
          </a:p>
          <a:p>
            <a:pPr marL="927100" lvl="1" indent="-457200">
              <a:lnSpc>
                <a:spcPct val="100000"/>
              </a:lnSpc>
              <a:spcBef>
                <a:spcPts val="500"/>
              </a:spcBef>
              <a:buClr>
                <a:srgbClr val="9B2C1F"/>
              </a:buClr>
              <a:buSzPct val="85294"/>
              <a:buFont typeface="Arial"/>
              <a:buChar char="•"/>
              <a:tabLst>
                <a:tab pos="926465" algn="l"/>
                <a:tab pos="927735" algn="l"/>
              </a:tabLst>
            </a:pPr>
            <a:r>
              <a:rPr sz="3400" spc="-195" dirty="0">
                <a:latin typeface="Times New Roman"/>
                <a:cs typeface="Times New Roman"/>
              </a:rPr>
              <a:t>Simulations</a:t>
            </a:r>
            <a:endParaRPr sz="3400" dirty="0">
              <a:latin typeface="Times New Roman"/>
              <a:cs typeface="Times New Roman"/>
            </a:endParaRPr>
          </a:p>
          <a:p>
            <a:pPr marL="927100" lvl="1" indent="-457200">
              <a:lnSpc>
                <a:spcPct val="100000"/>
              </a:lnSpc>
              <a:spcBef>
                <a:spcPts val="495"/>
              </a:spcBef>
              <a:buClr>
                <a:srgbClr val="9B2C1F"/>
              </a:buClr>
              <a:buSzPct val="85294"/>
              <a:buFont typeface="Arial"/>
              <a:buChar char="•"/>
              <a:tabLst>
                <a:tab pos="926465" algn="l"/>
                <a:tab pos="927735" algn="l"/>
              </a:tabLst>
            </a:pPr>
            <a:r>
              <a:rPr sz="3400" spc="-145" dirty="0">
                <a:latin typeface="Times New Roman"/>
                <a:cs typeface="Times New Roman"/>
              </a:rPr>
              <a:t>Implementation</a:t>
            </a:r>
            <a:endParaRPr sz="3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6079" y="8435051"/>
            <a:ext cx="353060" cy="314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35"/>
              </a:lnSpc>
            </a:pPr>
            <a:fld id="{81D60167-4931-47E6-BA6A-407CBD079E47}" type="slidenum">
              <a:rPr sz="2000" spc="125" dirty="0">
                <a:solidFill>
                  <a:srgbClr val="FFFFFF"/>
                </a:solidFill>
                <a:latin typeface="Trebuchet MS"/>
                <a:cs typeface="Trebuchet MS"/>
              </a:rPr>
              <a:t>74</a:t>
            </a:fld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13411200" cy="7976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600" dirty="0" smtClean="0">
                <a:latin typeface="Trebuchet MS"/>
                <a:cs typeface="Trebuchet MS"/>
              </a:rPr>
              <a:t> </a:t>
            </a:r>
            <a:r>
              <a:rPr b="1" spc="-25" dirty="0">
                <a:solidFill>
                  <a:srgbClr val="6F2F9F"/>
                </a:solidFill>
                <a:latin typeface="Trebuchet MS"/>
                <a:cs typeface="Trebuchet MS"/>
              </a:rPr>
              <a:t>Process</a:t>
            </a:r>
            <a:r>
              <a:rPr b="1" spc="-41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b="1" spc="-215" dirty="0">
                <a:solidFill>
                  <a:srgbClr val="6F2F9F"/>
                </a:solidFill>
                <a:latin typeface="Trebuchet MS"/>
                <a:cs typeface="Trebuchet MS"/>
              </a:rPr>
              <a:t>Control  </a:t>
            </a:r>
            <a:r>
              <a:rPr b="1" spc="-85" dirty="0">
                <a:solidFill>
                  <a:srgbClr val="6F2F9F"/>
                </a:solidFill>
                <a:latin typeface="Trebuchet MS"/>
                <a:cs typeface="Trebuchet MS"/>
              </a:rPr>
              <a:t>Block</a:t>
            </a:r>
            <a:r>
              <a:rPr b="1" spc="-27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b="1" spc="-135" dirty="0">
                <a:solidFill>
                  <a:srgbClr val="6F2F9F"/>
                </a:solidFill>
                <a:latin typeface="Trebuchet MS"/>
                <a:cs typeface="Trebuchet MS"/>
              </a:rPr>
              <a:t>(PCB)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4800" y="2063623"/>
            <a:ext cx="9296400" cy="60144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505"/>
              </a:lnSpc>
              <a:spcBef>
                <a:spcPts val="100"/>
              </a:spcBef>
            </a:pPr>
            <a:r>
              <a:rPr sz="3800" spc="-160" dirty="0">
                <a:latin typeface="Times New Roman"/>
                <a:cs typeface="Times New Roman"/>
              </a:rPr>
              <a:t>Information </a:t>
            </a:r>
            <a:r>
              <a:rPr sz="3800" spc="-204" dirty="0">
                <a:latin typeface="Times New Roman"/>
                <a:cs typeface="Times New Roman"/>
              </a:rPr>
              <a:t>associated </a:t>
            </a:r>
            <a:r>
              <a:rPr sz="3800" spc="-145" dirty="0">
                <a:latin typeface="Times New Roman"/>
                <a:cs typeface="Times New Roman"/>
              </a:rPr>
              <a:t>with </a:t>
            </a:r>
            <a:r>
              <a:rPr sz="3800" spc="-210" dirty="0">
                <a:latin typeface="Times New Roman"/>
                <a:cs typeface="Times New Roman"/>
              </a:rPr>
              <a:t>each</a:t>
            </a:r>
            <a:r>
              <a:rPr sz="3800" spc="55" dirty="0">
                <a:latin typeface="Times New Roman"/>
                <a:cs typeface="Times New Roman"/>
              </a:rPr>
              <a:t> </a:t>
            </a:r>
            <a:r>
              <a:rPr sz="3800" spc="-180" dirty="0">
                <a:latin typeface="Times New Roman"/>
                <a:cs typeface="Times New Roman"/>
              </a:rPr>
              <a:t>process</a:t>
            </a:r>
            <a:endParaRPr sz="3800" dirty="0">
              <a:latin typeface="Times New Roman"/>
              <a:cs typeface="Times New Roman"/>
            </a:endParaRPr>
          </a:p>
          <a:p>
            <a:pPr marL="584200" indent="-571500">
              <a:lnSpc>
                <a:spcPts val="4445"/>
              </a:lnSpc>
              <a:buClr>
                <a:srgbClr val="D24717"/>
              </a:buClr>
              <a:buSzPct val="84210"/>
              <a:buFont typeface="Arial" pitchFamily="34" charset="0"/>
              <a:buChar char="•"/>
              <a:tabLst>
                <a:tab pos="404495" algn="l"/>
              </a:tabLst>
            </a:pPr>
            <a:r>
              <a:rPr sz="3800" spc="-190" dirty="0">
                <a:solidFill>
                  <a:srgbClr val="00AFEF"/>
                </a:solidFill>
                <a:latin typeface="Times New Roman"/>
                <a:cs typeface="Times New Roman"/>
              </a:rPr>
              <a:t>Process </a:t>
            </a:r>
            <a:r>
              <a:rPr sz="3800" spc="-135" dirty="0">
                <a:solidFill>
                  <a:srgbClr val="00AFEF"/>
                </a:solidFill>
                <a:latin typeface="Times New Roman"/>
                <a:cs typeface="Times New Roman"/>
              </a:rPr>
              <a:t>state </a:t>
            </a:r>
            <a:r>
              <a:rPr sz="3800" dirty="0">
                <a:latin typeface="Times New Roman"/>
                <a:cs typeface="Times New Roman"/>
              </a:rPr>
              <a:t>– </a:t>
            </a:r>
            <a:r>
              <a:rPr sz="3600" spc="-210" dirty="0">
                <a:latin typeface="Times New Roman"/>
                <a:cs typeface="Times New Roman"/>
              </a:rPr>
              <a:t>new, </a:t>
            </a:r>
            <a:r>
              <a:rPr sz="3600" spc="-190" dirty="0">
                <a:latin typeface="Times New Roman"/>
                <a:cs typeface="Times New Roman"/>
              </a:rPr>
              <a:t>ready,</a:t>
            </a:r>
            <a:r>
              <a:rPr sz="3600" spc="-295" dirty="0">
                <a:latin typeface="Times New Roman"/>
                <a:cs typeface="Times New Roman"/>
              </a:rPr>
              <a:t> </a:t>
            </a:r>
            <a:r>
              <a:rPr sz="3600" spc="-125" dirty="0">
                <a:latin typeface="Times New Roman"/>
                <a:cs typeface="Times New Roman"/>
              </a:rPr>
              <a:t>running…</a:t>
            </a:r>
            <a:endParaRPr sz="3600" dirty="0">
              <a:latin typeface="Times New Roman"/>
              <a:cs typeface="Times New Roman"/>
            </a:endParaRPr>
          </a:p>
          <a:p>
            <a:pPr marL="584200" indent="-571500">
              <a:lnSpc>
                <a:spcPts val="4445"/>
              </a:lnSpc>
              <a:buClr>
                <a:srgbClr val="D24717"/>
              </a:buClr>
              <a:buSzPct val="84210"/>
              <a:buFont typeface="Arial" pitchFamily="34" charset="0"/>
              <a:buChar char="•"/>
              <a:tabLst>
                <a:tab pos="404495" algn="l"/>
              </a:tabLst>
            </a:pPr>
            <a:r>
              <a:rPr sz="3800" spc="-190" dirty="0">
                <a:solidFill>
                  <a:srgbClr val="00AFEF"/>
                </a:solidFill>
                <a:latin typeface="Times New Roman"/>
                <a:cs typeface="Times New Roman"/>
              </a:rPr>
              <a:t>Process </a:t>
            </a:r>
            <a:r>
              <a:rPr sz="3800" spc="-150" dirty="0">
                <a:solidFill>
                  <a:srgbClr val="00AFEF"/>
                </a:solidFill>
                <a:latin typeface="Times New Roman"/>
                <a:cs typeface="Times New Roman"/>
              </a:rPr>
              <a:t>Number </a:t>
            </a:r>
            <a:r>
              <a:rPr sz="3600" dirty="0">
                <a:latin typeface="Times New Roman"/>
                <a:cs typeface="Times New Roman"/>
              </a:rPr>
              <a:t>– </a:t>
            </a:r>
            <a:r>
              <a:rPr sz="3600" spc="-175" dirty="0">
                <a:latin typeface="Times New Roman"/>
                <a:cs typeface="Times New Roman"/>
              </a:rPr>
              <a:t>process </a:t>
            </a:r>
            <a:r>
              <a:rPr sz="3600" spc="-60" dirty="0">
                <a:latin typeface="Times New Roman"/>
                <a:cs typeface="Times New Roman"/>
              </a:rPr>
              <a:t>id, </a:t>
            </a:r>
            <a:r>
              <a:rPr sz="3600" spc="-114" dirty="0">
                <a:latin typeface="Times New Roman"/>
                <a:cs typeface="Times New Roman"/>
              </a:rPr>
              <a:t>parent</a:t>
            </a:r>
            <a:r>
              <a:rPr sz="3600" spc="-185" dirty="0">
                <a:latin typeface="Times New Roman"/>
                <a:cs typeface="Times New Roman"/>
              </a:rPr>
              <a:t> </a:t>
            </a:r>
            <a:r>
              <a:rPr sz="3600" spc="-195" dirty="0" err="1" smtClean="0">
                <a:latin typeface="Times New Roman"/>
                <a:cs typeface="Times New Roman"/>
              </a:rPr>
              <a:t>proce</a:t>
            </a:r>
            <a:r>
              <a:rPr lang="en-IN" sz="3600" spc="-195" dirty="0" err="1" smtClean="0">
                <a:latin typeface="Times New Roman"/>
                <a:cs typeface="Times New Roman"/>
              </a:rPr>
              <a:t>ss</a:t>
            </a:r>
            <a:r>
              <a:rPr lang="en-IN" sz="3600" spc="-195" dirty="0" smtClean="0">
                <a:latin typeface="Times New Roman"/>
                <a:cs typeface="Times New Roman"/>
              </a:rPr>
              <a:t> id</a:t>
            </a:r>
            <a:endParaRPr sz="3600" dirty="0" smtClean="0">
              <a:latin typeface="Times New Roman"/>
              <a:cs typeface="Times New Roman"/>
            </a:endParaRPr>
          </a:p>
          <a:p>
            <a:pPr marL="584200" indent="-571500">
              <a:lnSpc>
                <a:spcPts val="4455"/>
              </a:lnSpc>
              <a:buClr>
                <a:srgbClr val="D24717"/>
              </a:buClr>
              <a:buSzPct val="84210"/>
              <a:buFont typeface="Arial" pitchFamily="34" charset="0"/>
              <a:buChar char="•"/>
              <a:tabLst>
                <a:tab pos="404495" algn="l"/>
              </a:tabLst>
            </a:pPr>
            <a:r>
              <a:rPr sz="3800" spc="-160" dirty="0" smtClean="0">
                <a:solidFill>
                  <a:srgbClr val="00AFEF"/>
                </a:solidFill>
                <a:latin typeface="Times New Roman"/>
                <a:cs typeface="Times New Roman"/>
              </a:rPr>
              <a:t>Program </a:t>
            </a:r>
            <a:r>
              <a:rPr sz="3800" spc="-110" dirty="0" smtClean="0">
                <a:solidFill>
                  <a:srgbClr val="00AFEF"/>
                </a:solidFill>
                <a:latin typeface="Times New Roman"/>
                <a:cs typeface="Times New Roman"/>
              </a:rPr>
              <a:t>counter </a:t>
            </a:r>
            <a:r>
              <a:rPr sz="3800" dirty="0" smtClean="0">
                <a:latin typeface="Times New Roman"/>
                <a:cs typeface="Times New Roman"/>
              </a:rPr>
              <a:t>– </a:t>
            </a:r>
            <a:r>
              <a:rPr sz="3600" spc="-105" dirty="0" smtClean="0">
                <a:latin typeface="Times New Roman"/>
                <a:cs typeface="Times New Roman"/>
              </a:rPr>
              <a:t>next </a:t>
            </a:r>
            <a:r>
              <a:rPr sz="3600" spc="-114" dirty="0" smtClean="0">
                <a:latin typeface="Times New Roman"/>
                <a:cs typeface="Times New Roman"/>
              </a:rPr>
              <a:t>instr. </a:t>
            </a:r>
            <a:r>
              <a:rPr sz="3600" spc="-125" dirty="0" smtClean="0">
                <a:latin typeface="Times New Roman"/>
                <a:cs typeface="Times New Roman"/>
              </a:rPr>
              <a:t>for</a:t>
            </a:r>
            <a:r>
              <a:rPr sz="3600" spc="-260" dirty="0" smtClean="0">
                <a:latin typeface="Times New Roman"/>
                <a:cs typeface="Times New Roman"/>
              </a:rPr>
              <a:t> </a:t>
            </a:r>
            <a:r>
              <a:rPr sz="3600" spc="-180" dirty="0" smtClean="0">
                <a:latin typeface="Times New Roman"/>
                <a:cs typeface="Times New Roman"/>
              </a:rPr>
              <a:t>exec</a:t>
            </a:r>
            <a:endParaRPr sz="3600" dirty="0" smtClean="0">
              <a:latin typeface="Times New Roman"/>
              <a:cs typeface="Times New Roman"/>
            </a:endParaRPr>
          </a:p>
          <a:p>
            <a:pPr marL="584200" indent="-571500">
              <a:lnSpc>
                <a:spcPts val="4445"/>
              </a:lnSpc>
              <a:buClr>
                <a:srgbClr val="D24717"/>
              </a:buClr>
              <a:buSzPct val="84210"/>
              <a:buFont typeface="Arial" pitchFamily="34" charset="0"/>
              <a:buChar char="•"/>
              <a:tabLst>
                <a:tab pos="404495" algn="l"/>
              </a:tabLst>
            </a:pPr>
            <a:r>
              <a:rPr sz="3800" spc="-210" dirty="0" smtClean="0">
                <a:solidFill>
                  <a:srgbClr val="00AFEF"/>
                </a:solidFill>
                <a:latin typeface="Times New Roman"/>
                <a:cs typeface="Times New Roman"/>
              </a:rPr>
              <a:t>CPU </a:t>
            </a:r>
            <a:r>
              <a:rPr sz="3800" spc="-125" dirty="0">
                <a:solidFill>
                  <a:srgbClr val="00AFEF"/>
                </a:solidFill>
                <a:latin typeface="Times New Roman"/>
                <a:cs typeface="Times New Roman"/>
              </a:rPr>
              <a:t>registers </a:t>
            </a:r>
            <a:r>
              <a:rPr sz="3800" dirty="0">
                <a:latin typeface="Times New Roman"/>
                <a:cs typeface="Times New Roman"/>
              </a:rPr>
              <a:t>– </a:t>
            </a:r>
            <a:r>
              <a:rPr sz="3800" spc="-120" dirty="0">
                <a:latin typeface="Times New Roman"/>
                <a:cs typeface="Times New Roman"/>
              </a:rPr>
              <a:t>no. </a:t>
            </a:r>
            <a:r>
              <a:rPr sz="3800" spc="-210" dirty="0">
                <a:latin typeface="Times New Roman"/>
                <a:cs typeface="Times New Roman"/>
              </a:rPr>
              <a:t>and </a:t>
            </a:r>
            <a:r>
              <a:rPr sz="3800" spc="-140" dirty="0">
                <a:latin typeface="Times New Roman"/>
                <a:cs typeface="Times New Roman"/>
              </a:rPr>
              <a:t>type </a:t>
            </a:r>
            <a:r>
              <a:rPr sz="3800" spc="-220" dirty="0">
                <a:latin typeface="Times New Roman"/>
                <a:cs typeface="Times New Roman"/>
              </a:rPr>
              <a:t>of</a:t>
            </a:r>
            <a:r>
              <a:rPr sz="3800" spc="-120" dirty="0">
                <a:latin typeface="Times New Roman"/>
                <a:cs typeface="Times New Roman"/>
              </a:rPr>
              <a:t> </a:t>
            </a:r>
            <a:r>
              <a:rPr sz="3800" spc="-175" dirty="0">
                <a:latin typeface="Times New Roman"/>
                <a:cs typeface="Times New Roman"/>
              </a:rPr>
              <a:t>reg.used</a:t>
            </a:r>
            <a:endParaRPr sz="3800" dirty="0">
              <a:latin typeface="Times New Roman"/>
              <a:cs typeface="Times New Roman"/>
            </a:endParaRPr>
          </a:p>
          <a:p>
            <a:pPr marL="584200" indent="-571500">
              <a:lnSpc>
                <a:spcPts val="4380"/>
              </a:lnSpc>
              <a:buClr>
                <a:srgbClr val="D24717"/>
              </a:buClr>
              <a:buSzPct val="84210"/>
              <a:buFont typeface="Arial" pitchFamily="34" charset="0"/>
              <a:buChar char="•"/>
              <a:tabLst>
                <a:tab pos="404495" algn="l"/>
              </a:tabLst>
            </a:pPr>
            <a:r>
              <a:rPr sz="3800" spc="-190" dirty="0">
                <a:solidFill>
                  <a:srgbClr val="00AFEF"/>
                </a:solidFill>
                <a:latin typeface="Times New Roman"/>
                <a:cs typeface="Times New Roman"/>
              </a:rPr>
              <a:t>Memory-management</a:t>
            </a:r>
            <a:r>
              <a:rPr sz="3800" spc="-14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3800" spc="-150" dirty="0">
                <a:solidFill>
                  <a:srgbClr val="00AFEF"/>
                </a:solidFill>
                <a:latin typeface="Times New Roman"/>
                <a:cs typeface="Times New Roman"/>
              </a:rPr>
              <a:t>information</a:t>
            </a:r>
            <a:endParaRPr sz="3800" dirty="0">
              <a:latin typeface="Times New Roman"/>
              <a:cs typeface="Times New Roman"/>
            </a:endParaRPr>
          </a:p>
          <a:p>
            <a:pPr marL="926465" lvl="1" indent="-457200">
              <a:lnSpc>
                <a:spcPts val="3765"/>
              </a:lnSpc>
              <a:buClr>
                <a:srgbClr val="9B2C1F"/>
              </a:buClr>
              <a:buSzPct val="84848"/>
              <a:buFont typeface="Arial" pitchFamily="34" charset="0"/>
              <a:buChar char="•"/>
              <a:tabLst>
                <a:tab pos="796290" algn="l"/>
              </a:tabLst>
            </a:pPr>
            <a:r>
              <a:rPr sz="3300" spc="-170" dirty="0">
                <a:latin typeface="Times New Roman"/>
                <a:cs typeface="Times New Roman"/>
              </a:rPr>
              <a:t>Limit </a:t>
            </a:r>
            <a:r>
              <a:rPr sz="3300" spc="-195" dirty="0">
                <a:latin typeface="Times New Roman"/>
                <a:cs typeface="Times New Roman"/>
              </a:rPr>
              <a:t>of </a:t>
            </a:r>
            <a:r>
              <a:rPr sz="3300" spc="-204" dirty="0">
                <a:latin typeface="Times New Roman"/>
                <a:cs typeface="Times New Roman"/>
              </a:rPr>
              <a:t>page </a:t>
            </a:r>
            <a:r>
              <a:rPr sz="3300" spc="-140" dirty="0">
                <a:latin typeface="Times New Roman"/>
                <a:cs typeface="Times New Roman"/>
              </a:rPr>
              <a:t>table </a:t>
            </a:r>
            <a:r>
              <a:rPr sz="3300" spc="-190" dirty="0">
                <a:latin typeface="Times New Roman"/>
                <a:cs typeface="Times New Roman"/>
              </a:rPr>
              <a:t>and </a:t>
            </a:r>
            <a:r>
              <a:rPr sz="3300" spc="-155" dirty="0">
                <a:latin typeface="Times New Roman"/>
                <a:cs typeface="Times New Roman"/>
              </a:rPr>
              <a:t>segment</a:t>
            </a:r>
            <a:r>
              <a:rPr sz="3300" spc="340" dirty="0">
                <a:latin typeface="Times New Roman"/>
                <a:cs typeface="Times New Roman"/>
              </a:rPr>
              <a:t> </a:t>
            </a:r>
            <a:r>
              <a:rPr sz="3300" spc="-145" dirty="0">
                <a:latin typeface="Times New Roman"/>
                <a:cs typeface="Times New Roman"/>
              </a:rPr>
              <a:t>table</a:t>
            </a:r>
            <a:endParaRPr sz="3300" dirty="0">
              <a:latin typeface="Times New Roman"/>
              <a:cs typeface="Times New Roman"/>
            </a:endParaRPr>
          </a:p>
          <a:p>
            <a:pPr marL="584200" indent="-571500">
              <a:lnSpc>
                <a:spcPts val="4355"/>
              </a:lnSpc>
              <a:buClr>
                <a:srgbClr val="D24717"/>
              </a:buClr>
              <a:buSzPct val="84210"/>
              <a:buFont typeface="Arial" pitchFamily="34" charset="0"/>
              <a:buChar char="•"/>
              <a:tabLst>
                <a:tab pos="404495" algn="l"/>
              </a:tabLst>
            </a:pPr>
            <a:r>
              <a:rPr sz="3800" spc="-210" dirty="0">
                <a:solidFill>
                  <a:srgbClr val="00AFEF"/>
                </a:solidFill>
                <a:latin typeface="Times New Roman"/>
                <a:cs typeface="Times New Roman"/>
              </a:rPr>
              <a:t>Accounting</a:t>
            </a:r>
            <a:r>
              <a:rPr sz="3800" spc="-12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3800" spc="-150" dirty="0">
                <a:solidFill>
                  <a:srgbClr val="00AFEF"/>
                </a:solidFill>
                <a:latin typeface="Times New Roman"/>
                <a:cs typeface="Times New Roman"/>
              </a:rPr>
              <a:t>information</a:t>
            </a:r>
            <a:endParaRPr sz="3800" dirty="0">
              <a:latin typeface="Times New Roman"/>
              <a:cs typeface="Times New Roman"/>
            </a:endParaRPr>
          </a:p>
          <a:p>
            <a:pPr marL="926465" lvl="1" indent="-457200">
              <a:lnSpc>
                <a:spcPts val="3754"/>
              </a:lnSpc>
              <a:buClr>
                <a:srgbClr val="9B2C1F"/>
              </a:buClr>
              <a:buSzPct val="84848"/>
              <a:buFont typeface="Arial" pitchFamily="34" charset="0"/>
              <a:buChar char="•"/>
              <a:tabLst>
                <a:tab pos="796290" algn="l"/>
                <a:tab pos="5340350" algn="l"/>
              </a:tabLst>
            </a:pPr>
            <a:r>
              <a:rPr sz="3300" spc="-195" dirty="0">
                <a:latin typeface="Times New Roman"/>
                <a:cs typeface="Times New Roman"/>
              </a:rPr>
              <a:t>Amt of </a:t>
            </a:r>
            <a:r>
              <a:rPr sz="3300" spc="-185" dirty="0">
                <a:latin typeface="Times New Roman"/>
                <a:cs typeface="Times New Roman"/>
              </a:rPr>
              <a:t>CPU </a:t>
            </a:r>
            <a:r>
              <a:rPr sz="3300" spc="-110" dirty="0">
                <a:latin typeface="Times New Roman"/>
                <a:cs typeface="Times New Roman"/>
              </a:rPr>
              <a:t>time</a:t>
            </a:r>
            <a:r>
              <a:rPr sz="3300" spc="235" dirty="0">
                <a:latin typeface="Times New Roman"/>
                <a:cs typeface="Times New Roman"/>
              </a:rPr>
              <a:t> </a:t>
            </a:r>
            <a:r>
              <a:rPr sz="3300" spc="-105" dirty="0">
                <a:latin typeface="Times New Roman"/>
                <a:cs typeface="Times New Roman"/>
              </a:rPr>
              <a:t>used,</a:t>
            </a:r>
            <a:r>
              <a:rPr sz="3300" spc="-204" dirty="0">
                <a:latin typeface="Times New Roman"/>
                <a:cs typeface="Times New Roman"/>
              </a:rPr>
              <a:t> </a:t>
            </a:r>
            <a:r>
              <a:rPr sz="3300" spc="-110" dirty="0">
                <a:latin typeface="Times New Roman"/>
                <a:cs typeface="Times New Roman"/>
              </a:rPr>
              <a:t>time	</a:t>
            </a:r>
            <a:r>
              <a:rPr sz="3300" spc="-125" dirty="0">
                <a:latin typeface="Times New Roman"/>
                <a:cs typeface="Times New Roman"/>
              </a:rPr>
              <a:t>limit</a:t>
            </a:r>
            <a:endParaRPr sz="3300" dirty="0">
              <a:latin typeface="Times New Roman"/>
              <a:cs typeface="Times New Roman"/>
            </a:endParaRPr>
          </a:p>
          <a:p>
            <a:pPr marL="584200" indent="-571500">
              <a:lnSpc>
                <a:spcPts val="4355"/>
              </a:lnSpc>
              <a:buClr>
                <a:srgbClr val="D24717"/>
              </a:buClr>
              <a:buSzPct val="84210"/>
              <a:buFont typeface="Arial" pitchFamily="34" charset="0"/>
              <a:buChar char="•"/>
              <a:tabLst>
                <a:tab pos="404495" algn="l"/>
              </a:tabLst>
            </a:pPr>
            <a:r>
              <a:rPr sz="3800" spc="195" dirty="0">
                <a:solidFill>
                  <a:srgbClr val="00AFEF"/>
                </a:solidFill>
                <a:latin typeface="Times New Roman"/>
                <a:cs typeface="Times New Roman"/>
              </a:rPr>
              <a:t>I/O </a:t>
            </a:r>
            <a:r>
              <a:rPr sz="3800" spc="-160" dirty="0">
                <a:solidFill>
                  <a:srgbClr val="00AFEF"/>
                </a:solidFill>
                <a:latin typeface="Times New Roman"/>
                <a:cs typeface="Times New Roman"/>
              </a:rPr>
              <a:t>status</a:t>
            </a:r>
            <a:r>
              <a:rPr sz="3800" spc="-42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3800" spc="-150" dirty="0">
                <a:solidFill>
                  <a:srgbClr val="00AFEF"/>
                </a:solidFill>
                <a:latin typeface="Times New Roman"/>
                <a:cs typeface="Times New Roman"/>
              </a:rPr>
              <a:t>information</a:t>
            </a:r>
            <a:endParaRPr sz="3800" dirty="0">
              <a:latin typeface="Times New Roman"/>
              <a:cs typeface="Times New Roman"/>
            </a:endParaRPr>
          </a:p>
          <a:p>
            <a:pPr marL="926465" lvl="1" indent="-457200">
              <a:lnSpc>
                <a:spcPts val="3829"/>
              </a:lnSpc>
              <a:buClr>
                <a:srgbClr val="9B2C1F"/>
              </a:buClr>
              <a:buSzPct val="84848"/>
              <a:buFont typeface="Arial" pitchFamily="34" charset="0"/>
              <a:buChar char="•"/>
              <a:tabLst>
                <a:tab pos="796290" algn="l"/>
              </a:tabLst>
            </a:pPr>
            <a:r>
              <a:rPr sz="3300" spc="-185" dirty="0">
                <a:latin typeface="Times New Roman"/>
                <a:cs typeface="Times New Roman"/>
              </a:rPr>
              <a:t>List </a:t>
            </a:r>
            <a:r>
              <a:rPr sz="3300" spc="-195" dirty="0">
                <a:latin typeface="Times New Roman"/>
                <a:cs typeface="Times New Roman"/>
              </a:rPr>
              <a:t>of </a:t>
            </a:r>
            <a:r>
              <a:rPr lang="en-IN" sz="3300" spc="-195" dirty="0" smtClean="0">
                <a:latin typeface="Times New Roman"/>
                <a:cs typeface="Times New Roman"/>
              </a:rPr>
              <a:t> </a:t>
            </a:r>
            <a:r>
              <a:rPr sz="3300" spc="170" dirty="0" smtClean="0">
                <a:latin typeface="Times New Roman"/>
                <a:cs typeface="Times New Roman"/>
              </a:rPr>
              <a:t>I/O</a:t>
            </a:r>
            <a:r>
              <a:rPr sz="3300" spc="105" dirty="0" smtClean="0">
                <a:latin typeface="Times New Roman"/>
                <a:cs typeface="Times New Roman"/>
              </a:rPr>
              <a:t> </a:t>
            </a:r>
            <a:r>
              <a:rPr sz="3300" spc="-190" dirty="0">
                <a:latin typeface="Times New Roman"/>
                <a:cs typeface="Times New Roman"/>
              </a:rPr>
              <a:t>devices</a:t>
            </a:r>
            <a:endParaRPr sz="33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296400" y="1790443"/>
            <a:ext cx="4178104" cy="65608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62280" y="8435051"/>
            <a:ext cx="200660" cy="314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35"/>
              </a:lnSpc>
            </a:pPr>
            <a:fld id="{81D60167-4931-47E6-BA6A-407CBD079E47}" type="slidenum">
              <a:rPr sz="2000" spc="125" dirty="0">
                <a:solidFill>
                  <a:srgbClr val="FFFFFF"/>
                </a:solidFill>
                <a:latin typeface="Trebuchet MS"/>
                <a:cs typeface="Trebuchet MS"/>
              </a:rPr>
              <a:t>8</a:t>
            </a:fld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8882" y="197866"/>
            <a:ext cx="10113518" cy="7976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25" dirty="0">
                <a:latin typeface="Times New Roman" pitchFamily="18" charset="0"/>
                <a:cs typeface="Times New Roman" pitchFamily="18" charset="0"/>
              </a:rPr>
              <a:t>Process </a:t>
            </a:r>
            <a:r>
              <a:rPr b="1" spc="-100" dirty="0">
                <a:latin typeface="Times New Roman" pitchFamily="18" charset="0"/>
                <a:cs typeface="Times New Roman" pitchFamily="18" charset="0"/>
              </a:rPr>
              <a:t>Concepts </a:t>
            </a:r>
            <a:r>
              <a:rPr b="1" spc="-6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b="1" spc="-7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spc="-110" dirty="0">
                <a:solidFill>
                  <a:srgbClr val="6F2F9F"/>
                </a:solidFill>
                <a:latin typeface="Times New Roman" pitchFamily="18" charset="0"/>
                <a:cs typeface="Times New Roman" pitchFamily="18" charset="0"/>
              </a:rPr>
              <a:t>Threads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0" y="1317140"/>
            <a:ext cx="13335000" cy="611705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00"/>
              </a:spcBef>
              <a:buFont typeface="Arial" pitchFamily="34" charset="0"/>
              <a:buChar char="•"/>
            </a:pPr>
            <a:r>
              <a:rPr sz="4000" spc="-254" dirty="0" smtClean="0">
                <a:latin typeface="Times New Roman" pitchFamily="18" charset="0"/>
                <a:cs typeface="Times New Roman" pitchFamily="18" charset="0"/>
              </a:rPr>
              <a:t>Threads </a:t>
            </a:r>
            <a:r>
              <a:rPr sz="4000" spc="-5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sz="4000" spc="-200" dirty="0">
                <a:latin typeface="Times New Roman" pitchFamily="18" charset="0"/>
                <a:cs typeface="Times New Roman" pitchFamily="18" charset="0"/>
              </a:rPr>
              <a:t>lightweight</a:t>
            </a:r>
            <a:r>
              <a:rPr sz="40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spc="-190" dirty="0">
                <a:latin typeface="Times New Roman" pitchFamily="18" charset="0"/>
                <a:cs typeface="Times New Roman" pitchFamily="18" charset="0"/>
              </a:rPr>
              <a:t>process</a:t>
            </a:r>
            <a:endParaRPr sz="4000" dirty="0">
              <a:latin typeface="Times New Roman" pitchFamily="18" charset="0"/>
              <a:cs typeface="Times New Roman" pitchFamily="18" charset="0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sz="4000" spc="-450" dirty="0" smtClean="0">
                <a:latin typeface="Times New Roman" pitchFamily="18" charset="0"/>
                <a:cs typeface="Times New Roman" pitchFamily="18" charset="0"/>
              </a:rPr>
              <a:t>So </a:t>
            </a:r>
            <a:r>
              <a:rPr sz="4000" spc="-190" dirty="0">
                <a:latin typeface="Times New Roman" pitchFamily="18" charset="0"/>
                <a:cs typeface="Times New Roman" pitchFamily="18" charset="0"/>
              </a:rPr>
              <a:t>far, </a:t>
            </a:r>
            <a:r>
              <a:rPr sz="4000" spc="-195" dirty="0">
                <a:latin typeface="Times New Roman" pitchFamily="18" charset="0"/>
                <a:cs typeface="Times New Roman" pitchFamily="18" charset="0"/>
              </a:rPr>
              <a:t>process </a:t>
            </a:r>
            <a:r>
              <a:rPr sz="4000" spc="-295" dirty="0">
                <a:latin typeface="Times New Roman" pitchFamily="18" charset="0"/>
                <a:cs typeface="Times New Roman" pitchFamily="18" charset="0"/>
              </a:rPr>
              <a:t>has </a:t>
            </a:r>
            <a:r>
              <a:rPr sz="4000" spc="-32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4000" spc="-220" dirty="0">
                <a:latin typeface="Times New Roman" pitchFamily="18" charset="0"/>
                <a:cs typeface="Times New Roman" pitchFamily="18" charset="0"/>
              </a:rPr>
              <a:t>single </a:t>
            </a:r>
            <a:r>
              <a:rPr sz="4000" spc="-140" dirty="0">
                <a:latin typeface="Times New Roman" pitchFamily="18" charset="0"/>
                <a:cs typeface="Times New Roman" pitchFamily="18" charset="0"/>
              </a:rPr>
              <a:t>thread </a:t>
            </a:r>
            <a:r>
              <a:rPr sz="4000" spc="-229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4000" spc="-4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spc="-160" dirty="0">
                <a:latin typeface="Times New Roman" pitchFamily="18" charset="0"/>
                <a:cs typeface="Times New Roman" pitchFamily="18" charset="0"/>
              </a:rPr>
              <a:t>execution</a:t>
            </a:r>
            <a:endParaRPr sz="4000" dirty="0">
              <a:latin typeface="Times New Roman" pitchFamily="18" charset="0"/>
              <a:cs typeface="Times New Roman" pitchFamily="18" charset="0"/>
            </a:endParaRPr>
          </a:p>
          <a:p>
            <a:pPr marL="789305" indent="-457200">
              <a:lnSpc>
                <a:spcPct val="100000"/>
              </a:lnSpc>
              <a:spcBef>
                <a:spcPts val="409"/>
              </a:spcBef>
              <a:buFont typeface="Arial" pitchFamily="34" charset="0"/>
              <a:buChar char="•"/>
            </a:pPr>
            <a:r>
              <a:rPr sz="4000" spc="-300" dirty="0" smtClean="0">
                <a:latin typeface="Times New Roman" pitchFamily="18" charset="0"/>
                <a:cs typeface="Times New Roman" pitchFamily="18" charset="0"/>
              </a:rPr>
              <a:t>One </a:t>
            </a:r>
            <a:r>
              <a:rPr sz="4000" spc="-204" dirty="0">
                <a:latin typeface="Times New Roman" pitchFamily="18" charset="0"/>
                <a:cs typeface="Times New Roman" pitchFamily="18" charset="0"/>
              </a:rPr>
              <a:t>task </a:t>
            </a:r>
            <a:r>
              <a:rPr sz="4000" spc="-145" dirty="0">
                <a:latin typeface="Times New Roman" pitchFamily="18" charset="0"/>
                <a:cs typeface="Times New Roman" pitchFamily="18" charset="0"/>
              </a:rPr>
              <a:t>at </a:t>
            </a:r>
            <a:r>
              <a:rPr sz="4000" spc="-31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4000" spc="2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spc="-140" dirty="0">
                <a:latin typeface="Times New Roman" pitchFamily="18" charset="0"/>
                <a:cs typeface="Times New Roman" pitchFamily="18" charset="0"/>
              </a:rPr>
              <a:t>time</a:t>
            </a:r>
            <a:endParaRPr sz="4000" dirty="0">
              <a:latin typeface="Times New Roman" pitchFamily="18" charset="0"/>
              <a:cs typeface="Times New Roman" pitchFamily="18" charset="0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sz="4000" spc="-220" dirty="0" smtClean="0">
                <a:latin typeface="Times New Roman" pitchFamily="18" charset="0"/>
                <a:cs typeface="Times New Roman" pitchFamily="18" charset="0"/>
              </a:rPr>
              <a:t>Consider </a:t>
            </a:r>
            <a:r>
              <a:rPr sz="4000" spc="-290" dirty="0">
                <a:latin typeface="Times New Roman" pitchFamily="18" charset="0"/>
                <a:cs typeface="Times New Roman" pitchFamily="18" charset="0"/>
              </a:rPr>
              <a:t>having </a:t>
            </a:r>
            <a:r>
              <a:rPr sz="4000" spc="-160" dirty="0">
                <a:latin typeface="Times New Roman" pitchFamily="18" charset="0"/>
                <a:cs typeface="Times New Roman" pitchFamily="18" charset="0"/>
              </a:rPr>
              <a:t>multiple program </a:t>
            </a:r>
            <a:r>
              <a:rPr sz="4000" spc="-130" dirty="0">
                <a:latin typeface="Times New Roman" pitchFamily="18" charset="0"/>
                <a:cs typeface="Times New Roman" pitchFamily="18" charset="0"/>
              </a:rPr>
              <a:t>counters </a:t>
            </a:r>
            <a:r>
              <a:rPr sz="4000" spc="-100" dirty="0">
                <a:latin typeface="Times New Roman" pitchFamily="18" charset="0"/>
                <a:cs typeface="Times New Roman" pitchFamily="18" charset="0"/>
              </a:rPr>
              <a:t>per  </a:t>
            </a:r>
            <a:r>
              <a:rPr sz="4000" spc="-220" dirty="0">
                <a:latin typeface="Times New Roman" pitchFamily="18" charset="0"/>
                <a:cs typeface="Times New Roman" pitchFamily="18" charset="0"/>
              </a:rPr>
              <a:t>process</a:t>
            </a:r>
            <a:endParaRPr sz="4000" dirty="0">
              <a:latin typeface="Times New Roman" pitchFamily="18" charset="0"/>
              <a:cs typeface="Times New Roman" pitchFamily="18" charset="0"/>
            </a:endParaRPr>
          </a:p>
          <a:p>
            <a:pPr marL="789305" indent="-457200">
              <a:lnSpc>
                <a:spcPct val="100000"/>
              </a:lnSpc>
              <a:spcBef>
                <a:spcPts val="395"/>
              </a:spcBef>
              <a:buFont typeface="Arial" pitchFamily="34" charset="0"/>
              <a:buChar char="•"/>
            </a:pPr>
            <a:r>
              <a:rPr sz="4000" spc="-260" dirty="0" smtClean="0">
                <a:latin typeface="Times New Roman" pitchFamily="18" charset="0"/>
                <a:cs typeface="Times New Roman" pitchFamily="18" charset="0"/>
              </a:rPr>
              <a:t>Multiple </a:t>
            </a:r>
            <a:r>
              <a:rPr sz="4000" spc="-190" dirty="0">
                <a:latin typeface="Times New Roman" pitchFamily="18" charset="0"/>
                <a:cs typeface="Times New Roman" pitchFamily="18" charset="0"/>
              </a:rPr>
              <a:t>locations </a:t>
            </a:r>
            <a:r>
              <a:rPr sz="4000" spc="-245" dirty="0">
                <a:latin typeface="Times New Roman" pitchFamily="18" charset="0"/>
                <a:cs typeface="Times New Roman" pitchFamily="18" charset="0"/>
              </a:rPr>
              <a:t>can </a:t>
            </a:r>
            <a:r>
              <a:rPr sz="4000" spc="-150" dirty="0">
                <a:latin typeface="Times New Roman" pitchFamily="18" charset="0"/>
                <a:cs typeface="Times New Roman" pitchFamily="18" charset="0"/>
              </a:rPr>
              <a:t>execute </a:t>
            </a:r>
            <a:r>
              <a:rPr sz="4000" spc="-145" dirty="0">
                <a:latin typeface="Times New Roman" pitchFamily="18" charset="0"/>
                <a:cs typeface="Times New Roman" pitchFamily="18" charset="0"/>
              </a:rPr>
              <a:t>at</a:t>
            </a:r>
            <a:r>
              <a:rPr sz="4000" spc="3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spc="-185" dirty="0">
                <a:latin typeface="Times New Roman" pitchFamily="18" charset="0"/>
                <a:cs typeface="Times New Roman" pitchFamily="18" charset="0"/>
              </a:rPr>
              <a:t>once</a:t>
            </a:r>
            <a:endParaRPr sz="4000" dirty="0">
              <a:latin typeface="Times New Roman" pitchFamily="18" charset="0"/>
              <a:cs typeface="Times New Roman" pitchFamily="18" charset="0"/>
            </a:endParaRPr>
          </a:p>
          <a:p>
            <a:pPr marL="789305" indent="-457200">
              <a:lnSpc>
                <a:spcPct val="100000"/>
              </a:lnSpc>
              <a:spcBef>
                <a:spcPts val="400"/>
              </a:spcBef>
              <a:buFont typeface="Arial" pitchFamily="34" charset="0"/>
              <a:buChar char="•"/>
            </a:pPr>
            <a:r>
              <a:rPr sz="4000" spc="-254" dirty="0" smtClean="0">
                <a:latin typeface="Times New Roman" pitchFamily="18" charset="0"/>
                <a:cs typeface="Times New Roman" pitchFamily="18" charset="0"/>
              </a:rPr>
              <a:t>Multiple </a:t>
            </a:r>
            <a:r>
              <a:rPr sz="4000" spc="-225" dirty="0">
                <a:latin typeface="Times New Roman" pitchFamily="18" charset="0"/>
                <a:cs typeface="Times New Roman" pitchFamily="18" charset="0"/>
              </a:rPr>
              <a:t>tasks </a:t>
            </a:r>
            <a:r>
              <a:rPr sz="4000" spc="-150" dirty="0">
                <a:latin typeface="Times New Roman" pitchFamily="18" charset="0"/>
                <a:cs typeface="Times New Roman" pitchFamily="18" charset="0"/>
              </a:rPr>
              <a:t>at </a:t>
            </a:r>
            <a:r>
              <a:rPr sz="4000" spc="-31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4000" spc="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spc="-135" dirty="0">
                <a:latin typeface="Times New Roman" pitchFamily="18" charset="0"/>
                <a:cs typeface="Times New Roman" pitchFamily="18" charset="0"/>
              </a:rPr>
              <a:t>time</a:t>
            </a:r>
            <a:endParaRPr sz="4000" dirty="0">
              <a:latin typeface="Times New Roman" pitchFamily="18" charset="0"/>
              <a:cs typeface="Times New Roman" pitchFamily="18" charset="0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sz="4000" spc="-425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sz="4000" spc="-4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spc="-425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IN" sz="4000" spc="-4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spc="-425" dirty="0" smtClean="0">
                <a:latin typeface="Times New Roman" pitchFamily="18" charset="0"/>
                <a:cs typeface="Times New Roman" pitchFamily="18" charset="0"/>
              </a:rPr>
              <a:t>B </a:t>
            </a:r>
            <a:r>
              <a:rPr sz="4000" spc="-175" dirty="0">
                <a:latin typeface="Times New Roman" pitchFamily="18" charset="0"/>
                <a:cs typeface="Times New Roman" pitchFamily="18" charset="0"/>
              </a:rPr>
              <a:t>must </a:t>
            </a:r>
            <a:r>
              <a:rPr sz="4000" spc="-190" dirty="0">
                <a:latin typeface="Times New Roman" pitchFamily="18" charset="0"/>
                <a:cs typeface="Times New Roman" pitchFamily="18" charset="0"/>
              </a:rPr>
              <a:t>be </a:t>
            </a:r>
            <a:r>
              <a:rPr sz="4000" spc="-140" dirty="0">
                <a:latin typeface="Times New Roman" pitchFamily="18" charset="0"/>
                <a:cs typeface="Times New Roman" pitchFamily="18" charset="0"/>
              </a:rPr>
              <a:t>extended </a:t>
            </a:r>
            <a:r>
              <a:rPr sz="4000" spc="-6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4000" spc="-204" dirty="0">
                <a:latin typeface="Times New Roman" pitchFamily="18" charset="0"/>
                <a:cs typeface="Times New Roman" pitchFamily="18" charset="0"/>
              </a:rPr>
              <a:t>handle</a:t>
            </a:r>
            <a:r>
              <a:rPr sz="4000" spc="-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spc="-135" dirty="0">
                <a:latin typeface="Times New Roman" pitchFamily="18" charset="0"/>
                <a:cs typeface="Times New Roman" pitchFamily="18" charset="0"/>
              </a:rPr>
              <a:t>threads:</a:t>
            </a:r>
            <a:endParaRPr sz="4000" dirty="0">
              <a:latin typeface="Times New Roman" pitchFamily="18" charset="0"/>
              <a:cs typeface="Times New Roman" pitchFamily="18" charset="0"/>
            </a:endParaRPr>
          </a:p>
          <a:p>
            <a:pPr marL="789305" indent="-457200">
              <a:lnSpc>
                <a:spcPct val="100000"/>
              </a:lnSpc>
              <a:spcBef>
                <a:spcPts val="405"/>
              </a:spcBef>
              <a:buFont typeface="Arial" pitchFamily="34" charset="0"/>
              <a:buChar char="•"/>
            </a:pPr>
            <a:r>
              <a:rPr sz="4000" spc="-285" dirty="0" smtClean="0">
                <a:latin typeface="Times New Roman" pitchFamily="18" charset="0"/>
                <a:cs typeface="Times New Roman" pitchFamily="18" charset="0"/>
              </a:rPr>
              <a:t>Store </a:t>
            </a:r>
            <a:r>
              <a:rPr sz="4000" spc="-140" dirty="0">
                <a:latin typeface="Times New Roman" pitchFamily="18" charset="0"/>
                <a:cs typeface="Times New Roman" pitchFamily="18" charset="0"/>
              </a:rPr>
              <a:t>thread</a:t>
            </a:r>
            <a:r>
              <a:rPr sz="4000" spc="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spc="-180" dirty="0">
                <a:latin typeface="Times New Roman" pitchFamily="18" charset="0"/>
                <a:cs typeface="Times New Roman" pitchFamily="18" charset="0"/>
              </a:rPr>
              <a:t>details</a:t>
            </a:r>
            <a:endParaRPr sz="4000" dirty="0">
              <a:latin typeface="Times New Roman" pitchFamily="18" charset="0"/>
              <a:cs typeface="Times New Roman" pitchFamily="18" charset="0"/>
            </a:endParaRPr>
          </a:p>
          <a:p>
            <a:pPr marL="789305" indent="-457200">
              <a:lnSpc>
                <a:spcPct val="100000"/>
              </a:lnSpc>
              <a:spcBef>
                <a:spcPts val="400"/>
              </a:spcBef>
              <a:buFont typeface="Arial" pitchFamily="34" charset="0"/>
              <a:buChar char="•"/>
            </a:pPr>
            <a:r>
              <a:rPr sz="4000" spc="-260" dirty="0" smtClean="0">
                <a:latin typeface="Times New Roman" pitchFamily="18" charset="0"/>
                <a:cs typeface="Times New Roman" pitchFamily="18" charset="0"/>
              </a:rPr>
              <a:t>Multiple </a:t>
            </a:r>
            <a:r>
              <a:rPr sz="4000" spc="-160" dirty="0">
                <a:latin typeface="Times New Roman" pitchFamily="18" charset="0"/>
                <a:cs typeface="Times New Roman" pitchFamily="18" charset="0"/>
              </a:rPr>
              <a:t>program</a:t>
            </a:r>
            <a:r>
              <a:rPr sz="4000" spc="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spc="-130" dirty="0">
                <a:latin typeface="Times New Roman" pitchFamily="18" charset="0"/>
                <a:cs typeface="Times New Roman" pitchFamily="18" charset="0"/>
              </a:rPr>
              <a:t>counters</a:t>
            </a:r>
            <a:endParaRPr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2280" y="8435051"/>
            <a:ext cx="200660" cy="314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35"/>
              </a:lnSpc>
            </a:pPr>
            <a:fld id="{81D60167-4931-47E6-BA6A-407CBD079E47}" type="slidenum">
              <a:rPr sz="2000" spc="125" dirty="0">
                <a:solidFill>
                  <a:srgbClr val="FFFFFF"/>
                </a:solidFill>
                <a:latin typeface="Trebuchet MS"/>
                <a:cs typeface="Trebuchet MS"/>
              </a:rPr>
              <a:t>9</a:t>
            </a:fld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s-8">
  <a:themeElements>
    <a:clrScheme name="1_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1_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1_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3862</TotalTime>
  <Words>3051</Words>
  <Application>Microsoft Office PowerPoint</Application>
  <PresentationFormat>Custom</PresentationFormat>
  <Paragraphs>687</Paragraphs>
  <Slides>74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74</vt:i4>
      </vt:variant>
    </vt:vector>
  </HeadingPairs>
  <TitlesOfParts>
    <vt:vector size="91" baseType="lpstr">
      <vt:lpstr>MS PGothic</vt:lpstr>
      <vt:lpstr>MS PGothic</vt:lpstr>
      <vt:lpstr>Arial</vt:lpstr>
      <vt:lpstr>Calibri</vt:lpstr>
      <vt:lpstr>Courier New</vt:lpstr>
      <vt:lpstr>Helvetica</vt:lpstr>
      <vt:lpstr>Monaco</vt:lpstr>
      <vt:lpstr>Monotype Sorts</vt:lpstr>
      <vt:lpstr>Symbol</vt:lpstr>
      <vt:lpstr>Times New Roman</vt:lpstr>
      <vt:lpstr>Trebuchet MS</vt:lpstr>
      <vt:lpstr>Verdana</vt:lpstr>
      <vt:lpstr>Webdings</vt:lpstr>
      <vt:lpstr>Wingdings</vt:lpstr>
      <vt:lpstr>Office Theme</vt:lpstr>
      <vt:lpstr>1_os-8</vt:lpstr>
      <vt:lpstr>os-8</vt:lpstr>
      <vt:lpstr>Unit 2 Process Management and Scheduling</vt:lpstr>
      <vt:lpstr>Contents</vt:lpstr>
      <vt:lpstr>Process Concept</vt:lpstr>
      <vt:lpstr> Difference between process and program </vt:lpstr>
      <vt:lpstr>Process in memory</vt:lpstr>
      <vt:lpstr>Process  State</vt:lpstr>
      <vt:lpstr>Diagram  of   Process  State</vt:lpstr>
      <vt:lpstr> Process Control  Block (PCB)</vt:lpstr>
      <vt:lpstr>Process Concepts - Threads</vt:lpstr>
      <vt:lpstr>Process Scheduling </vt:lpstr>
      <vt:lpstr>Process Scheduling </vt:lpstr>
      <vt:lpstr> Process Scheduling</vt:lpstr>
      <vt:lpstr>Scheduling Queues </vt:lpstr>
      <vt:lpstr>Ready Queue And Various  I/O Device Queues</vt:lpstr>
      <vt:lpstr>PowerPoint Presentation</vt:lpstr>
      <vt:lpstr>Representation of Process Scheduling</vt:lpstr>
      <vt:lpstr>Process Scheduling- Schedulers</vt:lpstr>
      <vt:lpstr>Schedulers (Cont.)</vt:lpstr>
      <vt:lpstr>Addition of Medium Term Scheduling</vt:lpstr>
      <vt:lpstr>Process Scheduling - Context Switch</vt:lpstr>
      <vt:lpstr>PowerPoint Presentation</vt:lpstr>
      <vt:lpstr>PowerPoint Presentation</vt:lpstr>
      <vt:lpstr> Operations on Processes</vt:lpstr>
      <vt:lpstr>Process Creation</vt:lpstr>
      <vt:lpstr>A Tree of Processes on Solaris</vt:lpstr>
      <vt:lpstr>Process Creation</vt:lpstr>
      <vt:lpstr>Process Creation</vt:lpstr>
      <vt:lpstr>Process creation using fork() system call.</vt:lpstr>
      <vt:lpstr>Understanding fork() system call for new process creation</vt:lpstr>
      <vt:lpstr>Creating a separate process using the UNIX fork() system call.</vt:lpstr>
      <vt:lpstr>Process Termination</vt:lpstr>
      <vt:lpstr>Process Termination</vt:lpstr>
      <vt:lpstr> Inter Process Communication</vt:lpstr>
      <vt:lpstr>-contd..</vt:lpstr>
      <vt:lpstr>                          Communications Models    (a)Message passing   (b) Shared memory  </vt:lpstr>
      <vt:lpstr>IPC – Shared Memory Systems</vt:lpstr>
      <vt:lpstr>IPC – Shared Memory Systems</vt:lpstr>
      <vt:lpstr>Bounded-Buffer – Shared-Memory Solution</vt:lpstr>
      <vt:lpstr>Bounded-Buffer – Producer</vt:lpstr>
      <vt:lpstr>Bounded Buffer – Consumer</vt:lpstr>
      <vt:lpstr>  IPC--Message Passing</vt:lpstr>
      <vt:lpstr>Implementation Questions</vt:lpstr>
      <vt:lpstr>Direct Communication</vt:lpstr>
      <vt:lpstr>Indirect Communication</vt:lpstr>
      <vt:lpstr>Indirect Communication</vt:lpstr>
      <vt:lpstr>Indirect Communication</vt:lpstr>
      <vt:lpstr>IPC – Message Passing - Synchronization</vt:lpstr>
      <vt:lpstr>IPC – Message Passing - Buffering</vt:lpstr>
      <vt:lpstr>Basics Concepts in Process Scheduling</vt:lpstr>
      <vt:lpstr>CPU Scheduler </vt:lpstr>
      <vt:lpstr>Dispatcher </vt:lpstr>
      <vt:lpstr>Scheduling Criteria</vt:lpstr>
      <vt:lpstr>Scheduling Criteria</vt:lpstr>
      <vt:lpstr>Scheduling Algorithm</vt:lpstr>
      <vt:lpstr>First Come First Serve (FCFS) </vt:lpstr>
      <vt:lpstr>Scheduling Algorithm</vt:lpstr>
      <vt:lpstr>FCFS Scheduling (Cont.)</vt:lpstr>
      <vt:lpstr>Problem-2</vt:lpstr>
      <vt:lpstr>Shortest-Job-First (SJF) Scheduling</vt:lpstr>
      <vt:lpstr>Scheduling Algorithm Example of SJF</vt:lpstr>
      <vt:lpstr>Example of Shortest-remaining-time-first</vt:lpstr>
      <vt:lpstr>Problem-2</vt:lpstr>
      <vt:lpstr>Priority Scheduling</vt:lpstr>
      <vt:lpstr>Starvation and Aging </vt:lpstr>
      <vt:lpstr>Aging</vt:lpstr>
      <vt:lpstr>Priority Scheduling Algorithm</vt:lpstr>
      <vt:lpstr>Round Robin (RR) Algorithm</vt:lpstr>
      <vt:lpstr>PowerPoint Presentation</vt:lpstr>
      <vt:lpstr>Scheduling Algorithm - Multilevel Queue</vt:lpstr>
      <vt:lpstr>Scheduling Algorithm - Multilevel Queue</vt:lpstr>
      <vt:lpstr>Scheduling Algorithm - Multilevel Queue</vt:lpstr>
      <vt:lpstr>Scheduling Algorithm - Multilevel Feedback Queue</vt:lpstr>
      <vt:lpstr>Scheduling Algorithm - Multilevel Feedback Queue</vt:lpstr>
      <vt:lpstr>Scheduling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4:  Processes</dc:title>
  <dc:creator>Marilyn Turnamian</dc:creator>
  <cp:lastModifiedBy>Windows User</cp:lastModifiedBy>
  <cp:revision>75</cp:revision>
  <dcterms:created xsi:type="dcterms:W3CDTF">2018-01-13T04:42:03Z</dcterms:created>
  <dcterms:modified xsi:type="dcterms:W3CDTF">2018-02-22T17:24:04Z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2017-02-07T00:00:00Z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2018-01-13T00:00:00Z</vt:filetime>
  </property>
</Properties>
</file>