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6"/>
  </p:notesMasterIdLst>
  <p:sldIdLst>
    <p:sldId id="256" r:id="rId2"/>
    <p:sldId id="272" r:id="rId3"/>
    <p:sldId id="273" r:id="rId4"/>
    <p:sldId id="274" r:id="rId5"/>
    <p:sldId id="258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86" r:id="rId16"/>
    <p:sldId id="287" r:id="rId17"/>
    <p:sldId id="289" r:id="rId18"/>
    <p:sldId id="288" r:id="rId19"/>
    <p:sldId id="260" r:id="rId20"/>
    <p:sldId id="261" r:id="rId21"/>
    <p:sldId id="262" r:id="rId22"/>
    <p:sldId id="264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04" autoAdjust="0"/>
  </p:normalViewPr>
  <p:slideViewPr>
    <p:cSldViewPr>
      <p:cViewPr varScale="1">
        <p:scale>
          <a:sx n="56" d="100"/>
          <a:sy n="56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C243210D-4B5B-491C-AC45-B2514D8B42EA}" type="datetimeFigureOut">
              <a:rPr lang="en-US"/>
              <a:pPr>
                <a:defRPr/>
              </a:pPr>
              <a:t>3/22/2018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61F871-D7AB-404C-968A-4CDEB18B9AF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IN" altLang="en-US" smtClean="0"/>
              <a:t>$sql = "CREATE DATABASE myDB";</a:t>
            </a:r>
            <a:br>
              <a:rPr lang="en-IN" altLang="en-US" smtClean="0"/>
            </a:br>
            <a:r>
              <a:rPr lang="en-IN" altLang="en-US" smtClean="0"/>
              <a:t>if ($conn-&gt;query($sql) === TRUE) {</a:t>
            </a:r>
            <a:br>
              <a:rPr lang="en-IN" altLang="en-US" smtClean="0"/>
            </a:br>
            <a:r>
              <a:rPr lang="en-IN" altLang="en-US" smtClean="0"/>
              <a:t>    echo "Database created successfully";</a:t>
            </a:r>
            <a:br>
              <a:rPr lang="en-IN" altLang="en-US" smtClean="0"/>
            </a:br>
            <a:r>
              <a:rPr lang="en-IN" altLang="en-US" smtClean="0"/>
              <a:t>} else {</a:t>
            </a:r>
            <a:br>
              <a:rPr lang="en-IN" altLang="en-US" smtClean="0"/>
            </a:br>
            <a:r>
              <a:rPr lang="en-IN" altLang="en-US" smtClean="0"/>
              <a:t>    echo "Error creating database: " . $conn-&gt;error;</a:t>
            </a:r>
            <a:br>
              <a:rPr lang="en-IN" altLang="en-US" smtClean="0"/>
            </a:br>
            <a:r>
              <a:rPr lang="en-IN" altLang="en-US" smtClean="0"/>
              <a:t>}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fld id="{C5FFA29F-CCE9-488F-889E-E08D9B54D972}" type="slidenum">
              <a:rPr lang="en-IN" altLang="en-US" smtClean="0"/>
              <a:pPr/>
              <a:t>7</a:t>
            </a:fld>
            <a:endParaRPr lang="en-I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F66F-179A-4C08-A9BB-BD34E4FC04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8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EF16-6CEA-468A-823A-BF84C085C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76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86B7F-6741-4253-BC03-A68894A62A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75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5D32F-C083-4447-9BE8-9969CA426C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34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ABCBD-9145-45B0-AF54-BB8AF19A0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337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6D176-111C-460F-A857-EEE9076C8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22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CCD45-858A-4E91-93BC-E6A6877594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25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CB70E-CC8E-4697-866A-CF1F1312C6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19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CA0D-0C21-450B-BD2E-42C348B8B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76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DE85-A30A-45C7-8E84-848F26E726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10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16A27-487D-4091-BDF9-F73035343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1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57546DF7-7C02-456E-925C-A7E56A419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5" r:id="rId2"/>
    <p:sldLayoutId id="2147483823" r:id="rId3"/>
    <p:sldLayoutId id="2147483816" r:id="rId4"/>
    <p:sldLayoutId id="2147483817" r:id="rId5"/>
    <p:sldLayoutId id="2147483818" r:id="rId6"/>
    <p:sldLayoutId id="2147483819" r:id="rId7"/>
    <p:sldLayoutId id="2147483824" r:id="rId8"/>
    <p:sldLayoutId id="2147483825" r:id="rId9"/>
    <p:sldLayoutId id="2147483820" r:id="rId10"/>
    <p:sldLayoutId id="21474838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5572125" y="4429125"/>
            <a:ext cx="3571875" cy="15716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By: Tamal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Dey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eaLnBrk="1" fontAlgn="auto" hangingPunct="1"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Assistant Professor, </a:t>
            </a:r>
          </a:p>
          <a:p>
            <a:pPr algn="l" eaLnBrk="1" fontAlgn="auto" hangingPunct="1"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Dept. of CA,PESU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smtClean="0">
                <a:solidFill>
                  <a:schemeClr val="bg1">
                    <a:lumMod val="75000"/>
                  </a:schemeClr>
                </a:solidFill>
              </a:rPr>
              <a:t>PHP-</a:t>
            </a:r>
            <a:r>
              <a:rPr b="1" err="1" smtClean="0">
                <a:solidFill>
                  <a:schemeClr val="bg1">
                    <a:lumMod val="75000"/>
                  </a:schemeClr>
                </a:solidFill>
              </a:rPr>
              <a:t>MySQL</a:t>
            </a:r>
            <a:r>
              <a:rPr b="1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b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b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Connect to a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r>
              <a:rPr lang="en-IN" altLang="en-US" sz="3200" b="1" smtClean="0"/>
              <a:t>PHP Insert Multiple Records Into MySQL</a:t>
            </a:r>
            <a:endParaRPr lang="en-IN" alt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/>
          <a:lstStyle/>
          <a:p>
            <a:r>
              <a:rPr lang="en-IN" altLang="en-US" smtClean="0"/>
              <a:t>Multiple SQL statements must be executed with the mysqli_multi_query() function.</a:t>
            </a:r>
          </a:p>
          <a:p>
            <a:endParaRPr lang="en-IN" altLang="en-US" smtClean="0"/>
          </a:p>
          <a:p>
            <a:r>
              <a:rPr lang="en-IN" altLang="en-US" smtClean="0"/>
              <a:t>if ($conn-&gt;multi_query($sql) === TRUE) {</a:t>
            </a:r>
            <a:br>
              <a:rPr lang="en-IN" altLang="en-US" smtClean="0"/>
            </a:br>
            <a:r>
              <a:rPr lang="en-IN" altLang="en-US" smtClean="0"/>
              <a:t>    echo "New records created successfully";</a:t>
            </a:r>
            <a:br>
              <a:rPr lang="en-IN" altLang="en-US" smtClean="0"/>
            </a:br>
            <a:r>
              <a:rPr lang="en-IN" altLang="en-US" smtClean="0"/>
              <a:t>} else {</a:t>
            </a:r>
            <a:br>
              <a:rPr lang="en-IN" altLang="en-US" smtClean="0"/>
            </a:br>
            <a:r>
              <a:rPr lang="en-IN" altLang="en-US" smtClean="0"/>
              <a:t>    echo "Error: " . $sql . "&lt;br&gt;" . $conn-&gt;error;</a:t>
            </a:r>
            <a:br>
              <a:rPr lang="en-IN" altLang="en-US" smtClean="0"/>
            </a:br>
            <a:r>
              <a:rPr lang="en-IN" altLang="en-US" smtClean="0"/>
              <a:t>}</a:t>
            </a:r>
            <a:br>
              <a:rPr lang="en-IN" altLang="en-US" smtClean="0"/>
            </a:br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/>
              <a:t>PHP Get ID of Last Inserted Record</a:t>
            </a:r>
            <a:endParaRPr lang="en-IN" alt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smtClean="0"/>
              <a:t>If we perform an INSERT or UPDATE on a table with an AUTO_INCREMENT field, we can get the ID of the last inserted/updated record immediately.</a:t>
            </a:r>
          </a:p>
          <a:p>
            <a:r>
              <a:rPr lang="en-IN" altLang="en-US" smtClean="0"/>
              <a:t>In the table "MyGuests", the "id" column is an AUTO_INCREMENT field:</a:t>
            </a:r>
          </a:p>
          <a:p>
            <a:r>
              <a:rPr lang="en-IN" altLang="en-US" smtClean="0"/>
              <a:t>$last_id = $conn-&gt;insert_id;</a:t>
            </a:r>
            <a:br>
              <a:rPr lang="en-IN" altLang="en-US" smtClean="0"/>
            </a:br>
            <a:r>
              <a:rPr lang="en-IN" altLang="en-US" smtClean="0"/>
              <a:t>    echo "New record created successfully. Last inserted ID is: " . $last_id;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772400" cy="487362"/>
          </a:xfrm>
        </p:spPr>
        <p:txBody>
          <a:bodyPr/>
          <a:lstStyle/>
          <a:p>
            <a:r>
              <a:rPr lang="en-IN" altLang="en-US" sz="3600" b="1" smtClean="0"/>
              <a:t>PHP </a:t>
            </a:r>
            <a:r>
              <a:rPr lang="en-IN" altLang="en-US" sz="3600" b="1" smtClean="0">
                <a:solidFill>
                  <a:srgbClr val="7030A0"/>
                </a:solidFill>
              </a:rPr>
              <a:t>Prepared Statements</a:t>
            </a:r>
            <a:endParaRPr lang="en-IN" altLang="en-US" sz="3600" smtClean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pPr algn="just"/>
            <a:r>
              <a:rPr lang="en-IN" altLang="en-US" sz="2800" smtClean="0"/>
              <a:t>A prepared statement is a feature used to execute the SQL statements repeatedly with high efficiency.</a:t>
            </a:r>
          </a:p>
          <a:p>
            <a:pPr algn="just"/>
            <a:r>
              <a:rPr lang="en-IN" altLang="en-US" sz="2800" smtClean="0"/>
              <a:t>Prepared statements basically work like this:</a:t>
            </a:r>
          </a:p>
          <a:p>
            <a:pPr lvl="1" algn="just"/>
            <a:r>
              <a:rPr lang="en-IN" altLang="en-US" sz="2800" smtClean="0"/>
              <a:t>Prepare: An SQL statement template is created and sent to the database. Certain values are left unspecified, called parameters (labeled "?"). </a:t>
            </a:r>
          </a:p>
          <a:p>
            <a:pPr lvl="1" algn="just"/>
            <a:r>
              <a:rPr lang="en-IN" altLang="en-US" sz="2800" smtClean="0">
                <a:solidFill>
                  <a:srgbClr val="7030A0"/>
                </a:solidFill>
              </a:rPr>
              <a:t>Example:</a:t>
            </a:r>
            <a:r>
              <a:rPr lang="en-IN" altLang="en-US" sz="2800" smtClean="0"/>
              <a:t> INSERT INTO MyGuests </a:t>
            </a:r>
            <a:r>
              <a:rPr lang="en-IN" altLang="en-US" sz="2800" smtClean="0">
                <a:solidFill>
                  <a:srgbClr val="7030A0"/>
                </a:solidFill>
              </a:rPr>
              <a:t>VALUES(?, ?, ?)</a:t>
            </a:r>
          </a:p>
          <a:p>
            <a:pPr algn="just"/>
            <a:r>
              <a:rPr lang="en-IN" altLang="en-US" sz="2800" smtClean="0"/>
              <a:t>The database parses (analyse syntactically), compiles, and performs query optimization on the SQL statement template, and stores the result without executing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381000"/>
            <a:ext cx="8153400" cy="5715000"/>
          </a:xfrm>
        </p:spPr>
        <p:txBody>
          <a:bodyPr/>
          <a:lstStyle/>
          <a:p>
            <a:pPr algn="just"/>
            <a:r>
              <a:rPr lang="en-IN" altLang="en-US" sz="2800" b="1" smtClean="0">
                <a:solidFill>
                  <a:srgbClr val="7030A0"/>
                </a:solidFill>
              </a:rPr>
              <a:t>Execute</a:t>
            </a:r>
            <a:r>
              <a:rPr lang="en-IN" altLang="en-US" sz="2800" b="1" smtClean="0"/>
              <a:t>: </a:t>
            </a:r>
            <a:r>
              <a:rPr lang="en-IN" altLang="en-US" sz="2800" smtClean="0"/>
              <a:t>At a later time, the application binds the values to the parameters, and the database executes the statement. </a:t>
            </a:r>
          </a:p>
          <a:p>
            <a:pPr algn="just"/>
            <a:r>
              <a:rPr lang="en-IN" altLang="en-US" sz="2800" smtClean="0"/>
              <a:t>The application may execute the statement as many times as it wants with different values.</a:t>
            </a:r>
          </a:p>
          <a:p>
            <a:pPr algn="just"/>
            <a:r>
              <a:rPr lang="en-IN" altLang="en-US" sz="2800" smtClean="0"/>
              <a:t>Compared to executing SQL statements directly, prepared statements have </a:t>
            </a:r>
            <a:r>
              <a:rPr lang="en-IN" altLang="en-US" sz="2800" smtClean="0">
                <a:solidFill>
                  <a:srgbClr val="7030A0"/>
                </a:solidFill>
              </a:rPr>
              <a:t>three main advantages</a:t>
            </a:r>
            <a:r>
              <a:rPr lang="en-IN" altLang="en-US" sz="2800" smtClean="0"/>
              <a:t>:</a:t>
            </a:r>
          </a:p>
          <a:p>
            <a:pPr lvl="1" algn="just"/>
            <a:r>
              <a:rPr lang="en-IN" altLang="en-US" sz="2800" smtClean="0"/>
              <a:t>Prepared statements reduces parsing time as the preparation on the query is done only once (although the statement is executed multiple times)</a:t>
            </a:r>
          </a:p>
          <a:p>
            <a:pPr lvl="1" algn="just"/>
            <a:r>
              <a:rPr lang="en-IN" altLang="en-US" sz="2800" smtClean="0"/>
              <a:t>Bound parameters minimize bandwidth to the server as you need send only the parameters each time, and not the whole query</a:t>
            </a:r>
          </a:p>
          <a:p>
            <a:pPr lvl="1" algn="just"/>
            <a:r>
              <a:rPr lang="en-IN" altLang="en-US" sz="2800" smtClean="0"/>
              <a:t>Prepared statements are very useful against SQL injections</a:t>
            </a:r>
          </a:p>
          <a:p>
            <a:pPr algn="just"/>
            <a:endParaRPr lang="en-IN" altLang="en-US" sz="3000" smtClean="0"/>
          </a:p>
          <a:p>
            <a:pPr lvl="1" algn="just"/>
            <a:endParaRPr lang="en-IN" altLang="en-US" sz="2800" smtClean="0"/>
          </a:p>
          <a:p>
            <a:pPr algn="just">
              <a:buFont typeface="Wingdings 2" panose="05020102010507070707" pitchFamily="18" charset="2"/>
              <a:buNone/>
            </a:pPr>
            <a:endParaRPr lang="en-IN" altLang="en-US" sz="2800" smtClean="0"/>
          </a:p>
          <a:p>
            <a:pPr algn="just"/>
            <a:endParaRPr lang="en-IN" altLang="en-US" sz="2800" smtClean="0"/>
          </a:p>
          <a:p>
            <a:pPr algn="just"/>
            <a:endParaRPr lang="en-I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sz="2800" b="1" smtClean="0"/>
              <a:t>PHP Select Data From MySQL</a:t>
            </a:r>
            <a:endParaRPr lang="en-IN" altLang="en-US" smtClean="0"/>
          </a:p>
          <a:p>
            <a:pPr lvl="1"/>
            <a:r>
              <a:rPr lang="en-IN" altLang="en-US" smtClean="0"/>
              <a:t>SELECT column_name(s) FROM table_name </a:t>
            </a:r>
          </a:p>
          <a:p>
            <a:r>
              <a:rPr lang="en-IN" altLang="en-US" b="1" smtClean="0"/>
              <a:t>PHP Delete Data From MySQL</a:t>
            </a:r>
          </a:p>
          <a:p>
            <a:pPr lvl="1"/>
            <a:r>
              <a:rPr lang="en-IN" altLang="en-US" smtClean="0"/>
              <a:t>DELETE FROM table_name</a:t>
            </a:r>
            <a:br>
              <a:rPr lang="en-IN" altLang="en-US" smtClean="0"/>
            </a:br>
            <a:r>
              <a:rPr lang="en-IN" altLang="en-US" smtClean="0"/>
              <a:t>WHERE some_column = some_value </a:t>
            </a:r>
          </a:p>
          <a:p>
            <a:r>
              <a:rPr lang="it-IT" altLang="en-US" b="1" smtClean="0"/>
              <a:t>PHP Update Data in MySQL</a:t>
            </a:r>
          </a:p>
          <a:p>
            <a:pPr lvl="1"/>
            <a:r>
              <a:rPr lang="en-IN" altLang="en-US" smtClean="0"/>
              <a:t>UPDATE table_name</a:t>
            </a:r>
            <a:br>
              <a:rPr lang="en-IN" altLang="en-US" smtClean="0"/>
            </a:br>
            <a:r>
              <a:rPr lang="en-IN" altLang="en-US" smtClean="0"/>
              <a:t>SET column1=value, column2=value2,...</a:t>
            </a:r>
            <a:br>
              <a:rPr lang="en-IN" altLang="en-US" smtClean="0"/>
            </a:br>
            <a:r>
              <a:rPr lang="en-IN" altLang="en-US" smtClean="0"/>
              <a:t>WHERE some_column=some_value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763000" cy="6096000"/>
          </a:xfrm>
        </p:spPr>
        <p:txBody>
          <a:bodyPr/>
          <a:lstStyle/>
          <a:p>
            <a:r>
              <a:rPr lang="en-IN" altLang="en-US" smtClean="0"/>
              <a:t>insert a question mark (?) where we want to substitute in an integer, string, double or blob value.</a:t>
            </a:r>
            <a:r>
              <a:rPr lang="en-IN" altLang="en-US" smtClean="0">
                <a:solidFill>
                  <a:srgbClr val="7030A0"/>
                </a:solidFill>
              </a:rPr>
              <a:t>"INSERT INTO MyGuests (firstname, lastname, email) VALUES (?, ?, ?)“</a:t>
            </a:r>
          </a:p>
          <a:p>
            <a:endParaRPr lang="en-IN" altLang="en-US" smtClean="0"/>
          </a:p>
          <a:p>
            <a:r>
              <a:rPr lang="en-IN" altLang="en-US" smtClean="0">
                <a:solidFill>
                  <a:srgbClr val="7030A0"/>
                </a:solidFill>
              </a:rPr>
              <a:t>$stmt-&gt;bind_param("sss", $firstname, $lastname, $email); </a:t>
            </a:r>
          </a:p>
          <a:p>
            <a:pPr lvl="1"/>
            <a:r>
              <a:rPr lang="en-IN" altLang="en-US" smtClean="0"/>
              <a:t>binds the parameters to the SQL query and tells the database what the parameters are. The "sss" argument lists the types of data that the parameters are. The s character tells mysql that the parameter is a </a:t>
            </a:r>
            <a:r>
              <a:rPr lang="en-IN" altLang="en-US" b="1" smtClean="0"/>
              <a:t>string</a:t>
            </a:r>
          </a:p>
          <a:p>
            <a:r>
              <a:rPr lang="en-IN" altLang="en-US" smtClean="0"/>
              <a:t>The argument may be one of four types:</a:t>
            </a:r>
          </a:p>
          <a:p>
            <a:pPr lvl="1"/>
            <a:r>
              <a:rPr lang="en-IN" altLang="en-US" smtClean="0"/>
              <a:t>i - integer</a:t>
            </a:r>
          </a:p>
          <a:p>
            <a:pPr lvl="1"/>
            <a:r>
              <a:rPr lang="en-IN" altLang="en-US" smtClean="0"/>
              <a:t>d - double</a:t>
            </a:r>
          </a:p>
          <a:p>
            <a:pPr lvl="1"/>
            <a:r>
              <a:rPr lang="en-IN" altLang="en-US" smtClean="0"/>
              <a:t>s - string</a:t>
            </a:r>
          </a:p>
          <a:p>
            <a:pPr lvl="1"/>
            <a:r>
              <a:rPr lang="en-IN" altLang="en-US" smtClean="0"/>
              <a:t>b - BLOB (</a:t>
            </a:r>
            <a:r>
              <a:rPr lang="en-IN" altLang="en-US" b="1" smtClean="0"/>
              <a:t>blob</a:t>
            </a:r>
            <a:r>
              <a:rPr lang="en-IN" altLang="en-US" smtClean="0"/>
              <a:t> or binary </a:t>
            </a:r>
            <a:r>
              <a:rPr lang="en-IN" altLang="en-US" b="1" smtClean="0"/>
              <a:t>column-</a:t>
            </a:r>
            <a:r>
              <a:rPr lang="en-IN" altLang="en-US" smtClean="0"/>
              <a:t> binary large object )</a:t>
            </a:r>
          </a:p>
          <a:p>
            <a:r>
              <a:rPr lang="en-IN" altLang="en-US" sz="2400" smtClean="0"/>
              <a:t>mysql – expect type of data, minimize the risk of SQL injections.	</a:t>
            </a:r>
            <a:endParaRPr lang="en-IN" altLang="en-US" sz="2400" b="1" smtClean="0">
              <a:solidFill>
                <a:srgbClr val="7030A0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410200" y="4419600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r>
              <a:rPr lang="en-IN" altLang="en-US"/>
              <a:t>CREATE TABLE picture (</a:t>
            </a:r>
            <a:br>
              <a:rPr lang="en-IN" altLang="en-US"/>
            </a:br>
            <a:r>
              <a:rPr lang="en-IN" altLang="en-US"/>
              <a:t>ID INTEGER AUTO_INCREMENT,</a:t>
            </a:r>
            <a:br>
              <a:rPr lang="en-IN" altLang="en-US"/>
            </a:br>
            <a:r>
              <a:rPr lang="en-IN" altLang="en-US"/>
              <a:t>IMAGE BLOB, </a:t>
            </a:r>
            <a:br>
              <a:rPr lang="en-IN" altLang="en-US"/>
            </a:br>
            <a:r>
              <a:rPr lang="en-IN" altLang="en-US"/>
              <a:t>PRIMARY KEY (ID)</a:t>
            </a:r>
            <a:br>
              <a:rPr lang="en-IN" altLang="en-US"/>
            </a:br>
            <a:r>
              <a:rPr lang="en-IN" altLang="en-US"/>
              <a:t>) ENGINE=InnoDB;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smtClean="0"/>
              <a:t>SELECT column_name(s) FROM table_name</a:t>
            </a:r>
            <a:br>
              <a:rPr lang="en-IN" altLang="en-US" sz="2400" smtClean="0"/>
            </a:br>
            <a:r>
              <a:rPr lang="en-IN" altLang="en-US" sz="2400" smtClean="0"/>
              <a:t>SELECT * FROM table_name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altLang="en-US" smtClean="0"/>
              <a:t>Then, the function </a:t>
            </a:r>
            <a:r>
              <a:rPr lang="en-IN" altLang="en-US" b="1" smtClean="0">
                <a:solidFill>
                  <a:srgbClr val="7030A0"/>
                </a:solidFill>
              </a:rPr>
              <a:t>num_rows() </a:t>
            </a:r>
            <a:r>
              <a:rPr lang="en-IN" altLang="en-US" smtClean="0"/>
              <a:t>checks if there are more than zero rows returned.</a:t>
            </a:r>
          </a:p>
          <a:p>
            <a:pPr algn="just"/>
            <a:r>
              <a:rPr lang="en-IN" altLang="en-US" smtClean="0"/>
              <a:t>If there are more than zero rows returned, the function </a:t>
            </a:r>
            <a:r>
              <a:rPr lang="en-IN" altLang="en-US" b="1" smtClean="0">
                <a:solidFill>
                  <a:srgbClr val="7030A0"/>
                </a:solidFill>
              </a:rPr>
              <a:t>fetch_assoc() </a:t>
            </a:r>
            <a:r>
              <a:rPr lang="en-IN" altLang="en-US" smtClean="0"/>
              <a:t>puts all the results into an associative array that we can loop through. </a:t>
            </a:r>
          </a:p>
          <a:p>
            <a:pPr algn="just"/>
            <a:r>
              <a:rPr lang="en-IN" altLang="en-US" smtClean="0"/>
              <a:t>The </a:t>
            </a:r>
            <a:r>
              <a:rPr lang="en-IN" altLang="en-US" b="1" smtClean="0">
                <a:solidFill>
                  <a:srgbClr val="7030A0"/>
                </a:solidFill>
              </a:rPr>
              <a:t>while() loop </a:t>
            </a:r>
            <a:r>
              <a:rPr lang="en-IN" altLang="en-US" smtClean="0"/>
              <a:t>loops through the result set and outputs the data from the id, firstname and lastname columns.</a:t>
            </a:r>
          </a:p>
          <a:p>
            <a:pPr algn="just"/>
            <a:endParaRPr lang="en-IN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/>
              <a:t>PHP Limit Data Selections From MySQL</a:t>
            </a:r>
            <a:endParaRPr lang="en-IN" alt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smtClean="0"/>
              <a:t>MySQL provides a </a:t>
            </a:r>
            <a:r>
              <a:rPr lang="en-IN" altLang="en-US" smtClean="0">
                <a:solidFill>
                  <a:srgbClr val="7030A0"/>
                </a:solidFill>
              </a:rPr>
              <a:t>LIMIT clause </a:t>
            </a:r>
            <a:r>
              <a:rPr lang="en-IN" altLang="en-US" smtClean="0"/>
              <a:t>that is used to specify the number of records to return.</a:t>
            </a:r>
          </a:p>
          <a:p>
            <a:r>
              <a:rPr lang="en-IN" altLang="en-US" smtClean="0"/>
              <a:t>The LIMIT clause makes it easy to code multi page results or </a:t>
            </a:r>
            <a:r>
              <a:rPr lang="en-IN" altLang="en-US" smtClean="0">
                <a:solidFill>
                  <a:srgbClr val="7030A0"/>
                </a:solidFill>
              </a:rPr>
              <a:t>pagination</a:t>
            </a:r>
            <a:r>
              <a:rPr lang="en-IN" altLang="en-US" smtClean="0"/>
              <a:t> with SQL, and is very useful on large tables. Returning a large number of records can </a:t>
            </a:r>
            <a:r>
              <a:rPr lang="en-IN" altLang="en-US" smtClean="0">
                <a:solidFill>
                  <a:srgbClr val="002060"/>
                </a:solidFill>
              </a:rPr>
              <a:t>impact</a:t>
            </a:r>
            <a:r>
              <a:rPr lang="en-IN" altLang="en-US" smtClean="0"/>
              <a:t> on </a:t>
            </a:r>
            <a:r>
              <a:rPr lang="en-IN" altLang="en-US" smtClean="0">
                <a:solidFill>
                  <a:srgbClr val="002060"/>
                </a:solidFill>
              </a:rPr>
              <a:t>performance</a:t>
            </a:r>
            <a:r>
              <a:rPr lang="en-IN" altLang="en-US" smtClean="0"/>
              <a:t>.</a:t>
            </a:r>
          </a:p>
          <a:p>
            <a:r>
              <a:rPr lang="en-IN" altLang="en-US" smtClean="0"/>
              <a:t>Assume we wish to select all records from 1 - 30 (inclusive) from a table called </a:t>
            </a:r>
            <a:r>
              <a:rPr lang="en-IN" altLang="en-US" smtClean="0">
                <a:solidFill>
                  <a:srgbClr val="002060"/>
                </a:solidFill>
              </a:rPr>
              <a:t>"Orders"</a:t>
            </a:r>
            <a:r>
              <a:rPr lang="en-IN" altLang="en-US" smtClean="0"/>
              <a:t>. The SQL query would then look like this:</a:t>
            </a:r>
          </a:p>
          <a:p>
            <a:pPr lvl="1"/>
            <a:r>
              <a:rPr lang="en-IN" altLang="en-US" sz="2800" smtClean="0">
                <a:solidFill>
                  <a:srgbClr val="C00000"/>
                </a:solidFill>
              </a:rPr>
              <a:t>$sql = "SELECT * FROM Orders LIMIT 30"; </a:t>
            </a:r>
          </a:p>
          <a:p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smtClean="0"/>
              <a:t>What if we want to </a:t>
            </a:r>
            <a:r>
              <a:rPr lang="en-IN" altLang="en-US" b="1" smtClean="0"/>
              <a:t>select records </a:t>
            </a:r>
            <a:r>
              <a:rPr lang="en-IN" altLang="en-US" smtClean="0">
                <a:solidFill>
                  <a:srgbClr val="C00000"/>
                </a:solidFill>
              </a:rPr>
              <a:t>16 - 25 </a:t>
            </a:r>
            <a:r>
              <a:rPr lang="en-IN" altLang="en-US" smtClean="0"/>
              <a:t>(inclusive)?</a:t>
            </a:r>
          </a:p>
          <a:p>
            <a:pPr lvl="1"/>
            <a:r>
              <a:rPr lang="en-IN" altLang="en-US" smtClean="0"/>
              <a:t>Mysql also provides a way to handle this: by using </a:t>
            </a:r>
            <a:r>
              <a:rPr lang="en-IN" altLang="en-US" smtClean="0">
                <a:solidFill>
                  <a:srgbClr val="7030A0"/>
                </a:solidFill>
              </a:rPr>
              <a:t>OFFSET.</a:t>
            </a:r>
          </a:p>
          <a:p>
            <a:r>
              <a:rPr lang="en-IN" altLang="en-US" smtClean="0"/>
              <a:t>The SQL query below says "return only 10 records, start on record 16 </a:t>
            </a:r>
            <a:r>
              <a:rPr lang="en-IN" altLang="en-US" smtClean="0">
                <a:solidFill>
                  <a:srgbClr val="7030A0"/>
                </a:solidFill>
              </a:rPr>
              <a:t>(OFFSET 15)":</a:t>
            </a:r>
          </a:p>
          <a:p>
            <a:pPr lvl="1"/>
            <a:r>
              <a:rPr lang="en-IN" altLang="en-US" smtClean="0">
                <a:solidFill>
                  <a:srgbClr val="C00000"/>
                </a:solidFill>
              </a:rPr>
              <a:t>$sql = "SELECT * FROM Orders LIMIT 10 OFFSET 15";</a:t>
            </a:r>
          </a:p>
          <a:p>
            <a:r>
              <a:rPr lang="en-IN" altLang="en-US" smtClean="0"/>
              <a:t>Use a shorter syntax to achieve the same result:</a:t>
            </a:r>
          </a:p>
          <a:p>
            <a:pPr lvl="1"/>
            <a:r>
              <a:rPr lang="en-IN" altLang="en-US" sz="2600" smtClean="0">
                <a:solidFill>
                  <a:srgbClr val="7030A0"/>
                </a:solidFill>
              </a:rPr>
              <a:t>$sql = "SELECT * FROM Orders LIMIT 15, 10";</a:t>
            </a:r>
          </a:p>
          <a:p>
            <a:endParaRPr lang="en-IN" altLang="en-US" sz="2800" smtClean="0">
              <a:solidFill>
                <a:srgbClr val="FF0000"/>
              </a:solidFill>
            </a:endParaRPr>
          </a:p>
          <a:p>
            <a:r>
              <a:rPr lang="en-IN" altLang="en-US" sz="2800" smtClean="0"/>
              <a:t>Notice that the numbers are reversed when you use a comma.</a:t>
            </a:r>
            <a:endParaRPr lang="en-IN" altLang="en-US" sz="2800" smtClean="0">
              <a:solidFill>
                <a:srgbClr val="FF0000"/>
              </a:solidFill>
            </a:endParaRPr>
          </a:p>
          <a:p>
            <a:endParaRPr lang="en-IN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mysql_select_db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382000" cy="556260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mysql_select_db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 string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2000" b="1" i="1" dirty="0" err="1" smtClean="0">
                <a:solidFill>
                  <a:srgbClr val="7030A0"/>
                </a:solidFill>
              </a:rPr>
              <a:t>_</a:t>
            </a:r>
            <a:r>
              <a:rPr lang="en-US" sz="2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[, resource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sz="2000" b="1" i="1" dirty="0" err="1" smtClean="0">
                <a:solidFill>
                  <a:srgbClr val="7030A0"/>
                </a:solidFill>
              </a:rPr>
              <a:t>_</a:t>
            </a:r>
            <a:r>
              <a:rPr lang="en-US" sz="2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identifier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] )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8640" lvl="1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name of the database that is to be selected.</a:t>
            </a:r>
          </a:p>
          <a:p>
            <a:pPr marL="548640" lvl="1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48640" lvl="1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identifier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connection. If the link identifier is not specified, the last link opened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mysql_connect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is assumed. If no such link is found, it will try to create one as 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mysql_connect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was called with no arguments. </a:t>
            </a:r>
          </a:p>
          <a:p>
            <a:pPr marL="548640" lvl="1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48640" lvl="1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success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failure.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What is MySQL?</a:t>
            </a:r>
            <a:endParaRPr lang="en-IN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smtClean="0"/>
              <a:t>MySQL is a database system used on the web</a:t>
            </a:r>
          </a:p>
          <a:p>
            <a:r>
              <a:rPr lang="en-IN" altLang="en-US" smtClean="0"/>
              <a:t>MySQL is a database system that runs on a server</a:t>
            </a:r>
          </a:p>
          <a:p>
            <a:r>
              <a:rPr lang="en-IN" altLang="en-US" smtClean="0"/>
              <a:t>MySQL is ideal for both small and large applications</a:t>
            </a:r>
          </a:p>
          <a:p>
            <a:r>
              <a:rPr lang="en-IN" altLang="en-US" smtClean="0"/>
              <a:t>MySQL is very fast, reliable, and easy to use</a:t>
            </a:r>
          </a:p>
          <a:p>
            <a:r>
              <a:rPr lang="en-IN" altLang="en-US" smtClean="0"/>
              <a:t>MySQL uses standard SQL</a:t>
            </a:r>
          </a:p>
          <a:p>
            <a:r>
              <a:rPr lang="en-IN" altLang="en-US" smtClean="0"/>
              <a:t>MySQL compiles on a number of platforms</a:t>
            </a:r>
          </a:p>
          <a:p>
            <a:r>
              <a:rPr lang="en-IN" altLang="en-US" smtClean="0"/>
              <a:t>MySQL is free to download and use</a:t>
            </a:r>
          </a:p>
          <a:p>
            <a:r>
              <a:rPr lang="en-IN" altLang="en-US" smtClean="0"/>
              <a:t>MySQL is developed, distributed, and supported by Oracle Corporation</a:t>
            </a:r>
          </a:p>
          <a:p>
            <a:r>
              <a:rPr lang="en-IN" altLang="en-US" smtClean="0"/>
              <a:t>MySQL is named after co-founder Monty Widenius's daughter: 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mysql_drop_db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1800" b="1" dirty="0" smtClean="0"/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Drop (delete)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attempts to drop (remove) an entire database from the server associated with the specified link identifier.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mysql_drop_db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(string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database_name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[,resource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link_identifier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)</a:t>
            </a:r>
          </a:p>
          <a:p>
            <a:pPr marL="548640" lvl="1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database_name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name of the database that will be deleted. </a:t>
            </a:r>
          </a:p>
          <a:p>
            <a:pPr marL="548640" lvl="1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success or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failure. </a:t>
            </a:r>
          </a:p>
          <a:p>
            <a:pPr marL="548640" lvl="1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48640" lvl="1" algn="just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mysqli_num_rows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number of rows in result.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Retrieves the number of rows from a result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8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mysqli_num_rows ( resource </a:t>
            </a:r>
            <a:r>
              <a:rPr lang="en-US" altLang="en-US" sz="2800" b="1" i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altLang="en-US" sz="28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:The result resource that is being evaluated. This result comes from a call to mysql_query().</a:t>
            </a:r>
            <a:endParaRPr lang="en-US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rows in a result set on success or </a:t>
            </a:r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failure.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mysqli_fetch_row</a:t>
            </a:r>
            <a:endParaRPr lang="en-US" altLang="en-US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8229600" cy="5562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smtClean="0"/>
              <a:t>Get a result row as an enumerated array.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smtClean="0"/>
              <a:t>Returns a numerical array that corresponds to the fetched row and moves the internal data pointer ahead.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altLang="en-US" sz="2800" b="1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>
                <a:solidFill>
                  <a:srgbClr val="7030A0"/>
                </a:solidFill>
              </a:rPr>
              <a:t>     </a:t>
            </a:r>
            <a:r>
              <a:rPr lang="en-US" altLang="en-US" sz="2800" b="1" smtClean="0">
                <a:solidFill>
                  <a:srgbClr val="7030A0"/>
                </a:solidFill>
              </a:rPr>
              <a:t>array mysql_fetch_row ( resource </a:t>
            </a:r>
            <a:r>
              <a:rPr lang="en-US" altLang="en-US" sz="2800" b="1" i="1" smtClean="0">
                <a:solidFill>
                  <a:srgbClr val="7030A0"/>
                </a:solidFill>
              </a:rPr>
              <a:t>$result</a:t>
            </a:r>
            <a:r>
              <a:rPr lang="en-US" altLang="en-US" sz="2800" b="1" smtClean="0">
                <a:solidFill>
                  <a:srgbClr val="7030A0"/>
                </a:solidFill>
              </a:rPr>
              <a:t> )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en-US" sz="2800" smtClean="0"/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800" smtClean="0"/>
              <a:t>result: The result resource that is being evaluated. This result comes from a call to mysql_query().</a:t>
            </a:r>
            <a:endParaRPr lang="en-US" altLang="en-US" sz="2800" b="1" smtClean="0"/>
          </a:p>
          <a:p>
            <a:pPr lvl="1" algn="just" eaLnBrk="1" hangingPunct="1">
              <a:lnSpc>
                <a:spcPct val="80000"/>
              </a:lnSpc>
            </a:pPr>
            <a:endParaRPr lang="en-US" altLang="en-US" sz="2800" smtClean="0"/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800" smtClean="0"/>
              <a:t>Returns an numerical array of strings that corresponds to the fetched row, or </a:t>
            </a:r>
            <a:r>
              <a:rPr lang="en-US" altLang="en-US" sz="2800" b="1" smtClean="0"/>
              <a:t>FALSE</a:t>
            </a:r>
            <a:r>
              <a:rPr lang="en-US" altLang="en-US" sz="2800" smtClean="0"/>
              <a:t> if there are no more rows.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$result = mysqli_query("SELECT id,email FROM people WHERE id = '42'");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 (!$result) {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echo 'Could not run query: ' . mysql_error();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exit;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$row = mysqli_fetch_row($result);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 $row[0]; // 42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 $row[1]; // the email value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mysqli_result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4582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result data.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mysqli_result ( resource </a:t>
            </a:r>
            <a:r>
              <a:rPr lang="en-US" altLang="en-US" b="1" i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altLang="en-US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int </a:t>
            </a:r>
            <a:r>
              <a:rPr lang="en-US" altLang="en-US" b="1" i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$row</a:t>
            </a:r>
            <a:r>
              <a:rPr lang="en-US" altLang="en-US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[, mixed </a:t>
            </a:r>
            <a:r>
              <a:rPr lang="en-US" altLang="en-US" b="1" i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$field = 0</a:t>
            </a:r>
            <a:r>
              <a:rPr lang="en-US" altLang="en-US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 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The result resource that is being evaluated. This result comes from a call to mysql_query().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row:The row number from the result that's being retrieved. Row numbers start at 0.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of one cell from a MySQL result set on success, or </a:t>
            </a:r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failure.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r>
              <a:rPr lang="en-IN" altLang="en-US" b="1" smtClean="0"/>
              <a:t>PHP Connect to MySQL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534400" cy="5715000"/>
          </a:xfrm>
        </p:spPr>
        <p:txBody>
          <a:bodyPr/>
          <a:lstStyle/>
          <a:p>
            <a:pPr algn="just"/>
            <a:r>
              <a:rPr lang="en-IN" altLang="en-US" smtClean="0"/>
              <a:t>PHP 5 and later can work with a MySQL database using:</a:t>
            </a:r>
          </a:p>
          <a:p>
            <a:pPr lvl="1" algn="just"/>
            <a:r>
              <a:rPr lang="en-IN" altLang="en-US" b="1" smtClean="0"/>
              <a:t>MySQLi extension</a:t>
            </a:r>
            <a:r>
              <a:rPr lang="en-IN" altLang="en-US" smtClean="0"/>
              <a:t> (the "i" stands for improved)</a:t>
            </a:r>
          </a:p>
          <a:p>
            <a:pPr lvl="1" algn="just"/>
            <a:r>
              <a:rPr lang="en-IN" altLang="en-US" b="1" smtClean="0"/>
              <a:t>PDO (PHP Data Objects)</a:t>
            </a:r>
            <a:endParaRPr lang="en-IN" altLang="en-US" smtClean="0"/>
          </a:p>
          <a:p>
            <a:pPr algn="just"/>
            <a:r>
              <a:rPr lang="en-IN" altLang="en-US" smtClean="0"/>
              <a:t>Earlier versions of PHP used the</a:t>
            </a:r>
            <a:r>
              <a:rPr lang="en-IN" altLang="en-US" b="1" smtClean="0"/>
              <a:t> MySQL </a:t>
            </a:r>
            <a:r>
              <a:rPr lang="en-IN" altLang="en-US" smtClean="0"/>
              <a:t>extension. However, this extension was deprecated in 2012.</a:t>
            </a:r>
          </a:p>
          <a:p>
            <a:pPr algn="just"/>
            <a:r>
              <a:rPr lang="en-IN" altLang="en-US" smtClean="0"/>
              <a:t>Both MySQLi and PDO have their </a:t>
            </a:r>
            <a:r>
              <a:rPr lang="en-IN" altLang="en-US" b="1" smtClean="0"/>
              <a:t>advantages</a:t>
            </a:r>
            <a:r>
              <a:rPr lang="en-IN" altLang="en-US" smtClean="0"/>
              <a:t>:</a:t>
            </a:r>
          </a:p>
          <a:p>
            <a:pPr lvl="1" algn="just"/>
            <a:r>
              <a:rPr lang="en-IN" altLang="en-US" smtClean="0"/>
              <a:t>PDO will work on 12 different database systems, where as MySQLi will only work with MySQL databases.</a:t>
            </a:r>
          </a:p>
          <a:p>
            <a:pPr lvl="1" algn="just"/>
            <a:r>
              <a:rPr lang="en-IN" altLang="en-US" smtClean="0"/>
              <a:t> With MySQLi, you will need to rewrite the entire code - queries included.</a:t>
            </a:r>
          </a:p>
          <a:p>
            <a:pPr algn="just"/>
            <a:r>
              <a:rPr lang="en-IN" altLang="en-US" smtClean="0"/>
              <a:t>Both are </a:t>
            </a:r>
            <a:r>
              <a:rPr lang="en-IN" altLang="en-US" b="1" smtClean="0"/>
              <a:t>object-oriented</a:t>
            </a:r>
            <a:r>
              <a:rPr lang="en-IN" altLang="en-US" smtClean="0"/>
              <a:t>,</a:t>
            </a:r>
            <a:r>
              <a:rPr lang="en-IN" altLang="en-US" smtClean="0">
                <a:solidFill>
                  <a:srgbClr val="002060"/>
                </a:solidFill>
              </a:rPr>
              <a:t>MySQLi</a:t>
            </a:r>
            <a:r>
              <a:rPr lang="en-IN" altLang="en-US" smtClean="0"/>
              <a:t> also offers a </a:t>
            </a:r>
            <a:r>
              <a:rPr lang="en-IN" altLang="en-US" smtClean="0">
                <a:solidFill>
                  <a:srgbClr val="002060"/>
                </a:solidFill>
              </a:rPr>
              <a:t>procedural API</a:t>
            </a:r>
            <a:r>
              <a:rPr lang="en-IN" altLang="en-US" smtClean="0"/>
              <a:t>.</a:t>
            </a:r>
          </a:p>
          <a:p>
            <a:pPr algn="just"/>
            <a:r>
              <a:rPr lang="en-IN" altLang="en-US" smtClean="0"/>
              <a:t>Both support Prepared Statements. Prepared Statements protect from SQL injection, and are very important for web application security. http://www.mysqltutorial.org/</a:t>
            </a:r>
          </a:p>
          <a:p>
            <a:pPr algn="just"/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Open a Connection to MySQL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Before we can access data in the </a:t>
            </a:r>
            <a:r>
              <a:rPr lang="en-IN" dirty="0" err="1" smtClean="0"/>
              <a:t>MySQL</a:t>
            </a:r>
            <a:r>
              <a:rPr lang="en-IN" dirty="0" smtClean="0"/>
              <a:t> database, we need to be able to connect to the server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IN" dirty="0" smtClean="0"/>
              <a:t>// </a:t>
            </a:r>
            <a:r>
              <a:rPr lang="en-IN" b="1" dirty="0" smtClean="0"/>
              <a:t>Create connection Syntax</a:t>
            </a:r>
          </a:p>
          <a:p>
            <a:pPr lvl="1">
              <a:defRPr/>
            </a:pPr>
            <a:r>
              <a:rPr lang="en-IN" dirty="0" smtClean="0"/>
              <a:t>$</a:t>
            </a:r>
            <a:r>
              <a:rPr lang="en-IN" dirty="0" err="1" smtClean="0"/>
              <a:t>conn</a:t>
            </a:r>
            <a:r>
              <a:rPr lang="en-IN" dirty="0" smtClean="0"/>
              <a:t> = </a:t>
            </a:r>
            <a:r>
              <a:rPr lang="en-IN" b="1" dirty="0" smtClean="0"/>
              <a:t>new </a:t>
            </a:r>
            <a:r>
              <a:rPr lang="en-IN" b="1" dirty="0" err="1" smtClean="0"/>
              <a:t>mysqli</a:t>
            </a:r>
            <a:r>
              <a:rPr lang="en-IN" dirty="0" smtClean="0"/>
              <a:t>($</a:t>
            </a:r>
            <a:r>
              <a:rPr lang="en-IN" dirty="0" err="1" smtClean="0"/>
              <a:t>servername</a:t>
            </a:r>
            <a:r>
              <a:rPr lang="en-IN" dirty="0" smtClean="0"/>
              <a:t>, $username, $password);</a:t>
            </a:r>
          </a:p>
          <a:p>
            <a:pPr lvl="1">
              <a:defRPr/>
            </a:pPr>
            <a:r>
              <a:rPr lang="en-US" b="1" dirty="0" err="1" smtClean="0"/>
              <a:t>mysqli_connect</a:t>
            </a:r>
            <a:r>
              <a:rPr lang="en-US" dirty="0" smtClean="0"/>
              <a:t>(</a:t>
            </a:r>
            <a:r>
              <a:rPr lang="en-US" dirty="0" err="1" smtClean="0"/>
              <a:t>servername,username,password</a:t>
            </a:r>
            <a:r>
              <a:rPr lang="en-US" dirty="0" smtClean="0"/>
              <a:t>);</a:t>
            </a:r>
          </a:p>
          <a:p>
            <a:pPr lvl="1">
              <a:defRPr/>
            </a:pPr>
            <a:r>
              <a:rPr lang="en-US" dirty="0" smtClean="0"/>
              <a:t>$</a:t>
            </a:r>
            <a:r>
              <a:rPr lang="en-US" dirty="0" err="1" smtClean="0"/>
              <a:t>conn</a:t>
            </a:r>
            <a:r>
              <a:rPr lang="en-US" dirty="0" smtClean="0"/>
              <a:t> = </a:t>
            </a:r>
            <a:r>
              <a:rPr lang="en-US" b="1" dirty="0" smtClean="0"/>
              <a:t>new PDO</a:t>
            </a:r>
            <a:r>
              <a:rPr lang="en-US" dirty="0" smtClean="0"/>
              <a:t>("</a:t>
            </a:r>
            <a:r>
              <a:rPr lang="en-US" dirty="0" err="1" smtClean="0"/>
              <a:t>mysql:host</a:t>
            </a:r>
            <a:r>
              <a:rPr lang="en-US" dirty="0" smtClean="0"/>
              <a:t>=$</a:t>
            </a:r>
            <a:r>
              <a:rPr lang="en-US" dirty="0" err="1" smtClean="0"/>
              <a:t>servername;dbname</a:t>
            </a:r>
            <a:r>
              <a:rPr lang="en-US" dirty="0" smtClean="0"/>
              <a:t>=</a:t>
            </a:r>
            <a:r>
              <a:rPr lang="en-US" dirty="0" err="1" smtClean="0"/>
              <a:t>myDB</a:t>
            </a:r>
            <a:r>
              <a:rPr lang="en-US" dirty="0" smtClean="0"/>
              <a:t>", $username, $password);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74002" algn="just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Servername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Specifies the server to connect to.</a:t>
            </a:r>
          </a:p>
          <a:p>
            <a:pPr marL="274002" algn="just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Specifies the username to log in with.</a:t>
            </a:r>
          </a:p>
          <a:p>
            <a:pPr marL="274002" algn="just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Password: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Specifies the password to log in with.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endParaRPr lang="en-IN" dirty="0" smtClean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IN" dirty="0"/>
              <a:t>https://www.w3resource.com/mysql/mysql-tutorials.php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$con =</a:t>
            </a:r>
            <a:r>
              <a:rPr lang="en-US" altLang="en-US" sz="28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mysqli_connect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("localhost","peter","abc123");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(!$con)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die('Could not connect: ' . mysql_error());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some code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Close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altLang="en-US" smtClean="0"/>
              <a:t>The connection will be closed automatically when the script ends. To close the connection before, use the following:</a:t>
            </a:r>
          </a:p>
          <a:p>
            <a:pPr algn="just"/>
            <a:r>
              <a:rPr lang="en-IN" altLang="en-US" b="1" smtClean="0">
                <a:solidFill>
                  <a:srgbClr val="002060"/>
                </a:solidFill>
              </a:rPr>
              <a:t>Example (MySQLi Object-Oriented)</a:t>
            </a:r>
          </a:p>
          <a:p>
            <a:pPr lvl="1" algn="just"/>
            <a:r>
              <a:rPr lang="en-IN" altLang="en-US" smtClean="0"/>
              <a:t>$conn-&gt;close();</a:t>
            </a:r>
          </a:p>
          <a:p>
            <a:pPr algn="just"/>
            <a:r>
              <a:rPr lang="en-IN" altLang="en-US" b="1" smtClean="0">
                <a:solidFill>
                  <a:srgbClr val="002060"/>
                </a:solidFill>
              </a:rPr>
              <a:t>Example (MySQLi Procedural)</a:t>
            </a:r>
          </a:p>
          <a:p>
            <a:pPr lvl="1" algn="just"/>
            <a:r>
              <a:rPr lang="en-IN" altLang="en-US" smtClean="0"/>
              <a:t>mysqli_close($conn); </a:t>
            </a:r>
          </a:p>
          <a:p>
            <a:pPr algn="just"/>
            <a:r>
              <a:rPr lang="en-IN" altLang="en-US" b="1" smtClean="0">
                <a:solidFill>
                  <a:srgbClr val="002060"/>
                </a:solidFill>
              </a:rPr>
              <a:t>Example (PDO)</a:t>
            </a:r>
          </a:p>
          <a:p>
            <a:pPr lvl="1" algn="just"/>
            <a:r>
              <a:rPr lang="en-IN" altLang="en-US" smtClean="0"/>
              <a:t>$conn = null; </a:t>
            </a:r>
          </a:p>
          <a:p>
            <a:pPr algn="just"/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/>
              <a:t>Create a MySQL Database Using MySQLi and PDO</a:t>
            </a:r>
            <a:endParaRPr lang="en-IN" alt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The CREATE DATABASE statement is used to create a database in </a:t>
            </a:r>
            <a:r>
              <a:rPr lang="en-IN" dirty="0" err="1" smtClean="0"/>
              <a:t>MySQL</a:t>
            </a:r>
            <a:r>
              <a:rPr lang="en-IN" dirty="0" smtClean="0"/>
              <a:t>.</a:t>
            </a:r>
          </a:p>
          <a:p>
            <a:pPr>
              <a:defRPr/>
            </a:pPr>
            <a:r>
              <a:rPr lang="en-IN" dirty="0" smtClean="0"/>
              <a:t>The following examples create a database named "</a:t>
            </a:r>
            <a:r>
              <a:rPr lang="en-IN" dirty="0" err="1" smtClean="0"/>
              <a:t>myDB</a:t>
            </a:r>
            <a:r>
              <a:rPr lang="en-IN" dirty="0" smtClean="0"/>
              <a:t>":</a:t>
            </a:r>
          </a:p>
          <a:p>
            <a:pPr lvl="1">
              <a:defRPr/>
            </a:pPr>
            <a:r>
              <a:rPr lang="en-IN" b="1" dirty="0" err="1" smtClean="0"/>
              <a:t>MySQLi</a:t>
            </a:r>
            <a:r>
              <a:rPr lang="en-IN" b="1" dirty="0" smtClean="0"/>
              <a:t> Procedural</a:t>
            </a:r>
          </a:p>
          <a:p>
            <a:pPr lvl="1">
              <a:defRPr/>
            </a:pPr>
            <a:r>
              <a:rPr lang="en-IN" dirty="0" smtClean="0"/>
              <a:t>$</a:t>
            </a:r>
            <a:r>
              <a:rPr lang="en-IN" dirty="0" err="1" smtClean="0"/>
              <a:t>sql</a:t>
            </a:r>
            <a:r>
              <a:rPr lang="en-IN" dirty="0" smtClean="0"/>
              <a:t> = "CREATE DATABASE </a:t>
            </a:r>
            <a:r>
              <a:rPr lang="en-IN" dirty="0" err="1" smtClean="0"/>
              <a:t>myDB</a:t>
            </a:r>
            <a:r>
              <a:rPr lang="en-IN" dirty="0" smtClean="0"/>
              <a:t>";</a:t>
            </a:r>
            <a:br>
              <a:rPr lang="en-IN" dirty="0" smtClean="0"/>
            </a:br>
            <a:r>
              <a:rPr lang="en-IN" dirty="0" smtClean="0"/>
              <a:t>if (</a:t>
            </a:r>
            <a:r>
              <a:rPr lang="en-IN" dirty="0" err="1" smtClean="0"/>
              <a:t>mysqli_query</a:t>
            </a:r>
            <a:r>
              <a:rPr lang="en-IN" dirty="0" smtClean="0"/>
              <a:t>($</a:t>
            </a:r>
            <a:r>
              <a:rPr lang="en-IN" dirty="0" err="1" smtClean="0"/>
              <a:t>conn</a:t>
            </a:r>
            <a:r>
              <a:rPr lang="en-IN" dirty="0" smtClean="0"/>
              <a:t>, $</a:t>
            </a:r>
            <a:r>
              <a:rPr lang="en-IN" dirty="0" err="1" smtClean="0"/>
              <a:t>sql</a:t>
            </a:r>
            <a:r>
              <a:rPr lang="en-IN" dirty="0" smtClean="0"/>
              <a:t>)) {</a:t>
            </a:r>
            <a:br>
              <a:rPr lang="en-IN" dirty="0" smtClean="0"/>
            </a:br>
            <a:r>
              <a:rPr lang="en-IN" dirty="0" smtClean="0"/>
              <a:t>    echo "Database created successfully";</a:t>
            </a:r>
            <a:br>
              <a:rPr lang="en-IN" dirty="0" smtClean="0"/>
            </a:br>
            <a:r>
              <a:rPr lang="en-IN" dirty="0" smtClean="0"/>
              <a:t>} else {</a:t>
            </a:r>
            <a:br>
              <a:rPr lang="en-IN" dirty="0" smtClean="0"/>
            </a:br>
            <a:r>
              <a:rPr lang="en-IN" dirty="0" smtClean="0"/>
              <a:t>    echo "Error creating database: " . </a:t>
            </a:r>
            <a:r>
              <a:rPr lang="en-IN" dirty="0" err="1" smtClean="0"/>
              <a:t>mysqli_error</a:t>
            </a:r>
            <a:r>
              <a:rPr lang="en-IN" dirty="0" smtClean="0"/>
              <a:t>($</a:t>
            </a:r>
            <a:r>
              <a:rPr lang="en-IN" dirty="0" err="1" smtClean="0"/>
              <a:t>conn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success or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failure. 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/>
              <a:t>Create a MySQL Table Using MySQLi and PDO</a:t>
            </a:r>
            <a:endParaRPr lang="en-IN" alt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002060"/>
                </a:solidFill>
              </a:rPr>
              <a:t>MySQLi Object-Oriented</a:t>
            </a:r>
            <a:endParaRPr lang="en-IN" altLang="en-US" smtClean="0"/>
          </a:p>
          <a:p>
            <a:pPr lvl="1"/>
            <a:r>
              <a:rPr lang="en-IN" altLang="en-US" smtClean="0"/>
              <a:t>$conn = new mysqli($servername, $username, $password, $dbname);</a:t>
            </a:r>
          </a:p>
          <a:p>
            <a:r>
              <a:rPr lang="en-IN" altLang="en-US" b="1" smtClean="0"/>
              <a:t>MySQLi Procedural</a:t>
            </a:r>
          </a:p>
          <a:p>
            <a:pPr lvl="1"/>
            <a:r>
              <a:rPr lang="en-IN" altLang="en-US" smtClean="0"/>
              <a:t>$conn = mysqli_connect($servername, $username, $password, $dbname);</a:t>
            </a:r>
          </a:p>
          <a:p>
            <a:r>
              <a:rPr lang="en-IN" altLang="en-US" smtClean="0"/>
              <a:t>PDO</a:t>
            </a:r>
          </a:p>
          <a:p>
            <a:pPr lvl="1"/>
            <a:r>
              <a:rPr lang="en-IN" altLang="en-US" smtClean="0"/>
              <a:t>$conn = new PDO("mysql:host=$servername;dbname=$dbname", $username, $password);</a:t>
            </a:r>
            <a:br>
              <a:rPr lang="en-IN" altLang="en-US" smtClean="0"/>
            </a:br>
            <a:r>
              <a:rPr lang="en-IN" altLang="en-US" smtClean="0"/>
              <a:t>    // set the PDO error mode to exception</a:t>
            </a:r>
            <a:br>
              <a:rPr lang="en-IN" altLang="en-US" smtClean="0"/>
            </a:br>
            <a:r>
              <a:rPr lang="en-IN" altLang="en-US" smtClean="0"/>
              <a:t>    $conn-&gt;setAttribute(PDO::ATTR_ERRMODE, PDO::ERRMODE_EXCEPTION);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/>
              <a:t>Insert Data Into MySQL </a:t>
            </a:r>
            <a:br>
              <a:rPr lang="en-IN" altLang="en-US" sz="3200" b="1" smtClean="0"/>
            </a:br>
            <a:r>
              <a:rPr lang="en-IN" altLang="en-US" sz="3200" b="1" smtClean="0"/>
              <a:t>Using MySQLi and PDO</a:t>
            </a:r>
            <a:endParaRPr lang="en-IN" alt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b="1" smtClean="0"/>
              <a:t>Rules</a:t>
            </a:r>
          </a:p>
          <a:p>
            <a:pPr lvl="1"/>
            <a:r>
              <a:rPr lang="en-IN" altLang="en-US" smtClean="0"/>
              <a:t>The SQL query must be quoted in PHP</a:t>
            </a:r>
          </a:p>
          <a:p>
            <a:pPr lvl="1"/>
            <a:r>
              <a:rPr lang="en-IN" altLang="en-US" smtClean="0"/>
              <a:t>String values inside the SQL query must be quoted</a:t>
            </a:r>
          </a:p>
          <a:p>
            <a:pPr lvl="1"/>
            <a:r>
              <a:rPr lang="en-IN" altLang="en-US" smtClean="0"/>
              <a:t>Numeric values must not be quoted</a:t>
            </a:r>
          </a:p>
          <a:p>
            <a:pPr lvl="1"/>
            <a:r>
              <a:rPr lang="en-IN" altLang="en-US" smtClean="0"/>
              <a:t>The word NULL must not be quoted</a:t>
            </a:r>
          </a:p>
          <a:p>
            <a:r>
              <a:rPr lang="en-IN" altLang="en-US" b="1" smtClean="0"/>
              <a:t>MySQLi Object-oriented (same)</a:t>
            </a:r>
          </a:p>
          <a:p>
            <a:pPr lvl="1"/>
            <a:r>
              <a:rPr lang="en-IN" altLang="en-US" smtClean="0"/>
              <a:t>$sql = "INSERT INTO MyGuests (firstname, lastname, email)</a:t>
            </a:r>
            <a:br>
              <a:rPr lang="en-IN" altLang="en-US" smtClean="0"/>
            </a:br>
            <a:r>
              <a:rPr lang="en-IN" altLang="en-US" smtClean="0"/>
              <a:t>VALUES ('John', 'Doe', 'john@example.com')";</a:t>
            </a:r>
          </a:p>
          <a:p>
            <a:r>
              <a:rPr lang="en-IN" altLang="en-US" b="1" smtClean="0"/>
              <a:t>MySQLi Procedural (same)</a:t>
            </a:r>
          </a:p>
          <a:p>
            <a:pPr lvl="1"/>
            <a:r>
              <a:rPr lang="en-IN" altLang="en-US" smtClean="0"/>
              <a:t>$sql = "INSERT INTO MyGuests (firstname, lastname, email)</a:t>
            </a:r>
            <a:br>
              <a:rPr lang="en-IN" altLang="en-US" smtClean="0"/>
            </a:br>
            <a:r>
              <a:rPr lang="en-IN" altLang="en-US" smtClean="0"/>
              <a:t>VALUES ('John', 'Doe', 'john@example.com')";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611</TotalTime>
  <Words>1615</Words>
  <Application>Microsoft Office PowerPoint</Application>
  <PresentationFormat>On-screen Show (4:3)</PresentationFormat>
  <Paragraphs>180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Palatino Linotype</vt:lpstr>
      <vt:lpstr>Arial</vt:lpstr>
      <vt:lpstr>Franklin Gothic Book</vt:lpstr>
      <vt:lpstr>Perpetua</vt:lpstr>
      <vt:lpstr>Wingdings 2</vt:lpstr>
      <vt:lpstr>Calibri</vt:lpstr>
      <vt:lpstr>Wingdings</vt:lpstr>
      <vt:lpstr>Times New Roman</vt:lpstr>
      <vt:lpstr>Equity</vt:lpstr>
      <vt:lpstr>PHP-MySQL  Connect to a Database</vt:lpstr>
      <vt:lpstr>What is MySQL?</vt:lpstr>
      <vt:lpstr>PHP Connect to MySQL</vt:lpstr>
      <vt:lpstr>Open a Connection to MySQL</vt:lpstr>
      <vt:lpstr>Example</vt:lpstr>
      <vt:lpstr>Close the Connection</vt:lpstr>
      <vt:lpstr>Create a MySQL Database Using MySQLi and PDO</vt:lpstr>
      <vt:lpstr>Create a MySQL Table Using MySQLi and PDO</vt:lpstr>
      <vt:lpstr>Insert Data Into MySQL  Using MySQLi and PDO</vt:lpstr>
      <vt:lpstr>PHP Insert Multiple Records Into MySQL</vt:lpstr>
      <vt:lpstr>PHP Get ID of Last Inserted Record</vt:lpstr>
      <vt:lpstr>PHP Prepared Statements</vt:lpstr>
      <vt:lpstr>PowerPoint Presentation</vt:lpstr>
      <vt:lpstr>PowerPoint Presentation</vt:lpstr>
      <vt:lpstr>PowerPoint Presentation</vt:lpstr>
      <vt:lpstr>SELECT column_name(s) FROM table_name SELECT * FROM table_name</vt:lpstr>
      <vt:lpstr>PHP Limit Data Selections From MySQL</vt:lpstr>
      <vt:lpstr>PowerPoint Presentation</vt:lpstr>
      <vt:lpstr>mysql_select_db </vt:lpstr>
      <vt:lpstr>mysql_drop_db</vt:lpstr>
      <vt:lpstr>mysqli_num_rows</vt:lpstr>
      <vt:lpstr>mysqli_fetch_row</vt:lpstr>
      <vt:lpstr>Example</vt:lpstr>
      <vt:lpstr>mysqli_result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PHP-MySQL Connect to a Database</dc:title>
  <dc:creator>shruthi</dc:creator>
  <cp:lastModifiedBy>Tamal Dey</cp:lastModifiedBy>
  <cp:revision>76</cp:revision>
  <dcterms:created xsi:type="dcterms:W3CDTF">2011-03-22T14:53:34Z</dcterms:created>
  <dcterms:modified xsi:type="dcterms:W3CDTF">2018-03-22T11:57:10Z</dcterms:modified>
</cp:coreProperties>
</file>