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4" r:id="rId1"/>
  </p:sldMasterIdLst>
  <p:notesMasterIdLst>
    <p:notesMasterId r:id="rId71"/>
  </p:notesMasterIdLst>
  <p:handoutMasterIdLst>
    <p:handoutMasterId r:id="rId72"/>
  </p:handoutMasterIdLst>
  <p:sldIdLst>
    <p:sldId id="256" r:id="rId2"/>
    <p:sldId id="355" r:id="rId3"/>
    <p:sldId id="351" r:id="rId4"/>
    <p:sldId id="352" r:id="rId5"/>
    <p:sldId id="257" r:id="rId6"/>
    <p:sldId id="258" r:id="rId7"/>
    <p:sldId id="283" r:id="rId8"/>
    <p:sldId id="353" r:id="rId9"/>
    <p:sldId id="354" r:id="rId10"/>
    <p:sldId id="367" r:id="rId11"/>
    <p:sldId id="368" r:id="rId12"/>
    <p:sldId id="259" r:id="rId13"/>
    <p:sldId id="284" r:id="rId14"/>
    <p:sldId id="282" r:id="rId15"/>
    <p:sldId id="356" r:id="rId16"/>
    <p:sldId id="357" r:id="rId17"/>
    <p:sldId id="358" r:id="rId18"/>
    <p:sldId id="285" r:id="rId19"/>
    <p:sldId id="286" r:id="rId20"/>
    <p:sldId id="287" r:id="rId21"/>
    <p:sldId id="288" r:id="rId22"/>
    <p:sldId id="289" r:id="rId23"/>
    <p:sldId id="290" r:id="rId24"/>
    <p:sldId id="359" r:id="rId25"/>
    <p:sldId id="361" r:id="rId26"/>
    <p:sldId id="360" r:id="rId27"/>
    <p:sldId id="362" r:id="rId28"/>
    <p:sldId id="363" r:id="rId29"/>
    <p:sldId id="291" r:id="rId30"/>
    <p:sldId id="300" r:id="rId31"/>
    <p:sldId id="292" r:id="rId32"/>
    <p:sldId id="301" r:id="rId33"/>
    <p:sldId id="293" r:id="rId34"/>
    <p:sldId id="295" r:id="rId35"/>
    <p:sldId id="344" r:id="rId36"/>
    <p:sldId id="302" r:id="rId37"/>
    <p:sldId id="347" r:id="rId38"/>
    <p:sldId id="364" r:id="rId39"/>
    <p:sldId id="346" r:id="rId40"/>
    <p:sldId id="296" r:id="rId41"/>
    <p:sldId id="297" r:id="rId42"/>
    <p:sldId id="298" r:id="rId43"/>
    <p:sldId id="305" r:id="rId44"/>
    <p:sldId id="299" r:id="rId45"/>
    <p:sldId id="265" r:id="rId46"/>
    <p:sldId id="266" r:id="rId47"/>
    <p:sldId id="308" r:id="rId48"/>
    <p:sldId id="309" r:id="rId49"/>
    <p:sldId id="310" r:id="rId50"/>
    <p:sldId id="317" r:id="rId51"/>
    <p:sldId id="316" r:id="rId52"/>
    <p:sldId id="312" r:id="rId53"/>
    <p:sldId id="348" r:id="rId54"/>
    <p:sldId id="313" r:id="rId55"/>
    <p:sldId id="314" r:id="rId56"/>
    <p:sldId id="315" r:id="rId57"/>
    <p:sldId id="318" r:id="rId58"/>
    <p:sldId id="334" r:id="rId59"/>
    <p:sldId id="365" r:id="rId60"/>
    <p:sldId id="366" r:id="rId61"/>
    <p:sldId id="319" r:id="rId62"/>
    <p:sldId id="336" r:id="rId63"/>
    <p:sldId id="320" r:id="rId64"/>
    <p:sldId id="337" r:id="rId65"/>
    <p:sldId id="321" r:id="rId66"/>
    <p:sldId id="338" r:id="rId67"/>
    <p:sldId id="339" r:id="rId68"/>
    <p:sldId id="322" r:id="rId69"/>
    <p:sldId id="335"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93820" autoAdjust="0"/>
  </p:normalViewPr>
  <p:slideViewPr>
    <p:cSldViewPr>
      <p:cViewPr varScale="1">
        <p:scale>
          <a:sx n="61" d="100"/>
          <a:sy n="61" d="100"/>
        </p:scale>
        <p:origin x="166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84F5AB2-4EE3-4E71-B372-511ADD9FA479}" type="datetimeFigureOut">
              <a:rPr lang="en-US"/>
              <a:pPr>
                <a:defRPr/>
              </a:pPr>
              <a:t>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8A4003D-5B50-4A88-9C08-12540FED7CE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A5EF7C1-0C6B-4C5F-89FC-43F0A1B34BC3}" type="datetimeFigureOut">
              <a:rPr lang="en-US"/>
              <a:pPr>
                <a:defRPr/>
              </a:pPr>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FD57E55-1829-4FB1-A53F-714E94A6FD88}"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eb_browser"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Access_control" TargetMode="External"/><Relationship Id="rId4" Type="http://schemas.openxmlformats.org/officeDocument/2006/relationships/hyperlink" Target="https://en.wikipedia.org/wiki/Program_stat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BEA62C-9005-4B12-9917-4E14AF6FCA5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smtClean="0"/>
          </a:p>
        </p:txBody>
      </p:sp>
      <p:sp>
        <p:nvSpPr>
          <p:cNvPr id="4" name="Slide Number Placeholder 3"/>
          <p:cNvSpPr>
            <a:spLocks noGrp="1"/>
          </p:cNvSpPr>
          <p:nvPr>
            <p:ph type="sldNum" sz="quarter" idx="5"/>
          </p:nvPr>
        </p:nvSpPr>
        <p:spPr/>
        <p:txBody>
          <a:bodyPr/>
          <a:lstStyle/>
          <a:p>
            <a:pPr>
              <a:defRPr/>
            </a:pPr>
            <a:fld id="{AA74D1C1-5840-4D51-B443-BA2B2A3166D3}"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 </a:t>
            </a:r>
            <a:r>
              <a:rPr lang="en-IN" b="1" dirty="0" smtClean="0"/>
              <a:t>HTTP cookie</a:t>
            </a:r>
            <a:r>
              <a:rPr lang="en-IN" dirty="0" smtClean="0"/>
              <a:t> (also called </a:t>
            </a:r>
            <a:r>
              <a:rPr lang="en-IN" b="1" dirty="0" smtClean="0"/>
              <a:t>web cookie</a:t>
            </a:r>
            <a:r>
              <a:rPr lang="en-IN" dirty="0" smtClean="0"/>
              <a:t>, </a:t>
            </a:r>
            <a:r>
              <a:rPr lang="en-IN" b="1" dirty="0" smtClean="0"/>
              <a:t>Internet cookie</a:t>
            </a:r>
            <a:r>
              <a:rPr lang="en-IN" dirty="0" smtClean="0"/>
              <a:t>, </a:t>
            </a:r>
            <a:r>
              <a:rPr lang="en-IN" b="1" dirty="0" smtClean="0"/>
              <a:t>browser cookie</a:t>
            </a:r>
            <a:r>
              <a:rPr lang="en-IN" dirty="0" smtClean="0"/>
              <a:t> or simply </a:t>
            </a:r>
            <a:r>
              <a:rPr lang="en-IN" b="1" dirty="0" smtClean="0"/>
              <a:t>cookie</a:t>
            </a:r>
            <a:r>
              <a:rPr lang="en-IN" dirty="0" smtClean="0"/>
              <a:t>) is a small piece of data sent from a website and stored in the user's </a:t>
            </a:r>
            <a:r>
              <a:rPr lang="en-IN" dirty="0" smtClean="0">
                <a:hlinkClick r:id="rId3" tooltip="Web browser"/>
              </a:rPr>
              <a:t>web browser</a:t>
            </a:r>
            <a:r>
              <a:rPr lang="en-IN" dirty="0" smtClean="0"/>
              <a:t> while the user is browsing. Cookies were designed to be a reliable mechanism for websites to remember </a:t>
            </a:r>
            <a:r>
              <a:rPr lang="en-IN" dirty="0" smtClean="0">
                <a:hlinkClick r:id="rId4" tooltip="Program state"/>
              </a:rPr>
              <a:t>stateful</a:t>
            </a:r>
            <a:r>
              <a:rPr lang="en-IN" dirty="0" smtClean="0"/>
              <a:t> information (such as items added in the shopping cart in an online store) or to record the user's browsing activity (including clicking particular buttons, </a:t>
            </a:r>
            <a:r>
              <a:rPr lang="en-IN" dirty="0" smtClean="0">
                <a:hlinkClick r:id="rId5" tooltip="Access control"/>
              </a:rPr>
              <a:t>logging in</a:t>
            </a:r>
            <a:r>
              <a:rPr lang="en-IN" dirty="0" smtClean="0"/>
              <a:t>, or recording which pages were visited in the past). They can also be used to remember arbitrary pieces of information that the user previously entered into form fields such as names, addresses, passwords, and credit card numbers.</a:t>
            </a:r>
            <a:endParaRPr lang="en-IN" dirty="0"/>
          </a:p>
        </p:txBody>
      </p:sp>
      <p:sp>
        <p:nvSpPr>
          <p:cNvPr id="4" name="Slide Number Placeholder 3"/>
          <p:cNvSpPr>
            <a:spLocks noGrp="1"/>
          </p:cNvSpPr>
          <p:nvPr>
            <p:ph type="sldNum" sz="quarter" idx="10"/>
          </p:nvPr>
        </p:nvSpPr>
        <p:spPr/>
        <p:txBody>
          <a:bodyPr/>
          <a:lstStyle/>
          <a:p>
            <a:pPr>
              <a:defRPr/>
            </a:pPr>
            <a:fld id="{DFD57E55-1829-4FB1-A53F-714E94A6FD88}"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DFD57E55-1829-4FB1-A53F-714E94A6FD88}" type="slidenum">
              <a:rPr lang="en-US" smtClean="0"/>
              <a:pPr>
                <a:defRPr/>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4" name="Picture 15" descr="PESU.jpeg"/>
          <p:cNvPicPr>
            <a:picLocks noChangeAspect="1"/>
          </p:cNvPicPr>
          <p:nvPr userDrawn="1"/>
        </p:nvPicPr>
        <p:blipFill>
          <a:blip r:embed="rId2"/>
          <a:srcRect/>
          <a:stretch>
            <a:fillRect/>
          </a:stretch>
        </p:blipFill>
        <p:spPr bwMode="auto">
          <a:xfrm>
            <a:off x="8429625" y="214313"/>
            <a:ext cx="533400" cy="533400"/>
          </a:xfrm>
          <a:prstGeom prst="rect">
            <a:avLst/>
          </a:prstGeom>
          <a:noFill/>
          <a:ln w="9525">
            <a:noFill/>
            <a:miter lim="800000"/>
            <a:headEnd/>
            <a:tailEnd/>
          </a:ln>
        </p:spPr>
      </p:pic>
      <p:sp>
        <p:nvSpPr>
          <p:cNvPr id="2" name="Title 1"/>
          <p:cNvSpPr>
            <a:spLocks noGrp="1"/>
          </p:cNvSpPr>
          <p:nvPr>
            <p:ph type="ctrTitle"/>
          </p:nvPr>
        </p:nvSpPr>
        <p:spPr>
          <a:xfrm>
            <a:off x="685800" y="1857364"/>
            <a:ext cx="7772400" cy="1470025"/>
          </a:xfrm>
        </p:spPr>
        <p:txBody>
          <a:bodyPr/>
          <a:lstStyle>
            <a:lvl1pPr algn="r">
              <a:defRPr>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62792" y="3357562"/>
            <a:ext cx="6400800" cy="1752600"/>
          </a:xfrm>
        </p:spPr>
        <p:txBody>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733B99-0863-4BA7-A223-4EDEA293B23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15"/>
          <p:cNvGrpSpPr>
            <a:grpSpLocks/>
          </p:cNvGrpSpPr>
          <p:nvPr/>
        </p:nvGrpSpPr>
        <p:grpSpPr bwMode="auto">
          <a:xfrm>
            <a:off x="2208213" y="1331913"/>
            <a:ext cx="6481762" cy="144462"/>
            <a:chOff x="2214546" y="1427612"/>
            <a:chExt cx="6482858" cy="144000"/>
          </a:xfrm>
        </p:grpSpPr>
        <p:sp>
          <p:nvSpPr>
            <p:cNvPr id="5" name="Chevron 4"/>
            <p:cNvSpPr/>
            <p:nvPr userDrawn="1"/>
          </p:nvSpPr>
          <p:spPr>
            <a:xfrm flipH="1">
              <a:off x="8643420" y="1427612"/>
              <a:ext cx="53984"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Rectangle 5"/>
            <p:cNvSpPr/>
            <p:nvPr userDrawn="1"/>
          </p:nvSpPr>
          <p:spPr>
            <a:xfrm>
              <a:off x="2214546" y="1490909"/>
              <a:ext cx="6428874" cy="17406"/>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8291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9E02493-CE4F-4FFE-AB17-68F11E2DD1A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5206" y="274638"/>
            <a:ext cx="1471594" cy="6154758"/>
          </a:xfrm>
        </p:spPr>
        <p:txBody>
          <a:bodyPr vert="eaVert"/>
          <a:lstStyle>
            <a:lvl1pPr>
              <a:defRPr>
                <a:effectLst>
                  <a:outerShdw blurRad="50800" dist="50800" dir="18900000" algn="tl" rotWithShape="0">
                    <a:srgbClr val="000000">
                      <a:alpha val="43137"/>
                    </a:srgbClr>
                  </a:outerShdw>
                </a:effectLst>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686568" cy="61547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02691-6B13-43C6-B339-7E550FC608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3"/>
          <p:cNvGrpSpPr>
            <a:grpSpLocks/>
          </p:cNvGrpSpPr>
          <p:nvPr/>
        </p:nvGrpSpPr>
        <p:grpSpPr bwMode="auto">
          <a:xfrm>
            <a:off x="2208213" y="1331913"/>
            <a:ext cx="6481762" cy="144462"/>
            <a:chOff x="2214546" y="1427612"/>
            <a:chExt cx="6482858" cy="144000"/>
          </a:xfrm>
        </p:grpSpPr>
        <p:sp>
          <p:nvSpPr>
            <p:cNvPr id="5" name="Chevron 4"/>
            <p:cNvSpPr/>
            <p:nvPr userDrawn="1"/>
          </p:nvSpPr>
          <p:spPr>
            <a:xfrm flipH="1">
              <a:off x="8643420" y="1427612"/>
              <a:ext cx="53984"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Rectangle 5"/>
            <p:cNvSpPr/>
            <p:nvPr userDrawn="1"/>
          </p:nvSpPr>
          <p:spPr>
            <a:xfrm>
              <a:off x="2214546" y="1490909"/>
              <a:ext cx="6428874" cy="17406"/>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C06871E5-3DCA-454F-8419-BC9742928CEE}" type="slidenum">
              <a:rPr lang="en-US"/>
              <a:pPr>
                <a:defRPr/>
              </a:pPr>
              <a:t>‹#›</a:t>
            </a:fld>
            <a:endParaRPr lang="en-US" dirty="0"/>
          </a:p>
        </p:txBody>
      </p:sp>
      <p:pic>
        <p:nvPicPr>
          <p:cNvPr id="11" name="Picture 10" descr="PESU.JPG"/>
          <p:cNvPicPr>
            <a:picLocks noChangeAspect="1"/>
          </p:cNvPicPr>
          <p:nvPr userDrawn="1"/>
        </p:nvPicPr>
        <p:blipFill>
          <a:blip r:embed="rId2" cstate="print"/>
          <a:stretch>
            <a:fillRect/>
          </a:stretch>
        </p:blipFill>
        <p:spPr>
          <a:xfrm>
            <a:off x="8572528" y="71438"/>
            <a:ext cx="510193" cy="7143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pic>
        <p:nvPicPr>
          <p:cNvPr id="4" name="Picture 2" descr="C:\Users\Tamal\Pictures\pes.jpg"/>
          <p:cNvPicPr>
            <a:picLocks noChangeAspect="1" noChangeArrowheads="1"/>
          </p:cNvPicPr>
          <p:nvPr userDrawn="1"/>
        </p:nvPicPr>
        <p:blipFill>
          <a:blip r:embed="rId2"/>
          <a:srcRect/>
          <a:stretch>
            <a:fillRect/>
          </a:stretch>
        </p:blipFill>
        <p:spPr bwMode="auto">
          <a:xfrm>
            <a:off x="7654925" y="228600"/>
            <a:ext cx="1303338" cy="533400"/>
          </a:xfrm>
          <a:prstGeom prst="rect">
            <a:avLst/>
          </a:prstGeom>
          <a:noFill/>
          <a:ln w="9525">
            <a:noFill/>
            <a:miter lim="800000"/>
            <a:headEnd/>
            <a:tailEnd/>
          </a:ln>
        </p:spPr>
      </p:pic>
      <p:sp>
        <p:nvSpPr>
          <p:cNvPr id="2" name="Title 1"/>
          <p:cNvSpPr>
            <a:spLocks noGrp="1"/>
          </p:cNvSpPr>
          <p:nvPr>
            <p:ph type="title"/>
          </p:nvPr>
        </p:nvSpPr>
        <p:spPr>
          <a:xfrm>
            <a:off x="722313" y="3286113"/>
            <a:ext cx="7772400" cy="1362075"/>
          </a:xfrm>
        </p:spPr>
        <p:txBody>
          <a:bodyPr anchor="t"/>
          <a:lstStyle>
            <a:lvl1pPr algn="r">
              <a:defRPr sz="4000" b="0" cap="all">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1785926"/>
            <a:ext cx="7772400" cy="1500187"/>
          </a:xfrm>
        </p:spPr>
        <p:txBody>
          <a:bodyPr anchor="b"/>
          <a:lstStyle>
            <a:lvl1pPr marL="0" indent="0" algn="r">
              <a:buNone/>
              <a:defRPr sz="2000">
                <a:solidFill>
                  <a:schemeClr val="tx1">
                    <a:tint val="75000"/>
                  </a:schemeClr>
                </a:solidFill>
              </a:defRPr>
            </a:lvl1pPr>
            <a:lvl2pPr marL="457200" indent="0" algn="r">
              <a:buNone/>
              <a:defRPr sz="1800">
                <a:solidFill>
                  <a:schemeClr val="tx1">
                    <a:tint val="75000"/>
                  </a:schemeClr>
                </a:solidFill>
              </a:defRPr>
            </a:lvl2pPr>
            <a:lvl3pPr marL="914400" indent="0" algn="r">
              <a:buNone/>
              <a:defRPr sz="1600">
                <a:solidFill>
                  <a:schemeClr val="tx1">
                    <a:tint val="75000"/>
                  </a:schemeClr>
                </a:solidFill>
              </a:defRPr>
            </a:lvl3pPr>
            <a:lvl4pPr marL="1371600" indent="0" algn="r">
              <a:buNone/>
              <a:defRPr sz="1400">
                <a:solidFill>
                  <a:schemeClr val="tx1">
                    <a:tint val="75000"/>
                  </a:schemeClr>
                </a:solidFill>
              </a:defRPr>
            </a:lvl4pPr>
            <a:lvl5pPr marL="1828800" indent="0" algn="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FCF5EC-32AA-41A9-8543-F8F6155C5C6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15"/>
          <p:cNvGrpSpPr>
            <a:grpSpLocks/>
          </p:cNvGrpSpPr>
          <p:nvPr/>
        </p:nvGrpSpPr>
        <p:grpSpPr bwMode="auto">
          <a:xfrm>
            <a:off x="2208213" y="1331913"/>
            <a:ext cx="6481762" cy="144462"/>
            <a:chOff x="2214546" y="1427612"/>
            <a:chExt cx="6482858" cy="144000"/>
          </a:xfrm>
        </p:grpSpPr>
        <p:sp>
          <p:nvSpPr>
            <p:cNvPr id="6" name="Chevron 5"/>
            <p:cNvSpPr/>
            <p:nvPr userDrawn="1"/>
          </p:nvSpPr>
          <p:spPr>
            <a:xfrm flipH="1">
              <a:off x="8643420" y="1427612"/>
              <a:ext cx="53984"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Rectangle 6"/>
            <p:cNvSpPr/>
            <p:nvPr userDrawn="1"/>
          </p:nvSpPr>
          <p:spPr>
            <a:xfrm>
              <a:off x="2214546" y="1490909"/>
              <a:ext cx="6428874" cy="17406"/>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8" name="Picture 2" descr="C:\Users\Tamal\Pictures\pes.jpg"/>
          <p:cNvPicPr>
            <a:picLocks noChangeAspect="1" noChangeArrowheads="1"/>
          </p:cNvPicPr>
          <p:nvPr userDrawn="1"/>
        </p:nvPicPr>
        <p:blipFill>
          <a:blip r:embed="rId2"/>
          <a:srcRect/>
          <a:stretch>
            <a:fillRect/>
          </a:stretch>
        </p:blipFill>
        <p:spPr bwMode="auto">
          <a:xfrm>
            <a:off x="7654925" y="228600"/>
            <a:ext cx="1303338"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7C1FFA4A-331F-4379-84BB-9A7EF1B6D3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5"/>
          <p:cNvGrpSpPr>
            <a:grpSpLocks/>
          </p:cNvGrpSpPr>
          <p:nvPr/>
        </p:nvGrpSpPr>
        <p:grpSpPr bwMode="auto">
          <a:xfrm>
            <a:off x="2208213" y="1331913"/>
            <a:ext cx="6481762" cy="144462"/>
            <a:chOff x="2214546" y="1427612"/>
            <a:chExt cx="6482858" cy="144000"/>
          </a:xfrm>
        </p:grpSpPr>
        <p:sp>
          <p:nvSpPr>
            <p:cNvPr id="8" name="Chevron 7"/>
            <p:cNvSpPr/>
            <p:nvPr userDrawn="1"/>
          </p:nvSpPr>
          <p:spPr>
            <a:xfrm flipH="1">
              <a:off x="8643420" y="1427612"/>
              <a:ext cx="53984"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Rectangle 8"/>
            <p:cNvSpPr/>
            <p:nvPr userDrawn="1"/>
          </p:nvSpPr>
          <p:spPr>
            <a:xfrm>
              <a:off x="2214546" y="1490909"/>
              <a:ext cx="6428874" cy="17406"/>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10" name="Picture 2" descr="C:\Users\Tamal\Pictures\pes.jpg"/>
          <p:cNvPicPr>
            <a:picLocks noChangeAspect="1" noChangeArrowheads="1"/>
          </p:cNvPicPr>
          <p:nvPr userDrawn="1"/>
        </p:nvPicPr>
        <p:blipFill>
          <a:blip r:embed="rId2"/>
          <a:srcRect/>
          <a:stretch>
            <a:fillRect/>
          </a:stretch>
        </p:blipFill>
        <p:spPr bwMode="auto">
          <a:xfrm>
            <a:off x="7654925" y="228600"/>
            <a:ext cx="1303338" cy="5334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pPr>
              <a:defRPr/>
            </a:pPr>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pPr>
              <a:defRPr/>
            </a:pPr>
            <a:fld id="{45FC8A22-B811-4F86-8CB4-A717029DD3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5"/>
          <p:cNvGrpSpPr>
            <a:grpSpLocks/>
          </p:cNvGrpSpPr>
          <p:nvPr/>
        </p:nvGrpSpPr>
        <p:grpSpPr bwMode="auto">
          <a:xfrm>
            <a:off x="2208213" y="1331913"/>
            <a:ext cx="6481762" cy="144462"/>
            <a:chOff x="2214546" y="1427612"/>
            <a:chExt cx="6482858" cy="144000"/>
          </a:xfrm>
        </p:grpSpPr>
        <p:sp>
          <p:nvSpPr>
            <p:cNvPr id="4" name="Chevron 3"/>
            <p:cNvSpPr/>
            <p:nvPr userDrawn="1"/>
          </p:nvSpPr>
          <p:spPr>
            <a:xfrm flipH="1">
              <a:off x="8643420" y="1427612"/>
              <a:ext cx="53984"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 name="Rectangle 4"/>
            <p:cNvSpPr/>
            <p:nvPr userDrawn="1"/>
          </p:nvSpPr>
          <p:spPr>
            <a:xfrm>
              <a:off x="2214546" y="1490909"/>
              <a:ext cx="6428874" cy="17406"/>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6" name="Picture 6" descr="C:\Users\Tamal\Pictures\pes.jpg"/>
          <p:cNvPicPr>
            <a:picLocks noChangeAspect="1" noChangeArrowheads="1"/>
          </p:cNvPicPr>
          <p:nvPr userDrawn="1"/>
        </p:nvPicPr>
        <p:blipFill>
          <a:blip r:embed="rId2"/>
          <a:srcRect/>
          <a:stretch>
            <a:fillRect/>
          </a:stretch>
        </p:blipFill>
        <p:spPr bwMode="auto">
          <a:xfrm>
            <a:off x="7654925" y="228600"/>
            <a:ext cx="1303338"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9178930C-6FE8-40F6-87FF-9C98EAD898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Tamal\Pictures\pes.jpg"/>
          <p:cNvPicPr>
            <a:picLocks noChangeAspect="1" noChangeArrowheads="1"/>
          </p:cNvPicPr>
          <p:nvPr userDrawn="1"/>
        </p:nvPicPr>
        <p:blipFill>
          <a:blip r:embed="rId2"/>
          <a:srcRect/>
          <a:stretch>
            <a:fillRect/>
          </a:stretch>
        </p:blipFill>
        <p:spPr bwMode="auto">
          <a:xfrm>
            <a:off x="7654925" y="228600"/>
            <a:ext cx="1303338" cy="5334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D3B99135-C411-4A72-868A-16D90401BC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0745" y="285728"/>
            <a:ext cx="5106055" cy="1162050"/>
          </a:xfrm>
        </p:spPr>
        <p:txBody>
          <a:bodyPr/>
          <a:lstStyle>
            <a:lvl1pPr algn="ctr">
              <a:defRPr sz="32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3600000" algn="tl">
                    <a:srgbClr val="000000">
                      <a:alpha val="50000"/>
                    </a:srgbClr>
                  </a:outerShdw>
                </a:effectLst>
                <a:latin typeface="+mj-lt"/>
                <a:ea typeface="+mj-ea"/>
                <a:cs typeface="+mj-cs"/>
              </a:defRPr>
            </a:lvl1pPr>
          </a:lstStyle>
          <a:p>
            <a:r>
              <a:rPr lang="en-US" smtClean="0"/>
              <a:t>Click to edit Master title style</a:t>
            </a:r>
            <a:endParaRPr lang="en-US"/>
          </a:p>
        </p:txBody>
      </p:sp>
      <p:sp>
        <p:nvSpPr>
          <p:cNvPr id="3" name="Content Placeholder 2"/>
          <p:cNvSpPr>
            <a:spLocks noGrp="1"/>
          </p:cNvSpPr>
          <p:nvPr>
            <p:ph idx="1"/>
          </p:nvPr>
        </p:nvSpPr>
        <p:spPr>
          <a:xfrm>
            <a:off x="3575050" y="1446218"/>
            <a:ext cx="5111750" cy="46796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85729"/>
            <a:ext cx="3008313" cy="5840435"/>
          </a:xfrm>
        </p:spPr>
        <p:txBody>
          <a:bodyPr anchor="b"/>
          <a:lstStyle>
            <a:lvl1pPr marL="0" indent="0">
              <a:spcAft>
                <a:spcPts val="0"/>
              </a:spcAft>
              <a:buNone/>
              <a:defRPr sz="1400"/>
            </a:lvl1pPr>
            <a:lvl2pPr marL="457200" indent="0">
              <a:spcAft>
                <a:spcPts val="0"/>
              </a:spcAft>
              <a:buNone/>
              <a:defRPr sz="1200"/>
            </a:lvl2pPr>
            <a:lvl3pPr marL="914400" indent="0">
              <a:spcAft>
                <a:spcPts val="0"/>
              </a:spcAft>
              <a:buNone/>
              <a:defRPr sz="1000"/>
            </a:lvl3pPr>
            <a:lvl4pPr marL="1371600" indent="0">
              <a:spcAft>
                <a:spcPts val="0"/>
              </a:spcAft>
              <a:buNone/>
              <a:defRPr sz="900"/>
            </a:lvl4pPr>
            <a:lvl5pPr marL="1828800" indent="0">
              <a:spcAft>
                <a:spcPts val="0"/>
              </a:spcAft>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BAD11A-8792-4A6F-BCD3-5057408C4E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15272" y="615868"/>
            <a:ext cx="928694" cy="5813528"/>
          </a:xfrm>
        </p:spPr>
        <p:txBody>
          <a:bodyPr vert="eaVert"/>
          <a:lstStyle>
            <a:lvl1pPr algn="l">
              <a:defRPr sz="28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18600000" algn="tl">
                    <a:srgbClr val="000000">
                      <a:alpha val="50000"/>
                    </a:srgbClr>
                  </a:outerShdw>
                </a:effectLst>
                <a:latin typeface="+mj-lt"/>
                <a:ea typeface="+mj-ea"/>
                <a:cs typeface="+mj-cs"/>
              </a:defRPr>
            </a:lvl1pPr>
          </a:lstStyle>
          <a:p>
            <a:r>
              <a:rPr lang="en-US" smtClean="0"/>
              <a:t>Click to edit Master title style</a:t>
            </a:r>
            <a:endParaRPr lang="en-US"/>
          </a:p>
        </p:txBody>
      </p:sp>
      <p:sp>
        <p:nvSpPr>
          <p:cNvPr id="3" name="Picture Placeholder 2"/>
          <p:cNvSpPr>
            <a:spLocks noGrp="1"/>
          </p:cNvSpPr>
          <p:nvPr>
            <p:ph type="pic" idx="1"/>
          </p:nvPr>
        </p:nvSpPr>
        <p:spPr>
          <a:xfrm>
            <a:off x="714348" y="612777"/>
            <a:ext cx="6858048" cy="4745051"/>
          </a:xfrm>
          <a:ln w="38100" cap="flat" cmpd="sng" algn="ctr">
            <a:gradFill flip="none" rotWithShape="1">
              <a:gsLst>
                <a:gs pos="0">
                  <a:srgbClr val="000082"/>
                </a:gs>
                <a:gs pos="30000">
                  <a:srgbClr val="66008F"/>
                </a:gs>
                <a:gs pos="64999">
                  <a:srgbClr val="BA0066"/>
                </a:gs>
                <a:gs pos="89999">
                  <a:srgbClr val="FF0000"/>
                </a:gs>
                <a:gs pos="100000">
                  <a:srgbClr val="FF8200"/>
                </a:gs>
              </a:gsLst>
              <a:path path="rect">
                <a:fillToRect l="100000" t="100000"/>
              </a:path>
              <a:tileRect r="-100000" b="-100000"/>
            </a:gradFill>
            <a:prstDash val="solid"/>
          </a:ln>
          <a:effectLst>
            <a:outerShdw blurRad="38100" dist="50800" dir="5400000" algn="tl" rotWithShape="0">
              <a:srgbClr val="000000">
                <a:alpha val="50000"/>
              </a:srgbClr>
            </a:outerShdw>
          </a:effectLst>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714348" y="5500702"/>
            <a:ext cx="6858048" cy="928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4FFA6CA-47DA-4F8B-9CC0-0D3FFC1358A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blipFill>
            <a:blip r:embed="rId13">
              <a:alphaModFix amt="30000"/>
              <a:duotone>
                <a:schemeClr val="accent1"/>
                <a:srgbClr val="FFFFFF"/>
              </a:duotone>
            </a:blip>
            <a:tile tx="0" ty="0" sx="100000" sy="100000" flip="none" algn="tl"/>
          </a:blipFill>
          <a:ln w="25400" cap="flat" cmpd="sng" algn="ctr">
            <a:noFill/>
            <a:prstDash val="solid"/>
          </a:ln>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027" name="Group 17"/>
          <p:cNvGrpSpPr>
            <a:grpSpLocks/>
          </p:cNvGrpSpPr>
          <p:nvPr/>
        </p:nvGrpSpPr>
        <p:grpSpPr bwMode="auto">
          <a:xfrm>
            <a:off x="0" y="6570663"/>
            <a:ext cx="9144000" cy="287337"/>
            <a:chOff x="0" y="6353387"/>
            <a:chExt cx="9144000" cy="361763"/>
          </a:xfrm>
        </p:grpSpPr>
        <p:grpSp>
          <p:nvGrpSpPr>
            <p:cNvPr id="1033" name="Group 16"/>
            <p:cNvGrpSpPr>
              <a:grpSpLocks/>
            </p:cNvGrpSpPr>
            <p:nvPr/>
          </p:nvGrpSpPr>
          <p:grpSpPr bwMode="auto">
            <a:xfrm>
              <a:off x="0" y="6353387"/>
              <a:ext cx="8756597" cy="360000"/>
              <a:chOff x="1" y="6353387"/>
              <a:chExt cx="8756597" cy="360000"/>
            </a:xfrm>
          </p:grpSpPr>
          <p:sp>
            <p:nvSpPr>
              <p:cNvPr id="10" name="Freeform 9"/>
              <p:cNvSpPr/>
              <p:nvPr userDrawn="1"/>
            </p:nvSpPr>
            <p:spPr>
              <a:xfrm>
                <a:off x="1" y="653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50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Freeform 10"/>
              <p:cNvSpPr/>
              <p:nvPr userDrawn="1"/>
            </p:nvSpPr>
            <p:spPr>
              <a:xfrm flipV="1">
                <a:off x="1" y="635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75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34" name="Group 15"/>
            <p:cNvGrpSpPr>
              <a:grpSpLocks/>
            </p:cNvGrpSpPr>
            <p:nvPr/>
          </p:nvGrpSpPr>
          <p:grpSpPr bwMode="auto">
            <a:xfrm>
              <a:off x="8640700" y="6354583"/>
              <a:ext cx="503300" cy="360567"/>
              <a:chOff x="8640700" y="6354583"/>
              <a:chExt cx="503300" cy="360567"/>
            </a:xfrm>
          </p:grpSpPr>
          <p:sp>
            <p:nvSpPr>
              <p:cNvPr id="12" name="Chevron 11"/>
              <p:cNvSpPr/>
              <p:nvPr userDrawn="1"/>
            </p:nvSpPr>
            <p:spPr>
              <a:xfrm flipH="1">
                <a:off x="8640763" y="6355385"/>
                <a:ext cx="249237" cy="359765"/>
              </a:xfrm>
              <a:prstGeom prst="chevron">
                <a:avLst>
                  <a:gd name="adj" fmla="val 50000"/>
                </a:avLst>
              </a:prstGeom>
              <a:gradFill flip="none" rotWithShape="1">
                <a:gsLst>
                  <a:gs pos="0">
                    <a:schemeClr val="accent1">
                      <a:alpha val="60000"/>
                    </a:schemeClr>
                  </a:gs>
                  <a:gs pos="100000">
                    <a:schemeClr val="accent1"/>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Chevron 12"/>
              <p:cNvSpPr/>
              <p:nvPr userDrawn="1"/>
            </p:nvSpPr>
            <p:spPr>
              <a:xfrm flipH="1">
                <a:off x="8767763" y="6355385"/>
                <a:ext cx="249237" cy="359765"/>
              </a:xfrm>
              <a:prstGeom prst="chevron">
                <a:avLst>
                  <a:gd name="adj" fmla="val 50000"/>
                </a:avLst>
              </a:prstGeom>
              <a:gradFill flip="none" rotWithShape="1">
                <a:gsLst>
                  <a:gs pos="0">
                    <a:schemeClr val="accent1"/>
                  </a:gs>
                  <a:gs pos="100000">
                    <a:schemeClr val="accent1">
                      <a:shade val="7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Chevron 13"/>
              <p:cNvSpPr/>
              <p:nvPr userDrawn="1"/>
            </p:nvSpPr>
            <p:spPr>
              <a:xfrm flipH="1">
                <a:off x="8894763" y="6355385"/>
                <a:ext cx="249237" cy="359765"/>
              </a:xfrm>
              <a:prstGeom prst="chevron">
                <a:avLst>
                  <a:gd name="adj" fmla="val 50000"/>
                </a:avLst>
              </a:prstGeom>
              <a:gradFill flip="none" rotWithShape="1">
                <a:gsLst>
                  <a:gs pos="0">
                    <a:schemeClr val="accent1">
                      <a:shade val="75000"/>
                    </a:schemeClr>
                  </a:gs>
                  <a:gs pos="100000">
                    <a:schemeClr val="accent1">
                      <a:shade val="50000"/>
                      <a:shade val="2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sp>
        <p:nvSpPr>
          <p:cNvPr id="2" name="Title Placeholder 1"/>
          <p:cNvSpPr>
            <a:spLocks noGrp="1"/>
          </p:cNvSpPr>
          <p:nvPr>
            <p:ph type="title"/>
          </p:nvPr>
        </p:nvSpPr>
        <p:spPr>
          <a:xfrm>
            <a:off x="457200" y="274638"/>
            <a:ext cx="8229600" cy="511175"/>
          </a:xfrm>
          <a:prstGeom prst="rect">
            <a:avLst/>
          </a:prstGeom>
        </p:spPr>
        <p:txBody>
          <a:bodyPr vert="horz" rtlCol="0" anchor="ctr">
            <a:normAutofit/>
            <a:scene3d>
              <a:camera prst="orthographicFront"/>
              <a:lightRig rig="threePt" dir="tl">
                <a:rot lat="0" lon="0" rev="7200000"/>
              </a:lightRig>
            </a:scene3d>
            <a:sp3d contourW="6350">
              <a:contourClr>
                <a:schemeClr val="accent1"/>
              </a:contourClr>
            </a:sp3d>
          </a:bodyPr>
          <a:lstStyle/>
          <a:p>
            <a:r>
              <a:rPr lang="en-US" dirty="0" smtClean="0"/>
              <a:t>Click to edit Master title style</a:t>
            </a:r>
            <a:endParaRPr lang="en-US" dirty="0"/>
          </a:p>
        </p:txBody>
      </p:sp>
      <p:sp>
        <p:nvSpPr>
          <p:cNvPr id="1029"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0" y="6570663"/>
            <a:ext cx="1643063" cy="287337"/>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643063" y="6570663"/>
            <a:ext cx="4214812" cy="287337"/>
          </a:xfrm>
          <a:prstGeom prst="rect">
            <a:avLst/>
          </a:prstGeom>
        </p:spPr>
        <p:txBody>
          <a:bodyPr vert="horz" rtlCol="0" anchor="ctr"/>
          <a:lstStyle>
            <a:lvl1pPr algn="l" eaLnBrk="1" latinLnBrk="0" hangingPunct="1">
              <a:defRPr kumimoji="0" sz="1200">
                <a:solidFill>
                  <a:schemeClr val="tx1">
                    <a:tint val="85000"/>
                  </a:schemeClr>
                </a:solidFill>
              </a:defRPr>
            </a:lvl1pPr>
          </a:lstStyle>
          <a:p>
            <a:pPr>
              <a:defRPr/>
            </a:pPr>
            <a:endParaRPr lang="en-US"/>
          </a:p>
        </p:txBody>
      </p:sp>
      <p:sp>
        <p:nvSpPr>
          <p:cNvPr id="6" name="Slide Number Placeholder 5"/>
          <p:cNvSpPr>
            <a:spLocks noGrp="1"/>
          </p:cNvSpPr>
          <p:nvPr>
            <p:ph type="sldNum" sz="quarter" idx="4"/>
          </p:nvPr>
        </p:nvSpPr>
        <p:spPr>
          <a:xfrm>
            <a:off x="8572500" y="6570663"/>
            <a:ext cx="571500" cy="287337"/>
          </a:xfrm>
          <a:prstGeom prst="rect">
            <a:avLst/>
          </a:prstGeom>
        </p:spPr>
        <p:txBody>
          <a:bodyPr vert="horz" rtlCol="0" anchor="ctr"/>
          <a:lstStyle>
            <a:lvl1pPr algn="ctr" eaLnBrk="1" latinLnBrk="0" hangingPunct="1">
              <a:defRPr kumimoji="0" sz="1200">
                <a:solidFill>
                  <a:schemeClr val="tx1">
                    <a:tint val="95000"/>
                  </a:schemeClr>
                </a:solidFill>
              </a:defRPr>
            </a:lvl1pPr>
          </a:lstStyle>
          <a:p>
            <a:pPr>
              <a:defRPr/>
            </a:pPr>
            <a:fld id="{5923BD72-9408-47FC-B3F2-C7831BDDDD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595" r:id="rId8"/>
    <p:sldLayoutId id="2147484604" r:id="rId9"/>
    <p:sldLayoutId id="2147484605" r:id="rId10"/>
    <p:sldLayoutId id="2147484596" r:id="rId11"/>
  </p:sldLayoutIdLst>
  <p:hf hdr="0" ftr="0" dt="0"/>
  <p:txStyles>
    <p:titleStyle>
      <a:lvl1pPr algn="ctr" rtl="0" eaLnBrk="0" fontAlgn="base" hangingPunct="0">
        <a:spcBef>
          <a:spcPct val="0"/>
        </a:spcBef>
        <a:spcAft>
          <a:spcPct val="0"/>
        </a:spcAft>
        <a:defRPr lang="zh-CN" altLang="en-US" sz="3600" b="1" kern="1200" dirty="0">
          <a:ln w="11430"/>
          <a:solidFill>
            <a:srgbClr val="4D334D"/>
          </a:solidFill>
          <a:effectLst>
            <a:outerShdw blurRad="44450" dist="41910" dir="3600000" algn="tl">
              <a:srgbClr val="000000">
                <a:alpha val="50000"/>
              </a:srgbClr>
            </a:outerShdw>
          </a:effectLst>
          <a:latin typeface="+mj-lt"/>
          <a:ea typeface="+mj-ea"/>
          <a:cs typeface="+mj-cs"/>
        </a:defRPr>
      </a:lvl1pPr>
      <a:lvl2pPr algn="ctr" rtl="0" eaLnBrk="0" fontAlgn="base" hangingPunct="0">
        <a:spcBef>
          <a:spcPct val="0"/>
        </a:spcBef>
        <a:spcAft>
          <a:spcPct val="0"/>
        </a:spcAft>
        <a:defRPr sz="3600" b="1">
          <a:solidFill>
            <a:srgbClr val="4D334D"/>
          </a:solidFill>
          <a:latin typeface="Book Antiqua" pitchFamily="18" charset="0"/>
        </a:defRPr>
      </a:lvl2pPr>
      <a:lvl3pPr algn="ctr" rtl="0" eaLnBrk="0" fontAlgn="base" hangingPunct="0">
        <a:spcBef>
          <a:spcPct val="0"/>
        </a:spcBef>
        <a:spcAft>
          <a:spcPct val="0"/>
        </a:spcAft>
        <a:defRPr sz="3600" b="1">
          <a:solidFill>
            <a:srgbClr val="4D334D"/>
          </a:solidFill>
          <a:latin typeface="Book Antiqua" pitchFamily="18" charset="0"/>
        </a:defRPr>
      </a:lvl3pPr>
      <a:lvl4pPr algn="ctr" rtl="0" eaLnBrk="0" fontAlgn="base" hangingPunct="0">
        <a:spcBef>
          <a:spcPct val="0"/>
        </a:spcBef>
        <a:spcAft>
          <a:spcPct val="0"/>
        </a:spcAft>
        <a:defRPr sz="3600" b="1">
          <a:solidFill>
            <a:srgbClr val="4D334D"/>
          </a:solidFill>
          <a:latin typeface="Book Antiqua" pitchFamily="18" charset="0"/>
        </a:defRPr>
      </a:lvl4pPr>
      <a:lvl5pPr algn="ctr" rtl="0" eaLnBrk="0" fontAlgn="base" hangingPunct="0">
        <a:spcBef>
          <a:spcPct val="0"/>
        </a:spcBef>
        <a:spcAft>
          <a:spcPct val="0"/>
        </a:spcAft>
        <a:defRPr sz="3600" b="1">
          <a:solidFill>
            <a:srgbClr val="4D334D"/>
          </a:solidFill>
          <a:latin typeface="Book Antiqua" pitchFamily="18"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Courier New" pitchFamily="49" charset="0"/>
        <a:buChar char="o"/>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as.com/php%20data%20types.php" TargetMode="External"/><Relationship Id="rId2" Type="http://schemas.openxmlformats.org/officeDocument/2006/relationships/hyperlink" Target="http://www.e-reading.ws/htmbook.php/orelly/webprog/php/ch02_02.htm" TargetMode="External"/><Relationship Id="rId1" Type="http://schemas.openxmlformats.org/officeDocument/2006/relationships/slideLayout" Target="../slideLayouts/slideLayout2.xml"/><Relationship Id="rId4" Type="http://schemas.openxmlformats.org/officeDocument/2006/relationships/hyperlink" Target="../../../../xampp/htdocs/Sample.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5"/>
          <p:cNvSpPr>
            <a:spLocks noGrp="1"/>
          </p:cNvSpPr>
          <p:nvPr>
            <p:ph type="ctrTitle"/>
          </p:nvPr>
        </p:nvSpPr>
        <p:spPr>
          <a:xfrm>
            <a:off x="1685948" y="1607121"/>
            <a:ext cx="6172200" cy="1893887"/>
          </a:xfrm>
        </p:spPr>
        <p:txBody>
          <a:bodyPr/>
          <a:lstStyle/>
          <a:p>
            <a:pPr algn="ctr" eaLnBrk="1" fontAlgn="auto" hangingPunct="1">
              <a:spcAft>
                <a:spcPts val="0"/>
              </a:spcAft>
              <a:defRPr/>
            </a:pPr>
            <a:r>
              <a:rPr lang="en-US" sz="4000" dirty="0" smtClean="0"/>
              <a:t/>
            </a:r>
            <a:br>
              <a:rPr lang="en-US" sz="4000" dirty="0" smtClean="0"/>
            </a:br>
            <a:r>
              <a:rPr lang="en-US" sz="4000" dirty="0" smtClean="0"/>
              <a:t>Basics of PHP</a:t>
            </a:r>
          </a:p>
        </p:txBody>
      </p:sp>
      <p:sp>
        <p:nvSpPr>
          <p:cNvPr id="7" name="Subtitle 6"/>
          <p:cNvSpPr>
            <a:spLocks noGrp="1"/>
          </p:cNvSpPr>
          <p:nvPr>
            <p:ph type="subTitle" idx="1"/>
          </p:nvPr>
        </p:nvSpPr>
        <p:spPr>
          <a:xfrm>
            <a:off x="5072063" y="4500563"/>
            <a:ext cx="3571875" cy="1571625"/>
          </a:xfrm>
        </p:spPr>
        <p:txBody>
          <a:bodyPr rtlCol="0">
            <a:normAutofit fontScale="85000" lnSpcReduction="20000"/>
          </a:bodyPr>
          <a:lstStyle/>
          <a:p>
            <a:pPr eaLnBrk="1" fontAlgn="auto" hangingPunct="1">
              <a:spcAft>
                <a:spcPts val="0"/>
              </a:spcAft>
              <a:buFont typeface="Wingdings"/>
              <a:buNone/>
              <a:defRPr/>
            </a:pPr>
            <a:r>
              <a:rPr lang="en-US" dirty="0" smtClean="0">
                <a:solidFill>
                  <a:schemeClr val="accent1">
                    <a:lumMod val="50000"/>
                  </a:schemeClr>
                </a:solidFill>
              </a:rPr>
              <a:t>By: Tamal </a:t>
            </a:r>
            <a:r>
              <a:rPr lang="en-US" dirty="0" err="1" smtClean="0">
                <a:solidFill>
                  <a:schemeClr val="accent1">
                    <a:lumMod val="50000"/>
                  </a:schemeClr>
                </a:solidFill>
              </a:rPr>
              <a:t>Dey</a:t>
            </a:r>
            <a:endParaRPr lang="en-US" dirty="0" smtClean="0">
              <a:solidFill>
                <a:schemeClr val="accent1">
                  <a:lumMod val="50000"/>
                </a:schemeClr>
              </a:solidFill>
            </a:endParaRPr>
          </a:p>
          <a:p>
            <a:pPr eaLnBrk="1" fontAlgn="auto" hangingPunct="1">
              <a:spcAft>
                <a:spcPts val="0"/>
              </a:spcAft>
              <a:buFont typeface="Wingdings"/>
              <a:buNone/>
              <a:defRPr/>
            </a:pPr>
            <a:r>
              <a:rPr lang="en-US" dirty="0" smtClean="0">
                <a:solidFill>
                  <a:schemeClr val="accent1">
                    <a:lumMod val="50000"/>
                  </a:schemeClr>
                </a:solidFill>
              </a:rPr>
              <a:t>Assistant Professor, </a:t>
            </a:r>
          </a:p>
          <a:p>
            <a:pPr eaLnBrk="1" fontAlgn="auto" hangingPunct="1">
              <a:spcAft>
                <a:spcPts val="0"/>
              </a:spcAft>
              <a:buFont typeface="Wingdings"/>
              <a:buNone/>
              <a:defRPr/>
            </a:pPr>
            <a:r>
              <a:rPr lang="en-US" dirty="0" smtClean="0">
                <a:solidFill>
                  <a:schemeClr val="accent1">
                    <a:lumMod val="50000"/>
                  </a:schemeClr>
                </a:solidFill>
              </a:rPr>
              <a:t>Dept. of CA</a:t>
            </a:r>
          </a:p>
          <a:p>
            <a:pPr eaLnBrk="1" fontAlgn="auto" hangingPunct="1">
              <a:spcAft>
                <a:spcPts val="0"/>
              </a:spcAft>
              <a:buFont typeface="Wingdings"/>
              <a:buNone/>
              <a:defRPr/>
            </a:pPr>
            <a:r>
              <a:rPr lang="en-US" dirty="0" smtClean="0">
                <a:solidFill>
                  <a:schemeClr val="accent1">
                    <a:lumMod val="50000"/>
                  </a:schemeClr>
                </a:solidFill>
              </a:rPr>
              <a:t>PESU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002" y="328559"/>
            <a:ext cx="8229600" cy="511175"/>
          </a:xfrm>
        </p:spPr>
        <p:txBody>
          <a:bodyPr>
            <a:normAutofit fontScale="90000"/>
          </a:bodyPr>
          <a:lstStyle/>
          <a:p>
            <a:r>
              <a:rPr lang="en-IN" dirty="0" smtClean="0"/>
              <a:t>LAMP</a:t>
            </a:r>
            <a:endParaRPr lang="en-IN" dirty="0"/>
          </a:p>
        </p:txBody>
      </p:sp>
      <p:sp>
        <p:nvSpPr>
          <p:cNvPr id="3" name="Content Placeholder 2"/>
          <p:cNvSpPr>
            <a:spLocks noGrp="1"/>
          </p:cNvSpPr>
          <p:nvPr>
            <p:ph idx="1"/>
          </p:nvPr>
        </p:nvSpPr>
        <p:spPr/>
        <p:txBody>
          <a:bodyPr/>
          <a:lstStyle/>
          <a:p>
            <a:r>
              <a:rPr lang="en-IN" sz="2600" dirty="0" smtClean="0"/>
              <a:t>Open Terminal (</a:t>
            </a:r>
            <a:r>
              <a:rPr lang="en-IN" sz="2600" dirty="0" err="1" smtClean="0"/>
              <a:t>Linux,Apache</a:t>
            </a:r>
            <a:r>
              <a:rPr lang="en-IN" sz="2600" dirty="0" smtClean="0"/>
              <a:t>, </a:t>
            </a:r>
            <a:r>
              <a:rPr lang="en-IN" sz="2600" dirty="0" err="1" smtClean="0"/>
              <a:t>Mysql</a:t>
            </a:r>
            <a:r>
              <a:rPr lang="en-IN" sz="2600" dirty="0" smtClean="0"/>
              <a:t>, </a:t>
            </a:r>
            <a:r>
              <a:rPr lang="en-IN" sz="2600" dirty="0" err="1" smtClean="0"/>
              <a:t>Php</a:t>
            </a:r>
            <a:r>
              <a:rPr lang="en-IN" sz="2600" dirty="0" smtClean="0"/>
              <a:t>, </a:t>
            </a:r>
            <a:r>
              <a:rPr lang="en-IN" sz="2600" dirty="0" err="1" smtClean="0"/>
              <a:t>Python,Perl</a:t>
            </a:r>
            <a:endParaRPr lang="en-IN" sz="2600" dirty="0" smtClean="0"/>
          </a:p>
          <a:p>
            <a:pPr lvl="1"/>
            <a:r>
              <a:rPr lang="en-IN" dirty="0" err="1" smtClean="0"/>
              <a:t>sudo</a:t>
            </a:r>
            <a:r>
              <a:rPr lang="en-IN" dirty="0" smtClean="0"/>
              <a:t> apt-get install lamp-server^</a:t>
            </a:r>
          </a:p>
          <a:p>
            <a:r>
              <a:rPr lang="en-IN" dirty="0" smtClean="0"/>
              <a:t>Display errors of program</a:t>
            </a:r>
          </a:p>
          <a:p>
            <a:pPr lvl="1"/>
            <a:r>
              <a:rPr lang="en-US" altLang="en-US" sz="2800" dirty="0" err="1">
                <a:latin typeface="Arial Unicode MS"/>
              </a:rPr>
              <a:t>sudo</a:t>
            </a:r>
            <a:r>
              <a:rPr lang="en-US" altLang="en-US" sz="2800" dirty="0">
                <a:latin typeface="Arial Unicode MS"/>
              </a:rPr>
              <a:t> </a:t>
            </a:r>
            <a:r>
              <a:rPr lang="en-US" altLang="en-US" sz="2800" dirty="0" err="1" smtClean="0">
                <a:latin typeface="Arial Unicode MS"/>
              </a:rPr>
              <a:t>gedit</a:t>
            </a:r>
            <a:r>
              <a:rPr lang="en-US" altLang="en-US" sz="2800" dirty="0" smtClean="0">
                <a:latin typeface="Arial Unicode MS"/>
              </a:rPr>
              <a:t> </a:t>
            </a:r>
            <a:r>
              <a:rPr lang="en-US" altLang="en-US" sz="2800" dirty="0">
                <a:latin typeface="Arial Unicode MS"/>
              </a:rPr>
              <a:t>/</a:t>
            </a:r>
            <a:r>
              <a:rPr lang="en-US" altLang="en-US" sz="2800" dirty="0" err="1" smtClean="0">
                <a:latin typeface="Arial Unicode MS"/>
              </a:rPr>
              <a:t>etc</a:t>
            </a:r>
            <a:r>
              <a:rPr lang="en-US" altLang="en-US" sz="2800" dirty="0" smtClean="0">
                <a:latin typeface="Arial Unicode MS"/>
              </a:rPr>
              <a:t>/</a:t>
            </a:r>
            <a:r>
              <a:rPr lang="en-US" altLang="en-US" sz="2800" dirty="0" err="1" smtClean="0">
                <a:latin typeface="Arial Unicode MS"/>
              </a:rPr>
              <a:t>php</a:t>
            </a:r>
            <a:r>
              <a:rPr lang="en-US" altLang="en-US" sz="2800" dirty="0" smtClean="0">
                <a:latin typeface="Arial Unicode MS"/>
              </a:rPr>
              <a:t>/7.0/apache2/php.ini</a:t>
            </a:r>
            <a:r>
              <a:rPr lang="en-US" altLang="en-US" sz="2000" dirty="0" smtClean="0"/>
              <a:t> </a:t>
            </a:r>
            <a:endParaRPr lang="en-US" altLang="en-US" sz="5400" dirty="0">
              <a:latin typeface="Arial" panose="020B0604020202020204" pitchFamily="34" charset="0"/>
            </a:endParaRPr>
          </a:p>
          <a:p>
            <a:r>
              <a:rPr lang="en-IN" dirty="0"/>
              <a:t>Now scroll down through the file until you find the following line</a:t>
            </a:r>
            <a:r>
              <a:rPr lang="en-IN" dirty="0" smtClean="0"/>
              <a:t>.</a:t>
            </a:r>
          </a:p>
          <a:p>
            <a:pPr lvl="1"/>
            <a:r>
              <a:rPr lang="en-US" altLang="en-US" sz="2800" dirty="0" err="1">
                <a:latin typeface="Arial Unicode MS"/>
              </a:rPr>
              <a:t>display_errors</a:t>
            </a:r>
            <a:r>
              <a:rPr lang="en-US" altLang="en-US" sz="2800" dirty="0">
                <a:latin typeface="Arial Unicode MS"/>
              </a:rPr>
              <a:t> = Off</a:t>
            </a:r>
            <a:r>
              <a:rPr lang="en-US" altLang="en-US" sz="2000" dirty="0"/>
              <a:t> </a:t>
            </a:r>
            <a:r>
              <a:rPr lang="en-US" altLang="en-US" sz="2000" dirty="0" smtClean="0"/>
              <a:t>  </a:t>
            </a:r>
            <a:r>
              <a:rPr lang="en-US" altLang="en-US" sz="2400" b="1" dirty="0" smtClean="0">
                <a:solidFill>
                  <a:srgbClr val="00B050"/>
                </a:solidFill>
              </a:rPr>
              <a:t>On </a:t>
            </a:r>
            <a:r>
              <a:rPr lang="en-US" altLang="en-US" sz="2400" b="1" dirty="0" smtClean="0">
                <a:solidFill>
                  <a:srgbClr val="FF0000"/>
                </a:solidFill>
              </a:rPr>
              <a:t>(Line no </a:t>
            </a:r>
            <a:r>
              <a:rPr lang="en-US" altLang="en-US" sz="2400" b="1" dirty="0" smtClean="0">
                <a:solidFill>
                  <a:srgbClr val="002060"/>
                </a:solidFill>
              </a:rPr>
              <a:t>334</a:t>
            </a:r>
            <a:r>
              <a:rPr lang="en-US" altLang="en-US" sz="2400" b="1" dirty="0" smtClean="0">
                <a:solidFill>
                  <a:srgbClr val="FF0000"/>
                </a:solidFill>
              </a:rPr>
              <a:t>)</a:t>
            </a:r>
            <a:endParaRPr lang="en-US" altLang="en-US" sz="2400" b="1" dirty="0">
              <a:solidFill>
                <a:srgbClr val="FF0000"/>
              </a:solidFill>
              <a:latin typeface="Arial" panose="020B0604020202020204" pitchFamily="34" charset="0"/>
            </a:endParaRPr>
          </a:p>
          <a:p>
            <a:pPr lvl="1"/>
            <a:r>
              <a:rPr lang="en-IN" dirty="0" smtClean="0"/>
              <a:t>Once </a:t>
            </a:r>
            <a:r>
              <a:rPr lang="en-IN" dirty="0"/>
              <a:t>you have made the swap save the file and then exit the editor.</a:t>
            </a:r>
          </a:p>
          <a:p>
            <a:r>
              <a:rPr lang="en-IN" b="1" dirty="0"/>
              <a:t>Restart Apache</a:t>
            </a:r>
          </a:p>
          <a:p>
            <a:pPr lvl="1"/>
            <a:r>
              <a:rPr lang="en-US" altLang="en-US" sz="2800" dirty="0" err="1">
                <a:latin typeface="Arial Unicode MS"/>
              </a:rPr>
              <a:t>sudo</a:t>
            </a:r>
            <a:r>
              <a:rPr lang="en-US" altLang="en-US" sz="2800" dirty="0">
                <a:latin typeface="Arial Unicode MS"/>
              </a:rPr>
              <a:t> </a:t>
            </a:r>
            <a:r>
              <a:rPr lang="en-US" altLang="en-US" sz="2800" smtClean="0">
                <a:latin typeface="Arial Unicode MS"/>
              </a:rPr>
              <a:t>service apache2 </a:t>
            </a:r>
            <a:r>
              <a:rPr lang="en-US" altLang="en-US" sz="2800" dirty="0" smtClean="0">
                <a:latin typeface="Arial Unicode MS"/>
              </a:rPr>
              <a:t>restart</a:t>
            </a:r>
            <a:r>
              <a:rPr lang="en-US" altLang="en-US" sz="2200" dirty="0" smtClean="0"/>
              <a:t>(stop/start)</a:t>
            </a:r>
            <a:endParaRPr lang="en-US" altLang="en-US" sz="2200" dirty="0">
              <a:latin typeface="Arial" panose="020B0604020202020204" pitchFamily="34" charset="0"/>
            </a:endParaRPr>
          </a:p>
          <a:p>
            <a:pPr lvl="1"/>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10</a:t>
            </a:fld>
            <a:endParaRPr lang="en-US" dirty="0"/>
          </a:p>
        </p:txBody>
      </p:sp>
      <p:sp>
        <p:nvSpPr>
          <p:cNvPr id="7"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8"/>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416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Editors</a:t>
            </a:r>
            <a:endParaRPr lang="en-IN" dirty="0"/>
          </a:p>
        </p:txBody>
      </p:sp>
      <p:sp>
        <p:nvSpPr>
          <p:cNvPr id="3" name="Content Placeholder 2"/>
          <p:cNvSpPr>
            <a:spLocks noGrp="1"/>
          </p:cNvSpPr>
          <p:nvPr>
            <p:ph idx="1"/>
          </p:nvPr>
        </p:nvSpPr>
        <p:spPr>
          <a:xfrm>
            <a:off x="457200" y="1052736"/>
            <a:ext cx="8229600" cy="4713387"/>
          </a:xfrm>
        </p:spPr>
        <p:txBody>
          <a:bodyPr/>
          <a:lstStyle/>
          <a:p>
            <a:r>
              <a:rPr lang="en-IN" sz="2400" dirty="0" smtClean="0"/>
              <a:t>ls –l /</a:t>
            </a:r>
            <a:r>
              <a:rPr lang="en-IN" sz="2400" dirty="0" err="1" smtClean="0"/>
              <a:t>var</a:t>
            </a:r>
            <a:r>
              <a:rPr lang="en-IN" sz="2400" dirty="0" smtClean="0"/>
              <a:t>/www/html/</a:t>
            </a:r>
          </a:p>
          <a:p>
            <a:r>
              <a:rPr lang="en-IN" sz="2400" dirty="0" err="1" smtClean="0"/>
              <a:t>sudo</a:t>
            </a:r>
            <a:r>
              <a:rPr lang="en-IN" sz="2400" dirty="0" smtClean="0"/>
              <a:t> </a:t>
            </a:r>
            <a:r>
              <a:rPr lang="en-IN" sz="2400" dirty="0" err="1" smtClean="0"/>
              <a:t>chmod</a:t>
            </a:r>
            <a:r>
              <a:rPr lang="en-IN" sz="2400" dirty="0" smtClean="0"/>
              <a:t> 777 -R /</a:t>
            </a:r>
            <a:r>
              <a:rPr lang="en-IN" sz="2400" dirty="0" err="1" smtClean="0"/>
              <a:t>var</a:t>
            </a:r>
            <a:r>
              <a:rPr lang="en-IN" sz="2400" dirty="0" smtClean="0"/>
              <a:t>/www/html/</a:t>
            </a:r>
          </a:p>
          <a:p>
            <a:r>
              <a:rPr lang="en-IN" sz="2400" dirty="0" smtClean="0"/>
              <a:t>Create a folder </a:t>
            </a:r>
            <a:r>
              <a:rPr lang="en-IN" sz="2400" dirty="0" smtClean="0">
                <a:solidFill>
                  <a:srgbClr val="002060"/>
                </a:solidFill>
              </a:rPr>
              <a:t>(</a:t>
            </a:r>
            <a:r>
              <a:rPr lang="en-IN" sz="2400" dirty="0" err="1" smtClean="0">
                <a:solidFill>
                  <a:srgbClr val="002060"/>
                </a:solidFill>
              </a:rPr>
              <a:t>php</a:t>
            </a:r>
            <a:r>
              <a:rPr lang="en-IN" sz="2400" dirty="0" smtClean="0">
                <a:solidFill>
                  <a:srgbClr val="002060"/>
                </a:solidFill>
              </a:rPr>
              <a:t>)</a:t>
            </a:r>
          </a:p>
          <a:p>
            <a:r>
              <a:rPr lang="en-IN" sz="2400" dirty="0" smtClean="0">
                <a:solidFill>
                  <a:srgbClr val="002060"/>
                </a:solidFill>
              </a:rPr>
              <a:t>http://localhost/php/program-name.html</a:t>
            </a:r>
          </a:p>
          <a:p>
            <a:r>
              <a:rPr lang="en-IN" sz="2400" dirty="0" smtClean="0"/>
              <a:t>Sublime</a:t>
            </a:r>
          </a:p>
          <a:p>
            <a:r>
              <a:rPr lang="en-IN" sz="2400" dirty="0" smtClean="0"/>
              <a:t>Brackets</a:t>
            </a:r>
          </a:p>
          <a:p>
            <a:r>
              <a:rPr lang="en-IN" sz="2400" dirty="0" smtClean="0"/>
              <a:t>Atom</a:t>
            </a:r>
          </a:p>
          <a:p>
            <a:r>
              <a:rPr lang="en-IN" sz="2400" dirty="0" err="1" smtClean="0"/>
              <a:t>Gedit</a:t>
            </a:r>
            <a:endParaRPr lang="en-IN" sz="2400" dirty="0" smtClean="0"/>
          </a:p>
          <a:p>
            <a:r>
              <a:rPr lang="en-IN" sz="2400" dirty="0" smtClean="0"/>
              <a:t>https</a:t>
            </a:r>
            <a:r>
              <a:rPr lang="en-IN" sz="2400" dirty="0"/>
              <a:t>://</a:t>
            </a:r>
            <a:r>
              <a:rPr lang="en-IN" sz="2400" dirty="0" smtClean="0"/>
              <a:t>www.w3schools.com/php/php_intro.asp</a:t>
            </a:r>
          </a:p>
          <a:p>
            <a:r>
              <a:rPr lang="en-IN" sz="2400" dirty="0" smtClean="0"/>
              <a:t>https</a:t>
            </a:r>
            <a:r>
              <a:rPr lang="en-IN" sz="2400" dirty="0"/>
              <a:t>://</a:t>
            </a:r>
            <a:r>
              <a:rPr lang="en-IN" sz="2400" dirty="0" smtClean="0"/>
              <a:t>www.tutorialrepublic.com/php-examples.php</a:t>
            </a:r>
          </a:p>
          <a:p>
            <a:r>
              <a:rPr lang="en-IN" sz="2400" dirty="0"/>
              <a:t>https://</a:t>
            </a:r>
            <a:r>
              <a:rPr lang="en-IN" sz="2400" dirty="0" smtClean="0"/>
              <a:t>www.javatpoint.com/php-tutorial</a:t>
            </a:r>
          </a:p>
          <a:p>
            <a:r>
              <a:rPr lang="en-IN" sz="2400" dirty="0"/>
              <a:t>https://www.tutorialspoint.com/php/</a:t>
            </a:r>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11</a:t>
            </a:fld>
            <a:endParaRPr lang="en-US" dirty="0"/>
          </a:p>
        </p:txBody>
      </p:sp>
    </p:spTree>
    <p:extLst>
      <p:ext uri="{BB962C8B-B14F-4D97-AF65-F5344CB8AC3E}">
        <p14:creationId xmlns:p14="http://schemas.microsoft.com/office/powerpoint/2010/main" val="222196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7900988" cy="725487"/>
          </a:xfrm>
        </p:spPr>
        <p:txBody>
          <a:bodyPr/>
          <a:lstStyle/>
          <a:p>
            <a:pPr eaLnBrk="1" fontAlgn="auto" hangingPunct="1">
              <a:spcAft>
                <a:spcPts val="0"/>
              </a:spcAft>
              <a:defRPr/>
            </a:pPr>
            <a:r>
              <a:rPr lang="en-US" smtClean="0">
                <a:solidFill>
                  <a:schemeClr val="accent6">
                    <a:lumMod val="50000"/>
                  </a:schemeClr>
                </a:solidFill>
              </a:rPr>
              <a:t>General Syntactic Characteristics</a:t>
            </a:r>
          </a:p>
        </p:txBody>
      </p:sp>
      <p:sp>
        <p:nvSpPr>
          <p:cNvPr id="3" name="Content Placeholder 2"/>
          <p:cNvSpPr>
            <a:spLocks noGrp="1"/>
          </p:cNvSpPr>
          <p:nvPr>
            <p:ph idx="1"/>
          </p:nvPr>
        </p:nvSpPr>
        <p:spPr>
          <a:xfrm>
            <a:off x="285750" y="1214438"/>
            <a:ext cx="8429625" cy="5357812"/>
          </a:xfrm>
        </p:spPr>
        <p:txBody>
          <a:bodyPr rtlCol="0">
            <a:normAutofit fontScale="92500" lnSpcReduction="10000"/>
          </a:bodyPr>
          <a:lstStyle/>
          <a:p>
            <a:pPr eaLnBrk="1" fontAlgn="auto" hangingPunct="1">
              <a:spcAft>
                <a:spcPts val="0"/>
              </a:spcAft>
              <a:buFont typeface="Wingdings 2"/>
              <a:buChar char=""/>
              <a:defRPr/>
            </a:pPr>
            <a:r>
              <a:rPr lang="en-US" dirty="0" smtClean="0"/>
              <a:t>PHP code can be specified in an XHTML </a:t>
            </a:r>
          </a:p>
          <a:p>
            <a:pPr eaLnBrk="1" fontAlgn="auto" hangingPunct="1">
              <a:spcAft>
                <a:spcPts val="0"/>
              </a:spcAft>
              <a:buFont typeface="Wingdings" pitchFamily="2" charset="2"/>
              <a:buNone/>
              <a:defRPr/>
            </a:pPr>
            <a:r>
              <a:rPr lang="en-US" dirty="0" smtClean="0"/>
              <a:t>    Internally:    </a:t>
            </a:r>
            <a:r>
              <a:rPr lang="en-US" dirty="0" smtClean="0">
                <a:latin typeface="Courier New" pitchFamily="49" charset="0"/>
              </a:rPr>
              <a:t>&lt;?</a:t>
            </a:r>
            <a:r>
              <a:rPr lang="en-US" dirty="0" err="1" smtClean="0">
                <a:latin typeface="Courier New" pitchFamily="49" charset="0"/>
              </a:rPr>
              <a:t>php</a:t>
            </a:r>
            <a:r>
              <a:rPr lang="en-US" dirty="0" smtClean="0">
                <a:latin typeface="Courier New" pitchFamily="49" charset="0"/>
              </a:rPr>
              <a:t> </a:t>
            </a:r>
          </a:p>
          <a:p>
            <a:pPr eaLnBrk="1" fontAlgn="auto" hangingPunct="1">
              <a:spcAft>
                <a:spcPts val="0"/>
              </a:spcAft>
              <a:buFont typeface="Wingdings" pitchFamily="2" charset="2"/>
              <a:buNone/>
              <a:defRPr/>
            </a:pPr>
            <a:r>
              <a:rPr lang="en-US" dirty="0" smtClean="0">
                <a:latin typeface="Courier New" pitchFamily="49" charset="0"/>
              </a:rPr>
              <a:t>             ...</a:t>
            </a:r>
          </a:p>
          <a:p>
            <a:pPr eaLnBrk="1" fontAlgn="auto" hangingPunct="1">
              <a:spcAft>
                <a:spcPts val="0"/>
              </a:spcAft>
              <a:buFont typeface="Wingdings" pitchFamily="2" charset="2"/>
              <a:buNone/>
              <a:defRPr/>
            </a:pPr>
            <a:r>
              <a:rPr lang="en-US" dirty="0" smtClean="0">
                <a:latin typeface="Courier New" pitchFamily="49" charset="0"/>
              </a:rPr>
              <a:t>             ?&gt;</a:t>
            </a:r>
          </a:p>
          <a:p>
            <a:pPr eaLnBrk="1" fontAlgn="auto" hangingPunct="1">
              <a:spcAft>
                <a:spcPts val="0"/>
              </a:spcAft>
              <a:buFont typeface="Wingdings" pitchFamily="2" charset="2"/>
              <a:buNone/>
              <a:defRPr/>
            </a:pPr>
            <a:r>
              <a:rPr lang="en-US" dirty="0" smtClean="0"/>
              <a:t>   Externally:  </a:t>
            </a:r>
            <a:r>
              <a:rPr lang="en-US" dirty="0" smtClean="0">
                <a:latin typeface="Courier New" pitchFamily="49" charset="0"/>
              </a:rPr>
              <a:t>include (</a:t>
            </a:r>
            <a:r>
              <a:rPr lang="en-US" dirty="0" smtClean="0">
                <a:latin typeface="Courier New" pitchFamily="49" charset="0"/>
                <a:cs typeface="Courier New" pitchFamily="49" charset="0"/>
              </a:rPr>
              <a:t>"</a:t>
            </a:r>
            <a:r>
              <a:rPr lang="en-US" dirty="0" smtClean="0">
                <a:latin typeface="Courier New" pitchFamily="49" charset="0"/>
              </a:rPr>
              <a:t>myScript.inc</a:t>
            </a:r>
            <a:r>
              <a:rPr lang="en-US" dirty="0" smtClean="0">
                <a:latin typeface="Courier New" pitchFamily="49" charset="0"/>
                <a:cs typeface="Courier New" pitchFamily="49" charset="0"/>
              </a:rPr>
              <a:t>"</a:t>
            </a:r>
            <a:r>
              <a:rPr lang="en-US" dirty="0" smtClean="0">
                <a:latin typeface="Courier New" pitchFamily="49" charset="0"/>
              </a:rPr>
              <a:t>)</a:t>
            </a:r>
          </a:p>
          <a:p>
            <a:pPr eaLnBrk="1" fontAlgn="auto" hangingPunct="1">
              <a:spcAft>
                <a:spcPts val="0"/>
              </a:spcAft>
              <a:buFont typeface="Wingdings 2"/>
              <a:buChar char=""/>
              <a:defRPr/>
            </a:pPr>
            <a:r>
              <a:rPr lang="en-IN" dirty="0" smtClean="0"/>
              <a:t>The file can have both PHP and HTML </a:t>
            </a:r>
          </a:p>
          <a:p>
            <a:pPr eaLnBrk="1" fontAlgn="auto" hangingPunct="1">
              <a:spcAft>
                <a:spcPts val="0"/>
              </a:spcAft>
              <a:buFont typeface="Wingdings 2"/>
              <a:buChar char=""/>
              <a:defRPr/>
            </a:pPr>
            <a:r>
              <a:rPr lang="en-US" dirty="0" smtClean="0"/>
              <a:t>Thus, code in an include file must be in </a:t>
            </a:r>
            <a:r>
              <a:rPr lang="en-US" dirty="0" smtClean="0">
                <a:solidFill>
                  <a:srgbClr val="C00000"/>
                </a:solidFill>
              </a:rPr>
              <a:t>&lt;?</a:t>
            </a:r>
            <a:r>
              <a:rPr lang="en-US" dirty="0" err="1" smtClean="0">
                <a:solidFill>
                  <a:srgbClr val="C00000"/>
                </a:solidFill>
              </a:rPr>
              <a:t>php</a:t>
            </a:r>
            <a:r>
              <a:rPr lang="en-US" dirty="0" smtClean="0">
                <a:solidFill>
                  <a:srgbClr val="C00000"/>
                </a:solidFill>
              </a:rPr>
              <a:t> </a:t>
            </a:r>
            <a:r>
              <a:rPr lang="en-US" dirty="0" smtClean="0">
                <a:solidFill>
                  <a:srgbClr val="00B050"/>
                </a:solidFill>
              </a:rPr>
              <a:t> and </a:t>
            </a:r>
            <a:r>
              <a:rPr lang="en-US" dirty="0" smtClean="0">
                <a:solidFill>
                  <a:srgbClr val="C00000"/>
                </a:solidFill>
              </a:rPr>
              <a:t>?&gt; </a:t>
            </a:r>
            <a:r>
              <a:rPr lang="en-US" dirty="0" smtClean="0"/>
              <a:t>tags</a:t>
            </a:r>
            <a:endParaRPr lang="en-US" dirty="0" smtClean="0">
              <a:latin typeface="Courier New" pitchFamily="49" charset="0"/>
            </a:endParaRPr>
          </a:p>
          <a:p>
            <a:pPr eaLnBrk="1" fontAlgn="auto" hangingPunct="1">
              <a:spcAft>
                <a:spcPts val="0"/>
              </a:spcAft>
              <a:buFont typeface="Wingdings 2"/>
              <a:buChar char=""/>
              <a:defRPr/>
            </a:pPr>
            <a:r>
              <a:rPr lang="en-US" dirty="0" smtClean="0"/>
              <a:t>Every variable name in PHP begin with a</a:t>
            </a:r>
            <a:r>
              <a:rPr lang="en-US" dirty="0" smtClean="0">
                <a:solidFill>
                  <a:srgbClr val="C00000"/>
                </a:solidFill>
              </a:rPr>
              <a:t> </a:t>
            </a:r>
            <a:r>
              <a:rPr lang="en-US" b="1" dirty="0" smtClean="0">
                <a:solidFill>
                  <a:srgbClr val="C00000"/>
                </a:solidFill>
                <a:latin typeface="Courier New" pitchFamily="49" charset="0"/>
              </a:rPr>
              <a:t>$</a:t>
            </a:r>
          </a:p>
          <a:p>
            <a:pPr eaLnBrk="1" fontAlgn="auto" hangingPunct="1">
              <a:spcAft>
                <a:spcPts val="0"/>
              </a:spcAft>
              <a:buFont typeface="Wingdings 2"/>
              <a:buChar char=""/>
              <a:defRPr/>
            </a:pPr>
            <a:r>
              <a:rPr lang="en-US" dirty="0" smtClean="0">
                <a:solidFill>
                  <a:srgbClr val="C00000"/>
                </a:solidFill>
              </a:rPr>
              <a:t>Variable</a:t>
            </a:r>
            <a:r>
              <a:rPr lang="en-US" dirty="0" smtClean="0"/>
              <a:t> names are </a:t>
            </a:r>
            <a:r>
              <a:rPr lang="en-US" dirty="0" smtClean="0">
                <a:solidFill>
                  <a:srgbClr val="C00000"/>
                </a:solidFill>
              </a:rPr>
              <a:t>case sensitive</a:t>
            </a:r>
          </a:p>
          <a:p>
            <a:pPr eaLnBrk="1" fontAlgn="auto" hangingPunct="1">
              <a:spcAft>
                <a:spcPts val="0"/>
              </a:spcAft>
              <a:buFont typeface="Wingdings 2"/>
              <a:buChar char=""/>
              <a:defRPr/>
            </a:pPr>
            <a:r>
              <a:rPr lang="en-US" i="1" dirty="0" smtClean="0"/>
              <a:t>However</a:t>
            </a:r>
            <a:r>
              <a:rPr lang="en-US" dirty="0" smtClean="0"/>
              <a:t> </a:t>
            </a:r>
            <a:r>
              <a:rPr lang="en-US" dirty="0" smtClean="0">
                <a:solidFill>
                  <a:srgbClr val="C00000"/>
                </a:solidFill>
              </a:rPr>
              <a:t>keywords</a:t>
            </a:r>
            <a:r>
              <a:rPr lang="en-US" dirty="0" smtClean="0"/>
              <a:t> and function names are </a:t>
            </a:r>
            <a:r>
              <a:rPr lang="en-US" i="1" dirty="0" smtClean="0">
                <a:solidFill>
                  <a:srgbClr val="C00000"/>
                </a:solidFill>
              </a:rPr>
              <a:t>not</a:t>
            </a:r>
            <a:r>
              <a:rPr lang="en-US" dirty="0" smtClean="0">
                <a:solidFill>
                  <a:srgbClr val="C00000"/>
                </a:solidFill>
              </a:rPr>
              <a:t> case sensitive</a:t>
            </a:r>
            <a:endParaRPr lang="en-US" i="1" dirty="0" smtClean="0">
              <a:solidFill>
                <a:srgbClr val="C00000"/>
              </a:solidFill>
            </a:endParaRPr>
          </a:p>
          <a:p>
            <a:pPr lvl="1" eaLnBrk="1" fontAlgn="auto" hangingPunct="1">
              <a:spcAft>
                <a:spcPts val="0"/>
              </a:spcAft>
              <a:buFont typeface="Wingdings" pitchFamily="2" charset="2"/>
              <a:buNone/>
              <a:defRPr/>
            </a:pPr>
            <a:endParaRPr lang="en-US" b="1" dirty="0" smtClean="0">
              <a:latin typeface="Courier New" pitchFamily="49" charset="0"/>
            </a:endParaRPr>
          </a:p>
        </p:txBody>
      </p:sp>
      <p:sp>
        <p:nvSpPr>
          <p:cNvPr id="174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12538C2-6B7F-47B4-99D5-F50EB317E384}" type="slidenum">
              <a:rPr lang="en-US"/>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pPr eaLnBrk="1" fontAlgn="auto" hangingPunct="1">
              <a:spcAft>
                <a:spcPts val="0"/>
              </a:spcAft>
              <a:defRPr/>
            </a:pPr>
            <a:r>
              <a:rPr lang="en-US" sz="3200" smtClean="0">
                <a:solidFill>
                  <a:schemeClr val="accent6">
                    <a:lumMod val="50000"/>
                  </a:schemeClr>
                </a:solidFill>
              </a:rPr>
              <a:t>PHP </a:t>
            </a:r>
            <a:r>
              <a:rPr lang="en-US" sz="3200">
                <a:solidFill>
                  <a:schemeClr val="accent6">
                    <a:lumMod val="50000"/>
                  </a:schemeClr>
                </a:solidFill>
              </a:rPr>
              <a:t>Syntax</a:t>
            </a:r>
          </a:p>
        </p:txBody>
      </p:sp>
      <p:sp>
        <p:nvSpPr>
          <p:cNvPr id="187395" name="Rectangle 3"/>
          <p:cNvSpPr>
            <a:spLocks noGrp="1" noChangeArrowheads="1"/>
          </p:cNvSpPr>
          <p:nvPr>
            <p:ph idx="1"/>
          </p:nvPr>
        </p:nvSpPr>
        <p:spPr>
          <a:xfrm>
            <a:off x="457200" y="928688"/>
            <a:ext cx="8229600" cy="5715000"/>
          </a:xfrm>
        </p:spPr>
        <p:txBody>
          <a:bodyPr rtlCol="0">
            <a:normAutofit/>
          </a:bodyPr>
          <a:lstStyle/>
          <a:p>
            <a:pPr algn="just" eaLnBrk="1" fontAlgn="auto" hangingPunct="1">
              <a:spcAft>
                <a:spcPts val="0"/>
              </a:spcAft>
              <a:buFont typeface="Wingdings 2"/>
              <a:buChar char=""/>
              <a:defRPr/>
            </a:pPr>
            <a:r>
              <a:rPr lang="en-US" b="1" i="1" dirty="0" smtClean="0"/>
              <a:t>Comments</a:t>
            </a:r>
            <a:r>
              <a:rPr lang="en-US" b="1" dirty="0" smtClean="0"/>
              <a:t> - three different kinds (Java and Perl)</a:t>
            </a:r>
          </a:p>
          <a:p>
            <a:pPr algn="just" eaLnBrk="1" fontAlgn="auto" hangingPunct="1">
              <a:spcAft>
                <a:spcPts val="0"/>
              </a:spcAft>
              <a:buFont typeface="Wingdings" pitchFamily="2" charset="2"/>
              <a:buNone/>
              <a:defRPr/>
            </a:pPr>
            <a:r>
              <a:rPr lang="en-US" b="1" dirty="0" smtClean="0"/>
              <a:t>       // ... </a:t>
            </a:r>
          </a:p>
          <a:p>
            <a:pPr algn="just" eaLnBrk="1" fontAlgn="auto" hangingPunct="1">
              <a:spcAft>
                <a:spcPts val="0"/>
              </a:spcAft>
              <a:buFont typeface="Wingdings" pitchFamily="2" charset="2"/>
              <a:buNone/>
              <a:defRPr/>
            </a:pPr>
            <a:r>
              <a:rPr lang="en-US" b="1" dirty="0" smtClean="0"/>
              <a:t>   	  # ... </a:t>
            </a:r>
          </a:p>
          <a:p>
            <a:pPr algn="just" eaLnBrk="1" fontAlgn="auto" hangingPunct="1">
              <a:spcAft>
                <a:spcPts val="0"/>
              </a:spcAft>
              <a:buFont typeface="Wingdings" pitchFamily="2" charset="2"/>
              <a:buNone/>
              <a:defRPr/>
            </a:pPr>
            <a:r>
              <a:rPr lang="en-US" b="1" dirty="0" smtClean="0"/>
              <a:t>      /* ... */</a:t>
            </a:r>
          </a:p>
          <a:p>
            <a:pPr algn="just" eaLnBrk="1" fontAlgn="auto" hangingPunct="1">
              <a:spcAft>
                <a:spcPts val="0"/>
              </a:spcAft>
              <a:buFont typeface="Wingdings 2"/>
              <a:buChar char=""/>
              <a:defRPr/>
            </a:pPr>
            <a:r>
              <a:rPr lang="en-US" dirty="0" smtClean="0"/>
              <a:t>PHP statements are terminated with semicolons</a:t>
            </a:r>
          </a:p>
          <a:p>
            <a:pPr algn="just" eaLnBrk="1" fontAlgn="auto" hangingPunct="1">
              <a:spcAft>
                <a:spcPts val="0"/>
              </a:spcAft>
              <a:buFont typeface="Wingdings 2"/>
              <a:buChar char=""/>
              <a:defRPr/>
            </a:pPr>
            <a:endParaRPr lang="en-US" sz="900" dirty="0" smtClean="0"/>
          </a:p>
          <a:p>
            <a:pPr algn="just" eaLnBrk="1" fontAlgn="auto" hangingPunct="1">
              <a:spcAft>
                <a:spcPts val="0"/>
              </a:spcAft>
              <a:buFont typeface="Wingdings 2"/>
              <a:buChar char=""/>
              <a:defRPr/>
            </a:pPr>
            <a:r>
              <a:rPr lang="en-US" dirty="0" smtClean="0"/>
              <a:t>Curly braces</a:t>
            </a:r>
            <a:r>
              <a:rPr lang="en-US" dirty="0" smtClean="0">
                <a:solidFill>
                  <a:schemeClr val="accent4">
                    <a:lumMod val="50000"/>
                  </a:schemeClr>
                </a:solidFill>
              </a:rPr>
              <a:t> {} </a:t>
            </a:r>
            <a:r>
              <a:rPr lang="en-US" dirty="0" smtClean="0"/>
              <a:t>are used to create compound statements</a:t>
            </a:r>
          </a:p>
          <a:p>
            <a:pPr algn="just" eaLnBrk="1" fontAlgn="auto" hangingPunct="1">
              <a:spcAft>
                <a:spcPts val="0"/>
              </a:spcAft>
              <a:buFont typeface="Wingdings 2"/>
              <a:buChar char=""/>
              <a:defRPr/>
            </a:pPr>
            <a:endParaRPr lang="en-US" sz="900" dirty="0" smtClean="0"/>
          </a:p>
          <a:p>
            <a:pPr algn="just" eaLnBrk="1" fontAlgn="auto" hangingPunct="1">
              <a:spcAft>
                <a:spcPts val="0"/>
              </a:spcAft>
              <a:buFont typeface="Wingdings 2"/>
              <a:buChar char=""/>
              <a:defRPr/>
            </a:pPr>
            <a:r>
              <a:rPr lang="en-US" dirty="0" smtClean="0"/>
              <a:t>Compound statements cannot be blocks</a:t>
            </a:r>
          </a:p>
          <a:p>
            <a:pPr algn="just" eaLnBrk="1" fontAlgn="auto" hangingPunct="1">
              <a:spcAft>
                <a:spcPts val="0"/>
              </a:spcAft>
              <a:buFont typeface="Wingdings 2"/>
              <a:buChar char=""/>
              <a:defRPr/>
            </a:pPr>
            <a:endParaRPr lang="en-US" sz="1000" i="1" dirty="0" smtClean="0"/>
          </a:p>
          <a:p>
            <a:pPr algn="just" eaLnBrk="1" fontAlgn="auto" hangingPunct="1">
              <a:spcAft>
                <a:spcPts val="0"/>
              </a:spcAft>
              <a:buFont typeface="Wingdings 2"/>
              <a:buChar char=""/>
              <a:defRPr/>
            </a:pPr>
            <a:r>
              <a:rPr lang="en-US" i="1" dirty="0" smtClean="0"/>
              <a:t>Variables: </a:t>
            </a:r>
            <a:r>
              <a:rPr lang="en-US" dirty="0" smtClean="0"/>
              <a:t>There are no type declarations</a:t>
            </a:r>
          </a:p>
          <a:p>
            <a:pPr algn="just" eaLnBrk="1" fontAlgn="auto" hangingPunct="1">
              <a:spcAft>
                <a:spcPts val="0"/>
              </a:spcAft>
              <a:buFont typeface="Wingdings 2"/>
              <a:buChar char=""/>
              <a:defRPr/>
            </a:pPr>
            <a:endParaRPr lang="en-US" dirty="0" smtClean="0"/>
          </a:p>
        </p:txBody>
      </p:sp>
      <p:sp>
        <p:nvSpPr>
          <p:cNvPr id="194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A132EAD-C16D-4441-A637-6AAEE39393B4}" type="slidenum">
              <a:rPr lang="en-US"/>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7" dur="500"/>
                                        <p:tgtEl>
                                          <p:spTgt spid="1873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10" dur="500"/>
                                        <p:tgtEl>
                                          <p:spTgt spid="1873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3" dur="500"/>
                                        <p:tgtEl>
                                          <p:spTgt spid="1873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6" dur="500"/>
                                        <p:tgtEl>
                                          <p:spTgt spid="1873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21" dur="500"/>
                                        <p:tgtEl>
                                          <p:spTgt spid="18739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26" dur="500"/>
                                        <p:tgtEl>
                                          <p:spTgt spid="18739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87395">
                                            <p:txEl>
                                              <p:pRg st="8" end="8"/>
                                            </p:txEl>
                                          </p:spTgt>
                                        </p:tgtEl>
                                        <p:attrNameLst>
                                          <p:attrName>style.visibility</p:attrName>
                                        </p:attrNameLst>
                                      </p:cBhvr>
                                      <p:to>
                                        <p:strVal val="visible"/>
                                      </p:to>
                                    </p:set>
                                    <p:animEffect transition="in" filter="blinds(horizontal)">
                                      <p:cBhvr>
                                        <p:cTn id="29" dur="500"/>
                                        <p:tgtEl>
                                          <p:spTgt spid="18739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7395">
                                            <p:txEl>
                                              <p:pRg st="10" end="10"/>
                                            </p:txEl>
                                          </p:spTgt>
                                        </p:tgtEl>
                                        <p:attrNameLst>
                                          <p:attrName>style.visibility</p:attrName>
                                        </p:attrNameLst>
                                      </p:cBhvr>
                                      <p:to>
                                        <p:strVal val="visible"/>
                                      </p:to>
                                    </p:set>
                                    <p:animEffect transition="in" filter="blinds(horizontal)">
                                      <p:cBhvr>
                                        <p:cTn id="34" dur="500"/>
                                        <p:tgtEl>
                                          <p:spTgt spid="187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mtClean="0">
                <a:solidFill>
                  <a:schemeClr val="accent6">
                    <a:lumMod val="50000"/>
                  </a:schemeClr>
                </a:solidFill>
              </a:rPr>
              <a:t>The reserved words of PHP</a:t>
            </a:r>
          </a:p>
        </p:txBody>
      </p:sp>
      <p:sp>
        <p:nvSpPr>
          <p:cNvPr id="1843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ACEA32E-2CDC-4F07-8CA1-5FDD69D902A1}" type="slidenum">
              <a:rPr lang="en-US"/>
              <a:pPr>
                <a:defRPr/>
              </a:pPr>
              <a:t>14</a:t>
            </a:fld>
            <a:endParaRPr lang="en-US"/>
          </a:p>
        </p:txBody>
      </p:sp>
      <p:pic>
        <p:nvPicPr>
          <p:cNvPr id="22532" name="Picture 4" descr="tbl11_01"/>
          <p:cNvPicPr>
            <a:picLocks noChangeAspect="1" noChangeArrowheads="1"/>
          </p:cNvPicPr>
          <p:nvPr/>
        </p:nvPicPr>
        <p:blipFill>
          <a:blip r:embed="rId2"/>
          <a:srcRect/>
          <a:stretch>
            <a:fillRect/>
          </a:stretch>
        </p:blipFill>
        <p:spPr bwMode="auto">
          <a:xfrm>
            <a:off x="801688" y="1571625"/>
            <a:ext cx="7842250"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IN" b="1" dirty="0" smtClean="0"/>
              <a:t>PHP is a Loosely Typed Language</a:t>
            </a:r>
          </a:p>
          <a:p>
            <a:pPr lvl="1"/>
            <a:r>
              <a:rPr lang="en-IN" dirty="0" smtClean="0"/>
              <a:t>PHP automatically converts the variable to the correct data type, depending on its value.</a:t>
            </a:r>
          </a:p>
          <a:p>
            <a:r>
              <a:rPr lang="en-IN" b="1" dirty="0" smtClean="0"/>
              <a:t>PHP Variables Scope</a:t>
            </a:r>
          </a:p>
          <a:p>
            <a:pPr lvl="1"/>
            <a:r>
              <a:rPr lang="en-IN" dirty="0" smtClean="0"/>
              <a:t>variables can be declared anywhere in the script.</a:t>
            </a:r>
          </a:p>
          <a:p>
            <a:pPr lvl="1"/>
            <a:r>
              <a:rPr lang="en-IN" dirty="0" smtClean="0"/>
              <a:t>scope of a variable is the part of the script where the variable can be referenced/used.</a:t>
            </a:r>
          </a:p>
          <a:p>
            <a:pPr lvl="1"/>
            <a:r>
              <a:rPr lang="en-IN" dirty="0" smtClean="0"/>
              <a:t>PHP has three different variable scopes:</a:t>
            </a:r>
          </a:p>
          <a:p>
            <a:pPr lvl="2"/>
            <a:r>
              <a:rPr lang="en-IN" dirty="0" smtClean="0"/>
              <a:t>local</a:t>
            </a:r>
          </a:p>
          <a:p>
            <a:pPr lvl="2"/>
            <a:r>
              <a:rPr lang="en-IN" dirty="0" smtClean="0"/>
              <a:t>global</a:t>
            </a:r>
          </a:p>
          <a:p>
            <a:pPr lvl="2"/>
            <a:r>
              <a:rPr lang="en-IN" dirty="0" smtClean="0"/>
              <a:t>static</a:t>
            </a:r>
          </a:p>
          <a:p>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Global and Local Scope</a:t>
            </a:r>
            <a:endParaRPr lang="en-IN" dirty="0"/>
          </a:p>
        </p:txBody>
      </p:sp>
      <p:sp>
        <p:nvSpPr>
          <p:cNvPr id="3" name="Content Placeholder 2"/>
          <p:cNvSpPr>
            <a:spLocks noGrp="1"/>
          </p:cNvSpPr>
          <p:nvPr>
            <p:ph idx="1"/>
          </p:nvPr>
        </p:nvSpPr>
        <p:spPr/>
        <p:txBody>
          <a:bodyPr/>
          <a:lstStyle/>
          <a:p>
            <a:pPr algn="just"/>
            <a:r>
              <a:rPr lang="en-IN" sz="2400" dirty="0" smtClean="0"/>
              <a:t>A variable declared </a:t>
            </a:r>
            <a:r>
              <a:rPr lang="en-IN" sz="2400" b="1" dirty="0" smtClean="0"/>
              <a:t>outside</a:t>
            </a:r>
            <a:r>
              <a:rPr lang="en-IN" sz="2400" dirty="0" smtClean="0"/>
              <a:t> a function has a GLOBAL SCOPE and can only be accessed outside a function</a:t>
            </a:r>
          </a:p>
          <a:p>
            <a:pPr algn="just"/>
            <a:r>
              <a:rPr lang="en-IN" sz="2400" dirty="0" smtClean="0"/>
              <a:t>A variable declared </a:t>
            </a:r>
            <a:r>
              <a:rPr lang="en-IN" sz="2400" b="1" dirty="0" smtClean="0"/>
              <a:t>within</a:t>
            </a:r>
            <a:r>
              <a:rPr lang="en-IN" sz="2400" dirty="0" smtClean="0"/>
              <a:t> a function has a LOCAL SCOPE and can only be accessed within that function:</a:t>
            </a:r>
          </a:p>
          <a:p>
            <a:pPr algn="just"/>
            <a:r>
              <a:rPr lang="en-IN" sz="2400" dirty="0" smtClean="0"/>
              <a:t>local variables with the same name in different functions, because local variables are only recognized by the function in which they are declared.</a:t>
            </a:r>
          </a:p>
          <a:p>
            <a:r>
              <a:rPr lang="en-IN" sz="2400" b="1" dirty="0" smtClean="0"/>
              <a:t>PHP The global Keyword</a:t>
            </a:r>
          </a:p>
          <a:p>
            <a:pPr lvl="1"/>
            <a:r>
              <a:rPr lang="en-IN" sz="2400" dirty="0" smtClean="0"/>
              <a:t>The global keyword is used to access a global variable from within a function.</a:t>
            </a:r>
          </a:p>
          <a:p>
            <a:pPr lvl="1"/>
            <a:r>
              <a:rPr lang="en-IN" sz="2400" dirty="0" smtClean="0"/>
              <a:t>use the global keyword before the variables (inside the function):</a:t>
            </a:r>
          </a:p>
          <a:p>
            <a:pPr lvl="1"/>
            <a:r>
              <a:rPr lang="en-IN" sz="2400" smtClean="0"/>
              <a:t>local </a:t>
            </a:r>
            <a:r>
              <a:rPr lang="en-IN" sz="2400" dirty="0" smtClean="0"/>
              <a:t>variables in an array called $GLOBALS[</a:t>
            </a:r>
            <a:r>
              <a:rPr lang="en-IN" sz="2400" i="1" dirty="0" smtClean="0"/>
              <a:t>index</a:t>
            </a:r>
            <a:r>
              <a:rPr lang="en-IN" sz="2400" dirty="0" smtClean="0"/>
              <a:t>]. The </a:t>
            </a:r>
            <a:r>
              <a:rPr lang="en-IN" sz="2400" i="1" dirty="0" smtClean="0"/>
              <a:t>index</a:t>
            </a:r>
            <a:r>
              <a:rPr lang="en-IN" sz="2400" dirty="0" smtClean="0"/>
              <a:t> holds the name of the variable</a:t>
            </a:r>
            <a:endParaRPr lang="en-IN" sz="2200" dirty="0" smtClean="0"/>
          </a:p>
          <a:p>
            <a:endParaRPr lang="en-IN" sz="2400"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static Keyword</a:t>
            </a:r>
            <a:endParaRPr lang="en-IN" dirty="0"/>
          </a:p>
        </p:txBody>
      </p:sp>
      <p:sp>
        <p:nvSpPr>
          <p:cNvPr id="3" name="Content Placeholder 2"/>
          <p:cNvSpPr>
            <a:spLocks noGrp="1"/>
          </p:cNvSpPr>
          <p:nvPr>
            <p:ph idx="1"/>
          </p:nvPr>
        </p:nvSpPr>
        <p:spPr/>
        <p:txBody>
          <a:bodyPr/>
          <a:lstStyle/>
          <a:p>
            <a:pPr lvl="1" algn="just"/>
            <a:r>
              <a:rPr lang="en-IN" dirty="0" smtClean="0"/>
              <a:t>Normally, when a function is completed/executed, all of its variables are deleted. However, sometimes we want a local variable NOT to be deleted. We need it for a further job.</a:t>
            </a:r>
          </a:p>
          <a:p>
            <a:pPr lvl="1" algn="just"/>
            <a:r>
              <a:rPr lang="en-IN" dirty="0" smtClean="0"/>
              <a:t>To do this, use the </a:t>
            </a:r>
            <a:r>
              <a:rPr lang="en-IN" b="1" dirty="0" smtClean="0"/>
              <a:t>static</a:t>
            </a:r>
            <a:r>
              <a:rPr lang="en-IN" dirty="0" smtClean="0"/>
              <a:t> keyword when you first declare the variable:</a:t>
            </a:r>
          </a:p>
          <a:p>
            <a:pPr lvl="1" algn="just"/>
            <a:r>
              <a:rPr lang="en-IN" dirty="0" smtClean="0"/>
              <a:t>Each time the function is called, that variable will still have the information it contained from the last time the function was called.</a:t>
            </a:r>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1438"/>
            <a:ext cx="8043863" cy="1143000"/>
          </a:xfrm>
        </p:spPr>
        <p:txBody>
          <a:bodyPr/>
          <a:lstStyle/>
          <a:p>
            <a:pPr eaLnBrk="1" fontAlgn="auto" hangingPunct="1">
              <a:spcAft>
                <a:spcPts val="0"/>
              </a:spcAft>
              <a:defRPr/>
            </a:pPr>
            <a:r>
              <a:rPr lang="en-US" sz="3200" smtClean="0">
                <a:solidFill>
                  <a:schemeClr val="accent6">
                    <a:lumMod val="50000"/>
                  </a:schemeClr>
                </a:solidFill>
              </a:rPr>
              <a:t>Primitives, Operations, Expressions</a:t>
            </a:r>
          </a:p>
        </p:txBody>
      </p:sp>
      <p:sp>
        <p:nvSpPr>
          <p:cNvPr id="150531" name="Rectangle 3"/>
          <p:cNvSpPr>
            <a:spLocks noGrp="1" noChangeArrowheads="1"/>
          </p:cNvSpPr>
          <p:nvPr>
            <p:ph idx="1"/>
          </p:nvPr>
        </p:nvSpPr>
        <p:spPr>
          <a:xfrm>
            <a:off x="457200" y="1285875"/>
            <a:ext cx="7467600" cy="5187950"/>
          </a:xfrm>
        </p:spPr>
        <p:txBody>
          <a:bodyPr/>
          <a:lstStyle/>
          <a:p>
            <a:pPr eaLnBrk="1" hangingPunct="1"/>
            <a:r>
              <a:rPr lang="en-US" sz="2000" dirty="0" smtClean="0"/>
              <a:t>PHP has </a:t>
            </a:r>
            <a:r>
              <a:rPr lang="en-US" sz="2000" b="1" dirty="0" smtClean="0"/>
              <a:t>four scalar types</a:t>
            </a:r>
            <a:r>
              <a:rPr lang="en-US" sz="2000" dirty="0" smtClean="0"/>
              <a:t>: </a:t>
            </a:r>
          </a:p>
          <a:p>
            <a:pPr lvl="1" eaLnBrk="1" hangingPunct="1"/>
            <a:r>
              <a:rPr lang="en-US" sz="2000" dirty="0" smtClean="0">
                <a:solidFill>
                  <a:srgbClr val="002060"/>
                </a:solidFill>
              </a:rPr>
              <a:t>Boolean</a:t>
            </a:r>
          </a:p>
          <a:p>
            <a:pPr lvl="1" eaLnBrk="1" hangingPunct="1"/>
            <a:r>
              <a:rPr lang="en-US" sz="2000" dirty="0" smtClean="0">
                <a:solidFill>
                  <a:srgbClr val="002060"/>
                </a:solidFill>
              </a:rPr>
              <a:t>Double</a:t>
            </a:r>
          </a:p>
          <a:p>
            <a:pPr lvl="1" eaLnBrk="1" hangingPunct="1"/>
            <a:r>
              <a:rPr lang="en-US" sz="2000" dirty="0" smtClean="0">
                <a:solidFill>
                  <a:srgbClr val="002060"/>
                </a:solidFill>
              </a:rPr>
              <a:t>String</a:t>
            </a:r>
          </a:p>
          <a:p>
            <a:pPr lvl="1" eaLnBrk="1" hangingPunct="1"/>
            <a:r>
              <a:rPr lang="en-US" sz="2000" dirty="0" smtClean="0">
                <a:solidFill>
                  <a:srgbClr val="002060"/>
                </a:solidFill>
              </a:rPr>
              <a:t>Integer</a:t>
            </a:r>
          </a:p>
          <a:p>
            <a:pPr eaLnBrk="1" hangingPunct="1"/>
            <a:r>
              <a:rPr lang="en-US" sz="2000" dirty="0" smtClean="0"/>
              <a:t>Two compound types: </a:t>
            </a:r>
            <a:r>
              <a:rPr lang="en-US" sz="2000" dirty="0" smtClean="0">
                <a:solidFill>
                  <a:srgbClr val="002060"/>
                </a:solidFill>
              </a:rPr>
              <a:t>array, object</a:t>
            </a:r>
          </a:p>
          <a:p>
            <a:pPr eaLnBrk="1" hangingPunct="1"/>
            <a:r>
              <a:rPr lang="en-US" sz="2000" dirty="0" smtClean="0"/>
              <a:t>Two special types: </a:t>
            </a:r>
            <a:r>
              <a:rPr lang="en-US" sz="2000" dirty="0" smtClean="0">
                <a:solidFill>
                  <a:srgbClr val="002060"/>
                </a:solidFill>
              </a:rPr>
              <a:t>resource </a:t>
            </a:r>
            <a:r>
              <a:rPr lang="en-US" sz="2000" dirty="0" smtClean="0"/>
              <a:t>and </a:t>
            </a:r>
            <a:r>
              <a:rPr lang="en-US" sz="2000" dirty="0" smtClean="0">
                <a:solidFill>
                  <a:srgbClr val="002060"/>
                </a:solidFill>
              </a:rPr>
              <a:t>NULL</a:t>
            </a:r>
          </a:p>
          <a:p>
            <a:pPr lvl="1" eaLnBrk="1" hangingPunct="1"/>
            <a:r>
              <a:rPr lang="en-US" sz="2000" dirty="0" smtClean="0">
                <a:hlinkClick r:id="rId2"/>
              </a:rPr>
              <a:t>http://www.e-reading.ws/htmbook.php/orelly/webprog/php/ch02_02.htm</a:t>
            </a:r>
            <a:endParaRPr lang="en-US" sz="2000" dirty="0" smtClean="0"/>
          </a:p>
          <a:p>
            <a:pPr lvl="1" eaLnBrk="1" hangingPunct="1"/>
            <a:r>
              <a:rPr lang="en-US" sz="2000" dirty="0" smtClean="0">
                <a:hlinkClick r:id="rId3"/>
              </a:rPr>
              <a:t>http://www.w3schoolas.com/php%20data%20types.php</a:t>
            </a:r>
            <a:endParaRPr lang="en-US" sz="2000" dirty="0" smtClean="0"/>
          </a:p>
          <a:p>
            <a:pPr eaLnBrk="1" hangingPunct="1"/>
            <a:r>
              <a:rPr lang="en-US" sz="2200" dirty="0" smtClean="0"/>
              <a:t>You can get a list of the predefined variables by calling </a:t>
            </a:r>
            <a:r>
              <a:rPr lang="en-US" sz="2200" dirty="0" err="1" smtClean="0">
                <a:latin typeface="Courier New" pitchFamily="49" charset="0"/>
                <a:hlinkClick r:id="rId4" action="ppaction://hlinkfile"/>
              </a:rPr>
              <a:t>phpinfo</a:t>
            </a:r>
            <a:r>
              <a:rPr lang="en-US" sz="2200" dirty="0" smtClean="0">
                <a:latin typeface="Courier New" pitchFamily="49" charset="0"/>
              </a:rPr>
              <a:t>()</a:t>
            </a:r>
            <a:r>
              <a:rPr lang="en-US" sz="2200" dirty="0" smtClean="0"/>
              <a:t> in a script</a:t>
            </a:r>
          </a:p>
          <a:p>
            <a:pPr eaLnBrk="1" hangingPunct="1"/>
            <a:endParaRPr lang="en-US" sz="2200" dirty="0" smtClean="0"/>
          </a:p>
        </p:txBody>
      </p:sp>
      <p:sp>
        <p:nvSpPr>
          <p:cNvPr id="204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2A5F4D2-977E-42B2-9350-C9187B06901F}" type="slidenum">
              <a:rPr lang="en-US"/>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0" dur="500"/>
                                        <p:tgtEl>
                                          <p:spTgt spid="1505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3" dur="500"/>
                                        <p:tgtEl>
                                          <p:spTgt spid="1505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6" dur="500"/>
                                        <p:tgtEl>
                                          <p:spTgt spid="1505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9" dur="500"/>
                                        <p:tgtEl>
                                          <p:spTgt spid="1505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4" dur="500"/>
                                        <p:tgtEl>
                                          <p:spTgt spid="15053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29" dur="500"/>
                                        <p:tgtEl>
                                          <p:spTgt spid="1505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4" dur="500"/>
                                        <p:tgtEl>
                                          <p:spTgt spid="15053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9" dur="500"/>
                                        <p:tgtEl>
                                          <p:spTgt spid="15053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44" dur="500"/>
                                        <p:tgtEl>
                                          <p:spTgt spid="150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7467600" cy="796925"/>
          </a:xfrm>
        </p:spPr>
        <p:txBody>
          <a:bodyPr/>
          <a:lstStyle/>
          <a:p>
            <a:pPr eaLnBrk="1" fontAlgn="auto" hangingPunct="1">
              <a:spcAft>
                <a:spcPts val="0"/>
              </a:spcAft>
              <a:defRPr/>
            </a:pPr>
            <a:r>
              <a:rPr lang="en-US" sz="3200" smtClean="0">
                <a:solidFill>
                  <a:schemeClr val="accent6">
                    <a:lumMod val="50000"/>
                  </a:schemeClr>
                </a:solidFill>
              </a:rPr>
              <a:t>Variables</a:t>
            </a:r>
          </a:p>
        </p:txBody>
      </p:sp>
      <p:sp>
        <p:nvSpPr>
          <p:cNvPr id="151555" name="Rectangle 3"/>
          <p:cNvSpPr>
            <a:spLocks noGrp="1" noChangeArrowheads="1"/>
          </p:cNvSpPr>
          <p:nvPr>
            <p:ph idx="1"/>
          </p:nvPr>
        </p:nvSpPr>
        <p:spPr>
          <a:xfrm>
            <a:off x="428625" y="1428736"/>
            <a:ext cx="8229600" cy="4929185"/>
          </a:xfrm>
        </p:spPr>
        <p:txBody>
          <a:bodyPr rtlCol="0">
            <a:normAutofit/>
          </a:bodyPr>
          <a:lstStyle/>
          <a:p>
            <a:pPr algn="just" eaLnBrk="1" fontAlgn="auto" hangingPunct="1">
              <a:spcAft>
                <a:spcPts val="0"/>
              </a:spcAft>
              <a:buFont typeface="Wingdings 2"/>
              <a:buChar char=""/>
              <a:defRPr/>
            </a:pPr>
            <a:r>
              <a:rPr lang="en-US" dirty="0" smtClean="0"/>
              <a:t>Variables are not declared except in order to specify scope or lifetime</a:t>
            </a:r>
          </a:p>
          <a:p>
            <a:pPr algn="just" eaLnBrk="1" fontAlgn="auto" hangingPunct="1">
              <a:spcAft>
                <a:spcPts val="0"/>
              </a:spcAft>
              <a:buFont typeface="Wingdings 2"/>
              <a:buChar char=""/>
              <a:defRPr/>
            </a:pPr>
            <a:r>
              <a:rPr lang="en-US" dirty="0" smtClean="0"/>
              <a:t>A variable that has not been assigned a value is </a:t>
            </a:r>
            <a:r>
              <a:rPr lang="en-US" i="1" dirty="0" smtClean="0"/>
              <a:t>unbound</a:t>
            </a:r>
            <a:r>
              <a:rPr lang="en-US" dirty="0" smtClean="0"/>
              <a:t> and has the value NULL</a:t>
            </a:r>
          </a:p>
          <a:p>
            <a:pPr lvl="1" eaLnBrk="1" fontAlgn="auto" hangingPunct="1">
              <a:spcAft>
                <a:spcPts val="0"/>
              </a:spcAft>
              <a:defRPr/>
            </a:pPr>
            <a:endParaRPr lang="en-US" dirty="0" smtClean="0"/>
          </a:p>
          <a:p>
            <a:pPr lvl="1" eaLnBrk="1" fontAlgn="auto" hangingPunct="1">
              <a:spcAft>
                <a:spcPts val="0"/>
              </a:spcAft>
              <a:defRPr/>
            </a:pPr>
            <a:r>
              <a:rPr lang="en-US" dirty="0" smtClean="0"/>
              <a:t>The </a:t>
            </a:r>
            <a:r>
              <a:rPr lang="en-US" dirty="0" smtClean="0">
                <a:latin typeface="Courier New" pitchFamily="49" charset="0"/>
              </a:rPr>
              <a:t>unset</a:t>
            </a:r>
            <a:r>
              <a:rPr lang="en-US" dirty="0" smtClean="0"/>
              <a:t> function sets a variable to </a:t>
            </a:r>
            <a:r>
              <a:rPr lang="en-US" dirty="0" smtClean="0">
                <a:latin typeface="Courier New" pitchFamily="49" charset="0"/>
              </a:rPr>
              <a:t>NULL </a:t>
            </a:r>
          </a:p>
          <a:p>
            <a:pPr lvl="2" eaLnBrk="1" fontAlgn="auto" hangingPunct="1">
              <a:spcAft>
                <a:spcPts val="0"/>
              </a:spcAft>
              <a:buFont typeface="Wingdings 2"/>
              <a:buChar char=""/>
              <a:defRPr/>
            </a:pPr>
            <a:r>
              <a:rPr lang="en-US" b="1" dirty="0" smtClean="0">
                <a:latin typeface="Courier New" pitchFamily="49" charset="0"/>
              </a:rPr>
              <a:t>unset($list[2])     </a:t>
            </a:r>
            <a:r>
              <a:rPr lang="en-US" dirty="0" smtClean="0">
                <a:solidFill>
                  <a:schemeClr val="accent6">
                    <a:lumMod val="60000"/>
                    <a:lumOff val="40000"/>
                  </a:schemeClr>
                </a:solidFill>
                <a:latin typeface="Courier New" pitchFamily="49" charset="0"/>
              </a:rPr>
              <a:t>see unset.php</a:t>
            </a:r>
          </a:p>
          <a:p>
            <a:pPr lvl="1" eaLnBrk="1" fontAlgn="auto" hangingPunct="1">
              <a:spcAft>
                <a:spcPts val="0"/>
              </a:spcAft>
              <a:defRPr/>
            </a:pPr>
            <a:endParaRPr lang="en-US" dirty="0" smtClean="0"/>
          </a:p>
          <a:p>
            <a:pPr lvl="1" eaLnBrk="1" fontAlgn="auto" hangingPunct="1">
              <a:spcAft>
                <a:spcPts val="0"/>
              </a:spcAft>
              <a:defRPr/>
            </a:pPr>
            <a:r>
              <a:rPr lang="en-US" dirty="0" smtClean="0"/>
              <a:t>The </a:t>
            </a:r>
            <a:r>
              <a:rPr lang="en-US" b="1" dirty="0" err="1" smtClean="0"/>
              <a:t>IsSet</a:t>
            </a:r>
            <a:r>
              <a:rPr lang="en-US" dirty="0" smtClean="0"/>
              <a:t> function is used to determine whether a variable is </a:t>
            </a:r>
            <a:r>
              <a:rPr lang="en-US" dirty="0" smtClean="0">
                <a:latin typeface="Courier New" pitchFamily="49" charset="0"/>
              </a:rPr>
              <a:t>NULL </a:t>
            </a:r>
            <a:r>
              <a:rPr lang="en-US" sz="1800" dirty="0" smtClean="0">
                <a:latin typeface="Courier New" pitchFamily="49" charset="0"/>
              </a:rPr>
              <a:t>(E.g.: Session.php)</a:t>
            </a:r>
            <a:endParaRPr lang="en-US" sz="1800" dirty="0" smtClean="0"/>
          </a:p>
          <a:p>
            <a:pPr lvl="1" algn="just" eaLnBrk="1" fontAlgn="auto" hangingPunct="1">
              <a:spcAft>
                <a:spcPts val="0"/>
              </a:spcAft>
              <a:defRPr/>
            </a:pPr>
            <a:endParaRPr lang="en-US" dirty="0" smtClean="0"/>
          </a:p>
        </p:txBody>
      </p:sp>
      <p:sp>
        <p:nvSpPr>
          <p:cNvPr id="215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50C0580-8751-49CF-8E27-46091146D5E5}" type="slidenum">
              <a:rPr lang="en-US"/>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17" dur="500"/>
                                        <p:tgtEl>
                                          <p:spTgt spid="15155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0" dur="500"/>
                                        <p:tgtEl>
                                          <p:spTgt spid="15155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1555">
                                            <p:txEl>
                                              <p:pRg st="6" end="6"/>
                                            </p:txEl>
                                          </p:spTgt>
                                        </p:tgtEl>
                                        <p:attrNameLst>
                                          <p:attrName>style.visibility</p:attrName>
                                        </p:attrNameLst>
                                      </p:cBhvr>
                                      <p:to>
                                        <p:strVal val="visible"/>
                                      </p:to>
                                    </p:set>
                                    <p:animEffect transition="in" filter="blinds(horizontal)">
                                      <p:cBhvr>
                                        <p:cTn id="25" dur="500"/>
                                        <p:tgtEl>
                                          <p:spTgt spid="151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endParaRPr lang="en-IN"/>
          </a:p>
        </p:txBody>
      </p:sp>
      <p:sp>
        <p:nvSpPr>
          <p:cNvPr id="3" name="Content Placeholder 2"/>
          <p:cNvSpPr>
            <a:spLocks noGrp="1"/>
          </p:cNvSpPr>
          <p:nvPr>
            <p:ph idx="1"/>
          </p:nvPr>
        </p:nvSpPr>
        <p:spPr/>
        <p:txBody>
          <a:bodyPr/>
          <a:lstStyle/>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algn="just" eaLnBrk="1" hangingPunct="1"/>
            <a:endParaRPr lang="en-IN" sz="900" smtClean="0"/>
          </a:p>
          <a:p>
            <a:pPr algn="just" eaLnBrk="1" hangingPunct="1"/>
            <a:r>
              <a:rPr lang="en-IN" sz="2500" smtClean="0"/>
              <a:t>The back end comprises three parts: the </a:t>
            </a:r>
            <a:r>
              <a:rPr lang="en-IN" sz="2500" b="1" smtClean="0"/>
              <a:t>server,</a:t>
            </a:r>
            <a:r>
              <a:rPr lang="en-IN" sz="2500" smtClean="0"/>
              <a:t> your </a:t>
            </a:r>
            <a:r>
              <a:rPr lang="en-IN" sz="2500" b="1" smtClean="0"/>
              <a:t>database,</a:t>
            </a:r>
            <a:r>
              <a:rPr lang="en-IN" sz="2500" smtClean="0"/>
              <a:t> any </a:t>
            </a:r>
            <a:r>
              <a:rPr lang="en-IN" sz="2500" b="1" smtClean="0"/>
              <a:t>APIs</a:t>
            </a:r>
            <a:r>
              <a:rPr lang="en-IN" sz="2500" smtClean="0"/>
              <a:t>, and a </a:t>
            </a:r>
            <a:r>
              <a:rPr lang="en-IN" sz="2500" b="1" smtClean="0"/>
              <a:t>back-end web application, </a:t>
            </a:r>
            <a:r>
              <a:rPr lang="en-IN" sz="2500" smtClean="0"/>
              <a:t>software written via server-side languages.</a:t>
            </a:r>
          </a:p>
          <a:p>
            <a:pPr algn="just" eaLnBrk="1" hangingPunct="1"/>
            <a:r>
              <a:rPr lang="en-IN" sz="2400" smtClean="0"/>
              <a:t>Server-side scripts are used by back-end web developers to build the </a:t>
            </a:r>
            <a:r>
              <a:rPr lang="en-IN" sz="2400" b="1" smtClean="0"/>
              <a:t>back-end software </a:t>
            </a:r>
            <a:r>
              <a:rPr lang="en-IN" sz="2400" smtClean="0"/>
              <a:t>of a website</a:t>
            </a:r>
            <a:endParaRPr lang="en-IN" sz="2500" smtClean="0"/>
          </a:p>
        </p:txBody>
      </p:sp>
      <p:sp>
        <p:nvSpPr>
          <p:cNvPr id="4" name="Slide Number Placeholder 3"/>
          <p:cNvSpPr>
            <a:spLocks noGrp="1"/>
          </p:cNvSpPr>
          <p:nvPr>
            <p:ph type="sldNum" sz="quarter" idx="12"/>
          </p:nvPr>
        </p:nvSpPr>
        <p:spPr/>
        <p:txBody>
          <a:bodyPr/>
          <a:lstStyle/>
          <a:p>
            <a:pPr>
              <a:defRPr/>
            </a:pPr>
            <a:fld id="{3806112F-543E-4351-AA72-4CDDC9E3BC0F}" type="slidenum">
              <a:rPr lang="en-US" smtClean="0"/>
              <a:pPr>
                <a:defRPr/>
              </a:pPr>
              <a:t>2</a:t>
            </a:fld>
            <a:endParaRPr lang="en-US" dirty="0"/>
          </a:p>
        </p:txBody>
      </p:sp>
      <p:pic>
        <p:nvPicPr>
          <p:cNvPr id="12293" name="Picture 2" descr="server side architecture"/>
          <p:cNvPicPr>
            <a:picLocks noChangeAspect="1" noChangeArrowheads="1"/>
          </p:cNvPicPr>
          <p:nvPr/>
        </p:nvPicPr>
        <p:blipFill>
          <a:blip r:embed="rId2"/>
          <a:srcRect/>
          <a:stretch>
            <a:fillRect/>
          </a:stretch>
        </p:blipFill>
        <p:spPr bwMode="auto">
          <a:xfrm>
            <a:off x="142875" y="0"/>
            <a:ext cx="8953500" cy="4643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Integer Type</a:t>
            </a:r>
          </a:p>
        </p:txBody>
      </p:sp>
      <p:sp>
        <p:nvSpPr>
          <p:cNvPr id="26627" name="Rectangle 3"/>
          <p:cNvSpPr>
            <a:spLocks noGrp="1" noChangeArrowheads="1"/>
          </p:cNvSpPr>
          <p:nvPr>
            <p:ph idx="1"/>
          </p:nvPr>
        </p:nvSpPr>
        <p:spPr/>
        <p:txBody>
          <a:bodyPr/>
          <a:lstStyle/>
          <a:p>
            <a:pPr algn="just" eaLnBrk="1" hangingPunct="1"/>
            <a:r>
              <a:rPr lang="en-US" smtClean="0"/>
              <a:t>PHP distinguishes between integer and floating point numeric types</a:t>
            </a:r>
          </a:p>
          <a:p>
            <a:pPr algn="just" eaLnBrk="1" hangingPunct="1"/>
            <a:r>
              <a:rPr lang="en-US" smtClean="0"/>
              <a:t>Integer is equivalent to long in C, that is, usually 32 bits</a:t>
            </a:r>
          </a:p>
        </p:txBody>
      </p:sp>
      <p:sp>
        <p:nvSpPr>
          <p:cNvPr id="2253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B092DFA-971C-41FB-BABE-0181AAD70019}" type="slidenum">
              <a:rPr lang="en-US"/>
              <a:pPr>
                <a:defRPr/>
              </a:pPr>
              <a:t>20</a:t>
            </a:fld>
            <a:endParaRPr lang="en-US"/>
          </a:p>
        </p:txBody>
      </p:sp>
      <p:sp>
        <p:nvSpPr>
          <p:cNvPr id="5" name="Rectangle 4"/>
          <p:cNvSpPr>
            <a:spLocks noChangeArrowheads="1"/>
          </p:cNvSpPr>
          <p:nvPr/>
        </p:nvSpPr>
        <p:spPr bwMode="auto">
          <a:xfrm>
            <a:off x="1000125" y="3424238"/>
            <a:ext cx="7429500" cy="2862262"/>
          </a:xfrm>
          <a:prstGeom prst="rect">
            <a:avLst/>
          </a:prstGeom>
          <a:noFill/>
          <a:ln w="9525">
            <a:noFill/>
            <a:miter lim="800000"/>
            <a:headEnd/>
            <a:tailEnd/>
          </a:ln>
        </p:spPr>
        <p:txBody>
          <a:bodyPr>
            <a:spAutoFit/>
          </a:bodyPr>
          <a:lstStyle/>
          <a:p>
            <a:pPr>
              <a:lnSpc>
                <a:spcPct val="150000"/>
              </a:lnSpc>
            </a:pPr>
            <a:r>
              <a:rPr lang="en-IN" sz="2000"/>
              <a:t>&lt;?php</a:t>
            </a:r>
            <a:br>
              <a:rPr lang="en-IN" sz="2000"/>
            </a:br>
            <a:r>
              <a:rPr lang="en-IN" sz="2000"/>
              <a:t>$int_var = 1234; # decimal number</a:t>
            </a:r>
            <a:br>
              <a:rPr lang="en-IN" sz="2000"/>
            </a:br>
            <a:r>
              <a:rPr lang="en-IN" sz="2000"/>
              <a:t>$_var = -123; # a negative number</a:t>
            </a:r>
            <a:br>
              <a:rPr lang="en-IN" sz="2000"/>
            </a:br>
            <a:r>
              <a:rPr lang="en-IN" sz="2000"/>
              <a:t>$_var = 0123; # octal number (equivalent to 83 decimal)</a:t>
            </a:r>
            <a:br>
              <a:rPr lang="en-IN" sz="2000"/>
            </a:br>
            <a:r>
              <a:rPr lang="en-IN" sz="2000"/>
              <a:t>$_var = 0x1A; # hexadecimal number (equivalent to 26 decimal)</a:t>
            </a:r>
            <a:br>
              <a:rPr lang="en-IN" sz="2000"/>
            </a:br>
            <a:r>
              <a:rPr lang="en-IN" sz="2000"/>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14313"/>
            <a:ext cx="7467600" cy="1143000"/>
          </a:xfrm>
        </p:spPr>
        <p:txBody>
          <a:bodyPr/>
          <a:lstStyle/>
          <a:p>
            <a:pPr eaLnBrk="1" fontAlgn="auto" hangingPunct="1">
              <a:spcAft>
                <a:spcPts val="0"/>
              </a:spcAft>
              <a:defRPr/>
            </a:pPr>
            <a:r>
              <a:rPr lang="en-US" sz="3200" smtClean="0">
                <a:solidFill>
                  <a:schemeClr val="accent6">
                    <a:lumMod val="50000"/>
                  </a:schemeClr>
                </a:solidFill>
              </a:rPr>
              <a:t>Double Type</a:t>
            </a:r>
          </a:p>
        </p:txBody>
      </p:sp>
      <p:sp>
        <p:nvSpPr>
          <p:cNvPr id="153603" name="Rectangle 3"/>
          <p:cNvSpPr>
            <a:spLocks noGrp="1" noChangeArrowheads="1"/>
          </p:cNvSpPr>
          <p:nvPr>
            <p:ph idx="1"/>
          </p:nvPr>
        </p:nvSpPr>
        <p:spPr>
          <a:xfrm>
            <a:off x="457200" y="874731"/>
            <a:ext cx="8229600" cy="5268913"/>
          </a:xfrm>
        </p:spPr>
        <p:txBody>
          <a:bodyPr/>
          <a:lstStyle/>
          <a:p>
            <a:pPr algn="just" eaLnBrk="1" hangingPunct="1"/>
            <a:r>
              <a:rPr lang="en-US" smtClean="0"/>
              <a:t>Literal double type numeric values include a period and/or the exponent sign: either e or E</a:t>
            </a:r>
          </a:p>
          <a:p>
            <a:pPr algn="just" eaLnBrk="1" hangingPunct="1"/>
            <a:r>
              <a:rPr lang="en-US" smtClean="0"/>
              <a:t>Double type values are stored internally as double precision floating point values</a:t>
            </a:r>
          </a:p>
          <a:p>
            <a:pPr algn="just" eaLnBrk="1" hangingPunct="1"/>
            <a:r>
              <a:rPr lang="en-US" smtClean="0"/>
              <a:t>There need not be any digits before or after the decimal point</a:t>
            </a:r>
          </a:p>
          <a:p>
            <a:pPr lvl="1" algn="just" eaLnBrk="1" hangingPunct="1"/>
            <a:r>
              <a:rPr lang="en-US" b="1" smtClean="0"/>
              <a:t>.345 </a:t>
            </a:r>
            <a:r>
              <a:rPr lang="en-US" smtClean="0"/>
              <a:t>and </a:t>
            </a:r>
            <a:r>
              <a:rPr lang="en-US" b="1" smtClean="0"/>
              <a:t>345. </a:t>
            </a:r>
            <a:r>
              <a:rPr lang="en-US" smtClean="0"/>
              <a:t>are legal double literals</a:t>
            </a:r>
          </a:p>
        </p:txBody>
      </p:sp>
      <p:sp>
        <p:nvSpPr>
          <p:cNvPr id="235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2821654-F1AD-411D-9C81-27F4704F3CF8}" type="slidenum">
              <a:rPr lang="en-US"/>
              <a:pPr>
                <a:defRPr/>
              </a:pPr>
              <a:t>21</a:t>
            </a:fld>
            <a:endParaRPr lang="en-US"/>
          </a:p>
        </p:txBody>
      </p:sp>
      <p:sp>
        <p:nvSpPr>
          <p:cNvPr id="5" name="Rectangle 4"/>
          <p:cNvSpPr>
            <a:spLocks noChangeArrowheads="1"/>
          </p:cNvSpPr>
          <p:nvPr/>
        </p:nvSpPr>
        <p:spPr bwMode="auto">
          <a:xfrm>
            <a:off x="1214438" y="4214818"/>
            <a:ext cx="4572000" cy="2343150"/>
          </a:xfrm>
          <a:prstGeom prst="rect">
            <a:avLst/>
          </a:prstGeom>
          <a:noFill/>
          <a:ln w="9525">
            <a:noFill/>
            <a:miter lim="800000"/>
            <a:headEnd/>
            <a:tailEnd/>
          </a:ln>
        </p:spPr>
        <p:txBody>
          <a:bodyPr>
            <a:spAutoFit/>
          </a:bodyPr>
          <a:lstStyle/>
          <a:p>
            <a:pPr>
              <a:lnSpc>
                <a:spcPct val="150000"/>
              </a:lnSpc>
            </a:pPr>
            <a:r>
              <a:rPr lang="en-IN" sz="2000"/>
              <a:t>&lt;?php</a:t>
            </a:r>
            <a:br>
              <a:rPr lang="en-IN" sz="2000"/>
            </a:br>
            <a:r>
              <a:rPr lang="en-IN" sz="2000"/>
              <a:t>$flot_var = 1.234; </a:t>
            </a:r>
            <a:br>
              <a:rPr lang="en-IN" sz="2000"/>
            </a:br>
            <a:r>
              <a:rPr lang="en-IN" sz="2000"/>
              <a:t>$flot_var = 1.3e4; </a:t>
            </a:r>
            <a:br>
              <a:rPr lang="en-IN" sz="2000"/>
            </a:br>
            <a:r>
              <a:rPr lang="en-IN" sz="2000"/>
              <a:t>$flot_var = 8E-10;</a:t>
            </a:r>
            <a:br>
              <a:rPr lang="en-IN" sz="2000"/>
            </a:br>
            <a:r>
              <a:rPr lang="en-IN" sz="2000"/>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0" dur="500"/>
                                        <p:tgtEl>
                                          <p:spTgt spid="1536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57188" y="357188"/>
            <a:ext cx="8229600" cy="571500"/>
          </a:xfrm>
        </p:spPr>
        <p:txBody>
          <a:bodyPr>
            <a:normAutofit fontScale="90000"/>
          </a:bodyPr>
          <a:lstStyle/>
          <a:p>
            <a:pPr eaLnBrk="1" fontAlgn="auto" hangingPunct="1">
              <a:spcAft>
                <a:spcPts val="0"/>
              </a:spcAft>
              <a:defRPr/>
            </a:pPr>
            <a:r>
              <a:rPr lang="en-US" sz="3200" smtClean="0">
                <a:solidFill>
                  <a:schemeClr val="accent6">
                    <a:lumMod val="50000"/>
                  </a:schemeClr>
                </a:solidFill>
              </a:rPr>
              <a:t>String Type</a:t>
            </a:r>
          </a:p>
        </p:txBody>
      </p:sp>
      <p:sp>
        <p:nvSpPr>
          <p:cNvPr id="154627" name="Rectangle 3"/>
          <p:cNvSpPr>
            <a:spLocks noGrp="1" noChangeArrowheads="1"/>
          </p:cNvSpPr>
          <p:nvPr>
            <p:ph idx="1"/>
          </p:nvPr>
        </p:nvSpPr>
        <p:spPr>
          <a:xfrm>
            <a:off x="500063" y="857232"/>
            <a:ext cx="8229600" cy="4525962"/>
          </a:xfrm>
        </p:spPr>
        <p:txBody>
          <a:bodyPr/>
          <a:lstStyle/>
          <a:p>
            <a:pPr algn="just" eaLnBrk="1" hangingPunct="1"/>
            <a:r>
              <a:rPr lang="en-US" sz="2400" dirty="0" smtClean="0"/>
              <a:t>Characters in PHP are one byte</a:t>
            </a:r>
          </a:p>
          <a:p>
            <a:pPr algn="just" eaLnBrk="1" hangingPunct="1"/>
            <a:r>
              <a:rPr lang="en-US" sz="2400" dirty="0" smtClean="0"/>
              <a:t>String literals are enclosed in single or double quotes</a:t>
            </a:r>
          </a:p>
          <a:p>
            <a:pPr lvl="1" algn="just" eaLnBrk="1" hangingPunct="1"/>
            <a:r>
              <a:rPr lang="en-US" sz="2400" dirty="0" smtClean="0"/>
              <a:t>Double quoted strings have escape sequences interpreted and variables interpolated</a:t>
            </a:r>
          </a:p>
          <a:p>
            <a:pPr lvl="1" algn="just" eaLnBrk="1" hangingPunct="1"/>
            <a:r>
              <a:rPr lang="en-US" sz="2400" dirty="0" smtClean="0"/>
              <a:t>Single quoted strings have neither escape sequence interpretation nor variable interpolation (insertion)</a:t>
            </a:r>
          </a:p>
          <a:p>
            <a:pPr lvl="1" algn="just" eaLnBrk="1" hangingPunct="1"/>
            <a:r>
              <a:rPr lang="en-US" sz="2400" dirty="0" smtClean="0"/>
              <a:t>A literal $ sign in a double quoted string must be escaped with a backslash </a:t>
            </a:r>
            <a:r>
              <a:rPr lang="en-US" sz="2400" b="1" dirty="0" smtClean="0"/>
              <a:t>\</a:t>
            </a:r>
          </a:p>
          <a:p>
            <a:pPr algn="just" eaLnBrk="1" hangingPunct="1"/>
            <a:r>
              <a:rPr lang="en-US" sz="2400" dirty="0" smtClean="0"/>
              <a:t>Double-quoted strings can cover multiple lines, the included end of line characters are part of the string value</a:t>
            </a:r>
          </a:p>
        </p:txBody>
      </p:sp>
      <p:sp>
        <p:nvSpPr>
          <p:cNvPr id="2458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1B172B7-389A-4928-8027-102FF35077CD}" type="slidenum">
              <a:rPr lang="en-US"/>
              <a:pPr>
                <a:defRPr/>
              </a:pPr>
              <a:t>22</a:t>
            </a:fld>
            <a:endParaRPr lang="en-US"/>
          </a:p>
        </p:txBody>
      </p:sp>
      <p:sp>
        <p:nvSpPr>
          <p:cNvPr id="5" name="Rectangle 4"/>
          <p:cNvSpPr>
            <a:spLocks noChangeArrowheads="1"/>
          </p:cNvSpPr>
          <p:nvPr/>
        </p:nvSpPr>
        <p:spPr bwMode="auto">
          <a:xfrm>
            <a:off x="1143000" y="5572125"/>
            <a:ext cx="3440113" cy="400050"/>
          </a:xfrm>
          <a:prstGeom prst="rect">
            <a:avLst/>
          </a:prstGeom>
          <a:noFill/>
          <a:ln w="9525">
            <a:noFill/>
            <a:miter lim="800000"/>
            <a:headEnd/>
            <a:tailEnd/>
          </a:ln>
        </p:spPr>
        <p:txBody>
          <a:bodyPr wrap="none">
            <a:spAutoFit/>
          </a:bodyPr>
          <a:lstStyle/>
          <a:p>
            <a:pPr>
              <a:defRPr/>
            </a:pPr>
            <a:r>
              <a:rPr lang="en-IN" dirty="0">
                <a:solidFill>
                  <a:schemeClr val="accent4">
                    <a:lumMod val="50000"/>
                  </a:schemeClr>
                </a:solidFill>
              </a:rPr>
              <a:t>Single quote </a:t>
            </a:r>
            <a:r>
              <a:rPr lang="en-IN" sz="2000" dirty="0"/>
              <a:t>‘This is a string’. </a:t>
            </a:r>
          </a:p>
        </p:txBody>
      </p:sp>
      <p:sp>
        <p:nvSpPr>
          <p:cNvPr id="6" name="Rectangle 5"/>
          <p:cNvSpPr>
            <a:spLocks noChangeArrowheads="1"/>
          </p:cNvSpPr>
          <p:nvPr/>
        </p:nvSpPr>
        <p:spPr bwMode="auto">
          <a:xfrm>
            <a:off x="5072063" y="5072063"/>
            <a:ext cx="2290762" cy="1631950"/>
          </a:xfrm>
          <a:prstGeom prst="rect">
            <a:avLst/>
          </a:prstGeom>
          <a:noFill/>
          <a:ln w="9525">
            <a:noFill/>
            <a:miter lim="800000"/>
            <a:headEnd/>
            <a:tailEnd/>
          </a:ln>
        </p:spPr>
        <p:txBody>
          <a:bodyPr wrap="none">
            <a:spAutoFit/>
          </a:bodyPr>
          <a:lstStyle/>
          <a:p>
            <a:pPr>
              <a:defRPr/>
            </a:pPr>
            <a:r>
              <a:rPr lang="en-IN" sz="2000" dirty="0">
                <a:solidFill>
                  <a:schemeClr val="accent4">
                    <a:lumMod val="50000"/>
                  </a:schemeClr>
                </a:solidFill>
              </a:rPr>
              <a:t>Double quote </a:t>
            </a:r>
          </a:p>
          <a:p>
            <a:pPr>
              <a:defRPr/>
            </a:pPr>
            <a:r>
              <a:rPr lang="en-IN" sz="2000" dirty="0"/>
              <a:t>“This is \n a string”</a:t>
            </a:r>
          </a:p>
          <a:p>
            <a:pPr>
              <a:defRPr/>
            </a:pPr>
            <a:r>
              <a:rPr lang="en-IN" sz="2000" dirty="0">
                <a:solidFill>
                  <a:schemeClr val="accent3">
                    <a:lumMod val="50000"/>
                  </a:schemeClr>
                </a:solidFill>
              </a:rPr>
              <a:t>O/p: </a:t>
            </a:r>
          </a:p>
          <a:p>
            <a:pPr>
              <a:defRPr/>
            </a:pPr>
            <a:r>
              <a:rPr lang="en-IN" sz="2000" dirty="0"/>
              <a:t>This is</a:t>
            </a:r>
            <a:br>
              <a:rPr lang="en-IN" sz="2000" dirty="0"/>
            </a:br>
            <a:r>
              <a:rPr lang="en-IN" sz="2000" dirty="0"/>
              <a:t>a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Boolean Type</a:t>
            </a:r>
          </a:p>
        </p:txBody>
      </p:sp>
      <p:sp>
        <p:nvSpPr>
          <p:cNvPr id="155651" name="Rectangle 3"/>
          <p:cNvSpPr>
            <a:spLocks noGrp="1" noChangeArrowheads="1"/>
          </p:cNvSpPr>
          <p:nvPr>
            <p:ph idx="1"/>
          </p:nvPr>
        </p:nvSpPr>
        <p:spPr/>
        <p:txBody>
          <a:bodyPr/>
          <a:lstStyle/>
          <a:p>
            <a:pPr algn="just" eaLnBrk="1" hangingPunct="1"/>
            <a:r>
              <a:rPr lang="en-US" smtClean="0"/>
              <a:t>The boolean type has two values :</a:t>
            </a:r>
          </a:p>
          <a:p>
            <a:pPr lvl="1" algn="just" eaLnBrk="1" hangingPunct="1"/>
            <a:r>
              <a:rPr lang="en-US" smtClean="0"/>
              <a:t>TRUE and FALSE</a:t>
            </a:r>
          </a:p>
          <a:p>
            <a:pPr algn="just" eaLnBrk="1" hangingPunct="1"/>
            <a:r>
              <a:rPr lang="en-US" smtClean="0"/>
              <a:t>Other type values are coerced as needed by context, for example, in control expressions</a:t>
            </a:r>
          </a:p>
          <a:p>
            <a:pPr lvl="1" algn="just" eaLnBrk="1" hangingPunct="1"/>
            <a:r>
              <a:rPr lang="en-US" smtClean="0"/>
              <a:t>The </a:t>
            </a:r>
            <a:r>
              <a:rPr lang="en-US" b="1" smtClean="0"/>
              <a:t>integer value </a:t>
            </a:r>
            <a:r>
              <a:rPr lang="en-US" smtClean="0"/>
              <a:t>0, the empty string and the literal string “0” all count as false</a:t>
            </a:r>
          </a:p>
          <a:p>
            <a:pPr lvl="1" algn="just" eaLnBrk="1" hangingPunct="1"/>
            <a:r>
              <a:rPr lang="en-US" smtClean="0"/>
              <a:t>NULL counts as false</a:t>
            </a:r>
          </a:p>
          <a:p>
            <a:pPr lvl="1" algn="just" eaLnBrk="1" hangingPunct="1"/>
            <a:r>
              <a:rPr lang="en-US" smtClean="0"/>
              <a:t>The </a:t>
            </a:r>
            <a:r>
              <a:rPr lang="en-US" b="1" smtClean="0"/>
              <a:t>double value </a:t>
            </a:r>
            <a:r>
              <a:rPr lang="en-US" smtClean="0"/>
              <a:t>0.0 counts as false.  Beware, however, that double calculations rarely result in the exact value 0.0</a:t>
            </a:r>
          </a:p>
        </p:txBody>
      </p:sp>
      <p:sp>
        <p:nvSpPr>
          <p:cNvPr id="256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B288844-2880-4C45-8A44-2A3C87C27EFD}" type="slidenum">
              <a:rPr lang="en-US"/>
              <a:pPr>
                <a:defRPr/>
              </a:pPr>
              <a:t>23</a:t>
            </a:fld>
            <a:endParaRPr lang="en-US"/>
          </a:p>
        </p:txBody>
      </p:sp>
      <p:sp>
        <p:nvSpPr>
          <p:cNvPr id="5" name="Rectangle 4"/>
          <p:cNvSpPr>
            <a:spLocks noChangeArrowheads="1"/>
          </p:cNvSpPr>
          <p:nvPr/>
        </p:nvSpPr>
        <p:spPr bwMode="auto">
          <a:xfrm>
            <a:off x="714375" y="5357813"/>
            <a:ext cx="4572000" cy="1323975"/>
          </a:xfrm>
          <a:prstGeom prst="rect">
            <a:avLst/>
          </a:prstGeom>
          <a:noFill/>
          <a:ln w="9525">
            <a:noFill/>
            <a:miter lim="800000"/>
            <a:headEnd/>
            <a:tailEnd/>
          </a:ln>
        </p:spPr>
        <p:txBody>
          <a:bodyPr>
            <a:spAutoFit/>
          </a:bodyPr>
          <a:lstStyle/>
          <a:p>
            <a:pPr>
              <a:spcAft>
                <a:spcPts val="600"/>
              </a:spcAft>
            </a:pPr>
            <a:r>
              <a:rPr lang="en-IN" sz="2000" dirty="0"/>
              <a:t>&lt;?</a:t>
            </a:r>
            <a:r>
              <a:rPr lang="en-IN" sz="2000" dirty="0" err="1"/>
              <a:t>php</a:t>
            </a:r>
            <a:r>
              <a:rPr lang="en-IN" sz="2000" dirty="0"/>
              <a:t/>
            </a:r>
            <a:br>
              <a:rPr lang="en-IN" sz="2000" dirty="0"/>
            </a:br>
            <a:r>
              <a:rPr lang="en-IN" sz="2000" dirty="0"/>
              <a:t>$</a:t>
            </a:r>
            <a:r>
              <a:rPr lang="en-IN" sz="2000" dirty="0" err="1"/>
              <a:t>bool_var</a:t>
            </a:r>
            <a:r>
              <a:rPr lang="en-IN" sz="2000" dirty="0"/>
              <a:t> = True; // assign the value TRUE to $</a:t>
            </a:r>
            <a:r>
              <a:rPr lang="en-IN" sz="2000" dirty="0" err="1"/>
              <a:t>bool_var</a:t>
            </a:r>
            <a:r>
              <a:rPr lang="en-IN" sz="2000" dirty="0"/>
              <a:t/>
            </a:r>
            <a:br>
              <a:rPr lang="en-IN" sz="2000" dirty="0"/>
            </a:br>
            <a:r>
              <a:rPr lang="en-IN" sz="2000" dirty="0"/>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2" dur="500"/>
                                        <p:tgtEl>
                                          <p:spTgt spid="15565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5" dur="500"/>
                                        <p:tgtEl>
                                          <p:spTgt spid="1556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20" dur="500"/>
                                        <p:tgtEl>
                                          <p:spTgt spid="15565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25" dur="500"/>
                                        <p:tgtEl>
                                          <p:spTgt spid="1556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5651">
                                            <p:txEl>
                                              <p:pRg st="5" end="5"/>
                                            </p:txEl>
                                          </p:spTgt>
                                        </p:tgtEl>
                                        <p:attrNameLst>
                                          <p:attrName>style.visibility</p:attrName>
                                        </p:attrNameLst>
                                      </p:cBhvr>
                                      <p:to>
                                        <p:strVal val="visible"/>
                                      </p:to>
                                    </p:set>
                                    <p:animEffect transition="in" filter="blinds(horizontal)">
                                      <p:cBhvr>
                                        <p:cTn id="30" dur="500"/>
                                        <p:tgtEl>
                                          <p:spTgt spid="15565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Two compound types: </a:t>
            </a:r>
            <a:endParaRPr lang="en-IN" dirty="0"/>
          </a:p>
        </p:txBody>
      </p:sp>
      <p:sp>
        <p:nvSpPr>
          <p:cNvPr id="3" name="Content Placeholder 2"/>
          <p:cNvSpPr>
            <a:spLocks noGrp="1"/>
          </p:cNvSpPr>
          <p:nvPr>
            <p:ph idx="1"/>
          </p:nvPr>
        </p:nvSpPr>
        <p:spPr>
          <a:xfrm>
            <a:off x="457200" y="857250"/>
            <a:ext cx="8435280" cy="5786460"/>
          </a:xfrm>
        </p:spPr>
        <p:txBody>
          <a:bodyPr/>
          <a:lstStyle/>
          <a:p>
            <a:pPr>
              <a:buNone/>
            </a:pPr>
            <a:r>
              <a:rPr lang="en-IN" b="1" dirty="0" smtClean="0"/>
              <a:t>1). Array</a:t>
            </a:r>
            <a:r>
              <a:rPr lang="en-IN" dirty="0" smtClean="0"/>
              <a:t> </a:t>
            </a:r>
            <a:r>
              <a:rPr lang="en-IN" b="1" dirty="0" smtClean="0"/>
              <a:t>Data Types </a:t>
            </a:r>
            <a:endParaRPr lang="en-IN" dirty="0" smtClean="0"/>
          </a:p>
          <a:p>
            <a:r>
              <a:rPr lang="en-IN" sz="2400" dirty="0" smtClean="0"/>
              <a:t>An array is a collection of elements of heterogeneous type.</a:t>
            </a:r>
          </a:p>
          <a:p>
            <a:r>
              <a:rPr lang="en-IN" b="1" dirty="0" smtClean="0"/>
              <a:t>There are three different kind of arrays: </a:t>
            </a:r>
            <a:endParaRPr lang="en-IN" dirty="0" smtClean="0"/>
          </a:p>
          <a:p>
            <a:r>
              <a:rPr lang="en-IN" sz="2400" dirty="0" smtClean="0"/>
              <a:t>1). Numeric Array </a:t>
            </a:r>
            <a:br>
              <a:rPr lang="en-IN" sz="2400" dirty="0" smtClean="0"/>
            </a:br>
            <a:r>
              <a:rPr lang="en-IN" sz="2400" dirty="0" smtClean="0"/>
              <a:t>2). Associative Array </a:t>
            </a:r>
            <a:br>
              <a:rPr lang="en-IN" sz="2400" dirty="0" smtClean="0"/>
            </a:br>
            <a:r>
              <a:rPr lang="en-IN" sz="2400" dirty="0" smtClean="0"/>
              <a:t>3). Multidimensional Array</a:t>
            </a:r>
          </a:p>
          <a:p>
            <a:r>
              <a:rPr lang="en-IN" b="1" dirty="0" smtClean="0"/>
              <a:t>Numeric Array </a:t>
            </a:r>
          </a:p>
          <a:p>
            <a:pPr lvl="1"/>
            <a:r>
              <a:rPr lang="en-IN" dirty="0" smtClean="0"/>
              <a:t>A </a:t>
            </a:r>
            <a:r>
              <a:rPr lang="en-IN" b="1" i="1" dirty="0" smtClean="0"/>
              <a:t>numeric array</a:t>
            </a:r>
            <a:r>
              <a:rPr lang="en-IN" dirty="0" smtClean="0"/>
              <a:t> stores each array element with a numeric index (ID Key).</a:t>
            </a:r>
          </a:p>
          <a:p>
            <a:pPr lvl="1"/>
            <a:r>
              <a:rPr lang="en-IN" b="1" dirty="0" smtClean="0"/>
              <a:t>There are different ways to create a numeric array. </a:t>
            </a:r>
            <a:r>
              <a:rPr lang="en-IN" dirty="0" smtClean="0"/>
              <a:t>(the index starts at 0</a:t>
            </a:r>
            <a:r>
              <a:rPr lang="en-IN" dirty="0" smtClean="0"/>
              <a:t>):</a:t>
            </a:r>
          </a:p>
          <a:p>
            <a:pPr lvl="1"/>
            <a:r>
              <a:rPr lang="en-IN" sz="2400" dirty="0" smtClean="0"/>
              <a:t>$</a:t>
            </a:r>
            <a:r>
              <a:rPr lang="en-IN" sz="2400" dirty="0" err="1" smtClean="0"/>
              <a:t>employee_array</a:t>
            </a:r>
            <a:r>
              <a:rPr lang="en-IN" sz="2400" dirty="0" smtClean="0">
                <a:solidFill>
                  <a:srgbClr val="0070C0"/>
                </a:solidFill>
              </a:rPr>
              <a:t>=array</a:t>
            </a:r>
            <a:r>
              <a:rPr lang="en-IN" sz="2400" dirty="0" smtClean="0">
                <a:solidFill>
                  <a:srgbClr val="0070C0"/>
                </a:solidFill>
              </a:rPr>
              <a:t>("</a:t>
            </a:r>
            <a:r>
              <a:rPr lang="en-IN" sz="2400" dirty="0" err="1" smtClean="0">
                <a:solidFill>
                  <a:srgbClr val="0070C0"/>
                </a:solidFill>
              </a:rPr>
              <a:t>Raj","Sanjay","Mahesh","Ram</a:t>
            </a:r>
            <a:r>
              <a:rPr lang="en-IN" sz="2400" dirty="0" smtClean="0">
                <a:solidFill>
                  <a:srgbClr val="0070C0"/>
                </a:solidFill>
              </a:rPr>
              <a:t>"); </a:t>
            </a:r>
          </a:p>
          <a:p>
            <a:r>
              <a:rPr lang="en-IN" dirty="0" smtClean="0">
                <a:solidFill>
                  <a:srgbClr val="0070C0"/>
                </a:solidFill>
              </a:rPr>
              <a:t/>
            </a:r>
            <a:br>
              <a:rPr lang="en-IN" dirty="0" smtClean="0">
                <a:solidFill>
                  <a:srgbClr val="0070C0"/>
                </a:solidFill>
              </a:rPr>
            </a:br>
            <a:endParaRPr lang="en-IN" dirty="0">
              <a:solidFill>
                <a:srgbClr val="0070C0"/>
              </a:solidFill>
            </a:endParaRPr>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IN" sz="2400" dirty="0" smtClean="0"/>
              <a:t>this example we assign the index manually:</a:t>
            </a:r>
          </a:p>
          <a:p>
            <a:r>
              <a:rPr lang="en-IN" sz="2400" dirty="0" smtClean="0"/>
              <a:t>$</a:t>
            </a:r>
            <a:r>
              <a:rPr lang="en-IN" sz="2400" dirty="0" err="1" smtClean="0"/>
              <a:t>employee_array</a:t>
            </a:r>
            <a:r>
              <a:rPr lang="en-IN" sz="2400" dirty="0" smtClean="0"/>
              <a:t>[0] = "Raj"; </a:t>
            </a:r>
            <a:br>
              <a:rPr lang="en-IN" sz="2400" dirty="0" smtClean="0"/>
            </a:br>
            <a:r>
              <a:rPr lang="en-IN" sz="2400" dirty="0" smtClean="0"/>
              <a:t>$</a:t>
            </a:r>
            <a:r>
              <a:rPr lang="en-IN" sz="2400" dirty="0" err="1" smtClean="0"/>
              <a:t>employee_array</a:t>
            </a:r>
            <a:r>
              <a:rPr lang="en-IN" sz="2400" dirty="0" smtClean="0"/>
              <a:t>[1] = "Sanjay"; </a:t>
            </a:r>
            <a:br>
              <a:rPr lang="en-IN" sz="2400" dirty="0" smtClean="0"/>
            </a:br>
            <a:r>
              <a:rPr lang="en-IN" sz="2400" dirty="0" smtClean="0"/>
              <a:t>$</a:t>
            </a:r>
            <a:r>
              <a:rPr lang="en-IN" sz="2400" dirty="0" err="1" smtClean="0"/>
              <a:t>employee_array</a:t>
            </a:r>
            <a:r>
              <a:rPr lang="en-IN" sz="2400" dirty="0" smtClean="0"/>
              <a:t>[2] = "Mahesh"; </a:t>
            </a:r>
            <a:br>
              <a:rPr lang="en-IN" sz="2400" dirty="0" smtClean="0"/>
            </a:br>
            <a:r>
              <a:rPr lang="en-IN" sz="2400" dirty="0" smtClean="0"/>
              <a:t>$</a:t>
            </a:r>
            <a:r>
              <a:rPr lang="en-IN" sz="2400" dirty="0" err="1" smtClean="0"/>
              <a:t>employee_array</a:t>
            </a:r>
            <a:r>
              <a:rPr lang="en-IN" sz="2400" dirty="0" smtClean="0"/>
              <a:t>[3] = "Ram"; </a:t>
            </a:r>
          </a:p>
          <a:p>
            <a:endParaRPr lang="en-IN" dirty="0" smtClean="0"/>
          </a:p>
          <a:p>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2). Object</a:t>
            </a:r>
            <a:endParaRPr lang="en-IN" dirty="0"/>
          </a:p>
        </p:txBody>
      </p:sp>
      <p:sp>
        <p:nvSpPr>
          <p:cNvPr id="3" name="Content Placeholder 2"/>
          <p:cNvSpPr>
            <a:spLocks noGrp="1"/>
          </p:cNvSpPr>
          <p:nvPr>
            <p:ph idx="1"/>
          </p:nvPr>
        </p:nvSpPr>
        <p:spPr/>
        <p:txBody>
          <a:bodyPr/>
          <a:lstStyle/>
          <a:p>
            <a:pPr algn="just"/>
            <a:r>
              <a:rPr lang="en-IN" sz="2400" dirty="0" smtClean="0"/>
              <a:t>PHP supports object-oriented programming (OOP). OOP promotes clean modular design, simplifies debugging and maintenance, and assists with code reuse. </a:t>
            </a:r>
          </a:p>
          <a:p>
            <a:pPr algn="just"/>
            <a:r>
              <a:rPr lang="en-IN" sz="2400" dirty="0" smtClean="0"/>
              <a:t>Classes are the unit of object-oriented design. </a:t>
            </a:r>
          </a:p>
          <a:p>
            <a:pPr algn="just"/>
            <a:r>
              <a:rPr lang="en-IN" sz="2400" dirty="0" smtClean="0"/>
              <a:t>A </a:t>
            </a:r>
            <a:r>
              <a:rPr lang="en-IN" sz="2400" dirty="0" smtClean="0">
                <a:solidFill>
                  <a:srgbClr val="002060"/>
                </a:solidFill>
              </a:rPr>
              <a:t>class</a:t>
            </a:r>
            <a:r>
              <a:rPr lang="en-IN" sz="2400" dirty="0" smtClean="0"/>
              <a:t> is a definition of a </a:t>
            </a:r>
            <a:r>
              <a:rPr lang="en-IN" sz="2400" dirty="0" smtClean="0">
                <a:solidFill>
                  <a:srgbClr val="002060"/>
                </a:solidFill>
              </a:rPr>
              <a:t>structure</a:t>
            </a:r>
            <a:r>
              <a:rPr lang="en-IN" sz="2400" dirty="0" smtClean="0"/>
              <a:t> that contains </a:t>
            </a:r>
            <a:r>
              <a:rPr lang="en-IN" sz="2400" dirty="0" smtClean="0">
                <a:solidFill>
                  <a:srgbClr val="002060"/>
                </a:solidFill>
              </a:rPr>
              <a:t>properties (variables) </a:t>
            </a:r>
            <a:r>
              <a:rPr lang="en-IN" sz="2400" dirty="0" smtClean="0"/>
              <a:t>and </a:t>
            </a:r>
            <a:r>
              <a:rPr lang="en-IN" sz="2400" dirty="0" smtClean="0">
                <a:solidFill>
                  <a:srgbClr val="002060"/>
                </a:solidFill>
              </a:rPr>
              <a:t>methods (functions). </a:t>
            </a:r>
            <a:r>
              <a:rPr lang="en-IN" sz="2400" dirty="0" smtClean="0"/>
              <a:t>Classes are defined with the class keyword: </a:t>
            </a:r>
          </a:p>
          <a:p>
            <a:pPr algn="just"/>
            <a:r>
              <a:rPr lang="en-IN" sz="2400" dirty="0" smtClean="0"/>
              <a:t>class Person {</a:t>
            </a:r>
          </a:p>
          <a:p>
            <a:pPr algn="just">
              <a:buNone/>
            </a:pPr>
            <a:r>
              <a:rPr lang="en-IN" sz="2400" dirty="0" smtClean="0"/>
              <a:t>  $</a:t>
            </a:r>
            <a:r>
              <a:rPr lang="en-IN" sz="2400" dirty="0" err="1" smtClean="0"/>
              <a:t>newname</a:t>
            </a:r>
            <a:r>
              <a:rPr lang="en-IN" sz="2400" dirty="0" smtClean="0"/>
              <a:t> </a:t>
            </a:r>
            <a:r>
              <a:rPr lang="en-IN" sz="2400" dirty="0"/>
              <a:t>= </a:t>
            </a:r>
            <a:r>
              <a:rPr lang="en-IN" sz="2400" dirty="0" smtClean="0"/>
              <a:t>'‘</a:t>
            </a:r>
            <a:r>
              <a:rPr lang="en-IN" sz="2400" dirty="0" err="1" smtClean="0"/>
              <a:t>Chetan</a:t>
            </a:r>
            <a:r>
              <a:rPr lang="en-IN" sz="2400" dirty="0" smtClean="0"/>
              <a:t>'';</a:t>
            </a:r>
          </a:p>
          <a:p>
            <a:pPr algn="just">
              <a:buNone/>
            </a:pPr>
            <a:r>
              <a:rPr lang="en-IN" sz="2400" dirty="0" smtClean="0"/>
              <a:t>  function name ($</a:t>
            </a:r>
            <a:r>
              <a:rPr lang="en-IN" sz="2400" dirty="0" err="1" smtClean="0"/>
              <a:t>newname</a:t>
            </a:r>
            <a:r>
              <a:rPr lang="en-IN" sz="2400" dirty="0" smtClean="0"/>
              <a:t> = NULL) {</a:t>
            </a:r>
          </a:p>
          <a:p>
            <a:pPr algn="just">
              <a:buNone/>
            </a:pPr>
            <a:r>
              <a:rPr lang="en-IN" sz="2400" dirty="0" smtClean="0"/>
              <a:t>    if (! </a:t>
            </a:r>
            <a:r>
              <a:rPr lang="en-IN" sz="2400" dirty="0" err="1" smtClean="0"/>
              <a:t>is_null</a:t>
            </a:r>
            <a:r>
              <a:rPr lang="en-IN" sz="2400" dirty="0" smtClean="0"/>
              <a:t>($</a:t>
            </a:r>
            <a:r>
              <a:rPr lang="en-IN" sz="2400" dirty="0" err="1" smtClean="0"/>
              <a:t>newname</a:t>
            </a:r>
            <a:r>
              <a:rPr lang="en-IN" sz="2400" dirty="0" smtClean="0"/>
              <a:t>)) {</a:t>
            </a:r>
          </a:p>
          <a:p>
            <a:pPr algn="just">
              <a:buNone/>
            </a:pPr>
            <a:r>
              <a:rPr lang="en-IN" sz="2400" dirty="0" smtClean="0"/>
              <a:t>      $this-&gt;name = $</a:t>
            </a:r>
            <a:r>
              <a:rPr lang="en-IN" sz="2400" dirty="0" err="1" smtClean="0"/>
              <a:t>newname</a:t>
            </a:r>
            <a:r>
              <a:rPr lang="en-IN" sz="2400" dirty="0" smtClean="0"/>
              <a:t>;</a:t>
            </a:r>
          </a:p>
          <a:p>
            <a:pPr algn="just">
              <a:buNone/>
            </a:pPr>
            <a:r>
              <a:rPr lang="en-IN" sz="2400" dirty="0" smtClean="0"/>
              <a:t>    }    return $this-&gt;name;</a:t>
            </a:r>
          </a:p>
          <a:p>
            <a:pPr algn="just">
              <a:buNone/>
            </a:pPr>
            <a:r>
              <a:rPr lang="en-IN" sz="2400" dirty="0" smtClean="0"/>
              <a:t>  }}</a:t>
            </a:r>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NULL Value</a:t>
            </a:r>
            <a:endParaRPr lang="en-IN" dirty="0"/>
          </a:p>
        </p:txBody>
      </p:sp>
      <p:sp>
        <p:nvSpPr>
          <p:cNvPr id="3" name="Content Placeholder 2"/>
          <p:cNvSpPr>
            <a:spLocks noGrp="1"/>
          </p:cNvSpPr>
          <p:nvPr>
            <p:ph idx="1"/>
          </p:nvPr>
        </p:nvSpPr>
        <p:spPr/>
        <p:txBody>
          <a:bodyPr/>
          <a:lstStyle/>
          <a:p>
            <a:r>
              <a:rPr lang="en-IN" sz="2400" dirty="0" smtClean="0"/>
              <a:t>Null is a special data type which can have only one value: NULL.</a:t>
            </a:r>
          </a:p>
          <a:p>
            <a:r>
              <a:rPr lang="en-IN" sz="2400" dirty="0" smtClean="0"/>
              <a:t>A variable of data type NULL is a variable that has no value assigned to it.</a:t>
            </a:r>
          </a:p>
          <a:p>
            <a:pPr lvl="1"/>
            <a:r>
              <a:rPr lang="en-IN" sz="2200" b="1" dirty="0" smtClean="0"/>
              <a:t>Tip:</a:t>
            </a:r>
            <a:r>
              <a:rPr lang="en-IN" sz="2200" dirty="0" smtClean="0"/>
              <a:t> If a variable is created without a value, it is automatically assigned a value of NULL.</a:t>
            </a:r>
          </a:p>
          <a:p>
            <a:pPr lvl="1"/>
            <a:r>
              <a:rPr lang="en-IN" sz="2200" dirty="0" smtClean="0">
                <a:solidFill>
                  <a:srgbClr val="002060"/>
                </a:solidFill>
              </a:rPr>
              <a:t>Variables can also be emptied by setting the value to NULL</a:t>
            </a:r>
          </a:p>
          <a:p>
            <a:r>
              <a:rPr lang="en-IN" dirty="0" smtClean="0"/>
              <a:t>&lt;?</a:t>
            </a:r>
            <a:r>
              <a:rPr lang="en-IN" dirty="0" err="1" smtClean="0"/>
              <a:t>php</a:t>
            </a:r>
            <a:r>
              <a:rPr lang="en-IN" dirty="0" smtClean="0"/>
              <a:t/>
            </a:r>
            <a:br>
              <a:rPr lang="en-IN" dirty="0" smtClean="0"/>
            </a:br>
            <a:r>
              <a:rPr lang="en-IN" dirty="0" smtClean="0"/>
              <a:t>$x = "Hello world!";</a:t>
            </a:r>
            <a:br>
              <a:rPr lang="en-IN" dirty="0" smtClean="0"/>
            </a:br>
            <a:r>
              <a:rPr lang="en-IN" dirty="0" smtClean="0"/>
              <a:t>$x = null;</a:t>
            </a:r>
            <a:br>
              <a:rPr lang="en-IN" dirty="0" smtClean="0"/>
            </a:br>
            <a:r>
              <a:rPr lang="en-IN" dirty="0" err="1" smtClean="0"/>
              <a:t>var_dump</a:t>
            </a:r>
            <a:r>
              <a:rPr lang="en-IN" dirty="0" smtClean="0"/>
              <a:t>($x);</a:t>
            </a:r>
            <a:br>
              <a:rPr lang="en-IN" dirty="0" smtClean="0"/>
            </a:br>
            <a:r>
              <a:rPr lang="en-IN" dirty="0" smtClean="0"/>
              <a:t>?&gt; </a:t>
            </a:r>
          </a:p>
          <a:p>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Resource</a:t>
            </a:r>
            <a:endParaRPr lang="en-IN" dirty="0"/>
          </a:p>
        </p:txBody>
      </p:sp>
      <p:sp>
        <p:nvSpPr>
          <p:cNvPr id="3" name="Content Placeholder 2"/>
          <p:cNvSpPr>
            <a:spLocks noGrp="1"/>
          </p:cNvSpPr>
          <p:nvPr>
            <p:ph idx="1"/>
          </p:nvPr>
        </p:nvSpPr>
        <p:spPr/>
        <p:txBody>
          <a:bodyPr/>
          <a:lstStyle/>
          <a:p>
            <a:r>
              <a:rPr lang="en-IN" dirty="0" smtClean="0"/>
              <a:t>The special resource type is not an actual data type. </a:t>
            </a:r>
          </a:p>
          <a:p>
            <a:r>
              <a:rPr lang="en-IN" dirty="0" smtClean="0"/>
              <a:t>It is the storing of a reference to functions and resources external to PHP.</a:t>
            </a:r>
          </a:p>
          <a:p>
            <a:r>
              <a:rPr lang="en-IN" dirty="0" smtClean="0"/>
              <a:t>A common example of using the resource data type is a </a:t>
            </a:r>
            <a:r>
              <a:rPr lang="en-IN" dirty="0" smtClean="0">
                <a:solidFill>
                  <a:srgbClr val="002060"/>
                </a:solidFill>
              </a:rPr>
              <a:t>database call</a:t>
            </a:r>
            <a:r>
              <a:rPr lang="en-IN" dirty="0" smtClean="0"/>
              <a:t>.</a:t>
            </a:r>
          </a:p>
          <a:p>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401050" cy="868362"/>
          </a:xfrm>
        </p:spPr>
        <p:txBody>
          <a:bodyPr>
            <a:normAutofit/>
          </a:bodyPr>
          <a:lstStyle/>
          <a:p>
            <a:pPr eaLnBrk="1" fontAlgn="auto" hangingPunct="1">
              <a:spcAft>
                <a:spcPts val="0"/>
              </a:spcAft>
              <a:defRPr/>
            </a:pPr>
            <a:r>
              <a:rPr lang="en-US" sz="3200" dirty="0" smtClean="0">
                <a:solidFill>
                  <a:schemeClr val="accent6">
                    <a:lumMod val="50000"/>
                  </a:schemeClr>
                </a:solidFill>
              </a:rPr>
              <a:t>Arithmetic Operators and Expressions</a:t>
            </a:r>
          </a:p>
        </p:txBody>
      </p:sp>
      <p:sp>
        <p:nvSpPr>
          <p:cNvPr id="156675" name="Rectangle 3"/>
          <p:cNvSpPr>
            <a:spLocks noGrp="1" noChangeArrowheads="1"/>
          </p:cNvSpPr>
          <p:nvPr>
            <p:ph idx="1"/>
          </p:nvPr>
        </p:nvSpPr>
        <p:spPr>
          <a:xfrm>
            <a:off x="428596" y="1214422"/>
            <a:ext cx="8229600" cy="5268913"/>
          </a:xfrm>
        </p:spPr>
        <p:txBody>
          <a:bodyPr/>
          <a:lstStyle/>
          <a:p>
            <a:pPr algn="just" eaLnBrk="1" hangingPunct="1"/>
            <a:r>
              <a:rPr lang="en-US" dirty="0" smtClean="0">
                <a:latin typeface="Times New Roman" pitchFamily="18" charset="0"/>
                <a:cs typeface="Times New Roman" pitchFamily="18" charset="0"/>
              </a:rPr>
              <a:t>PHP supports the usual operators supported by the C/C++/Java family</a:t>
            </a:r>
          </a:p>
          <a:p>
            <a:pPr algn="just" eaLnBrk="1" hangingPunct="1"/>
            <a:r>
              <a:rPr lang="en-US" dirty="0" smtClean="0">
                <a:latin typeface="Times New Roman" pitchFamily="18" charset="0"/>
                <a:cs typeface="Times New Roman" pitchFamily="18" charset="0"/>
              </a:rPr>
              <a:t>Integer divided by integer results in integer if there is no remainder but results in double if there is a remainder</a:t>
            </a:r>
          </a:p>
          <a:p>
            <a:pPr lvl="1" algn="just" eaLnBrk="1" hangingPunct="1"/>
            <a:r>
              <a:rPr lang="en-US" dirty="0" smtClean="0">
                <a:latin typeface="Times New Roman" pitchFamily="18" charset="0"/>
                <a:cs typeface="Times New Roman" pitchFamily="18" charset="0"/>
              </a:rPr>
              <a:t>12/6 is 2</a:t>
            </a:r>
          </a:p>
          <a:p>
            <a:pPr lvl="1" algn="just" eaLnBrk="1" hangingPunct="1"/>
            <a:r>
              <a:rPr lang="en-US" dirty="0" smtClean="0">
                <a:latin typeface="Times New Roman" pitchFamily="18" charset="0"/>
                <a:cs typeface="Times New Roman" pitchFamily="18" charset="0"/>
              </a:rPr>
              <a:t>12/5 is 2.4</a:t>
            </a:r>
          </a:p>
          <a:p>
            <a:pPr algn="just" eaLnBrk="1" hangingPunct="1"/>
            <a:r>
              <a:rPr lang="en-US" dirty="0" smtClean="0">
                <a:latin typeface="Times New Roman" pitchFamily="18" charset="0"/>
                <a:cs typeface="Times New Roman" pitchFamily="18" charset="0"/>
              </a:rPr>
              <a:t>A variety of </a:t>
            </a:r>
            <a:r>
              <a:rPr lang="en-US" dirty="0" smtClean="0">
                <a:solidFill>
                  <a:srgbClr val="0070C0"/>
                </a:solidFill>
                <a:latin typeface="Times New Roman" pitchFamily="18" charset="0"/>
                <a:cs typeface="Times New Roman" pitchFamily="18" charset="0"/>
              </a:rPr>
              <a:t>numeric functions </a:t>
            </a:r>
            <a:r>
              <a:rPr lang="en-US" dirty="0" smtClean="0">
                <a:latin typeface="Times New Roman" pitchFamily="18" charset="0"/>
                <a:cs typeface="Times New Roman" pitchFamily="18" charset="0"/>
              </a:rPr>
              <a:t>is available: </a:t>
            </a:r>
            <a:r>
              <a:rPr lang="en-US" dirty="0" smtClean="0">
                <a:solidFill>
                  <a:srgbClr val="002060"/>
                </a:solidFill>
                <a:latin typeface="Times New Roman" pitchFamily="18" charset="0"/>
                <a:cs typeface="Times New Roman" pitchFamily="18" charset="0"/>
              </a:rPr>
              <a:t>floor, ceil, round, </a:t>
            </a:r>
            <a:r>
              <a:rPr lang="en-US" dirty="0" err="1" smtClean="0">
                <a:solidFill>
                  <a:srgbClr val="002060"/>
                </a:solidFill>
                <a:latin typeface="Times New Roman" pitchFamily="18" charset="0"/>
                <a:cs typeface="Times New Roman" pitchFamily="18" charset="0"/>
              </a:rPr>
              <a:t>srand</a:t>
            </a:r>
            <a:r>
              <a:rPr lang="en-US" dirty="0" smtClean="0">
                <a:solidFill>
                  <a:srgbClr val="002060"/>
                </a:solidFill>
                <a:latin typeface="Times New Roman" pitchFamily="18" charset="0"/>
                <a:cs typeface="Times New Roman" pitchFamily="18" charset="0"/>
              </a:rPr>
              <a:t>, abs, min, max</a:t>
            </a:r>
          </a:p>
          <a:p>
            <a:pPr algn="just" eaLnBrk="1" hangingPunct="1"/>
            <a:endParaRPr lang="en-US" dirty="0" smtClean="0"/>
          </a:p>
          <a:p>
            <a:pPr algn="just" eaLnBrk="1" hangingPunct="1"/>
            <a:endParaRPr lang="en-US" dirty="0" smtClean="0"/>
          </a:p>
          <a:p>
            <a:pPr algn="just" eaLnBrk="1" hangingPunct="1"/>
            <a:endParaRPr lang="en-US" dirty="0" smtClean="0">
              <a:latin typeface="Courier New" pitchFamily="49" charset="0"/>
            </a:endParaRPr>
          </a:p>
        </p:txBody>
      </p:sp>
      <p:sp>
        <p:nvSpPr>
          <p:cNvPr id="2662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9DE1286-CD5D-4156-B08E-FB46731BB68A}" type="slidenum">
              <a:rPr lang="en-US"/>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5" dur="500"/>
                                        <p:tgtEl>
                                          <p:spTgt spid="1566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18" dur="500"/>
                                        <p:tgtEl>
                                          <p:spTgt spid="1566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animEffect transition="in" filter="blinds(horizontal)">
                                      <p:cBhvr>
                                        <p:cTn id="23" dur="500"/>
                                        <p:tgtEl>
                                          <p:spTgt spid="156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IN" smtClean="0">
                <a:solidFill>
                  <a:schemeClr val="accent6">
                    <a:lumMod val="50000"/>
                  </a:schemeClr>
                </a:solidFill>
              </a:rPr>
              <a:t>Index</a:t>
            </a:r>
            <a:endParaRPr lang="en-IN">
              <a:solidFill>
                <a:schemeClr val="accent6">
                  <a:lumMod val="50000"/>
                </a:schemeClr>
              </a:solidFill>
            </a:endParaRPr>
          </a:p>
        </p:txBody>
      </p:sp>
      <p:sp>
        <p:nvSpPr>
          <p:cNvPr id="3" name="Content Placeholder 2"/>
          <p:cNvSpPr>
            <a:spLocks noGrp="1"/>
          </p:cNvSpPr>
          <p:nvPr>
            <p:ph idx="1"/>
          </p:nvPr>
        </p:nvSpPr>
        <p:spPr>
          <a:xfrm>
            <a:off x="428625" y="1412776"/>
            <a:ext cx="2757488" cy="4873724"/>
          </a:xfrm>
        </p:spPr>
        <p:txBody>
          <a:bodyPr/>
          <a:lstStyle/>
          <a:p>
            <a:pPr eaLnBrk="1" hangingPunct="1"/>
            <a:r>
              <a:rPr lang="en-GB" sz="2600" dirty="0" smtClean="0"/>
              <a:t>Introduction</a:t>
            </a:r>
          </a:p>
          <a:p>
            <a:pPr eaLnBrk="1" hangingPunct="1"/>
            <a:r>
              <a:rPr lang="en-GB" sz="2600" dirty="0" smtClean="0"/>
              <a:t>Installing PHP</a:t>
            </a:r>
          </a:p>
          <a:p>
            <a:pPr eaLnBrk="1" hangingPunct="1"/>
            <a:r>
              <a:rPr lang="en-GB" sz="2600" dirty="0" smtClean="0"/>
              <a:t>Basic Syntax</a:t>
            </a:r>
            <a:endParaRPr lang="en-IN" sz="2600" dirty="0" smtClean="0"/>
          </a:p>
          <a:p>
            <a:pPr eaLnBrk="1" hangingPunct="1"/>
            <a:r>
              <a:rPr lang="en-GB" sz="2600" dirty="0" smtClean="0"/>
              <a:t>PHP Variables</a:t>
            </a:r>
          </a:p>
          <a:p>
            <a:pPr eaLnBrk="1" hangingPunct="1"/>
            <a:r>
              <a:rPr lang="en-GB" sz="2600" dirty="0" smtClean="0"/>
              <a:t>Echo/Print</a:t>
            </a:r>
          </a:p>
          <a:p>
            <a:pPr eaLnBrk="1" hangingPunct="1"/>
            <a:r>
              <a:rPr lang="en-GB" sz="2600" dirty="0" smtClean="0"/>
              <a:t>Data Types</a:t>
            </a:r>
          </a:p>
          <a:p>
            <a:pPr eaLnBrk="1" hangingPunct="1"/>
            <a:r>
              <a:rPr lang="en-GB" sz="2600" dirty="0" smtClean="0"/>
              <a:t>Strings</a:t>
            </a:r>
            <a:endParaRPr lang="en-IN" sz="2600" dirty="0" smtClean="0"/>
          </a:p>
          <a:p>
            <a:pPr eaLnBrk="1" hangingPunct="1"/>
            <a:r>
              <a:rPr lang="en-GB" sz="2600" dirty="0" smtClean="0"/>
              <a:t>Constants</a:t>
            </a:r>
          </a:p>
          <a:p>
            <a:pPr eaLnBrk="1" hangingPunct="1"/>
            <a:r>
              <a:rPr lang="en-GB" sz="2600" dirty="0" smtClean="0"/>
              <a:t>Expressions </a:t>
            </a:r>
          </a:p>
          <a:p>
            <a:pPr eaLnBrk="1" hangingPunct="1"/>
            <a:r>
              <a:rPr lang="en-GB" sz="2600" dirty="0" smtClean="0"/>
              <a:t>Operators</a:t>
            </a:r>
            <a:endParaRPr lang="en-IN" sz="2600" dirty="0" smtClean="0"/>
          </a:p>
          <a:p>
            <a:pPr eaLnBrk="1" hangingPunct="1"/>
            <a:endParaRPr lang="en-IN" dirty="0" smtClean="0"/>
          </a:p>
          <a:p>
            <a:pPr eaLnBrk="1" hangingPunct="1"/>
            <a:endParaRPr lang="en-IN" dirty="0" smtClean="0"/>
          </a:p>
        </p:txBody>
      </p:sp>
      <p:sp>
        <p:nvSpPr>
          <p:cNvPr id="4" name="Slide Number Placeholder 3"/>
          <p:cNvSpPr>
            <a:spLocks noGrp="1"/>
          </p:cNvSpPr>
          <p:nvPr>
            <p:ph type="sldNum" sz="quarter" idx="12"/>
          </p:nvPr>
        </p:nvSpPr>
        <p:spPr/>
        <p:txBody>
          <a:bodyPr/>
          <a:lstStyle/>
          <a:p>
            <a:pPr>
              <a:defRPr/>
            </a:pPr>
            <a:fld id="{D66BABFA-4AD8-4220-8707-340DED007490}" type="slidenum">
              <a:rPr lang="en-US"/>
              <a:pPr>
                <a:defRPr/>
              </a:pPr>
              <a:t>3</a:t>
            </a:fld>
            <a:endParaRPr lang="en-US" dirty="0"/>
          </a:p>
        </p:txBody>
      </p:sp>
      <p:sp>
        <p:nvSpPr>
          <p:cNvPr id="5" name="Rectangle 4"/>
          <p:cNvSpPr/>
          <p:nvPr/>
        </p:nvSpPr>
        <p:spPr>
          <a:xfrm>
            <a:off x="3214688" y="1285875"/>
            <a:ext cx="5643562" cy="4333494"/>
          </a:xfrm>
          <a:prstGeom prst="rect">
            <a:avLst/>
          </a:prstGeom>
        </p:spPr>
        <p:txBody>
          <a:bodyPr>
            <a:spAutoFit/>
          </a:bodyPr>
          <a:lstStyle/>
          <a:p>
            <a:pPr marL="342900" indent="-342900">
              <a:spcBef>
                <a:spcPct val="20000"/>
              </a:spcBef>
              <a:buClr>
                <a:schemeClr val="tx2"/>
              </a:buClr>
              <a:buSzPct val="50000"/>
              <a:buFont typeface="Wingdings 2"/>
              <a:buChar char=""/>
              <a:defRPr/>
            </a:pPr>
            <a:r>
              <a:rPr lang="en-GB" sz="2600" dirty="0">
                <a:latin typeface="+mn-lt"/>
                <a:cs typeface="+mn-cs"/>
              </a:rPr>
              <a:t>Control Structures &amp; Loops</a:t>
            </a:r>
          </a:p>
          <a:p>
            <a:pPr marL="342900" indent="-342900">
              <a:spcBef>
                <a:spcPct val="20000"/>
              </a:spcBef>
              <a:buClr>
                <a:schemeClr val="tx2"/>
              </a:buClr>
              <a:buSzPct val="50000"/>
              <a:buFont typeface="Wingdings 2"/>
              <a:buChar char=""/>
              <a:defRPr/>
            </a:pPr>
            <a:r>
              <a:rPr lang="en-GB" sz="2600" dirty="0">
                <a:latin typeface="+mn-lt"/>
                <a:cs typeface="+mn-cs"/>
              </a:rPr>
              <a:t> Enumerated and Associative Arrays</a:t>
            </a:r>
            <a:endParaRPr lang="en-IN" sz="2600" dirty="0">
              <a:latin typeface="+mn-lt"/>
              <a:cs typeface="+mn-cs"/>
            </a:endParaRPr>
          </a:p>
          <a:p>
            <a:pPr marL="342900" indent="-342900">
              <a:spcBef>
                <a:spcPct val="20000"/>
              </a:spcBef>
              <a:buClr>
                <a:schemeClr val="tx2"/>
              </a:buClr>
              <a:buSzPct val="50000"/>
              <a:buFont typeface="Wingdings 2"/>
              <a:buChar char=""/>
              <a:defRPr/>
            </a:pPr>
            <a:r>
              <a:rPr lang="en-GB" sz="2600" dirty="0">
                <a:latin typeface="+mn-lt"/>
                <a:cs typeface="+mn-cs"/>
              </a:rPr>
              <a:t>Array Iteration</a:t>
            </a:r>
          </a:p>
          <a:p>
            <a:pPr marL="342900" indent="-342900">
              <a:spcBef>
                <a:spcPct val="20000"/>
              </a:spcBef>
              <a:buClr>
                <a:schemeClr val="tx2"/>
              </a:buClr>
              <a:buSzPct val="50000"/>
              <a:buFont typeface="Wingdings 2"/>
              <a:buChar char=""/>
              <a:defRPr/>
            </a:pPr>
            <a:r>
              <a:rPr lang="en-GB" sz="2600" dirty="0">
                <a:latin typeface="+mn-lt"/>
                <a:cs typeface="+mn-cs"/>
              </a:rPr>
              <a:t> Sorting</a:t>
            </a:r>
            <a:endParaRPr lang="en-IN" sz="2600" dirty="0">
              <a:latin typeface="+mn-lt"/>
              <a:cs typeface="+mn-cs"/>
            </a:endParaRPr>
          </a:p>
          <a:p>
            <a:pPr marL="342900" indent="-342900">
              <a:spcBef>
                <a:spcPct val="20000"/>
              </a:spcBef>
              <a:buClr>
                <a:schemeClr val="tx2"/>
              </a:buClr>
              <a:buSzPct val="50000"/>
              <a:buFont typeface="Wingdings 2" pitchFamily="18" charset="2"/>
              <a:buChar char=""/>
              <a:defRPr/>
            </a:pPr>
            <a:r>
              <a:rPr lang="en-GB" sz="2600" dirty="0">
                <a:latin typeface="+mn-lt"/>
                <a:cs typeface="+mn-cs"/>
              </a:rPr>
              <a:t>Multi- Dimensional </a:t>
            </a:r>
            <a:r>
              <a:rPr lang="en-GB" sz="2600" dirty="0" smtClean="0">
                <a:latin typeface="+mn-lt"/>
                <a:cs typeface="+mn-cs"/>
              </a:rPr>
              <a:t>Arrays</a:t>
            </a:r>
          </a:p>
          <a:p>
            <a:pPr marL="342900" indent="-342900">
              <a:spcBef>
                <a:spcPct val="20000"/>
              </a:spcBef>
              <a:buClr>
                <a:schemeClr val="tx2"/>
              </a:buClr>
              <a:buSzPct val="50000"/>
              <a:buFont typeface="Wingdings 2" pitchFamily="18" charset="2"/>
              <a:buChar char=""/>
              <a:defRPr/>
            </a:pPr>
            <a:r>
              <a:rPr lang="en-GB" sz="2600" dirty="0" smtClean="0">
                <a:latin typeface="+mn-lt"/>
                <a:cs typeface="+mn-cs"/>
              </a:rPr>
              <a:t>Functions, Arguments &amp;References</a:t>
            </a:r>
          </a:p>
          <a:p>
            <a:pPr marL="342900" indent="-342900">
              <a:spcBef>
                <a:spcPct val="20000"/>
              </a:spcBef>
              <a:buClr>
                <a:schemeClr val="tx2"/>
              </a:buClr>
              <a:buSzPct val="50000"/>
              <a:buFont typeface="Wingdings 2" pitchFamily="18" charset="2"/>
              <a:buChar char=""/>
              <a:defRPr/>
            </a:pPr>
            <a:r>
              <a:rPr lang="en-GB" sz="2600" dirty="0" smtClean="0">
                <a:latin typeface="+mn-lt"/>
                <a:cs typeface="+mn-cs"/>
              </a:rPr>
              <a:t>Return Values &amp; Variable Scope</a:t>
            </a:r>
            <a:endParaRPr lang="en-IN" sz="2600" dirty="0" smtClean="0">
              <a:latin typeface="+mn-lt"/>
              <a:cs typeface="+mn-cs"/>
            </a:endParaRPr>
          </a:p>
          <a:p>
            <a:pPr marL="342900" indent="-342900">
              <a:spcBef>
                <a:spcPct val="20000"/>
              </a:spcBef>
              <a:buClr>
                <a:schemeClr val="tx2"/>
              </a:buClr>
              <a:buSzPct val="50000"/>
              <a:buFont typeface="Wingdings 2" pitchFamily="18" charset="2"/>
              <a:buChar char=""/>
              <a:defRPr/>
            </a:pPr>
            <a:r>
              <a:rPr lang="en-GB" sz="2600" dirty="0" smtClean="0">
                <a:latin typeface="+mn-lt"/>
                <a:cs typeface="+mn-cs"/>
              </a:rPr>
              <a:t>Pass by Value &amp; Pass by references</a:t>
            </a:r>
            <a:endParaRPr lang="en-IN" sz="2600" dirty="0" smtClean="0">
              <a:latin typeface="+mn-lt"/>
              <a:cs typeface="+mn-cs"/>
            </a:endParaRPr>
          </a:p>
          <a:p>
            <a:pPr marL="342900" indent="-342900">
              <a:spcBef>
                <a:spcPct val="20000"/>
              </a:spcBef>
              <a:buClr>
                <a:schemeClr val="tx2"/>
              </a:buClr>
              <a:buSzPct val="50000"/>
              <a:buFont typeface="Wingdings 2"/>
              <a:buChar char=""/>
              <a:defRPr/>
            </a:pPr>
            <a:endParaRPr lang="en-IN" sz="260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mtClean="0">
                <a:solidFill>
                  <a:schemeClr val="accent6">
                    <a:lumMod val="50000"/>
                  </a:schemeClr>
                </a:solidFill>
              </a:rPr>
              <a:t>Some useful predefined functions</a:t>
            </a:r>
          </a:p>
        </p:txBody>
      </p:sp>
      <p:sp>
        <p:nvSpPr>
          <p:cNvPr id="27651"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5D55589-3171-414A-B51A-5F6A05418636}" type="slidenum">
              <a:rPr lang="en-US"/>
              <a:pPr>
                <a:defRPr/>
              </a:pPr>
              <a:t>30</a:t>
            </a:fld>
            <a:endParaRPr lang="en-US"/>
          </a:p>
        </p:txBody>
      </p:sp>
      <p:pic>
        <p:nvPicPr>
          <p:cNvPr id="31748" name="Picture 4" descr="tbl11_02"/>
          <p:cNvPicPr>
            <a:picLocks noChangeAspect="1" noChangeArrowheads="1"/>
          </p:cNvPicPr>
          <p:nvPr/>
        </p:nvPicPr>
        <p:blipFill>
          <a:blip r:embed="rId2"/>
          <a:srcRect/>
          <a:stretch>
            <a:fillRect/>
          </a:stretch>
        </p:blipFill>
        <p:spPr bwMode="auto">
          <a:xfrm>
            <a:off x="571500" y="1643063"/>
            <a:ext cx="8020050" cy="4214812"/>
          </a:xfrm>
          <a:prstGeom prst="rect">
            <a:avLst/>
          </a:prstGeom>
          <a:noFill/>
          <a:ln w="9525">
            <a:noFill/>
            <a:miter lim="800000"/>
            <a:headEnd/>
            <a:tailEnd/>
          </a:ln>
        </p:spPr>
      </p:pic>
      <p:sp>
        <p:nvSpPr>
          <p:cNvPr id="5" name="TextBox 4"/>
          <p:cNvSpPr txBox="1"/>
          <p:nvPr/>
        </p:nvSpPr>
        <p:spPr>
          <a:xfrm>
            <a:off x="714375" y="6273823"/>
            <a:ext cx="4357688" cy="369887"/>
          </a:xfrm>
          <a:prstGeom prst="rect">
            <a:avLst/>
          </a:prstGeom>
          <a:noFill/>
        </p:spPr>
        <p:txBody>
          <a:bodyPr>
            <a:spAutoFit/>
          </a:bodyPr>
          <a:lstStyle/>
          <a:p>
            <a:pPr>
              <a:defRPr/>
            </a:pPr>
            <a:r>
              <a:rPr lang="en-IN" dirty="0">
                <a:solidFill>
                  <a:schemeClr val="accent6">
                    <a:lumMod val="75000"/>
                  </a:schemeClr>
                </a:solidFill>
              </a:rPr>
              <a:t>floor.php, rand-srand.php </a:t>
            </a:r>
            <a:r>
              <a:rPr lang="en-IN" dirty="0"/>
              <a:t>and </a:t>
            </a:r>
            <a:r>
              <a:rPr lang="en-IN" dirty="0">
                <a:solidFill>
                  <a:schemeClr val="accent6">
                    <a:lumMod val="75000"/>
                  </a:schemeClr>
                </a:solidFill>
              </a:rPr>
              <a:t>abs.php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String Operations</a:t>
            </a:r>
          </a:p>
        </p:txBody>
      </p:sp>
      <p:sp>
        <p:nvSpPr>
          <p:cNvPr id="157699" name="Rectangle 3"/>
          <p:cNvSpPr>
            <a:spLocks noGrp="1" noChangeArrowheads="1"/>
          </p:cNvSpPr>
          <p:nvPr>
            <p:ph idx="1"/>
          </p:nvPr>
        </p:nvSpPr>
        <p:spPr>
          <a:xfrm>
            <a:off x="457200" y="1357313"/>
            <a:ext cx="8229600" cy="4525962"/>
          </a:xfrm>
        </p:spPr>
        <p:txBody>
          <a:bodyPr/>
          <a:lstStyle/>
          <a:p>
            <a:pPr algn="just" eaLnBrk="1" hangingPunct="1"/>
            <a:r>
              <a:rPr lang="en-US" smtClean="0"/>
              <a:t>String catenation is indicated with a period</a:t>
            </a:r>
          </a:p>
          <a:p>
            <a:pPr algn="just" eaLnBrk="1" hangingPunct="1"/>
            <a:r>
              <a:rPr lang="en-US" smtClean="0"/>
              <a:t>Characters are accessed in a string with a subscript enclosed in curly braces</a:t>
            </a:r>
          </a:p>
          <a:p>
            <a:pPr lvl="1" algn="just" eaLnBrk="1" hangingPunct="1"/>
            <a:r>
              <a:rPr lang="en-US" b="1" smtClean="0"/>
              <a:t>$str </a:t>
            </a:r>
            <a:r>
              <a:rPr lang="en-US" smtClean="0"/>
              <a:t>value is </a:t>
            </a:r>
            <a:r>
              <a:rPr lang="en-US" b="1" smtClean="0"/>
              <a:t>apple</a:t>
            </a:r>
            <a:r>
              <a:rPr lang="en-US" smtClean="0"/>
              <a:t>, so </a:t>
            </a:r>
            <a:r>
              <a:rPr lang="en-US" b="1" smtClean="0"/>
              <a:t>$str{3} </a:t>
            </a:r>
            <a:r>
              <a:rPr lang="en-US" smtClean="0"/>
              <a:t>is “</a:t>
            </a:r>
            <a:r>
              <a:rPr lang="en-US" b="1" smtClean="0"/>
              <a:t>l</a:t>
            </a:r>
            <a:r>
              <a:rPr lang="en-US" smtClean="0"/>
              <a:t>”.</a:t>
            </a:r>
          </a:p>
          <a:p>
            <a:pPr algn="just" eaLnBrk="1" hangingPunct="1"/>
            <a:r>
              <a:rPr lang="en-US" smtClean="0"/>
              <a:t>Many useful string functions are provided</a:t>
            </a:r>
          </a:p>
          <a:p>
            <a:pPr lvl="1" algn="just" eaLnBrk="1" hangingPunct="1"/>
            <a:r>
              <a:rPr lang="en-US" b="1" smtClean="0">
                <a:latin typeface="Courier New" pitchFamily="49" charset="0"/>
              </a:rPr>
              <a:t>strlen</a:t>
            </a:r>
            <a:r>
              <a:rPr lang="en-US" smtClean="0">
                <a:latin typeface="Courier New" pitchFamily="49" charset="0"/>
              </a:rPr>
              <a:t> </a:t>
            </a:r>
            <a:r>
              <a:rPr lang="en-US" smtClean="0"/>
              <a:t>gives the length of a string</a:t>
            </a:r>
          </a:p>
          <a:p>
            <a:pPr lvl="1" algn="just" eaLnBrk="1" hangingPunct="1"/>
            <a:r>
              <a:rPr lang="en-US" b="1" smtClean="0">
                <a:latin typeface="Courier New" pitchFamily="49" charset="0"/>
              </a:rPr>
              <a:t>strcmp</a:t>
            </a:r>
            <a:r>
              <a:rPr lang="en-US" b="1" smtClean="0"/>
              <a:t> </a:t>
            </a:r>
            <a:r>
              <a:rPr lang="en-US" smtClean="0"/>
              <a:t>compares two strings as strings</a:t>
            </a:r>
          </a:p>
          <a:p>
            <a:pPr lvl="1" algn="just" eaLnBrk="1" hangingPunct="1"/>
            <a:r>
              <a:rPr lang="en-US" b="1" smtClean="0"/>
              <a:t>Chop </a:t>
            </a:r>
            <a:r>
              <a:rPr lang="en-US" smtClean="0"/>
              <a:t>removes whitespace from the end of a string</a:t>
            </a:r>
          </a:p>
          <a:p>
            <a:pPr algn="just" eaLnBrk="1" hangingPunct="1"/>
            <a:r>
              <a:rPr lang="en-US" i="1" smtClean="0"/>
              <a:t>Other String functions</a:t>
            </a:r>
          </a:p>
          <a:p>
            <a:pPr lvl="1" algn="just" eaLnBrk="1" hangingPunct="1"/>
            <a:r>
              <a:rPr lang="en-US" sz="2800" b="1" smtClean="0">
                <a:latin typeface="Courier New" pitchFamily="49" charset="0"/>
              </a:rPr>
              <a:t>strpos</a:t>
            </a:r>
            <a:r>
              <a:rPr lang="en-US" sz="2800" b="1" smtClean="0"/>
              <a:t>, </a:t>
            </a:r>
            <a:r>
              <a:rPr lang="en-US" sz="2800" b="1" smtClean="0">
                <a:latin typeface="Courier New" pitchFamily="49" charset="0"/>
              </a:rPr>
              <a:t>substr</a:t>
            </a:r>
            <a:r>
              <a:rPr lang="en-US" sz="2800" b="1" smtClean="0"/>
              <a:t>,</a:t>
            </a:r>
            <a:r>
              <a:rPr lang="en-US" sz="2800" smtClean="0"/>
              <a:t> as in C</a:t>
            </a:r>
            <a:endParaRPr lang="en-US" smtClean="0"/>
          </a:p>
        </p:txBody>
      </p:sp>
      <p:sp>
        <p:nvSpPr>
          <p:cNvPr id="286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C6801F5-CBC8-483D-AB13-62CB71D843E9}" type="slidenum">
              <a:rPr lang="en-US"/>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5" dur="500"/>
                                        <p:tgtEl>
                                          <p:spTgt spid="15769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8" dur="500"/>
                                        <p:tgtEl>
                                          <p:spTgt spid="15769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31" dur="500"/>
                                        <p:tgtEl>
                                          <p:spTgt spid="1576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6" dur="500"/>
                                        <p:tgtEl>
                                          <p:spTgt spid="15769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7699">
                                            <p:txEl>
                                              <p:pRg st="8" end="8"/>
                                            </p:txEl>
                                          </p:spTgt>
                                        </p:tgtEl>
                                        <p:attrNameLst>
                                          <p:attrName>style.visibility</p:attrName>
                                        </p:attrNameLst>
                                      </p:cBhvr>
                                      <p:to>
                                        <p:strVal val="visible"/>
                                      </p:to>
                                    </p:set>
                                    <p:animEffect transition="in" filter="blinds(horizontal)">
                                      <p:cBhvr>
                                        <p:cTn id="39" dur="500"/>
                                        <p:tgtEl>
                                          <p:spTgt spid="157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accent6">
                    <a:lumMod val="50000"/>
                  </a:schemeClr>
                </a:solidFill>
              </a:rPr>
              <a:t>Some </a:t>
            </a:r>
            <a:r>
              <a:rPr lang="en-US">
                <a:solidFill>
                  <a:schemeClr val="accent6">
                    <a:lumMod val="50000"/>
                  </a:schemeClr>
                </a:solidFill>
              </a:rPr>
              <a:t>commonly used string functions</a:t>
            </a:r>
          </a:p>
        </p:txBody>
      </p:sp>
      <p:sp>
        <p:nvSpPr>
          <p:cNvPr id="2969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A998EF-98A2-431A-9752-49ADCC804040}" type="slidenum">
              <a:rPr lang="en-US"/>
              <a:pPr>
                <a:defRPr/>
              </a:pPr>
              <a:t>32</a:t>
            </a:fld>
            <a:endParaRPr lang="en-US"/>
          </a:p>
        </p:txBody>
      </p:sp>
      <p:pic>
        <p:nvPicPr>
          <p:cNvPr id="33796" name="Picture 4" descr="tbl11_03"/>
          <p:cNvPicPr>
            <a:picLocks noChangeAspect="1" noChangeArrowheads="1"/>
          </p:cNvPicPr>
          <p:nvPr/>
        </p:nvPicPr>
        <p:blipFill>
          <a:blip r:embed="rId2"/>
          <a:srcRect/>
          <a:stretch>
            <a:fillRect/>
          </a:stretch>
        </p:blipFill>
        <p:spPr bwMode="auto">
          <a:xfrm>
            <a:off x="500063" y="787400"/>
            <a:ext cx="8215312" cy="5570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582612"/>
          </a:xfrm>
        </p:spPr>
        <p:txBody>
          <a:bodyPr/>
          <a:lstStyle/>
          <a:p>
            <a:pPr eaLnBrk="1" fontAlgn="auto" hangingPunct="1">
              <a:spcAft>
                <a:spcPts val="0"/>
              </a:spcAft>
              <a:defRPr/>
            </a:pPr>
            <a:r>
              <a:rPr lang="en-US" sz="3200" smtClean="0">
                <a:solidFill>
                  <a:schemeClr val="accent6">
                    <a:lumMod val="50000"/>
                  </a:schemeClr>
                </a:solidFill>
              </a:rPr>
              <a:t>Scalar Type Conversions</a:t>
            </a:r>
          </a:p>
        </p:txBody>
      </p:sp>
      <p:sp>
        <p:nvSpPr>
          <p:cNvPr id="158723" name="Rectangle 3"/>
          <p:cNvSpPr>
            <a:spLocks noGrp="1" noChangeArrowheads="1"/>
          </p:cNvSpPr>
          <p:nvPr>
            <p:ph idx="1"/>
          </p:nvPr>
        </p:nvSpPr>
        <p:spPr>
          <a:xfrm>
            <a:off x="428625" y="785813"/>
            <a:ext cx="8229600" cy="5929312"/>
          </a:xfrm>
        </p:spPr>
        <p:txBody>
          <a:bodyPr rtlCol="0">
            <a:normAutofit fontScale="92500" lnSpcReduction="10000"/>
          </a:bodyPr>
          <a:lstStyle/>
          <a:p>
            <a:pPr marL="274320" indent="-274320" algn="just" eaLnBrk="1" fontAlgn="auto" hangingPunct="1">
              <a:spcAft>
                <a:spcPts val="0"/>
              </a:spcAft>
              <a:buFont typeface="Wingdings"/>
              <a:buChar char=""/>
              <a:defRPr/>
            </a:pPr>
            <a:r>
              <a:rPr lang="en-US" b="1" dirty="0"/>
              <a:t>Implicit</a:t>
            </a:r>
            <a:r>
              <a:rPr lang="en-US" dirty="0"/>
              <a:t> type </a:t>
            </a:r>
            <a:r>
              <a:rPr lang="en-US" dirty="0" smtClean="0"/>
              <a:t>conversions </a:t>
            </a:r>
            <a:r>
              <a:rPr lang="en-US" b="1" i="1" dirty="0" smtClean="0"/>
              <a:t>(coercions)</a:t>
            </a:r>
            <a:r>
              <a:rPr lang="en-US" dirty="0" smtClean="0"/>
              <a:t> </a:t>
            </a:r>
            <a:r>
              <a:rPr lang="en-US" dirty="0"/>
              <a:t>as demanded by the context in which an expression </a:t>
            </a:r>
            <a:r>
              <a:rPr lang="en-US" dirty="0" smtClean="0"/>
              <a:t>appears </a:t>
            </a:r>
            <a:r>
              <a:rPr lang="en-US" sz="2000" dirty="0" smtClean="0">
                <a:solidFill>
                  <a:schemeClr val="accent6">
                    <a:lumMod val="75000"/>
                  </a:schemeClr>
                </a:solidFill>
              </a:rPr>
              <a:t>(type.php)</a:t>
            </a:r>
            <a:endParaRPr lang="en-US" sz="2000" dirty="0">
              <a:solidFill>
                <a:schemeClr val="accent6">
                  <a:lumMod val="75000"/>
                </a:schemeClr>
              </a:solidFill>
            </a:endParaRPr>
          </a:p>
          <a:p>
            <a:pPr marL="640080" lvl="1" indent="-274320" algn="just" eaLnBrk="1" fontAlgn="auto" hangingPunct="1">
              <a:spcAft>
                <a:spcPts val="0"/>
              </a:spcAft>
              <a:buFont typeface="Wingdings 2"/>
              <a:buChar char=""/>
              <a:defRPr/>
            </a:pPr>
            <a:r>
              <a:rPr lang="en-US" sz="2400" dirty="0"/>
              <a:t>A string is converted to an integer if a numeric value is </a:t>
            </a:r>
            <a:r>
              <a:rPr lang="en-US" sz="2400" dirty="0" smtClean="0"/>
              <a:t>required</a:t>
            </a:r>
            <a:endParaRPr lang="en-US" sz="2400" dirty="0"/>
          </a:p>
          <a:p>
            <a:pPr marL="640080" lvl="1" indent="-274320" algn="just" eaLnBrk="1" fontAlgn="auto" hangingPunct="1">
              <a:spcAft>
                <a:spcPts val="0"/>
              </a:spcAft>
              <a:buFont typeface="Wingdings 2"/>
              <a:buChar char=""/>
              <a:defRPr/>
            </a:pPr>
            <a:r>
              <a:rPr lang="en-US" sz="2400" dirty="0"/>
              <a:t>A string is converted to a double if a numeric value is required and the string is a valid double </a:t>
            </a:r>
            <a:r>
              <a:rPr lang="en-US" sz="2400" dirty="0" smtClean="0"/>
              <a:t>literal</a:t>
            </a:r>
            <a:endParaRPr lang="en-US" sz="2400" dirty="0"/>
          </a:p>
          <a:p>
            <a:pPr marL="274320" indent="-274320" algn="just" eaLnBrk="1" fontAlgn="auto" hangingPunct="1">
              <a:spcAft>
                <a:spcPts val="0"/>
              </a:spcAft>
              <a:buFont typeface="Wingdings"/>
              <a:buChar char=""/>
              <a:defRPr/>
            </a:pPr>
            <a:r>
              <a:rPr lang="en-US" b="1" dirty="0" smtClean="0"/>
              <a:t>Explicit</a:t>
            </a:r>
            <a:r>
              <a:rPr lang="en-US" dirty="0" smtClean="0"/>
              <a:t> type </a:t>
            </a:r>
            <a:r>
              <a:rPr lang="en-US" dirty="0"/>
              <a:t>conversions can be forced </a:t>
            </a:r>
            <a:r>
              <a:rPr lang="en-US" dirty="0" smtClean="0"/>
              <a:t>in the following  3 ways </a:t>
            </a:r>
            <a:r>
              <a:rPr lang="en-US" dirty="0" smtClean="0">
                <a:solidFill>
                  <a:srgbClr val="7030A0"/>
                </a:solidFill>
              </a:rPr>
              <a:t> </a:t>
            </a:r>
            <a:r>
              <a:rPr lang="en-US" b="1" dirty="0" smtClean="0">
                <a:solidFill>
                  <a:srgbClr val="7030A0"/>
                </a:solidFill>
                <a:latin typeface="Courier New" pitchFamily="49" charset="0"/>
                <a:cs typeface="Courier New" pitchFamily="49" charset="0"/>
              </a:rPr>
              <a:t>$sum=4.777</a:t>
            </a:r>
            <a:endParaRPr lang="en-US" b="1" dirty="0">
              <a:solidFill>
                <a:srgbClr val="7030A0"/>
              </a:solidFill>
              <a:latin typeface="Courier New" pitchFamily="49" charset="0"/>
              <a:cs typeface="Courier New" pitchFamily="49" charset="0"/>
            </a:endParaRPr>
          </a:p>
          <a:p>
            <a:pPr marL="640080" lvl="1" indent="-274320" algn="just" eaLnBrk="1" fontAlgn="auto" hangingPunct="1">
              <a:spcAft>
                <a:spcPts val="0"/>
              </a:spcAft>
              <a:buFont typeface="Wingdings 2"/>
              <a:buChar char=""/>
              <a:defRPr/>
            </a:pPr>
            <a:r>
              <a:rPr lang="en-US" dirty="0">
                <a:solidFill>
                  <a:srgbClr val="002060"/>
                </a:solidFill>
                <a:latin typeface="Tahoma" pitchFamily="34" charset="0"/>
                <a:ea typeface="Tahoma" pitchFamily="34" charset="0"/>
                <a:cs typeface="Tahoma" pitchFamily="34" charset="0"/>
              </a:rPr>
              <a:t>(</a:t>
            </a:r>
            <a:r>
              <a:rPr lang="en-US" dirty="0" err="1">
                <a:solidFill>
                  <a:srgbClr val="002060"/>
                </a:solidFill>
                <a:latin typeface="Tahoma" pitchFamily="34" charset="0"/>
                <a:ea typeface="Tahoma" pitchFamily="34" charset="0"/>
                <a:cs typeface="Tahoma" pitchFamily="34" charset="0"/>
              </a:rPr>
              <a:t>int</a:t>
            </a:r>
            <a:r>
              <a:rPr lang="en-US" dirty="0">
                <a:solidFill>
                  <a:srgbClr val="002060"/>
                </a:solidFill>
                <a:latin typeface="Tahoma" pitchFamily="34" charset="0"/>
                <a:ea typeface="Tahoma" pitchFamily="34" charset="0"/>
                <a:cs typeface="Tahoma" pitchFamily="34" charset="0"/>
              </a:rPr>
              <a:t>)$</a:t>
            </a:r>
            <a:r>
              <a:rPr lang="en-US" dirty="0" smtClean="0">
                <a:solidFill>
                  <a:srgbClr val="002060"/>
                </a:solidFill>
                <a:latin typeface="Tahoma" pitchFamily="34" charset="0"/>
                <a:ea typeface="Tahoma" pitchFamily="34" charset="0"/>
                <a:cs typeface="Tahoma" pitchFamily="34" charset="0"/>
              </a:rPr>
              <a:t>sum</a:t>
            </a:r>
          </a:p>
          <a:p>
            <a:pPr marL="640080" lvl="1" indent="-274320" algn="just" eaLnBrk="1" fontAlgn="auto" hangingPunct="1">
              <a:spcAft>
                <a:spcPts val="0"/>
              </a:spcAft>
              <a:buFont typeface="Wingdings 2"/>
              <a:buChar char=""/>
              <a:defRPr/>
            </a:pPr>
            <a:r>
              <a:rPr lang="en-US" dirty="0" err="1">
                <a:solidFill>
                  <a:srgbClr val="002060"/>
                </a:solidFill>
                <a:latin typeface="Tahoma" pitchFamily="34" charset="0"/>
                <a:ea typeface="Tahoma" pitchFamily="34" charset="0"/>
                <a:cs typeface="Tahoma" pitchFamily="34" charset="0"/>
              </a:rPr>
              <a:t>i</a:t>
            </a:r>
            <a:r>
              <a:rPr lang="en-US" dirty="0" err="1" smtClean="0">
                <a:solidFill>
                  <a:srgbClr val="002060"/>
                </a:solidFill>
                <a:latin typeface="Tahoma" pitchFamily="34" charset="0"/>
                <a:ea typeface="Tahoma" pitchFamily="34" charset="0"/>
                <a:cs typeface="Tahoma" pitchFamily="34" charset="0"/>
              </a:rPr>
              <a:t>ntval</a:t>
            </a:r>
            <a:r>
              <a:rPr lang="en-US" dirty="0" smtClean="0">
                <a:solidFill>
                  <a:srgbClr val="002060"/>
                </a:solidFill>
                <a:latin typeface="Tahoma" pitchFamily="34" charset="0"/>
                <a:ea typeface="Tahoma" pitchFamily="34" charset="0"/>
                <a:cs typeface="Tahoma" pitchFamily="34" charset="0"/>
              </a:rPr>
              <a:t>($sum)</a:t>
            </a:r>
            <a:endParaRPr lang="en-US" dirty="0">
              <a:solidFill>
                <a:srgbClr val="002060"/>
              </a:solidFill>
              <a:latin typeface="Tahoma" pitchFamily="34" charset="0"/>
              <a:ea typeface="Tahoma" pitchFamily="34" charset="0"/>
              <a:cs typeface="Tahoma" pitchFamily="34" charset="0"/>
            </a:endParaRPr>
          </a:p>
          <a:p>
            <a:pPr marL="640080" lvl="1" indent="-274320" algn="just" eaLnBrk="1" fontAlgn="auto" hangingPunct="1">
              <a:spcAft>
                <a:spcPts val="0"/>
              </a:spcAft>
              <a:buFont typeface="Wingdings 2"/>
              <a:buChar char=""/>
              <a:defRPr/>
            </a:pPr>
            <a:r>
              <a:rPr lang="en-US" dirty="0" err="1" smtClean="0">
                <a:solidFill>
                  <a:srgbClr val="002060"/>
                </a:solidFill>
                <a:latin typeface="Tahoma" pitchFamily="34" charset="0"/>
                <a:ea typeface="Tahoma" pitchFamily="34" charset="0"/>
                <a:cs typeface="Tahoma" pitchFamily="34" charset="0"/>
              </a:rPr>
              <a:t>settype</a:t>
            </a:r>
            <a:r>
              <a:rPr lang="en-US" dirty="0" smtClean="0">
                <a:solidFill>
                  <a:srgbClr val="002060"/>
                </a:solidFill>
                <a:latin typeface="Tahoma" pitchFamily="34" charset="0"/>
                <a:ea typeface="Tahoma" pitchFamily="34" charset="0"/>
                <a:cs typeface="Tahoma" pitchFamily="34" charset="0"/>
              </a:rPr>
              <a:t>($sum, </a:t>
            </a:r>
            <a:r>
              <a:rPr lang="en-US" dirty="0">
                <a:solidFill>
                  <a:srgbClr val="002060"/>
                </a:solidFill>
                <a:latin typeface="Tahoma" pitchFamily="34" charset="0"/>
                <a:ea typeface="Tahoma" pitchFamily="34" charset="0"/>
                <a:cs typeface="Tahoma" pitchFamily="34" charset="0"/>
              </a:rPr>
              <a:t>“integer”)</a:t>
            </a:r>
          </a:p>
          <a:p>
            <a:pPr marL="274320" indent="-274320" algn="just" eaLnBrk="1" fontAlgn="auto" hangingPunct="1">
              <a:spcAft>
                <a:spcPts val="0"/>
              </a:spcAft>
              <a:buFont typeface="Wingdings"/>
              <a:buChar char=""/>
              <a:defRPr/>
            </a:pPr>
            <a:endParaRPr lang="en-US" sz="900" dirty="0" smtClean="0"/>
          </a:p>
          <a:p>
            <a:pPr marL="274320" indent="-274320" algn="just" eaLnBrk="1" fontAlgn="auto" hangingPunct="1">
              <a:spcAft>
                <a:spcPts val="0"/>
              </a:spcAft>
              <a:buFont typeface="Wingdings"/>
              <a:buChar char=""/>
              <a:defRPr/>
            </a:pPr>
            <a:r>
              <a:rPr lang="en-US" dirty="0" smtClean="0"/>
              <a:t>Type </a:t>
            </a:r>
            <a:r>
              <a:rPr lang="en-US" dirty="0"/>
              <a:t>can be determined with the </a:t>
            </a:r>
            <a:r>
              <a:rPr lang="en-US" b="1" dirty="0" err="1">
                <a:solidFill>
                  <a:srgbClr val="7030A0"/>
                </a:solidFill>
                <a:latin typeface="Courier New" pitchFamily="49" charset="0"/>
              </a:rPr>
              <a:t>gettype</a:t>
            </a:r>
            <a:r>
              <a:rPr lang="en-US" dirty="0"/>
              <a:t> function and with the </a:t>
            </a:r>
            <a:r>
              <a:rPr lang="en-US" b="1" dirty="0" err="1">
                <a:solidFill>
                  <a:srgbClr val="7030A0"/>
                </a:solidFill>
                <a:latin typeface="Courier New" pitchFamily="49" charset="0"/>
              </a:rPr>
              <a:t>is_int</a:t>
            </a:r>
            <a:r>
              <a:rPr lang="en-US" dirty="0"/>
              <a:t> function and similar </a:t>
            </a:r>
            <a:r>
              <a:rPr lang="en-US" dirty="0" smtClean="0"/>
              <a:t>functions</a:t>
            </a:r>
          </a:p>
          <a:p>
            <a:pPr marL="274320" indent="-274320" algn="just" eaLnBrk="1" fontAlgn="auto" hangingPunct="1">
              <a:spcAft>
                <a:spcPts val="0"/>
              </a:spcAft>
              <a:buFont typeface="Wingdings"/>
              <a:buChar char=""/>
              <a:defRPr/>
            </a:pPr>
            <a:r>
              <a:rPr lang="en-US" dirty="0" smtClean="0"/>
              <a:t>Other types are </a:t>
            </a:r>
            <a:r>
              <a:rPr lang="en-US" dirty="0" err="1" smtClean="0">
                <a:solidFill>
                  <a:schemeClr val="accent1">
                    <a:lumMod val="50000"/>
                  </a:schemeClr>
                </a:solidFill>
              </a:rPr>
              <a:t>is_double</a:t>
            </a:r>
            <a:r>
              <a:rPr lang="en-US" dirty="0" smtClean="0">
                <a:solidFill>
                  <a:schemeClr val="accent1">
                    <a:lumMod val="50000"/>
                  </a:schemeClr>
                </a:solidFill>
              </a:rPr>
              <a:t>, </a:t>
            </a:r>
            <a:r>
              <a:rPr lang="en-US" dirty="0" err="1" smtClean="0">
                <a:solidFill>
                  <a:schemeClr val="accent1">
                    <a:lumMod val="50000"/>
                  </a:schemeClr>
                </a:solidFill>
              </a:rPr>
              <a:t>is_long</a:t>
            </a:r>
            <a:r>
              <a:rPr lang="en-US" dirty="0" smtClean="0">
                <a:solidFill>
                  <a:schemeClr val="accent1">
                    <a:lumMod val="50000"/>
                  </a:schemeClr>
                </a:solidFill>
              </a:rPr>
              <a:t>, </a:t>
            </a:r>
            <a:r>
              <a:rPr lang="en-US" dirty="0" err="1" smtClean="0">
                <a:solidFill>
                  <a:schemeClr val="accent1">
                    <a:lumMod val="50000"/>
                  </a:schemeClr>
                </a:solidFill>
              </a:rPr>
              <a:t>is_bool</a:t>
            </a:r>
            <a:r>
              <a:rPr lang="en-US" dirty="0" smtClean="0">
                <a:solidFill>
                  <a:schemeClr val="accent1">
                    <a:lumMod val="50000"/>
                  </a:schemeClr>
                </a:solidFill>
              </a:rPr>
              <a:t>, </a:t>
            </a:r>
            <a:r>
              <a:rPr lang="en-US" dirty="0" err="1" smtClean="0">
                <a:solidFill>
                  <a:schemeClr val="accent1">
                    <a:lumMod val="50000"/>
                  </a:schemeClr>
                </a:solidFill>
              </a:rPr>
              <a:t>is_real</a:t>
            </a:r>
            <a:r>
              <a:rPr lang="en-US" dirty="0" smtClean="0">
                <a:solidFill>
                  <a:schemeClr val="accent1">
                    <a:lumMod val="50000"/>
                  </a:schemeClr>
                </a:solidFill>
              </a:rPr>
              <a:t>, </a:t>
            </a:r>
            <a:r>
              <a:rPr lang="en-US" dirty="0" err="1" smtClean="0">
                <a:solidFill>
                  <a:schemeClr val="accent1">
                    <a:lumMod val="50000"/>
                  </a:schemeClr>
                </a:solidFill>
              </a:rPr>
              <a:t>is_string</a:t>
            </a:r>
            <a:r>
              <a:rPr lang="en-US" dirty="0" smtClean="0"/>
              <a:t> etc.</a:t>
            </a:r>
            <a:endParaRPr lang="en-US" dirty="0"/>
          </a:p>
        </p:txBody>
      </p:sp>
      <p:sp>
        <p:nvSpPr>
          <p:cNvPr id="307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B2A1BA0-E594-4ED8-A1BD-D072294DB82D}" type="slidenum">
              <a:rPr lang="en-US"/>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2" dur="500"/>
                                        <p:tgtEl>
                                          <p:spTgt spid="158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7" dur="500"/>
                                        <p:tgtEl>
                                          <p:spTgt spid="158723">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58723">
                                            <p:txEl>
                                              <p:pRg st="8" end="8"/>
                                            </p:txEl>
                                          </p:spTgt>
                                        </p:tgtEl>
                                        <p:attrNameLst>
                                          <p:attrName>style.visibility</p:attrName>
                                        </p:attrNameLst>
                                      </p:cBhvr>
                                      <p:to>
                                        <p:strVal val="visible"/>
                                      </p:to>
                                    </p:set>
                                    <p:animEffect transition="in" filter="blinds(horizontal)">
                                      <p:cBhvr>
                                        <p:cTn id="40" dur="500"/>
                                        <p:tgtEl>
                                          <p:spTgt spid="158723">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58723">
                                            <p:txEl>
                                              <p:pRg st="9" end="9"/>
                                            </p:txEl>
                                          </p:spTgt>
                                        </p:tgtEl>
                                        <p:attrNameLst>
                                          <p:attrName>style.visibility</p:attrName>
                                        </p:attrNameLst>
                                      </p:cBhvr>
                                      <p:to>
                                        <p:strVal val="visible"/>
                                      </p:to>
                                    </p:set>
                                    <p:animEffect transition="in" filter="blinds(horizontal)">
                                      <p:cBhvr>
                                        <p:cTn id="43" dur="500"/>
                                        <p:tgtEl>
                                          <p:spTgt spid="158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fontAlgn="auto" hangingPunct="1">
              <a:spcAft>
                <a:spcPts val="0"/>
              </a:spcAft>
              <a:defRPr/>
            </a:pPr>
            <a:r>
              <a:rPr lang="en-US" sz="3200" smtClean="0">
                <a:solidFill>
                  <a:schemeClr val="accent6">
                    <a:lumMod val="50000"/>
                  </a:schemeClr>
                </a:solidFill>
              </a:rPr>
              <a:t>Output</a:t>
            </a:r>
            <a:endParaRPr lang="en-US" sz="3200">
              <a:solidFill>
                <a:schemeClr val="accent6">
                  <a:lumMod val="50000"/>
                </a:schemeClr>
              </a:solidFill>
            </a:endParaRPr>
          </a:p>
        </p:txBody>
      </p:sp>
      <p:sp>
        <p:nvSpPr>
          <p:cNvPr id="160771" name="Rectangle 3"/>
          <p:cNvSpPr>
            <a:spLocks noGrp="1" noChangeArrowheads="1"/>
          </p:cNvSpPr>
          <p:nvPr>
            <p:ph idx="1"/>
          </p:nvPr>
        </p:nvSpPr>
        <p:spPr>
          <a:xfrm>
            <a:off x="457200" y="1017588"/>
            <a:ext cx="8229600" cy="5126037"/>
          </a:xfrm>
        </p:spPr>
        <p:txBody>
          <a:bodyPr/>
          <a:lstStyle/>
          <a:p>
            <a:pPr algn="just" eaLnBrk="1" hangingPunct="1"/>
            <a:r>
              <a:rPr lang="en-US" sz="2400" dirty="0" smtClean="0">
                <a:latin typeface="Times New Roman" pitchFamily="18" charset="0"/>
                <a:cs typeface="Times New Roman" pitchFamily="18" charset="0"/>
              </a:rPr>
              <a:t>The print function is used to send data to output</a:t>
            </a:r>
          </a:p>
          <a:p>
            <a:pPr lvl="1" algn="just" eaLnBrk="1" hangingPunct="1"/>
            <a:r>
              <a:rPr lang="en-US" sz="2400" dirty="0" smtClean="0">
                <a:latin typeface="Times New Roman" pitchFamily="18" charset="0"/>
                <a:cs typeface="Times New Roman" pitchFamily="18" charset="0"/>
              </a:rPr>
              <a:t>print takes string parameters</a:t>
            </a:r>
          </a:p>
          <a:p>
            <a:pPr algn="just" eaLnBrk="1" hangingPunct="1"/>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Sprintfunction</a:t>
            </a:r>
            <a:r>
              <a:rPr lang="en-US" sz="2400" dirty="0" smtClean="0">
                <a:latin typeface="Times New Roman" pitchFamily="18" charset="0"/>
                <a:cs typeface="Times New Roman" pitchFamily="18" charset="0"/>
              </a:rPr>
              <a:t> is also available</a:t>
            </a:r>
          </a:p>
          <a:p>
            <a:pPr lvl="1" algn="just" eaLnBrk="1" hangingPunct="1"/>
            <a:r>
              <a:rPr lang="en-US" sz="2400" dirty="0" smtClean="0">
                <a:latin typeface="Times New Roman" pitchFamily="18" charset="0"/>
                <a:cs typeface="Times New Roman" pitchFamily="18" charset="0"/>
              </a:rPr>
              <a:t>The first argument to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 is a string with interspersed (</a:t>
            </a:r>
            <a:r>
              <a:rPr lang="en-IN" sz="2400" dirty="0" smtClean="0">
                <a:latin typeface="Times New Roman" pitchFamily="18" charset="0"/>
                <a:cs typeface="Times New Roman" pitchFamily="18" charset="0"/>
              </a:rPr>
              <a:t>scatter) </a:t>
            </a:r>
            <a:r>
              <a:rPr lang="en-US" sz="2400" dirty="0" smtClean="0">
                <a:latin typeface="Times New Roman" pitchFamily="18" charset="0"/>
                <a:cs typeface="Times New Roman" pitchFamily="18" charset="0"/>
              </a:rPr>
              <a:t>format codes</a:t>
            </a:r>
          </a:p>
          <a:p>
            <a:pPr lvl="1" algn="just" eaLnBrk="1" hangingPunct="1"/>
            <a:r>
              <a:rPr lang="en-US" sz="2400" dirty="0" smtClean="0">
                <a:latin typeface="Times New Roman" pitchFamily="18" charset="0"/>
                <a:cs typeface="Times New Roman" pitchFamily="18" charset="0"/>
              </a:rPr>
              <a:t>A format code begins with </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followed by a field width and a type </a:t>
            </a:r>
            <a:r>
              <a:rPr lang="en-US" sz="2400" dirty="0" err="1" smtClean="0">
                <a:latin typeface="Times New Roman" pitchFamily="18" charset="0"/>
                <a:cs typeface="Times New Roman" pitchFamily="18" charset="0"/>
              </a:rPr>
              <a:t>specifier</a:t>
            </a:r>
            <a:endParaRPr lang="en-US" sz="2400" dirty="0" smtClean="0">
              <a:latin typeface="Times New Roman" pitchFamily="18" charset="0"/>
              <a:cs typeface="Times New Roman" pitchFamily="18" charset="0"/>
            </a:endParaRPr>
          </a:p>
          <a:p>
            <a:pPr lvl="1" algn="just" eaLnBrk="1" hangingPunct="1"/>
            <a:r>
              <a:rPr lang="en-US" sz="2400" dirty="0" smtClean="0">
                <a:latin typeface="Times New Roman" pitchFamily="18" charset="0"/>
                <a:cs typeface="Times New Roman" pitchFamily="18" charset="0"/>
              </a:rPr>
              <a:t>Common types </a:t>
            </a:r>
            <a:r>
              <a:rPr lang="en-US" sz="2400" dirty="0" err="1" smtClean="0">
                <a:latin typeface="Times New Roman" pitchFamily="18" charset="0"/>
                <a:cs typeface="Times New Roman" pitchFamily="18" charset="0"/>
              </a:rPr>
              <a:t>specifiers</a:t>
            </a:r>
            <a:r>
              <a:rPr lang="en-US" sz="2400" dirty="0" smtClean="0">
                <a:latin typeface="Times New Roman" pitchFamily="18" charset="0"/>
                <a:cs typeface="Times New Roman" pitchFamily="18" charset="0"/>
              </a:rPr>
              <a:t> are </a:t>
            </a:r>
            <a:r>
              <a:rPr lang="en-US" sz="2400" b="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for string,</a:t>
            </a:r>
            <a:r>
              <a:rPr lang="en-US" sz="2400" b="1" dirty="0" smtClean="0">
                <a:latin typeface="Times New Roman" pitchFamily="18" charset="0"/>
                <a:cs typeface="Times New Roman" pitchFamily="18" charset="0"/>
              </a:rPr>
              <a:t> d </a:t>
            </a:r>
            <a:r>
              <a:rPr lang="en-US" sz="2400" dirty="0" smtClean="0">
                <a:latin typeface="Times New Roman" pitchFamily="18" charset="0"/>
                <a:cs typeface="Times New Roman" pitchFamily="18" charset="0"/>
              </a:rPr>
              <a:t>for integer and </a:t>
            </a:r>
            <a:r>
              <a:rPr lang="en-US" sz="2400" b="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for double</a:t>
            </a:r>
          </a:p>
          <a:p>
            <a:pPr lvl="1" algn="just" eaLnBrk="1" hangingPunct="1"/>
            <a:r>
              <a:rPr lang="en-US" sz="2400" dirty="0" smtClean="0">
                <a:latin typeface="Times New Roman" pitchFamily="18" charset="0"/>
                <a:cs typeface="Times New Roman" pitchFamily="18" charset="0"/>
              </a:rPr>
              <a:t>Field width is a single integer to specify the </a:t>
            </a:r>
            <a:r>
              <a:rPr lang="en-US" sz="2400" b="1" dirty="0" smtClean="0">
                <a:latin typeface="Times New Roman" pitchFamily="18" charset="0"/>
                <a:cs typeface="Times New Roman" pitchFamily="18" charset="0"/>
              </a:rPr>
              <a:t>number of characters (minimum) </a:t>
            </a:r>
            <a:r>
              <a:rPr lang="en-US" sz="2400" dirty="0" smtClean="0">
                <a:latin typeface="Times New Roman" pitchFamily="18" charset="0"/>
                <a:cs typeface="Times New Roman" pitchFamily="18" charset="0"/>
              </a:rPr>
              <a:t>used to display the value or two integers separated by a period to indicate field width and decimal places for double values</a:t>
            </a:r>
          </a:p>
        </p:txBody>
      </p:sp>
      <p:sp>
        <p:nvSpPr>
          <p:cNvPr id="3174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83E5773-D93A-4DD0-8AE7-FF4653AC8A37}" type="slidenum">
              <a:rPr lang="en-US"/>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0" dur="500"/>
                                        <p:tgtEl>
                                          <p:spTgt spid="160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IN" smtClean="0">
                <a:solidFill>
                  <a:schemeClr val="accent6">
                    <a:lumMod val="50000"/>
                  </a:schemeClr>
                </a:solidFill>
              </a:rPr>
              <a:t>Output</a:t>
            </a:r>
            <a:endParaRPr lang="en-IN">
              <a:solidFill>
                <a:schemeClr val="accent6">
                  <a:lumMod val="50000"/>
                </a:schemeClr>
              </a:solidFill>
            </a:endParaRPr>
          </a:p>
        </p:txBody>
      </p:sp>
      <p:sp>
        <p:nvSpPr>
          <p:cNvPr id="32771"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50A3AA8-4459-48E0-ACA1-93FBDECCEF12}" type="slidenum">
              <a:rPr lang="en-US"/>
              <a:pPr>
                <a:defRPr/>
              </a:pPr>
              <a:t>35</a:t>
            </a:fld>
            <a:endParaRPr lang="en-US"/>
          </a:p>
        </p:txBody>
      </p:sp>
      <p:sp>
        <p:nvSpPr>
          <p:cNvPr id="5" name="Rectangle 5"/>
          <p:cNvSpPr>
            <a:spLocks noChangeArrowheads="1"/>
          </p:cNvSpPr>
          <p:nvPr/>
        </p:nvSpPr>
        <p:spPr bwMode="auto">
          <a:xfrm>
            <a:off x="785813" y="1071547"/>
            <a:ext cx="7566025" cy="4770537"/>
          </a:xfrm>
          <a:prstGeom prst="rect">
            <a:avLst/>
          </a:prstGeom>
          <a:noFill/>
          <a:ln w="9525">
            <a:noFill/>
            <a:miter lim="800000"/>
            <a:headEnd/>
            <a:tailEnd/>
          </a:ln>
        </p:spPr>
        <p:txBody>
          <a:bodyPr wrap="square" anchor="ctr">
            <a:spAutoFit/>
          </a:bodyPr>
          <a:lstStyle/>
          <a:p>
            <a:pPr eaLnBrk="0" hangingPunct="0"/>
            <a:r>
              <a:rPr lang="en-US" sz="1600" b="1" dirty="0" err="1">
                <a:solidFill>
                  <a:srgbClr val="000000"/>
                </a:solidFill>
                <a:latin typeface="Arial Unicode MS" pitchFamily="34" charset="-128"/>
              </a:rPr>
              <a:t>Specifier</a:t>
            </a:r>
            <a:r>
              <a:rPr lang="en-US" sz="1600" b="1" dirty="0">
                <a:solidFill>
                  <a:srgbClr val="000000"/>
                </a:solidFill>
              </a:rPr>
              <a:t>           </a:t>
            </a:r>
            <a:r>
              <a:rPr lang="en-US" sz="1600" b="1" dirty="0">
                <a:solidFill>
                  <a:srgbClr val="000000"/>
                </a:solidFill>
                <a:latin typeface="Arial Unicode MS" pitchFamily="34" charset="-128"/>
              </a:rPr>
              <a:t>Input</a:t>
            </a:r>
            <a:r>
              <a:rPr lang="en-US" sz="1600" b="1" dirty="0">
                <a:solidFill>
                  <a:srgbClr val="000000"/>
                </a:solidFill>
              </a:rPr>
              <a:t> </a:t>
            </a:r>
            <a:r>
              <a:rPr lang="en-US" sz="1600" b="1" dirty="0">
                <a:solidFill>
                  <a:srgbClr val="000000"/>
                </a:solidFill>
                <a:latin typeface="Arial Unicode MS" pitchFamily="34" charset="-128"/>
              </a:rPr>
              <a:t>type</a:t>
            </a:r>
            <a:r>
              <a:rPr lang="en-US" sz="1600" b="1" dirty="0">
                <a:solidFill>
                  <a:srgbClr val="000000"/>
                </a:solidFill>
              </a:rPr>
              <a:t>                   </a:t>
            </a:r>
            <a:r>
              <a:rPr lang="en-US" sz="1600" b="1" dirty="0">
                <a:solidFill>
                  <a:srgbClr val="000000"/>
                </a:solidFill>
                <a:latin typeface="Arial Unicode MS" pitchFamily="34" charset="-128"/>
              </a:rPr>
              <a:t>Output</a:t>
            </a:r>
            <a:r>
              <a:rPr lang="en-US" sz="1600" b="1" dirty="0">
                <a:solidFill>
                  <a:srgbClr val="000000"/>
                </a:solidFill>
              </a:rPr>
              <a:t> </a:t>
            </a:r>
            <a:r>
              <a:rPr lang="en-US" sz="1600" b="1" dirty="0">
                <a:solidFill>
                  <a:srgbClr val="000000"/>
                </a:solidFill>
                <a:latin typeface="Arial Unicode MS" pitchFamily="34" charset="-128"/>
              </a:rPr>
              <a:t>Format</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b</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Binary</a:t>
            </a:r>
            <a:r>
              <a:rPr lang="en-US" sz="1600" dirty="0">
                <a:solidFill>
                  <a:srgbClr val="000000"/>
                </a:solidFill>
              </a:rPr>
              <a:t> </a:t>
            </a:r>
            <a:r>
              <a:rPr lang="en-US" sz="1600" dirty="0">
                <a:solidFill>
                  <a:srgbClr val="000000"/>
                </a:solidFill>
                <a:latin typeface="Arial Unicode MS" pitchFamily="34" charset="-128"/>
              </a:rPr>
              <a:t>number</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C</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Single</a:t>
            </a:r>
            <a:r>
              <a:rPr lang="en-US" sz="1600" dirty="0">
                <a:solidFill>
                  <a:srgbClr val="000000"/>
                </a:solidFill>
              </a:rPr>
              <a:t> </a:t>
            </a:r>
            <a:r>
              <a:rPr lang="en-US" sz="1600" dirty="0">
                <a:solidFill>
                  <a:srgbClr val="000000"/>
                </a:solidFill>
                <a:latin typeface="Arial Unicode MS" pitchFamily="34" charset="-128"/>
              </a:rPr>
              <a:t>character</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D</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Signed</a:t>
            </a:r>
            <a:r>
              <a:rPr lang="en-US" sz="1600" dirty="0">
                <a:solidFill>
                  <a:srgbClr val="000000"/>
                </a:solidFill>
              </a:rPr>
              <a:t> </a:t>
            </a:r>
            <a:r>
              <a:rPr lang="en-US" sz="1600" dirty="0">
                <a:solidFill>
                  <a:srgbClr val="000000"/>
                </a:solidFill>
                <a:latin typeface="Arial Unicode MS" pitchFamily="34" charset="-128"/>
              </a:rPr>
              <a:t>decimal</a:t>
            </a:r>
            <a:r>
              <a:rPr lang="en-US" sz="1600" dirty="0">
                <a:solidFill>
                  <a:srgbClr val="000000"/>
                </a:solidFill>
              </a:rPr>
              <a:t> </a:t>
            </a:r>
            <a:r>
              <a:rPr lang="en-US" sz="1600" dirty="0">
                <a:solidFill>
                  <a:srgbClr val="000000"/>
                </a:solidFill>
                <a:latin typeface="Arial Unicode MS" pitchFamily="34" charset="-128"/>
              </a:rPr>
              <a:t>number</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U</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Unsigned</a:t>
            </a:r>
            <a:r>
              <a:rPr lang="en-US" sz="1600" dirty="0">
                <a:solidFill>
                  <a:srgbClr val="000000"/>
                </a:solidFill>
              </a:rPr>
              <a:t> </a:t>
            </a:r>
            <a:r>
              <a:rPr lang="en-US" sz="1600" dirty="0">
                <a:solidFill>
                  <a:srgbClr val="000000"/>
                </a:solidFill>
                <a:latin typeface="Arial Unicode MS" pitchFamily="34" charset="-128"/>
              </a:rPr>
              <a:t>decimal</a:t>
            </a:r>
            <a:r>
              <a:rPr lang="en-US" sz="1600" dirty="0">
                <a:solidFill>
                  <a:srgbClr val="000000"/>
                </a:solidFill>
              </a:rPr>
              <a:t> </a:t>
            </a:r>
            <a:r>
              <a:rPr lang="en-US" sz="1600" dirty="0">
                <a:solidFill>
                  <a:srgbClr val="000000"/>
                </a:solidFill>
                <a:latin typeface="Arial Unicode MS" pitchFamily="34" charset="-128"/>
              </a:rPr>
              <a:t>number</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F</a:t>
            </a:r>
            <a:r>
              <a:rPr lang="en-US" sz="1600" dirty="0">
                <a:solidFill>
                  <a:srgbClr val="000000"/>
                </a:solidFill>
              </a:rPr>
              <a:t>                   </a:t>
            </a:r>
            <a:r>
              <a:rPr lang="en-US" sz="1600" dirty="0">
                <a:solidFill>
                  <a:srgbClr val="000000"/>
                </a:solidFill>
                <a:latin typeface="Arial Unicode MS" pitchFamily="34" charset="-128"/>
              </a:rPr>
              <a:t>Floating-point</a:t>
            </a:r>
            <a:r>
              <a:rPr lang="en-US" sz="1600" dirty="0">
                <a:solidFill>
                  <a:srgbClr val="000000"/>
                </a:solidFill>
              </a:rPr>
              <a:t> </a:t>
            </a:r>
            <a:r>
              <a:rPr lang="en-US" sz="1600" dirty="0">
                <a:solidFill>
                  <a:srgbClr val="000000"/>
                </a:solidFill>
                <a:latin typeface="Arial Unicode MS" pitchFamily="34" charset="-128"/>
              </a:rPr>
              <a:t>number</a:t>
            </a:r>
            <a:r>
              <a:rPr lang="en-US" sz="1600" dirty="0">
                <a:solidFill>
                  <a:srgbClr val="000000"/>
                </a:solidFill>
              </a:rPr>
              <a:t>        </a:t>
            </a:r>
            <a:r>
              <a:rPr lang="en-US" sz="1600" dirty="0">
                <a:solidFill>
                  <a:srgbClr val="000000"/>
                </a:solidFill>
                <a:latin typeface="Arial Unicode MS" pitchFamily="34" charset="-128"/>
              </a:rPr>
              <a:t>Floating-point</a:t>
            </a:r>
            <a:r>
              <a:rPr lang="en-US" sz="1600" dirty="0">
                <a:solidFill>
                  <a:srgbClr val="000000"/>
                </a:solidFill>
              </a:rPr>
              <a:t> </a:t>
            </a:r>
            <a:r>
              <a:rPr lang="en-US" sz="1600" dirty="0">
                <a:solidFill>
                  <a:srgbClr val="000000"/>
                </a:solidFill>
                <a:latin typeface="Arial Unicode MS" pitchFamily="34" charset="-128"/>
              </a:rPr>
              <a:t>number</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O</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Octal</a:t>
            </a:r>
            <a:r>
              <a:rPr lang="en-US" sz="1600" dirty="0">
                <a:solidFill>
                  <a:srgbClr val="000000"/>
                </a:solidFill>
              </a:rPr>
              <a:t> </a:t>
            </a:r>
            <a:r>
              <a:rPr lang="en-US" sz="1600" dirty="0">
                <a:solidFill>
                  <a:srgbClr val="000000"/>
                </a:solidFill>
                <a:latin typeface="Arial Unicode MS" pitchFamily="34" charset="-128"/>
              </a:rPr>
              <a:t>number</a:t>
            </a:r>
            <a:r>
              <a:rPr lang="en-US" sz="1600" dirty="0">
                <a:latin typeface="Arial Unicode MS" pitchFamily="34" charset="-128"/>
              </a:rPr>
              <a:t/>
            </a:r>
            <a:br>
              <a:rPr lang="en-US" sz="1600" dirty="0">
                <a:latin typeface="Arial Unicode MS" pitchFamily="34" charset="-128"/>
              </a:rPr>
            </a:br>
            <a:r>
              <a:rPr lang="en-US" sz="1600" dirty="0">
                <a:solidFill>
                  <a:srgbClr val="000000"/>
                </a:solidFill>
              </a:rPr>
              <a:t> </a:t>
            </a: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S</a:t>
            </a:r>
            <a:r>
              <a:rPr lang="en-US" sz="1600" dirty="0">
                <a:solidFill>
                  <a:srgbClr val="000000"/>
                </a:solidFill>
              </a:rPr>
              <a:t>                   </a:t>
            </a:r>
            <a:r>
              <a:rPr lang="en-US" sz="1600" dirty="0">
                <a:solidFill>
                  <a:srgbClr val="000000"/>
                </a:solidFill>
                <a:latin typeface="Arial Unicode MS" pitchFamily="34" charset="-128"/>
              </a:rPr>
              <a:t>String</a:t>
            </a:r>
            <a:r>
              <a:rPr lang="en-US" sz="1600" dirty="0">
                <a:solidFill>
                  <a:srgbClr val="000000"/>
                </a:solidFill>
              </a:rPr>
              <a:t>                       </a:t>
            </a:r>
            <a:r>
              <a:rPr lang="en-US" sz="1600" dirty="0" err="1">
                <a:solidFill>
                  <a:srgbClr val="000000"/>
                </a:solidFill>
                <a:latin typeface="Arial Unicode MS" pitchFamily="34" charset="-128"/>
              </a:rPr>
              <a:t>String</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smtClean="0">
                <a:latin typeface="Arial Unicode MS" pitchFamily="34" charset="-128"/>
              </a:rPr>
              <a:t>x</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Hexadecimal</a:t>
            </a:r>
            <a:r>
              <a:rPr lang="en-US" sz="1600" dirty="0">
                <a:solidFill>
                  <a:srgbClr val="000000"/>
                </a:solidFill>
              </a:rPr>
              <a:t> </a:t>
            </a:r>
            <a:r>
              <a:rPr lang="en-US" sz="1600" dirty="0">
                <a:solidFill>
                  <a:srgbClr val="000000"/>
                </a:solidFill>
                <a:latin typeface="Arial Unicode MS" pitchFamily="34" charset="-128"/>
              </a:rPr>
              <a:t>number</a:t>
            </a:r>
            <a:r>
              <a:rPr lang="en-US" sz="1600" dirty="0">
                <a:solidFill>
                  <a:srgbClr val="000000"/>
                </a:solidFill>
              </a:rPr>
              <a:t> </a:t>
            </a:r>
            <a:r>
              <a:rPr lang="en-US" sz="1600" dirty="0">
                <a:solidFill>
                  <a:srgbClr val="000000"/>
                </a:solidFill>
                <a:latin typeface="Arial Unicode MS" pitchFamily="34" charset="-128"/>
              </a:rPr>
              <a:t>with</a:t>
            </a:r>
            <a:r>
              <a:rPr lang="en-US" sz="1600" dirty="0">
                <a:solidFill>
                  <a:srgbClr val="000000"/>
                </a:solidFill>
              </a:rPr>
              <a:t> </a:t>
            </a:r>
            <a:r>
              <a:rPr lang="en-US" sz="1600" dirty="0">
                <a:solidFill>
                  <a:srgbClr val="000000"/>
                </a:solidFill>
                <a:latin typeface="Arial Unicode MS" pitchFamily="34" charset="-128"/>
              </a:rPr>
              <a:t>lowercase</a:t>
            </a:r>
            <a:r>
              <a:rPr lang="en-US" sz="1600" dirty="0">
                <a:solidFill>
                  <a:srgbClr val="000000"/>
                </a:solidFill>
              </a:rPr>
              <a:t> </a:t>
            </a:r>
            <a:r>
              <a:rPr lang="en-US" sz="1600" dirty="0">
                <a:solidFill>
                  <a:srgbClr val="000000"/>
                </a:solidFill>
                <a:latin typeface="Arial Unicode MS" pitchFamily="34" charset="-128"/>
              </a:rPr>
              <a:t>letters</a:t>
            </a:r>
            <a:r>
              <a:rPr lang="en-US" sz="1600" dirty="0">
                <a:latin typeface="Arial Unicode MS" pitchFamily="34" charset="-128"/>
              </a:rPr>
              <a:t/>
            </a:r>
            <a:br>
              <a:rPr lang="en-US" sz="1600" dirty="0">
                <a:latin typeface="Arial Unicode MS" pitchFamily="34" charset="-128"/>
              </a:rPr>
            </a:br>
            <a:r>
              <a:rPr lang="en-US" sz="1600" dirty="0">
                <a:latin typeface="Arial Unicode MS" pitchFamily="34" charset="-128"/>
              </a:rPr>
              <a:t/>
            </a:r>
            <a:br>
              <a:rPr lang="en-US" sz="1600" dirty="0">
                <a:latin typeface="Arial Unicode MS" pitchFamily="34" charset="-128"/>
              </a:rPr>
            </a:br>
            <a:r>
              <a:rPr lang="en-US" sz="1600" dirty="0">
                <a:solidFill>
                  <a:srgbClr val="000000"/>
                </a:solidFill>
                <a:latin typeface="Arial Unicode MS" pitchFamily="34" charset="-128"/>
              </a:rPr>
              <a:t>X</a:t>
            </a:r>
            <a:r>
              <a:rPr lang="en-US" sz="1600" dirty="0">
                <a:solidFill>
                  <a:srgbClr val="000000"/>
                </a:solidFill>
              </a:rPr>
              <a:t>                   </a:t>
            </a:r>
            <a:r>
              <a:rPr lang="en-US" sz="1600" dirty="0">
                <a:solidFill>
                  <a:srgbClr val="000000"/>
                </a:solidFill>
                <a:latin typeface="Arial Unicode MS" pitchFamily="34" charset="-128"/>
              </a:rPr>
              <a:t>Integer</a:t>
            </a:r>
            <a:r>
              <a:rPr lang="en-US" sz="1600" dirty="0">
                <a:solidFill>
                  <a:srgbClr val="000000"/>
                </a:solidFill>
              </a:rPr>
              <a:t>                      </a:t>
            </a:r>
            <a:r>
              <a:rPr lang="en-US" sz="1600" dirty="0">
                <a:solidFill>
                  <a:srgbClr val="000000"/>
                </a:solidFill>
                <a:latin typeface="Arial Unicode MS" pitchFamily="34" charset="-128"/>
              </a:rPr>
              <a:t>Hexadecimal</a:t>
            </a:r>
            <a:r>
              <a:rPr lang="en-US" sz="1600" dirty="0">
                <a:solidFill>
                  <a:srgbClr val="000000"/>
                </a:solidFill>
              </a:rPr>
              <a:t> </a:t>
            </a:r>
            <a:r>
              <a:rPr lang="en-US" sz="1600" dirty="0">
                <a:solidFill>
                  <a:srgbClr val="000000"/>
                </a:solidFill>
                <a:latin typeface="Arial Unicode MS" pitchFamily="34" charset="-128"/>
              </a:rPr>
              <a:t>number</a:t>
            </a:r>
            <a:r>
              <a:rPr lang="en-US" sz="1600" dirty="0">
                <a:solidFill>
                  <a:srgbClr val="000000"/>
                </a:solidFill>
              </a:rPr>
              <a:t> </a:t>
            </a:r>
            <a:r>
              <a:rPr lang="en-US" sz="1600" dirty="0">
                <a:solidFill>
                  <a:srgbClr val="000000"/>
                </a:solidFill>
                <a:latin typeface="Arial Unicode MS" pitchFamily="34" charset="-128"/>
              </a:rPr>
              <a:t>with</a:t>
            </a:r>
            <a:r>
              <a:rPr lang="en-US" sz="1600" dirty="0">
                <a:solidFill>
                  <a:srgbClr val="000000"/>
                </a:solidFill>
              </a:rPr>
              <a:t> </a:t>
            </a:r>
            <a:r>
              <a:rPr lang="en-US" sz="1600" dirty="0">
                <a:solidFill>
                  <a:srgbClr val="000000"/>
                </a:solidFill>
                <a:latin typeface="Arial Unicode MS" pitchFamily="34" charset="-128"/>
              </a:rPr>
              <a:t>uppercase</a:t>
            </a:r>
            <a:r>
              <a:rPr lang="en-US" sz="1600" dirty="0">
                <a:solidFill>
                  <a:srgbClr val="000000"/>
                </a:solidFill>
              </a:rPr>
              <a:t> </a:t>
            </a:r>
            <a:r>
              <a:rPr lang="en-US" sz="1600" dirty="0">
                <a:solidFill>
                  <a:srgbClr val="000000"/>
                </a:solidFill>
                <a:latin typeface="Arial Unicode MS" pitchFamily="34" charset="-128"/>
              </a:rPr>
              <a:t>letters</a:t>
            </a:r>
            <a:r>
              <a:rPr 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857250"/>
            <a:ext cx="8229600" cy="5500688"/>
          </a:xfrm>
        </p:spPr>
        <p:txBody>
          <a:bodyPr/>
          <a:lstStyle/>
          <a:p>
            <a:pPr lvl="1" eaLnBrk="1" hangingPunct="1"/>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(“x = %5d is %s\n”, $x, $size);</a:t>
            </a:r>
          </a:p>
          <a:p>
            <a:pPr lvl="1" eaLnBrk="1" hangingPunct="1">
              <a:buFontTx/>
              <a:buNone/>
            </a:pPr>
            <a:r>
              <a:rPr lang="en-US" dirty="0" smtClean="0">
                <a:latin typeface="Times New Roman" pitchFamily="18" charset="0"/>
                <a:cs typeface="Times New Roman" pitchFamily="18" charset="0"/>
              </a:rPr>
              <a:t>	Displays $x as an integer and $size as a string</a:t>
            </a:r>
          </a:p>
          <a:p>
            <a:pPr lvl="1" eaLnBrk="1" hangingPunct="1">
              <a:buFont typeface="Wingdings" pitchFamily="2" charset="2"/>
              <a:buChar char="v"/>
            </a:pPr>
            <a:r>
              <a:rPr lang="en-US" dirty="0" smtClean="0">
                <a:latin typeface="Times New Roman" pitchFamily="18" charset="0"/>
                <a:cs typeface="Times New Roman" pitchFamily="18" charset="0"/>
              </a:rPr>
              <a:t>Print “Apples are Red&lt;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Cucumber are not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lvl="1" eaLnBrk="1" hangingPunct="1">
              <a:buFont typeface="Wingdings" pitchFamily="2" charset="2"/>
              <a:buChar char="v"/>
            </a:pPr>
            <a:r>
              <a:rPr lang="en-US" dirty="0" smtClean="0">
                <a:latin typeface="Times New Roman" pitchFamily="18" charset="0"/>
                <a:cs typeface="Times New Roman" pitchFamily="18" charset="0"/>
              </a:rPr>
              <a:t>Print(47);</a:t>
            </a:r>
          </a:p>
          <a:p>
            <a:pPr lvl="1" eaLnBrk="1" hangingPunct="1">
              <a:buFont typeface="Wingdings" pitchFamily="2" charset="2"/>
              <a:buChar char="v"/>
            </a:pPr>
            <a:r>
              <a:rPr lang="en-US" dirty="0" smtClean="0">
                <a:latin typeface="Times New Roman" pitchFamily="18" charset="0"/>
                <a:cs typeface="Times New Roman" pitchFamily="18" charset="0"/>
              </a:rPr>
              <a:t> print “The Result” $result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lvl="1" eaLnBrk="1" hangingPunct="1">
              <a:buFont typeface="Wingdings" pitchFamily="2" charset="2"/>
              <a:buChar char="v"/>
            </a:pPr>
            <a:r>
              <a:rPr lang="en-US" b="1" i="1" dirty="0" smtClean="0">
                <a:latin typeface="Times New Roman" pitchFamily="18" charset="0"/>
                <a:cs typeface="Times New Roman" pitchFamily="18" charset="0"/>
              </a:rPr>
              <a:t>Syntax:</a:t>
            </a:r>
          </a:p>
          <a:p>
            <a:pPr lvl="2" eaLnBrk="1" hangingPunct="1">
              <a:buFont typeface="Wingdings" pitchFamily="2" charset="2"/>
              <a:buChar char="v"/>
            </a:pPr>
            <a:r>
              <a:rPr lang="en-US" i="1" dirty="0" err="1" smtClean="0">
                <a:latin typeface="Times New Roman" pitchFamily="18" charset="0"/>
                <a:cs typeface="Times New Roman" pitchFamily="18" charset="0"/>
              </a:rPr>
              <a:t>Printf</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literal_string</a:t>
            </a:r>
            <a:r>
              <a:rPr lang="en-US" i="1" dirty="0" smtClean="0">
                <a:latin typeface="Times New Roman" pitchFamily="18" charset="0"/>
                <a:cs typeface="Times New Roman" pitchFamily="18" charset="0"/>
              </a:rPr>
              <a:t>, param1, param2,….)</a:t>
            </a:r>
          </a:p>
          <a:p>
            <a:pPr lvl="1" eaLnBrk="1" hangingPunct="1">
              <a:buFont typeface="Wingdings" pitchFamily="2" charset="2"/>
              <a:buChar char="v"/>
            </a:pPr>
            <a:endParaRPr lang="en-US" sz="800" dirty="0" smtClean="0">
              <a:latin typeface="Times New Roman" pitchFamily="18" charset="0"/>
              <a:cs typeface="Times New Roman" pitchFamily="18" charset="0"/>
            </a:endParaRPr>
          </a:p>
          <a:p>
            <a:pPr lvl="1" eaLnBrk="1" hangingPunct="1">
              <a:buFont typeface="Wingdings" pitchFamily="2" charset="2"/>
              <a:buChar char="v"/>
            </a:pPr>
            <a:r>
              <a:rPr lang="en-US" dirty="0" smtClean="0">
                <a:latin typeface="Times New Roman" pitchFamily="18" charset="0"/>
                <a:cs typeface="Times New Roman" pitchFamily="18" charset="0"/>
              </a:rPr>
              <a:t>%10s, %6d, %5.2f</a:t>
            </a:r>
          </a:p>
          <a:p>
            <a:pPr lvl="1" eaLnBrk="1" hangingPunct="1">
              <a:buFont typeface="Wingdings" pitchFamily="2" charset="2"/>
              <a:buChar char="v"/>
            </a:pPr>
            <a:r>
              <a:rPr lang="en-US" b="1" dirty="0" smtClean="0">
                <a:latin typeface="Times New Roman" pitchFamily="18" charset="0"/>
                <a:cs typeface="Times New Roman" pitchFamily="18" charset="0"/>
              </a:rPr>
              <a:t>echo</a:t>
            </a:r>
            <a:r>
              <a:rPr lang="en-US" dirty="0" smtClean="0">
                <a:latin typeface="Times New Roman" pitchFamily="18" charset="0"/>
                <a:cs typeface="Times New Roman" pitchFamily="18" charset="0"/>
              </a:rPr>
              <a:t> can be used for message printing</a:t>
            </a:r>
          </a:p>
          <a:p>
            <a:pPr eaLnBrk="1" hangingPunct="1"/>
            <a:r>
              <a:rPr lang="en-US" dirty="0" smtClean="0">
                <a:latin typeface="Times New Roman" pitchFamily="18" charset="0"/>
                <a:cs typeface="Times New Roman" pitchFamily="18" charset="0"/>
              </a:rPr>
              <a:t>The example</a:t>
            </a:r>
            <a:r>
              <a:rPr lang="en-US" dirty="0" smtClean="0">
                <a:solidFill>
                  <a:srgbClr val="7030A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today.php</a:t>
            </a:r>
            <a:r>
              <a:rPr lang="en-US" dirty="0" smtClean="0">
                <a:solidFill>
                  <a:srgbClr val="7030A0"/>
                </a:solidFill>
                <a:latin typeface="Times New Roman" pitchFamily="18" charset="0"/>
                <a:cs typeface="Times New Roman" pitchFamily="18" charset="0"/>
              </a:rPr>
              <a:t> </a:t>
            </a:r>
            <a:r>
              <a:rPr lang="en-US" dirty="0" smtClean="0">
                <a:latin typeface="Times New Roman" pitchFamily="18" charset="0"/>
                <a:cs typeface="Times New Roman" pitchFamily="18" charset="0"/>
              </a:rPr>
              <a:t>uses the date function to dynamically generate a page with the current date</a:t>
            </a:r>
          </a:p>
          <a:p>
            <a:pPr eaLnBrk="1" hangingPunct="1"/>
            <a:endParaRPr lang="en-IN" dirty="0" smtClean="0">
              <a:latin typeface="Times New Roman" pitchFamily="18" charset="0"/>
              <a:cs typeface="Times New Roman" pitchFamily="18" charset="0"/>
            </a:endParaRPr>
          </a:p>
        </p:txBody>
      </p:sp>
      <p:sp>
        <p:nvSpPr>
          <p:cNvPr id="3379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E70285-7BA2-4BAA-B201-98081B868909}" type="slidenum">
              <a:rPr lang="en-US"/>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75"/>
          </a:xfrm>
        </p:spPr>
        <p:txBody>
          <a:bodyPr>
            <a:normAutofit fontScale="90000"/>
          </a:bodyPr>
          <a:lstStyle/>
          <a:p>
            <a:pPr eaLnBrk="1" fontAlgn="auto" hangingPunct="1">
              <a:spcAft>
                <a:spcPts val="0"/>
              </a:spcAft>
              <a:defRPr/>
            </a:pPr>
            <a:r>
              <a:rPr lang="en-IN" smtClean="0">
                <a:solidFill>
                  <a:schemeClr val="accent6">
                    <a:lumMod val="50000"/>
                  </a:schemeClr>
                </a:solidFill>
              </a:rPr>
              <a:t>Echo, Print, </a:t>
            </a:r>
            <a:r>
              <a:rPr lang="en-IN" err="1" smtClean="0">
                <a:solidFill>
                  <a:schemeClr val="accent6">
                    <a:lumMod val="50000"/>
                  </a:schemeClr>
                </a:solidFill>
              </a:rPr>
              <a:t>PrintF</a:t>
            </a:r>
            <a:r>
              <a:rPr lang="en-IN" smtClean="0">
                <a:solidFill>
                  <a:schemeClr val="accent6">
                    <a:lumMod val="50000"/>
                  </a:schemeClr>
                </a:solidFill>
              </a:rPr>
              <a:t> Difference</a:t>
            </a:r>
            <a:endParaRPr lang="en-IN">
              <a:solidFill>
                <a:schemeClr val="accent6">
                  <a:lumMod val="50000"/>
                </a:schemeClr>
              </a:solidFill>
            </a:endParaRPr>
          </a:p>
        </p:txBody>
      </p:sp>
      <p:sp>
        <p:nvSpPr>
          <p:cNvPr id="3" name="Content Placeholder 2"/>
          <p:cNvSpPr>
            <a:spLocks noGrp="1"/>
          </p:cNvSpPr>
          <p:nvPr>
            <p:ph idx="1"/>
          </p:nvPr>
        </p:nvSpPr>
        <p:spPr>
          <a:xfrm>
            <a:off x="428625" y="928709"/>
            <a:ext cx="8001000" cy="5643563"/>
          </a:xfrm>
        </p:spPr>
        <p:txBody>
          <a:bodyPr/>
          <a:lstStyle/>
          <a:p>
            <a:pPr algn="just" eaLnBrk="1" hangingPunct="1"/>
            <a:r>
              <a:rPr lang="en-IN" sz="2400" dirty="0" err="1" smtClean="0"/>
              <a:t>printf</a:t>
            </a:r>
            <a:r>
              <a:rPr lang="en-IN" sz="2400" dirty="0" smtClean="0"/>
              <a:t> — Output a formatted string ,print returns a value. It always returns 1.</a:t>
            </a:r>
          </a:p>
          <a:p>
            <a:pPr algn="just" eaLnBrk="1" hangingPunct="1"/>
            <a:r>
              <a:rPr lang="en-IN" sz="2400" dirty="0" smtClean="0">
                <a:solidFill>
                  <a:srgbClr val="7030A0"/>
                </a:solidFill>
              </a:rPr>
              <a:t>echo</a:t>
            </a:r>
            <a:r>
              <a:rPr lang="en-IN" sz="2400" dirty="0" smtClean="0"/>
              <a:t> - Output one or more strings</a:t>
            </a:r>
          </a:p>
          <a:p>
            <a:pPr algn="just" eaLnBrk="1" hangingPunct="1"/>
            <a:r>
              <a:rPr lang="en-IN" sz="2400" dirty="0" smtClean="0"/>
              <a:t>The </a:t>
            </a:r>
            <a:r>
              <a:rPr lang="en-IN" sz="2400" dirty="0" smtClean="0">
                <a:solidFill>
                  <a:srgbClr val="7030A0"/>
                </a:solidFill>
              </a:rPr>
              <a:t>print</a:t>
            </a:r>
            <a:r>
              <a:rPr lang="en-IN" sz="2400" dirty="0" smtClean="0"/>
              <a:t> function is slightly more dynamic than the echo function by returning a value, and the echo function is slightly (very slightly) </a:t>
            </a:r>
            <a:r>
              <a:rPr lang="en-IN" sz="2400" dirty="0" smtClean="0">
                <a:solidFill>
                  <a:srgbClr val="7030A0"/>
                </a:solidFill>
              </a:rPr>
              <a:t>faster</a:t>
            </a:r>
            <a:r>
              <a:rPr lang="en-IN" sz="2400" dirty="0" smtClean="0"/>
              <a:t>.</a:t>
            </a:r>
          </a:p>
          <a:p>
            <a:pPr algn="just" eaLnBrk="1" hangingPunct="1"/>
            <a:r>
              <a:rPr lang="en-IN" sz="2400" dirty="0" smtClean="0"/>
              <a:t> The </a:t>
            </a:r>
            <a:r>
              <a:rPr lang="en-IN" sz="2400" dirty="0" err="1" smtClean="0">
                <a:solidFill>
                  <a:srgbClr val="7030A0"/>
                </a:solidFill>
              </a:rPr>
              <a:t>printf</a:t>
            </a:r>
            <a:r>
              <a:rPr lang="en-IN" sz="2400" dirty="0" smtClean="0"/>
              <a:t> function inserts dynamic variables wherever you want with special delimiters, such as %s, or %d. </a:t>
            </a:r>
          </a:p>
          <a:p>
            <a:pPr lvl="1" algn="just" eaLnBrk="1" hangingPunct="1"/>
            <a:r>
              <a:rPr lang="en-IN" sz="2400" dirty="0" smtClean="0"/>
              <a:t>For example,</a:t>
            </a:r>
          </a:p>
          <a:p>
            <a:pPr lvl="2" algn="just" eaLnBrk="1" hangingPunct="1"/>
            <a:r>
              <a:rPr lang="en-IN" dirty="0" smtClean="0"/>
              <a:t> </a:t>
            </a:r>
            <a:r>
              <a:rPr lang="en-IN" dirty="0" err="1" smtClean="0"/>
              <a:t>printf</a:t>
            </a:r>
            <a:r>
              <a:rPr lang="en-IN" dirty="0" smtClean="0"/>
              <a:t>('There is a difference between %s and %s', 'good', 'evil') </a:t>
            </a:r>
          </a:p>
          <a:p>
            <a:pPr lvl="2" algn="just" eaLnBrk="1" hangingPunct="1"/>
            <a:r>
              <a:rPr lang="en-IN" dirty="0" smtClean="0"/>
              <a:t>would return 'There is a difference between good and evil'.</a:t>
            </a:r>
          </a:p>
        </p:txBody>
      </p:sp>
      <p:sp>
        <p:nvSpPr>
          <p:cNvPr id="348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8E75F0A-CA1D-4EC0-BD5F-4F71C601BC07}" type="slidenum">
              <a:rPr lang="en-US"/>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Constant</a:t>
            </a:r>
            <a:endParaRPr lang="en-IN" dirty="0"/>
          </a:p>
        </p:txBody>
      </p:sp>
      <p:sp>
        <p:nvSpPr>
          <p:cNvPr id="3" name="Content Placeholder 2"/>
          <p:cNvSpPr>
            <a:spLocks noGrp="1"/>
          </p:cNvSpPr>
          <p:nvPr>
            <p:ph idx="1"/>
          </p:nvPr>
        </p:nvSpPr>
        <p:spPr/>
        <p:txBody>
          <a:bodyPr/>
          <a:lstStyle/>
          <a:p>
            <a:pPr algn="just"/>
            <a:r>
              <a:rPr lang="en-IN" dirty="0" smtClean="0"/>
              <a:t>Constants are like variables except that once they are defined they cannot be changed or undefined.</a:t>
            </a:r>
          </a:p>
          <a:p>
            <a:pPr algn="just"/>
            <a:r>
              <a:rPr lang="en-IN" dirty="0" smtClean="0"/>
              <a:t>A constant is an identifier (name) for a simple value. The value cannot be changed during the script.</a:t>
            </a:r>
          </a:p>
          <a:p>
            <a:pPr lvl="1" algn="just"/>
            <a:r>
              <a:rPr lang="en-IN" dirty="0" smtClean="0"/>
              <a:t>A valid constant name starts with a letter or underscore (no $ sign before the constant name).</a:t>
            </a:r>
          </a:p>
          <a:p>
            <a:pPr lvl="1" algn="just"/>
            <a:r>
              <a:rPr lang="en-IN" b="1" dirty="0" smtClean="0"/>
              <a:t>Note:</a:t>
            </a:r>
            <a:r>
              <a:rPr lang="en-IN" dirty="0" smtClean="0"/>
              <a:t> Unlike variables, constants are automatically global across the entire script.</a:t>
            </a:r>
          </a:p>
          <a:p>
            <a:r>
              <a:rPr lang="en-IN" dirty="0" smtClean="0"/>
              <a:t>To create a constant, use the define() function.</a:t>
            </a:r>
          </a:p>
          <a:p>
            <a:pPr lvl="1"/>
            <a:r>
              <a:rPr lang="en-IN" dirty="0" smtClean="0"/>
              <a:t>define(</a:t>
            </a:r>
            <a:r>
              <a:rPr lang="en-IN" i="1" dirty="0" smtClean="0"/>
              <a:t>name</a:t>
            </a:r>
            <a:r>
              <a:rPr lang="en-IN" dirty="0" smtClean="0"/>
              <a:t>, </a:t>
            </a:r>
            <a:r>
              <a:rPr lang="en-IN" i="1" dirty="0" smtClean="0"/>
              <a:t>value</a:t>
            </a:r>
            <a:r>
              <a:rPr lang="en-IN" dirty="0" smtClean="0"/>
              <a:t>, </a:t>
            </a:r>
            <a:r>
              <a:rPr lang="en-IN" i="1" dirty="0" smtClean="0"/>
              <a:t>case-insensitive</a:t>
            </a:r>
            <a:r>
              <a:rPr lang="en-IN" dirty="0" smtClean="0"/>
              <a:t>)</a:t>
            </a:r>
          </a:p>
          <a:p>
            <a:pPr algn="just"/>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Assignment Operators</a:t>
            </a:r>
          </a:p>
        </p:txBody>
      </p:sp>
      <p:sp>
        <p:nvSpPr>
          <p:cNvPr id="39939" name="Rectangle 3"/>
          <p:cNvSpPr>
            <a:spLocks noGrp="1" noChangeArrowheads="1"/>
          </p:cNvSpPr>
          <p:nvPr>
            <p:ph idx="1"/>
          </p:nvPr>
        </p:nvSpPr>
        <p:spPr/>
        <p:txBody>
          <a:bodyPr/>
          <a:lstStyle/>
          <a:p>
            <a:pPr eaLnBrk="1" hangingPunct="1"/>
            <a:r>
              <a:rPr lang="en-US" smtClean="0"/>
              <a:t>The assignment operators used in C/C++/Java are supported in PHP</a:t>
            </a:r>
          </a:p>
          <a:p>
            <a:pPr eaLnBrk="1" hangingPunct="1"/>
            <a:r>
              <a:rPr lang="en-US" smtClean="0"/>
              <a:t>Some compound assignment operators are</a:t>
            </a:r>
            <a:r>
              <a:rPr lang="en-US" b="1" smtClean="0"/>
              <a:t> += </a:t>
            </a:r>
            <a:r>
              <a:rPr lang="en-US" smtClean="0"/>
              <a:t>and </a:t>
            </a:r>
            <a:r>
              <a:rPr lang="en-US" b="1" smtClean="0"/>
              <a:t>/=</a:t>
            </a:r>
          </a:p>
        </p:txBody>
      </p:sp>
      <p:sp>
        <p:nvSpPr>
          <p:cNvPr id="358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4427F25-D25E-465B-BBD8-B451D54FBA02}"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IN" smtClean="0"/>
              <a:t>Introduction</a:t>
            </a:r>
            <a:endParaRPr lang="en-IN"/>
          </a:p>
        </p:txBody>
      </p:sp>
      <p:sp>
        <p:nvSpPr>
          <p:cNvPr id="3" name="Content Placeholder 2"/>
          <p:cNvSpPr>
            <a:spLocks noGrp="1"/>
          </p:cNvSpPr>
          <p:nvPr>
            <p:ph idx="1"/>
          </p:nvPr>
        </p:nvSpPr>
        <p:spPr>
          <a:xfrm>
            <a:off x="457200" y="1017588"/>
            <a:ext cx="8229600" cy="5268912"/>
          </a:xfrm>
        </p:spPr>
        <p:txBody>
          <a:bodyPr/>
          <a:lstStyle/>
          <a:p>
            <a:pPr algn="just" eaLnBrk="1" hangingPunct="1"/>
            <a:r>
              <a:rPr lang="en-IN" smtClean="0"/>
              <a:t>PHP is a server scripting language, and a powerful tool for making dynamic and interactive Web pages.</a:t>
            </a:r>
          </a:p>
          <a:p>
            <a:pPr algn="just" eaLnBrk="1" hangingPunct="1"/>
            <a:r>
              <a:rPr lang="en-IN" smtClean="0"/>
              <a:t>PHP is a widely-used, free, and efficient alternative to competitors such as </a:t>
            </a:r>
            <a:r>
              <a:rPr lang="en-IN" smtClean="0">
                <a:solidFill>
                  <a:srgbClr val="002060"/>
                </a:solidFill>
              </a:rPr>
              <a:t>Microsoft's ASP</a:t>
            </a:r>
            <a:r>
              <a:rPr lang="en-IN" smtClean="0"/>
              <a:t>.</a:t>
            </a:r>
          </a:p>
          <a:p>
            <a:pPr algn="just" eaLnBrk="1" hangingPunct="1"/>
            <a:r>
              <a:rPr lang="en-IN" smtClean="0"/>
              <a:t>PHP is a programming language that can do all sorts of things: </a:t>
            </a:r>
          </a:p>
          <a:p>
            <a:pPr lvl="1" algn="just" eaLnBrk="1" hangingPunct="1"/>
            <a:r>
              <a:rPr lang="en-IN" smtClean="0"/>
              <a:t>evaluate form data sent from a browser</a:t>
            </a:r>
          </a:p>
          <a:p>
            <a:pPr lvl="1" algn="just" eaLnBrk="1" hangingPunct="1"/>
            <a:r>
              <a:rPr lang="en-IN" smtClean="0"/>
              <a:t>build custom web content to serve the browser</a:t>
            </a:r>
          </a:p>
          <a:p>
            <a:pPr lvl="1" algn="just" eaLnBrk="1" hangingPunct="1"/>
            <a:r>
              <a:rPr lang="en-IN" smtClean="0"/>
              <a:t>talk to a database</a:t>
            </a:r>
          </a:p>
          <a:p>
            <a:pPr lvl="1" algn="just" eaLnBrk="1" hangingPunct="1"/>
            <a:r>
              <a:rPr lang="en-IN" smtClean="0"/>
              <a:t>even send and receive cookies </a:t>
            </a:r>
          </a:p>
        </p:txBody>
      </p:sp>
      <p:sp>
        <p:nvSpPr>
          <p:cNvPr id="4" name="Slide Number Placeholder 3"/>
          <p:cNvSpPr>
            <a:spLocks noGrp="1"/>
          </p:cNvSpPr>
          <p:nvPr>
            <p:ph type="sldNum" sz="quarter" idx="12"/>
          </p:nvPr>
        </p:nvSpPr>
        <p:spPr/>
        <p:txBody>
          <a:bodyPr/>
          <a:lstStyle/>
          <a:p>
            <a:pPr>
              <a:defRPr/>
            </a:pPr>
            <a:fld id="{98BD135A-8FFA-4C19-9EF0-7F4D0F6D6648}" type="slidenum">
              <a:rPr lang="en-US" smtClean="0"/>
              <a:pPr>
                <a:defRPr/>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96925"/>
          </a:xfrm>
        </p:spPr>
        <p:txBody>
          <a:bodyPr/>
          <a:lstStyle/>
          <a:p>
            <a:pPr eaLnBrk="1" fontAlgn="auto" hangingPunct="1">
              <a:spcAft>
                <a:spcPts val="0"/>
              </a:spcAft>
              <a:defRPr/>
            </a:pPr>
            <a:r>
              <a:rPr lang="en-US" sz="3200" smtClean="0">
                <a:solidFill>
                  <a:schemeClr val="accent6">
                    <a:lumMod val="50000"/>
                  </a:schemeClr>
                </a:solidFill>
              </a:rPr>
              <a:t>Relational Operators</a:t>
            </a:r>
          </a:p>
        </p:txBody>
      </p:sp>
      <p:sp>
        <p:nvSpPr>
          <p:cNvPr id="161795" name="Rectangle 3"/>
          <p:cNvSpPr>
            <a:spLocks noGrp="1" noChangeArrowheads="1"/>
          </p:cNvSpPr>
          <p:nvPr>
            <p:ph idx="1"/>
          </p:nvPr>
        </p:nvSpPr>
        <p:spPr>
          <a:xfrm>
            <a:off x="357188" y="1189058"/>
            <a:ext cx="8572500" cy="5240338"/>
          </a:xfrm>
        </p:spPr>
        <p:txBody>
          <a:bodyPr/>
          <a:lstStyle/>
          <a:p>
            <a:pPr eaLnBrk="1" hangingPunct="1"/>
            <a:r>
              <a:rPr lang="en-US" dirty="0" smtClean="0"/>
              <a:t>PHP has the usual comparison operators: </a:t>
            </a:r>
          </a:p>
          <a:p>
            <a:pPr lvl="1" eaLnBrk="1" hangingPunct="1"/>
            <a:r>
              <a:rPr lang="en-US" b="1" dirty="0" smtClean="0"/>
              <a:t>&gt;, &lt;, &lt;=, &gt;=, ==</a:t>
            </a:r>
            <a:r>
              <a:rPr lang="en-US" dirty="0" smtClean="0"/>
              <a:t> and </a:t>
            </a:r>
            <a:r>
              <a:rPr lang="en-US" b="1" dirty="0" smtClean="0"/>
              <a:t>!=</a:t>
            </a:r>
          </a:p>
          <a:p>
            <a:pPr eaLnBrk="1" hangingPunct="1"/>
            <a:r>
              <a:rPr lang="en-US" dirty="0" smtClean="0"/>
              <a:t>PHP also has the identity operator </a:t>
            </a:r>
            <a:r>
              <a:rPr lang="en-US" b="1" dirty="0" smtClean="0"/>
              <a:t>===</a:t>
            </a:r>
          </a:p>
          <a:p>
            <a:pPr lvl="1" eaLnBrk="1" hangingPunct="1"/>
            <a:r>
              <a:rPr lang="en-US" dirty="0" smtClean="0"/>
              <a:t>Results TRUE if both operands are same type and has same value. Its opposite is</a:t>
            </a:r>
            <a:r>
              <a:rPr lang="en-US" b="1" dirty="0" smtClean="0"/>
              <a:t> !==</a:t>
            </a:r>
          </a:p>
          <a:p>
            <a:pPr eaLnBrk="1" hangingPunct="1"/>
            <a:endParaRPr lang="en-US" dirty="0" smtClean="0"/>
          </a:p>
        </p:txBody>
      </p:sp>
      <p:sp>
        <p:nvSpPr>
          <p:cNvPr id="368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30BB3F0-E583-49F8-A6BC-9EC82A55E5F8}" type="slidenum">
              <a:rPr lang="en-US"/>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2" dur="500"/>
                                        <p:tgtEl>
                                          <p:spTgt spid="161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22" dur="5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Boolean Operators</a:t>
            </a:r>
          </a:p>
        </p:txBody>
      </p:sp>
      <p:sp>
        <p:nvSpPr>
          <p:cNvPr id="162819" name="Rectangle 3"/>
          <p:cNvSpPr>
            <a:spLocks noGrp="1" noChangeArrowheads="1"/>
          </p:cNvSpPr>
          <p:nvPr>
            <p:ph idx="1"/>
          </p:nvPr>
        </p:nvSpPr>
        <p:spPr/>
        <p:txBody>
          <a:bodyPr/>
          <a:lstStyle/>
          <a:p>
            <a:pPr eaLnBrk="1" hangingPunct="1"/>
            <a:r>
              <a:rPr lang="en-US" smtClean="0"/>
              <a:t>PHP supports </a:t>
            </a:r>
            <a:r>
              <a:rPr lang="en-US" b="1" smtClean="0"/>
              <a:t>&amp;&amp;</a:t>
            </a:r>
            <a:r>
              <a:rPr lang="en-US" smtClean="0"/>
              <a:t>, </a:t>
            </a:r>
            <a:r>
              <a:rPr lang="en-US" b="1" smtClean="0"/>
              <a:t>|| </a:t>
            </a:r>
            <a:r>
              <a:rPr lang="en-US" smtClean="0"/>
              <a:t>and </a:t>
            </a:r>
            <a:r>
              <a:rPr lang="en-US" b="1" smtClean="0"/>
              <a:t>!</a:t>
            </a:r>
            <a:r>
              <a:rPr lang="en-US" smtClean="0"/>
              <a:t>  as in C/C++/Java</a:t>
            </a:r>
          </a:p>
          <a:p>
            <a:pPr eaLnBrk="1" hangingPunct="1"/>
            <a:r>
              <a:rPr lang="en-US" smtClean="0"/>
              <a:t>The lower precedence version </a:t>
            </a:r>
            <a:r>
              <a:rPr lang="en-US" smtClean="0">
                <a:latin typeface="Courier New" pitchFamily="49" charset="0"/>
              </a:rPr>
              <a:t>and</a:t>
            </a:r>
            <a:r>
              <a:rPr lang="en-US" smtClean="0"/>
              <a:t> and </a:t>
            </a:r>
            <a:r>
              <a:rPr lang="en-US" smtClean="0">
                <a:latin typeface="Courier New" pitchFamily="49" charset="0"/>
              </a:rPr>
              <a:t>or</a:t>
            </a:r>
            <a:r>
              <a:rPr lang="en-US" smtClean="0"/>
              <a:t> are provided</a:t>
            </a:r>
          </a:p>
          <a:p>
            <a:pPr eaLnBrk="1" hangingPunct="1"/>
            <a:r>
              <a:rPr lang="en-US" smtClean="0"/>
              <a:t>The </a:t>
            </a:r>
            <a:r>
              <a:rPr lang="en-US" smtClean="0">
                <a:latin typeface="Courier New" pitchFamily="49" charset="0"/>
              </a:rPr>
              <a:t>xor</a:t>
            </a:r>
            <a:r>
              <a:rPr lang="en-US" smtClean="0"/>
              <a:t> operator is also provided</a:t>
            </a:r>
          </a:p>
        </p:txBody>
      </p:sp>
      <p:sp>
        <p:nvSpPr>
          <p:cNvPr id="378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C8F649F-C15F-452F-BD7A-7515339AE014}" type="slidenum">
              <a:rPr lang="en-US"/>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linds(horizontal)">
                                      <p:cBhvr>
                                        <p:cTn id="7" dur="500"/>
                                        <p:tgtEl>
                                          <p:spTgt spid="1628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10" dur="500"/>
                                        <p:tgtEl>
                                          <p:spTgt spid="1628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13" dur="500"/>
                                        <p:tgtEl>
                                          <p:spTgt spid="162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Selection Statements</a:t>
            </a:r>
          </a:p>
        </p:txBody>
      </p:sp>
      <p:sp>
        <p:nvSpPr>
          <p:cNvPr id="163843" name="Rectangle 3"/>
          <p:cNvSpPr>
            <a:spLocks noGrp="1" noChangeArrowheads="1"/>
          </p:cNvSpPr>
          <p:nvPr>
            <p:ph idx="1"/>
          </p:nvPr>
        </p:nvSpPr>
        <p:spPr/>
        <p:txBody>
          <a:bodyPr/>
          <a:lstStyle/>
          <a:p>
            <a:pPr eaLnBrk="1" hangingPunct="1"/>
            <a:r>
              <a:rPr lang="en-US" smtClean="0"/>
              <a:t>PHP’s </a:t>
            </a:r>
            <a:r>
              <a:rPr lang="en-US" b="1" smtClean="0"/>
              <a:t>if statement </a:t>
            </a:r>
            <a:r>
              <a:rPr lang="en-US" smtClean="0"/>
              <a:t>is similar to C</a:t>
            </a:r>
          </a:p>
          <a:p>
            <a:pPr eaLnBrk="1" hangingPunct="1"/>
            <a:r>
              <a:rPr lang="en-US" smtClean="0"/>
              <a:t>The only difference is the elseif</a:t>
            </a:r>
          </a:p>
          <a:p>
            <a:pPr eaLnBrk="1" hangingPunct="1"/>
            <a:r>
              <a:rPr lang="en-US" smtClean="0"/>
              <a:t>The </a:t>
            </a:r>
            <a:r>
              <a:rPr lang="en-US" b="1" smtClean="0"/>
              <a:t>switch statement </a:t>
            </a:r>
            <a:r>
              <a:rPr lang="en-US" smtClean="0"/>
              <a:t>is provided with syntax and semantics similar to C/C++/Java</a:t>
            </a:r>
          </a:p>
          <a:p>
            <a:pPr lvl="1" eaLnBrk="1" hangingPunct="1"/>
            <a:r>
              <a:rPr lang="en-US" smtClean="0"/>
              <a:t>The case expressions are coerced before comparing with the control expression</a:t>
            </a:r>
          </a:p>
          <a:p>
            <a:pPr lvl="1" eaLnBrk="1" hangingPunct="1"/>
            <a:r>
              <a:rPr lang="en-US" b="1" smtClean="0">
                <a:latin typeface="Courier New" pitchFamily="49" charset="0"/>
              </a:rPr>
              <a:t>break</a:t>
            </a:r>
            <a:r>
              <a:rPr lang="en-US" smtClean="0">
                <a:latin typeface="Courier New" pitchFamily="49" charset="0"/>
              </a:rPr>
              <a:t> </a:t>
            </a:r>
            <a:r>
              <a:rPr lang="en-US" smtClean="0"/>
              <a:t>is necessary to prevent execution from flowing from one case to the next</a:t>
            </a:r>
          </a:p>
        </p:txBody>
      </p:sp>
      <p:sp>
        <p:nvSpPr>
          <p:cNvPr id="389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4F1C693-D7C9-4A85-BE8F-34E148ADFB6E}" type="slidenum">
              <a:rPr lang="en-US"/>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7" dur="500"/>
                                        <p:tgtEl>
                                          <p:spTgt spid="163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10" dur="500"/>
                                        <p:tgtEl>
                                          <p:spTgt spid="16384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3" dur="500"/>
                                        <p:tgtEl>
                                          <p:spTgt spid="1638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6" dur="500"/>
                                        <p:tgtEl>
                                          <p:spTgt spid="16384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19" dur="500"/>
                                        <p:tgtEl>
                                          <p:spTgt spid="16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E0ABE10-60F6-4EDE-9FF8-1EAA67CCB580}" type="slidenum">
              <a:rPr lang="en-US"/>
              <a:pPr>
                <a:defRPr/>
              </a:pPr>
              <a:t>43</a:t>
            </a:fld>
            <a:endParaRPr lang="en-US"/>
          </a:p>
        </p:txBody>
      </p:sp>
      <p:pic>
        <p:nvPicPr>
          <p:cNvPr id="71683" name="Picture 3"/>
          <p:cNvPicPr>
            <a:picLocks noChangeAspect="1" noChangeArrowheads="1"/>
          </p:cNvPicPr>
          <p:nvPr/>
        </p:nvPicPr>
        <p:blipFill>
          <a:blip r:embed="rId2"/>
          <a:srcRect/>
          <a:stretch>
            <a:fillRect/>
          </a:stretch>
        </p:blipFill>
        <p:spPr bwMode="auto">
          <a:xfrm>
            <a:off x="714375" y="928688"/>
            <a:ext cx="6370638" cy="1928812"/>
          </a:xfrm>
          <a:prstGeom prst="rect">
            <a:avLst/>
          </a:prstGeom>
          <a:noFill/>
          <a:ln w="9525">
            <a:noFill/>
            <a:miter lim="800000"/>
            <a:headEnd/>
            <a:tailEnd/>
          </a:ln>
        </p:spPr>
      </p:pic>
      <p:sp>
        <p:nvSpPr>
          <p:cNvPr id="8" name="TextBox 7"/>
          <p:cNvSpPr txBox="1">
            <a:spLocks noChangeArrowheads="1"/>
          </p:cNvSpPr>
          <p:nvPr/>
        </p:nvSpPr>
        <p:spPr bwMode="auto">
          <a:xfrm>
            <a:off x="642938" y="500063"/>
            <a:ext cx="1500187" cy="369887"/>
          </a:xfrm>
          <a:prstGeom prst="rect">
            <a:avLst/>
          </a:prstGeom>
          <a:noFill/>
          <a:ln w="9525">
            <a:noFill/>
            <a:miter lim="800000"/>
            <a:headEnd/>
            <a:tailEnd/>
          </a:ln>
        </p:spPr>
        <p:txBody>
          <a:bodyPr>
            <a:spAutoFit/>
          </a:bodyPr>
          <a:lstStyle/>
          <a:p>
            <a:r>
              <a:rPr lang="en-US" b="1"/>
              <a:t>If Statement</a:t>
            </a:r>
            <a:endParaRPr lang="en-IN" b="1"/>
          </a:p>
        </p:txBody>
      </p:sp>
      <p:pic>
        <p:nvPicPr>
          <p:cNvPr id="71684" name="Picture 4"/>
          <p:cNvPicPr>
            <a:picLocks noChangeAspect="1" noChangeArrowheads="1"/>
          </p:cNvPicPr>
          <p:nvPr/>
        </p:nvPicPr>
        <p:blipFill>
          <a:blip r:embed="rId3"/>
          <a:srcRect/>
          <a:stretch>
            <a:fillRect/>
          </a:stretch>
        </p:blipFill>
        <p:spPr bwMode="auto">
          <a:xfrm>
            <a:off x="571500" y="3286125"/>
            <a:ext cx="7643813" cy="3554413"/>
          </a:xfrm>
          <a:prstGeom prst="rect">
            <a:avLst/>
          </a:prstGeom>
          <a:noFill/>
          <a:ln w="9525">
            <a:noFill/>
            <a:miter lim="800000"/>
            <a:headEnd/>
            <a:tailEnd/>
          </a:ln>
        </p:spPr>
      </p:pic>
      <p:sp>
        <p:nvSpPr>
          <p:cNvPr id="10" name="TextBox 9"/>
          <p:cNvSpPr txBox="1">
            <a:spLocks noChangeArrowheads="1"/>
          </p:cNvSpPr>
          <p:nvPr/>
        </p:nvSpPr>
        <p:spPr bwMode="auto">
          <a:xfrm>
            <a:off x="571500" y="2928938"/>
            <a:ext cx="2428875" cy="369887"/>
          </a:xfrm>
          <a:prstGeom prst="rect">
            <a:avLst/>
          </a:prstGeom>
          <a:noFill/>
          <a:ln w="9525">
            <a:noFill/>
            <a:miter lim="800000"/>
            <a:headEnd/>
            <a:tailEnd/>
          </a:ln>
        </p:spPr>
        <p:txBody>
          <a:bodyPr>
            <a:spAutoFit/>
          </a:bodyPr>
          <a:lstStyle/>
          <a:p>
            <a:r>
              <a:rPr lang="en-US" b="1"/>
              <a:t>Switch Statement</a:t>
            </a:r>
            <a:endParaRPr lang="en-I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1683"/>
                                        </p:tgtEl>
                                        <p:attrNameLst>
                                          <p:attrName>style.visibility</p:attrName>
                                        </p:attrNameLst>
                                      </p:cBhvr>
                                      <p:to>
                                        <p:strVal val="visible"/>
                                      </p:to>
                                    </p:set>
                                    <p:animEffect transition="in" filter="blinds(horizontal)">
                                      <p:cBhvr>
                                        <p:cTn id="10" dur="500"/>
                                        <p:tgtEl>
                                          <p:spTgt spid="7168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71684"/>
                                        </p:tgtEl>
                                        <p:attrNameLst>
                                          <p:attrName>style.visibility</p:attrName>
                                        </p:attrNameLst>
                                      </p:cBhvr>
                                      <p:to>
                                        <p:strVal val="visible"/>
                                      </p:to>
                                    </p:set>
                                    <p:animEffect transition="in" filter="blinds(horizontal)">
                                      <p:cBhvr>
                                        <p:cTn id="18"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Loop Statements</a:t>
            </a:r>
          </a:p>
        </p:txBody>
      </p:sp>
      <p:sp>
        <p:nvSpPr>
          <p:cNvPr id="39939" name="Rectangle 3"/>
          <p:cNvSpPr>
            <a:spLocks noGrp="1" noChangeArrowheads="1"/>
          </p:cNvSpPr>
          <p:nvPr>
            <p:ph idx="1"/>
          </p:nvPr>
        </p:nvSpPr>
        <p:spPr>
          <a:xfrm>
            <a:off x="142875" y="1214438"/>
            <a:ext cx="8929688" cy="5643562"/>
          </a:xfrm>
        </p:spPr>
        <p:txBody>
          <a:bodyPr/>
          <a:lstStyle/>
          <a:p>
            <a:pPr algn="just" eaLnBrk="1" hangingPunct="1"/>
            <a:r>
              <a:rPr lang="en-US" smtClean="0"/>
              <a:t>PHP provides the while and for and do-while as in JavaScript</a:t>
            </a:r>
          </a:p>
          <a:p>
            <a:pPr algn="just" eaLnBrk="1" hangingPunct="1"/>
            <a:r>
              <a:rPr lang="en-US" smtClean="0"/>
              <a:t>The for loop is illustrated in the example </a:t>
            </a:r>
            <a:r>
              <a:rPr lang="en-US" b="1" smtClean="0">
                <a:latin typeface="Courier New" pitchFamily="49" charset="0"/>
              </a:rPr>
              <a:t>powers.php</a:t>
            </a:r>
          </a:p>
          <a:p>
            <a:pPr lvl="1" algn="just" eaLnBrk="1" hangingPunct="1"/>
            <a:r>
              <a:rPr lang="en-US" smtClean="0"/>
              <a:t>This example also illustrates a number of mathematical functions available in PHP.</a:t>
            </a:r>
          </a:p>
          <a:p>
            <a:pPr lvl="1" algn="just" eaLnBrk="1" hangingPunct="1"/>
            <a:r>
              <a:rPr lang="en-US" smtClean="0"/>
              <a:t>Following example computes sum of positive number up to 100</a:t>
            </a:r>
          </a:p>
        </p:txBody>
      </p:sp>
      <p:sp>
        <p:nvSpPr>
          <p:cNvPr id="409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12CAA41-91D5-410A-9A46-9DCFE0C6BEE7}" type="slidenum">
              <a:rPr lang="en-US"/>
              <a:pPr>
                <a:defRPr/>
              </a:pPr>
              <a:t>44</a:t>
            </a:fld>
            <a:endParaRPr lang="en-US"/>
          </a:p>
        </p:txBody>
      </p:sp>
      <p:pic>
        <p:nvPicPr>
          <p:cNvPr id="39941" name="Picture 5"/>
          <p:cNvPicPr>
            <a:picLocks noChangeAspect="1" noChangeArrowheads="1"/>
          </p:cNvPicPr>
          <p:nvPr/>
        </p:nvPicPr>
        <p:blipFill>
          <a:blip r:embed="rId2"/>
          <a:srcRect/>
          <a:stretch>
            <a:fillRect/>
          </a:stretch>
        </p:blipFill>
        <p:spPr bwMode="auto">
          <a:xfrm>
            <a:off x="214313" y="4357688"/>
            <a:ext cx="3476625" cy="1785937"/>
          </a:xfrm>
          <a:prstGeom prst="rect">
            <a:avLst/>
          </a:prstGeom>
          <a:noFill/>
          <a:ln w="9525">
            <a:noFill/>
            <a:miter lim="800000"/>
            <a:headEnd/>
            <a:tailEnd/>
          </a:ln>
        </p:spPr>
      </p:pic>
      <p:pic>
        <p:nvPicPr>
          <p:cNvPr id="39942" name="Picture 6"/>
          <p:cNvPicPr>
            <a:picLocks noChangeAspect="1" noChangeArrowheads="1"/>
          </p:cNvPicPr>
          <p:nvPr/>
        </p:nvPicPr>
        <p:blipFill>
          <a:blip r:embed="rId3"/>
          <a:srcRect/>
          <a:stretch>
            <a:fillRect/>
          </a:stretch>
        </p:blipFill>
        <p:spPr bwMode="auto">
          <a:xfrm>
            <a:off x="3786188" y="3571875"/>
            <a:ext cx="1500187" cy="331788"/>
          </a:xfrm>
          <a:prstGeom prst="rect">
            <a:avLst/>
          </a:prstGeom>
          <a:noFill/>
          <a:ln w="9525">
            <a:noFill/>
            <a:miter lim="800000"/>
            <a:headEnd/>
            <a:tailEnd/>
          </a:ln>
        </p:spPr>
      </p:pic>
      <p:pic>
        <p:nvPicPr>
          <p:cNvPr id="39943" name="Picture 7"/>
          <p:cNvPicPr>
            <a:picLocks noChangeAspect="1" noChangeArrowheads="1"/>
          </p:cNvPicPr>
          <p:nvPr/>
        </p:nvPicPr>
        <p:blipFill>
          <a:blip r:embed="rId4"/>
          <a:srcRect/>
          <a:stretch>
            <a:fillRect/>
          </a:stretch>
        </p:blipFill>
        <p:spPr bwMode="auto">
          <a:xfrm>
            <a:off x="3794125" y="3929063"/>
            <a:ext cx="5064125" cy="2786062"/>
          </a:xfrm>
          <a:prstGeom prst="rect">
            <a:avLst/>
          </a:prstGeom>
          <a:noFill/>
          <a:ln w="9525">
            <a:noFill/>
            <a:miter lim="800000"/>
            <a:headEnd/>
            <a:tailEnd/>
          </a:ln>
        </p:spPr>
      </p:pic>
      <p:cxnSp>
        <p:nvCxnSpPr>
          <p:cNvPr id="9" name="Straight Connector 8"/>
          <p:cNvCxnSpPr/>
          <p:nvPr/>
        </p:nvCxnSpPr>
        <p:spPr>
          <a:xfrm rot="5400000">
            <a:off x="2001044" y="5142706"/>
            <a:ext cx="34290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39945" name="TextBox 10"/>
          <p:cNvSpPr txBox="1">
            <a:spLocks noChangeArrowheads="1"/>
          </p:cNvSpPr>
          <p:nvPr/>
        </p:nvSpPr>
        <p:spPr bwMode="auto">
          <a:xfrm>
            <a:off x="642938" y="3916363"/>
            <a:ext cx="1928812" cy="369887"/>
          </a:xfrm>
          <a:prstGeom prst="rect">
            <a:avLst/>
          </a:prstGeom>
          <a:noFill/>
          <a:ln w="9525">
            <a:noFill/>
            <a:miter lim="800000"/>
            <a:headEnd/>
            <a:tailEnd/>
          </a:ln>
        </p:spPr>
        <p:txBody>
          <a:bodyPr>
            <a:spAutoFit/>
          </a:bodyPr>
          <a:lstStyle/>
          <a:p>
            <a:r>
              <a:rPr lang="en-US" b="1"/>
              <a:t>Factorial of $n</a:t>
            </a:r>
            <a:endParaRPr lang="en-I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5" dur="500"/>
                                        <p:tgtEl>
                                          <p:spTgt spid="399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8" dur="500"/>
                                        <p:tgtEl>
                                          <p:spTgt spid="3993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9945"/>
                                        </p:tgtEl>
                                        <p:attrNameLst>
                                          <p:attrName>style.visibility</p:attrName>
                                        </p:attrNameLst>
                                      </p:cBhvr>
                                      <p:to>
                                        <p:strVal val="visible"/>
                                      </p:to>
                                    </p:set>
                                    <p:animEffect transition="in" filter="blinds(horizontal)">
                                      <p:cBhvr>
                                        <p:cTn id="23" dur="500"/>
                                        <p:tgtEl>
                                          <p:spTgt spid="399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941"/>
                                        </p:tgtEl>
                                        <p:attrNameLst>
                                          <p:attrName>style.visibility</p:attrName>
                                        </p:attrNameLst>
                                      </p:cBhvr>
                                      <p:to>
                                        <p:strVal val="visible"/>
                                      </p:to>
                                    </p:set>
                                    <p:animEffect transition="in" filter="blinds(horizontal)">
                                      <p:cBhvr>
                                        <p:cTn id="28" dur="500"/>
                                        <p:tgtEl>
                                          <p:spTgt spid="3994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942"/>
                                        </p:tgtEl>
                                        <p:attrNameLst>
                                          <p:attrName>style.visibility</p:attrName>
                                        </p:attrNameLst>
                                      </p:cBhvr>
                                      <p:to>
                                        <p:strVal val="visible"/>
                                      </p:to>
                                    </p:set>
                                    <p:animEffect transition="in" filter="blinds(horizontal)">
                                      <p:cBhvr>
                                        <p:cTn id="38" dur="500"/>
                                        <p:tgtEl>
                                          <p:spTgt spid="3994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9943"/>
                                        </p:tgtEl>
                                        <p:attrNameLst>
                                          <p:attrName>style.visibility</p:attrName>
                                        </p:attrNameLst>
                                      </p:cBhvr>
                                      <p:to>
                                        <p:strVal val="visible"/>
                                      </p:to>
                                    </p:set>
                                    <p:animEffect transition="in" filter="blinds(horizontal)">
                                      <p:cBhvr>
                                        <p:cTn id="43"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rtlCol="0">
            <a:normAutofit fontScale="77500" lnSpcReduction="20000"/>
          </a:bodyPr>
          <a:lstStyle/>
          <a:p>
            <a:pPr marL="274320" indent="-274320" eaLnBrk="1" fontAlgn="auto" hangingPunct="1">
              <a:spcAft>
                <a:spcPts val="0"/>
              </a:spcAft>
              <a:buFont typeface="Wingdings"/>
              <a:buChar char=""/>
              <a:defRPr/>
            </a:pPr>
            <a:r>
              <a:rPr lang="en-US" b="1" dirty="0" smtClean="0">
                <a:latin typeface="Courier New" pitchFamily="49" charset="0"/>
                <a:sym typeface="Wingdings" pitchFamily="2" charset="2"/>
              </a:rPr>
              <a:t>multiply.php</a:t>
            </a:r>
          </a:p>
          <a:p>
            <a:pPr marL="274320" indent="-274320" eaLnBrk="1" fontAlgn="auto" hangingPunct="1">
              <a:spcAft>
                <a:spcPts val="0"/>
              </a:spcAft>
              <a:buFont typeface="Wingdings"/>
              <a:buChar char=""/>
              <a:defRPr/>
            </a:pPr>
            <a:endParaRPr lang="en-US" b="1" dirty="0" smtClean="0">
              <a:latin typeface="Courier New" pitchFamily="49" charset="0"/>
              <a:sym typeface="Wingdings" pitchFamily="2" charset="2"/>
            </a:endParaRPr>
          </a:p>
          <a:p>
            <a:pPr marL="274320" indent="-274320" eaLnBrk="1" fontAlgn="auto" hangingPunct="1">
              <a:spcAft>
                <a:spcPts val="0"/>
              </a:spcAft>
              <a:buFont typeface="Wingdings" pitchFamily="2" charset="2"/>
              <a:buNone/>
              <a:defRPr/>
            </a:pPr>
            <a:r>
              <a:rPr lang="en-US" b="1" dirty="0" smtClean="0">
                <a:latin typeface="Courier New" pitchFamily="49" charset="0"/>
              </a:rPr>
              <a:t>&lt;?</a:t>
            </a:r>
            <a:r>
              <a:rPr lang="en-US" b="1" dirty="0" err="1" smtClean="0">
                <a:latin typeface="Courier New" pitchFamily="49" charset="0"/>
              </a:rPr>
              <a:t>php</a:t>
            </a:r>
            <a:endParaRPr lang="en-US" b="1" dirty="0" smtClean="0">
              <a:latin typeface="Courier New" pitchFamily="49" charset="0"/>
            </a:endParaRPr>
          </a:p>
          <a:p>
            <a:pPr marL="274320" indent="-274320" eaLnBrk="1" fontAlgn="auto" hangingPunct="1">
              <a:spcAft>
                <a:spcPts val="0"/>
              </a:spcAft>
              <a:buFont typeface="Wingdings" pitchFamily="2" charset="2"/>
              <a:buNone/>
              <a:defRPr/>
            </a:pPr>
            <a:r>
              <a:rPr lang="en-US" b="1" dirty="0" smtClean="0">
                <a:latin typeface="Courier New" pitchFamily="49" charset="0"/>
              </a:rPr>
              <a:t>        $a = 7;</a:t>
            </a:r>
          </a:p>
          <a:p>
            <a:pPr marL="274320" indent="-274320" eaLnBrk="1" fontAlgn="auto" hangingPunct="1">
              <a:spcAft>
                <a:spcPts val="0"/>
              </a:spcAft>
              <a:buFont typeface="Wingdings" pitchFamily="2" charset="2"/>
              <a:buNone/>
              <a:defRPr/>
            </a:pPr>
            <a:r>
              <a:rPr lang="en-US" b="1" dirty="0" smtClean="0">
                <a:latin typeface="Courier New" pitchFamily="49" charset="0"/>
              </a:rPr>
              <a:t>        $b = 7;</a:t>
            </a:r>
          </a:p>
          <a:p>
            <a:pPr marL="274320" indent="-274320" eaLnBrk="1" fontAlgn="auto" hangingPunct="1">
              <a:spcAft>
                <a:spcPts val="0"/>
              </a:spcAft>
              <a:buFont typeface="Wingdings" pitchFamily="2" charset="2"/>
              <a:buNone/>
              <a:defRPr/>
            </a:pPr>
            <a:r>
              <a:rPr lang="en-US" b="1" dirty="0" smtClean="0">
                <a:latin typeface="Courier New" pitchFamily="49" charset="0"/>
              </a:rPr>
              <a:t>        if ($a == $b) {</a:t>
            </a:r>
          </a:p>
          <a:p>
            <a:pPr marL="274320" indent="-274320" eaLnBrk="1" fontAlgn="auto" hangingPunct="1">
              <a:spcAft>
                <a:spcPts val="0"/>
              </a:spcAft>
              <a:buFont typeface="Wingdings" pitchFamily="2" charset="2"/>
              <a:buNone/>
              <a:defRPr/>
            </a:pPr>
            <a:r>
              <a:rPr lang="en-US" b="1" dirty="0" smtClean="0">
                <a:latin typeface="Courier New" pitchFamily="49" charset="0"/>
              </a:rPr>
              <a:t>           $a = 3 * $a;</a:t>
            </a:r>
          </a:p>
          <a:p>
            <a:pPr marL="274320" indent="-274320" eaLnBrk="1" fontAlgn="auto" hangingPunct="1">
              <a:spcAft>
                <a:spcPts val="0"/>
              </a:spcAft>
              <a:buFont typeface="Wingdings" pitchFamily="2" charset="2"/>
              <a:buNone/>
              <a:defRPr/>
            </a:pPr>
            <a:r>
              <a:rPr lang="en-US" b="1" dirty="0" smtClean="0">
                <a:latin typeface="Courier New" pitchFamily="49" charset="0"/>
              </a:rPr>
              <a:t>        ?&gt;</a:t>
            </a:r>
          </a:p>
          <a:p>
            <a:pPr marL="274320" indent="-274320" eaLnBrk="1" fontAlgn="auto" hangingPunct="1">
              <a:spcAft>
                <a:spcPts val="0"/>
              </a:spcAft>
              <a:buFont typeface="Wingdings" pitchFamily="2" charset="2"/>
              <a:buNone/>
              <a:defRPr/>
            </a:pPr>
            <a:r>
              <a:rPr lang="en-US" b="1" dirty="0" smtClean="0">
                <a:latin typeface="Courier New" pitchFamily="49" charset="0"/>
              </a:rPr>
              <a:t>&lt;</a:t>
            </a:r>
            <a:r>
              <a:rPr lang="en-US" b="1" dirty="0" err="1" smtClean="0">
                <a:latin typeface="Courier New" pitchFamily="49" charset="0"/>
              </a:rPr>
              <a:t>br</a:t>
            </a:r>
            <a:r>
              <a:rPr lang="en-US" b="1" dirty="0" smtClean="0">
                <a:latin typeface="Courier New" pitchFamily="49" charset="0"/>
              </a:rPr>
              <a:t> /&gt; At this point, $a and $b are equal &lt;</a:t>
            </a:r>
            <a:r>
              <a:rPr lang="en-US" b="1" dirty="0" err="1" smtClean="0">
                <a:latin typeface="Courier New" pitchFamily="49" charset="0"/>
              </a:rPr>
              <a:t>br</a:t>
            </a:r>
            <a:r>
              <a:rPr lang="en-US" b="1" dirty="0" smtClean="0">
                <a:latin typeface="Courier New" pitchFamily="49" charset="0"/>
              </a:rPr>
              <a:t> /&gt;</a:t>
            </a:r>
          </a:p>
          <a:p>
            <a:pPr marL="274320" indent="-274320" eaLnBrk="1" fontAlgn="auto" hangingPunct="1">
              <a:spcAft>
                <a:spcPts val="0"/>
              </a:spcAft>
              <a:buFont typeface="Wingdings" pitchFamily="2" charset="2"/>
              <a:buNone/>
              <a:defRPr/>
            </a:pPr>
            <a:r>
              <a:rPr lang="en-US" b="1" dirty="0" smtClean="0">
                <a:latin typeface="Courier New" pitchFamily="49" charset="0"/>
              </a:rPr>
              <a:t>So, we change $a to three times $a= </a:t>
            </a:r>
          </a:p>
          <a:p>
            <a:pPr marL="274320" indent="-274320" eaLnBrk="1" fontAlgn="auto" hangingPunct="1">
              <a:spcAft>
                <a:spcPts val="0"/>
              </a:spcAft>
              <a:buFont typeface="Wingdings" pitchFamily="2" charset="2"/>
              <a:buNone/>
              <a:defRPr/>
            </a:pPr>
            <a:r>
              <a:rPr lang="en-US" b="1" dirty="0" smtClean="0">
                <a:latin typeface="Courier New" pitchFamily="49" charset="0"/>
              </a:rPr>
              <a:t>        &lt;?</a:t>
            </a:r>
            <a:r>
              <a:rPr lang="en-US" b="1" dirty="0" err="1" smtClean="0">
                <a:latin typeface="Courier New" pitchFamily="49" charset="0"/>
              </a:rPr>
              <a:t>php</a:t>
            </a:r>
            <a:endParaRPr lang="en-US" b="1" dirty="0" smtClean="0">
              <a:latin typeface="Courier New" pitchFamily="49" charset="0"/>
            </a:endParaRPr>
          </a:p>
          <a:p>
            <a:pPr marL="274320" indent="-274320" eaLnBrk="1" fontAlgn="auto" hangingPunct="1">
              <a:spcAft>
                <a:spcPts val="0"/>
              </a:spcAft>
              <a:buFont typeface="Wingdings" pitchFamily="2" charset="2"/>
              <a:buNone/>
              <a:defRPr/>
            </a:pPr>
            <a:r>
              <a:rPr lang="en-US" b="1" dirty="0" smtClean="0">
                <a:latin typeface="Courier New" pitchFamily="49" charset="0"/>
              </a:rPr>
              <a:t>			print $a;}</a:t>
            </a:r>
          </a:p>
          <a:p>
            <a:pPr marL="274320" indent="-274320" eaLnBrk="1" fontAlgn="auto" hangingPunct="1">
              <a:spcAft>
                <a:spcPts val="0"/>
              </a:spcAft>
              <a:buFont typeface="Wingdings" pitchFamily="2" charset="2"/>
              <a:buNone/>
              <a:defRPr/>
            </a:pPr>
            <a:r>
              <a:rPr lang="en-US" b="1" dirty="0" smtClean="0">
                <a:latin typeface="Courier New" pitchFamily="49" charset="0"/>
              </a:rPr>
              <a:t>         ?&gt;</a:t>
            </a:r>
            <a:r>
              <a:rPr lang="en-US" b="1" dirty="0" smtClean="0"/>
              <a:t>     </a:t>
            </a:r>
          </a:p>
          <a:p>
            <a:pPr marL="274320" indent="-274320" eaLnBrk="1" fontAlgn="auto" hangingPunct="1">
              <a:spcAft>
                <a:spcPts val="0"/>
              </a:spcAft>
              <a:buFont typeface="Wingdings" pitchFamily="2" charset="2"/>
              <a:buNone/>
              <a:defRPr/>
            </a:pPr>
            <a:endParaRPr lang="en-US" b="1" dirty="0" smtClean="0"/>
          </a:p>
          <a:p>
            <a:pPr marL="274320" indent="-274320" eaLnBrk="1" fontAlgn="auto" hangingPunct="1">
              <a:spcAft>
                <a:spcPts val="0"/>
              </a:spcAft>
              <a:buFont typeface="Wingdings"/>
              <a:buChar char=""/>
              <a:defRPr/>
            </a:pPr>
            <a:endParaRPr lang="en-US" b="1" dirty="0" smtClean="0"/>
          </a:p>
        </p:txBody>
      </p:sp>
      <p:sp>
        <p:nvSpPr>
          <p:cNvPr id="41987"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BA497F5-C0BB-48D6-A1EF-C210A8BA7572}"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1438"/>
            <a:ext cx="8229600" cy="582612"/>
          </a:xfrm>
        </p:spPr>
        <p:txBody>
          <a:bodyPr>
            <a:normAutofit fontScale="90000"/>
          </a:bodyPr>
          <a:lstStyle/>
          <a:p>
            <a:pPr eaLnBrk="1" fontAlgn="auto" hangingPunct="1">
              <a:spcAft>
                <a:spcPts val="0"/>
              </a:spcAft>
              <a:defRPr/>
            </a:pPr>
            <a:r>
              <a:rPr lang="en-US" smtClean="0">
                <a:solidFill>
                  <a:schemeClr val="accent6">
                    <a:lumMod val="50000"/>
                  </a:schemeClr>
                </a:solidFill>
              </a:rPr>
              <a:t>Array</a:t>
            </a:r>
          </a:p>
        </p:txBody>
      </p:sp>
      <p:sp>
        <p:nvSpPr>
          <p:cNvPr id="3" name="Content Placeholder 2"/>
          <p:cNvSpPr>
            <a:spLocks noGrp="1"/>
          </p:cNvSpPr>
          <p:nvPr>
            <p:ph idx="1"/>
          </p:nvPr>
        </p:nvSpPr>
        <p:spPr>
          <a:xfrm>
            <a:off x="457200" y="785813"/>
            <a:ext cx="8258175" cy="5715000"/>
          </a:xfrm>
        </p:spPr>
        <p:txBody>
          <a:bodyPr rtlCol="0">
            <a:normAutofit fontScale="85000" lnSpcReduction="10000"/>
          </a:bodyPr>
          <a:lstStyle/>
          <a:p>
            <a:pPr marL="274320" indent="-274320" algn="just" eaLnBrk="1" fontAlgn="auto" hangingPunct="1">
              <a:spcAft>
                <a:spcPts val="0"/>
              </a:spcAft>
              <a:buFont typeface="Wingdings"/>
              <a:buChar char=""/>
              <a:defRPr/>
            </a:pPr>
            <a:r>
              <a:rPr lang="en-US" dirty="0" smtClean="0"/>
              <a:t>Arrays in PHP combine the characteristics of </a:t>
            </a:r>
            <a:r>
              <a:rPr lang="en-US" dirty="0" smtClean="0">
                <a:solidFill>
                  <a:srgbClr val="7030A0"/>
                </a:solidFill>
              </a:rPr>
              <a:t>regular arrays</a:t>
            </a:r>
            <a:r>
              <a:rPr lang="en-US" dirty="0" smtClean="0"/>
              <a:t> and</a:t>
            </a:r>
            <a:r>
              <a:rPr lang="en-US" dirty="0" smtClean="0">
                <a:solidFill>
                  <a:srgbClr val="7030A0"/>
                </a:solidFill>
              </a:rPr>
              <a:t> hashes</a:t>
            </a:r>
          </a:p>
          <a:p>
            <a:pPr marL="640080" lvl="1" indent="-274320" algn="just" eaLnBrk="1" fontAlgn="auto" hangingPunct="1">
              <a:spcAft>
                <a:spcPts val="0"/>
              </a:spcAft>
              <a:buFont typeface="Wingdings 2"/>
              <a:buChar char=""/>
              <a:defRPr/>
            </a:pPr>
            <a:r>
              <a:rPr lang="en-US" dirty="0" smtClean="0"/>
              <a:t>An array can have elements indexed numerically.  These are maintained in order</a:t>
            </a:r>
          </a:p>
          <a:p>
            <a:pPr marL="640080" lvl="1" indent="-274320" algn="just" eaLnBrk="1" fontAlgn="auto" hangingPunct="1">
              <a:spcAft>
                <a:spcPts val="0"/>
              </a:spcAft>
              <a:buFont typeface="Wingdings 2"/>
              <a:buChar char=""/>
              <a:defRPr/>
            </a:pPr>
            <a:r>
              <a:rPr lang="en-US" dirty="0" smtClean="0"/>
              <a:t>An array, even the same array, can have </a:t>
            </a:r>
            <a:r>
              <a:rPr lang="en-US" b="1" dirty="0" smtClean="0"/>
              <a:t>elements</a:t>
            </a:r>
            <a:r>
              <a:rPr lang="en-US" dirty="0" smtClean="0"/>
              <a:t> indexed by </a:t>
            </a:r>
            <a:r>
              <a:rPr lang="en-US" b="1" dirty="0" smtClean="0"/>
              <a:t>string</a:t>
            </a:r>
            <a:r>
              <a:rPr lang="en-US" dirty="0" smtClean="0"/>
              <a:t>.  These are not maintained in any particular order</a:t>
            </a:r>
          </a:p>
          <a:p>
            <a:pPr marL="274320" indent="-274320" algn="just" eaLnBrk="1" fontAlgn="auto" hangingPunct="1">
              <a:spcAft>
                <a:spcPts val="0"/>
              </a:spcAft>
              <a:buFont typeface="Wingdings"/>
              <a:buChar char=""/>
              <a:defRPr/>
            </a:pPr>
            <a:r>
              <a:rPr lang="en-US" dirty="0" smtClean="0"/>
              <a:t>The elements of an array are, conceptually, key/value pairs</a:t>
            </a:r>
          </a:p>
          <a:p>
            <a:pPr marL="274320" indent="-274320" algn="just" eaLnBrk="1" fontAlgn="auto" hangingPunct="1">
              <a:spcAft>
                <a:spcPts val="0"/>
              </a:spcAft>
              <a:buFont typeface="Wingdings"/>
              <a:buChar char=""/>
              <a:defRPr/>
            </a:pPr>
            <a:r>
              <a:rPr lang="en-US" dirty="0" smtClean="0"/>
              <a:t>Arrays can have mixed kinds of elements</a:t>
            </a:r>
          </a:p>
          <a:p>
            <a:pPr marL="640080" lvl="1" indent="-274320" algn="just" eaLnBrk="1" fontAlgn="auto" hangingPunct="1">
              <a:spcAft>
                <a:spcPts val="0"/>
              </a:spcAft>
              <a:buFont typeface="Wingdings 2"/>
              <a:buChar char=""/>
              <a:defRPr/>
            </a:pPr>
            <a:r>
              <a:rPr lang="en-US" b="1" dirty="0" smtClean="0">
                <a:latin typeface="Courier New" pitchFamily="49" charset="0"/>
              </a:rPr>
              <a:t>$list[0] = 10;   </a:t>
            </a:r>
          </a:p>
          <a:p>
            <a:pPr marL="640080" lvl="1" indent="-274320" algn="just" eaLnBrk="1" fontAlgn="auto" hangingPunct="1">
              <a:spcAft>
                <a:spcPts val="0"/>
              </a:spcAft>
              <a:buFont typeface="Wingdings 2"/>
              <a:buChar char=""/>
              <a:defRPr/>
            </a:pPr>
            <a:r>
              <a:rPr lang="en-US" b="1" dirty="0" smtClean="0">
                <a:latin typeface="Courier New" pitchFamily="49" charset="0"/>
              </a:rPr>
              <a:t>$list[1] = “Say hello to PHP”;</a:t>
            </a:r>
          </a:p>
          <a:p>
            <a:pPr marL="640080" lvl="1" indent="-274320" algn="just" eaLnBrk="1" fontAlgn="auto" hangingPunct="1">
              <a:spcAft>
                <a:spcPts val="0"/>
              </a:spcAft>
              <a:buFont typeface="Wingdings 2"/>
              <a:buChar char=""/>
              <a:defRPr/>
            </a:pPr>
            <a:r>
              <a:rPr lang="en-US" b="1" dirty="0" smtClean="0">
                <a:latin typeface="Courier New" pitchFamily="49" charset="0"/>
              </a:rPr>
              <a:t>$list = array(1, 3, 5, 7, 9);</a:t>
            </a:r>
          </a:p>
          <a:p>
            <a:pPr marL="640080" lvl="1" indent="-274320" algn="just" eaLnBrk="1" fontAlgn="auto" hangingPunct="1">
              <a:spcAft>
                <a:spcPts val="0"/>
              </a:spcAft>
              <a:buFont typeface="Wingdings 2"/>
              <a:buChar char=""/>
              <a:defRPr/>
            </a:pPr>
            <a:r>
              <a:rPr lang="en-US" b="1" dirty="0" smtClean="0">
                <a:latin typeface="Courier New" pitchFamily="49" charset="0"/>
              </a:rPr>
              <a:t>$list = array(</a:t>
            </a:r>
            <a:r>
              <a:rPr lang="en-US" b="1" dirty="0" smtClean="0">
                <a:latin typeface="Courier New" pitchFamily="49" charset="0"/>
                <a:cs typeface="Courier New" pitchFamily="49" charset="0"/>
              </a:rPr>
              <a:t>"</a:t>
            </a:r>
            <a:r>
              <a:rPr lang="en-US" b="1" dirty="0" smtClean="0">
                <a:latin typeface="Courier New" pitchFamily="49" charset="0"/>
              </a:rPr>
              <a:t>make</a:t>
            </a:r>
            <a:r>
              <a:rPr lang="en-US" b="1" dirty="0" smtClean="0">
                <a:latin typeface="Courier New" pitchFamily="49" charset="0"/>
                <a:cs typeface="Courier New" pitchFamily="49" charset="0"/>
              </a:rPr>
              <a:t>"</a:t>
            </a:r>
            <a:r>
              <a:rPr lang="en-US" b="1" dirty="0" smtClean="0">
                <a:latin typeface="Courier New" pitchFamily="49" charset="0"/>
              </a:rPr>
              <a:t> =&gt; </a:t>
            </a:r>
            <a:r>
              <a:rPr lang="en-US" b="1" dirty="0" smtClean="0">
                <a:latin typeface="Courier New" pitchFamily="49" charset="0"/>
                <a:cs typeface="Courier New" pitchFamily="49" charset="0"/>
              </a:rPr>
              <a:t>"</a:t>
            </a:r>
            <a:r>
              <a:rPr lang="en-US" b="1" dirty="0" smtClean="0">
                <a:latin typeface="Courier New" pitchFamily="49" charset="0"/>
              </a:rPr>
              <a:t>Cessna</a:t>
            </a:r>
            <a:r>
              <a:rPr lang="en-US" b="1" dirty="0" smtClean="0">
                <a:latin typeface="Courier New" pitchFamily="49" charset="0"/>
                <a:cs typeface="Courier New" pitchFamily="49" charset="0"/>
              </a:rPr>
              <a:t>"</a:t>
            </a:r>
            <a:r>
              <a:rPr lang="en-US" b="1" dirty="0" smtClean="0">
                <a:latin typeface="Courier New" pitchFamily="49" charset="0"/>
              </a:rPr>
              <a:t>,</a:t>
            </a:r>
          </a:p>
          <a:p>
            <a:pPr marL="274320" indent="-274320" algn="just" eaLnBrk="1" fontAlgn="auto" hangingPunct="1">
              <a:spcAft>
                <a:spcPts val="0"/>
              </a:spcAft>
              <a:buFont typeface="Wingdings" pitchFamily="2" charset="2"/>
              <a:buNone/>
              <a:defRPr/>
            </a:pPr>
            <a:r>
              <a:rPr lang="en-US" sz="2600" b="1" dirty="0" smtClean="0">
                <a:latin typeface="Courier New" pitchFamily="49" charset="0"/>
              </a:rPr>
              <a:t>                   </a:t>
            </a:r>
            <a:r>
              <a:rPr lang="en-US" sz="2600" b="1" dirty="0" smtClean="0">
                <a:latin typeface="Courier New" pitchFamily="49" charset="0"/>
                <a:cs typeface="Courier New" pitchFamily="49" charset="0"/>
              </a:rPr>
              <a:t>"</a:t>
            </a:r>
            <a:r>
              <a:rPr lang="en-US" sz="2600" b="1" dirty="0" smtClean="0">
                <a:latin typeface="Courier New" pitchFamily="49" charset="0"/>
              </a:rPr>
              <a:t>model</a:t>
            </a:r>
            <a:r>
              <a:rPr lang="en-US" sz="2600" b="1" dirty="0" smtClean="0">
                <a:latin typeface="Courier New" pitchFamily="49" charset="0"/>
                <a:cs typeface="Courier New" pitchFamily="49" charset="0"/>
              </a:rPr>
              <a:t>"</a:t>
            </a:r>
            <a:r>
              <a:rPr lang="en-US" sz="2600" b="1" dirty="0" smtClean="0">
                <a:latin typeface="Courier New" pitchFamily="49" charset="0"/>
              </a:rPr>
              <a:t> =&gt; </a:t>
            </a:r>
            <a:r>
              <a:rPr lang="en-US" sz="2600" b="1" dirty="0" smtClean="0">
                <a:latin typeface="Courier New" pitchFamily="49" charset="0"/>
                <a:cs typeface="Courier New" pitchFamily="49" charset="0"/>
              </a:rPr>
              <a:t>"</a:t>
            </a:r>
            <a:r>
              <a:rPr lang="en-US" sz="2600" b="1" dirty="0" smtClean="0">
                <a:latin typeface="Courier New" pitchFamily="49" charset="0"/>
              </a:rPr>
              <a:t>C210</a:t>
            </a:r>
            <a:r>
              <a:rPr lang="en-US" sz="2600" b="1" dirty="0" smtClean="0">
                <a:latin typeface="Courier New" pitchFamily="49" charset="0"/>
                <a:cs typeface="Courier New" pitchFamily="49" charset="0"/>
              </a:rPr>
              <a:t>"</a:t>
            </a:r>
            <a:r>
              <a:rPr lang="en-US" sz="2600" b="1" dirty="0" smtClean="0">
                <a:latin typeface="Courier New" pitchFamily="49" charset="0"/>
              </a:rPr>
              <a:t>,</a:t>
            </a:r>
          </a:p>
          <a:p>
            <a:pPr marL="274320" indent="-274320" algn="just" eaLnBrk="1" fontAlgn="auto" hangingPunct="1">
              <a:spcAft>
                <a:spcPts val="0"/>
              </a:spcAft>
              <a:buFont typeface="Wingdings" pitchFamily="2" charset="2"/>
              <a:buNone/>
              <a:defRPr/>
            </a:pPr>
            <a:r>
              <a:rPr lang="en-US" sz="2600" b="1" dirty="0" smtClean="0">
                <a:latin typeface="Courier New" pitchFamily="49" charset="0"/>
              </a:rPr>
              <a:t>                   </a:t>
            </a:r>
            <a:r>
              <a:rPr lang="en-US" sz="2600" b="1" dirty="0" smtClean="0">
                <a:latin typeface="Courier New" pitchFamily="49" charset="0"/>
                <a:cs typeface="Courier New" pitchFamily="49" charset="0"/>
              </a:rPr>
              <a:t>"</a:t>
            </a:r>
            <a:r>
              <a:rPr lang="en-US" sz="2600" b="1" dirty="0" smtClean="0">
                <a:latin typeface="Courier New" pitchFamily="49" charset="0"/>
              </a:rPr>
              <a:t>year</a:t>
            </a:r>
            <a:r>
              <a:rPr lang="en-US" sz="2600" b="1" dirty="0" smtClean="0">
                <a:latin typeface="Courier New" pitchFamily="49" charset="0"/>
                <a:cs typeface="Courier New" pitchFamily="49" charset="0"/>
              </a:rPr>
              <a:t>"</a:t>
            </a:r>
            <a:r>
              <a:rPr lang="en-US" sz="2600" b="1" dirty="0" smtClean="0">
                <a:latin typeface="Courier New" pitchFamily="49" charset="0"/>
              </a:rPr>
              <a:t> =&gt; 1960,</a:t>
            </a:r>
          </a:p>
          <a:p>
            <a:pPr marL="274320" indent="-274320" algn="just" eaLnBrk="1" fontAlgn="auto" hangingPunct="1">
              <a:spcAft>
                <a:spcPts val="0"/>
              </a:spcAft>
              <a:buFont typeface="Wingdings" pitchFamily="2" charset="2"/>
              <a:buNone/>
              <a:defRPr/>
            </a:pPr>
            <a:r>
              <a:rPr lang="en-US" sz="2600" b="1" dirty="0" smtClean="0">
                <a:latin typeface="Courier New" pitchFamily="49" charset="0"/>
              </a:rPr>
              <a:t>                    3 =&gt; </a:t>
            </a:r>
            <a:r>
              <a:rPr lang="en-US" sz="2600" b="1" dirty="0" smtClean="0">
                <a:latin typeface="Courier New" pitchFamily="49" charset="0"/>
                <a:cs typeface="Courier New" pitchFamily="49" charset="0"/>
              </a:rPr>
              <a:t>"</a:t>
            </a:r>
            <a:r>
              <a:rPr lang="en-US" sz="2600" b="1" dirty="0" smtClean="0">
                <a:latin typeface="Courier New" pitchFamily="49" charset="0"/>
              </a:rPr>
              <a:t>sold</a:t>
            </a:r>
            <a:r>
              <a:rPr lang="en-US" sz="2600" b="1" dirty="0" smtClean="0">
                <a:latin typeface="Courier New" pitchFamily="49" charset="0"/>
                <a:cs typeface="Courier New" pitchFamily="49" charset="0"/>
              </a:rPr>
              <a:t>"</a:t>
            </a:r>
            <a:r>
              <a:rPr lang="en-US" sz="2600" b="1" dirty="0" smtClean="0">
                <a:latin typeface="Courier New" pitchFamily="49" charset="0"/>
              </a:rPr>
              <a:t>);</a:t>
            </a:r>
          </a:p>
          <a:p>
            <a:pPr marL="274320" indent="-274320" algn="just" eaLnBrk="1" fontAlgn="auto" hangingPunct="1">
              <a:spcAft>
                <a:spcPts val="0"/>
              </a:spcAft>
              <a:buFont typeface="Wingdings"/>
              <a:buChar char=""/>
              <a:defRPr/>
            </a:pPr>
            <a:endParaRPr lang="en-US" sz="2000" dirty="0" smtClean="0"/>
          </a:p>
          <a:p>
            <a:pPr marL="274320" indent="-274320" algn="just" eaLnBrk="1" fontAlgn="auto" hangingPunct="1">
              <a:spcAft>
                <a:spcPts val="0"/>
              </a:spcAft>
              <a:buFont typeface="Wingdings"/>
              <a:buChar char=""/>
              <a:defRPr/>
            </a:pPr>
            <a:endParaRPr lang="en-US" sz="2000" dirty="0" smtClean="0"/>
          </a:p>
          <a:p>
            <a:pPr marL="274320" indent="-274320" algn="just" eaLnBrk="1" fontAlgn="auto" hangingPunct="1">
              <a:spcAft>
                <a:spcPts val="0"/>
              </a:spcAft>
              <a:buFont typeface="Wingdings" pitchFamily="2" charset="2"/>
              <a:buNone/>
              <a:defRPr/>
            </a:pPr>
            <a:endParaRPr lang="en-US" sz="2000" dirty="0" smtClean="0"/>
          </a:p>
        </p:txBody>
      </p:sp>
      <p:sp>
        <p:nvSpPr>
          <p:cNvPr id="430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92C6C3E-97C6-48A2-8D91-AE44C504CCC5}" type="slidenum">
              <a:rPr lang="en-US"/>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linds(horizont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439737"/>
          </a:xfrm>
        </p:spPr>
        <p:txBody>
          <a:bodyPr>
            <a:normAutofit fontScale="90000"/>
          </a:bodyPr>
          <a:lstStyle/>
          <a:p>
            <a:pPr eaLnBrk="1" fontAlgn="auto" hangingPunct="1">
              <a:spcAft>
                <a:spcPts val="0"/>
              </a:spcAft>
              <a:defRPr/>
            </a:pPr>
            <a:r>
              <a:rPr lang="en-US" sz="3200" smtClean="0">
                <a:solidFill>
                  <a:schemeClr val="accent6">
                    <a:lumMod val="50000"/>
                  </a:schemeClr>
                </a:solidFill>
              </a:rPr>
              <a:t>Array Creation</a:t>
            </a:r>
          </a:p>
        </p:txBody>
      </p:sp>
      <p:sp>
        <p:nvSpPr>
          <p:cNvPr id="167939" name="Rectangle 3"/>
          <p:cNvSpPr>
            <a:spLocks noGrp="1" noChangeArrowheads="1"/>
          </p:cNvSpPr>
          <p:nvPr>
            <p:ph idx="1"/>
          </p:nvPr>
        </p:nvSpPr>
        <p:spPr>
          <a:xfrm>
            <a:off x="500063" y="760413"/>
            <a:ext cx="8320409" cy="5526087"/>
          </a:xfrm>
        </p:spPr>
        <p:txBody>
          <a:bodyPr rtlCol="0">
            <a:normAutofit fontScale="92500" lnSpcReduction="20000"/>
          </a:bodyPr>
          <a:lstStyle/>
          <a:p>
            <a:pPr marL="274320" indent="-274320" eaLnBrk="1" fontAlgn="auto" hangingPunct="1">
              <a:spcAft>
                <a:spcPts val="0"/>
              </a:spcAft>
              <a:buFont typeface="Wingdings"/>
              <a:buChar char=""/>
              <a:defRPr/>
            </a:pPr>
            <a:r>
              <a:rPr lang="en-IN" dirty="0"/>
              <a:t>An array is a special variable, which can hold more than one value at a </a:t>
            </a:r>
            <a:r>
              <a:rPr lang="en-IN" dirty="0" smtClean="0"/>
              <a:t>time</a:t>
            </a:r>
          </a:p>
          <a:p>
            <a:pPr marL="274320" indent="-274320" eaLnBrk="1" fontAlgn="auto" hangingPunct="1">
              <a:spcAft>
                <a:spcPts val="0"/>
              </a:spcAft>
              <a:buFont typeface="Wingdings"/>
              <a:buChar char=""/>
              <a:defRPr/>
            </a:pPr>
            <a:r>
              <a:rPr lang="en-US" dirty="0" smtClean="0"/>
              <a:t>Assigning </a:t>
            </a:r>
            <a:r>
              <a:rPr lang="en-US" dirty="0"/>
              <a:t>a value to an element of an array</a:t>
            </a:r>
          </a:p>
          <a:p>
            <a:pPr marL="640080" lvl="1" indent="-274320" eaLnBrk="1" fontAlgn="auto" hangingPunct="1">
              <a:spcAft>
                <a:spcPts val="0"/>
              </a:spcAft>
              <a:buFont typeface="Wingdings 2"/>
              <a:buChar char=""/>
              <a:defRPr/>
            </a:pPr>
            <a:r>
              <a:rPr lang="en-US" dirty="0"/>
              <a:t>Using the array function</a:t>
            </a:r>
          </a:p>
          <a:p>
            <a:pPr marL="274320" indent="-274320" eaLnBrk="1" fontAlgn="auto" hangingPunct="1">
              <a:spcAft>
                <a:spcPts val="0"/>
              </a:spcAft>
              <a:buFont typeface="Wingdings"/>
              <a:buChar char=""/>
              <a:defRPr/>
            </a:pPr>
            <a:r>
              <a:rPr lang="en-US" dirty="0"/>
              <a:t>Create a numerically indexed array</a:t>
            </a:r>
          </a:p>
          <a:p>
            <a:pPr marL="640080" lvl="1" indent="-274320" eaLnBrk="1" fontAlgn="auto" hangingPunct="1">
              <a:spcAft>
                <a:spcPts val="0"/>
              </a:spcAft>
              <a:buFont typeface="Wingdings 2"/>
              <a:buChar char=""/>
              <a:defRPr/>
            </a:pPr>
            <a:r>
              <a:rPr lang="en-US" b="1" dirty="0">
                <a:solidFill>
                  <a:schemeClr val="accent4">
                    <a:lumMod val="50000"/>
                  </a:schemeClr>
                </a:solidFill>
                <a:latin typeface="Courier New" pitchFamily="49" charset="0"/>
              </a:rPr>
              <a:t>array(23, ‘xiv’, “bob”, 777);</a:t>
            </a:r>
          </a:p>
          <a:p>
            <a:pPr marL="274320" indent="-274320" eaLnBrk="1" fontAlgn="auto" hangingPunct="1">
              <a:spcAft>
                <a:spcPts val="0"/>
              </a:spcAft>
              <a:buFont typeface="Wingdings"/>
              <a:buChar char=""/>
              <a:defRPr/>
            </a:pPr>
            <a:r>
              <a:rPr lang="en-US" dirty="0"/>
              <a:t>Create an array with string indexes</a:t>
            </a:r>
          </a:p>
          <a:p>
            <a:pPr marL="640080" lvl="1" indent="-274320" eaLnBrk="1" fontAlgn="auto" hangingPunct="1">
              <a:spcAft>
                <a:spcPts val="0"/>
              </a:spcAft>
              <a:buFont typeface="Wingdings 2"/>
              <a:buChar char=""/>
              <a:defRPr/>
            </a:pPr>
            <a:r>
              <a:rPr lang="en-US" b="1" dirty="0" smtClean="0">
                <a:solidFill>
                  <a:schemeClr val="accent2">
                    <a:lumMod val="75000"/>
                  </a:schemeClr>
                </a:solidFill>
                <a:latin typeface="Courier New" pitchFamily="49" charset="0"/>
              </a:rPr>
              <a:t>$list=array</a:t>
            </a:r>
            <a:r>
              <a:rPr lang="en-US" b="1" dirty="0">
                <a:solidFill>
                  <a:schemeClr val="accent2">
                    <a:lumMod val="75000"/>
                  </a:schemeClr>
                </a:solidFill>
                <a:latin typeface="Courier New" pitchFamily="49" charset="0"/>
              </a:rPr>
              <a:t>(“x” =&gt; </a:t>
            </a:r>
            <a:r>
              <a:rPr lang="en-US" b="1" dirty="0" smtClean="0">
                <a:solidFill>
                  <a:schemeClr val="accent2">
                    <a:lumMod val="75000"/>
                  </a:schemeClr>
                </a:solidFill>
                <a:latin typeface="Courier New" pitchFamily="49" charset="0"/>
              </a:rPr>
              <a:t>“42”, </a:t>
            </a:r>
            <a:r>
              <a:rPr lang="en-US" b="1" dirty="0">
                <a:solidFill>
                  <a:schemeClr val="accent2">
                    <a:lumMod val="75000"/>
                  </a:schemeClr>
                </a:solidFill>
                <a:latin typeface="Courier New" pitchFamily="49" charset="0"/>
              </a:rPr>
              <a:t>“y” </a:t>
            </a:r>
            <a:r>
              <a:rPr lang="en-US" b="1" dirty="0" smtClean="0">
                <a:solidFill>
                  <a:schemeClr val="accent2">
                    <a:lumMod val="75000"/>
                  </a:schemeClr>
                </a:solidFill>
                <a:latin typeface="Courier New" pitchFamily="49" charset="0"/>
              </a:rPr>
              <a:t>=&gt; “college”)</a:t>
            </a:r>
          </a:p>
          <a:p>
            <a:pPr marL="640080" lvl="1" indent="-274320" eaLnBrk="1" fontAlgn="auto" hangingPunct="1">
              <a:spcAft>
                <a:spcPts val="0"/>
              </a:spcAft>
              <a:buFont typeface="Wingdings 2"/>
              <a:buChar char=""/>
              <a:defRPr/>
            </a:pPr>
            <a:r>
              <a:rPr lang="en-US" b="1" dirty="0" smtClean="0">
                <a:solidFill>
                  <a:schemeClr val="accent2">
                    <a:lumMod val="75000"/>
                  </a:schemeClr>
                </a:solidFill>
                <a:latin typeface="Courier New" pitchFamily="49" charset="0"/>
              </a:rPr>
              <a:t>$list = array();</a:t>
            </a:r>
          </a:p>
          <a:p>
            <a:pPr marL="640080" lvl="1" indent="-274320" eaLnBrk="1" fontAlgn="auto" hangingPunct="1">
              <a:spcAft>
                <a:spcPts val="0"/>
              </a:spcAft>
              <a:buFont typeface="Wingdings 2"/>
              <a:buChar char=""/>
              <a:defRPr/>
            </a:pPr>
            <a:r>
              <a:rPr lang="en-US" sz="2200" b="1" dirty="0" smtClean="0">
                <a:solidFill>
                  <a:schemeClr val="accent3">
                    <a:lumMod val="50000"/>
                  </a:schemeClr>
                </a:solidFill>
                <a:latin typeface="Courier New" pitchFamily="49" charset="0"/>
              </a:rPr>
              <a:t>$ages = array(“Joe”=&gt;23, “Marry”=&gt;29);</a:t>
            </a:r>
          </a:p>
          <a:p>
            <a:pPr marL="274320" indent="-274320" eaLnBrk="1" fontAlgn="auto" hangingPunct="1">
              <a:spcAft>
                <a:spcPts val="0"/>
              </a:spcAft>
              <a:buFont typeface="Wingdings"/>
              <a:buChar char=""/>
              <a:defRPr/>
            </a:pPr>
            <a:r>
              <a:rPr lang="en-US" b="1" dirty="0" smtClean="0">
                <a:solidFill>
                  <a:schemeClr val="tx2">
                    <a:lumMod val="75000"/>
                  </a:schemeClr>
                </a:solidFill>
                <a:latin typeface="Courier New" pitchFamily="49" charset="0"/>
              </a:rPr>
              <a:t>$list[0]= 17;</a:t>
            </a:r>
          </a:p>
          <a:p>
            <a:pPr marL="274320" indent="-274320" eaLnBrk="1" fontAlgn="auto" hangingPunct="1">
              <a:spcAft>
                <a:spcPts val="0"/>
              </a:spcAft>
              <a:buFont typeface="Wingdings"/>
              <a:buChar char=""/>
              <a:defRPr/>
            </a:pPr>
            <a:r>
              <a:rPr lang="en-US" b="1" dirty="0" smtClean="0">
                <a:solidFill>
                  <a:schemeClr val="tx2">
                    <a:lumMod val="75000"/>
                  </a:schemeClr>
                </a:solidFill>
                <a:latin typeface="Courier New" pitchFamily="49" charset="0"/>
              </a:rPr>
              <a:t>$list[1]=“Today is Bob’s Birthday”;</a:t>
            </a:r>
          </a:p>
          <a:p>
            <a:pPr marL="274320" indent="-274320" eaLnBrk="1" fontAlgn="auto" hangingPunct="1">
              <a:spcAft>
                <a:spcPts val="0"/>
              </a:spcAft>
              <a:buFont typeface="Wingdings"/>
              <a:buChar char=""/>
              <a:defRPr/>
            </a:pPr>
            <a:r>
              <a:rPr lang="en-US" b="1" dirty="0" smtClean="0">
                <a:solidFill>
                  <a:schemeClr val="tx2">
                    <a:lumMod val="75000"/>
                  </a:schemeClr>
                </a:solidFill>
                <a:latin typeface="Courier New" pitchFamily="49" charset="0"/>
              </a:rPr>
              <a:t>$list[]=47;</a:t>
            </a:r>
            <a:endParaRPr lang="en-US" sz="2600" b="1" dirty="0" smtClean="0">
              <a:solidFill>
                <a:schemeClr val="tx2">
                  <a:lumMod val="75000"/>
                </a:schemeClr>
              </a:solidFill>
              <a:latin typeface="Courier New" pitchFamily="49" charset="0"/>
            </a:endParaRPr>
          </a:p>
          <a:p>
            <a:pPr marL="274320" indent="-274320" eaLnBrk="1" fontAlgn="auto" hangingPunct="1">
              <a:spcAft>
                <a:spcPts val="0"/>
              </a:spcAft>
              <a:buFont typeface="Wingdings"/>
              <a:buChar char=""/>
              <a:defRPr/>
            </a:pPr>
            <a:endParaRPr lang="en-US" dirty="0" smtClean="0">
              <a:latin typeface="Courier New" pitchFamily="49" charset="0"/>
            </a:endParaRPr>
          </a:p>
          <a:p>
            <a:pPr marL="274320" indent="-274320" eaLnBrk="1" fontAlgn="auto" hangingPunct="1">
              <a:spcAft>
                <a:spcPts val="0"/>
              </a:spcAft>
              <a:buFont typeface="Wingdings"/>
              <a:buChar char=""/>
              <a:defRPr/>
            </a:pPr>
            <a:endParaRPr lang="en-US" dirty="0" smtClean="0">
              <a:latin typeface="Courier New" pitchFamily="49" charset="0"/>
            </a:endParaRPr>
          </a:p>
          <a:p>
            <a:pPr marL="274320" indent="-274320" eaLnBrk="1" fontAlgn="auto" hangingPunct="1">
              <a:spcAft>
                <a:spcPts val="0"/>
              </a:spcAft>
              <a:buFont typeface="Wingdings"/>
              <a:buChar char=""/>
              <a:defRPr/>
            </a:pPr>
            <a:endParaRPr lang="en-US" dirty="0">
              <a:latin typeface="Courier New" pitchFamily="49" charset="0"/>
            </a:endParaRPr>
          </a:p>
        </p:txBody>
      </p:sp>
      <p:sp>
        <p:nvSpPr>
          <p:cNvPr id="440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5EC083F-F8B9-456F-B924-463DDB6E7627}" type="slidenum">
              <a:rPr lang="en-US"/>
              <a:pPr>
                <a:defRPr/>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horizontal)">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horizontal)">
                                      <p:cBhvr>
                                        <p:cTn id="12" dur="500"/>
                                        <p:tgtEl>
                                          <p:spTgt spid="1679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animEffect transition="in" filter="blinds(horizontal)">
                                      <p:cBhvr>
                                        <p:cTn id="15" dur="500"/>
                                        <p:tgtEl>
                                          <p:spTgt spid="1679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7939">
                                            <p:txEl>
                                              <p:pRg st="3" end="3"/>
                                            </p:txEl>
                                          </p:spTgt>
                                        </p:tgtEl>
                                        <p:attrNameLst>
                                          <p:attrName>style.visibility</p:attrName>
                                        </p:attrNameLst>
                                      </p:cBhvr>
                                      <p:to>
                                        <p:strVal val="visible"/>
                                      </p:to>
                                    </p:set>
                                    <p:animEffect transition="in" filter="blinds(horizontal)">
                                      <p:cBhvr>
                                        <p:cTn id="20" dur="500"/>
                                        <p:tgtEl>
                                          <p:spTgt spid="16793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animEffect transition="in" filter="blinds(horizontal)">
                                      <p:cBhvr>
                                        <p:cTn id="23" dur="500"/>
                                        <p:tgtEl>
                                          <p:spTgt spid="16793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7939">
                                            <p:txEl>
                                              <p:pRg st="5" end="5"/>
                                            </p:txEl>
                                          </p:spTgt>
                                        </p:tgtEl>
                                        <p:attrNameLst>
                                          <p:attrName>style.visibility</p:attrName>
                                        </p:attrNameLst>
                                      </p:cBhvr>
                                      <p:to>
                                        <p:strVal val="visible"/>
                                      </p:to>
                                    </p:set>
                                    <p:animEffect transition="in" filter="blinds(horizontal)">
                                      <p:cBhvr>
                                        <p:cTn id="28" dur="500"/>
                                        <p:tgtEl>
                                          <p:spTgt spid="16793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animEffect transition="in" filter="blinds(horizontal)">
                                      <p:cBhvr>
                                        <p:cTn id="31" dur="500"/>
                                        <p:tgtEl>
                                          <p:spTgt spid="1679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67939">
                                            <p:txEl>
                                              <p:pRg st="7" end="7"/>
                                            </p:txEl>
                                          </p:spTgt>
                                        </p:tgtEl>
                                        <p:attrNameLst>
                                          <p:attrName>style.visibility</p:attrName>
                                        </p:attrNameLst>
                                      </p:cBhvr>
                                      <p:to>
                                        <p:strVal val="visible"/>
                                      </p:to>
                                    </p:set>
                                    <p:animEffect transition="in" filter="blinds(horizontal)">
                                      <p:cBhvr>
                                        <p:cTn id="36" dur="500"/>
                                        <p:tgtEl>
                                          <p:spTgt spid="167939">
                                            <p:txEl>
                                              <p:pRg st="7" end="7"/>
                                            </p:txEl>
                                          </p:spTgt>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67939">
                                            <p:txEl>
                                              <p:pRg st="8" end="8"/>
                                            </p:txEl>
                                          </p:spTgt>
                                        </p:tgtEl>
                                        <p:attrNameLst>
                                          <p:attrName>style.visibility</p:attrName>
                                        </p:attrNameLst>
                                      </p:cBhvr>
                                      <p:to>
                                        <p:strVal val="visible"/>
                                      </p:to>
                                    </p:set>
                                    <p:animEffect transition="in" filter="blinds(horizontal)">
                                      <p:cBhvr>
                                        <p:cTn id="40" dur="500"/>
                                        <p:tgtEl>
                                          <p:spTgt spid="167939">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67939">
                                            <p:txEl>
                                              <p:pRg st="9" end="9"/>
                                            </p:txEl>
                                          </p:spTgt>
                                        </p:tgtEl>
                                        <p:attrNameLst>
                                          <p:attrName>style.visibility</p:attrName>
                                        </p:attrNameLst>
                                      </p:cBhvr>
                                      <p:to>
                                        <p:strVal val="visible"/>
                                      </p:to>
                                    </p:set>
                                    <p:animEffect transition="in" filter="blinds(horizontal)">
                                      <p:cBhvr>
                                        <p:cTn id="45" dur="500"/>
                                        <p:tgtEl>
                                          <p:spTgt spid="167939">
                                            <p:txEl>
                                              <p:pRg st="9" end="9"/>
                                            </p:txEl>
                                          </p:spTgt>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67939">
                                            <p:txEl>
                                              <p:pRg st="10" end="10"/>
                                            </p:txEl>
                                          </p:spTgt>
                                        </p:tgtEl>
                                        <p:attrNameLst>
                                          <p:attrName>style.visibility</p:attrName>
                                        </p:attrNameLst>
                                      </p:cBhvr>
                                      <p:to>
                                        <p:strVal val="visible"/>
                                      </p:to>
                                    </p:set>
                                    <p:animEffect transition="in" filter="blinds(horizontal)">
                                      <p:cBhvr>
                                        <p:cTn id="49" dur="500"/>
                                        <p:tgtEl>
                                          <p:spTgt spid="167939">
                                            <p:txEl>
                                              <p:pRg st="10" end="10"/>
                                            </p:txEl>
                                          </p:spTgt>
                                        </p:tgtEl>
                                      </p:cBhvr>
                                    </p:animEffect>
                                  </p:childTnLst>
                                </p:cTn>
                              </p:par>
                            </p:childTnLst>
                          </p:cTn>
                        </p:par>
                        <p:par>
                          <p:cTn id="50" fill="hold">
                            <p:stCondLst>
                              <p:cond delay="1000"/>
                            </p:stCondLst>
                            <p:childTnLst>
                              <p:par>
                                <p:cTn id="51" presetID="3" presetClass="entr" presetSubtype="10" fill="hold" nodeType="afterEffect">
                                  <p:stCondLst>
                                    <p:cond delay="0"/>
                                  </p:stCondLst>
                                  <p:childTnLst>
                                    <p:set>
                                      <p:cBhvr>
                                        <p:cTn id="52" dur="1" fill="hold">
                                          <p:stCondLst>
                                            <p:cond delay="0"/>
                                          </p:stCondLst>
                                        </p:cTn>
                                        <p:tgtEl>
                                          <p:spTgt spid="167939">
                                            <p:txEl>
                                              <p:pRg st="11" end="11"/>
                                            </p:txEl>
                                          </p:spTgt>
                                        </p:tgtEl>
                                        <p:attrNameLst>
                                          <p:attrName>style.visibility</p:attrName>
                                        </p:attrNameLst>
                                      </p:cBhvr>
                                      <p:to>
                                        <p:strVal val="visible"/>
                                      </p:to>
                                    </p:set>
                                    <p:animEffect transition="in" filter="blinds(horizontal)">
                                      <p:cBhvr>
                                        <p:cTn id="53" dur="500"/>
                                        <p:tgtEl>
                                          <p:spTgt spid="1679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88952"/>
            <a:ext cx="8229600" cy="511156"/>
          </a:xfrm>
        </p:spPr>
        <p:txBody>
          <a:bodyPr>
            <a:normAutofit fontScale="90000"/>
          </a:bodyPr>
          <a:lstStyle/>
          <a:p>
            <a:pPr eaLnBrk="1" fontAlgn="auto" hangingPunct="1">
              <a:spcAft>
                <a:spcPts val="0"/>
              </a:spcAft>
              <a:defRPr/>
            </a:pPr>
            <a:r>
              <a:rPr lang="en-US" sz="3200" dirty="0" smtClean="0">
                <a:solidFill>
                  <a:schemeClr val="accent6">
                    <a:lumMod val="50000"/>
                  </a:schemeClr>
                </a:solidFill>
              </a:rPr>
              <a:t>Accessing Array Elements</a:t>
            </a:r>
          </a:p>
        </p:txBody>
      </p:sp>
      <p:sp>
        <p:nvSpPr>
          <p:cNvPr id="168963" name="Rectangle 3"/>
          <p:cNvSpPr>
            <a:spLocks noGrp="1" noChangeArrowheads="1"/>
          </p:cNvSpPr>
          <p:nvPr>
            <p:ph idx="1"/>
          </p:nvPr>
        </p:nvSpPr>
        <p:spPr>
          <a:xfrm>
            <a:off x="571500" y="1285860"/>
            <a:ext cx="8329613" cy="4525963"/>
          </a:xfrm>
        </p:spPr>
        <p:txBody>
          <a:bodyPr rtlCol="0">
            <a:normAutofit fontScale="92500" lnSpcReduction="10000"/>
          </a:bodyPr>
          <a:lstStyle/>
          <a:p>
            <a:pPr marL="274320" indent="-274320" eaLnBrk="1" fontAlgn="auto" hangingPunct="1">
              <a:spcAft>
                <a:spcPts val="0"/>
              </a:spcAft>
              <a:buFont typeface="Wingdings"/>
              <a:buChar char=""/>
              <a:defRPr/>
            </a:pPr>
            <a:r>
              <a:rPr lang="en-US" dirty="0"/>
              <a:t>Array elements are </a:t>
            </a:r>
            <a:r>
              <a:rPr lang="en-US" dirty="0" smtClean="0"/>
              <a:t>set / accessed </a:t>
            </a:r>
            <a:r>
              <a:rPr lang="en-US" dirty="0"/>
              <a:t>by using a subscript in square </a:t>
            </a:r>
            <a:r>
              <a:rPr lang="en-US" dirty="0" smtClean="0"/>
              <a:t>brackets</a:t>
            </a:r>
          </a:p>
          <a:p>
            <a:pPr marL="640080" lvl="1" indent="-274320" eaLnBrk="1" fontAlgn="auto" hangingPunct="1">
              <a:spcAft>
                <a:spcPts val="0"/>
              </a:spcAft>
              <a:buFont typeface="Wingdings 2"/>
              <a:buChar char=""/>
              <a:defRPr/>
            </a:pPr>
            <a:r>
              <a:rPr lang="en-US" dirty="0" smtClean="0"/>
              <a:t>$ages[‘Marry’] = 29;</a:t>
            </a:r>
            <a:endParaRPr lang="en-US" dirty="0"/>
          </a:p>
          <a:p>
            <a:pPr marL="274320" indent="-274320" eaLnBrk="1" fontAlgn="auto" hangingPunct="1">
              <a:spcAft>
                <a:spcPts val="0"/>
              </a:spcAft>
              <a:buFont typeface="Wingdings"/>
              <a:buChar char=""/>
              <a:defRPr/>
            </a:pPr>
            <a:r>
              <a:rPr lang="en-US" dirty="0"/>
              <a:t>An array can be assigned to a list of variables</a:t>
            </a:r>
          </a:p>
          <a:p>
            <a:pPr marL="274320" indent="-274320" eaLnBrk="1" fontAlgn="auto" hangingPunct="1">
              <a:spcAft>
                <a:spcPts val="0"/>
              </a:spcAft>
              <a:buFont typeface="Wingdings"/>
              <a:buChar char=""/>
              <a:defRPr/>
            </a:pPr>
            <a:r>
              <a:rPr lang="en-US" dirty="0" smtClean="0"/>
              <a:t>Multiple array element can be assigned to scalar variable</a:t>
            </a:r>
          </a:p>
          <a:p>
            <a:pPr marL="640080" lvl="1" indent="-274320" eaLnBrk="1" fontAlgn="auto" hangingPunct="1">
              <a:spcAft>
                <a:spcPts val="0"/>
              </a:spcAft>
              <a:buFont typeface="Wingdings 2"/>
              <a:buChar char=""/>
              <a:defRPr/>
            </a:pPr>
            <a:r>
              <a:rPr lang="en-US" dirty="0" smtClean="0"/>
              <a:t>$trees= array (“oak”, “pine”, “binary”);</a:t>
            </a:r>
          </a:p>
          <a:p>
            <a:pPr marL="640080" lvl="1" indent="-274320" eaLnBrk="1" fontAlgn="auto" hangingPunct="1">
              <a:spcAft>
                <a:spcPts val="0"/>
              </a:spcAft>
              <a:buFont typeface="Wingdings 2"/>
              <a:buChar char=""/>
              <a:defRPr/>
            </a:pPr>
            <a:r>
              <a:rPr lang="en-US" dirty="0" smtClean="0">
                <a:solidFill>
                  <a:schemeClr val="accent1">
                    <a:lumMod val="50000"/>
                  </a:schemeClr>
                </a:solidFill>
              </a:rPr>
              <a:t>list($hardwood, $softwood, $</a:t>
            </a:r>
            <a:r>
              <a:rPr lang="en-US" dirty="0" err="1" smtClean="0">
                <a:solidFill>
                  <a:schemeClr val="accent1">
                    <a:lumMod val="50000"/>
                  </a:schemeClr>
                </a:solidFill>
              </a:rPr>
              <a:t>data_structure</a:t>
            </a:r>
            <a:r>
              <a:rPr lang="en-US" dirty="0" smtClean="0">
                <a:solidFill>
                  <a:schemeClr val="accent1">
                    <a:lumMod val="50000"/>
                  </a:schemeClr>
                </a:solidFill>
              </a:rPr>
              <a:t>) = $trees;</a:t>
            </a:r>
          </a:p>
          <a:p>
            <a:pPr lvl="2" indent="-182880" eaLnBrk="1" fontAlgn="auto" hangingPunct="1">
              <a:spcAft>
                <a:spcPts val="0"/>
              </a:spcAft>
              <a:buClr>
                <a:schemeClr val="accent1">
                  <a:shade val="75000"/>
                </a:schemeClr>
              </a:buClr>
              <a:buFont typeface="Arial" charset="0"/>
              <a:buChar char="•"/>
              <a:defRPr/>
            </a:pPr>
            <a:r>
              <a:rPr lang="en-US" dirty="0" smtClean="0"/>
              <a:t>print “$hardwood”  //result oak</a:t>
            </a:r>
          </a:p>
          <a:p>
            <a:pPr lvl="2" indent="-182880" eaLnBrk="1" fontAlgn="auto" hangingPunct="1">
              <a:spcAft>
                <a:spcPts val="0"/>
              </a:spcAft>
              <a:buClr>
                <a:schemeClr val="accent1">
                  <a:shade val="75000"/>
                </a:schemeClr>
              </a:buClr>
              <a:buFont typeface="Arial" charset="0"/>
              <a:buChar char="•"/>
              <a:defRPr/>
            </a:pPr>
            <a:r>
              <a:rPr lang="en-US" dirty="0" smtClean="0"/>
              <a:t>print “$softwood”  //result pine</a:t>
            </a:r>
          </a:p>
          <a:p>
            <a:pPr lvl="2" indent="-182880" eaLnBrk="1" fontAlgn="auto" hangingPunct="1">
              <a:spcAft>
                <a:spcPts val="0"/>
              </a:spcAft>
              <a:buClr>
                <a:schemeClr val="accent1">
                  <a:shade val="75000"/>
                </a:schemeClr>
              </a:buClr>
              <a:buFont typeface="Arial" charset="0"/>
              <a:buChar char="•"/>
              <a:defRPr/>
            </a:pPr>
            <a:r>
              <a:rPr lang="en-US" dirty="0" smtClean="0"/>
              <a:t>print “$</a:t>
            </a:r>
            <a:r>
              <a:rPr lang="en-US" dirty="0" err="1" smtClean="0"/>
              <a:t>data_structure</a:t>
            </a:r>
            <a:r>
              <a:rPr lang="en-US" dirty="0" smtClean="0"/>
              <a:t>”  //result binary</a:t>
            </a:r>
          </a:p>
          <a:p>
            <a:pPr lvl="2" indent="-182880" eaLnBrk="1" fontAlgn="auto" hangingPunct="1">
              <a:spcAft>
                <a:spcPts val="0"/>
              </a:spcAft>
              <a:buClr>
                <a:schemeClr val="accent1">
                  <a:shade val="75000"/>
                </a:schemeClr>
              </a:buClr>
              <a:buFont typeface="Arial" charset="0"/>
              <a:buChar char="•"/>
              <a:defRPr/>
            </a:pPr>
            <a:endParaRPr lang="en-US" dirty="0" smtClean="0"/>
          </a:p>
          <a:p>
            <a:pPr lvl="2" indent="-182880" eaLnBrk="1" fontAlgn="auto" hangingPunct="1">
              <a:spcAft>
                <a:spcPts val="0"/>
              </a:spcAft>
              <a:buClr>
                <a:schemeClr val="accent1">
                  <a:shade val="75000"/>
                </a:schemeClr>
              </a:buClr>
              <a:buFont typeface="Arial" charset="0"/>
              <a:buChar char="•"/>
              <a:defRPr/>
            </a:pPr>
            <a:endParaRPr lang="en-US" dirty="0" smtClean="0"/>
          </a:p>
          <a:p>
            <a:pPr lvl="2" indent="-182880" eaLnBrk="1" fontAlgn="auto" hangingPunct="1">
              <a:spcAft>
                <a:spcPts val="0"/>
              </a:spcAft>
              <a:buClr>
                <a:schemeClr val="accent1">
                  <a:shade val="75000"/>
                </a:schemeClr>
              </a:buClr>
              <a:buFont typeface="Arial" charset="0"/>
              <a:buChar char="•"/>
              <a:defRPr/>
            </a:pPr>
            <a:endParaRPr lang="en-US" dirty="0" smtClean="0"/>
          </a:p>
        </p:txBody>
      </p:sp>
      <p:sp>
        <p:nvSpPr>
          <p:cNvPr id="450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081E451-9969-4DAE-9311-6F1BBB69D6D6}" type="slidenum">
              <a:rPr lang="en-US"/>
              <a:pPr>
                <a:defRPr/>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7" dur="500"/>
                                        <p:tgtEl>
                                          <p:spTgt spid="16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12" dur="500"/>
                                        <p:tgtEl>
                                          <p:spTgt spid="16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7" dur="500"/>
                                        <p:tgtEl>
                                          <p:spTgt spid="16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linds(horizontal)">
                                      <p:cBhvr>
                                        <p:cTn id="22" dur="500"/>
                                        <p:tgtEl>
                                          <p:spTgt spid="168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linds(horizontal)">
                                      <p:cBhvr>
                                        <p:cTn id="27" dur="500"/>
                                        <p:tgtEl>
                                          <p:spTgt spid="168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linds(horizontal)">
                                      <p:cBhvr>
                                        <p:cTn id="32" dur="500"/>
                                        <p:tgtEl>
                                          <p:spTgt spid="1689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linds(horizontal)">
                                      <p:cBhvr>
                                        <p:cTn id="37" dur="500"/>
                                        <p:tgtEl>
                                          <p:spTgt spid="1689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linds(horizontal)">
                                      <p:cBhvr>
                                        <p:cTn id="42" dur="500"/>
                                        <p:tgtEl>
                                          <p:spTgt spid="1689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8963">
                                            <p:txEl>
                                              <p:pRg st="8" end="8"/>
                                            </p:txEl>
                                          </p:spTgt>
                                        </p:tgtEl>
                                        <p:attrNameLst>
                                          <p:attrName>style.visibility</p:attrName>
                                        </p:attrNameLst>
                                      </p:cBhvr>
                                      <p:to>
                                        <p:strVal val="visible"/>
                                      </p:to>
                                    </p:set>
                                    <p:animEffect transition="in" filter="blinds(horizontal)">
                                      <p:cBhvr>
                                        <p:cTn id="47" dur="500"/>
                                        <p:tgtEl>
                                          <p:spTgt spid="168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Functions for Dealing with Arrays</a:t>
            </a:r>
          </a:p>
        </p:txBody>
      </p:sp>
      <p:sp>
        <p:nvSpPr>
          <p:cNvPr id="169987" name="Rectangle 3"/>
          <p:cNvSpPr>
            <a:spLocks noGrp="1" noChangeArrowheads="1"/>
          </p:cNvSpPr>
          <p:nvPr>
            <p:ph idx="1"/>
          </p:nvPr>
        </p:nvSpPr>
        <p:spPr>
          <a:xfrm>
            <a:off x="357188" y="1403350"/>
            <a:ext cx="8229600" cy="5168900"/>
          </a:xfrm>
        </p:spPr>
        <p:txBody>
          <a:bodyPr/>
          <a:lstStyle/>
          <a:p>
            <a:pPr algn="just" eaLnBrk="1" hangingPunct="1"/>
            <a:r>
              <a:rPr lang="en-US" smtClean="0"/>
              <a:t>The </a:t>
            </a:r>
            <a:r>
              <a:rPr lang="en-US" b="1" smtClean="0"/>
              <a:t>unset </a:t>
            </a:r>
            <a:r>
              <a:rPr lang="en-US" smtClean="0"/>
              <a:t>function can be used to remove an array or an element of an array</a:t>
            </a:r>
          </a:p>
          <a:p>
            <a:pPr lvl="1" algn="just" eaLnBrk="1" hangingPunct="1"/>
            <a:r>
              <a:rPr lang="en-US" smtClean="0"/>
              <a:t>$list = array (2 , 4 , 6 , 8);		unset($list[2]);</a:t>
            </a:r>
          </a:p>
          <a:p>
            <a:pPr algn="just" eaLnBrk="1" hangingPunct="1"/>
            <a:r>
              <a:rPr lang="en-US" smtClean="0"/>
              <a:t>The</a:t>
            </a:r>
            <a:r>
              <a:rPr lang="en-US" smtClean="0">
                <a:latin typeface="Courier New" pitchFamily="49" charset="0"/>
              </a:rPr>
              <a:t> </a:t>
            </a:r>
            <a:r>
              <a:rPr lang="en-US" b="1" smtClean="0">
                <a:latin typeface="Courier New" pitchFamily="49" charset="0"/>
              </a:rPr>
              <a:t>array_keys</a:t>
            </a:r>
            <a:r>
              <a:rPr lang="en-US" smtClean="0"/>
              <a:t> function returns a list of the keys of an array</a:t>
            </a:r>
          </a:p>
          <a:p>
            <a:pPr algn="just" eaLnBrk="1" hangingPunct="1"/>
            <a:r>
              <a:rPr lang="en-US" smtClean="0"/>
              <a:t>The </a:t>
            </a:r>
            <a:r>
              <a:rPr lang="en-US" b="1" smtClean="0">
                <a:latin typeface="Courier New" pitchFamily="49" charset="0"/>
              </a:rPr>
              <a:t>array_values</a:t>
            </a:r>
            <a:r>
              <a:rPr lang="en-US" smtClean="0"/>
              <a:t> returns a list of values in an array</a:t>
            </a:r>
          </a:p>
          <a:p>
            <a:pPr lvl="1" eaLnBrk="1" hangingPunct="1"/>
            <a:r>
              <a:rPr lang="en-US" smtClean="0"/>
              <a:t>$weather = array(“Mon=&gt; 34 ,“Tue”=&gt;30,“Wed”=&gt; 28,“Thu =&gt; 25, Fri”=&gt; 23);</a:t>
            </a:r>
          </a:p>
          <a:p>
            <a:pPr lvl="1" algn="just" eaLnBrk="1" hangingPunct="1"/>
            <a:r>
              <a:rPr lang="en-US" smtClean="0"/>
              <a:t>$days = </a:t>
            </a:r>
            <a:r>
              <a:rPr lang="en-US" b="1" smtClean="0"/>
              <a:t>array_keys</a:t>
            </a:r>
            <a:r>
              <a:rPr lang="en-US" smtClean="0"/>
              <a:t>($weather);</a:t>
            </a:r>
          </a:p>
          <a:p>
            <a:pPr lvl="1" algn="just" eaLnBrk="1" hangingPunct="1"/>
            <a:r>
              <a:rPr lang="en-US" smtClean="0"/>
              <a:t>$temp = </a:t>
            </a:r>
            <a:r>
              <a:rPr lang="en-US" b="1" smtClean="0"/>
              <a:t>array_values</a:t>
            </a:r>
            <a:r>
              <a:rPr lang="en-US" smtClean="0"/>
              <a:t>($weather);</a:t>
            </a:r>
          </a:p>
          <a:p>
            <a:pPr lvl="1" algn="just" eaLnBrk="1" hangingPunct="1"/>
            <a:endParaRPr lang="en-US" smtClean="0"/>
          </a:p>
        </p:txBody>
      </p:sp>
      <p:sp>
        <p:nvSpPr>
          <p:cNvPr id="460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1DD6A74-22DA-43FF-A3A4-B5F8D150568B}" type="slidenum">
              <a:rPr lang="en-US"/>
              <a:pPr>
                <a:defRPr/>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7" dur="500"/>
                                        <p:tgtEl>
                                          <p:spTgt spid="169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22" dur="500"/>
                                        <p:tgtEl>
                                          <p:spTgt spid="169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7" dur="500"/>
                                        <p:tgtEl>
                                          <p:spTgt spid="169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32" dur="500"/>
                                        <p:tgtEl>
                                          <p:spTgt spid="1699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37" dur="500"/>
                                        <p:tgtEl>
                                          <p:spTgt spid="169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54050"/>
          </a:xfrm>
        </p:spPr>
        <p:txBody>
          <a:bodyPr/>
          <a:lstStyle/>
          <a:p>
            <a:pPr eaLnBrk="1" hangingPunct="1">
              <a:defRPr/>
            </a:pPr>
            <a:r>
              <a:rPr lang="en-IN" smtClean="0"/>
              <a:t>What is PHP?</a:t>
            </a:r>
            <a:endParaRPr lang="en-IN"/>
          </a:p>
        </p:txBody>
      </p:sp>
      <p:sp>
        <p:nvSpPr>
          <p:cNvPr id="3" name="Content Placeholder 2"/>
          <p:cNvSpPr>
            <a:spLocks noGrp="1"/>
          </p:cNvSpPr>
          <p:nvPr>
            <p:ph idx="1"/>
          </p:nvPr>
        </p:nvSpPr>
        <p:spPr>
          <a:xfrm>
            <a:off x="457200" y="1000109"/>
            <a:ext cx="8229600" cy="5643580"/>
          </a:xfrm>
        </p:spPr>
        <p:txBody>
          <a:bodyPr rtlCol="0">
            <a:normAutofit fontScale="85000" lnSpcReduction="20000"/>
          </a:bodyPr>
          <a:lstStyle/>
          <a:p>
            <a:pPr algn="just" eaLnBrk="1" fontAlgn="auto" hangingPunct="1">
              <a:spcAft>
                <a:spcPts val="0"/>
              </a:spcAft>
              <a:buFont typeface="Wingdings 2"/>
              <a:buChar char=""/>
              <a:defRPr/>
            </a:pPr>
            <a:r>
              <a:rPr lang="en-IN" b="1" dirty="0" smtClean="0"/>
              <a:t>PHP</a:t>
            </a:r>
            <a:r>
              <a:rPr lang="en-IN" dirty="0" smtClean="0"/>
              <a:t> is a script language and interpreter that is freely available and used primarily on </a:t>
            </a:r>
            <a:r>
              <a:rPr lang="en-IN" dirty="0" smtClean="0">
                <a:solidFill>
                  <a:srgbClr val="002060"/>
                </a:solidFill>
              </a:rPr>
              <a:t>Linux Web servers. </a:t>
            </a:r>
            <a:r>
              <a:rPr lang="en-IN" b="1" dirty="0" smtClean="0"/>
              <a:t>PHP</a:t>
            </a:r>
            <a:r>
              <a:rPr lang="en-IN" dirty="0" smtClean="0"/>
              <a:t>, originally derived from </a:t>
            </a:r>
            <a:r>
              <a:rPr lang="en-IN" b="1" dirty="0" smtClean="0">
                <a:solidFill>
                  <a:srgbClr val="002060"/>
                </a:solidFill>
              </a:rPr>
              <a:t>Personal Home Page</a:t>
            </a:r>
            <a:r>
              <a:rPr lang="en-IN" dirty="0" smtClean="0">
                <a:solidFill>
                  <a:srgbClr val="002060"/>
                </a:solidFill>
              </a:rPr>
              <a:t> </a:t>
            </a:r>
            <a:r>
              <a:rPr lang="en-IN" dirty="0" smtClean="0"/>
              <a:t>Tools, now stands for </a:t>
            </a:r>
            <a:r>
              <a:rPr lang="en-IN" b="1" dirty="0" smtClean="0">
                <a:solidFill>
                  <a:srgbClr val="002060"/>
                </a:solidFill>
              </a:rPr>
              <a:t>PHP</a:t>
            </a:r>
            <a:r>
              <a:rPr lang="en-IN" dirty="0" smtClean="0">
                <a:solidFill>
                  <a:srgbClr val="002060"/>
                </a:solidFill>
              </a:rPr>
              <a:t>: Hypertext </a:t>
            </a:r>
            <a:r>
              <a:rPr lang="en-IN" dirty="0" err="1" smtClean="0">
                <a:solidFill>
                  <a:srgbClr val="002060"/>
                </a:solidFill>
              </a:rPr>
              <a:t>Preprocessor</a:t>
            </a:r>
            <a:r>
              <a:rPr lang="en-IN" dirty="0" smtClean="0"/>
              <a:t>, which is describes as a "</a:t>
            </a:r>
            <a:r>
              <a:rPr lang="en-IN" dirty="0" smtClean="0">
                <a:solidFill>
                  <a:srgbClr val="C00000"/>
                </a:solidFill>
              </a:rPr>
              <a:t>recursive acronym</a:t>
            </a:r>
            <a:r>
              <a:rPr lang="en-IN" dirty="0" smtClean="0"/>
              <a:t>.”</a:t>
            </a:r>
          </a:p>
          <a:p>
            <a:pPr algn="just" eaLnBrk="1" fontAlgn="auto" hangingPunct="1">
              <a:spcAft>
                <a:spcPts val="0"/>
              </a:spcAft>
              <a:buFont typeface="Wingdings 2"/>
              <a:buChar char=""/>
              <a:defRPr/>
            </a:pPr>
            <a:r>
              <a:rPr lang="en-US" dirty="0" smtClean="0"/>
              <a:t>Developed by </a:t>
            </a:r>
            <a:r>
              <a:rPr lang="en-US" dirty="0" err="1" smtClean="0">
                <a:solidFill>
                  <a:srgbClr val="002060"/>
                </a:solidFill>
              </a:rPr>
              <a:t>Rasmus</a:t>
            </a:r>
            <a:r>
              <a:rPr lang="en-US" dirty="0" smtClean="0">
                <a:solidFill>
                  <a:srgbClr val="002060"/>
                </a:solidFill>
              </a:rPr>
              <a:t> </a:t>
            </a:r>
            <a:r>
              <a:rPr lang="en-US" dirty="0" err="1" smtClean="0">
                <a:solidFill>
                  <a:srgbClr val="002060"/>
                </a:solidFill>
              </a:rPr>
              <a:t>Lerdorf</a:t>
            </a:r>
            <a:r>
              <a:rPr lang="en-US" dirty="0" smtClean="0">
                <a:solidFill>
                  <a:srgbClr val="002060"/>
                </a:solidFill>
              </a:rPr>
              <a:t> </a:t>
            </a:r>
            <a:r>
              <a:rPr lang="en-US" dirty="0" smtClean="0"/>
              <a:t>(a member of Apache Group) in 1994 to allow him to track visitors to his Web site</a:t>
            </a:r>
          </a:p>
          <a:p>
            <a:pPr algn="just" eaLnBrk="1" fontAlgn="auto" hangingPunct="1">
              <a:spcAft>
                <a:spcPts val="0"/>
              </a:spcAft>
              <a:buFont typeface="Wingdings 2"/>
              <a:buChar char=""/>
              <a:defRPr/>
            </a:pPr>
            <a:r>
              <a:rPr lang="en-US" dirty="0" smtClean="0"/>
              <a:t>PHP is an open-source product</a:t>
            </a:r>
          </a:p>
          <a:p>
            <a:pPr algn="just" eaLnBrk="1" fontAlgn="auto" hangingPunct="1">
              <a:spcAft>
                <a:spcPts val="0"/>
              </a:spcAft>
              <a:buFont typeface="Wingdings 2"/>
              <a:buChar char=""/>
              <a:defRPr/>
            </a:pPr>
            <a:r>
              <a:rPr lang="en-US" dirty="0" smtClean="0"/>
              <a:t>PHP is a server side scripting language whose scripts are embedded in XHTML documents, naturally used for </a:t>
            </a:r>
            <a:r>
              <a:rPr lang="en-US" b="1" i="1" dirty="0" smtClean="0"/>
              <a:t>form handling</a:t>
            </a:r>
            <a:r>
              <a:rPr lang="en-US" dirty="0" smtClean="0"/>
              <a:t> , </a:t>
            </a:r>
            <a:r>
              <a:rPr lang="en-US" b="1" i="1" dirty="0" smtClean="0"/>
              <a:t>file processing </a:t>
            </a:r>
            <a:r>
              <a:rPr lang="en-US" dirty="0" smtClean="0"/>
              <a:t>and </a:t>
            </a:r>
            <a:r>
              <a:rPr lang="en-US" b="1" i="1" dirty="0" smtClean="0"/>
              <a:t>database access.</a:t>
            </a:r>
          </a:p>
          <a:p>
            <a:pPr algn="just" eaLnBrk="1" fontAlgn="auto" hangingPunct="1">
              <a:spcAft>
                <a:spcPts val="0"/>
              </a:spcAft>
              <a:buFont typeface="Wingdings 2"/>
              <a:buChar char=""/>
              <a:defRPr/>
            </a:pPr>
            <a:r>
              <a:rPr lang="en-US" dirty="0" smtClean="0"/>
              <a:t>PHP support electronic mail protocols </a:t>
            </a:r>
            <a:r>
              <a:rPr lang="en-US" dirty="0" smtClean="0">
                <a:solidFill>
                  <a:srgbClr val="7030A0"/>
                </a:solidFill>
              </a:rPr>
              <a:t>POP3, IMAP </a:t>
            </a:r>
            <a:r>
              <a:rPr lang="en-US" dirty="0" smtClean="0"/>
              <a:t>etc. ,Distributed object architecture,</a:t>
            </a:r>
            <a:r>
              <a:rPr lang="en-US" dirty="0" smtClean="0">
                <a:solidFill>
                  <a:srgbClr val="7030A0"/>
                </a:solidFill>
              </a:rPr>
              <a:t> COM </a:t>
            </a:r>
            <a:r>
              <a:rPr lang="en-US" dirty="0" smtClean="0"/>
              <a:t>(Component Object Model) and </a:t>
            </a:r>
            <a:r>
              <a:rPr lang="en-US" dirty="0" smtClean="0">
                <a:solidFill>
                  <a:srgbClr val="7030A0"/>
                </a:solidFill>
              </a:rPr>
              <a:t>CORBA</a:t>
            </a:r>
            <a:r>
              <a:rPr lang="en-US" dirty="0" smtClean="0"/>
              <a:t> (Common Object Request Broker Architecture).</a:t>
            </a:r>
          </a:p>
          <a:p>
            <a:pPr algn="just" eaLnBrk="1" fontAlgn="auto" hangingPunct="1">
              <a:spcAft>
                <a:spcPts val="0"/>
              </a:spcAft>
              <a:buFont typeface="Wingdings 2"/>
              <a:buChar char=""/>
              <a:defRPr/>
            </a:pPr>
            <a:endParaRPr lang="en-US" dirty="0" smtClean="0"/>
          </a:p>
        </p:txBody>
      </p:sp>
      <p:sp>
        <p:nvSpPr>
          <p:cNvPr id="133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D826C15-A41E-430B-AD8F-CF52C4DE52F1}" type="slidenum">
              <a:rPr lang="en-US"/>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300"/>
          </a:xfrm>
        </p:spPr>
        <p:txBody>
          <a:bodyPr>
            <a:normAutofit fontScale="90000"/>
          </a:bodyPr>
          <a:lstStyle/>
          <a:p>
            <a:pPr eaLnBrk="1" fontAlgn="auto" hangingPunct="1">
              <a:spcAft>
                <a:spcPts val="0"/>
              </a:spcAft>
              <a:defRPr/>
            </a:pPr>
            <a:endParaRPr lang="en-IN">
              <a:solidFill>
                <a:schemeClr val="accent6">
                  <a:lumMod val="50000"/>
                </a:schemeClr>
              </a:solidFill>
            </a:endParaRPr>
          </a:p>
        </p:txBody>
      </p:sp>
      <p:sp>
        <p:nvSpPr>
          <p:cNvPr id="3" name="Content Placeholder 2"/>
          <p:cNvSpPr>
            <a:spLocks noGrp="1"/>
          </p:cNvSpPr>
          <p:nvPr>
            <p:ph idx="1"/>
          </p:nvPr>
        </p:nvSpPr>
        <p:spPr>
          <a:xfrm>
            <a:off x="457200" y="785813"/>
            <a:ext cx="8229600" cy="5857875"/>
          </a:xfrm>
        </p:spPr>
        <p:txBody>
          <a:bodyPr rtlCol="0">
            <a:normAutofit fontScale="92500" lnSpcReduction="10000"/>
          </a:bodyPr>
          <a:lstStyle/>
          <a:p>
            <a:pPr marL="274320" indent="-274320" algn="just" eaLnBrk="1" fontAlgn="auto" hangingPunct="1">
              <a:spcAft>
                <a:spcPts val="0"/>
              </a:spcAft>
              <a:buFont typeface="Wingdings"/>
              <a:buChar char=""/>
              <a:defRPr/>
            </a:pPr>
            <a:r>
              <a:rPr lang="en-US" dirty="0" smtClean="0"/>
              <a:t>The </a:t>
            </a:r>
            <a:r>
              <a:rPr lang="en-US" b="1" dirty="0" err="1" smtClean="0">
                <a:latin typeface="Courier New" pitchFamily="49" charset="0"/>
              </a:rPr>
              <a:t>array_key_exists</a:t>
            </a:r>
            <a:r>
              <a:rPr lang="en-US" b="1" dirty="0" smtClean="0"/>
              <a:t> </a:t>
            </a:r>
            <a:r>
              <a:rPr lang="en-US" dirty="0" smtClean="0"/>
              <a:t>function returns true if a given key is actually present in a given array</a:t>
            </a:r>
          </a:p>
          <a:p>
            <a:pPr marL="640080" lvl="1" indent="-274320" algn="just" eaLnBrk="1" fontAlgn="auto" hangingPunct="1">
              <a:spcAft>
                <a:spcPts val="0"/>
              </a:spcAft>
              <a:buFont typeface="Wingdings 2"/>
              <a:buChar char=""/>
              <a:defRPr/>
            </a:pPr>
            <a:r>
              <a:rPr lang="en-US" b="1" dirty="0" smtClean="0">
                <a:solidFill>
                  <a:schemeClr val="accent3">
                    <a:lumMod val="50000"/>
                  </a:schemeClr>
                </a:solidFill>
              </a:rPr>
              <a:t>if (</a:t>
            </a:r>
            <a:r>
              <a:rPr lang="en-US" b="1" dirty="0" err="1" smtClean="0">
                <a:solidFill>
                  <a:schemeClr val="accent3">
                    <a:lumMod val="50000"/>
                  </a:schemeClr>
                </a:solidFill>
              </a:rPr>
              <a:t>array_key_exists</a:t>
            </a:r>
            <a:r>
              <a:rPr lang="en-US" b="1" dirty="0" smtClean="0">
                <a:solidFill>
                  <a:schemeClr val="accent3">
                    <a:lumMod val="50000"/>
                  </a:schemeClr>
                </a:solidFill>
              </a:rPr>
              <a:t>(“Tue”, $weather)) {</a:t>
            </a:r>
          </a:p>
          <a:p>
            <a:pPr marL="714375" lvl="2" indent="-182880" algn="just" eaLnBrk="1" fontAlgn="auto" hangingPunct="1">
              <a:spcAft>
                <a:spcPts val="0"/>
              </a:spcAft>
              <a:buClr>
                <a:schemeClr val="accent1">
                  <a:shade val="75000"/>
                </a:schemeClr>
              </a:buClr>
              <a:buFont typeface="Arial" charset="0"/>
              <a:buChar char="•"/>
              <a:defRPr/>
            </a:pPr>
            <a:r>
              <a:rPr lang="en-US" sz="2600" b="1" dirty="0" smtClean="0">
                <a:solidFill>
                  <a:schemeClr val="bg2">
                    <a:lumMod val="25000"/>
                  </a:schemeClr>
                </a:solidFill>
              </a:rPr>
              <a:t>$weather = $weather [ “Tue”];</a:t>
            </a:r>
          </a:p>
          <a:p>
            <a:pPr marL="720725" lvl="2" indent="-180975" algn="just" eaLnBrk="1" fontAlgn="auto" hangingPunct="1">
              <a:spcAft>
                <a:spcPts val="0"/>
              </a:spcAft>
              <a:buClr>
                <a:schemeClr val="accent1">
                  <a:shade val="75000"/>
                </a:schemeClr>
              </a:buClr>
              <a:buFont typeface="Arial" charset="0"/>
              <a:buChar char="•"/>
              <a:defRPr/>
            </a:pPr>
            <a:r>
              <a:rPr lang="en-US" b="1" dirty="0" smtClean="0">
                <a:solidFill>
                  <a:schemeClr val="accent2">
                    <a:lumMod val="50000"/>
                  </a:schemeClr>
                </a:solidFill>
              </a:rPr>
              <a:t>print “The weather of Tue was $weather”;</a:t>
            </a:r>
          </a:p>
          <a:p>
            <a:pPr marL="274320" indent="-274320" algn="just" eaLnBrk="1" fontAlgn="auto" hangingPunct="1">
              <a:spcAft>
                <a:spcPts val="0"/>
              </a:spcAft>
              <a:buFont typeface="Wingdings"/>
              <a:buChar char=""/>
              <a:defRPr/>
            </a:pPr>
            <a:r>
              <a:rPr lang="en-US" b="1" dirty="0" err="1" smtClean="0">
                <a:latin typeface="Courier New" pitchFamily="49" charset="0"/>
              </a:rPr>
              <a:t>is_array</a:t>
            </a:r>
            <a:r>
              <a:rPr lang="en-US" dirty="0" smtClean="0"/>
              <a:t> determines if its argument is an array</a:t>
            </a:r>
          </a:p>
          <a:p>
            <a:pPr marL="274320" indent="-274320" algn="just" eaLnBrk="1" fontAlgn="auto" hangingPunct="1">
              <a:spcAft>
                <a:spcPts val="0"/>
              </a:spcAft>
              <a:buFont typeface="Wingdings"/>
              <a:buChar char=""/>
              <a:defRPr/>
            </a:pPr>
            <a:r>
              <a:rPr lang="en-US" b="1" dirty="0" err="1" smtClean="0">
                <a:latin typeface="Courier New" pitchFamily="49" charset="0"/>
              </a:rPr>
              <a:t>in_array</a:t>
            </a:r>
            <a:r>
              <a:rPr lang="en-US" dirty="0" smtClean="0"/>
              <a:t> determines element exist in an array and takes two </a:t>
            </a:r>
            <a:r>
              <a:rPr lang="en-US" dirty="0" err="1" smtClean="0"/>
              <a:t>paramenters</a:t>
            </a:r>
            <a:endParaRPr lang="en-US" dirty="0" smtClean="0"/>
          </a:p>
          <a:p>
            <a:pPr marL="274320" indent="-274320" algn="just" eaLnBrk="1" fontAlgn="auto" hangingPunct="1">
              <a:spcAft>
                <a:spcPts val="0"/>
              </a:spcAft>
              <a:buFont typeface="Wingdings"/>
              <a:buChar char=""/>
              <a:defRPr/>
            </a:pPr>
            <a:r>
              <a:rPr lang="en-US" b="1" dirty="0" smtClean="0">
                <a:latin typeface="Courier New" pitchFamily="49" charset="0"/>
              </a:rPr>
              <a:t>implode</a:t>
            </a:r>
            <a:r>
              <a:rPr lang="en-US" dirty="0" smtClean="0"/>
              <a:t> converts an array of strings to a single string, separating the parts with a specified string</a:t>
            </a:r>
          </a:p>
          <a:p>
            <a:pPr marL="640080" lvl="1" indent="-274320" algn="just" eaLnBrk="1" fontAlgn="auto" hangingPunct="1">
              <a:spcAft>
                <a:spcPts val="0"/>
              </a:spcAft>
              <a:buFont typeface="Wingdings 2"/>
              <a:buChar char=""/>
              <a:defRPr/>
            </a:pPr>
            <a:r>
              <a:rPr lang="en-US" dirty="0" smtClean="0"/>
              <a:t>$words=array(“Today”, “is”, “a”, “great”, “day”);</a:t>
            </a:r>
          </a:p>
          <a:p>
            <a:pPr marL="640080" lvl="1" indent="-274320" algn="just" eaLnBrk="1" fontAlgn="auto" hangingPunct="1">
              <a:spcAft>
                <a:spcPts val="0"/>
              </a:spcAft>
              <a:buFont typeface="Wingdings 2"/>
              <a:buChar char=""/>
              <a:defRPr/>
            </a:pPr>
            <a:r>
              <a:rPr lang="en-US" dirty="0" smtClean="0"/>
              <a:t>$</a:t>
            </a:r>
            <a:r>
              <a:rPr lang="en-US" dirty="0" err="1" smtClean="0"/>
              <a:t>str</a:t>
            </a:r>
            <a:r>
              <a:rPr lang="en-US" dirty="0" smtClean="0"/>
              <a:t>= </a:t>
            </a:r>
            <a:r>
              <a:rPr lang="en-US" b="1" dirty="0" smtClean="0"/>
              <a:t>implode</a:t>
            </a:r>
            <a:r>
              <a:rPr lang="en-US" dirty="0" smtClean="0"/>
              <a:t>(“ ”, $words);</a:t>
            </a:r>
          </a:p>
          <a:p>
            <a:pPr marL="274320" indent="-274320" algn="just" eaLnBrk="1" fontAlgn="auto" hangingPunct="1">
              <a:spcAft>
                <a:spcPts val="0"/>
              </a:spcAft>
              <a:buFont typeface="Wingdings"/>
              <a:buChar char=""/>
              <a:defRPr/>
            </a:pPr>
            <a:r>
              <a:rPr lang="en-US" b="1" dirty="0" smtClean="0">
                <a:latin typeface="Courier New" pitchFamily="49" charset="0"/>
              </a:rPr>
              <a:t>explode</a:t>
            </a:r>
            <a:r>
              <a:rPr lang="en-US" dirty="0" smtClean="0"/>
              <a:t> converts a string into a list of strings            by separating the string at specified characters</a:t>
            </a:r>
          </a:p>
          <a:p>
            <a:pPr marL="274320" indent="-274320" algn="just" eaLnBrk="1" fontAlgn="auto" hangingPunct="1">
              <a:spcAft>
                <a:spcPts val="0"/>
              </a:spcAft>
              <a:buFont typeface="Wingdings"/>
              <a:buChar char=""/>
              <a:defRPr/>
            </a:pPr>
            <a:endParaRPr lang="en-IN" dirty="0"/>
          </a:p>
        </p:txBody>
      </p:sp>
      <p:sp>
        <p:nvSpPr>
          <p:cNvPr id="471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F6AB92A-DA0F-4D66-9D6B-0C14DE5FB30B}" type="slidenum">
              <a:rPr lang="en-US"/>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mtClean="0">
                <a:solidFill>
                  <a:schemeClr val="accent6">
                    <a:lumMod val="50000"/>
                  </a:schemeClr>
                </a:solidFill>
              </a:rPr>
              <a:t>Logical internal structure of arrays</a:t>
            </a:r>
          </a:p>
        </p:txBody>
      </p:sp>
      <p:sp>
        <p:nvSpPr>
          <p:cNvPr id="48131"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6605C48-537B-4C44-A41C-4CA4835BC9C4}" type="slidenum">
              <a:rPr lang="en-US"/>
              <a:pPr>
                <a:defRPr/>
              </a:pPr>
              <a:t>51</a:t>
            </a:fld>
            <a:endParaRPr lang="en-US"/>
          </a:p>
        </p:txBody>
      </p:sp>
      <p:pic>
        <p:nvPicPr>
          <p:cNvPr id="52228" name="Picture 5" descr="fig11_03"/>
          <p:cNvPicPr>
            <a:picLocks noChangeAspect="1" noChangeArrowheads="1"/>
          </p:cNvPicPr>
          <p:nvPr/>
        </p:nvPicPr>
        <p:blipFill>
          <a:blip r:embed="rId2"/>
          <a:srcRect/>
          <a:stretch>
            <a:fillRect/>
          </a:stretch>
        </p:blipFill>
        <p:spPr bwMode="auto">
          <a:xfrm>
            <a:off x="428625" y="1500188"/>
            <a:ext cx="8274050" cy="404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Sequential Access to Array Elements</a:t>
            </a:r>
          </a:p>
        </p:txBody>
      </p:sp>
      <p:sp>
        <p:nvSpPr>
          <p:cNvPr id="171011" name="Rectangle 3"/>
          <p:cNvSpPr>
            <a:spLocks noGrp="1" noChangeArrowheads="1"/>
          </p:cNvSpPr>
          <p:nvPr>
            <p:ph idx="1"/>
          </p:nvPr>
        </p:nvSpPr>
        <p:spPr>
          <a:xfrm>
            <a:off x="457200" y="1000108"/>
            <a:ext cx="8229600" cy="5357813"/>
          </a:xfrm>
        </p:spPr>
        <p:txBody>
          <a:bodyPr/>
          <a:lstStyle/>
          <a:p>
            <a:pPr algn="just" eaLnBrk="1" hangingPunct="1">
              <a:lnSpc>
                <a:spcPct val="80000"/>
              </a:lnSpc>
            </a:pPr>
            <a:r>
              <a:rPr lang="en-US" dirty="0" smtClean="0"/>
              <a:t>PHP maintains a marker in each array, called the </a:t>
            </a:r>
            <a:r>
              <a:rPr lang="en-US" b="1" dirty="0" smtClean="0"/>
              <a:t>current pointer</a:t>
            </a:r>
          </a:p>
          <a:p>
            <a:pPr lvl="1" algn="just" eaLnBrk="1" hangingPunct="1">
              <a:lnSpc>
                <a:spcPct val="80000"/>
              </a:lnSpc>
            </a:pPr>
            <a:r>
              <a:rPr lang="en-US" dirty="0" smtClean="0"/>
              <a:t>Several functions in PHP manipulate the current pointer</a:t>
            </a:r>
          </a:p>
          <a:p>
            <a:pPr lvl="1" algn="just" eaLnBrk="1" hangingPunct="1">
              <a:lnSpc>
                <a:spcPct val="80000"/>
              </a:lnSpc>
            </a:pPr>
            <a:r>
              <a:rPr lang="en-US" dirty="0" smtClean="0"/>
              <a:t>The pointer starts at the first element when the array is created</a:t>
            </a:r>
          </a:p>
          <a:p>
            <a:pPr algn="just" eaLnBrk="1" hangingPunct="1">
              <a:lnSpc>
                <a:spcPct val="80000"/>
              </a:lnSpc>
            </a:pPr>
            <a:r>
              <a:rPr lang="en-US" dirty="0" smtClean="0"/>
              <a:t>$cities= array(“Chicago”, “Atlantis”, “Tokyo”);</a:t>
            </a:r>
          </a:p>
          <a:p>
            <a:pPr algn="just" eaLnBrk="1" hangingPunct="1">
              <a:lnSpc>
                <a:spcPct val="80000"/>
              </a:lnSpc>
              <a:buFont typeface="Wingdings" pitchFamily="2" charset="2"/>
              <a:buNone/>
            </a:pPr>
            <a:r>
              <a:rPr lang="en-US" dirty="0" smtClean="0"/>
              <a:t>     $city=</a:t>
            </a:r>
            <a:r>
              <a:rPr lang="en-US" b="1" dirty="0" smtClean="0"/>
              <a:t>current</a:t>
            </a:r>
            <a:r>
              <a:rPr lang="en-US" dirty="0" smtClean="0"/>
              <a:t>($cities);</a:t>
            </a:r>
          </a:p>
          <a:p>
            <a:pPr algn="just" eaLnBrk="1" hangingPunct="1">
              <a:lnSpc>
                <a:spcPct val="80000"/>
              </a:lnSpc>
              <a:buFont typeface="Wingdings" pitchFamily="2" charset="2"/>
              <a:buNone/>
            </a:pPr>
            <a:r>
              <a:rPr lang="en-US" dirty="0" smtClean="0"/>
              <a:t>      </a:t>
            </a:r>
            <a:r>
              <a:rPr lang="en-US" dirty="0" err="1" smtClean="0"/>
              <a:t>printf</a:t>
            </a:r>
            <a:r>
              <a:rPr lang="en-US" dirty="0" smtClean="0"/>
              <a:t> “ the first city is  $city”;</a:t>
            </a:r>
          </a:p>
          <a:p>
            <a:pPr algn="just" eaLnBrk="1" hangingPunct="1">
              <a:lnSpc>
                <a:spcPct val="80000"/>
              </a:lnSpc>
            </a:pPr>
            <a:r>
              <a:rPr lang="en-US" dirty="0" smtClean="0"/>
              <a:t>The </a:t>
            </a:r>
            <a:r>
              <a:rPr lang="en-US" b="1" dirty="0" smtClean="0"/>
              <a:t>next function </a:t>
            </a:r>
            <a:r>
              <a:rPr lang="en-US" dirty="0" smtClean="0"/>
              <a:t>moves the pointer to the </a:t>
            </a:r>
            <a:r>
              <a:rPr lang="en-US" b="1" dirty="0" smtClean="0"/>
              <a:t>next element </a:t>
            </a:r>
            <a:r>
              <a:rPr lang="en-US" dirty="0" smtClean="0"/>
              <a:t>and returns the value there</a:t>
            </a:r>
          </a:p>
          <a:p>
            <a:pPr lvl="1" algn="just" eaLnBrk="1" hangingPunct="1">
              <a:lnSpc>
                <a:spcPct val="80000"/>
              </a:lnSpc>
            </a:pPr>
            <a:r>
              <a:rPr lang="en-US" sz="2400" dirty="0" smtClean="0"/>
              <a:t>$city=current($cities);</a:t>
            </a:r>
          </a:p>
          <a:p>
            <a:pPr lvl="1" algn="just" eaLnBrk="1" hangingPunct="1">
              <a:lnSpc>
                <a:spcPct val="80000"/>
              </a:lnSpc>
              <a:buFont typeface="Wingdings 2" pitchFamily="18" charset="2"/>
              <a:buNone/>
            </a:pPr>
            <a:r>
              <a:rPr lang="en-US" sz="2400" dirty="0" smtClean="0"/>
              <a:t>	print “$city”;</a:t>
            </a:r>
          </a:p>
          <a:p>
            <a:pPr lvl="1" algn="just" eaLnBrk="1" hangingPunct="1">
              <a:lnSpc>
                <a:spcPct val="80000"/>
              </a:lnSpc>
              <a:buFont typeface="Wingdings 2" pitchFamily="18" charset="2"/>
              <a:buNone/>
            </a:pPr>
            <a:r>
              <a:rPr lang="en-US" sz="2400" dirty="0" smtClean="0"/>
              <a:t>	while ($city = </a:t>
            </a:r>
            <a:r>
              <a:rPr lang="en-US" sz="2400" b="1" dirty="0" smtClean="0"/>
              <a:t>next</a:t>
            </a:r>
            <a:r>
              <a:rPr lang="en-US" sz="2400" dirty="0" smtClean="0"/>
              <a:t>($cities))</a:t>
            </a:r>
          </a:p>
          <a:p>
            <a:pPr lvl="1" algn="just" eaLnBrk="1" hangingPunct="1">
              <a:lnSpc>
                <a:spcPct val="80000"/>
              </a:lnSpc>
              <a:buFont typeface="Wingdings 2" pitchFamily="18" charset="2"/>
              <a:buNone/>
            </a:pPr>
            <a:r>
              <a:rPr lang="en-US" sz="2400" dirty="0" smtClean="0"/>
              <a:t>		</a:t>
            </a:r>
            <a:r>
              <a:rPr lang="en-US" sz="2400" dirty="0" err="1" smtClean="0"/>
              <a:t>printf</a:t>
            </a:r>
            <a:r>
              <a:rPr lang="en-US" sz="2400" dirty="0" smtClean="0"/>
              <a:t>(“$city &lt;</a:t>
            </a:r>
            <a:r>
              <a:rPr lang="en-US" sz="2400" dirty="0" err="1" smtClean="0"/>
              <a:t>br</a:t>
            </a:r>
            <a:r>
              <a:rPr lang="en-US" sz="2400" dirty="0" smtClean="0"/>
              <a:t>/&gt;);</a:t>
            </a:r>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buFont typeface="Wingdings" pitchFamily="2" charset="2"/>
              <a:buNone/>
            </a:pPr>
            <a:endParaRPr lang="en-US" dirty="0" smtClean="0"/>
          </a:p>
        </p:txBody>
      </p:sp>
      <p:sp>
        <p:nvSpPr>
          <p:cNvPr id="491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F7D26B6-E066-4E69-94CF-BA861C0C66BA}" type="slidenum">
              <a:rPr lang="en-US"/>
              <a:pPr>
                <a:defRPr/>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linds(horizontal)">
                                      <p:cBhvr>
                                        <p:cTn id="7" dur="500"/>
                                        <p:tgtEl>
                                          <p:spTgt spid="171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linds(horizontal)">
                                      <p:cBhvr>
                                        <p:cTn id="12" dur="500"/>
                                        <p:tgtEl>
                                          <p:spTgt spid="171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linds(horizontal)">
                                      <p:cBhvr>
                                        <p:cTn id="17" dur="500"/>
                                        <p:tgtEl>
                                          <p:spTgt spid="171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linds(horizontal)">
                                      <p:cBhvr>
                                        <p:cTn id="22" dur="500"/>
                                        <p:tgtEl>
                                          <p:spTgt spid="17101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linds(horizontal)">
                                      <p:cBhvr>
                                        <p:cTn id="25" dur="500"/>
                                        <p:tgtEl>
                                          <p:spTgt spid="17101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1011">
                                            <p:txEl>
                                              <p:pRg st="5" end="5"/>
                                            </p:txEl>
                                          </p:spTgt>
                                        </p:tgtEl>
                                        <p:attrNameLst>
                                          <p:attrName>style.visibility</p:attrName>
                                        </p:attrNameLst>
                                      </p:cBhvr>
                                      <p:to>
                                        <p:strVal val="visible"/>
                                      </p:to>
                                    </p:set>
                                    <p:animEffect transition="in" filter="blinds(horizontal)">
                                      <p:cBhvr>
                                        <p:cTn id="28" dur="500"/>
                                        <p:tgtEl>
                                          <p:spTgt spid="1710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1011">
                                            <p:txEl>
                                              <p:pRg st="6" end="6"/>
                                            </p:txEl>
                                          </p:spTgt>
                                        </p:tgtEl>
                                        <p:attrNameLst>
                                          <p:attrName>style.visibility</p:attrName>
                                        </p:attrNameLst>
                                      </p:cBhvr>
                                      <p:to>
                                        <p:strVal val="visible"/>
                                      </p:to>
                                    </p:set>
                                    <p:animEffect transition="in" filter="blinds(horizontal)">
                                      <p:cBhvr>
                                        <p:cTn id="33" dur="500"/>
                                        <p:tgtEl>
                                          <p:spTgt spid="1710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1011">
                                            <p:txEl>
                                              <p:pRg st="7" end="7"/>
                                            </p:txEl>
                                          </p:spTgt>
                                        </p:tgtEl>
                                        <p:attrNameLst>
                                          <p:attrName>style.visibility</p:attrName>
                                        </p:attrNameLst>
                                      </p:cBhvr>
                                      <p:to>
                                        <p:strVal val="visible"/>
                                      </p:to>
                                    </p:set>
                                    <p:animEffect transition="in" filter="blinds(horizontal)">
                                      <p:cBhvr>
                                        <p:cTn id="38" dur="500"/>
                                        <p:tgtEl>
                                          <p:spTgt spid="17101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71011">
                                            <p:txEl>
                                              <p:pRg st="8" end="8"/>
                                            </p:txEl>
                                          </p:spTgt>
                                        </p:tgtEl>
                                        <p:attrNameLst>
                                          <p:attrName>style.visibility</p:attrName>
                                        </p:attrNameLst>
                                      </p:cBhvr>
                                      <p:to>
                                        <p:strVal val="visible"/>
                                      </p:to>
                                    </p:set>
                                    <p:animEffect transition="in" filter="blinds(horizontal)">
                                      <p:cBhvr>
                                        <p:cTn id="43" dur="500"/>
                                        <p:tgtEl>
                                          <p:spTgt spid="17101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1011">
                                            <p:txEl>
                                              <p:pRg st="9" end="9"/>
                                            </p:txEl>
                                          </p:spTgt>
                                        </p:tgtEl>
                                        <p:attrNameLst>
                                          <p:attrName>style.visibility</p:attrName>
                                        </p:attrNameLst>
                                      </p:cBhvr>
                                      <p:to>
                                        <p:strVal val="visible"/>
                                      </p:to>
                                    </p:set>
                                    <p:animEffect transition="in" filter="blinds(horizontal)">
                                      <p:cBhvr>
                                        <p:cTn id="48" dur="500"/>
                                        <p:tgtEl>
                                          <p:spTgt spid="17101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71011">
                                            <p:txEl>
                                              <p:pRg st="10" end="10"/>
                                            </p:txEl>
                                          </p:spTgt>
                                        </p:tgtEl>
                                        <p:attrNameLst>
                                          <p:attrName>style.visibility</p:attrName>
                                        </p:attrNameLst>
                                      </p:cBhvr>
                                      <p:to>
                                        <p:strVal val="visible"/>
                                      </p:to>
                                    </p:set>
                                    <p:animEffect transition="in" filter="blinds(horizontal)">
                                      <p:cBhvr>
                                        <p:cTn id="53" dur="500"/>
                                        <p:tgtEl>
                                          <p:spTgt spid="171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IN" smtClean="0">
                <a:solidFill>
                  <a:schemeClr val="accent6">
                    <a:lumMod val="50000"/>
                  </a:schemeClr>
                </a:solidFill>
              </a:rPr>
              <a:t>Sequential Access of Array Element</a:t>
            </a:r>
            <a:endParaRPr lang="en-IN">
              <a:solidFill>
                <a:schemeClr val="accent6">
                  <a:lumMod val="50000"/>
                </a:schemeClr>
              </a:solidFill>
            </a:endParaRPr>
          </a:p>
        </p:txBody>
      </p:sp>
      <p:sp>
        <p:nvSpPr>
          <p:cNvPr id="3" name="Content Placeholder 2"/>
          <p:cNvSpPr>
            <a:spLocks noGrp="1"/>
          </p:cNvSpPr>
          <p:nvPr>
            <p:ph idx="1"/>
          </p:nvPr>
        </p:nvSpPr>
        <p:spPr/>
        <p:txBody>
          <a:bodyPr/>
          <a:lstStyle/>
          <a:p>
            <a:pPr algn="just" eaLnBrk="1" hangingPunct="1">
              <a:lnSpc>
                <a:spcPct val="80000"/>
              </a:lnSpc>
            </a:pPr>
            <a:r>
              <a:rPr lang="en-US" dirty="0" smtClean="0"/>
              <a:t>The </a:t>
            </a:r>
            <a:r>
              <a:rPr lang="en-US" b="1" dirty="0" smtClean="0"/>
              <a:t>each</a:t>
            </a:r>
            <a:r>
              <a:rPr lang="en-US" dirty="0" smtClean="0"/>
              <a:t> function move the pointer to the next element and returns the </a:t>
            </a:r>
            <a:r>
              <a:rPr lang="en-US" b="1" dirty="0" smtClean="0"/>
              <a:t>key/value pair </a:t>
            </a:r>
            <a:r>
              <a:rPr lang="en-US" dirty="0" smtClean="0"/>
              <a:t>at the previous position</a:t>
            </a:r>
          </a:p>
          <a:p>
            <a:pPr algn="just" eaLnBrk="1" hangingPunct="1">
              <a:lnSpc>
                <a:spcPct val="80000"/>
              </a:lnSpc>
              <a:buFont typeface="Wingdings" pitchFamily="2" charset="2"/>
              <a:buNone/>
            </a:pPr>
            <a:r>
              <a:rPr lang="en-US" sz="2300" dirty="0" smtClean="0"/>
              <a:t>$salaries= array(“Mike” =&gt; 42500, “Jerry”=&gt; 51520);</a:t>
            </a:r>
          </a:p>
          <a:p>
            <a:pPr algn="just" eaLnBrk="1" hangingPunct="1">
              <a:lnSpc>
                <a:spcPct val="80000"/>
              </a:lnSpc>
              <a:buFont typeface="Wingdings" pitchFamily="2" charset="2"/>
              <a:buNone/>
            </a:pPr>
            <a:r>
              <a:rPr lang="en-US" sz="2300" dirty="0" smtClean="0"/>
              <a:t>While ($employee =each($salaries)) {</a:t>
            </a:r>
          </a:p>
          <a:p>
            <a:pPr algn="just" eaLnBrk="1" hangingPunct="1">
              <a:lnSpc>
                <a:spcPct val="80000"/>
              </a:lnSpc>
              <a:buFont typeface="Wingdings" pitchFamily="2" charset="2"/>
              <a:buNone/>
            </a:pPr>
            <a:r>
              <a:rPr lang="en-US" sz="2300" dirty="0" smtClean="0"/>
              <a:t>		$name = $employee [“key”];</a:t>
            </a:r>
          </a:p>
          <a:p>
            <a:pPr algn="just" eaLnBrk="1" hangingPunct="1">
              <a:lnSpc>
                <a:spcPct val="80000"/>
              </a:lnSpc>
              <a:buFont typeface="Wingdings" pitchFamily="2" charset="2"/>
              <a:buNone/>
            </a:pPr>
            <a:r>
              <a:rPr lang="en-US" sz="2300" dirty="0" smtClean="0"/>
              <a:t>		$salary = $employee [“value”];</a:t>
            </a:r>
          </a:p>
          <a:p>
            <a:pPr algn="just" eaLnBrk="1" hangingPunct="1">
              <a:lnSpc>
                <a:spcPct val="80000"/>
              </a:lnSpc>
              <a:buFont typeface="Wingdings" pitchFamily="2" charset="2"/>
              <a:buNone/>
            </a:pPr>
            <a:r>
              <a:rPr lang="en-US" dirty="0" smtClean="0"/>
              <a:t>			print(“The salary of $name is $salary);</a:t>
            </a:r>
          </a:p>
          <a:p>
            <a:pPr algn="just" eaLnBrk="1" hangingPunct="1">
              <a:lnSpc>
                <a:spcPct val="80000"/>
              </a:lnSpc>
            </a:pPr>
            <a:r>
              <a:rPr lang="en-US" dirty="0" smtClean="0"/>
              <a:t>Functions return </a:t>
            </a:r>
            <a:r>
              <a:rPr lang="en-US" b="1" dirty="0" smtClean="0"/>
              <a:t>false</a:t>
            </a:r>
            <a:r>
              <a:rPr lang="en-US" dirty="0" smtClean="0"/>
              <a:t> if no more elements are available</a:t>
            </a:r>
          </a:p>
          <a:p>
            <a:pPr algn="just" eaLnBrk="1" hangingPunct="1">
              <a:lnSpc>
                <a:spcPct val="80000"/>
              </a:lnSpc>
            </a:pPr>
            <a:r>
              <a:rPr lang="en-US" b="1" dirty="0" err="1" smtClean="0">
                <a:latin typeface="Courier New" pitchFamily="49" charset="0"/>
              </a:rPr>
              <a:t>prev</a:t>
            </a:r>
            <a:r>
              <a:rPr lang="en-US" dirty="0" smtClean="0"/>
              <a:t> moves the pointer back towards the beginning of the array</a:t>
            </a:r>
          </a:p>
          <a:p>
            <a:pPr algn="just" eaLnBrk="1" hangingPunct="1">
              <a:lnSpc>
                <a:spcPct val="80000"/>
              </a:lnSpc>
            </a:pPr>
            <a:r>
              <a:rPr lang="en-US" b="1" dirty="0" smtClean="0">
                <a:latin typeface="Courier New" pitchFamily="49" charset="0"/>
              </a:rPr>
              <a:t>reset</a:t>
            </a:r>
            <a:r>
              <a:rPr lang="en-US" b="1" dirty="0" smtClean="0"/>
              <a:t> </a:t>
            </a:r>
            <a:r>
              <a:rPr lang="en-US" dirty="0" smtClean="0"/>
              <a:t>moves the pointer to the beginning of the array</a:t>
            </a:r>
            <a:endParaRPr lang="en-IN" dirty="0" smtClean="0"/>
          </a:p>
        </p:txBody>
      </p:sp>
      <p:sp>
        <p:nvSpPr>
          <p:cNvPr id="5018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236CE51-E376-4AE4-A61A-9D3496CE4E91}" type="slidenum">
              <a:rPr lang="en-US"/>
              <a:pPr>
                <a:defRPr/>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Arrays as Stacks</a:t>
            </a:r>
          </a:p>
        </p:txBody>
      </p:sp>
      <p:sp>
        <p:nvSpPr>
          <p:cNvPr id="189443" name="Rectangle 3"/>
          <p:cNvSpPr>
            <a:spLocks noGrp="1" noChangeArrowheads="1"/>
          </p:cNvSpPr>
          <p:nvPr>
            <p:ph idx="1"/>
          </p:nvPr>
        </p:nvSpPr>
        <p:spPr>
          <a:xfrm>
            <a:off x="457200" y="1500174"/>
            <a:ext cx="8229600" cy="4625989"/>
          </a:xfrm>
        </p:spPr>
        <p:txBody>
          <a:bodyPr/>
          <a:lstStyle/>
          <a:p>
            <a:pPr algn="just" eaLnBrk="1" hangingPunct="1"/>
            <a:r>
              <a:rPr lang="en-US" dirty="0" smtClean="0"/>
              <a:t>PHP provides the </a:t>
            </a:r>
            <a:r>
              <a:rPr lang="en-US" b="1" dirty="0" err="1" smtClean="0">
                <a:latin typeface="Courier New" pitchFamily="49" charset="0"/>
              </a:rPr>
              <a:t>array_push</a:t>
            </a:r>
            <a:r>
              <a:rPr lang="en-US" dirty="0" smtClean="0"/>
              <a:t> function that appends its arguments to a given array</a:t>
            </a:r>
          </a:p>
          <a:p>
            <a:pPr algn="just" eaLnBrk="1" hangingPunct="1"/>
            <a:r>
              <a:rPr lang="en-US" dirty="0" smtClean="0"/>
              <a:t>The function </a:t>
            </a:r>
            <a:r>
              <a:rPr lang="en-US" b="1" dirty="0" err="1" smtClean="0">
                <a:latin typeface="Courier New" pitchFamily="49" charset="0"/>
              </a:rPr>
              <a:t>array_pop</a:t>
            </a:r>
            <a:r>
              <a:rPr lang="en-US" dirty="0" smtClean="0"/>
              <a:t> removes the last element of a given array and returns it</a:t>
            </a:r>
          </a:p>
        </p:txBody>
      </p:sp>
      <p:sp>
        <p:nvSpPr>
          <p:cNvPr id="512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EB59AA4-318C-4A9E-86E1-F0FF38911D2C}" type="slidenum">
              <a:rPr lang="en-US"/>
              <a:pPr>
                <a:defRPr/>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1438"/>
            <a:ext cx="8229600" cy="785812"/>
          </a:xfrm>
        </p:spPr>
        <p:txBody>
          <a:bodyPr/>
          <a:lstStyle/>
          <a:p>
            <a:pPr eaLnBrk="1" fontAlgn="auto" hangingPunct="1">
              <a:spcAft>
                <a:spcPts val="0"/>
              </a:spcAft>
              <a:defRPr/>
            </a:pPr>
            <a:r>
              <a:rPr lang="en-US" sz="3200" smtClean="0">
                <a:solidFill>
                  <a:schemeClr val="accent6">
                    <a:lumMod val="50000"/>
                  </a:schemeClr>
                </a:solidFill>
              </a:rPr>
              <a:t>Iterating Through an Array</a:t>
            </a:r>
          </a:p>
        </p:txBody>
      </p:sp>
      <p:sp>
        <p:nvSpPr>
          <p:cNvPr id="190467" name="Rectangle 3"/>
          <p:cNvSpPr>
            <a:spLocks noGrp="1" noChangeArrowheads="1"/>
          </p:cNvSpPr>
          <p:nvPr>
            <p:ph idx="1"/>
          </p:nvPr>
        </p:nvSpPr>
        <p:spPr>
          <a:xfrm>
            <a:off x="357188" y="785794"/>
            <a:ext cx="8572500" cy="5429250"/>
          </a:xfrm>
        </p:spPr>
        <p:txBody>
          <a:bodyPr/>
          <a:lstStyle/>
          <a:p>
            <a:pPr eaLnBrk="1" hangingPunct="1"/>
            <a:r>
              <a:rPr lang="en-US" sz="2400" dirty="0" smtClean="0"/>
              <a:t>The </a:t>
            </a:r>
            <a:r>
              <a:rPr lang="en-US" sz="2400" dirty="0" err="1" smtClean="0"/>
              <a:t>foreach</a:t>
            </a:r>
            <a:r>
              <a:rPr lang="en-US" sz="2400" dirty="0" smtClean="0"/>
              <a:t> statement has two forms for iterating through an array</a:t>
            </a:r>
          </a:p>
          <a:p>
            <a:pPr eaLnBrk="1" hangingPunct="1">
              <a:buFontTx/>
              <a:buNone/>
            </a:pPr>
            <a:r>
              <a:rPr lang="en-US" sz="2400" dirty="0" smtClean="0">
                <a:latin typeface="Courier New" pitchFamily="49" charset="0"/>
              </a:rPr>
              <a:t>	</a:t>
            </a:r>
            <a:r>
              <a:rPr lang="en-US" sz="2400" b="1" dirty="0" err="1" smtClean="0">
                <a:latin typeface="Courier New" pitchFamily="49" charset="0"/>
              </a:rPr>
              <a:t>foreach</a:t>
            </a:r>
            <a:r>
              <a:rPr lang="en-US" sz="2400" b="1" dirty="0" smtClean="0">
                <a:latin typeface="Courier New" pitchFamily="49" charset="0"/>
              </a:rPr>
              <a:t> (</a:t>
            </a:r>
            <a:r>
              <a:rPr lang="en-US" sz="2400" b="1" i="1" dirty="0" smtClean="0">
                <a:latin typeface="Courier New" pitchFamily="49" charset="0"/>
              </a:rPr>
              <a:t>array </a:t>
            </a:r>
            <a:r>
              <a:rPr lang="en-US" sz="2400" b="1" dirty="0" smtClean="0">
                <a:latin typeface="Courier New" pitchFamily="49" charset="0"/>
              </a:rPr>
              <a:t>as </a:t>
            </a:r>
            <a:r>
              <a:rPr lang="en-US" sz="2400" b="1" i="1" dirty="0" err="1" smtClean="0">
                <a:latin typeface="Courier New" pitchFamily="49" charset="0"/>
              </a:rPr>
              <a:t>scalar_variable</a:t>
            </a:r>
            <a:r>
              <a:rPr lang="en-US" sz="2400" b="1" dirty="0" smtClean="0">
                <a:latin typeface="Courier New" pitchFamily="49" charset="0"/>
              </a:rPr>
              <a:t>) </a:t>
            </a:r>
            <a:r>
              <a:rPr lang="en-US" sz="2400" b="1" i="1" dirty="0" smtClean="0">
                <a:latin typeface="Courier New" pitchFamily="49" charset="0"/>
              </a:rPr>
              <a:t>loop body</a:t>
            </a:r>
          </a:p>
          <a:p>
            <a:pPr lvl="1" eaLnBrk="1" hangingPunct="1"/>
            <a:r>
              <a:rPr lang="en-US" sz="2400" dirty="0" smtClean="0"/>
              <a:t>assigns each value in the array to the </a:t>
            </a:r>
            <a:r>
              <a:rPr lang="en-US" sz="2400" dirty="0" err="1" smtClean="0"/>
              <a:t>caller_variable</a:t>
            </a:r>
            <a:r>
              <a:rPr lang="en-US" sz="2400" dirty="0" smtClean="0"/>
              <a:t> in turn</a:t>
            </a:r>
          </a:p>
          <a:p>
            <a:pPr eaLnBrk="1" hangingPunct="1">
              <a:buFontTx/>
              <a:buNone/>
            </a:pPr>
            <a:r>
              <a:rPr lang="en-US" sz="2400" b="1" dirty="0" smtClean="0">
                <a:latin typeface="Courier New" pitchFamily="49" charset="0"/>
              </a:rPr>
              <a:t>	</a:t>
            </a:r>
            <a:r>
              <a:rPr lang="en-US" sz="2400" b="1" dirty="0" err="1" smtClean="0">
                <a:latin typeface="Courier New" pitchFamily="49" charset="0"/>
              </a:rPr>
              <a:t>foreach</a:t>
            </a:r>
            <a:r>
              <a:rPr lang="en-US" sz="2400" b="1" dirty="0" smtClean="0">
                <a:latin typeface="Courier New" pitchFamily="49" charset="0"/>
              </a:rPr>
              <a:t> (</a:t>
            </a:r>
            <a:r>
              <a:rPr lang="en-US" sz="2400" b="1" i="1" dirty="0" smtClean="0">
                <a:latin typeface="Courier New" pitchFamily="49" charset="0"/>
              </a:rPr>
              <a:t>array </a:t>
            </a:r>
            <a:r>
              <a:rPr lang="en-US" sz="2400" b="1" dirty="0" smtClean="0">
                <a:latin typeface="Courier New" pitchFamily="49" charset="0"/>
              </a:rPr>
              <a:t>as </a:t>
            </a:r>
            <a:r>
              <a:rPr lang="en-US" sz="2400" b="1" i="1" dirty="0" smtClean="0">
                <a:latin typeface="Courier New" pitchFamily="49" charset="0"/>
              </a:rPr>
              <a:t>key =&gt; value</a:t>
            </a:r>
            <a:r>
              <a:rPr lang="en-US" sz="2400" b="1" dirty="0" smtClean="0">
                <a:latin typeface="Courier New" pitchFamily="49" charset="0"/>
              </a:rPr>
              <a:t>) </a:t>
            </a:r>
            <a:r>
              <a:rPr lang="en-US" sz="2400" b="1" i="1" dirty="0" smtClean="0">
                <a:latin typeface="Courier New" pitchFamily="49" charset="0"/>
              </a:rPr>
              <a:t>loop body</a:t>
            </a:r>
          </a:p>
          <a:p>
            <a:pPr lvl="1" eaLnBrk="1" hangingPunct="1"/>
            <a:r>
              <a:rPr lang="en-US" sz="2400" dirty="0" smtClean="0"/>
              <a:t>assigns each key to key and the associated value to value in turn</a:t>
            </a:r>
          </a:p>
          <a:p>
            <a:pPr eaLnBrk="1" hangingPunct="1"/>
            <a:r>
              <a:rPr lang="en-US" sz="2400" dirty="0" smtClean="0"/>
              <a:t>In this example, each day and temperature is printed</a:t>
            </a:r>
          </a:p>
          <a:p>
            <a:pPr lvl="1" eaLnBrk="1" hangingPunct="1">
              <a:buFontTx/>
              <a:buNone/>
            </a:pPr>
            <a:r>
              <a:rPr lang="en-US" sz="2400" dirty="0" smtClean="0">
                <a:latin typeface="Courier New" pitchFamily="49" charset="0"/>
              </a:rPr>
              <a:t>$lows = array("Mon" =&gt; 23, "Tue" =&gt; 18, "Wed" =&gt; 27);</a:t>
            </a:r>
          </a:p>
          <a:p>
            <a:pPr lvl="1" eaLnBrk="1" hangingPunct="1">
              <a:buFontTx/>
              <a:buNone/>
            </a:pPr>
            <a:r>
              <a:rPr lang="en-US" sz="2400" b="1" dirty="0" err="1" smtClean="0">
                <a:latin typeface="Courier New" pitchFamily="49" charset="0"/>
              </a:rPr>
              <a:t>foreach</a:t>
            </a:r>
            <a:r>
              <a:rPr lang="en-US" sz="2400" b="1" dirty="0" smtClean="0">
                <a:latin typeface="Courier New" pitchFamily="49" charset="0"/>
              </a:rPr>
              <a:t> ($lows as $day =&gt; $temp)</a:t>
            </a:r>
          </a:p>
          <a:p>
            <a:pPr lvl="1" eaLnBrk="1" hangingPunct="1">
              <a:buFontTx/>
              <a:buNone/>
            </a:pPr>
            <a:r>
              <a:rPr lang="en-US" sz="2400" b="1" dirty="0" smtClean="0">
                <a:latin typeface="Courier New" pitchFamily="49" charset="0"/>
              </a:rPr>
              <a:t>print("The low temperature on $day was $temp &lt;</a:t>
            </a:r>
            <a:r>
              <a:rPr lang="en-US" sz="2400" b="1" dirty="0" err="1" smtClean="0">
                <a:latin typeface="Courier New" pitchFamily="49" charset="0"/>
              </a:rPr>
              <a:t>br</a:t>
            </a:r>
            <a:r>
              <a:rPr lang="en-US" sz="2400" b="1" dirty="0" smtClean="0">
                <a:latin typeface="Courier New" pitchFamily="49" charset="0"/>
              </a:rPr>
              <a:t> /&gt;");</a:t>
            </a:r>
          </a:p>
        </p:txBody>
      </p:sp>
      <p:sp>
        <p:nvSpPr>
          <p:cNvPr id="5222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CEE3BC7-2A7C-47D8-BAB9-B89691FF9FC5}" type="slidenum">
              <a:rPr lang="en-US"/>
              <a:pPr>
                <a:defRPr/>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linds(horizontal)">
                                      <p:cBhvr>
                                        <p:cTn id="7" dur="500"/>
                                        <p:tgtEl>
                                          <p:spTgt spid="190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10" dur="500"/>
                                        <p:tgtEl>
                                          <p:spTgt spid="1904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3" dur="500"/>
                                        <p:tgtEl>
                                          <p:spTgt spid="1904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18" dur="500"/>
                                        <p:tgtEl>
                                          <p:spTgt spid="19046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21" dur="500"/>
                                        <p:tgtEl>
                                          <p:spTgt spid="1904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blinds(horizontal)">
                                      <p:cBhvr>
                                        <p:cTn id="26" dur="500"/>
                                        <p:tgtEl>
                                          <p:spTgt spid="19046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29" dur="500"/>
                                        <p:tgtEl>
                                          <p:spTgt spid="1904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34" dur="500"/>
                                        <p:tgtEl>
                                          <p:spTgt spid="190467">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0467">
                                            <p:txEl>
                                              <p:pRg st="8" end="8"/>
                                            </p:txEl>
                                          </p:spTgt>
                                        </p:tgtEl>
                                        <p:attrNameLst>
                                          <p:attrName>style.visibility</p:attrName>
                                        </p:attrNameLst>
                                      </p:cBhvr>
                                      <p:to>
                                        <p:strVal val="visible"/>
                                      </p:to>
                                    </p:set>
                                    <p:animEffect transition="in" filter="blinds(horizontal)">
                                      <p:cBhvr>
                                        <p:cTn id="37" dur="500"/>
                                        <p:tgtEl>
                                          <p:spTgt spid="19046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42" dur="500"/>
                                        <p:tgtEl>
                                          <p:spTgt spid="190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Sorting Arrays</a:t>
            </a:r>
          </a:p>
        </p:txBody>
      </p:sp>
      <p:sp>
        <p:nvSpPr>
          <p:cNvPr id="174083" name="Rectangle 3"/>
          <p:cNvSpPr>
            <a:spLocks noGrp="1" noChangeArrowheads="1"/>
          </p:cNvSpPr>
          <p:nvPr>
            <p:ph idx="1"/>
          </p:nvPr>
        </p:nvSpPr>
        <p:spPr>
          <a:xfrm>
            <a:off x="457200" y="1214438"/>
            <a:ext cx="8229600" cy="4525962"/>
          </a:xfrm>
        </p:spPr>
        <p:txBody>
          <a:bodyPr/>
          <a:lstStyle/>
          <a:p>
            <a:pPr algn="just" eaLnBrk="1" hangingPunct="1"/>
            <a:r>
              <a:rPr lang="en-US" smtClean="0"/>
              <a:t>The </a:t>
            </a:r>
            <a:r>
              <a:rPr lang="en-US" b="1" smtClean="0">
                <a:latin typeface="Courier New" pitchFamily="49" charset="0"/>
              </a:rPr>
              <a:t>sort</a:t>
            </a:r>
            <a:r>
              <a:rPr lang="en-US" smtClean="0"/>
              <a:t> function sorts the values in an array and makes a numerically subscripted array from the sorted list. </a:t>
            </a:r>
          </a:p>
          <a:p>
            <a:pPr algn="just" eaLnBrk="1" hangingPunct="1"/>
            <a:r>
              <a:rPr lang="en-US" b="1" smtClean="0"/>
              <a:t>Sort</a:t>
            </a:r>
            <a:r>
              <a:rPr lang="en-US" smtClean="0"/>
              <a:t> the values of an array, leaving the keys in their present order - </a:t>
            </a:r>
            <a:r>
              <a:rPr lang="en-US" i="1" smtClean="0"/>
              <a:t>intended for traditional arrays</a:t>
            </a:r>
            <a:r>
              <a:rPr lang="en-US" smtClean="0"/>
              <a:t> </a:t>
            </a:r>
          </a:p>
          <a:p>
            <a:pPr lvl="1" algn="just" eaLnBrk="1" hangingPunct="1"/>
            <a:r>
              <a:rPr lang="en-US" b="1" smtClean="0"/>
              <a:t>e.g., </a:t>
            </a:r>
            <a:r>
              <a:rPr lang="en-US" b="1" smtClean="0">
                <a:latin typeface="Courier New" pitchFamily="49" charset="0"/>
              </a:rPr>
              <a:t>sort($list);</a:t>
            </a:r>
            <a:endParaRPr lang="en-US" smtClean="0"/>
          </a:p>
          <a:p>
            <a:pPr algn="just" eaLnBrk="1" hangingPunct="1"/>
            <a:endParaRPr lang="en-US" smtClean="0"/>
          </a:p>
          <a:p>
            <a:pPr algn="just" eaLnBrk="1" hangingPunct="1"/>
            <a:r>
              <a:rPr lang="en-US" smtClean="0"/>
              <a:t>The function</a:t>
            </a:r>
            <a:r>
              <a:rPr lang="en-US" smtClean="0">
                <a:latin typeface="Courier New" pitchFamily="49" charset="0"/>
              </a:rPr>
              <a:t> </a:t>
            </a:r>
            <a:r>
              <a:rPr lang="en-US" b="1" smtClean="0">
                <a:latin typeface="Courier New" pitchFamily="49" charset="0"/>
              </a:rPr>
              <a:t>asort</a:t>
            </a:r>
            <a:r>
              <a:rPr lang="en-US" smtClean="0"/>
              <a:t> sorts based on values in an array but keeps the original key/value association - </a:t>
            </a:r>
            <a:r>
              <a:rPr lang="en-US" i="1" smtClean="0"/>
              <a:t>intended for hashes</a:t>
            </a:r>
            <a:r>
              <a:rPr lang="en-US" smtClean="0"/>
              <a:t> </a:t>
            </a:r>
          </a:p>
        </p:txBody>
      </p:sp>
      <p:sp>
        <p:nvSpPr>
          <p:cNvPr id="532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335E4D0-D64E-4C58-9B73-E94B76C6A440}" type="slidenum">
              <a:rPr lang="en-US"/>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blinds(horizontal)">
                                      <p:cBhvr>
                                        <p:cTn id="12" dur="500"/>
                                        <p:tgtEl>
                                          <p:spTgt spid="1740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animEffect transition="in" filter="blinds(horizontal)">
                                      <p:cBhvr>
                                        <p:cTn id="15" dur="500"/>
                                        <p:tgtEl>
                                          <p:spTgt spid="1740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083">
                                            <p:txEl>
                                              <p:pRg st="4" end="4"/>
                                            </p:txEl>
                                          </p:spTgt>
                                        </p:tgtEl>
                                        <p:attrNameLst>
                                          <p:attrName>style.visibility</p:attrName>
                                        </p:attrNameLst>
                                      </p:cBhvr>
                                      <p:to>
                                        <p:strVal val="visible"/>
                                      </p:to>
                                    </p:set>
                                    <p:animEffect transition="in" filter="blinds(horizontal)">
                                      <p:cBhvr>
                                        <p:cTn id="20" dur="500"/>
                                        <p:tgtEl>
                                          <p:spTgt spid="174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229600" cy="5626100"/>
          </a:xfrm>
        </p:spPr>
        <p:txBody>
          <a:bodyPr rtlCol="0">
            <a:normAutofit lnSpcReduction="10000"/>
          </a:bodyPr>
          <a:lstStyle/>
          <a:p>
            <a:pPr marL="274320" indent="-274320" eaLnBrk="1" fontAlgn="auto" hangingPunct="1">
              <a:spcAft>
                <a:spcPts val="0"/>
              </a:spcAft>
              <a:buFont typeface="Wingdings"/>
              <a:buChar char=""/>
              <a:defRPr/>
            </a:pPr>
            <a:r>
              <a:rPr lang="en-US" sz="2600" b="1" dirty="0" err="1" smtClean="0">
                <a:latin typeface="Courier New" pitchFamily="49" charset="0"/>
              </a:rPr>
              <a:t>Ksort:</a:t>
            </a:r>
            <a:r>
              <a:rPr lang="en-US" sz="2600" dirty="0" err="1" smtClean="0"/>
              <a:t>The</a:t>
            </a:r>
            <a:r>
              <a:rPr lang="en-US" sz="2600" dirty="0" smtClean="0"/>
              <a:t> function </a:t>
            </a:r>
            <a:r>
              <a:rPr lang="en-US" sz="2600" b="1" dirty="0" err="1" smtClean="0">
                <a:latin typeface="Courier New" pitchFamily="49" charset="0"/>
              </a:rPr>
              <a:t>ksort</a:t>
            </a:r>
            <a:r>
              <a:rPr lang="en-US" sz="2600" b="1" dirty="0" smtClean="0">
                <a:latin typeface="Courier New" pitchFamily="49" charset="0"/>
              </a:rPr>
              <a:t> </a:t>
            </a:r>
            <a:r>
              <a:rPr lang="en-US" sz="2600" dirty="0" smtClean="0"/>
              <a:t>is similar to </a:t>
            </a:r>
            <a:r>
              <a:rPr lang="en-US" sz="2600" dirty="0" err="1" smtClean="0"/>
              <a:t>asort</a:t>
            </a:r>
            <a:r>
              <a:rPr lang="en-US" sz="2600" dirty="0" smtClean="0"/>
              <a:t> but sorts by keys. To sort the elements of an array by the keys, maintaining the key/value relationships</a:t>
            </a:r>
          </a:p>
          <a:p>
            <a:pPr marL="640080" lvl="1" indent="-274320" eaLnBrk="1" fontAlgn="auto" hangingPunct="1">
              <a:spcAft>
                <a:spcPts val="0"/>
              </a:spcAft>
              <a:buFont typeface="Wingdings 2"/>
              <a:buChar char=""/>
              <a:defRPr/>
            </a:pPr>
            <a:r>
              <a:rPr lang="en-US" dirty="0" smtClean="0"/>
              <a:t>e.g.,  </a:t>
            </a:r>
            <a:r>
              <a:rPr lang="en-US" b="1" dirty="0" smtClean="0">
                <a:latin typeface="Courier New" pitchFamily="49" charset="0"/>
              </a:rPr>
              <a:t>$list("Fred" =&gt; 17, "Mary" =&gt; 21, </a:t>
            </a:r>
          </a:p>
          <a:p>
            <a:pPr marL="274320" indent="-274320" eaLnBrk="1" fontAlgn="auto" hangingPunct="1">
              <a:spcAft>
                <a:spcPts val="0"/>
              </a:spcAft>
              <a:buFont typeface="Wingdings" pitchFamily="2" charset="2"/>
              <a:buNone/>
              <a:defRPr/>
            </a:pPr>
            <a:r>
              <a:rPr lang="en-US" sz="2600" b="1" dirty="0" smtClean="0">
                <a:latin typeface="Courier New" pitchFamily="49" charset="0"/>
              </a:rPr>
              <a:t>          "Bob" =&gt; 49, "Jill" =&gt; 28);</a:t>
            </a:r>
          </a:p>
          <a:p>
            <a:pPr marL="274320" indent="-274320" eaLnBrk="1" fontAlgn="auto" hangingPunct="1">
              <a:spcAft>
                <a:spcPts val="0"/>
              </a:spcAft>
              <a:buFont typeface="Wingdings" pitchFamily="2" charset="2"/>
              <a:buNone/>
              <a:defRPr/>
            </a:pPr>
            <a:r>
              <a:rPr lang="en-US" sz="2600" b="1" dirty="0" smtClean="0">
                <a:latin typeface="Courier New" pitchFamily="49" charset="0"/>
              </a:rPr>
              <a:t>  </a:t>
            </a:r>
            <a:r>
              <a:rPr lang="en-US" sz="2600" b="1" dirty="0" err="1" smtClean="0">
                <a:latin typeface="Courier New" pitchFamily="49" charset="0"/>
              </a:rPr>
              <a:t>ksort</a:t>
            </a:r>
            <a:r>
              <a:rPr lang="en-US" sz="2600" b="1" dirty="0" smtClean="0">
                <a:latin typeface="Courier New" pitchFamily="49" charset="0"/>
              </a:rPr>
              <a:t>($list);</a:t>
            </a:r>
            <a:endParaRPr lang="en-US" sz="2600" b="1" dirty="0" smtClean="0"/>
          </a:p>
          <a:p>
            <a:pPr marL="274320" indent="-274320" eaLnBrk="1" fontAlgn="auto" hangingPunct="1">
              <a:spcAft>
                <a:spcPts val="0"/>
              </a:spcAft>
              <a:buFont typeface="Wingdings" pitchFamily="2" charset="2"/>
              <a:buNone/>
              <a:defRPr/>
            </a:pPr>
            <a:r>
              <a:rPr lang="en-US" sz="2600" b="1" dirty="0" smtClean="0"/>
              <a:t>    	</a:t>
            </a:r>
            <a:r>
              <a:rPr lang="en-US" sz="2600" b="1" dirty="0" smtClean="0">
                <a:latin typeface="Courier New" pitchFamily="49" charset="0"/>
              </a:rPr>
              <a:t>$list is now ("Bob" =&gt; 49, "</a:t>
            </a:r>
            <a:r>
              <a:rPr lang="en-US" b="1" dirty="0" smtClean="0">
                <a:latin typeface="Courier New" pitchFamily="49" charset="0"/>
              </a:rPr>
              <a:t>Fred" =&gt; 17, "Jill" =&gt; 28, "Mary" =&gt; 21) </a:t>
            </a:r>
          </a:p>
          <a:p>
            <a:pPr marL="274320" indent="-274320" algn="just" eaLnBrk="1" fontAlgn="auto" hangingPunct="1">
              <a:spcAft>
                <a:spcPts val="0"/>
              </a:spcAft>
              <a:buFont typeface="Wingdings"/>
              <a:buChar char=""/>
              <a:defRPr/>
            </a:pPr>
            <a:endParaRPr lang="en-US" sz="2600" dirty="0" smtClean="0"/>
          </a:p>
          <a:p>
            <a:pPr marL="274320" indent="-274320" algn="just" eaLnBrk="1" fontAlgn="auto" hangingPunct="1">
              <a:spcAft>
                <a:spcPts val="0"/>
              </a:spcAft>
              <a:buFont typeface="Wingdings"/>
              <a:buChar char=""/>
              <a:defRPr/>
            </a:pPr>
            <a:r>
              <a:rPr lang="en-US" sz="2600" dirty="0" smtClean="0"/>
              <a:t>The functions </a:t>
            </a:r>
            <a:r>
              <a:rPr lang="en-US" sz="2600" b="1" dirty="0" err="1" smtClean="0">
                <a:latin typeface="Courier New" pitchFamily="49" charset="0"/>
              </a:rPr>
              <a:t>rsort</a:t>
            </a:r>
            <a:r>
              <a:rPr lang="en-US" sz="2600" b="1" dirty="0" smtClean="0"/>
              <a:t>,</a:t>
            </a:r>
            <a:r>
              <a:rPr lang="en-US" sz="2600" b="1" dirty="0" smtClean="0">
                <a:latin typeface="Courier New" pitchFamily="49" charset="0"/>
              </a:rPr>
              <a:t> </a:t>
            </a:r>
            <a:r>
              <a:rPr lang="en-US" sz="2600" b="1" dirty="0" err="1" smtClean="0">
                <a:latin typeface="Courier New" pitchFamily="49" charset="0"/>
              </a:rPr>
              <a:t>arsort</a:t>
            </a:r>
            <a:r>
              <a:rPr lang="en-US" sz="2600" b="1" dirty="0" smtClean="0">
                <a:latin typeface="Courier New" pitchFamily="49" charset="0"/>
              </a:rPr>
              <a:t> </a:t>
            </a:r>
            <a:r>
              <a:rPr lang="en-US" sz="2600" dirty="0" smtClean="0"/>
              <a:t>and</a:t>
            </a:r>
            <a:r>
              <a:rPr lang="en-US" sz="2600" b="1" dirty="0" smtClean="0"/>
              <a:t> </a:t>
            </a:r>
            <a:r>
              <a:rPr lang="en-US" sz="2600" b="1" dirty="0" err="1" smtClean="0">
                <a:latin typeface="Courier New" pitchFamily="49" charset="0"/>
              </a:rPr>
              <a:t>krsort</a:t>
            </a:r>
            <a:r>
              <a:rPr lang="en-US" sz="2600" b="1" dirty="0" smtClean="0"/>
              <a:t> </a:t>
            </a:r>
            <a:r>
              <a:rPr lang="en-US" sz="2600" dirty="0" smtClean="0"/>
              <a:t>are similar but sort in reverse order</a:t>
            </a:r>
          </a:p>
          <a:p>
            <a:pPr marL="274320" indent="-274320" algn="just" eaLnBrk="1" fontAlgn="auto" hangingPunct="1">
              <a:spcAft>
                <a:spcPts val="0"/>
              </a:spcAft>
              <a:buFont typeface="Wingdings"/>
              <a:buChar char=""/>
              <a:defRPr/>
            </a:pPr>
            <a:r>
              <a:rPr lang="en-US" sz="2600" dirty="0" smtClean="0"/>
              <a:t>The example </a:t>
            </a:r>
            <a:r>
              <a:rPr lang="en-US" sz="2600" b="1" dirty="0" smtClean="0">
                <a:latin typeface="Courier New" pitchFamily="49" charset="0"/>
              </a:rPr>
              <a:t>sorting.php</a:t>
            </a:r>
            <a:r>
              <a:rPr lang="en-US" sz="2600" dirty="0" smtClean="0"/>
              <a:t> illustrates the various sort functions</a:t>
            </a:r>
          </a:p>
          <a:p>
            <a:pPr marL="274320" indent="-274320" eaLnBrk="1" fontAlgn="auto" hangingPunct="1">
              <a:spcAft>
                <a:spcPts val="0"/>
              </a:spcAft>
              <a:buFont typeface="Wingdings"/>
              <a:buChar char=""/>
              <a:defRPr/>
            </a:pPr>
            <a:endParaRPr lang="en-IN" dirty="0"/>
          </a:p>
        </p:txBody>
      </p:sp>
      <p:sp>
        <p:nvSpPr>
          <p:cNvPr id="5427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1C478BA-DA7C-4F04-86E2-BAF58A2CD494}" type="slidenum">
              <a:rPr lang="en-US"/>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accent6">
                    <a:lumMod val="50000"/>
                  </a:schemeClr>
                </a:solidFill>
              </a:rPr>
              <a:t>The </a:t>
            </a:r>
            <a:r>
              <a:rPr lang="en-US">
                <a:solidFill>
                  <a:schemeClr val="accent6">
                    <a:lumMod val="50000"/>
                  </a:schemeClr>
                </a:solidFill>
              </a:rPr>
              <a:t>output of </a:t>
            </a:r>
            <a:r>
              <a:rPr lang="en-US">
                <a:solidFill>
                  <a:schemeClr val="accent6">
                    <a:lumMod val="50000"/>
                  </a:schemeClr>
                </a:solidFill>
                <a:latin typeface="Courier" pitchFamily="1" charset="0"/>
              </a:rPr>
              <a:t>sorting.php</a:t>
            </a:r>
            <a:endParaRPr lang="en-US">
              <a:solidFill>
                <a:schemeClr val="accent6">
                  <a:lumMod val="50000"/>
                </a:schemeClr>
              </a:solidFill>
            </a:endParaRPr>
          </a:p>
        </p:txBody>
      </p:sp>
      <p:sp>
        <p:nvSpPr>
          <p:cNvPr id="5529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972FD02-49B1-4B3D-9E58-B3A249FF3508}" type="slidenum">
              <a:rPr lang="en-US"/>
              <a:pPr>
                <a:defRPr/>
              </a:pPr>
              <a:t>58</a:t>
            </a:fld>
            <a:endParaRPr lang="en-US"/>
          </a:p>
        </p:txBody>
      </p:sp>
      <p:pic>
        <p:nvPicPr>
          <p:cNvPr id="59396" name="Picture 4" descr="fig11_04"/>
          <p:cNvPicPr>
            <a:picLocks noChangeAspect="1" noChangeArrowheads="1"/>
          </p:cNvPicPr>
          <p:nvPr/>
        </p:nvPicPr>
        <p:blipFill>
          <a:blip r:embed="rId2"/>
          <a:srcRect/>
          <a:stretch>
            <a:fillRect/>
          </a:stretch>
        </p:blipFill>
        <p:spPr bwMode="auto">
          <a:xfrm>
            <a:off x="1571625" y="857250"/>
            <a:ext cx="6500813" cy="536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Multidimensional Array</a:t>
            </a:r>
            <a:endParaRPr lang="en-IN" dirty="0"/>
          </a:p>
        </p:txBody>
      </p:sp>
      <p:sp>
        <p:nvSpPr>
          <p:cNvPr id="3" name="Content Placeholder 2"/>
          <p:cNvSpPr>
            <a:spLocks noGrp="1"/>
          </p:cNvSpPr>
          <p:nvPr>
            <p:ph idx="1"/>
          </p:nvPr>
        </p:nvSpPr>
        <p:spPr/>
        <p:txBody>
          <a:bodyPr/>
          <a:lstStyle/>
          <a:p>
            <a:pPr algn="just"/>
            <a:r>
              <a:rPr lang="en-IN" dirty="0" smtClean="0"/>
              <a:t>A multidimensional array is an array containing one or more arrays.</a:t>
            </a:r>
          </a:p>
          <a:p>
            <a:pPr lvl="1" algn="just"/>
            <a:r>
              <a:rPr lang="en-IN" dirty="0" smtClean="0"/>
              <a:t>PHP understands multidimensional arrays that are two, three, four, five, or more levels deep</a:t>
            </a:r>
          </a:p>
          <a:p>
            <a:pPr lvl="1" algn="just"/>
            <a:r>
              <a:rPr lang="en-IN" dirty="0" smtClean="0"/>
              <a:t>The dimension of an array indicates the number of indices you need to select an element. </a:t>
            </a:r>
          </a:p>
          <a:p>
            <a:pPr lvl="2" algn="just"/>
            <a:r>
              <a:rPr lang="en-IN" dirty="0" smtClean="0"/>
              <a:t>For a two-dimensional array you need two indices to select an element</a:t>
            </a:r>
          </a:p>
          <a:p>
            <a:pPr lvl="2" algn="just"/>
            <a:r>
              <a:rPr lang="en-IN" dirty="0" smtClean="0"/>
              <a:t>For a three-dimensional array you need three indices to select an element</a:t>
            </a:r>
          </a:p>
          <a:p>
            <a:pPr algn="just"/>
            <a:r>
              <a:rPr lang="en-IN" dirty="0" smtClean="0"/>
              <a:t>Arrays that are a single list of key/value pairs.</a:t>
            </a:r>
          </a:p>
          <a:p>
            <a:pPr lvl="1" algn="just"/>
            <a:r>
              <a:rPr lang="en-IN" dirty="0" smtClean="0"/>
              <a:t>However, sometimes you want to store values with more than one key.</a:t>
            </a:r>
          </a:p>
          <a:p>
            <a:pPr algn="just"/>
            <a:endParaRPr lang="en-IN"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25487"/>
          </a:xfrm>
        </p:spPr>
        <p:txBody>
          <a:bodyPr/>
          <a:lstStyle/>
          <a:p>
            <a:pPr eaLnBrk="1" fontAlgn="auto" hangingPunct="1">
              <a:spcAft>
                <a:spcPts val="0"/>
              </a:spcAft>
              <a:defRPr/>
            </a:pPr>
            <a:r>
              <a:rPr lang="en-US" smtClean="0">
                <a:solidFill>
                  <a:schemeClr val="accent6">
                    <a:lumMod val="50000"/>
                  </a:schemeClr>
                </a:solidFill>
              </a:rPr>
              <a:t>Overview of PHP</a:t>
            </a:r>
          </a:p>
        </p:txBody>
      </p:sp>
      <p:sp>
        <p:nvSpPr>
          <p:cNvPr id="3" name="Content Placeholder 2"/>
          <p:cNvSpPr>
            <a:spLocks noGrp="1"/>
          </p:cNvSpPr>
          <p:nvPr>
            <p:ph idx="1"/>
          </p:nvPr>
        </p:nvSpPr>
        <p:spPr>
          <a:xfrm>
            <a:off x="500063" y="1285875"/>
            <a:ext cx="8229600" cy="5500688"/>
          </a:xfrm>
        </p:spPr>
        <p:txBody>
          <a:bodyPr rtlCol="0">
            <a:normAutofit fontScale="85000" lnSpcReduction="10000"/>
          </a:bodyPr>
          <a:lstStyle/>
          <a:p>
            <a:pPr marL="274320" indent="-274320" algn="just" eaLnBrk="1" fontAlgn="auto" hangingPunct="1">
              <a:spcAft>
                <a:spcPts val="0"/>
              </a:spcAft>
              <a:buFont typeface="Wingdings"/>
              <a:buChar char=""/>
              <a:defRPr/>
            </a:pPr>
            <a:r>
              <a:rPr lang="en-US" dirty="0" smtClean="0"/>
              <a:t>Server determines that document includes PHP script by the extensions</a:t>
            </a:r>
          </a:p>
          <a:p>
            <a:pPr marL="640080" lvl="1" indent="-274320" algn="just" eaLnBrk="1" fontAlgn="auto" hangingPunct="1">
              <a:spcAft>
                <a:spcPts val="0"/>
              </a:spcAft>
              <a:buFont typeface="Wingdings 2"/>
              <a:buChar char=""/>
              <a:defRPr/>
            </a:pPr>
            <a:r>
              <a:rPr lang="en-US" dirty="0" smtClean="0">
                <a:solidFill>
                  <a:srgbClr val="002060"/>
                </a:solidFill>
              </a:rPr>
              <a:t>.</a:t>
            </a:r>
            <a:r>
              <a:rPr lang="en-US" sz="2800" dirty="0" err="1" smtClean="0">
                <a:solidFill>
                  <a:srgbClr val="002060"/>
                </a:solidFill>
              </a:rPr>
              <a:t>php</a:t>
            </a:r>
            <a:r>
              <a:rPr lang="en-US" sz="2800" dirty="0" smtClean="0">
                <a:solidFill>
                  <a:srgbClr val="002060"/>
                </a:solidFill>
              </a:rPr>
              <a:t>, .php3, </a:t>
            </a:r>
            <a:r>
              <a:rPr lang="en-US" sz="2800" dirty="0" err="1" smtClean="0">
                <a:solidFill>
                  <a:srgbClr val="002060"/>
                </a:solidFill>
              </a:rPr>
              <a:t>phtml</a:t>
            </a:r>
            <a:endParaRPr lang="en-US" sz="2800" dirty="0" smtClean="0">
              <a:solidFill>
                <a:srgbClr val="002060"/>
              </a:solidFill>
            </a:endParaRPr>
          </a:p>
          <a:p>
            <a:pPr marL="274320" indent="-274320" algn="just" eaLnBrk="1" fontAlgn="auto" hangingPunct="1">
              <a:spcAft>
                <a:spcPts val="0"/>
              </a:spcAft>
              <a:buFont typeface="Wingdings"/>
              <a:buChar char=""/>
              <a:defRPr/>
            </a:pPr>
            <a:r>
              <a:rPr lang="en-US" dirty="0" smtClean="0"/>
              <a:t>PHP is an alternative to CGI, ASP.NET, JSP etc.</a:t>
            </a:r>
          </a:p>
          <a:p>
            <a:pPr marL="274320" indent="-274320" algn="just" eaLnBrk="1" fontAlgn="auto" hangingPunct="1">
              <a:spcAft>
                <a:spcPts val="0"/>
              </a:spcAft>
              <a:buFont typeface="Wingdings"/>
              <a:buChar char=""/>
              <a:defRPr/>
            </a:pPr>
            <a:endParaRPr lang="en-US" sz="1900" dirty="0" smtClean="0"/>
          </a:p>
          <a:p>
            <a:pPr marL="274320" indent="-274320" algn="just" eaLnBrk="1" fontAlgn="auto" hangingPunct="1">
              <a:spcAft>
                <a:spcPts val="0"/>
              </a:spcAft>
              <a:buFont typeface="Wingdings"/>
              <a:buChar char=""/>
              <a:defRPr/>
            </a:pPr>
            <a:r>
              <a:rPr lang="en-US" dirty="0" smtClean="0"/>
              <a:t>When a PHP document is requested of a server, the server will send the document first to a </a:t>
            </a:r>
            <a:r>
              <a:rPr lang="en-US" dirty="0" smtClean="0">
                <a:solidFill>
                  <a:srgbClr val="002060"/>
                </a:solidFill>
              </a:rPr>
              <a:t>PHP processor</a:t>
            </a:r>
            <a:r>
              <a:rPr lang="en-US" dirty="0" smtClean="0"/>
              <a:t>. The result of the processing is the response to the request</a:t>
            </a:r>
          </a:p>
          <a:p>
            <a:pPr marL="274320" indent="-274320" algn="just" eaLnBrk="1" fontAlgn="auto" hangingPunct="1">
              <a:spcAft>
                <a:spcPts val="0"/>
              </a:spcAft>
              <a:buFont typeface="Wingdings"/>
              <a:buChar char=""/>
              <a:defRPr/>
            </a:pPr>
            <a:endParaRPr lang="en-US" sz="900" dirty="0" smtClean="0"/>
          </a:p>
          <a:p>
            <a:pPr marL="274320" indent="-274320" algn="just" eaLnBrk="1" fontAlgn="auto" hangingPunct="1">
              <a:spcAft>
                <a:spcPts val="0"/>
              </a:spcAft>
              <a:buFont typeface="Wingdings"/>
              <a:buChar char=""/>
              <a:defRPr/>
            </a:pPr>
            <a:r>
              <a:rPr lang="en-US" dirty="0" smtClean="0">
                <a:solidFill>
                  <a:srgbClr val="C00000"/>
                </a:solidFill>
              </a:rPr>
              <a:t>PHP processor </a:t>
            </a:r>
            <a:r>
              <a:rPr lang="en-US" dirty="0" smtClean="0"/>
              <a:t>has two modes of operation:</a:t>
            </a:r>
          </a:p>
          <a:p>
            <a:pPr marL="274320" indent="-274320" algn="just" eaLnBrk="1" fontAlgn="auto" hangingPunct="1">
              <a:spcAft>
                <a:spcPts val="0"/>
              </a:spcAft>
              <a:buFont typeface="Wingdings" pitchFamily="2" charset="2"/>
              <a:buNone/>
              <a:defRPr/>
            </a:pPr>
            <a:r>
              <a:rPr lang="en-US" dirty="0" smtClean="0"/>
              <a:t>	1.</a:t>
            </a:r>
            <a:r>
              <a:rPr lang="en-US" b="1" dirty="0" smtClean="0"/>
              <a:t>Copy mode</a:t>
            </a:r>
            <a:r>
              <a:rPr lang="en-US" dirty="0" smtClean="0"/>
              <a:t> </a:t>
            </a:r>
            <a:r>
              <a:rPr lang="en-US" dirty="0" smtClean="0">
                <a:solidFill>
                  <a:srgbClr val="C00000"/>
                </a:solidFill>
              </a:rPr>
              <a:t>(HTML) </a:t>
            </a:r>
            <a:r>
              <a:rPr lang="en-US" dirty="0" smtClean="0"/>
              <a:t>: PHP script in the input file is copied to the output file and </a:t>
            </a:r>
            <a:r>
              <a:rPr lang="en-IN" dirty="0" smtClean="0"/>
              <a:t>produces an HTML or XHTML document file. </a:t>
            </a:r>
            <a:endParaRPr lang="en-US" dirty="0" smtClean="0"/>
          </a:p>
          <a:p>
            <a:pPr marL="274320" indent="-274320" algn="just" eaLnBrk="1" fontAlgn="auto" hangingPunct="1">
              <a:spcAft>
                <a:spcPts val="0"/>
              </a:spcAft>
              <a:buFont typeface="Wingdings" pitchFamily="2" charset="2"/>
              <a:buNone/>
              <a:defRPr/>
            </a:pPr>
            <a:r>
              <a:rPr lang="en-US" dirty="0" smtClean="0"/>
              <a:t>	2.</a:t>
            </a:r>
            <a:r>
              <a:rPr lang="en-US" b="1" dirty="0" smtClean="0"/>
              <a:t>Interpret mode</a:t>
            </a:r>
            <a:r>
              <a:rPr lang="en-US" dirty="0" smtClean="0"/>
              <a:t> </a:t>
            </a:r>
            <a:r>
              <a:rPr lang="en-US" dirty="0" smtClean="0">
                <a:solidFill>
                  <a:srgbClr val="C00000"/>
                </a:solidFill>
              </a:rPr>
              <a:t>(PHP)</a:t>
            </a:r>
            <a:r>
              <a:rPr lang="en-US" b="1" dirty="0" smtClean="0">
                <a:solidFill>
                  <a:srgbClr val="C00000"/>
                </a:solidFill>
              </a:rPr>
              <a:t> </a:t>
            </a:r>
            <a:r>
              <a:rPr lang="en-US" dirty="0" smtClean="0"/>
              <a:t>: PHP script in the input file is interpreted and sends output of the script to the output file.</a:t>
            </a:r>
          </a:p>
          <a:p>
            <a:pPr marL="342900" lvl="1" indent="-342900" algn="just" eaLnBrk="1" fontAlgn="auto" hangingPunct="1">
              <a:spcAft>
                <a:spcPts val="0"/>
              </a:spcAft>
              <a:buFont typeface="Wingdings" pitchFamily="2" charset="2"/>
              <a:buNone/>
              <a:defRPr/>
            </a:pPr>
            <a:endParaRPr lang="en-US" dirty="0" smtClean="0"/>
          </a:p>
        </p:txBody>
      </p:sp>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B69EC46-0DB9-4A9E-BAFC-B299F2BB6192}" type="slidenum">
              <a:rPr lang="en-US"/>
              <a:pPr>
                <a:defRPr/>
              </a:pPr>
              <a:t>6</a:t>
            </a:fld>
            <a:endParaRPr lang="en-US"/>
          </a:p>
        </p:txBody>
      </p:sp>
      <p:pic>
        <p:nvPicPr>
          <p:cNvPr id="17413" name="Picture 6" descr="http://www.differencebetween.info/sites/default/files/images/1/php5.jpg"/>
          <p:cNvPicPr>
            <a:picLocks noChangeAspect="1" noChangeArrowheads="1"/>
          </p:cNvPicPr>
          <p:nvPr/>
        </p:nvPicPr>
        <p:blipFill>
          <a:blip r:embed="rId2"/>
          <a:srcRect/>
          <a:stretch>
            <a:fillRect/>
          </a:stretch>
        </p:blipFill>
        <p:spPr bwMode="auto">
          <a:xfrm>
            <a:off x="285750" y="142875"/>
            <a:ext cx="579438" cy="357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IN" sz="2400" dirty="0" smtClean="0"/>
              <a:t>Now the two-dimensional $cars array contains four arrays, and it has two indices: row and column.</a:t>
            </a:r>
          </a:p>
          <a:p>
            <a:r>
              <a:rPr lang="en-IN" sz="2400" dirty="0" smtClean="0"/>
              <a:t>To get access to the elements of the $cars array we must point to the two indices (row and column):</a:t>
            </a:r>
          </a:p>
          <a:p>
            <a:pPr lvl="1"/>
            <a:r>
              <a:rPr lang="en-IN" sz="2200" smtClean="0"/>
              <a:t>$</a:t>
            </a:r>
            <a:r>
              <a:rPr lang="en-IN" sz="2200" dirty="0" smtClean="0"/>
              <a:t>cars = array</a:t>
            </a:r>
            <a:br>
              <a:rPr lang="en-IN" sz="2200" dirty="0" smtClean="0"/>
            </a:br>
            <a:r>
              <a:rPr lang="en-IN" sz="2200" dirty="0" smtClean="0"/>
              <a:t>  (</a:t>
            </a:r>
            <a:br>
              <a:rPr lang="en-IN" sz="2200" dirty="0" smtClean="0"/>
            </a:br>
            <a:r>
              <a:rPr lang="en-IN" sz="2200" dirty="0" smtClean="0"/>
              <a:t>  array("Volvo",22,18),</a:t>
            </a:r>
            <a:br>
              <a:rPr lang="en-IN" sz="2200" dirty="0" smtClean="0"/>
            </a:br>
            <a:r>
              <a:rPr lang="en-IN" sz="2200" dirty="0" smtClean="0"/>
              <a:t>  array("BMW",15,13),</a:t>
            </a:r>
            <a:br>
              <a:rPr lang="en-IN" sz="2200" dirty="0" smtClean="0"/>
            </a:br>
            <a:r>
              <a:rPr lang="en-IN" sz="2200" dirty="0" smtClean="0"/>
              <a:t>  array("Saab",5,2),</a:t>
            </a:r>
            <a:br>
              <a:rPr lang="en-IN" sz="2200" dirty="0" smtClean="0"/>
            </a:br>
            <a:r>
              <a:rPr lang="en-IN" sz="2200" dirty="0" smtClean="0"/>
              <a:t>  array("Land Rover",17,15)</a:t>
            </a:r>
            <a:br>
              <a:rPr lang="en-IN" sz="2200" dirty="0" smtClean="0"/>
            </a:br>
            <a:r>
              <a:rPr lang="en-IN" sz="2200" dirty="0" smtClean="0"/>
              <a:t>  );</a:t>
            </a:r>
          </a:p>
          <a:p>
            <a:endParaRPr lang="en-IN" sz="2400" dirty="0"/>
          </a:p>
        </p:txBody>
      </p:sp>
      <p:sp>
        <p:nvSpPr>
          <p:cNvPr id="4" name="Slide Number Placeholder 3"/>
          <p:cNvSpPr>
            <a:spLocks noGrp="1"/>
          </p:cNvSpPr>
          <p:nvPr>
            <p:ph type="sldNum" sz="quarter" idx="12"/>
          </p:nvPr>
        </p:nvSpPr>
        <p:spPr/>
        <p:txBody>
          <a:bodyPr/>
          <a:lstStyle/>
          <a:p>
            <a:pPr>
              <a:defRPr/>
            </a:pPr>
            <a:fld id="{C06871E5-3DCA-454F-8419-BC9742928CEE}"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428625"/>
            <a:ext cx="8229600" cy="654050"/>
          </a:xfrm>
        </p:spPr>
        <p:txBody>
          <a:bodyPr>
            <a:normAutofit/>
          </a:bodyPr>
          <a:lstStyle/>
          <a:p>
            <a:pPr eaLnBrk="1" fontAlgn="auto" hangingPunct="1">
              <a:spcAft>
                <a:spcPts val="0"/>
              </a:spcAft>
              <a:defRPr/>
            </a:pPr>
            <a:r>
              <a:rPr lang="en-US" sz="3200" smtClean="0">
                <a:solidFill>
                  <a:schemeClr val="accent6">
                    <a:lumMod val="50000"/>
                  </a:schemeClr>
                </a:solidFill>
              </a:rPr>
              <a:t>General Characteristics of Functions</a:t>
            </a:r>
          </a:p>
        </p:txBody>
      </p:sp>
      <p:sp>
        <p:nvSpPr>
          <p:cNvPr id="175107" name="Rectangle 3"/>
          <p:cNvSpPr>
            <a:spLocks noGrp="1" noChangeArrowheads="1"/>
          </p:cNvSpPr>
          <p:nvPr>
            <p:ph idx="1"/>
          </p:nvPr>
        </p:nvSpPr>
        <p:spPr>
          <a:xfrm>
            <a:off x="500063" y="1403350"/>
            <a:ext cx="8229600" cy="4525963"/>
          </a:xfrm>
        </p:spPr>
        <p:txBody>
          <a:bodyPr/>
          <a:lstStyle/>
          <a:p>
            <a:pPr algn="just" eaLnBrk="1" hangingPunct="1"/>
            <a:r>
              <a:rPr lang="en-US" sz="2600" dirty="0" smtClean="0"/>
              <a:t>The </a:t>
            </a:r>
            <a:r>
              <a:rPr lang="en-US" sz="2600" dirty="0" smtClean="0">
                <a:solidFill>
                  <a:srgbClr val="7030A0"/>
                </a:solidFill>
              </a:rPr>
              <a:t>parameters</a:t>
            </a:r>
            <a:r>
              <a:rPr lang="en-US" sz="2600" dirty="0" smtClean="0"/>
              <a:t> are optional, but not the </a:t>
            </a:r>
            <a:r>
              <a:rPr lang="en-US" sz="2600" dirty="0" smtClean="0">
                <a:solidFill>
                  <a:srgbClr val="7030A0"/>
                </a:solidFill>
              </a:rPr>
              <a:t>parentheses</a:t>
            </a:r>
          </a:p>
          <a:p>
            <a:pPr algn="just" eaLnBrk="1" hangingPunct="1"/>
            <a:endParaRPr lang="en-US" sz="2600" dirty="0" smtClean="0"/>
          </a:p>
          <a:p>
            <a:pPr algn="just" eaLnBrk="1" hangingPunct="1"/>
            <a:r>
              <a:rPr lang="en-US" sz="2600" dirty="0" smtClean="0"/>
              <a:t>Function names are </a:t>
            </a:r>
            <a:r>
              <a:rPr lang="en-US" sz="2600" dirty="0" smtClean="0">
                <a:solidFill>
                  <a:srgbClr val="7030A0"/>
                </a:solidFill>
              </a:rPr>
              <a:t>not</a:t>
            </a:r>
            <a:r>
              <a:rPr lang="en-US" sz="2600" dirty="0" smtClean="0"/>
              <a:t> case sensitive</a:t>
            </a:r>
          </a:p>
          <a:p>
            <a:pPr algn="just" eaLnBrk="1" hangingPunct="1"/>
            <a:endParaRPr lang="en-US" sz="2600" dirty="0" smtClean="0"/>
          </a:p>
          <a:p>
            <a:pPr algn="just" eaLnBrk="1" hangingPunct="1"/>
            <a:r>
              <a:rPr lang="en-US" sz="2600" dirty="0" smtClean="0"/>
              <a:t>A </a:t>
            </a:r>
            <a:r>
              <a:rPr lang="en-US" sz="2600" dirty="0" smtClean="0">
                <a:solidFill>
                  <a:srgbClr val="7030A0"/>
                </a:solidFill>
              </a:rPr>
              <a:t>return</a:t>
            </a:r>
            <a:r>
              <a:rPr lang="en-US" sz="2600" dirty="0" smtClean="0"/>
              <a:t> statement causes the function to immediately terminate and return a </a:t>
            </a:r>
            <a:r>
              <a:rPr lang="en-US" sz="2600" dirty="0" smtClean="0">
                <a:solidFill>
                  <a:srgbClr val="7030A0"/>
                </a:solidFill>
              </a:rPr>
              <a:t>value</a:t>
            </a:r>
            <a:r>
              <a:rPr lang="en-US" sz="2600" dirty="0" smtClean="0"/>
              <a:t>, if any, provided in the return</a:t>
            </a:r>
          </a:p>
          <a:p>
            <a:pPr algn="just" eaLnBrk="1" hangingPunct="1"/>
            <a:endParaRPr lang="en-US" sz="2600" dirty="0" smtClean="0"/>
          </a:p>
          <a:p>
            <a:pPr algn="just" eaLnBrk="1" hangingPunct="1"/>
            <a:r>
              <a:rPr lang="en-US" sz="2600" dirty="0" smtClean="0"/>
              <a:t>A function that reaches the </a:t>
            </a:r>
            <a:r>
              <a:rPr lang="en-US" sz="2600" dirty="0" smtClean="0">
                <a:solidFill>
                  <a:srgbClr val="7030A0"/>
                </a:solidFill>
              </a:rPr>
              <a:t>end </a:t>
            </a:r>
            <a:r>
              <a:rPr lang="en-US" sz="2600" dirty="0" smtClean="0"/>
              <a:t>of the body without executing a return, returns </a:t>
            </a:r>
            <a:r>
              <a:rPr lang="en-US" sz="2600" dirty="0" smtClean="0">
                <a:solidFill>
                  <a:srgbClr val="7030A0"/>
                </a:solidFill>
              </a:rPr>
              <a:t>no value</a:t>
            </a:r>
          </a:p>
        </p:txBody>
      </p:sp>
      <p:sp>
        <p:nvSpPr>
          <p:cNvPr id="563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5169924-EB8A-42EC-992B-B28BBB2F6E86}" type="slidenum">
              <a:rPr lang="en-US"/>
              <a:pPr>
                <a:defRPr/>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blinds(horizontal)">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blinds(horizontal)">
                                      <p:cBhvr>
                                        <p:cTn id="12" dur="500"/>
                                        <p:tgtEl>
                                          <p:spTgt spid="175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5107">
                                            <p:txEl>
                                              <p:pRg st="4" end="4"/>
                                            </p:txEl>
                                          </p:spTgt>
                                        </p:tgtEl>
                                        <p:attrNameLst>
                                          <p:attrName>style.visibility</p:attrName>
                                        </p:attrNameLst>
                                      </p:cBhvr>
                                      <p:to>
                                        <p:strVal val="visible"/>
                                      </p:to>
                                    </p:set>
                                    <p:animEffect transition="in" filter="blinds(horizontal)">
                                      <p:cBhvr>
                                        <p:cTn id="17" dur="500"/>
                                        <p:tgtEl>
                                          <p:spTgt spid="17510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5107">
                                            <p:txEl>
                                              <p:pRg st="6" end="6"/>
                                            </p:txEl>
                                          </p:spTgt>
                                        </p:tgtEl>
                                        <p:attrNameLst>
                                          <p:attrName>style.visibility</p:attrName>
                                        </p:attrNameLst>
                                      </p:cBhvr>
                                      <p:to>
                                        <p:strVal val="visible"/>
                                      </p:to>
                                    </p:set>
                                    <p:animEffect transition="in" filter="blinds(horizontal)">
                                      <p:cBhvr>
                                        <p:cTn id="22" dur="500"/>
                                        <p:tgtEl>
                                          <p:spTgt spid="175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mtClean="0">
                <a:solidFill>
                  <a:schemeClr val="accent6">
                    <a:lumMod val="50000"/>
                  </a:schemeClr>
                </a:solidFill>
              </a:rPr>
              <a:t>Function</a:t>
            </a:r>
          </a:p>
        </p:txBody>
      </p:sp>
      <p:sp>
        <p:nvSpPr>
          <p:cNvPr id="3" name="Content Placeholder 2"/>
          <p:cNvSpPr>
            <a:spLocks noGrp="1"/>
          </p:cNvSpPr>
          <p:nvPr>
            <p:ph idx="1"/>
          </p:nvPr>
        </p:nvSpPr>
        <p:spPr>
          <a:xfrm>
            <a:off x="457200" y="1285875"/>
            <a:ext cx="8229600" cy="4525963"/>
          </a:xfrm>
        </p:spPr>
        <p:txBody>
          <a:bodyPr/>
          <a:lstStyle/>
          <a:p>
            <a:pPr eaLnBrk="1" hangingPunct="1"/>
            <a:r>
              <a:rPr lang="en-US" dirty="0" smtClean="0"/>
              <a:t>Function syntax</a:t>
            </a:r>
          </a:p>
          <a:p>
            <a:pPr lvl="1" eaLnBrk="1" hangingPunct="1">
              <a:buFontTx/>
              <a:buNone/>
            </a:pPr>
            <a:r>
              <a:rPr lang="en-US" b="1" dirty="0" smtClean="0">
                <a:latin typeface="Courier New" pitchFamily="49" charset="0"/>
              </a:rPr>
              <a:t>function </a:t>
            </a:r>
            <a:r>
              <a:rPr lang="en-US" b="1" i="1" dirty="0" smtClean="0">
                <a:latin typeface="Courier New" pitchFamily="49" charset="0"/>
              </a:rPr>
              <a:t>name</a:t>
            </a:r>
            <a:r>
              <a:rPr lang="en-US" b="1" dirty="0" smtClean="0">
                <a:latin typeface="Courier New" pitchFamily="49" charset="0"/>
              </a:rPr>
              <a:t>([</a:t>
            </a:r>
            <a:r>
              <a:rPr lang="en-US" b="1" i="1" dirty="0" smtClean="0">
                <a:latin typeface="Courier New" pitchFamily="49" charset="0"/>
              </a:rPr>
              <a:t>parameters</a:t>
            </a:r>
            <a:r>
              <a:rPr lang="en-US" b="1" dirty="0" smtClean="0">
                <a:latin typeface="Courier New" pitchFamily="49" charset="0"/>
              </a:rPr>
              <a:t>]) {</a:t>
            </a:r>
          </a:p>
          <a:p>
            <a:pPr lvl="1" eaLnBrk="1" hangingPunct="1">
              <a:buFontTx/>
              <a:buNone/>
            </a:pPr>
            <a:r>
              <a:rPr lang="en-US" b="1" dirty="0" smtClean="0">
                <a:latin typeface="Courier New" pitchFamily="49" charset="0"/>
              </a:rPr>
              <a:t>...</a:t>
            </a:r>
          </a:p>
          <a:p>
            <a:pPr lvl="1" eaLnBrk="1" hangingPunct="1">
              <a:buFontTx/>
              <a:buNone/>
            </a:pPr>
            <a:r>
              <a:rPr lang="en-US" b="1" dirty="0" smtClean="0">
                <a:latin typeface="Courier New" pitchFamily="49" charset="0"/>
              </a:rPr>
              <a:t>}</a:t>
            </a:r>
          </a:p>
          <a:p>
            <a:pPr eaLnBrk="1" hangingPunct="1">
              <a:buFont typeface="Wingdings" pitchFamily="2" charset="2"/>
              <a:buNone/>
            </a:pPr>
            <a:endParaRPr lang="en-US" sz="2000" b="1" dirty="0" smtClean="0">
              <a:latin typeface="Courier New" pitchFamily="49" charset="0"/>
            </a:endParaRPr>
          </a:p>
          <a:p>
            <a:pPr eaLnBrk="1" hangingPunct="1"/>
            <a:r>
              <a:rPr lang="en-US" b="1" dirty="0" smtClean="0">
                <a:latin typeface="Courier New" pitchFamily="49" charset="0"/>
              </a:rPr>
              <a:t>function </a:t>
            </a:r>
            <a:r>
              <a:rPr lang="en-US" b="1" dirty="0" err="1" smtClean="0">
                <a:latin typeface="Courier New" pitchFamily="49" charset="0"/>
              </a:rPr>
              <a:t>addOne</a:t>
            </a:r>
            <a:r>
              <a:rPr lang="en-US" b="1" dirty="0" smtClean="0">
                <a:latin typeface="Courier New" pitchFamily="49" charset="0"/>
              </a:rPr>
              <a:t>(&amp;$</a:t>
            </a:r>
            <a:r>
              <a:rPr lang="en-US" b="1" dirty="0" err="1" smtClean="0">
                <a:latin typeface="Courier New" pitchFamily="49" charset="0"/>
              </a:rPr>
              <a:t>param</a:t>
            </a:r>
            <a:r>
              <a:rPr lang="en-US" b="1" dirty="0" smtClean="0">
                <a:latin typeface="Courier New" pitchFamily="49" charset="0"/>
              </a:rPr>
              <a:t>) {</a:t>
            </a:r>
          </a:p>
          <a:p>
            <a:pPr eaLnBrk="1" hangingPunct="1">
              <a:buFont typeface="Wingdings" pitchFamily="2" charset="2"/>
              <a:buNone/>
            </a:pPr>
            <a:r>
              <a:rPr lang="en-US" b="1" dirty="0" smtClean="0">
                <a:latin typeface="Courier New" pitchFamily="49" charset="0"/>
              </a:rPr>
              <a:t>        $</a:t>
            </a:r>
            <a:r>
              <a:rPr lang="en-US" b="1" dirty="0" err="1" smtClean="0">
                <a:latin typeface="Courier New" pitchFamily="49" charset="0"/>
              </a:rPr>
              <a:t>param</a:t>
            </a:r>
            <a:r>
              <a:rPr lang="en-US" b="1" dirty="0" smtClean="0">
                <a:latin typeface="Courier New" pitchFamily="49" charset="0"/>
              </a:rPr>
              <a:t>++;</a:t>
            </a:r>
          </a:p>
          <a:p>
            <a:pPr eaLnBrk="1" hangingPunct="1">
              <a:buFont typeface="Wingdings" pitchFamily="2" charset="2"/>
              <a:buNone/>
            </a:pPr>
            <a:r>
              <a:rPr lang="en-US" b="1" dirty="0" smtClean="0">
                <a:latin typeface="Courier New" pitchFamily="49" charset="0"/>
              </a:rPr>
              <a:t>     }</a:t>
            </a:r>
          </a:p>
          <a:p>
            <a:pPr eaLnBrk="1" hangingPunct="1">
              <a:buFont typeface="Wingdings" pitchFamily="2" charset="2"/>
              <a:buNone/>
            </a:pPr>
            <a:r>
              <a:rPr lang="en-US" b="1" dirty="0" smtClean="0">
                <a:latin typeface="Courier New" pitchFamily="49" charset="0"/>
              </a:rPr>
              <a:t>     $it = 16;</a:t>
            </a:r>
          </a:p>
          <a:p>
            <a:pPr eaLnBrk="1" hangingPunct="1">
              <a:buFont typeface="Wingdings" pitchFamily="2" charset="2"/>
              <a:buNone/>
            </a:pPr>
            <a:r>
              <a:rPr lang="en-US" b="1" dirty="0" smtClean="0">
                <a:latin typeface="Courier New" pitchFamily="49" charset="0"/>
              </a:rPr>
              <a:t>     </a:t>
            </a:r>
            <a:r>
              <a:rPr lang="en-US" b="1" dirty="0" err="1" smtClean="0">
                <a:latin typeface="Courier New" pitchFamily="49" charset="0"/>
              </a:rPr>
              <a:t>addOne</a:t>
            </a:r>
            <a:r>
              <a:rPr lang="en-US" b="1" dirty="0" smtClean="0">
                <a:latin typeface="Courier New" pitchFamily="49" charset="0"/>
              </a:rPr>
              <a:t>($it);  </a:t>
            </a:r>
            <a:r>
              <a:rPr lang="en-US" dirty="0" smtClean="0">
                <a:latin typeface="Courier New" pitchFamily="49" charset="0"/>
              </a:rPr>
              <a:t>// </a:t>
            </a:r>
            <a:r>
              <a:rPr lang="en-US" b="1" dirty="0" smtClean="0">
                <a:latin typeface="Courier New" pitchFamily="49" charset="0"/>
              </a:rPr>
              <a:t>$it is now 17</a:t>
            </a:r>
            <a:endParaRPr lang="en-US" b="1" dirty="0" smtClean="0"/>
          </a:p>
          <a:p>
            <a:pPr eaLnBrk="1" hangingPunct="1"/>
            <a:endParaRPr lang="en-US" sz="2000" dirty="0" smtClean="0"/>
          </a:p>
        </p:txBody>
      </p:sp>
      <p:sp>
        <p:nvSpPr>
          <p:cNvPr id="5734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70EF4CC-AB94-4AA3-8496-8AC838E45868}" type="slidenum">
              <a:rPr lang="en-US"/>
              <a:pPr>
                <a:defRPr/>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725487"/>
          </a:xfrm>
        </p:spPr>
        <p:txBody>
          <a:bodyPr/>
          <a:lstStyle/>
          <a:p>
            <a:pPr eaLnBrk="1" fontAlgn="auto" hangingPunct="1">
              <a:spcAft>
                <a:spcPts val="0"/>
              </a:spcAft>
              <a:defRPr/>
            </a:pPr>
            <a:r>
              <a:rPr lang="en-US" sz="3200" smtClean="0">
                <a:solidFill>
                  <a:schemeClr val="accent6">
                    <a:lumMod val="50000"/>
                  </a:schemeClr>
                </a:solidFill>
              </a:rPr>
              <a:t>Parameters</a:t>
            </a:r>
          </a:p>
        </p:txBody>
      </p:sp>
      <p:sp>
        <p:nvSpPr>
          <p:cNvPr id="176131" name="Rectangle 3"/>
          <p:cNvSpPr>
            <a:spLocks noGrp="1" noChangeArrowheads="1"/>
          </p:cNvSpPr>
          <p:nvPr>
            <p:ph idx="1"/>
          </p:nvPr>
        </p:nvSpPr>
        <p:spPr>
          <a:xfrm>
            <a:off x="500063" y="928670"/>
            <a:ext cx="8229600" cy="5643602"/>
          </a:xfrm>
        </p:spPr>
        <p:txBody>
          <a:bodyPr/>
          <a:lstStyle/>
          <a:p>
            <a:pPr algn="just" eaLnBrk="1" hangingPunct="1"/>
            <a:r>
              <a:rPr lang="en-US" sz="2600" dirty="0" smtClean="0"/>
              <a:t>A formal parameter, specified in a function declaration, is simply a variable name</a:t>
            </a:r>
          </a:p>
          <a:p>
            <a:pPr algn="just" eaLnBrk="1" hangingPunct="1"/>
            <a:r>
              <a:rPr lang="en-US" sz="2600" dirty="0" smtClean="0"/>
              <a:t>If more actual parameters are supplied in a call than there are formal parameters, the extra values are ignored</a:t>
            </a:r>
          </a:p>
          <a:p>
            <a:pPr algn="just" eaLnBrk="1" hangingPunct="1"/>
            <a:r>
              <a:rPr lang="en-US" sz="2600" dirty="0" smtClean="0"/>
              <a:t>If more formal parameters are specified than there are actual parameters in a call then the extra formal parameters receive no value</a:t>
            </a:r>
          </a:p>
          <a:p>
            <a:pPr lvl="1" algn="just" eaLnBrk="1" hangingPunct="1"/>
            <a:r>
              <a:rPr lang="en-US" sz="2400" dirty="0" smtClean="0"/>
              <a:t>PHP defaults to </a:t>
            </a:r>
            <a:r>
              <a:rPr lang="en-US" sz="2400" dirty="0" smtClean="0">
                <a:solidFill>
                  <a:srgbClr val="7030A0"/>
                </a:solidFill>
              </a:rPr>
              <a:t>pass by value</a:t>
            </a:r>
          </a:p>
          <a:p>
            <a:pPr lvl="1" algn="just" eaLnBrk="1" hangingPunct="1"/>
            <a:r>
              <a:rPr lang="en-US" dirty="0" smtClean="0"/>
              <a:t>Putting an </a:t>
            </a:r>
            <a:r>
              <a:rPr lang="en-US" dirty="0" smtClean="0">
                <a:solidFill>
                  <a:srgbClr val="0070C0"/>
                </a:solidFill>
              </a:rPr>
              <a:t>ampersand</a:t>
            </a:r>
            <a:r>
              <a:rPr lang="en-US" dirty="0" smtClean="0"/>
              <a:t> in front of a </a:t>
            </a:r>
            <a:r>
              <a:rPr lang="en-US" dirty="0" smtClean="0">
                <a:solidFill>
                  <a:srgbClr val="0070C0"/>
                </a:solidFill>
              </a:rPr>
              <a:t>formal parameter</a:t>
            </a:r>
            <a:r>
              <a:rPr lang="en-US" dirty="0" smtClean="0"/>
              <a:t> specifies that </a:t>
            </a:r>
            <a:r>
              <a:rPr lang="en-US" dirty="0" smtClean="0">
                <a:solidFill>
                  <a:srgbClr val="0070C0"/>
                </a:solidFill>
              </a:rPr>
              <a:t>pass-by-reference</a:t>
            </a:r>
          </a:p>
          <a:p>
            <a:pPr lvl="1" algn="just" eaLnBrk="1" hangingPunct="1"/>
            <a:r>
              <a:rPr lang="en-US" dirty="0" smtClean="0"/>
              <a:t>An ampersand can also be appended to the actual parameter (which must be a variable name)</a:t>
            </a:r>
          </a:p>
        </p:txBody>
      </p:sp>
      <p:sp>
        <p:nvSpPr>
          <p:cNvPr id="5837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04F2A8D-C8D2-411E-8EB0-37D914481A40}" type="slidenum">
              <a:rPr lang="en-US"/>
              <a:pPr>
                <a:defRPr/>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2" dur="500"/>
                                        <p:tgtEl>
                                          <p:spTgt spid="176131">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6" dur="500"/>
                                        <p:tgtEl>
                                          <p:spTgt spid="17613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6131">
                                            <p:txEl>
                                              <p:pRg st="3" end="3"/>
                                            </p:txEl>
                                          </p:spTgt>
                                        </p:tgtEl>
                                        <p:attrNameLst>
                                          <p:attrName>style.visibility</p:attrName>
                                        </p:attrNameLst>
                                      </p:cBhvr>
                                      <p:to>
                                        <p:strVal val="visible"/>
                                      </p:to>
                                    </p:set>
                                    <p:animEffect transition="in" filter="blinds(horizontal)">
                                      <p:cBhvr>
                                        <p:cTn id="21" dur="500"/>
                                        <p:tgtEl>
                                          <p:spTgt spid="17613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6131">
                                            <p:txEl>
                                              <p:pRg st="4" end="4"/>
                                            </p:txEl>
                                          </p:spTgt>
                                        </p:tgtEl>
                                        <p:attrNameLst>
                                          <p:attrName>style.visibility</p:attrName>
                                        </p:attrNameLst>
                                      </p:cBhvr>
                                      <p:to>
                                        <p:strVal val="visible"/>
                                      </p:to>
                                    </p:set>
                                    <p:animEffect transition="in" filter="blinds(horizontal)">
                                      <p:cBhvr>
                                        <p:cTn id="24" dur="500"/>
                                        <p:tgtEl>
                                          <p:spTgt spid="17613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6131">
                                            <p:txEl>
                                              <p:pRg st="5" end="5"/>
                                            </p:txEl>
                                          </p:spTgt>
                                        </p:tgtEl>
                                        <p:attrNameLst>
                                          <p:attrName>style.visibility</p:attrName>
                                        </p:attrNameLst>
                                      </p:cBhvr>
                                      <p:to>
                                        <p:strVal val="visible"/>
                                      </p:to>
                                    </p:set>
                                    <p:animEffect transition="in" filter="blinds(horizontal)">
                                      <p:cBhvr>
                                        <p:cTn id="27" dur="500"/>
                                        <p:tgtEl>
                                          <p:spTgt spid="176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1C10342-C1E9-4703-BDA7-1DEA26C92097}" type="slidenum">
              <a:rPr lang="en-US"/>
              <a:pPr>
                <a:defRPr/>
              </a:pPr>
              <a:t>64</a:t>
            </a:fld>
            <a:endParaRPr lang="en-US"/>
          </a:p>
        </p:txBody>
      </p:sp>
      <p:pic>
        <p:nvPicPr>
          <p:cNvPr id="95234" name="Picture 2"/>
          <p:cNvPicPr>
            <a:picLocks noChangeAspect="1" noChangeArrowheads="1"/>
          </p:cNvPicPr>
          <p:nvPr/>
        </p:nvPicPr>
        <p:blipFill>
          <a:blip r:embed="rId2"/>
          <a:srcRect/>
          <a:stretch>
            <a:fillRect/>
          </a:stretch>
        </p:blipFill>
        <p:spPr bwMode="auto">
          <a:xfrm>
            <a:off x="428625" y="642938"/>
            <a:ext cx="4786313" cy="2868612"/>
          </a:xfrm>
          <a:prstGeom prst="rect">
            <a:avLst/>
          </a:prstGeom>
          <a:noFill/>
          <a:ln w="9525">
            <a:noFill/>
            <a:miter lim="800000"/>
            <a:headEnd/>
            <a:tailEnd/>
          </a:ln>
        </p:spPr>
      </p:pic>
      <p:sp>
        <p:nvSpPr>
          <p:cNvPr id="6" name="TextBox 5"/>
          <p:cNvSpPr txBox="1">
            <a:spLocks noChangeArrowheads="1"/>
          </p:cNvSpPr>
          <p:nvPr/>
        </p:nvSpPr>
        <p:spPr bwMode="auto">
          <a:xfrm>
            <a:off x="500063" y="285750"/>
            <a:ext cx="6500812" cy="369888"/>
          </a:xfrm>
          <a:prstGeom prst="rect">
            <a:avLst/>
          </a:prstGeom>
          <a:noFill/>
          <a:ln w="9525">
            <a:noFill/>
            <a:miter lim="800000"/>
            <a:headEnd/>
            <a:tailEnd/>
          </a:ln>
        </p:spPr>
        <p:txBody>
          <a:bodyPr>
            <a:spAutoFit/>
          </a:bodyPr>
          <a:lstStyle/>
          <a:p>
            <a:r>
              <a:rPr lang="en-US" b="1"/>
              <a:t>Actual parameter remain unchanged- Pass By Value</a:t>
            </a:r>
            <a:endParaRPr lang="en-IN" b="1"/>
          </a:p>
        </p:txBody>
      </p:sp>
      <p:pic>
        <p:nvPicPr>
          <p:cNvPr id="95235" name="Picture 3"/>
          <p:cNvPicPr>
            <a:picLocks noChangeAspect="1" noChangeArrowheads="1"/>
          </p:cNvPicPr>
          <p:nvPr/>
        </p:nvPicPr>
        <p:blipFill>
          <a:blip r:embed="rId3"/>
          <a:srcRect/>
          <a:stretch>
            <a:fillRect/>
          </a:stretch>
        </p:blipFill>
        <p:spPr bwMode="auto">
          <a:xfrm>
            <a:off x="428625" y="4429125"/>
            <a:ext cx="7000875" cy="2182813"/>
          </a:xfrm>
          <a:prstGeom prst="rect">
            <a:avLst/>
          </a:prstGeom>
          <a:noFill/>
          <a:ln w="9525">
            <a:noFill/>
            <a:miter lim="800000"/>
            <a:headEnd/>
            <a:tailEnd/>
          </a:ln>
        </p:spPr>
      </p:pic>
      <p:sp>
        <p:nvSpPr>
          <p:cNvPr id="8" name="TextBox 7"/>
          <p:cNvSpPr txBox="1">
            <a:spLocks noChangeArrowheads="1"/>
          </p:cNvSpPr>
          <p:nvPr/>
        </p:nvSpPr>
        <p:spPr bwMode="auto">
          <a:xfrm>
            <a:off x="500063" y="3711575"/>
            <a:ext cx="7929562" cy="646113"/>
          </a:xfrm>
          <a:prstGeom prst="rect">
            <a:avLst/>
          </a:prstGeom>
          <a:noFill/>
          <a:ln w="9525">
            <a:noFill/>
            <a:miter lim="800000"/>
            <a:headEnd/>
            <a:tailEnd/>
          </a:ln>
        </p:spPr>
        <p:txBody>
          <a:bodyPr>
            <a:spAutoFit/>
          </a:bodyPr>
          <a:lstStyle/>
          <a:p>
            <a:r>
              <a:rPr lang="en-US" b="1"/>
              <a:t>First actual parameter in the caller set to larger than second and third parameter – Pass be reference</a:t>
            </a:r>
            <a:endParaRPr lang="en-I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95234"/>
                                        </p:tgtEl>
                                        <p:attrNameLst>
                                          <p:attrName>style.visibility</p:attrName>
                                        </p:attrNameLst>
                                      </p:cBhvr>
                                      <p:to>
                                        <p:strVal val="visible"/>
                                      </p:to>
                                    </p:set>
                                    <p:animEffect transition="in" filter="blinds(horizontal)">
                                      <p:cBhvr>
                                        <p:cTn id="10" dur="500"/>
                                        <p:tgtEl>
                                          <p:spTgt spid="952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95235"/>
                                        </p:tgtEl>
                                        <p:attrNameLst>
                                          <p:attrName>style.visibility</p:attrName>
                                        </p:attrNameLst>
                                      </p:cBhvr>
                                      <p:to>
                                        <p:strVal val="visible"/>
                                      </p:to>
                                    </p:set>
                                    <p:animEffect transition="in" filter="blinds(horizontal)">
                                      <p:cBhvr>
                                        <p:cTn id="18" dur="5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The Scope of Variables</a:t>
            </a:r>
          </a:p>
        </p:txBody>
      </p:sp>
      <p:sp>
        <p:nvSpPr>
          <p:cNvPr id="177155" name="Rectangle 3"/>
          <p:cNvSpPr>
            <a:spLocks noGrp="1" noChangeArrowheads="1"/>
          </p:cNvSpPr>
          <p:nvPr>
            <p:ph idx="1"/>
          </p:nvPr>
        </p:nvSpPr>
        <p:spPr>
          <a:xfrm>
            <a:off x="457200" y="1285860"/>
            <a:ext cx="8229600" cy="4840303"/>
          </a:xfrm>
        </p:spPr>
        <p:txBody>
          <a:bodyPr/>
          <a:lstStyle/>
          <a:p>
            <a:pPr algn="just" eaLnBrk="1" hangingPunct="1"/>
            <a:r>
              <a:rPr lang="en-US" dirty="0" smtClean="0"/>
              <a:t>A variable defined in a </a:t>
            </a:r>
            <a:r>
              <a:rPr lang="en-US" dirty="0" smtClean="0">
                <a:solidFill>
                  <a:srgbClr val="0070C0"/>
                </a:solidFill>
              </a:rPr>
              <a:t>function</a:t>
            </a:r>
            <a:r>
              <a:rPr lang="en-US" dirty="0" smtClean="0"/>
              <a:t> is, by default, </a:t>
            </a:r>
            <a:r>
              <a:rPr lang="en-US" dirty="0" smtClean="0">
                <a:solidFill>
                  <a:srgbClr val="0070C0"/>
                </a:solidFill>
              </a:rPr>
              <a:t>local </a:t>
            </a:r>
            <a:r>
              <a:rPr lang="en-US" dirty="0" smtClean="0"/>
              <a:t>to the function</a:t>
            </a:r>
          </a:p>
          <a:p>
            <a:pPr algn="just" eaLnBrk="1" hangingPunct="1"/>
            <a:r>
              <a:rPr lang="en-US" dirty="0" smtClean="0"/>
              <a:t>A </a:t>
            </a:r>
            <a:r>
              <a:rPr lang="en-US" dirty="0" smtClean="0">
                <a:solidFill>
                  <a:srgbClr val="0070C0"/>
                </a:solidFill>
              </a:rPr>
              <a:t>global</a:t>
            </a:r>
            <a:r>
              <a:rPr lang="en-US" dirty="0" smtClean="0"/>
              <a:t> variable of the </a:t>
            </a:r>
            <a:r>
              <a:rPr lang="en-US" dirty="0" smtClean="0">
                <a:solidFill>
                  <a:srgbClr val="0070C0"/>
                </a:solidFill>
              </a:rPr>
              <a:t>same name </a:t>
            </a:r>
            <a:r>
              <a:rPr lang="en-US" dirty="0" smtClean="0"/>
              <a:t>is </a:t>
            </a:r>
            <a:r>
              <a:rPr lang="en-US" dirty="0" smtClean="0">
                <a:solidFill>
                  <a:srgbClr val="0070C0"/>
                </a:solidFill>
              </a:rPr>
              <a:t>not</a:t>
            </a:r>
            <a:r>
              <a:rPr lang="en-US" dirty="0" smtClean="0"/>
              <a:t> visible in the function</a:t>
            </a:r>
          </a:p>
          <a:p>
            <a:pPr algn="just" eaLnBrk="1" hangingPunct="1"/>
            <a:r>
              <a:rPr lang="en-US" dirty="0" smtClean="0"/>
              <a:t>Declaring a variable in a function with the </a:t>
            </a:r>
            <a:r>
              <a:rPr lang="en-US" dirty="0" smtClean="0">
                <a:solidFill>
                  <a:srgbClr val="0070C0"/>
                </a:solidFill>
              </a:rPr>
              <a:t>global declaration</a:t>
            </a:r>
            <a:r>
              <a:rPr lang="en-US" dirty="0" smtClean="0"/>
              <a:t> means that the functions uses the global variable of that name</a:t>
            </a:r>
          </a:p>
          <a:p>
            <a:pPr algn="just" eaLnBrk="1" hangingPunct="1">
              <a:buFontTx/>
              <a:buNone/>
            </a:pPr>
            <a:endParaRPr lang="en-US" dirty="0" smtClean="0"/>
          </a:p>
        </p:txBody>
      </p:sp>
      <p:sp>
        <p:nvSpPr>
          <p:cNvPr id="604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D02B67E-B14D-4F65-949F-54B3CDE2DD1E}" type="slidenum">
              <a:rPr lang="en-US"/>
              <a:pPr>
                <a:defRPr/>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linds(horizontal)">
                                      <p:cBhvr>
                                        <p:cTn id="12" dur="500"/>
                                        <p:tgtEl>
                                          <p:spTgt spid="177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17" dur="500"/>
                                        <p:tgtEl>
                                          <p:spTgt spid="177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pPr eaLnBrk="1" fontAlgn="auto" hangingPunct="1">
              <a:spcAft>
                <a:spcPts val="0"/>
              </a:spcAft>
              <a:defRPr/>
            </a:pPr>
            <a:r>
              <a:rPr lang="en-US" dirty="0" smtClean="0"/>
              <a:t>Local Variable</a:t>
            </a:r>
            <a:endParaRPr lang="en-IN" dirty="0" smtClean="0">
              <a:solidFill>
                <a:schemeClr val="accent6">
                  <a:lumMod val="50000"/>
                </a:schemeClr>
              </a:solidFill>
            </a:endParaRPr>
          </a:p>
        </p:txBody>
      </p:sp>
      <p:sp>
        <p:nvSpPr>
          <p:cNvPr id="61443"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B9A618F-D152-476D-8C17-F1D36498BB23}" type="slidenum">
              <a:rPr lang="en-US"/>
              <a:pPr>
                <a:defRPr/>
              </a:pPr>
              <a:t>66</a:t>
            </a:fld>
            <a:endParaRPr lang="en-US"/>
          </a:p>
        </p:txBody>
      </p:sp>
      <p:pic>
        <p:nvPicPr>
          <p:cNvPr id="65540" name="Picture 2"/>
          <p:cNvPicPr>
            <a:picLocks noChangeAspect="1" noChangeArrowheads="1"/>
          </p:cNvPicPr>
          <p:nvPr/>
        </p:nvPicPr>
        <p:blipFill>
          <a:blip r:embed="rId2"/>
          <a:srcRect/>
          <a:stretch>
            <a:fillRect/>
          </a:stretch>
        </p:blipFill>
        <p:spPr bwMode="auto">
          <a:xfrm>
            <a:off x="357188" y="857248"/>
            <a:ext cx="4440237" cy="2357438"/>
          </a:xfrm>
          <a:prstGeom prst="rect">
            <a:avLst/>
          </a:prstGeom>
          <a:noFill/>
          <a:ln w="9525">
            <a:noFill/>
            <a:miter lim="800000"/>
            <a:headEnd/>
            <a:tailEnd/>
          </a:ln>
        </p:spPr>
      </p:pic>
      <p:pic>
        <p:nvPicPr>
          <p:cNvPr id="65541" name="Picture 4"/>
          <p:cNvPicPr>
            <a:picLocks noChangeAspect="1" noChangeArrowheads="1"/>
          </p:cNvPicPr>
          <p:nvPr/>
        </p:nvPicPr>
        <p:blipFill>
          <a:blip r:embed="rId3"/>
          <a:srcRect/>
          <a:stretch>
            <a:fillRect/>
          </a:stretch>
        </p:blipFill>
        <p:spPr bwMode="auto">
          <a:xfrm>
            <a:off x="428625" y="3500457"/>
            <a:ext cx="8245475" cy="2643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42852"/>
            <a:ext cx="8229600" cy="511175"/>
          </a:xfrm>
        </p:spPr>
        <p:txBody>
          <a:bodyPr>
            <a:normAutofit fontScale="90000"/>
          </a:bodyPr>
          <a:lstStyle/>
          <a:p>
            <a:pPr eaLnBrk="1" fontAlgn="auto" hangingPunct="1">
              <a:spcAft>
                <a:spcPts val="0"/>
              </a:spcAft>
              <a:defRPr/>
            </a:pPr>
            <a:r>
              <a:rPr lang="en-US" dirty="0" smtClean="0"/>
              <a:t>Global Variable</a:t>
            </a:r>
            <a:endParaRPr lang="en-IN" dirty="0" smtClean="0">
              <a:solidFill>
                <a:schemeClr val="accent6">
                  <a:lumMod val="50000"/>
                </a:schemeClr>
              </a:solidFill>
            </a:endParaRPr>
          </a:p>
        </p:txBody>
      </p:sp>
      <p:sp>
        <p:nvSpPr>
          <p:cNvPr id="66563" name="Content Placeholder 2"/>
          <p:cNvSpPr>
            <a:spLocks noGrp="1"/>
          </p:cNvSpPr>
          <p:nvPr>
            <p:ph idx="1"/>
          </p:nvPr>
        </p:nvSpPr>
        <p:spPr/>
        <p:txBody>
          <a:bodyPr/>
          <a:lstStyle/>
          <a:p>
            <a:pPr eaLnBrk="1" hangingPunct="1"/>
            <a:endParaRPr lang="en-IN" dirty="0" smtClean="0"/>
          </a:p>
        </p:txBody>
      </p:sp>
      <p:sp>
        <p:nvSpPr>
          <p:cNvPr id="624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CB93554-DC4A-4D33-8A6E-E4BFCD453833}" type="slidenum">
              <a:rPr lang="en-US"/>
              <a:pPr>
                <a:defRPr/>
              </a:pPr>
              <a:t>67</a:t>
            </a:fld>
            <a:endParaRPr lang="en-US"/>
          </a:p>
        </p:txBody>
      </p:sp>
      <p:pic>
        <p:nvPicPr>
          <p:cNvPr id="66565" name="Picture 3"/>
          <p:cNvPicPr>
            <a:picLocks noChangeAspect="1" noChangeArrowheads="1"/>
          </p:cNvPicPr>
          <p:nvPr/>
        </p:nvPicPr>
        <p:blipFill>
          <a:blip r:embed="rId2"/>
          <a:srcRect/>
          <a:stretch>
            <a:fillRect/>
          </a:stretch>
        </p:blipFill>
        <p:spPr bwMode="auto">
          <a:xfrm>
            <a:off x="428625" y="571480"/>
            <a:ext cx="7715250" cy="59753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z="3200" smtClean="0">
                <a:solidFill>
                  <a:schemeClr val="accent6">
                    <a:lumMod val="50000"/>
                  </a:schemeClr>
                </a:solidFill>
              </a:rPr>
              <a:t>Lifetime of Variables</a:t>
            </a:r>
          </a:p>
        </p:txBody>
      </p:sp>
      <p:sp>
        <p:nvSpPr>
          <p:cNvPr id="178179" name="Rectangle 3"/>
          <p:cNvSpPr>
            <a:spLocks noGrp="1" noChangeArrowheads="1"/>
          </p:cNvSpPr>
          <p:nvPr>
            <p:ph idx="1"/>
          </p:nvPr>
        </p:nvSpPr>
        <p:spPr>
          <a:xfrm>
            <a:off x="457200" y="1285860"/>
            <a:ext cx="8229600" cy="4840303"/>
          </a:xfrm>
        </p:spPr>
        <p:txBody>
          <a:bodyPr/>
          <a:lstStyle/>
          <a:p>
            <a:pPr algn="just" eaLnBrk="1" hangingPunct="1"/>
            <a:r>
              <a:rPr lang="en-US" dirty="0" smtClean="0"/>
              <a:t>The usual lifetime of a local variable is from the time the function begins to execute to the time the function returns</a:t>
            </a:r>
          </a:p>
          <a:p>
            <a:pPr algn="just" eaLnBrk="1" hangingPunct="1"/>
            <a:r>
              <a:rPr lang="en-US" dirty="0" smtClean="0"/>
              <a:t>Declaring a variable with the </a:t>
            </a:r>
            <a:r>
              <a:rPr lang="en-US" b="1" dirty="0" smtClean="0"/>
              <a:t>static keyword </a:t>
            </a:r>
            <a:r>
              <a:rPr lang="en-US" dirty="0" smtClean="0"/>
              <a:t>means that the lifetime is from the first use of the variable to the end of the execution of the entire script</a:t>
            </a:r>
          </a:p>
          <a:p>
            <a:pPr algn="just" eaLnBrk="1" hangingPunct="1"/>
            <a:endParaRPr lang="en-US" dirty="0" smtClean="0"/>
          </a:p>
          <a:p>
            <a:pPr algn="just" eaLnBrk="1" hangingPunct="1"/>
            <a:r>
              <a:rPr lang="en-US" dirty="0" smtClean="0"/>
              <a:t>In this way a function can retain some ‘history’</a:t>
            </a:r>
          </a:p>
        </p:txBody>
      </p:sp>
      <p:sp>
        <p:nvSpPr>
          <p:cNvPr id="634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5450219-F87B-42C7-9C0A-7C10A30AEA53}" type="slidenum">
              <a:rPr lang="en-US"/>
              <a:pPr>
                <a:defRPr/>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5" dur="500"/>
                                        <p:tgtEl>
                                          <p:spTgt spid="17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fontScale="90000"/>
          </a:bodyPr>
          <a:lstStyle/>
          <a:p>
            <a:pPr eaLnBrk="1" fontAlgn="auto" hangingPunct="1">
              <a:spcAft>
                <a:spcPts val="0"/>
              </a:spcAft>
              <a:defRPr/>
            </a:pPr>
            <a:endParaRPr lang="en-IN" smtClean="0">
              <a:solidFill>
                <a:schemeClr val="accent6">
                  <a:lumMod val="50000"/>
                </a:schemeClr>
              </a:solidFill>
            </a:endParaRPr>
          </a:p>
        </p:txBody>
      </p:sp>
      <p:pic>
        <p:nvPicPr>
          <p:cNvPr id="88067" name="Picture 2" descr="C:\Program Files (x86)\Microsoft Office\MEDIA\CAGCAT10\j0297707.wmf"/>
          <p:cNvPicPr>
            <a:picLocks noGrp="1" noChangeAspect="1" noChangeArrowheads="1"/>
          </p:cNvPicPr>
          <p:nvPr>
            <p:ph idx="1"/>
          </p:nvPr>
        </p:nvPicPr>
        <p:blipFill>
          <a:blip r:embed="rId2"/>
          <a:srcRect/>
          <a:stretch>
            <a:fillRect/>
          </a:stretch>
        </p:blipFill>
        <p:spPr>
          <a:xfrm>
            <a:off x="3357563" y="1785938"/>
            <a:ext cx="2214562" cy="2725737"/>
          </a:xfrm>
          <a:noFill/>
        </p:spPr>
      </p:pic>
      <p:sp>
        <p:nvSpPr>
          <p:cNvPr id="8397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FB1DA66-2DC7-4B4E-8914-29A621AFFC1B}" type="slidenum">
              <a:rPr lang="en-US"/>
              <a:pPr>
                <a:defRPr/>
              </a:pPr>
              <a:t>69</a:t>
            </a:fld>
            <a:endParaRPr lang="en-US"/>
          </a:p>
        </p:txBody>
      </p:sp>
      <p:sp>
        <p:nvSpPr>
          <p:cNvPr id="7" name="TextBox 6"/>
          <p:cNvSpPr txBox="1"/>
          <p:nvPr/>
        </p:nvSpPr>
        <p:spPr>
          <a:xfrm>
            <a:off x="2143108" y="4786322"/>
            <a:ext cx="5214974" cy="769441"/>
          </a:xfrm>
          <a:prstGeom prst="rect">
            <a:avLst/>
          </a:prstGeom>
          <a:noFill/>
        </p:spPr>
        <p:txBody>
          <a:bodyPr>
            <a:spAutoFit/>
            <a:scene3d>
              <a:camera prst="orthographicFront"/>
              <a:lightRig rig="threePt" dir="t"/>
            </a:scene3d>
            <a:sp3d extrusionH="57150">
              <a:bevelT w="50800" h="38100" prst="riblet"/>
            </a:sp3d>
          </a:bodyPr>
          <a:lstStyle/>
          <a:p>
            <a:pPr algn="ctr">
              <a:defRPr/>
            </a:pPr>
            <a:r>
              <a:rPr lang="en-US" sz="4400" dirty="0">
                <a:solidFill>
                  <a:schemeClr val="accent4"/>
                </a:solidFill>
                <a:latin typeface="Arial Black" pitchFamily="34" charset="0"/>
              </a:rPr>
              <a:t>ALL THE BEST</a:t>
            </a:r>
            <a:endParaRPr lang="en-IN" sz="4400" dirty="0">
              <a:solidFill>
                <a:schemeClr val="accent4"/>
              </a:solidFill>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7467600" cy="439737"/>
          </a:xfrm>
        </p:spPr>
        <p:txBody>
          <a:bodyPr>
            <a:normAutofit fontScale="90000"/>
          </a:bodyPr>
          <a:lstStyle/>
          <a:p>
            <a:pPr eaLnBrk="1" fontAlgn="auto" hangingPunct="1">
              <a:spcAft>
                <a:spcPts val="0"/>
              </a:spcAft>
              <a:defRPr/>
            </a:pPr>
            <a:r>
              <a:rPr lang="en-US" sz="3200" smtClean="0">
                <a:solidFill>
                  <a:schemeClr val="accent6">
                    <a:lumMod val="50000"/>
                  </a:schemeClr>
                </a:solidFill>
              </a:rPr>
              <a:t>Overview of PHP</a:t>
            </a:r>
          </a:p>
        </p:txBody>
      </p:sp>
      <p:sp>
        <p:nvSpPr>
          <p:cNvPr id="148483" name="Rectangle 3"/>
          <p:cNvSpPr>
            <a:spLocks noGrp="1" noChangeArrowheads="1"/>
          </p:cNvSpPr>
          <p:nvPr>
            <p:ph idx="1"/>
          </p:nvPr>
        </p:nvSpPr>
        <p:spPr>
          <a:xfrm>
            <a:off x="457200" y="1143000"/>
            <a:ext cx="8229600" cy="5500688"/>
          </a:xfrm>
        </p:spPr>
        <p:txBody>
          <a:bodyPr rtlCol="0">
            <a:normAutofit fontScale="92500" lnSpcReduction="10000"/>
          </a:bodyPr>
          <a:lstStyle/>
          <a:p>
            <a:pPr marL="342900" lvl="1" indent="-342900" algn="just" eaLnBrk="1" fontAlgn="auto" hangingPunct="1">
              <a:spcAft>
                <a:spcPts val="0"/>
              </a:spcAft>
              <a:buFont typeface="Wingdings" pitchFamily="2" charset="2"/>
              <a:buChar char="v"/>
              <a:defRPr/>
            </a:pPr>
            <a:r>
              <a:rPr lang="en-US" dirty="0" smtClean="0"/>
              <a:t>The client never sees PHP code, only the output produced by the code</a:t>
            </a:r>
          </a:p>
          <a:p>
            <a:pPr marL="274320" indent="-274320" eaLnBrk="1" fontAlgn="auto" hangingPunct="1">
              <a:spcAft>
                <a:spcPts val="0"/>
              </a:spcAft>
              <a:buFont typeface="Wingdings"/>
              <a:buChar char=""/>
              <a:defRPr/>
            </a:pPr>
            <a:r>
              <a:rPr lang="en-US" dirty="0" smtClean="0"/>
              <a:t>PHP has typical scripting language characteristics</a:t>
            </a:r>
          </a:p>
          <a:p>
            <a:pPr marL="640080" lvl="1" indent="-274320" eaLnBrk="1" fontAlgn="auto" hangingPunct="1">
              <a:spcAft>
                <a:spcPts val="0"/>
              </a:spcAft>
              <a:buFont typeface="Wingdings 2"/>
              <a:buChar char=""/>
              <a:defRPr/>
            </a:pPr>
            <a:r>
              <a:rPr lang="en-US" dirty="0" smtClean="0"/>
              <a:t>Dynamic </a:t>
            </a:r>
            <a:r>
              <a:rPr lang="en-IN" dirty="0" smtClean="0"/>
              <a:t>content </a:t>
            </a:r>
            <a:endParaRPr lang="en-US" dirty="0" smtClean="0"/>
          </a:p>
          <a:p>
            <a:pPr marL="640080" lvl="1" indent="-274320" eaLnBrk="1" fontAlgn="auto" hangingPunct="1">
              <a:spcAft>
                <a:spcPts val="0"/>
              </a:spcAft>
              <a:buFont typeface="Wingdings 2"/>
              <a:buChar char=""/>
              <a:defRPr/>
            </a:pPr>
            <a:r>
              <a:rPr lang="en-US" dirty="0" smtClean="0"/>
              <a:t>Associative arrays</a:t>
            </a:r>
          </a:p>
          <a:p>
            <a:pPr marL="640080" lvl="1" indent="-274320" eaLnBrk="1" fontAlgn="auto" hangingPunct="1">
              <a:spcAft>
                <a:spcPts val="0"/>
              </a:spcAft>
              <a:buFont typeface="Wingdings 2"/>
              <a:buChar char=""/>
              <a:defRPr/>
            </a:pPr>
            <a:r>
              <a:rPr lang="en-US" dirty="0" smtClean="0"/>
              <a:t>Pattern matching</a:t>
            </a:r>
          </a:p>
          <a:p>
            <a:pPr marL="640080" lvl="1" indent="-274320" eaLnBrk="1" fontAlgn="auto" hangingPunct="1">
              <a:spcAft>
                <a:spcPts val="0"/>
              </a:spcAft>
              <a:buFont typeface="Wingdings 2"/>
              <a:buChar char=""/>
              <a:defRPr/>
            </a:pPr>
            <a:r>
              <a:rPr lang="en-US" dirty="0" smtClean="0"/>
              <a:t>Extensive libraries</a:t>
            </a:r>
          </a:p>
          <a:p>
            <a:pPr marL="640080" lvl="1" indent="-274320" algn="just" eaLnBrk="1" fontAlgn="auto" hangingPunct="1">
              <a:spcAft>
                <a:spcPts val="0"/>
              </a:spcAft>
              <a:buFont typeface="Wingdings 2"/>
              <a:buChar char=""/>
              <a:defRPr/>
            </a:pPr>
            <a:r>
              <a:rPr lang="en-US" dirty="0" smtClean="0"/>
              <a:t>PHP syntax is similar to that of JavaScript and Perl</a:t>
            </a:r>
          </a:p>
          <a:p>
            <a:pPr marL="640080" lvl="1" indent="-274320" algn="just" eaLnBrk="1" fontAlgn="auto" hangingPunct="1">
              <a:spcAft>
                <a:spcPts val="0"/>
              </a:spcAft>
              <a:buFont typeface="Wingdings 2"/>
              <a:buChar char=""/>
              <a:defRPr/>
            </a:pPr>
            <a:r>
              <a:rPr lang="en-US" dirty="0" smtClean="0"/>
              <a:t>PHP is purely interpreted</a:t>
            </a:r>
          </a:p>
          <a:p>
            <a:pPr marL="640080" lvl="1" indent="-274320" algn="just" eaLnBrk="1" fontAlgn="auto" hangingPunct="1">
              <a:spcAft>
                <a:spcPts val="0"/>
              </a:spcAft>
              <a:buFont typeface="Wingdings 2"/>
              <a:buChar char=""/>
              <a:defRPr/>
            </a:pPr>
            <a:endParaRPr lang="en-US" dirty="0" smtClean="0"/>
          </a:p>
          <a:p>
            <a:pPr marL="640080" lvl="1" indent="-274320" algn="just" eaLnBrk="1" fontAlgn="auto" hangingPunct="1">
              <a:spcAft>
                <a:spcPts val="0"/>
              </a:spcAft>
              <a:buFont typeface="Wingdings 2"/>
              <a:buChar char=""/>
              <a:defRPr/>
            </a:pPr>
            <a:r>
              <a:rPr lang="en-US" dirty="0" smtClean="0"/>
              <a:t>Visit </a:t>
            </a:r>
            <a:r>
              <a:rPr lang="en-US" u="sng" dirty="0" smtClean="0">
                <a:solidFill>
                  <a:srgbClr val="002060"/>
                </a:solidFill>
              </a:rPr>
              <a:t>http://php.net</a:t>
            </a:r>
          </a:p>
          <a:p>
            <a:pPr marL="640080" lvl="1" indent="-274320" algn="just" eaLnBrk="1" fontAlgn="auto" hangingPunct="1">
              <a:spcAft>
                <a:spcPts val="0"/>
              </a:spcAft>
              <a:buFont typeface="Wingdings 2"/>
              <a:buChar char=""/>
              <a:defRPr/>
            </a:pPr>
            <a:r>
              <a:rPr lang="en-IN" dirty="0" smtClean="0"/>
              <a:t>With PHP you are not limited to </a:t>
            </a:r>
            <a:r>
              <a:rPr lang="en-IN" dirty="0" smtClean="0">
                <a:solidFill>
                  <a:srgbClr val="002060"/>
                </a:solidFill>
              </a:rPr>
              <a:t>output HTML</a:t>
            </a:r>
            <a:r>
              <a:rPr lang="en-IN" dirty="0" smtClean="0"/>
              <a:t>. You can output </a:t>
            </a:r>
            <a:r>
              <a:rPr lang="en-IN" dirty="0" smtClean="0">
                <a:solidFill>
                  <a:srgbClr val="002060"/>
                </a:solidFill>
              </a:rPr>
              <a:t>images</a:t>
            </a:r>
            <a:r>
              <a:rPr lang="en-IN" dirty="0" smtClean="0"/>
              <a:t>, </a:t>
            </a:r>
            <a:r>
              <a:rPr lang="en-IN" dirty="0" smtClean="0">
                <a:solidFill>
                  <a:srgbClr val="002060"/>
                </a:solidFill>
              </a:rPr>
              <a:t>PDF files</a:t>
            </a:r>
            <a:r>
              <a:rPr lang="en-IN" dirty="0" smtClean="0"/>
              <a:t>, and even </a:t>
            </a:r>
            <a:r>
              <a:rPr lang="en-IN" dirty="0" smtClean="0">
                <a:solidFill>
                  <a:srgbClr val="002060"/>
                </a:solidFill>
              </a:rPr>
              <a:t>Flash movies</a:t>
            </a:r>
            <a:r>
              <a:rPr lang="en-IN" dirty="0" smtClean="0"/>
              <a:t>. You can also output any text, such as XHTML and XML.</a:t>
            </a:r>
            <a:endParaRPr lang="en-US" dirty="0" smtClean="0"/>
          </a:p>
          <a:p>
            <a:pPr marL="640080" lvl="1" indent="-274320" algn="just"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a:buChar char=""/>
              <a:defRPr/>
            </a:pPr>
            <a:endParaRPr lang="en-US" dirty="0"/>
          </a:p>
        </p:txBody>
      </p:sp>
      <p:sp>
        <p:nvSpPr>
          <p:cNvPr id="163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F146915-BF4B-4015-AE9E-EDF046BC715D}" type="slidenum">
              <a:rPr lang="en-US"/>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2" dur="500"/>
                                        <p:tgtEl>
                                          <p:spTgt spid="148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7" dur="500"/>
                                        <p:tgtEl>
                                          <p:spTgt spid="148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32" dur="500"/>
                                        <p:tgtEl>
                                          <p:spTgt spid="148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37" dur="500"/>
                                        <p:tgtEl>
                                          <p:spTgt spid="148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42" dur="500"/>
                                        <p:tgtEl>
                                          <p:spTgt spid="148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8483">
                                            <p:txEl>
                                              <p:pRg st="9" end="9"/>
                                            </p:txEl>
                                          </p:spTgt>
                                        </p:tgtEl>
                                        <p:attrNameLst>
                                          <p:attrName>style.visibility</p:attrName>
                                        </p:attrNameLst>
                                      </p:cBhvr>
                                      <p:to>
                                        <p:strVal val="visible"/>
                                      </p:to>
                                    </p:set>
                                    <p:animEffect transition="in" filter="blinds(horizontal)">
                                      <p:cBhvr>
                                        <p:cTn id="47" dur="500"/>
                                        <p:tgtEl>
                                          <p:spTgt spid="148483">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8483">
                                            <p:txEl>
                                              <p:pRg st="10" end="10"/>
                                            </p:txEl>
                                          </p:spTgt>
                                        </p:tgtEl>
                                        <p:attrNameLst>
                                          <p:attrName>style.visibility</p:attrName>
                                        </p:attrNameLst>
                                      </p:cBhvr>
                                      <p:to>
                                        <p:strVal val="visible"/>
                                      </p:to>
                                    </p:set>
                                    <p:animEffect transition="in" filter="blinds(horizontal)">
                                      <p:cBhvr>
                                        <p:cTn id="50" dur="500"/>
                                        <p:tgtEl>
                                          <p:spTgt spid="148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IN" smtClean="0"/>
              <a:t>What is a PHP File?</a:t>
            </a:r>
            <a:endParaRPr lang="en-IN"/>
          </a:p>
        </p:txBody>
      </p:sp>
      <p:sp>
        <p:nvSpPr>
          <p:cNvPr id="19459" name="Content Placeholder 2"/>
          <p:cNvSpPr>
            <a:spLocks noGrp="1"/>
          </p:cNvSpPr>
          <p:nvPr>
            <p:ph idx="1"/>
          </p:nvPr>
        </p:nvSpPr>
        <p:spPr>
          <a:xfrm>
            <a:off x="357188" y="714375"/>
            <a:ext cx="8229600" cy="5268913"/>
          </a:xfrm>
        </p:spPr>
        <p:txBody>
          <a:bodyPr/>
          <a:lstStyle/>
          <a:p>
            <a:pPr eaLnBrk="1" hangingPunct="1"/>
            <a:r>
              <a:rPr lang="en-IN" sz="2400" dirty="0" smtClean="0"/>
              <a:t>PHP files can contain text, </a:t>
            </a:r>
            <a:r>
              <a:rPr lang="en-IN" sz="2400" dirty="0" smtClean="0">
                <a:solidFill>
                  <a:srgbClr val="C00000"/>
                </a:solidFill>
              </a:rPr>
              <a:t>HTML, CSS, JavaScript, and PHP code</a:t>
            </a:r>
          </a:p>
          <a:p>
            <a:pPr lvl="1" eaLnBrk="1" hangingPunct="1"/>
            <a:r>
              <a:rPr lang="en-IN" sz="2400" dirty="0" smtClean="0"/>
              <a:t>PHP code are executed on the server, and the result is returned to the browser as plain HTML. PHP files have extension </a:t>
            </a:r>
            <a:r>
              <a:rPr lang="en-IN" sz="2400" b="1" dirty="0" smtClean="0"/>
              <a:t>".</a:t>
            </a:r>
            <a:r>
              <a:rPr lang="en-IN" sz="2400" b="1" dirty="0" err="1" smtClean="0"/>
              <a:t>php</a:t>
            </a:r>
            <a:r>
              <a:rPr lang="en-IN" sz="2400" b="1" dirty="0" smtClean="0"/>
              <a:t>"</a:t>
            </a:r>
          </a:p>
          <a:p>
            <a:pPr eaLnBrk="1" hangingPunct="1"/>
            <a:r>
              <a:rPr lang="en-IN" sz="2500" b="1" dirty="0" smtClean="0"/>
              <a:t>What Can PHP Do?</a:t>
            </a:r>
          </a:p>
          <a:p>
            <a:pPr lvl="1" eaLnBrk="1" hangingPunct="1"/>
            <a:r>
              <a:rPr lang="en-IN" sz="2300" dirty="0" smtClean="0"/>
              <a:t>PHP can generate dynamic page content</a:t>
            </a:r>
          </a:p>
          <a:p>
            <a:pPr lvl="1" eaLnBrk="1" hangingPunct="1"/>
            <a:r>
              <a:rPr lang="en-IN" sz="2300" dirty="0" smtClean="0"/>
              <a:t>PHP can create, open, read, write, delete, and close files on the server</a:t>
            </a:r>
          </a:p>
          <a:p>
            <a:pPr lvl="1" eaLnBrk="1" hangingPunct="1"/>
            <a:r>
              <a:rPr lang="en-IN" sz="2300" dirty="0" smtClean="0"/>
              <a:t>PHP can collect form data</a:t>
            </a:r>
          </a:p>
          <a:p>
            <a:pPr lvl="1" eaLnBrk="1" hangingPunct="1"/>
            <a:r>
              <a:rPr lang="en-IN" sz="2300" dirty="0" smtClean="0"/>
              <a:t>PHP can send and receive cookies</a:t>
            </a:r>
          </a:p>
          <a:p>
            <a:pPr lvl="1" eaLnBrk="1" hangingPunct="1"/>
            <a:r>
              <a:rPr lang="en-IN" sz="2300" dirty="0" smtClean="0"/>
              <a:t>PHP can add, delete, modify data in your database</a:t>
            </a:r>
          </a:p>
          <a:p>
            <a:pPr lvl="1" eaLnBrk="1" hangingPunct="1"/>
            <a:r>
              <a:rPr lang="en-IN" sz="2300" dirty="0" smtClean="0"/>
              <a:t>PHP can be used to control user-access</a:t>
            </a:r>
          </a:p>
          <a:p>
            <a:pPr lvl="1" eaLnBrk="1" hangingPunct="1"/>
            <a:r>
              <a:rPr lang="en-IN" sz="2300" dirty="0" smtClean="0"/>
              <a:t>PHP can encrypt data</a:t>
            </a:r>
          </a:p>
          <a:p>
            <a:pPr eaLnBrk="1" hangingPunct="1"/>
            <a:endParaRPr lang="en-IN" sz="2300" dirty="0" smtClean="0"/>
          </a:p>
        </p:txBody>
      </p:sp>
      <p:sp>
        <p:nvSpPr>
          <p:cNvPr id="4" name="Slide Number Placeholder 3"/>
          <p:cNvSpPr>
            <a:spLocks noGrp="1"/>
          </p:cNvSpPr>
          <p:nvPr>
            <p:ph type="sldNum" sz="quarter" idx="12"/>
          </p:nvPr>
        </p:nvSpPr>
        <p:spPr/>
        <p:txBody>
          <a:bodyPr/>
          <a:lstStyle/>
          <a:p>
            <a:pPr>
              <a:defRPr/>
            </a:pPr>
            <a:fld id="{33FEB29D-D5C9-4A49-9D3E-04F36DE6528C}"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IN" smtClean="0"/>
              <a:t>Why to use PHP?</a:t>
            </a:r>
            <a:endParaRPr lang="en-IN"/>
          </a:p>
        </p:txBody>
      </p:sp>
      <p:sp>
        <p:nvSpPr>
          <p:cNvPr id="20483" name="Content Placeholder 2"/>
          <p:cNvSpPr>
            <a:spLocks noGrp="1"/>
          </p:cNvSpPr>
          <p:nvPr>
            <p:ph idx="1"/>
          </p:nvPr>
        </p:nvSpPr>
        <p:spPr>
          <a:xfrm>
            <a:off x="457200" y="642938"/>
            <a:ext cx="8229600" cy="5268912"/>
          </a:xfrm>
        </p:spPr>
        <p:txBody>
          <a:bodyPr/>
          <a:lstStyle/>
          <a:p>
            <a:pPr algn="just" eaLnBrk="1" hangingPunct="1"/>
            <a:r>
              <a:rPr lang="en-IN" sz="2500" smtClean="0"/>
              <a:t>PHP runs on various platforms (Windows, Linux, Unix, Mac OS X, etc.)</a:t>
            </a:r>
          </a:p>
          <a:p>
            <a:pPr algn="just" eaLnBrk="1" hangingPunct="1"/>
            <a:r>
              <a:rPr lang="en-IN" sz="2500" smtClean="0"/>
              <a:t>PHP is compatible with almost all servers used today (Apache, IIS, etc.)</a:t>
            </a:r>
          </a:p>
          <a:p>
            <a:pPr algn="just" eaLnBrk="1" hangingPunct="1"/>
            <a:r>
              <a:rPr lang="en-IN" sz="2500" smtClean="0"/>
              <a:t>PHP supports a wide range of databases</a:t>
            </a:r>
          </a:p>
          <a:p>
            <a:pPr algn="just" eaLnBrk="1" hangingPunct="1"/>
            <a:endParaRPr lang="en-IN" sz="2500" smtClean="0"/>
          </a:p>
        </p:txBody>
      </p:sp>
      <p:sp>
        <p:nvSpPr>
          <p:cNvPr id="4" name="Slide Number Placeholder 3"/>
          <p:cNvSpPr>
            <a:spLocks noGrp="1"/>
          </p:cNvSpPr>
          <p:nvPr>
            <p:ph type="sldNum" sz="quarter" idx="12"/>
          </p:nvPr>
        </p:nvSpPr>
        <p:spPr/>
        <p:txBody>
          <a:bodyPr/>
          <a:lstStyle/>
          <a:p>
            <a:pPr>
              <a:defRPr/>
            </a:pPr>
            <a:fld id="{EAAC95FB-3A44-4191-8B08-51AC23711088}" type="slidenum">
              <a:rPr lang="en-US" smtClean="0"/>
              <a:pPr>
                <a:defRPr/>
              </a:pPr>
              <a:t>9</a:t>
            </a:fld>
            <a:endParaRPr lang="en-US" dirty="0"/>
          </a:p>
        </p:txBody>
      </p:sp>
      <p:pic>
        <p:nvPicPr>
          <p:cNvPr id="20485" name="Picture 2"/>
          <p:cNvPicPr>
            <a:picLocks noChangeAspect="1" noChangeArrowheads="1"/>
          </p:cNvPicPr>
          <p:nvPr/>
        </p:nvPicPr>
        <p:blipFill>
          <a:blip r:embed="rId2"/>
          <a:srcRect/>
          <a:stretch>
            <a:fillRect/>
          </a:stretch>
        </p:blipFill>
        <p:spPr bwMode="auto">
          <a:xfrm>
            <a:off x="2143108" y="2786064"/>
            <a:ext cx="6215080" cy="3911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elcome">
  <a:themeElements>
    <a:clrScheme name="Welcome">
      <a:dk1>
        <a:sysClr val="windowText" lastClr="000000"/>
      </a:dk1>
      <a:lt1>
        <a:sysClr val="window" lastClr="FFFFFF"/>
      </a:lt1>
      <a:dk2>
        <a:srgbClr val="00272B"/>
      </a:dk2>
      <a:lt2>
        <a:srgbClr val="F7F7FF"/>
      </a:lt2>
      <a:accent1>
        <a:srgbClr val="006AED"/>
      </a:accent1>
      <a:accent2>
        <a:srgbClr val="0087BF"/>
      </a:accent2>
      <a:accent3>
        <a:srgbClr val="5D974B"/>
      </a:accent3>
      <a:accent4>
        <a:srgbClr val="9DBB3F"/>
      </a:accent4>
      <a:accent5>
        <a:srgbClr val="C77CC7"/>
      </a:accent5>
      <a:accent6>
        <a:srgbClr val="996699"/>
      </a:accent6>
      <a:hlink>
        <a:srgbClr val="E78707"/>
      </a:hlink>
      <a:folHlink>
        <a:srgbClr val="C618BA"/>
      </a:folHlink>
    </a:clrScheme>
    <a:fontScheme name="Welcome">
      <a:majorFont>
        <a:latin typeface="Book Antiqua"/>
        <a:ea typeface=""/>
        <a:cs typeface=""/>
        <a:font script="Jpan" typeface="ＭＳ Ｐゴシック"/>
        <a:font script="Hang" typeface="돋움"/>
        <a:font script="Hans" typeface="华文中宋"/>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elcome">
      <a:fillStyleLst>
        <a:solidFill>
          <a:schemeClr val="phClr">
            <a:tint val="100000"/>
            <a:shade val="100000"/>
            <a:hueMod val="100000"/>
            <a:satMod val="150000"/>
          </a:schemeClr>
        </a:solidFill>
        <a:gradFill rotWithShape="1">
          <a:gsLst>
            <a:gs pos="0">
              <a:schemeClr val="phClr">
                <a:tint val="10000"/>
                <a:shade val="100000"/>
                <a:hueMod val="100000"/>
                <a:satMod val="1000000"/>
              </a:schemeClr>
            </a:gs>
            <a:gs pos="100000">
              <a:schemeClr val="phClr">
                <a:tint val="100000"/>
                <a:shade val="100000"/>
                <a:hueMod val="100000"/>
                <a:satMod val="300000"/>
              </a:schemeClr>
            </a:gs>
          </a:gsLst>
          <a:lin ang="16200000" scaled="1"/>
        </a:gradFill>
        <a:gradFill flip="none" rotWithShape="1">
          <a:gsLst>
            <a:gs pos="0">
              <a:schemeClr val="phClr">
                <a:tint val="70000"/>
              </a:schemeClr>
            </a:gs>
            <a:gs pos="30000">
              <a:schemeClr val="phClr">
                <a:tint val="90000"/>
              </a:schemeClr>
            </a:gs>
            <a:gs pos="88000">
              <a:schemeClr val="phClr">
                <a:shade val="30000"/>
              </a:schemeClr>
            </a:gs>
            <a:gs pos="100000">
              <a:schemeClr val="phClr">
                <a:shade val="20000"/>
              </a:schemeClr>
            </a:gs>
          </a:gsLst>
          <a:lin ang="5400000" scaled="1"/>
          <a:tileRect/>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outerShdw blurRad="39000" dist="25400" dir="5400000">
              <a:srgbClr val="000000">
                <a:alpha val="40000"/>
              </a:srgbClr>
            </a:outerShdw>
          </a:effectLst>
        </a:effectStyle>
        <a:effectStyle>
          <a:effectLst>
            <a:outerShdw blurRad="39000" dist="25400" dir="5400000">
              <a:srgbClr val="000000">
                <a:alpha val="30000"/>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Lst>
      <a:bgFillStyleLst>
        <a:solidFill>
          <a:schemeClr val="phClr">
            <a:tint val="100000"/>
            <a:shade val="100000"/>
            <a:hueMod val="100000"/>
            <a:satMod val="100000"/>
          </a:schemeClr>
        </a:solidFill>
        <a:gradFill rotWithShape="1">
          <a:gsLst>
            <a:gs pos="0">
              <a:schemeClr val="phClr">
                <a:tint val="100000"/>
                <a:shade val="30000"/>
                <a:hueMod val="100000"/>
              </a:schemeClr>
            </a:gs>
            <a:gs pos="20000">
              <a:schemeClr val="phClr">
                <a:tint val="100000"/>
                <a:shade val="100000"/>
                <a:hueMod val="100000"/>
              </a:schemeClr>
            </a:gs>
            <a:gs pos="100000">
              <a:schemeClr val="phClr">
                <a:tint val="90000"/>
                <a:shade val="100000"/>
                <a:hueMod val="100000"/>
                <a:satMod val="1600000"/>
              </a:schemeClr>
            </a:gs>
          </a:gsLst>
          <a:lin ang="16200000" scaled="1"/>
        </a:gradFill>
        <a:gradFill rotWithShape="1">
          <a:gsLst>
            <a:gs pos="0">
              <a:schemeClr val="phClr">
                <a:tint val="100000"/>
                <a:shade val="30000"/>
                <a:hueMod val="100000"/>
                <a:satMod val="1600000"/>
              </a:schemeClr>
            </a:gs>
            <a:gs pos="20000">
              <a:schemeClr val="phClr">
                <a:tint val="100000"/>
                <a:shade val="100000"/>
                <a:hueMod val="100000"/>
                <a:satMod val="500000"/>
              </a:schemeClr>
            </a:gs>
            <a:gs pos="100000">
              <a:schemeClr val="phClr">
                <a:tint val="90000"/>
                <a:shade val="100000"/>
                <a:hueMod val="100000"/>
                <a:satMod val="160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Template>
  <TotalTime>9220</TotalTime>
  <Words>3989</Words>
  <Application>Microsoft Office PowerPoint</Application>
  <PresentationFormat>On-screen Show (4:3)</PresentationFormat>
  <Paragraphs>574</Paragraphs>
  <Slides>69</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69</vt:i4>
      </vt:variant>
    </vt:vector>
  </HeadingPairs>
  <TitlesOfParts>
    <vt:vector size="83" baseType="lpstr">
      <vt:lpstr>宋体</vt:lpstr>
      <vt:lpstr>Arial</vt:lpstr>
      <vt:lpstr>Arial Black</vt:lpstr>
      <vt:lpstr>Arial Unicode MS</vt:lpstr>
      <vt:lpstr>Book Antiqua</vt:lpstr>
      <vt:lpstr>Calibri</vt:lpstr>
      <vt:lpstr>Cambria</vt:lpstr>
      <vt:lpstr>Courier</vt:lpstr>
      <vt:lpstr>Courier New</vt:lpstr>
      <vt:lpstr>Tahoma</vt:lpstr>
      <vt:lpstr>Times New Roman</vt:lpstr>
      <vt:lpstr>Wingdings</vt:lpstr>
      <vt:lpstr>Wingdings 2</vt:lpstr>
      <vt:lpstr>Welcome</vt:lpstr>
      <vt:lpstr> Basics of PHP</vt:lpstr>
      <vt:lpstr>PowerPoint Presentation</vt:lpstr>
      <vt:lpstr>Index</vt:lpstr>
      <vt:lpstr>Introduction</vt:lpstr>
      <vt:lpstr>What is PHP?</vt:lpstr>
      <vt:lpstr>Overview of PHP</vt:lpstr>
      <vt:lpstr>Overview of PHP</vt:lpstr>
      <vt:lpstr>What is a PHP File?</vt:lpstr>
      <vt:lpstr>Why to use PHP?</vt:lpstr>
      <vt:lpstr>LAMP</vt:lpstr>
      <vt:lpstr>Editors</vt:lpstr>
      <vt:lpstr>General Syntactic Characteristics</vt:lpstr>
      <vt:lpstr>PHP Syntax</vt:lpstr>
      <vt:lpstr>The reserved words of PHP</vt:lpstr>
      <vt:lpstr>PowerPoint Presentation</vt:lpstr>
      <vt:lpstr>Global and Local Scope</vt:lpstr>
      <vt:lpstr>The static Keyword</vt:lpstr>
      <vt:lpstr>Primitives, Operations, Expressions</vt:lpstr>
      <vt:lpstr>Variables</vt:lpstr>
      <vt:lpstr>Integer Type</vt:lpstr>
      <vt:lpstr>Double Type</vt:lpstr>
      <vt:lpstr>String Type</vt:lpstr>
      <vt:lpstr>Boolean Type</vt:lpstr>
      <vt:lpstr>Two compound types: </vt:lpstr>
      <vt:lpstr>PowerPoint Presentation</vt:lpstr>
      <vt:lpstr>2). Object</vt:lpstr>
      <vt:lpstr>PHP NULL Value</vt:lpstr>
      <vt:lpstr>Resource</vt:lpstr>
      <vt:lpstr>Arithmetic Operators and Expressions</vt:lpstr>
      <vt:lpstr>Some useful predefined functions</vt:lpstr>
      <vt:lpstr>String Operations</vt:lpstr>
      <vt:lpstr>Some commonly used string functions</vt:lpstr>
      <vt:lpstr>Scalar Type Conversions</vt:lpstr>
      <vt:lpstr>Output</vt:lpstr>
      <vt:lpstr>Output</vt:lpstr>
      <vt:lpstr>PowerPoint Presentation</vt:lpstr>
      <vt:lpstr>Echo, Print, PrintF Difference</vt:lpstr>
      <vt:lpstr>Constant</vt:lpstr>
      <vt:lpstr>Assignment Operators</vt:lpstr>
      <vt:lpstr>Relational Operators</vt:lpstr>
      <vt:lpstr>Boolean Operators</vt:lpstr>
      <vt:lpstr>Selection Statements</vt:lpstr>
      <vt:lpstr>PowerPoint Presentation</vt:lpstr>
      <vt:lpstr>Loop Statements</vt:lpstr>
      <vt:lpstr>PowerPoint Presentation</vt:lpstr>
      <vt:lpstr>Array</vt:lpstr>
      <vt:lpstr>Array Creation</vt:lpstr>
      <vt:lpstr>Accessing Array Elements</vt:lpstr>
      <vt:lpstr>Functions for Dealing with Arrays</vt:lpstr>
      <vt:lpstr>PowerPoint Presentation</vt:lpstr>
      <vt:lpstr>Logical internal structure of arrays</vt:lpstr>
      <vt:lpstr>Sequential Access to Array Elements</vt:lpstr>
      <vt:lpstr>Sequential Access of Array Element</vt:lpstr>
      <vt:lpstr>Arrays as Stacks</vt:lpstr>
      <vt:lpstr>Iterating Through an Array</vt:lpstr>
      <vt:lpstr>Sorting Arrays</vt:lpstr>
      <vt:lpstr>PowerPoint Presentation</vt:lpstr>
      <vt:lpstr>The output of sorting.php</vt:lpstr>
      <vt:lpstr>Multidimensional Array</vt:lpstr>
      <vt:lpstr>PowerPoint Presentation</vt:lpstr>
      <vt:lpstr>General Characteristics of Functions</vt:lpstr>
      <vt:lpstr>Function</vt:lpstr>
      <vt:lpstr>Parameters</vt:lpstr>
      <vt:lpstr>PowerPoint Presentation</vt:lpstr>
      <vt:lpstr>The Scope of Variables</vt:lpstr>
      <vt:lpstr>Local Variable</vt:lpstr>
      <vt:lpstr>Global Variable</vt:lpstr>
      <vt:lpstr>Lifetime of Variables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Tamal</dc:creator>
  <cp:lastModifiedBy>Tamal Dey</cp:lastModifiedBy>
  <cp:revision>366</cp:revision>
  <dcterms:created xsi:type="dcterms:W3CDTF">2010-04-25T11:07:39Z</dcterms:created>
  <dcterms:modified xsi:type="dcterms:W3CDTF">2018-02-13T06:42:08Z</dcterms:modified>
</cp:coreProperties>
</file>