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314" r:id="rId3"/>
    <p:sldId id="316" r:id="rId4"/>
    <p:sldId id="317" r:id="rId5"/>
    <p:sldId id="327" r:id="rId6"/>
    <p:sldId id="328" r:id="rId7"/>
    <p:sldId id="325" r:id="rId8"/>
    <p:sldId id="326" r:id="rId9"/>
    <p:sldId id="319" r:id="rId10"/>
    <p:sldId id="330" r:id="rId11"/>
    <p:sldId id="320" r:id="rId12"/>
    <p:sldId id="322" r:id="rId13"/>
    <p:sldId id="266" r:id="rId14"/>
    <p:sldId id="331" r:id="rId15"/>
    <p:sldId id="332" r:id="rId16"/>
    <p:sldId id="333" r:id="rId17"/>
    <p:sldId id="334" r:id="rId18"/>
    <p:sldId id="335" r:id="rId19"/>
    <p:sldId id="336" r:id="rId20"/>
    <p:sldId id="337" r:id="rId21"/>
    <p:sldId id="338" r:id="rId22"/>
    <p:sldId id="339" r:id="rId23"/>
    <p:sldId id="340" r:id="rId24"/>
    <p:sldId id="267" r:id="rId25"/>
    <p:sldId id="268" r:id="rId26"/>
    <p:sldId id="269" r:id="rId27"/>
    <p:sldId id="289" r:id="rId28"/>
    <p:sldId id="294" r:id="rId29"/>
    <p:sldId id="295" r:id="rId30"/>
    <p:sldId id="296" r:id="rId31"/>
    <p:sldId id="297" r:id="rId32"/>
    <p:sldId id="298" r:id="rId33"/>
    <p:sldId id="299" r:id="rId34"/>
    <p:sldId id="300" r:id="rId35"/>
    <p:sldId id="301" r:id="rId36"/>
    <p:sldId id="30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4624" autoAdjust="0"/>
  </p:normalViewPr>
  <p:slideViewPr>
    <p:cSldViewPr>
      <p:cViewPr varScale="1">
        <p:scale>
          <a:sx n="61" d="100"/>
          <a:sy n="61" d="100"/>
        </p:scale>
        <p:origin x="1572" y="60"/>
      </p:cViewPr>
      <p:guideLst>
        <p:guide orient="horz" pos="2160"/>
        <p:guide pos="2880"/>
      </p:guideLst>
    </p:cSldViewPr>
  </p:slideViewPr>
  <p:outlineViewPr>
    <p:cViewPr>
      <p:scale>
        <a:sx n="33" d="100"/>
        <a:sy n="33" d="100"/>
      </p:scale>
      <p:origin x="0" y="735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2835AF-F12F-41A3-986C-130E5D5BCFB7}" type="datetimeFigureOut">
              <a:rPr lang="en-US" smtClean="0"/>
              <a:pPr/>
              <a:t>3/22/2018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5951DE-C1FF-433D-85B8-A4934C9CA841}" type="slidenum">
              <a:rPr lang="en-US" smtClean="0"/>
              <a:pPr/>
              <a:t>‹#›</a:t>
            </a:fld>
            <a:endParaRPr lang="en-US"/>
          </a:p>
        </p:txBody>
      </p:sp>
    </p:spTree>
    <p:extLst>
      <p:ext uri="{BB962C8B-B14F-4D97-AF65-F5344CB8AC3E}">
        <p14:creationId xmlns:p14="http://schemas.microsoft.com/office/powerpoint/2010/main" val="2470674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951DE-C1FF-433D-85B8-A4934C9CA841}" type="slidenum">
              <a:rPr lang="en-US" smtClean="0"/>
              <a:pPr/>
              <a:t>25</a:t>
            </a:fld>
            <a:endParaRPr lang="en-US"/>
          </a:p>
        </p:txBody>
      </p:sp>
    </p:spTree>
    <p:extLst>
      <p:ext uri="{BB962C8B-B14F-4D97-AF65-F5344CB8AC3E}">
        <p14:creationId xmlns:p14="http://schemas.microsoft.com/office/powerpoint/2010/main" val="402894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3/22/2018</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3/22/2018</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3/22/2018</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3/22/2018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3/22/2018</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3/22/2018</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3/22/2018</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session.ph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1000"/>
            <a:ext cx="7772400" cy="1752600"/>
          </a:xfrm>
        </p:spPr>
        <p:txBody>
          <a:bodyPr/>
          <a:lstStyle/>
          <a:p>
            <a:r>
              <a:rPr lang="en-US" dirty="0" smtClean="0">
                <a:solidFill>
                  <a:schemeClr val="accent1">
                    <a:lumMod val="50000"/>
                  </a:schemeClr>
                </a:solidFill>
              </a:rPr>
              <a:t>BUILDING WEB APPLICATIONS WITH PHP</a:t>
            </a:r>
            <a:endParaRPr lang="en-US" dirty="0">
              <a:solidFill>
                <a:schemeClr val="accent1">
                  <a:lumMod val="50000"/>
                </a:schemeClr>
              </a:solidFill>
            </a:endParaRPr>
          </a:p>
        </p:txBody>
      </p:sp>
      <p:sp>
        <p:nvSpPr>
          <p:cNvPr id="4" name="Text Box 1"/>
          <p:cNvSpPr txBox="1">
            <a:spLocks noChangeArrowheads="1"/>
          </p:cNvSpPr>
          <p:nvPr/>
        </p:nvSpPr>
        <p:spPr bwMode="auto">
          <a:xfrm>
            <a:off x="5410200" y="4813570"/>
            <a:ext cx="3505200" cy="1587230"/>
          </a:xfrm>
          <a:prstGeom prst="rect">
            <a:avLst/>
          </a:prstGeom>
          <a:noFill/>
          <a:ln w="9525">
            <a:noFill/>
            <a:round/>
            <a:headEnd/>
            <a:tailEnd/>
          </a:ln>
        </p:spPr>
        <p:txBody>
          <a:bodyPr wrap="square"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solidFill>
                  <a:srgbClr val="002060"/>
                </a:solidFill>
              </a:rPr>
              <a:t>By : Tamal </a:t>
            </a:r>
            <a:r>
              <a:rPr lang="en-US" sz="2400" b="1" dirty="0" err="1">
                <a:solidFill>
                  <a:srgbClr val="002060"/>
                </a:solidFill>
              </a:rPr>
              <a:t>Dey</a:t>
            </a:r>
            <a:endParaRPr lang="en-US" sz="2400" b="1" dirty="0">
              <a:solidFill>
                <a:srgbClr val="002060"/>
              </a:solidFill>
            </a:endParaRP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solidFill>
                  <a:srgbClr val="002060"/>
                </a:solidFill>
              </a:rPr>
              <a:t>Assistant Professor,</a:t>
            </a: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solidFill>
                  <a:srgbClr val="002060"/>
                </a:solidFill>
              </a:rPr>
              <a:t>Dept. of MCA</a:t>
            </a:r>
            <a:r>
              <a:rPr lang="en-US" sz="2400" b="1">
                <a:solidFill>
                  <a:srgbClr val="002060"/>
                </a:solidFill>
              </a:rPr>
              <a:t>, </a:t>
            </a:r>
            <a:r>
              <a:rPr lang="en-US" sz="2400" b="1" smtClean="0">
                <a:solidFill>
                  <a:srgbClr val="002060"/>
                </a:solidFill>
              </a:rPr>
              <a:t>PESU</a:t>
            </a:r>
            <a:endParaRPr lang="en-US" sz="2400" b="1" dirty="0">
              <a:solidFill>
                <a:srgbClr val="002060"/>
              </a:solidFill>
            </a:endParaRPr>
          </a:p>
        </p:txBody>
      </p:sp>
    </p:spTree>
    <p:extLst>
      <p:ext uri="{BB962C8B-B14F-4D97-AF65-F5344CB8AC3E}">
        <p14:creationId xmlns:p14="http://schemas.microsoft.com/office/powerpoint/2010/main" val="3225982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458200" cy="6553200"/>
          </a:xfrm>
        </p:spPr>
        <p:txBody>
          <a:bodyPr>
            <a:normAutofit/>
          </a:bodyPr>
          <a:lstStyle/>
          <a:p>
            <a:pPr algn="just"/>
            <a:endParaRPr lang="en-US" dirty="0" smtClean="0"/>
          </a:p>
          <a:p>
            <a:pPr algn="just"/>
            <a:endParaRPr lang="en-US" dirty="0" smtClean="0"/>
          </a:p>
          <a:p>
            <a:pPr algn="just"/>
            <a:endParaRPr lang="en-US" dirty="0" smtClean="0"/>
          </a:p>
          <a:p>
            <a:pPr algn="just"/>
            <a:r>
              <a:rPr lang="en-US" dirty="0" smtClean="0"/>
              <a:t>The PHP session gives each visitor a unique ID, This is either </a:t>
            </a:r>
            <a:r>
              <a:rPr lang="en-US" dirty="0" smtClean="0">
                <a:solidFill>
                  <a:srgbClr val="0070C0"/>
                </a:solidFill>
              </a:rPr>
              <a:t>added to the URL </a:t>
            </a:r>
            <a:r>
              <a:rPr lang="en-US" dirty="0" smtClean="0"/>
              <a:t>of each page that they request within your site or is </a:t>
            </a:r>
            <a:r>
              <a:rPr lang="en-US" dirty="0" smtClean="0">
                <a:solidFill>
                  <a:srgbClr val="0070C0"/>
                </a:solidFill>
              </a:rPr>
              <a:t>stored in a cookie </a:t>
            </a:r>
            <a:r>
              <a:rPr lang="en-US" dirty="0" smtClean="0"/>
              <a:t>on their browser. </a:t>
            </a:r>
          </a:p>
          <a:p>
            <a:pPr algn="just"/>
            <a:r>
              <a:rPr lang="en-US" dirty="0" smtClean="0"/>
              <a:t>You can use the </a:t>
            </a:r>
            <a:r>
              <a:rPr lang="en-US" dirty="0" smtClean="0">
                <a:solidFill>
                  <a:srgbClr val="002060"/>
                </a:solidFill>
              </a:rPr>
              <a:t>session ID </a:t>
            </a:r>
            <a:r>
              <a:rPr lang="en-US" dirty="0" smtClean="0"/>
              <a:t>to restrict access, for example, by making it </a:t>
            </a:r>
            <a:r>
              <a:rPr lang="en-US" i="1" dirty="0" smtClean="0">
                <a:solidFill>
                  <a:srgbClr val="002060"/>
                </a:solidFill>
              </a:rPr>
              <a:t>timeout</a:t>
            </a:r>
            <a:r>
              <a:rPr lang="en-US" i="1" dirty="0" smtClean="0"/>
              <a:t> </a:t>
            </a:r>
            <a:r>
              <a:rPr lang="en-US" dirty="0" smtClean="0"/>
              <a:t>after thirty minutes, after which time they must login once more. </a:t>
            </a:r>
          </a:p>
          <a:p>
            <a:pPr lvl="1" algn="just"/>
            <a:r>
              <a:rPr lang="en-US" dirty="0" smtClean="0"/>
              <a:t>E.g.: </a:t>
            </a:r>
            <a:r>
              <a:rPr lang="en-US" b="1" u="sng" dirty="0" smtClean="0">
                <a:solidFill>
                  <a:schemeClr val="tx2">
                    <a:lumMod val="60000"/>
                    <a:lumOff val="40000"/>
                  </a:schemeClr>
                </a:solidFill>
                <a:hlinkClick r:id="rId2" action="ppaction://hlinkfile"/>
              </a:rPr>
              <a:t>session.php</a:t>
            </a:r>
            <a:endParaRPr lang="en-US" b="1" u="sng" dirty="0" smtClean="0">
              <a:solidFill>
                <a:schemeClr val="tx2">
                  <a:lumMod val="60000"/>
                  <a:lumOff val="40000"/>
                </a:schemeClr>
              </a:solidFill>
            </a:endParaRPr>
          </a:p>
          <a:p>
            <a:pPr lvl="1" algn="just"/>
            <a:endParaRPr lang="en-US" dirty="0" smtClean="0"/>
          </a:p>
          <a:p>
            <a:pPr algn="just"/>
            <a:endParaRPr lang="en-US" dirty="0"/>
          </a:p>
        </p:txBody>
      </p:sp>
    </p:spTree>
    <p:extLst>
      <p:ext uri="{BB962C8B-B14F-4D97-AF65-F5344CB8AC3E}">
        <p14:creationId xmlns:p14="http://schemas.microsoft.com/office/powerpoint/2010/main" val="2588125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457200" y="274638"/>
            <a:ext cx="8229600" cy="511156"/>
          </a:xfrm>
        </p:spPr>
        <p:txBody>
          <a:bodyPr>
            <a:normAutofit fontScale="90000"/>
          </a:bodyPr>
          <a:lstStyle/>
          <a:p>
            <a:pPr eaLnBrk="1" fontAlgn="auto" hangingPunct="1">
              <a:spcAft>
                <a:spcPts val="0"/>
              </a:spcAft>
              <a:defRPr/>
            </a:pPr>
            <a:r>
              <a:rPr lang="en-US" smtClean="0">
                <a:solidFill>
                  <a:schemeClr val="accent6">
                    <a:lumMod val="50000"/>
                  </a:schemeClr>
                </a:solidFill>
              </a:rPr>
              <a:t>Session Tracking</a:t>
            </a:r>
          </a:p>
        </p:txBody>
      </p:sp>
      <p:sp>
        <p:nvSpPr>
          <p:cNvPr id="3" name="Content Placeholder 2"/>
          <p:cNvSpPr>
            <a:spLocks noGrp="1"/>
          </p:cNvSpPr>
          <p:nvPr>
            <p:ph idx="1"/>
          </p:nvPr>
        </p:nvSpPr>
        <p:spPr>
          <a:xfrm>
            <a:off x="457200" y="1647825"/>
            <a:ext cx="8229600" cy="5133975"/>
          </a:xfrm>
        </p:spPr>
        <p:txBody>
          <a:bodyPr>
            <a:normAutofit fontScale="92500"/>
          </a:bodyPr>
          <a:lstStyle/>
          <a:p>
            <a:pPr algn="just" eaLnBrk="1" hangingPunct="1"/>
            <a:r>
              <a:rPr lang="en-US" dirty="0" smtClean="0"/>
              <a:t>Sessions are represented internally in PHP with a </a:t>
            </a:r>
            <a:r>
              <a:rPr lang="en-US" b="1" dirty="0" smtClean="0"/>
              <a:t>session id</a:t>
            </a:r>
          </a:p>
          <a:p>
            <a:pPr lvl="1" algn="just" eaLnBrk="1" hangingPunct="1"/>
            <a:r>
              <a:rPr lang="en-US" dirty="0" smtClean="0"/>
              <a:t>A session consists of key/value pairs</a:t>
            </a:r>
          </a:p>
          <a:p>
            <a:r>
              <a:rPr lang="en-IN" b="1" dirty="0" smtClean="0"/>
              <a:t>Start a PHP Session</a:t>
            </a:r>
          </a:p>
          <a:p>
            <a:pPr lvl="2" algn="just"/>
            <a:r>
              <a:rPr lang="en-US" sz="2400" dirty="0" smtClean="0"/>
              <a:t>Create the id with a call to </a:t>
            </a:r>
            <a:r>
              <a:rPr lang="en-US" sz="2400" b="1" dirty="0" err="1" smtClean="0">
                <a:latin typeface="Courier New" pitchFamily="49" charset="0"/>
              </a:rPr>
              <a:t>session_start</a:t>
            </a:r>
            <a:r>
              <a:rPr lang="en-US" sz="2400" dirty="0" smtClean="0"/>
              <a:t> with no parameters</a:t>
            </a:r>
          </a:p>
          <a:p>
            <a:pPr lvl="2" algn="just"/>
            <a:r>
              <a:rPr lang="en-US" sz="2400" dirty="0" smtClean="0"/>
              <a:t>Subsequent calls to </a:t>
            </a:r>
            <a:r>
              <a:rPr lang="en-US" sz="2400" b="1" dirty="0" err="1" smtClean="0">
                <a:latin typeface="Courier New" pitchFamily="49" charset="0"/>
              </a:rPr>
              <a:t>session_start</a:t>
            </a:r>
            <a:r>
              <a:rPr lang="en-US" sz="2400" dirty="0" smtClean="0"/>
              <a:t> retrieves any session variables that were previously  registered in the session and can be destroyed with </a:t>
            </a:r>
            <a:r>
              <a:rPr lang="en-US" sz="2400" b="1" i="1" dirty="0" smtClean="0"/>
              <a:t>unset</a:t>
            </a:r>
            <a:r>
              <a:rPr lang="en-US" sz="2400" dirty="0" smtClean="0"/>
              <a:t> operator</a:t>
            </a:r>
          </a:p>
          <a:p>
            <a:pPr lvl="2" algn="just"/>
            <a:r>
              <a:rPr lang="en-US" sz="2400" dirty="0" smtClean="0"/>
              <a:t>To create a session variable, use </a:t>
            </a:r>
            <a:r>
              <a:rPr lang="en-US" sz="2400" b="1" dirty="0" err="1" smtClean="0">
                <a:latin typeface="Courier New" pitchFamily="49" charset="0"/>
              </a:rPr>
              <a:t>session_register</a:t>
            </a:r>
            <a:endParaRPr lang="en-US" sz="2400" b="1" dirty="0" smtClean="0">
              <a:latin typeface="Courier New" pitchFamily="49" charset="0"/>
            </a:endParaRPr>
          </a:p>
          <a:p>
            <a:pPr lvl="2"/>
            <a:r>
              <a:rPr lang="en-IN" sz="2400" dirty="0" smtClean="0"/>
              <a:t>Session variables are set with the PHP global variable: $_SESSION.</a:t>
            </a:r>
          </a:p>
          <a:p>
            <a:pPr eaLnBrk="1" hangingPunct="1"/>
            <a:endParaRPr lang="en-US" b="1" dirty="0" smtClean="0">
              <a:latin typeface="Courier New" pitchFamily="49" charset="0"/>
            </a:endParaRPr>
          </a:p>
        </p:txBody>
      </p:sp>
      <p:sp>
        <p:nvSpPr>
          <p:cNvPr id="7987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6EDA2CD5-74AB-418A-BCB2-90316AC041B9}" type="slidenum">
              <a:rPr lang="en-US"/>
              <a:pPr>
                <a:defRPr/>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274638"/>
            <a:ext cx="8229600" cy="511156"/>
          </a:xfrm>
        </p:spPr>
        <p:txBody>
          <a:bodyPr>
            <a:normAutofit fontScale="90000"/>
          </a:bodyPr>
          <a:lstStyle/>
          <a:p>
            <a:pPr eaLnBrk="1" fontAlgn="auto" hangingPunct="1">
              <a:spcAft>
                <a:spcPts val="0"/>
              </a:spcAft>
              <a:defRPr/>
            </a:pPr>
            <a:r>
              <a:rPr lang="en-US" dirty="0" smtClean="0">
                <a:solidFill>
                  <a:schemeClr val="accent6">
                    <a:lumMod val="50000"/>
                  </a:schemeClr>
                </a:solidFill>
              </a:rPr>
              <a:t>Example</a:t>
            </a:r>
          </a:p>
        </p:txBody>
      </p:sp>
      <p:sp>
        <p:nvSpPr>
          <p:cNvPr id="3" name="Content Placeholder 2"/>
          <p:cNvSpPr>
            <a:spLocks noGrp="1"/>
          </p:cNvSpPr>
          <p:nvPr>
            <p:ph idx="1"/>
          </p:nvPr>
        </p:nvSpPr>
        <p:spPr>
          <a:xfrm>
            <a:off x="457200" y="1571625"/>
            <a:ext cx="8186738" cy="4525963"/>
          </a:xfrm>
        </p:spPr>
        <p:txBody>
          <a:bodyPr/>
          <a:lstStyle/>
          <a:p>
            <a:pPr algn="just"/>
            <a:r>
              <a:rPr lang="en-US" sz="2800" dirty="0" smtClean="0"/>
              <a:t>Count number of pages visited in every refresh</a:t>
            </a:r>
          </a:p>
          <a:p>
            <a:pPr algn="just" eaLnBrk="1" hangingPunct="1"/>
            <a:endParaRPr lang="en-US" dirty="0" smtClean="0"/>
          </a:p>
          <a:p>
            <a:pPr algn="just" eaLnBrk="1" hangingPunct="1"/>
            <a:r>
              <a:rPr lang="en-US" dirty="0" smtClean="0"/>
              <a:t>Write a PHP program to store current date-time in cookie and display the ‘Last visited on’ date-time on the web page upon reopening of the same page along with count of the SESSION and increment the count on each refresh.</a:t>
            </a:r>
          </a:p>
        </p:txBody>
      </p:sp>
      <p:sp>
        <p:nvSpPr>
          <p:cNvPr id="8192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60E388FA-6F86-49B8-9C19-B1BCC095689A}" type="slidenum">
              <a:rPr lang="en-US"/>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534400" cy="6400800"/>
          </a:xfrm>
        </p:spPr>
        <p:txBody>
          <a:bodyPr>
            <a:normAutofit/>
          </a:bodyPr>
          <a:lstStyle/>
          <a:p>
            <a:endParaRPr lang="en-US" dirty="0" smtClean="0">
              <a:solidFill>
                <a:schemeClr val="tx2">
                  <a:lumMod val="60000"/>
                  <a:lumOff val="40000"/>
                </a:schemeClr>
              </a:solidFill>
            </a:endParaRPr>
          </a:p>
          <a:p>
            <a:endParaRPr lang="en-US" dirty="0" smtClean="0">
              <a:solidFill>
                <a:schemeClr val="tx2">
                  <a:lumMod val="60000"/>
                  <a:lumOff val="40000"/>
                </a:schemeClr>
              </a:solidFill>
            </a:endParaRPr>
          </a:p>
          <a:p>
            <a:endParaRPr lang="en-US" dirty="0" smtClean="0">
              <a:solidFill>
                <a:schemeClr val="tx2">
                  <a:lumMod val="60000"/>
                  <a:lumOff val="40000"/>
                </a:schemeClr>
              </a:solidFill>
            </a:endParaRPr>
          </a:p>
          <a:p>
            <a:r>
              <a:rPr lang="en-US" dirty="0" smtClean="0">
                <a:solidFill>
                  <a:srgbClr val="002060"/>
                </a:solidFill>
              </a:rPr>
              <a:t>$_</a:t>
            </a:r>
            <a:r>
              <a:rPr lang="en-US" dirty="0">
                <a:solidFill>
                  <a:srgbClr val="002060"/>
                </a:solidFill>
              </a:rPr>
              <a:t>SESSION['user'] </a:t>
            </a:r>
            <a:r>
              <a:rPr lang="en-US" dirty="0" smtClean="0">
                <a:solidFill>
                  <a:srgbClr val="002060"/>
                </a:solidFill>
              </a:rPr>
              <a:t>=$name</a:t>
            </a:r>
            <a:r>
              <a:rPr lang="en-US" dirty="0">
                <a:solidFill>
                  <a:srgbClr val="002060"/>
                </a:solidFill>
              </a:rPr>
              <a:t>; </a:t>
            </a:r>
          </a:p>
          <a:p>
            <a:r>
              <a:rPr lang="en-US" dirty="0">
                <a:solidFill>
                  <a:srgbClr val="002060"/>
                </a:solidFill>
              </a:rPr>
              <a:t>$_SESSION[' </a:t>
            </a:r>
            <a:r>
              <a:rPr lang="en-US" dirty="0" err="1">
                <a:solidFill>
                  <a:srgbClr val="002060"/>
                </a:solidFill>
              </a:rPr>
              <a:t>pwd</a:t>
            </a:r>
            <a:r>
              <a:rPr lang="en-US" dirty="0">
                <a:solidFill>
                  <a:srgbClr val="002060"/>
                </a:solidFill>
              </a:rPr>
              <a:t> </a:t>
            </a:r>
            <a:r>
              <a:rPr lang="en-US" dirty="0" smtClean="0">
                <a:solidFill>
                  <a:srgbClr val="002060"/>
                </a:solidFill>
              </a:rPr>
              <a:t>']=$</a:t>
            </a:r>
            <a:r>
              <a:rPr lang="en-US" dirty="0" err="1">
                <a:solidFill>
                  <a:srgbClr val="002060"/>
                </a:solidFill>
              </a:rPr>
              <a:t>pwd</a:t>
            </a:r>
            <a:r>
              <a:rPr lang="en-US" dirty="0">
                <a:solidFill>
                  <a:srgbClr val="002060"/>
                </a:solidFill>
              </a:rPr>
              <a:t>; </a:t>
            </a:r>
          </a:p>
          <a:p>
            <a:r>
              <a:rPr lang="en-US" dirty="0">
                <a:solidFill>
                  <a:srgbClr val="002060"/>
                </a:solidFill>
              </a:rPr>
              <a:t>$_SESSION['counter'] += 1; </a:t>
            </a:r>
          </a:p>
          <a:p>
            <a:endParaRPr lang="en-US" dirty="0"/>
          </a:p>
          <a:p>
            <a:r>
              <a:rPr lang="en-US" dirty="0"/>
              <a:t>Removing data from the session is done through a call to the unset function</a:t>
            </a:r>
            <a:r>
              <a:rPr lang="en-US" dirty="0" smtClean="0"/>
              <a:t>:</a:t>
            </a:r>
          </a:p>
          <a:p>
            <a:r>
              <a:rPr lang="en-US" dirty="0" smtClean="0">
                <a:solidFill>
                  <a:srgbClr val="002060"/>
                </a:solidFill>
              </a:rPr>
              <a:t>unset</a:t>
            </a:r>
            <a:r>
              <a:rPr lang="en-US" dirty="0">
                <a:solidFill>
                  <a:srgbClr val="002060"/>
                </a:solidFill>
              </a:rPr>
              <a:t>($_SESSION[</a:t>
            </a:r>
            <a:r>
              <a:rPr lang="en-US" dirty="0" smtClean="0">
                <a:solidFill>
                  <a:srgbClr val="002060"/>
                </a:solidFill>
              </a:rPr>
              <a:t>'user</a:t>
            </a:r>
            <a:r>
              <a:rPr lang="en-US" dirty="0">
                <a:solidFill>
                  <a:srgbClr val="002060"/>
                </a:solidFill>
              </a:rPr>
              <a:t>']); </a:t>
            </a:r>
          </a:p>
          <a:p>
            <a:r>
              <a:rPr lang="en-US" dirty="0" smtClean="0">
                <a:solidFill>
                  <a:srgbClr val="002060"/>
                </a:solidFill>
              </a:rPr>
              <a:t>unset </a:t>
            </a:r>
            <a:r>
              <a:rPr lang="en-US" dirty="0">
                <a:solidFill>
                  <a:srgbClr val="002060"/>
                </a:solidFill>
              </a:rPr>
              <a:t>($_SESSION [ '</a:t>
            </a:r>
            <a:r>
              <a:rPr lang="en-US" dirty="0" err="1">
                <a:solidFill>
                  <a:srgbClr val="002060"/>
                </a:solidFill>
              </a:rPr>
              <a:t>pwd</a:t>
            </a:r>
            <a:r>
              <a:rPr lang="en-US" dirty="0">
                <a:solidFill>
                  <a:srgbClr val="002060"/>
                </a:solidFill>
              </a:rPr>
              <a:t>']); </a:t>
            </a:r>
          </a:p>
          <a:p>
            <a:r>
              <a:rPr lang="en-US" dirty="0">
                <a:solidFill>
                  <a:srgbClr val="002060"/>
                </a:solidFill>
              </a:rPr>
              <a:t>unset($_SESSION['counter']); </a:t>
            </a:r>
          </a:p>
          <a:p>
            <a:endParaRPr lang="en-US" dirty="0"/>
          </a:p>
        </p:txBody>
      </p:sp>
    </p:spTree>
    <p:extLst>
      <p:ext uri="{BB962C8B-B14F-4D97-AF65-F5344CB8AC3E}">
        <p14:creationId xmlns:p14="http://schemas.microsoft.com/office/powerpoint/2010/main" val="48374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linds(horizontal)">
                                      <p:cBhvr>
                                        <p:cTn id="10" dur="500"/>
                                        <p:tgtEl>
                                          <p:spTgt spid="3">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blinds(horizontal)">
                                      <p:cBhvr>
                                        <p:cTn id="13" dur="500"/>
                                        <p:tgtEl>
                                          <p:spTgt spid="3">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blinds(horizontal)">
                                      <p:cBhvr>
                                        <p:cTn id="1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Date and Time</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smtClean="0"/>
              <a:t>The PHP date() function is used to format a date and/or a time.</a:t>
            </a:r>
          </a:p>
          <a:p>
            <a:pPr lvl="1"/>
            <a:r>
              <a:rPr lang="en-IN" dirty="0" smtClean="0"/>
              <a:t>date(</a:t>
            </a:r>
            <a:r>
              <a:rPr lang="en-IN" i="1" dirty="0" err="1" smtClean="0"/>
              <a:t>format</a:t>
            </a:r>
            <a:r>
              <a:rPr lang="en-IN" dirty="0" err="1" smtClean="0"/>
              <a:t>,</a:t>
            </a:r>
            <a:r>
              <a:rPr lang="en-IN" i="1" dirty="0" err="1" smtClean="0"/>
              <a:t>timestamp</a:t>
            </a:r>
            <a:r>
              <a:rPr lang="en-IN" dirty="0" smtClean="0"/>
              <a:t>) </a:t>
            </a:r>
          </a:p>
          <a:p>
            <a:r>
              <a:rPr lang="en-IN" b="1" dirty="0" smtClean="0"/>
              <a:t>Get a Simple Date</a:t>
            </a:r>
          </a:p>
          <a:p>
            <a:r>
              <a:rPr lang="en-IN" dirty="0" smtClean="0"/>
              <a:t>The required </a:t>
            </a:r>
            <a:r>
              <a:rPr lang="en-IN" i="1" dirty="0" smtClean="0"/>
              <a:t>format</a:t>
            </a:r>
            <a:r>
              <a:rPr lang="en-IN" dirty="0" smtClean="0"/>
              <a:t> parameter of the date() function specifies how to format the date (or time).</a:t>
            </a:r>
          </a:p>
          <a:p>
            <a:pPr lvl="1"/>
            <a:r>
              <a:rPr lang="en-IN" dirty="0" smtClean="0"/>
              <a:t>Here are some characters that are commonly used for dates:</a:t>
            </a:r>
          </a:p>
          <a:p>
            <a:pPr lvl="2"/>
            <a:r>
              <a:rPr lang="en-IN" dirty="0" smtClean="0"/>
              <a:t>d - Represents the day of the month (01 to 31) </a:t>
            </a:r>
          </a:p>
          <a:p>
            <a:pPr lvl="2"/>
            <a:r>
              <a:rPr lang="en-IN" dirty="0" smtClean="0"/>
              <a:t>m - Represents a month (01 to 12)</a:t>
            </a:r>
          </a:p>
          <a:p>
            <a:pPr lvl="2"/>
            <a:r>
              <a:rPr lang="en-IN" dirty="0" smtClean="0"/>
              <a:t>Y - Represents a year (in four digits)</a:t>
            </a:r>
          </a:p>
          <a:p>
            <a:pPr lvl="2"/>
            <a:r>
              <a:rPr lang="en-IN" dirty="0" smtClean="0"/>
              <a:t>l (lowercase 'L') - Represents the day of the week</a:t>
            </a:r>
          </a:p>
          <a:p>
            <a:pPr lvl="2"/>
            <a:r>
              <a:rPr lang="en-IN" dirty="0" smtClean="0"/>
              <a:t>Other characters, like"/", ".", or "-" can also be inserted between the characters to add additional formatting.</a:t>
            </a:r>
          </a:p>
          <a:p>
            <a:pPr lvl="1"/>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r>
              <a:rPr lang="en-IN" b="1" dirty="0" smtClean="0"/>
              <a:t>Get a Simple Time</a:t>
            </a:r>
          </a:p>
          <a:p>
            <a:r>
              <a:rPr lang="en-IN" dirty="0" smtClean="0"/>
              <a:t>Here are some characters that are commonly used for times:</a:t>
            </a:r>
          </a:p>
          <a:p>
            <a:pPr lvl="2"/>
            <a:r>
              <a:rPr lang="en-IN" dirty="0" smtClean="0"/>
              <a:t>h - 12-hour format of an hour with leading zeros (01 to 12) </a:t>
            </a:r>
          </a:p>
          <a:p>
            <a:pPr lvl="2"/>
            <a:r>
              <a:rPr lang="en-IN" dirty="0" err="1" smtClean="0"/>
              <a:t>i</a:t>
            </a:r>
            <a:r>
              <a:rPr lang="en-IN" dirty="0" smtClean="0"/>
              <a:t> - Minutes with leading zeros (00 to 59)</a:t>
            </a:r>
          </a:p>
          <a:p>
            <a:pPr lvl="2"/>
            <a:r>
              <a:rPr lang="en-IN" dirty="0" smtClean="0"/>
              <a:t>s - Seconds with leading zeros (00 to 59)</a:t>
            </a:r>
          </a:p>
          <a:p>
            <a:pPr lvl="2"/>
            <a:r>
              <a:rPr lang="en-IN" dirty="0" smtClean="0"/>
              <a:t>a - Lowercase Ante meridiem and Post meridiem (am or pm)</a:t>
            </a:r>
          </a:p>
          <a:p>
            <a:r>
              <a:rPr lang="en-IN" b="1" dirty="0" smtClean="0"/>
              <a:t>Get Your Time Zone</a:t>
            </a:r>
          </a:p>
          <a:p>
            <a:r>
              <a:rPr lang="en-IN" dirty="0" smtClean="0"/>
              <a:t>If the time you got back from the code is not the right time, it's probably because your server is in another country or set up for a different </a:t>
            </a:r>
            <a:r>
              <a:rPr lang="en-IN" dirty="0" err="1" smtClean="0"/>
              <a:t>timezone</a:t>
            </a:r>
            <a:r>
              <a:rPr lang="en-IN" dirty="0" smtClean="0"/>
              <a:t>.</a:t>
            </a:r>
          </a:p>
          <a:p>
            <a:r>
              <a:rPr lang="en-IN" dirty="0" smtClean="0"/>
              <a:t>So, if you need the time to be correct according to a specific location, you can set a </a:t>
            </a:r>
            <a:r>
              <a:rPr lang="en-IN" dirty="0" err="1" smtClean="0"/>
              <a:t>timezone</a:t>
            </a:r>
            <a:r>
              <a:rPr lang="en-IN" dirty="0" smtClean="0"/>
              <a:t> to use. </a:t>
            </a:r>
          </a:p>
          <a:p>
            <a:r>
              <a:rPr lang="en-IN" smtClean="0"/>
              <a:t>"</a:t>
            </a:r>
            <a:r>
              <a:rPr lang="en-IN" dirty="0" smtClean="0"/>
              <a:t>America/</a:t>
            </a:r>
            <a:r>
              <a:rPr lang="en-IN" dirty="0" err="1" smtClean="0"/>
              <a:t>New_York</a:t>
            </a:r>
            <a:r>
              <a:rPr lang="en-IN" dirty="0" smtClean="0"/>
              <a:t>", then outputs the current time in the specified format:</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Filters</a:t>
            </a:r>
            <a:endParaRPr lang="en-IN" dirty="0"/>
          </a:p>
        </p:txBody>
      </p:sp>
      <p:sp>
        <p:nvSpPr>
          <p:cNvPr id="3" name="Content Placeholder 2"/>
          <p:cNvSpPr>
            <a:spLocks noGrp="1"/>
          </p:cNvSpPr>
          <p:nvPr>
            <p:ph sz="quarter" idx="1"/>
          </p:nvPr>
        </p:nvSpPr>
        <p:spPr/>
        <p:txBody>
          <a:bodyPr>
            <a:normAutofit/>
          </a:bodyPr>
          <a:lstStyle/>
          <a:p>
            <a:r>
              <a:rPr lang="en-IN" dirty="0" smtClean="0"/>
              <a:t>PHP filters are used to validate and sanitize external input.</a:t>
            </a:r>
          </a:p>
          <a:p>
            <a:r>
              <a:rPr lang="en-IN" dirty="0" smtClean="0"/>
              <a:t>The PHP filter extension has many of the functions needed for checking user input, and is designed to make data validation easier and quicker.</a:t>
            </a:r>
          </a:p>
          <a:p>
            <a:pPr lvl="1"/>
            <a:r>
              <a:rPr lang="en-IN" dirty="0" smtClean="0"/>
              <a:t>Validating data = Determine if the data is in proper form.</a:t>
            </a:r>
          </a:p>
          <a:p>
            <a:pPr lvl="1"/>
            <a:r>
              <a:rPr lang="en-IN" dirty="0" smtClean="0"/>
              <a:t>Sanitizing data = Remove any illegal character from the data.</a:t>
            </a:r>
          </a:p>
          <a:p>
            <a:r>
              <a:rPr lang="en-IN" dirty="0" smtClean="0"/>
              <a:t>The </a:t>
            </a:r>
            <a:r>
              <a:rPr lang="en-IN" b="1" dirty="0" err="1" smtClean="0"/>
              <a:t>filter_list</a:t>
            </a:r>
            <a:r>
              <a:rPr lang="en-IN" b="1" dirty="0" smtClean="0"/>
              <a:t>() </a:t>
            </a:r>
            <a:r>
              <a:rPr lang="en-IN" dirty="0" smtClean="0"/>
              <a:t>function can be used to list what the PHP filter extension offers: </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Why Use Filters?</a:t>
            </a:r>
            <a:endParaRPr lang="en-IN" dirty="0"/>
          </a:p>
        </p:txBody>
      </p:sp>
      <p:sp>
        <p:nvSpPr>
          <p:cNvPr id="3" name="Content Placeholder 2"/>
          <p:cNvSpPr>
            <a:spLocks noGrp="1"/>
          </p:cNvSpPr>
          <p:nvPr>
            <p:ph sz="quarter" idx="1"/>
          </p:nvPr>
        </p:nvSpPr>
        <p:spPr>
          <a:xfrm>
            <a:off x="301752" y="1527048"/>
            <a:ext cx="8503920" cy="5026152"/>
          </a:xfrm>
        </p:spPr>
        <p:txBody>
          <a:bodyPr>
            <a:normAutofit fontScale="92500" lnSpcReduction="10000"/>
          </a:bodyPr>
          <a:lstStyle/>
          <a:p>
            <a:pPr lvl="1"/>
            <a:r>
              <a:rPr lang="en-IN" dirty="0" smtClean="0"/>
              <a:t>Many web applications receive external input. External input/data can be:</a:t>
            </a:r>
          </a:p>
          <a:p>
            <a:pPr lvl="1"/>
            <a:r>
              <a:rPr lang="en-IN" dirty="0" smtClean="0"/>
              <a:t>User input from a form</a:t>
            </a:r>
          </a:p>
          <a:p>
            <a:pPr lvl="1"/>
            <a:r>
              <a:rPr lang="en-IN" dirty="0" smtClean="0"/>
              <a:t>Cookies</a:t>
            </a:r>
          </a:p>
          <a:p>
            <a:pPr lvl="1"/>
            <a:r>
              <a:rPr lang="en-IN" dirty="0" smtClean="0"/>
              <a:t>Web services data</a:t>
            </a:r>
          </a:p>
          <a:p>
            <a:pPr lvl="1"/>
            <a:r>
              <a:rPr lang="en-IN" dirty="0" smtClean="0"/>
              <a:t>Server variables</a:t>
            </a:r>
          </a:p>
          <a:p>
            <a:pPr lvl="1"/>
            <a:r>
              <a:rPr lang="en-IN" dirty="0" smtClean="0"/>
              <a:t>Database query results</a:t>
            </a:r>
          </a:p>
          <a:p>
            <a:r>
              <a:rPr lang="en-IN" b="1" dirty="0" smtClean="0"/>
              <a:t>Always validate external data!</a:t>
            </a:r>
          </a:p>
          <a:p>
            <a:pPr lvl="1"/>
            <a:r>
              <a:rPr lang="en-IN" dirty="0" smtClean="0"/>
              <a:t>Invalid submitted data can lead to security problems and break your webpage!</a:t>
            </a:r>
          </a:p>
          <a:p>
            <a:pPr lvl="1"/>
            <a:r>
              <a:rPr lang="en-IN" dirty="0" smtClean="0"/>
              <a:t>By using PHP filters you can be sure your application gets the correct input! </a:t>
            </a:r>
          </a:p>
          <a:p>
            <a:r>
              <a:rPr lang="en-IN" dirty="0" smtClean="0"/>
              <a:t>Complete filters	</a:t>
            </a:r>
          </a:p>
          <a:p>
            <a:pPr lvl="1"/>
            <a:r>
              <a:rPr lang="en-IN" dirty="0" smtClean="0"/>
              <a:t>http://www.w3schools.com/php/php_ref_filter.asp</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PHP </a:t>
            </a:r>
            <a:r>
              <a:rPr lang="en-IN" b="1" dirty="0" err="1" smtClean="0"/>
              <a:t>filter_var</a:t>
            </a:r>
            <a:r>
              <a:rPr lang="en-IN" b="1" dirty="0" smtClean="0"/>
              <a:t>() Function</a:t>
            </a:r>
            <a:endParaRPr lang="en-IN" dirty="0"/>
          </a:p>
        </p:txBody>
      </p:sp>
      <p:sp>
        <p:nvSpPr>
          <p:cNvPr id="3" name="Content Placeholder 2"/>
          <p:cNvSpPr>
            <a:spLocks noGrp="1"/>
          </p:cNvSpPr>
          <p:nvPr>
            <p:ph sz="quarter" idx="1"/>
          </p:nvPr>
        </p:nvSpPr>
        <p:spPr>
          <a:xfrm>
            <a:off x="301752" y="1371600"/>
            <a:ext cx="8503920" cy="5102352"/>
          </a:xfrm>
        </p:spPr>
        <p:txBody>
          <a:bodyPr>
            <a:normAutofit fontScale="92500"/>
          </a:bodyPr>
          <a:lstStyle/>
          <a:p>
            <a:r>
              <a:rPr lang="en-IN" dirty="0" smtClean="0"/>
              <a:t>The </a:t>
            </a:r>
            <a:r>
              <a:rPr lang="en-IN" dirty="0" err="1" smtClean="0">
                <a:solidFill>
                  <a:srgbClr val="7030A0"/>
                </a:solidFill>
              </a:rPr>
              <a:t>filter_var</a:t>
            </a:r>
            <a:r>
              <a:rPr lang="en-IN" dirty="0" smtClean="0">
                <a:solidFill>
                  <a:srgbClr val="7030A0"/>
                </a:solidFill>
              </a:rPr>
              <a:t>() </a:t>
            </a:r>
            <a:r>
              <a:rPr lang="en-IN" dirty="0" smtClean="0"/>
              <a:t>function both validate and sanitize data.</a:t>
            </a:r>
          </a:p>
          <a:p>
            <a:pPr lvl="1"/>
            <a:r>
              <a:rPr lang="en-IN" dirty="0" smtClean="0"/>
              <a:t>The </a:t>
            </a:r>
            <a:r>
              <a:rPr lang="en-IN" dirty="0" err="1" smtClean="0"/>
              <a:t>filter_var</a:t>
            </a:r>
            <a:r>
              <a:rPr lang="en-IN" dirty="0" smtClean="0"/>
              <a:t>() function filters a single variable with a specified filter. It takes two pieces of data:</a:t>
            </a:r>
          </a:p>
          <a:p>
            <a:pPr lvl="2"/>
            <a:r>
              <a:rPr lang="en-IN" dirty="0" smtClean="0"/>
              <a:t>The variable you want to check</a:t>
            </a:r>
          </a:p>
          <a:p>
            <a:pPr lvl="2"/>
            <a:r>
              <a:rPr lang="en-IN" dirty="0" smtClean="0"/>
              <a:t>The type of check to use</a:t>
            </a:r>
          </a:p>
          <a:p>
            <a:r>
              <a:rPr lang="en-IN" b="1" dirty="0" smtClean="0"/>
              <a:t>Sanitize a String</a:t>
            </a:r>
          </a:p>
          <a:p>
            <a:pPr lvl="1"/>
            <a:r>
              <a:rPr lang="en-IN" dirty="0" smtClean="0"/>
              <a:t>The </a:t>
            </a:r>
            <a:r>
              <a:rPr lang="en-IN" dirty="0" err="1" smtClean="0"/>
              <a:t>filter_var</a:t>
            </a:r>
            <a:r>
              <a:rPr lang="en-IN" dirty="0" smtClean="0"/>
              <a:t>() function to remove all HTML tags from a string</a:t>
            </a:r>
          </a:p>
          <a:p>
            <a:r>
              <a:rPr lang="en-IN" dirty="0" smtClean="0"/>
              <a:t>Use the </a:t>
            </a:r>
            <a:r>
              <a:rPr lang="en-IN" dirty="0" err="1" smtClean="0">
                <a:solidFill>
                  <a:srgbClr val="7030A0"/>
                </a:solidFill>
              </a:rPr>
              <a:t>filter_var</a:t>
            </a:r>
            <a:r>
              <a:rPr lang="en-IN" dirty="0" smtClean="0">
                <a:solidFill>
                  <a:srgbClr val="7030A0"/>
                </a:solidFill>
              </a:rPr>
              <a:t>() </a:t>
            </a:r>
            <a:r>
              <a:rPr lang="en-IN" dirty="0" smtClean="0"/>
              <a:t>function to check if the variable $</a:t>
            </a:r>
            <a:r>
              <a:rPr lang="en-IN" dirty="0" err="1" smtClean="0"/>
              <a:t>int</a:t>
            </a:r>
            <a:r>
              <a:rPr lang="en-IN" dirty="0" smtClean="0"/>
              <a:t> is an integer. </a:t>
            </a:r>
          </a:p>
          <a:p>
            <a:r>
              <a:rPr lang="en-IN" b="1" dirty="0" smtClean="0"/>
              <a:t>Validate an Integer</a:t>
            </a:r>
            <a:endParaRPr lang="en-IN" dirty="0" smtClean="0"/>
          </a:p>
          <a:p>
            <a:pPr lvl="1"/>
            <a:r>
              <a:rPr lang="en-IN" dirty="0" smtClean="0"/>
              <a:t>If $</a:t>
            </a:r>
            <a:r>
              <a:rPr lang="en-IN" dirty="0" err="1" smtClean="0"/>
              <a:t>int</a:t>
            </a:r>
            <a:r>
              <a:rPr lang="en-IN" dirty="0" smtClean="0"/>
              <a:t> is an integer, the output of the code above will be: "Integer is valid". </a:t>
            </a:r>
          </a:p>
          <a:p>
            <a:pPr lvl="1"/>
            <a:r>
              <a:rPr lang="en-IN" dirty="0" smtClean="0"/>
              <a:t>If $</a:t>
            </a:r>
            <a:r>
              <a:rPr lang="en-IN" dirty="0" err="1" smtClean="0"/>
              <a:t>int</a:t>
            </a:r>
            <a:r>
              <a:rPr lang="en-IN" dirty="0" smtClean="0"/>
              <a:t> is not an integer, the output will be: "Integer is not valid":</a:t>
            </a:r>
          </a:p>
          <a:p>
            <a:pPr lvl="1"/>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sz="quarter" idx="1"/>
          </p:nvPr>
        </p:nvSpPr>
        <p:spPr>
          <a:xfrm>
            <a:off x="301752" y="1527048"/>
            <a:ext cx="8503920" cy="5330952"/>
          </a:xfrm>
        </p:spPr>
        <p:txBody>
          <a:bodyPr>
            <a:normAutofit/>
          </a:bodyPr>
          <a:lstStyle/>
          <a:p>
            <a:r>
              <a:rPr lang="en-IN" b="1" dirty="0" err="1" smtClean="0"/>
              <a:t>filter_var</a:t>
            </a:r>
            <a:r>
              <a:rPr lang="en-IN" b="1" dirty="0" smtClean="0"/>
              <a:t>() and </a:t>
            </a:r>
            <a:r>
              <a:rPr lang="en-IN" b="1" dirty="0" smtClean="0">
                <a:solidFill>
                  <a:srgbClr val="7030A0"/>
                </a:solidFill>
              </a:rPr>
              <a:t>Problem With 0</a:t>
            </a:r>
          </a:p>
          <a:p>
            <a:pPr lvl="1"/>
            <a:r>
              <a:rPr lang="en-IN" dirty="0" smtClean="0"/>
              <a:t>if $</a:t>
            </a:r>
            <a:r>
              <a:rPr lang="en-IN" dirty="0" err="1" smtClean="0"/>
              <a:t>int</a:t>
            </a:r>
            <a:r>
              <a:rPr lang="en-IN" dirty="0" smtClean="0"/>
              <a:t> was set to 0, the function above will return "Integer is not valid". </a:t>
            </a:r>
          </a:p>
          <a:p>
            <a:r>
              <a:rPr lang="en-IN" b="1" dirty="0" smtClean="0"/>
              <a:t>Validate an IP Address</a:t>
            </a:r>
          </a:p>
          <a:p>
            <a:pPr lvl="1"/>
            <a:r>
              <a:rPr lang="en-IN" dirty="0" smtClean="0"/>
              <a:t>Use the </a:t>
            </a:r>
            <a:r>
              <a:rPr lang="en-IN" dirty="0" err="1" smtClean="0"/>
              <a:t>filter_var</a:t>
            </a:r>
            <a:r>
              <a:rPr lang="en-IN" dirty="0" smtClean="0"/>
              <a:t>() function to check if the variable $</a:t>
            </a:r>
            <a:r>
              <a:rPr lang="en-IN" dirty="0" err="1" smtClean="0"/>
              <a:t>ip</a:t>
            </a:r>
            <a:r>
              <a:rPr lang="en-IN" dirty="0" smtClean="0"/>
              <a:t> is a valid IP address</a:t>
            </a:r>
          </a:p>
          <a:p>
            <a:r>
              <a:rPr lang="en-IN" b="1" dirty="0" smtClean="0"/>
              <a:t>Sanitize and Validate an Email Address</a:t>
            </a:r>
          </a:p>
          <a:p>
            <a:pPr lvl="1"/>
            <a:r>
              <a:rPr lang="en-IN" dirty="0" err="1" smtClean="0"/>
              <a:t>filter_var</a:t>
            </a:r>
            <a:r>
              <a:rPr lang="en-IN" dirty="0" smtClean="0"/>
              <a:t>() function to first remove all illegal characters from the $email variable, then check if it is a valid email address</a:t>
            </a:r>
          </a:p>
          <a:p>
            <a:r>
              <a:rPr lang="en-IN" b="1" dirty="0" smtClean="0"/>
              <a:t>Sanitize and Validate a URL</a:t>
            </a:r>
          </a:p>
          <a:p>
            <a:pPr lvl="1"/>
            <a:r>
              <a:rPr lang="en-IN" dirty="0" err="1" smtClean="0"/>
              <a:t>filter_var</a:t>
            </a:r>
            <a:r>
              <a:rPr lang="en-IN" dirty="0" smtClean="0"/>
              <a:t>() function to first remove all illegal characters from a URL, then check if $</a:t>
            </a:r>
            <a:r>
              <a:rPr lang="en-IN" dirty="0" err="1" smtClean="0"/>
              <a:t>url</a:t>
            </a:r>
            <a:r>
              <a:rPr lang="en-IN" dirty="0" smtClean="0"/>
              <a:t> is a valid URL</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a:t>
            </a:r>
            <a:endParaRPr lang="en-IN" dirty="0"/>
          </a:p>
        </p:txBody>
      </p:sp>
      <p:sp>
        <p:nvSpPr>
          <p:cNvPr id="3" name="Content Placeholder 2"/>
          <p:cNvSpPr>
            <a:spLocks noGrp="1"/>
          </p:cNvSpPr>
          <p:nvPr>
            <p:ph sz="quarter" idx="1"/>
          </p:nvPr>
        </p:nvSpPr>
        <p:spPr>
          <a:xfrm>
            <a:off x="301752" y="1295400"/>
            <a:ext cx="8503920" cy="4876800"/>
          </a:xfrm>
        </p:spPr>
        <p:txBody>
          <a:bodyPr>
            <a:normAutofit/>
          </a:bodyPr>
          <a:lstStyle/>
          <a:p>
            <a:r>
              <a:rPr lang="en-IN" dirty="0" smtClean="0"/>
              <a:t>Tracking Users</a:t>
            </a:r>
          </a:p>
          <a:p>
            <a:pPr lvl="1"/>
            <a:r>
              <a:rPr lang="en-IN" dirty="0" smtClean="0">
                <a:solidFill>
                  <a:srgbClr val="002060"/>
                </a:solidFill>
              </a:rPr>
              <a:t>Cookies</a:t>
            </a:r>
          </a:p>
          <a:p>
            <a:pPr lvl="1"/>
            <a:r>
              <a:rPr lang="en-IN" dirty="0" smtClean="0">
                <a:solidFill>
                  <a:srgbClr val="002060"/>
                </a:solidFill>
              </a:rPr>
              <a:t>Sessions</a:t>
            </a:r>
          </a:p>
          <a:p>
            <a:r>
              <a:rPr lang="en-IN" dirty="0" smtClean="0"/>
              <a:t>Using Databases</a:t>
            </a:r>
          </a:p>
          <a:p>
            <a:pPr lvl="1"/>
            <a:r>
              <a:rPr lang="en-IN" dirty="0" smtClean="0">
                <a:solidFill>
                  <a:srgbClr val="002060"/>
                </a:solidFill>
              </a:rPr>
              <a:t>LAMP</a:t>
            </a:r>
          </a:p>
          <a:p>
            <a:pPr lvl="1"/>
            <a:r>
              <a:rPr lang="en-IN" dirty="0" smtClean="0">
                <a:solidFill>
                  <a:srgbClr val="002060"/>
                </a:solidFill>
              </a:rPr>
              <a:t>Introduction to </a:t>
            </a:r>
            <a:r>
              <a:rPr lang="en-IN" dirty="0" err="1" smtClean="0">
                <a:solidFill>
                  <a:srgbClr val="002060"/>
                </a:solidFill>
              </a:rPr>
              <a:t>Mysql</a:t>
            </a:r>
            <a:endParaRPr lang="en-IN" dirty="0" smtClean="0">
              <a:solidFill>
                <a:srgbClr val="002060"/>
              </a:solidFill>
            </a:endParaRPr>
          </a:p>
          <a:p>
            <a:pPr lvl="1"/>
            <a:r>
              <a:rPr lang="en-IN" dirty="0" smtClean="0">
                <a:solidFill>
                  <a:srgbClr val="002060"/>
                </a:solidFill>
              </a:rPr>
              <a:t>Accessing </a:t>
            </a:r>
            <a:r>
              <a:rPr lang="en-IN" dirty="0" err="1" smtClean="0">
                <a:solidFill>
                  <a:srgbClr val="002060"/>
                </a:solidFill>
              </a:rPr>
              <a:t>Mysql</a:t>
            </a:r>
            <a:r>
              <a:rPr lang="en-IN" dirty="0" smtClean="0">
                <a:solidFill>
                  <a:srgbClr val="002060"/>
                </a:solidFill>
              </a:rPr>
              <a:t> from PHP</a:t>
            </a:r>
          </a:p>
          <a:p>
            <a:pPr lvl="1"/>
            <a:r>
              <a:rPr lang="en-IN" dirty="0" smtClean="0">
                <a:solidFill>
                  <a:srgbClr val="002060"/>
                </a:solidFill>
              </a:rPr>
              <a:t>Using Pear DB	</a:t>
            </a:r>
          </a:p>
          <a:p>
            <a:r>
              <a:rPr lang="en-IN" dirty="0" smtClean="0"/>
              <a:t>Handling XML</a:t>
            </a:r>
          </a:p>
          <a:p>
            <a:pPr lvl="1"/>
            <a:r>
              <a:rPr lang="en-IN" dirty="0" smtClean="0">
                <a:solidFill>
                  <a:srgbClr val="002060"/>
                </a:solidFill>
              </a:rPr>
              <a:t>PHP’s XML Facilities</a:t>
            </a:r>
          </a:p>
          <a:p>
            <a:pPr lvl="1"/>
            <a:r>
              <a:rPr lang="en-IN" dirty="0" smtClean="0">
                <a:solidFill>
                  <a:srgbClr val="002060"/>
                </a:solidFill>
              </a:rPr>
              <a:t>Processing RSS (Rich Site Summary) Feeds</a:t>
            </a:r>
          </a:p>
          <a:p>
            <a:pPr lvl="1"/>
            <a:endParaRPr lang="en-IN"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Error Handling</a:t>
            </a:r>
            <a:endParaRPr lang="en-IN" dirty="0"/>
          </a:p>
        </p:txBody>
      </p:sp>
      <p:sp>
        <p:nvSpPr>
          <p:cNvPr id="3" name="Content Placeholder 2"/>
          <p:cNvSpPr>
            <a:spLocks noGrp="1"/>
          </p:cNvSpPr>
          <p:nvPr>
            <p:ph sz="quarter" idx="1"/>
          </p:nvPr>
        </p:nvSpPr>
        <p:spPr>
          <a:xfrm>
            <a:off x="301752" y="1527048"/>
            <a:ext cx="8503920" cy="4873752"/>
          </a:xfrm>
        </p:spPr>
        <p:txBody>
          <a:bodyPr>
            <a:normAutofit lnSpcReduction="10000"/>
          </a:bodyPr>
          <a:lstStyle/>
          <a:p>
            <a:pPr algn="just"/>
            <a:r>
              <a:rPr lang="en-IN" dirty="0" smtClean="0"/>
              <a:t>When creating scripts and web applications, error handling is an important part. If your code lacks error checking code, your program may look very unprofessional and you may be open to security risks.</a:t>
            </a:r>
          </a:p>
          <a:p>
            <a:pPr algn="just"/>
            <a:r>
              <a:rPr lang="en-IN" dirty="0" smtClean="0"/>
              <a:t>We will show different error handling methods:</a:t>
            </a:r>
          </a:p>
          <a:p>
            <a:pPr lvl="1" algn="just"/>
            <a:r>
              <a:rPr lang="en-IN" dirty="0" smtClean="0"/>
              <a:t>Simple "die()" statements</a:t>
            </a:r>
          </a:p>
          <a:p>
            <a:pPr lvl="1" algn="just"/>
            <a:r>
              <a:rPr lang="en-IN" dirty="0" smtClean="0"/>
              <a:t>Custom errors and error triggers</a:t>
            </a:r>
          </a:p>
          <a:p>
            <a:pPr lvl="1" algn="just"/>
            <a:r>
              <a:rPr lang="en-IN" dirty="0" smtClean="0"/>
              <a:t>Error reporting</a:t>
            </a:r>
          </a:p>
          <a:p>
            <a:pPr algn="just"/>
            <a:r>
              <a:rPr lang="en-IN" dirty="0" smtClean="0"/>
              <a:t>The default error handling in PHP is very simple. An error message with filename, line number and a message describing the error is sent to the browser.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500" b="1" dirty="0" smtClean="0"/>
              <a:t>Basic Error Handling: Using the die() function</a:t>
            </a:r>
            <a:endParaRPr lang="en-IN" sz="2500" dirty="0"/>
          </a:p>
        </p:txBody>
      </p:sp>
      <p:sp>
        <p:nvSpPr>
          <p:cNvPr id="3" name="Content Placeholder 2"/>
          <p:cNvSpPr>
            <a:spLocks noGrp="1"/>
          </p:cNvSpPr>
          <p:nvPr>
            <p:ph sz="quarter" idx="1"/>
          </p:nvPr>
        </p:nvSpPr>
        <p:spPr/>
        <p:txBody>
          <a:bodyPr/>
          <a:lstStyle/>
          <a:p>
            <a:r>
              <a:rPr lang="en-IN" dirty="0" smtClean="0"/>
              <a:t>&lt;?</a:t>
            </a:r>
            <a:r>
              <a:rPr lang="en-IN" dirty="0" err="1" smtClean="0"/>
              <a:t>php</a:t>
            </a:r>
            <a:r>
              <a:rPr lang="en-IN" dirty="0" smtClean="0"/>
              <a:t/>
            </a:r>
            <a:br>
              <a:rPr lang="en-IN" dirty="0" smtClean="0"/>
            </a:br>
            <a:r>
              <a:rPr lang="en-IN" dirty="0" smtClean="0"/>
              <a:t>$file=</a:t>
            </a:r>
            <a:r>
              <a:rPr lang="en-IN" dirty="0" err="1" smtClean="0"/>
              <a:t>fopen</a:t>
            </a:r>
            <a:r>
              <a:rPr lang="en-IN" dirty="0" smtClean="0"/>
              <a:t>("</a:t>
            </a:r>
            <a:r>
              <a:rPr lang="en-IN" dirty="0" err="1" smtClean="0"/>
              <a:t>welcome.txt","r</a:t>
            </a:r>
            <a:r>
              <a:rPr lang="en-IN" dirty="0" smtClean="0"/>
              <a:t>");</a:t>
            </a:r>
            <a:br>
              <a:rPr lang="en-IN" dirty="0" smtClean="0"/>
            </a:br>
            <a:r>
              <a:rPr lang="en-IN" dirty="0" smtClean="0"/>
              <a:t>?&gt; </a:t>
            </a:r>
          </a:p>
          <a:p>
            <a:pPr lvl="1"/>
            <a:r>
              <a:rPr lang="en-IN" dirty="0" smtClean="0"/>
              <a:t>if the file does not exist you might get an error like this:</a:t>
            </a:r>
          </a:p>
          <a:p>
            <a:pPr lvl="1"/>
            <a:r>
              <a:rPr lang="en-IN" b="1" dirty="0" smtClean="0"/>
              <a:t>Warning</a:t>
            </a:r>
            <a:r>
              <a:rPr lang="en-IN" dirty="0" smtClean="0"/>
              <a:t>: </a:t>
            </a:r>
            <a:r>
              <a:rPr lang="en-IN" dirty="0" err="1" smtClean="0"/>
              <a:t>fopen</a:t>
            </a:r>
            <a:r>
              <a:rPr lang="en-IN" dirty="0" smtClean="0"/>
              <a:t>(welcome.txt) [</a:t>
            </a:r>
            <a:r>
              <a:rPr lang="en-IN" dirty="0" err="1" smtClean="0"/>
              <a:t>function.fopen</a:t>
            </a:r>
            <a:r>
              <a:rPr lang="en-IN" dirty="0" smtClean="0"/>
              <a:t>]: failed to open stream:</a:t>
            </a:r>
            <a:br>
              <a:rPr lang="en-IN" dirty="0" smtClean="0"/>
            </a:br>
            <a:r>
              <a:rPr lang="en-IN" dirty="0" smtClean="0"/>
              <a:t>No such file or directory in </a:t>
            </a:r>
            <a:r>
              <a:rPr lang="en-IN" b="1" dirty="0" smtClean="0"/>
              <a:t>C:\webfolder\test.php</a:t>
            </a:r>
            <a:r>
              <a:rPr lang="en-IN" dirty="0" smtClean="0"/>
              <a:t> on line </a:t>
            </a:r>
            <a:r>
              <a:rPr lang="en-IN" b="1" dirty="0" smtClean="0"/>
              <a:t>2</a:t>
            </a:r>
            <a:r>
              <a:rPr lang="en-IN" dirty="0" smtClean="0"/>
              <a:t> </a:t>
            </a:r>
          </a:p>
          <a:p>
            <a:r>
              <a:rPr lang="en-IN" dirty="0" smtClean="0"/>
              <a:t>To prevent the user from getting an error message like the one above, we test whether the file exist before we try to access it</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&lt;?</a:t>
            </a:r>
            <a:r>
              <a:rPr lang="en-IN" dirty="0" err="1" smtClean="0"/>
              <a:t>php</a:t>
            </a:r>
            <a:r>
              <a:rPr lang="en-IN" dirty="0" smtClean="0"/>
              <a:t/>
            </a:r>
            <a:br>
              <a:rPr lang="en-IN" dirty="0" smtClean="0"/>
            </a:br>
            <a:r>
              <a:rPr lang="en-IN" dirty="0" smtClean="0"/>
              <a:t>if(!</a:t>
            </a:r>
            <a:r>
              <a:rPr lang="en-IN" dirty="0" err="1" smtClean="0"/>
              <a:t>file_exists</a:t>
            </a:r>
            <a:r>
              <a:rPr lang="en-IN" dirty="0" smtClean="0"/>
              <a:t>("welcome.txt")) {</a:t>
            </a:r>
            <a:br>
              <a:rPr lang="en-IN" dirty="0" smtClean="0"/>
            </a:br>
            <a:r>
              <a:rPr lang="en-IN" dirty="0" smtClean="0"/>
              <a:t>  die("File not found");</a:t>
            </a:r>
            <a:br>
              <a:rPr lang="en-IN" dirty="0" smtClean="0"/>
            </a:br>
            <a:r>
              <a:rPr lang="en-IN" dirty="0" smtClean="0"/>
              <a:t>} else {</a:t>
            </a:r>
            <a:br>
              <a:rPr lang="en-IN" dirty="0" smtClean="0"/>
            </a:br>
            <a:r>
              <a:rPr lang="en-IN" dirty="0" smtClean="0"/>
              <a:t>  $file=</a:t>
            </a:r>
            <a:r>
              <a:rPr lang="en-IN" dirty="0" err="1" smtClean="0"/>
              <a:t>fopen</a:t>
            </a:r>
            <a:r>
              <a:rPr lang="en-IN" dirty="0" smtClean="0"/>
              <a:t>("</a:t>
            </a:r>
            <a:r>
              <a:rPr lang="en-IN" dirty="0" err="1" smtClean="0"/>
              <a:t>welcome.txt","r</a:t>
            </a:r>
            <a:r>
              <a:rPr lang="en-IN" dirty="0" smtClean="0"/>
              <a:t>");</a:t>
            </a:r>
            <a:br>
              <a:rPr lang="en-IN" dirty="0" smtClean="0"/>
            </a:br>
            <a:r>
              <a:rPr lang="en-IN" dirty="0" smtClean="0"/>
              <a:t>}</a:t>
            </a:r>
            <a:br>
              <a:rPr lang="en-IN" dirty="0" smtClean="0"/>
            </a:br>
            <a:r>
              <a:rPr lang="en-IN" dirty="0" smtClean="0"/>
              <a:t>?&gt; </a:t>
            </a:r>
          </a:p>
          <a:p>
            <a:r>
              <a:rPr lang="en-IN" dirty="0" smtClean="0"/>
              <a:t>Now if the file does not exist you get an error like this:</a:t>
            </a:r>
          </a:p>
          <a:p>
            <a:pPr lvl="1"/>
            <a:r>
              <a:rPr lang="en-IN" dirty="0" smtClean="0"/>
              <a:t>File not found </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Creating a Custom Error Handler</a:t>
            </a:r>
            <a:endParaRPr lang="en-IN" dirty="0"/>
          </a:p>
        </p:txBody>
      </p:sp>
      <p:sp>
        <p:nvSpPr>
          <p:cNvPr id="3" name="Content Placeholder 2"/>
          <p:cNvSpPr>
            <a:spLocks noGrp="1"/>
          </p:cNvSpPr>
          <p:nvPr>
            <p:ph sz="quarter" idx="1"/>
          </p:nvPr>
        </p:nvSpPr>
        <p:spPr/>
        <p:txBody>
          <a:bodyPr>
            <a:normAutofit/>
          </a:bodyPr>
          <a:lstStyle/>
          <a:p>
            <a:pPr algn="just"/>
            <a:r>
              <a:rPr lang="en-IN" dirty="0" smtClean="0"/>
              <a:t>Creating a custom error handler is quite simple. We simply create a special function that can be called when an error occurs in PHP.</a:t>
            </a:r>
          </a:p>
          <a:p>
            <a:pPr algn="just"/>
            <a:r>
              <a:rPr lang="en-IN" dirty="0" smtClean="0"/>
              <a:t>This function must be able to handle a minimum of two parameters (error level and error message) but can accept up to five parameters (optionally: file, line-number, and the error context):</a:t>
            </a:r>
          </a:p>
          <a:p>
            <a:pPr algn="just"/>
            <a:r>
              <a:rPr lang="en-IN" b="1" dirty="0" smtClean="0"/>
              <a:t>Syntax</a:t>
            </a:r>
          </a:p>
          <a:p>
            <a:pPr lvl="1" algn="just"/>
            <a:r>
              <a:rPr lang="en-IN" dirty="0" err="1" smtClean="0"/>
              <a:t>error_function</a:t>
            </a:r>
            <a:r>
              <a:rPr lang="en-IN" dirty="0" smtClean="0"/>
              <a:t>(</a:t>
            </a:r>
            <a:r>
              <a:rPr lang="en-IN" dirty="0" err="1" smtClean="0"/>
              <a:t>error_level,error_message</a:t>
            </a:r>
            <a:r>
              <a:rPr lang="en-IN" dirty="0" smtClean="0"/>
              <a:t>,</a:t>
            </a:r>
            <a:br>
              <a:rPr lang="en-IN" dirty="0" smtClean="0"/>
            </a:br>
            <a:r>
              <a:rPr lang="en-IN" dirty="0" err="1" smtClean="0"/>
              <a:t>error_file,error_line,error_context</a:t>
            </a:r>
            <a:r>
              <a:rPr lang="en-IN" dirty="0" smtClean="0"/>
              <a:t>) </a:t>
            </a:r>
          </a:p>
          <a:p>
            <a:pPr algn="just"/>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DATABASE</a:t>
            </a:r>
            <a:endParaRPr lang="en-US" b="1" dirty="0"/>
          </a:p>
        </p:txBody>
      </p:sp>
      <p:sp>
        <p:nvSpPr>
          <p:cNvPr id="3" name="Content Placeholder 2"/>
          <p:cNvSpPr>
            <a:spLocks noGrp="1"/>
          </p:cNvSpPr>
          <p:nvPr>
            <p:ph sz="quarter" idx="1"/>
          </p:nvPr>
        </p:nvSpPr>
        <p:spPr/>
        <p:txBody>
          <a:bodyPr>
            <a:normAutofit/>
          </a:bodyPr>
          <a:lstStyle/>
          <a:p>
            <a:pPr algn="just"/>
            <a:r>
              <a:rPr lang="en-US" dirty="0"/>
              <a:t>Relational databases are central to most commercial Web </a:t>
            </a:r>
            <a:r>
              <a:rPr lang="en-US" dirty="0" smtClean="0"/>
              <a:t>development.</a:t>
            </a:r>
          </a:p>
          <a:p>
            <a:pPr algn="just"/>
            <a:r>
              <a:rPr lang="en-US" dirty="0" smtClean="0"/>
              <a:t> </a:t>
            </a:r>
            <a:r>
              <a:rPr lang="en-US" dirty="0"/>
              <a:t>Databases are used to store, manage and efficiently query large volumes of data</a:t>
            </a:r>
            <a:r>
              <a:rPr lang="en-US" dirty="0" smtClean="0"/>
              <a:t>.</a:t>
            </a:r>
          </a:p>
          <a:p>
            <a:pPr algn="just"/>
            <a:r>
              <a:rPr lang="en-US" dirty="0" smtClean="0"/>
              <a:t> </a:t>
            </a:r>
            <a:r>
              <a:rPr lang="en-US" dirty="0"/>
              <a:t>They are complex pieces of software built </a:t>
            </a:r>
            <a:r>
              <a:rPr lang="en-US" dirty="0" smtClean="0"/>
              <a:t>on </a:t>
            </a:r>
            <a:r>
              <a:rPr lang="en-US" dirty="0"/>
              <a:t>a relatively simple programming model. </a:t>
            </a:r>
            <a:endParaRPr lang="en-US" dirty="0" smtClean="0"/>
          </a:p>
        </p:txBody>
      </p:sp>
    </p:spTree>
    <p:extLst>
      <p:ext uri="{BB962C8B-B14F-4D97-AF65-F5344CB8AC3E}">
        <p14:creationId xmlns:p14="http://schemas.microsoft.com/office/powerpoint/2010/main" val="243870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458200" cy="6324600"/>
          </a:xfrm>
        </p:spPr>
        <p:txBody>
          <a:bodyPr>
            <a:normAutofit fontScale="92500" lnSpcReduction="20000"/>
          </a:bodyPr>
          <a:lstStyle/>
          <a:p>
            <a:pPr marL="0" indent="0" algn="just">
              <a:buNone/>
            </a:pPr>
            <a:r>
              <a:rPr lang="en-US" b="1" dirty="0"/>
              <a:t>	</a:t>
            </a:r>
            <a:r>
              <a:rPr lang="en-US" b="1" dirty="0" smtClean="0"/>
              <a:t>			</a:t>
            </a:r>
          </a:p>
          <a:p>
            <a:pPr marL="0" indent="0" algn="ctr">
              <a:buNone/>
            </a:pPr>
            <a:r>
              <a:rPr lang="en-US" sz="3800" b="1" dirty="0" smtClean="0"/>
              <a:t>LAMP</a:t>
            </a:r>
          </a:p>
          <a:p>
            <a:pPr algn="just"/>
            <a:endParaRPr lang="en-US" dirty="0" smtClean="0"/>
          </a:p>
          <a:p>
            <a:pPr algn="just"/>
            <a:r>
              <a:rPr lang="en-US" dirty="0" smtClean="0"/>
              <a:t>Large-scale Web system are most often on J2EE, a version of java which has the features you need to run enterprise system.</a:t>
            </a:r>
          </a:p>
          <a:p>
            <a:pPr algn="just"/>
            <a:r>
              <a:rPr lang="en-US" dirty="0" smtClean="0"/>
              <a:t>There </a:t>
            </a:r>
            <a:r>
              <a:rPr lang="en-US" dirty="0"/>
              <a:t>are a number of open source </a:t>
            </a:r>
            <a:r>
              <a:rPr lang="en-US" dirty="0" smtClean="0"/>
              <a:t>alternatives </a:t>
            </a:r>
            <a:r>
              <a:rPr lang="en-US" dirty="0"/>
              <a:t>to them both. </a:t>
            </a:r>
            <a:endParaRPr lang="en-US" dirty="0" smtClean="0"/>
          </a:p>
          <a:p>
            <a:pPr algn="just"/>
            <a:r>
              <a:rPr lang="en-US" dirty="0" smtClean="0"/>
              <a:t>One </a:t>
            </a:r>
            <a:r>
              <a:rPr lang="en-US" dirty="0"/>
              <a:t>popular approach is to run a server which has the </a:t>
            </a:r>
            <a:r>
              <a:rPr lang="en-US" dirty="0" smtClean="0"/>
              <a:t>GNU/Linux operating </a:t>
            </a:r>
            <a:r>
              <a:rPr lang="en-US" dirty="0"/>
              <a:t>system, an Apache Web server, </a:t>
            </a:r>
            <a:r>
              <a:rPr lang="en-US" dirty="0" smtClean="0"/>
              <a:t>a </a:t>
            </a:r>
            <a:r>
              <a:rPr lang="en-US" dirty="0"/>
              <a:t>MySQL database and one of the program­ming languages </a:t>
            </a:r>
            <a:r>
              <a:rPr lang="en-US" dirty="0" smtClean="0"/>
              <a:t>PHP/Perl/Python. This particular- combination has taken on the acronym </a:t>
            </a:r>
            <a:r>
              <a:rPr lang="en-US" b="1" dirty="0" smtClean="0"/>
              <a:t>LAMP</a:t>
            </a:r>
            <a:r>
              <a:rPr lang="en-US" dirty="0" smtClean="0"/>
              <a:t>. </a:t>
            </a:r>
            <a:endParaRPr lang="en-US" dirty="0"/>
          </a:p>
          <a:p>
            <a:pPr algn="just"/>
            <a:r>
              <a:rPr lang="en-US" dirty="0"/>
              <a:t> </a:t>
            </a:r>
            <a:r>
              <a:rPr lang="en-US" dirty="0" smtClean="0"/>
              <a:t>The </a:t>
            </a:r>
            <a:r>
              <a:rPr lang="en-US" dirty="0"/>
              <a:t>LAMP suite of technologies are all popular both together and individually</a:t>
            </a:r>
            <a:r>
              <a:rPr lang="en-US" dirty="0" smtClean="0"/>
              <a:t>.</a:t>
            </a:r>
          </a:p>
          <a:p>
            <a:pPr algn="just"/>
            <a:r>
              <a:rPr lang="en-US" dirty="0" smtClean="0"/>
              <a:t> </a:t>
            </a:r>
            <a:r>
              <a:rPr lang="en-US" dirty="0"/>
              <a:t>One great aspect is that they can all be downloaded and installed free of charge. </a:t>
            </a:r>
            <a:endParaRPr lang="en-US" dirty="0" smtClean="0"/>
          </a:p>
          <a:p>
            <a:pPr algn="just"/>
            <a:endParaRPr lang="en-US" dirty="0"/>
          </a:p>
        </p:txBody>
      </p:sp>
    </p:spTree>
    <p:extLst>
      <p:ext uri="{BB962C8B-B14F-4D97-AF65-F5344CB8AC3E}">
        <p14:creationId xmlns:p14="http://schemas.microsoft.com/office/powerpoint/2010/main" val="165949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MySQL</a:t>
            </a:r>
            <a:endParaRPr lang="en-US" b="1" dirty="0"/>
          </a:p>
        </p:txBody>
      </p:sp>
      <p:sp>
        <p:nvSpPr>
          <p:cNvPr id="3" name="Content Placeholder 2"/>
          <p:cNvSpPr>
            <a:spLocks noGrp="1"/>
          </p:cNvSpPr>
          <p:nvPr>
            <p:ph sz="quarter" idx="1"/>
          </p:nvPr>
        </p:nvSpPr>
        <p:spPr/>
        <p:txBody>
          <a:bodyPr/>
          <a:lstStyle/>
          <a:p>
            <a:pPr algn="just"/>
            <a:r>
              <a:rPr lang="en-US" dirty="0"/>
              <a:t>The MySQL database engine has been around for about 10 years now</a:t>
            </a:r>
            <a:r>
              <a:rPr lang="en-US" dirty="0" smtClean="0"/>
              <a:t>.</a:t>
            </a:r>
          </a:p>
          <a:p>
            <a:pPr algn="just"/>
            <a:r>
              <a:rPr lang="en-US" dirty="0" smtClean="0"/>
              <a:t>It </a:t>
            </a:r>
            <a:r>
              <a:rPr lang="en-US" dirty="0"/>
              <a:t>is one of the great successes of the open-source software movement. </a:t>
            </a:r>
            <a:endParaRPr lang="en-US" dirty="0" smtClean="0"/>
          </a:p>
          <a:p>
            <a:pPr algn="just"/>
            <a:r>
              <a:rPr lang="en-US" dirty="0" smtClean="0"/>
              <a:t>According </a:t>
            </a:r>
            <a:r>
              <a:rPr lang="en-US" dirty="0"/>
              <a:t>to its </a:t>
            </a:r>
            <a:r>
              <a:rPr lang="en-US" dirty="0" smtClean="0"/>
              <a:t>homepage, </a:t>
            </a:r>
            <a:r>
              <a:rPr lang="en-US" dirty="0" smtClean="0">
                <a:solidFill>
                  <a:srgbClr val="7030A0"/>
                </a:solidFill>
              </a:rPr>
              <a:t>http</a:t>
            </a:r>
            <a:r>
              <a:rPr lang="en-US" dirty="0">
                <a:solidFill>
                  <a:srgbClr val="7030A0"/>
                </a:solidFill>
              </a:rPr>
              <a:t>://</a:t>
            </a:r>
            <a:r>
              <a:rPr lang="en-US" dirty="0" smtClean="0">
                <a:solidFill>
                  <a:srgbClr val="7030A0"/>
                </a:solidFill>
              </a:rPr>
              <a:t>www.mysql.com </a:t>
            </a:r>
            <a:r>
              <a:rPr lang="en-US" dirty="0"/>
              <a:t>the software has been downloaded over 100 million times </a:t>
            </a:r>
            <a:r>
              <a:rPr lang="en-US" dirty="0" smtClean="0"/>
              <a:t>hundreds. </a:t>
            </a:r>
          </a:p>
          <a:p>
            <a:pPr algn="just"/>
            <a:r>
              <a:rPr lang="en-US" dirty="0" smtClean="0"/>
              <a:t>More than Hundreds books written and daily used by CERN, Wikipedia,  and Human Genome Project</a:t>
            </a:r>
            <a:endParaRPr lang="en-US" dirty="0"/>
          </a:p>
          <a:p>
            <a:pPr algn="just"/>
            <a:endParaRPr lang="en-US" dirty="0"/>
          </a:p>
        </p:txBody>
      </p:sp>
    </p:spTree>
    <p:extLst>
      <p:ext uri="{BB962C8B-B14F-4D97-AF65-F5344CB8AC3E}">
        <p14:creationId xmlns:p14="http://schemas.microsoft.com/office/powerpoint/2010/main" val="175929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0"/>
            <a:ext cx="8839200" cy="5181600"/>
          </a:xfrm>
        </p:spPr>
        <p:txBody>
          <a:bodyPr/>
          <a:lstStyle/>
          <a:p>
            <a:pPr algn="just"/>
            <a:r>
              <a:rPr lang="en-US" sz="2400" dirty="0" smtClean="0"/>
              <a:t>The </a:t>
            </a:r>
            <a:r>
              <a:rPr lang="en-US" sz="2400" b="1" dirty="0" smtClean="0">
                <a:solidFill>
                  <a:schemeClr val="accent6">
                    <a:lumMod val="50000"/>
                  </a:schemeClr>
                </a:solidFill>
              </a:rPr>
              <a:t>type</a:t>
            </a:r>
            <a:r>
              <a:rPr lang="en-US" sz="2400" dirty="0" smtClean="0"/>
              <a:t> field can take one of the constant </a:t>
            </a:r>
          </a:p>
          <a:p>
            <a:pPr lvl="1" algn="just"/>
            <a:r>
              <a:rPr lang="en-US" sz="1900" dirty="0" smtClean="0">
                <a:solidFill>
                  <a:schemeClr val="accent4">
                    <a:lumMod val="50000"/>
                  </a:schemeClr>
                </a:solidFill>
              </a:rPr>
              <a:t>MYSQLI_NUM</a:t>
            </a:r>
          </a:p>
          <a:p>
            <a:pPr lvl="1" algn="just"/>
            <a:r>
              <a:rPr lang="en-US" sz="1900" dirty="0" smtClean="0">
                <a:solidFill>
                  <a:schemeClr val="accent4">
                    <a:lumMod val="50000"/>
                  </a:schemeClr>
                </a:solidFill>
              </a:rPr>
              <a:t> MYSQLI_ASSOC </a:t>
            </a:r>
          </a:p>
          <a:p>
            <a:pPr lvl="1" algn="just"/>
            <a:r>
              <a:rPr lang="en-US" sz="1900" dirty="0" smtClean="0">
                <a:solidFill>
                  <a:schemeClr val="accent4">
                    <a:lumMod val="50000"/>
                  </a:schemeClr>
                </a:solidFill>
              </a:rPr>
              <a:t>MYSQLI_BOTH.</a:t>
            </a:r>
          </a:p>
          <a:p>
            <a:pPr algn="just"/>
            <a:r>
              <a:rPr lang="en-US" sz="2400" dirty="0" smtClean="0"/>
              <a:t>If the result set may have returned more than one row</a:t>
            </a:r>
          </a:p>
          <a:p>
            <a:pPr lvl="1" algn="just"/>
            <a:r>
              <a:rPr lang="en-US" sz="1900" dirty="0" smtClean="0"/>
              <a:t> </a:t>
            </a:r>
            <a:r>
              <a:rPr lang="en-US" sz="1900" dirty="0" smtClean="0">
                <a:solidFill>
                  <a:schemeClr val="accent6">
                    <a:lumMod val="50000"/>
                  </a:schemeClr>
                </a:solidFill>
              </a:rPr>
              <a:t>example  SELECT * FROM table ;</a:t>
            </a:r>
          </a:p>
          <a:p>
            <a:pPr algn="just"/>
            <a:r>
              <a:rPr lang="en-US" sz="2400" dirty="0" smtClean="0"/>
              <a:t>The program must iterate across the returned rows and display.</a:t>
            </a:r>
          </a:p>
        </p:txBody>
      </p:sp>
    </p:spTree>
    <p:extLst>
      <p:ext uri="{BB962C8B-B14F-4D97-AF65-F5344CB8AC3E}">
        <p14:creationId xmlns:p14="http://schemas.microsoft.com/office/powerpoint/2010/main" val="394842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HANDLING XML</a:t>
            </a:r>
            <a:endParaRPr lang="en-US" b="1" dirty="0"/>
          </a:p>
        </p:txBody>
      </p:sp>
      <p:sp>
        <p:nvSpPr>
          <p:cNvPr id="3" name="Content Placeholder 2"/>
          <p:cNvSpPr>
            <a:spLocks noGrp="1"/>
          </p:cNvSpPr>
          <p:nvPr>
            <p:ph sz="quarter" idx="1"/>
          </p:nvPr>
        </p:nvSpPr>
        <p:spPr>
          <a:xfrm>
            <a:off x="301752" y="1527048"/>
            <a:ext cx="8503920" cy="4873752"/>
          </a:xfrm>
        </p:spPr>
        <p:txBody>
          <a:bodyPr>
            <a:normAutofit lnSpcReduction="10000"/>
          </a:bodyPr>
          <a:lstStyle/>
          <a:p>
            <a:pPr algn="just"/>
            <a:r>
              <a:rPr lang="en-US" dirty="0" smtClean="0"/>
              <a:t>The ability to move data between platform and to share it across applications within different parts of an organization is one of the most </a:t>
            </a:r>
            <a:r>
              <a:rPr lang="en-US" dirty="0" smtClean="0">
                <a:solidFill>
                  <a:schemeClr val="tx1">
                    <a:lumMod val="75000"/>
                    <a:lumOff val="25000"/>
                  </a:schemeClr>
                </a:solidFill>
              </a:rPr>
              <a:t>important drivers </a:t>
            </a:r>
            <a:r>
              <a:rPr lang="en-US" dirty="0" smtClean="0"/>
              <a:t>in the development of </a:t>
            </a:r>
            <a:r>
              <a:rPr lang="en-US" dirty="0" smtClean="0">
                <a:solidFill>
                  <a:schemeClr val="accent1">
                    <a:lumMod val="50000"/>
                  </a:schemeClr>
                </a:solidFill>
              </a:rPr>
              <a:t>distributed computing systems</a:t>
            </a:r>
            <a:r>
              <a:rPr lang="en-US" dirty="0" smtClean="0"/>
              <a:t>. </a:t>
            </a:r>
          </a:p>
          <a:p>
            <a:pPr algn="just"/>
            <a:r>
              <a:rPr lang="en-US" dirty="0" smtClean="0"/>
              <a:t>The most important distributed systems in use today is the </a:t>
            </a:r>
            <a:r>
              <a:rPr lang="en-US" dirty="0" smtClean="0">
                <a:solidFill>
                  <a:schemeClr val="accent6">
                    <a:lumMod val="50000"/>
                  </a:schemeClr>
                </a:solidFill>
              </a:rPr>
              <a:t>Internet</a:t>
            </a:r>
            <a:r>
              <a:rPr lang="en-US" dirty="0" smtClean="0"/>
              <a:t> and its most important applications are based on </a:t>
            </a:r>
            <a:r>
              <a:rPr lang="en-US" dirty="0" smtClean="0">
                <a:solidFill>
                  <a:schemeClr val="accent3">
                    <a:lumMod val="50000"/>
                  </a:schemeClr>
                </a:solidFill>
              </a:rPr>
              <a:t>HTTP</a:t>
            </a:r>
            <a:r>
              <a:rPr lang="en-US" dirty="0" smtClean="0"/>
              <a:t>.</a:t>
            </a:r>
          </a:p>
          <a:p>
            <a:pPr algn="just"/>
            <a:r>
              <a:rPr lang="en-US" dirty="0" smtClean="0"/>
              <a:t> Every organization to do their work, the </a:t>
            </a:r>
            <a:r>
              <a:rPr lang="en-US" dirty="0" smtClean="0">
                <a:solidFill>
                  <a:schemeClr val="accent6">
                    <a:lumMod val="50000"/>
                  </a:schemeClr>
                </a:solidFill>
              </a:rPr>
              <a:t>Web</a:t>
            </a:r>
            <a:r>
              <a:rPr lang="en-US" dirty="0" smtClean="0"/>
              <a:t> being used in some way. </a:t>
            </a:r>
          </a:p>
          <a:p>
            <a:pPr algn="just"/>
            <a:r>
              <a:rPr lang="en-US" dirty="0" smtClean="0"/>
              <a:t>Applications have always communicated across networks and have always been able to share data.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PHP's XML Facilities</a:t>
            </a:r>
            <a:endParaRPr lang="en-US" dirty="0"/>
          </a:p>
        </p:txBody>
      </p:sp>
      <p:sp>
        <p:nvSpPr>
          <p:cNvPr id="3" name="Content Placeholder 2"/>
          <p:cNvSpPr>
            <a:spLocks noGrp="1"/>
          </p:cNvSpPr>
          <p:nvPr>
            <p:ph sz="quarter" idx="1"/>
          </p:nvPr>
        </p:nvSpPr>
        <p:spPr/>
        <p:txBody>
          <a:bodyPr/>
          <a:lstStyle/>
          <a:p>
            <a:pPr algn="just"/>
            <a:r>
              <a:rPr lang="en-US" dirty="0" smtClean="0"/>
              <a:t>PHP has excellent facilities for manipulating XML. </a:t>
            </a:r>
          </a:p>
          <a:p>
            <a:pPr algn="just"/>
            <a:r>
              <a:rPr lang="en-US" dirty="0" smtClean="0"/>
              <a:t>By default the language includes the </a:t>
            </a:r>
            <a:r>
              <a:rPr lang="en-US" dirty="0" smtClean="0">
                <a:solidFill>
                  <a:srgbClr val="7030A0"/>
                </a:solidFill>
              </a:rPr>
              <a:t>expat processor library</a:t>
            </a:r>
            <a:r>
              <a:rPr lang="en-US" dirty="0" smtClean="0"/>
              <a:t> written by James Clark.</a:t>
            </a:r>
          </a:p>
          <a:p>
            <a:pPr algn="just"/>
            <a:r>
              <a:rPr lang="en-US" dirty="0" smtClean="0"/>
              <a:t>This is use to </a:t>
            </a:r>
            <a:r>
              <a:rPr lang="en-US" dirty="0" smtClean="0">
                <a:solidFill>
                  <a:schemeClr val="accent6">
                    <a:lumMod val="50000"/>
                  </a:schemeClr>
                </a:solidFill>
              </a:rPr>
              <a:t>process raw access to XML document </a:t>
            </a:r>
            <a:r>
              <a:rPr lang="en-US" dirty="0" smtClean="0"/>
              <a:t>to extract and manipulate the contents hold by XML elements</a:t>
            </a:r>
          </a:p>
          <a:p>
            <a:pPr algn="just"/>
            <a:r>
              <a:rPr lang="en-US" dirty="0" smtClean="0"/>
              <a:t>Document Object Model provides a uniform interface to XML documents.</a:t>
            </a:r>
          </a:p>
          <a:p>
            <a:pPr algn="just"/>
            <a:r>
              <a:rPr lang="en-US" dirty="0" smtClean="0"/>
              <a:t> A DOM implementation is available in PHP 5 and extension is called DOM XML.</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407988"/>
            <a:ext cx="8229600" cy="582612"/>
          </a:xfrm>
        </p:spPr>
        <p:txBody>
          <a:bodyPr/>
          <a:lstStyle/>
          <a:p>
            <a:pPr eaLnBrk="1" fontAlgn="auto" hangingPunct="1">
              <a:spcAft>
                <a:spcPts val="0"/>
              </a:spcAft>
              <a:defRPr/>
            </a:pPr>
            <a:r>
              <a:rPr lang="en-US" sz="3200" dirty="0" smtClean="0">
                <a:solidFill>
                  <a:schemeClr val="accent6">
                    <a:lumMod val="50000"/>
                  </a:schemeClr>
                </a:solidFill>
              </a:rPr>
              <a:t>Cookies</a:t>
            </a:r>
          </a:p>
        </p:txBody>
      </p:sp>
      <p:sp>
        <p:nvSpPr>
          <p:cNvPr id="185347" name="Rectangle 3"/>
          <p:cNvSpPr>
            <a:spLocks noGrp="1" noChangeArrowheads="1"/>
          </p:cNvSpPr>
          <p:nvPr>
            <p:ph idx="1"/>
          </p:nvPr>
        </p:nvSpPr>
        <p:spPr>
          <a:xfrm>
            <a:off x="457200" y="1495425"/>
            <a:ext cx="8229600" cy="5057775"/>
          </a:xfrm>
        </p:spPr>
        <p:txBody>
          <a:bodyPr rtlCol="0">
            <a:normAutofit lnSpcReduction="10000"/>
          </a:bodyPr>
          <a:lstStyle/>
          <a:p>
            <a:pPr marL="274320" indent="-274320" algn="just" eaLnBrk="1" fontAlgn="auto" hangingPunct="1">
              <a:spcAft>
                <a:spcPts val="0"/>
              </a:spcAft>
              <a:buFont typeface="Wingdings"/>
              <a:buChar char=""/>
              <a:defRPr/>
            </a:pPr>
            <a:r>
              <a:rPr lang="en-US" sz="2400" dirty="0"/>
              <a:t>HTTP is a </a:t>
            </a:r>
            <a:r>
              <a:rPr lang="en-US" sz="2400" b="1" i="1" dirty="0"/>
              <a:t>stateless</a:t>
            </a:r>
            <a:r>
              <a:rPr lang="en-US" sz="2400" b="1" dirty="0"/>
              <a:t> </a:t>
            </a:r>
            <a:r>
              <a:rPr lang="en-US" sz="2400" dirty="0"/>
              <a:t>protocol, that is, the server treats each request as completely separate from any </a:t>
            </a:r>
            <a:r>
              <a:rPr lang="en-US" sz="2400" dirty="0" smtClean="0"/>
              <a:t>other</a:t>
            </a:r>
          </a:p>
          <a:p>
            <a:pPr marL="274320" indent="-274320" algn="just" eaLnBrk="1" fontAlgn="auto" hangingPunct="1">
              <a:spcAft>
                <a:spcPts val="0"/>
              </a:spcAft>
              <a:buFont typeface="Wingdings"/>
              <a:buChar char=""/>
              <a:defRPr/>
            </a:pPr>
            <a:r>
              <a:rPr lang="en-US" sz="2400" dirty="0" smtClean="0"/>
              <a:t>A cookie is a </a:t>
            </a:r>
            <a:r>
              <a:rPr lang="en-US" sz="2400" b="1" dirty="0" smtClean="0"/>
              <a:t>small object </a:t>
            </a:r>
            <a:r>
              <a:rPr lang="en-US" sz="2400" dirty="0" smtClean="0"/>
              <a:t>of information that consist of name and actual text value</a:t>
            </a:r>
          </a:p>
          <a:p>
            <a:pPr marL="274320" indent="-274320" algn="just" eaLnBrk="1" fontAlgn="auto" hangingPunct="1">
              <a:spcAft>
                <a:spcPts val="0"/>
              </a:spcAft>
              <a:buFont typeface="Wingdings"/>
              <a:buChar char=""/>
              <a:defRPr/>
            </a:pPr>
            <a:r>
              <a:rPr lang="en-US" sz="2400" dirty="0" smtClean="0"/>
              <a:t>A cookie is created by some software system in server</a:t>
            </a:r>
          </a:p>
          <a:p>
            <a:pPr marL="274320" indent="-274320" algn="just" eaLnBrk="1" fontAlgn="auto" hangingPunct="1">
              <a:spcAft>
                <a:spcPts val="0"/>
              </a:spcAft>
              <a:buFont typeface="Wingdings"/>
              <a:buChar char=""/>
              <a:defRPr/>
            </a:pPr>
            <a:r>
              <a:rPr lang="en-US" sz="2400" dirty="0" smtClean="0"/>
              <a:t>Every HTTP communication between browser and a server includes a header which stores information about message</a:t>
            </a:r>
          </a:p>
          <a:p>
            <a:pPr marL="274320" indent="-274320" algn="just" eaLnBrk="1" fontAlgn="auto" hangingPunct="1">
              <a:spcAft>
                <a:spcPts val="0"/>
              </a:spcAft>
              <a:buFont typeface="Wingdings"/>
              <a:buChar char=""/>
              <a:defRPr/>
            </a:pPr>
            <a:r>
              <a:rPr lang="en-US" sz="2400" dirty="0" smtClean="0"/>
              <a:t>So every request sent from browser to a server and every response from server to a browser can include one or more cookie</a:t>
            </a:r>
          </a:p>
          <a:p>
            <a:pPr marL="274320" indent="-274320" algn="just" eaLnBrk="1" fontAlgn="auto" hangingPunct="1">
              <a:spcAft>
                <a:spcPts val="0"/>
              </a:spcAft>
              <a:buFont typeface="Wingdings"/>
              <a:buChar char=""/>
              <a:defRPr/>
            </a:pPr>
            <a:r>
              <a:rPr lang="en-US" sz="2400" dirty="0" smtClean="0"/>
              <a:t>As cookie is created, a cookie has a lifetime. When it reaches its  associated lifetime then cookie is deleted</a:t>
            </a:r>
          </a:p>
        </p:txBody>
      </p:sp>
      <p:sp>
        <p:nvSpPr>
          <p:cNvPr id="7578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3EB46DB9-23EA-4D96-840C-E631F8F9EB6D}" type="slidenum">
              <a:rPr lang="en-US"/>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blinds(horizontal)">
                                      <p:cBhvr>
                                        <p:cTn id="7" dur="500"/>
                                        <p:tgtEl>
                                          <p:spTgt spid="185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5347">
                                            <p:txEl>
                                              <p:pRg st="1" end="1"/>
                                            </p:txEl>
                                          </p:spTgt>
                                        </p:tgtEl>
                                        <p:attrNameLst>
                                          <p:attrName>style.visibility</p:attrName>
                                        </p:attrNameLst>
                                      </p:cBhvr>
                                      <p:to>
                                        <p:strVal val="visible"/>
                                      </p:to>
                                    </p:set>
                                    <p:animEffect transition="in" filter="blinds(horizontal)">
                                      <p:cBhvr>
                                        <p:cTn id="12" dur="500"/>
                                        <p:tgtEl>
                                          <p:spTgt spid="185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5347">
                                            <p:txEl>
                                              <p:pRg st="2" end="2"/>
                                            </p:txEl>
                                          </p:spTgt>
                                        </p:tgtEl>
                                        <p:attrNameLst>
                                          <p:attrName>style.visibility</p:attrName>
                                        </p:attrNameLst>
                                      </p:cBhvr>
                                      <p:to>
                                        <p:strVal val="visible"/>
                                      </p:to>
                                    </p:set>
                                    <p:animEffect transition="in" filter="blinds(horizontal)">
                                      <p:cBhvr>
                                        <p:cTn id="17" dur="500"/>
                                        <p:tgtEl>
                                          <p:spTgt spid="185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5347">
                                            <p:txEl>
                                              <p:pRg st="3" end="3"/>
                                            </p:txEl>
                                          </p:spTgt>
                                        </p:tgtEl>
                                        <p:attrNameLst>
                                          <p:attrName>style.visibility</p:attrName>
                                        </p:attrNameLst>
                                      </p:cBhvr>
                                      <p:to>
                                        <p:strVal val="visible"/>
                                      </p:to>
                                    </p:set>
                                    <p:animEffect transition="in" filter="blinds(horizontal)">
                                      <p:cBhvr>
                                        <p:cTn id="22" dur="500"/>
                                        <p:tgtEl>
                                          <p:spTgt spid="185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5347">
                                            <p:txEl>
                                              <p:pRg st="4" end="4"/>
                                            </p:txEl>
                                          </p:spTgt>
                                        </p:tgtEl>
                                        <p:attrNameLst>
                                          <p:attrName>style.visibility</p:attrName>
                                        </p:attrNameLst>
                                      </p:cBhvr>
                                      <p:to>
                                        <p:strVal val="visible"/>
                                      </p:to>
                                    </p:set>
                                    <p:animEffect transition="in" filter="blinds(horizontal)">
                                      <p:cBhvr>
                                        <p:cTn id="27" dur="500"/>
                                        <p:tgtEl>
                                          <p:spTgt spid="1853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5347">
                                            <p:txEl>
                                              <p:pRg st="5" end="5"/>
                                            </p:txEl>
                                          </p:spTgt>
                                        </p:tgtEl>
                                        <p:attrNameLst>
                                          <p:attrName>style.visibility</p:attrName>
                                        </p:attrNameLst>
                                      </p:cBhvr>
                                      <p:to>
                                        <p:strVal val="visible"/>
                                      </p:to>
                                    </p:set>
                                    <p:animEffect transition="in" filter="blinds(horizontal)">
                                      <p:cBhvr>
                                        <p:cTn id="32" dur="500"/>
                                        <p:tgtEl>
                                          <p:spTgt spid="185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0"/>
            <a:ext cx="8458200" cy="3962400"/>
          </a:xfrm>
        </p:spPr>
        <p:txBody>
          <a:bodyPr>
            <a:normAutofit/>
          </a:bodyPr>
          <a:lstStyle/>
          <a:p>
            <a:pPr algn="just"/>
            <a:r>
              <a:rPr lang="en-US" dirty="0" smtClean="0"/>
              <a:t>DOM can be  useful when creating XML documents in your programs since it includes </a:t>
            </a:r>
            <a:r>
              <a:rPr lang="en-US" dirty="0" smtClean="0">
                <a:solidFill>
                  <a:schemeClr val="accent6">
                    <a:lumMod val="75000"/>
                  </a:schemeClr>
                </a:solidFill>
              </a:rPr>
              <a:t>methods to create elements</a:t>
            </a:r>
          </a:p>
          <a:p>
            <a:pPr lvl="1" algn="just"/>
            <a:r>
              <a:rPr lang="en-US" dirty="0" err="1" smtClean="0">
                <a:solidFill>
                  <a:schemeClr val="accent6">
                    <a:lumMod val="75000"/>
                  </a:schemeClr>
                </a:solidFill>
              </a:rPr>
              <a:t>getElementByID</a:t>
            </a:r>
            <a:r>
              <a:rPr lang="en-US" dirty="0" smtClean="0">
                <a:solidFill>
                  <a:schemeClr val="accent6">
                    <a:lumMod val="75000"/>
                  </a:schemeClr>
                </a:solidFill>
              </a:rPr>
              <a:t> </a:t>
            </a:r>
            <a:r>
              <a:rPr lang="en-US" dirty="0" smtClean="0">
                <a:solidFill>
                  <a:schemeClr val="accent3">
                    <a:lumMod val="50000"/>
                  </a:schemeClr>
                </a:solidFill>
              </a:rPr>
              <a:t>(JavaScript)</a:t>
            </a:r>
          </a:p>
          <a:p>
            <a:pPr algn="just"/>
            <a:endParaRPr lang="en-US" dirty="0" smtClean="0"/>
          </a:p>
          <a:p>
            <a:pPr algn="just"/>
            <a:r>
              <a:rPr lang="en-US" dirty="0" smtClean="0"/>
              <a:t>PHP 5 includes an extension called </a:t>
            </a:r>
            <a:r>
              <a:rPr lang="en-US" dirty="0" err="1" smtClean="0">
                <a:solidFill>
                  <a:srgbClr val="7030A0"/>
                </a:solidFill>
              </a:rPr>
              <a:t>SimpleXML</a:t>
            </a:r>
            <a:endParaRPr lang="en-US" dirty="0" smtClean="0">
              <a:solidFill>
                <a:srgbClr val="7030A0"/>
              </a:solidFill>
            </a:endParaRPr>
          </a:p>
          <a:p>
            <a:pPr lvl="1" algn="just"/>
            <a:r>
              <a:rPr lang="en-US" sz="2400" dirty="0" smtClean="0">
                <a:solidFill>
                  <a:schemeClr val="accent2">
                    <a:lumMod val="50000"/>
                  </a:schemeClr>
                </a:solidFill>
              </a:rPr>
              <a:t>This extension loads an XML document from a </a:t>
            </a:r>
            <a:r>
              <a:rPr lang="en-US" sz="2400" dirty="0" smtClean="0">
                <a:solidFill>
                  <a:schemeClr val="accent6">
                    <a:lumMod val="75000"/>
                  </a:schemeClr>
                </a:solidFill>
              </a:rPr>
              <a:t>string</a:t>
            </a:r>
            <a:r>
              <a:rPr lang="en-US" sz="2400" dirty="0" smtClean="0">
                <a:solidFill>
                  <a:schemeClr val="accent2">
                    <a:lumMod val="50000"/>
                  </a:schemeClr>
                </a:solidFill>
              </a:rPr>
              <a:t>, </a:t>
            </a:r>
            <a:r>
              <a:rPr lang="en-US" sz="2400" dirty="0" smtClean="0">
                <a:solidFill>
                  <a:schemeClr val="accent6">
                    <a:lumMod val="75000"/>
                  </a:schemeClr>
                </a:solidFill>
              </a:rPr>
              <a:t>file</a:t>
            </a:r>
            <a:r>
              <a:rPr lang="en-US" sz="2400" dirty="0" smtClean="0">
                <a:solidFill>
                  <a:schemeClr val="accent2">
                    <a:lumMod val="50000"/>
                  </a:schemeClr>
                </a:solidFill>
              </a:rPr>
              <a:t> or </a:t>
            </a:r>
            <a:r>
              <a:rPr lang="en-US" sz="2400" dirty="0" smtClean="0">
                <a:solidFill>
                  <a:schemeClr val="accent6">
                    <a:lumMod val="75000"/>
                  </a:schemeClr>
                </a:solidFill>
              </a:rPr>
              <a:t>DOM object </a:t>
            </a:r>
            <a:r>
              <a:rPr lang="en-US" sz="2400" dirty="0" smtClean="0">
                <a:solidFill>
                  <a:schemeClr val="accent2">
                    <a:lumMod val="50000"/>
                  </a:schemeClr>
                </a:solidFill>
              </a:rPr>
              <a:t>and provides object-oriented facilities to access it.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458200" cy="5867400"/>
          </a:xfrm>
        </p:spPr>
        <p:txBody>
          <a:bodyPr>
            <a:normAutofit/>
          </a:bodyPr>
          <a:lstStyle/>
          <a:p>
            <a:pPr algn="just">
              <a:buNone/>
            </a:pPr>
            <a:r>
              <a:rPr lang="en-US" b="1" dirty="0" err="1" smtClean="0">
                <a:solidFill>
                  <a:schemeClr val="accent4">
                    <a:lumMod val="50000"/>
                  </a:schemeClr>
                </a:solidFill>
              </a:rPr>
              <a:t>SimpleXML</a:t>
            </a:r>
            <a:r>
              <a:rPr lang="en-US" b="1" dirty="0" smtClean="0">
                <a:solidFill>
                  <a:schemeClr val="accent4">
                    <a:lumMod val="50000"/>
                  </a:schemeClr>
                </a:solidFill>
              </a:rPr>
              <a:t> </a:t>
            </a:r>
          </a:p>
          <a:p>
            <a:pPr algn="just">
              <a:buNone/>
            </a:pPr>
            <a:endParaRPr lang="en-US" b="1" dirty="0" smtClean="0"/>
          </a:p>
          <a:p>
            <a:pPr algn="just">
              <a:buNone/>
            </a:pPr>
            <a:r>
              <a:rPr lang="en-US" b="1" dirty="0" err="1" smtClean="0">
                <a:solidFill>
                  <a:srgbClr val="7030A0"/>
                </a:solidFill>
              </a:rPr>
              <a:t>simplexml_load_string</a:t>
            </a:r>
            <a:r>
              <a:rPr lang="en-US" b="1" dirty="0" smtClean="0">
                <a:solidFill>
                  <a:srgbClr val="7030A0"/>
                </a:solidFill>
              </a:rPr>
              <a:t>(string) </a:t>
            </a:r>
          </a:p>
          <a:p>
            <a:pPr algn="just"/>
            <a:r>
              <a:rPr lang="en-US" sz="2400" dirty="0" smtClean="0"/>
              <a:t>returns an object of type </a:t>
            </a:r>
            <a:r>
              <a:rPr lang="en-US" sz="2400" dirty="0" err="1" smtClean="0">
                <a:solidFill>
                  <a:srgbClr val="002060"/>
                </a:solidFill>
              </a:rPr>
              <a:t>SimpleXMLElement</a:t>
            </a:r>
            <a:r>
              <a:rPr lang="en-US" sz="2400" dirty="0" smtClean="0">
                <a:solidFill>
                  <a:srgbClr val="002060"/>
                </a:solidFill>
              </a:rPr>
              <a:t>. </a:t>
            </a:r>
          </a:p>
          <a:p>
            <a:pPr algn="just"/>
            <a:r>
              <a:rPr lang="en-US" sz="2400" dirty="0" smtClean="0"/>
              <a:t>The returned object have the names of the elements from the XML and contain their data, attributes or children.  </a:t>
            </a:r>
          </a:p>
          <a:p>
            <a:pPr algn="just"/>
            <a:r>
              <a:rPr lang="en-US" sz="2400" dirty="0" smtClean="0"/>
              <a:t>The Boolean value false is returned in case of string can’t be formatted. </a:t>
            </a:r>
          </a:p>
          <a:p>
            <a:pPr algn="just"/>
            <a:r>
              <a:rPr lang="en-US" sz="2400" dirty="0" smtClean="0"/>
              <a:t>The </a:t>
            </a:r>
            <a:r>
              <a:rPr lang="en-US" sz="2400" dirty="0" smtClean="0">
                <a:solidFill>
                  <a:schemeClr val="accent5">
                    <a:lumMod val="50000"/>
                  </a:schemeClr>
                </a:solidFill>
              </a:rPr>
              <a:t>contents</a:t>
            </a:r>
            <a:r>
              <a:rPr lang="en-US" sz="2400" dirty="0" smtClean="0"/>
              <a:t> of the </a:t>
            </a:r>
            <a:r>
              <a:rPr lang="en-US" sz="2400" dirty="0" err="1" smtClean="0"/>
              <a:t>SimpleXMLElement</a:t>
            </a:r>
            <a:r>
              <a:rPr lang="en-US" sz="2400" dirty="0" smtClean="0"/>
              <a:t> object and character count can be displayed using the standard PHP </a:t>
            </a:r>
            <a:r>
              <a:rPr lang="en-US" sz="2400" b="1" dirty="0" err="1" smtClean="0">
                <a:solidFill>
                  <a:schemeClr val="accent5">
                    <a:lumMod val="50000"/>
                  </a:schemeClr>
                </a:solidFill>
              </a:rPr>
              <a:t>var_dump</a:t>
            </a:r>
            <a:r>
              <a:rPr lang="en-US" sz="2400" b="1" dirty="0" smtClean="0">
                <a:solidFill>
                  <a:schemeClr val="accent5">
                    <a:lumMod val="50000"/>
                  </a:schemeClr>
                </a:solidFill>
              </a:rPr>
              <a:t>() </a:t>
            </a:r>
            <a:r>
              <a:rPr lang="en-US" sz="2400" dirty="0" smtClean="0"/>
              <a:t>method.  </a:t>
            </a:r>
          </a:p>
          <a:p>
            <a:pPr lvl="1" algn="just"/>
            <a:r>
              <a:rPr lang="en-US" dirty="0" smtClean="0"/>
              <a:t>E.g.: </a:t>
            </a:r>
            <a:r>
              <a:rPr lang="en-US" b="1" u="sng" dirty="0" smtClean="0"/>
              <a:t>xml.php.</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0"/>
            <a:ext cx="8686800" cy="4876800"/>
          </a:xfrm>
        </p:spPr>
        <p:txBody>
          <a:bodyPr>
            <a:normAutofit/>
          </a:bodyPr>
          <a:lstStyle/>
          <a:p>
            <a:pPr algn="just"/>
            <a:r>
              <a:rPr lang="en-US" b="1" dirty="0" err="1" smtClean="0">
                <a:solidFill>
                  <a:srgbClr val="7030A0"/>
                </a:solidFill>
              </a:rPr>
              <a:t>simplexml_import_dom</a:t>
            </a:r>
            <a:r>
              <a:rPr lang="en-US" b="1" dirty="0" smtClean="0">
                <a:solidFill>
                  <a:srgbClr val="7030A0"/>
                </a:solidFill>
              </a:rPr>
              <a:t>(object)</a:t>
            </a:r>
            <a:r>
              <a:rPr lang="en-US" b="1" dirty="0" smtClean="0"/>
              <a:t> </a:t>
            </a:r>
          </a:p>
          <a:p>
            <a:pPr lvl="1" algn="just"/>
            <a:r>
              <a:rPr lang="en-US" dirty="0" smtClean="0">
                <a:solidFill>
                  <a:schemeClr val="tx1"/>
                </a:solidFill>
              </a:rPr>
              <a:t>If script contains an XML document as a DOM object, this method will load the properties of that object into a </a:t>
            </a:r>
            <a:r>
              <a:rPr lang="en-US" dirty="0" err="1" smtClean="0">
                <a:solidFill>
                  <a:schemeClr val="tx1"/>
                </a:solidFill>
              </a:rPr>
              <a:t>SimpleXMLElement</a:t>
            </a:r>
            <a:r>
              <a:rPr lang="en-US" dirty="0" smtClean="0">
                <a:solidFill>
                  <a:schemeClr val="tx1"/>
                </a:solidFill>
              </a:rPr>
              <a:t> object. </a:t>
            </a:r>
          </a:p>
          <a:p>
            <a:pPr algn="just"/>
            <a:r>
              <a:rPr lang="en-US" b="1" dirty="0" err="1" smtClean="0">
                <a:solidFill>
                  <a:srgbClr val="7030A0"/>
                </a:solidFill>
              </a:rPr>
              <a:t>simplexml_load_file</a:t>
            </a:r>
            <a:r>
              <a:rPr lang="en-US" b="1" dirty="0" smtClean="0">
                <a:solidFill>
                  <a:srgbClr val="7030A0"/>
                </a:solidFill>
              </a:rPr>
              <a:t>(URI) </a:t>
            </a:r>
          </a:p>
          <a:p>
            <a:pPr lvl="1" algn="just"/>
            <a:r>
              <a:rPr lang="en-US" dirty="0" smtClean="0">
                <a:solidFill>
                  <a:schemeClr val="tx1"/>
                </a:solidFill>
              </a:rPr>
              <a:t>Sometimes you will want to load a file which contains the XML at runtime. </a:t>
            </a:r>
          </a:p>
          <a:p>
            <a:pPr lvl="1" algn="just"/>
            <a:r>
              <a:rPr lang="en-US" dirty="0" smtClean="0">
                <a:solidFill>
                  <a:schemeClr val="tx1"/>
                </a:solidFill>
              </a:rPr>
              <a:t>The file may be available on the local file system or remotely via a URL. </a:t>
            </a:r>
          </a:p>
          <a:p>
            <a:pPr lvl="1" algn="just"/>
            <a:r>
              <a:rPr lang="en-US" dirty="0" smtClean="0">
                <a:solidFill>
                  <a:schemeClr val="tx1"/>
                </a:solidFill>
              </a:rPr>
              <a:t>This method encapsulates all of the  functionality which is needed to find and import the file and to create the </a:t>
            </a:r>
            <a:r>
              <a:rPr lang="en-US" dirty="0" err="1" smtClean="0">
                <a:solidFill>
                  <a:schemeClr val="accent6">
                    <a:lumMod val="50000"/>
                  </a:schemeClr>
                </a:solidFill>
              </a:rPr>
              <a:t>SimpleXMLElement</a:t>
            </a:r>
            <a:r>
              <a:rPr lang="en-US" dirty="0" smtClean="0">
                <a:solidFill>
                  <a:schemeClr val="accent6">
                    <a:lumMod val="50000"/>
                  </a:schemeClr>
                </a:solidFill>
              </a:rPr>
              <a:t> object</a:t>
            </a:r>
            <a:r>
              <a:rPr lang="en-US" dirty="0" smtClean="0"/>
              <a:t>.</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371600"/>
            <a:ext cx="8305800" cy="5181600"/>
          </a:xfrm>
        </p:spPr>
        <p:txBody>
          <a:bodyPr>
            <a:normAutofit/>
          </a:bodyPr>
          <a:lstStyle/>
          <a:p>
            <a:pPr algn="just"/>
            <a:r>
              <a:rPr lang="en-US" sz="2400" b="1" dirty="0" err="1" smtClean="0">
                <a:solidFill>
                  <a:srgbClr val="7030A0"/>
                </a:solidFill>
              </a:rPr>
              <a:t>SimpleXMLElement</a:t>
            </a:r>
            <a:r>
              <a:rPr lang="en-US" sz="2400" b="1" dirty="0" smtClean="0">
                <a:solidFill>
                  <a:srgbClr val="7030A0"/>
                </a:solidFill>
              </a:rPr>
              <a:t>-&gt;attributes(): </a:t>
            </a:r>
            <a:r>
              <a:rPr lang="en-US" sz="2400" dirty="0" smtClean="0"/>
              <a:t>returns the attributes, if any, of the object. These can be iterated across using a </a:t>
            </a:r>
            <a:r>
              <a:rPr lang="en-US" sz="2400" dirty="0" err="1" smtClean="0"/>
              <a:t>foreach</a:t>
            </a:r>
            <a:r>
              <a:rPr lang="en-US" sz="2400" dirty="0" smtClean="0"/>
              <a:t> loop.</a:t>
            </a:r>
          </a:p>
          <a:p>
            <a:pPr algn="just"/>
            <a:r>
              <a:rPr lang="en-US" sz="2400" b="1" dirty="0" err="1" smtClean="0">
                <a:solidFill>
                  <a:srgbClr val="7030A0"/>
                </a:solidFill>
              </a:rPr>
              <a:t>SimpleXMLElement</a:t>
            </a:r>
            <a:r>
              <a:rPr lang="en-US" sz="2400" b="1" dirty="0" smtClean="0">
                <a:solidFill>
                  <a:srgbClr val="7030A0"/>
                </a:solidFill>
              </a:rPr>
              <a:t>-&gt;children(): </a:t>
            </a:r>
            <a:r>
              <a:rPr lang="en-US" sz="2400" dirty="0" smtClean="0"/>
              <a:t>returns the children, if any, of the object so that they can be iterated across .</a:t>
            </a:r>
          </a:p>
          <a:p>
            <a:pPr algn="just"/>
            <a:r>
              <a:rPr lang="en-US" sz="2400" b="1" dirty="0" err="1" smtClean="0">
                <a:solidFill>
                  <a:srgbClr val="7030A0"/>
                </a:solidFill>
              </a:rPr>
              <a:t>SimpleXMLElement</a:t>
            </a:r>
            <a:r>
              <a:rPr lang="en-US" sz="2400" b="1" dirty="0" smtClean="0">
                <a:solidFill>
                  <a:srgbClr val="7030A0"/>
                </a:solidFill>
              </a:rPr>
              <a:t>-&gt;</a:t>
            </a:r>
            <a:r>
              <a:rPr lang="en-US" sz="2400" b="1" dirty="0" err="1" smtClean="0">
                <a:solidFill>
                  <a:srgbClr val="7030A0"/>
                </a:solidFill>
              </a:rPr>
              <a:t>xpath</a:t>
            </a:r>
            <a:r>
              <a:rPr lang="en-US" sz="2400" b="1" dirty="0" smtClean="0">
                <a:solidFill>
                  <a:srgbClr val="7030A0"/>
                </a:solidFill>
              </a:rPr>
              <a:t>(expression):</a:t>
            </a:r>
            <a:endParaRPr lang="en-US" sz="2400" dirty="0" smtClean="0"/>
          </a:p>
          <a:p>
            <a:pPr lvl="1" algn="just"/>
            <a:r>
              <a:rPr lang="en-US" sz="2400" dirty="0" smtClean="0">
                <a:solidFill>
                  <a:schemeClr val="tx1">
                    <a:lumMod val="65000"/>
                    <a:lumOff val="35000"/>
                  </a:schemeClr>
                </a:solidFill>
              </a:rPr>
              <a:t>This method accepts an </a:t>
            </a:r>
            <a:r>
              <a:rPr lang="en-US" sz="2400" dirty="0" err="1" smtClean="0">
                <a:solidFill>
                  <a:schemeClr val="tx1">
                    <a:lumMod val="65000"/>
                    <a:lumOff val="35000"/>
                  </a:schemeClr>
                </a:solidFill>
              </a:rPr>
              <a:t>XPath</a:t>
            </a:r>
            <a:r>
              <a:rPr lang="en-US" sz="2400" dirty="0" smtClean="0">
                <a:solidFill>
                  <a:schemeClr val="tx1">
                    <a:lumMod val="65000"/>
                    <a:lumOff val="35000"/>
                  </a:schemeClr>
                </a:solidFill>
              </a:rPr>
              <a:t> expression as its parameter.</a:t>
            </a:r>
          </a:p>
          <a:p>
            <a:pPr lvl="1" algn="just"/>
            <a:r>
              <a:rPr lang="en-US" sz="2400" dirty="0" smtClean="0">
                <a:solidFill>
                  <a:schemeClr val="tx1">
                    <a:lumMod val="65000"/>
                    <a:lumOff val="35000"/>
                  </a:schemeClr>
                </a:solidFill>
              </a:rPr>
              <a:t>The element is evaluated against the expression. </a:t>
            </a:r>
          </a:p>
          <a:p>
            <a:pPr lvl="1" algn="just"/>
            <a:r>
              <a:rPr lang="en-US" sz="2400" dirty="0" smtClean="0">
                <a:solidFill>
                  <a:schemeClr val="tx1">
                    <a:lumMod val="65000"/>
                    <a:lumOff val="35000"/>
                  </a:schemeClr>
                </a:solidFill>
              </a:rPr>
              <a:t>The result is returned as an array of</a:t>
            </a:r>
            <a:r>
              <a:rPr lang="en-US" sz="2400" dirty="0" smtClean="0"/>
              <a:t> </a:t>
            </a:r>
            <a:r>
              <a:rPr lang="en-US" sz="2400" dirty="0" err="1" smtClean="0">
                <a:solidFill>
                  <a:srgbClr val="C00000"/>
                </a:solidFill>
              </a:rPr>
              <a:t>SimpleXMLElement</a:t>
            </a:r>
            <a:r>
              <a:rPr lang="en-US" sz="2400" dirty="0" smtClean="0"/>
              <a:t> objects.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Processing RSS Feeds</a:t>
            </a:r>
            <a:endParaRPr lang="en-US" dirty="0"/>
          </a:p>
        </p:txBody>
      </p:sp>
      <p:sp>
        <p:nvSpPr>
          <p:cNvPr id="3" name="Content Placeholder 2"/>
          <p:cNvSpPr>
            <a:spLocks noGrp="1"/>
          </p:cNvSpPr>
          <p:nvPr>
            <p:ph sz="quarter" idx="1"/>
          </p:nvPr>
        </p:nvSpPr>
        <p:spPr>
          <a:xfrm>
            <a:off x="301752" y="1527048"/>
            <a:ext cx="8503920" cy="5026152"/>
          </a:xfrm>
        </p:spPr>
        <p:txBody>
          <a:bodyPr>
            <a:normAutofit/>
          </a:bodyPr>
          <a:lstStyle/>
          <a:p>
            <a:pPr algn="just"/>
            <a:r>
              <a:rPr lang="en-US" sz="2400" dirty="0" smtClean="0"/>
              <a:t>Many Websites have very dynamic content.</a:t>
            </a:r>
          </a:p>
          <a:p>
            <a:pPr lvl="1" algn="just"/>
            <a:r>
              <a:rPr lang="en-US" sz="2400" dirty="0" smtClean="0">
                <a:solidFill>
                  <a:srgbClr val="002060"/>
                </a:solidFill>
              </a:rPr>
              <a:t>Some areas of the Yahoo Cricket </a:t>
            </a:r>
            <a:r>
              <a:rPr lang="en-US" sz="2400" dirty="0" smtClean="0">
                <a:solidFill>
                  <a:schemeClr val="accent2">
                    <a:lumMod val="75000"/>
                  </a:schemeClr>
                </a:solidFill>
              </a:rPr>
              <a:t>(https://cricket.yahoo.com/) </a:t>
            </a:r>
            <a:r>
              <a:rPr lang="en-US" sz="2400" dirty="0" smtClean="0">
                <a:solidFill>
                  <a:srgbClr val="002060"/>
                </a:solidFill>
              </a:rPr>
              <a:t>, are updated almost every minute of every day. </a:t>
            </a:r>
          </a:p>
          <a:p>
            <a:pPr algn="just"/>
            <a:r>
              <a:rPr lang="en-US" sz="2400" dirty="0" smtClean="0"/>
              <a:t>Users of such highly dynamic sites typically want to know when content is updated and what the new content will be. </a:t>
            </a:r>
          </a:p>
          <a:p>
            <a:pPr algn="just"/>
            <a:endParaRPr lang="en-US" sz="2400" dirty="0" smtClean="0"/>
          </a:p>
          <a:p>
            <a:pPr algn="just"/>
            <a:r>
              <a:rPr lang="en-US" sz="2400" dirty="0" smtClean="0"/>
              <a:t>RSS is an XML file format which is used to describe and syndicate (group) the content of Websites, blogs and Podcasts. </a:t>
            </a:r>
          </a:p>
          <a:p>
            <a:pPr algn="just"/>
            <a:r>
              <a:rPr lang="en-US" sz="2400" dirty="0" smtClean="0"/>
              <a:t>The RSS format has undergone a number of revisions, many of which are incompatible with each other.</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0"/>
            <a:ext cx="8534400" cy="5029200"/>
          </a:xfrm>
        </p:spPr>
        <p:txBody>
          <a:bodyPr>
            <a:normAutofit fontScale="92500" lnSpcReduction="10000"/>
          </a:bodyPr>
          <a:lstStyle/>
          <a:p>
            <a:pPr algn="just"/>
            <a:r>
              <a:rPr lang="en-US" dirty="0" smtClean="0"/>
              <a:t>The acronym stands for different things; depending upon which version is in use: </a:t>
            </a:r>
          </a:p>
          <a:p>
            <a:pPr lvl="1" algn="just"/>
            <a:r>
              <a:rPr lang="en-US" dirty="0" smtClean="0">
                <a:solidFill>
                  <a:schemeClr val="accent6">
                    <a:lumMod val="50000"/>
                  </a:schemeClr>
                </a:solidFill>
              </a:rPr>
              <a:t>Rich Site Summary covers RSS 0.91 </a:t>
            </a:r>
          </a:p>
          <a:p>
            <a:pPr lvl="1" algn="just"/>
            <a:r>
              <a:rPr lang="en-US" dirty="0" smtClean="0">
                <a:solidFill>
                  <a:schemeClr val="accent6">
                    <a:lumMod val="50000"/>
                  </a:schemeClr>
                </a:solidFill>
              </a:rPr>
              <a:t>RDF Site Summary is used for RSS 0.9 and 1.0 </a:t>
            </a:r>
          </a:p>
          <a:p>
            <a:pPr lvl="1" algn="just"/>
            <a:r>
              <a:rPr lang="en-US" dirty="0" smtClean="0">
                <a:solidFill>
                  <a:schemeClr val="accent6">
                    <a:lumMod val="50000"/>
                  </a:schemeClr>
                </a:solidFill>
              </a:rPr>
              <a:t>Really Simple Syndication is RSS 2.0. </a:t>
            </a:r>
          </a:p>
          <a:p>
            <a:pPr algn="just"/>
            <a:r>
              <a:rPr lang="en-US" dirty="0" smtClean="0"/>
              <a:t>RSS is widely used. Sites provide RSS feeds listing their updates and content. People who are interested in the site, use a piece of software called an </a:t>
            </a:r>
            <a:r>
              <a:rPr lang="en-US" dirty="0" smtClean="0">
                <a:solidFill>
                  <a:srgbClr val="C00000"/>
                </a:solidFill>
              </a:rPr>
              <a:t>aggregator</a:t>
            </a:r>
            <a:r>
              <a:rPr lang="en-US" dirty="0" smtClean="0"/>
              <a:t> to gather the headline.</a:t>
            </a:r>
          </a:p>
          <a:p>
            <a:pPr algn="just"/>
            <a:r>
              <a:rPr lang="en-US" dirty="0" smtClean="0"/>
              <a:t>Most people will set their aggregator to access the RSS feeds from a number of day. Aggregators are built to understand all of the different formats which they and to hide those differences from the user.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371600"/>
            <a:ext cx="8229600" cy="5486400"/>
          </a:xfrm>
        </p:spPr>
        <p:txBody>
          <a:bodyPr>
            <a:normAutofit/>
          </a:bodyPr>
          <a:lstStyle/>
          <a:p>
            <a:pPr algn="just"/>
            <a:r>
              <a:rPr lang="en-US" sz="2400" dirty="0" smtClean="0"/>
              <a:t>The content of the document is inside as RSS element.</a:t>
            </a:r>
          </a:p>
          <a:p>
            <a:pPr algn="just"/>
            <a:r>
              <a:rPr lang="en-US" sz="2400" dirty="0" smtClean="0"/>
              <a:t>The object which is created when the document is parsed will represent this top-element .</a:t>
            </a:r>
          </a:p>
          <a:p>
            <a:pPr algn="just"/>
            <a:r>
              <a:rPr lang="en-US" sz="2400" dirty="0" smtClean="0"/>
              <a:t>The content of the XML document becomes the properties of the </a:t>
            </a:r>
            <a:r>
              <a:rPr lang="en-US" sz="2400" dirty="0" err="1" smtClean="0"/>
              <a:t>simpleXMLElement</a:t>
            </a:r>
            <a:r>
              <a:rPr lang="en-US" sz="2400" dirty="0" smtClean="0"/>
              <a:t> object.</a:t>
            </a:r>
          </a:p>
          <a:p>
            <a:pPr algn="just"/>
            <a:r>
              <a:rPr lang="en-US" sz="2400" dirty="0" smtClean="0"/>
              <a:t>This means that the object will have properties called title, language, </a:t>
            </a:r>
            <a:r>
              <a:rPr lang="en-US" sz="2400" dirty="0" err="1" smtClean="0"/>
              <a:t>ttl</a:t>
            </a:r>
            <a:r>
              <a:rPr lang="en-US" sz="2400" dirty="0" smtClean="0"/>
              <a:t>, etc.</a:t>
            </a:r>
          </a:p>
          <a:p>
            <a:pPr algn="just"/>
            <a:r>
              <a:rPr lang="en-US" sz="2400" dirty="0" smtClean="0"/>
              <a:t>The PHP code is shown below. This script takes the URL of an RSS file as the value of its parameter, </a:t>
            </a:r>
            <a:r>
              <a:rPr lang="en-US" sz="2400" dirty="0" err="1" smtClean="0"/>
              <a:t>url</a:t>
            </a:r>
            <a:r>
              <a:rPr lang="en-US" sz="2400" dirty="0" smtClean="0"/>
              <a:t>. For example: </a:t>
            </a:r>
            <a:r>
              <a:rPr lang="en-US" sz="2400" b="1" u="sng" dirty="0" smtClean="0"/>
              <a:t>makeIndex.php</a:t>
            </a:r>
          </a:p>
          <a:p>
            <a:pPr algn="just"/>
            <a:endParaRPr lang="en-US" sz="2400" dirty="0" smtClean="0"/>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301752" y="536448"/>
            <a:ext cx="8534400" cy="454152"/>
          </a:xfrm>
        </p:spPr>
        <p:txBody>
          <a:bodyPr>
            <a:normAutofit fontScale="90000"/>
          </a:bodyPr>
          <a:lstStyle/>
          <a:p>
            <a:pPr eaLnBrk="1" fontAlgn="auto" hangingPunct="1">
              <a:spcAft>
                <a:spcPts val="0"/>
              </a:spcAft>
              <a:defRPr/>
            </a:pPr>
            <a:r>
              <a:rPr lang="en-US" sz="3200" dirty="0" smtClean="0">
                <a:solidFill>
                  <a:schemeClr val="accent6">
                    <a:lumMod val="50000"/>
                  </a:schemeClr>
                </a:solidFill>
              </a:rPr>
              <a:t>Cookies </a:t>
            </a:r>
            <a:r>
              <a:rPr lang="en-US" sz="3200" dirty="0">
                <a:solidFill>
                  <a:schemeClr val="accent6">
                    <a:lumMod val="50000"/>
                  </a:schemeClr>
                </a:solidFill>
              </a:rPr>
              <a:t>and Security</a:t>
            </a:r>
          </a:p>
        </p:txBody>
      </p:sp>
      <p:sp>
        <p:nvSpPr>
          <p:cNvPr id="192515" name="Rectangle 3"/>
          <p:cNvSpPr>
            <a:spLocks noGrp="1" noChangeArrowheads="1"/>
          </p:cNvSpPr>
          <p:nvPr>
            <p:ph idx="1"/>
          </p:nvPr>
        </p:nvSpPr>
        <p:spPr>
          <a:xfrm>
            <a:off x="457200" y="1481138"/>
            <a:ext cx="8229600" cy="5072062"/>
          </a:xfrm>
        </p:spPr>
        <p:txBody>
          <a:bodyPr>
            <a:normAutofit/>
          </a:bodyPr>
          <a:lstStyle/>
          <a:p>
            <a:pPr algn="just" eaLnBrk="1" hangingPunct="1"/>
            <a:r>
              <a:rPr lang="en-US" sz="2400" dirty="0" smtClean="0"/>
              <a:t>This, however, makes some applications difficult</a:t>
            </a:r>
          </a:p>
          <a:p>
            <a:pPr lvl="1" algn="just" eaLnBrk="1" hangingPunct="1"/>
            <a:r>
              <a:rPr lang="en-US" sz="2400" dirty="0" smtClean="0"/>
              <a:t>A shopping cart is an object that must be maintained across numerous requests and responses</a:t>
            </a:r>
          </a:p>
          <a:p>
            <a:pPr algn="just" eaLnBrk="1" hangingPunct="1"/>
            <a:r>
              <a:rPr lang="en-US" sz="2400" dirty="0" smtClean="0"/>
              <a:t>Cookies are only returned to the server that created them</a:t>
            </a:r>
          </a:p>
          <a:p>
            <a:pPr algn="just" eaLnBrk="1" hangingPunct="1"/>
            <a:r>
              <a:rPr lang="en-US" sz="2400" dirty="0" smtClean="0"/>
              <a:t>Browsers generally allow users to limit how cookies are used</a:t>
            </a:r>
          </a:p>
          <a:p>
            <a:pPr lvl="1" algn="just" eaLnBrk="1" hangingPunct="1"/>
            <a:r>
              <a:rPr lang="en-US" sz="2400" dirty="0" smtClean="0"/>
              <a:t>Browsers usually allow users to remove all cookies currently stored by the browser</a:t>
            </a:r>
          </a:p>
          <a:p>
            <a:pPr algn="just" eaLnBrk="1" hangingPunct="1"/>
            <a:r>
              <a:rPr lang="en-US" sz="2400" dirty="0" smtClean="0"/>
              <a:t>Systems that depend on cookies will fail if the browser refuses to store them</a:t>
            </a:r>
          </a:p>
        </p:txBody>
      </p:sp>
      <p:sp>
        <p:nvSpPr>
          <p:cNvPr id="7680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7F8B6621-4D1D-4C72-B23B-99FEBDB7E9A5}" type="slidenum">
              <a:rPr lang="en-US"/>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blinds(horizontal)">
                                      <p:cBhvr>
                                        <p:cTn id="7" dur="500"/>
                                        <p:tgtEl>
                                          <p:spTgt spid="1925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2515">
                                            <p:txEl>
                                              <p:pRg st="1" end="1"/>
                                            </p:txEl>
                                          </p:spTgt>
                                        </p:tgtEl>
                                        <p:attrNameLst>
                                          <p:attrName>style.visibility</p:attrName>
                                        </p:attrNameLst>
                                      </p:cBhvr>
                                      <p:to>
                                        <p:strVal val="visible"/>
                                      </p:to>
                                    </p:set>
                                    <p:animEffect transition="in" filter="blinds(horizontal)">
                                      <p:cBhvr>
                                        <p:cTn id="10" dur="500"/>
                                        <p:tgtEl>
                                          <p:spTgt spid="1925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animEffect transition="in" filter="blinds(horizontal)">
                                      <p:cBhvr>
                                        <p:cTn id="15" dur="500"/>
                                        <p:tgtEl>
                                          <p:spTgt spid="1925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92515">
                                            <p:txEl>
                                              <p:pRg st="3" end="3"/>
                                            </p:txEl>
                                          </p:spTgt>
                                        </p:tgtEl>
                                        <p:attrNameLst>
                                          <p:attrName>style.visibility</p:attrName>
                                        </p:attrNameLst>
                                      </p:cBhvr>
                                      <p:to>
                                        <p:strVal val="visible"/>
                                      </p:to>
                                    </p:set>
                                    <p:animEffect transition="in" filter="blinds(horizontal)">
                                      <p:cBhvr>
                                        <p:cTn id="20" dur="500"/>
                                        <p:tgtEl>
                                          <p:spTgt spid="1925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92515">
                                            <p:txEl>
                                              <p:pRg st="4" end="4"/>
                                            </p:txEl>
                                          </p:spTgt>
                                        </p:tgtEl>
                                        <p:attrNameLst>
                                          <p:attrName>style.visibility</p:attrName>
                                        </p:attrNameLst>
                                      </p:cBhvr>
                                      <p:to>
                                        <p:strVal val="visible"/>
                                      </p:to>
                                    </p:set>
                                    <p:animEffect transition="in" filter="blinds(horizontal)">
                                      <p:cBhvr>
                                        <p:cTn id="25" dur="500"/>
                                        <p:tgtEl>
                                          <p:spTgt spid="19251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92515">
                                            <p:txEl>
                                              <p:pRg st="5" end="5"/>
                                            </p:txEl>
                                          </p:spTgt>
                                        </p:tgtEl>
                                        <p:attrNameLst>
                                          <p:attrName>style.visibility</p:attrName>
                                        </p:attrNameLst>
                                      </p:cBhvr>
                                      <p:to>
                                        <p:strVal val="visible"/>
                                      </p:to>
                                    </p:set>
                                    <p:animEffect transition="in" filter="blinds(horizontal)">
                                      <p:cBhvr>
                                        <p:cTn id="30" dur="500"/>
                                        <p:tgtEl>
                                          <p:spTgt spid="192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a:t>A cookie is a </a:t>
            </a:r>
            <a:r>
              <a:rPr lang="en-US" b="1" dirty="0"/>
              <a:t>text string </a:t>
            </a:r>
            <a:r>
              <a:rPr lang="en-US" dirty="0"/>
              <a:t>which is stored in your visitor's PC by </a:t>
            </a:r>
            <a:r>
              <a:rPr lang="en-US" i="1" dirty="0"/>
              <a:t>your </a:t>
            </a:r>
            <a:r>
              <a:rPr lang="en-US" dirty="0"/>
              <a:t>script. </a:t>
            </a:r>
            <a:endParaRPr lang="en-US" dirty="0" smtClean="0"/>
          </a:p>
          <a:p>
            <a:pPr algn="just"/>
            <a:r>
              <a:rPr lang="en-US" dirty="0" smtClean="0"/>
              <a:t>Cookies </a:t>
            </a:r>
            <a:r>
              <a:rPr lang="en-US" dirty="0"/>
              <a:t>are both useful and controversial</a:t>
            </a:r>
            <a:r>
              <a:rPr lang="en-US" dirty="0" smtClean="0"/>
              <a:t>.</a:t>
            </a:r>
          </a:p>
          <a:p>
            <a:pPr algn="just"/>
            <a:r>
              <a:rPr lang="en-US" dirty="0" smtClean="0"/>
              <a:t>If </a:t>
            </a:r>
            <a:r>
              <a:rPr lang="en-US" dirty="0"/>
              <a:t>you are running a large site or doing </a:t>
            </a:r>
            <a:r>
              <a:rPr lang="en-US" dirty="0" smtClean="0"/>
              <a:t>e-commerce</a:t>
            </a:r>
            <a:r>
              <a:rPr lang="en-US" dirty="0"/>
              <a:t>, then cookies are an excellent way of tracking users· and can be a help in </a:t>
            </a:r>
            <a:r>
              <a:rPr lang="en-US" dirty="0" smtClean="0"/>
              <a:t>managing </a:t>
            </a:r>
            <a:r>
              <a:rPr lang="en-US" dirty="0"/>
              <a:t>t</a:t>
            </a:r>
            <a:r>
              <a:rPr lang="en-US" dirty="0" smtClean="0"/>
              <a:t>ransactions.</a:t>
            </a:r>
          </a:p>
          <a:p>
            <a:pPr algn="just"/>
            <a:r>
              <a:rPr lang="en-US" dirty="0" smtClean="0"/>
              <a:t> </a:t>
            </a:r>
            <a:r>
              <a:rPr lang="en-US" dirty="0"/>
              <a:t>Many shopping Cart applications are based around cookies, using them to track the items </a:t>
            </a:r>
            <a:r>
              <a:rPr lang="en-US" dirty="0" smtClean="0"/>
              <a:t>the </a:t>
            </a:r>
            <a:r>
              <a:rPr lang="en-US" dirty="0"/>
              <a:t>shopper has ordered</a:t>
            </a:r>
            <a:r>
              <a:rPr lang="en-US" dirty="0" smtClean="0"/>
              <a:t>.</a:t>
            </a:r>
          </a:p>
          <a:p>
            <a:pPr lvl="1" algn="just"/>
            <a:r>
              <a:rPr lang="en-US" dirty="0" smtClean="0"/>
              <a:t>They are often used by advertisers, especially those selling banner advertising, to track users through sites.</a:t>
            </a:r>
          </a:p>
        </p:txBody>
      </p:sp>
    </p:spTree>
    <p:extLst>
      <p:ext uri="{BB962C8B-B14F-4D97-AF65-F5344CB8AC3E}">
        <p14:creationId xmlns:p14="http://schemas.microsoft.com/office/powerpoint/2010/main" val="266941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914400"/>
            <a:ext cx="8534400" cy="5715000"/>
          </a:xfrm>
        </p:spPr>
        <p:txBody>
          <a:bodyPr/>
          <a:lstStyle/>
          <a:p>
            <a:pPr algn="just"/>
            <a:endParaRPr lang="en-US" dirty="0" smtClean="0"/>
          </a:p>
          <a:p>
            <a:pPr lvl="1" algn="just">
              <a:buNone/>
            </a:pPr>
            <a:endParaRPr lang="en-US" dirty="0" smtClean="0"/>
          </a:p>
          <a:p>
            <a:pPr algn="just"/>
            <a:r>
              <a:rPr lang="en-US" dirty="0" smtClean="0"/>
              <a:t>The </a:t>
            </a:r>
            <a:r>
              <a:rPr lang="en-US" dirty="0"/>
              <a:t>important consideration for a developer is that </a:t>
            </a:r>
            <a:r>
              <a:rPr lang="en-US" dirty="0" smtClean="0"/>
              <a:t> cookie is used widely.</a:t>
            </a:r>
          </a:p>
          <a:p>
            <a:pPr algn="just"/>
            <a:r>
              <a:rPr lang="en-IN" b="1" dirty="0" smtClean="0"/>
              <a:t>What is a Cookie? </a:t>
            </a:r>
          </a:p>
          <a:p>
            <a:pPr algn="just"/>
            <a:r>
              <a:rPr lang="en-IN" dirty="0" smtClean="0"/>
              <a:t>A cookie is often used to identify a user. </a:t>
            </a:r>
          </a:p>
          <a:p>
            <a:pPr algn="just"/>
            <a:r>
              <a:rPr lang="en-IN" dirty="0" smtClean="0"/>
              <a:t>A cookie is a small file that the server embeds on the user's computer. </a:t>
            </a:r>
          </a:p>
          <a:p>
            <a:pPr algn="just"/>
            <a:r>
              <a:rPr lang="en-IN" dirty="0" smtClean="0"/>
              <a:t>Each time the same computer requests a page with a browser, it will send the cookie too. With PHP, you can both create and retrieve cookie values.</a:t>
            </a:r>
          </a:p>
          <a:p>
            <a:pPr lvl="1" algn="just"/>
            <a:endParaRPr lang="en-US" dirty="0"/>
          </a:p>
        </p:txBody>
      </p:sp>
    </p:spTree>
    <p:extLst>
      <p:ext uri="{BB962C8B-B14F-4D97-AF65-F5344CB8AC3E}">
        <p14:creationId xmlns:p14="http://schemas.microsoft.com/office/powerpoint/2010/main" val="98012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cookie in PHP</a:t>
            </a:r>
            <a:endParaRPr lang="en-US" dirty="0"/>
          </a:p>
        </p:txBody>
      </p:sp>
      <p:sp>
        <p:nvSpPr>
          <p:cNvPr id="3" name="Content Placeholder 2"/>
          <p:cNvSpPr>
            <a:spLocks noGrp="1"/>
          </p:cNvSpPr>
          <p:nvPr>
            <p:ph sz="quarter" idx="1"/>
          </p:nvPr>
        </p:nvSpPr>
        <p:spPr>
          <a:xfrm>
            <a:off x="301752" y="1527048"/>
            <a:ext cx="8503920" cy="4873752"/>
          </a:xfrm>
        </p:spPr>
        <p:txBody>
          <a:bodyPr>
            <a:normAutofit fontScale="92500"/>
          </a:bodyPr>
          <a:lstStyle/>
          <a:p>
            <a:pPr algn="just"/>
            <a:r>
              <a:rPr lang="en-US" dirty="0"/>
              <a:t>Simply place a call to the </a:t>
            </a:r>
            <a:r>
              <a:rPr lang="en-US" b="1" dirty="0" err="1" smtClean="0">
                <a:solidFill>
                  <a:srgbClr val="002060"/>
                </a:solidFill>
              </a:rPr>
              <a:t>setcookie</a:t>
            </a:r>
            <a:r>
              <a:rPr lang="en-US" b="1" dirty="0" smtClean="0">
                <a:solidFill>
                  <a:srgbClr val="002060"/>
                </a:solidFill>
              </a:rPr>
              <a:t>() </a:t>
            </a:r>
            <a:r>
              <a:rPr lang="en-US" dirty="0"/>
              <a:t>function before </a:t>
            </a:r>
            <a:r>
              <a:rPr lang="en-US" dirty="0" smtClean="0"/>
              <a:t>the </a:t>
            </a:r>
            <a:r>
              <a:rPr lang="en-US" dirty="0"/>
              <a:t>HTML tag at the top </a:t>
            </a:r>
            <a:r>
              <a:rPr lang="en-US" dirty="0" smtClean="0"/>
              <a:t>of page.</a:t>
            </a:r>
          </a:p>
          <a:p>
            <a:pPr lvl="2" algn="just"/>
            <a:r>
              <a:rPr lang="en-US" sz="2400" b="1" dirty="0" err="1" smtClean="0">
                <a:solidFill>
                  <a:schemeClr val="accent6">
                    <a:lumMod val="50000"/>
                  </a:schemeClr>
                </a:solidFill>
              </a:rPr>
              <a:t>setcookie</a:t>
            </a:r>
            <a:r>
              <a:rPr lang="en-US" sz="2400" b="1" dirty="0" smtClean="0">
                <a:solidFill>
                  <a:schemeClr val="accent6">
                    <a:lumMod val="50000"/>
                  </a:schemeClr>
                </a:solidFill>
              </a:rPr>
              <a:t>(name</a:t>
            </a:r>
            <a:r>
              <a:rPr lang="en-US" sz="2400" b="1" dirty="0">
                <a:solidFill>
                  <a:schemeClr val="accent6">
                    <a:lumMod val="50000"/>
                  </a:schemeClr>
                </a:solidFill>
              </a:rPr>
              <a:t>[, value[, expiry]]) </a:t>
            </a:r>
            <a:endParaRPr lang="en-US" sz="2400" b="1" dirty="0" smtClean="0">
              <a:solidFill>
                <a:schemeClr val="accent6">
                  <a:lumMod val="50000"/>
                </a:schemeClr>
              </a:solidFill>
            </a:endParaRPr>
          </a:p>
          <a:p>
            <a:pPr lvl="1"/>
            <a:r>
              <a:rPr lang="en-US" sz="2400" i="1" dirty="0" smtClean="0"/>
              <a:t>The first parameter is the cookie’s name</a:t>
            </a:r>
          </a:p>
          <a:p>
            <a:pPr lvl="1"/>
            <a:r>
              <a:rPr lang="en-US" sz="2400" i="1" dirty="0" smtClean="0"/>
              <a:t>The second, optional, parameter gives the cookie’s value</a:t>
            </a:r>
          </a:p>
          <a:p>
            <a:pPr lvl="1"/>
            <a:r>
              <a:rPr lang="en-US" sz="2400" i="1" dirty="0" smtClean="0"/>
              <a:t>The third, optional, parameter gives the expiration</a:t>
            </a:r>
          </a:p>
          <a:p>
            <a:r>
              <a:rPr lang="en-US" sz="2400" b="1" i="1" dirty="0" err="1" smtClean="0">
                <a:latin typeface="Courier New" pitchFamily="49" charset="0"/>
              </a:rPr>
              <a:t>setcookie</a:t>
            </a:r>
            <a:r>
              <a:rPr lang="en-US" sz="2400" i="1" dirty="0" smtClean="0">
                <a:latin typeface="Courier New" pitchFamily="49" charset="0"/>
              </a:rPr>
              <a:t>(</a:t>
            </a:r>
            <a:r>
              <a:rPr lang="en-US" sz="2400" i="1" dirty="0" err="1" smtClean="0"/>
              <a:t>cookie_name</a:t>
            </a:r>
            <a:r>
              <a:rPr lang="en-US" sz="2400" i="1" dirty="0" smtClean="0"/>
              <a:t>, </a:t>
            </a:r>
            <a:r>
              <a:rPr lang="en-US" sz="2400" i="1" dirty="0" err="1" smtClean="0"/>
              <a:t>cookie_value</a:t>
            </a:r>
            <a:r>
              <a:rPr lang="en-US" sz="2400" i="1" dirty="0" smtClean="0"/>
              <a:t>, lifetime</a:t>
            </a:r>
            <a:r>
              <a:rPr lang="en-US" sz="2400" dirty="0" smtClean="0">
                <a:latin typeface="Courier New" pitchFamily="49" charset="0"/>
              </a:rPr>
              <a:t>)</a:t>
            </a:r>
          </a:p>
          <a:p>
            <a:pPr>
              <a:buNone/>
            </a:pPr>
            <a:r>
              <a:rPr lang="en-US" sz="2400" dirty="0" smtClean="0"/>
              <a:t>    e.g., </a:t>
            </a:r>
            <a:r>
              <a:rPr lang="en-US" sz="2400" b="1" dirty="0" err="1" smtClean="0">
                <a:latin typeface="Courier New" pitchFamily="49" charset="0"/>
              </a:rPr>
              <a:t>setcookie</a:t>
            </a:r>
            <a:r>
              <a:rPr lang="en-US" sz="2400" b="1" dirty="0" smtClean="0">
                <a:latin typeface="Courier New" pitchFamily="49" charset="0"/>
              </a:rPr>
              <a:t>(</a:t>
            </a:r>
            <a:r>
              <a:rPr lang="en-US" sz="2400" b="1" dirty="0" smtClean="0">
                <a:latin typeface="Courier New" pitchFamily="49" charset="0"/>
                <a:cs typeface="Courier New" pitchFamily="49" charset="0"/>
              </a:rPr>
              <a:t>"</a:t>
            </a:r>
            <a:r>
              <a:rPr lang="en-US" sz="2400" b="1" dirty="0" smtClean="0">
                <a:latin typeface="Courier New" pitchFamily="49" charset="0"/>
              </a:rPr>
              <a:t>voted</a:t>
            </a:r>
            <a:r>
              <a:rPr lang="en-US" sz="2400" b="1" dirty="0" smtClean="0">
                <a:latin typeface="Courier New" pitchFamily="49" charset="0"/>
                <a:cs typeface="Courier New" pitchFamily="49" charset="0"/>
              </a:rPr>
              <a:t>"</a:t>
            </a:r>
            <a:r>
              <a:rPr lang="en-US" sz="2400" b="1" dirty="0" smtClean="0">
                <a:latin typeface="Courier New" pitchFamily="49" charset="0"/>
              </a:rPr>
              <a:t>, </a:t>
            </a:r>
            <a:r>
              <a:rPr lang="en-US" sz="2400" b="1" dirty="0" smtClean="0">
                <a:latin typeface="Courier New" pitchFamily="49" charset="0"/>
                <a:cs typeface="Courier New" pitchFamily="49" charset="0"/>
              </a:rPr>
              <a:t>"</a:t>
            </a:r>
            <a:r>
              <a:rPr lang="en-US" sz="2400" b="1" dirty="0" smtClean="0">
                <a:latin typeface="Courier New" pitchFamily="49" charset="0"/>
              </a:rPr>
              <a:t>true</a:t>
            </a:r>
            <a:r>
              <a:rPr lang="en-US" sz="2400" b="1" dirty="0" smtClean="0">
                <a:latin typeface="Courier New" pitchFamily="49" charset="0"/>
                <a:cs typeface="Courier New" pitchFamily="49" charset="0"/>
              </a:rPr>
              <a:t>"</a:t>
            </a:r>
            <a:r>
              <a:rPr lang="en-US" sz="2400" b="1" dirty="0" smtClean="0">
                <a:latin typeface="Courier New" pitchFamily="49" charset="0"/>
              </a:rPr>
              <a:t>, time() + 86400);</a:t>
            </a:r>
          </a:p>
          <a:p>
            <a:r>
              <a:rPr lang="en-US" sz="2400" dirty="0" smtClean="0"/>
              <a:t>The cookie must be set before setting content type and before providing any other output</a:t>
            </a:r>
          </a:p>
          <a:p>
            <a:r>
              <a:rPr lang="en-US" sz="2400" dirty="0" smtClean="0"/>
              <a:t>The </a:t>
            </a:r>
            <a:r>
              <a:rPr lang="en-US" sz="2400" b="1" dirty="0" smtClean="0">
                <a:solidFill>
                  <a:srgbClr val="7030A0"/>
                </a:solidFill>
                <a:latin typeface="Courier New" pitchFamily="49" charset="0"/>
              </a:rPr>
              <a:t>$_COOKIES</a:t>
            </a:r>
            <a:r>
              <a:rPr lang="en-US" sz="2400" b="1" dirty="0" smtClean="0">
                <a:solidFill>
                  <a:srgbClr val="7030A0"/>
                </a:solidFill>
              </a:rPr>
              <a:t> </a:t>
            </a:r>
            <a:r>
              <a:rPr lang="en-US" sz="2400" dirty="0" smtClean="0"/>
              <a:t>array provides access to cookies in the HTTP request</a:t>
            </a:r>
            <a:endParaRPr lang="en-US" sz="3100" b="1" dirty="0" smtClean="0">
              <a:solidFill>
                <a:schemeClr val="accent6">
                  <a:lumMod val="50000"/>
                </a:schemeClr>
              </a:solidFill>
            </a:endParaRPr>
          </a:p>
          <a:p>
            <a:pPr algn="just"/>
            <a:endParaRPr lang="en-US" dirty="0" smtClean="0"/>
          </a:p>
          <a:p>
            <a:pPr algn="just"/>
            <a:endParaRPr lang="en-US" dirty="0"/>
          </a:p>
        </p:txBody>
      </p:sp>
    </p:spTree>
    <p:extLst>
      <p:ext uri="{BB962C8B-B14F-4D97-AF65-F5344CB8AC3E}">
        <p14:creationId xmlns:p14="http://schemas.microsoft.com/office/powerpoint/2010/main" val="336319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0"/>
            <a:ext cx="8534400" cy="6400800"/>
          </a:xfrm>
        </p:spPr>
        <p:txBody>
          <a:bodyPr>
            <a:normAutofit lnSpcReduction="10000"/>
          </a:bodyPr>
          <a:lstStyle/>
          <a:p>
            <a:pPr algn="just"/>
            <a:endParaRPr lang="en-US" sz="2500" dirty="0"/>
          </a:p>
          <a:p>
            <a:pPr algn="just"/>
            <a:endParaRPr lang="en-US" sz="2500" dirty="0" smtClean="0"/>
          </a:p>
          <a:p>
            <a:pPr algn="just"/>
            <a:endParaRPr lang="en-US" sz="2500" dirty="0" smtClean="0"/>
          </a:p>
          <a:p>
            <a:pPr algn="just"/>
            <a:r>
              <a:rPr lang="en-US" sz="2500" dirty="0" smtClean="0"/>
              <a:t>Cookies are designed to expire after a preset length of time. </a:t>
            </a:r>
          </a:p>
          <a:p>
            <a:pPr algn="just"/>
            <a:r>
              <a:rPr lang="en-US" sz="2500" dirty="0" smtClean="0"/>
              <a:t>The </a:t>
            </a:r>
            <a:r>
              <a:rPr lang="en-US" sz="2500" dirty="0"/>
              <a:t>time value should be created using either </a:t>
            </a:r>
            <a:r>
              <a:rPr lang="en-US" sz="2500" b="1" dirty="0" err="1" smtClean="0">
                <a:solidFill>
                  <a:srgbClr val="002060"/>
                </a:solidFill>
              </a:rPr>
              <a:t>mktime</a:t>
            </a:r>
            <a:r>
              <a:rPr lang="en-US" sz="2500" b="1" dirty="0" smtClean="0">
                <a:solidFill>
                  <a:srgbClr val="002060"/>
                </a:solidFill>
              </a:rPr>
              <a:t>()</a:t>
            </a:r>
            <a:r>
              <a:rPr lang="en-US" sz="2500" dirty="0" smtClean="0">
                <a:solidFill>
                  <a:srgbClr val="002060"/>
                </a:solidFill>
              </a:rPr>
              <a:t> </a:t>
            </a:r>
            <a:r>
              <a:rPr lang="en-US" sz="2500" dirty="0"/>
              <a:t>or the </a:t>
            </a:r>
            <a:r>
              <a:rPr lang="en-US" sz="2500" b="1" dirty="0" smtClean="0">
                <a:solidFill>
                  <a:srgbClr val="002060"/>
                </a:solidFill>
              </a:rPr>
              <a:t>time() </a:t>
            </a:r>
            <a:r>
              <a:rPr lang="en-US" sz="2500" dirty="0"/>
              <a:t>function so that it has a valid value</a:t>
            </a:r>
            <a:r>
              <a:rPr lang="en-US" sz="2500" dirty="0" smtClean="0"/>
              <a:t>.</a:t>
            </a:r>
          </a:p>
          <a:p>
            <a:pPr algn="just"/>
            <a:r>
              <a:rPr lang="en-US" sz="2500" dirty="0" smtClean="0"/>
              <a:t>If you </a:t>
            </a:r>
            <a:r>
              <a:rPr lang="en-US" sz="2500" dirty="0"/>
              <a:t>use </a:t>
            </a:r>
            <a:r>
              <a:rPr lang="en-US" sz="2500" dirty="0" smtClean="0"/>
              <a:t>an </a:t>
            </a:r>
            <a:r>
              <a:rPr lang="en-US" sz="2500" dirty="0"/>
              <a:t>empty string the cookie will be deleted. </a:t>
            </a:r>
            <a:endParaRPr lang="en-US" sz="2500" dirty="0" smtClean="0"/>
          </a:p>
          <a:p>
            <a:pPr algn="just"/>
            <a:endParaRPr lang="en-US" sz="2500" dirty="0" smtClean="0"/>
          </a:p>
          <a:p>
            <a:pPr algn="just"/>
            <a:r>
              <a:rPr lang="en-US" sz="2500" dirty="0" smtClean="0"/>
              <a:t>If </a:t>
            </a:r>
            <a:r>
              <a:rPr lang="en-US" sz="2500" dirty="0"/>
              <a:t>no time is supplied the cookie Will expire </a:t>
            </a:r>
            <a:r>
              <a:rPr lang="en-US" sz="2500" dirty="0" smtClean="0"/>
              <a:t>when </a:t>
            </a:r>
            <a:r>
              <a:rPr lang="en-US" sz="2500" dirty="0"/>
              <a:t>the browser session is closed. </a:t>
            </a:r>
            <a:endParaRPr lang="en-US" sz="2500" dirty="0" smtClean="0"/>
          </a:p>
          <a:p>
            <a:pPr lvl="1" algn="just"/>
            <a:r>
              <a:rPr lang="en-IN" b="1" dirty="0" smtClean="0"/>
              <a:t>Note:</a:t>
            </a:r>
            <a:r>
              <a:rPr lang="en-IN" dirty="0" smtClean="0"/>
              <a:t> The </a:t>
            </a:r>
            <a:r>
              <a:rPr lang="en-IN" dirty="0" err="1" smtClean="0"/>
              <a:t>setcookie</a:t>
            </a:r>
            <a:r>
              <a:rPr lang="en-IN" dirty="0" smtClean="0"/>
              <a:t>() function must appear BEFORE the &lt;html&gt; tag.</a:t>
            </a:r>
          </a:p>
          <a:p>
            <a:pPr lvl="1" algn="just"/>
            <a:r>
              <a:rPr lang="en-IN" b="1" dirty="0" smtClean="0"/>
              <a:t>Note: </a:t>
            </a:r>
            <a:r>
              <a:rPr lang="en-IN" dirty="0" smtClean="0"/>
              <a:t>The value of the cookie is automatically </a:t>
            </a:r>
            <a:r>
              <a:rPr lang="en-IN" dirty="0" err="1" smtClean="0"/>
              <a:t>URLencoded</a:t>
            </a:r>
            <a:r>
              <a:rPr lang="en-IN" dirty="0" smtClean="0"/>
              <a:t> when sending the cookie, and automatically decoded when received (to prevent </a:t>
            </a:r>
            <a:r>
              <a:rPr lang="en-IN" dirty="0" err="1" smtClean="0"/>
              <a:t>URLencoding</a:t>
            </a:r>
            <a:r>
              <a:rPr lang="en-IN" dirty="0" smtClean="0"/>
              <a:t>, use </a:t>
            </a:r>
            <a:r>
              <a:rPr lang="en-IN" dirty="0" err="1" smtClean="0"/>
              <a:t>setrawcookie</a:t>
            </a:r>
            <a:r>
              <a:rPr lang="en-IN" dirty="0" smtClean="0"/>
              <a:t>() instead).</a:t>
            </a:r>
          </a:p>
          <a:p>
            <a:pPr lvl="1" algn="just"/>
            <a:endParaRPr lang="en-US" sz="2000" dirty="0"/>
          </a:p>
          <a:p>
            <a:pPr algn="just"/>
            <a:endParaRPr lang="en-US" sz="2500" dirty="0"/>
          </a:p>
        </p:txBody>
      </p:sp>
    </p:spTree>
    <p:extLst>
      <p:ext uri="{BB962C8B-B14F-4D97-AF65-F5344CB8AC3E}">
        <p14:creationId xmlns:p14="http://schemas.microsoft.com/office/powerpoint/2010/main" val="348437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555644"/>
            <a:ext cx="8229600" cy="511156"/>
          </a:xfrm>
        </p:spPr>
        <p:txBody>
          <a:bodyPr>
            <a:normAutofit fontScale="90000"/>
          </a:bodyPr>
          <a:lstStyle/>
          <a:p>
            <a:pPr eaLnBrk="1" fontAlgn="auto" hangingPunct="1">
              <a:spcAft>
                <a:spcPts val="0"/>
              </a:spcAft>
              <a:defRPr/>
            </a:pPr>
            <a:r>
              <a:rPr lang="en-US" sz="3200" dirty="0" smtClean="0">
                <a:solidFill>
                  <a:schemeClr val="accent6">
                    <a:lumMod val="50000"/>
                  </a:schemeClr>
                </a:solidFill>
              </a:rPr>
              <a:t>Session Tracking</a:t>
            </a:r>
          </a:p>
        </p:txBody>
      </p:sp>
      <p:sp>
        <p:nvSpPr>
          <p:cNvPr id="82947" name="Rectangle 3"/>
          <p:cNvSpPr>
            <a:spLocks noGrp="1" noChangeArrowheads="1"/>
          </p:cNvSpPr>
          <p:nvPr>
            <p:ph idx="1"/>
          </p:nvPr>
        </p:nvSpPr>
        <p:spPr>
          <a:xfrm>
            <a:off x="428625" y="1474788"/>
            <a:ext cx="8229600" cy="5154612"/>
          </a:xfrm>
        </p:spPr>
        <p:txBody>
          <a:bodyPr>
            <a:normAutofit/>
          </a:bodyPr>
          <a:lstStyle/>
          <a:p>
            <a:r>
              <a:rPr lang="en-IN" sz="2400" dirty="0" smtClean="0"/>
              <a:t>A session is a way to store information (in</a:t>
            </a:r>
            <a:r>
              <a:rPr lang="en-IN" sz="2400" dirty="0" smtClean="0">
                <a:solidFill>
                  <a:srgbClr val="7030A0"/>
                </a:solidFill>
              </a:rPr>
              <a:t> variables</a:t>
            </a:r>
            <a:r>
              <a:rPr lang="en-IN" sz="2400" dirty="0" smtClean="0"/>
              <a:t>) to be used across multiple pages.</a:t>
            </a:r>
          </a:p>
          <a:p>
            <a:r>
              <a:rPr lang="en-IN" sz="2400" dirty="0" smtClean="0"/>
              <a:t>Unlike a cookie, the information is not stored on the users computer </a:t>
            </a:r>
          </a:p>
          <a:p>
            <a:r>
              <a:rPr lang="en-US" sz="2400" dirty="0" smtClean="0"/>
              <a:t>A session is a </a:t>
            </a:r>
            <a:r>
              <a:rPr lang="en-US" sz="2400" dirty="0" smtClean="0">
                <a:solidFill>
                  <a:srgbClr val="7030A0"/>
                </a:solidFill>
              </a:rPr>
              <a:t>time span </a:t>
            </a:r>
            <a:r>
              <a:rPr lang="en-US" sz="2400" dirty="0" smtClean="0"/>
              <a:t>during which a browser interacts with a particular server</a:t>
            </a:r>
          </a:p>
          <a:p>
            <a:pPr algn="just" eaLnBrk="1" hangingPunct="1"/>
            <a:r>
              <a:rPr lang="en-US" sz="2400" dirty="0" smtClean="0"/>
              <a:t>For session tracking, PHP creates and maintains a session tracking id</a:t>
            </a:r>
          </a:p>
          <a:p>
            <a:pPr algn="just"/>
            <a:r>
              <a:rPr lang="en-IN" sz="2400" dirty="0" smtClean="0"/>
              <a:t>Session variables hold information about one single user, and are available to all pages in one application.</a:t>
            </a:r>
          </a:p>
          <a:p>
            <a:pPr algn="just"/>
            <a:r>
              <a:rPr lang="en-US" sz="2400" dirty="0" smtClean="0"/>
              <a:t>A session is a way of preserving information between page accesses.</a:t>
            </a:r>
            <a:endParaRPr lang="en-IN" sz="2400" dirty="0" smtClean="0"/>
          </a:p>
        </p:txBody>
      </p:sp>
      <p:sp>
        <p:nvSpPr>
          <p:cNvPr id="7885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A739650F-2FE2-41EA-8352-419038E3BC53}" type="slidenum">
              <a:rPr lang="en-US"/>
              <a:pPr>
                <a:defRPr/>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blinds(horizontal)">
                                      <p:cBhvr>
                                        <p:cTn id="7" dur="500"/>
                                        <p:tgtEl>
                                          <p:spTgt spid="82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Effect transition="in" filter="blinds(horizontal)">
                                      <p:cBhvr>
                                        <p:cTn id="12" dur="500"/>
                                        <p:tgtEl>
                                          <p:spTgt spid="82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947">
                                            <p:txEl>
                                              <p:pRg st="2" end="2"/>
                                            </p:txEl>
                                          </p:spTgt>
                                        </p:tgtEl>
                                        <p:attrNameLst>
                                          <p:attrName>style.visibility</p:attrName>
                                        </p:attrNameLst>
                                      </p:cBhvr>
                                      <p:to>
                                        <p:strVal val="visible"/>
                                      </p:to>
                                    </p:set>
                                    <p:animEffect transition="in" filter="blinds(horizontal)">
                                      <p:cBhvr>
                                        <p:cTn id="17" dur="500"/>
                                        <p:tgtEl>
                                          <p:spTgt spid="82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2947">
                                            <p:txEl>
                                              <p:pRg st="3" end="3"/>
                                            </p:txEl>
                                          </p:spTgt>
                                        </p:tgtEl>
                                        <p:attrNameLst>
                                          <p:attrName>style.visibility</p:attrName>
                                        </p:attrNameLst>
                                      </p:cBhvr>
                                      <p:to>
                                        <p:strVal val="visible"/>
                                      </p:to>
                                    </p:set>
                                    <p:animEffect transition="in" filter="blinds(horizontal)">
                                      <p:cBhvr>
                                        <p:cTn id="22" dur="500"/>
                                        <p:tgtEl>
                                          <p:spTgt spid="82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2947">
                                            <p:txEl>
                                              <p:pRg st="4" end="4"/>
                                            </p:txEl>
                                          </p:spTgt>
                                        </p:tgtEl>
                                        <p:attrNameLst>
                                          <p:attrName>style.visibility</p:attrName>
                                        </p:attrNameLst>
                                      </p:cBhvr>
                                      <p:to>
                                        <p:strVal val="visible"/>
                                      </p:to>
                                    </p:set>
                                    <p:animEffect transition="in" filter="blinds(horizontal)">
                                      <p:cBhvr>
                                        <p:cTn id="27" dur="500"/>
                                        <p:tgtEl>
                                          <p:spTgt spid="82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2947">
                                            <p:txEl>
                                              <p:pRg st="5" end="5"/>
                                            </p:txEl>
                                          </p:spTgt>
                                        </p:tgtEl>
                                        <p:attrNameLst>
                                          <p:attrName>style.visibility</p:attrName>
                                        </p:attrNameLst>
                                      </p:cBhvr>
                                      <p:to>
                                        <p:strVal val="visible"/>
                                      </p:to>
                                    </p:set>
                                    <p:animEffect transition="in" filter="blinds(horizontal)">
                                      <p:cBhvr>
                                        <p:cTn id="32" dur="500"/>
                                        <p:tgtEl>
                                          <p:spTgt spid="82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2131</TotalTime>
  <Words>2594</Words>
  <Application>Microsoft Office PowerPoint</Application>
  <PresentationFormat>On-screen Show (4:3)</PresentationFormat>
  <Paragraphs>261</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Calibri</vt:lpstr>
      <vt:lpstr>Courier New</vt:lpstr>
      <vt:lpstr>Georgia</vt:lpstr>
      <vt:lpstr>Wingdings</vt:lpstr>
      <vt:lpstr>Wingdings 2</vt:lpstr>
      <vt:lpstr>Civic</vt:lpstr>
      <vt:lpstr>BUILDING WEB APPLICATIONS WITH PHP</vt:lpstr>
      <vt:lpstr>Index</vt:lpstr>
      <vt:lpstr>Cookies</vt:lpstr>
      <vt:lpstr>Cookies and Security</vt:lpstr>
      <vt:lpstr>COOKIE</vt:lpstr>
      <vt:lpstr>PowerPoint Presentation</vt:lpstr>
      <vt:lpstr>Creating cookie in PHP</vt:lpstr>
      <vt:lpstr>PowerPoint Presentation</vt:lpstr>
      <vt:lpstr>Session Tracking</vt:lpstr>
      <vt:lpstr>PowerPoint Presentation</vt:lpstr>
      <vt:lpstr>Session Tracking</vt:lpstr>
      <vt:lpstr>Example</vt:lpstr>
      <vt:lpstr>PowerPoint Presentation</vt:lpstr>
      <vt:lpstr>Date and Time</vt:lpstr>
      <vt:lpstr>PowerPoint Presentation</vt:lpstr>
      <vt:lpstr>Filters</vt:lpstr>
      <vt:lpstr>Why Use Filters?</vt:lpstr>
      <vt:lpstr>PHP filter_var() Function</vt:lpstr>
      <vt:lpstr>PowerPoint Presentation</vt:lpstr>
      <vt:lpstr>Error Handling</vt:lpstr>
      <vt:lpstr>Basic Error Handling: Using the die() function</vt:lpstr>
      <vt:lpstr>PowerPoint Presentation</vt:lpstr>
      <vt:lpstr>Creating a Custom Error Handler</vt:lpstr>
      <vt:lpstr>USING DATABASE</vt:lpstr>
      <vt:lpstr>PowerPoint Presentation</vt:lpstr>
      <vt:lpstr>Introduction to MySQL</vt:lpstr>
      <vt:lpstr>PowerPoint Presentation</vt:lpstr>
      <vt:lpstr>HANDLING XML</vt:lpstr>
      <vt:lpstr>PHP's XML Facilities</vt:lpstr>
      <vt:lpstr>PowerPoint Presentation</vt:lpstr>
      <vt:lpstr>PowerPoint Presentation</vt:lpstr>
      <vt:lpstr>PowerPoint Presentation</vt:lpstr>
      <vt:lpstr>PowerPoint Presentation</vt:lpstr>
      <vt:lpstr>Processing RSS Feeds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WEB APPLICATIONS WITH PHP</dc:title>
  <dc:creator>SHIVA</dc:creator>
  <cp:lastModifiedBy>Tamal Dey</cp:lastModifiedBy>
  <cp:revision>198</cp:revision>
  <dcterms:created xsi:type="dcterms:W3CDTF">2006-08-16T00:00:00Z</dcterms:created>
  <dcterms:modified xsi:type="dcterms:W3CDTF">2018-03-22T11:57:50Z</dcterms:modified>
</cp:coreProperties>
</file>