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30"/>
  </p:notesMasterIdLst>
  <p:sldIdLst>
    <p:sldId id="256" r:id="rId2"/>
    <p:sldId id="276" r:id="rId3"/>
    <p:sldId id="280" r:id="rId4"/>
    <p:sldId id="281" r:id="rId5"/>
    <p:sldId id="282" r:id="rId6"/>
    <p:sldId id="283" r:id="rId7"/>
    <p:sldId id="284" r:id="rId8"/>
    <p:sldId id="278" r:id="rId9"/>
    <p:sldId id="285" r:id="rId10"/>
    <p:sldId id="286" r:id="rId11"/>
    <p:sldId id="287" r:id="rId12"/>
    <p:sldId id="289" r:id="rId13"/>
    <p:sldId id="290" r:id="rId14"/>
    <p:sldId id="288" r:id="rId15"/>
    <p:sldId id="291" r:id="rId16"/>
    <p:sldId id="292" r:id="rId17"/>
    <p:sldId id="293" r:id="rId18"/>
    <p:sldId id="257" r:id="rId19"/>
    <p:sldId id="258" r:id="rId20"/>
    <p:sldId id="259" r:id="rId21"/>
    <p:sldId id="261" r:id="rId22"/>
    <p:sldId id="294" r:id="rId23"/>
    <p:sldId id="262" r:id="rId24"/>
    <p:sldId id="263" r:id="rId25"/>
    <p:sldId id="264" r:id="rId26"/>
    <p:sldId id="265" r:id="rId27"/>
    <p:sldId id="26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1" d="100"/>
          <a:sy n="6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B853E-74D0-46FB-8E73-F31C62032E47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6067-DFD3-450D-B786-44F40DD17B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29600" cy="571504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9C1C88A8-560E-498B-8951-1DE626F6C3F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PESU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643966" y="42863"/>
            <a:ext cx="428596" cy="697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32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685948" y="1535113"/>
            <a:ext cx="6172200" cy="1893887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 smtClean="0">
                <a:ln w="11430"/>
                <a:solidFill>
                  <a:srgbClr val="7030A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Unit-4</a:t>
            </a:r>
            <a:br>
              <a:rPr kumimoji="0" lang="en-US" altLang="en-US" sz="4000" b="1" i="0" u="none" strike="noStrike" kern="1200" cap="none" spc="0" normalizeH="0" baseline="0" noProof="0" dirty="0" smtClean="0">
                <a:ln w="11430"/>
                <a:solidFill>
                  <a:srgbClr val="7030A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4000" b="1" i="0" u="none" strike="noStrike" kern="1200" cap="none" spc="0" normalizeH="0" baseline="0" noProof="0" dirty="0" smtClean="0">
                <a:ln w="11430"/>
                <a:solidFill>
                  <a:srgbClr val="7030A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Forms</a:t>
            </a:r>
            <a:r>
              <a:rPr kumimoji="0" lang="en-US" altLang="en-US" sz="4000" b="1" i="0" u="none" strike="noStrike" kern="1200" cap="none" spc="0" normalizeH="0" noProof="0" dirty="0" smtClean="0">
                <a:ln w="11430"/>
                <a:solidFill>
                  <a:srgbClr val="7030A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Files</a:t>
            </a:r>
            <a:endParaRPr kumimoji="0" lang="en-US" altLang="en-US" sz="4000" b="1" i="0" u="none" strike="noStrike" kern="1200" cap="none" spc="0" normalizeH="0" baseline="0" noProof="0" dirty="0" smtClean="0">
              <a:ln w="11430"/>
              <a:solidFill>
                <a:srgbClr val="7030A0"/>
              </a:solidFill>
              <a:effectLst>
                <a:outerShdw blurRad="44450" dist="41910" dir="360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5072063" y="4500563"/>
            <a:ext cx="3571875" cy="1571625"/>
          </a:xfrm>
          <a:prstGeom prst="rect">
            <a:avLst/>
          </a:prstGeom>
        </p:spPr>
        <p:txBody>
          <a:bodyPr vert="horz" rtlCol="0">
            <a:normAutofit fontScale="8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By: Tamal Dey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Assistant Professor,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CA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PESU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039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When to use GET?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/>
          <a:lstStyle/>
          <a:p>
            <a:pPr algn="just"/>
            <a:r>
              <a:rPr lang="en-IN" dirty="0" smtClean="0"/>
              <a:t>Information sent from a form with the GET method is </a:t>
            </a:r>
            <a:r>
              <a:rPr lang="en-IN" b="1" dirty="0" smtClean="0"/>
              <a:t>visible to everyone</a:t>
            </a:r>
            <a:r>
              <a:rPr lang="en-IN" dirty="0" smtClean="0"/>
              <a:t> (all variable names and values are displayed in the URL). GET also has limits on the amount of information to send. The limitation is about </a:t>
            </a:r>
            <a:r>
              <a:rPr lang="en-IN" b="1" dirty="0" smtClean="0"/>
              <a:t>2000 characters</a:t>
            </a:r>
            <a:r>
              <a:rPr lang="en-IN" dirty="0" smtClean="0"/>
              <a:t>. However, because the variables are displayed in the URL, it is possible to </a:t>
            </a:r>
            <a:r>
              <a:rPr lang="en-IN" b="1" dirty="0" smtClean="0"/>
              <a:t>bookmark </a:t>
            </a:r>
            <a:r>
              <a:rPr lang="en-IN" dirty="0" smtClean="0"/>
              <a:t>the page. This can be useful in some cases.</a:t>
            </a:r>
          </a:p>
          <a:p>
            <a:pPr algn="just"/>
            <a:r>
              <a:rPr lang="en-IN" dirty="0" smtClean="0"/>
              <a:t>GET may be used for sending </a:t>
            </a:r>
            <a:r>
              <a:rPr lang="en-IN" b="1" dirty="0" smtClean="0"/>
              <a:t>non-sensitive data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Note:</a:t>
            </a:r>
            <a:r>
              <a:rPr lang="en-IN" dirty="0" smtClean="0"/>
              <a:t> GET should NEVER be used for sending passwords or other sensitive information!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When to use POST?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72098"/>
          </a:xfrm>
        </p:spPr>
        <p:txBody>
          <a:bodyPr/>
          <a:lstStyle/>
          <a:p>
            <a:pPr algn="just"/>
            <a:r>
              <a:rPr lang="en-IN" dirty="0" smtClean="0"/>
              <a:t>Information sent from a form with the POST method is </a:t>
            </a:r>
            <a:r>
              <a:rPr lang="en-IN" b="1" dirty="0" smtClean="0"/>
              <a:t>invisible to others</a:t>
            </a:r>
            <a:r>
              <a:rPr lang="en-IN" dirty="0" smtClean="0"/>
              <a:t> (all names/values are embedded within the body of the HTTP request) and has </a:t>
            </a:r>
            <a:r>
              <a:rPr lang="en-IN" b="1" dirty="0" smtClean="0"/>
              <a:t>no limits</a:t>
            </a:r>
            <a:r>
              <a:rPr lang="en-IN" dirty="0" smtClean="0"/>
              <a:t> on the amount of information to send.</a:t>
            </a:r>
          </a:p>
          <a:p>
            <a:pPr lvl="1" algn="just"/>
            <a:r>
              <a:rPr lang="en-IN" dirty="0" smtClean="0"/>
              <a:t>Moreover POST supports </a:t>
            </a:r>
            <a:r>
              <a:rPr lang="en-IN" dirty="0" smtClean="0">
                <a:solidFill>
                  <a:srgbClr val="7030A0"/>
                </a:solidFill>
              </a:rPr>
              <a:t>advanced functionality </a:t>
            </a:r>
            <a:r>
              <a:rPr lang="en-IN" dirty="0" smtClean="0"/>
              <a:t>such as support for </a:t>
            </a:r>
            <a:r>
              <a:rPr lang="en-IN" dirty="0" smtClean="0">
                <a:solidFill>
                  <a:srgbClr val="7030A0"/>
                </a:solidFill>
              </a:rPr>
              <a:t>multi-part binary input</a:t>
            </a:r>
            <a:r>
              <a:rPr lang="en-IN" dirty="0" smtClean="0"/>
              <a:t> while </a:t>
            </a:r>
            <a:r>
              <a:rPr lang="en-IN" dirty="0" smtClean="0">
                <a:solidFill>
                  <a:srgbClr val="002060"/>
                </a:solidFill>
              </a:rPr>
              <a:t>uploading files to server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However, because the variables are not displayed in the URL, it is </a:t>
            </a:r>
            <a:r>
              <a:rPr lang="en-IN" dirty="0" smtClean="0">
                <a:solidFill>
                  <a:srgbClr val="002060"/>
                </a:solidFill>
              </a:rPr>
              <a:t>not possible to bookmark </a:t>
            </a:r>
            <a:r>
              <a:rPr lang="en-IN" dirty="0" smtClean="0"/>
              <a:t>the page.</a:t>
            </a:r>
          </a:p>
          <a:p>
            <a:pPr algn="just"/>
            <a:r>
              <a:rPr lang="en-IN" b="1" dirty="0" smtClean="0">
                <a:solidFill>
                  <a:srgbClr val="7030A0"/>
                </a:solidFill>
              </a:rPr>
              <a:t>Developers prefer POST for sending form data.</a:t>
            </a:r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Form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&lt;form method="post" action="&lt;?</a:t>
            </a:r>
            <a:r>
              <a:rPr lang="en-IN" dirty="0" err="1" smtClean="0"/>
              <a:t>php</a:t>
            </a:r>
            <a:r>
              <a:rPr lang="en-IN" dirty="0" smtClean="0"/>
              <a:t> echo </a:t>
            </a:r>
            <a:r>
              <a:rPr lang="en-IN" dirty="0" err="1" smtClean="0">
                <a:solidFill>
                  <a:srgbClr val="002060"/>
                </a:solidFill>
              </a:rPr>
              <a:t>htmlspecialchars</a:t>
            </a:r>
            <a:r>
              <a:rPr lang="en-IN" dirty="0" smtClean="0">
                <a:solidFill>
                  <a:srgbClr val="002060"/>
                </a:solidFill>
              </a:rPr>
              <a:t>($_SERVER["PHP_SELF"]</a:t>
            </a:r>
            <a:r>
              <a:rPr lang="en-IN" dirty="0" smtClean="0"/>
              <a:t>);?&gt;"&gt;</a:t>
            </a:r>
          </a:p>
          <a:p>
            <a:pPr algn="just"/>
            <a:r>
              <a:rPr lang="en-IN" dirty="0" smtClean="0"/>
              <a:t>When the form is submitted, the form data is sent with method="post".</a:t>
            </a:r>
          </a:p>
          <a:p>
            <a:pPr algn="just"/>
            <a:endParaRPr lang="en-IN" sz="1100" b="1" dirty="0" smtClean="0"/>
          </a:p>
          <a:p>
            <a:pPr algn="just"/>
            <a:r>
              <a:rPr lang="en-IN" b="1" dirty="0" smtClean="0"/>
              <a:t>What is the $_SERVER["PHP_SELF"] variable?</a:t>
            </a:r>
          </a:p>
          <a:p>
            <a:pPr lvl="1" algn="just"/>
            <a:r>
              <a:rPr lang="en-IN" dirty="0" smtClean="0"/>
              <a:t>The $_SERVER["PHP_SELF"] is a super global variable that returns the filename of the currently executing script</a:t>
            </a:r>
          </a:p>
          <a:p>
            <a:pPr lvl="1" algn="just"/>
            <a:r>
              <a:rPr lang="en-IN" dirty="0" smtClean="0"/>
              <a:t>It sends the submitted form data to the page itself, instead of jumping to a different page. This way, the user will get error messages on the same page as the form.</a:t>
            </a:r>
          </a:p>
          <a:p>
            <a:pPr lvl="1"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What is the </a:t>
            </a:r>
            <a:r>
              <a:rPr lang="en-IN" b="1" dirty="0" err="1" smtClean="0"/>
              <a:t>htmlspecialchars</a:t>
            </a:r>
            <a:r>
              <a:rPr lang="en-IN" b="1" dirty="0" smtClean="0"/>
              <a:t>() function?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 err="1" smtClean="0"/>
              <a:t>htmlspecialchars</a:t>
            </a:r>
            <a:r>
              <a:rPr lang="en-IN" dirty="0" smtClean="0"/>
              <a:t>() function converts special characters to HTML entities. </a:t>
            </a:r>
          </a:p>
          <a:p>
            <a:pPr lvl="1" algn="just"/>
            <a:r>
              <a:rPr lang="en-IN" dirty="0" smtClean="0"/>
              <a:t>This means that it will replace HTML characters like &lt; and &gt; with &amp;</a:t>
            </a:r>
            <a:r>
              <a:rPr lang="en-IN" dirty="0" err="1" smtClean="0"/>
              <a:t>lt</a:t>
            </a:r>
            <a:r>
              <a:rPr lang="en-IN" dirty="0" smtClean="0"/>
              <a:t>; and &amp;</a:t>
            </a:r>
            <a:r>
              <a:rPr lang="en-IN" dirty="0" err="1" smtClean="0"/>
              <a:t>gt</a:t>
            </a:r>
            <a:r>
              <a:rPr lang="en-IN" dirty="0" smtClean="0"/>
              <a:t>;. This prevents attackers from exploiting the code by injecting HTML or </a:t>
            </a:r>
            <a:r>
              <a:rPr lang="en-IN" dirty="0" err="1" smtClean="0"/>
              <a:t>Javascript</a:t>
            </a:r>
            <a:r>
              <a:rPr lang="en-IN" dirty="0" smtClean="0"/>
              <a:t> code (Cross-site Scripting attacks) in forms.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PHP Form Validation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521280"/>
            <a:ext cx="8229600" cy="33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82312"/>
            <a:ext cx="8229600" cy="571504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We will name the function </a:t>
            </a:r>
            <a:r>
              <a:rPr lang="en-IN" sz="2800" b="1" dirty="0" err="1" smtClean="0"/>
              <a:t>test_input</a:t>
            </a:r>
            <a:r>
              <a:rPr lang="en-IN" sz="2800" b="1" dirty="0" smtClean="0"/>
              <a:t>().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Now, we can check each $_POST variable with the </a:t>
            </a:r>
            <a:r>
              <a:rPr lang="en-IN" sz="2800" dirty="0" err="1" smtClean="0"/>
              <a:t>test_input</a:t>
            </a:r>
            <a:r>
              <a:rPr lang="en-IN" sz="2800" dirty="0" smtClean="0"/>
              <a:t>() function, and the script looks like this: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- Validate Name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1472" y="1600200"/>
            <a:ext cx="8215370" cy="45259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check if the </a:t>
            </a:r>
            <a:r>
              <a:rPr lang="en-IN" b="1" dirty="0" smtClean="0"/>
              <a:t>name </a:t>
            </a:r>
            <a:r>
              <a:rPr lang="en-IN" dirty="0" smtClean="0"/>
              <a:t>field only contains letters and whitespace. If the value of the name field is not valid, then store an error message:</a:t>
            </a:r>
          </a:p>
          <a:p>
            <a:r>
              <a:rPr lang="en-IN" sz="2600" dirty="0" smtClean="0"/>
              <a:t>$name = </a:t>
            </a:r>
            <a:r>
              <a:rPr lang="en-IN" sz="2600" dirty="0" err="1" smtClean="0"/>
              <a:t>test_input</a:t>
            </a:r>
            <a:r>
              <a:rPr lang="en-IN" sz="2600" dirty="0" smtClean="0"/>
              <a:t>($_POST["name"]);</a:t>
            </a:r>
            <a:br>
              <a:rPr lang="en-IN" sz="2600" dirty="0" smtClean="0"/>
            </a:br>
            <a:r>
              <a:rPr lang="en-IN" sz="2600" dirty="0" smtClean="0"/>
              <a:t>if </a:t>
            </a:r>
            <a:r>
              <a:rPr lang="en-IN" sz="2600" dirty="0" smtClean="0">
                <a:solidFill>
                  <a:schemeClr val="accent5">
                    <a:lumMod val="75000"/>
                  </a:schemeClr>
                </a:solidFill>
              </a:rPr>
              <a:t>(!</a:t>
            </a:r>
            <a:r>
              <a:rPr lang="en-IN" sz="2600" dirty="0" err="1" smtClean="0">
                <a:solidFill>
                  <a:schemeClr val="accent5">
                    <a:lumMod val="75000"/>
                  </a:schemeClr>
                </a:solidFill>
              </a:rPr>
              <a:t>preg_match</a:t>
            </a:r>
            <a:r>
              <a:rPr lang="en-IN" sz="2600" dirty="0" smtClean="0">
                <a:solidFill>
                  <a:schemeClr val="accent5">
                    <a:lumMod val="75000"/>
                  </a:schemeClr>
                </a:solidFill>
              </a:rPr>
              <a:t>("/^[a-</a:t>
            </a:r>
            <a:r>
              <a:rPr lang="en-IN" sz="2600" dirty="0" err="1" smtClean="0">
                <a:solidFill>
                  <a:schemeClr val="accent5">
                    <a:lumMod val="75000"/>
                  </a:schemeClr>
                </a:solidFill>
              </a:rPr>
              <a:t>zA</a:t>
            </a:r>
            <a:r>
              <a:rPr lang="en-IN" sz="2600" dirty="0" smtClean="0">
                <a:solidFill>
                  <a:schemeClr val="accent5">
                    <a:lumMod val="75000"/>
                  </a:schemeClr>
                </a:solidFill>
              </a:rPr>
              <a:t>-Z ]*$/",$name)) </a:t>
            </a:r>
            <a:r>
              <a:rPr lang="en-IN" sz="2600" dirty="0" smtClean="0"/>
              <a:t>{</a:t>
            </a:r>
            <a:br>
              <a:rPr lang="en-IN" sz="2600" dirty="0" smtClean="0"/>
            </a:br>
            <a:r>
              <a:rPr lang="en-IN" sz="2600" dirty="0" smtClean="0"/>
              <a:t> </a:t>
            </a:r>
            <a:r>
              <a:rPr lang="en-IN" sz="2600" dirty="0" smtClean="0">
                <a:solidFill>
                  <a:srgbClr val="002060"/>
                </a:solidFill>
              </a:rPr>
              <a:t> $</a:t>
            </a:r>
            <a:r>
              <a:rPr lang="en-IN" sz="2600" dirty="0" err="1" smtClean="0">
                <a:solidFill>
                  <a:srgbClr val="002060"/>
                </a:solidFill>
              </a:rPr>
              <a:t>nameErr</a:t>
            </a:r>
            <a:r>
              <a:rPr lang="en-IN" sz="2600" dirty="0" smtClean="0">
                <a:solidFill>
                  <a:srgbClr val="002060"/>
                </a:solidFill>
              </a:rPr>
              <a:t> </a:t>
            </a:r>
            <a:r>
              <a:rPr lang="en-IN" sz="2600" dirty="0" smtClean="0"/>
              <a:t>= "Only letters and white space allowed"; </a:t>
            </a:r>
            <a:br>
              <a:rPr lang="en-IN" sz="2600" dirty="0" smtClean="0"/>
            </a:br>
            <a:r>
              <a:rPr lang="en-IN" sz="2600" dirty="0" smtClean="0"/>
              <a:t>}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preg_match</a:t>
            </a:r>
            <a:r>
              <a:rPr lang="en-IN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function searches a string for pattern, returning true if the pattern exists, and false otherwise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PHP - Validate E-mail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easiest and safest way to check whether an email address is well-formed is to use PHP's </a:t>
            </a:r>
            <a:r>
              <a:rPr lang="en-IN" dirty="0" err="1" smtClean="0"/>
              <a:t>filter_var</a:t>
            </a:r>
            <a:r>
              <a:rPr lang="en-IN" dirty="0" smtClean="0"/>
              <a:t>() function.</a:t>
            </a:r>
          </a:p>
          <a:p>
            <a:pPr lvl="1"/>
            <a:r>
              <a:rPr lang="en-IN" dirty="0" smtClean="0"/>
              <a:t>In the code below, if the e-mail address is not well-formed, then store an error message:</a:t>
            </a:r>
          </a:p>
          <a:p>
            <a:pPr lvl="1"/>
            <a:r>
              <a:rPr lang="en-IN" dirty="0" smtClean="0"/>
              <a:t>$email = </a:t>
            </a:r>
            <a:r>
              <a:rPr lang="en-IN" dirty="0" err="1" smtClean="0"/>
              <a:t>test_input</a:t>
            </a:r>
            <a:r>
              <a:rPr lang="en-IN" dirty="0" smtClean="0"/>
              <a:t>($_POST["email"]);</a:t>
            </a:r>
            <a:br>
              <a:rPr lang="en-IN" dirty="0" smtClean="0"/>
            </a:br>
            <a:r>
              <a:rPr lang="en-IN" dirty="0" smtClean="0"/>
              <a:t>if (!</a:t>
            </a:r>
            <a:r>
              <a:rPr lang="en-IN" dirty="0" err="1" smtClean="0"/>
              <a:t>filter_var</a:t>
            </a:r>
            <a:r>
              <a:rPr lang="en-IN" dirty="0" smtClean="0"/>
              <a:t>($email, FILTER_VALIDATE_EMAIL)) {</a:t>
            </a:r>
            <a:br>
              <a:rPr lang="en-IN" dirty="0" smtClean="0"/>
            </a:br>
            <a:r>
              <a:rPr lang="en-IN" dirty="0" smtClean="0"/>
              <a:t>  $</a:t>
            </a:r>
            <a:r>
              <a:rPr lang="en-IN" dirty="0" err="1" smtClean="0"/>
              <a:t>emailErr</a:t>
            </a:r>
            <a:r>
              <a:rPr lang="en-IN" dirty="0" smtClean="0"/>
              <a:t> = "Invalid email format"; 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PHP - Validate 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regular expression also allows dashes in the URL. If the URL address syntax is not valid, then store an error message:</a:t>
            </a:r>
          </a:p>
          <a:p>
            <a:r>
              <a:rPr lang="en-IN" dirty="0" smtClean="0"/>
              <a:t>$website = </a:t>
            </a:r>
            <a:r>
              <a:rPr lang="en-IN" dirty="0" err="1" smtClean="0"/>
              <a:t>test_input</a:t>
            </a:r>
            <a:r>
              <a:rPr lang="en-IN" dirty="0" smtClean="0"/>
              <a:t>($_POST["website"]);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sz="2400" dirty="0" smtClean="0"/>
              <a:t>if(!</a:t>
            </a:r>
            <a:r>
              <a:rPr lang="en-IN" sz="2400" dirty="0" err="1" smtClean="0"/>
              <a:t>preg_match</a:t>
            </a:r>
            <a:r>
              <a:rPr lang="en-IN" sz="2400" dirty="0" smtClean="0"/>
              <a:t>("/\b(?:(?:https?|ftp):\/\/|</a:t>
            </a:r>
          </a:p>
          <a:p>
            <a:pPr lvl="1">
              <a:buNone/>
            </a:pPr>
            <a:r>
              <a:rPr lang="en-IN" sz="2200" dirty="0" smtClean="0"/>
              <a:t>           www\.)[-a-	z0-9+&amp;@#\/%?=~_|!:,.;]*</a:t>
            </a:r>
          </a:p>
          <a:p>
            <a:pPr lvl="1">
              <a:buNone/>
            </a:pPr>
            <a:r>
              <a:rPr lang="en-IN" sz="2200" dirty="0" smtClean="0"/>
              <a:t>          [-</a:t>
            </a:r>
            <a:r>
              <a:rPr lang="en-IN" sz="2200" dirty="0" smtClean="0"/>
              <a:t>a-z0-9</a:t>
            </a:r>
            <a:r>
              <a:rPr lang="en-IN" sz="2200" dirty="0" smtClean="0"/>
              <a:t>+&amp;@#\/%=~_|]/</a:t>
            </a:r>
            <a:r>
              <a:rPr lang="en-IN" sz="2200" dirty="0" err="1" smtClean="0"/>
              <a:t>i</a:t>
            </a:r>
            <a:r>
              <a:rPr lang="en-IN" sz="2200" dirty="0" smtClean="0"/>
              <a:t>",$website)) {</a:t>
            </a:r>
            <a:br>
              <a:rPr lang="en-IN" sz="2200" dirty="0" smtClean="0"/>
            </a:br>
            <a:r>
              <a:rPr lang="en-IN" sz="2200" dirty="0" smtClean="0"/>
              <a:t>	  $</a:t>
            </a:r>
            <a:r>
              <a:rPr lang="en-IN" sz="2200" dirty="0" err="1" smtClean="0"/>
              <a:t>websiteErr</a:t>
            </a:r>
            <a:r>
              <a:rPr lang="en-IN" sz="2200" dirty="0" smtClean="0"/>
              <a:t> = "Invalid URL";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accent6">
                    <a:lumMod val="50000"/>
                  </a:schemeClr>
                </a:solidFill>
              </a:rPr>
              <a:t>Pattern Matching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4725"/>
            <a:ext cx="8229600" cy="5883275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smtClean="0"/>
              <a:t>PHP provides both POSIX regular expressions and Perl compatible regular expressions (PCRE)</a:t>
            </a:r>
          </a:p>
          <a:p>
            <a:pPr lvl="1" algn="just" eaLnBrk="1" hangingPunct="1"/>
            <a:r>
              <a:rPr lang="en-US" smtClean="0"/>
              <a:t>These are generally the same but differ in certain details</a:t>
            </a:r>
          </a:p>
          <a:p>
            <a:pPr algn="just"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preg_match</a:t>
            </a:r>
            <a:r>
              <a:rPr lang="en-US" smtClean="0"/>
              <a:t> function matches a pattern, given as a string, with a string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endParaRPr lang="en-US" smtClean="0"/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preg_split</a:t>
            </a:r>
            <a:r>
              <a:rPr lang="en-US" smtClean="0"/>
              <a:t> function splits a string into an array of strings based on a pattern describing the separators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word_table.php</a:t>
            </a:r>
            <a:r>
              <a:rPr lang="en-US" smtClean="0"/>
              <a:t> example illustrates          pattern matching in PHP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F3BF6BB-5B81-4165-9E16-AD9D755D2FF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3000375"/>
            <a:ext cx="67643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5214938"/>
            <a:ext cx="666273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472488" cy="4397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>
                <a:solidFill>
                  <a:schemeClr val="tx1"/>
                </a:solidFill>
                <a:latin typeface="Arial" charset="0"/>
                <a:cs typeface="Arial" charset="0"/>
              </a:rPr>
              <a:t>PHP's </a:t>
            </a:r>
            <a:r>
              <a:rPr lang="en-US" sz="280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Regexp</a:t>
            </a:r>
            <a:r>
              <a:rPr lang="en-US" sz="2800" smtClean="0">
                <a:solidFill>
                  <a:schemeClr val="tx1"/>
                </a:solidFill>
                <a:latin typeface="Arial" charset="0"/>
                <a:cs typeface="Arial" charset="0"/>
              </a:rPr>
              <a:t> PERL Compatible Functions</a:t>
            </a:r>
            <a:endParaRPr lang="en-IN" sz="280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5750" y="785813"/>
          <a:ext cx="8572560" cy="579244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35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50">
                <a:tc>
                  <a:txBody>
                    <a:bodyPr/>
                    <a:lstStyle/>
                    <a:p>
                      <a:r>
                        <a:rPr lang="en-IN" sz="2100" b="1" dirty="0" smtClean="0"/>
                        <a:t>Function</a:t>
                      </a:r>
                      <a:endParaRPr lang="en-IN" sz="21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32163" marR="32163" marT="32163" marB="32163" anchor="ctr"/>
                </a:tc>
                <a:tc>
                  <a:txBody>
                    <a:bodyPr/>
                    <a:lstStyle/>
                    <a:p>
                      <a:r>
                        <a:rPr lang="en-IN" sz="2100" b="1" dirty="0"/>
                        <a:t>Description</a:t>
                      </a:r>
                      <a:endParaRPr lang="en-IN" sz="21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32163" marR="32163" marT="32163" marB="321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431">
                <a:tc>
                  <a:txBody>
                    <a:bodyPr/>
                    <a:lstStyle/>
                    <a:p>
                      <a:r>
                        <a:rPr lang="en-IN" sz="2100" smtClean="0"/>
                        <a:t>preg_match() </a:t>
                      </a:r>
                      <a:endParaRPr lang="en-IN" sz="2100" b="1" dirty="0"/>
                    </a:p>
                  </a:txBody>
                  <a:tcPr marL="32163" marR="32163" marT="32163" marB="32163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 </a:t>
                      </a:r>
                      <a:r>
                        <a:rPr lang="en-IN" sz="2000" dirty="0" err="1"/>
                        <a:t>preg_match</a:t>
                      </a:r>
                      <a:r>
                        <a:rPr lang="en-IN" sz="2000" dirty="0"/>
                        <a:t>() function searches string for pattern, returning true if pattern exists, and false otherwise. 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32163" marR="32163" marT="32163" marB="321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124">
                <a:tc>
                  <a:txBody>
                    <a:bodyPr/>
                    <a:lstStyle/>
                    <a:p>
                      <a:r>
                        <a:rPr lang="en-IN" sz="2100" smtClean="0"/>
                        <a:t>preg_match_all() </a:t>
                      </a:r>
                      <a:endParaRPr lang="en-IN" sz="2100" b="1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 </a:t>
                      </a:r>
                      <a:r>
                        <a:rPr lang="en-IN" sz="2000" dirty="0" err="1"/>
                        <a:t>preg_match_all</a:t>
                      </a:r>
                      <a:r>
                        <a:rPr lang="en-IN" sz="2000" dirty="0"/>
                        <a:t>() function matches all occurrences of pattern in string. 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205">
                <a:tc>
                  <a:txBody>
                    <a:bodyPr/>
                    <a:lstStyle/>
                    <a:p>
                      <a:r>
                        <a:rPr lang="en-IN" sz="2100" smtClean="0"/>
                        <a:t>preg_replace() </a:t>
                      </a:r>
                      <a:endParaRPr lang="en-IN" sz="2100" b="1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 </a:t>
                      </a:r>
                      <a:r>
                        <a:rPr lang="en-IN" sz="2000" dirty="0" err="1"/>
                        <a:t>preg_replace</a:t>
                      </a:r>
                      <a:r>
                        <a:rPr lang="en-IN" sz="2000" dirty="0"/>
                        <a:t>() function operates just like ereg_replace(), except that regular expressions can be used in the pattern and replacement input parameters. 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664">
                <a:tc>
                  <a:txBody>
                    <a:bodyPr/>
                    <a:lstStyle/>
                    <a:p>
                      <a:r>
                        <a:rPr lang="en-IN" sz="2100" smtClean="0"/>
                        <a:t>preg_split() </a:t>
                      </a:r>
                      <a:endParaRPr lang="en-IN" sz="2100" b="1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 </a:t>
                      </a:r>
                      <a:r>
                        <a:rPr lang="en-IN" sz="2000" dirty="0" err="1"/>
                        <a:t>preg_split</a:t>
                      </a:r>
                      <a:r>
                        <a:rPr lang="en-IN" sz="2000" dirty="0"/>
                        <a:t>() function operates exactly like split(), except that regular expressions are accepted as input parameters for pattern. 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664">
                <a:tc>
                  <a:txBody>
                    <a:bodyPr/>
                    <a:lstStyle/>
                    <a:p>
                      <a:r>
                        <a:rPr lang="en-IN" sz="2100" dirty="0" err="1" smtClean="0"/>
                        <a:t>preg_grep</a:t>
                      </a:r>
                      <a:r>
                        <a:rPr lang="en-IN" sz="2100" dirty="0" smtClean="0"/>
                        <a:t>() </a:t>
                      </a:r>
                      <a:endParaRPr lang="en-IN" sz="2100" b="1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 </a:t>
                      </a:r>
                      <a:r>
                        <a:rPr lang="en-IN" sz="2000" dirty="0" err="1"/>
                        <a:t>preg_grep</a:t>
                      </a:r>
                      <a:r>
                        <a:rPr lang="en-IN" sz="2000" dirty="0"/>
                        <a:t>() function searches all elements of </a:t>
                      </a:r>
                      <a:r>
                        <a:rPr lang="en-IN" sz="2000" dirty="0" err="1"/>
                        <a:t>input_array</a:t>
                      </a:r>
                      <a:r>
                        <a:rPr lang="en-IN" sz="2000" dirty="0"/>
                        <a:t>, returning all elements matching the </a:t>
                      </a:r>
                      <a:r>
                        <a:rPr lang="en-IN" sz="2000" dirty="0" err="1"/>
                        <a:t>regexp</a:t>
                      </a:r>
                      <a:r>
                        <a:rPr lang="en-IN" sz="2000" dirty="0"/>
                        <a:t> pattern. 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583">
                <a:tc>
                  <a:txBody>
                    <a:bodyPr/>
                    <a:lstStyle/>
                    <a:p>
                      <a:r>
                        <a:rPr lang="en-IN" sz="2100" dirty="0" err="1" smtClean="0"/>
                        <a:t>preg</a:t>
                      </a:r>
                      <a:r>
                        <a:rPr lang="en-IN" sz="2100" dirty="0" smtClean="0"/>
                        <a:t>_ quote() </a:t>
                      </a:r>
                      <a:endParaRPr lang="en-IN" sz="2100" b="1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Quote regular expression characters 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56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C0C6FF1-354C-4838-8DD6-9C2ABAB185F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8229600" cy="511156"/>
          </a:xfrm>
        </p:spPr>
        <p:txBody>
          <a:bodyPr>
            <a:noAutofit/>
          </a:bodyPr>
          <a:lstStyle/>
          <a:p>
            <a:r>
              <a:rPr lang="en-IN" sz="3600" dirty="0" smtClean="0"/>
              <a:t>Index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Superglobals</a:t>
            </a:r>
            <a:endParaRPr lang="en-IN" dirty="0" smtClean="0"/>
          </a:p>
          <a:p>
            <a:r>
              <a:rPr lang="en-IN" dirty="0" smtClean="0"/>
              <a:t>Form </a:t>
            </a:r>
          </a:p>
          <a:p>
            <a:pPr lvl="1"/>
            <a:r>
              <a:rPr lang="en-IN" dirty="0" smtClean="0"/>
              <a:t>Handling,</a:t>
            </a:r>
          </a:p>
          <a:p>
            <a:pPr lvl="1"/>
            <a:r>
              <a:rPr lang="en-IN" dirty="0" smtClean="0"/>
              <a:t>Validation,</a:t>
            </a:r>
          </a:p>
          <a:p>
            <a:pPr lvl="1"/>
            <a:r>
              <a:rPr lang="en-IN" dirty="0" smtClean="0"/>
              <a:t>Required,  </a:t>
            </a:r>
          </a:p>
          <a:p>
            <a:pPr lvl="1"/>
            <a:r>
              <a:rPr lang="en-IN" dirty="0" smtClean="0"/>
              <a:t>URL /Email,</a:t>
            </a:r>
          </a:p>
          <a:p>
            <a:r>
              <a:rPr lang="en-IN" dirty="0" smtClean="0"/>
              <a:t>GET &amp; POST</a:t>
            </a:r>
          </a:p>
          <a:p>
            <a:r>
              <a:rPr lang="en-IN" dirty="0" smtClean="0"/>
              <a:t>Date and Time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Pattern Matching</a:t>
            </a:r>
          </a:p>
          <a:p>
            <a:r>
              <a:rPr lang="en-IN" dirty="0" smtClean="0"/>
              <a:t>PHP Include</a:t>
            </a:r>
          </a:p>
          <a:p>
            <a:r>
              <a:rPr lang="en-IN" dirty="0" smtClean="0"/>
              <a:t>PHP Directory</a:t>
            </a:r>
          </a:p>
          <a:p>
            <a:r>
              <a:rPr lang="en-IN" dirty="0" smtClean="0"/>
              <a:t>PHP Error</a:t>
            </a:r>
          </a:p>
          <a:p>
            <a:r>
              <a:rPr lang="en-IN" dirty="0" smtClean="0"/>
              <a:t>PHP File system</a:t>
            </a:r>
          </a:p>
          <a:p>
            <a:r>
              <a:rPr lang="en-IN" dirty="0" smtClean="0"/>
              <a:t>Operations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582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1"/>
                </a:solidFill>
                <a:latin typeface="Arial" charset="0"/>
                <a:cs typeface="Arial" charset="0"/>
              </a:rPr>
              <a:t>PHP's </a:t>
            </a:r>
            <a:r>
              <a:rPr lang="en-US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Regexp</a:t>
            </a:r>
            <a:r>
              <a:rPr lang="en-US" smtClean="0">
                <a:solidFill>
                  <a:schemeClr val="tx1"/>
                </a:solidFill>
                <a:latin typeface="Arial" charset="0"/>
                <a:cs typeface="Arial" charset="0"/>
              </a:rPr>
              <a:t> POSIX Functions</a:t>
            </a:r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63" y="714375"/>
          <a:ext cx="8143932" cy="57115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8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11">
                <a:tc>
                  <a:txBody>
                    <a:bodyPr/>
                    <a:lstStyle/>
                    <a:p>
                      <a:r>
                        <a:rPr lang="en-IN" sz="1900" b="1" dirty="0"/>
                        <a:t>Function</a:t>
                      </a:r>
                    </a:p>
                  </a:txBody>
                  <a:tcPr marL="30482" marR="30482" marT="30482" marB="30482" anchor="ctr"/>
                </a:tc>
                <a:tc>
                  <a:txBody>
                    <a:bodyPr/>
                    <a:lstStyle/>
                    <a:p>
                      <a:r>
                        <a:rPr lang="en-IN" sz="1900" b="1" dirty="0"/>
                        <a:t>Description</a:t>
                      </a:r>
                    </a:p>
                  </a:txBody>
                  <a:tcPr marL="30482" marR="30482" marT="30482" marB="304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06">
                <a:tc>
                  <a:txBody>
                    <a:bodyPr/>
                    <a:lstStyle/>
                    <a:p>
                      <a:r>
                        <a:rPr lang="en-IN" sz="1700" dirty="0" err="1"/>
                        <a:t>ereg</a:t>
                      </a:r>
                      <a:r>
                        <a:rPr lang="en-IN" sz="1700" dirty="0"/>
                        <a:t>() </a:t>
                      </a:r>
                    </a:p>
                  </a:txBody>
                  <a:tcPr marL="30482" marR="30482" marT="30482" marB="30482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The ereg() function searches a string specified by string for a string specified by pattern, returning true if the pattern is found, and false otherwise. </a:t>
                      </a:r>
                    </a:p>
                  </a:txBody>
                  <a:tcPr marL="30482" marR="30482" marT="30482" marB="304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55">
                <a:tc>
                  <a:txBody>
                    <a:bodyPr/>
                    <a:lstStyle/>
                    <a:p>
                      <a:r>
                        <a:rPr lang="en-IN" sz="1700" dirty="0"/>
                        <a:t>ereg_replace() </a:t>
                      </a:r>
                    </a:p>
                  </a:txBody>
                  <a:tcPr marL="30482" marR="30482" marT="30482" marB="30482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The ereg_replace() function searches for string specified by pattern and replaces pattern with replacement if found. </a:t>
                      </a:r>
                    </a:p>
                  </a:txBody>
                  <a:tcPr marL="30482" marR="30482" marT="30482" marB="304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806">
                <a:tc>
                  <a:txBody>
                    <a:bodyPr/>
                    <a:lstStyle/>
                    <a:p>
                      <a:r>
                        <a:rPr lang="en-IN" sz="1700" dirty="0" err="1"/>
                        <a:t>eregi</a:t>
                      </a:r>
                      <a:r>
                        <a:rPr lang="en-IN" sz="1700" dirty="0"/>
                        <a:t>() </a:t>
                      </a:r>
                    </a:p>
                  </a:txBody>
                  <a:tcPr marL="30482" marR="30482" marT="30482" marB="30482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The </a:t>
                      </a:r>
                      <a:r>
                        <a:rPr lang="en-IN" sz="1700" dirty="0" err="1"/>
                        <a:t>eregi</a:t>
                      </a:r>
                      <a:r>
                        <a:rPr lang="en-IN" sz="1700" dirty="0"/>
                        <a:t>() function searches throughout a string specified by pattern for a string specified by string. The search is not case sensitive. </a:t>
                      </a:r>
                    </a:p>
                  </a:txBody>
                  <a:tcPr marL="30482" marR="30482" marT="30482" marB="304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555">
                <a:tc>
                  <a:txBody>
                    <a:bodyPr/>
                    <a:lstStyle/>
                    <a:p>
                      <a:r>
                        <a:rPr lang="en-IN" sz="1700" dirty="0" err="1"/>
                        <a:t>eregi_replace</a:t>
                      </a:r>
                      <a:r>
                        <a:rPr lang="en-IN" sz="1700" dirty="0"/>
                        <a:t>() </a:t>
                      </a:r>
                    </a:p>
                  </a:txBody>
                  <a:tcPr marL="30482" marR="30482" marT="30482" marB="30482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The </a:t>
                      </a:r>
                      <a:r>
                        <a:rPr lang="en-IN" sz="1700" dirty="0" err="1"/>
                        <a:t>eregi_replace</a:t>
                      </a:r>
                      <a:r>
                        <a:rPr lang="en-IN" sz="1700" dirty="0"/>
                        <a:t>() function operates exactly like ereg_replace(), except that the search for pattern in string is not case sensitive. </a:t>
                      </a:r>
                    </a:p>
                  </a:txBody>
                  <a:tcPr marL="30482" marR="30482" marT="30482" marB="304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0806">
                <a:tc>
                  <a:txBody>
                    <a:bodyPr/>
                    <a:lstStyle/>
                    <a:p>
                      <a:r>
                        <a:rPr lang="en-IN" sz="1700" dirty="0"/>
                        <a:t>split() </a:t>
                      </a:r>
                    </a:p>
                  </a:txBody>
                  <a:tcPr marL="30482" marR="30482" marT="30482" marB="30482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The split() function will divide a string into various elements, the boundaries of each element based on the occurrence of pattern in string. </a:t>
                      </a:r>
                    </a:p>
                  </a:txBody>
                  <a:tcPr marL="30482" marR="30482" marT="30482" marB="3048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555">
                <a:tc>
                  <a:txBody>
                    <a:bodyPr/>
                    <a:lstStyle/>
                    <a:p>
                      <a:r>
                        <a:rPr lang="en-IN" sz="1700" dirty="0" err="1"/>
                        <a:t>spliti</a:t>
                      </a:r>
                      <a:r>
                        <a:rPr lang="en-IN" sz="1700" dirty="0"/>
                        <a:t>() </a:t>
                      </a:r>
                    </a:p>
                  </a:txBody>
                  <a:tcPr marL="30482" marR="30482" marT="30482" marB="30482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The </a:t>
                      </a:r>
                      <a:r>
                        <a:rPr lang="en-IN" sz="1700" dirty="0" err="1"/>
                        <a:t>spliti</a:t>
                      </a:r>
                      <a:r>
                        <a:rPr lang="en-IN" sz="1700" dirty="0"/>
                        <a:t>() function operates exactly in the same manner as its sibling split(), except that it is not case sensitive. </a:t>
                      </a:r>
                    </a:p>
                  </a:txBody>
                  <a:tcPr marL="30482" marR="30482" marT="30482" marB="3048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0806">
                <a:tc>
                  <a:txBody>
                    <a:bodyPr/>
                    <a:lstStyle/>
                    <a:p>
                      <a:r>
                        <a:rPr lang="en-IN" sz="1700" dirty="0" err="1"/>
                        <a:t>sql_regcase</a:t>
                      </a:r>
                      <a:r>
                        <a:rPr lang="en-IN" sz="1700" dirty="0"/>
                        <a:t>() </a:t>
                      </a:r>
                    </a:p>
                  </a:txBody>
                  <a:tcPr marL="30482" marR="30482" marT="30482" marB="30482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The </a:t>
                      </a:r>
                      <a:r>
                        <a:rPr lang="en-IN" sz="1700" dirty="0" err="1"/>
                        <a:t>sql_regcase</a:t>
                      </a:r>
                      <a:r>
                        <a:rPr lang="en-IN" sz="1700" dirty="0"/>
                        <a:t>() function can be thought of as a utility function, converting each character in the input parameter string into a bracketed expression containing two characters. </a:t>
                      </a:r>
                    </a:p>
                  </a:txBody>
                  <a:tcPr marL="30482" marR="30482" marT="30482" marB="3048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59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35E56A3-4A63-4FA6-A9FC-D5293E65436B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accent6">
                    <a:lumMod val="50000"/>
                  </a:schemeClr>
                </a:solidFill>
              </a:rPr>
              <a:t>Opening and Closing Files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286375"/>
          </a:xfrm>
        </p:spPr>
        <p:txBody>
          <a:bodyPr rtlCol="0">
            <a:no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400" dirty="0"/>
              <a:t>The PHP function </a:t>
            </a:r>
            <a:r>
              <a:rPr lang="en-US" sz="2400" b="1" dirty="0" err="1" smtClean="0">
                <a:latin typeface="Courier New" pitchFamily="49" charset="0"/>
              </a:rPr>
              <a:t>fopen</a:t>
            </a:r>
            <a:r>
              <a:rPr lang="en-US" sz="2400" dirty="0" smtClean="0"/>
              <a:t> is used </a:t>
            </a:r>
            <a:r>
              <a:rPr lang="en-US" sz="2400" dirty="0"/>
              <a:t>to create a file handle for accessing a file given by name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400" dirty="0"/>
              <a:t>A second argument to </a:t>
            </a:r>
            <a:r>
              <a:rPr lang="en-US" sz="2400" dirty="0" err="1"/>
              <a:t>fopen</a:t>
            </a:r>
            <a:r>
              <a:rPr lang="en-US" sz="2400" dirty="0"/>
              <a:t> gives the </a:t>
            </a:r>
            <a:r>
              <a:rPr lang="en-US" sz="2400" dirty="0">
                <a:solidFill>
                  <a:srgbClr val="7030A0"/>
                </a:solidFill>
              </a:rPr>
              <a:t>mode of access</a:t>
            </a:r>
          </a:p>
          <a:p>
            <a:pPr marL="674370" lvl="1" indent="-274320" algn="just">
              <a:buFont typeface="Wingdings"/>
              <a:buChar char=""/>
              <a:defRPr/>
            </a:pPr>
            <a:r>
              <a:rPr lang="en-US" sz="2200" dirty="0"/>
              <a:t>The </a:t>
            </a:r>
            <a:r>
              <a:rPr lang="en-US" sz="2200" b="1" dirty="0" err="1">
                <a:latin typeface="Courier New" pitchFamily="49" charset="0"/>
              </a:rPr>
              <a:t>fopen</a:t>
            </a:r>
            <a:r>
              <a:rPr lang="en-US" sz="2200" dirty="0"/>
              <a:t> function returns a file </a:t>
            </a:r>
            <a:r>
              <a:rPr lang="en-US" sz="2200" dirty="0" smtClean="0"/>
              <a:t>handle</a:t>
            </a:r>
          </a:p>
          <a:p>
            <a:pPr marL="674370" lvl="1" indent="-274320">
              <a:buFont typeface="Wingdings"/>
              <a:buChar char=""/>
              <a:defRPr/>
            </a:pPr>
            <a:r>
              <a:rPr lang="en-US" sz="2200" dirty="0" smtClean="0"/>
              <a:t>A file has a file pointer (where to read or write)</a:t>
            </a:r>
          </a:p>
          <a:p>
            <a:pPr marL="1040130" lvl="2" indent="-274320">
              <a:buFont typeface="Wingdings 2"/>
              <a:buChar char=""/>
              <a:defRPr/>
            </a:pPr>
            <a:r>
              <a:rPr lang="en-US" sz="2200" b="1" dirty="0" smtClean="0">
                <a:latin typeface="Courier New" pitchFamily="49" charset="0"/>
              </a:rPr>
              <a:t>$</a:t>
            </a:r>
            <a:r>
              <a:rPr lang="en-US" sz="2200" b="1" dirty="0" err="1" smtClean="0">
                <a:latin typeface="Courier New" pitchFamily="49" charset="0"/>
              </a:rPr>
              <a:t>fptr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=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fopen</a:t>
            </a:r>
            <a:r>
              <a:rPr lang="en-US" sz="2200" dirty="0" smtClean="0">
                <a:latin typeface="Courier New" pitchFamily="49" charset="0"/>
              </a:rPr>
              <a:t>(</a:t>
            </a:r>
            <a:r>
              <a:rPr lang="en-US" sz="2200" dirty="0" smtClean="0">
                <a:solidFill>
                  <a:srgbClr val="002060"/>
                </a:solidFill>
              </a:rPr>
              <a:t>filename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002060"/>
                </a:solidFill>
              </a:rPr>
              <a:t>use_indicator</a:t>
            </a:r>
            <a:r>
              <a:rPr lang="en-US" sz="2200" dirty="0" smtClean="0">
                <a:latin typeface="Courier New" pitchFamily="49" charset="0"/>
              </a:rPr>
              <a:t>)</a:t>
            </a:r>
          </a:p>
          <a:p>
            <a:pPr marL="674370" lvl="1" indent="-274320" algn="just">
              <a:buFont typeface="Wingdings"/>
              <a:buChar char=""/>
              <a:defRPr/>
            </a:pPr>
            <a:r>
              <a:rPr lang="en-US" sz="2200" dirty="0" smtClean="0"/>
              <a:t>Every </a:t>
            </a:r>
            <a:r>
              <a:rPr lang="en-US" sz="2200" dirty="0"/>
              <a:t>open file has a </a:t>
            </a:r>
            <a:r>
              <a:rPr lang="en-US" sz="2200" dirty="0">
                <a:solidFill>
                  <a:schemeClr val="accent1"/>
                </a:solidFill>
              </a:rPr>
              <a:t>current pointer </a:t>
            </a:r>
            <a:r>
              <a:rPr lang="en-US" sz="2200" dirty="0"/>
              <a:t>indicating a point in the file</a:t>
            </a:r>
          </a:p>
          <a:p>
            <a:pPr marL="674370" lvl="1" indent="-274320" algn="just">
              <a:buFont typeface="Wingdings"/>
              <a:buChar char=""/>
              <a:defRPr/>
            </a:pPr>
            <a:r>
              <a:rPr lang="en-US" sz="2200" dirty="0"/>
              <a:t>Normally </a:t>
            </a:r>
            <a:r>
              <a:rPr lang="en-US" sz="2200" dirty="0">
                <a:solidFill>
                  <a:srgbClr val="FF0000"/>
                </a:solidFill>
              </a:rPr>
              <a:t>input and output </a:t>
            </a:r>
            <a:r>
              <a:rPr lang="en-US" sz="2200" dirty="0"/>
              <a:t>operations occur at the current pointer position</a:t>
            </a:r>
          </a:p>
          <a:p>
            <a:pPr marL="674370" lvl="1" indent="-274320" algn="just">
              <a:buFont typeface="Wingdings"/>
              <a:buChar char=""/>
              <a:defRPr/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1"/>
                </a:solidFill>
                <a:latin typeface="Courier New" pitchFamily="49" charset="0"/>
              </a:rPr>
              <a:t>file_exists</a:t>
            </a:r>
            <a:r>
              <a:rPr lang="en-US" sz="2200" dirty="0"/>
              <a:t> function tests if a file, given by name, exists</a:t>
            </a:r>
          </a:p>
          <a:p>
            <a:pPr marL="674370" lvl="1" indent="-274320" algn="just">
              <a:buFont typeface="Wingdings"/>
              <a:buChar char=""/>
              <a:defRPr/>
            </a:pPr>
            <a:r>
              <a:rPr lang="en-US" sz="2200" dirty="0"/>
              <a:t>The function </a:t>
            </a:r>
            <a:r>
              <a:rPr lang="en-US" sz="2200" b="1" dirty="0" err="1">
                <a:solidFill>
                  <a:schemeClr val="accent1"/>
                </a:solidFill>
                <a:latin typeface="Courier New" pitchFamily="49" charset="0"/>
              </a:rPr>
              <a:t>fclose</a:t>
            </a:r>
            <a:r>
              <a:rPr lang="en-US" sz="2200" b="1" dirty="0"/>
              <a:t> </a:t>
            </a:r>
            <a:r>
              <a:rPr lang="en-US" sz="2200" dirty="0"/>
              <a:t>closes a file </a:t>
            </a:r>
            <a:r>
              <a:rPr lang="en-US" sz="2200" dirty="0" smtClean="0"/>
              <a:t>handle</a:t>
            </a:r>
            <a:endParaRPr lang="en-US" sz="2200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C457B6-8915-4211-B127-476B0ACE9AA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/>
          <a:lstStyle/>
          <a:p>
            <a:pPr algn="just"/>
            <a:r>
              <a:rPr lang="en-IN" sz="2400" dirty="0" err="1" smtClean="0">
                <a:solidFill>
                  <a:srgbClr val="00B050"/>
                </a:solidFill>
              </a:rPr>
              <a:t>readfile</a:t>
            </a:r>
            <a:r>
              <a:rPr lang="en-IN" sz="2400" dirty="0" smtClean="0">
                <a:solidFill>
                  <a:srgbClr val="00B050"/>
                </a:solidFill>
              </a:rPr>
              <a:t>()</a:t>
            </a:r>
          </a:p>
          <a:p>
            <a:pPr lvl="1" algn="just"/>
            <a:r>
              <a:rPr lang="en-IN" sz="2400" dirty="0" smtClean="0"/>
              <a:t>The PHP code to read the file and write it to the output buffer is as follows (the </a:t>
            </a:r>
            <a:r>
              <a:rPr lang="en-IN" sz="2400" dirty="0" err="1" smtClean="0"/>
              <a:t>readfile</a:t>
            </a:r>
            <a:r>
              <a:rPr lang="en-IN" sz="2400" dirty="0" smtClean="0"/>
              <a:t>() function returns the number of bytes read on success</a:t>
            </a:r>
            <a:r>
              <a:rPr lang="en-IN" dirty="0" smtClean="0"/>
              <a:t>)</a:t>
            </a:r>
          </a:p>
          <a:p>
            <a:pPr algn="just"/>
            <a:r>
              <a:rPr lang="en-IN" sz="2400" dirty="0" err="1" smtClean="0">
                <a:solidFill>
                  <a:srgbClr val="00B050"/>
                </a:solidFill>
              </a:rPr>
              <a:t>fgets</a:t>
            </a:r>
            <a:r>
              <a:rPr lang="en-IN" sz="2400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IN" sz="2200" dirty="0" smtClean="0"/>
              <a:t>The </a:t>
            </a:r>
            <a:r>
              <a:rPr lang="en-IN" sz="2200" dirty="0" err="1" smtClean="0"/>
              <a:t>fgets</a:t>
            </a:r>
            <a:r>
              <a:rPr lang="en-IN" sz="2200" dirty="0" smtClean="0"/>
              <a:t>() function is used to read a single line from a file.</a:t>
            </a:r>
          </a:p>
          <a:p>
            <a:pPr algn="just"/>
            <a:r>
              <a:rPr lang="en-IN" sz="2400" dirty="0" smtClean="0">
                <a:solidFill>
                  <a:srgbClr val="00B050"/>
                </a:solidFill>
              </a:rPr>
              <a:t>Check End-Of-File - </a:t>
            </a:r>
            <a:r>
              <a:rPr lang="en-IN" sz="2400" dirty="0" err="1" smtClean="0">
                <a:solidFill>
                  <a:srgbClr val="00B050"/>
                </a:solidFill>
              </a:rPr>
              <a:t>feof</a:t>
            </a:r>
            <a:r>
              <a:rPr lang="en-IN" sz="2400" dirty="0" smtClean="0">
                <a:solidFill>
                  <a:srgbClr val="00B050"/>
                </a:solidFill>
              </a:rPr>
              <a:t>()</a:t>
            </a:r>
          </a:p>
          <a:p>
            <a:pPr lvl="1" algn="just"/>
            <a:r>
              <a:rPr lang="en-IN" sz="2400" dirty="0" err="1" smtClean="0"/>
              <a:t>feof</a:t>
            </a:r>
            <a:r>
              <a:rPr lang="en-IN" sz="2400" dirty="0" smtClean="0"/>
              <a:t>() function is useful for looping through data of unknown length.</a:t>
            </a:r>
          </a:p>
          <a:p>
            <a:pPr lvl="1" algn="just"/>
            <a:r>
              <a:rPr lang="en-IN" sz="2400" dirty="0" smtClean="0"/>
              <a:t>reads the file line by line, until end-of-file is reached</a:t>
            </a:r>
          </a:p>
          <a:p>
            <a:pPr algn="just"/>
            <a:r>
              <a:rPr lang="en-IN" sz="2400" dirty="0" err="1" smtClean="0">
                <a:solidFill>
                  <a:srgbClr val="00B050"/>
                </a:solidFill>
              </a:rPr>
              <a:t>fgetc</a:t>
            </a:r>
            <a:r>
              <a:rPr lang="en-IN" sz="2400" dirty="0" smtClean="0">
                <a:solidFill>
                  <a:srgbClr val="00B050"/>
                </a:solidFill>
              </a:rPr>
              <a:t>()</a:t>
            </a:r>
            <a:endParaRPr lang="en-IN" b="1" dirty="0" smtClean="0"/>
          </a:p>
          <a:p>
            <a:pPr lvl="1" algn="just"/>
            <a:r>
              <a:rPr lang="en-IN" dirty="0" smtClean="0"/>
              <a:t>used to read a single character from a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0262A86-FB66-4345-99EC-10C880A9783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5349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accent6">
                    <a:lumMod val="50000"/>
                  </a:schemeClr>
                </a:solidFill>
              </a:rPr>
              <a:t>File Use Indicators</a:t>
            </a:r>
          </a:p>
        </p:txBody>
      </p:sp>
      <p:graphicFrame>
        <p:nvGraphicFramePr>
          <p:cNvPr id="191577" name="Group 89"/>
          <p:cNvGraphicFramePr>
            <a:graphicFrameLocks noGrp="1"/>
          </p:cNvGraphicFramePr>
          <p:nvPr/>
        </p:nvGraphicFramePr>
        <p:xfrm>
          <a:off x="214313" y="857250"/>
          <a:ext cx="8643966" cy="554531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7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"r"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Read only.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The file pointer is initialized to the beginning of the file.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3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"r+"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Read and write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 existing file. The file pointer is initialized to the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beginning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 the file; if a read operation precedes a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write operation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the new data is written just after where the read operation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left the file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pointer.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"w"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Write only.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Initializes the file pointer to the beginning of the file; creates the file if it does not exist.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3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"w+"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Read and write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Initializes the file pointer to the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beginning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of the file;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creates the file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if it does not exist. Always initializes the file pointer to the beginning of the file before the first write,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destroying any existing data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93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"a"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Write only.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If the file exists, initializes the file pointer to the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end of the file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if the file does not exist,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creates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 and initializes the file pointer to its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beginning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"a+"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Read and write a file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creating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the file if necessary; new data is written to the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end of the existing data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accent6">
                    <a:lumMod val="50000"/>
                  </a:schemeClr>
                </a:solidFill>
              </a:rPr>
              <a:t>Reading 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</a:rPr>
              <a:t>from a File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4375"/>
            <a:ext cx="8229600" cy="5197475"/>
          </a:xfrm>
        </p:spPr>
        <p:txBody>
          <a:bodyPr/>
          <a:lstStyle/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</a:rPr>
              <a:t>fread</a:t>
            </a:r>
            <a:r>
              <a:rPr lang="en-US" dirty="0" smtClean="0"/>
              <a:t> function reads a given number of bytes from a file given by a file handle</a:t>
            </a:r>
          </a:p>
          <a:p>
            <a:pPr lvl="1" algn="just" eaLnBrk="1" hangingPunct="1"/>
            <a:r>
              <a:rPr lang="en-US" dirty="0" smtClean="0"/>
              <a:t>The entire file can be read by using the </a:t>
            </a:r>
            <a:r>
              <a:rPr lang="en-US" b="1" dirty="0" err="1" smtClean="0"/>
              <a:t>filesize</a:t>
            </a:r>
            <a:r>
              <a:rPr lang="en-US" dirty="0" smtClean="0"/>
              <a:t> function to determine the number of bytes in the file</a:t>
            </a:r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8A79627-56CE-42D4-9FB9-98243670602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143000"/>
            <a:ext cx="85010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4214813"/>
            <a:ext cx="82153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75"/>
            <a:ext cx="8229600" cy="541178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file</a:t>
            </a:r>
            <a:r>
              <a:rPr lang="en-US" smtClean="0"/>
              <a:t> function returns an array of lines from a file named as a parameter</a:t>
            </a:r>
          </a:p>
          <a:p>
            <a:pPr lvl="1" algn="just" eaLnBrk="1" hangingPunct="1"/>
            <a:r>
              <a:rPr lang="en-US" smtClean="0"/>
              <a:t>No explicit open and close are required for using this function, it does not use a file handle parameter</a:t>
            </a:r>
          </a:p>
          <a:p>
            <a:pPr lvl="1" algn="just" eaLnBrk="1" hangingPunct="1"/>
            <a:r>
              <a:rPr lang="en-IN" b="1" smtClean="0">
                <a:solidFill>
                  <a:srgbClr val="002060"/>
                </a:solidFill>
              </a:rPr>
              <a:t>Places the lines of testdata.dat into an array named @file_lines: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file_get_contents</a:t>
            </a:r>
            <a:r>
              <a:rPr lang="en-US" smtClean="0"/>
              <a:t> method returns the content of a named file as a single string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fgets</a:t>
            </a:r>
            <a:r>
              <a:rPr lang="en-US" smtClean="0"/>
              <a:t> function returns a single line</a:t>
            </a:r>
          </a:p>
          <a:p>
            <a:pPr algn="just" eaLnBrk="1" hangingPunct="1"/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1E645A-C666-435D-8973-6860A9595E2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3214689"/>
            <a:ext cx="6143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4572011"/>
            <a:ext cx="78882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25" y="5929334"/>
            <a:ext cx="62722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feof</a:t>
            </a:r>
            <a:r>
              <a:rPr lang="en-US" smtClean="0"/>
              <a:t> function returns TRUE if the last character read was the end of file marker, that is, the read was past the end of the file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smtClean="0">
                <a:latin typeface="Courier New" pitchFamily="49" charset="0"/>
              </a:rPr>
              <a:t>while(!feof($file_var))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smtClean="0">
                <a:latin typeface="Courier New" pitchFamily="49" charset="0"/>
              </a:rPr>
              <a:t>        $ch = fgetc($file_var);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smtClean="0">
                <a:latin typeface="Courier New" pitchFamily="49" charset="0"/>
              </a:rPr>
              <a:t>      }</a:t>
            </a:r>
          </a:p>
          <a:p>
            <a:pPr eaLnBrk="1" hangingPunct="1"/>
            <a:endParaRPr lang="en-I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74B10B-2C62-40A0-9A59-9FCFCF5B2ED4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accent6">
                    <a:lumMod val="50000"/>
                  </a:schemeClr>
                </a:solidFill>
              </a:rPr>
              <a:t>Writing to a File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/>
          <a:lstStyle/>
          <a:p>
            <a:pPr algn="just" eaLnBrk="1" hangingPunct="1"/>
            <a:r>
              <a:rPr lang="en-US" smtClean="0"/>
              <a:t>If a file handle is open to for writing or appending, then the </a:t>
            </a:r>
            <a:r>
              <a:rPr lang="en-US" b="1" smtClean="0">
                <a:latin typeface="Courier New" pitchFamily="49" charset="0"/>
              </a:rPr>
              <a:t>fwrite</a:t>
            </a:r>
            <a:r>
              <a:rPr lang="en-US" smtClean="0"/>
              <a:t> function can be used to write bytes to the file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file_put_contents</a:t>
            </a:r>
            <a:r>
              <a:rPr lang="en-US" b="1" smtClean="0"/>
              <a:t> </a:t>
            </a:r>
            <a:r>
              <a:rPr lang="en-US" smtClean="0"/>
              <a:t>function writes a given string parameter to a named file, not a file handle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BAFC85D-A06A-40F7-8135-6EB27AA057A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8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5072063"/>
            <a:ext cx="77866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accent6">
                    <a:lumMod val="50000"/>
                  </a:schemeClr>
                </a:solidFill>
              </a:rPr>
              <a:t>Locking Files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72488" cy="4873625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flock</a:t>
            </a:r>
            <a:r>
              <a:rPr lang="en-US" smtClean="0"/>
              <a:t> function will lock a named file</a:t>
            </a:r>
          </a:p>
          <a:p>
            <a:pPr eaLnBrk="1" hangingPunct="1"/>
            <a:r>
              <a:rPr lang="en-US" smtClean="0"/>
              <a:t>The function takes a second parameter giving the mode of the lock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1. specifies others can read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2 .specifies no other access is allowed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3. removes the lock (unlock)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E.g.- </a:t>
            </a:r>
            <a:r>
              <a:rPr lang="en-US" sz="2400" smtClean="0">
                <a:solidFill>
                  <a:srgbClr val="7030A0"/>
                </a:solidFill>
              </a:rPr>
              <a:t>flock($file_var,1)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smtClean="0">
              <a:solidFill>
                <a:srgbClr val="7030A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747D2CB-B74B-4B22-8F11-F229473E2445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PHP 5 Global Variables - </a:t>
            </a:r>
            <a:r>
              <a:rPr lang="es-ES" dirty="0" err="1" smtClean="0"/>
              <a:t>Superglobals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Several predefined variables in PHP are "</a:t>
            </a:r>
            <a:r>
              <a:rPr lang="en-IN" dirty="0" err="1" smtClean="0">
                <a:solidFill>
                  <a:srgbClr val="7030A0"/>
                </a:solidFill>
              </a:rPr>
              <a:t>superglobals</a:t>
            </a:r>
            <a:r>
              <a:rPr lang="en-IN" dirty="0" smtClean="0"/>
              <a:t>", which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en-IN" dirty="0" smtClean="0"/>
              <a:t> that they are always accessible, regardless of scope - and you can access them from any function, class or file without having to do anything special.</a:t>
            </a:r>
          </a:p>
          <a:p>
            <a:endParaRPr lang="en-IN" sz="400" dirty="0" smtClean="0"/>
          </a:p>
          <a:p>
            <a:r>
              <a:rPr lang="en-IN" dirty="0" smtClean="0"/>
              <a:t>The PHP </a:t>
            </a:r>
            <a:r>
              <a:rPr lang="en-IN" dirty="0" err="1" smtClean="0"/>
              <a:t>superglobal</a:t>
            </a:r>
            <a:r>
              <a:rPr lang="en-IN" dirty="0" smtClean="0"/>
              <a:t> variables are:</a:t>
            </a:r>
          </a:p>
          <a:p>
            <a:pPr lvl="1"/>
            <a:r>
              <a:rPr lang="en-IN" dirty="0" smtClean="0"/>
              <a:t>$GLOBALS</a:t>
            </a:r>
          </a:p>
          <a:p>
            <a:pPr lvl="1"/>
            <a:r>
              <a:rPr lang="en-IN" dirty="0" smtClean="0"/>
              <a:t>$_SERVER</a:t>
            </a:r>
          </a:p>
          <a:p>
            <a:pPr lvl="1"/>
            <a:r>
              <a:rPr lang="en-IN" dirty="0" smtClean="0"/>
              <a:t>$_REQUEST</a:t>
            </a:r>
          </a:p>
          <a:p>
            <a:pPr lvl="1"/>
            <a:r>
              <a:rPr lang="en-IN" dirty="0" smtClean="0"/>
              <a:t>$_POST</a:t>
            </a:r>
          </a:p>
          <a:p>
            <a:pPr lvl="1"/>
            <a:r>
              <a:rPr lang="en-IN" dirty="0" smtClean="0"/>
              <a:t>$_GET</a:t>
            </a:r>
          </a:p>
          <a:p>
            <a:pPr lvl="1"/>
            <a:r>
              <a:rPr lang="en-IN" dirty="0" smtClean="0"/>
              <a:t>$_FILES</a:t>
            </a:r>
          </a:p>
          <a:p>
            <a:pPr lvl="1"/>
            <a:r>
              <a:rPr lang="en-IN" dirty="0" smtClean="0"/>
              <a:t>$_ENV</a:t>
            </a:r>
          </a:p>
          <a:p>
            <a:pPr lvl="1"/>
            <a:r>
              <a:rPr lang="en-IN" dirty="0" smtClean="0"/>
              <a:t>$_COOKIE</a:t>
            </a:r>
          </a:p>
          <a:p>
            <a:pPr lvl="1"/>
            <a:r>
              <a:rPr lang="en-IN" dirty="0" smtClean="0"/>
              <a:t>$_SESSION</a:t>
            </a:r>
          </a:p>
          <a:p>
            <a:pPr algn="just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PHP $GLOBALS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7030A0"/>
                </a:solidFill>
              </a:rPr>
              <a:t>$GLOBALS </a:t>
            </a:r>
            <a:r>
              <a:rPr lang="en-IN" sz="2400" dirty="0" smtClean="0"/>
              <a:t>is a </a:t>
            </a:r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</a:rPr>
              <a:t>PHP super global </a:t>
            </a:r>
            <a:r>
              <a:rPr lang="en-IN" sz="2400" dirty="0" smtClean="0"/>
              <a:t>variable which is used to access global variables from anywhere in the PHP script (also from within functions or methods). </a:t>
            </a:r>
          </a:p>
          <a:p>
            <a:pPr algn="just"/>
            <a:r>
              <a:rPr lang="en-IN" sz="2400" dirty="0" smtClean="0"/>
              <a:t>PHP stores all global variables in an array called </a:t>
            </a:r>
            <a:r>
              <a:rPr lang="en-IN" sz="2400" dirty="0" smtClean="0">
                <a:solidFill>
                  <a:srgbClr val="7030A0"/>
                </a:solidFill>
              </a:rPr>
              <a:t>$GLOBALS[</a:t>
            </a:r>
            <a:r>
              <a:rPr lang="en-IN" sz="2400" i="1" dirty="0" smtClean="0">
                <a:solidFill>
                  <a:srgbClr val="7030A0"/>
                </a:solidFill>
              </a:rPr>
              <a:t>index</a:t>
            </a:r>
            <a:r>
              <a:rPr lang="en-IN" sz="2400" dirty="0" smtClean="0">
                <a:solidFill>
                  <a:srgbClr val="7030A0"/>
                </a:solidFill>
              </a:rPr>
              <a:t>]. </a:t>
            </a:r>
          </a:p>
          <a:p>
            <a:pPr lvl="1" algn="just"/>
            <a:r>
              <a:rPr lang="en-IN" sz="2200" dirty="0" smtClean="0"/>
              <a:t>The </a:t>
            </a:r>
            <a:r>
              <a:rPr lang="en-IN" sz="2200" i="1" dirty="0" smtClean="0"/>
              <a:t>index</a:t>
            </a:r>
            <a:r>
              <a:rPr lang="en-IN" sz="2200" dirty="0" smtClean="0"/>
              <a:t> holds the name of the variable an element.</a:t>
            </a:r>
          </a:p>
          <a:p>
            <a:pPr lvl="1" algn="just"/>
            <a:r>
              <a:rPr lang="en-IN" sz="2000" dirty="0" smtClean="0"/>
              <a:t>$globals.php</a:t>
            </a:r>
          </a:p>
          <a:p>
            <a:pPr algn="just"/>
            <a:r>
              <a:rPr lang="en-IN" b="1" dirty="0" smtClean="0">
                <a:solidFill>
                  <a:srgbClr val="7030A0"/>
                </a:solidFill>
              </a:rPr>
              <a:t>PHP $_SERVER</a:t>
            </a:r>
          </a:p>
          <a:p>
            <a:pPr lvl="1" algn="just"/>
            <a:r>
              <a:rPr lang="en-IN" dirty="0" smtClean="0"/>
              <a:t>$_SERVER is a PHP super global variable which holds information about headers, paths, and script locations as an element </a:t>
            </a:r>
          </a:p>
          <a:p>
            <a:pPr lvl="2" algn="just"/>
            <a:r>
              <a:rPr lang="en-IN" dirty="0" smtClean="0"/>
              <a:t>server.php and $_server.docx</a:t>
            </a:r>
          </a:p>
          <a:p>
            <a:pPr lvl="1"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PHP $_REQUEST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PHP $_REQUEST is used to collect data after submitting an HTML form.</a:t>
            </a:r>
          </a:p>
          <a:p>
            <a:pPr lvl="1" algn="just"/>
            <a:r>
              <a:rPr lang="en-IN" dirty="0" smtClean="0"/>
              <a:t>The example below shows a form with an input field and a submit button. </a:t>
            </a:r>
          </a:p>
          <a:p>
            <a:pPr lvl="1" algn="just"/>
            <a:r>
              <a:rPr lang="en-IN" dirty="0" smtClean="0"/>
              <a:t>When a user submits the data by clicking on "Submit", the form data is sent to the file specified in the action attribute of the &lt;form&gt; tag. </a:t>
            </a:r>
          </a:p>
          <a:p>
            <a:pPr lvl="1" algn="just"/>
            <a:r>
              <a:rPr lang="en-IN" dirty="0" smtClean="0"/>
              <a:t>Then, we can use the super global variable $_REQUEST to collect the value of the input field:</a:t>
            </a:r>
          </a:p>
          <a:p>
            <a:pPr lvl="1"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PHP $_POST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PHP </a:t>
            </a:r>
            <a:r>
              <a:rPr lang="en-IN" dirty="0" smtClean="0">
                <a:solidFill>
                  <a:srgbClr val="7030A0"/>
                </a:solidFill>
              </a:rPr>
              <a:t>$_POST </a:t>
            </a:r>
            <a:r>
              <a:rPr lang="en-IN" dirty="0" smtClean="0"/>
              <a:t>is widely used to collect form data after submitting an HTML form with method="post". </a:t>
            </a:r>
          </a:p>
          <a:p>
            <a:pPr algn="just"/>
            <a:r>
              <a:rPr lang="en-IN" dirty="0" smtClean="0"/>
              <a:t>$_POST is also widely used to pass variables.</a:t>
            </a:r>
          </a:p>
          <a:p>
            <a:pPr algn="just"/>
            <a:r>
              <a:rPr lang="en-IN" dirty="0" smtClean="0"/>
              <a:t>When a user submits the data by clicking on "Submit", the form data is sent to the file specified in the action attribute of the &lt;form&gt; tag.</a:t>
            </a:r>
          </a:p>
          <a:p>
            <a:pPr algn="just"/>
            <a:r>
              <a:rPr lang="en-IN" dirty="0" smtClean="0"/>
              <a:t>Point to the file itself for processing form data.</a:t>
            </a:r>
          </a:p>
          <a:p>
            <a:pPr algn="just"/>
            <a:r>
              <a:rPr lang="en-IN" dirty="0" smtClean="0"/>
              <a:t> If you wish to use another PHP file to process form data, replace that with the filename of your choice. Then, we can use the super global variable $_POST to collect the value of the input field: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PHP $_GET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401080" cy="571504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PHP </a:t>
            </a:r>
            <a:r>
              <a:rPr lang="en-IN" dirty="0" smtClean="0">
                <a:solidFill>
                  <a:srgbClr val="7030A0"/>
                </a:solidFill>
              </a:rPr>
              <a:t>$_GET </a:t>
            </a:r>
            <a:r>
              <a:rPr lang="en-IN" dirty="0" smtClean="0"/>
              <a:t>can also be used to collect form data after submitting an HTML form with method="get".</a:t>
            </a:r>
          </a:p>
          <a:p>
            <a:pPr lvl="1" algn="just"/>
            <a:r>
              <a:rPr lang="en-IN" dirty="0" smtClean="0"/>
              <a:t>$_GET can also collect data sent in the URL.</a:t>
            </a:r>
          </a:p>
          <a:p>
            <a:pPr lvl="1" algn="just"/>
            <a:r>
              <a:rPr lang="en-IN" dirty="0" smtClean="0"/>
              <a:t>Assume we have an HTML page that contains a hyperlink with parameters:</a:t>
            </a:r>
          </a:p>
          <a:p>
            <a:pPr lvl="2" algn="just"/>
            <a:r>
              <a:rPr lang="en-IN" sz="2200" dirty="0" smtClean="0"/>
              <a:t>&lt;a </a:t>
            </a:r>
            <a:r>
              <a:rPr lang="en-IN" sz="2200" dirty="0" err="1" smtClean="0"/>
              <a:t>href</a:t>
            </a:r>
            <a:r>
              <a:rPr lang="en-IN" sz="2200" dirty="0" smtClean="0"/>
              <a:t>="</a:t>
            </a:r>
            <a:r>
              <a:rPr lang="en-IN" sz="2200" dirty="0" err="1" smtClean="0"/>
              <a:t>test_get.php?subject</a:t>
            </a:r>
            <a:r>
              <a:rPr lang="en-IN" sz="2200" dirty="0" smtClean="0"/>
              <a:t>=</a:t>
            </a:r>
            <a:r>
              <a:rPr lang="en-IN" sz="2200" dirty="0" err="1" smtClean="0"/>
              <a:t>PHP&amp;web</a:t>
            </a:r>
            <a:r>
              <a:rPr lang="en-IN" sz="2200" dirty="0" smtClean="0"/>
              <a:t>=</a:t>
            </a:r>
            <a:r>
              <a:rPr lang="en-IN" sz="2200" b="1" dirty="0" smtClean="0"/>
              <a:t>myweb</a:t>
            </a:r>
            <a:r>
              <a:rPr lang="en-IN" sz="2200" dirty="0" smtClean="0"/>
              <a:t>.com" &gt; </a:t>
            </a:r>
            <a:r>
              <a:rPr lang="en-IN" sz="2200" dirty="0" smtClean="0">
                <a:solidFill>
                  <a:srgbClr val="7030A0"/>
                </a:solidFill>
              </a:rPr>
              <a:t>Test $GET</a:t>
            </a:r>
            <a:r>
              <a:rPr lang="en-IN" sz="2200" dirty="0" smtClean="0"/>
              <a:t>&lt;/a&gt;</a:t>
            </a:r>
          </a:p>
          <a:p>
            <a:pPr lvl="1"/>
            <a:r>
              <a:rPr lang="en-IN" dirty="0" smtClean="0"/>
              <a:t>When a user clicks on the link "</a:t>
            </a:r>
            <a:r>
              <a:rPr lang="en-IN" dirty="0" smtClean="0">
                <a:solidFill>
                  <a:srgbClr val="7030A0"/>
                </a:solidFill>
              </a:rPr>
              <a:t>Test $GET", </a:t>
            </a:r>
            <a:r>
              <a:rPr lang="en-IN" dirty="0" smtClean="0"/>
              <a:t>the parameters "subject" and "web" are sent to "test_get.php", and you can then access their values in "test_get.php" with $_GET.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6039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908"/>
          </a:xfrm>
        </p:spPr>
        <p:txBody>
          <a:bodyPr/>
          <a:lstStyle/>
          <a:p>
            <a:pPr algn="just"/>
            <a:r>
              <a:rPr lang="en-IN" dirty="0" smtClean="0"/>
              <a:t>A PHP form on a </a:t>
            </a:r>
            <a:r>
              <a:rPr lang="en-IN" dirty="0" smtClean="0">
                <a:solidFill>
                  <a:srgbClr val="002060"/>
                </a:solidFill>
              </a:rPr>
              <a:t>dynamic web page </a:t>
            </a:r>
            <a:r>
              <a:rPr lang="en-IN" dirty="0" smtClean="0"/>
              <a:t>allows a user to enter data that is sent to a server for processing.</a:t>
            </a:r>
          </a:p>
          <a:p>
            <a:pPr algn="just"/>
            <a:r>
              <a:rPr lang="en-IN" dirty="0" smtClean="0"/>
              <a:t>The Websites provide the functionalities that can use to </a:t>
            </a:r>
            <a:r>
              <a:rPr lang="en-IN" dirty="0" smtClean="0">
                <a:solidFill>
                  <a:srgbClr val="7030A0"/>
                </a:solidFill>
              </a:rPr>
              <a:t>store, update, retrieve, and delete the data in a database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What is the Form?</a:t>
            </a:r>
          </a:p>
          <a:p>
            <a:pPr lvl="1" algn="just"/>
            <a:r>
              <a:rPr lang="en-IN" dirty="0" smtClean="0"/>
              <a:t>A Document that containing blank fields, that the user can fill the data or user can select the data. Casually the data will store in the database.</a:t>
            </a:r>
          </a:p>
          <a:p>
            <a:pPr algn="just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 vs. POST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Both GET and POST create an array </a:t>
            </a:r>
          </a:p>
          <a:p>
            <a:pPr lvl="1" algn="just"/>
            <a:r>
              <a:rPr lang="en-IN" dirty="0" smtClean="0"/>
              <a:t>(e.g. array( key =&gt; value, key2 =&gt; value2, key3 =&gt; value3, ...)). This array holds key/value pairs, where keys are the names of the form controls and values are the input data from the user.</a:t>
            </a:r>
          </a:p>
          <a:p>
            <a:pPr lvl="1" algn="just"/>
            <a:r>
              <a:rPr lang="en-IN" dirty="0" smtClean="0"/>
              <a:t>Both GET and POST are treated as $_GET and $_POST. These are </a:t>
            </a:r>
            <a:r>
              <a:rPr lang="en-IN" dirty="0" err="1" smtClean="0">
                <a:solidFill>
                  <a:srgbClr val="7030A0"/>
                </a:solidFill>
              </a:rPr>
              <a:t>superglobals</a:t>
            </a:r>
            <a:r>
              <a:rPr lang="en-IN" dirty="0" smtClean="0"/>
              <a:t>, which means that they are always accessible, regardless of scope and you can access them from any function, class or file without having to d anything special.</a:t>
            </a:r>
          </a:p>
          <a:p>
            <a:pPr lvl="1" algn="just"/>
            <a:r>
              <a:rPr lang="en-IN" dirty="0" smtClean="0">
                <a:solidFill>
                  <a:srgbClr val="002060"/>
                </a:solidFill>
              </a:rPr>
              <a:t>$_GET </a:t>
            </a:r>
            <a:r>
              <a:rPr lang="en-IN" dirty="0" smtClean="0"/>
              <a:t>is an array of variables passed to the current script via the URL parameters.</a:t>
            </a:r>
          </a:p>
          <a:p>
            <a:pPr lvl="1" algn="just"/>
            <a:r>
              <a:rPr lang="en-IN" dirty="0" smtClean="0">
                <a:solidFill>
                  <a:srgbClr val="002060"/>
                </a:solidFill>
              </a:rPr>
              <a:t>$_POST </a:t>
            </a:r>
            <a:r>
              <a:rPr lang="en-IN" dirty="0" smtClean="0"/>
              <a:t>is an array of variables passed to the current script via the HTTP POST method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8A8-560E-498B-8951-1DE626F6C3F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elcome">
  <a:themeElements>
    <a:clrScheme name="Welcome">
      <a:dk1>
        <a:sysClr val="windowText" lastClr="000000"/>
      </a:dk1>
      <a:lt1>
        <a:sysClr val="window" lastClr="FFFFFF"/>
      </a:lt1>
      <a:dk2>
        <a:srgbClr val="00272B"/>
      </a:dk2>
      <a:lt2>
        <a:srgbClr val="F7F7FF"/>
      </a:lt2>
      <a:accent1>
        <a:srgbClr val="006AED"/>
      </a:accent1>
      <a:accent2>
        <a:srgbClr val="0087BF"/>
      </a:accent2>
      <a:accent3>
        <a:srgbClr val="5D974B"/>
      </a:accent3>
      <a:accent4>
        <a:srgbClr val="9DBB3F"/>
      </a:accent4>
      <a:accent5>
        <a:srgbClr val="C77CC7"/>
      </a:accent5>
      <a:accent6>
        <a:srgbClr val="996699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</Template>
  <TotalTime>639</TotalTime>
  <Words>2296</Words>
  <Application>Microsoft Office PowerPoint</Application>
  <PresentationFormat>On-screen Show (4:3)</PresentationFormat>
  <Paragraphs>239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宋体</vt:lpstr>
      <vt:lpstr>Arial</vt:lpstr>
      <vt:lpstr>Book Antiqua</vt:lpstr>
      <vt:lpstr>Calibri</vt:lpstr>
      <vt:lpstr>Cambria</vt:lpstr>
      <vt:lpstr>Courier New</vt:lpstr>
      <vt:lpstr>Wingdings</vt:lpstr>
      <vt:lpstr>Wingdings 2</vt:lpstr>
      <vt:lpstr>Welcome</vt:lpstr>
      <vt:lpstr>PowerPoint Presentation</vt:lpstr>
      <vt:lpstr>Index</vt:lpstr>
      <vt:lpstr>PHP 5 Global Variables - Superglobals</vt:lpstr>
      <vt:lpstr>PHP $GLOBALS</vt:lpstr>
      <vt:lpstr>PHP $_REQUEST</vt:lpstr>
      <vt:lpstr>PHP $_POST</vt:lpstr>
      <vt:lpstr>PHP $_GET</vt:lpstr>
      <vt:lpstr>Introduction</vt:lpstr>
      <vt:lpstr>GET vs. POST</vt:lpstr>
      <vt:lpstr>When to use GET?</vt:lpstr>
      <vt:lpstr>When to use POST?</vt:lpstr>
      <vt:lpstr>The Form Element</vt:lpstr>
      <vt:lpstr>PowerPoint Presentation</vt:lpstr>
      <vt:lpstr>PHP Form Validation</vt:lpstr>
      <vt:lpstr>PHP - Validate Name</vt:lpstr>
      <vt:lpstr>PHP - Validate E-mail</vt:lpstr>
      <vt:lpstr>PHP - Validate URL</vt:lpstr>
      <vt:lpstr>Pattern Matching</vt:lpstr>
      <vt:lpstr>PHP's Regexp PERL Compatible Functions</vt:lpstr>
      <vt:lpstr>PHP's Regexp POSIX Functions</vt:lpstr>
      <vt:lpstr>Opening and Closing Files</vt:lpstr>
      <vt:lpstr>PowerPoint Presentation</vt:lpstr>
      <vt:lpstr>File Use Indicators</vt:lpstr>
      <vt:lpstr>Reading from a File</vt:lpstr>
      <vt:lpstr>PowerPoint Presentation</vt:lpstr>
      <vt:lpstr>PowerPoint Presentation</vt:lpstr>
      <vt:lpstr>Writing to a File</vt:lpstr>
      <vt:lpstr>Locking Files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Tamal Dey</cp:lastModifiedBy>
  <cp:revision>26</cp:revision>
  <dcterms:created xsi:type="dcterms:W3CDTF">2016-10-19T03:30:36Z</dcterms:created>
  <dcterms:modified xsi:type="dcterms:W3CDTF">2018-03-04T19:08:48Z</dcterms:modified>
</cp:coreProperties>
</file>