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78455-A6B0-4C7B-8E6D-401DA2E18F6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0E8EE-27FA-4E2C-8A0B-C1EFB7196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</a:t>
            </a:r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30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smtClean="0"/>
              <a:t>The slides for this text are organized into chapters. This lecture covers relational algebra, from Chapter 4. The relational calculus part can be found in Chapter 4, Part B.</a:t>
            </a:r>
          </a:p>
          <a:p>
            <a:pPr marL="228600" indent="-228600"/>
            <a:r>
              <a:rPr lang="en-US" smtClean="0"/>
              <a:t>Examples are used extensively.  The text and chapter exercises contain numerous additional examples, and I often ask students to do several of these as assignments.</a:t>
            </a:r>
          </a:p>
          <a:p>
            <a:pPr marL="228600" indent="-228600"/>
            <a:r>
              <a:rPr lang="en-US" smtClean="0"/>
              <a:t>This material is important for two reasons:</a:t>
            </a:r>
          </a:p>
          <a:p>
            <a:pPr marL="228600" indent="-228600">
              <a:buFontTx/>
              <a:buChar char="•"/>
            </a:pPr>
            <a:r>
              <a:rPr lang="en-US" smtClean="0"/>
              <a:t>It is a foundation for SQL.  This is an important reason to cover algebra in detail, but the discussion of SQL in the book does NOT depend on a detailed understanding of algebra. Instructors who prefer to explain the basic algebra operators and skip the discussion of how to write a wide range of queries in algebra can safely do so.</a:t>
            </a:r>
          </a:p>
          <a:p>
            <a:pPr marL="228600" indent="-228600">
              <a:buFontTx/>
              <a:buChar char="•"/>
            </a:pPr>
            <a:r>
              <a:rPr lang="en-US" smtClean="0"/>
              <a:t>It is a foundation for query processing.  Students need to know what each operator does, and how they can be composed in queries. Again, it is possible to skip a detailed discussion of how to write complex queries in algebra, and this is left to the instructor’s discretion.	</a:t>
            </a:r>
          </a:p>
        </p:txBody>
      </p:sp>
      <p:sp>
        <p:nvSpPr>
          <p:cNvPr id="1153031" name="Rectangle 7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481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10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224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22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8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11</a:t>
            </a:r>
          </a:p>
        </p:txBody>
      </p:sp>
      <p:sp>
        <p:nvSpPr>
          <p:cNvPr id="1163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327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32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3837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12</a:t>
            </a:r>
          </a:p>
        </p:txBody>
      </p:sp>
      <p:sp>
        <p:nvSpPr>
          <p:cNvPr id="1164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429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42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521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13</a:t>
            </a:r>
          </a:p>
        </p:txBody>
      </p:sp>
      <p:sp>
        <p:nvSpPr>
          <p:cNvPr id="1165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531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53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123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14</a:t>
            </a: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634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63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74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15</a:t>
            </a:r>
          </a:p>
        </p:txBody>
      </p:sp>
      <p:sp>
        <p:nvSpPr>
          <p:cNvPr id="1167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736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73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94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16</a:t>
            </a:r>
          </a:p>
        </p:txBody>
      </p:sp>
      <p:sp>
        <p:nvSpPr>
          <p:cNvPr id="1168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839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83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965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17</a:t>
            </a:r>
          </a:p>
        </p:txBody>
      </p:sp>
      <p:sp>
        <p:nvSpPr>
          <p:cNvPr id="1169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941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94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4723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18</a:t>
            </a: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043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0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756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19</a:t>
            </a:r>
          </a:p>
        </p:txBody>
      </p:sp>
      <p:sp>
        <p:nvSpPr>
          <p:cNvPr id="1171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146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1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4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</a:t>
            </a: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405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40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398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20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7248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2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18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36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507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56641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0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</a:t>
            </a: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610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61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03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</a:t>
            </a:r>
          </a:p>
        </p:txBody>
      </p:sp>
      <p:sp>
        <p:nvSpPr>
          <p:cNvPr id="1157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712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71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895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815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81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747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7</a:t>
            </a: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5917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591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164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8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019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0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74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9</a:t>
            </a:r>
          </a:p>
        </p:txBody>
      </p:sp>
      <p:sp>
        <p:nvSpPr>
          <p:cNvPr id="1161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16122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12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05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542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8279-0B8B-4CE5-84BB-17845736588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5501B-58DC-4E07-A9B8-B58BB8D21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mtClean="0"/>
              <a:t>Relational Algebra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smtClean="0"/>
              <a:t>Chapter 4, Part A</a:t>
            </a:r>
          </a:p>
        </p:txBody>
      </p:sp>
    </p:spTree>
    <p:extLst>
      <p:ext uri="{BB962C8B-B14F-4D97-AF65-F5344CB8AC3E}">
        <p14:creationId xmlns:p14="http://schemas.microsoft.com/office/powerpoint/2010/main" val="20142486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66700"/>
            <a:ext cx="7772400" cy="1104900"/>
          </a:xfrm>
          <a:noFill/>
        </p:spPr>
        <p:txBody>
          <a:bodyPr/>
          <a:lstStyle/>
          <a:p>
            <a:r>
              <a:rPr lang="en-US" smtClean="0"/>
              <a:t>Cross-Product</a:t>
            </a:r>
          </a:p>
        </p:txBody>
      </p:sp>
      <p:sp>
        <p:nvSpPr>
          <p:cNvPr id="174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534400" cy="4076700"/>
          </a:xfrm>
          <a:noFill/>
        </p:spPr>
        <p:txBody>
          <a:bodyPr/>
          <a:lstStyle/>
          <a:p>
            <a:r>
              <a:rPr lang="en-US" smtClean="0"/>
              <a:t>Each row of S1 is paired with each row of R1.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Result schema </a:t>
            </a:r>
            <a:r>
              <a:rPr lang="en-US" smtClean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800" i="1"/>
              <a:t>Conflict</a:t>
            </a:r>
            <a:r>
              <a:rPr lang="en-US" sz="2800"/>
              <a:t>:  Both S1 and R1 have a field called </a:t>
            </a:r>
            <a:r>
              <a:rPr lang="en-US" sz="2800" i="1"/>
              <a:t>sid</a:t>
            </a:r>
            <a:r>
              <a:rPr lang="en-US" sz="2800"/>
              <a:t>.</a:t>
            </a:r>
          </a:p>
        </p:txBody>
      </p:sp>
      <p:graphicFrame>
        <p:nvGraphicFramePr>
          <p:cNvPr id="174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3038" y="6045200"/>
          <a:ext cx="547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5478120" imgH="583920" progId="Equation.3">
                  <p:embed/>
                </p:oleObj>
              </mc:Choice>
              <mc:Fallback>
                <p:oleObj name="Equation" r:id="rId4" imgW="54781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78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63838" y="3128963"/>
          <a:ext cx="698976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6" imgW="6989400" imgH="2906640" progId="Word.Document.8">
                  <p:embed/>
                </p:oleObj>
              </mc:Choice>
              <mc:Fallback>
                <p:oleObj name="Document" r:id="rId6" imgW="6989400" imgH="29066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8976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197100" y="6005513"/>
            <a:ext cx="29399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i="1" u="sng">
                <a:solidFill>
                  <a:schemeClr val="accent2"/>
                </a:solidFill>
                <a:latin typeface="Book Antiqua" panose="02040602050305030304" pitchFamily="18" charset="0"/>
              </a:rPr>
              <a:t> Renaming operator</a:t>
            </a:r>
            <a:r>
              <a:rPr lang="en-US">
                <a:latin typeface="Book Antiqua" panose="0204060205030503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7671425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84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Joins</a:t>
            </a:r>
          </a:p>
        </p:txBody>
      </p:sp>
      <p:sp>
        <p:nvSpPr>
          <p:cNvPr id="184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0767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i="1" u="sng" smtClean="0">
                <a:solidFill>
                  <a:schemeClr val="accent2"/>
                </a:solidFill>
              </a:rPr>
              <a:t>Condition Join</a:t>
            </a:r>
            <a:r>
              <a:rPr lang="en-US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i="1" smtClean="0"/>
          </a:p>
          <a:p>
            <a:r>
              <a:rPr lang="en-US" i="1" smtClean="0">
                <a:solidFill>
                  <a:schemeClr val="accent2"/>
                </a:solidFill>
              </a:rPr>
              <a:t>Result schema </a:t>
            </a:r>
            <a:r>
              <a:rPr lang="en-US" smtClean="0"/>
              <a:t>same as that of cross-product.</a:t>
            </a:r>
          </a:p>
          <a:p>
            <a:r>
              <a:rPr lang="en-US" smtClean="0"/>
              <a:t>Fewer tuples than cross-product, might be able to compute more efficiently</a:t>
            </a:r>
          </a:p>
          <a:p>
            <a:r>
              <a:rPr lang="en-US" smtClean="0"/>
              <a:t>Sometimes called a </a:t>
            </a:r>
            <a:r>
              <a:rPr lang="en-US" i="1" smtClean="0">
                <a:solidFill>
                  <a:schemeClr val="accent2"/>
                </a:solidFill>
              </a:rPr>
              <a:t>theta-join</a:t>
            </a:r>
            <a:r>
              <a:rPr lang="en-US" smtClean="0"/>
              <a:t>.  </a:t>
            </a:r>
          </a:p>
        </p:txBody>
      </p: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05438" y="1620839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20839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2346325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6" imgW="8305560" imgH="1618920" progId="Word.Document.8">
                  <p:embed/>
                </p:oleObj>
              </mc:Choice>
              <mc:Fallback>
                <p:oleObj name="Document" r:id="rId6" imgW="830556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48126" y="3911601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4295520" imgH="942840" progId="Equation.3">
                  <p:embed/>
                </p:oleObj>
              </mc:Choice>
              <mc:Fallback>
                <p:oleObj name="Equation" r:id="rId8" imgW="4295520" imgH="942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6" y="3911601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45869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Joins</a:t>
            </a:r>
          </a:p>
        </p:txBody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534400" cy="4800600"/>
          </a:xfrm>
          <a:noFill/>
        </p:spPr>
        <p:txBody>
          <a:bodyPr/>
          <a:lstStyle/>
          <a:p>
            <a:r>
              <a:rPr lang="en-US" i="1" u="sng" smtClean="0">
                <a:solidFill>
                  <a:schemeClr val="accent2"/>
                </a:solidFill>
              </a:rPr>
              <a:t>Equi-Join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A special case of condition join where the condition </a:t>
            </a:r>
            <a:r>
              <a:rPr lang="en-US" i="1" smtClean="0"/>
              <a:t>c</a:t>
            </a:r>
            <a:r>
              <a:rPr lang="en-US" smtClean="0"/>
              <a:t> contains only </a:t>
            </a:r>
            <a:r>
              <a:rPr lang="en-US" b="1" i="1" smtClean="0"/>
              <a:t>equalities</a:t>
            </a:r>
            <a:r>
              <a:rPr lang="en-US" b="1" smtClean="0"/>
              <a:t>.</a:t>
            </a: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  <a:p>
            <a:r>
              <a:rPr lang="en-US" i="1" smtClean="0">
                <a:solidFill>
                  <a:schemeClr val="accent2"/>
                </a:solidFill>
              </a:rPr>
              <a:t>Result schema </a:t>
            </a:r>
            <a:r>
              <a:rPr lang="en-US" smtClean="0"/>
              <a:t>similar to cross-product, but only one copy of fields for which equality is specified.</a:t>
            </a:r>
          </a:p>
          <a:p>
            <a:r>
              <a:rPr lang="en-US" i="1" u="sng" smtClean="0">
                <a:solidFill>
                  <a:schemeClr val="accent2"/>
                </a:solidFill>
              </a:rPr>
              <a:t>Natural Join</a:t>
            </a:r>
            <a:r>
              <a:rPr lang="en-US" smtClean="0"/>
              <a:t>:  Equijoin on </a:t>
            </a:r>
            <a:r>
              <a:rPr lang="en-US" i="1" smtClean="0"/>
              <a:t>all</a:t>
            </a:r>
            <a:r>
              <a:rPr lang="en-US" smtClean="0"/>
              <a:t> common fields.</a:t>
            </a:r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2238" y="264636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524720" imgH="1618920" progId="Word.Document.8">
                  <p:embed/>
                </p:oleObj>
              </mc:Choice>
              <mc:Fallback>
                <p:oleObj name="Document" r:id="rId4" imgW="7524720" imgH="1618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64636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9201" y="4140201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6" imgW="2314440" imgH="790560" progId="Equation.3">
                  <p:embed/>
                </p:oleObj>
              </mc:Choice>
              <mc:Fallback>
                <p:oleObj name="Equation" r:id="rId6" imgW="2314440" imgH="79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140201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45290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Division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8991600" cy="5029200"/>
          </a:xfrm>
          <a:noFill/>
        </p:spPr>
        <p:txBody>
          <a:bodyPr/>
          <a:lstStyle/>
          <a:p>
            <a:r>
              <a:rPr lang="en-US" smtClean="0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i="1" smtClean="0"/>
              <a:t>Find sailors who have reserved </a:t>
            </a:r>
            <a:r>
              <a:rPr lang="en-US" b="1" i="1" u="sng" smtClean="0">
                <a:solidFill>
                  <a:schemeClr val="accent2"/>
                </a:solidFill>
              </a:rPr>
              <a:t>all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i="1" smtClean="0"/>
              <a:t>boats</a:t>
            </a:r>
            <a:r>
              <a:rPr lang="en-US" smtClean="0"/>
              <a:t>.</a:t>
            </a:r>
          </a:p>
          <a:p>
            <a:r>
              <a:rPr lang="en-US" smtClean="0"/>
              <a:t>Let </a:t>
            </a:r>
            <a:r>
              <a:rPr lang="en-US" i="1" smtClean="0"/>
              <a:t>A</a:t>
            </a:r>
            <a:r>
              <a:rPr lang="en-US" smtClean="0"/>
              <a:t> have 2 fields,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; </a:t>
            </a:r>
            <a:r>
              <a:rPr lang="en-US" i="1" smtClean="0"/>
              <a:t>B</a:t>
            </a:r>
            <a:r>
              <a:rPr lang="en-US" smtClean="0"/>
              <a:t> have only field </a:t>
            </a:r>
            <a:r>
              <a:rPr lang="en-US" i="1" smtClean="0"/>
              <a:t>y</a:t>
            </a:r>
            <a:r>
              <a:rPr lang="en-US" smtClean="0"/>
              <a:t>:</a:t>
            </a:r>
          </a:p>
          <a:p>
            <a:pPr lvl="1">
              <a:buSzPct val="75000"/>
            </a:pPr>
            <a:r>
              <a:rPr lang="en-US" sz="2800" i="1"/>
              <a:t>A/B </a:t>
            </a:r>
            <a:r>
              <a:rPr lang="en-US" smtClean="0"/>
              <a:t>= </a:t>
            </a:r>
          </a:p>
          <a:p>
            <a:pPr lvl="1">
              <a:buSzPct val="75000"/>
            </a:pPr>
            <a:r>
              <a:rPr lang="en-US" smtClean="0"/>
              <a:t>i.e., </a:t>
            </a:r>
            <a:r>
              <a:rPr lang="en-US" b="1" i="1" smtClean="0">
                <a:solidFill>
                  <a:schemeClr val="accent2"/>
                </a:solidFill>
              </a:rPr>
              <a:t>A/B </a:t>
            </a:r>
            <a:r>
              <a:rPr lang="en-US" b="1" smtClean="0">
                <a:solidFill>
                  <a:schemeClr val="accent2"/>
                </a:solidFill>
              </a:rPr>
              <a:t>contains all </a:t>
            </a:r>
            <a:r>
              <a:rPr lang="en-US" b="1" i="1" smtClean="0">
                <a:solidFill>
                  <a:schemeClr val="accent2"/>
                </a:solidFill>
              </a:rPr>
              <a:t>x</a:t>
            </a:r>
            <a:r>
              <a:rPr lang="en-US" b="1" smtClean="0">
                <a:solidFill>
                  <a:schemeClr val="accent2"/>
                </a:solidFill>
              </a:rPr>
              <a:t> tuples (sailors) such that for </a:t>
            </a:r>
            <a:r>
              <a:rPr lang="en-US" b="1" i="1" u="sng" smtClean="0">
                <a:solidFill>
                  <a:schemeClr val="accent2"/>
                </a:solidFill>
              </a:rPr>
              <a:t>every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i="1" smtClean="0">
                <a:solidFill>
                  <a:schemeClr val="accent2"/>
                </a:solidFill>
              </a:rPr>
              <a:t>y</a:t>
            </a:r>
            <a:r>
              <a:rPr lang="en-US" b="1" smtClean="0">
                <a:solidFill>
                  <a:schemeClr val="accent2"/>
                </a:solidFill>
              </a:rPr>
              <a:t> tuple (boat) in </a:t>
            </a:r>
            <a:r>
              <a:rPr lang="en-US" b="1" i="1" smtClean="0">
                <a:solidFill>
                  <a:schemeClr val="accent2"/>
                </a:solidFill>
              </a:rPr>
              <a:t>B</a:t>
            </a:r>
            <a:r>
              <a:rPr lang="en-US" b="1" smtClean="0">
                <a:solidFill>
                  <a:schemeClr val="accent2"/>
                </a:solidFill>
              </a:rPr>
              <a:t>, there is an </a:t>
            </a:r>
            <a:r>
              <a:rPr lang="en-US" b="1" i="1" smtClean="0">
                <a:solidFill>
                  <a:schemeClr val="accent2"/>
                </a:solidFill>
              </a:rPr>
              <a:t>xy</a:t>
            </a:r>
            <a:r>
              <a:rPr lang="en-US" b="1" smtClean="0">
                <a:solidFill>
                  <a:schemeClr val="accent2"/>
                </a:solidFill>
              </a:rPr>
              <a:t> tuple in </a:t>
            </a:r>
            <a:r>
              <a:rPr lang="en-US" b="1" i="1" smtClean="0">
                <a:solidFill>
                  <a:schemeClr val="accent2"/>
                </a:solidFill>
              </a:rPr>
              <a:t>A</a:t>
            </a:r>
            <a:r>
              <a:rPr lang="en-US" b="1" smtClean="0"/>
              <a:t>.</a:t>
            </a:r>
            <a:endParaRPr lang="en-US" smtClean="0"/>
          </a:p>
          <a:p>
            <a:pPr lvl="1">
              <a:buSzPct val="75000"/>
            </a:pPr>
            <a:r>
              <a:rPr lang="en-US" i="1" smtClean="0"/>
              <a:t>Or</a:t>
            </a:r>
            <a:r>
              <a:rPr lang="en-US" smtClean="0"/>
              <a:t>:  If the set of </a:t>
            </a:r>
            <a:r>
              <a:rPr lang="en-US" i="1" smtClean="0"/>
              <a:t>y</a:t>
            </a:r>
            <a:r>
              <a:rPr lang="en-US" smtClean="0"/>
              <a:t> values (boats) associated with an </a:t>
            </a:r>
            <a:r>
              <a:rPr lang="en-US" i="1" smtClean="0"/>
              <a:t>x </a:t>
            </a:r>
            <a:r>
              <a:rPr lang="en-US" smtClean="0"/>
              <a:t>value (sailor) in </a:t>
            </a:r>
            <a:r>
              <a:rPr lang="en-US" i="1" smtClean="0"/>
              <a:t>A</a:t>
            </a:r>
            <a:r>
              <a:rPr lang="en-US" smtClean="0"/>
              <a:t> contains all </a:t>
            </a:r>
            <a:r>
              <a:rPr lang="en-US" i="1" smtClean="0"/>
              <a:t>y </a:t>
            </a:r>
            <a:r>
              <a:rPr lang="en-US" smtClean="0"/>
              <a:t>values in </a:t>
            </a:r>
            <a:r>
              <a:rPr lang="en-US" i="1" smtClean="0"/>
              <a:t>B</a:t>
            </a:r>
            <a:r>
              <a:rPr lang="en-US" smtClean="0"/>
              <a:t>, the </a:t>
            </a:r>
            <a:r>
              <a:rPr lang="en-US" i="1" smtClean="0"/>
              <a:t>x </a:t>
            </a:r>
            <a:r>
              <a:rPr lang="en-US" smtClean="0"/>
              <a:t>value is in </a:t>
            </a:r>
            <a:r>
              <a:rPr lang="en-US" i="1" smtClean="0"/>
              <a:t>A/B</a:t>
            </a:r>
            <a:r>
              <a:rPr lang="en-US" smtClean="0"/>
              <a:t>.</a:t>
            </a:r>
          </a:p>
          <a:p>
            <a:r>
              <a:rPr lang="en-US" smtClean="0"/>
              <a:t>In general,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 can be any lists of fields; </a:t>
            </a:r>
            <a:r>
              <a:rPr lang="en-US" i="1" smtClean="0"/>
              <a:t>y</a:t>
            </a:r>
            <a:r>
              <a:rPr lang="en-US" smtClean="0"/>
              <a:t> is the list of fields in </a:t>
            </a:r>
            <a:r>
              <a:rPr lang="en-US" i="1" smtClean="0"/>
              <a:t>B</a:t>
            </a:r>
            <a:r>
              <a:rPr lang="en-US" smtClean="0"/>
              <a:t>, and</a:t>
            </a:r>
            <a:r>
              <a:rPr lang="en-US" i="1" smtClean="0"/>
              <a:t> x </a:t>
            </a:r>
            <a:r>
              <a:rPr lang="en-US" smtClean="0"/>
              <a:t>   </a:t>
            </a:r>
            <a:r>
              <a:rPr lang="en-US" i="1" smtClean="0"/>
              <a:t>y</a:t>
            </a:r>
            <a:r>
              <a:rPr lang="en-US" smtClean="0"/>
              <a:t> is the list of fields of </a:t>
            </a:r>
            <a:r>
              <a:rPr lang="en-US" i="1" smtClean="0"/>
              <a:t>A</a:t>
            </a:r>
            <a:r>
              <a:rPr lang="en-US" smtClean="0"/>
              <a:t>.</a:t>
            </a:r>
          </a:p>
        </p:txBody>
      </p:sp>
      <p:graphicFrame>
        <p:nvGraphicFramePr>
          <p:cNvPr id="20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02038" y="3429000"/>
          <a:ext cx="51609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5160600" imgH="685440" progId="Equation.3">
                  <p:embed/>
                </p:oleObj>
              </mc:Choice>
              <mc:Fallback>
                <p:oleObj name="Equation" r:id="rId4" imgW="5160600" imgH="685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429000"/>
                        <a:ext cx="51609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29276" y="6197600"/>
          <a:ext cx="923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923760" imgH="475920" progId="Equation.3">
                  <p:embed/>
                </p:oleObj>
              </mc:Choice>
              <mc:Fallback>
                <p:oleObj name="Equation" r:id="rId6" imgW="923760" imgH="47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6" y="6197600"/>
                        <a:ext cx="9239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8621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151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Examples of Division A/B</a:t>
            </a:r>
          </a:p>
        </p:txBody>
      </p:sp>
      <p:graphicFrame>
        <p:nvGraphicFramePr>
          <p:cNvPr id="2150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55851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1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1747838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47838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8763" y="1747838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763" y="1747838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7763" y="3729039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729039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4491038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1038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24963" y="4876800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3" y="4876800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959101" y="5838826"/>
            <a:ext cx="47929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092700" y="2640014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B1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7224713" y="3021014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B2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9282113" y="3476626"/>
            <a:ext cx="63799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B3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864100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A/B1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996113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A/B2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9129713" y="5762626"/>
            <a:ext cx="105638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1">
                <a:latin typeface="Book Antiqua" panose="02040602050305030304" pitchFamily="18" charset="0"/>
              </a:rPr>
              <a:t>A/B3</a:t>
            </a:r>
          </a:p>
        </p:txBody>
      </p:sp>
    </p:spTree>
    <p:extLst>
      <p:ext uri="{BB962C8B-B14F-4D97-AF65-F5344CB8AC3E}">
        <p14:creationId xmlns:p14="http://schemas.microsoft.com/office/powerpoint/2010/main" val="72508456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419100"/>
            <a:ext cx="8229600" cy="11049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Expressing A/B Using Basic Operators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763000" cy="4572000"/>
          </a:xfrm>
          <a:noFill/>
        </p:spPr>
        <p:txBody>
          <a:bodyPr/>
          <a:lstStyle/>
          <a:p>
            <a:r>
              <a:rPr lang="en-US" smtClean="0"/>
              <a:t>Division is not essential op; just a useful shorthand.  </a:t>
            </a:r>
          </a:p>
          <a:p>
            <a:pPr lvl="1">
              <a:buSzPct val="75000"/>
            </a:pPr>
            <a:r>
              <a:rPr lang="en-US" smtClean="0"/>
              <a:t>(Also true of joins, but joins are so common that systems implement joins specially.)</a:t>
            </a:r>
          </a:p>
          <a:p>
            <a:r>
              <a:rPr lang="en-US" i="1" smtClean="0">
                <a:solidFill>
                  <a:schemeClr val="accent2"/>
                </a:solidFill>
              </a:rPr>
              <a:t>Idea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For </a:t>
            </a:r>
            <a:r>
              <a:rPr lang="en-US" i="1" smtClean="0"/>
              <a:t>A/B</a:t>
            </a:r>
            <a:r>
              <a:rPr lang="en-US" smtClean="0"/>
              <a:t>, compute all </a:t>
            </a:r>
            <a:r>
              <a:rPr lang="en-US" i="1" smtClean="0"/>
              <a:t>x</a:t>
            </a:r>
            <a:r>
              <a:rPr lang="en-US" smtClean="0"/>
              <a:t> values that are not `disqualified’ by some </a:t>
            </a:r>
            <a:r>
              <a:rPr lang="en-US" i="1" smtClean="0"/>
              <a:t>y</a:t>
            </a:r>
            <a:r>
              <a:rPr lang="en-US" smtClean="0"/>
              <a:t> value in </a:t>
            </a:r>
            <a:r>
              <a:rPr lang="en-US" i="1" smtClean="0"/>
              <a:t>B</a:t>
            </a:r>
            <a:r>
              <a:rPr lang="en-US" smtClean="0"/>
              <a:t>.</a:t>
            </a:r>
          </a:p>
          <a:p>
            <a:pPr lvl="1">
              <a:buSzPct val="75000"/>
            </a:pPr>
            <a:r>
              <a:rPr lang="en-US" i="1" smtClean="0"/>
              <a:t>x</a:t>
            </a:r>
            <a:r>
              <a:rPr lang="en-US" smtClean="0"/>
              <a:t> value is </a:t>
            </a:r>
            <a:r>
              <a:rPr lang="en-US" i="1" smtClean="0"/>
              <a:t>disqualified</a:t>
            </a:r>
            <a:r>
              <a:rPr lang="en-US" smtClean="0"/>
              <a:t> if by attaching </a:t>
            </a:r>
            <a:r>
              <a:rPr lang="en-US" i="1" smtClean="0"/>
              <a:t>y </a:t>
            </a:r>
            <a:r>
              <a:rPr lang="en-US" smtClean="0"/>
              <a:t>value from </a:t>
            </a:r>
            <a:r>
              <a:rPr lang="en-US" i="1" smtClean="0"/>
              <a:t>B</a:t>
            </a:r>
            <a:r>
              <a:rPr lang="en-US" smtClean="0"/>
              <a:t>, we obtain an </a:t>
            </a:r>
            <a:r>
              <a:rPr lang="en-US" i="1" smtClean="0"/>
              <a:t>xy</a:t>
            </a:r>
            <a:r>
              <a:rPr lang="en-US" smtClean="0"/>
              <a:t> tuple that is not in </a:t>
            </a:r>
            <a:r>
              <a:rPr lang="en-US" i="1" smtClean="0"/>
              <a:t>A</a:t>
            </a:r>
            <a:r>
              <a:rPr lang="en-US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273300" y="5167313"/>
            <a:ext cx="358752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>
                <a:solidFill>
                  <a:schemeClr val="folHlink"/>
                </a:solidFill>
                <a:latin typeface="Book Antiqua" panose="02040602050305030304" pitchFamily="18" charset="0"/>
              </a:rPr>
              <a:t>Disqualified </a:t>
            </a:r>
            <a:r>
              <a:rPr lang="en-US" i="1">
                <a:solidFill>
                  <a:schemeClr val="folHlink"/>
                </a:solidFill>
                <a:latin typeface="Book Antiqua" panose="02040602050305030304" pitchFamily="18" charset="0"/>
              </a:rPr>
              <a:t>x</a:t>
            </a:r>
            <a:r>
              <a:rPr lang="en-US">
                <a:solidFill>
                  <a:schemeClr val="folHlink"/>
                </a:solidFill>
                <a:latin typeface="Book Antiqua" panose="02040602050305030304" pitchFamily="18" charset="0"/>
              </a:rPr>
              <a:t> values: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882900" y="5807076"/>
            <a:ext cx="93455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 </a:t>
            </a:r>
            <a:r>
              <a:rPr lang="en-US" sz="2800" i="1">
                <a:solidFill>
                  <a:schemeClr val="folHlink"/>
                </a:solidFill>
                <a:latin typeface="Book Antiqua" panose="02040602050305030304" pitchFamily="18" charset="0"/>
              </a:rPr>
              <a:t>A/B:</a:t>
            </a:r>
          </a:p>
        </p:txBody>
      </p:sp>
      <p:graphicFrame>
        <p:nvGraphicFramePr>
          <p:cNvPr id="2253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513080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3080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11"/>
          <p:cNvGrpSpPr>
            <a:grpSpLocks/>
          </p:cNvGrpSpPr>
          <p:nvPr/>
        </p:nvGrpSpPr>
        <p:grpSpPr bwMode="auto">
          <a:xfrm>
            <a:off x="4343401" y="5776914"/>
            <a:ext cx="4721225" cy="790575"/>
            <a:chOff x="1776" y="3639"/>
            <a:chExt cx="2974" cy="498"/>
          </a:xfrm>
        </p:grpSpPr>
        <p:graphicFrame>
          <p:nvGraphicFramePr>
            <p:cNvPr id="22531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all disqualified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7186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356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3561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19100"/>
            <a:ext cx="8229600" cy="1104900"/>
          </a:xfrm>
          <a:noFill/>
        </p:spPr>
        <p:txBody>
          <a:bodyPr/>
          <a:lstStyle/>
          <a:p>
            <a:r>
              <a:rPr lang="en-US" sz="3200"/>
              <a:t>Find names of sailors who’ve reserved boat #103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8839200" cy="4648200"/>
          </a:xfrm>
          <a:noFill/>
        </p:spPr>
        <p:txBody>
          <a:bodyPr/>
          <a:lstStyle/>
          <a:p>
            <a:r>
              <a:rPr lang="en-US" smtClean="0"/>
              <a:t>Solution 1:   </a:t>
            </a:r>
          </a:p>
        </p:txBody>
      </p:sp>
      <p:graphicFrame>
        <p:nvGraphicFramePr>
          <p:cNvPr id="235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1" y="1925638"/>
          <a:ext cx="63404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6340320" imgH="774360" progId="Equation.3">
                  <p:embed/>
                </p:oleObj>
              </mc:Choice>
              <mc:Fallback>
                <p:oleObj name="Equation" r:id="rId4" imgW="6340320" imgH="774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25638"/>
                        <a:ext cx="63404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1663700" y="2989263"/>
            <a:ext cx="8605838" cy="2386012"/>
            <a:chOff x="88" y="1883"/>
            <a:chExt cx="5421" cy="1503"/>
          </a:xfrm>
        </p:grpSpPr>
        <p:sp>
          <p:nvSpPr>
            <p:cNvPr id="23566" name="Rectangle 7"/>
            <p:cNvSpPr>
              <a:spLocks noChangeArrowheads="1"/>
            </p:cNvSpPr>
            <p:nvPr/>
          </p:nvSpPr>
          <p:spPr bwMode="auto">
            <a:xfrm>
              <a:off x="88" y="1883"/>
              <a:ext cx="137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Solution 2</a:t>
              </a:r>
              <a:r>
                <a:rPr 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23556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6" imgW="6154560" imgH="822240" progId="Equation.3">
                    <p:embed/>
                  </p:oleObj>
                </mc:Choice>
                <mc:Fallback>
                  <p:oleObj name="Equation" r:id="rId6" imgW="6154560" imgH="822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36"/>
                          <a:ext cx="387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8" imgW="6154560" imgH="679320" progId="Equation.3">
                    <p:embed/>
                  </p:oleObj>
                </mc:Choice>
                <mc:Fallback>
                  <p:oleObj name="Equation" r:id="rId8" imgW="6154560" imgH="679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12"/>
                          <a:ext cx="387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10" imgW="3270240" imgH="701640" progId="Equation.3">
                    <p:embed/>
                  </p:oleObj>
                </mc:Choice>
                <mc:Fallback>
                  <p:oleObj name="Equation" r:id="rId10" imgW="3270240" imgH="701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44"/>
                          <a:ext cx="206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4" name="Group 14"/>
          <p:cNvGrpSpPr>
            <a:grpSpLocks/>
          </p:cNvGrpSpPr>
          <p:nvPr/>
        </p:nvGrpSpPr>
        <p:grpSpPr bwMode="auto">
          <a:xfrm>
            <a:off x="1663700" y="5654675"/>
            <a:ext cx="9004300" cy="890588"/>
            <a:chOff x="88" y="3562"/>
            <a:chExt cx="5672" cy="561"/>
          </a:xfrm>
        </p:grpSpPr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88" y="3562"/>
              <a:ext cx="137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Solution 3</a:t>
              </a:r>
              <a:r>
                <a:rPr lang="en-US">
                  <a:latin typeface="Book Antiqua" panose="02040602050305030304" pitchFamily="18" charset="0"/>
                </a:rPr>
                <a:t>:</a:t>
              </a:r>
            </a:p>
          </p:txBody>
        </p:sp>
        <p:graphicFrame>
          <p:nvGraphicFramePr>
            <p:cNvPr id="23555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12" imgW="6553080" imgH="830160" progId="Equation.3">
                    <p:embed/>
                  </p:oleObj>
                </mc:Choice>
                <mc:Fallback>
                  <p:oleObj name="Equation" r:id="rId12" imgW="6553080" imgH="830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00"/>
                          <a:ext cx="412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29456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419100"/>
            <a:ext cx="8229600" cy="1104900"/>
          </a:xfrm>
          <a:noFill/>
        </p:spPr>
        <p:txBody>
          <a:bodyPr/>
          <a:lstStyle/>
          <a:p>
            <a:r>
              <a:rPr lang="en-US" sz="3200"/>
              <a:t>Find names of sailors who’ve reserved a red boat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Information about boat color only available in Boats; so need an extra join:</a:t>
            </a:r>
          </a:p>
        </p:txBody>
      </p:sp>
      <p:graphicFrame>
        <p:nvGraphicFramePr>
          <p:cNvPr id="2457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1" y="3068639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7903800" imgH="726840" progId="Equation.3">
                  <p:embed/>
                </p:oleObj>
              </mc:Choice>
              <mc:Fallback>
                <p:oleObj name="Equation" r:id="rId4" imgW="7903800" imgH="726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068639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9"/>
          <p:cNvGrpSpPr>
            <a:grpSpLocks/>
          </p:cNvGrpSpPr>
          <p:nvPr/>
        </p:nvGrpSpPr>
        <p:grpSpPr bwMode="auto">
          <a:xfrm>
            <a:off x="2425700" y="4054476"/>
            <a:ext cx="8262938" cy="1463675"/>
            <a:chOff x="568" y="2554"/>
            <a:chExt cx="5205" cy="922"/>
          </a:xfrm>
        </p:grpSpPr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568" y="2554"/>
              <a:ext cx="28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 sz="2800">
                  <a:latin typeface="Book Antiqua" panose="02040602050305030304" pitchFamily="18" charset="0"/>
                </a:rPr>
                <a:t> A more efficient solution:</a:t>
              </a:r>
            </a:p>
          </p:txBody>
        </p:sp>
        <p:graphicFrame>
          <p:nvGraphicFramePr>
            <p:cNvPr id="24579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6" imgW="8102520" imgH="691920" progId="Equation.3">
                    <p:embed/>
                  </p:oleObj>
                </mc:Choice>
                <mc:Fallback>
                  <p:oleObj name="Equation" r:id="rId6" imgW="8102520" imgH="691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40"/>
                          <a:ext cx="5104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500313" y="5776913"/>
            <a:ext cx="713657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i="1">
                <a:latin typeface="Book Antiqua" panose="02040602050305030304" pitchFamily="18" charset="0"/>
              </a:rPr>
              <a:t>A query optimizer can find this, given the first solution!</a:t>
            </a:r>
          </a:p>
        </p:txBody>
      </p:sp>
    </p:spTree>
    <p:extLst>
      <p:ext uri="{BB962C8B-B14F-4D97-AF65-F5344CB8AC3E}">
        <p14:creationId xmlns:p14="http://schemas.microsoft.com/office/powerpoint/2010/main" val="8841470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60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495300"/>
            <a:ext cx="8458200" cy="1104900"/>
          </a:xfrm>
          <a:noFill/>
        </p:spPr>
        <p:txBody>
          <a:bodyPr/>
          <a:lstStyle/>
          <a:p>
            <a:r>
              <a:rPr lang="en-US" sz="3200"/>
              <a:t>Find sailors who’ve reserved a red or a green boat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772400" cy="4724400"/>
          </a:xfrm>
          <a:noFill/>
        </p:spPr>
        <p:txBody>
          <a:bodyPr/>
          <a:lstStyle/>
          <a:p>
            <a:r>
              <a:rPr lang="en-US" smtClean="0"/>
              <a:t>Can identify all red or green boats, then find sailors who’ve reserved one of these boats:</a:t>
            </a:r>
          </a:p>
        </p:txBody>
      </p:sp>
      <p:grpSp>
        <p:nvGrpSpPr>
          <p:cNvPr id="25610" name="Group 8"/>
          <p:cNvGrpSpPr>
            <a:grpSpLocks/>
          </p:cNvGrpSpPr>
          <p:nvPr/>
        </p:nvGrpSpPr>
        <p:grpSpPr bwMode="auto">
          <a:xfrm>
            <a:off x="2286001" y="2784476"/>
            <a:ext cx="8393113" cy="1624013"/>
            <a:chOff x="480" y="1754"/>
            <a:chExt cx="5287" cy="1023"/>
          </a:xfrm>
        </p:grpSpPr>
        <p:graphicFrame>
          <p:nvGraphicFramePr>
            <p:cNvPr id="25604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4" imgW="8316720" imgH="842760" progId="Equation.3">
                    <p:embed/>
                  </p:oleObj>
                </mc:Choice>
                <mc:Fallback>
                  <p:oleObj name="Equation" r:id="rId4" imgW="8316720" imgH="8427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23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6" imgW="7507080" imgH="760320" progId="Equation.3">
                    <p:embed/>
                  </p:oleObj>
                </mc:Choice>
                <mc:Fallback>
                  <p:oleObj name="Equation" r:id="rId6" imgW="7507080" imgH="760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729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1816100" y="4968876"/>
            <a:ext cx="8285924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sz="2800">
                <a:latin typeface="Book Antiqua" panose="02040602050305030304" pitchFamily="18" charset="0"/>
              </a:rPr>
              <a:t> Can also define Tempboats using union!  (How?)</a:t>
            </a:r>
          </a:p>
        </p:txBody>
      </p:sp>
      <p:grpSp>
        <p:nvGrpSpPr>
          <p:cNvPr id="25612" name="Group 13"/>
          <p:cNvGrpSpPr>
            <a:grpSpLocks/>
          </p:cNvGrpSpPr>
          <p:nvPr/>
        </p:nvGrpSpPr>
        <p:grpSpPr bwMode="auto">
          <a:xfrm>
            <a:off x="1814513" y="5654675"/>
            <a:ext cx="8702674" cy="573088"/>
            <a:chOff x="183" y="3562"/>
            <a:chExt cx="5482" cy="361"/>
          </a:xfrm>
        </p:grpSpPr>
        <p:sp>
          <p:nvSpPr>
            <p:cNvPr id="25613" name="Rectangle 10"/>
            <p:cNvSpPr>
              <a:spLocks noChangeArrowheads="1"/>
            </p:cNvSpPr>
            <p:nvPr/>
          </p:nvSpPr>
          <p:spPr bwMode="auto">
            <a:xfrm>
              <a:off x="183" y="3562"/>
              <a:ext cx="548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75000"/>
                <a:buFont typeface="Wingdings" panose="05000000000000000000" pitchFamily="2" charset="2"/>
                <a:buChar char="v"/>
              </a:pPr>
              <a:r>
                <a:rPr lang="en-US">
                  <a:latin typeface="Book Antiqua" panose="02040602050305030304" pitchFamily="18" charset="0"/>
                </a:rPr>
                <a:t> </a:t>
              </a:r>
              <a:r>
                <a:rPr lang="en-US" sz="2800">
                  <a:latin typeface="Book Antiqua" panose="02040602050305030304" pitchFamily="18" charset="0"/>
                </a:rPr>
                <a:t>What happens if       is replaced by       in this query?</a:t>
              </a:r>
            </a:p>
          </p:txBody>
        </p:sp>
        <p:graphicFrame>
          <p:nvGraphicFramePr>
            <p:cNvPr id="25602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12" y="3642"/>
            <a:ext cx="5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8" imgW="906120" imgH="446040" progId="Equation.3">
                    <p:embed/>
                  </p:oleObj>
                </mc:Choice>
                <mc:Fallback>
                  <p:oleObj name="Equation" r:id="rId8" imgW="906120" imgH="446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42"/>
                          <a:ext cx="57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3642"/>
            <a:ext cx="42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0" imgW="666720" imgH="363240" progId="Equation.3">
                    <p:embed/>
                  </p:oleObj>
                </mc:Choice>
                <mc:Fallback>
                  <p:oleObj name="Equation" r:id="rId10" imgW="666720" imgH="3632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42"/>
                          <a:ext cx="42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88082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sz="3200"/>
              <a:t>Find sailors who’ve reserved a red </a:t>
            </a:r>
            <a:r>
              <a:rPr lang="en-US" sz="3200" u="sng"/>
              <a:t>and</a:t>
            </a:r>
            <a:r>
              <a:rPr lang="en-US" sz="3200"/>
              <a:t> a green boat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8153400" cy="4724400"/>
          </a:xfrm>
          <a:noFill/>
        </p:spPr>
        <p:txBody>
          <a:bodyPr/>
          <a:lstStyle/>
          <a:p>
            <a:r>
              <a:rPr lang="en-US" smtClean="0"/>
              <a:t>Previous approach won’t work!  Must identify sailors who’ve reserved red boats, sailors who’ve reserved green boats, then find the intersection </a:t>
            </a:r>
            <a:r>
              <a:rPr lang="en-US" smtClean="0">
                <a:solidFill>
                  <a:schemeClr val="accent2"/>
                </a:solidFill>
              </a:rPr>
              <a:t>(note that </a:t>
            </a:r>
            <a:r>
              <a:rPr lang="en-US" i="1" smtClean="0">
                <a:solidFill>
                  <a:schemeClr val="accent2"/>
                </a:solidFill>
              </a:rPr>
              <a:t>sid</a:t>
            </a:r>
            <a:r>
              <a:rPr lang="en-US" smtClean="0">
                <a:solidFill>
                  <a:schemeClr val="accent2"/>
                </a:solidFill>
              </a:rPr>
              <a:t> is a key for Sailors)</a:t>
            </a:r>
            <a:r>
              <a:rPr lang="en-US" smtClean="0"/>
              <a:t>:</a:t>
            </a:r>
          </a:p>
        </p:txBody>
      </p:sp>
      <p:graphicFrame>
        <p:nvGraphicFramePr>
          <p:cNvPr id="266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0239" y="3713163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8715240" imgH="787320" progId="Equation.3">
                  <p:embed/>
                </p:oleObj>
              </mc:Choice>
              <mc:Fallback>
                <p:oleObj name="Equation" r:id="rId4" imgW="871524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3713163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349500" y="4892676"/>
            <a:ext cx="27251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266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5557838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6" imgW="7746840" imgH="760320" progId="Equation.3">
                  <p:embed/>
                </p:oleObj>
              </mc:Choice>
              <mc:Fallback>
                <p:oleObj name="Equation" r:id="rId6" imgW="7746840" imgH="760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57838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349501" y="5472113"/>
            <a:ext cx="2596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266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4567238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8" imgW="8839080" imgH="919080" progId="Equation.3">
                  <p:embed/>
                </p:oleObj>
              </mc:Choice>
              <mc:Fallback>
                <p:oleObj name="Equation" r:id="rId8" imgW="8839080" imgH="919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67238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5801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Relational Query Languages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8839200" cy="4648200"/>
          </a:xfrm>
          <a:noFill/>
        </p:spPr>
        <p:txBody>
          <a:bodyPr/>
          <a:lstStyle/>
          <a:p>
            <a:r>
              <a:rPr lang="en-US" i="1" u="sng" smtClean="0"/>
              <a:t>Query languages</a:t>
            </a:r>
            <a:r>
              <a:rPr lang="en-US" i="1" smtClean="0"/>
              <a:t>: </a:t>
            </a:r>
            <a:r>
              <a:rPr lang="en-US" smtClean="0"/>
              <a:t> Allow manipulation and </a:t>
            </a:r>
            <a:r>
              <a:rPr lang="en-US" smtClean="0">
                <a:solidFill>
                  <a:schemeClr val="accent2"/>
                </a:solidFill>
              </a:rPr>
              <a:t>retrieval of data </a:t>
            </a:r>
            <a:r>
              <a:rPr lang="en-US" smtClean="0"/>
              <a:t>from a database.</a:t>
            </a:r>
          </a:p>
          <a:p>
            <a:r>
              <a:rPr lang="en-US" smtClean="0"/>
              <a:t>Relational model supports simple, powerful QLs:</a:t>
            </a:r>
          </a:p>
          <a:p>
            <a:pPr lvl="1">
              <a:buSzPct val="75000"/>
            </a:pPr>
            <a:r>
              <a:rPr lang="en-US" smtClean="0"/>
              <a:t>Strong formal foundation based on logic.</a:t>
            </a:r>
          </a:p>
          <a:p>
            <a:pPr lvl="1">
              <a:buSzPct val="75000"/>
            </a:pPr>
            <a:r>
              <a:rPr lang="en-US" smtClean="0"/>
              <a:t>Allows for much optimization.</a:t>
            </a:r>
          </a:p>
          <a:p>
            <a:r>
              <a:rPr lang="en-US" smtClean="0"/>
              <a:t>Query Languages </a:t>
            </a:r>
            <a:r>
              <a:rPr lang="en-US" b="1" smtClean="0">
                <a:solidFill>
                  <a:schemeClr val="accent2"/>
                </a:solidFill>
              </a:rPr>
              <a:t>!=</a:t>
            </a:r>
            <a:r>
              <a:rPr lang="en-US" smtClean="0"/>
              <a:t> programming languages!</a:t>
            </a:r>
          </a:p>
          <a:p>
            <a:pPr lvl="1">
              <a:buSzPct val="75000"/>
            </a:pPr>
            <a:r>
              <a:rPr lang="en-US" smtClean="0"/>
              <a:t>QLs not expected to be “Turing complete”.</a:t>
            </a:r>
          </a:p>
          <a:p>
            <a:pPr lvl="1">
              <a:buSzPct val="75000"/>
            </a:pPr>
            <a:r>
              <a:rPr lang="en-US" smtClean="0"/>
              <a:t>QLs not intended to be used for complex calculations.</a:t>
            </a:r>
          </a:p>
          <a:p>
            <a:pPr lvl="1">
              <a:buSzPct val="75000"/>
            </a:pPr>
            <a:r>
              <a:rPr lang="en-US" smtClean="0"/>
              <a:t>QLs support easy, efficient access to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29081317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19100"/>
            <a:ext cx="8610600" cy="1104900"/>
          </a:xfrm>
          <a:noFill/>
        </p:spPr>
        <p:txBody>
          <a:bodyPr/>
          <a:lstStyle/>
          <a:p>
            <a:r>
              <a:rPr lang="en-US" sz="3200"/>
              <a:t>Find the names of sailors who’ve reserved all boats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905000"/>
            <a:ext cx="7772400" cy="4076700"/>
          </a:xfrm>
          <a:noFill/>
        </p:spPr>
        <p:txBody>
          <a:bodyPr/>
          <a:lstStyle/>
          <a:p>
            <a:r>
              <a:rPr lang="en-US" smtClean="0"/>
              <a:t>Uses division; schemas of the input relations to / must be carefully chosen:</a:t>
            </a:r>
          </a:p>
        </p:txBody>
      </p:sp>
      <p:graphicFrame>
        <p:nvGraphicFramePr>
          <p:cNvPr id="276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221039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8153280" imgH="839520" progId="Equation.3">
                  <p:embed/>
                </p:oleObj>
              </mc:Choice>
              <mc:Fallback>
                <p:oleObj name="Equation" r:id="rId4" imgW="8153280" imgH="839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21039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9839" y="4068764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6" imgW="5621040" imgH="701640" progId="Equation.3">
                  <p:embed/>
                </p:oleObj>
              </mc:Choice>
              <mc:Fallback>
                <p:oleObj name="Equation" r:id="rId6" imgW="562104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4068764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587500" y="5045076"/>
            <a:ext cx="86738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>
                <a:latin typeface="Book Antiqua" panose="02040602050305030304" pitchFamily="18" charset="0"/>
              </a:rPr>
              <a:t> </a:t>
            </a:r>
            <a:r>
              <a:rPr lang="en-US" sz="2800">
                <a:latin typeface="Book Antiqua" panose="02040602050305030304" pitchFamily="18" charset="0"/>
              </a:rPr>
              <a:t>To find sailors who’ve reserved all ‘Interlake’ boats:</a:t>
            </a: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5740401"/>
          <a:ext cx="6154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8" imgW="6154560" imgH="841320" progId="Equation.3">
                  <p:embed/>
                </p:oleObj>
              </mc:Choice>
              <mc:Fallback>
                <p:oleObj name="Equation" r:id="rId8" imgW="6154560" imgH="84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40401"/>
                        <a:ext cx="61547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349500" y="5700713"/>
            <a:ext cx="56746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896442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relational model has rigorously defined query languages that are simple and powerful.</a:t>
            </a:r>
          </a:p>
          <a:p>
            <a:pPr>
              <a:lnSpc>
                <a:spcPct val="90000"/>
              </a:lnSpc>
            </a:pPr>
            <a:r>
              <a:rPr lang="en-US" smtClean="0"/>
              <a:t>Relational algebra is more operational; useful as internal representation for query evaluation plans.</a:t>
            </a:r>
          </a:p>
          <a:p>
            <a:pPr>
              <a:lnSpc>
                <a:spcPct val="90000"/>
              </a:lnSpc>
            </a:pPr>
            <a:r>
              <a:rPr lang="en-US" smtClean="0"/>
              <a:t>Several ways of expressing a given query; a query optimizer should choose the most efficient version.</a:t>
            </a:r>
          </a:p>
        </p:txBody>
      </p:sp>
    </p:spTree>
    <p:extLst>
      <p:ext uri="{BB962C8B-B14F-4D97-AF65-F5344CB8AC3E}">
        <p14:creationId xmlns:p14="http://schemas.microsoft.com/office/powerpoint/2010/main" val="10909958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Formal Relational Query Languages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076700"/>
          </a:xfrm>
          <a:noFill/>
        </p:spPr>
        <p:txBody>
          <a:bodyPr/>
          <a:lstStyle/>
          <a:p>
            <a:r>
              <a:rPr lang="en-US" smtClean="0"/>
              <a:t>Two mathematical Query Languages form the basis for “real” languages (e.g. SQL), and for implementation: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Relational Algebra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More </a:t>
            </a:r>
            <a:r>
              <a:rPr lang="en-US" smtClean="0">
                <a:solidFill>
                  <a:schemeClr val="accent2"/>
                </a:solidFill>
              </a:rPr>
              <a:t>operational</a:t>
            </a:r>
            <a:r>
              <a:rPr lang="en-US" smtClean="0"/>
              <a:t>, very useful for representing execution plans.</a:t>
            </a:r>
          </a:p>
          <a:p>
            <a:pPr lvl="1"/>
            <a:r>
              <a:rPr lang="en-US" i="1" u="sng" smtClean="0">
                <a:solidFill>
                  <a:schemeClr val="accent2"/>
                </a:solidFill>
              </a:rPr>
              <a:t>Relational Calculus</a:t>
            </a:r>
            <a:r>
              <a:rPr lang="en-US" smtClean="0">
                <a:solidFill>
                  <a:schemeClr val="accent2"/>
                </a:solidFill>
              </a:rPr>
              <a:t>:   </a:t>
            </a:r>
            <a:r>
              <a:rPr lang="en-US" smtClean="0"/>
              <a:t>Lets users describe what they want, rather than how to compute it.  (</a:t>
            </a:r>
            <a:r>
              <a:rPr lang="en-US" smtClean="0">
                <a:solidFill>
                  <a:schemeClr val="accent2"/>
                </a:solidFill>
              </a:rPr>
              <a:t>Non-operational, </a:t>
            </a:r>
            <a:r>
              <a:rPr lang="en-US" i="1" u="sng" smtClean="0">
                <a:solidFill>
                  <a:schemeClr val="accent2"/>
                </a:solidFill>
              </a:rPr>
              <a:t>declarative</a:t>
            </a:r>
            <a:r>
              <a:rPr lang="en-US" smtClean="0"/>
              <a:t>.)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3461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Preliminaries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229600" cy="4953000"/>
          </a:xfrm>
          <a:noFill/>
        </p:spPr>
        <p:txBody>
          <a:bodyPr/>
          <a:lstStyle/>
          <a:p>
            <a:r>
              <a:rPr lang="en-US" smtClean="0"/>
              <a:t>A query is applied to </a:t>
            </a:r>
            <a:r>
              <a:rPr lang="en-US" i="1" smtClean="0">
                <a:solidFill>
                  <a:schemeClr val="accent2"/>
                </a:solidFill>
              </a:rPr>
              <a:t>relation instances</a:t>
            </a:r>
            <a:r>
              <a:rPr lang="en-US" smtClean="0"/>
              <a:t>, and the result of a query is also a relation instance.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Schemas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of input </a:t>
            </a:r>
            <a:r>
              <a:rPr lang="en-US" smtClean="0"/>
              <a:t>relations for a query are </a:t>
            </a:r>
            <a:r>
              <a:rPr lang="en-US" smtClean="0">
                <a:solidFill>
                  <a:schemeClr val="accent2"/>
                </a:solidFill>
              </a:rPr>
              <a:t>fixed </a:t>
            </a:r>
            <a:r>
              <a:rPr lang="en-US" smtClean="0"/>
              <a:t>(but query will run regardless of instance!)</a:t>
            </a:r>
          </a:p>
          <a:p>
            <a:pPr lvl="1">
              <a:buSzPct val="75000"/>
            </a:pPr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schema for the </a:t>
            </a:r>
            <a:r>
              <a:rPr lang="en-US" i="1" smtClean="0">
                <a:solidFill>
                  <a:schemeClr val="accent2"/>
                </a:solidFill>
              </a:rPr>
              <a:t>result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a given query is also </a:t>
            </a:r>
            <a:r>
              <a:rPr lang="en-US" smtClean="0">
                <a:solidFill>
                  <a:schemeClr val="accent2"/>
                </a:solidFill>
              </a:rPr>
              <a:t>fixed!</a:t>
            </a:r>
            <a:r>
              <a:rPr lang="en-US" smtClean="0"/>
              <a:t> Determined by definition of query language constructs.</a:t>
            </a:r>
          </a:p>
          <a:p>
            <a:r>
              <a:rPr lang="en-US" smtClean="0"/>
              <a:t>Positional vs. named-field notation:  </a:t>
            </a:r>
          </a:p>
          <a:p>
            <a:pPr lvl="1">
              <a:buSzPct val="75000"/>
            </a:pPr>
            <a:r>
              <a:rPr lang="en-US" smtClean="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smtClean="0"/>
              <a:t>Both used in SQL</a:t>
            </a:r>
          </a:p>
        </p:txBody>
      </p:sp>
    </p:spTree>
    <p:extLst>
      <p:ext uri="{BB962C8B-B14F-4D97-AF65-F5344CB8AC3E}">
        <p14:creationId xmlns:p14="http://schemas.microsoft.com/office/powerpoint/2010/main" val="3211939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 Instances</a:t>
            </a:r>
          </a:p>
        </p:txBody>
      </p:sp>
      <p:graphicFrame>
        <p:nvGraphicFramePr>
          <p:cNvPr id="12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1" y="1976439"/>
          <a:ext cx="42338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4233600" imgH="2206440" progId="Word.Document.8">
                  <p:embed/>
                </p:oleObj>
              </mc:Choice>
              <mc:Fallback>
                <p:oleObj name="Document" r:id="rId4" imgW="4233600" imgH="2206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976439"/>
                        <a:ext cx="42338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1" y="4216400"/>
          <a:ext cx="43973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6" imgW="4397040" imgH="2363760" progId="Word.Document.8">
                  <p:embed/>
                </p:oleObj>
              </mc:Choice>
              <mc:Fallback>
                <p:oleObj name="Document" r:id="rId6" imgW="4397040" imgH="2363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216400"/>
                        <a:ext cx="439737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62800" y="330201"/>
          <a:ext cx="34036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8" imgW="3403440" imgH="1687320" progId="Word.Document.8">
                  <p:embed/>
                </p:oleObj>
              </mc:Choice>
              <mc:Fallback>
                <p:oleObj name="Document" r:id="rId8" imgW="34034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30201"/>
                        <a:ext cx="34036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538913" y="368300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R1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778501" y="2120900"/>
            <a:ext cx="5081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S1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778501" y="4252913"/>
            <a:ext cx="5081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i="1">
                <a:latin typeface="Book Antiqua" panose="02040602050305030304" pitchFamily="18" charset="0"/>
              </a:rPr>
              <a:t>S2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828800"/>
            <a:ext cx="4343400" cy="4648200"/>
          </a:xfrm>
          <a:noFill/>
        </p:spPr>
        <p:txBody>
          <a:bodyPr/>
          <a:lstStyle/>
          <a:p>
            <a:r>
              <a:rPr lang="en-US" sz="2400"/>
              <a:t>“Sailors” and “Reserves” relations for our examples.</a:t>
            </a:r>
          </a:p>
          <a:p>
            <a:r>
              <a:rPr lang="en-US" sz="2400"/>
              <a:t>We’ll use positional or named field notation, assume that names of fields in query results are `inherited’ from names of fields in query input relations.</a:t>
            </a:r>
          </a:p>
        </p:txBody>
      </p:sp>
    </p:spTree>
    <p:extLst>
      <p:ext uri="{BB962C8B-B14F-4D97-AF65-F5344CB8AC3E}">
        <p14:creationId xmlns:p14="http://schemas.microsoft.com/office/powerpoint/2010/main" val="16521982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Relational Algebra</a:t>
            </a:r>
          </a:p>
        </p:txBody>
      </p:sp>
      <p:sp>
        <p:nvSpPr>
          <p:cNvPr id="133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839200" cy="4076700"/>
          </a:xfrm>
          <a:noFill/>
        </p:spPr>
        <p:txBody>
          <a:bodyPr>
            <a:normAutofit fontScale="925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     )  Tuples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     )  Tuples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Since 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</p:txBody>
      </p:sp>
      <p:graphicFrame>
        <p:nvGraphicFramePr>
          <p:cNvPr id="13314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86217"/>
              </p:ext>
            </p:extLst>
          </p:nvPr>
        </p:nvGraphicFramePr>
        <p:xfrm>
          <a:off x="3679903" y="2052638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226960" imgH="761760" progId="Equation.3">
                  <p:embed/>
                </p:oleObj>
              </mc:Choice>
              <mc:Fallback>
                <p:oleObj name="Equation" r:id="rId4" imgW="22269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03" y="2052638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361805"/>
              </p:ext>
            </p:extLst>
          </p:nvPr>
        </p:nvGraphicFramePr>
        <p:xfrm>
          <a:off x="3849688" y="2374900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" imgW="2057040" imgH="1025280" progId="Equation.3">
                  <p:embed/>
                </p:oleObj>
              </mc:Choice>
              <mc:Fallback>
                <p:oleObj name="Equation" r:id="rId6" imgW="2057040" imgH="1025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2374900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008383"/>
              </p:ext>
            </p:extLst>
          </p:nvPr>
        </p:nvGraphicFramePr>
        <p:xfrm>
          <a:off x="4310064" y="3245779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533160" imgH="1422360" progId="Equation.3">
                  <p:embed/>
                </p:oleObj>
              </mc:Choice>
              <mc:Fallback>
                <p:oleObj name="Equation" r:id="rId8" imgW="533160" imgH="1422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3245779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1269"/>
              </p:ext>
            </p:extLst>
          </p:nvPr>
        </p:nvGraphicFramePr>
        <p:xfrm>
          <a:off x="4245015" y="2650118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0" imgW="1765080" imgH="1269720" progId="Equation.3">
                  <p:embed/>
                </p:oleObj>
              </mc:Choice>
              <mc:Fallback>
                <p:oleObj name="Equation" r:id="rId10" imgW="176508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015" y="2650118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572621"/>
              </p:ext>
            </p:extLst>
          </p:nvPr>
        </p:nvGraphicFramePr>
        <p:xfrm>
          <a:off x="3413592" y="3558904"/>
          <a:ext cx="652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12" imgW="652320" imgH="507960" progId="Equation.3">
                  <p:embed/>
                </p:oleObj>
              </mc:Choice>
              <mc:Fallback>
                <p:oleObj name="Equation" r:id="rId12" imgW="65232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592" y="3558904"/>
                        <a:ext cx="652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3609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Projection</a:t>
            </a:r>
          </a:p>
        </p:txBody>
      </p:sp>
      <p:graphicFrame>
        <p:nvGraphicFramePr>
          <p:cNvPr id="1433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39000" y="406401"/>
          <a:ext cx="2713038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2712960" imgH="2384280" progId="Word.Document.8">
                  <p:embed/>
                </p:oleObj>
              </mc:Choice>
              <mc:Fallback>
                <p:oleObj name="Document" r:id="rId4" imgW="2712960" imgH="2384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713038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86600" y="2747964"/>
          <a:ext cx="3532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3531960" imgH="974520" progId="Equation.3">
                  <p:embed/>
                </p:oleObj>
              </mc:Choice>
              <mc:Fallback>
                <p:oleObj name="Equation" r:id="rId6" imgW="3531960" imgH="974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532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77200" y="4140201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8" imgW="1238040" imgH="1687320" progId="Word.Document.8">
                  <p:embed/>
                </p:oleObj>
              </mc:Choice>
              <mc:Fallback>
                <p:oleObj name="Document" r:id="rId8" imgW="1238040" imgH="1687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24801" y="58166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0" imgW="2163600" imgH="812520" progId="Equation.3">
                  <p:embed/>
                </p:oleObj>
              </mc:Choice>
              <mc:Fallback>
                <p:oleObj name="Equation" r:id="rId10" imgW="2163600" imgH="812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5105400" cy="4876800"/>
          </a:xfrm>
          <a:noFill/>
        </p:spPr>
        <p:txBody>
          <a:bodyPr/>
          <a:lstStyle/>
          <a:p>
            <a:r>
              <a:rPr lang="en-US" sz="2400"/>
              <a:t>Deletes attributes that are not in </a:t>
            </a:r>
            <a:r>
              <a:rPr lang="en-US" sz="2400" i="1"/>
              <a:t>projection list</a:t>
            </a:r>
            <a:r>
              <a:rPr lang="en-US" sz="2400"/>
              <a:t>.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 contains exactly the fields in the projection list, with the same names that they had in the (only) input relation.</a:t>
            </a:r>
          </a:p>
          <a:p>
            <a:r>
              <a:rPr lang="en-US" sz="2400"/>
              <a:t>Projection operator has to eliminate </a:t>
            </a:r>
            <a:r>
              <a:rPr lang="en-US" sz="2400" i="1">
                <a:solidFill>
                  <a:schemeClr val="accent2"/>
                </a:solidFill>
              </a:rPr>
              <a:t>duplicates</a:t>
            </a:r>
            <a:r>
              <a:rPr lang="en-US" sz="2400"/>
              <a:t>!  (Why??)</a:t>
            </a:r>
          </a:p>
          <a:p>
            <a:pPr lvl="1">
              <a:buSzPct val="75000"/>
            </a:pPr>
            <a:r>
              <a:rPr lang="en-US" smtClean="0"/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2929988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Selection</a:t>
            </a:r>
          </a:p>
        </p:txBody>
      </p:sp>
      <p:graphicFrame>
        <p:nvGraphicFramePr>
          <p:cNvPr id="153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2205038"/>
          <a:ext cx="30861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3085920" imgH="887400" progId="Equation.3">
                  <p:embed/>
                </p:oleObj>
              </mc:Choice>
              <mc:Fallback>
                <p:oleObj name="Equation" r:id="rId4" imgW="308592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861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558801"/>
          <a:ext cx="4700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6" imgW="4700520" imgH="1693800" progId="Word.Document.8">
                  <p:embed/>
                </p:oleObj>
              </mc:Choice>
              <mc:Fallback>
                <p:oleObj name="Document" r:id="rId6" imgW="4700520" imgH="16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700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1" y="3759200"/>
          <a:ext cx="31162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8" imgW="3116160" imgH="1690560" progId="Word.Document.8">
                  <p:embed/>
                </p:oleObj>
              </mc:Choice>
              <mc:Fallback>
                <p:oleObj name="Document" r:id="rId8" imgW="3116160" imgH="1690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1162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86438" y="5588001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0" imgW="4881240" imgH="853920" progId="Equation.3">
                  <p:embed/>
                </p:oleObj>
              </mc:Choice>
              <mc:Fallback>
                <p:oleObj name="Equation" r:id="rId10" imgW="4881240" imgH="85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752600"/>
            <a:ext cx="3810000" cy="4572000"/>
          </a:xfrm>
          <a:noFill/>
        </p:spPr>
        <p:txBody>
          <a:bodyPr/>
          <a:lstStyle/>
          <a:p>
            <a:r>
              <a:rPr lang="en-US" sz="2400"/>
              <a:t>Selects rows that satisfy </a:t>
            </a:r>
            <a:r>
              <a:rPr lang="en-US" sz="2400" i="1">
                <a:solidFill>
                  <a:schemeClr val="accent2"/>
                </a:solidFill>
              </a:rPr>
              <a:t>selection condition</a:t>
            </a:r>
            <a:r>
              <a:rPr lang="en-US" sz="2400"/>
              <a:t>.</a:t>
            </a:r>
          </a:p>
          <a:p>
            <a:r>
              <a:rPr lang="en-US" sz="2400"/>
              <a:t>No duplicates in result!  (Why?)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 identical to schema of (only) input relation.</a:t>
            </a:r>
          </a:p>
          <a:p>
            <a:r>
              <a:rPr lang="en-US" sz="2400" i="1"/>
              <a:t>Result </a:t>
            </a:r>
            <a:r>
              <a:rPr lang="en-US" sz="2400"/>
              <a:t>relation can be the </a:t>
            </a:r>
            <a:r>
              <a:rPr lang="en-US" sz="2400" i="1"/>
              <a:t>input </a:t>
            </a:r>
            <a:r>
              <a:rPr lang="en-US" sz="2400"/>
              <a:t>for another relational algebra operation!  (</a:t>
            </a:r>
            <a:r>
              <a:rPr lang="en-US" sz="2400" i="1"/>
              <a:t>Operator</a:t>
            </a:r>
            <a:r>
              <a:rPr lang="en-US" sz="2400"/>
              <a:t> </a:t>
            </a:r>
            <a:r>
              <a:rPr lang="en-US" sz="2400" i="1"/>
              <a:t>composition.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35111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9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190500"/>
            <a:ext cx="7772400" cy="11049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Union, Intersection, Set-Difference</a:t>
            </a:r>
          </a:p>
        </p:txBody>
      </p:sp>
      <p:sp>
        <p:nvSpPr>
          <p:cNvPr id="163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752600"/>
            <a:ext cx="4343400" cy="4648200"/>
          </a:xfrm>
          <a:noFill/>
        </p:spPr>
        <p:txBody>
          <a:bodyPr/>
          <a:lstStyle/>
          <a:p>
            <a:r>
              <a:rPr lang="en-US" sz="2400"/>
              <a:t>All of these operations take two input relations, which must be </a:t>
            </a:r>
            <a:r>
              <a:rPr lang="en-US" sz="2400" i="1" u="sng">
                <a:solidFill>
                  <a:schemeClr val="accent2"/>
                </a:solidFill>
              </a:rPr>
              <a:t>union-compatible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pPr lvl="1">
              <a:buSzPct val="75000"/>
            </a:pPr>
            <a:r>
              <a:rPr lang="en-US" smtClean="0"/>
              <a:t>Same number of fields.</a:t>
            </a:r>
          </a:p>
          <a:p>
            <a:pPr lvl="1">
              <a:buSzPct val="75000"/>
            </a:pPr>
            <a:r>
              <a:rPr lang="en-US" smtClean="0"/>
              <a:t>`Corresponding’ fields have the same type.</a:t>
            </a:r>
          </a:p>
          <a:p>
            <a:r>
              <a:rPr lang="en-US" sz="2400"/>
              <a:t>What is the </a:t>
            </a:r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of result?</a:t>
            </a:r>
          </a:p>
        </p:txBody>
      </p:sp>
      <p:graphicFrame>
        <p:nvGraphicFramePr>
          <p:cNvPr id="1638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1168400"/>
          <a:ext cx="44704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4470120" imgH="2946240" progId="Word.Document.8">
                  <p:embed/>
                </p:oleObj>
              </mc:Choice>
              <mc:Fallback>
                <p:oleObj name="Document" r:id="rId4" imgW="4470120" imgH="2946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4704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1" y="4597400"/>
          <a:ext cx="43354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6" imgW="4335120" imgH="1498320" progId="Word.Document.8">
                  <p:embed/>
                </p:oleObj>
              </mc:Choice>
              <mc:Fallback>
                <p:oleObj name="Document" r:id="rId6" imgW="4335120" imgH="1498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3354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96200" y="3830639"/>
          <a:ext cx="1379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1379520" imgH="515880" progId="Equation.3">
                  <p:embed/>
                </p:oleObj>
              </mc:Choice>
              <mc:Fallback>
                <p:oleObj name="Equation" r:id="rId8" imgW="1379520" imgH="515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795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2401" y="5964239"/>
          <a:ext cx="1724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0" imgW="1723680" imgH="536400" progId="Equation.3">
                  <p:embed/>
                </p:oleObj>
              </mc:Choice>
              <mc:Fallback>
                <p:oleObj name="Equation" r:id="rId10" imgW="1723680" imgH="53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724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4897438"/>
          <a:ext cx="43307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12" imgW="4330440" imgH="1198440" progId="Word.Document.8">
                  <p:embed/>
                </p:oleObj>
              </mc:Choice>
              <mc:Fallback>
                <p:oleObj name="Document" r:id="rId12" imgW="4330440" imgH="1198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3307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1" y="5964239"/>
          <a:ext cx="1643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4" imgW="1643040" imgH="465120" progId="Equation.3">
                  <p:embed/>
                </p:oleObj>
              </mc:Choice>
              <mc:Fallback>
                <p:oleObj name="Equation" r:id="rId14" imgW="1643040" imgH="465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643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35688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1210</Words>
  <Application>Microsoft Office PowerPoint</Application>
  <PresentationFormat>Widescreen</PresentationFormat>
  <Paragraphs>147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Document</vt:lpstr>
      <vt:lpstr>Equation</vt:lpstr>
      <vt:lpstr>Microsoft Equation 3.0</vt:lpstr>
      <vt:lpstr>Relational Algebra</vt:lpstr>
      <vt:lpstr>Relational Query Languages</vt:lpstr>
      <vt:lpstr>Formal Relational Query Languages</vt:lpstr>
      <vt:lpstr>Preliminaries</vt:lpstr>
      <vt:lpstr>Example Instances</vt:lpstr>
      <vt:lpstr>Relational Algebra</vt:lpstr>
      <vt:lpstr>Projection</vt:lpstr>
      <vt:lpstr>Selection</vt:lpstr>
      <vt:lpstr>Union, Intersection, Set-Difference</vt:lpstr>
      <vt:lpstr>Cross-Product</vt:lpstr>
      <vt:lpstr>Joins</vt:lpstr>
      <vt:lpstr>Joins</vt:lpstr>
      <vt:lpstr>Division</vt:lpstr>
      <vt:lpstr>Examples of Division A/B</vt:lpstr>
      <vt:lpstr>Expressing A/B Using Basic Operators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sreenivas</dc:creator>
  <cp:lastModifiedBy>sreenivas</cp:lastModifiedBy>
  <cp:revision>2</cp:revision>
  <dcterms:created xsi:type="dcterms:W3CDTF">2018-09-07T18:00:40Z</dcterms:created>
  <dcterms:modified xsi:type="dcterms:W3CDTF">2018-09-07T18:06:21Z</dcterms:modified>
</cp:coreProperties>
</file>