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 id="2147483817" r:id="rId14"/>
    <p:sldMasterId id="2147483830" r:id="rId15"/>
    <p:sldMasterId id="2147483843" r:id="rId16"/>
    <p:sldMasterId id="2147483856" r:id="rId17"/>
    <p:sldMasterId id="2147483869" r:id="rId18"/>
    <p:sldMasterId id="2147483882" r:id="rId19"/>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4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84" Type="http://schemas.openxmlformats.org/officeDocument/2006/relationships/viewProps" Target="viewProps.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5" Type="http://schemas.openxmlformats.org/officeDocument/2006/relationships/slideMaster" Target="slideMasters/slideMaster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77"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80" Type="http://schemas.openxmlformats.org/officeDocument/2006/relationships/slide" Target="slides/slide61.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slide" Target="slides/slide56.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slide" Target="slides/slide54.xml"/><Relationship Id="rId78" Type="http://schemas.openxmlformats.org/officeDocument/2006/relationships/slide" Target="slides/slide59.xml"/><Relationship Id="rId81" Type="http://schemas.openxmlformats.org/officeDocument/2006/relationships/slide" Target="slides/slide62.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7" Type="http://schemas.openxmlformats.org/officeDocument/2006/relationships/slideMaster" Target="slideMasters/slideMaster7.xml"/><Relationship Id="rId71" Type="http://schemas.openxmlformats.org/officeDocument/2006/relationships/slide" Target="slides/slide52.xml"/><Relationship Id="rId2" Type="http://schemas.openxmlformats.org/officeDocument/2006/relationships/slideMaster" Target="slideMasters/slideMaster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61" Type="http://schemas.openxmlformats.org/officeDocument/2006/relationships/slide" Target="slides/slide42.xml"/><Relationship Id="rId82" Type="http://schemas.openxmlformats.org/officeDocument/2006/relationships/slide" Target="slides/slide6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5"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6"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1"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2"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4"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5"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6"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0"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2"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3"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5"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6"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7"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8"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0"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1"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22" name="Picture 321"/>
          <p:cNvPicPr/>
          <p:nvPr/>
        </p:nvPicPr>
        <p:blipFill>
          <a:blip r:embed="rId2"/>
          <a:stretch/>
        </p:blipFill>
        <p:spPr>
          <a:xfrm>
            <a:off x="2292840" y="1768680"/>
            <a:ext cx="5493600" cy="4383360"/>
          </a:xfrm>
          <a:prstGeom prst="rect">
            <a:avLst/>
          </a:prstGeom>
          <a:ln>
            <a:noFill/>
          </a:ln>
        </p:spPr>
      </p:pic>
      <p:pic>
        <p:nvPicPr>
          <p:cNvPr id="323" name="Picture 322"/>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7"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9"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1"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2"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4"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36"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7"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8"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0"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1"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2"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4"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5"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6"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8"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9"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1"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2"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3"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4"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840" y="1768680"/>
            <a:ext cx="5493600" cy="4383360"/>
          </a:xfrm>
          <a:prstGeom prst="rect">
            <a:avLst/>
          </a:prstGeom>
          <a:ln>
            <a:noFill/>
          </a:ln>
        </p:spPr>
      </p:pic>
      <p:pic>
        <p:nvPicPr>
          <p:cNvPr id="35" name="Picture 34"/>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6"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7"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58" name="Picture 357"/>
          <p:cNvPicPr/>
          <p:nvPr/>
        </p:nvPicPr>
        <p:blipFill>
          <a:blip r:embed="rId2"/>
          <a:stretch/>
        </p:blipFill>
        <p:spPr>
          <a:xfrm>
            <a:off x="2292840" y="1768680"/>
            <a:ext cx="5493600" cy="4383360"/>
          </a:xfrm>
          <a:prstGeom prst="rect">
            <a:avLst/>
          </a:prstGeom>
          <a:ln>
            <a:noFill/>
          </a:ln>
        </p:spPr>
      </p:pic>
      <p:pic>
        <p:nvPicPr>
          <p:cNvPr id="359" name="Picture 358"/>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3"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5"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7"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8"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0"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7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3"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4"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76"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8"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8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81"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82"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84"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85"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87"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88"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89"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90"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2"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93"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94" name="Picture 393"/>
          <p:cNvPicPr/>
          <p:nvPr/>
        </p:nvPicPr>
        <p:blipFill>
          <a:blip r:embed="rId2"/>
          <a:stretch/>
        </p:blipFill>
        <p:spPr>
          <a:xfrm>
            <a:off x="2292840" y="1768680"/>
            <a:ext cx="5493600" cy="4383360"/>
          </a:xfrm>
          <a:prstGeom prst="rect">
            <a:avLst/>
          </a:prstGeom>
          <a:ln>
            <a:noFill/>
          </a:ln>
        </p:spPr>
      </p:pic>
      <p:pic>
        <p:nvPicPr>
          <p:cNvPr id="395" name="Picture 394"/>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9"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01"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03"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4"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6"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0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9"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0"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2"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4"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6"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8"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0"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1"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3"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4"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5"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6"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8"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9"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430" name="Picture 429"/>
          <p:cNvPicPr/>
          <p:nvPr/>
        </p:nvPicPr>
        <p:blipFill>
          <a:blip r:embed="rId2"/>
          <a:stretch/>
        </p:blipFill>
        <p:spPr>
          <a:xfrm>
            <a:off x="2292840" y="1768680"/>
            <a:ext cx="5493600" cy="4383360"/>
          </a:xfrm>
          <a:prstGeom prst="rect">
            <a:avLst/>
          </a:prstGeom>
          <a:ln>
            <a:noFill/>
          </a:ln>
        </p:spPr>
      </p:pic>
      <p:pic>
        <p:nvPicPr>
          <p:cNvPr id="431" name="Picture 430"/>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5"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7"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9"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0"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2"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44"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5"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6"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48"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0"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4"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6"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7"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9"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60"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61"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62"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64"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65"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466" name="Picture 465"/>
          <p:cNvPicPr/>
          <p:nvPr/>
        </p:nvPicPr>
        <p:blipFill>
          <a:blip r:embed="rId2"/>
          <a:stretch/>
        </p:blipFill>
        <p:spPr>
          <a:xfrm>
            <a:off x="2292840" y="1768680"/>
            <a:ext cx="5493600" cy="4383360"/>
          </a:xfrm>
          <a:prstGeom prst="rect">
            <a:avLst/>
          </a:prstGeom>
          <a:ln>
            <a:noFill/>
          </a:ln>
        </p:spPr>
      </p:pic>
      <p:pic>
        <p:nvPicPr>
          <p:cNvPr id="467" name="Picture 466"/>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1"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3"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5"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76"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1"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2"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4"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5"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6"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0"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2"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3"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5"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6"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7"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8"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00"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1"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502" name="Picture 501"/>
          <p:cNvPicPr/>
          <p:nvPr/>
        </p:nvPicPr>
        <p:blipFill>
          <a:blip r:embed="rId2"/>
          <a:stretch/>
        </p:blipFill>
        <p:spPr>
          <a:xfrm>
            <a:off x="2292840" y="1768680"/>
            <a:ext cx="5493600" cy="4383360"/>
          </a:xfrm>
          <a:prstGeom prst="rect">
            <a:avLst/>
          </a:prstGeom>
          <a:ln>
            <a:noFill/>
          </a:ln>
        </p:spPr>
      </p:pic>
      <p:pic>
        <p:nvPicPr>
          <p:cNvPr id="503" name="Picture 502"/>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07"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09"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1"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2"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4"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6"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7"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8"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0"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1"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2"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4"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5"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6"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8"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9"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1"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2"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3"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4"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6"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7"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538" name="Picture 537"/>
          <p:cNvPicPr/>
          <p:nvPr/>
        </p:nvPicPr>
        <p:blipFill>
          <a:blip r:embed="rId2"/>
          <a:stretch/>
        </p:blipFill>
        <p:spPr>
          <a:xfrm>
            <a:off x="2292840" y="1768680"/>
            <a:ext cx="5493600" cy="4383360"/>
          </a:xfrm>
          <a:prstGeom prst="rect">
            <a:avLst/>
          </a:prstGeom>
          <a:ln>
            <a:noFill/>
          </a:ln>
        </p:spPr>
      </p:pic>
      <p:pic>
        <p:nvPicPr>
          <p:cNvPr id="539" name="Picture 538"/>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3"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5"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7"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8"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0"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5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3"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4"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56"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8"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1"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2"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4"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5"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7"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8"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9"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0"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72"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3"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574" name="Picture 573"/>
          <p:cNvPicPr/>
          <p:nvPr/>
        </p:nvPicPr>
        <p:blipFill>
          <a:blip r:embed="rId2"/>
          <a:stretch/>
        </p:blipFill>
        <p:spPr>
          <a:xfrm>
            <a:off x="2292840" y="1768680"/>
            <a:ext cx="5493600" cy="4383360"/>
          </a:xfrm>
          <a:prstGeom prst="rect">
            <a:avLst/>
          </a:prstGeom>
          <a:ln>
            <a:noFill/>
          </a:ln>
        </p:spPr>
      </p:pic>
      <p:pic>
        <p:nvPicPr>
          <p:cNvPr id="575" name="Picture 574"/>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79"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1"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3"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4"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6"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9"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0"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92"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4"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96"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8"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0"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1"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3"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4"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5"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6"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8"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9"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610" name="Picture 609"/>
          <p:cNvPicPr/>
          <p:nvPr/>
        </p:nvPicPr>
        <p:blipFill>
          <a:blip r:embed="rId2"/>
          <a:stretch/>
        </p:blipFill>
        <p:spPr>
          <a:xfrm>
            <a:off x="2292840" y="1768680"/>
            <a:ext cx="5493600" cy="4383360"/>
          </a:xfrm>
          <a:prstGeom prst="rect">
            <a:avLst/>
          </a:prstGeom>
          <a:ln>
            <a:noFill/>
          </a:ln>
        </p:spPr>
      </p:pic>
      <p:pic>
        <p:nvPicPr>
          <p:cNvPr id="611" name="Picture 610"/>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15"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17"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19"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0"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24"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5"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6"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28"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30"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3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34"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6"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37"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9"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0"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1"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2"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44"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5"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646" name="Picture 645"/>
          <p:cNvPicPr/>
          <p:nvPr/>
        </p:nvPicPr>
        <p:blipFill>
          <a:blip r:embed="rId2"/>
          <a:stretch/>
        </p:blipFill>
        <p:spPr>
          <a:xfrm>
            <a:off x="2292840" y="1768680"/>
            <a:ext cx="5493600" cy="4383360"/>
          </a:xfrm>
          <a:prstGeom prst="rect">
            <a:avLst/>
          </a:prstGeom>
          <a:ln>
            <a:noFill/>
          </a:ln>
        </p:spPr>
      </p:pic>
      <p:pic>
        <p:nvPicPr>
          <p:cNvPr id="647" name="Picture 646"/>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51"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53"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55"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6"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8"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6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1"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2"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64"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5"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6"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6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0"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72"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3"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75"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6"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7"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8"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0"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81"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682" name="Picture 681"/>
          <p:cNvPicPr/>
          <p:nvPr/>
        </p:nvPicPr>
        <p:blipFill>
          <a:blip r:embed="rId2"/>
          <a:stretch/>
        </p:blipFill>
        <p:spPr>
          <a:xfrm>
            <a:off x="2292840" y="1768680"/>
            <a:ext cx="5493600" cy="4383360"/>
          </a:xfrm>
          <a:prstGeom prst="rect">
            <a:avLst/>
          </a:prstGeom>
          <a:ln>
            <a:noFill/>
          </a:ln>
        </p:spPr>
      </p:pic>
      <p:pic>
        <p:nvPicPr>
          <p:cNvPr id="683" name="Picture 682"/>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840" y="1768680"/>
            <a:ext cx="5493600" cy="4383360"/>
          </a:xfrm>
          <a:prstGeom prst="rect">
            <a:avLst/>
          </a:prstGeom>
          <a:ln>
            <a:noFill/>
          </a:ln>
        </p:spPr>
      </p:pic>
      <p:pic>
        <p:nvPicPr>
          <p:cNvPr id="71" name="Picture 70"/>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292840" y="1768680"/>
            <a:ext cx="5493600" cy="4383360"/>
          </a:xfrm>
          <a:prstGeom prst="rect">
            <a:avLst/>
          </a:prstGeom>
          <a:ln>
            <a:noFill/>
          </a:ln>
        </p:spPr>
      </p:pic>
      <p:pic>
        <p:nvPicPr>
          <p:cNvPr id="107" name="Picture 106"/>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1"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1"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42" name="Picture 141"/>
          <p:cNvPicPr/>
          <p:nvPr/>
        </p:nvPicPr>
        <p:blipFill>
          <a:blip r:embed="rId2"/>
          <a:stretch/>
        </p:blipFill>
        <p:spPr>
          <a:xfrm>
            <a:off x="2292840" y="1768680"/>
            <a:ext cx="5493600" cy="4383360"/>
          </a:xfrm>
          <a:prstGeom prst="rect">
            <a:avLst/>
          </a:prstGeom>
          <a:ln>
            <a:noFill/>
          </a:ln>
        </p:spPr>
      </p:pic>
      <p:pic>
        <p:nvPicPr>
          <p:cNvPr id="143" name="Picture 142"/>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7"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1"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2"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6"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7"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0"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1"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6"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8"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9"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1"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2"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3"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6"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7"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78" name="Picture 177"/>
          <p:cNvPicPr/>
          <p:nvPr/>
        </p:nvPicPr>
        <p:blipFill>
          <a:blip r:embed="rId2"/>
          <a:stretch/>
        </p:blipFill>
        <p:spPr>
          <a:xfrm>
            <a:off x="2292840" y="1768680"/>
            <a:ext cx="5493600" cy="4383360"/>
          </a:xfrm>
          <a:prstGeom prst="rect">
            <a:avLst/>
          </a:prstGeom>
          <a:ln>
            <a:noFill/>
          </a:ln>
        </p:spPr>
      </p:pic>
      <p:pic>
        <p:nvPicPr>
          <p:cNvPr id="179" name="Picture 178"/>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3"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5"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7"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8"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3"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4"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6"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8"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1"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2"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4"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5"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7"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8"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9"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0"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2"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3"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14" name="Picture 213"/>
          <p:cNvPicPr/>
          <p:nvPr/>
        </p:nvPicPr>
        <p:blipFill>
          <a:blip r:embed="rId2"/>
          <a:stretch/>
        </p:blipFill>
        <p:spPr>
          <a:xfrm>
            <a:off x="2292840" y="1768680"/>
            <a:ext cx="5493600" cy="4383360"/>
          </a:xfrm>
          <a:prstGeom prst="rect">
            <a:avLst/>
          </a:prstGeom>
          <a:ln>
            <a:noFill/>
          </a:ln>
        </p:spPr>
      </p:pic>
      <p:pic>
        <p:nvPicPr>
          <p:cNvPr id="215" name="Picture 214"/>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9"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1"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3"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4"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0"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2"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4"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6"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7"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8"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0"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1"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3"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4"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5"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6"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8"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9"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50" name="Picture 249"/>
          <p:cNvPicPr/>
          <p:nvPr/>
        </p:nvPicPr>
        <p:blipFill>
          <a:blip r:embed="rId2"/>
          <a:stretch/>
        </p:blipFill>
        <p:spPr>
          <a:xfrm>
            <a:off x="2292840" y="1768680"/>
            <a:ext cx="5493600" cy="4383360"/>
          </a:xfrm>
          <a:prstGeom prst="rect">
            <a:avLst/>
          </a:prstGeom>
          <a:ln>
            <a:noFill/>
          </a:ln>
        </p:spPr>
      </p:pic>
      <p:pic>
        <p:nvPicPr>
          <p:cNvPr id="251" name="Picture 250"/>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5"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7"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9"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0" name="PlaceHolder 3"/>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504000" y="301320"/>
            <a:ext cx="9071280" cy="5846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4"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5" name="PlaceHolder 3"/>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6" name="PlaceHolder 4"/>
          <p:cNvSpPr>
            <a:spLocks noGrp="1"/>
          </p:cNvSpPr>
          <p:nvPr>
            <p:ph type="body"/>
          </p:nvPr>
        </p:nvSpPr>
        <p:spPr>
          <a:xfrm>
            <a:off x="515232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8" name="PlaceHolder 2"/>
          <p:cNvSpPr>
            <a:spLocks noGrp="1"/>
          </p:cNvSpPr>
          <p:nvPr>
            <p:ph type="body"/>
          </p:nvPr>
        </p:nvSpPr>
        <p:spPr>
          <a:xfrm>
            <a:off x="504000" y="1768680"/>
            <a:ext cx="442656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9"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0"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2"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3"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4" name="PlaceHolder 4"/>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6" name="PlaceHolder 2"/>
          <p:cNvSpPr>
            <a:spLocks noGrp="1"/>
          </p:cNvSpPr>
          <p:nvPr>
            <p:ph type="body"/>
          </p:nvPr>
        </p:nvSpPr>
        <p:spPr>
          <a:xfrm>
            <a:off x="504000" y="17686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7" name="PlaceHolder 3"/>
          <p:cNvSpPr>
            <a:spLocks noGrp="1"/>
          </p:cNvSpPr>
          <p:nvPr>
            <p:ph type="body"/>
          </p:nvPr>
        </p:nvSpPr>
        <p:spPr>
          <a:xfrm>
            <a:off x="504000" y="4058280"/>
            <a:ext cx="907128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9" name="PlaceHolder 2"/>
          <p:cNvSpPr>
            <a:spLocks noGrp="1"/>
          </p:cNvSpPr>
          <p:nvPr>
            <p:ph type="body"/>
          </p:nvPr>
        </p:nvSpPr>
        <p:spPr>
          <a:xfrm>
            <a:off x="50400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0" name="PlaceHolder 3"/>
          <p:cNvSpPr>
            <a:spLocks noGrp="1"/>
          </p:cNvSpPr>
          <p:nvPr>
            <p:ph type="body"/>
          </p:nvPr>
        </p:nvSpPr>
        <p:spPr>
          <a:xfrm>
            <a:off x="5152320" y="17686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1" name="PlaceHolder 4"/>
          <p:cNvSpPr>
            <a:spLocks noGrp="1"/>
          </p:cNvSpPr>
          <p:nvPr>
            <p:ph type="body"/>
          </p:nvPr>
        </p:nvSpPr>
        <p:spPr>
          <a:xfrm>
            <a:off x="515232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2" name="PlaceHolder 5"/>
          <p:cNvSpPr>
            <a:spLocks noGrp="1"/>
          </p:cNvSpPr>
          <p:nvPr>
            <p:ph type="body"/>
          </p:nvPr>
        </p:nvSpPr>
        <p:spPr>
          <a:xfrm>
            <a:off x="504000" y="4058280"/>
            <a:ext cx="4426560" cy="20905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4"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5" name="PlaceHolder 3"/>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86" name="Picture 285"/>
          <p:cNvPicPr/>
          <p:nvPr/>
        </p:nvPicPr>
        <p:blipFill>
          <a:blip r:embed="rId2"/>
          <a:stretch/>
        </p:blipFill>
        <p:spPr>
          <a:xfrm>
            <a:off x="2292840" y="1768680"/>
            <a:ext cx="5493600" cy="4383360"/>
          </a:xfrm>
          <a:prstGeom prst="rect">
            <a:avLst/>
          </a:prstGeom>
          <a:ln>
            <a:noFill/>
          </a:ln>
        </p:spPr>
      </p:pic>
      <p:pic>
        <p:nvPicPr>
          <p:cNvPr id="287" name="Picture 286"/>
          <p:cNvPicPr/>
          <p:nvPr/>
        </p:nvPicPr>
        <p:blipFill>
          <a:blip r:embed="rId2"/>
          <a:stretch/>
        </p:blipFill>
        <p:spPr>
          <a:xfrm>
            <a:off x="2292840" y="1768680"/>
            <a:ext cx="5493600" cy="438336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1" name="PlaceHolder 2"/>
          <p:cNvSpPr>
            <a:spLocks noGrp="1"/>
          </p:cNvSpPr>
          <p:nvPr>
            <p:ph type="subTitle"/>
          </p:nvPr>
        </p:nvSpPr>
        <p:spPr>
          <a:xfrm>
            <a:off x="504000" y="1768680"/>
            <a:ext cx="9071280" cy="43833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3" name="PlaceHolder 2"/>
          <p:cNvSpPr>
            <a:spLocks noGrp="1"/>
          </p:cNvSpPr>
          <p:nvPr>
            <p:ph type="body"/>
          </p:nvPr>
        </p:nvSpPr>
        <p:spPr>
          <a:xfrm>
            <a:off x="504000" y="1768680"/>
            <a:ext cx="9071280" cy="43833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25"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61"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9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3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69"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05"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0"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1" name="PlaceHolder 2"/>
          <p:cNvSpPr>
            <a:spLocks noGrp="1"/>
          </p:cNvSpPr>
          <p:nvPr>
            <p:ph type="body"/>
          </p:nvPr>
        </p:nvSpPr>
        <p:spPr>
          <a:xfrm>
            <a:off x="504000" y="1768680"/>
            <a:ext cx="9071280" cy="438336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7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2"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1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8" name="PlaceHolder 1"/>
          <p:cNvSpPr>
            <a:spLocks noGrp="1"/>
          </p:cNvSpPr>
          <p:nvPr>
            <p:ph type="title"/>
          </p:nvPr>
        </p:nvSpPr>
        <p:spPr>
          <a:xfrm>
            <a:off x="504000" y="301320"/>
            <a:ext cx="9071280" cy="126108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49" name="PlaceHolder 2"/>
          <p:cNvSpPr>
            <a:spLocks noGrp="1"/>
          </p:cNvSpPr>
          <p:nvPr>
            <p:ph type="body"/>
          </p:nvPr>
        </p:nvSpPr>
        <p:spPr>
          <a:xfrm>
            <a:off x="504000" y="1768680"/>
            <a:ext cx="9071280" cy="438336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09"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5"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81"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1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5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89"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eleniumHQ/selenium" TargetMode="External"/><Relationship Id="rId2" Type="http://schemas.openxmlformats.org/officeDocument/2006/relationships/hyperlink" Target="http://www.selelniumhq.org/download" TargetMode="Externa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2" Type="http://schemas.openxmlformats.org/officeDocument/2006/relationships/hyperlink" Target="http://www.seleniumhq.org/download" TargetMode="External"/><Relationship Id="rId1" Type="http://schemas.openxmlformats.org/officeDocument/2006/relationships/slideLayout" Target="../slideLayouts/slideLayout10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9.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5.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CustomShape 1"/>
          <p:cNvSpPr/>
          <p:nvPr/>
        </p:nvSpPr>
        <p:spPr>
          <a:xfrm>
            <a:off x="504000" y="301320"/>
            <a:ext cx="9067680" cy="125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solidFill>
                  <a:srgbClr val="000000"/>
                </a:solidFill>
                <a:uFill>
                  <a:solidFill>
                    <a:srgbClr val="FFFFFF"/>
                  </a:solidFill>
                </a:uFill>
                <a:latin typeface="Arial"/>
                <a:ea typeface="DejaVu Sans"/>
              </a:rPr>
              <a:t>Automation Testing</a:t>
            </a:r>
            <a:endParaRPr lang="en-IN" sz="1800" b="0" strike="noStrike" spc="-1" dirty="0">
              <a:solidFill>
                <a:srgbClr val="000000"/>
              </a:solidFill>
              <a:uFill>
                <a:solidFill>
                  <a:srgbClr val="FFFFFF"/>
                </a:solidFill>
              </a:uFill>
              <a:latin typeface="Arial"/>
            </a:endParaRPr>
          </a:p>
        </p:txBody>
      </p:sp>
      <p:sp>
        <p:nvSpPr>
          <p:cNvPr id="685" name="CustomShape 2"/>
          <p:cNvSpPr/>
          <p:nvPr/>
        </p:nvSpPr>
        <p:spPr>
          <a:xfrm>
            <a:off x="504000" y="1769040"/>
            <a:ext cx="9067680" cy="4380480"/>
          </a:xfrm>
          <a:prstGeom prst="rect">
            <a:avLst/>
          </a:prstGeom>
          <a:noFill/>
          <a:ln>
            <a:noFill/>
          </a:ln>
        </p:spPr>
        <p:style>
          <a:lnRef idx="0">
            <a:scrgbClr r="0" g="0" b="0"/>
          </a:lnRef>
          <a:fillRef idx="0">
            <a:scrgbClr r="0" g="0" b="0"/>
          </a:fillRef>
          <a:effectRef idx="0">
            <a:scrgbClr r="0" g="0" b="0"/>
          </a:effectRef>
          <a:fontRef idx="minor"/>
        </p:style>
      </p:sp>
      <p:pic>
        <p:nvPicPr>
          <p:cNvPr id="686" name="Picture 685"/>
          <p:cNvPicPr/>
          <p:nvPr/>
        </p:nvPicPr>
        <p:blipFill>
          <a:blip r:embed="rId2"/>
          <a:stretch/>
        </p:blipFill>
        <p:spPr>
          <a:xfrm>
            <a:off x="2520000" y="1562040"/>
            <a:ext cx="5109480" cy="499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504000" y="301320"/>
            <a:ext cx="9068400" cy="125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Why choose Selenium IDE</a:t>
            </a:r>
            <a:endParaRPr lang="en-IN" sz="1800" b="0" strike="noStrike" spc="-1">
              <a:solidFill>
                <a:srgbClr val="000000"/>
              </a:solidFill>
              <a:uFill>
                <a:solidFill>
                  <a:srgbClr val="FFFFFF"/>
                </a:solidFill>
              </a:uFill>
              <a:latin typeface="Arial"/>
            </a:endParaRPr>
          </a:p>
        </p:txBody>
      </p:sp>
      <p:sp>
        <p:nvSpPr>
          <p:cNvPr id="710" name="CustomShape 2"/>
          <p:cNvSpPr/>
          <p:nvPr/>
        </p:nvSpPr>
        <p:spPr>
          <a:xfrm>
            <a:off x="504000" y="1768680"/>
            <a:ext cx="9068400" cy="4380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marL="216000" indent="-2124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Exporting test cases in various formats.</a:t>
            </a:r>
            <a:endParaRPr lang="en-IN" sz="1800" b="0" strike="noStrike" spc="-1">
              <a:solidFill>
                <a:srgbClr val="000000"/>
              </a:solidFill>
              <a:uFill>
                <a:solidFill>
                  <a:srgbClr val="FFFFFF"/>
                </a:solidFill>
              </a:uFill>
              <a:latin typeface="Arial"/>
            </a:endParaRPr>
          </a:p>
          <a:p>
            <a:pPr marL="216000" indent="-2124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To create tests with little or no prior knowledge in programming.</a:t>
            </a:r>
            <a:endParaRPr lang="en-IN" sz="1800" b="0" strike="noStrike" spc="-1">
              <a:solidFill>
                <a:srgbClr val="000000"/>
              </a:solidFill>
              <a:uFill>
                <a:solidFill>
                  <a:srgbClr val="FFFFFF"/>
                </a:solidFill>
              </a:uFill>
              <a:latin typeface="Arial"/>
            </a:endParaRPr>
          </a:p>
          <a:p>
            <a:pPr marL="216000" indent="-2124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To create simple test cases and test suites that you can export later to RC or WebDriver.</a:t>
            </a:r>
            <a:endParaRPr lang="en-IN" sz="1800" b="0" strike="noStrike" spc="-1">
              <a:solidFill>
                <a:srgbClr val="000000"/>
              </a:solidFill>
              <a:uFill>
                <a:solidFill>
                  <a:srgbClr val="FFFFFF"/>
                </a:solidFill>
              </a:uFill>
              <a:latin typeface="Arial"/>
            </a:endParaRPr>
          </a:p>
          <a:p>
            <a:pPr marL="216000" indent="-2124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To test a web application against Firefox only.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Tools Required</a:t>
            </a:r>
            <a:endParaRPr lang="en-IN" sz="1800" b="0" strike="noStrike" spc="-1">
              <a:solidFill>
                <a:srgbClr val="000000"/>
              </a:solidFill>
              <a:uFill>
                <a:solidFill>
                  <a:srgbClr val="FFFFFF"/>
                </a:solidFill>
              </a:uFill>
              <a:latin typeface="Arial"/>
            </a:endParaRPr>
          </a:p>
        </p:txBody>
      </p:sp>
      <p:sp>
        <p:nvSpPr>
          <p:cNvPr id="712"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3200" b="0" strike="noStrike" spc="-1">
                <a:solidFill>
                  <a:srgbClr val="000000"/>
                </a:solidFill>
                <a:uFill>
                  <a:solidFill>
                    <a:srgbClr val="FFFFFF"/>
                  </a:solidFill>
                </a:uFill>
                <a:latin typeface="Arial"/>
                <a:ea typeface="DejaVu Sans"/>
              </a:rPr>
              <a:t>jdk[1.8]</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Eclipse[Mars, Neon, Oxygen]</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Selenium jar file</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Driver executable files</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Latest version of browsers</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Application Under Testing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The Seven Basic Steps of Selenium Tests</a:t>
            </a:r>
            <a:endParaRPr lang="en-IN" sz="1800" b="0" strike="noStrike" spc="-1">
              <a:solidFill>
                <a:srgbClr val="000000"/>
              </a:solidFill>
              <a:uFill>
                <a:solidFill>
                  <a:srgbClr val="FFFFFF"/>
                </a:solidFill>
              </a:uFill>
              <a:latin typeface="Arial"/>
            </a:endParaRPr>
          </a:p>
        </p:txBody>
      </p:sp>
      <p:sp>
        <p:nvSpPr>
          <p:cNvPr id="714"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4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1. Create a WebDriver instance.</a:t>
            </a:r>
            <a:endParaRPr lang="en-IN" sz="1800" b="0" strike="noStrike" spc="-1">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2. Navigate to a Web page.</a:t>
            </a:r>
            <a:endParaRPr lang="en-IN" sz="1800" b="0" strike="noStrike" spc="-1">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3. Locate an HTML element on the Web page.</a:t>
            </a:r>
            <a:endParaRPr lang="en-IN" sz="1800" b="0" strike="noStrike" spc="-1">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4. Perform an action on an HTML element.</a:t>
            </a:r>
            <a:endParaRPr lang="en-IN" sz="1800" b="0" strike="noStrike" spc="-1">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5. Anticipate the browser response to the action.</a:t>
            </a:r>
            <a:endParaRPr lang="en-IN" sz="1800" b="0" strike="noStrike" spc="-1">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6. Run tests and record test results.</a:t>
            </a:r>
            <a:endParaRPr lang="en-IN" sz="1800" b="0" strike="noStrike" spc="-1">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7. Conclude the test.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504000" y="301320"/>
            <a:ext cx="9068400" cy="125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Advantages</a:t>
            </a:r>
            <a:endParaRPr lang="en-IN" sz="1800" b="0" strike="noStrike" spc="-1">
              <a:solidFill>
                <a:srgbClr val="000000"/>
              </a:solidFill>
              <a:uFill>
                <a:solidFill>
                  <a:srgbClr val="FFFFFF"/>
                </a:solidFill>
              </a:uFill>
              <a:latin typeface="Arial"/>
            </a:endParaRPr>
          </a:p>
        </p:txBody>
      </p:sp>
      <p:sp>
        <p:nvSpPr>
          <p:cNvPr id="716" name="CustomShape 2"/>
          <p:cNvSpPr/>
          <p:nvPr/>
        </p:nvSpPr>
        <p:spPr>
          <a:xfrm>
            <a:off x="655920" y="1562400"/>
            <a:ext cx="9068760" cy="4380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600" b="0" strike="noStrike" spc="-1">
                <a:solidFill>
                  <a:srgbClr val="000000"/>
                </a:solidFill>
                <a:uFill>
                  <a:solidFill>
                    <a:srgbClr val="FFFFFF"/>
                  </a:solidFill>
                </a:uFill>
                <a:latin typeface="Arial"/>
                <a:ea typeface="DejaVu Sans"/>
              </a:rPr>
              <a:t>It’s a freely available automation tool. We can download it from following website.</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URL: </a:t>
            </a:r>
            <a:r>
              <a:rPr lang="en-IN" sz="2600" b="0" u="sng" strike="noStrike" spc="-1">
                <a:solidFill>
                  <a:srgbClr val="0000FF"/>
                </a:solidFill>
                <a:uFill>
                  <a:solidFill>
                    <a:srgbClr val="FFFFFF"/>
                  </a:solidFill>
                </a:uFill>
                <a:latin typeface="Arial"/>
                <a:ea typeface="DejaVu Sans"/>
                <a:hlinkClick r:id="rId2"/>
              </a:rPr>
              <a:t>http://www.selelniumhq.org/download</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It’s an open source tool. We can see the source code of selenium from following website</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URL: </a:t>
            </a:r>
            <a:r>
              <a:rPr lang="en-IN" sz="2600" b="0" u="sng" strike="noStrike" spc="-1">
                <a:solidFill>
                  <a:srgbClr val="0000FF"/>
                </a:solidFill>
                <a:uFill>
                  <a:solidFill>
                    <a:srgbClr val="FFFFFF"/>
                  </a:solidFill>
                </a:uFill>
                <a:latin typeface="Arial"/>
                <a:ea typeface="DejaVu Sans"/>
                <a:hlinkClick r:id="rId3"/>
              </a:rPr>
              <a:t>https://github.com/SeleniumHQ/selenium</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Using selenium we can automate only web based applications.</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Ex:- gmail, facebook, flipkart etc,</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Selenium supports for 14 programming languages</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Selenium provides support for multiple platforms such as Windows, Mac and linux.</a:t>
            </a:r>
            <a:endParaRPr lang="en-IN" sz="1800" b="0" strike="noStrike" spc="-1">
              <a:solidFill>
                <a:srgbClr val="000000"/>
              </a:solidFill>
              <a:uFill>
                <a:solidFill>
                  <a:srgbClr val="FFFFFF"/>
                </a:solidFill>
              </a:uFill>
              <a:latin typeface="Arial"/>
            </a:endParaRPr>
          </a:p>
          <a:p>
            <a:r>
              <a:rPr lang="en-IN" sz="2600" b="0" strike="noStrike" spc="-1">
                <a:solidFill>
                  <a:srgbClr val="000000"/>
                </a:solidFill>
                <a:uFill>
                  <a:solidFill>
                    <a:srgbClr val="FFFFFF"/>
                  </a:solidFill>
                </a:uFill>
                <a:latin typeface="Arial"/>
                <a:ea typeface="DejaVu Sans"/>
              </a:rPr>
              <a:t>Selenium supports multiple browsers such as google chrome, mozilla firefox, internet explorer, safari etc.</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Steps to install Selenium</a:t>
            </a:r>
            <a:endParaRPr lang="en-IN" sz="1800" b="0" strike="noStrike" spc="-1">
              <a:solidFill>
                <a:srgbClr val="000000"/>
              </a:solidFill>
              <a:uFill>
                <a:solidFill>
                  <a:srgbClr val="FFFFFF"/>
                </a:solidFill>
              </a:uFill>
              <a:latin typeface="Arial"/>
            </a:endParaRPr>
          </a:p>
        </p:txBody>
      </p:sp>
      <p:sp>
        <p:nvSpPr>
          <p:cNvPr id="718" name="CustomShape 2"/>
          <p:cNvSpPr/>
          <p:nvPr/>
        </p:nvSpPr>
        <p:spPr>
          <a:xfrm>
            <a:off x="504000" y="1728720"/>
            <a:ext cx="9069480" cy="4461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2400" b="0" strike="noStrike" spc="-1">
                <a:solidFill>
                  <a:srgbClr val="000000"/>
                </a:solidFill>
                <a:uFill>
                  <a:solidFill>
                    <a:srgbClr val="FFFFFF"/>
                  </a:solidFill>
                </a:uFill>
                <a:latin typeface="Arial"/>
                <a:ea typeface="DejaVu Sans"/>
              </a:rPr>
              <a:t>Download selenium jar file and driver exe files from following website.</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DejaVu Sans"/>
              </a:rPr>
              <a:t>URL</a:t>
            </a:r>
            <a:r>
              <a:rPr lang="en-IN" sz="2400" b="0" strike="noStrike" spc="-1">
                <a:solidFill>
                  <a:srgbClr val="000000"/>
                </a:solidFill>
                <a:uFill>
                  <a:solidFill>
                    <a:srgbClr val="FFFFFF"/>
                  </a:solidFill>
                </a:uFill>
                <a:latin typeface="Wingdings"/>
                <a:ea typeface="Wingdings"/>
              </a:rPr>
              <a:t> - </a:t>
            </a:r>
            <a:r>
              <a:rPr lang="en-IN" sz="2400" b="0" strike="noStrike" spc="-1">
                <a:solidFill>
                  <a:srgbClr val="000000"/>
                </a:solidFill>
                <a:uFill>
                  <a:solidFill>
                    <a:srgbClr val="FFFFFF"/>
                  </a:solidFill>
                </a:uFill>
                <a:latin typeface="Arial"/>
                <a:ea typeface="Wingdings"/>
              </a:rPr>
              <a:t> </a:t>
            </a:r>
            <a:r>
              <a:rPr lang="en-IN" sz="2400" b="0" u="sng" strike="noStrike" spc="-1">
                <a:solidFill>
                  <a:srgbClr val="0000FF"/>
                </a:solidFill>
                <a:uFill>
                  <a:solidFill>
                    <a:srgbClr val="FFFFFF"/>
                  </a:solidFill>
                </a:uFill>
                <a:latin typeface="Arial"/>
                <a:ea typeface="Wingdings"/>
                <a:hlinkClick r:id="rId2"/>
              </a:rPr>
              <a:t>http://www.seleniumhq.org/download</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Extract all the driver exe files</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In eclipse, create a java project with the name Automation.</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Under the Java project create 2 folders with the name drivers and jars</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To create folder, Right click on project</a:t>
            </a:r>
            <a:r>
              <a:rPr lang="en-IN" sz="2400" b="0" strike="noStrike" spc="-1">
                <a:solidFill>
                  <a:srgbClr val="000000"/>
                </a:solidFill>
                <a:uFill>
                  <a:solidFill>
                    <a:srgbClr val="FFFFFF"/>
                  </a:solidFill>
                </a:uFill>
                <a:latin typeface="Wingdings"/>
                <a:ea typeface="Wingdings"/>
              </a:rPr>
              <a:t></a:t>
            </a:r>
            <a:r>
              <a:rPr lang="en-IN" sz="2400" b="0" strike="noStrike" spc="-1">
                <a:solidFill>
                  <a:srgbClr val="000000"/>
                </a:solidFill>
                <a:uFill>
                  <a:solidFill>
                    <a:srgbClr val="FFFFFF"/>
                  </a:solidFill>
                </a:uFill>
                <a:latin typeface="Arial"/>
                <a:ea typeface="Wingdings"/>
              </a:rPr>
              <a:t>new</a:t>
            </a:r>
            <a:r>
              <a:rPr lang="en-IN" sz="2400" b="0" strike="noStrike" spc="-1">
                <a:solidFill>
                  <a:srgbClr val="000000"/>
                </a:solidFill>
                <a:uFill>
                  <a:solidFill>
                    <a:srgbClr val="FFFFFF"/>
                  </a:solidFill>
                </a:uFill>
                <a:latin typeface="Wingdings"/>
                <a:ea typeface="Wingdings"/>
              </a:rPr>
              <a:t></a:t>
            </a:r>
            <a:r>
              <a:rPr lang="en-IN" sz="2400" b="0" strike="noStrike" spc="-1">
                <a:solidFill>
                  <a:srgbClr val="000000"/>
                </a:solidFill>
                <a:uFill>
                  <a:solidFill>
                    <a:srgbClr val="FFFFFF"/>
                  </a:solidFill>
                </a:uFill>
                <a:latin typeface="Arial"/>
                <a:ea typeface="Wingdings"/>
              </a:rPr>
              <a:t>create folder</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Store all extracted driver exe files under drivers folder</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Store selenium jar file under jars folder</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Associate selenium jar file with java project</a:t>
            </a:r>
            <a:endParaRPr lang="en-IN" sz="1800" b="0" strike="noStrike" spc="-1">
              <a:solidFill>
                <a:srgbClr val="000000"/>
              </a:solidFill>
              <a:uFill>
                <a:solidFill>
                  <a:srgbClr val="FFFFFF"/>
                </a:solidFill>
              </a:uFill>
              <a:latin typeface="Arial"/>
            </a:endParaRPr>
          </a:p>
          <a:p>
            <a:r>
              <a:rPr lang="en-IN" sz="2400" b="0" strike="noStrike" spc="-1">
                <a:solidFill>
                  <a:srgbClr val="000000"/>
                </a:solidFill>
                <a:uFill>
                  <a:solidFill>
                    <a:srgbClr val="FFFFFF"/>
                  </a:solidFill>
                </a:uFill>
                <a:latin typeface="Arial"/>
                <a:ea typeface="Wingdings"/>
              </a:rPr>
              <a:t>To associate the jar file, right click on jar file</a:t>
            </a:r>
            <a:r>
              <a:rPr lang="en-IN" sz="2400" b="0" strike="noStrike" spc="-1">
                <a:solidFill>
                  <a:srgbClr val="000000"/>
                </a:solidFill>
                <a:uFill>
                  <a:solidFill>
                    <a:srgbClr val="FFFFFF"/>
                  </a:solidFill>
                </a:uFill>
                <a:latin typeface="Wingdings"/>
                <a:ea typeface="Wingdings"/>
              </a:rPr>
              <a:t></a:t>
            </a:r>
            <a:r>
              <a:rPr lang="en-IN" sz="2400" b="0" strike="noStrike" spc="-1">
                <a:solidFill>
                  <a:srgbClr val="000000"/>
                </a:solidFill>
                <a:uFill>
                  <a:solidFill>
                    <a:srgbClr val="FFFFFF"/>
                  </a:solidFill>
                </a:uFill>
                <a:latin typeface="Arial"/>
                <a:ea typeface="Wingdings"/>
              </a:rPr>
              <a:t>Build path</a:t>
            </a:r>
            <a:r>
              <a:rPr lang="en-IN" sz="2400" b="0" strike="noStrike" spc="-1">
                <a:solidFill>
                  <a:srgbClr val="000000"/>
                </a:solidFill>
                <a:uFill>
                  <a:solidFill>
                    <a:srgbClr val="FFFFFF"/>
                  </a:solidFill>
                </a:uFill>
                <a:latin typeface="Wingdings"/>
                <a:ea typeface="Wingdings"/>
              </a:rPr>
              <a:t></a:t>
            </a:r>
            <a:r>
              <a:rPr lang="en-IN" sz="2400" b="0" strike="noStrike" spc="-1">
                <a:solidFill>
                  <a:srgbClr val="000000"/>
                </a:solidFill>
                <a:uFill>
                  <a:solidFill>
                    <a:srgbClr val="FFFFFF"/>
                  </a:solidFill>
                </a:uFill>
                <a:latin typeface="Arial"/>
                <a:ea typeface="Wingdings"/>
              </a:rPr>
              <a:t>Add to build path</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BROWSER SUPPORT</a:t>
            </a:r>
            <a:endParaRPr lang="en-IN" sz="1800" b="0" strike="noStrike" spc="-1">
              <a:solidFill>
                <a:srgbClr val="000000"/>
              </a:solidFill>
              <a:uFill>
                <a:solidFill>
                  <a:srgbClr val="FFFFFF"/>
                </a:solidFill>
              </a:uFill>
              <a:latin typeface="Arial"/>
            </a:endParaRPr>
          </a:p>
        </p:txBody>
      </p:sp>
      <p:sp>
        <p:nvSpPr>
          <p:cNvPr id="720"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To perform action on chrome browser, webdriver will communicate with </a:t>
            </a:r>
            <a:r>
              <a:rPr lang="en-IN" sz="3200" b="1" strike="noStrike" spc="-1">
                <a:solidFill>
                  <a:srgbClr val="000000"/>
                </a:solidFill>
                <a:uFill>
                  <a:solidFill>
                    <a:srgbClr val="FFFFFF"/>
                  </a:solidFill>
                </a:uFill>
                <a:latin typeface="Arial"/>
                <a:ea typeface="DejaVu Sans"/>
              </a:rPr>
              <a:t>chromedriver.exe</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To perform action on firefox browser, webdriver will communicate with </a:t>
            </a:r>
            <a:r>
              <a:rPr lang="en-IN" sz="3200" b="1" strike="noStrike" spc="-1">
                <a:solidFill>
                  <a:srgbClr val="000000"/>
                </a:solidFill>
                <a:uFill>
                  <a:solidFill>
                    <a:srgbClr val="FFFFFF"/>
                  </a:solidFill>
                </a:uFill>
                <a:latin typeface="Arial"/>
                <a:ea typeface="DejaVu Sans"/>
              </a:rPr>
              <a:t>geckodriver.exe</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To perform action on ie browser, webdriver will communicate with </a:t>
            </a:r>
            <a:r>
              <a:rPr lang="en-IN" sz="3200" b="1" strike="noStrike" spc="-1">
                <a:solidFill>
                  <a:srgbClr val="000000"/>
                </a:solidFill>
                <a:uFill>
                  <a:solidFill>
                    <a:srgbClr val="FFFFFF"/>
                  </a:solidFill>
                </a:uFill>
                <a:latin typeface="Arial"/>
                <a:ea typeface="DejaVu Sans"/>
              </a:rPr>
              <a:t>IEDriverServer.exe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504000" y="301320"/>
            <a:ext cx="9068400" cy="1258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Java Selenium High-level Architecture</a:t>
            </a:r>
            <a:endParaRPr lang="en-IN" sz="1800" b="0" strike="noStrike" spc="-1">
              <a:solidFill>
                <a:srgbClr val="000000"/>
              </a:solidFill>
              <a:uFill>
                <a:solidFill>
                  <a:srgbClr val="FFFFFF"/>
                </a:solidFill>
              </a:uFill>
              <a:latin typeface="Arial"/>
            </a:endParaRPr>
          </a:p>
        </p:txBody>
      </p:sp>
      <p:sp>
        <p:nvSpPr>
          <p:cNvPr id="722" name="CustomShape 2"/>
          <p:cNvSpPr/>
          <p:nvPr/>
        </p:nvSpPr>
        <p:spPr>
          <a:xfrm>
            <a:off x="504000" y="1768680"/>
            <a:ext cx="9068760" cy="4380840"/>
          </a:xfrm>
          <a:prstGeom prst="rect">
            <a:avLst/>
          </a:prstGeom>
          <a:noFill/>
          <a:ln>
            <a:noFill/>
          </a:ln>
        </p:spPr>
        <p:style>
          <a:lnRef idx="0">
            <a:scrgbClr r="0" g="0" b="0"/>
          </a:lnRef>
          <a:fillRef idx="0">
            <a:scrgbClr r="0" g="0" b="0"/>
          </a:fillRef>
          <a:effectRef idx="0">
            <a:scrgbClr r="0" g="0" b="0"/>
          </a:effectRef>
          <a:fontRef idx="minor"/>
        </p:style>
      </p:sp>
      <p:pic>
        <p:nvPicPr>
          <p:cNvPr id="723" name="Picture 722"/>
          <p:cNvPicPr/>
          <p:nvPr/>
        </p:nvPicPr>
        <p:blipFill>
          <a:blip r:embed="rId2"/>
          <a:stretch/>
        </p:blipFill>
        <p:spPr>
          <a:xfrm>
            <a:off x="21240" y="1787040"/>
            <a:ext cx="10077120" cy="3988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WebDriver Interface Methods</a:t>
            </a:r>
            <a:endParaRPr lang="en-IN" sz="1800" b="0" strike="noStrike" spc="-1">
              <a:solidFill>
                <a:srgbClr val="000000"/>
              </a:solidFill>
              <a:uFill>
                <a:solidFill>
                  <a:srgbClr val="FFFFFF"/>
                </a:solidFill>
              </a:uFill>
              <a:latin typeface="Arial"/>
            </a:endParaRPr>
          </a:p>
        </p:txBody>
      </p:sp>
      <p:sp>
        <p:nvSpPr>
          <p:cNvPr id="725" name="CustomShape 2"/>
          <p:cNvSpPr/>
          <p:nvPr/>
        </p:nvSpPr>
        <p:spPr>
          <a:xfrm>
            <a:off x="504000" y="1334520"/>
            <a:ext cx="9069480" cy="5250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2600" b="0" strike="noStrike" spc="-1">
                <a:solidFill>
                  <a:srgbClr val="000000"/>
                </a:solidFill>
                <a:uFill>
                  <a:solidFill>
                    <a:srgbClr val="FFFFFF"/>
                  </a:solidFill>
                </a:uFill>
                <a:latin typeface="Arial"/>
                <a:ea typeface="DejaVu Sans"/>
              </a:rPr>
              <a:t>get()</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getTitle()</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getCurrentUrl()</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getPageSource()</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findElement()</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findElements()</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getWindowHandle()</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getWindowHandles()</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switchTo()</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manage()</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navigate()</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close()</a:t>
            </a:r>
            <a:endParaRPr lang="en-IN" sz="1800" b="0" strike="noStrike" spc="-1">
              <a:solidFill>
                <a:srgbClr val="000000"/>
              </a:solidFill>
              <a:uFill>
                <a:solidFill>
                  <a:srgbClr val="FFFFFF"/>
                </a:solidFill>
              </a:uFill>
              <a:latin typeface="Arial"/>
            </a:endParaRPr>
          </a:p>
          <a:p>
            <a:pPr>
              <a:lnSpc>
                <a:spcPct val="100000"/>
              </a:lnSpc>
            </a:pPr>
            <a:r>
              <a:rPr lang="en-IN" sz="2600" b="0" strike="noStrike" spc="-1">
                <a:solidFill>
                  <a:srgbClr val="000000"/>
                </a:solidFill>
                <a:uFill>
                  <a:solidFill>
                    <a:srgbClr val="FFFFFF"/>
                  </a:solidFill>
                </a:uFill>
                <a:latin typeface="Arial"/>
                <a:ea typeface="DejaVu Sans"/>
              </a:rPr>
              <a:t>quit()</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JavaScriptExecutor Interface methods</a:t>
            </a:r>
            <a:endParaRPr lang="en-IN" sz="1800" b="0" strike="noStrike" spc="-1">
              <a:solidFill>
                <a:srgbClr val="000000"/>
              </a:solidFill>
              <a:uFill>
                <a:solidFill>
                  <a:srgbClr val="FFFFFF"/>
                </a:solidFill>
              </a:uFill>
              <a:latin typeface="Arial"/>
            </a:endParaRPr>
          </a:p>
        </p:txBody>
      </p:sp>
      <p:sp>
        <p:nvSpPr>
          <p:cNvPr id="727"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3200" b="0" strike="noStrike" spc="-1">
                <a:solidFill>
                  <a:srgbClr val="000000"/>
                </a:solidFill>
                <a:uFill>
                  <a:solidFill>
                    <a:srgbClr val="FFFFFF"/>
                  </a:solidFill>
                </a:uFill>
                <a:latin typeface="Arial"/>
                <a:ea typeface="DejaVu Sans"/>
              </a:rPr>
              <a:t>executeScript()</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executeAsyncScript()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TakeScreenShot Interface method</a:t>
            </a:r>
            <a:endParaRPr lang="en-IN" sz="1800" b="0" strike="noStrike" spc="-1">
              <a:solidFill>
                <a:srgbClr val="000000"/>
              </a:solidFill>
              <a:uFill>
                <a:solidFill>
                  <a:srgbClr val="FFFFFF"/>
                </a:solidFill>
              </a:uFill>
              <a:latin typeface="Arial"/>
            </a:endParaRPr>
          </a:p>
        </p:txBody>
      </p:sp>
      <p:sp>
        <p:nvSpPr>
          <p:cNvPr id="729"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3200" b="0" strike="noStrike" spc="-1">
                <a:solidFill>
                  <a:srgbClr val="000000"/>
                </a:solidFill>
                <a:uFill>
                  <a:solidFill>
                    <a:srgbClr val="FFFFFF"/>
                  </a:solidFill>
                </a:uFill>
                <a:latin typeface="Arial"/>
                <a:ea typeface="Calibri"/>
              </a:rPr>
              <a:t>getScreenShotAs()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CustomShape 1"/>
          <p:cNvSpPr/>
          <p:nvPr/>
        </p:nvSpPr>
        <p:spPr>
          <a:xfrm>
            <a:off x="503640" y="301320"/>
            <a:ext cx="9065160" cy="1255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solidFill>
                  <a:srgbClr val="000000"/>
                </a:solidFill>
                <a:uFill>
                  <a:solidFill>
                    <a:srgbClr val="FFFFFF"/>
                  </a:solidFill>
                </a:uFill>
                <a:latin typeface="Arial"/>
                <a:ea typeface="DejaVu Sans"/>
              </a:rPr>
              <a:t>Automation Testing v/s Manual Testing</a:t>
            </a:r>
            <a:endParaRPr lang="en-IN" sz="1800" b="0" strike="noStrike" spc="-1" dirty="0">
              <a:solidFill>
                <a:srgbClr val="000000"/>
              </a:solidFill>
              <a:uFill>
                <a:solidFill>
                  <a:srgbClr val="FFFFFF"/>
                </a:solidFill>
              </a:uFill>
              <a:latin typeface="Arial"/>
            </a:endParaRPr>
          </a:p>
        </p:txBody>
      </p:sp>
      <p:sp>
        <p:nvSpPr>
          <p:cNvPr id="688" name="CustomShape 2"/>
          <p:cNvSpPr/>
          <p:nvPr/>
        </p:nvSpPr>
        <p:spPr>
          <a:xfrm>
            <a:off x="503640" y="1768680"/>
            <a:ext cx="9065160" cy="4378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dirty="0">
                <a:solidFill>
                  <a:srgbClr val="000000"/>
                </a:solidFill>
                <a:uFill>
                  <a:solidFill>
                    <a:srgbClr val="FFFFFF"/>
                  </a:solidFill>
                </a:uFill>
                <a:latin typeface="Arial"/>
                <a:ea typeface="DejaVu Sans"/>
              </a:rPr>
              <a:t>The method that takes automation tool support to execute the test cases is known as </a:t>
            </a:r>
            <a:r>
              <a:rPr lang="en-IN" sz="3200" b="1" strike="noStrike" spc="-1" dirty="0">
                <a:solidFill>
                  <a:srgbClr val="000000"/>
                </a:solidFill>
                <a:uFill>
                  <a:solidFill>
                    <a:srgbClr val="FFFFFF"/>
                  </a:solidFill>
                </a:uFill>
                <a:latin typeface="Arial"/>
                <a:ea typeface="DejaVu Sans"/>
              </a:rPr>
              <a:t>Automation Testing</a:t>
            </a:r>
            <a:r>
              <a:rPr lang="en-IN" sz="3200" b="0" strike="noStrike" spc="-1" dirty="0">
                <a:solidFill>
                  <a:srgbClr val="000000"/>
                </a:solidFill>
                <a:uFill>
                  <a:solidFill>
                    <a:srgbClr val="FFFFFF"/>
                  </a:solidFill>
                </a:uFill>
                <a:latin typeface="Arial"/>
                <a:ea typeface="DejaVu Sans"/>
              </a:rPr>
              <a:t>. Automated testing is good for large project.</a:t>
            </a:r>
            <a:endParaRPr lang="en-IN" sz="1800" b="0" strike="noStrike" spc="-1" dirty="0">
              <a:solidFill>
                <a:srgbClr val="000000"/>
              </a:solidFill>
              <a:uFill>
                <a:solidFill>
                  <a:srgbClr val="FFFFFF"/>
                </a:solidFill>
              </a:uFill>
              <a:latin typeface="Arial"/>
            </a:endParaRPr>
          </a:p>
          <a:p>
            <a:endParaRPr lang="en-IN" sz="1800" b="0" strike="noStrike" spc="-1" dirty="0">
              <a:solidFill>
                <a:srgbClr val="000000"/>
              </a:solidFill>
              <a:uFill>
                <a:solidFill>
                  <a:srgbClr val="FFFFFF"/>
                </a:solidFill>
              </a:uFill>
              <a:latin typeface="Arial"/>
            </a:endParaRPr>
          </a:p>
          <a:p>
            <a:r>
              <a:rPr lang="en-IN" sz="3200" b="1" strike="noStrike" spc="-1" dirty="0">
                <a:solidFill>
                  <a:srgbClr val="000000"/>
                </a:solidFill>
                <a:uFill>
                  <a:solidFill>
                    <a:srgbClr val="FFFFFF"/>
                  </a:solidFill>
                </a:uFill>
                <a:latin typeface="Arial"/>
                <a:ea typeface="DejaVu Sans"/>
              </a:rPr>
              <a:t>Manual testing</a:t>
            </a:r>
            <a:r>
              <a:rPr lang="en-IN" sz="3200" b="0" strike="noStrike" spc="-1" dirty="0">
                <a:solidFill>
                  <a:srgbClr val="000000"/>
                </a:solidFill>
                <a:uFill>
                  <a:solidFill>
                    <a:srgbClr val="FFFFFF"/>
                  </a:solidFill>
                </a:uFill>
                <a:latin typeface="Arial"/>
                <a:ea typeface="DejaVu Sans"/>
              </a:rPr>
              <a:t> is a method used by software developers to run tests manually.</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Importing packages</a:t>
            </a:r>
            <a:endParaRPr lang="en-IN" sz="1800" b="0" strike="noStrike" spc="-1">
              <a:solidFill>
                <a:srgbClr val="000000"/>
              </a:solidFill>
              <a:uFill>
                <a:solidFill>
                  <a:srgbClr val="FFFFFF"/>
                </a:solidFill>
              </a:uFill>
              <a:latin typeface="Arial"/>
            </a:endParaRPr>
          </a:p>
        </p:txBody>
      </p:sp>
      <p:sp>
        <p:nvSpPr>
          <p:cNvPr id="731" name="CustomShape 2"/>
          <p:cNvSpPr/>
          <p:nvPr/>
        </p:nvSpPr>
        <p:spPr>
          <a:xfrm>
            <a:off x="504000" y="1681560"/>
            <a:ext cx="9069480" cy="4555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3200" b="0" strike="noStrike" spc="-1">
                <a:solidFill>
                  <a:srgbClr val="000000"/>
                </a:solidFill>
                <a:uFill>
                  <a:solidFill>
                    <a:srgbClr val="FFFFFF"/>
                  </a:solidFill>
                </a:uFill>
                <a:latin typeface="Arial"/>
                <a:ea typeface="DejaVu Sans"/>
              </a:rPr>
              <a:t>    </a:t>
            </a:r>
            <a:r>
              <a:rPr lang="en-IN" sz="3200" b="1" strike="noStrike" spc="-1">
                <a:solidFill>
                  <a:srgbClr val="000000"/>
                </a:solidFill>
                <a:uFill>
                  <a:solidFill>
                    <a:srgbClr val="FFFFFF"/>
                  </a:solidFill>
                </a:uFill>
                <a:latin typeface="Arial"/>
                <a:ea typeface="DejaVu Sans"/>
              </a:rPr>
              <a:t>org.openqa.selenium.*</a:t>
            </a:r>
            <a:r>
              <a:rPr lang="en-IN" sz="3200" b="0" strike="noStrike" spc="-1">
                <a:solidFill>
                  <a:srgbClr val="000000"/>
                </a:solidFill>
                <a:uFill>
                  <a:solidFill>
                    <a:srgbClr val="FFFFFF"/>
                  </a:solidFill>
                </a:uFill>
                <a:latin typeface="Arial"/>
                <a:ea typeface="DejaVu Sans"/>
              </a:rPr>
              <a:t>- contains the WebDriver class needed to instantiate a new browser loaded with a specific driver</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3200" b="0" strike="noStrike" spc="-1">
                <a:solidFill>
                  <a:srgbClr val="000000"/>
                </a:solidFill>
                <a:uFill>
                  <a:solidFill>
                    <a:srgbClr val="FFFFFF"/>
                  </a:solidFill>
                </a:uFill>
                <a:latin typeface="Arial"/>
                <a:ea typeface="DejaVu Sans"/>
              </a:rPr>
              <a:t>    </a:t>
            </a:r>
            <a:r>
              <a:rPr lang="en-IN" sz="3200" b="1" strike="noStrike" spc="-1">
                <a:solidFill>
                  <a:srgbClr val="000000"/>
                </a:solidFill>
                <a:uFill>
                  <a:solidFill>
                    <a:srgbClr val="FFFFFF"/>
                  </a:solidFill>
                </a:uFill>
                <a:latin typeface="Arial"/>
                <a:ea typeface="DejaVu Sans"/>
              </a:rPr>
              <a:t>org.openqa.selenium.firefox.FirefoxDriver</a:t>
            </a:r>
            <a:r>
              <a:rPr lang="en-IN" sz="3200" b="0" strike="noStrike" spc="-1">
                <a:solidFill>
                  <a:srgbClr val="000000"/>
                </a:solidFill>
                <a:uFill>
                  <a:solidFill>
                    <a:srgbClr val="FFFFFF"/>
                  </a:solidFill>
                </a:uFill>
                <a:latin typeface="Arial"/>
                <a:ea typeface="DejaVu Sans"/>
              </a:rPr>
              <a:t> - contains the FirefoxDriver class needed to instantiate a Firefox-specific driver onto the browser instantiated by the WebDriver class</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Instantiate objects and variables</a:t>
            </a:r>
            <a:endParaRPr lang="en-IN" sz="1800" b="0" strike="noStrike" spc="-1">
              <a:solidFill>
                <a:srgbClr val="000000"/>
              </a:solidFill>
              <a:uFill>
                <a:solidFill>
                  <a:srgbClr val="FFFFFF"/>
                </a:solidFill>
              </a:uFill>
              <a:latin typeface="Arial"/>
            </a:endParaRPr>
          </a:p>
        </p:txBody>
      </p:sp>
      <p:sp>
        <p:nvSpPr>
          <p:cNvPr id="733"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WebDriver driver = new </a:t>
            </a:r>
            <a:r>
              <a:rPr lang="en-IN" sz="3200" b="0" strike="noStrike" spc="-1" dirty="0" err="1">
                <a:solidFill>
                  <a:srgbClr val="000000"/>
                </a:solidFill>
                <a:uFill>
                  <a:solidFill>
                    <a:srgbClr val="FFFFFF"/>
                  </a:solidFill>
                </a:uFill>
                <a:latin typeface="Arial"/>
                <a:ea typeface="DejaVu Sans"/>
              </a:rPr>
              <a:t>FireFoxDriver</a:t>
            </a:r>
            <a:r>
              <a:rPr lang="en-IN" sz="3200" b="0" strike="noStrike" spc="-1" dirty="0" smtClean="0">
                <a:solidFill>
                  <a:srgbClr val="000000"/>
                </a:solidFill>
                <a:uFill>
                  <a:solidFill>
                    <a:srgbClr val="FFFFFF"/>
                  </a:solidFill>
                </a:uFill>
                <a:latin typeface="Arial"/>
                <a:ea typeface="DejaVu Sans"/>
              </a:rPr>
              <a:t>();</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Launch the browser session</a:t>
            </a:r>
            <a:endParaRPr lang="en-IN" sz="1800" b="0" strike="noStrike" spc="-1">
              <a:solidFill>
                <a:srgbClr val="000000"/>
              </a:solidFill>
              <a:uFill>
                <a:solidFill>
                  <a:srgbClr val="FFFFFF"/>
                </a:solidFill>
              </a:uFill>
              <a:latin typeface="Arial"/>
            </a:endParaRPr>
          </a:p>
        </p:txBody>
      </p:sp>
      <p:sp>
        <p:nvSpPr>
          <p:cNvPr id="735"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WebDriver's get() method is used to launch a new browser session and directs it to the URL that you specify as its parameter. </a:t>
            </a:r>
            <a:endParaRPr lang="en-IN" sz="1800" b="0" strike="noStrike" spc="-1">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driver.get(baseURL);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Terminating the browser session</a:t>
            </a:r>
            <a:endParaRPr lang="en-IN" sz="1800" b="0" strike="noStrike" spc="-1">
              <a:solidFill>
                <a:srgbClr val="000000"/>
              </a:solidFill>
              <a:uFill>
                <a:solidFill>
                  <a:srgbClr val="FFFFFF"/>
                </a:solidFill>
              </a:uFill>
              <a:latin typeface="Arial"/>
            </a:endParaRPr>
          </a:p>
        </p:txBody>
      </p:sp>
      <p:sp>
        <p:nvSpPr>
          <p:cNvPr id="737"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8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The "close()" method is used to close the browser window. </a:t>
            </a:r>
            <a:endParaRPr lang="en-IN" sz="1800" b="0" strike="noStrike" spc="-1">
              <a:solidFill>
                <a:srgbClr val="000000"/>
              </a:solidFill>
              <a:uFill>
                <a:solidFill>
                  <a:srgbClr val="FFFFFF"/>
                </a:solidFill>
              </a:uFill>
              <a:latin typeface="Arial"/>
            </a:endParaRPr>
          </a:p>
          <a:p>
            <a:pPr marL="432000" indent="-3218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driver.close();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Pre-requisite</a:t>
            </a:r>
            <a:endParaRPr lang="en-IN" sz="1800" b="0" strike="noStrike" spc="-1">
              <a:solidFill>
                <a:srgbClr val="000000"/>
              </a:solidFill>
              <a:uFill>
                <a:solidFill>
                  <a:srgbClr val="FFFFFF"/>
                </a:solidFill>
              </a:uFill>
              <a:latin typeface="Arial"/>
            </a:endParaRPr>
          </a:p>
        </p:txBody>
      </p:sp>
      <p:sp>
        <p:nvSpPr>
          <p:cNvPr id="739"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600" b="0" strike="noStrike" spc="-1">
                <a:solidFill>
                  <a:srgbClr val="000000"/>
                </a:solidFill>
                <a:uFill>
                  <a:solidFill>
                    <a:srgbClr val="FFFFFF"/>
                  </a:solidFill>
                </a:uFill>
                <a:latin typeface="Arial"/>
                <a:ea typeface="DejaVu Sans"/>
              </a:rPr>
              <a:t>System.setProperty("webdriver.chrome.driver","./drivers/chromedriver");</a:t>
            </a:r>
            <a:endParaRPr lang="en-IN" sz="1800" b="0" strike="noStrike" spc="-1">
              <a:solidFill>
                <a:srgbClr val="000000"/>
              </a:solidFill>
              <a:uFill>
                <a:solidFill>
                  <a:srgbClr val="FFFFFF"/>
                </a:solidFill>
              </a:uFill>
              <a:latin typeface="Arial"/>
            </a:endParaRPr>
          </a:p>
          <a:p>
            <a:r>
              <a:rPr lang="en-IN" sz="3600" b="0" strike="noStrike" spc="-1">
                <a:solidFill>
                  <a:srgbClr val="000000"/>
                </a:solidFill>
                <a:uFill>
                  <a:solidFill>
                    <a:srgbClr val="FFFFFF"/>
                  </a:solidFill>
                </a:uFill>
                <a:latin typeface="Arial"/>
                <a:ea typeface="DejaVu Sans"/>
              </a:rPr>
              <a:t>WebDriver driver = new ChromeDriver();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Locating HTML Elements on a Web Page</a:t>
            </a:r>
            <a:endParaRPr lang="en-IN" sz="1800" b="0" strike="noStrike" spc="-1">
              <a:solidFill>
                <a:srgbClr val="000000"/>
              </a:solidFill>
              <a:uFill>
                <a:solidFill>
                  <a:srgbClr val="FFFFFF"/>
                </a:solidFill>
              </a:uFill>
              <a:latin typeface="Arial"/>
            </a:endParaRPr>
          </a:p>
        </p:txBody>
      </p:sp>
      <p:sp>
        <p:nvSpPr>
          <p:cNvPr id="741"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ea typeface="DejaVu Sans"/>
              </a:rPr>
              <a:t>Before performing action on any elements on a web page, we have to perform following steps.</a:t>
            </a:r>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Inspect</a:t>
            </a:r>
            <a:r>
              <a:rPr lang="en-IN" sz="3200" b="0" strike="noStrike" spc="-1">
                <a:solidFill>
                  <a:srgbClr val="000000"/>
                </a:solidFill>
                <a:uFill>
                  <a:solidFill>
                    <a:srgbClr val="FFFFFF"/>
                  </a:solidFill>
                </a:uFill>
                <a:latin typeface="Arial"/>
                <a:ea typeface="DejaVu Sans"/>
              </a:rPr>
              <a:t> the element</a:t>
            </a:r>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Identify</a:t>
            </a:r>
            <a:r>
              <a:rPr lang="en-IN" sz="3200" b="0" strike="noStrike" spc="-1">
                <a:solidFill>
                  <a:srgbClr val="000000"/>
                </a:solidFill>
                <a:uFill>
                  <a:solidFill>
                    <a:srgbClr val="FFFFFF"/>
                  </a:solidFill>
                </a:uFill>
                <a:latin typeface="Arial"/>
                <a:ea typeface="DejaVu Sans"/>
              </a:rPr>
              <a:t>/</a:t>
            </a:r>
            <a:r>
              <a:rPr lang="en-IN" sz="3200" b="1" strike="noStrike" spc="-1">
                <a:solidFill>
                  <a:srgbClr val="000000"/>
                </a:solidFill>
                <a:uFill>
                  <a:solidFill>
                    <a:srgbClr val="FFFFFF"/>
                  </a:solidFill>
                </a:uFill>
                <a:latin typeface="Arial"/>
                <a:ea typeface="DejaVu Sans"/>
              </a:rPr>
              <a:t>locate</a:t>
            </a:r>
            <a:r>
              <a:rPr lang="en-IN" sz="3200" b="0" strike="noStrike" spc="-1">
                <a:solidFill>
                  <a:srgbClr val="000000"/>
                </a:solidFill>
                <a:uFill>
                  <a:solidFill>
                    <a:srgbClr val="FFFFFF"/>
                  </a:solidFill>
                </a:uFill>
                <a:latin typeface="Arial"/>
                <a:ea typeface="DejaVu Sans"/>
              </a:rPr>
              <a:t> the element</a:t>
            </a:r>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Find</a:t>
            </a:r>
            <a:r>
              <a:rPr lang="en-IN" sz="3200" b="0" strike="noStrike" spc="-1">
                <a:solidFill>
                  <a:srgbClr val="000000"/>
                </a:solidFill>
                <a:uFill>
                  <a:solidFill>
                    <a:srgbClr val="FFFFFF"/>
                  </a:solidFill>
                </a:uFill>
                <a:latin typeface="Arial"/>
                <a:ea typeface="DejaVu Sans"/>
              </a:rPr>
              <a:t> the element</a:t>
            </a:r>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Perform</a:t>
            </a:r>
            <a:r>
              <a:rPr lang="en-IN" sz="3200" b="0" strike="noStrike" spc="-1">
                <a:solidFill>
                  <a:srgbClr val="000000"/>
                </a:solidFill>
                <a:uFill>
                  <a:solidFill>
                    <a:srgbClr val="FFFFFF"/>
                  </a:solidFill>
                </a:uFill>
                <a:latin typeface="Arial"/>
                <a:ea typeface="DejaVu Sans"/>
              </a:rPr>
              <a:t> the action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Selenium Locators</a:t>
            </a:r>
            <a:endParaRPr lang="en-IN" sz="1800" b="0" strike="noStrike" spc="-1">
              <a:solidFill>
                <a:srgbClr val="000000"/>
              </a:solidFill>
              <a:uFill>
                <a:solidFill>
                  <a:srgbClr val="FFFFFF"/>
                </a:solidFill>
              </a:uFill>
              <a:latin typeface="Arial"/>
            </a:endParaRPr>
          </a:p>
        </p:txBody>
      </p:sp>
      <p:sp>
        <p:nvSpPr>
          <p:cNvPr id="743"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Locators are static methods which are used to identify the elements present on a webpage.</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All these locators are present in a class called </a:t>
            </a:r>
            <a:r>
              <a:rPr lang="en-IN" sz="3200" b="1" strike="noStrike" spc="-1">
                <a:solidFill>
                  <a:srgbClr val="000000"/>
                </a:solidFill>
                <a:uFill>
                  <a:solidFill>
                    <a:srgbClr val="FFFFFF"/>
                  </a:solidFill>
                </a:uFill>
                <a:latin typeface="Arial"/>
                <a:ea typeface="DejaVu Sans"/>
              </a:rPr>
              <a:t>By</a:t>
            </a:r>
            <a:r>
              <a:rPr lang="en-IN" sz="3200" b="0" strike="noStrike" spc="-1">
                <a:solidFill>
                  <a:srgbClr val="000000"/>
                </a:solidFill>
                <a:uFill>
                  <a:solidFill>
                    <a:srgbClr val="FFFFFF"/>
                  </a:solidFill>
                </a:uFill>
                <a:latin typeface="Arial"/>
                <a:ea typeface="DejaVu Sans"/>
              </a:rPr>
              <a:t> which is an </a:t>
            </a:r>
            <a:r>
              <a:rPr lang="en-IN" sz="3200" b="1" strike="noStrike" spc="-1">
                <a:solidFill>
                  <a:srgbClr val="000000"/>
                </a:solidFill>
                <a:uFill>
                  <a:solidFill>
                    <a:srgbClr val="FFFFFF"/>
                  </a:solidFill>
                </a:uFill>
                <a:latin typeface="Arial"/>
                <a:ea typeface="DejaVu Sans"/>
              </a:rPr>
              <a:t>Abstract class</a:t>
            </a:r>
            <a:r>
              <a:rPr lang="en-IN" sz="3200"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There are </a:t>
            </a:r>
            <a:r>
              <a:rPr lang="en-IN" sz="3200" b="1" strike="noStrike" spc="-1">
                <a:solidFill>
                  <a:srgbClr val="000000"/>
                </a:solidFill>
                <a:uFill>
                  <a:solidFill>
                    <a:srgbClr val="FFFFFF"/>
                  </a:solidFill>
                </a:uFill>
                <a:latin typeface="Arial"/>
                <a:ea typeface="DejaVu Sans"/>
              </a:rPr>
              <a:t>8 types</a:t>
            </a:r>
            <a:r>
              <a:rPr lang="en-IN" sz="3200" b="0" strike="noStrike" spc="-1">
                <a:solidFill>
                  <a:srgbClr val="000000"/>
                </a:solidFill>
                <a:uFill>
                  <a:solidFill>
                    <a:srgbClr val="FFFFFF"/>
                  </a:solidFill>
                </a:uFill>
                <a:latin typeface="Arial"/>
                <a:ea typeface="DejaVu Sans"/>
              </a:rPr>
              <a:t> of locators and all the locators takes argument of type string.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Selenium Locators</a:t>
            </a:r>
            <a:endParaRPr lang="en-IN" sz="1800" b="0" strike="noStrike" spc="-1">
              <a:solidFill>
                <a:srgbClr val="000000"/>
              </a:solidFill>
              <a:uFill>
                <a:solidFill>
                  <a:srgbClr val="FFFFFF"/>
                </a:solidFill>
              </a:uFill>
              <a:latin typeface="Arial"/>
            </a:endParaRPr>
          </a:p>
        </p:txBody>
      </p:sp>
      <p:sp>
        <p:nvSpPr>
          <p:cNvPr id="745"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8 types of Locators include -</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Id(String)</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name(String)</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className(String)</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tagName(String)</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linkText(String)</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partialLinkText(String)</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cssSelector(String)</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xpath(String)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ID to Select the Element</a:t>
            </a:r>
            <a:endParaRPr lang="en-IN" sz="1800" b="0" strike="noStrike" spc="-1">
              <a:solidFill>
                <a:srgbClr val="000000"/>
              </a:solidFill>
              <a:uFill>
                <a:solidFill>
                  <a:srgbClr val="FFFFFF"/>
                </a:solidFill>
              </a:uFill>
              <a:latin typeface="Arial"/>
            </a:endParaRPr>
          </a:p>
        </p:txBody>
      </p:sp>
      <p:sp>
        <p:nvSpPr>
          <p:cNvPr id="747"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It is a unique reference for a web object that the developer sets while writing the code.</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66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6600"/>
                </a:solidFill>
                <a:uFill>
                  <a:solidFill>
                    <a:srgbClr val="FFFFFF"/>
                  </a:solidFill>
                </a:uFill>
                <a:latin typeface="Arial"/>
                <a:ea typeface="DejaVu Sans"/>
              </a:rPr>
              <a:t>It is preferable to have a unique id, so it is unlikely to meet similar values.</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FF0000"/>
                </a:solidFill>
                <a:uFill>
                  <a:solidFill>
                    <a:srgbClr val="FFFFFF"/>
                  </a:solidFill>
                </a:uFill>
                <a:latin typeface="Arial"/>
                <a:ea typeface="DejaVu Sans"/>
              </a:rPr>
              <a:t>Feasible for elements with fixed IDs but not for the generated ones.</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p:txBody>
      </p:sp>
      <p:pic>
        <p:nvPicPr>
          <p:cNvPr id="748" name="Picture 747"/>
          <p:cNvPicPr/>
          <p:nvPr/>
        </p:nvPicPr>
        <p:blipFill>
          <a:blip r:embed="rId2"/>
          <a:stretch/>
        </p:blipFill>
        <p:spPr>
          <a:xfrm>
            <a:off x="1008000" y="2866320"/>
            <a:ext cx="6622200" cy="1105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Name to Select the Matching Element</a:t>
            </a:r>
            <a:endParaRPr lang="en-IN" sz="1800" b="0" strike="noStrike" spc="-1">
              <a:solidFill>
                <a:srgbClr val="000000"/>
              </a:solidFill>
              <a:uFill>
                <a:solidFill>
                  <a:srgbClr val="FFFFFF"/>
                </a:solidFill>
              </a:uFill>
              <a:latin typeface="Arial"/>
            </a:endParaRPr>
          </a:p>
        </p:txBody>
      </p:sp>
      <p:sp>
        <p:nvSpPr>
          <p:cNvPr id="750"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Every form has input fields with </a:t>
            </a:r>
            <a:r>
              <a:rPr lang="en-IN" sz="3200" b="1" strike="noStrike" spc="-1">
                <a:solidFill>
                  <a:srgbClr val="000000"/>
                </a:solidFill>
                <a:uFill>
                  <a:solidFill>
                    <a:srgbClr val="FFFFFF"/>
                  </a:solidFill>
                </a:uFill>
                <a:latin typeface="Arial"/>
                <a:ea typeface="DejaVu Sans"/>
              </a:rPr>
              <a:t>unique names.</a:t>
            </a:r>
            <a:r>
              <a:rPr lang="en-IN" sz="3200" b="0" strike="noStrike" spc="-1">
                <a:solidFill>
                  <a:srgbClr val="000000"/>
                </a:solidFill>
                <a:uFill>
                  <a:solidFill>
                    <a:srgbClr val="FFFFFF"/>
                  </a:solidFill>
                </a:uFill>
                <a:latin typeface="Arial"/>
                <a:ea typeface="DejaVu Sans"/>
              </a:rPr>
              <a:t> Names are unique most of the times, but it’s not a restriction.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However, a field </a:t>
            </a:r>
            <a:r>
              <a:rPr lang="en-IN" sz="3200" b="1" strike="noStrike" spc="-1">
                <a:solidFill>
                  <a:srgbClr val="000000"/>
                </a:solidFill>
                <a:uFill>
                  <a:solidFill>
                    <a:srgbClr val="FFFFFF"/>
                  </a:solidFill>
                </a:uFill>
                <a:latin typeface="Arial"/>
                <a:ea typeface="DejaVu Sans"/>
              </a:rPr>
              <a:t>name</a:t>
            </a:r>
            <a:r>
              <a:rPr lang="en-IN" sz="3200" b="0" strike="noStrike" spc="-1">
                <a:solidFill>
                  <a:srgbClr val="000000"/>
                </a:solidFill>
                <a:uFill>
                  <a:solidFill>
                    <a:srgbClr val="FFFFFF"/>
                  </a:solidFill>
                </a:uFill>
                <a:latin typeface="Arial"/>
                <a:ea typeface="DejaVu Sans"/>
              </a:rPr>
              <a:t> locator is the best choice for testing a login form.</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7826"/>
                </a:solidFill>
                <a:uFill>
                  <a:solidFill>
                    <a:srgbClr val="FFFFFF"/>
                  </a:solidFill>
                </a:uFill>
                <a:latin typeface="Arial"/>
                <a:ea typeface="DejaVu Sans"/>
              </a:rPr>
              <a:t>It is more appropriate to use it when you have a list of similar types of elements.</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FF0000"/>
                </a:solidFill>
                <a:uFill>
                  <a:solidFill>
                    <a:srgbClr val="FFFFFF"/>
                  </a:solidFill>
                </a:uFill>
                <a:latin typeface="Arial"/>
                <a:ea typeface="DejaVu Sans"/>
              </a:rPr>
              <a:t>Using it with a dynamically generated list is tough.</a:t>
            </a:r>
            <a:endParaRPr lang="en-IN" sz="1800" b="0" strike="noStrike" spc="-1">
              <a:solidFill>
                <a:srgbClr val="000000"/>
              </a:solidFill>
              <a:uFill>
                <a:solidFill>
                  <a:srgbClr val="FFFFFF"/>
                </a:solidFill>
              </a:uFill>
              <a:latin typeface="Arial"/>
            </a:endParaRPr>
          </a:p>
        </p:txBody>
      </p:sp>
      <p:pic>
        <p:nvPicPr>
          <p:cNvPr id="751" name="Picture 750"/>
          <p:cNvPicPr/>
          <p:nvPr/>
        </p:nvPicPr>
        <p:blipFill>
          <a:blip r:embed="rId2"/>
          <a:stretch/>
        </p:blipFill>
        <p:spPr>
          <a:xfrm>
            <a:off x="1004040" y="4277880"/>
            <a:ext cx="6770880" cy="924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CustomShape 1"/>
          <p:cNvSpPr/>
          <p:nvPr/>
        </p:nvSpPr>
        <p:spPr>
          <a:xfrm>
            <a:off x="503640" y="301320"/>
            <a:ext cx="9063360" cy="1254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solidFill>
                  <a:srgbClr val="000000"/>
                </a:solidFill>
                <a:uFill>
                  <a:solidFill>
                    <a:srgbClr val="FFFFFF"/>
                  </a:solidFill>
                </a:uFill>
                <a:latin typeface="Arial"/>
                <a:ea typeface="DejaVu Sans"/>
              </a:rPr>
              <a:t>Selenium</a:t>
            </a:r>
            <a:endParaRPr lang="en-IN" sz="1800" b="0" strike="noStrike" spc="-1" dirty="0">
              <a:solidFill>
                <a:srgbClr val="000000"/>
              </a:solidFill>
              <a:uFill>
                <a:solidFill>
                  <a:srgbClr val="FFFFFF"/>
                </a:solidFill>
              </a:uFill>
              <a:latin typeface="Arial"/>
            </a:endParaRPr>
          </a:p>
        </p:txBody>
      </p:sp>
      <p:sp>
        <p:nvSpPr>
          <p:cNvPr id="690" name="CustomShape 2"/>
          <p:cNvSpPr/>
          <p:nvPr/>
        </p:nvSpPr>
        <p:spPr>
          <a:xfrm>
            <a:off x="503640" y="1769040"/>
            <a:ext cx="9063360" cy="4377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Selenium is a popular open-source web-based automation tool. </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Selenium is a free (open source) automated testing suite for web applications across different browsers and platforms.</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Selenium is not just a single tool but a suite of software's, each catering to different testing needs of an organization.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ClassName to select the Element</a:t>
            </a:r>
            <a:endParaRPr lang="en-IN" sz="1800" b="0" strike="noStrike" spc="-1">
              <a:solidFill>
                <a:srgbClr val="000000"/>
              </a:solidFill>
              <a:uFill>
                <a:solidFill>
                  <a:srgbClr val="FFFFFF"/>
                </a:solidFill>
              </a:uFill>
              <a:latin typeface="Arial"/>
            </a:endParaRPr>
          </a:p>
        </p:txBody>
      </p:sp>
      <p:sp>
        <p:nvSpPr>
          <p:cNvPr id="753"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The CSS class locator uses a specific class attribute to get to the first element on a web page. </a:t>
            </a:r>
            <a:r>
              <a:rPr lang="en-IN" sz="3200" b="0" strike="noStrike" spc="-1">
                <a:solidFill>
                  <a:srgbClr val="0099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99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99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99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9900"/>
                </a:solidFill>
                <a:uFill>
                  <a:solidFill>
                    <a:srgbClr val="FFFFFF"/>
                  </a:solidFill>
                </a:uFill>
                <a:latin typeface="Arial"/>
                <a:ea typeface="DejaVu Sans"/>
              </a:rPr>
              <a:t>It is useful for items that own a unique style.</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p:txBody>
      </p:sp>
      <p:pic>
        <p:nvPicPr>
          <p:cNvPr id="754" name="Picture 753"/>
          <p:cNvPicPr/>
          <p:nvPr/>
        </p:nvPicPr>
        <p:blipFill>
          <a:blip r:embed="rId2"/>
          <a:stretch/>
        </p:blipFill>
        <p:spPr>
          <a:xfrm>
            <a:off x="936000" y="3309480"/>
            <a:ext cx="7886880" cy="108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Tag Name to Find the Element</a:t>
            </a:r>
            <a:endParaRPr lang="en-IN" sz="1800" b="0" strike="noStrike" spc="-1">
              <a:solidFill>
                <a:srgbClr val="000000"/>
              </a:solidFill>
              <a:uFill>
                <a:solidFill>
                  <a:srgbClr val="FFFFFF"/>
                </a:solidFill>
              </a:uFill>
              <a:latin typeface="Arial"/>
            </a:endParaRPr>
          </a:p>
        </p:txBody>
      </p:sp>
      <p:sp>
        <p:nvSpPr>
          <p:cNvPr id="756"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The element name/tag name is used to locate the element on the webpage.</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Ex: </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 List &lt;WebElement&gt; list = driver.findElements(By.tagName("a"));</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 System.out.println("Number of links: "+list.size());</a:t>
            </a:r>
            <a:endParaRPr lang="en-IN" sz="1800" b="0" strike="noStrike" spc="-1">
              <a:solidFill>
                <a:srgbClr val="000000"/>
              </a:solidFill>
              <a:uFill>
                <a:solidFill>
                  <a:srgbClr val="FFFFFF"/>
                </a:solidFill>
              </a:uFill>
              <a:latin typeface="Arial"/>
            </a:endParaRPr>
          </a:p>
          <a:p>
            <a:pPr marL="432000" indent="-32220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Link Text to Select the Link Element</a:t>
            </a:r>
            <a:endParaRPr lang="en-IN" sz="1800" b="0" strike="noStrike" spc="-1">
              <a:solidFill>
                <a:srgbClr val="000000"/>
              </a:solidFill>
              <a:uFill>
                <a:solidFill>
                  <a:srgbClr val="FFFFFF"/>
                </a:solidFill>
              </a:uFill>
              <a:latin typeface="Arial"/>
            </a:endParaRPr>
          </a:p>
        </p:txBody>
      </p:sp>
      <p:sp>
        <p:nvSpPr>
          <p:cNvPr id="758"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0" strike="noStrike" spc="-1">
                <a:solidFill>
                  <a:srgbClr val="000000"/>
                </a:solidFill>
                <a:uFill>
                  <a:solidFill>
                    <a:srgbClr val="FFFFFF"/>
                  </a:solidFill>
                </a:uFill>
                <a:latin typeface="Arial"/>
                <a:ea typeface="DejaVu Sans"/>
              </a:rPr>
              <a:t>It is a perfect way to find the links on a page.</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66CC00"/>
                </a:solidFill>
                <a:uFill>
                  <a:solidFill>
                    <a:srgbClr val="FFFFFF"/>
                  </a:solidFill>
                </a:uFill>
                <a:latin typeface="Arial"/>
                <a:ea typeface="DejaVu Sans"/>
              </a:rPr>
              <a:t>It’ll only work for anchor tags.</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66CC00"/>
                </a:solidFill>
                <a:uFill>
                  <a:solidFill>
                    <a:srgbClr val="FFFFFF"/>
                  </a:solidFill>
                </a:uFill>
                <a:latin typeface="Arial"/>
                <a:ea typeface="DejaVu Sans"/>
              </a:rPr>
              <a:t>Use it for checking navigation flows.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FF3333"/>
                </a:solidFill>
                <a:uFill>
                  <a:solidFill>
                    <a:srgbClr val="FFFFFF"/>
                  </a:solidFill>
                </a:uFill>
                <a:latin typeface="Arial"/>
                <a:ea typeface="DejaVu Sans"/>
              </a:rPr>
              <a:t>You need to provide the link text for it to work.</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pic>
        <p:nvPicPr>
          <p:cNvPr id="759" name="Picture 758"/>
          <p:cNvPicPr/>
          <p:nvPr/>
        </p:nvPicPr>
        <p:blipFill>
          <a:blip r:embed="rId2"/>
          <a:stretch/>
        </p:blipFill>
        <p:spPr>
          <a:xfrm>
            <a:off x="648000" y="2520000"/>
            <a:ext cx="8784720" cy="1009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Partial Link Text to Select Link Element</a:t>
            </a:r>
            <a:endParaRPr lang="en-IN" sz="1800" b="0" strike="noStrike" spc="-1">
              <a:solidFill>
                <a:srgbClr val="000000"/>
              </a:solidFill>
              <a:uFill>
                <a:solidFill>
                  <a:srgbClr val="FFFFFF"/>
                </a:solidFill>
              </a:uFill>
              <a:latin typeface="Arial"/>
            </a:endParaRPr>
          </a:p>
        </p:txBody>
      </p:sp>
      <p:sp>
        <p:nvSpPr>
          <p:cNvPr id="761"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It is very similar to Link Text Locator.</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In some situations, we may need to find links by a portion of the text in a Link Text element. it contains.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Differs in the way you use it to find the element.</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p:txBody>
      </p:sp>
      <p:pic>
        <p:nvPicPr>
          <p:cNvPr id="762" name="Picture 761"/>
          <p:cNvPicPr/>
          <p:nvPr/>
        </p:nvPicPr>
        <p:blipFill>
          <a:blip r:embed="rId2"/>
          <a:stretch/>
        </p:blipFill>
        <p:spPr>
          <a:xfrm>
            <a:off x="360000" y="4464000"/>
            <a:ext cx="9640800" cy="1033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CSS Selector to Access the Elements</a:t>
            </a:r>
            <a:endParaRPr lang="en-IN" sz="1800" b="0" strike="noStrike" spc="-1">
              <a:solidFill>
                <a:srgbClr val="000000"/>
              </a:solidFill>
              <a:uFill>
                <a:solidFill>
                  <a:srgbClr val="FFFFFF"/>
                </a:solidFill>
              </a:uFill>
              <a:latin typeface="Arial"/>
            </a:endParaRPr>
          </a:p>
        </p:txBody>
      </p:sp>
      <p:sp>
        <p:nvSpPr>
          <p:cNvPr id="764"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CSS Selectors are no different than the Xpaths.</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They are resilient and robust.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Unlike the XPath, they aren’t dependent on the DOM structure.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They can help you perform actions that are difficult to do with XPath.</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sp>
      <p:sp>
        <p:nvSpPr>
          <p:cNvPr id="766"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2400" b="0" strike="noStrike" spc="-1">
                <a:solidFill>
                  <a:srgbClr val="009900"/>
                </a:solidFill>
                <a:uFill>
                  <a:solidFill>
                    <a:srgbClr val="FFFFFF"/>
                  </a:solidFill>
                </a:uFill>
                <a:latin typeface="Arial"/>
                <a:ea typeface="DejaVu Sans"/>
              </a:rPr>
              <a:t>Relatively speedier than using the XPath.</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2400" b="0" strike="noStrike" spc="-1">
                <a:solidFill>
                  <a:srgbClr val="009900"/>
                </a:solidFill>
                <a:uFill>
                  <a:solidFill>
                    <a:srgbClr val="FFFFFF"/>
                  </a:solidFill>
                </a:uFill>
                <a:latin typeface="Arial"/>
                <a:ea typeface="DejaVu Sans"/>
              </a:rPr>
              <a:t>Its usage is growing as the web pages are getting more style-centric.</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2400" b="0" strike="noStrike" spc="-1">
                <a:solidFill>
                  <a:srgbClr val="009900"/>
                </a:solidFill>
                <a:uFill>
                  <a:solidFill>
                    <a:srgbClr val="FFFFFF"/>
                  </a:solidFill>
                </a:uFill>
                <a:latin typeface="Arial"/>
                <a:ea typeface="DejaVu Sans"/>
              </a:rPr>
              <a:t>It’s easy to define a unique CSS locator as you can combine multiple CSS attributes.</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2400" b="0" strike="noStrike" spc="-1">
                <a:solidFill>
                  <a:srgbClr val="FF0000"/>
                </a:solidFill>
                <a:uFill>
                  <a:solidFill>
                    <a:srgbClr val="FFFFFF"/>
                  </a:solidFill>
                </a:uFill>
                <a:latin typeface="Arial"/>
                <a:ea typeface="DejaVu Sans"/>
              </a:rPr>
              <a:t>It’s not easy to form a CSS selector and requires a deeper understanding of the CSS/Javascript.</a:t>
            </a:r>
            <a:endParaRPr lang="en-IN" sz="1800" b="0" strike="noStrike" spc="-1">
              <a:solidFill>
                <a:srgbClr val="000000"/>
              </a:solidFill>
              <a:uFill>
                <a:solidFill>
                  <a:srgbClr val="FFFFFF"/>
                </a:solidFill>
              </a:uFill>
              <a:latin typeface="Arial"/>
            </a:endParaRPr>
          </a:p>
        </p:txBody>
      </p:sp>
      <p:pic>
        <p:nvPicPr>
          <p:cNvPr id="767" name="Picture 766"/>
          <p:cNvPicPr/>
          <p:nvPr/>
        </p:nvPicPr>
        <p:blipFill>
          <a:blip r:embed="rId2"/>
          <a:stretch/>
        </p:blipFill>
        <p:spPr>
          <a:xfrm>
            <a:off x="1080000" y="1863360"/>
            <a:ext cx="8134560" cy="896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sp>
      <p:sp>
        <p:nvSpPr>
          <p:cNvPr id="769"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Note:</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In cssSelector,</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Id can be represented by using #,</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Ex:- input#email</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Class can be represented by using .</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Ex:- tagName.classValue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XPath to locate Elements</a:t>
            </a:r>
            <a:endParaRPr lang="en-IN" sz="1800" b="0" strike="noStrike" spc="-1">
              <a:solidFill>
                <a:srgbClr val="000000"/>
              </a:solidFill>
              <a:uFill>
                <a:solidFill>
                  <a:srgbClr val="FFFFFF"/>
                </a:solidFill>
              </a:uFill>
              <a:latin typeface="Arial"/>
            </a:endParaRPr>
          </a:p>
        </p:txBody>
      </p:sp>
      <p:sp>
        <p:nvSpPr>
          <p:cNvPr id="771"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It is a perfect technique for walking through the DOM structure of the web page.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XPath locators are robust and reliable.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It is one method which guarantees to locate any element on the page using the XPath expression.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But you should be very careful while forming an XPath as it may not work if there are changes in the web application.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sp>
      <p:sp>
        <p:nvSpPr>
          <p:cNvPr id="773"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Absolute XPath:</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It starts from the root element within the web page or part of the page and goes to identify the target element.</a:t>
            </a:r>
            <a:endParaRPr lang="en-IN" sz="1800" b="0" strike="noStrike" spc="-1">
              <a:solidFill>
                <a:srgbClr val="000000"/>
              </a:solidFill>
              <a:uFill>
                <a:solidFill>
                  <a:srgbClr val="FFFFFF"/>
                </a:solidFill>
              </a:uFill>
              <a:latin typeface="Arial"/>
            </a:endParaRPr>
          </a:p>
        </p:txBody>
      </p:sp>
      <p:pic>
        <p:nvPicPr>
          <p:cNvPr id="774" name="Picture 773"/>
          <p:cNvPicPr/>
          <p:nvPr/>
        </p:nvPicPr>
        <p:blipFill>
          <a:blip r:embed="rId2"/>
          <a:stretch/>
        </p:blipFill>
        <p:spPr>
          <a:xfrm>
            <a:off x="1584000" y="4104000"/>
            <a:ext cx="3166560" cy="955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Relative Xpath</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The relative XPath are easy to manage as they are short and concise. It is also better than the previous XPath style as it may survive the changes in the Page HTML to a certain degree. </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p:txBody>
      </p:sp>
      <p:pic>
        <p:nvPicPr>
          <p:cNvPr id="777" name="Picture 776"/>
          <p:cNvPicPr/>
          <p:nvPr/>
        </p:nvPicPr>
        <p:blipFill>
          <a:blip r:embed="rId2"/>
          <a:stretch/>
        </p:blipFill>
        <p:spPr>
          <a:xfrm>
            <a:off x="1440000" y="4401720"/>
            <a:ext cx="3022560" cy="1013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CustomShape 1"/>
          <p:cNvSpPr/>
          <p:nvPr/>
        </p:nvSpPr>
        <p:spPr>
          <a:xfrm>
            <a:off x="503640" y="301320"/>
            <a:ext cx="9063360" cy="1254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dirty="0">
                <a:solidFill>
                  <a:srgbClr val="000000"/>
                </a:solidFill>
                <a:uFill>
                  <a:solidFill>
                    <a:srgbClr val="FFFFFF"/>
                  </a:solidFill>
                </a:uFill>
                <a:latin typeface="Arial"/>
                <a:ea typeface="DejaVu Sans"/>
              </a:rPr>
              <a:t>Who developed Selenium?</a:t>
            </a:r>
            <a:endParaRPr lang="en-IN" sz="1800" b="0" strike="noStrike" spc="-1" dirty="0">
              <a:solidFill>
                <a:srgbClr val="000000"/>
              </a:solidFill>
              <a:uFill>
                <a:solidFill>
                  <a:srgbClr val="FFFFFF"/>
                </a:solidFill>
              </a:uFill>
              <a:latin typeface="Arial"/>
            </a:endParaRPr>
          </a:p>
        </p:txBody>
      </p:sp>
      <p:sp>
        <p:nvSpPr>
          <p:cNvPr id="692" name="CustomShape 2"/>
          <p:cNvSpPr/>
          <p:nvPr/>
        </p:nvSpPr>
        <p:spPr>
          <a:xfrm>
            <a:off x="503640" y="1769040"/>
            <a:ext cx="9063360" cy="4377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Primarily, Selenium was created by </a:t>
            </a:r>
            <a:r>
              <a:rPr lang="en-IN" sz="3200" b="1" u="sng" strike="noStrike" spc="-1" dirty="0">
                <a:solidFill>
                  <a:srgbClr val="000000"/>
                </a:solidFill>
                <a:uFill>
                  <a:solidFill>
                    <a:srgbClr val="FFFFFF"/>
                  </a:solidFill>
                </a:uFill>
                <a:latin typeface="Arial"/>
                <a:ea typeface="DejaVu Sans"/>
              </a:rPr>
              <a:t>Jason Huggins,</a:t>
            </a:r>
            <a:r>
              <a:rPr lang="en-IN" sz="3200" b="0" strike="noStrike" spc="-1" dirty="0">
                <a:solidFill>
                  <a:srgbClr val="000000"/>
                </a:solidFill>
                <a:uFill>
                  <a:solidFill>
                    <a:srgbClr val="FFFFFF"/>
                  </a:solidFill>
                </a:uFill>
                <a:latin typeface="Arial"/>
                <a:ea typeface="DejaVu Sans"/>
              </a:rPr>
              <a:t> engineer at </a:t>
            </a:r>
            <a:r>
              <a:rPr lang="en-IN" sz="3200" b="0" strike="noStrike" spc="-1" dirty="0" err="1">
                <a:solidFill>
                  <a:srgbClr val="000000"/>
                </a:solidFill>
                <a:uFill>
                  <a:solidFill>
                    <a:srgbClr val="FFFFFF"/>
                  </a:solidFill>
                </a:uFill>
                <a:latin typeface="Arial"/>
                <a:ea typeface="DejaVu Sans"/>
              </a:rPr>
              <a:t>ThoughtWorks</a:t>
            </a:r>
            <a:r>
              <a:rPr lang="en-IN" sz="3200" b="0" strike="noStrike" spc="-1" dirty="0">
                <a:solidFill>
                  <a:srgbClr val="000000"/>
                </a:solidFill>
                <a:uFill>
                  <a:solidFill>
                    <a:srgbClr val="FFFFFF"/>
                  </a:solidFill>
                </a:uFill>
                <a:latin typeface="Arial"/>
                <a:ea typeface="DejaVu Sans"/>
              </a:rPr>
              <a:t> in 2004.</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 </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Selenium RC – </a:t>
            </a:r>
            <a:r>
              <a:rPr lang="en-IN" sz="3200" b="1" strike="noStrike" spc="-1" dirty="0">
                <a:solidFill>
                  <a:srgbClr val="000000"/>
                </a:solidFill>
                <a:uFill>
                  <a:solidFill>
                    <a:srgbClr val="FFFFFF"/>
                  </a:solidFill>
                </a:uFill>
                <a:latin typeface="Arial"/>
                <a:ea typeface="DejaVu Sans"/>
              </a:rPr>
              <a:t>Paul </a:t>
            </a:r>
            <a:r>
              <a:rPr lang="en-IN" sz="3200" b="1" strike="noStrike" spc="-1" dirty="0" err="1">
                <a:solidFill>
                  <a:srgbClr val="000000"/>
                </a:solidFill>
                <a:uFill>
                  <a:solidFill>
                    <a:srgbClr val="FFFFFF"/>
                  </a:solidFill>
                </a:uFill>
                <a:latin typeface="Arial"/>
                <a:ea typeface="DejaVu Sans"/>
              </a:rPr>
              <a:t>Hammant</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1" strike="noStrike" spc="-1" dirty="0">
                <a:solidFill>
                  <a:srgbClr val="000000"/>
                </a:solidFill>
                <a:uFill>
                  <a:solidFill>
                    <a:srgbClr val="FFFFFF"/>
                  </a:solidFill>
                </a:uFill>
                <a:latin typeface="Arial"/>
                <a:ea typeface="DejaVu Sans"/>
              </a:rPr>
              <a:t> </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Selenium Grid – </a:t>
            </a:r>
            <a:r>
              <a:rPr lang="en-IN" sz="3200" b="1" strike="noStrike" spc="-1" dirty="0">
                <a:solidFill>
                  <a:srgbClr val="000000"/>
                </a:solidFill>
                <a:uFill>
                  <a:solidFill>
                    <a:srgbClr val="FFFFFF"/>
                  </a:solidFill>
                </a:uFill>
                <a:latin typeface="Arial"/>
                <a:ea typeface="DejaVu Sans"/>
              </a:rPr>
              <a:t>Patrick </a:t>
            </a:r>
            <a:r>
              <a:rPr lang="en-IN" sz="3200" b="1" strike="noStrike" spc="-1" dirty="0" err="1">
                <a:solidFill>
                  <a:srgbClr val="000000"/>
                </a:solidFill>
                <a:uFill>
                  <a:solidFill>
                    <a:srgbClr val="FFFFFF"/>
                  </a:solidFill>
                </a:uFill>
                <a:latin typeface="Arial"/>
                <a:ea typeface="DejaVu Sans"/>
              </a:rPr>
              <a:t>Lightbody</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1" strike="noStrike" spc="-1" dirty="0">
                <a:solidFill>
                  <a:srgbClr val="000000"/>
                </a:solidFill>
                <a:uFill>
                  <a:solidFill>
                    <a:srgbClr val="FFFFFF"/>
                  </a:solidFill>
                </a:uFill>
                <a:latin typeface="Arial"/>
                <a:ea typeface="DejaVu Sans"/>
              </a:rPr>
              <a:t> </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1" strike="noStrike" spc="-1" dirty="0">
                <a:solidFill>
                  <a:srgbClr val="000000"/>
                </a:solidFill>
                <a:uFill>
                  <a:solidFill>
                    <a:srgbClr val="FFFFFF"/>
                  </a:solidFill>
                </a:uFill>
                <a:latin typeface="Arial"/>
                <a:ea typeface="DejaVu Sans"/>
              </a:rPr>
              <a:t> </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1" strike="noStrike" spc="-1" dirty="0">
                <a:solidFill>
                  <a:srgbClr val="000000"/>
                </a:solidFill>
                <a:uFill>
                  <a:solidFill>
                    <a:srgbClr val="FFFFFF"/>
                  </a:solidFill>
                </a:uFill>
                <a:latin typeface="Arial"/>
                <a:ea typeface="DejaVu Sans"/>
              </a:rPr>
              <a:t> </a:t>
            </a:r>
            <a:endParaRPr lang="en-IN" sz="1800" b="0" strike="noStrike" spc="-1" dirty="0">
              <a:solidFill>
                <a:srgbClr val="000000"/>
              </a:solidFill>
              <a:uFill>
                <a:solidFill>
                  <a:srgbClr val="FFFFFF"/>
                </a:solidFill>
              </a:uFill>
              <a:latin typeface="Arial"/>
            </a:endParaRPr>
          </a:p>
          <a:p>
            <a:pPr marL="432000" indent="-316440">
              <a:lnSpc>
                <a:spcPct val="100000"/>
              </a:lnSpc>
              <a:buClr>
                <a:srgbClr val="000000"/>
              </a:buClr>
              <a:buSzPct val="45000"/>
              <a:buFont typeface="Wingdings" charset="2"/>
              <a:buChar char=""/>
            </a:pPr>
            <a:r>
              <a:rPr lang="en-IN" sz="3200" b="0" strike="noStrike" spc="-1" dirty="0">
                <a:solidFill>
                  <a:srgbClr val="000000"/>
                </a:solidFill>
                <a:uFill>
                  <a:solidFill>
                    <a:srgbClr val="FFFFFF"/>
                  </a:solidFill>
                </a:uFill>
                <a:latin typeface="Arial"/>
                <a:ea typeface="DejaVu Sans"/>
              </a:rPr>
              <a:t>Selenium WebDriver – </a:t>
            </a:r>
            <a:r>
              <a:rPr lang="en-IN" sz="3200" b="1" strike="noStrike" spc="-1" dirty="0">
                <a:solidFill>
                  <a:srgbClr val="000000"/>
                </a:solidFill>
                <a:uFill>
                  <a:solidFill>
                    <a:srgbClr val="FFFFFF"/>
                  </a:solidFill>
                </a:uFill>
                <a:latin typeface="Arial"/>
                <a:ea typeface="DejaVu Sans"/>
              </a:rPr>
              <a:t>Simon Stewart</a:t>
            </a:r>
            <a:endParaRPr lang="en-IN" sz="1800" b="0" strike="noStrike" spc="-1" dirty="0">
              <a:solidFill>
                <a:srgbClr val="000000"/>
              </a:solidFill>
              <a:uFill>
                <a:solidFill>
                  <a:srgbClr val="FFFFFF"/>
                </a:solidFill>
              </a:uFill>
              <a:latin typeface="Arial"/>
            </a:endParaRPr>
          </a:p>
        </p:txBody>
      </p:sp>
      <p:pic>
        <p:nvPicPr>
          <p:cNvPr id="693" name="Picture 692"/>
          <p:cNvPicPr/>
          <p:nvPr/>
        </p:nvPicPr>
        <p:blipFill>
          <a:blip r:embed="rId2"/>
          <a:stretch/>
        </p:blipFill>
        <p:spPr>
          <a:xfrm>
            <a:off x="8424000" y="466920"/>
            <a:ext cx="1378440" cy="1330920"/>
          </a:xfrm>
          <a:prstGeom prst="rect">
            <a:avLst/>
          </a:prstGeom>
          <a:ln>
            <a:noFill/>
          </a:ln>
        </p:spPr>
      </p:pic>
      <p:pic>
        <p:nvPicPr>
          <p:cNvPr id="694" name="Picture 693"/>
          <p:cNvPicPr/>
          <p:nvPr/>
        </p:nvPicPr>
        <p:blipFill>
          <a:blip r:embed="rId3"/>
          <a:stretch/>
        </p:blipFill>
        <p:spPr>
          <a:xfrm>
            <a:off x="7056000" y="2736000"/>
            <a:ext cx="1521360" cy="1435680"/>
          </a:xfrm>
          <a:prstGeom prst="rect">
            <a:avLst/>
          </a:prstGeom>
          <a:ln>
            <a:noFill/>
          </a:ln>
        </p:spPr>
      </p:pic>
      <p:pic>
        <p:nvPicPr>
          <p:cNvPr id="695" name="Picture 694"/>
          <p:cNvPicPr/>
          <p:nvPr/>
        </p:nvPicPr>
        <p:blipFill>
          <a:blip r:embed="rId4"/>
          <a:stretch/>
        </p:blipFill>
        <p:spPr>
          <a:xfrm>
            <a:off x="2955960" y="4680000"/>
            <a:ext cx="1149840" cy="1245240"/>
          </a:xfrm>
          <a:prstGeom prst="rect">
            <a:avLst/>
          </a:prstGeom>
          <a:ln>
            <a:noFill/>
          </a:ln>
        </p:spPr>
      </p:pic>
      <p:pic>
        <p:nvPicPr>
          <p:cNvPr id="696" name="Picture 695"/>
          <p:cNvPicPr/>
          <p:nvPr/>
        </p:nvPicPr>
        <p:blipFill>
          <a:blip r:embed="rId5"/>
          <a:stretch/>
        </p:blipFill>
        <p:spPr>
          <a:xfrm>
            <a:off x="8064000" y="5244120"/>
            <a:ext cx="1437840" cy="1557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Syntax</a:t>
            </a:r>
            <a:endParaRPr lang="en-IN" sz="1800" b="0" strike="noStrike" spc="-1">
              <a:solidFill>
                <a:srgbClr val="000000"/>
              </a:solidFill>
              <a:uFill>
                <a:solidFill>
                  <a:srgbClr val="FFFFFF"/>
                </a:solidFill>
              </a:uFill>
              <a:latin typeface="Arial"/>
            </a:endParaRPr>
          </a:p>
        </p:txBody>
      </p:sp>
      <p:sp>
        <p:nvSpPr>
          <p:cNvPr id="779"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//tagName---&gt; all matching elements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//tagName[1]--&gt; all the 1st matching elements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//tagName[2]---&gt; all the 2nd matching elements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//tagName[last()]--- all the last matching elements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 all the elements present in the  web page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Xpath by attribute</a:t>
            </a:r>
            <a:endParaRPr lang="en-IN" sz="1800" b="0" strike="noStrike" spc="-1">
              <a:solidFill>
                <a:srgbClr val="000000"/>
              </a:solidFill>
              <a:uFill>
                <a:solidFill>
                  <a:srgbClr val="FFFFFF"/>
                </a:solidFill>
              </a:uFill>
              <a:latin typeface="Arial"/>
            </a:endParaRPr>
          </a:p>
        </p:txBody>
      </p:sp>
      <p:sp>
        <p:nvSpPr>
          <p:cNvPr id="781" name="CustomShape 2"/>
          <p:cNvSpPr/>
          <p:nvPr/>
        </p:nvSpPr>
        <p:spPr>
          <a:xfrm>
            <a:off x="504000" y="1382760"/>
            <a:ext cx="9070200" cy="5151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In order to identify specified elements, it may not work properly when we use the index because, whenever the position of the elements changes, it’s index value will also changes.</a:t>
            </a:r>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To over come the above problem we use xpath by attribute.</a:t>
            </a:r>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It is applicable for both absolute and relative xpath.</a:t>
            </a:r>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Syntax:</a:t>
            </a:r>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tagName[@attributeName='attributeValue']</a:t>
            </a:r>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Ex: </a:t>
            </a:r>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Absolute--- /html/body/div/input[@value='B']</a:t>
            </a:r>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DejaVu Sans"/>
              </a:rPr>
              <a:t>Relative--- //input[@value='B']</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Xpath by text()</a:t>
            </a:r>
            <a:endParaRPr lang="en-IN" sz="1800" b="0" strike="noStrike" spc="-1">
              <a:solidFill>
                <a:srgbClr val="000000"/>
              </a:solidFill>
              <a:uFill>
                <a:solidFill>
                  <a:srgbClr val="FFFFFF"/>
                </a:solidFill>
              </a:uFill>
              <a:latin typeface="Arial"/>
            </a:endParaRPr>
          </a:p>
        </p:txBody>
      </p:sp>
      <p:sp>
        <p:nvSpPr>
          <p:cNvPr id="783"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92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If the specified element does not contain any attribute and if it contains text, then we can identify that element by using xpath by text.</a:t>
            </a:r>
            <a:endParaRPr lang="en-IN"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Anything which is present in between opening and closing tag.</a:t>
            </a:r>
            <a:endParaRPr lang="en-IN"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It is applicable for both absolute xpath and relative xpath.</a:t>
            </a:r>
            <a:endParaRPr lang="en-IN"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Syntax: tagName[text()='textValue']</a:t>
            </a:r>
            <a:endParaRPr lang="en-IN" sz="1800" b="0" strike="noStrike" spc="-1">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Ex:- //td[text()='Java']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XPath to locate Elements</a:t>
            </a:r>
            <a:endParaRPr lang="en-IN" sz="1800" b="0" strike="noStrike" spc="-1">
              <a:solidFill>
                <a:srgbClr val="000000"/>
              </a:solidFill>
              <a:uFill>
                <a:solidFill>
                  <a:srgbClr val="FFFFFF"/>
                </a:solidFill>
              </a:uFill>
              <a:latin typeface="Arial"/>
            </a:endParaRPr>
          </a:p>
        </p:txBody>
      </p:sp>
      <p:sp>
        <p:nvSpPr>
          <p:cNvPr id="785"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2560">
              <a:lnSpc>
                <a:spcPct val="100000"/>
              </a:lnSpc>
              <a:buClr>
                <a:srgbClr val="000000"/>
              </a:buClr>
              <a:buSzPct val="45000"/>
              <a:buFont typeface="Wingdings" charset="2"/>
              <a:buChar char=""/>
            </a:pPr>
            <a:r>
              <a:rPr lang="en-IN" sz="3200" b="0" strike="noStrike" spc="-1">
                <a:solidFill>
                  <a:srgbClr val="009933"/>
                </a:solidFill>
                <a:uFill>
                  <a:solidFill>
                    <a:srgbClr val="FFFFFF"/>
                  </a:solidFill>
                </a:uFill>
                <a:latin typeface="Arial"/>
                <a:ea typeface="DejaVu Sans"/>
              </a:rPr>
              <a:t>Guarantees to find accurate locators.</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FF0000"/>
                </a:solidFill>
                <a:uFill>
                  <a:solidFill>
                    <a:srgbClr val="FFFFFF"/>
                  </a:solidFill>
                </a:uFill>
                <a:latin typeface="Arial"/>
                <a:ea typeface="DejaVu Sans"/>
              </a:rPr>
              <a:t>It is slow as compared to CSS.</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FF0000"/>
                </a:solidFill>
                <a:uFill>
                  <a:solidFill>
                    <a:srgbClr val="FFFFFF"/>
                  </a:solidFill>
                </a:uFill>
                <a:latin typeface="Arial"/>
                <a:ea typeface="DejaVu Sans"/>
              </a:rPr>
              <a:t>It’s browser dependent, and there are differences in IE vs. Firefox XPath implementations.</a:t>
            </a:r>
            <a:endParaRPr lang="en-IN" sz="1800" b="0" strike="noStrike" spc="-1">
              <a:solidFill>
                <a:srgbClr val="000000"/>
              </a:solidFill>
              <a:uFill>
                <a:solidFill>
                  <a:srgbClr val="FFFFFF"/>
                </a:solidFill>
              </a:uFill>
              <a:latin typeface="Arial"/>
            </a:endParaRPr>
          </a:p>
          <a:p>
            <a:pPr marL="432000" indent="-322560">
              <a:lnSpc>
                <a:spcPct val="100000"/>
              </a:lnSpc>
              <a:buClr>
                <a:srgbClr val="000000"/>
              </a:buClr>
              <a:buSzPct val="45000"/>
              <a:buFont typeface="Wingdings" charset="2"/>
              <a:buChar char=""/>
            </a:pPr>
            <a:r>
              <a:rPr lang="en-IN" sz="3200" b="0" strike="noStrike" spc="-1">
                <a:solidFill>
                  <a:srgbClr val="FF0000"/>
                </a:solidFill>
                <a:uFill>
                  <a:solidFill>
                    <a:srgbClr val="FFFFFF"/>
                  </a:solidFill>
                </a:uFill>
                <a:latin typeface="Arial"/>
                <a:ea typeface="DejaVu Sans"/>
              </a:rPr>
              <a:t>Building a relative XPath is time-consuming and quite tricky as you need to check all the nodes to form the path.</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Collections</a:t>
            </a:r>
            <a:endParaRPr lang="en-IN" sz="1800" b="0" strike="noStrike" spc="-1">
              <a:solidFill>
                <a:srgbClr val="000000"/>
              </a:solidFill>
              <a:uFill>
                <a:solidFill>
                  <a:srgbClr val="FFFFFF"/>
                </a:solidFill>
              </a:uFill>
              <a:latin typeface="Arial"/>
            </a:endParaRPr>
          </a:p>
        </p:txBody>
      </p:sp>
      <p:sp>
        <p:nvSpPr>
          <p:cNvPr id="787"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Group of individual objects treated as a single entity is called a Collection.</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Ex: List, Queue, Set etc.,</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The Collection in Java is a framework that provides an architecture to store and manipulate the group of objects.</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Ex: JavaDemo.java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List</a:t>
            </a:r>
            <a:endParaRPr lang="en-IN" sz="1800" b="0" strike="noStrike" spc="-1">
              <a:solidFill>
                <a:srgbClr val="000000"/>
              </a:solidFill>
              <a:uFill>
                <a:solidFill>
                  <a:srgbClr val="FFFFFF"/>
                </a:solidFill>
              </a:uFill>
              <a:latin typeface="Arial"/>
            </a:endParaRPr>
          </a:p>
        </p:txBody>
      </p:sp>
      <p:sp>
        <p:nvSpPr>
          <p:cNvPr id="789"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ea typeface="DejaVu Sans"/>
              </a:rPr>
              <a:t>List is an interface which is implemented by the classes, ArrayList, LinkedList and Vector</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List allows duplicates.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List allows null values.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In List insertion order is preserved.</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List is an index based</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List</a:t>
            </a:r>
            <a:endParaRPr lang="en-IN" sz="1800" b="0" strike="noStrike" spc="-1">
              <a:solidFill>
                <a:srgbClr val="000000"/>
              </a:solidFill>
              <a:uFill>
                <a:solidFill>
                  <a:srgbClr val="FFFFFF"/>
                </a:solidFill>
              </a:uFill>
              <a:latin typeface="Arial"/>
            </a:endParaRPr>
          </a:p>
        </p:txBody>
      </p:sp>
      <p:sp>
        <p:nvSpPr>
          <p:cNvPr id="791"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rPr>
              <a:t>In List ,</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we can add the data using </a:t>
            </a:r>
            <a:r>
              <a:rPr lang="en-IN" sz="3200" b="1" strike="noStrike" spc="-1">
                <a:solidFill>
                  <a:srgbClr val="000000"/>
                </a:solidFill>
                <a:uFill>
                  <a:solidFill>
                    <a:srgbClr val="FFFFFF"/>
                  </a:solidFill>
                </a:uFill>
                <a:latin typeface="Arial"/>
              </a:rPr>
              <a:t>add()</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get the size using </a:t>
            </a:r>
            <a:r>
              <a:rPr lang="en-IN" sz="3200" b="1" strike="noStrike" spc="-1">
                <a:solidFill>
                  <a:srgbClr val="000000"/>
                </a:solidFill>
                <a:uFill>
                  <a:solidFill>
                    <a:srgbClr val="FFFFFF"/>
                  </a:solidFill>
                </a:uFill>
                <a:latin typeface="Arial"/>
              </a:rPr>
              <a:t>size()</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get the data using </a:t>
            </a:r>
            <a:r>
              <a:rPr lang="en-IN" sz="3200" b="1" strike="noStrike" spc="-1">
                <a:solidFill>
                  <a:srgbClr val="000000"/>
                </a:solidFill>
                <a:uFill>
                  <a:solidFill>
                    <a:srgbClr val="FFFFFF"/>
                  </a:solidFill>
                </a:uFill>
                <a:latin typeface="Arial"/>
                <a:ea typeface="Noto Sans CJK SC Regular"/>
              </a:rPr>
              <a:t>get()</a:t>
            </a:r>
            <a:endParaRPr lang="en-IN" sz="1800" b="0" strike="noStrike" spc="-1">
              <a:solidFill>
                <a:srgbClr val="000000"/>
              </a:solidFill>
              <a:uFill>
                <a:solidFill>
                  <a:srgbClr val="FFFFFF"/>
                </a:solidFill>
              </a:uFill>
              <a:latin typeface="Arial"/>
            </a:endParaRPr>
          </a:p>
          <a:p>
            <a:r>
              <a:rPr lang="en-IN" sz="3200" b="1" u="sng" strike="noStrike" spc="-1">
                <a:solidFill>
                  <a:srgbClr val="000000"/>
                </a:solidFill>
                <a:uFill>
                  <a:solidFill>
                    <a:srgbClr val="FFFFFF"/>
                  </a:solidFill>
                </a:uFill>
                <a:latin typeface="Arial"/>
                <a:ea typeface="Noto Sans CJK SC Regular"/>
              </a:rPr>
              <a:t>Note: </a:t>
            </a:r>
            <a:r>
              <a:rPr lang="en-IN" sz="3200" b="0" strike="noStrike" spc="-1">
                <a:solidFill>
                  <a:srgbClr val="000000"/>
                </a:solidFill>
                <a:uFill>
                  <a:solidFill>
                    <a:srgbClr val="FFFFFF"/>
                  </a:solidFill>
                </a:uFill>
                <a:latin typeface="Arial"/>
                <a:ea typeface="Noto Sans CJK SC Regular"/>
              </a:rPr>
              <a:t>Return type of get() depends on type of data which are stored in List.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Handling Multiple Elements</a:t>
            </a:r>
            <a:endParaRPr lang="en-IN" sz="1800" b="0" strike="noStrike" spc="-1">
              <a:solidFill>
                <a:srgbClr val="000000"/>
              </a:solidFill>
              <a:uFill>
                <a:solidFill>
                  <a:srgbClr val="FFFFFF"/>
                </a:solidFill>
              </a:uFill>
              <a:latin typeface="Arial"/>
            </a:endParaRPr>
          </a:p>
        </p:txBody>
      </p:sp>
      <p:sp>
        <p:nvSpPr>
          <p:cNvPr id="793"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ea typeface="DejaVu Sans"/>
              </a:rPr>
              <a:t>In order to handle multiple elements we use </a:t>
            </a:r>
            <a:r>
              <a:rPr lang="en-IN" sz="3200" b="1" strike="noStrike" spc="-1">
                <a:solidFill>
                  <a:srgbClr val="000000"/>
                </a:solidFill>
                <a:uFill>
                  <a:solidFill>
                    <a:srgbClr val="FFFFFF"/>
                  </a:solidFill>
                </a:uFill>
                <a:latin typeface="Arial"/>
                <a:ea typeface="DejaVu Sans"/>
              </a:rPr>
              <a:t>findElements</a:t>
            </a:r>
            <a:r>
              <a:rPr lang="en-IN" sz="3200"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Return type of </a:t>
            </a:r>
            <a:r>
              <a:rPr lang="en-IN" sz="3200" b="1" strike="noStrike" spc="-1">
                <a:solidFill>
                  <a:srgbClr val="000000"/>
                </a:solidFill>
                <a:uFill>
                  <a:solidFill>
                    <a:srgbClr val="FFFFFF"/>
                  </a:solidFill>
                </a:uFill>
                <a:latin typeface="Arial"/>
                <a:ea typeface="DejaVu Sans"/>
              </a:rPr>
              <a:t>findElements</a:t>
            </a:r>
            <a:r>
              <a:rPr lang="en-IN" sz="3200" b="0" strike="noStrike" spc="-1">
                <a:solidFill>
                  <a:srgbClr val="000000"/>
                </a:solidFill>
                <a:uFill>
                  <a:solidFill>
                    <a:srgbClr val="FFFFFF"/>
                  </a:solidFill>
                </a:uFill>
                <a:latin typeface="Arial"/>
                <a:ea typeface="DejaVu Sans"/>
              </a:rPr>
              <a:t>() is </a:t>
            </a:r>
            <a:r>
              <a:rPr lang="en-IN" sz="3200" b="1" strike="noStrike" spc="-1">
                <a:solidFill>
                  <a:srgbClr val="000000"/>
                </a:solidFill>
                <a:uFill>
                  <a:solidFill>
                    <a:srgbClr val="FFFFFF"/>
                  </a:solidFill>
                </a:uFill>
                <a:latin typeface="Arial"/>
                <a:ea typeface="DejaVu Sans"/>
              </a:rPr>
              <a:t>List&lt;WebElement&gt;</a:t>
            </a:r>
            <a:r>
              <a:rPr lang="en-IN" sz="3200"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In findElements() if the specified locator is matching with multiple elements, it returns address of </a:t>
            </a:r>
            <a:r>
              <a:rPr lang="en-IN" sz="3200" b="0" u="sng" strike="noStrike" spc="-1">
                <a:solidFill>
                  <a:srgbClr val="000000"/>
                </a:solidFill>
                <a:uFill>
                  <a:solidFill>
                    <a:srgbClr val="FFFFFF"/>
                  </a:solidFill>
                </a:uFill>
                <a:latin typeface="Arial"/>
                <a:ea typeface="DejaVu Sans"/>
              </a:rPr>
              <a:t>all</a:t>
            </a:r>
            <a:r>
              <a:rPr lang="en-IN" sz="3200" b="0" strike="noStrike" spc="-1">
                <a:solidFill>
                  <a:srgbClr val="000000"/>
                </a:solidFill>
                <a:uFill>
                  <a:solidFill>
                    <a:srgbClr val="FFFFFF"/>
                  </a:solidFill>
                </a:uFill>
                <a:latin typeface="Arial"/>
                <a:ea typeface="DejaVu Sans"/>
              </a:rPr>
              <a:t> the matching elements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In findElements() if the specified locator is not matching with multiple elements, it returns </a:t>
            </a:r>
            <a:r>
              <a:rPr lang="en-IN" sz="3200" b="0" u="sng" strike="noStrike" spc="-1">
                <a:solidFill>
                  <a:srgbClr val="000000"/>
                </a:solidFill>
                <a:uFill>
                  <a:solidFill>
                    <a:srgbClr val="FFFFFF"/>
                  </a:solidFill>
                </a:uFill>
                <a:latin typeface="Arial"/>
                <a:ea typeface="DejaVu Sans"/>
              </a:rPr>
              <a:t>empty</a:t>
            </a:r>
            <a:r>
              <a:rPr lang="en-IN" sz="3200" b="0" strike="noStrike" spc="-1">
                <a:solidFill>
                  <a:srgbClr val="000000"/>
                </a:solidFill>
                <a:uFill>
                  <a:solidFill>
                    <a:srgbClr val="FFFFFF"/>
                  </a:solidFill>
                </a:uFill>
                <a:latin typeface="Arial"/>
                <a:ea typeface="DejaVu Sans"/>
              </a:rPr>
              <a:t> list(0)</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Handling Multiple Elements</a:t>
            </a:r>
            <a:endParaRPr lang="en-IN" sz="1800" b="0" strike="noStrike" spc="-1">
              <a:solidFill>
                <a:srgbClr val="000000"/>
              </a:solidFill>
              <a:uFill>
                <a:solidFill>
                  <a:srgbClr val="FFFFFF"/>
                </a:solidFill>
              </a:uFill>
              <a:latin typeface="Arial"/>
            </a:endParaRPr>
          </a:p>
        </p:txBody>
      </p:sp>
      <p:sp>
        <p:nvSpPr>
          <p:cNvPr id="795"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Ex:Create a webpage checkboxsample.html</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To count number of check boxes present in the webpage - CountCheckbox.java</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NOTE:</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For findElements(), the preferred  locators are,</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tagName</a:t>
            </a: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DejaVu Sans"/>
              </a:rPr>
              <a:t>xpath</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Handling drop-down list or list box</a:t>
            </a:r>
            <a:endParaRPr lang="en-IN" sz="1800" b="0" strike="noStrike" spc="-1">
              <a:solidFill>
                <a:srgbClr val="000000"/>
              </a:solidFill>
              <a:uFill>
                <a:solidFill>
                  <a:srgbClr val="FFFFFF"/>
                </a:solidFill>
              </a:uFill>
              <a:latin typeface="Arial"/>
            </a:endParaRPr>
          </a:p>
        </p:txBody>
      </p:sp>
      <p:sp>
        <p:nvSpPr>
          <p:cNvPr id="797"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If the list box is developed by using select tag then we can  handle it by using Select class.</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Select class should be imported from the </a:t>
            </a:r>
            <a:r>
              <a:rPr lang="en-IN" sz="3200" b="1" strike="noStrike" spc="-1">
                <a:solidFill>
                  <a:srgbClr val="000000"/>
                </a:solidFill>
                <a:uFill>
                  <a:solidFill>
                    <a:srgbClr val="FFFFFF"/>
                  </a:solidFill>
                </a:uFill>
                <a:latin typeface="Arial"/>
                <a:ea typeface="DejaVu Sans"/>
              </a:rPr>
              <a:t>package org.openqa.selenium.support.ui</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Select class contains one constructor which takes an argument of type WebElement where in we have to pass address of the list box.</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The 4 components</a:t>
            </a:r>
            <a:endParaRPr lang="en-IN" sz="1800" b="0" strike="noStrike" spc="-1">
              <a:solidFill>
                <a:srgbClr val="000000"/>
              </a:solidFill>
              <a:uFill>
                <a:solidFill>
                  <a:srgbClr val="FFFFFF"/>
                </a:solidFill>
              </a:uFill>
              <a:latin typeface="Arial"/>
            </a:endParaRPr>
          </a:p>
        </p:txBody>
      </p:sp>
      <p:sp>
        <p:nvSpPr>
          <p:cNvPr id="698"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Selenium Integrated Development Environment (IDE)</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Selenium Remote Control (RC)</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WebDriver</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Selenium Grid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Select class methods for selecting the options.</a:t>
            </a:r>
            <a:endParaRPr lang="en-IN" sz="1800" b="0" strike="noStrike" spc="-1">
              <a:solidFill>
                <a:srgbClr val="000000"/>
              </a:solidFill>
              <a:uFill>
                <a:solidFill>
                  <a:srgbClr val="FFFFFF"/>
                </a:solidFill>
              </a:uFill>
              <a:latin typeface="Arial"/>
            </a:endParaRPr>
          </a:p>
        </p:txBody>
      </p:sp>
      <p:sp>
        <p:nvSpPr>
          <p:cNvPr id="799"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selectByIndex(int)</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selectByValue(String)</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selectByVisibleText(String)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Select class methods for deselecting the options </a:t>
            </a:r>
            <a:endParaRPr lang="en-IN" sz="1800" b="0" strike="noStrike" spc="-1">
              <a:solidFill>
                <a:srgbClr val="000000"/>
              </a:solidFill>
              <a:uFill>
                <a:solidFill>
                  <a:srgbClr val="FFFFFF"/>
                </a:solidFill>
              </a:uFill>
              <a:latin typeface="Arial"/>
            </a:endParaRPr>
          </a:p>
        </p:txBody>
      </p:sp>
      <p:sp>
        <p:nvSpPr>
          <p:cNvPr id="801"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deselectByIndex(int)</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deselectByValue(String)</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deselectByVisibleText(String)</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deselectAll()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Get the options from listbox.</a:t>
            </a:r>
            <a:endParaRPr lang="en-IN" sz="1800" b="0" strike="noStrike" spc="-1">
              <a:solidFill>
                <a:srgbClr val="000000"/>
              </a:solidFill>
              <a:uFill>
                <a:solidFill>
                  <a:srgbClr val="FFFFFF"/>
                </a:solidFill>
              </a:uFill>
              <a:latin typeface="Arial"/>
            </a:endParaRPr>
          </a:p>
        </p:txBody>
      </p:sp>
      <p:sp>
        <p:nvSpPr>
          <p:cNvPr id="803"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getAllSelectedOptions()</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getFirstSelectedOption()</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getOptions()</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isMultiple() - </a:t>
            </a:r>
            <a:r>
              <a:rPr lang="en-IN" sz="3200" b="0" strike="noStrike" spc="-1">
                <a:solidFill>
                  <a:srgbClr val="000000"/>
                </a:solidFill>
                <a:uFill>
                  <a:solidFill>
                    <a:srgbClr val="FFFFFF"/>
                  </a:solidFill>
                </a:uFill>
                <a:latin typeface="Arial"/>
                <a:ea typeface="Calibri"/>
              </a:rPr>
              <a:t>check whether the list box is single/multi select list box</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Handling drop-down list or list box</a:t>
            </a:r>
            <a:endParaRPr lang="en-IN" sz="1800" b="0" strike="noStrike" spc="-1">
              <a:solidFill>
                <a:srgbClr val="000000"/>
              </a:solidFill>
              <a:uFill>
                <a:solidFill>
                  <a:srgbClr val="FFFFFF"/>
                </a:solidFill>
              </a:uFill>
              <a:latin typeface="Arial"/>
            </a:endParaRPr>
          </a:p>
        </p:txBody>
      </p:sp>
      <p:sp>
        <p:nvSpPr>
          <p:cNvPr id="805"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Ex listbox.html</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WAS to select by index, select by value and select by visible text.</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Enhance to de-select the same.</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Count and print all the selected options</a:t>
            </a:r>
            <a:endParaRPr lang="en-IN" sz="1800" b="0" strike="noStrike" spc="-1">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Actions</a:t>
            </a:r>
            <a:endParaRPr lang="en-IN" sz="1800" b="0" strike="noStrike" spc="-1">
              <a:solidFill>
                <a:srgbClr val="000000"/>
              </a:solidFill>
              <a:uFill>
                <a:solidFill>
                  <a:srgbClr val="FFFFFF"/>
                </a:solidFill>
              </a:uFill>
              <a:latin typeface="Arial"/>
            </a:endParaRPr>
          </a:p>
        </p:txBody>
      </p:sp>
      <p:sp>
        <p:nvSpPr>
          <p:cNvPr id="807"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ea typeface="DejaVu Sans"/>
              </a:rPr>
              <a:t>Actions is a class which implements </a:t>
            </a:r>
            <a:r>
              <a:rPr lang="en-IN" sz="3200" b="1" strike="noStrike" spc="-1">
                <a:solidFill>
                  <a:srgbClr val="000000"/>
                </a:solidFill>
                <a:uFill>
                  <a:solidFill>
                    <a:srgbClr val="FFFFFF"/>
                  </a:solidFill>
                </a:uFill>
                <a:latin typeface="Arial"/>
                <a:ea typeface="DejaVu Sans"/>
              </a:rPr>
              <a:t>Action</a:t>
            </a:r>
            <a:r>
              <a:rPr lang="en-IN" sz="3200" b="0" strike="noStrike" spc="-1">
                <a:solidFill>
                  <a:srgbClr val="000000"/>
                </a:solidFill>
                <a:uFill>
                  <a:solidFill>
                    <a:srgbClr val="FFFFFF"/>
                  </a:solidFill>
                </a:uFill>
                <a:latin typeface="Arial"/>
                <a:ea typeface="DejaVu Sans"/>
              </a:rPr>
              <a:t> interface.</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Actions class is used to perform mouse and keyboard actions.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Actions class contains a constructor which takes an argument of type </a:t>
            </a:r>
            <a:r>
              <a:rPr lang="en-IN" sz="3200" b="1" strike="noStrike" spc="-1">
                <a:solidFill>
                  <a:srgbClr val="000000"/>
                </a:solidFill>
                <a:uFill>
                  <a:solidFill>
                    <a:srgbClr val="FFFFFF"/>
                  </a:solidFill>
                </a:uFill>
                <a:latin typeface="Arial"/>
                <a:ea typeface="DejaVu Sans"/>
              </a:rPr>
              <a:t>WebDriver</a:t>
            </a:r>
            <a:r>
              <a:rPr lang="en-IN" sz="3200"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When we are using any methods of Actions class it is mandatory to call </a:t>
            </a:r>
            <a:r>
              <a:rPr lang="en-IN" sz="3200" b="1" strike="noStrike" spc="-1">
                <a:solidFill>
                  <a:srgbClr val="000000"/>
                </a:solidFill>
                <a:uFill>
                  <a:solidFill>
                    <a:srgbClr val="FFFFFF"/>
                  </a:solidFill>
                </a:uFill>
                <a:latin typeface="Arial"/>
                <a:ea typeface="DejaVu Sans"/>
              </a:rPr>
              <a:t>perform</a:t>
            </a:r>
            <a:r>
              <a:rPr lang="en-IN" sz="3200" b="0" strike="noStrike" spc="-1">
                <a:solidFill>
                  <a:srgbClr val="000000"/>
                </a:solidFill>
                <a:uFill>
                  <a:solidFill>
                    <a:srgbClr val="FFFFFF"/>
                  </a:solidFill>
                </a:uFill>
                <a:latin typeface="Arial"/>
                <a:ea typeface="DejaVu Sans"/>
              </a:rPr>
              <a:t>(). Otherwise Actions class will not perform the actions.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Handling Drop-down menus</a:t>
            </a:r>
            <a:endParaRPr lang="en-IN" sz="1800" b="0" strike="noStrike" spc="-1">
              <a:solidFill>
                <a:srgbClr val="000000"/>
              </a:solidFill>
              <a:uFill>
                <a:solidFill>
                  <a:srgbClr val="FFFFFF"/>
                </a:solidFill>
              </a:uFill>
              <a:latin typeface="Arial"/>
            </a:endParaRPr>
          </a:p>
        </p:txBody>
      </p:sp>
      <p:sp>
        <p:nvSpPr>
          <p:cNvPr id="809"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ea typeface="DejaVu Sans"/>
              </a:rPr>
              <a:t>We can handle drop down menu by using </a:t>
            </a:r>
            <a:r>
              <a:rPr lang="en-IN" sz="3200" b="1" strike="noStrike" spc="-1">
                <a:solidFill>
                  <a:srgbClr val="000000"/>
                </a:solidFill>
                <a:uFill>
                  <a:solidFill>
                    <a:srgbClr val="FFFFFF"/>
                  </a:solidFill>
                </a:uFill>
                <a:latin typeface="Arial"/>
                <a:ea typeface="DejaVu Sans"/>
              </a:rPr>
              <a:t>moveToElement</a:t>
            </a:r>
            <a:r>
              <a:rPr lang="en-IN" sz="3200" b="0" strike="noStrike" spc="-1">
                <a:solidFill>
                  <a:srgbClr val="000000"/>
                </a:solidFill>
                <a:uFill>
                  <a:solidFill>
                    <a:srgbClr val="FFFFFF"/>
                  </a:solidFill>
                </a:uFill>
                <a:latin typeface="Arial"/>
                <a:ea typeface="DejaVu Sans"/>
              </a:rPr>
              <a:t>() of Actions  class.</a:t>
            </a:r>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moveToElement</a:t>
            </a:r>
            <a:r>
              <a:rPr lang="en-IN" sz="3200" b="0" strike="noStrike" spc="-1">
                <a:solidFill>
                  <a:srgbClr val="000000"/>
                </a:solidFill>
                <a:uFill>
                  <a:solidFill>
                    <a:srgbClr val="FFFFFF"/>
                  </a:solidFill>
                </a:uFill>
                <a:latin typeface="Arial"/>
                <a:ea typeface="DejaVu Sans"/>
              </a:rPr>
              <a:t>() takes an argument of type WebElement where in we have to pass address of the element.</a:t>
            </a:r>
            <a:endParaRPr lang="en-IN" sz="1800" b="0" strike="noStrike" spc="-1">
              <a:solidFill>
                <a:srgbClr val="000000"/>
              </a:solidFill>
              <a:uFill>
                <a:solidFill>
                  <a:srgbClr val="FFFFFF"/>
                </a:solidFill>
              </a:uFill>
              <a:latin typeface="Arial"/>
            </a:endParaRPr>
          </a:p>
          <a:p>
            <a:r>
              <a:rPr lang="en-IN" sz="3200" b="1" strike="noStrike" spc="-1">
                <a:solidFill>
                  <a:srgbClr val="000000"/>
                </a:solidFill>
                <a:uFill>
                  <a:solidFill>
                    <a:srgbClr val="FFFFFF"/>
                  </a:solidFill>
                </a:uFill>
                <a:latin typeface="Arial"/>
                <a:ea typeface="DejaVu Sans"/>
              </a:rPr>
              <a:t>moveToElement</a:t>
            </a:r>
            <a:r>
              <a:rPr lang="en-IN" sz="3200" b="0" strike="noStrike" spc="-1">
                <a:solidFill>
                  <a:srgbClr val="000000"/>
                </a:solidFill>
                <a:uFill>
                  <a:solidFill>
                    <a:srgbClr val="FFFFFF"/>
                  </a:solidFill>
                </a:uFill>
                <a:latin typeface="Arial"/>
                <a:ea typeface="DejaVu Sans"/>
              </a:rPr>
              <a:t>() will virtually move the cursor to specified element.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Ex: RedBrick.java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Handling Drag and Drop Actions</a:t>
            </a:r>
            <a:endParaRPr lang="en-IN" sz="1800" b="0" strike="noStrike" spc="-1">
              <a:solidFill>
                <a:srgbClr val="000000"/>
              </a:solidFill>
              <a:uFill>
                <a:solidFill>
                  <a:srgbClr val="FFFFFF"/>
                </a:solidFill>
              </a:uFill>
              <a:latin typeface="Arial"/>
            </a:endParaRPr>
          </a:p>
        </p:txBody>
      </p:sp>
      <p:sp>
        <p:nvSpPr>
          <p:cNvPr id="811"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ea typeface="DejaVu Sans"/>
              </a:rPr>
              <a:t>We can handle drag and drop action using dragAndDrop() of Actions class.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It takes 2 arguments of type WebElement.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They are,</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 Source</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 Target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Ex: DragnDrop.java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Handling Double click Actions</a:t>
            </a:r>
            <a:endParaRPr lang="en-IN" sz="1800" b="0" strike="noStrike" spc="-1">
              <a:solidFill>
                <a:srgbClr val="000000"/>
              </a:solidFill>
              <a:uFill>
                <a:solidFill>
                  <a:srgbClr val="FFFFFF"/>
                </a:solidFill>
              </a:uFill>
              <a:latin typeface="Arial"/>
            </a:endParaRPr>
          </a:p>
        </p:txBody>
      </p:sp>
      <p:sp>
        <p:nvSpPr>
          <p:cNvPr id="813"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ea typeface="DejaVu Sans"/>
              </a:rPr>
              <a:t>We can handle double click action using doubleClick() of Actions class.</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It takes 1 argument of type WebElement.</a:t>
            </a:r>
            <a:endParaRPr lang="en-IN" sz="1800" b="0" strike="noStrike" spc="-1">
              <a:solidFill>
                <a:srgbClr val="000000"/>
              </a:solidFill>
              <a:uFill>
                <a:solidFill>
                  <a:srgbClr val="FFFFFF"/>
                </a:solidFill>
              </a:uFill>
              <a:latin typeface="Arial"/>
            </a:endParaRPr>
          </a:p>
          <a:p>
            <a:r>
              <a:rPr lang="en-IN" sz="3200" b="1" u="sng" strike="noStrike" spc="-1">
                <a:solidFill>
                  <a:srgbClr val="000000"/>
                </a:solidFill>
                <a:uFill>
                  <a:solidFill>
                    <a:srgbClr val="FFFFFF"/>
                  </a:solidFill>
                </a:uFill>
                <a:latin typeface="Arial"/>
                <a:ea typeface="DejaVu Sans"/>
              </a:rPr>
              <a:t>Ex:</a:t>
            </a:r>
            <a:r>
              <a:rPr lang="en-IN" sz="3200" b="0" strike="noStrike" spc="-1">
                <a:solidFill>
                  <a:srgbClr val="000000"/>
                </a:solidFill>
                <a:uFill>
                  <a:solidFill>
                    <a:srgbClr val="FFFFFF"/>
                  </a:solidFill>
                </a:uFill>
                <a:latin typeface="Arial"/>
                <a:ea typeface="DejaVu Sans"/>
              </a:rPr>
              <a:t> Create a sample web page, on double click of a button write a javascript to display “Welcome to PES” on the web page.</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ea typeface="DejaVu Sans"/>
              </a:rPr>
              <a:t>Then write a script to perform double click action and check the display of the message.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To Do</a:t>
            </a:r>
            <a:endParaRPr lang="en-IN" sz="1800" b="0" strike="noStrike" spc="-1">
              <a:solidFill>
                <a:srgbClr val="000000"/>
              </a:solidFill>
              <a:uFill>
                <a:solidFill>
                  <a:srgbClr val="FFFFFF"/>
                </a:solidFill>
              </a:uFill>
              <a:latin typeface="Arial"/>
            </a:endParaRPr>
          </a:p>
        </p:txBody>
      </p:sp>
      <p:sp>
        <p:nvSpPr>
          <p:cNvPr id="815"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rPr>
              <a:t>WAS to check whether the listbox is single-select or multi-select listbox.</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WAS to print all the selected options from a listbox.</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Context click</a:t>
            </a:r>
            <a:endParaRPr lang="en-IN" sz="1800" b="0" strike="noStrike" spc="-1">
              <a:solidFill>
                <a:srgbClr val="000000"/>
              </a:solidFill>
              <a:uFill>
                <a:solidFill>
                  <a:srgbClr val="FFFFFF"/>
                </a:solidFill>
              </a:uFill>
              <a:latin typeface="Arial"/>
            </a:endParaRPr>
          </a:p>
        </p:txBody>
      </p:sp>
      <p:sp>
        <p:nvSpPr>
          <p:cNvPr id="817"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rPr>
              <a:t>Right-clicking on an element is called context click.</a:t>
            </a:r>
            <a:endParaRPr lang="en-IN"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rPr>
              <a:t>What are context menus?</a:t>
            </a:r>
            <a:endParaRPr lang="en-IN"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rPr>
              <a:t>We can handle right click action by using contextClick() method of Actions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CustomShape 1"/>
          <p:cNvSpPr/>
          <p:nvPr/>
        </p:nvSpPr>
        <p:spPr>
          <a:xfrm>
            <a:off x="503640" y="301320"/>
            <a:ext cx="9063360" cy="1254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The 4 components</a:t>
            </a:r>
            <a:endParaRPr lang="en-IN" sz="1800" b="0" strike="noStrike" spc="-1">
              <a:solidFill>
                <a:srgbClr val="000000"/>
              </a:solidFill>
              <a:uFill>
                <a:solidFill>
                  <a:srgbClr val="FFFFFF"/>
                </a:solidFill>
              </a:uFill>
              <a:latin typeface="Arial"/>
            </a:endParaRPr>
          </a:p>
        </p:txBody>
      </p:sp>
      <p:sp>
        <p:nvSpPr>
          <p:cNvPr id="700" name="CustomShape 2"/>
          <p:cNvSpPr/>
          <p:nvPr/>
        </p:nvSpPr>
        <p:spPr>
          <a:xfrm>
            <a:off x="503640" y="1769040"/>
            <a:ext cx="9063360" cy="4377240"/>
          </a:xfrm>
          <a:prstGeom prst="rect">
            <a:avLst/>
          </a:prstGeom>
          <a:noFill/>
          <a:ln>
            <a:noFill/>
          </a:ln>
        </p:spPr>
        <p:style>
          <a:lnRef idx="0">
            <a:scrgbClr r="0" g="0" b="0"/>
          </a:lnRef>
          <a:fillRef idx="0">
            <a:scrgbClr r="0" g="0" b="0"/>
          </a:fillRef>
          <a:effectRef idx="0">
            <a:scrgbClr r="0" g="0" b="0"/>
          </a:effectRef>
          <a:fontRef idx="minor"/>
        </p:style>
      </p:sp>
      <p:pic>
        <p:nvPicPr>
          <p:cNvPr id="701" name="Picture 700"/>
          <p:cNvPicPr/>
          <p:nvPr/>
        </p:nvPicPr>
        <p:blipFill>
          <a:blip r:embed="rId2"/>
          <a:stretch/>
        </p:blipFill>
        <p:spPr>
          <a:xfrm>
            <a:off x="2087640" y="1689840"/>
            <a:ext cx="5908680" cy="4291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Synchronization</a:t>
            </a:r>
            <a:endParaRPr lang="en-IN" sz="1800" b="0" strike="noStrike" spc="-1">
              <a:solidFill>
                <a:srgbClr val="000000"/>
              </a:solidFill>
              <a:uFill>
                <a:solidFill>
                  <a:srgbClr val="FFFFFF"/>
                </a:solidFill>
              </a:uFill>
              <a:latin typeface="Arial"/>
            </a:endParaRPr>
          </a:p>
        </p:txBody>
      </p:sp>
      <p:sp>
        <p:nvSpPr>
          <p:cNvPr id="819"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rPr>
              <a:t>The process of matching the speed of selenium with the speedof application is called as Synchronization.</a:t>
            </a:r>
            <a:endParaRPr lang="en-IN"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rPr>
              <a:t>We can handle synchronization in two ways -</a:t>
            </a:r>
            <a:endParaRPr lang="en-IN"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rPr>
              <a:t>1) implicit wait</a:t>
            </a:r>
            <a:endParaRPr lang="en-IN" sz="1800" b="0" strike="noStrike" spc="-1">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IN" sz="3200" b="0" strike="noStrike" spc="-1">
                <a:solidFill>
                  <a:srgbClr val="000000"/>
                </a:solidFill>
                <a:uFill>
                  <a:solidFill>
                    <a:srgbClr val="FFFFFF"/>
                  </a:solidFill>
                </a:uFill>
                <a:latin typeface="Arial"/>
              </a:rPr>
              <a:t>2) Thread.sleep()</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Implicit Wait</a:t>
            </a:r>
            <a:endParaRPr lang="en-IN" sz="1800" b="0" strike="noStrike" spc="-1">
              <a:solidFill>
                <a:srgbClr val="000000"/>
              </a:solidFill>
              <a:uFill>
                <a:solidFill>
                  <a:srgbClr val="FFFFFF"/>
                </a:solidFill>
              </a:uFill>
              <a:latin typeface="Arial"/>
            </a:endParaRPr>
          </a:p>
        </p:txBody>
      </p:sp>
      <p:sp>
        <p:nvSpPr>
          <p:cNvPr id="821"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rPr>
              <a:t>It will handle the synchronization of </a:t>
            </a:r>
            <a:r>
              <a:rPr lang="en-IN" sz="3200" b="1" strike="noStrike" spc="-1">
                <a:solidFill>
                  <a:srgbClr val="000000"/>
                </a:solidFill>
                <a:uFill>
                  <a:solidFill>
                    <a:srgbClr val="FFFFFF"/>
                  </a:solidFill>
                </a:uFill>
                <a:latin typeface="Arial"/>
              </a:rPr>
              <a:t>findElement</a:t>
            </a:r>
            <a:r>
              <a:rPr lang="en-IN" sz="3200" b="0" strike="noStrike" spc="-1">
                <a:solidFill>
                  <a:srgbClr val="000000"/>
                </a:solidFill>
                <a:uFill>
                  <a:solidFill>
                    <a:srgbClr val="FFFFFF"/>
                  </a:solidFill>
                </a:uFill>
                <a:latin typeface="Arial"/>
              </a:rPr>
              <a:t>() and </a:t>
            </a:r>
            <a:r>
              <a:rPr lang="en-IN" sz="3200" b="1" strike="noStrike" spc="-1">
                <a:solidFill>
                  <a:srgbClr val="000000"/>
                </a:solidFill>
                <a:uFill>
                  <a:solidFill>
                    <a:srgbClr val="FFFFFF"/>
                  </a:solidFill>
                </a:uFill>
                <a:latin typeface="Arial"/>
              </a:rPr>
              <a:t>findElements</a:t>
            </a:r>
            <a:r>
              <a:rPr lang="en-IN" sz="3200" b="0" strike="noStrike" spc="-1">
                <a:solidFill>
                  <a:srgbClr val="000000"/>
                </a:solidFill>
                <a:uFill>
                  <a:solidFill>
                    <a:srgbClr val="FFFFFF"/>
                  </a:solidFill>
                </a:uFill>
                <a:latin typeface="Arial"/>
              </a:rPr>
              <a: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implicitlyWait() takes 2 arguments of type long and TimeUnit.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In the 1</a:t>
            </a:r>
            <a:r>
              <a:rPr lang="en-IN" sz="3200" b="0" strike="noStrike" spc="-1" baseline="27000">
                <a:solidFill>
                  <a:srgbClr val="000000"/>
                </a:solidFill>
                <a:uFill>
                  <a:solidFill>
                    <a:srgbClr val="FFFFFF"/>
                  </a:solidFill>
                </a:uFill>
                <a:latin typeface="Arial"/>
              </a:rPr>
              <a:t>st</a:t>
            </a:r>
            <a:r>
              <a:rPr lang="en-IN" sz="3200" b="0" strike="noStrike" spc="-1">
                <a:solidFill>
                  <a:srgbClr val="000000"/>
                </a:solidFill>
                <a:uFill>
                  <a:solidFill>
                    <a:srgbClr val="FFFFFF"/>
                  </a:solidFill>
                </a:uFill>
                <a:latin typeface="Arial"/>
              </a:rPr>
              <a:t> argument we have to specify waiting time and the 2</a:t>
            </a:r>
            <a:r>
              <a:rPr lang="en-IN" sz="3200" b="0" strike="noStrike" spc="-1" baseline="27000">
                <a:solidFill>
                  <a:srgbClr val="000000"/>
                </a:solidFill>
                <a:uFill>
                  <a:solidFill>
                    <a:srgbClr val="FFFFFF"/>
                  </a:solidFill>
                </a:uFill>
                <a:latin typeface="Arial"/>
              </a:rPr>
              <a:t>nd</a:t>
            </a:r>
            <a:r>
              <a:rPr lang="en-IN" sz="3200" b="0" strike="noStrike" spc="-1">
                <a:solidFill>
                  <a:srgbClr val="000000"/>
                </a:solidFill>
                <a:uFill>
                  <a:solidFill>
                    <a:srgbClr val="FFFFFF"/>
                  </a:solidFill>
                </a:uFill>
                <a:latin typeface="Arial"/>
              </a:rPr>
              <a:t> argument we have to specify time unit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The different time units are</a:t>
            </a:r>
            <a:endParaRPr lang="en-IN" sz="1800" b="0" strike="noStrike" spc="-1">
              <a:solidFill>
                <a:srgbClr val="000000"/>
              </a:solidFill>
              <a:uFill>
                <a:solidFill>
                  <a:srgbClr val="FFFFFF"/>
                </a:solidFill>
              </a:uFill>
              <a:latin typeface="Arial"/>
            </a:endParaRPr>
          </a:p>
          <a:p>
            <a:r>
              <a:rPr lang="en-IN" sz="1800" b="0" strike="noStrike" spc="-1">
                <a:solidFill>
                  <a:srgbClr val="000000"/>
                </a:solidFill>
                <a:uFill>
                  <a:solidFill>
                    <a:srgbClr val="FFFFFF"/>
                  </a:solidFill>
                </a:uFill>
                <a:latin typeface="Arial"/>
              </a:rPr>
              <a:t>DAYS</a:t>
            </a:r>
          </a:p>
          <a:p>
            <a:r>
              <a:rPr lang="en-IN" sz="1800" b="0" strike="noStrike" spc="-1">
                <a:solidFill>
                  <a:srgbClr val="000000"/>
                </a:solidFill>
                <a:uFill>
                  <a:solidFill>
                    <a:srgbClr val="FFFFFF"/>
                  </a:solidFill>
                </a:uFill>
                <a:latin typeface="Arial"/>
              </a:rPr>
              <a:t>HOURS</a:t>
            </a:r>
          </a:p>
          <a:p>
            <a:r>
              <a:rPr lang="en-IN" sz="1800" b="0" strike="noStrike" spc="-1">
                <a:solidFill>
                  <a:srgbClr val="000000"/>
                </a:solidFill>
                <a:uFill>
                  <a:solidFill>
                    <a:srgbClr val="FFFFFF"/>
                  </a:solidFill>
                </a:uFill>
                <a:latin typeface="Arial"/>
              </a:rPr>
              <a:t>MINUTES</a:t>
            </a:r>
          </a:p>
          <a:p>
            <a:r>
              <a:rPr lang="en-IN" sz="1800" b="0" strike="noStrike" spc="-1">
                <a:solidFill>
                  <a:srgbClr val="000000"/>
                </a:solidFill>
                <a:uFill>
                  <a:solidFill>
                    <a:srgbClr val="FFFFFF"/>
                  </a:solidFill>
                </a:uFill>
                <a:latin typeface="Arial"/>
              </a:rPr>
              <a:t>SECONDS</a:t>
            </a:r>
          </a:p>
          <a:p>
            <a:r>
              <a:rPr lang="en-IN" sz="1800" b="0" strike="noStrike" spc="-1">
                <a:solidFill>
                  <a:srgbClr val="000000"/>
                </a:solidFill>
                <a:uFill>
                  <a:solidFill>
                    <a:srgbClr val="FFFFFF"/>
                  </a:solidFill>
                </a:uFill>
                <a:latin typeface="Arial"/>
              </a:rPr>
              <a:t>MILISECONDS</a:t>
            </a:r>
          </a:p>
          <a:p>
            <a:r>
              <a:rPr lang="en-IN" sz="1800" b="0" strike="noStrike" spc="-1">
                <a:solidFill>
                  <a:srgbClr val="000000"/>
                </a:solidFill>
                <a:uFill>
                  <a:solidFill>
                    <a:srgbClr val="FFFFFF"/>
                  </a:solidFill>
                </a:uFill>
                <a:latin typeface="Arial"/>
              </a:rPr>
              <a:t>MICROSECONDS</a:t>
            </a:r>
          </a:p>
          <a:p>
            <a:r>
              <a:rPr lang="en-IN" sz="1800" b="0" strike="noStrike" spc="-1">
                <a:solidFill>
                  <a:srgbClr val="000000"/>
                </a:solidFill>
                <a:uFill>
                  <a:solidFill>
                    <a:srgbClr val="FFFFFF"/>
                  </a:solidFill>
                </a:uFill>
                <a:latin typeface="Arial"/>
              </a:rPr>
              <a:t>NANOSECONDS</a:t>
            </a:r>
          </a:p>
          <a:p>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Workflow of Implicit Wait</a:t>
            </a:r>
            <a:endParaRPr lang="en-IN" sz="1800" b="0" strike="noStrike" spc="-1">
              <a:solidFill>
                <a:srgbClr val="000000"/>
              </a:solidFill>
              <a:uFill>
                <a:solidFill>
                  <a:srgbClr val="FFFFFF"/>
                </a:solidFill>
              </a:uFill>
              <a:latin typeface="Arial"/>
            </a:endParaRPr>
          </a:p>
        </p:txBody>
      </p:sp>
      <p:sp>
        <p:nvSpPr>
          <p:cNvPr id="823"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rPr>
              <a:t>When the control comes to findElement() or findElements(), it will check whether the element is present or not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If the element is present, it will return address of the specified element.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If the element is not present, it will check whether implicitlyWait() is specified or not.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If implicitlyWait() is not specified then it will throw NoSuchElementException or Empty list.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If implicitlyWait() is specified then it will check whether the specified time is over or not.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CustomShape 1"/>
          <p:cNvSpPr/>
          <p:nvPr/>
        </p:nvSpPr>
        <p:spPr>
          <a:xfrm>
            <a:off x="504000" y="301320"/>
            <a:ext cx="90712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rPr>
              <a:t>Workflow of Implicit wait</a:t>
            </a:r>
            <a:endParaRPr lang="en-IN" sz="1800" b="0" strike="noStrike" spc="-1">
              <a:solidFill>
                <a:srgbClr val="000000"/>
              </a:solidFill>
              <a:uFill>
                <a:solidFill>
                  <a:srgbClr val="FFFFFF"/>
                </a:solidFill>
              </a:uFill>
              <a:latin typeface="Arial"/>
            </a:endParaRPr>
          </a:p>
        </p:txBody>
      </p:sp>
      <p:sp>
        <p:nvSpPr>
          <p:cNvPr id="825" name="CustomShape 2"/>
          <p:cNvSpPr/>
          <p:nvPr/>
        </p:nvSpPr>
        <p:spPr>
          <a:xfrm>
            <a:off x="504000" y="1768680"/>
            <a:ext cx="907128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3200" b="0" strike="noStrike" spc="-1">
                <a:solidFill>
                  <a:srgbClr val="000000"/>
                </a:solidFill>
                <a:uFill>
                  <a:solidFill>
                    <a:srgbClr val="FFFFFF"/>
                  </a:solidFill>
                </a:uFill>
                <a:latin typeface="Arial"/>
              </a:rPr>
              <a:t>If the specified time is over then it will throw NoSuchElementException or Empty list.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If the specified time is not over then for every 500ms it will check whether the element is present or not.</a:t>
            </a:r>
            <a:endParaRPr lang="en-IN" sz="1800" b="0" strike="noStrike" spc="-1">
              <a:solidFill>
                <a:srgbClr val="000000"/>
              </a:solidFill>
              <a:uFill>
                <a:solidFill>
                  <a:srgbClr val="FFFFFF"/>
                </a:solidFill>
              </a:uFill>
              <a:latin typeface="Arial"/>
            </a:endParaRPr>
          </a:p>
          <a:p>
            <a:r>
              <a:rPr lang="en-IN" sz="3200" b="0" strike="noStrike" spc="-1">
                <a:solidFill>
                  <a:srgbClr val="000000"/>
                </a:solidFill>
                <a:uFill>
                  <a:solidFill>
                    <a:srgbClr val="FFFFFF"/>
                  </a:solidFill>
                </a:uFill>
                <a:latin typeface="Arial"/>
              </a:rPr>
              <a:t>Ex: ImplicitWaitDemo.java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The 4 components</a:t>
            </a:r>
            <a:endParaRPr lang="en-IN" sz="1800" b="0" strike="noStrike" spc="-1">
              <a:solidFill>
                <a:srgbClr val="000000"/>
              </a:solidFill>
              <a:uFill>
                <a:solidFill>
                  <a:srgbClr val="FFFFFF"/>
                </a:solidFill>
              </a:uFill>
              <a:latin typeface="Arial"/>
            </a:endParaRPr>
          </a:p>
        </p:txBody>
      </p:sp>
      <p:sp>
        <p:nvSpPr>
          <p:cNvPr id="703"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3200" b="1" strike="noStrike" spc="-1">
                <a:solidFill>
                  <a:srgbClr val="000000"/>
                </a:solidFill>
                <a:uFill>
                  <a:solidFill>
                    <a:srgbClr val="FFFFFF"/>
                  </a:solidFill>
                </a:uFill>
                <a:latin typeface="Arial"/>
                <a:ea typeface="DejaVu Sans"/>
              </a:rPr>
              <a:t>Selenium IDE </a:t>
            </a:r>
            <a:r>
              <a:rPr lang="en-IN" sz="3200" b="0" strike="noStrike" spc="-1">
                <a:solidFill>
                  <a:srgbClr val="000000"/>
                </a:solidFill>
                <a:uFill>
                  <a:solidFill>
                    <a:srgbClr val="FFFFFF"/>
                  </a:solidFill>
                </a:uFill>
                <a:latin typeface="Arial"/>
                <a:ea typeface="DejaVu Sans"/>
              </a:rPr>
              <a:t>- Open source record and playback test automation for the web</a:t>
            </a:r>
            <a:endParaRPr lang="en-IN" sz="1800" b="0" strike="noStrike" spc="-1">
              <a:solidFill>
                <a:srgbClr val="000000"/>
              </a:solidFill>
              <a:uFill>
                <a:solidFill>
                  <a:srgbClr val="FFFFFF"/>
                </a:solidFill>
              </a:uFill>
              <a:latin typeface="Arial"/>
            </a:endParaRPr>
          </a:p>
          <a:p>
            <a:pPr algn="ctr">
              <a:lnSpc>
                <a:spcPct val="100000"/>
              </a:lnSpc>
            </a:pPr>
            <a:r>
              <a:rPr lang="en-IN" sz="32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algn="ctr">
              <a:lnSpc>
                <a:spcPct val="100000"/>
              </a:lnSpc>
            </a:pPr>
            <a:r>
              <a:rPr lang="en-IN" sz="3200" b="1" strike="noStrike" spc="-1">
                <a:solidFill>
                  <a:srgbClr val="000000"/>
                </a:solidFill>
                <a:uFill>
                  <a:solidFill>
                    <a:srgbClr val="FFFFFF"/>
                  </a:solidFill>
                </a:uFill>
                <a:latin typeface="Arial"/>
                <a:ea typeface="DejaVu Sans"/>
              </a:rPr>
              <a:t>Selenium Remote Control (RC)</a:t>
            </a:r>
            <a:r>
              <a:rPr lang="en-IN" sz="3200" b="0" strike="noStrike" spc="-1">
                <a:solidFill>
                  <a:srgbClr val="000000"/>
                </a:solidFill>
                <a:uFill>
                  <a:solidFill>
                    <a:srgbClr val="FFFFFF"/>
                  </a:solidFill>
                </a:uFill>
                <a:latin typeface="Arial"/>
                <a:ea typeface="DejaVu Sans"/>
              </a:rPr>
              <a:t> is a test tool that allows you to write automated web application UI tests in any programming language against any HTTP website using any mainstream JavaScript-enabled browser.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504000" y="301320"/>
            <a:ext cx="9069480" cy="125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The 4 components</a:t>
            </a:r>
            <a:endParaRPr lang="en-IN" sz="1800" b="0" strike="noStrike" spc="-1">
              <a:solidFill>
                <a:srgbClr val="000000"/>
              </a:solidFill>
              <a:uFill>
                <a:solidFill>
                  <a:srgbClr val="FFFFFF"/>
                </a:solidFill>
              </a:uFill>
              <a:latin typeface="Arial"/>
            </a:endParaRPr>
          </a:p>
        </p:txBody>
      </p:sp>
      <p:sp>
        <p:nvSpPr>
          <p:cNvPr id="705" name="CustomShape 2"/>
          <p:cNvSpPr/>
          <p:nvPr/>
        </p:nvSpPr>
        <p:spPr>
          <a:xfrm>
            <a:off x="504000" y="1768680"/>
            <a:ext cx="9069480" cy="4381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32000" indent="-321480">
              <a:lnSpc>
                <a:spcPct val="100000"/>
              </a:lnSpc>
              <a:buClr>
                <a:srgbClr val="000000"/>
              </a:buClr>
              <a:buSzPct val="45000"/>
              <a:buFont typeface="Wingdings" charset="2"/>
              <a:buChar char=""/>
            </a:pPr>
            <a:r>
              <a:rPr lang="en-IN" sz="3200" b="1" strike="noStrike" spc="-1">
                <a:solidFill>
                  <a:srgbClr val="000000"/>
                </a:solidFill>
                <a:uFill>
                  <a:solidFill>
                    <a:srgbClr val="FFFFFF"/>
                  </a:solidFill>
                </a:uFill>
                <a:latin typeface="Arial"/>
                <a:ea typeface="DejaVu Sans"/>
              </a:rPr>
              <a:t>Selenium WebDriver</a:t>
            </a:r>
            <a:r>
              <a:rPr lang="en-IN" sz="3200" b="0" strike="noStrike" spc="-1">
                <a:solidFill>
                  <a:srgbClr val="000000"/>
                </a:solidFill>
                <a:uFill>
                  <a:solidFill>
                    <a:srgbClr val="FFFFFF"/>
                  </a:solidFill>
                </a:uFill>
                <a:latin typeface="Arial"/>
                <a:ea typeface="DejaVu Sans"/>
              </a:rPr>
              <a:t> is a compact Object Oriented API and is the name of the key interface against which tests should be written in Java.</a:t>
            </a:r>
            <a:endParaRPr lang="en-IN" sz="1800" b="0" strike="noStrike" spc="-1">
              <a:solidFill>
                <a:srgbClr val="000000"/>
              </a:solidFill>
              <a:uFill>
                <a:solidFill>
                  <a:srgbClr val="FFFFFF"/>
                </a:solidFill>
              </a:uFill>
              <a:latin typeface="Arial"/>
            </a:endParaRPr>
          </a:p>
          <a:p>
            <a:pPr marL="432000" indent="-321480">
              <a:lnSpc>
                <a:spcPct val="100000"/>
              </a:lnSpc>
              <a:buClr>
                <a:srgbClr val="000000"/>
              </a:buClr>
              <a:buSzPct val="45000"/>
              <a:buFont typeface="Wingdings" charset="2"/>
              <a:buChar char=""/>
            </a:pPr>
            <a:r>
              <a:rPr lang="en-IN" sz="3200" b="1" strike="noStrike" spc="-1">
                <a:solidFill>
                  <a:srgbClr val="000000"/>
                </a:solidFill>
                <a:uFill>
                  <a:solidFill>
                    <a:srgbClr val="FFFFFF"/>
                  </a:solidFill>
                </a:uFill>
                <a:latin typeface="Arial"/>
                <a:ea typeface="DejaVu Sans"/>
              </a:rPr>
              <a:t>Selenium Grid</a:t>
            </a:r>
            <a:r>
              <a:rPr lang="en-IN" sz="3200" b="0" strike="noStrike" spc="-1">
                <a:solidFill>
                  <a:srgbClr val="000000"/>
                </a:solidFill>
                <a:uFill>
                  <a:solidFill>
                    <a:srgbClr val="FFFFFF"/>
                  </a:solidFill>
                </a:uFill>
                <a:latin typeface="Arial"/>
                <a:ea typeface="DejaVu Sans"/>
              </a:rPr>
              <a:t> is a part of the Selenium Suite that specializes in running multiple tests across different browsers, operating systems, and machines in parallel.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504000" y="301320"/>
            <a:ext cx="9070200" cy="1260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400" b="0" strike="noStrike" spc="-1">
                <a:solidFill>
                  <a:srgbClr val="000000"/>
                </a:solidFill>
                <a:uFill>
                  <a:solidFill>
                    <a:srgbClr val="FFFFFF"/>
                  </a:solidFill>
                </a:uFill>
                <a:latin typeface="Arial"/>
                <a:ea typeface="DejaVu Sans"/>
              </a:rPr>
              <a:t>Automation Testing Tools</a:t>
            </a:r>
            <a:endParaRPr lang="en-IN" sz="1800" b="0" strike="noStrike" spc="-1">
              <a:solidFill>
                <a:srgbClr val="000000"/>
              </a:solidFill>
              <a:uFill>
                <a:solidFill>
                  <a:srgbClr val="FFFFFF"/>
                </a:solidFill>
              </a:uFill>
              <a:latin typeface="Arial"/>
            </a:endParaRPr>
          </a:p>
        </p:txBody>
      </p:sp>
      <p:sp>
        <p:nvSpPr>
          <p:cNvPr id="707" name="CustomShape 2"/>
          <p:cNvSpPr/>
          <p:nvPr/>
        </p:nvSpPr>
        <p:spPr>
          <a:xfrm>
            <a:off x="504000" y="1768680"/>
            <a:ext cx="9070200" cy="4382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3200" b="0" strike="noStrike" spc="-1">
                <a:solidFill>
                  <a:srgbClr val="000000"/>
                </a:solidFill>
                <a:uFill>
                  <a:solidFill>
                    <a:srgbClr val="FFFFFF"/>
                  </a:solidFill>
                </a:uFill>
                <a:latin typeface="Arial"/>
                <a:ea typeface="DejaVu Sans"/>
              </a:rPr>
              <a:t>  </a:t>
            </a:r>
            <a:r>
              <a:rPr lang="en-IN" sz="2000"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p:txBody>
      </p:sp>
      <p:graphicFrame>
        <p:nvGraphicFramePr>
          <p:cNvPr id="708" name="Table 3"/>
          <p:cNvGraphicFramePr/>
          <p:nvPr/>
        </p:nvGraphicFramePr>
        <p:xfrm>
          <a:off x="1872000" y="1563120"/>
          <a:ext cx="6407640" cy="5012280"/>
        </p:xfrm>
        <a:graphic>
          <a:graphicData uri="http://schemas.openxmlformats.org/drawingml/2006/table">
            <a:tbl>
              <a:tblPr/>
              <a:tblGrid>
                <a:gridCol w="3202920">
                  <a:extLst>
                    <a:ext uri="{9D8B030D-6E8A-4147-A177-3AD203B41FA5}">
                      <a16:colId xmlns:a16="http://schemas.microsoft.com/office/drawing/2014/main" val="20000"/>
                    </a:ext>
                  </a:extLst>
                </a:gridCol>
                <a:gridCol w="3204720">
                  <a:extLst>
                    <a:ext uri="{9D8B030D-6E8A-4147-A177-3AD203B41FA5}">
                      <a16:colId xmlns:a16="http://schemas.microsoft.com/office/drawing/2014/main" val="20001"/>
                    </a:ext>
                  </a:extLst>
                </a:gridCol>
              </a:tblGrid>
              <a:tr h="624600">
                <a:tc>
                  <a:txBody>
                    <a:bodyPr/>
                    <a:lstStyle/>
                    <a:p>
                      <a:r>
                        <a:rPr lang="en-IN" sz="1800" b="0" strike="noStrike" spc="-1">
                          <a:solidFill>
                            <a:srgbClr val="000000"/>
                          </a:solidFill>
                          <a:uFill>
                            <a:solidFill>
                              <a:srgbClr val="FFFFFF"/>
                            </a:solidFill>
                          </a:uFill>
                          <a:latin typeface="Arial"/>
                        </a:rPr>
                        <a:t>Gauge – open-source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800" b="0" strike="noStrike" spc="-1">
                          <a:solidFill>
                            <a:srgbClr val="000000"/>
                          </a:solidFill>
                          <a:uFill>
                            <a:solidFill>
                              <a:srgbClr val="FFFFFF"/>
                            </a:solidFill>
                          </a:uFill>
                          <a:latin typeface="Arial"/>
                        </a:rPr>
                        <a:t>Appium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624600">
                <a:tc>
                  <a:txBody>
                    <a:bodyPr/>
                    <a:lstStyle/>
                    <a:p>
                      <a:r>
                        <a:rPr lang="en-IN" sz="1800" b="0" strike="noStrike" spc="-1">
                          <a:solidFill>
                            <a:srgbClr val="000000"/>
                          </a:solidFill>
                          <a:uFill>
                            <a:solidFill>
                              <a:srgbClr val="FFFFFF"/>
                            </a:solidFill>
                          </a:uFill>
                          <a:latin typeface="Arial"/>
                        </a:rPr>
                        <a:t>Cypress – open-source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solidFill>
                            <a:srgbClr val="000000"/>
                          </a:solidFill>
                          <a:uFill>
                            <a:solidFill>
                              <a:srgbClr val="FFFFFF"/>
                            </a:solidFill>
                          </a:uFill>
                          <a:latin typeface="Arial"/>
                        </a:rPr>
                        <a:t>Robotium</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624600">
                <a:tc>
                  <a:txBody>
                    <a:bodyPr/>
                    <a:lstStyle/>
                    <a:p>
                      <a:r>
                        <a:rPr lang="en-IN" sz="1800" b="0" strike="noStrike" spc="-1">
                          <a:solidFill>
                            <a:srgbClr val="000000"/>
                          </a:solidFill>
                          <a:uFill>
                            <a:solidFill>
                              <a:srgbClr val="FFFFFF"/>
                            </a:solidFill>
                          </a:uFill>
                          <a:latin typeface="Arial"/>
                        </a:rPr>
                        <a:t>TestComplete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solidFill>
                            <a:srgbClr val="000000"/>
                          </a:solidFill>
                          <a:uFill>
                            <a:solidFill>
                              <a:srgbClr val="FFFFFF"/>
                            </a:solidFill>
                          </a:uFill>
                          <a:latin typeface="Arial"/>
                        </a:rPr>
                        <a:t>Micro Focus UFT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624600">
                <a:tc>
                  <a:txBody>
                    <a:bodyPr/>
                    <a:lstStyle/>
                    <a:p>
                      <a:r>
                        <a:rPr lang="en-IN" sz="1800" b="0" strike="noStrike" spc="-1">
                          <a:solidFill>
                            <a:srgbClr val="000000"/>
                          </a:solidFill>
                          <a:uFill>
                            <a:solidFill>
                              <a:srgbClr val="FFFFFF"/>
                            </a:solidFill>
                          </a:uFill>
                          <a:latin typeface="Arial"/>
                        </a:rPr>
                        <a:t>QMetry Automation Studio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solidFill>
                            <a:srgbClr val="000000"/>
                          </a:solidFill>
                          <a:uFill>
                            <a:solidFill>
                              <a:srgbClr val="FFFFFF"/>
                            </a:solidFill>
                          </a:uFill>
                          <a:latin typeface="Arial"/>
                        </a:rPr>
                        <a:t>Micro Focus QC</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624600">
                <a:tc>
                  <a:txBody>
                    <a:bodyPr/>
                    <a:lstStyle/>
                    <a:p>
                      <a:r>
                        <a:rPr lang="en-IN" sz="1800" b="0" strike="noStrike" spc="-1">
                          <a:solidFill>
                            <a:srgbClr val="000000"/>
                          </a:solidFill>
                          <a:uFill>
                            <a:solidFill>
                              <a:srgbClr val="FFFFFF"/>
                            </a:solidFill>
                          </a:uFill>
                          <a:latin typeface="Arial"/>
                        </a:rPr>
                        <a:t>IBM Rational Functional Tester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solidFill>
                            <a:srgbClr val="000000"/>
                          </a:solidFill>
                          <a:uFill>
                            <a:solidFill>
                              <a:srgbClr val="FFFFFF"/>
                            </a:solidFill>
                          </a:uFill>
                          <a:latin typeface="Arial"/>
                        </a:rPr>
                        <a:t>Test Studio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624600">
                <a:tc>
                  <a:txBody>
                    <a:bodyPr/>
                    <a:lstStyle/>
                    <a:p>
                      <a:r>
                        <a:rPr lang="en-IN" sz="1800" b="0" strike="noStrike" spc="-1">
                          <a:solidFill>
                            <a:srgbClr val="000000"/>
                          </a:solidFill>
                          <a:uFill>
                            <a:solidFill>
                              <a:srgbClr val="FFFFFF"/>
                            </a:solidFill>
                          </a:uFill>
                          <a:latin typeface="Arial"/>
                        </a:rPr>
                        <a:t>LambdaTest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solidFill>
                            <a:srgbClr val="000000"/>
                          </a:solidFill>
                          <a:uFill>
                            <a:solidFill>
                              <a:srgbClr val="FFFFFF"/>
                            </a:solidFill>
                          </a:uFill>
                          <a:latin typeface="Arial"/>
                        </a:rPr>
                        <a:t>Cucumber</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624600">
                <a:tc>
                  <a:txBody>
                    <a:bodyPr/>
                    <a:lstStyle/>
                    <a:p>
                      <a:r>
                        <a:rPr lang="en-IN" sz="1800" b="0" strike="noStrike" spc="-1">
                          <a:solidFill>
                            <a:srgbClr val="000000"/>
                          </a:solidFill>
                          <a:uFill>
                            <a:solidFill>
                              <a:srgbClr val="FFFFFF"/>
                            </a:solidFill>
                          </a:uFill>
                          <a:latin typeface="Arial"/>
                        </a:rPr>
                        <a:t>Qualibrate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800" b="0" strike="noStrike" spc="-1">
                          <a:solidFill>
                            <a:srgbClr val="000000"/>
                          </a:solidFill>
                          <a:uFill>
                            <a:solidFill>
                              <a:srgbClr val="FFFFFF"/>
                            </a:solidFill>
                          </a:uFill>
                          <a:latin typeface="Arial"/>
                        </a:rPr>
                        <a:t>EggPlant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624600">
                <a:tc>
                  <a:txBody>
                    <a:bodyPr/>
                    <a:lstStyle/>
                    <a:p>
                      <a:r>
                        <a:rPr lang="en-IN" sz="1800" b="0" strike="noStrike" spc="-1">
                          <a:solidFill>
                            <a:srgbClr val="000000"/>
                          </a:solidFill>
                          <a:uFill>
                            <a:solidFill>
                              <a:srgbClr val="FFFFFF"/>
                            </a:solidFill>
                          </a:uFill>
                          <a:latin typeface="Arial"/>
                        </a:rPr>
                        <a:t>Testsigma</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800" b="0" strike="noStrike" spc="-1">
                          <a:solidFill>
                            <a:srgbClr val="000000"/>
                          </a:solidFill>
                          <a:uFill>
                            <a:solidFill>
                              <a:srgbClr val="FFFFFF"/>
                            </a:solidFill>
                          </a:uFill>
                          <a:latin typeface="Arial"/>
                        </a:rPr>
                        <a:t>SilkTest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2653</Words>
  <Application>Microsoft Office PowerPoint</Application>
  <PresentationFormat>Custom</PresentationFormat>
  <Paragraphs>367</Paragraphs>
  <Slides>63</Slides>
  <Notes>0</Notes>
  <HiddenSlides>0</HiddenSlides>
  <MMClips>0</MMClips>
  <ScaleCrop>false</ScaleCrop>
  <HeadingPairs>
    <vt:vector size="6" baseType="variant">
      <vt:variant>
        <vt:lpstr>Fonts Used</vt:lpstr>
      </vt:variant>
      <vt:variant>
        <vt:i4>6</vt:i4>
      </vt:variant>
      <vt:variant>
        <vt:lpstr>Theme</vt:lpstr>
      </vt:variant>
      <vt:variant>
        <vt:i4>19</vt:i4>
      </vt:variant>
      <vt:variant>
        <vt:lpstr>Slide Titles</vt:lpstr>
      </vt:variant>
      <vt:variant>
        <vt:i4>63</vt:i4>
      </vt:variant>
    </vt:vector>
  </HeadingPairs>
  <TitlesOfParts>
    <vt:vector size="88" baseType="lpstr">
      <vt:lpstr>Arial</vt:lpstr>
      <vt:lpstr>Calibri</vt:lpstr>
      <vt:lpstr>DejaVu Sans</vt:lpstr>
      <vt:lpstr>Noto Sans CJK SC Regular</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Vijaykumar R Pai</cp:lastModifiedBy>
  <cp:revision>176</cp:revision>
  <dcterms:created xsi:type="dcterms:W3CDTF">2019-03-02T12:11:45Z</dcterms:created>
  <dcterms:modified xsi:type="dcterms:W3CDTF">2019-04-15T10:04:28Z</dcterms:modified>
  <dc:language>en-IN</dc:language>
</cp:coreProperties>
</file>