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4"/>
  </p:notesMasterIdLst>
  <p:sldIdLst>
    <p:sldId id="256" r:id="rId2"/>
    <p:sldId id="257" r:id="rId3"/>
    <p:sldId id="264" r:id="rId4"/>
    <p:sldId id="258" r:id="rId5"/>
    <p:sldId id="294" r:id="rId6"/>
    <p:sldId id="295" r:id="rId7"/>
    <p:sldId id="296" r:id="rId8"/>
    <p:sldId id="304" r:id="rId9"/>
    <p:sldId id="305" r:id="rId10"/>
    <p:sldId id="297" r:id="rId11"/>
    <p:sldId id="298" r:id="rId12"/>
    <p:sldId id="303" r:id="rId13"/>
    <p:sldId id="299" r:id="rId14"/>
    <p:sldId id="310" r:id="rId15"/>
    <p:sldId id="301" r:id="rId16"/>
    <p:sldId id="300" r:id="rId17"/>
    <p:sldId id="306" r:id="rId18"/>
    <p:sldId id="307" r:id="rId19"/>
    <p:sldId id="308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41" r:id="rId43"/>
    <p:sldId id="342" r:id="rId44"/>
    <p:sldId id="343" r:id="rId45"/>
    <p:sldId id="345" r:id="rId46"/>
    <p:sldId id="346" r:id="rId47"/>
    <p:sldId id="347" r:id="rId48"/>
    <p:sldId id="348" r:id="rId49"/>
    <p:sldId id="350" r:id="rId50"/>
    <p:sldId id="351" r:id="rId51"/>
    <p:sldId id="352" r:id="rId52"/>
    <p:sldId id="35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3E1EE-75C0-48FB-8B02-42E7803FB97F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D5283-1A2D-435C-9D1A-ABEDA3E9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64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C0E5-733F-45A9-A0BB-C48F04EEC808}" type="datetime1">
              <a:rPr lang="en-IN" smtClean="0"/>
              <a:t>15-02-2019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A124B18-F6DB-426B-94F7-0DCF309A291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26C7-B45A-465D-A87E-C5E50B2C0CA4}" type="datetime1">
              <a:rPr lang="en-IN" smtClean="0"/>
              <a:t>15-02-2019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B0F8-E7A6-4BB4-8998-ED184057E435}" type="datetime1">
              <a:rPr lang="en-IN" smtClean="0"/>
              <a:t>15-02-2019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D045-484E-423F-A6A2-F46D6D92159B}" type="datetime1">
              <a:rPr lang="en-IN" smtClean="0"/>
              <a:t>15-02-2019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BCC6-9792-41A4-BE59-C3882638F112}" type="datetime1">
              <a:rPr lang="en-IN" smtClean="0"/>
              <a:t>15-02-2019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A124B18-F6DB-426B-94F7-0DCF309A291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8E45-0527-44A8-B213-BCA660434175}" type="datetime1">
              <a:rPr lang="en-IN" smtClean="0"/>
              <a:t>15-02-2019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58D2-B1B3-4FAE-BF89-406146EE06C6}" type="datetime1">
              <a:rPr lang="en-IN" smtClean="0"/>
              <a:t>15-02-2019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9678-847F-4EC1-B092-63D3D6D179FD}" type="datetime1">
              <a:rPr lang="en-IN" smtClean="0"/>
              <a:t>15-02-2019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8922-F432-4403-BE6A-8818FF7B3D99}" type="datetime1">
              <a:rPr lang="en-IN" smtClean="0"/>
              <a:t>15-02-2019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B106-9C57-4AED-9518-72B3B505F820}" type="datetime1">
              <a:rPr lang="en-IN" smtClean="0"/>
              <a:t>15-02-2019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9BA9-CD53-48B6-A140-4F15767F325A}" type="datetime1">
              <a:rPr lang="en-IN" smtClean="0"/>
              <a:t>15-02-2019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A124B18-F6DB-426B-94F7-0DCF309A291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962EA4-03BC-4BE1-9AA1-763207B34691}" type="datetime1">
              <a:rPr lang="en-IN" smtClean="0"/>
              <a:t>15-02-2019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A124B18-F6DB-426B-94F7-0DCF309A291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Unit 2 </a:t>
            </a:r>
            <a:br>
              <a:rPr lang="en-IN" dirty="0" smtClean="0"/>
            </a:br>
            <a:r>
              <a:rPr lang="en-IN" dirty="0" smtClean="0"/>
              <a:t>Data Types, Input and Output of Data Mining Algorithms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4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Association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Association between the features is derived.</a:t>
            </a:r>
          </a:p>
          <a:p>
            <a:r>
              <a:rPr lang="en-IN" dirty="0" smtClean="0"/>
              <a:t>The output will be association rules.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81" y="2636912"/>
            <a:ext cx="40767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5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Groups of examples that belong together are sought</a:t>
            </a:r>
          </a:p>
          <a:p>
            <a:r>
              <a:rPr lang="en-IN" dirty="0" smtClean="0"/>
              <a:t>Grouping is based on the similarity of features</a:t>
            </a:r>
          </a:p>
          <a:p>
            <a:r>
              <a:rPr lang="en-IN" dirty="0" smtClean="0"/>
              <a:t>Clustering can be applied to</a:t>
            </a:r>
          </a:p>
          <a:p>
            <a:pPr lvl="1"/>
            <a:r>
              <a:rPr lang="en-IN" dirty="0" smtClean="0"/>
              <a:t>Marketing : finding group of customers with similar behaviour</a:t>
            </a:r>
          </a:p>
          <a:p>
            <a:pPr lvl="1"/>
            <a:r>
              <a:rPr lang="en-IN" dirty="0" smtClean="0"/>
              <a:t>Biology: grouping of plants and animals based on their features</a:t>
            </a:r>
          </a:p>
          <a:p>
            <a:pPr lvl="1"/>
            <a:r>
              <a:rPr lang="en-IN" dirty="0" smtClean="0"/>
              <a:t>Libraries: book ordering</a:t>
            </a:r>
          </a:p>
          <a:p>
            <a:pPr lvl="1"/>
            <a:r>
              <a:rPr lang="en-IN" dirty="0" smtClean="0"/>
              <a:t>Insurance: identifying groups of policy holders, identifying frauds</a:t>
            </a:r>
          </a:p>
          <a:p>
            <a:pPr lvl="1"/>
            <a:r>
              <a:rPr lang="en-IN" dirty="0" smtClean="0"/>
              <a:t>Earthquakes: Identifying group of places which receives earthquakes</a:t>
            </a:r>
          </a:p>
          <a:p>
            <a:pPr lvl="1"/>
            <a:r>
              <a:rPr lang="en-IN" dirty="0" smtClean="0"/>
              <a:t>www: Document classification, clustering web log data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07475"/>
              </p:ext>
            </p:extLst>
          </p:nvPr>
        </p:nvGraphicFramePr>
        <p:xfrm>
          <a:off x="1547664" y="1844824"/>
          <a:ext cx="4521697" cy="2926080"/>
        </p:xfrm>
        <a:graphic>
          <a:graphicData uri="http://schemas.openxmlformats.org/drawingml/2006/table">
            <a:tbl>
              <a:tblPr/>
              <a:tblGrid>
                <a:gridCol w="1537377"/>
                <a:gridCol w="1492160"/>
                <a:gridCol w="1492160"/>
              </a:tblGrid>
              <a:tr h="24379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Subject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A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B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79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1.0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1.0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79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2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1.5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2.0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79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3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3.0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4.0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79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4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5.0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7.0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79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5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3.5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5.0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79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6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4.5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5.0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79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7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3.5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4.5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Regression helps to perform numeric prediction</a:t>
            </a:r>
          </a:p>
          <a:p>
            <a:r>
              <a:rPr lang="en-IN" dirty="0" smtClean="0"/>
              <a:t>Here the outcome to be predicted is not a discrete class but a numeric quantity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44909"/>
              </p:ext>
            </p:extLst>
          </p:nvPr>
        </p:nvGraphicFramePr>
        <p:xfrm>
          <a:off x="1625600" y="2780929"/>
          <a:ext cx="5892798" cy="3024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196"/>
                <a:gridCol w="1436727"/>
                <a:gridCol w="672375"/>
                <a:gridCol w="672375"/>
                <a:gridCol w="672375"/>
                <a:gridCol w="672375"/>
                <a:gridCol w="672375"/>
              </a:tblGrid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District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Year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Feb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Karnataka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Uttar Kannada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2006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0.0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0.0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8.3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0.6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Karnataka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Uttar Kannada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2007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1.9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27.8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Karnataka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Uttar Kannada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2008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0.0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5.3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95.3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11.9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Karnataka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Uttar Kannada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2009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0.0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0.0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27.6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16.4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Karnataka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Uttar Kannada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2010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8.9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1.7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48.9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3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264696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of Decision Trees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3" y="2060848"/>
            <a:ext cx="3672408" cy="368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14413"/>
            <a:ext cx="3800369" cy="367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4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of Data Mining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Knowledge output from classified learners</a:t>
            </a:r>
          </a:p>
          <a:p>
            <a:pPr lvl="1"/>
            <a:r>
              <a:rPr lang="en-IN" dirty="0" smtClean="0"/>
              <a:t>Decision trees</a:t>
            </a:r>
          </a:p>
          <a:p>
            <a:pPr lvl="1"/>
            <a:r>
              <a:rPr lang="en-IN" dirty="0" smtClean="0"/>
              <a:t>Neural Networks</a:t>
            </a:r>
          </a:p>
          <a:p>
            <a:r>
              <a:rPr lang="en-IN" dirty="0" smtClean="0"/>
              <a:t>Decision tree is a tree based knowledge representation methodology used to represent classification rules.</a:t>
            </a:r>
          </a:p>
          <a:p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leaf node represents the class labels </a:t>
            </a:r>
            <a:r>
              <a:rPr lang="en-IN" dirty="0" smtClean="0"/>
              <a:t>while other node represents the attributes associated with the objects being classified.</a:t>
            </a:r>
          </a:p>
          <a:p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branches</a:t>
            </a:r>
            <a:r>
              <a:rPr lang="en-IN" dirty="0" smtClean="0"/>
              <a:t> of the tree represent </a:t>
            </a:r>
            <a:r>
              <a:rPr lang="en-IN" dirty="0" smtClean="0">
                <a:solidFill>
                  <a:srgbClr val="FF0000"/>
                </a:solidFill>
              </a:rPr>
              <a:t>each possible value of the attribute node</a:t>
            </a:r>
            <a:r>
              <a:rPr lang="en-IN" dirty="0" smtClean="0"/>
              <a:t> from which they originate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2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of Association Rules</a:t>
            </a: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2657"/>
            <a:ext cx="40767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2420888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{</a:t>
            </a:r>
            <a:r>
              <a:rPr lang="en-IN" b="1" dirty="0" smtClean="0">
                <a:solidFill>
                  <a:srgbClr val="FF0000"/>
                </a:solidFill>
              </a:rPr>
              <a:t>Cereal, </a:t>
            </a:r>
            <a:r>
              <a:rPr lang="en-IN" b="1" dirty="0">
                <a:solidFill>
                  <a:srgbClr val="FF0000"/>
                </a:solidFill>
              </a:rPr>
              <a:t>Milk} → Bread [</a:t>
            </a:r>
            <a:r>
              <a:rPr lang="en-IN" b="1" dirty="0" smtClean="0">
                <a:solidFill>
                  <a:srgbClr val="FF0000"/>
                </a:solidFill>
              </a:rPr>
              <a:t>sup=22%,  </a:t>
            </a:r>
            <a:r>
              <a:rPr lang="en-IN" b="1" dirty="0" err="1" smtClean="0">
                <a:solidFill>
                  <a:srgbClr val="FF0000"/>
                </a:solidFill>
              </a:rPr>
              <a:t>conf</a:t>
            </a:r>
            <a:r>
              <a:rPr lang="en-IN" b="1" dirty="0" smtClean="0">
                <a:solidFill>
                  <a:srgbClr val="FF0000"/>
                </a:solidFill>
              </a:rPr>
              <a:t>=50</a:t>
            </a:r>
            <a:r>
              <a:rPr lang="en-IN" b="1" dirty="0">
                <a:solidFill>
                  <a:srgbClr val="FF0000"/>
                </a:solidFill>
              </a:rPr>
              <a:t>%]</a:t>
            </a:r>
          </a:p>
          <a:p>
            <a:r>
              <a:rPr lang="en-IN" dirty="0" smtClean="0"/>
              <a:t>Association </a:t>
            </a:r>
            <a:r>
              <a:rPr lang="en-IN" dirty="0"/>
              <a:t>rule</a:t>
            </a:r>
            <a:r>
              <a:rPr lang="en-IN" dirty="0" smtClean="0"/>
              <a:t>:</a:t>
            </a:r>
          </a:p>
          <a:p>
            <a:r>
              <a:rPr lang="en-IN" dirty="0" smtClean="0"/>
              <a:t>22% </a:t>
            </a:r>
            <a:r>
              <a:rPr lang="en-IN" dirty="0"/>
              <a:t>chance that customers buy all the three products together</a:t>
            </a:r>
          </a:p>
          <a:p>
            <a:r>
              <a:rPr lang="en-IN" dirty="0" smtClean="0"/>
              <a:t>50% chance that customers who buy cereal and milk will buy bread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5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Clustering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359"/>
              </p:ext>
            </p:extLst>
          </p:nvPr>
        </p:nvGraphicFramePr>
        <p:xfrm>
          <a:off x="1475656" y="1700808"/>
          <a:ext cx="4521697" cy="2926080"/>
        </p:xfrm>
        <a:graphic>
          <a:graphicData uri="http://schemas.openxmlformats.org/drawingml/2006/table">
            <a:tbl>
              <a:tblPr/>
              <a:tblGrid>
                <a:gridCol w="1537377"/>
                <a:gridCol w="1492160"/>
                <a:gridCol w="1492160"/>
              </a:tblGrid>
              <a:tr h="24379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Subject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A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B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79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1.0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1.0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79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2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1.5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2.0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79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3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3.0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4.0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79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4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5.0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7.0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79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5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3.5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5.0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79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6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4.5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5.0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379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7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  <a:latin typeface="Arial"/>
                        </a:rPr>
                        <a:t>3.5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rial"/>
                        </a:rPr>
                        <a:t>4.5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696" y="530120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Cluster1:  1,2</a:t>
            </a:r>
          </a:p>
          <a:p>
            <a:r>
              <a:rPr lang="en-IN" dirty="0" smtClean="0"/>
              <a:t>Cluster2:  3,4,5,6,7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cluster output can be visualised as</a:t>
            </a:r>
          </a:p>
          <a:p>
            <a:pPr lvl="1"/>
            <a:r>
              <a:rPr lang="en-IN" dirty="0" smtClean="0"/>
              <a:t>Table form</a:t>
            </a:r>
          </a:p>
          <a:p>
            <a:pPr lvl="1"/>
            <a:r>
              <a:rPr lang="en-IN" dirty="0" smtClean="0"/>
              <a:t>Venn diagram</a:t>
            </a:r>
          </a:p>
          <a:p>
            <a:pPr lvl="1"/>
            <a:r>
              <a:rPr lang="en-IN" dirty="0" smtClean="0"/>
              <a:t>Dendrograms</a:t>
            </a:r>
          </a:p>
          <a:p>
            <a:pPr lvl="1"/>
            <a:r>
              <a:rPr lang="en-IN" dirty="0" smtClean="0"/>
              <a:t>Self-organizing maps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4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types and characteristics of dataset has to be analysed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Data is classified as structured, unstructured and semi-structured data</a:t>
            </a:r>
          </a:p>
          <a:p>
            <a:r>
              <a:rPr lang="en-IN" dirty="0" smtClean="0"/>
              <a:t>Business databases mostly are structured</a:t>
            </a:r>
          </a:p>
          <a:p>
            <a:r>
              <a:rPr lang="en-IN" dirty="0" smtClean="0"/>
              <a:t>Scientific data may be of all three classes</a:t>
            </a:r>
          </a:p>
          <a:p>
            <a:r>
              <a:rPr lang="en-IN" dirty="0" smtClean="0"/>
              <a:t>Unstructured data may be like multimedia recordings</a:t>
            </a:r>
          </a:p>
          <a:p>
            <a:r>
              <a:rPr lang="en-IN" dirty="0" smtClean="0"/>
              <a:t>Structured data is also called traditional data</a:t>
            </a:r>
          </a:p>
          <a:p>
            <a:r>
              <a:rPr lang="en-IN" dirty="0" smtClean="0"/>
              <a:t>Other are non-traditional data</a:t>
            </a:r>
          </a:p>
          <a:p>
            <a:r>
              <a:rPr lang="en-IN" dirty="0" smtClean="0"/>
              <a:t>Most of the DM methods are applied to traditional data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20945602">
            <a:off x="1347440" y="1124746"/>
            <a:ext cx="936104" cy="29523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 rot="1604221">
            <a:off x="2881821" y="1465521"/>
            <a:ext cx="936104" cy="29523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475655" y="1844824"/>
            <a:ext cx="37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078313" y="2716369"/>
            <a:ext cx="37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012" y="2906470"/>
            <a:ext cx="37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128331" y="2416244"/>
            <a:ext cx="37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971012" y="3725090"/>
            <a:ext cx="37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779912" y="2416244"/>
            <a:ext cx="37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590481" y="1844824"/>
            <a:ext cx="37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13" name="AutoShape 2" descr="Image result for dendro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4" descr="Image result for dendro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6" descr="Image result for dendrog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900" y="106285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4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 descr="Image result for simple self organizing map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Image result for simple self organizing map exam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result for simple self organizing map examp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 descr="Image result for simple self organizing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18648"/>
            <a:ext cx="4248472" cy="305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2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Generally trees for numeric prediction</a:t>
            </a:r>
          </a:p>
          <a:p>
            <a:pPr lvl="1"/>
            <a:r>
              <a:rPr lang="en-IN" dirty="0" smtClean="0"/>
              <a:t>Regression tree – leaf predicts a numeric qty. Predicted value is the average value of training instances that reach the leaf</a:t>
            </a:r>
          </a:p>
          <a:p>
            <a:pPr lvl="1"/>
            <a:r>
              <a:rPr lang="en-IN" dirty="0" smtClean="0"/>
              <a:t>Model tree – linear regression models at the leaf nodes.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7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 tree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23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5" y="1556792"/>
            <a:ext cx="6989449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tree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24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72196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Unit </a:t>
            </a:r>
            <a:r>
              <a:rPr lang="en-IN" dirty="0"/>
              <a:t>2</a:t>
            </a:r>
            <a:r>
              <a:rPr lang="en-IN" dirty="0" smtClean="0"/>
              <a:t>– Part </a:t>
            </a:r>
            <a:r>
              <a:rPr lang="en-IN" dirty="0"/>
              <a:t>II</a:t>
            </a:r>
            <a:br>
              <a:rPr lang="en-IN" dirty="0"/>
            </a:br>
            <a:r>
              <a:rPr lang="en-IN" dirty="0" err="1"/>
              <a:t>Preprocessing</a:t>
            </a:r>
            <a:r>
              <a:rPr lang="en-IN" dirty="0"/>
              <a:t> and </a:t>
            </a:r>
            <a:r>
              <a:rPr lang="en-IN" dirty="0" err="1" smtClean="0"/>
              <a:t>Postprocessing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6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Essential - Preparation and transformation of the initial dataset.</a:t>
            </a:r>
          </a:p>
          <a:p>
            <a:r>
              <a:rPr lang="en-IN" dirty="0" smtClean="0"/>
              <a:t>If data comes from data warehouse, some transformation might be already done.</a:t>
            </a:r>
          </a:p>
          <a:p>
            <a:r>
              <a:rPr lang="en-IN" dirty="0" smtClean="0"/>
              <a:t>It may not be the fullest extent.</a:t>
            </a:r>
          </a:p>
          <a:p>
            <a:r>
              <a:rPr lang="en-IN" dirty="0" smtClean="0"/>
              <a:t>Some transformations may be done during data mining process only.</a:t>
            </a:r>
          </a:p>
          <a:p>
            <a:r>
              <a:rPr lang="en-IN" dirty="0" smtClean="0"/>
              <a:t>Many transformations may be needed to produce features more useful for selected data mining methods like prediction or classification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in </a:t>
            </a:r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Choosing the object representation</a:t>
            </a:r>
          </a:p>
          <a:p>
            <a:pPr lvl="1"/>
            <a:r>
              <a:rPr lang="en-IN" dirty="0" smtClean="0"/>
              <a:t>Choose the appropriate attributes</a:t>
            </a:r>
          </a:p>
          <a:p>
            <a:pPr lvl="1"/>
            <a:r>
              <a:rPr lang="en-IN" dirty="0" smtClean="0"/>
              <a:t>Distinguish the attributes as categorical or numerical</a:t>
            </a:r>
          </a:p>
          <a:p>
            <a:pPr lvl="1"/>
            <a:r>
              <a:rPr lang="en-IN" dirty="0" smtClean="0"/>
              <a:t>Whether Structured ?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Mapping and collecting data</a:t>
            </a:r>
          </a:p>
          <a:p>
            <a:pPr lvl="1"/>
            <a:r>
              <a:rPr lang="en-IN" dirty="0" smtClean="0"/>
              <a:t>Represent the data uniformly Like date 08/02/2018 08-02-2018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Scaling large datasets</a:t>
            </a:r>
          </a:p>
          <a:p>
            <a:pPr lvl="1"/>
            <a:r>
              <a:rPr lang="en-IN" dirty="0" smtClean="0"/>
              <a:t>See that the complete dataset could be placed in memory</a:t>
            </a:r>
          </a:p>
          <a:p>
            <a:pPr lvl="1"/>
            <a:r>
              <a:rPr lang="en-IN" dirty="0" smtClean="0"/>
              <a:t>If not use windowing/batch incremental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8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in </a:t>
            </a:r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Handling noise and errors</a:t>
            </a:r>
          </a:p>
          <a:p>
            <a:pPr lvl="1"/>
            <a:r>
              <a:rPr lang="en-IN" dirty="0" smtClean="0"/>
              <a:t>Handle External errors and internal errors separately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Processing unknown attribute values</a:t>
            </a:r>
          </a:p>
          <a:p>
            <a:pPr lvl="1"/>
            <a:r>
              <a:rPr lang="en-IN" dirty="0" smtClean="0"/>
              <a:t>Unknown values / missing values</a:t>
            </a:r>
          </a:p>
          <a:p>
            <a:pPr lvl="1"/>
            <a:r>
              <a:rPr lang="en-IN" dirty="0" smtClean="0"/>
              <a:t>Caused due to data lost, NA, </a:t>
            </a:r>
            <a:r>
              <a:rPr lang="en-IN" dirty="0" err="1" smtClean="0"/>
              <a:t>doesnot</a:t>
            </a:r>
            <a:r>
              <a:rPr lang="en-IN" dirty="0" smtClean="0"/>
              <a:t> exist, irrelevant to context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Discretization/</a:t>
            </a:r>
            <a:r>
              <a:rPr lang="en-IN" b="1" dirty="0" err="1" smtClean="0">
                <a:solidFill>
                  <a:srgbClr val="0070C0"/>
                </a:solidFill>
              </a:rPr>
              <a:t>Fuzzification</a:t>
            </a:r>
            <a:r>
              <a:rPr lang="en-IN" b="1" dirty="0" smtClean="0">
                <a:solidFill>
                  <a:srgbClr val="0070C0"/>
                </a:solidFill>
              </a:rPr>
              <a:t> of numerical attributes</a:t>
            </a:r>
          </a:p>
          <a:p>
            <a:pPr lvl="1"/>
            <a:r>
              <a:rPr lang="en-IN" dirty="0" smtClean="0"/>
              <a:t>Discretize the numerical value </a:t>
            </a:r>
          </a:p>
          <a:p>
            <a:pPr lvl="1"/>
            <a:r>
              <a:rPr lang="en-IN" dirty="0" smtClean="0"/>
              <a:t>Extension of discretization is </a:t>
            </a:r>
            <a:r>
              <a:rPr lang="en-IN" dirty="0" err="1" smtClean="0"/>
              <a:t>fuzzification</a:t>
            </a:r>
            <a:endParaRPr lang="en-IN" dirty="0" smtClean="0"/>
          </a:p>
          <a:p>
            <a:pPr lvl="1"/>
            <a:r>
              <a:rPr lang="en-IN" dirty="0" smtClean="0"/>
              <a:t>Offline or online processing can be done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Normalization/</a:t>
            </a:r>
            <a:r>
              <a:rPr lang="en-IN" dirty="0" err="1" smtClean="0"/>
              <a:t>Fuzzification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V={8,10,12,20} actual min = 8 actual max=20</a:t>
            </a:r>
          </a:p>
          <a:p>
            <a:pPr marL="0" indent="0">
              <a:buNone/>
            </a:pPr>
            <a:r>
              <a:rPr lang="en-IN" dirty="0" smtClean="0"/>
              <a:t>New min = 0 </a:t>
            </a:r>
          </a:p>
          <a:p>
            <a:pPr marL="0" indent="0">
              <a:buNone/>
            </a:pPr>
            <a:r>
              <a:rPr lang="en-IN" dirty="0" smtClean="0"/>
              <a:t>New max=1</a:t>
            </a:r>
          </a:p>
          <a:p>
            <a:pPr marL="0" indent="0">
              <a:buNone/>
            </a:pPr>
            <a:r>
              <a:rPr lang="en-IN" dirty="0" smtClean="0"/>
              <a:t>V’ =    (V-min)       X  (</a:t>
            </a:r>
            <a:r>
              <a:rPr lang="en-IN" dirty="0" err="1" smtClean="0"/>
              <a:t>newmax-newmin</a:t>
            </a:r>
            <a:r>
              <a:rPr lang="en-IN" dirty="0" smtClean="0"/>
              <a:t>) + </a:t>
            </a:r>
            <a:r>
              <a:rPr lang="en-IN" dirty="0" err="1" smtClean="0"/>
              <a:t>newmin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max-min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V’[8] = 8-8/12 * 1 = 0/12=0</a:t>
            </a:r>
          </a:p>
          <a:p>
            <a:pPr marL="0" indent="0">
              <a:buNone/>
            </a:pPr>
            <a:r>
              <a:rPr lang="en-IN" dirty="0" smtClean="0"/>
              <a:t>V’[10] = 10-8/12*1=2/12=0.16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91680" y="335699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Instances and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Potential measurement is called as </a:t>
            </a:r>
            <a:r>
              <a:rPr lang="en-IN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IN" dirty="0" smtClean="0"/>
              <a:t>Features are measured uniformly over many cases</a:t>
            </a:r>
          </a:p>
          <a:p>
            <a:r>
              <a:rPr lang="en-IN" dirty="0" smtClean="0"/>
              <a:t>Representation of structured data is in tabular form or in the form of single relation</a:t>
            </a:r>
          </a:p>
          <a:p>
            <a:r>
              <a:rPr lang="en-IN" dirty="0" smtClean="0"/>
              <a:t>Each </a:t>
            </a:r>
            <a:r>
              <a:rPr lang="en-IN" dirty="0" smtClean="0">
                <a:solidFill>
                  <a:srgbClr val="FF0000"/>
                </a:solidFill>
              </a:rPr>
              <a:t>row is the instances </a:t>
            </a:r>
            <a:r>
              <a:rPr lang="en-IN" dirty="0" smtClean="0"/>
              <a:t>or it is sample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7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in </a:t>
            </a:r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Processing of continuous classes</a:t>
            </a:r>
          </a:p>
          <a:p>
            <a:pPr lvl="1"/>
            <a:r>
              <a:rPr lang="en-IN" dirty="0"/>
              <a:t>We may have discretized symbolic classes or continuous numeric classes</a:t>
            </a:r>
          </a:p>
          <a:p>
            <a:r>
              <a:rPr lang="en-IN" b="1" dirty="0">
                <a:solidFill>
                  <a:srgbClr val="0070C0"/>
                </a:solidFill>
              </a:rPr>
              <a:t>Grouping of values of symbolic attributes</a:t>
            </a:r>
          </a:p>
          <a:p>
            <a:pPr lvl="1"/>
            <a:r>
              <a:rPr lang="en-IN" dirty="0" smtClean="0"/>
              <a:t>Grouping of symbolic values if classes are more</a:t>
            </a:r>
          </a:p>
          <a:p>
            <a:pPr lvl="1"/>
            <a:r>
              <a:rPr lang="en-IN" dirty="0" smtClean="0"/>
              <a:t>It helps in making decision/classification rules easier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Attribute selection and ordering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2400" dirty="0"/>
              <a:t>Select attributes and order according to the target concept</a:t>
            </a:r>
          </a:p>
          <a:p>
            <a:r>
              <a:rPr lang="en-IN" b="1" dirty="0">
                <a:solidFill>
                  <a:srgbClr val="0070C0"/>
                </a:solidFill>
              </a:rPr>
              <a:t>Attribute construction and transformation</a:t>
            </a:r>
          </a:p>
          <a:p>
            <a:pPr lvl="1"/>
            <a:r>
              <a:rPr lang="en-IN" dirty="0" smtClean="0"/>
              <a:t>Reform and Transform the attribute if required such that the learning becomes easy</a:t>
            </a:r>
          </a:p>
          <a:p>
            <a:r>
              <a:rPr lang="en-IN" b="1" dirty="0">
                <a:solidFill>
                  <a:srgbClr val="0070C0"/>
                </a:solidFill>
              </a:rPr>
              <a:t>Consistency checking</a:t>
            </a:r>
          </a:p>
          <a:p>
            <a:pPr lvl="1"/>
            <a:r>
              <a:rPr lang="en-IN" dirty="0"/>
              <a:t>Check for the consistency of the data. First do it offline and then online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1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Discretization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The process of partitioning the continuous variables into categories is usually termed as discretization</a:t>
            </a:r>
            <a:r>
              <a:rPr lang="en-IN" dirty="0" smtClean="0"/>
              <a:t>.</a:t>
            </a:r>
          </a:p>
          <a:p>
            <a:r>
              <a:rPr lang="en-IN" dirty="0"/>
              <a:t>Interval labels can then be used to replace actual data values</a:t>
            </a:r>
          </a:p>
          <a:p>
            <a:r>
              <a:rPr lang="en-IN" dirty="0"/>
              <a:t>Discretization can be done recursively on a attribute</a:t>
            </a:r>
          </a:p>
          <a:p>
            <a:r>
              <a:rPr lang="en-IN" dirty="0"/>
              <a:t>Discretization helps in reduce the data size </a:t>
            </a:r>
          </a:p>
          <a:p>
            <a:r>
              <a:rPr lang="en-IN" dirty="0"/>
              <a:t>It helps in transforming the quantitative data into qualitative data</a:t>
            </a:r>
          </a:p>
          <a:p>
            <a:r>
              <a:rPr lang="en-IN" dirty="0" smtClean="0"/>
              <a:t>Unsupervised – Binning - equal width methods or equal frequency methods</a:t>
            </a:r>
          </a:p>
          <a:p>
            <a:r>
              <a:rPr lang="en-IN" dirty="0" smtClean="0"/>
              <a:t>Supervised – entropy or information gain which measure strength of relationship to determine which group it belongs to</a:t>
            </a:r>
          </a:p>
          <a:p>
            <a:r>
              <a:rPr lang="en-IN" dirty="0" smtClean="0"/>
              <a:t>Supervised – may lead to accurate calculation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5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Manual </a:t>
            </a:r>
            <a:r>
              <a:rPr lang="en-IN" dirty="0" smtClean="0"/>
              <a:t>approach</a:t>
            </a:r>
          </a:p>
          <a:p>
            <a:pPr lvl="1"/>
            <a:r>
              <a:rPr lang="en-IN" dirty="0" smtClean="0"/>
              <a:t>Manually define the cut points for the data.</a:t>
            </a:r>
          </a:p>
          <a:p>
            <a:pPr lvl="1"/>
            <a:r>
              <a:rPr lang="en-IN" dirty="0" smtClean="0"/>
              <a:t>They are defined subjectively</a:t>
            </a:r>
          </a:p>
          <a:p>
            <a:r>
              <a:rPr lang="en-IN" dirty="0" smtClean="0"/>
              <a:t>Unsupervised method – Binning</a:t>
            </a:r>
          </a:p>
          <a:p>
            <a:r>
              <a:rPr lang="en-IN" dirty="0" smtClean="0"/>
              <a:t>Binning does not use class information for discretization</a:t>
            </a:r>
          </a:p>
          <a:p>
            <a:pPr lvl="1"/>
            <a:r>
              <a:rPr lang="en-IN" dirty="0" err="1" smtClean="0"/>
              <a:t>Equi</a:t>
            </a:r>
            <a:r>
              <a:rPr lang="en-IN" dirty="0" smtClean="0"/>
              <a:t> width binning</a:t>
            </a:r>
          </a:p>
          <a:p>
            <a:pPr lvl="1"/>
            <a:r>
              <a:rPr lang="en-IN" dirty="0" err="1" smtClean="0"/>
              <a:t>Equi</a:t>
            </a:r>
            <a:r>
              <a:rPr lang="en-IN" dirty="0" smtClean="0"/>
              <a:t> frequency binning</a:t>
            </a:r>
          </a:p>
          <a:p>
            <a:r>
              <a:rPr lang="en-IN" dirty="0" smtClean="0"/>
              <a:t>Supervised method – Entropy Selection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3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Equi</a:t>
            </a:r>
            <a:r>
              <a:rPr lang="en-IN" dirty="0" smtClean="0"/>
              <a:t> Width binning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algorithm divides the data into k intervals of equal size</a:t>
            </a:r>
          </a:p>
          <a:p>
            <a:r>
              <a:rPr lang="en-IN" dirty="0" smtClean="0"/>
              <a:t>The width of interval is </a:t>
            </a:r>
          </a:p>
          <a:p>
            <a:pPr marL="320040" lvl="1" indent="0">
              <a:buNone/>
            </a:pPr>
            <a:r>
              <a:rPr lang="en-IN" dirty="0" smtClean="0"/>
              <a:t>	W = (max-min)/k</a:t>
            </a:r>
          </a:p>
          <a:p>
            <a:pPr marL="320040" lvl="1" indent="0">
              <a:buNone/>
            </a:pPr>
            <a:r>
              <a:rPr lang="en-IN" dirty="0" smtClean="0"/>
              <a:t>The interval boundaries are </a:t>
            </a:r>
          </a:p>
          <a:p>
            <a:pPr marL="320040" lvl="1" indent="0">
              <a:buNone/>
            </a:pPr>
            <a:r>
              <a:rPr lang="en-IN" dirty="0"/>
              <a:t>	</a:t>
            </a:r>
            <a:r>
              <a:rPr lang="en-IN" dirty="0" smtClean="0"/>
              <a:t>min+w,min+2w,…..min+(k-1)w</a:t>
            </a:r>
          </a:p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2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Equi</a:t>
            </a:r>
            <a:r>
              <a:rPr lang="en-IN" dirty="0" smtClean="0"/>
              <a:t> frequency Binning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algorithm divides the data into k groups where each group contains approximately equal number of values</a:t>
            </a:r>
          </a:p>
          <a:p>
            <a:r>
              <a:rPr lang="en-IN" dirty="0" smtClean="0"/>
              <a:t>For both methods, the best way of determining the k value is by seeing the histogram and trying different intervals or groups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Entropy based discretization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goal of this algorithm is to find the split with the maximum information </a:t>
            </a:r>
            <a:r>
              <a:rPr lang="en-IN" dirty="0" smtClean="0"/>
              <a:t>gain</a:t>
            </a:r>
          </a:p>
          <a:p>
            <a:r>
              <a:rPr lang="en-IN" dirty="0" smtClean="0"/>
              <a:t>The </a:t>
            </a:r>
            <a:r>
              <a:rPr lang="en-IN" dirty="0"/>
              <a:t>boundary that minimizes the entropy over all possible boundaries is selected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process is recursively applied to partitions obtained until some stopping criterion is met </a:t>
            </a:r>
            <a:endParaRPr lang="en-IN" dirty="0" smtClean="0"/>
          </a:p>
          <a:p>
            <a:r>
              <a:rPr lang="en-IN" dirty="0" smtClean="0"/>
              <a:t>Such </a:t>
            </a:r>
            <a:r>
              <a:rPr lang="en-IN" dirty="0"/>
              <a:t>a </a:t>
            </a:r>
            <a:r>
              <a:rPr lang="en-IN" dirty="0" smtClean="0"/>
              <a:t>boundary </a:t>
            </a:r>
            <a:r>
              <a:rPr lang="en-IN" dirty="0"/>
              <a:t>may reduce data size and improve classification accuracy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Calculating Entropy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For m classes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For 2 classes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Calculated </a:t>
            </a:r>
            <a:r>
              <a:rPr lang="en-IN" dirty="0"/>
              <a:t>based on the class distribution of the samples in set S. </a:t>
            </a:r>
          </a:p>
          <a:p>
            <a:r>
              <a:rPr lang="en-IN" dirty="0" smtClean="0"/>
              <a:t>pi </a:t>
            </a:r>
            <a:r>
              <a:rPr lang="en-IN" dirty="0"/>
              <a:t>is the probability of class i in S </a:t>
            </a:r>
            <a:endParaRPr lang="en-IN" dirty="0" smtClean="0"/>
          </a:p>
          <a:p>
            <a:r>
              <a:rPr lang="en-IN" dirty="0" smtClean="0"/>
              <a:t>m </a:t>
            </a:r>
            <a:r>
              <a:rPr lang="en-IN" dirty="0"/>
              <a:t>is the number of classes (class values)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2816"/>
            <a:ext cx="36290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133725"/>
            <a:ext cx="4448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6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Calculating entropy from Split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Entropy of subsets S and S2 Entropy of subsets S1 and S2 are calculated </a:t>
            </a:r>
            <a:r>
              <a:rPr lang="en-IN" dirty="0" smtClean="0"/>
              <a:t>. </a:t>
            </a:r>
          </a:p>
          <a:p>
            <a:r>
              <a:rPr lang="en-IN" dirty="0" smtClean="0"/>
              <a:t> </a:t>
            </a:r>
            <a:r>
              <a:rPr lang="en-IN" dirty="0"/>
              <a:t>The calculations are weighted by their probability of being in set S and summed.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formula below, </a:t>
            </a:r>
            <a:endParaRPr lang="en-IN" dirty="0" smtClean="0"/>
          </a:p>
          <a:p>
            <a:pPr marL="320040" lvl="1" indent="0">
              <a:buNone/>
            </a:pPr>
            <a:r>
              <a:rPr lang="en-IN" dirty="0"/>
              <a:t>	</a:t>
            </a:r>
            <a:r>
              <a:rPr lang="en-IN" dirty="0" smtClean="0"/>
              <a:t>– </a:t>
            </a:r>
            <a:r>
              <a:rPr lang="en-IN" dirty="0"/>
              <a:t>S is the set </a:t>
            </a:r>
            <a:endParaRPr lang="en-IN" dirty="0" smtClean="0"/>
          </a:p>
          <a:p>
            <a:pPr marL="320040" lvl="1" indent="0">
              <a:buNone/>
            </a:pPr>
            <a:r>
              <a:rPr lang="en-IN" dirty="0"/>
              <a:t>	</a:t>
            </a:r>
            <a:r>
              <a:rPr lang="en-IN" dirty="0" smtClean="0"/>
              <a:t>– </a:t>
            </a:r>
            <a:r>
              <a:rPr lang="en-IN" dirty="0"/>
              <a:t>T is the value used to split S into S1 and S2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109" y="4725144"/>
            <a:ext cx="59150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Calculation of information gain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Information Gain </a:t>
            </a:r>
            <a:r>
              <a:rPr lang="en-IN" dirty="0"/>
              <a:t>= Difference in entropy </a:t>
            </a:r>
            <a:r>
              <a:rPr lang="en-IN" dirty="0" smtClean="0"/>
              <a:t>between original </a:t>
            </a:r>
            <a:r>
              <a:rPr lang="en-IN" dirty="0"/>
              <a:t>set (S) and weighted split (S1 + S2)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Gain(S,T</a:t>
            </a:r>
            <a:r>
              <a:rPr lang="en-IN" dirty="0"/>
              <a:t>) = </a:t>
            </a:r>
            <a:r>
              <a:rPr lang="en-IN" dirty="0" smtClean="0"/>
              <a:t>Entropy(S</a:t>
            </a:r>
            <a:r>
              <a:rPr lang="en-IN" dirty="0"/>
              <a:t>) − E(S,T</a:t>
            </a:r>
            <a:r>
              <a:rPr lang="en-IN" dirty="0" smtClean="0"/>
              <a:t>)</a:t>
            </a:r>
          </a:p>
          <a:p>
            <a:r>
              <a:rPr lang="en-IN" dirty="0" smtClean="0"/>
              <a:t>It is always desired to have maximum information gain for effective split.</a:t>
            </a:r>
          </a:p>
          <a:p>
            <a:r>
              <a:rPr lang="en-IN" dirty="0" smtClean="0"/>
              <a:t>To find effective split take two split values and calculate information gain. Choose the split which has maximum information gain or less E(s1,s2)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3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Calculate Entropy for your data.</a:t>
            </a:r>
          </a:p>
          <a:p>
            <a:r>
              <a:rPr lang="en-IN" dirty="0"/>
              <a:t>For each potential split in your data... </a:t>
            </a:r>
            <a:endParaRPr lang="en-IN" dirty="0" smtClean="0"/>
          </a:p>
          <a:p>
            <a:pPr lvl="1"/>
            <a:r>
              <a:rPr lang="en-IN" dirty="0" smtClean="0"/>
              <a:t>Calculate Entropy in each potential bin</a:t>
            </a:r>
          </a:p>
          <a:p>
            <a:pPr lvl="1"/>
            <a:r>
              <a:rPr lang="en-IN" dirty="0" smtClean="0"/>
              <a:t>Find </a:t>
            </a:r>
            <a:r>
              <a:rPr lang="en-IN" dirty="0"/>
              <a:t>the net entropy for your split</a:t>
            </a:r>
          </a:p>
          <a:p>
            <a:pPr lvl="1"/>
            <a:r>
              <a:rPr lang="en-IN" dirty="0"/>
              <a:t>Calculate entropy gain</a:t>
            </a:r>
          </a:p>
          <a:p>
            <a:r>
              <a:rPr lang="en-IN" dirty="0"/>
              <a:t>Select the split with the highest entropy gain</a:t>
            </a:r>
          </a:p>
          <a:p>
            <a:r>
              <a:rPr lang="en-IN" dirty="0"/>
              <a:t>Recursively (or iteratively in some cases) perform the partition on each split until a termination criteria is met </a:t>
            </a:r>
          </a:p>
          <a:p>
            <a:pPr lvl="1"/>
            <a:r>
              <a:rPr lang="en-IN" dirty="0"/>
              <a:t>Terminate once you reach a specified number of bins</a:t>
            </a:r>
          </a:p>
          <a:p>
            <a:pPr lvl="1"/>
            <a:r>
              <a:rPr lang="en-IN" dirty="0"/>
              <a:t>Terminate once entropy gain falls below a certain threshold.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161656" cy="45720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Nominal variables – Features which help to identify unique entities</a:t>
            </a:r>
          </a:p>
          <a:p>
            <a:r>
              <a:rPr lang="en-IN" dirty="0" smtClean="0"/>
              <a:t>Ordinal variables – categories that can be rationally listed in some order</a:t>
            </a:r>
          </a:p>
          <a:p>
            <a:r>
              <a:rPr lang="en-IN" dirty="0" smtClean="0"/>
              <a:t>Interval variables – ordinal variables  in which the distance between the ordered categories can be measured</a:t>
            </a:r>
          </a:p>
          <a:p>
            <a:r>
              <a:rPr lang="en-IN" dirty="0" smtClean="0"/>
              <a:t>Ratio variables – interval variables which can have zero starting point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2" descr="statistics-levels-measur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40768"/>
            <a:ext cx="360409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14946"/>
              </p:ext>
            </p:extLst>
          </p:nvPr>
        </p:nvGraphicFramePr>
        <p:xfrm>
          <a:off x="1187624" y="1772816"/>
          <a:ext cx="6321896" cy="2442756"/>
        </p:xfrm>
        <a:graphic>
          <a:graphicData uri="http://schemas.openxmlformats.org/drawingml/2006/table">
            <a:tbl>
              <a:tblPr/>
              <a:tblGrid>
                <a:gridCol w="3160948"/>
                <a:gridCol w="3160948"/>
              </a:tblGrid>
              <a:tr h="3604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</a:rPr>
                        <a:t>Hours Studied</a:t>
                      </a:r>
                    </a:p>
                  </a:txBody>
                  <a:tcPr marL="74023" marR="74023" marT="74023" marB="740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</a:rPr>
                        <a:t>A </a:t>
                      </a:r>
                      <a:r>
                        <a:rPr lang="en-IN" sz="1700" dirty="0" smtClean="0">
                          <a:solidFill>
                            <a:srgbClr val="000000"/>
                          </a:solidFill>
                          <a:effectLst/>
                        </a:rPr>
                        <a:t>Grade on 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</a:p>
                  </a:txBody>
                  <a:tcPr marL="74023" marR="74023" marT="74023" marB="740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4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74023" marR="74023" marT="74023" marB="740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N</a:t>
                      </a:r>
                    </a:p>
                  </a:txBody>
                  <a:tcPr marL="74023" marR="74023" marT="74023" marB="740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3604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5</a:t>
                      </a:r>
                    </a:p>
                  </a:txBody>
                  <a:tcPr marL="74023" marR="74023" marT="74023" marB="740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Y</a:t>
                      </a:r>
                    </a:p>
                  </a:txBody>
                  <a:tcPr marL="74023" marR="74023" marT="74023" marB="740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4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8</a:t>
                      </a:r>
                    </a:p>
                  </a:txBody>
                  <a:tcPr marL="74023" marR="74023" marT="74023" marB="740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N</a:t>
                      </a:r>
                    </a:p>
                  </a:txBody>
                  <a:tcPr marL="74023" marR="74023" marT="74023" marB="740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3604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12</a:t>
                      </a:r>
                    </a:p>
                  </a:txBody>
                  <a:tcPr marL="74023" marR="74023" marT="74023" marB="740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Y</a:t>
                      </a:r>
                    </a:p>
                  </a:txBody>
                  <a:tcPr marL="74023" marR="74023" marT="74023" marB="740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48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15</a:t>
                      </a:r>
                    </a:p>
                  </a:txBody>
                  <a:tcPr marL="74023" marR="74023" marT="74023" marB="740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Y</a:t>
                      </a:r>
                    </a:p>
                  </a:txBody>
                  <a:tcPr marL="74023" marR="74023" marT="74023" marB="740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28392"/>
              </p:ext>
            </p:extLst>
          </p:nvPr>
        </p:nvGraphicFramePr>
        <p:xfrm>
          <a:off x="755576" y="4581128"/>
          <a:ext cx="5616624" cy="836894"/>
        </p:xfrm>
        <a:graphic>
          <a:graphicData uri="http://schemas.openxmlformats.org/drawingml/2006/table">
            <a:tbl>
              <a:tblPr/>
              <a:tblGrid>
                <a:gridCol w="1872208"/>
                <a:gridCol w="1872208"/>
                <a:gridCol w="1872208"/>
              </a:tblGrid>
              <a:tr h="41452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4023" marR="74023" marT="74023" marB="740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</a:rPr>
                        <a:t>A on Test</a:t>
                      </a:r>
                    </a:p>
                  </a:txBody>
                  <a:tcPr marL="74023" marR="74023" marT="74023" marB="740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</a:rPr>
                        <a:t>Lower than A</a:t>
                      </a:r>
                    </a:p>
                  </a:txBody>
                  <a:tcPr marL="74023" marR="74023" marT="74023" marB="74023">
                    <a:lnL>
                      <a:noFill/>
                    </a:lnL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528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Overall</a:t>
                      </a:r>
                    </a:p>
                  </a:txBody>
                  <a:tcPr marL="74023" marR="74023" marT="74023" marB="740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3</a:t>
                      </a:r>
                    </a:p>
                  </a:txBody>
                  <a:tcPr marL="74023" marR="74023" marT="74023" marB="740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2</a:t>
                      </a:r>
                    </a:p>
                  </a:txBody>
                  <a:tcPr marL="74023" marR="74023" marT="74023" marB="740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sp>
        <p:nvSpPr>
          <p:cNvPr id="6" name="AutoShape 2" descr="starting entropy"/>
          <p:cNvSpPr>
            <a:spLocks noChangeAspect="1" noChangeArrowheads="1"/>
          </p:cNvSpPr>
          <p:nvPr/>
        </p:nvSpPr>
        <p:spPr bwMode="auto">
          <a:xfrm>
            <a:off x="960438" y="3221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877272"/>
            <a:ext cx="4464496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53" y="548680"/>
            <a:ext cx="60102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696783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8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Problem on </a:t>
            </a:r>
            <a:r>
              <a:rPr lang="en-IN" dirty="0" smtClean="0"/>
              <a:t>Binning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Given are the </a:t>
            </a:r>
            <a:r>
              <a:rPr lang="en-IN" dirty="0"/>
              <a:t>recorded temperature in a </a:t>
            </a:r>
            <a:r>
              <a:rPr lang="en-IN" dirty="0" smtClean="0"/>
              <a:t>day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10,18,22,25,24,21,20,20,19,18,15.</a:t>
            </a:r>
          </a:p>
          <a:p>
            <a:pPr marL="0" indent="0">
              <a:buNone/>
            </a:pPr>
            <a:r>
              <a:rPr lang="en-IN" dirty="0" smtClean="0"/>
              <a:t>Discretize using </a:t>
            </a:r>
            <a:r>
              <a:rPr lang="en-IN" dirty="0" err="1" smtClean="0"/>
              <a:t>equi</a:t>
            </a:r>
            <a:r>
              <a:rPr lang="en-IN" dirty="0" smtClean="0"/>
              <a:t> width binning and </a:t>
            </a:r>
            <a:r>
              <a:rPr lang="en-IN" dirty="0" err="1" smtClean="0"/>
              <a:t>equi</a:t>
            </a:r>
            <a:r>
              <a:rPr lang="en-IN" dirty="0" smtClean="0"/>
              <a:t> frequency binning with k=4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0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on Entropy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For the given data set calculate the entropy on the target variable</a:t>
            </a:r>
          </a:p>
          <a:p>
            <a:r>
              <a:rPr lang="en-IN" dirty="0" smtClean="0"/>
              <a:t>For the given data set calculate the entropy of the predictor variable with a possible split of x&lt;=17 and x&gt;17</a:t>
            </a:r>
          </a:p>
          <a:p>
            <a:r>
              <a:rPr lang="en-IN" dirty="0" smtClean="0"/>
              <a:t>Calculate the information gain on (21,S).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95988"/>
              </p:ext>
            </p:extLst>
          </p:nvPr>
        </p:nvGraphicFramePr>
        <p:xfrm>
          <a:off x="2411760" y="3717032"/>
          <a:ext cx="33843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Predictor variable 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Target</a:t>
                      </a:r>
                      <a:r>
                        <a:rPr lang="en-IN" baseline="0" dirty="0" smtClean="0"/>
                        <a:t> variable 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2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on </a:t>
            </a:r>
            <a:r>
              <a:rPr lang="en-IN" dirty="0" err="1" smtClean="0"/>
              <a:t>Quantile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Find the </a:t>
            </a:r>
            <a:r>
              <a:rPr lang="en-IN" dirty="0" err="1" smtClean="0"/>
              <a:t>quantile</a:t>
            </a:r>
            <a:r>
              <a:rPr lang="en-IN" dirty="0" smtClean="0"/>
              <a:t> and IQR for the following dataset without applying correction factor for the recorded temperature in a day.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10,18,22,25,24,21,20,20,19,18,15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0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Feature Extraction, Selection and  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Dimensionality reduction</a:t>
            </a:r>
          </a:p>
          <a:p>
            <a:pPr lvl="1"/>
            <a:r>
              <a:rPr lang="en-IN" dirty="0" smtClean="0"/>
              <a:t>Goal: represent instances with fewer variables</a:t>
            </a:r>
          </a:p>
          <a:p>
            <a:pPr lvl="1"/>
            <a:r>
              <a:rPr lang="en-IN" dirty="0" smtClean="0"/>
              <a:t>Try to preserve as much as structure in the data as possible</a:t>
            </a:r>
          </a:p>
          <a:p>
            <a:r>
              <a:rPr lang="en-IN" dirty="0" smtClean="0"/>
              <a:t>Feature Extraction</a:t>
            </a:r>
          </a:p>
          <a:p>
            <a:pPr lvl="1"/>
            <a:r>
              <a:rPr lang="en-IN" dirty="0" smtClean="0"/>
              <a:t>Construct new set of dimensions </a:t>
            </a:r>
            <a:r>
              <a:rPr lang="en-IN" dirty="0" err="1" smtClean="0"/>
              <a:t>ei</a:t>
            </a:r>
            <a:r>
              <a:rPr lang="en-IN" dirty="0" smtClean="0"/>
              <a:t>=f(x1…</a:t>
            </a:r>
            <a:r>
              <a:rPr lang="en-IN" dirty="0" err="1" smtClean="0"/>
              <a:t>xd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(linear)combinations of original</a:t>
            </a:r>
          </a:p>
          <a:p>
            <a:r>
              <a:rPr lang="en-IN" dirty="0" smtClean="0"/>
              <a:t>Can be done using Feature mapping algorithms</a:t>
            </a:r>
          </a:p>
          <a:p>
            <a:pPr lvl="1"/>
            <a:r>
              <a:rPr lang="en-IN" dirty="0" smtClean="0"/>
              <a:t>Feed forward networks – (Feature Extraction)</a:t>
            </a:r>
          </a:p>
          <a:p>
            <a:pPr lvl="1"/>
            <a:r>
              <a:rPr lang="en-IN" dirty="0" smtClean="0"/>
              <a:t>Principal component analysis ( Dimensionality reduction)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0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Feed forward networks – preserve the features of the first hidden layer in neural network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9" descr="fi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720" y="2564904"/>
            <a:ext cx="4680520" cy="2880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4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rincipal </a:t>
            </a:r>
            <a:r>
              <a:rPr lang="en-IN" dirty="0"/>
              <a:t>component analysis is a method of extracting important variables (in form of components) from a large set of variables available in a data set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It extracts low dimensional set of features from a high dimensional data set with a motive to capture as much information as possible. </a:t>
            </a:r>
            <a:endParaRPr lang="en-IN" dirty="0" smtClean="0"/>
          </a:p>
          <a:p>
            <a:r>
              <a:rPr lang="en-IN" dirty="0" smtClean="0"/>
              <a:t>With </a:t>
            </a:r>
            <a:r>
              <a:rPr lang="en-IN" dirty="0"/>
              <a:t>fewer variables, visualization also becomes much more meaningful. PCA is more useful when dealing with 3 or higher dimensional data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3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It is always performed on a symmetric correlation or covariance matrix. This means the matrix should be numeric and have standardized 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Feature Extraction by PCA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18647"/>
              </p:ext>
            </p:extLst>
          </p:nvPr>
        </p:nvGraphicFramePr>
        <p:xfrm>
          <a:off x="1259632" y="3429000"/>
          <a:ext cx="7416824" cy="225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/>
                <a:gridCol w="1188132"/>
                <a:gridCol w="1188132"/>
                <a:gridCol w="1188132"/>
                <a:gridCol w="1188132"/>
                <a:gridCol w="1476164"/>
              </a:tblGrid>
              <a:tr h="403245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Covariance matrix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Eigen Values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Proportion</a:t>
                      </a:r>
                      <a:endParaRPr lang="en-IN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-0.1094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0.8718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2.9108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0.7277</a:t>
                      </a:r>
                      <a:endParaRPr lang="en-IN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IN" dirty="0" smtClean="0"/>
                        <a:t>-0.1094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-0.4205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-0.3565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0.9212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0.2303</a:t>
                      </a:r>
                      <a:endParaRPr lang="en-IN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IN" dirty="0" smtClean="0"/>
                        <a:t>0.8718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-0.4205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0.1474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0.0368</a:t>
                      </a:r>
                      <a:endParaRPr lang="en-IN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r>
                        <a:rPr lang="en-IN" dirty="0" smtClean="0"/>
                        <a:t>0.818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-0.3565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0.0206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0.0052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0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Missing data are the data we desired to collect but never got into our database for subsequent analysis</a:t>
            </a:r>
          </a:p>
          <a:p>
            <a:r>
              <a:rPr lang="en-IN" dirty="0" smtClean="0"/>
              <a:t>Reasons for missing data</a:t>
            </a:r>
          </a:p>
          <a:p>
            <a:pPr lvl="1"/>
            <a:r>
              <a:rPr lang="en-IN" dirty="0" smtClean="0"/>
              <a:t>Respondents refusal to answer an item</a:t>
            </a:r>
          </a:p>
          <a:p>
            <a:pPr lvl="1"/>
            <a:r>
              <a:rPr lang="en-IN" dirty="0" smtClean="0"/>
              <a:t>Respondents does not know the answer</a:t>
            </a:r>
          </a:p>
          <a:p>
            <a:pPr lvl="1"/>
            <a:r>
              <a:rPr lang="en-IN" dirty="0" smtClean="0"/>
              <a:t>Data not applicable</a:t>
            </a:r>
          </a:p>
          <a:p>
            <a:r>
              <a:rPr lang="en-IN" dirty="0" smtClean="0"/>
              <a:t>Consequence : inaccurate 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5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Data Mining algorithms,</a:t>
            </a:r>
          </a:p>
          <a:p>
            <a:pPr lvl="1"/>
            <a:r>
              <a:rPr lang="en-IN" dirty="0" smtClean="0"/>
              <a:t>Do not distinguish nominal and ordinal type</a:t>
            </a:r>
          </a:p>
          <a:p>
            <a:pPr lvl="1"/>
            <a:r>
              <a:rPr lang="en-IN" dirty="0" smtClean="0"/>
              <a:t>Do not distinguish ratio and interval variables</a:t>
            </a:r>
          </a:p>
          <a:p>
            <a:r>
              <a:rPr lang="en-IN" dirty="0" smtClean="0"/>
              <a:t>They are concerned whether the variables are </a:t>
            </a:r>
            <a:r>
              <a:rPr lang="en-IN" dirty="0" smtClean="0">
                <a:solidFill>
                  <a:srgbClr val="FF0000"/>
                </a:solidFill>
              </a:rPr>
              <a:t>unordered labels or ordered labels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Three classes of missing data</a:t>
            </a:r>
          </a:p>
          <a:p>
            <a:pPr lvl="1"/>
            <a:r>
              <a:rPr lang="en-IN" dirty="0"/>
              <a:t>Missing completely at random (MCAR</a:t>
            </a:r>
            <a:r>
              <a:rPr lang="en-IN" dirty="0" smtClean="0"/>
              <a:t>) – the probability of missing data on Y is not dependent on Y or X</a:t>
            </a:r>
          </a:p>
          <a:p>
            <a:pPr lvl="1"/>
            <a:r>
              <a:rPr lang="en-IN" dirty="0" smtClean="0"/>
              <a:t>Missing </a:t>
            </a:r>
            <a:r>
              <a:rPr lang="en-IN" dirty="0"/>
              <a:t>at random (MAR</a:t>
            </a:r>
            <a:r>
              <a:rPr lang="en-IN" dirty="0" smtClean="0"/>
              <a:t>) – the probability of missing data on Y depends on the value of X</a:t>
            </a:r>
          </a:p>
          <a:p>
            <a:pPr lvl="1"/>
            <a:r>
              <a:rPr lang="en-IN" dirty="0" smtClean="0"/>
              <a:t>Not </a:t>
            </a:r>
            <a:r>
              <a:rPr lang="en-IN" dirty="0"/>
              <a:t>missing at random(NMAR</a:t>
            </a:r>
            <a:r>
              <a:rPr lang="en-IN" dirty="0" smtClean="0"/>
              <a:t>) – probability of missing data on Y is dependent on value of  Y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296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Handling missing values</a:t>
            </a:r>
          </a:p>
          <a:p>
            <a:pPr lvl="1"/>
            <a:r>
              <a:rPr lang="en-IN" dirty="0" smtClean="0"/>
              <a:t>Eliminate data objects</a:t>
            </a:r>
          </a:p>
          <a:p>
            <a:pPr lvl="1"/>
            <a:r>
              <a:rPr lang="en-IN" dirty="0" smtClean="0"/>
              <a:t>Estimate missing values</a:t>
            </a:r>
          </a:p>
          <a:p>
            <a:pPr lvl="2"/>
            <a:r>
              <a:rPr lang="en-IN" dirty="0" smtClean="0"/>
              <a:t>Missing data substitution (mean, median, specific value, regression substitution)</a:t>
            </a:r>
          </a:p>
          <a:p>
            <a:pPr lvl="2"/>
            <a:r>
              <a:rPr lang="en-IN" dirty="0" smtClean="0"/>
              <a:t>K-nearest neighbours</a:t>
            </a:r>
          </a:p>
          <a:p>
            <a:pPr lvl="1"/>
            <a:r>
              <a:rPr lang="en-IN" dirty="0" smtClean="0"/>
              <a:t>Ignore the missing values during analysis</a:t>
            </a:r>
          </a:p>
          <a:p>
            <a:pPr lvl="1"/>
            <a:r>
              <a:rPr lang="en-IN" dirty="0" smtClean="0"/>
              <a:t>Replace with all possible values(weighted by their probabilities)</a:t>
            </a:r>
          </a:p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728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Knowledge filtering</a:t>
            </a:r>
          </a:p>
          <a:p>
            <a:r>
              <a:rPr lang="en-IN" dirty="0" smtClean="0"/>
              <a:t>Interpretation and explanation</a:t>
            </a:r>
          </a:p>
          <a:p>
            <a:r>
              <a:rPr lang="en-IN" dirty="0" smtClean="0"/>
              <a:t>Evaluation</a:t>
            </a:r>
          </a:p>
          <a:p>
            <a:r>
              <a:rPr lang="en-IN" dirty="0" smtClean="0"/>
              <a:t>Knowledge integration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27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Concept learning and Concept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4 types of DM methodologies</a:t>
            </a:r>
          </a:p>
          <a:p>
            <a:pPr lvl="1"/>
            <a:r>
              <a:rPr lang="en-IN" dirty="0" smtClean="0"/>
              <a:t>Classification learning</a:t>
            </a:r>
          </a:p>
          <a:p>
            <a:pPr lvl="1"/>
            <a:r>
              <a:rPr lang="en-IN" dirty="0" smtClean="0"/>
              <a:t>Association learning</a:t>
            </a:r>
          </a:p>
          <a:p>
            <a:pPr lvl="1"/>
            <a:r>
              <a:rPr lang="en-IN" dirty="0" smtClean="0"/>
              <a:t>Clustering</a:t>
            </a:r>
          </a:p>
          <a:p>
            <a:pPr lvl="1"/>
            <a:r>
              <a:rPr lang="en-IN" dirty="0" smtClean="0"/>
              <a:t>Regression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Here, you have set of </a:t>
            </a:r>
            <a:r>
              <a:rPr lang="en-IN" dirty="0" smtClean="0">
                <a:solidFill>
                  <a:srgbClr val="FF0000"/>
                </a:solidFill>
              </a:rPr>
              <a:t>classified examples </a:t>
            </a:r>
            <a:r>
              <a:rPr lang="en-IN" dirty="0" smtClean="0"/>
              <a:t>from which you are expected to </a:t>
            </a:r>
            <a:r>
              <a:rPr lang="en-IN" dirty="0" smtClean="0">
                <a:solidFill>
                  <a:srgbClr val="FF0000"/>
                </a:solidFill>
              </a:rPr>
              <a:t>learn a way of classifying unseen examples</a:t>
            </a:r>
          </a:p>
          <a:p>
            <a:r>
              <a:rPr lang="en-IN" dirty="0" smtClean="0"/>
              <a:t>The required set of rules to partition the data into exclusive groups is called </a:t>
            </a:r>
            <a:r>
              <a:rPr lang="en-IN" dirty="0" smtClean="0">
                <a:solidFill>
                  <a:srgbClr val="FF0000"/>
                </a:solidFill>
              </a:rPr>
              <a:t>classification rules</a:t>
            </a:r>
            <a:r>
              <a:rPr lang="en-IN" dirty="0" smtClean="0"/>
              <a:t>. The data used for deriving such rules is called </a:t>
            </a:r>
            <a:r>
              <a:rPr lang="en-IN" dirty="0" smtClean="0">
                <a:solidFill>
                  <a:srgbClr val="FF0000"/>
                </a:solidFill>
              </a:rPr>
              <a:t>training set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rules can then be used to discover as to which group a new customer belongs to.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0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3168352" cy="489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89412"/>
            <a:ext cx="1008112" cy="117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797152"/>
            <a:ext cx="86409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60055"/>
            <a:ext cx="2736304" cy="368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348880"/>
            <a:ext cx="10287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Dr.S.Thenmozhi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4B18-F6DB-426B-94F7-0DCF309A291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2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2502</TotalTime>
  <Words>1861</Words>
  <Application>Microsoft Office PowerPoint</Application>
  <PresentationFormat>On-screen Show (4:3)</PresentationFormat>
  <Paragraphs>491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Equity</vt:lpstr>
      <vt:lpstr>Unit 2  Data Types, Input and Output of Data Mining Algorithms </vt:lpstr>
      <vt:lpstr>Introduction</vt:lpstr>
      <vt:lpstr>Instances and Features</vt:lpstr>
      <vt:lpstr>Types of Features</vt:lpstr>
      <vt:lpstr>PowerPoint Presentation</vt:lpstr>
      <vt:lpstr>Concept learning and Concept Description</vt:lpstr>
      <vt:lpstr>Classification learning</vt:lpstr>
      <vt:lpstr>PowerPoint Presentation</vt:lpstr>
      <vt:lpstr>PowerPoint Presentation</vt:lpstr>
      <vt:lpstr>Association learning</vt:lpstr>
      <vt:lpstr>Clustering</vt:lpstr>
      <vt:lpstr>PowerPoint Presentation</vt:lpstr>
      <vt:lpstr>Regression</vt:lpstr>
      <vt:lpstr>PowerPoint Presentation</vt:lpstr>
      <vt:lpstr>Output of Decision Trees</vt:lpstr>
      <vt:lpstr>Output of Data Mining </vt:lpstr>
      <vt:lpstr>Output of Association Rules</vt:lpstr>
      <vt:lpstr>Clustering</vt:lpstr>
      <vt:lpstr>PowerPoint Presentation</vt:lpstr>
      <vt:lpstr>PowerPoint Presentation</vt:lpstr>
      <vt:lpstr>PowerPoint Presentation</vt:lpstr>
      <vt:lpstr>Regression</vt:lpstr>
      <vt:lpstr>Regression tree</vt:lpstr>
      <vt:lpstr>Model tree</vt:lpstr>
      <vt:lpstr>Unit 2– Part II Preprocessing and Postprocessing</vt:lpstr>
      <vt:lpstr>Introduction</vt:lpstr>
      <vt:lpstr>Steps in Preprocessing</vt:lpstr>
      <vt:lpstr>Steps in Preprocessing</vt:lpstr>
      <vt:lpstr>Normalization/Fuzzification</vt:lpstr>
      <vt:lpstr>Steps in Preprocessing</vt:lpstr>
      <vt:lpstr>Discretization</vt:lpstr>
      <vt:lpstr>PowerPoint Presentation</vt:lpstr>
      <vt:lpstr>Equi Width binning</vt:lpstr>
      <vt:lpstr>Equi frequency Binning</vt:lpstr>
      <vt:lpstr>Entropy based discretization</vt:lpstr>
      <vt:lpstr>Calculating Entropy</vt:lpstr>
      <vt:lpstr>Calculating entropy from Split</vt:lpstr>
      <vt:lpstr>Calculation of information gain</vt:lpstr>
      <vt:lpstr>PowerPoint Presentation</vt:lpstr>
      <vt:lpstr>Practice</vt:lpstr>
      <vt:lpstr>PowerPoint Presentation</vt:lpstr>
      <vt:lpstr>Practice Problem on Binning</vt:lpstr>
      <vt:lpstr>Practice Problem on Entropy</vt:lpstr>
      <vt:lpstr>Practice Problem on Quantile</vt:lpstr>
      <vt:lpstr>Feature Extraction, Selection and  Construction</vt:lpstr>
      <vt:lpstr>PowerPoint Presentation</vt:lpstr>
      <vt:lpstr>PowerPoint Presentation</vt:lpstr>
      <vt:lpstr>PowerPoint Presentation</vt:lpstr>
      <vt:lpstr>Missing data</vt:lpstr>
      <vt:lpstr>PowerPoint Presentation</vt:lpstr>
      <vt:lpstr>PowerPoint Presentation</vt:lpstr>
      <vt:lpstr>Post Processing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mozhi</dc:creator>
  <cp:lastModifiedBy>mozhi</cp:lastModifiedBy>
  <cp:revision>94</cp:revision>
  <dcterms:created xsi:type="dcterms:W3CDTF">2016-12-27T07:01:19Z</dcterms:created>
  <dcterms:modified xsi:type="dcterms:W3CDTF">2019-02-15T08:54:48Z</dcterms:modified>
</cp:coreProperties>
</file>