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4"/>
  </p:notesMasterIdLst>
  <p:handoutMasterIdLst>
    <p:handoutMasterId r:id="rId25"/>
  </p:handoutMasterIdLst>
  <p:sldIdLst>
    <p:sldId id="257" r:id="rId2"/>
    <p:sldId id="283" r:id="rId3"/>
    <p:sldId id="259" r:id="rId4"/>
    <p:sldId id="261" r:id="rId5"/>
    <p:sldId id="260" r:id="rId6"/>
    <p:sldId id="284" r:id="rId7"/>
    <p:sldId id="285" r:id="rId8"/>
    <p:sldId id="287" r:id="rId9"/>
    <p:sldId id="286" r:id="rId10"/>
    <p:sldId id="264" r:id="rId11"/>
    <p:sldId id="288" r:id="rId12"/>
    <p:sldId id="292" r:id="rId13"/>
    <p:sldId id="293" r:id="rId14"/>
    <p:sldId id="294" r:id="rId15"/>
    <p:sldId id="295" r:id="rId16"/>
    <p:sldId id="296" r:id="rId17"/>
    <p:sldId id="297" r:id="rId18"/>
    <p:sldId id="298" r:id="rId19"/>
    <p:sldId id="289" r:id="rId20"/>
    <p:sldId id="290" r:id="rId21"/>
    <p:sldId id="291" r:id="rId22"/>
    <p:sldId id="278"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varScale="1">
        <p:scale>
          <a:sx n="88" d="100"/>
          <a:sy n="88" d="100"/>
        </p:scale>
        <p:origin x="355"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11BC2-AA53-4A7D-ABE0-E5A45A7E554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6C348-BF82-48FD-87E5-6DA3418DE3D6}">
      <dgm:prSet phldrT="[Text]" custT="1"/>
      <dgm:spPr/>
      <dgm:t>
        <a:bodyPr/>
        <a:lstStyle/>
        <a:p>
          <a:pPr algn="ctr"/>
          <a:r>
            <a:rPr lang="en-US" sz="3400" dirty="0" smtClean="0"/>
            <a:t>ADMIN PANEL</a:t>
          </a:r>
          <a:endParaRPr lang="en-US" sz="3400" dirty="0"/>
        </a:p>
      </dgm:t>
    </dgm:pt>
    <dgm:pt modelId="{E602EF91-D992-4431-B35A-E22039E0D3AC}" type="sibTrans" cxnId="{00DBE817-1E9B-482E-9060-31829B32D2BD}">
      <dgm:prSet/>
      <dgm:spPr/>
      <dgm:t>
        <a:bodyPr/>
        <a:lstStyle/>
        <a:p>
          <a:endParaRPr lang="en-US"/>
        </a:p>
      </dgm:t>
    </dgm:pt>
    <dgm:pt modelId="{8E717CB3-6CAE-4CCB-8F04-4CD640660B80}" type="parTrans" cxnId="{00DBE817-1E9B-482E-9060-31829B32D2BD}">
      <dgm:prSet/>
      <dgm:spPr/>
      <dgm:t>
        <a:bodyPr/>
        <a:lstStyle/>
        <a:p>
          <a:endParaRPr lang="en-US"/>
        </a:p>
      </dgm:t>
    </dgm:pt>
    <dgm:pt modelId="{CE2068CC-4F66-406F-AA97-B592EC9EC7CE}">
      <dgm:prSet phldrT="[Text]" custT="1"/>
      <dgm:spPr/>
      <dgm:t>
        <a:bodyPr/>
        <a:lstStyle/>
        <a:p>
          <a:pPr algn="ctr"/>
          <a:r>
            <a:rPr lang="en-US" sz="3400" dirty="0" smtClean="0"/>
            <a:t>AGENT PANEL </a:t>
          </a:r>
          <a:endParaRPr lang="en-US" sz="3400" dirty="0"/>
        </a:p>
      </dgm:t>
    </dgm:pt>
    <dgm:pt modelId="{5610D22A-265E-46ED-AE37-A86ADB0D2282}" type="sibTrans" cxnId="{40C9B939-D6E5-441E-8A03-8A9D9B176A92}">
      <dgm:prSet/>
      <dgm:spPr/>
      <dgm:t>
        <a:bodyPr/>
        <a:lstStyle/>
        <a:p>
          <a:endParaRPr lang="en-US"/>
        </a:p>
      </dgm:t>
    </dgm:pt>
    <dgm:pt modelId="{254C5442-2FAC-46F7-A71D-4BABD08951C0}" type="parTrans" cxnId="{40C9B939-D6E5-441E-8A03-8A9D9B176A92}">
      <dgm:prSet/>
      <dgm:spPr/>
      <dgm:t>
        <a:bodyPr/>
        <a:lstStyle/>
        <a:p>
          <a:endParaRPr lang="en-US"/>
        </a:p>
      </dgm:t>
    </dgm:pt>
    <dgm:pt modelId="{99828F24-8787-48EB-AFCC-FFDD0851D897}" type="pres">
      <dgm:prSet presAssocID="{CE011BC2-AA53-4A7D-ABE0-E5A45A7E5540}" presName="linear" presStyleCnt="0">
        <dgm:presLayoutVars>
          <dgm:dir/>
          <dgm:animLvl val="lvl"/>
          <dgm:resizeHandles val="exact"/>
        </dgm:presLayoutVars>
      </dgm:prSet>
      <dgm:spPr/>
      <dgm:t>
        <a:bodyPr/>
        <a:lstStyle/>
        <a:p>
          <a:endParaRPr lang="en-US"/>
        </a:p>
      </dgm:t>
    </dgm:pt>
    <dgm:pt modelId="{92796C83-DAF8-49B3-8117-FBC74F8979F2}" type="pres">
      <dgm:prSet presAssocID="{7606C348-BF82-48FD-87E5-6DA3418DE3D6}" presName="parentLin" presStyleCnt="0"/>
      <dgm:spPr/>
    </dgm:pt>
    <dgm:pt modelId="{565B5CB8-3134-4B10-BA92-BDA2DC8AFD4D}" type="pres">
      <dgm:prSet presAssocID="{7606C348-BF82-48FD-87E5-6DA3418DE3D6}" presName="parentLeftMargin" presStyleLbl="node1" presStyleIdx="0" presStyleCnt="2"/>
      <dgm:spPr/>
      <dgm:t>
        <a:bodyPr/>
        <a:lstStyle/>
        <a:p>
          <a:endParaRPr lang="en-US"/>
        </a:p>
      </dgm:t>
    </dgm:pt>
    <dgm:pt modelId="{1B95333B-DFCC-4621-9057-D3092793EC16}" type="pres">
      <dgm:prSet presAssocID="{7606C348-BF82-48FD-87E5-6DA3418DE3D6}" presName="parentText" presStyleLbl="node1" presStyleIdx="0" presStyleCnt="2" custLinFactX="4409" custLinFactNeighborX="100000" custLinFactNeighborY="22857">
        <dgm:presLayoutVars>
          <dgm:chMax val="0"/>
          <dgm:bulletEnabled val="1"/>
        </dgm:presLayoutVars>
      </dgm:prSet>
      <dgm:spPr/>
      <dgm:t>
        <a:bodyPr/>
        <a:lstStyle/>
        <a:p>
          <a:endParaRPr lang="en-US"/>
        </a:p>
      </dgm:t>
    </dgm:pt>
    <dgm:pt modelId="{566933A8-4405-491B-AB5A-6DE4815C5096}" type="pres">
      <dgm:prSet presAssocID="{7606C348-BF82-48FD-87E5-6DA3418DE3D6}" presName="negativeSpace" presStyleCnt="0"/>
      <dgm:spPr/>
    </dgm:pt>
    <dgm:pt modelId="{A56091AD-DB25-4EF2-9D6D-5D2EB6A896AD}" type="pres">
      <dgm:prSet presAssocID="{7606C348-BF82-48FD-87E5-6DA3418DE3D6}" presName="childText" presStyleLbl="conFgAcc1" presStyleIdx="0" presStyleCnt="2">
        <dgm:presLayoutVars>
          <dgm:bulletEnabled val="1"/>
        </dgm:presLayoutVars>
      </dgm:prSet>
      <dgm:spPr/>
    </dgm:pt>
    <dgm:pt modelId="{D1835D73-7ABB-47EF-BDEE-FAC56FC56B90}" type="pres">
      <dgm:prSet presAssocID="{E602EF91-D992-4431-B35A-E22039E0D3AC}" presName="spaceBetweenRectangles" presStyleCnt="0"/>
      <dgm:spPr/>
    </dgm:pt>
    <dgm:pt modelId="{C370BF60-00BF-4BBE-A2AC-E72BB29332F1}" type="pres">
      <dgm:prSet presAssocID="{CE2068CC-4F66-406F-AA97-B592EC9EC7CE}" presName="parentLin" presStyleCnt="0"/>
      <dgm:spPr/>
    </dgm:pt>
    <dgm:pt modelId="{A92E75E9-36BA-4BC0-8844-97667EFAA2DC}" type="pres">
      <dgm:prSet presAssocID="{CE2068CC-4F66-406F-AA97-B592EC9EC7CE}" presName="parentLeftMargin" presStyleLbl="node1" presStyleIdx="0" presStyleCnt="2"/>
      <dgm:spPr/>
      <dgm:t>
        <a:bodyPr/>
        <a:lstStyle/>
        <a:p>
          <a:endParaRPr lang="en-US"/>
        </a:p>
      </dgm:t>
    </dgm:pt>
    <dgm:pt modelId="{7BA63C02-3013-45AF-9BCB-D294738BB6B5}" type="pres">
      <dgm:prSet presAssocID="{CE2068CC-4F66-406F-AA97-B592EC9EC7CE}" presName="parentText" presStyleLbl="node1" presStyleIdx="1" presStyleCnt="2" custLinFactX="5464" custLinFactNeighborX="100000" custLinFactNeighborY="25313">
        <dgm:presLayoutVars>
          <dgm:chMax val="0"/>
          <dgm:bulletEnabled val="1"/>
        </dgm:presLayoutVars>
      </dgm:prSet>
      <dgm:spPr/>
      <dgm:t>
        <a:bodyPr/>
        <a:lstStyle/>
        <a:p>
          <a:endParaRPr lang="en-US"/>
        </a:p>
      </dgm:t>
    </dgm:pt>
    <dgm:pt modelId="{6401C4EB-3902-4E32-8CD5-747C14A1B388}" type="pres">
      <dgm:prSet presAssocID="{CE2068CC-4F66-406F-AA97-B592EC9EC7CE}" presName="negativeSpace" presStyleCnt="0"/>
      <dgm:spPr/>
    </dgm:pt>
    <dgm:pt modelId="{0F65F078-DBF7-462B-9949-9EACD051A1EB}" type="pres">
      <dgm:prSet presAssocID="{CE2068CC-4F66-406F-AA97-B592EC9EC7CE}" presName="childText" presStyleLbl="conFgAcc1" presStyleIdx="1" presStyleCnt="2">
        <dgm:presLayoutVars>
          <dgm:bulletEnabled val="1"/>
        </dgm:presLayoutVars>
      </dgm:prSet>
      <dgm:spPr/>
    </dgm:pt>
  </dgm:ptLst>
  <dgm:cxnLst>
    <dgm:cxn modelId="{54FF3F24-87B0-440A-BB09-9C98E47DA151}" type="presOf" srcId="{7606C348-BF82-48FD-87E5-6DA3418DE3D6}" destId="{565B5CB8-3134-4B10-BA92-BDA2DC8AFD4D}" srcOrd="0" destOrd="0" presId="urn:microsoft.com/office/officeart/2005/8/layout/list1"/>
    <dgm:cxn modelId="{48E6EE5C-A7B0-4755-837B-92221AB291FE}" type="presOf" srcId="{CE011BC2-AA53-4A7D-ABE0-E5A45A7E5540}" destId="{99828F24-8787-48EB-AFCC-FFDD0851D897}" srcOrd="0" destOrd="0" presId="urn:microsoft.com/office/officeart/2005/8/layout/list1"/>
    <dgm:cxn modelId="{00DBE817-1E9B-482E-9060-31829B32D2BD}" srcId="{CE011BC2-AA53-4A7D-ABE0-E5A45A7E5540}" destId="{7606C348-BF82-48FD-87E5-6DA3418DE3D6}" srcOrd="0" destOrd="0" parTransId="{8E717CB3-6CAE-4CCB-8F04-4CD640660B80}" sibTransId="{E602EF91-D992-4431-B35A-E22039E0D3AC}"/>
    <dgm:cxn modelId="{0DF3E84F-4668-4515-A044-31F747929C15}" type="presOf" srcId="{7606C348-BF82-48FD-87E5-6DA3418DE3D6}" destId="{1B95333B-DFCC-4621-9057-D3092793EC16}" srcOrd="1" destOrd="0" presId="urn:microsoft.com/office/officeart/2005/8/layout/list1"/>
    <dgm:cxn modelId="{40C9B939-D6E5-441E-8A03-8A9D9B176A92}" srcId="{CE011BC2-AA53-4A7D-ABE0-E5A45A7E5540}" destId="{CE2068CC-4F66-406F-AA97-B592EC9EC7CE}" srcOrd="1" destOrd="0" parTransId="{254C5442-2FAC-46F7-A71D-4BABD08951C0}" sibTransId="{5610D22A-265E-46ED-AE37-A86ADB0D2282}"/>
    <dgm:cxn modelId="{613BCEA0-2C6A-4254-B8BD-D06E77C311D7}" type="presOf" srcId="{CE2068CC-4F66-406F-AA97-B592EC9EC7CE}" destId="{A92E75E9-36BA-4BC0-8844-97667EFAA2DC}" srcOrd="0" destOrd="0" presId="urn:microsoft.com/office/officeart/2005/8/layout/list1"/>
    <dgm:cxn modelId="{5B510CC9-E907-4746-A188-AA588C034EE5}" type="presOf" srcId="{CE2068CC-4F66-406F-AA97-B592EC9EC7CE}" destId="{7BA63C02-3013-45AF-9BCB-D294738BB6B5}" srcOrd="1" destOrd="0" presId="urn:microsoft.com/office/officeart/2005/8/layout/list1"/>
    <dgm:cxn modelId="{FB0EB320-A22F-41C6-94C4-8A480E36A0AC}" type="presParOf" srcId="{99828F24-8787-48EB-AFCC-FFDD0851D897}" destId="{92796C83-DAF8-49B3-8117-FBC74F8979F2}" srcOrd="0" destOrd="0" presId="urn:microsoft.com/office/officeart/2005/8/layout/list1"/>
    <dgm:cxn modelId="{A4A3D77D-EB19-44EC-A241-924121C523B1}" type="presParOf" srcId="{92796C83-DAF8-49B3-8117-FBC74F8979F2}" destId="{565B5CB8-3134-4B10-BA92-BDA2DC8AFD4D}" srcOrd="0" destOrd="0" presId="urn:microsoft.com/office/officeart/2005/8/layout/list1"/>
    <dgm:cxn modelId="{5D0330A9-332B-41D2-BD6F-C1DA6EDE6ADA}" type="presParOf" srcId="{92796C83-DAF8-49B3-8117-FBC74F8979F2}" destId="{1B95333B-DFCC-4621-9057-D3092793EC16}" srcOrd="1" destOrd="0" presId="urn:microsoft.com/office/officeart/2005/8/layout/list1"/>
    <dgm:cxn modelId="{FC31451F-191E-4E73-A4CA-C0C1F9A58D93}" type="presParOf" srcId="{99828F24-8787-48EB-AFCC-FFDD0851D897}" destId="{566933A8-4405-491B-AB5A-6DE4815C5096}" srcOrd="1" destOrd="0" presId="urn:microsoft.com/office/officeart/2005/8/layout/list1"/>
    <dgm:cxn modelId="{0B9180FC-A385-424E-96BD-94DA250AE717}" type="presParOf" srcId="{99828F24-8787-48EB-AFCC-FFDD0851D897}" destId="{A56091AD-DB25-4EF2-9D6D-5D2EB6A896AD}" srcOrd="2" destOrd="0" presId="urn:microsoft.com/office/officeart/2005/8/layout/list1"/>
    <dgm:cxn modelId="{DC1EBADA-4E0C-40F3-B4CD-E19A767A011F}" type="presParOf" srcId="{99828F24-8787-48EB-AFCC-FFDD0851D897}" destId="{D1835D73-7ABB-47EF-BDEE-FAC56FC56B90}" srcOrd="3" destOrd="0" presId="urn:microsoft.com/office/officeart/2005/8/layout/list1"/>
    <dgm:cxn modelId="{5E782C89-0325-4933-BCAD-D035F5FAFF0F}" type="presParOf" srcId="{99828F24-8787-48EB-AFCC-FFDD0851D897}" destId="{C370BF60-00BF-4BBE-A2AC-E72BB29332F1}" srcOrd="4" destOrd="0" presId="urn:microsoft.com/office/officeart/2005/8/layout/list1"/>
    <dgm:cxn modelId="{4470372C-E68B-4D62-9C63-CA79BB550655}" type="presParOf" srcId="{C370BF60-00BF-4BBE-A2AC-E72BB29332F1}" destId="{A92E75E9-36BA-4BC0-8844-97667EFAA2DC}" srcOrd="0" destOrd="0" presId="urn:microsoft.com/office/officeart/2005/8/layout/list1"/>
    <dgm:cxn modelId="{8E30E217-01ED-415E-BAD4-4AA8CBD9351C}" type="presParOf" srcId="{C370BF60-00BF-4BBE-A2AC-E72BB29332F1}" destId="{7BA63C02-3013-45AF-9BCB-D294738BB6B5}" srcOrd="1" destOrd="0" presId="urn:microsoft.com/office/officeart/2005/8/layout/list1"/>
    <dgm:cxn modelId="{47A2ECCF-8FA2-48A5-B789-9BAEBD1340F5}" type="presParOf" srcId="{99828F24-8787-48EB-AFCC-FFDD0851D897}" destId="{6401C4EB-3902-4E32-8CD5-747C14A1B388}" srcOrd="5" destOrd="0" presId="urn:microsoft.com/office/officeart/2005/8/layout/list1"/>
    <dgm:cxn modelId="{42A5AF9C-3419-4979-8A70-93C45439281E}" type="presParOf" srcId="{99828F24-8787-48EB-AFCC-FFDD0851D897}" destId="{0F65F078-DBF7-462B-9949-9EACD051A1E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20642A-8D31-472A-9428-B36AAD0C224E}" type="doc">
      <dgm:prSet loTypeId="urn:diagrams.loki3.com/BracketList+Icon" loCatId="list" qsTypeId="urn:microsoft.com/office/officeart/2005/8/quickstyle/simple3" qsCatId="simple" csTypeId="urn:microsoft.com/office/officeart/2005/8/colors/accent1_2" csCatId="accent1" phldr="1"/>
      <dgm:spPr/>
      <dgm:t>
        <a:bodyPr/>
        <a:lstStyle/>
        <a:p>
          <a:endParaRPr lang="en-US"/>
        </a:p>
      </dgm:t>
    </dgm:pt>
    <dgm:pt modelId="{F4F55651-5F51-40C8-8770-BD2EC2BFAF99}">
      <dgm:prSet/>
      <dgm:spPr/>
      <dgm:t>
        <a:bodyPr/>
        <a:lstStyle/>
        <a:p>
          <a:pPr rtl="0"/>
          <a:r>
            <a:rPr lang="en-US" dirty="0" smtClean="0"/>
            <a:t>How should it take decisions ?</a:t>
          </a:r>
          <a:endParaRPr lang="en-US" dirty="0"/>
        </a:p>
      </dgm:t>
      <dgm:extLst>
        <a:ext uri="{E40237B7-FDA0-4F09-8148-C483321AD2D9}">
          <dgm14:cNvPr xmlns:dgm14="http://schemas.microsoft.com/office/drawing/2010/diagram" id="0" name="" title="Block 2 title"/>
        </a:ext>
      </dgm:extLst>
    </dgm:pt>
    <dgm:pt modelId="{C228D2F6-0EF7-4C51-9B4F-A5D0B2F3324C}" type="parTrans" cxnId="{0088AECE-EBA4-4815-B2F6-DFFB4062E518}">
      <dgm:prSet/>
      <dgm:spPr/>
      <dgm:t>
        <a:bodyPr/>
        <a:lstStyle/>
        <a:p>
          <a:endParaRPr lang="en-US"/>
        </a:p>
      </dgm:t>
    </dgm:pt>
    <dgm:pt modelId="{1972CEC8-FF7A-42DB-86D3-25E61E338DDF}" type="sibTrans" cxnId="{0088AECE-EBA4-4815-B2F6-DFFB4062E518}">
      <dgm:prSet/>
      <dgm:spPr/>
      <dgm:t>
        <a:bodyPr/>
        <a:lstStyle/>
        <a:p>
          <a:endParaRPr lang="en-US"/>
        </a:p>
      </dgm:t>
    </dgm:pt>
    <dgm:pt modelId="{00EA6FAC-F1E6-4BEB-86A3-175B40E4C9F8}">
      <dgm:prSet/>
      <dgm:spPr/>
      <dgm:t>
        <a:bodyPr/>
        <a:lstStyle/>
        <a:p>
          <a:pPr rtl="0"/>
          <a:r>
            <a:rPr lang="en-US" dirty="0" smtClean="0">
              <a:latin typeface="Verdana" panose="020B0604030504040204" pitchFamily="34" charset="0"/>
              <a:ea typeface="Verdana" panose="020B0604030504040204" pitchFamily="34" charset="0"/>
            </a:rPr>
            <a:t>Let Delivery boy be at point ‘</a:t>
          </a:r>
          <a:r>
            <a:rPr lang="en-US" b="1" dirty="0" smtClean="0">
              <a:latin typeface="Verdana" panose="020B0604030504040204" pitchFamily="34" charset="0"/>
              <a:ea typeface="Verdana" panose="020B0604030504040204" pitchFamily="34" charset="0"/>
            </a:rPr>
            <a:t>P’</a:t>
          </a:r>
          <a:endParaRPr lang="en-US" dirty="0">
            <a:latin typeface="Verdana" panose="020B0604030504040204" pitchFamily="34" charset="0"/>
            <a:ea typeface="Verdana" panose="020B0604030504040204" pitchFamily="34" charset="0"/>
          </a:endParaRPr>
        </a:p>
      </dgm:t>
      <dgm:extLst>
        <a:ext uri="{E40237B7-FDA0-4F09-8148-C483321AD2D9}">
          <dgm14:cNvPr xmlns:dgm14="http://schemas.microsoft.com/office/drawing/2010/diagram" id="0" name="" title="List 2 bulleted list"/>
        </a:ext>
      </dgm:extLst>
    </dgm:pt>
    <dgm:pt modelId="{39B574F4-49AD-4267-8044-9FB3F371F6A4}" type="parTrans" cxnId="{2176AA22-079E-4537-B2B3-41C822F03530}">
      <dgm:prSet/>
      <dgm:spPr/>
      <dgm:t>
        <a:bodyPr/>
        <a:lstStyle/>
        <a:p>
          <a:endParaRPr lang="en-US"/>
        </a:p>
      </dgm:t>
    </dgm:pt>
    <dgm:pt modelId="{85B8F8CA-DD1E-480D-898A-3C924128A190}" type="sibTrans" cxnId="{2176AA22-079E-4537-B2B3-41C822F03530}">
      <dgm:prSet/>
      <dgm:spPr/>
      <dgm:t>
        <a:bodyPr/>
        <a:lstStyle/>
        <a:p>
          <a:endParaRPr lang="en-US"/>
        </a:p>
      </dgm:t>
    </dgm:pt>
    <dgm:pt modelId="{CA481534-D8BB-41B0-9324-EE85DF782C9D}">
      <dgm:prSet/>
      <dgm:spPr/>
      <dgm:t>
        <a:bodyPr/>
        <a:lstStyle/>
        <a:p>
          <a:pPr rtl="0"/>
          <a:r>
            <a:rPr lang="en-US" dirty="0" smtClean="0">
              <a:latin typeface="Verdana" panose="020B0604030504040204" pitchFamily="34" charset="0"/>
              <a:ea typeface="Verdana" panose="020B0604030504040204" pitchFamily="34" charset="0"/>
            </a:rPr>
            <a:t>Let there exist three delivery points as </a:t>
          </a:r>
          <a:r>
            <a:rPr lang="en-US" b="1" dirty="0" smtClean="0">
              <a:latin typeface="Verdana" panose="020B0604030504040204" pitchFamily="34" charset="0"/>
              <a:ea typeface="Verdana" panose="020B0604030504040204" pitchFamily="34" charset="0"/>
            </a:rPr>
            <a:t>‘D1’ ‘D2’ ‘D3’.</a:t>
          </a:r>
          <a:endParaRPr lang="en-US" dirty="0">
            <a:latin typeface="Verdana" panose="020B0604030504040204" pitchFamily="34" charset="0"/>
            <a:ea typeface="Verdana" panose="020B0604030504040204" pitchFamily="34" charset="0"/>
          </a:endParaRPr>
        </a:p>
      </dgm:t>
    </dgm:pt>
    <dgm:pt modelId="{32A1BF9A-A336-4F30-8AB3-00448969CB4F}" type="parTrans" cxnId="{07FCD9BF-D3BB-4D7F-8FF9-80D7EDCF6D7D}">
      <dgm:prSet/>
      <dgm:spPr/>
      <dgm:t>
        <a:bodyPr/>
        <a:lstStyle/>
        <a:p>
          <a:endParaRPr lang="en-US"/>
        </a:p>
      </dgm:t>
    </dgm:pt>
    <dgm:pt modelId="{C7B721E3-8EB5-4B39-BBF0-C63BC44A397C}" type="sibTrans" cxnId="{07FCD9BF-D3BB-4D7F-8FF9-80D7EDCF6D7D}">
      <dgm:prSet/>
      <dgm:spPr/>
      <dgm:t>
        <a:bodyPr/>
        <a:lstStyle/>
        <a:p>
          <a:endParaRPr lang="en-US"/>
        </a:p>
      </dgm:t>
    </dgm:pt>
    <dgm:pt modelId="{B38627EB-6D7F-43C5-832B-0C53C5554659}">
      <dgm:prSet/>
      <dgm:spPr/>
      <dgm:t>
        <a:bodyPr/>
        <a:lstStyle/>
        <a:p>
          <a:pPr rtl="0"/>
          <a:r>
            <a:rPr lang="en-US" dirty="0" smtClean="0">
              <a:latin typeface="Verdana" panose="020B0604030504040204" pitchFamily="34" charset="0"/>
              <a:ea typeface="Verdana" panose="020B0604030504040204" pitchFamily="34" charset="0"/>
            </a:rPr>
            <a:t>Here distance between </a:t>
          </a:r>
          <a:r>
            <a:rPr lang="en-US" b="1" dirty="0" smtClean="0">
              <a:latin typeface="Verdana" panose="020B0604030504040204" pitchFamily="34" charset="0"/>
              <a:ea typeface="Verdana" panose="020B0604030504040204" pitchFamily="34" charset="0"/>
            </a:rPr>
            <a:t>P </a:t>
          </a:r>
          <a:r>
            <a:rPr lang="en-US" b="0" dirty="0" smtClean="0">
              <a:latin typeface="Verdana" panose="020B0604030504040204" pitchFamily="34" charset="0"/>
              <a:ea typeface="Verdana" panose="020B0604030504040204" pitchFamily="34" charset="0"/>
            </a:rPr>
            <a:t>to </a:t>
          </a:r>
          <a:r>
            <a:rPr lang="en-US" b="1" dirty="0" smtClean="0">
              <a:latin typeface="Verdana" panose="020B0604030504040204" pitchFamily="34" charset="0"/>
              <a:ea typeface="Verdana" panose="020B0604030504040204" pitchFamily="34" charset="0"/>
            </a:rPr>
            <a:t>D1 = 5 units (light traffic)</a:t>
          </a:r>
          <a:endParaRPr lang="en-US" dirty="0">
            <a:latin typeface="Verdana" panose="020B0604030504040204" pitchFamily="34" charset="0"/>
            <a:ea typeface="Verdana" panose="020B0604030504040204" pitchFamily="34" charset="0"/>
          </a:endParaRPr>
        </a:p>
      </dgm:t>
    </dgm:pt>
    <dgm:pt modelId="{1B68A345-E188-465B-B797-DB8B5F9EC4D2}" type="parTrans" cxnId="{23899178-7D80-421D-A0BA-77318329E980}">
      <dgm:prSet/>
      <dgm:spPr/>
      <dgm:t>
        <a:bodyPr/>
        <a:lstStyle/>
        <a:p>
          <a:endParaRPr lang="en-US"/>
        </a:p>
      </dgm:t>
    </dgm:pt>
    <dgm:pt modelId="{DFC7E6B0-045E-45A7-8BFB-2FCDF0BC0D47}" type="sibTrans" cxnId="{23899178-7D80-421D-A0BA-77318329E980}">
      <dgm:prSet/>
      <dgm:spPr/>
      <dgm:t>
        <a:bodyPr/>
        <a:lstStyle/>
        <a:p>
          <a:endParaRPr lang="en-US"/>
        </a:p>
      </dgm:t>
    </dgm:pt>
    <dgm:pt modelId="{0DA032EE-8016-4A74-9B52-77862ABE338E}">
      <dgm:prSet/>
      <dgm:spPr/>
      <dgm:t>
        <a:bodyPr/>
        <a:lstStyle/>
        <a:p>
          <a:r>
            <a:rPr lang="en-US" dirty="0" smtClean="0">
              <a:latin typeface="Verdana" panose="020B0604030504040204" pitchFamily="34" charset="0"/>
              <a:ea typeface="Verdana" panose="020B0604030504040204" pitchFamily="34" charset="0"/>
            </a:rPr>
            <a:t>Distance between </a:t>
          </a:r>
          <a:r>
            <a:rPr lang="en-US" b="1" dirty="0" smtClean="0">
              <a:latin typeface="Verdana" panose="020B0604030504040204" pitchFamily="34" charset="0"/>
              <a:ea typeface="Verdana" panose="020B0604030504040204" pitchFamily="34" charset="0"/>
            </a:rPr>
            <a:t>P </a:t>
          </a:r>
          <a:r>
            <a:rPr lang="en-US" b="0" dirty="0" smtClean="0">
              <a:latin typeface="Verdana" panose="020B0604030504040204" pitchFamily="34" charset="0"/>
              <a:ea typeface="Verdana" panose="020B0604030504040204" pitchFamily="34" charset="0"/>
            </a:rPr>
            <a:t>to </a:t>
          </a:r>
          <a:r>
            <a:rPr lang="en-US" b="1" dirty="0" smtClean="0">
              <a:latin typeface="Verdana" panose="020B0604030504040204" pitchFamily="34" charset="0"/>
              <a:ea typeface="Verdana" panose="020B0604030504040204" pitchFamily="34" charset="0"/>
            </a:rPr>
            <a:t>D2 = 2 units(Heavy traffic)</a:t>
          </a:r>
          <a:endParaRPr lang="en-US" dirty="0">
            <a:latin typeface="Verdana" panose="020B0604030504040204" pitchFamily="34" charset="0"/>
            <a:ea typeface="Verdana" panose="020B0604030504040204" pitchFamily="34" charset="0"/>
          </a:endParaRPr>
        </a:p>
      </dgm:t>
    </dgm:pt>
    <dgm:pt modelId="{65F32587-688C-4BD5-8ED1-82F4593570EA}" type="parTrans" cxnId="{8F5A1773-7EEF-4993-8D18-B95AEB922C7F}">
      <dgm:prSet/>
      <dgm:spPr/>
      <dgm:t>
        <a:bodyPr/>
        <a:lstStyle/>
        <a:p>
          <a:endParaRPr lang="en-US"/>
        </a:p>
      </dgm:t>
    </dgm:pt>
    <dgm:pt modelId="{ABF641D4-18ED-49C9-8EC4-E01D0B8207A5}" type="sibTrans" cxnId="{8F5A1773-7EEF-4993-8D18-B95AEB922C7F}">
      <dgm:prSet/>
      <dgm:spPr/>
      <dgm:t>
        <a:bodyPr/>
        <a:lstStyle/>
        <a:p>
          <a:endParaRPr lang="en-US"/>
        </a:p>
      </dgm:t>
    </dgm:pt>
    <dgm:pt modelId="{E227D9D6-F3DF-4ED3-9C05-53ED150DE008}">
      <dgm:prSet/>
      <dgm:spPr/>
      <dgm:t>
        <a:bodyPr/>
        <a:lstStyle/>
        <a:p>
          <a:r>
            <a:rPr lang="en-US" dirty="0" smtClean="0">
              <a:latin typeface="Verdana" panose="020B0604030504040204" pitchFamily="34" charset="0"/>
              <a:ea typeface="Verdana" panose="020B0604030504040204" pitchFamily="34" charset="0"/>
            </a:rPr>
            <a:t>Distance between </a:t>
          </a:r>
          <a:r>
            <a:rPr lang="en-US" b="1" dirty="0" smtClean="0">
              <a:latin typeface="Verdana" panose="020B0604030504040204" pitchFamily="34" charset="0"/>
              <a:ea typeface="Verdana" panose="020B0604030504040204" pitchFamily="34" charset="0"/>
            </a:rPr>
            <a:t>P </a:t>
          </a:r>
          <a:r>
            <a:rPr lang="en-US" b="0" dirty="0" smtClean="0">
              <a:latin typeface="Verdana" panose="020B0604030504040204" pitchFamily="34" charset="0"/>
              <a:ea typeface="Verdana" panose="020B0604030504040204" pitchFamily="34" charset="0"/>
            </a:rPr>
            <a:t>to </a:t>
          </a:r>
          <a:r>
            <a:rPr lang="en-US" b="1" dirty="0" smtClean="0">
              <a:latin typeface="Verdana" panose="020B0604030504040204" pitchFamily="34" charset="0"/>
              <a:ea typeface="Verdana" panose="020B0604030504040204" pitchFamily="34" charset="0"/>
            </a:rPr>
            <a:t>D3 = 12 units(Moderate traffic)</a:t>
          </a:r>
          <a:endParaRPr lang="en-US" dirty="0">
            <a:latin typeface="Verdana" panose="020B0604030504040204" pitchFamily="34" charset="0"/>
            <a:ea typeface="Verdana" panose="020B0604030504040204" pitchFamily="34" charset="0"/>
          </a:endParaRPr>
        </a:p>
      </dgm:t>
    </dgm:pt>
    <dgm:pt modelId="{48ACF7F7-C749-4EC7-AF0B-CF350D9C5D8C}" type="parTrans" cxnId="{6D5A0399-F979-40CB-9B15-94AD9BE0D1F4}">
      <dgm:prSet/>
      <dgm:spPr/>
      <dgm:t>
        <a:bodyPr/>
        <a:lstStyle/>
        <a:p>
          <a:endParaRPr lang="en-US"/>
        </a:p>
      </dgm:t>
    </dgm:pt>
    <dgm:pt modelId="{F4FAC035-DF3A-437A-B995-4B261392BEE5}" type="sibTrans" cxnId="{6D5A0399-F979-40CB-9B15-94AD9BE0D1F4}">
      <dgm:prSet/>
      <dgm:spPr/>
      <dgm:t>
        <a:bodyPr/>
        <a:lstStyle/>
        <a:p>
          <a:endParaRPr lang="en-US"/>
        </a:p>
      </dgm:t>
    </dgm:pt>
    <dgm:pt modelId="{72EE76F4-37C1-4A0E-9CBD-32DFA65354CE}">
      <dgm:prSet/>
      <dgm:spPr/>
      <dgm:t>
        <a:bodyPr/>
        <a:lstStyle/>
        <a:p>
          <a:r>
            <a:rPr lang="en-US" dirty="0" smtClean="0">
              <a:latin typeface="Verdana" panose="020B0604030504040204" pitchFamily="34" charset="0"/>
              <a:ea typeface="Verdana" panose="020B0604030504040204" pitchFamily="34" charset="0"/>
            </a:rPr>
            <a:t>Then our system should get the decision that - from P to D1 distance is less and less traffic according to google map so delivery boy can reach there more quick and complete the delivery process</a:t>
          </a:r>
          <a:endParaRPr lang="en-US" dirty="0">
            <a:latin typeface="Verdana" panose="020B0604030504040204" pitchFamily="34" charset="0"/>
            <a:ea typeface="Verdana" panose="020B0604030504040204" pitchFamily="34" charset="0"/>
          </a:endParaRPr>
        </a:p>
      </dgm:t>
    </dgm:pt>
    <dgm:pt modelId="{CC46F2D1-4AEE-42D1-8E30-6E5168CE7C48}" type="parTrans" cxnId="{A180DE24-9DAD-4237-9DAE-A7EAC603CF43}">
      <dgm:prSet/>
      <dgm:spPr/>
      <dgm:t>
        <a:bodyPr/>
        <a:lstStyle/>
        <a:p>
          <a:endParaRPr lang="en-US"/>
        </a:p>
      </dgm:t>
    </dgm:pt>
    <dgm:pt modelId="{60F5001F-62F2-4C9D-8422-785F35EF50FF}" type="sibTrans" cxnId="{A180DE24-9DAD-4237-9DAE-A7EAC603CF43}">
      <dgm:prSet/>
      <dgm:spPr/>
      <dgm:t>
        <a:bodyPr/>
        <a:lstStyle/>
        <a:p>
          <a:endParaRPr lang="en-US"/>
        </a:p>
      </dgm:t>
    </dgm:pt>
    <dgm:pt modelId="{EA1B000D-2127-4696-900F-C54E28DF63A0}" type="pres">
      <dgm:prSet presAssocID="{6D20642A-8D31-472A-9428-B36AAD0C224E}" presName="Name0" presStyleCnt="0">
        <dgm:presLayoutVars>
          <dgm:dir/>
          <dgm:animLvl val="lvl"/>
          <dgm:resizeHandles val="exact"/>
        </dgm:presLayoutVars>
      </dgm:prSet>
      <dgm:spPr/>
      <dgm:t>
        <a:bodyPr/>
        <a:lstStyle/>
        <a:p>
          <a:endParaRPr lang="en-US"/>
        </a:p>
      </dgm:t>
    </dgm:pt>
    <dgm:pt modelId="{25C54176-8707-4A0D-B3F8-1EF87D756E4A}" type="pres">
      <dgm:prSet presAssocID="{F4F55651-5F51-40C8-8770-BD2EC2BFAF99}" presName="linNode" presStyleCnt="0"/>
      <dgm:spPr/>
    </dgm:pt>
    <dgm:pt modelId="{07163CC2-520F-4EB6-BF05-8AC935C6402C}" type="pres">
      <dgm:prSet presAssocID="{F4F55651-5F51-40C8-8770-BD2EC2BFAF99}" presName="parTx" presStyleLbl="revTx" presStyleIdx="0" presStyleCnt="1">
        <dgm:presLayoutVars>
          <dgm:chMax val="1"/>
          <dgm:bulletEnabled val="1"/>
        </dgm:presLayoutVars>
      </dgm:prSet>
      <dgm:spPr/>
      <dgm:t>
        <a:bodyPr/>
        <a:lstStyle/>
        <a:p>
          <a:endParaRPr lang="en-US"/>
        </a:p>
      </dgm:t>
    </dgm:pt>
    <dgm:pt modelId="{7DD85E6F-421F-4C82-A989-B5C36B9947D1}" type="pres">
      <dgm:prSet presAssocID="{F4F55651-5F51-40C8-8770-BD2EC2BFAF99}" presName="bracket" presStyleLbl="parChTrans1D1" presStyleIdx="0" presStyleCnt="1"/>
      <dgm:spPr/>
      <dgm:extLst>
        <a:ext uri="{E40237B7-FDA0-4F09-8148-C483321AD2D9}">
          <dgm14:cNvPr xmlns:dgm14="http://schemas.microsoft.com/office/drawing/2010/diagram" id="0" name="" title="Curved line between block title #2 and list"/>
        </a:ext>
      </dgm:extLst>
    </dgm:pt>
    <dgm:pt modelId="{A8345F4A-353D-4E8F-BD28-FAEB71EA20CC}" type="pres">
      <dgm:prSet presAssocID="{F4F55651-5F51-40C8-8770-BD2EC2BFAF99}" presName="spH" presStyleCnt="0"/>
      <dgm:spPr/>
    </dgm:pt>
    <dgm:pt modelId="{0144339A-BDD0-4E12-90B3-F92FF95125F4}" type="pres">
      <dgm:prSet presAssocID="{F4F55651-5F51-40C8-8770-BD2EC2BFAF99}" presName="desTx" presStyleLbl="node1" presStyleIdx="0" presStyleCnt="1">
        <dgm:presLayoutVars>
          <dgm:bulletEnabled val="1"/>
        </dgm:presLayoutVars>
      </dgm:prSet>
      <dgm:spPr/>
      <dgm:t>
        <a:bodyPr/>
        <a:lstStyle/>
        <a:p>
          <a:endParaRPr lang="en-US"/>
        </a:p>
      </dgm:t>
    </dgm:pt>
  </dgm:ptLst>
  <dgm:cxnLst>
    <dgm:cxn modelId="{02E23B5F-EF9D-4E51-980E-ABF26198AA4F}" type="presOf" srcId="{00EA6FAC-F1E6-4BEB-86A3-175B40E4C9F8}" destId="{0144339A-BDD0-4E12-90B3-F92FF95125F4}" srcOrd="0" destOrd="0" presId="urn:diagrams.loki3.com/BracketList+Icon"/>
    <dgm:cxn modelId="{23899178-7D80-421D-A0BA-77318329E980}" srcId="{F4F55651-5F51-40C8-8770-BD2EC2BFAF99}" destId="{B38627EB-6D7F-43C5-832B-0C53C5554659}" srcOrd="2" destOrd="0" parTransId="{1B68A345-E188-465B-B797-DB8B5F9EC4D2}" sibTransId="{DFC7E6B0-045E-45A7-8BFB-2FCDF0BC0D47}"/>
    <dgm:cxn modelId="{D2FA84B7-072E-4A7A-AED3-637BF0B48886}" type="presOf" srcId="{0DA032EE-8016-4A74-9B52-77862ABE338E}" destId="{0144339A-BDD0-4E12-90B3-F92FF95125F4}" srcOrd="0" destOrd="3" presId="urn:diagrams.loki3.com/BracketList+Icon"/>
    <dgm:cxn modelId="{C5EF3407-9C8F-4FE5-96FB-D5A5BB2FF611}" type="presOf" srcId="{B38627EB-6D7F-43C5-832B-0C53C5554659}" destId="{0144339A-BDD0-4E12-90B3-F92FF95125F4}" srcOrd="0" destOrd="2" presId="urn:diagrams.loki3.com/BracketList+Icon"/>
    <dgm:cxn modelId="{0088AECE-EBA4-4815-B2F6-DFFB4062E518}" srcId="{6D20642A-8D31-472A-9428-B36AAD0C224E}" destId="{F4F55651-5F51-40C8-8770-BD2EC2BFAF99}" srcOrd="0" destOrd="0" parTransId="{C228D2F6-0EF7-4C51-9B4F-A5D0B2F3324C}" sibTransId="{1972CEC8-FF7A-42DB-86D3-25E61E338DDF}"/>
    <dgm:cxn modelId="{8F5A1773-7EEF-4993-8D18-B95AEB922C7F}" srcId="{F4F55651-5F51-40C8-8770-BD2EC2BFAF99}" destId="{0DA032EE-8016-4A74-9B52-77862ABE338E}" srcOrd="3" destOrd="0" parTransId="{65F32587-688C-4BD5-8ED1-82F4593570EA}" sibTransId="{ABF641D4-18ED-49C9-8EC4-E01D0B8207A5}"/>
    <dgm:cxn modelId="{A180DE24-9DAD-4237-9DAE-A7EAC603CF43}" srcId="{F4F55651-5F51-40C8-8770-BD2EC2BFAF99}" destId="{72EE76F4-37C1-4A0E-9CBD-32DFA65354CE}" srcOrd="5" destOrd="0" parTransId="{CC46F2D1-4AEE-42D1-8E30-6E5168CE7C48}" sibTransId="{60F5001F-62F2-4C9D-8422-785F35EF50FF}"/>
    <dgm:cxn modelId="{C29932F3-B2AD-4514-AC31-C74F5F33FC5D}" type="presOf" srcId="{CA481534-D8BB-41B0-9324-EE85DF782C9D}" destId="{0144339A-BDD0-4E12-90B3-F92FF95125F4}" srcOrd="0" destOrd="1" presId="urn:diagrams.loki3.com/BracketList+Icon"/>
    <dgm:cxn modelId="{07FCD9BF-D3BB-4D7F-8FF9-80D7EDCF6D7D}" srcId="{F4F55651-5F51-40C8-8770-BD2EC2BFAF99}" destId="{CA481534-D8BB-41B0-9324-EE85DF782C9D}" srcOrd="1" destOrd="0" parTransId="{32A1BF9A-A336-4F30-8AB3-00448969CB4F}" sibTransId="{C7B721E3-8EB5-4B39-BBF0-C63BC44A397C}"/>
    <dgm:cxn modelId="{6D5A0399-F979-40CB-9B15-94AD9BE0D1F4}" srcId="{F4F55651-5F51-40C8-8770-BD2EC2BFAF99}" destId="{E227D9D6-F3DF-4ED3-9C05-53ED150DE008}" srcOrd="4" destOrd="0" parTransId="{48ACF7F7-C749-4EC7-AF0B-CF350D9C5D8C}" sibTransId="{F4FAC035-DF3A-437A-B995-4B261392BEE5}"/>
    <dgm:cxn modelId="{3A6C7BAF-2481-495D-834C-A374DBCA5FB8}" type="presOf" srcId="{F4F55651-5F51-40C8-8770-BD2EC2BFAF99}" destId="{07163CC2-520F-4EB6-BF05-8AC935C6402C}" srcOrd="0" destOrd="0" presId="urn:diagrams.loki3.com/BracketList+Icon"/>
    <dgm:cxn modelId="{AC8F3829-9F23-4CB1-913F-7D721C6BB9D6}" type="presOf" srcId="{E227D9D6-F3DF-4ED3-9C05-53ED150DE008}" destId="{0144339A-BDD0-4E12-90B3-F92FF95125F4}" srcOrd="0" destOrd="4" presId="urn:diagrams.loki3.com/BracketList+Icon"/>
    <dgm:cxn modelId="{2176AA22-079E-4537-B2B3-41C822F03530}" srcId="{F4F55651-5F51-40C8-8770-BD2EC2BFAF99}" destId="{00EA6FAC-F1E6-4BEB-86A3-175B40E4C9F8}" srcOrd="0" destOrd="0" parTransId="{39B574F4-49AD-4267-8044-9FB3F371F6A4}" sibTransId="{85B8F8CA-DD1E-480D-898A-3C924128A190}"/>
    <dgm:cxn modelId="{368092A2-C66C-468A-AAE3-92FF30077A66}" type="presOf" srcId="{72EE76F4-37C1-4A0E-9CBD-32DFA65354CE}" destId="{0144339A-BDD0-4E12-90B3-F92FF95125F4}" srcOrd="0" destOrd="5" presId="urn:diagrams.loki3.com/BracketList+Icon"/>
    <dgm:cxn modelId="{C41F93B8-0C46-40AF-ADC4-4E4012C48CA7}" type="presOf" srcId="{6D20642A-8D31-472A-9428-B36AAD0C224E}" destId="{EA1B000D-2127-4696-900F-C54E28DF63A0}" srcOrd="0" destOrd="0" presId="urn:diagrams.loki3.com/BracketList+Icon"/>
    <dgm:cxn modelId="{8065E1E2-4680-4A2F-ABA9-2B08526317D0}" type="presParOf" srcId="{EA1B000D-2127-4696-900F-C54E28DF63A0}" destId="{25C54176-8707-4A0D-B3F8-1EF87D756E4A}" srcOrd="0" destOrd="0" presId="urn:diagrams.loki3.com/BracketList+Icon"/>
    <dgm:cxn modelId="{9B5EFFFA-25D1-40D6-B677-4EC629BF4472}" type="presParOf" srcId="{25C54176-8707-4A0D-B3F8-1EF87D756E4A}" destId="{07163CC2-520F-4EB6-BF05-8AC935C6402C}" srcOrd="0" destOrd="0" presId="urn:diagrams.loki3.com/BracketList+Icon"/>
    <dgm:cxn modelId="{16E99F4F-D75C-4824-A98D-ACC238450C7F}" type="presParOf" srcId="{25C54176-8707-4A0D-B3F8-1EF87D756E4A}" destId="{7DD85E6F-421F-4C82-A989-B5C36B9947D1}" srcOrd="1" destOrd="0" presId="urn:diagrams.loki3.com/BracketList+Icon"/>
    <dgm:cxn modelId="{444FAD9F-0AAA-4DBA-8763-7A05F99F88DB}" type="presParOf" srcId="{25C54176-8707-4A0D-B3F8-1EF87D756E4A}" destId="{A8345F4A-353D-4E8F-BD28-FAEB71EA20CC}" srcOrd="2" destOrd="0" presId="urn:diagrams.loki3.com/BracketList+Icon"/>
    <dgm:cxn modelId="{09A91D08-0BBC-4E08-AA34-F8BE0330727F}" type="presParOf" srcId="{25C54176-8707-4A0D-B3F8-1EF87D756E4A}" destId="{0144339A-BDD0-4E12-90B3-F92FF95125F4}"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091AD-DB25-4EF2-9D6D-5D2EB6A896AD}">
      <dsp:nvSpPr>
        <dsp:cNvPr id="0" name=""/>
        <dsp:cNvSpPr/>
      </dsp:nvSpPr>
      <dsp:spPr>
        <a:xfrm>
          <a:off x="0" y="776700"/>
          <a:ext cx="9753600" cy="1260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95333B-DFCC-4621-9057-D3092793EC16}">
      <dsp:nvSpPr>
        <dsp:cNvPr id="0" name=""/>
        <dsp:cNvSpPr/>
      </dsp:nvSpPr>
      <dsp:spPr>
        <a:xfrm>
          <a:off x="1276385" y="376069"/>
          <a:ext cx="6827520" cy="147600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ctr" defTabSz="1511300">
            <a:lnSpc>
              <a:spcPct val="90000"/>
            </a:lnSpc>
            <a:spcBef>
              <a:spcPct val="0"/>
            </a:spcBef>
            <a:spcAft>
              <a:spcPct val="35000"/>
            </a:spcAft>
          </a:pPr>
          <a:r>
            <a:rPr lang="en-US" sz="3400" kern="1200" dirty="0" smtClean="0"/>
            <a:t>ADMIN PANEL</a:t>
          </a:r>
          <a:endParaRPr lang="en-US" sz="3400" kern="1200" dirty="0"/>
        </a:p>
      </dsp:txBody>
      <dsp:txXfrm>
        <a:off x="1348437" y="448121"/>
        <a:ext cx="6683416" cy="1331896"/>
      </dsp:txXfrm>
    </dsp:sp>
    <dsp:sp modelId="{0F65F078-DBF7-462B-9949-9EACD051A1EB}">
      <dsp:nvSpPr>
        <dsp:cNvPr id="0" name=""/>
        <dsp:cNvSpPr/>
      </dsp:nvSpPr>
      <dsp:spPr>
        <a:xfrm>
          <a:off x="0" y="3044700"/>
          <a:ext cx="9753600" cy="1260000"/>
        </a:xfrm>
        <a:prstGeom prst="rect">
          <a:avLst/>
        </a:prstGeom>
        <a:solidFill>
          <a:schemeClr val="lt1">
            <a:alpha val="90000"/>
            <a:hueOff val="0"/>
            <a:satOff val="0"/>
            <a:lumOff val="0"/>
            <a:alphaOff val="0"/>
          </a:schemeClr>
        </a:solidFill>
        <a:ln w="10795"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 modelId="{7BA63C02-3013-45AF-9BCB-D294738BB6B5}">
      <dsp:nvSpPr>
        <dsp:cNvPr id="0" name=""/>
        <dsp:cNvSpPr/>
      </dsp:nvSpPr>
      <dsp:spPr>
        <a:xfrm>
          <a:off x="1348415" y="2680319"/>
          <a:ext cx="6827520" cy="1476000"/>
        </a:xfrm>
        <a:prstGeom prst="roundRect">
          <a:avLst/>
        </a:prstGeom>
        <a:solidFill>
          <a:schemeClr val="accent2">
            <a:hueOff val="-1455363"/>
            <a:satOff val="-83928"/>
            <a:lumOff val="86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lvl="0" algn="ctr" defTabSz="1511300">
            <a:lnSpc>
              <a:spcPct val="90000"/>
            </a:lnSpc>
            <a:spcBef>
              <a:spcPct val="0"/>
            </a:spcBef>
            <a:spcAft>
              <a:spcPct val="35000"/>
            </a:spcAft>
          </a:pPr>
          <a:r>
            <a:rPr lang="en-US" sz="3400" kern="1200" dirty="0" smtClean="0"/>
            <a:t>AGENT PANEL </a:t>
          </a:r>
          <a:endParaRPr lang="en-US" sz="3400" kern="1200" dirty="0"/>
        </a:p>
      </dsp:txBody>
      <dsp:txXfrm>
        <a:off x="1420467" y="2752371"/>
        <a:ext cx="6683416" cy="1331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3CC2-520F-4EB6-BF05-8AC935C6402C}">
      <dsp:nvSpPr>
        <dsp:cNvPr id="0" name=""/>
        <dsp:cNvSpPr/>
      </dsp:nvSpPr>
      <dsp:spPr>
        <a:xfrm>
          <a:off x="4762" y="1854281"/>
          <a:ext cx="2436018" cy="63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kern="1200" dirty="0" smtClean="0"/>
            <a:t>How should it take decisions ?</a:t>
          </a:r>
          <a:endParaRPr lang="en-US" sz="1900" kern="1200" dirty="0"/>
        </a:p>
      </dsp:txBody>
      <dsp:txXfrm>
        <a:off x="4762" y="1854281"/>
        <a:ext cx="2436018" cy="634837"/>
      </dsp:txXfrm>
    </dsp:sp>
    <dsp:sp modelId="{7DD85E6F-421F-4C82-A989-B5C36B9947D1}">
      <dsp:nvSpPr>
        <dsp:cNvPr id="0" name=""/>
        <dsp:cNvSpPr/>
      </dsp:nvSpPr>
      <dsp:spPr>
        <a:xfrm>
          <a:off x="2440781" y="108478"/>
          <a:ext cx="487203" cy="4126443"/>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4339A-BDD0-4E12-90B3-F92FF95125F4}">
      <dsp:nvSpPr>
        <dsp:cNvPr id="0" name=""/>
        <dsp:cNvSpPr/>
      </dsp:nvSpPr>
      <dsp:spPr>
        <a:xfrm>
          <a:off x="3122866" y="108478"/>
          <a:ext cx="6625970" cy="4126443"/>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Let Delivery boy be at point ‘</a:t>
          </a:r>
          <a:r>
            <a:rPr lang="en-US" sz="1900" b="1" kern="1200" dirty="0" smtClean="0">
              <a:latin typeface="Verdana" panose="020B0604030504040204" pitchFamily="34" charset="0"/>
              <a:ea typeface="Verdana" panose="020B0604030504040204" pitchFamily="34" charset="0"/>
            </a:rPr>
            <a:t>P’</a:t>
          </a:r>
          <a:endParaRPr lang="en-US" sz="1900" kern="1200" dirty="0">
            <a:latin typeface="Verdana" panose="020B0604030504040204" pitchFamily="34" charset="0"/>
            <a:ea typeface="Verdana" panose="020B0604030504040204" pitchFamily="34" charset="0"/>
          </a:endParaRPr>
        </a:p>
        <a:p>
          <a:pPr marL="171450" lvl="1" indent="-171450" algn="l" defTabSz="844550" rtl="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Let there exist three delivery points as </a:t>
          </a:r>
          <a:r>
            <a:rPr lang="en-US" sz="1900" b="1" kern="1200" dirty="0" smtClean="0">
              <a:latin typeface="Verdana" panose="020B0604030504040204" pitchFamily="34" charset="0"/>
              <a:ea typeface="Verdana" panose="020B0604030504040204" pitchFamily="34" charset="0"/>
            </a:rPr>
            <a:t>‘D1’ ‘D2’ ‘D3’.</a:t>
          </a:r>
          <a:endParaRPr lang="en-US" sz="1900" kern="1200" dirty="0">
            <a:latin typeface="Verdana" panose="020B0604030504040204" pitchFamily="34" charset="0"/>
            <a:ea typeface="Verdana" panose="020B0604030504040204" pitchFamily="34" charset="0"/>
          </a:endParaRPr>
        </a:p>
        <a:p>
          <a:pPr marL="171450" lvl="1" indent="-171450" algn="l" defTabSz="844550" rtl="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Here distance between </a:t>
          </a:r>
          <a:r>
            <a:rPr lang="en-US" sz="1900" b="1" kern="1200" dirty="0" smtClean="0">
              <a:latin typeface="Verdana" panose="020B0604030504040204" pitchFamily="34" charset="0"/>
              <a:ea typeface="Verdana" panose="020B0604030504040204" pitchFamily="34" charset="0"/>
            </a:rPr>
            <a:t>P </a:t>
          </a:r>
          <a:r>
            <a:rPr lang="en-US" sz="1900" b="0" kern="1200" dirty="0" smtClean="0">
              <a:latin typeface="Verdana" panose="020B0604030504040204" pitchFamily="34" charset="0"/>
              <a:ea typeface="Verdana" panose="020B0604030504040204" pitchFamily="34" charset="0"/>
            </a:rPr>
            <a:t>to </a:t>
          </a:r>
          <a:r>
            <a:rPr lang="en-US" sz="1900" b="1" kern="1200" dirty="0" smtClean="0">
              <a:latin typeface="Verdana" panose="020B0604030504040204" pitchFamily="34" charset="0"/>
              <a:ea typeface="Verdana" panose="020B0604030504040204" pitchFamily="34" charset="0"/>
            </a:rPr>
            <a:t>D1 = 5 units (light traffic)</a:t>
          </a:r>
          <a:endParaRPr lang="en-US" sz="1900" kern="1200" dirty="0">
            <a:latin typeface="Verdana" panose="020B0604030504040204" pitchFamily="34" charset="0"/>
            <a:ea typeface="Verdana" panose="020B0604030504040204" pitchFamily="34" charset="0"/>
          </a:endParaRPr>
        </a:p>
        <a:p>
          <a:pPr marL="171450" lvl="1" indent="-171450" algn="l" defTabSz="84455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Distance between </a:t>
          </a:r>
          <a:r>
            <a:rPr lang="en-US" sz="1900" b="1" kern="1200" dirty="0" smtClean="0">
              <a:latin typeface="Verdana" panose="020B0604030504040204" pitchFamily="34" charset="0"/>
              <a:ea typeface="Verdana" panose="020B0604030504040204" pitchFamily="34" charset="0"/>
            </a:rPr>
            <a:t>P </a:t>
          </a:r>
          <a:r>
            <a:rPr lang="en-US" sz="1900" b="0" kern="1200" dirty="0" smtClean="0">
              <a:latin typeface="Verdana" panose="020B0604030504040204" pitchFamily="34" charset="0"/>
              <a:ea typeface="Verdana" panose="020B0604030504040204" pitchFamily="34" charset="0"/>
            </a:rPr>
            <a:t>to </a:t>
          </a:r>
          <a:r>
            <a:rPr lang="en-US" sz="1900" b="1" kern="1200" dirty="0" smtClean="0">
              <a:latin typeface="Verdana" panose="020B0604030504040204" pitchFamily="34" charset="0"/>
              <a:ea typeface="Verdana" panose="020B0604030504040204" pitchFamily="34" charset="0"/>
            </a:rPr>
            <a:t>D2 = 2 units(Heavy traffic)</a:t>
          </a:r>
          <a:endParaRPr lang="en-US" sz="1900" kern="1200" dirty="0">
            <a:latin typeface="Verdana" panose="020B0604030504040204" pitchFamily="34" charset="0"/>
            <a:ea typeface="Verdana" panose="020B0604030504040204" pitchFamily="34" charset="0"/>
          </a:endParaRPr>
        </a:p>
        <a:p>
          <a:pPr marL="171450" lvl="1" indent="-171450" algn="l" defTabSz="84455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Distance between </a:t>
          </a:r>
          <a:r>
            <a:rPr lang="en-US" sz="1900" b="1" kern="1200" dirty="0" smtClean="0">
              <a:latin typeface="Verdana" panose="020B0604030504040204" pitchFamily="34" charset="0"/>
              <a:ea typeface="Verdana" panose="020B0604030504040204" pitchFamily="34" charset="0"/>
            </a:rPr>
            <a:t>P </a:t>
          </a:r>
          <a:r>
            <a:rPr lang="en-US" sz="1900" b="0" kern="1200" dirty="0" smtClean="0">
              <a:latin typeface="Verdana" panose="020B0604030504040204" pitchFamily="34" charset="0"/>
              <a:ea typeface="Verdana" panose="020B0604030504040204" pitchFamily="34" charset="0"/>
            </a:rPr>
            <a:t>to </a:t>
          </a:r>
          <a:r>
            <a:rPr lang="en-US" sz="1900" b="1" kern="1200" dirty="0" smtClean="0">
              <a:latin typeface="Verdana" panose="020B0604030504040204" pitchFamily="34" charset="0"/>
              <a:ea typeface="Verdana" panose="020B0604030504040204" pitchFamily="34" charset="0"/>
            </a:rPr>
            <a:t>D3 = 12 units(Moderate traffic)</a:t>
          </a:r>
          <a:endParaRPr lang="en-US" sz="1900" kern="1200" dirty="0">
            <a:latin typeface="Verdana" panose="020B0604030504040204" pitchFamily="34" charset="0"/>
            <a:ea typeface="Verdana" panose="020B0604030504040204" pitchFamily="34" charset="0"/>
          </a:endParaRPr>
        </a:p>
        <a:p>
          <a:pPr marL="171450" lvl="1" indent="-171450" algn="l" defTabSz="844550">
            <a:lnSpc>
              <a:spcPct val="90000"/>
            </a:lnSpc>
            <a:spcBef>
              <a:spcPct val="0"/>
            </a:spcBef>
            <a:spcAft>
              <a:spcPct val="15000"/>
            </a:spcAft>
            <a:buChar char="••"/>
          </a:pPr>
          <a:r>
            <a:rPr lang="en-US" sz="1900" kern="1200" dirty="0" smtClean="0">
              <a:latin typeface="Verdana" panose="020B0604030504040204" pitchFamily="34" charset="0"/>
              <a:ea typeface="Verdana" panose="020B0604030504040204" pitchFamily="34" charset="0"/>
            </a:rPr>
            <a:t>Then our system should get the decision that - from P to D1 distance is less and less traffic according to google map so delivery boy can reach there more quick and complete the delivery process</a:t>
          </a:r>
          <a:endParaRPr lang="en-US" sz="1900" kern="1200" dirty="0">
            <a:latin typeface="Verdana" panose="020B0604030504040204" pitchFamily="34" charset="0"/>
            <a:ea typeface="Verdana" panose="020B0604030504040204" pitchFamily="34" charset="0"/>
          </a:endParaRPr>
        </a:p>
      </dsp:txBody>
      <dsp:txXfrm>
        <a:off x="3122866" y="108478"/>
        <a:ext cx="6625970" cy="412644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75286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4/2/2019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4/2/2019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4/2/2019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4/2/2019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4/2/2019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4/2/2019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4/2/2019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4/2/2019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4/2/2019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4/2/2019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4/2/2019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vijaykumarrpai@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420888"/>
            <a:ext cx="9753600" cy="871736"/>
          </a:xfrm>
        </p:spPr>
        <p:txBody>
          <a:bodyPr/>
          <a:lstStyle/>
          <a:p>
            <a:r>
              <a:rPr lang="en-US" b="1" dirty="0" smtClean="0"/>
              <a:t>Optimizing Courier Delivery Syste</a:t>
            </a:r>
            <a:r>
              <a:rPr lang="en-US" b="1" dirty="0"/>
              <a:t>m</a:t>
            </a:r>
          </a:p>
        </p:txBody>
      </p:sp>
      <p:sp>
        <p:nvSpPr>
          <p:cNvPr id="3" name="Subtitle 2"/>
          <p:cNvSpPr>
            <a:spLocks noGrp="1"/>
          </p:cNvSpPr>
          <p:nvPr>
            <p:ph type="subTitle" idx="1"/>
          </p:nvPr>
        </p:nvSpPr>
        <p:spPr>
          <a:xfrm>
            <a:off x="7822604" y="5373216"/>
            <a:ext cx="4012702" cy="1143000"/>
          </a:xfrm>
        </p:spPr>
        <p:txBody>
          <a:bodyPr>
            <a:normAutofit/>
          </a:bodyPr>
          <a:lstStyle/>
          <a:p>
            <a:r>
              <a:rPr lang="en-US" dirty="0" err="1" smtClean="0">
                <a:latin typeface="Times New Roman" panose="02020603050405020304" pitchFamily="18" charset="0"/>
                <a:cs typeface="Times New Roman" panose="02020603050405020304" pitchFamily="18" charset="0"/>
              </a:rPr>
              <a:t>Subham</a:t>
            </a:r>
            <a:r>
              <a:rPr lang="en-US" dirty="0" smtClean="0">
                <a:latin typeface="Times New Roman" panose="02020603050405020304" pitchFamily="18" charset="0"/>
                <a:cs typeface="Times New Roman" panose="02020603050405020304" pitchFamily="18" charset="0"/>
              </a:rPr>
              <a:t> Singh - PES1201801830</a:t>
            </a:r>
          </a:p>
          <a:p>
            <a:r>
              <a:rPr lang="en-US" dirty="0" smtClean="0">
                <a:latin typeface="Times New Roman" panose="02020603050405020304" pitchFamily="18" charset="0"/>
                <a:cs typeface="Times New Roman" panose="02020603050405020304" pitchFamily="18" charset="0"/>
              </a:rPr>
              <a:t>Vijaykumar R Pai - PES1201702013 </a:t>
            </a:r>
          </a:p>
          <a:p>
            <a:r>
              <a:rPr lang="en-US" dirty="0" err="1" smtClean="0">
                <a:latin typeface="Times New Roman" panose="02020603050405020304" pitchFamily="18" charset="0"/>
                <a:cs typeface="Times New Roman" panose="02020603050405020304" pitchFamily="18" charset="0"/>
              </a:rPr>
              <a:t>Ayush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Pratyay</a:t>
            </a:r>
            <a:r>
              <a:rPr lang="en-US" dirty="0" smtClean="0">
                <a:latin typeface="Times New Roman" panose="02020603050405020304" pitchFamily="18" charset="0"/>
                <a:cs typeface="Times New Roman" panose="02020603050405020304" pitchFamily="18" charset="0"/>
              </a:rPr>
              <a:t> - PES1201702164</a:t>
            </a:r>
          </a:p>
        </p:txBody>
      </p:sp>
      <p:sp>
        <p:nvSpPr>
          <p:cNvPr id="4" name="Rectangle 3"/>
          <p:cNvSpPr/>
          <p:nvPr/>
        </p:nvSpPr>
        <p:spPr>
          <a:xfrm>
            <a:off x="405780" y="5373216"/>
            <a:ext cx="5112568" cy="1015663"/>
          </a:xfrm>
          <a:prstGeom prst="rect">
            <a:avLst/>
          </a:prstGeom>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Guide Name: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Ms</a:t>
            </a:r>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Deepthi</a:t>
            </a:r>
            <a:r>
              <a:rPr lang="en-IN" sz="2000" dirty="0">
                <a:solidFill>
                  <a:schemeClr val="accent2">
                    <a:lumMod val="50000"/>
                  </a:schemeClr>
                </a:solidFill>
                <a:latin typeface="Times New Roman" panose="02020603050405020304" pitchFamily="18" charset="0"/>
                <a:cs typeface="Times New Roman" panose="02020603050405020304" pitchFamily="18" charset="0"/>
              </a:rPr>
              <a:t> S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Narayan</a:t>
            </a:r>
          </a:p>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Assistant Professor, </a:t>
            </a:r>
            <a:r>
              <a:rPr lang="en-IN" sz="2000" dirty="0" err="1" smtClean="0">
                <a:solidFill>
                  <a:schemeClr val="accent2">
                    <a:lumMod val="50000"/>
                  </a:schemeClr>
                </a:solidFill>
                <a:latin typeface="Times New Roman" panose="02020603050405020304" pitchFamily="18" charset="0"/>
                <a:cs typeface="Times New Roman" panose="02020603050405020304" pitchFamily="18" charset="0"/>
              </a:rPr>
              <a:t>Dept</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of CA</a:t>
            </a:r>
          </a:p>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smtClean="0">
                <a:solidFill>
                  <a:schemeClr val="accent2">
                    <a:lumMod val="50000"/>
                  </a:schemeClr>
                </a:solidFill>
                <a:latin typeface="Times New Roman" panose="02020603050405020304" pitchFamily="18" charset="0"/>
                <a:cs typeface="Times New Roman" panose="02020603050405020304" pitchFamily="18" charset="0"/>
              </a:rPr>
              <a:t>                       PES University</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404664"/>
            <a:ext cx="9753600" cy="763488"/>
          </a:xfrm>
        </p:spPr>
        <p:txBody>
          <a:bodyPr/>
          <a:lstStyle/>
          <a:p>
            <a:r>
              <a:rPr lang="en-US" b="1" dirty="0" smtClean="0"/>
              <a:t>Route Optimization process</a:t>
            </a:r>
            <a:endParaRPr lang="en-US" b="1" dirty="0"/>
          </a:p>
        </p:txBody>
      </p:sp>
      <p:graphicFrame>
        <p:nvGraphicFramePr>
          <p:cNvPr id="6" name="Content Placeholder 5" descr="Basic block list showing government hierarchy from top to bottom"/>
          <p:cNvGraphicFramePr>
            <a:graphicFrameLocks noGrp="1"/>
          </p:cNvGraphicFramePr>
          <p:nvPr>
            <p:ph idx="1"/>
            <p:extLst>
              <p:ext uri="{D42A27DB-BD31-4B8C-83A1-F6EECF244321}">
                <p14:modId xmlns:p14="http://schemas.microsoft.com/office/powerpoint/2010/main" val="3589483338"/>
              </p:ext>
            </p:extLst>
          </p:nvPr>
        </p:nvGraphicFramePr>
        <p:xfrm>
          <a:off x="1217613" y="1556792"/>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922114"/>
          </a:xfrm>
        </p:spPr>
        <p:txBody>
          <a:bodyPr/>
          <a:lstStyle/>
          <a:p>
            <a:pPr algn="ctr"/>
            <a:r>
              <a:rPr lang="en-IN" dirty="0" smtClean="0"/>
              <a:t>TESTING</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8835591"/>
              </p:ext>
            </p:extLst>
          </p:nvPr>
        </p:nvGraphicFramePr>
        <p:xfrm>
          <a:off x="2409425" y="1484784"/>
          <a:ext cx="7789443" cy="1685290"/>
        </p:xfrm>
        <a:graphic>
          <a:graphicData uri="http://schemas.openxmlformats.org/drawingml/2006/table">
            <a:tbl>
              <a:tblPr firstRow="1" firstCol="1" bandRow="1"/>
              <a:tblGrid>
                <a:gridCol w="940786">
                  <a:extLst>
                    <a:ext uri="{9D8B030D-6E8A-4147-A177-3AD203B41FA5}">
                      <a16:colId xmlns:a16="http://schemas.microsoft.com/office/drawing/2014/main" val="369037194"/>
                    </a:ext>
                  </a:extLst>
                </a:gridCol>
                <a:gridCol w="908421">
                  <a:extLst>
                    <a:ext uri="{9D8B030D-6E8A-4147-A177-3AD203B41FA5}">
                      <a16:colId xmlns:a16="http://schemas.microsoft.com/office/drawing/2014/main" val="2027851557"/>
                    </a:ext>
                  </a:extLst>
                </a:gridCol>
                <a:gridCol w="1330634">
                  <a:extLst>
                    <a:ext uri="{9D8B030D-6E8A-4147-A177-3AD203B41FA5}">
                      <a16:colId xmlns:a16="http://schemas.microsoft.com/office/drawing/2014/main" val="3334665247"/>
                    </a:ext>
                  </a:extLst>
                </a:gridCol>
                <a:gridCol w="550937">
                  <a:extLst>
                    <a:ext uri="{9D8B030D-6E8A-4147-A177-3AD203B41FA5}">
                      <a16:colId xmlns:a16="http://schemas.microsoft.com/office/drawing/2014/main" val="3979676368"/>
                    </a:ext>
                  </a:extLst>
                </a:gridCol>
                <a:gridCol w="920925">
                  <a:extLst>
                    <a:ext uri="{9D8B030D-6E8A-4147-A177-3AD203B41FA5}">
                      <a16:colId xmlns:a16="http://schemas.microsoft.com/office/drawing/2014/main" val="3928106887"/>
                    </a:ext>
                  </a:extLst>
                </a:gridCol>
                <a:gridCol w="923868">
                  <a:extLst>
                    <a:ext uri="{9D8B030D-6E8A-4147-A177-3AD203B41FA5}">
                      <a16:colId xmlns:a16="http://schemas.microsoft.com/office/drawing/2014/main" val="2553645615"/>
                    </a:ext>
                  </a:extLst>
                </a:gridCol>
                <a:gridCol w="184626">
                  <a:extLst>
                    <a:ext uri="{9D8B030D-6E8A-4147-A177-3AD203B41FA5}">
                      <a16:colId xmlns:a16="http://schemas.microsoft.com/office/drawing/2014/main" val="1625874199"/>
                    </a:ext>
                  </a:extLst>
                </a:gridCol>
                <a:gridCol w="108863">
                  <a:extLst>
                    <a:ext uri="{9D8B030D-6E8A-4147-A177-3AD203B41FA5}">
                      <a16:colId xmlns:a16="http://schemas.microsoft.com/office/drawing/2014/main" val="3065500597"/>
                    </a:ext>
                  </a:extLst>
                </a:gridCol>
                <a:gridCol w="108863">
                  <a:extLst>
                    <a:ext uri="{9D8B030D-6E8A-4147-A177-3AD203B41FA5}">
                      <a16:colId xmlns:a16="http://schemas.microsoft.com/office/drawing/2014/main" val="2676029505"/>
                    </a:ext>
                  </a:extLst>
                </a:gridCol>
                <a:gridCol w="937843">
                  <a:extLst>
                    <a:ext uri="{9D8B030D-6E8A-4147-A177-3AD203B41FA5}">
                      <a16:colId xmlns:a16="http://schemas.microsoft.com/office/drawing/2014/main" val="3462591260"/>
                    </a:ext>
                  </a:extLst>
                </a:gridCol>
                <a:gridCol w="670834">
                  <a:extLst>
                    <a:ext uri="{9D8B030D-6E8A-4147-A177-3AD203B41FA5}">
                      <a16:colId xmlns:a16="http://schemas.microsoft.com/office/drawing/2014/main" val="966386791"/>
                    </a:ext>
                  </a:extLst>
                </a:gridCol>
                <a:gridCol w="108863">
                  <a:extLst>
                    <a:ext uri="{9D8B030D-6E8A-4147-A177-3AD203B41FA5}">
                      <a16:colId xmlns:a16="http://schemas.microsoft.com/office/drawing/2014/main" val="2894241400"/>
                    </a:ext>
                  </a:extLst>
                </a:gridCol>
                <a:gridCol w="93980">
                  <a:extLst>
                    <a:ext uri="{9D8B030D-6E8A-4147-A177-3AD203B41FA5}">
                      <a16:colId xmlns:a16="http://schemas.microsoft.com/office/drawing/2014/main" val="2106618556"/>
                    </a:ext>
                  </a:extLst>
                </a:gridCol>
              </a:tblGrid>
              <a:tr h="187325">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Case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PES_001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7">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Test the Login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1"/>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83860376"/>
                  </a:ext>
                </a:extLst>
              </a:tr>
              <a:tr h="437515">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Created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a:txBody>
                    <a:bodyPr/>
                    <a:lstStyle/>
                    <a:p>
                      <a:pP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Vijaykumar R Pai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Reviewed 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3">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Prof Deepthi S Narayan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Version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2">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1"/>
                      </a:solidFill>
                      <a:prstDash val="solid"/>
                      <a:round/>
                      <a:headEnd type="none" w="med" len="med"/>
                      <a:tailEnd type="none" w="med" len="med"/>
                    </a:lnL>
                    <a:lnR>
                      <a:noFill/>
                    </a:lnR>
                    <a:lnT>
                      <a:noFill/>
                    </a:lnT>
                    <a:lnB w="1270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1482673383"/>
                  </a:ext>
                </a:extLst>
              </a:tr>
              <a:tr h="0">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35831579"/>
                  </a:ext>
                </a:extLst>
              </a:tr>
              <a:tr h="187325">
                <a:tc gridSpan="2">
                  <a:txBody>
                    <a:bodyPr/>
                    <a:lstStyle/>
                    <a:p>
                      <a:pPr>
                        <a:lnSpc>
                          <a:spcPct val="107000"/>
                        </a:lnSpc>
                        <a:spcAft>
                          <a:spcPts val="0"/>
                        </a:spcAft>
                      </a:pPr>
                      <a:r>
                        <a:rPr lang="en-IN" sz="1100" b="1" u="sng" dirty="0">
                          <a:effectLst/>
                          <a:latin typeface="Calibri" panose="020F0502020204030204" pitchFamily="34" charset="0"/>
                          <a:ea typeface="Times New Roman" panose="02020603050405020304" pitchFamily="18" charset="0"/>
                          <a:cs typeface="Calibri" panose="020F0502020204030204" pitchFamily="34" charset="0"/>
                        </a:rPr>
                        <a:t>QA Tester’s Log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4">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167944661"/>
                  </a:ext>
                </a:extLst>
              </a:tr>
              <a:tr h="0">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936180690"/>
                  </a:ext>
                </a:extLst>
              </a:tr>
              <a:tr h="187325">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Tester's 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a:txBody>
                    <a:bodyPr/>
                    <a:lstStyle/>
                    <a:p>
                      <a:pP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Vijaykumar R Pai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Date Tested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3">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Case (Pass/Fail/Not Executed)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2">
                  <a:txBody>
                    <a:bodyPr/>
                    <a:lstStyle/>
                    <a:p>
                      <a:pP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a:txBody>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rgbClr val="00000A"/>
                      </a:solidFill>
                      <a:prstDash val="solid"/>
                      <a:round/>
                      <a:headEnd type="none" w="med" len="med"/>
                      <a:tailEnd type="none" w="med" len="med"/>
                    </a:lnL>
                    <a:lnR>
                      <a:noFill/>
                    </a:lnR>
                    <a:lnT w="1270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31098631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36334035"/>
              </p:ext>
            </p:extLst>
          </p:nvPr>
        </p:nvGraphicFramePr>
        <p:xfrm>
          <a:off x="2409425" y="3211342"/>
          <a:ext cx="7717434" cy="2735580"/>
        </p:xfrm>
        <a:graphic>
          <a:graphicData uri="http://schemas.openxmlformats.org/drawingml/2006/table">
            <a:tbl>
              <a:tblPr firstRow="1" firstCol="1" bandRow="1"/>
              <a:tblGrid>
                <a:gridCol w="961502">
                  <a:extLst>
                    <a:ext uri="{9D8B030D-6E8A-4147-A177-3AD203B41FA5}">
                      <a16:colId xmlns:a16="http://schemas.microsoft.com/office/drawing/2014/main" val="1998829622"/>
                    </a:ext>
                  </a:extLst>
                </a:gridCol>
                <a:gridCol w="811220">
                  <a:extLst>
                    <a:ext uri="{9D8B030D-6E8A-4147-A177-3AD203B41FA5}">
                      <a16:colId xmlns:a16="http://schemas.microsoft.com/office/drawing/2014/main" val="1766451758"/>
                    </a:ext>
                  </a:extLst>
                </a:gridCol>
                <a:gridCol w="1018324">
                  <a:extLst>
                    <a:ext uri="{9D8B030D-6E8A-4147-A177-3AD203B41FA5}">
                      <a16:colId xmlns:a16="http://schemas.microsoft.com/office/drawing/2014/main" val="2972565144"/>
                    </a:ext>
                  </a:extLst>
                </a:gridCol>
                <a:gridCol w="908417">
                  <a:extLst>
                    <a:ext uri="{9D8B030D-6E8A-4147-A177-3AD203B41FA5}">
                      <a16:colId xmlns:a16="http://schemas.microsoft.com/office/drawing/2014/main" val="2338146184"/>
                    </a:ext>
                  </a:extLst>
                </a:gridCol>
                <a:gridCol w="865800">
                  <a:extLst>
                    <a:ext uri="{9D8B030D-6E8A-4147-A177-3AD203B41FA5}">
                      <a16:colId xmlns:a16="http://schemas.microsoft.com/office/drawing/2014/main" val="898319736"/>
                    </a:ext>
                  </a:extLst>
                </a:gridCol>
                <a:gridCol w="936829">
                  <a:extLst>
                    <a:ext uri="{9D8B030D-6E8A-4147-A177-3AD203B41FA5}">
                      <a16:colId xmlns:a16="http://schemas.microsoft.com/office/drawing/2014/main" val="3304699540"/>
                    </a:ext>
                  </a:extLst>
                </a:gridCol>
                <a:gridCol w="110655">
                  <a:extLst>
                    <a:ext uri="{9D8B030D-6E8A-4147-A177-3AD203B41FA5}">
                      <a16:colId xmlns:a16="http://schemas.microsoft.com/office/drawing/2014/main" val="2386970325"/>
                    </a:ext>
                  </a:extLst>
                </a:gridCol>
                <a:gridCol w="110655">
                  <a:extLst>
                    <a:ext uri="{9D8B030D-6E8A-4147-A177-3AD203B41FA5}">
                      <a16:colId xmlns:a16="http://schemas.microsoft.com/office/drawing/2014/main" val="682839239"/>
                    </a:ext>
                  </a:extLst>
                </a:gridCol>
                <a:gridCol w="110655">
                  <a:extLst>
                    <a:ext uri="{9D8B030D-6E8A-4147-A177-3AD203B41FA5}">
                      <a16:colId xmlns:a16="http://schemas.microsoft.com/office/drawing/2014/main" val="3177201060"/>
                    </a:ext>
                  </a:extLst>
                </a:gridCol>
                <a:gridCol w="811968">
                  <a:extLst>
                    <a:ext uri="{9D8B030D-6E8A-4147-A177-3AD203B41FA5}">
                      <a16:colId xmlns:a16="http://schemas.microsoft.com/office/drawing/2014/main" val="174680387"/>
                    </a:ext>
                  </a:extLst>
                </a:gridCol>
                <a:gridCol w="110655">
                  <a:extLst>
                    <a:ext uri="{9D8B030D-6E8A-4147-A177-3AD203B41FA5}">
                      <a16:colId xmlns:a16="http://schemas.microsoft.com/office/drawing/2014/main" val="3538501011"/>
                    </a:ext>
                  </a:extLst>
                </a:gridCol>
                <a:gridCol w="960754">
                  <a:extLst>
                    <a:ext uri="{9D8B030D-6E8A-4147-A177-3AD203B41FA5}">
                      <a16:colId xmlns:a16="http://schemas.microsoft.com/office/drawing/2014/main" val="3803526154"/>
                    </a:ext>
                  </a:extLst>
                </a:gridCol>
              </a:tblGrid>
              <a:tr h="187325">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gridSpan="3">
                  <a:txBody>
                    <a:bodyPr/>
                    <a:lstStyle/>
                    <a:p>
                      <a:pPr algn="l">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Prerequisites: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b="1">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gridSpan="6">
                  <a:txBody>
                    <a:bodyPr/>
                    <a:lstStyle/>
                    <a:p>
                      <a:pPr algn="l">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Test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15063561"/>
                  </a:ext>
                </a:extLst>
              </a:tr>
              <a:tr h="18732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E-mail = vijaykumarrpai@gmail.com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10911142"/>
                  </a:ext>
                </a:extLst>
              </a:tr>
              <a:tr h="187325">
                <a:tc>
                  <a:txBody>
                    <a:bodyPr/>
                    <a:lstStyle/>
                    <a:p>
                      <a:pPr algn="ct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Password = 12345678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11570795"/>
                  </a:ext>
                </a:extLst>
              </a:tr>
              <a:tr h="187325">
                <a:tc>
                  <a:txBody>
                    <a:bodyPr/>
                    <a:lstStyle/>
                    <a:p>
                      <a:pPr algn="ct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02918062"/>
                  </a:ext>
                </a:extLst>
              </a:tr>
              <a:tr h="187325">
                <a:tc>
                  <a:txBody>
                    <a:bodyPr/>
                    <a:lstStyle/>
                    <a:p>
                      <a:pPr algn="ctr">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5194570"/>
                  </a:ext>
                </a:extLst>
              </a:tr>
              <a:tr h="0">
                <a:tc>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2250809965"/>
                  </a:ext>
                </a:extLst>
              </a:tr>
              <a:tr h="187325">
                <a:tc>
                  <a:txBody>
                    <a:bodyPr/>
                    <a:lstStyle/>
                    <a:p>
                      <a:pPr algn="l">
                        <a:lnSpc>
                          <a:spcPct val="107000"/>
                        </a:lnSpc>
                        <a:spcAft>
                          <a:spcPts val="0"/>
                        </a:spcAft>
                      </a:pPr>
                      <a:r>
                        <a:rPr lang="en-IN" sz="1100" b="1" u="sng" dirty="0">
                          <a:effectLst/>
                          <a:latin typeface="Calibri" panose="020F0502020204030204" pitchFamily="34" charset="0"/>
                          <a:ea typeface="Times New Roman" panose="02020603050405020304" pitchFamily="18" charset="0"/>
                          <a:cs typeface="Calibri" panose="020F0502020204030204" pitchFamily="34" charset="0"/>
                        </a:rPr>
                        <a:t>Test Scenario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rgbClr val="FFFFCC"/>
                    </a:solidFill>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Verify on entering valid email and password, the admin can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444678156"/>
                  </a:ext>
                </a:extLst>
              </a:tr>
              <a:tr h="0">
                <a:tc>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gridSpan="3">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extLst>
                  <a:ext uri="{0D108BD9-81ED-4DB2-BD59-A6C34878D82A}">
                    <a16:rowId xmlns:a16="http://schemas.microsoft.com/office/drawing/2014/main" val="1337858516"/>
                  </a:ext>
                </a:extLst>
              </a:tr>
              <a:tr h="0">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Step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gridSpan="2">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Step Details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2">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Expected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gridSpan="6">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Actual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b="1" dirty="0">
                          <a:effectLst/>
                          <a:latin typeface="Calibri" panose="020F0502020204030204" pitchFamily="34" charset="0"/>
                          <a:ea typeface="Times New Roman" panose="02020603050405020304" pitchFamily="18" charset="0"/>
                          <a:cs typeface="Calibri" panose="020F0502020204030204" pitchFamily="34" charset="0"/>
                        </a:rPr>
                        <a:t>Pass / Fail / Not executed / Suspended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30652574"/>
                  </a:ext>
                </a:extLst>
              </a:tr>
              <a:tr h="36385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2028487927"/>
                  </a:ext>
                </a:extLst>
              </a:tr>
              <a:tr h="18732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1280677787"/>
                  </a:ext>
                </a:extLst>
              </a:tr>
              <a:tr h="187325">
                <a:tc>
                  <a:txBody>
                    <a:bodyPr/>
                    <a:lstStyle/>
                    <a:p>
                      <a:pPr algn="ctr">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gridSpan="2">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2">
                  <a:txBody>
                    <a:bodyPr/>
                    <a:lstStyle/>
                    <a:p>
                      <a:pPr algn="l">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Admin</a:t>
                      </a:r>
                      <a:r>
                        <a:rPr lang="en-IN" sz="1100">
                          <a:effectLst/>
                          <a:latin typeface="Calibri" panose="020F0502020204030204" pitchFamily="34" charset="0"/>
                          <a:ea typeface="Times New Roman" panose="02020603050405020304" pitchFamily="18" charset="0"/>
                          <a:cs typeface="Calibri" panose="020F0502020204030204" pitchFamily="34" charset="0"/>
                        </a:rPr>
                        <a:t>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A"/>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gridSpan="6">
                  <a:txBody>
                    <a:bodyPr/>
                    <a:lstStyle/>
                    <a:p>
                      <a:pPr algn="l">
                        <a:lnSpc>
                          <a:spcPct val="107000"/>
                        </a:lnSpc>
                        <a:spcAft>
                          <a:spcPts val="0"/>
                        </a:spcAft>
                      </a:pPr>
                      <a:r>
                        <a:rPr lang="en-IN" sz="1100">
                          <a:effectLst/>
                          <a:latin typeface="Calibri" panose="020F0502020204030204" pitchFamily="34" charset="0"/>
                          <a:ea typeface="Times New Roman" panose="02020603050405020304" pitchFamily="18" charset="0"/>
                          <a:cs typeface="Calibri" panose="020F0502020204030204" pitchFamily="34" charset="0"/>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A"/>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latin typeface="Calibri" panose="020F0502020204030204" pitchFamily="34" charset="0"/>
                          <a:ea typeface="Times New Roman" panose="02020603050405020304" pitchFamily="18" charset="0"/>
                          <a:cs typeface="Calibri" panose="020F0502020204030204" pitchFamily="34" charset="0"/>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lnL w="12700" cap="flat" cmpd="sng" algn="ctr">
                      <a:solidFill>
                        <a:srgbClr val="000001"/>
                      </a:solidFill>
                      <a:prstDash val="solid"/>
                      <a:round/>
                      <a:headEnd type="none" w="med" len="med"/>
                      <a:tailEnd type="none" w="med" len="med"/>
                    </a:lnL>
                    <a:lnR w="12700" cap="flat" cmpd="sng" algn="ctr">
                      <a:solidFill>
                        <a:srgbClr val="000001"/>
                      </a:solidFill>
                      <a:prstDash val="solid"/>
                      <a:round/>
                      <a:headEnd type="none" w="med" len="med"/>
                      <a:tailEnd type="none" w="med" len="med"/>
                    </a:lnR>
                    <a:lnT w="12700" cap="flat" cmpd="sng" algn="ctr">
                      <a:solidFill>
                        <a:srgbClr val="00000A"/>
                      </a:solidFill>
                      <a:prstDash val="solid"/>
                      <a:round/>
                      <a:headEnd type="none" w="med" len="med"/>
                      <a:tailEnd type="none" w="med" len="med"/>
                    </a:lnT>
                    <a:lnB w="12700" cap="flat" cmpd="sng" algn="ctr">
                      <a:solidFill>
                        <a:srgbClr val="00000A"/>
                      </a:solidFill>
                      <a:prstDash val="solid"/>
                      <a:round/>
                      <a:headEnd type="none" w="med" len="med"/>
                      <a:tailEnd type="none" w="med" len="med"/>
                    </a:lnB>
                  </a:tcPr>
                </a:tc>
                <a:extLst>
                  <a:ext uri="{0D108BD9-81ED-4DB2-BD59-A6C34878D82A}">
                    <a16:rowId xmlns:a16="http://schemas.microsoft.com/office/drawing/2014/main" val="2675922323"/>
                  </a:ext>
                </a:extLst>
              </a:tr>
            </a:tbl>
          </a:graphicData>
        </a:graphic>
      </p:graphicFrame>
      <p:sp>
        <p:nvSpPr>
          <p:cNvPr id="6" name="Rectangle 1"/>
          <p:cNvSpPr>
            <a:spLocks noChangeArrowheads="1"/>
          </p:cNvSpPr>
          <p:nvPr/>
        </p:nvSpPr>
        <p:spPr bwMode="auto">
          <a:xfrm>
            <a:off x="2205662" y="443647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3389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36205"/>
              </p:ext>
            </p:extLst>
          </p:nvPr>
        </p:nvGraphicFramePr>
        <p:xfrm>
          <a:off x="1557908" y="612342"/>
          <a:ext cx="8922383" cy="188055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3818586468"/>
                    </a:ext>
                  </a:extLst>
                </a:gridCol>
                <a:gridCol w="908421">
                  <a:extLst>
                    <a:ext uri="{9D8B030D-6E8A-4147-A177-3AD203B41FA5}">
                      <a16:colId xmlns:a16="http://schemas.microsoft.com/office/drawing/2014/main" val="2129191863"/>
                    </a:ext>
                  </a:extLst>
                </a:gridCol>
                <a:gridCol w="1330634">
                  <a:extLst>
                    <a:ext uri="{9D8B030D-6E8A-4147-A177-3AD203B41FA5}">
                      <a16:colId xmlns:a16="http://schemas.microsoft.com/office/drawing/2014/main" val="336973945"/>
                    </a:ext>
                  </a:extLst>
                </a:gridCol>
                <a:gridCol w="550937">
                  <a:extLst>
                    <a:ext uri="{9D8B030D-6E8A-4147-A177-3AD203B41FA5}">
                      <a16:colId xmlns:a16="http://schemas.microsoft.com/office/drawing/2014/main" val="1950171024"/>
                    </a:ext>
                  </a:extLst>
                </a:gridCol>
                <a:gridCol w="920925">
                  <a:extLst>
                    <a:ext uri="{9D8B030D-6E8A-4147-A177-3AD203B41FA5}">
                      <a16:colId xmlns:a16="http://schemas.microsoft.com/office/drawing/2014/main" val="2916144032"/>
                    </a:ext>
                  </a:extLst>
                </a:gridCol>
                <a:gridCol w="923868">
                  <a:extLst>
                    <a:ext uri="{9D8B030D-6E8A-4147-A177-3AD203B41FA5}">
                      <a16:colId xmlns:a16="http://schemas.microsoft.com/office/drawing/2014/main" val="946091332"/>
                    </a:ext>
                  </a:extLst>
                </a:gridCol>
                <a:gridCol w="184626">
                  <a:extLst>
                    <a:ext uri="{9D8B030D-6E8A-4147-A177-3AD203B41FA5}">
                      <a16:colId xmlns:a16="http://schemas.microsoft.com/office/drawing/2014/main" val="2473214771"/>
                    </a:ext>
                  </a:extLst>
                </a:gridCol>
                <a:gridCol w="108863">
                  <a:extLst>
                    <a:ext uri="{9D8B030D-6E8A-4147-A177-3AD203B41FA5}">
                      <a16:colId xmlns:a16="http://schemas.microsoft.com/office/drawing/2014/main" val="541404561"/>
                    </a:ext>
                  </a:extLst>
                </a:gridCol>
                <a:gridCol w="108863">
                  <a:extLst>
                    <a:ext uri="{9D8B030D-6E8A-4147-A177-3AD203B41FA5}">
                      <a16:colId xmlns:a16="http://schemas.microsoft.com/office/drawing/2014/main" val="925407496"/>
                    </a:ext>
                  </a:extLst>
                </a:gridCol>
                <a:gridCol w="937843">
                  <a:extLst>
                    <a:ext uri="{9D8B030D-6E8A-4147-A177-3AD203B41FA5}">
                      <a16:colId xmlns:a16="http://schemas.microsoft.com/office/drawing/2014/main" val="1292772806"/>
                    </a:ext>
                  </a:extLst>
                </a:gridCol>
                <a:gridCol w="670834">
                  <a:extLst>
                    <a:ext uri="{9D8B030D-6E8A-4147-A177-3AD203B41FA5}">
                      <a16:colId xmlns:a16="http://schemas.microsoft.com/office/drawing/2014/main" val="1516206790"/>
                    </a:ext>
                  </a:extLst>
                </a:gridCol>
                <a:gridCol w="108863">
                  <a:extLst>
                    <a:ext uri="{9D8B030D-6E8A-4147-A177-3AD203B41FA5}">
                      <a16:colId xmlns:a16="http://schemas.microsoft.com/office/drawing/2014/main" val="1278415410"/>
                    </a:ext>
                  </a:extLst>
                </a:gridCol>
                <a:gridCol w="1226920">
                  <a:extLst>
                    <a:ext uri="{9D8B030D-6E8A-4147-A177-3AD203B41FA5}">
                      <a16:colId xmlns:a16="http://schemas.microsoft.com/office/drawing/2014/main" val="2398232111"/>
                    </a:ext>
                  </a:extLst>
                </a:gridCol>
              </a:tblGrid>
              <a:tr h="187325">
                <a:tc gridSpan="2">
                  <a:txBody>
                    <a:bodyPr/>
                    <a:lstStyle/>
                    <a:p>
                      <a:pPr>
                        <a:lnSpc>
                          <a:spcPct val="107000"/>
                        </a:lnSpc>
                        <a:spcAft>
                          <a:spcPts val="0"/>
                        </a:spcAft>
                      </a:pPr>
                      <a:r>
                        <a:rPr lang="en-IN" sz="1100" dirty="0">
                          <a:effectLst/>
                        </a:rPr>
                        <a:t>Test Case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dirty="0">
                          <a:effectLst/>
                        </a:rPr>
                        <a:t>Test Case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the Registration form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94854020"/>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dirty="0">
                          <a:effectLst/>
                        </a:rPr>
                        <a:t>Vijaykumar R Pai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Prof Deepthi S Narayan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99072971"/>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8771502"/>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4108335722"/>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695713581"/>
                  </a:ext>
                </a:extLst>
              </a:tr>
              <a:tr h="187325">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99723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06771569"/>
              </p:ext>
            </p:extLst>
          </p:nvPr>
        </p:nvGraphicFramePr>
        <p:xfrm>
          <a:off x="1564519" y="2580980"/>
          <a:ext cx="8922381" cy="3656332"/>
        </p:xfrm>
        <a:graphic>
          <a:graphicData uri="http://schemas.openxmlformats.org/drawingml/2006/table">
            <a:tbl>
              <a:tblPr firstRow="1" firstCol="1" bandRow="1">
                <a:tableStyleId>{C083E6E3-FA7D-4D7B-A595-EF9225AFEA82}</a:tableStyleId>
              </a:tblPr>
              <a:tblGrid>
                <a:gridCol w="1111623">
                  <a:extLst>
                    <a:ext uri="{9D8B030D-6E8A-4147-A177-3AD203B41FA5}">
                      <a16:colId xmlns:a16="http://schemas.microsoft.com/office/drawing/2014/main" val="4040732360"/>
                    </a:ext>
                  </a:extLst>
                </a:gridCol>
                <a:gridCol w="937878">
                  <a:extLst>
                    <a:ext uri="{9D8B030D-6E8A-4147-A177-3AD203B41FA5}">
                      <a16:colId xmlns:a16="http://schemas.microsoft.com/office/drawing/2014/main" val="1899905667"/>
                    </a:ext>
                  </a:extLst>
                </a:gridCol>
                <a:gridCol w="1177318">
                  <a:extLst>
                    <a:ext uri="{9D8B030D-6E8A-4147-A177-3AD203B41FA5}">
                      <a16:colId xmlns:a16="http://schemas.microsoft.com/office/drawing/2014/main" val="4141824387"/>
                    </a:ext>
                  </a:extLst>
                </a:gridCol>
                <a:gridCol w="1050251">
                  <a:extLst>
                    <a:ext uri="{9D8B030D-6E8A-4147-A177-3AD203B41FA5}">
                      <a16:colId xmlns:a16="http://schemas.microsoft.com/office/drawing/2014/main" val="1487284896"/>
                    </a:ext>
                  </a:extLst>
                </a:gridCol>
                <a:gridCol w="1000980">
                  <a:extLst>
                    <a:ext uri="{9D8B030D-6E8A-4147-A177-3AD203B41FA5}">
                      <a16:colId xmlns:a16="http://schemas.microsoft.com/office/drawing/2014/main" val="63167467"/>
                    </a:ext>
                  </a:extLst>
                </a:gridCol>
                <a:gridCol w="1083099">
                  <a:extLst>
                    <a:ext uri="{9D8B030D-6E8A-4147-A177-3AD203B41FA5}">
                      <a16:colId xmlns:a16="http://schemas.microsoft.com/office/drawing/2014/main" val="1255167864"/>
                    </a:ext>
                  </a:extLst>
                </a:gridCol>
                <a:gridCol w="127932">
                  <a:extLst>
                    <a:ext uri="{9D8B030D-6E8A-4147-A177-3AD203B41FA5}">
                      <a16:colId xmlns:a16="http://schemas.microsoft.com/office/drawing/2014/main" val="3278381337"/>
                    </a:ext>
                  </a:extLst>
                </a:gridCol>
                <a:gridCol w="127932">
                  <a:extLst>
                    <a:ext uri="{9D8B030D-6E8A-4147-A177-3AD203B41FA5}">
                      <a16:colId xmlns:a16="http://schemas.microsoft.com/office/drawing/2014/main" val="799504760"/>
                    </a:ext>
                  </a:extLst>
                </a:gridCol>
                <a:gridCol w="127932">
                  <a:extLst>
                    <a:ext uri="{9D8B030D-6E8A-4147-A177-3AD203B41FA5}">
                      <a16:colId xmlns:a16="http://schemas.microsoft.com/office/drawing/2014/main" val="3902870913"/>
                    </a:ext>
                  </a:extLst>
                </a:gridCol>
                <a:gridCol w="938743">
                  <a:extLst>
                    <a:ext uri="{9D8B030D-6E8A-4147-A177-3AD203B41FA5}">
                      <a16:colId xmlns:a16="http://schemas.microsoft.com/office/drawing/2014/main" val="3610596588"/>
                    </a:ext>
                  </a:extLst>
                </a:gridCol>
                <a:gridCol w="127932">
                  <a:extLst>
                    <a:ext uri="{9D8B030D-6E8A-4147-A177-3AD203B41FA5}">
                      <a16:colId xmlns:a16="http://schemas.microsoft.com/office/drawing/2014/main" val="2277103996"/>
                    </a:ext>
                  </a:extLst>
                </a:gridCol>
                <a:gridCol w="1110761">
                  <a:extLst>
                    <a:ext uri="{9D8B030D-6E8A-4147-A177-3AD203B41FA5}">
                      <a16:colId xmlns:a16="http://schemas.microsoft.com/office/drawing/2014/main" val="2103440161"/>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0555047"/>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Name = Vijaykumar R Pai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38099213"/>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E-mail = </a:t>
                      </a:r>
                      <a:r>
                        <a:rPr lang="en-IN" sz="1100" u="sng">
                          <a:effectLst/>
                          <a:hlinkClick r:id="rId2"/>
                        </a:rPr>
                        <a:t>vijaykumarrpai@gmail.com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22119166"/>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Mob-no = 7582455420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63478557"/>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Your Address = Blore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9185484"/>
                  </a:ext>
                </a:extLst>
              </a:tr>
              <a:tr h="187325">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Password = 12345678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4169395"/>
                  </a:ext>
                </a:extLst>
              </a:tr>
              <a:tr h="187325">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Confirm Password = 12345678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81355226"/>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3934905"/>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dirty="0">
                          <a:effectLst/>
                        </a:rPr>
                        <a:t>Verify on entering name, email, mob-no, address, password and confirm password, the person can register as 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35066478"/>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3330648821"/>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659590995"/>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 and navigate to registration form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875478544"/>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name, email, mob-no, address, password and confirm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58709790"/>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Create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account is 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843704216"/>
                  </a:ext>
                </a:extLst>
              </a:tr>
            </a:tbl>
          </a:graphicData>
        </a:graphic>
      </p:graphicFrame>
    </p:spTree>
    <p:extLst>
      <p:ext uri="{BB962C8B-B14F-4D97-AF65-F5344CB8AC3E}">
        <p14:creationId xmlns:p14="http://schemas.microsoft.com/office/powerpoint/2010/main" val="401564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478071"/>
              </p:ext>
            </p:extLst>
          </p:nvPr>
        </p:nvGraphicFramePr>
        <p:xfrm>
          <a:off x="1485900" y="500077"/>
          <a:ext cx="8922383" cy="188055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894098796"/>
                    </a:ext>
                  </a:extLst>
                </a:gridCol>
                <a:gridCol w="908421">
                  <a:extLst>
                    <a:ext uri="{9D8B030D-6E8A-4147-A177-3AD203B41FA5}">
                      <a16:colId xmlns:a16="http://schemas.microsoft.com/office/drawing/2014/main" val="4005703787"/>
                    </a:ext>
                  </a:extLst>
                </a:gridCol>
                <a:gridCol w="1330634">
                  <a:extLst>
                    <a:ext uri="{9D8B030D-6E8A-4147-A177-3AD203B41FA5}">
                      <a16:colId xmlns:a16="http://schemas.microsoft.com/office/drawing/2014/main" val="1641178866"/>
                    </a:ext>
                  </a:extLst>
                </a:gridCol>
                <a:gridCol w="550937">
                  <a:extLst>
                    <a:ext uri="{9D8B030D-6E8A-4147-A177-3AD203B41FA5}">
                      <a16:colId xmlns:a16="http://schemas.microsoft.com/office/drawing/2014/main" val="1532505153"/>
                    </a:ext>
                  </a:extLst>
                </a:gridCol>
                <a:gridCol w="920925">
                  <a:extLst>
                    <a:ext uri="{9D8B030D-6E8A-4147-A177-3AD203B41FA5}">
                      <a16:colId xmlns:a16="http://schemas.microsoft.com/office/drawing/2014/main" val="3426164053"/>
                    </a:ext>
                  </a:extLst>
                </a:gridCol>
                <a:gridCol w="923868">
                  <a:extLst>
                    <a:ext uri="{9D8B030D-6E8A-4147-A177-3AD203B41FA5}">
                      <a16:colId xmlns:a16="http://schemas.microsoft.com/office/drawing/2014/main" val="3354574913"/>
                    </a:ext>
                  </a:extLst>
                </a:gridCol>
                <a:gridCol w="184626">
                  <a:extLst>
                    <a:ext uri="{9D8B030D-6E8A-4147-A177-3AD203B41FA5}">
                      <a16:colId xmlns:a16="http://schemas.microsoft.com/office/drawing/2014/main" val="1588254175"/>
                    </a:ext>
                  </a:extLst>
                </a:gridCol>
                <a:gridCol w="108863">
                  <a:extLst>
                    <a:ext uri="{9D8B030D-6E8A-4147-A177-3AD203B41FA5}">
                      <a16:colId xmlns:a16="http://schemas.microsoft.com/office/drawing/2014/main" val="2012616034"/>
                    </a:ext>
                  </a:extLst>
                </a:gridCol>
                <a:gridCol w="108863">
                  <a:extLst>
                    <a:ext uri="{9D8B030D-6E8A-4147-A177-3AD203B41FA5}">
                      <a16:colId xmlns:a16="http://schemas.microsoft.com/office/drawing/2014/main" val="341840279"/>
                    </a:ext>
                  </a:extLst>
                </a:gridCol>
                <a:gridCol w="937843">
                  <a:extLst>
                    <a:ext uri="{9D8B030D-6E8A-4147-A177-3AD203B41FA5}">
                      <a16:colId xmlns:a16="http://schemas.microsoft.com/office/drawing/2014/main" val="889643143"/>
                    </a:ext>
                  </a:extLst>
                </a:gridCol>
                <a:gridCol w="670834">
                  <a:extLst>
                    <a:ext uri="{9D8B030D-6E8A-4147-A177-3AD203B41FA5}">
                      <a16:colId xmlns:a16="http://schemas.microsoft.com/office/drawing/2014/main" val="883948673"/>
                    </a:ext>
                  </a:extLst>
                </a:gridCol>
                <a:gridCol w="108863">
                  <a:extLst>
                    <a:ext uri="{9D8B030D-6E8A-4147-A177-3AD203B41FA5}">
                      <a16:colId xmlns:a16="http://schemas.microsoft.com/office/drawing/2014/main" val="642176057"/>
                    </a:ext>
                  </a:extLst>
                </a:gridCol>
                <a:gridCol w="1226920">
                  <a:extLst>
                    <a:ext uri="{9D8B030D-6E8A-4147-A177-3AD203B41FA5}">
                      <a16:colId xmlns:a16="http://schemas.microsoft.com/office/drawing/2014/main" val="311358070"/>
                    </a:ext>
                  </a:extLst>
                </a:gridCol>
              </a:tblGrid>
              <a:tr h="187325">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adding new package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61192751"/>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Prof Deepthi S Narayan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54299051"/>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334056501"/>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2631739095"/>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3107317446"/>
                  </a:ext>
                </a:extLst>
              </a:tr>
              <a:tr h="187325">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2260632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2084776"/>
              </p:ext>
            </p:extLst>
          </p:nvPr>
        </p:nvGraphicFramePr>
        <p:xfrm>
          <a:off x="1485899" y="2492896"/>
          <a:ext cx="8922382" cy="3476944"/>
        </p:xfrm>
        <a:graphic>
          <a:graphicData uri="http://schemas.openxmlformats.org/drawingml/2006/table">
            <a:tbl>
              <a:tblPr firstRow="1" firstCol="1" bandRow="1">
                <a:tableStyleId>{C083E6E3-FA7D-4D7B-A595-EF9225AFEA82}</a:tableStyleId>
              </a:tblPr>
              <a:tblGrid>
                <a:gridCol w="1111624">
                  <a:extLst>
                    <a:ext uri="{9D8B030D-6E8A-4147-A177-3AD203B41FA5}">
                      <a16:colId xmlns:a16="http://schemas.microsoft.com/office/drawing/2014/main" val="2653293962"/>
                    </a:ext>
                  </a:extLst>
                </a:gridCol>
                <a:gridCol w="937879">
                  <a:extLst>
                    <a:ext uri="{9D8B030D-6E8A-4147-A177-3AD203B41FA5}">
                      <a16:colId xmlns:a16="http://schemas.microsoft.com/office/drawing/2014/main" val="3186741759"/>
                    </a:ext>
                  </a:extLst>
                </a:gridCol>
                <a:gridCol w="1177318">
                  <a:extLst>
                    <a:ext uri="{9D8B030D-6E8A-4147-A177-3AD203B41FA5}">
                      <a16:colId xmlns:a16="http://schemas.microsoft.com/office/drawing/2014/main" val="1145903946"/>
                    </a:ext>
                  </a:extLst>
                </a:gridCol>
                <a:gridCol w="1050250">
                  <a:extLst>
                    <a:ext uri="{9D8B030D-6E8A-4147-A177-3AD203B41FA5}">
                      <a16:colId xmlns:a16="http://schemas.microsoft.com/office/drawing/2014/main" val="2791802977"/>
                    </a:ext>
                  </a:extLst>
                </a:gridCol>
                <a:gridCol w="1000980">
                  <a:extLst>
                    <a:ext uri="{9D8B030D-6E8A-4147-A177-3AD203B41FA5}">
                      <a16:colId xmlns:a16="http://schemas.microsoft.com/office/drawing/2014/main" val="4214053800"/>
                    </a:ext>
                  </a:extLst>
                </a:gridCol>
                <a:gridCol w="1083099">
                  <a:extLst>
                    <a:ext uri="{9D8B030D-6E8A-4147-A177-3AD203B41FA5}">
                      <a16:colId xmlns:a16="http://schemas.microsoft.com/office/drawing/2014/main" val="3578330331"/>
                    </a:ext>
                  </a:extLst>
                </a:gridCol>
                <a:gridCol w="127932">
                  <a:extLst>
                    <a:ext uri="{9D8B030D-6E8A-4147-A177-3AD203B41FA5}">
                      <a16:colId xmlns:a16="http://schemas.microsoft.com/office/drawing/2014/main" val="1200436034"/>
                    </a:ext>
                  </a:extLst>
                </a:gridCol>
                <a:gridCol w="127932">
                  <a:extLst>
                    <a:ext uri="{9D8B030D-6E8A-4147-A177-3AD203B41FA5}">
                      <a16:colId xmlns:a16="http://schemas.microsoft.com/office/drawing/2014/main" val="3470716266"/>
                    </a:ext>
                  </a:extLst>
                </a:gridCol>
                <a:gridCol w="127932">
                  <a:extLst>
                    <a:ext uri="{9D8B030D-6E8A-4147-A177-3AD203B41FA5}">
                      <a16:colId xmlns:a16="http://schemas.microsoft.com/office/drawing/2014/main" val="2748620147"/>
                    </a:ext>
                  </a:extLst>
                </a:gridCol>
                <a:gridCol w="938743">
                  <a:extLst>
                    <a:ext uri="{9D8B030D-6E8A-4147-A177-3AD203B41FA5}">
                      <a16:colId xmlns:a16="http://schemas.microsoft.com/office/drawing/2014/main" val="168366755"/>
                    </a:ext>
                  </a:extLst>
                </a:gridCol>
                <a:gridCol w="127932">
                  <a:extLst>
                    <a:ext uri="{9D8B030D-6E8A-4147-A177-3AD203B41FA5}">
                      <a16:colId xmlns:a16="http://schemas.microsoft.com/office/drawing/2014/main" val="3102565445"/>
                    </a:ext>
                  </a:extLst>
                </a:gridCol>
                <a:gridCol w="1110761">
                  <a:extLst>
                    <a:ext uri="{9D8B030D-6E8A-4147-A177-3AD203B41FA5}">
                      <a16:colId xmlns:a16="http://schemas.microsoft.com/office/drawing/2014/main" val="3619821222"/>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38405285"/>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Person name = vj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6792019"/>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name = 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57223622"/>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number = 5845098591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43103948"/>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776910945"/>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Verify on entering name, email, mob-no, address, password and confirm password, the person can register as admin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51001922"/>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2324725146"/>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4267971301"/>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843560959"/>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164491584"/>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346629173"/>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create section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Page is 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184078060"/>
                  </a:ext>
                </a:extLst>
              </a:tr>
              <a:tr h="187325">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person name, package name and package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Data is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154104543"/>
                  </a:ext>
                </a:extLst>
              </a:tr>
              <a:tr h="187325">
                <a:tc>
                  <a:txBody>
                    <a:bodyPr/>
                    <a:lstStyle/>
                    <a:p>
                      <a:pPr algn="ctr">
                        <a:lnSpc>
                          <a:spcPct val="107000"/>
                        </a:lnSpc>
                        <a:spcAft>
                          <a:spcPts val="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Register Parcel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Data is stored in DB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659567449"/>
                  </a:ext>
                </a:extLst>
              </a:tr>
            </a:tbl>
          </a:graphicData>
        </a:graphic>
      </p:graphicFrame>
    </p:spTree>
    <p:extLst>
      <p:ext uri="{BB962C8B-B14F-4D97-AF65-F5344CB8AC3E}">
        <p14:creationId xmlns:p14="http://schemas.microsoft.com/office/powerpoint/2010/main" val="33491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6794499"/>
              </p:ext>
            </p:extLst>
          </p:nvPr>
        </p:nvGraphicFramePr>
        <p:xfrm>
          <a:off x="1492509" y="476672"/>
          <a:ext cx="8922383" cy="188055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1613325597"/>
                    </a:ext>
                  </a:extLst>
                </a:gridCol>
                <a:gridCol w="908421">
                  <a:extLst>
                    <a:ext uri="{9D8B030D-6E8A-4147-A177-3AD203B41FA5}">
                      <a16:colId xmlns:a16="http://schemas.microsoft.com/office/drawing/2014/main" val="3758219940"/>
                    </a:ext>
                  </a:extLst>
                </a:gridCol>
                <a:gridCol w="1330634">
                  <a:extLst>
                    <a:ext uri="{9D8B030D-6E8A-4147-A177-3AD203B41FA5}">
                      <a16:colId xmlns:a16="http://schemas.microsoft.com/office/drawing/2014/main" val="3349504263"/>
                    </a:ext>
                  </a:extLst>
                </a:gridCol>
                <a:gridCol w="550937">
                  <a:extLst>
                    <a:ext uri="{9D8B030D-6E8A-4147-A177-3AD203B41FA5}">
                      <a16:colId xmlns:a16="http://schemas.microsoft.com/office/drawing/2014/main" val="1764230578"/>
                    </a:ext>
                  </a:extLst>
                </a:gridCol>
                <a:gridCol w="920925">
                  <a:extLst>
                    <a:ext uri="{9D8B030D-6E8A-4147-A177-3AD203B41FA5}">
                      <a16:colId xmlns:a16="http://schemas.microsoft.com/office/drawing/2014/main" val="1148447656"/>
                    </a:ext>
                  </a:extLst>
                </a:gridCol>
                <a:gridCol w="923868">
                  <a:extLst>
                    <a:ext uri="{9D8B030D-6E8A-4147-A177-3AD203B41FA5}">
                      <a16:colId xmlns:a16="http://schemas.microsoft.com/office/drawing/2014/main" val="666954786"/>
                    </a:ext>
                  </a:extLst>
                </a:gridCol>
                <a:gridCol w="184626">
                  <a:extLst>
                    <a:ext uri="{9D8B030D-6E8A-4147-A177-3AD203B41FA5}">
                      <a16:colId xmlns:a16="http://schemas.microsoft.com/office/drawing/2014/main" val="4055895807"/>
                    </a:ext>
                  </a:extLst>
                </a:gridCol>
                <a:gridCol w="108863">
                  <a:extLst>
                    <a:ext uri="{9D8B030D-6E8A-4147-A177-3AD203B41FA5}">
                      <a16:colId xmlns:a16="http://schemas.microsoft.com/office/drawing/2014/main" val="1126839322"/>
                    </a:ext>
                  </a:extLst>
                </a:gridCol>
                <a:gridCol w="108863">
                  <a:extLst>
                    <a:ext uri="{9D8B030D-6E8A-4147-A177-3AD203B41FA5}">
                      <a16:colId xmlns:a16="http://schemas.microsoft.com/office/drawing/2014/main" val="1683194599"/>
                    </a:ext>
                  </a:extLst>
                </a:gridCol>
                <a:gridCol w="937843">
                  <a:extLst>
                    <a:ext uri="{9D8B030D-6E8A-4147-A177-3AD203B41FA5}">
                      <a16:colId xmlns:a16="http://schemas.microsoft.com/office/drawing/2014/main" val="239834020"/>
                    </a:ext>
                  </a:extLst>
                </a:gridCol>
                <a:gridCol w="670834">
                  <a:extLst>
                    <a:ext uri="{9D8B030D-6E8A-4147-A177-3AD203B41FA5}">
                      <a16:colId xmlns:a16="http://schemas.microsoft.com/office/drawing/2014/main" val="4118468303"/>
                    </a:ext>
                  </a:extLst>
                </a:gridCol>
                <a:gridCol w="108863">
                  <a:extLst>
                    <a:ext uri="{9D8B030D-6E8A-4147-A177-3AD203B41FA5}">
                      <a16:colId xmlns:a16="http://schemas.microsoft.com/office/drawing/2014/main" val="1958460801"/>
                    </a:ext>
                  </a:extLst>
                </a:gridCol>
                <a:gridCol w="1226920">
                  <a:extLst>
                    <a:ext uri="{9D8B030D-6E8A-4147-A177-3AD203B41FA5}">
                      <a16:colId xmlns:a16="http://schemas.microsoft.com/office/drawing/2014/main" val="1850483000"/>
                    </a:ext>
                  </a:extLst>
                </a:gridCol>
              </a:tblGrid>
              <a:tr h="187325">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adding Package list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48982750"/>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Prof Deepthi S Narayan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42683293"/>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01082977"/>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12543903"/>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107859761"/>
                  </a:ext>
                </a:extLst>
              </a:tr>
              <a:tr h="187325">
                <a:tc gridSpan="2">
                  <a:txBody>
                    <a:bodyPr/>
                    <a:lstStyle/>
                    <a:p>
                      <a:pPr>
                        <a:lnSpc>
                          <a:spcPct val="107000"/>
                        </a:lnSpc>
                        <a:spcAft>
                          <a:spcPts val="0"/>
                        </a:spcAft>
                      </a:pPr>
                      <a:r>
                        <a:rPr lang="en-IN" sz="1100">
                          <a:effectLst/>
                        </a:rPr>
                        <a:t>Tester's 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9795909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35174176"/>
              </p:ext>
            </p:extLst>
          </p:nvPr>
        </p:nvGraphicFramePr>
        <p:xfrm>
          <a:off x="1492510" y="2471071"/>
          <a:ext cx="8922381" cy="3118169"/>
        </p:xfrm>
        <a:graphic>
          <a:graphicData uri="http://schemas.openxmlformats.org/drawingml/2006/table">
            <a:tbl>
              <a:tblPr firstRow="1" firstCol="1" bandRow="1">
                <a:tableStyleId>{C083E6E3-FA7D-4D7B-A595-EF9225AFEA82}</a:tableStyleId>
              </a:tblPr>
              <a:tblGrid>
                <a:gridCol w="1111624">
                  <a:extLst>
                    <a:ext uri="{9D8B030D-6E8A-4147-A177-3AD203B41FA5}">
                      <a16:colId xmlns:a16="http://schemas.microsoft.com/office/drawing/2014/main" val="3857266317"/>
                    </a:ext>
                  </a:extLst>
                </a:gridCol>
                <a:gridCol w="937878">
                  <a:extLst>
                    <a:ext uri="{9D8B030D-6E8A-4147-A177-3AD203B41FA5}">
                      <a16:colId xmlns:a16="http://schemas.microsoft.com/office/drawing/2014/main" val="1800444826"/>
                    </a:ext>
                  </a:extLst>
                </a:gridCol>
                <a:gridCol w="1177318">
                  <a:extLst>
                    <a:ext uri="{9D8B030D-6E8A-4147-A177-3AD203B41FA5}">
                      <a16:colId xmlns:a16="http://schemas.microsoft.com/office/drawing/2014/main" val="248314812"/>
                    </a:ext>
                  </a:extLst>
                </a:gridCol>
                <a:gridCol w="1050251">
                  <a:extLst>
                    <a:ext uri="{9D8B030D-6E8A-4147-A177-3AD203B41FA5}">
                      <a16:colId xmlns:a16="http://schemas.microsoft.com/office/drawing/2014/main" val="589335604"/>
                    </a:ext>
                  </a:extLst>
                </a:gridCol>
                <a:gridCol w="1000980">
                  <a:extLst>
                    <a:ext uri="{9D8B030D-6E8A-4147-A177-3AD203B41FA5}">
                      <a16:colId xmlns:a16="http://schemas.microsoft.com/office/drawing/2014/main" val="199961315"/>
                    </a:ext>
                  </a:extLst>
                </a:gridCol>
                <a:gridCol w="1083099">
                  <a:extLst>
                    <a:ext uri="{9D8B030D-6E8A-4147-A177-3AD203B41FA5}">
                      <a16:colId xmlns:a16="http://schemas.microsoft.com/office/drawing/2014/main" val="1010409147"/>
                    </a:ext>
                  </a:extLst>
                </a:gridCol>
                <a:gridCol w="127932">
                  <a:extLst>
                    <a:ext uri="{9D8B030D-6E8A-4147-A177-3AD203B41FA5}">
                      <a16:colId xmlns:a16="http://schemas.microsoft.com/office/drawing/2014/main" val="425180708"/>
                    </a:ext>
                  </a:extLst>
                </a:gridCol>
                <a:gridCol w="127932">
                  <a:extLst>
                    <a:ext uri="{9D8B030D-6E8A-4147-A177-3AD203B41FA5}">
                      <a16:colId xmlns:a16="http://schemas.microsoft.com/office/drawing/2014/main" val="616447605"/>
                    </a:ext>
                  </a:extLst>
                </a:gridCol>
                <a:gridCol w="127932">
                  <a:extLst>
                    <a:ext uri="{9D8B030D-6E8A-4147-A177-3AD203B41FA5}">
                      <a16:colId xmlns:a16="http://schemas.microsoft.com/office/drawing/2014/main" val="2058594769"/>
                    </a:ext>
                  </a:extLst>
                </a:gridCol>
                <a:gridCol w="938743">
                  <a:extLst>
                    <a:ext uri="{9D8B030D-6E8A-4147-A177-3AD203B41FA5}">
                      <a16:colId xmlns:a16="http://schemas.microsoft.com/office/drawing/2014/main" val="2133323910"/>
                    </a:ext>
                  </a:extLst>
                </a:gridCol>
                <a:gridCol w="127932">
                  <a:extLst>
                    <a:ext uri="{9D8B030D-6E8A-4147-A177-3AD203B41FA5}">
                      <a16:colId xmlns:a16="http://schemas.microsoft.com/office/drawing/2014/main" val="1503176988"/>
                    </a:ext>
                  </a:extLst>
                </a:gridCol>
                <a:gridCol w="1110760">
                  <a:extLst>
                    <a:ext uri="{9D8B030D-6E8A-4147-A177-3AD203B41FA5}">
                      <a16:colId xmlns:a16="http://schemas.microsoft.com/office/drawing/2014/main" val="2033937730"/>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14013291"/>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Person name = vj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292310"/>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name = 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7665993"/>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number = 5845098591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40126053"/>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108305161"/>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Verify on clicking the delete button in package list, the respective package is deleted.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2632142611"/>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1355504316"/>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Expected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29919365"/>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622095766"/>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685009657"/>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86311083"/>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index section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Page is 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913608302"/>
                  </a:ext>
                </a:extLst>
              </a:tr>
              <a:tr h="187325">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delete to remove a particular package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Package is deleted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745269202"/>
                  </a:ext>
                </a:extLst>
              </a:tr>
            </a:tbl>
          </a:graphicData>
        </a:graphic>
      </p:graphicFrame>
    </p:spTree>
    <p:extLst>
      <p:ext uri="{BB962C8B-B14F-4D97-AF65-F5344CB8AC3E}">
        <p14:creationId xmlns:p14="http://schemas.microsoft.com/office/powerpoint/2010/main" val="90214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9314865"/>
              </p:ext>
            </p:extLst>
          </p:nvPr>
        </p:nvGraphicFramePr>
        <p:xfrm>
          <a:off x="1633221" y="999816"/>
          <a:ext cx="8922383" cy="1709104"/>
        </p:xfrm>
        <a:graphic>
          <a:graphicData uri="http://schemas.openxmlformats.org/drawingml/2006/table">
            <a:tbl>
              <a:tblPr firstRow="1" firstCol="1" bandRow="1">
                <a:tableStyleId>{C083E6E3-FA7D-4D7B-A595-EF9225AFEA82}</a:tableStyleId>
              </a:tblPr>
              <a:tblGrid>
                <a:gridCol w="940786">
                  <a:extLst>
                    <a:ext uri="{9D8B030D-6E8A-4147-A177-3AD203B41FA5}">
                      <a16:colId xmlns:a16="http://schemas.microsoft.com/office/drawing/2014/main" val="807227647"/>
                    </a:ext>
                  </a:extLst>
                </a:gridCol>
                <a:gridCol w="908421">
                  <a:extLst>
                    <a:ext uri="{9D8B030D-6E8A-4147-A177-3AD203B41FA5}">
                      <a16:colId xmlns:a16="http://schemas.microsoft.com/office/drawing/2014/main" val="2297246309"/>
                    </a:ext>
                  </a:extLst>
                </a:gridCol>
                <a:gridCol w="1330634">
                  <a:extLst>
                    <a:ext uri="{9D8B030D-6E8A-4147-A177-3AD203B41FA5}">
                      <a16:colId xmlns:a16="http://schemas.microsoft.com/office/drawing/2014/main" val="2315277448"/>
                    </a:ext>
                  </a:extLst>
                </a:gridCol>
                <a:gridCol w="550937">
                  <a:extLst>
                    <a:ext uri="{9D8B030D-6E8A-4147-A177-3AD203B41FA5}">
                      <a16:colId xmlns:a16="http://schemas.microsoft.com/office/drawing/2014/main" val="62218180"/>
                    </a:ext>
                  </a:extLst>
                </a:gridCol>
                <a:gridCol w="920925">
                  <a:extLst>
                    <a:ext uri="{9D8B030D-6E8A-4147-A177-3AD203B41FA5}">
                      <a16:colId xmlns:a16="http://schemas.microsoft.com/office/drawing/2014/main" val="3521657885"/>
                    </a:ext>
                  </a:extLst>
                </a:gridCol>
                <a:gridCol w="923868">
                  <a:extLst>
                    <a:ext uri="{9D8B030D-6E8A-4147-A177-3AD203B41FA5}">
                      <a16:colId xmlns:a16="http://schemas.microsoft.com/office/drawing/2014/main" val="2819711549"/>
                    </a:ext>
                  </a:extLst>
                </a:gridCol>
                <a:gridCol w="184626">
                  <a:extLst>
                    <a:ext uri="{9D8B030D-6E8A-4147-A177-3AD203B41FA5}">
                      <a16:colId xmlns:a16="http://schemas.microsoft.com/office/drawing/2014/main" val="3905740584"/>
                    </a:ext>
                  </a:extLst>
                </a:gridCol>
                <a:gridCol w="108863">
                  <a:extLst>
                    <a:ext uri="{9D8B030D-6E8A-4147-A177-3AD203B41FA5}">
                      <a16:colId xmlns:a16="http://schemas.microsoft.com/office/drawing/2014/main" val="3772415887"/>
                    </a:ext>
                  </a:extLst>
                </a:gridCol>
                <a:gridCol w="108863">
                  <a:extLst>
                    <a:ext uri="{9D8B030D-6E8A-4147-A177-3AD203B41FA5}">
                      <a16:colId xmlns:a16="http://schemas.microsoft.com/office/drawing/2014/main" val="3755705178"/>
                    </a:ext>
                  </a:extLst>
                </a:gridCol>
                <a:gridCol w="937843">
                  <a:extLst>
                    <a:ext uri="{9D8B030D-6E8A-4147-A177-3AD203B41FA5}">
                      <a16:colId xmlns:a16="http://schemas.microsoft.com/office/drawing/2014/main" val="371552987"/>
                    </a:ext>
                  </a:extLst>
                </a:gridCol>
                <a:gridCol w="670834">
                  <a:extLst>
                    <a:ext uri="{9D8B030D-6E8A-4147-A177-3AD203B41FA5}">
                      <a16:colId xmlns:a16="http://schemas.microsoft.com/office/drawing/2014/main" val="71651433"/>
                    </a:ext>
                  </a:extLst>
                </a:gridCol>
                <a:gridCol w="108863">
                  <a:extLst>
                    <a:ext uri="{9D8B030D-6E8A-4147-A177-3AD203B41FA5}">
                      <a16:colId xmlns:a16="http://schemas.microsoft.com/office/drawing/2014/main" val="4219972445"/>
                    </a:ext>
                  </a:extLst>
                </a:gridCol>
                <a:gridCol w="1226920">
                  <a:extLst>
                    <a:ext uri="{9D8B030D-6E8A-4147-A177-3AD203B41FA5}">
                      <a16:colId xmlns:a16="http://schemas.microsoft.com/office/drawing/2014/main" val="3927618330"/>
                    </a:ext>
                  </a:extLst>
                </a:gridCol>
              </a:tblGrid>
              <a:tr h="187325">
                <a:tc gridSpan="2">
                  <a:txBody>
                    <a:bodyPr/>
                    <a:lstStyle/>
                    <a:p>
                      <a:pPr>
                        <a:lnSpc>
                          <a:spcPct val="107000"/>
                        </a:lnSpc>
                        <a:spcAft>
                          <a:spcPts val="0"/>
                        </a:spcAft>
                      </a:pPr>
                      <a:r>
                        <a:rPr lang="en-IN" sz="1100">
                          <a:effectLst/>
                        </a:rPr>
                        <a:t>Test Case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PES_005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Test Case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7">
                  <a:txBody>
                    <a:bodyPr/>
                    <a:lstStyle/>
                    <a:p>
                      <a:pPr>
                        <a:lnSpc>
                          <a:spcPct val="107000"/>
                        </a:lnSpc>
                        <a:spcAft>
                          <a:spcPts val="0"/>
                        </a:spcAft>
                      </a:pPr>
                      <a:r>
                        <a:rPr lang="en-IN" sz="1100">
                          <a:effectLst/>
                        </a:rPr>
                        <a:t>Test Agent list Functionality in Admin Panel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45341682"/>
                  </a:ext>
                </a:extLst>
              </a:tr>
              <a:tr h="437515">
                <a:tc gridSpan="2">
                  <a:txBody>
                    <a:bodyPr/>
                    <a:lstStyle/>
                    <a:p>
                      <a:pPr>
                        <a:lnSpc>
                          <a:spcPct val="107000"/>
                        </a:lnSpc>
                        <a:spcAft>
                          <a:spcPts val="0"/>
                        </a:spcAft>
                      </a:pPr>
                      <a:r>
                        <a:rPr lang="en-IN" sz="1100">
                          <a:effectLst/>
                        </a:rPr>
                        <a:t>Created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Reviewed By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Prof Deepthi S Narayan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Version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93518134"/>
                  </a:ext>
                </a:extLst>
              </a:tr>
              <a:tr h="0">
                <a:tc>
                  <a:txBody>
                    <a:bodyPr/>
                    <a:lstStyle/>
                    <a:p>
                      <a:pPr algn="ct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821537353"/>
                  </a:ext>
                </a:extLst>
              </a:tr>
              <a:tr h="187325">
                <a:tc gridSpan="2">
                  <a:txBody>
                    <a:bodyPr/>
                    <a:lstStyle/>
                    <a:p>
                      <a:pPr>
                        <a:lnSpc>
                          <a:spcPct val="107000"/>
                        </a:lnSpc>
                        <a:spcAft>
                          <a:spcPts val="0"/>
                        </a:spcAft>
                      </a:pPr>
                      <a:r>
                        <a:rPr lang="en-IN" sz="1100" u="sng">
                          <a:effectLst/>
                        </a:rPr>
                        <a:t>QA Tester’s Log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4">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74685095"/>
                  </a:ext>
                </a:extLst>
              </a:tr>
              <a:tr h="0">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908072489"/>
                  </a:ext>
                </a:extLst>
              </a:tr>
              <a:tr h="187325">
                <a:tc gridSpan="2">
                  <a:txBody>
                    <a:bodyPr/>
                    <a:lstStyle/>
                    <a:p>
                      <a:pPr>
                        <a:lnSpc>
                          <a:spcPct val="107000"/>
                        </a:lnSpc>
                        <a:spcAft>
                          <a:spcPts val="0"/>
                        </a:spcAft>
                      </a:pPr>
                      <a:r>
                        <a:rPr lang="en-IN" sz="1100" dirty="0">
                          <a:effectLst/>
                        </a:rPr>
                        <a:t>Tester's 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0"/>
                        </a:spcAft>
                      </a:pPr>
                      <a:r>
                        <a:rPr lang="en-IN" sz="1100">
                          <a:effectLst/>
                        </a:rPr>
                        <a:t>Vijaykumar R Pai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nSpc>
                          <a:spcPct val="107000"/>
                        </a:lnSpc>
                        <a:spcAft>
                          <a:spcPts val="0"/>
                        </a:spcAft>
                      </a:pPr>
                      <a:r>
                        <a:rPr lang="en-IN" sz="1100">
                          <a:effectLst/>
                        </a:rPr>
                        <a:t>Date Tested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nSpc>
                          <a:spcPct val="107000"/>
                        </a:lnSpc>
                        <a:spcAft>
                          <a:spcPts val="0"/>
                        </a:spcAft>
                      </a:pPr>
                      <a:r>
                        <a:rPr lang="en-IN" sz="1100">
                          <a:effectLst/>
                        </a:rPr>
                        <a:t>30-Mar-2019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100">
                          <a:effectLst/>
                        </a:rPr>
                        <a:t>Test Case (Pass/Fail/Not Executed)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684658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59884249"/>
              </p:ext>
            </p:extLst>
          </p:nvPr>
        </p:nvGraphicFramePr>
        <p:xfrm>
          <a:off x="1633222" y="2759103"/>
          <a:ext cx="8922382" cy="3118169"/>
        </p:xfrm>
        <a:graphic>
          <a:graphicData uri="http://schemas.openxmlformats.org/drawingml/2006/table">
            <a:tbl>
              <a:tblPr firstRow="1" firstCol="1" bandRow="1">
                <a:tableStyleId>{C083E6E3-FA7D-4D7B-A595-EF9225AFEA82}</a:tableStyleId>
              </a:tblPr>
              <a:tblGrid>
                <a:gridCol w="1111624">
                  <a:extLst>
                    <a:ext uri="{9D8B030D-6E8A-4147-A177-3AD203B41FA5}">
                      <a16:colId xmlns:a16="http://schemas.microsoft.com/office/drawing/2014/main" val="3313336463"/>
                    </a:ext>
                  </a:extLst>
                </a:gridCol>
                <a:gridCol w="937878">
                  <a:extLst>
                    <a:ext uri="{9D8B030D-6E8A-4147-A177-3AD203B41FA5}">
                      <a16:colId xmlns:a16="http://schemas.microsoft.com/office/drawing/2014/main" val="3469197706"/>
                    </a:ext>
                  </a:extLst>
                </a:gridCol>
                <a:gridCol w="1177319">
                  <a:extLst>
                    <a:ext uri="{9D8B030D-6E8A-4147-A177-3AD203B41FA5}">
                      <a16:colId xmlns:a16="http://schemas.microsoft.com/office/drawing/2014/main" val="1918209392"/>
                    </a:ext>
                  </a:extLst>
                </a:gridCol>
                <a:gridCol w="1050252">
                  <a:extLst>
                    <a:ext uri="{9D8B030D-6E8A-4147-A177-3AD203B41FA5}">
                      <a16:colId xmlns:a16="http://schemas.microsoft.com/office/drawing/2014/main" val="4250486581"/>
                    </a:ext>
                  </a:extLst>
                </a:gridCol>
                <a:gridCol w="1000979">
                  <a:extLst>
                    <a:ext uri="{9D8B030D-6E8A-4147-A177-3AD203B41FA5}">
                      <a16:colId xmlns:a16="http://schemas.microsoft.com/office/drawing/2014/main" val="414618570"/>
                    </a:ext>
                  </a:extLst>
                </a:gridCol>
                <a:gridCol w="1083099">
                  <a:extLst>
                    <a:ext uri="{9D8B030D-6E8A-4147-A177-3AD203B41FA5}">
                      <a16:colId xmlns:a16="http://schemas.microsoft.com/office/drawing/2014/main" val="2805822192"/>
                    </a:ext>
                  </a:extLst>
                </a:gridCol>
                <a:gridCol w="127932">
                  <a:extLst>
                    <a:ext uri="{9D8B030D-6E8A-4147-A177-3AD203B41FA5}">
                      <a16:colId xmlns:a16="http://schemas.microsoft.com/office/drawing/2014/main" val="4104610632"/>
                    </a:ext>
                  </a:extLst>
                </a:gridCol>
                <a:gridCol w="127932">
                  <a:extLst>
                    <a:ext uri="{9D8B030D-6E8A-4147-A177-3AD203B41FA5}">
                      <a16:colId xmlns:a16="http://schemas.microsoft.com/office/drawing/2014/main" val="3581969313"/>
                    </a:ext>
                  </a:extLst>
                </a:gridCol>
                <a:gridCol w="127932">
                  <a:extLst>
                    <a:ext uri="{9D8B030D-6E8A-4147-A177-3AD203B41FA5}">
                      <a16:colId xmlns:a16="http://schemas.microsoft.com/office/drawing/2014/main" val="1693162773"/>
                    </a:ext>
                  </a:extLst>
                </a:gridCol>
                <a:gridCol w="938743">
                  <a:extLst>
                    <a:ext uri="{9D8B030D-6E8A-4147-A177-3AD203B41FA5}">
                      <a16:colId xmlns:a16="http://schemas.microsoft.com/office/drawing/2014/main" val="2050086927"/>
                    </a:ext>
                  </a:extLst>
                </a:gridCol>
                <a:gridCol w="127932">
                  <a:extLst>
                    <a:ext uri="{9D8B030D-6E8A-4147-A177-3AD203B41FA5}">
                      <a16:colId xmlns:a16="http://schemas.microsoft.com/office/drawing/2014/main" val="3921405349"/>
                    </a:ext>
                  </a:extLst>
                </a:gridCol>
                <a:gridCol w="1110760">
                  <a:extLst>
                    <a:ext uri="{9D8B030D-6E8A-4147-A177-3AD203B41FA5}">
                      <a16:colId xmlns:a16="http://schemas.microsoft.com/office/drawing/2014/main" val="1793473282"/>
                    </a:ext>
                  </a:extLst>
                </a:gridCol>
              </a:tblGrid>
              <a:tr h="187325">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Prerequisites: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Test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8106721"/>
                  </a:ext>
                </a:extLst>
              </a:tr>
              <a:tr h="18732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Access to Chrome Browser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Person name = vj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9092389"/>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name = 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1302710"/>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a:effectLst/>
                        </a:rPr>
                        <a:t>Package number = 5845098591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15896674"/>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912459067"/>
                  </a:ext>
                </a:extLst>
              </a:tr>
              <a:tr h="187325">
                <a:tc>
                  <a:txBody>
                    <a:bodyPr/>
                    <a:lstStyle/>
                    <a:p>
                      <a:pPr algn="l">
                        <a:lnSpc>
                          <a:spcPct val="107000"/>
                        </a:lnSpc>
                        <a:spcAft>
                          <a:spcPts val="0"/>
                        </a:spcAft>
                      </a:pPr>
                      <a:r>
                        <a:rPr lang="en-IN" sz="1100" u="sng">
                          <a:effectLst/>
                        </a:rPr>
                        <a:t>Test Scenario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6">
                  <a:txBody>
                    <a:bodyPr/>
                    <a:lstStyle/>
                    <a:p>
                      <a:pPr algn="l">
                        <a:lnSpc>
                          <a:spcPct val="107000"/>
                        </a:lnSpc>
                        <a:spcAft>
                          <a:spcPts val="0"/>
                        </a:spcAft>
                      </a:pPr>
                      <a:r>
                        <a:rPr lang="en-IN" sz="1100" dirty="0">
                          <a:effectLst/>
                        </a:rPr>
                        <a:t>Verify on clicking the delete button in package list, the respective package is deleted.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extLst>
                  <a:ext uri="{0D108BD9-81ED-4DB2-BD59-A6C34878D82A}">
                    <a16:rowId xmlns:a16="http://schemas.microsoft.com/office/drawing/2014/main" val="1328418534"/>
                  </a:ext>
                </a:extLst>
              </a:tr>
              <a:tr h="0">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gridSpan="2">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gridSpan="3">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nchor="b"/>
                </a:tc>
                <a:extLst>
                  <a:ext uri="{0D108BD9-81ED-4DB2-BD59-A6C34878D82A}">
                    <a16:rowId xmlns:a16="http://schemas.microsoft.com/office/drawing/2014/main" val="2659905312"/>
                  </a:ext>
                </a:extLst>
              </a:tr>
              <a:tr h="0">
                <a:tc>
                  <a:txBody>
                    <a:bodyPr/>
                    <a:lstStyle/>
                    <a:p>
                      <a:pPr algn="ctr">
                        <a:lnSpc>
                          <a:spcPct val="107000"/>
                        </a:lnSpc>
                        <a:spcAft>
                          <a:spcPts val="0"/>
                        </a:spcAft>
                      </a:pPr>
                      <a:r>
                        <a:rPr lang="en-IN" sz="1100">
                          <a:effectLst/>
                        </a:rPr>
                        <a:t>Step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ctr">
                        <a:lnSpc>
                          <a:spcPct val="107000"/>
                        </a:lnSpc>
                        <a:spcAft>
                          <a:spcPts val="0"/>
                        </a:spcAft>
                      </a:pPr>
                      <a:r>
                        <a:rPr lang="en-IN" sz="1100">
                          <a:effectLst/>
                        </a:rPr>
                        <a:t>Step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ctr">
                        <a:lnSpc>
                          <a:spcPct val="107000"/>
                        </a:lnSpc>
                        <a:spcAft>
                          <a:spcPts val="0"/>
                        </a:spcAft>
                      </a:pPr>
                      <a:r>
                        <a:rPr lang="en-IN" sz="1100" dirty="0">
                          <a:effectLst/>
                        </a:rPr>
                        <a:t>Expected Results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ctr">
                        <a:lnSpc>
                          <a:spcPct val="107000"/>
                        </a:lnSpc>
                        <a:spcAft>
                          <a:spcPts val="0"/>
                        </a:spcAft>
                      </a:pPr>
                      <a:r>
                        <a:rPr lang="en-IN" sz="1100">
                          <a:effectLst/>
                        </a:rPr>
                        <a:t>Actual Results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pPr>
                      <a:r>
                        <a:rPr lang="en-IN" sz="1100">
                          <a:effectLst/>
                        </a:rPr>
                        <a:t>Pass / Fail / Not executed / Suspended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466482261"/>
                  </a:ext>
                </a:extLst>
              </a:tr>
              <a:tr h="363855">
                <a:tc>
                  <a:txBody>
                    <a:bodyPr/>
                    <a:lstStyle/>
                    <a:p>
                      <a:pPr algn="ctr">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localhost:3000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login page should open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502461365"/>
                  </a:ext>
                </a:extLst>
              </a:tr>
              <a:tr h="187325">
                <a:tc>
                  <a:txBody>
                    <a:bodyPr/>
                    <a:lstStyle/>
                    <a:p>
                      <a:pPr algn="ctr">
                        <a:lnSpc>
                          <a:spcPct val="107000"/>
                        </a:lnSpc>
                        <a:spcAft>
                          <a:spcPts val="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Enter E-mail &amp;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Credential can be entered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2630709361"/>
                  </a:ext>
                </a:extLst>
              </a:tr>
              <a:tr h="187325">
                <a:tc>
                  <a:txBody>
                    <a:bodyPr/>
                    <a:lstStyle/>
                    <a:p>
                      <a:pPr algn="ctr">
                        <a:lnSpc>
                          <a:spcPct val="107000"/>
                        </a:lnSpc>
                        <a:spcAft>
                          <a:spcPts val="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Admin is logged 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1582838579"/>
                  </a:ext>
                </a:extLst>
              </a:tr>
              <a:tr h="187325">
                <a:tc>
                  <a:txBody>
                    <a:bodyPr/>
                    <a:lstStyle/>
                    <a:p>
                      <a:pPr algn="ctr">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Navigate to agent section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Page is loaded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a:effectLst/>
                        </a:rPr>
                        <a:t>Pass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572482148"/>
                  </a:ext>
                </a:extLst>
              </a:tr>
              <a:tr h="187325">
                <a:tc>
                  <a:txBody>
                    <a:bodyPr/>
                    <a:lstStyle/>
                    <a:p>
                      <a:pPr algn="ctr">
                        <a:lnSpc>
                          <a:spcPct val="107000"/>
                        </a:lnSpc>
                        <a:spcAft>
                          <a:spcPts val="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gridSpan="2">
                  <a:txBody>
                    <a:bodyPr/>
                    <a:lstStyle/>
                    <a:p>
                      <a:pPr algn="l">
                        <a:lnSpc>
                          <a:spcPct val="107000"/>
                        </a:lnSpc>
                        <a:spcAft>
                          <a:spcPts val="0"/>
                        </a:spcAft>
                      </a:pPr>
                      <a:r>
                        <a:rPr lang="en-IN" sz="1100">
                          <a:effectLst/>
                        </a:rPr>
                        <a:t>Click delete to remove a particular agent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2">
                  <a:txBody>
                    <a:bodyPr/>
                    <a:lstStyle/>
                    <a:p>
                      <a:pPr algn="l">
                        <a:lnSpc>
                          <a:spcPct val="107000"/>
                        </a:lnSpc>
                        <a:spcAft>
                          <a:spcPts val="0"/>
                        </a:spcAft>
                      </a:pPr>
                      <a:r>
                        <a:rPr lang="en-IN" sz="1100">
                          <a:effectLst/>
                        </a:rPr>
                        <a:t>Agent is deleted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gridSpan="6">
                  <a:txBody>
                    <a:bodyPr/>
                    <a:lstStyle/>
                    <a:p>
                      <a:pPr algn="l">
                        <a:lnSpc>
                          <a:spcPct val="107000"/>
                        </a:lnSpc>
                        <a:spcAft>
                          <a:spcPts val="0"/>
                        </a:spcAft>
                      </a:pPr>
                      <a:r>
                        <a:rPr lang="en-IN" sz="1100">
                          <a:effectLst/>
                        </a:rPr>
                        <a:t>As Expected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07000"/>
                        </a:lnSpc>
                        <a:spcAft>
                          <a:spcPts val="0"/>
                        </a:spcAft>
                      </a:pPr>
                      <a:r>
                        <a:rPr lang="en-IN" sz="1100" dirty="0">
                          <a:effectLst/>
                        </a:rPr>
                        <a:t>Pass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405" marR="68580" marT="0" marB="0"/>
                </a:tc>
                <a:extLst>
                  <a:ext uri="{0D108BD9-81ED-4DB2-BD59-A6C34878D82A}">
                    <a16:rowId xmlns:a16="http://schemas.microsoft.com/office/drawing/2014/main" val="3278418287"/>
                  </a:ext>
                </a:extLst>
              </a:tr>
            </a:tbl>
          </a:graphicData>
        </a:graphic>
      </p:graphicFrame>
    </p:spTree>
    <p:extLst>
      <p:ext uri="{BB962C8B-B14F-4D97-AF65-F5344CB8AC3E}">
        <p14:creationId xmlns:p14="http://schemas.microsoft.com/office/powerpoint/2010/main" val="23243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8082810"/>
              </p:ext>
            </p:extLst>
          </p:nvPr>
        </p:nvGraphicFramePr>
        <p:xfrm>
          <a:off x="1629912" y="764706"/>
          <a:ext cx="8784979" cy="5184575"/>
        </p:xfrm>
        <a:graphic>
          <a:graphicData uri="http://schemas.openxmlformats.org/drawingml/2006/table">
            <a:tbl>
              <a:tblPr firstRow="1" firstCol="1" bandRow="1">
                <a:tableStyleId>{C083E6E3-FA7D-4D7B-A595-EF9225AFEA82}</a:tableStyleId>
              </a:tblPr>
              <a:tblGrid>
                <a:gridCol w="930471">
                  <a:extLst>
                    <a:ext uri="{9D8B030D-6E8A-4147-A177-3AD203B41FA5}">
                      <a16:colId xmlns:a16="http://schemas.microsoft.com/office/drawing/2014/main" val="1663316943"/>
                    </a:ext>
                  </a:extLst>
                </a:gridCol>
                <a:gridCol w="931193">
                  <a:extLst>
                    <a:ext uri="{9D8B030D-6E8A-4147-A177-3AD203B41FA5}">
                      <a16:colId xmlns:a16="http://schemas.microsoft.com/office/drawing/2014/main" val="2547029990"/>
                    </a:ext>
                  </a:extLst>
                </a:gridCol>
                <a:gridCol w="934802">
                  <a:extLst>
                    <a:ext uri="{9D8B030D-6E8A-4147-A177-3AD203B41FA5}">
                      <a16:colId xmlns:a16="http://schemas.microsoft.com/office/drawing/2014/main" val="2298730779"/>
                    </a:ext>
                  </a:extLst>
                </a:gridCol>
                <a:gridCol w="926862">
                  <a:extLst>
                    <a:ext uri="{9D8B030D-6E8A-4147-A177-3AD203B41FA5}">
                      <a16:colId xmlns:a16="http://schemas.microsoft.com/office/drawing/2014/main" val="472778591"/>
                    </a:ext>
                  </a:extLst>
                </a:gridCol>
                <a:gridCol w="923975">
                  <a:extLst>
                    <a:ext uri="{9D8B030D-6E8A-4147-A177-3AD203B41FA5}">
                      <a16:colId xmlns:a16="http://schemas.microsoft.com/office/drawing/2014/main" val="3623210023"/>
                    </a:ext>
                  </a:extLst>
                </a:gridCol>
                <a:gridCol w="925419">
                  <a:extLst>
                    <a:ext uri="{9D8B030D-6E8A-4147-A177-3AD203B41FA5}">
                      <a16:colId xmlns:a16="http://schemas.microsoft.com/office/drawing/2014/main" val="388416232"/>
                    </a:ext>
                  </a:extLst>
                </a:gridCol>
                <a:gridCol w="921809">
                  <a:extLst>
                    <a:ext uri="{9D8B030D-6E8A-4147-A177-3AD203B41FA5}">
                      <a16:colId xmlns:a16="http://schemas.microsoft.com/office/drawing/2014/main" val="1414208796"/>
                    </a:ext>
                  </a:extLst>
                </a:gridCol>
                <a:gridCol w="929750">
                  <a:extLst>
                    <a:ext uri="{9D8B030D-6E8A-4147-A177-3AD203B41FA5}">
                      <a16:colId xmlns:a16="http://schemas.microsoft.com/office/drawing/2014/main" val="2278083985"/>
                    </a:ext>
                  </a:extLst>
                </a:gridCol>
                <a:gridCol w="222332">
                  <a:extLst>
                    <a:ext uri="{9D8B030D-6E8A-4147-A177-3AD203B41FA5}">
                      <a16:colId xmlns:a16="http://schemas.microsoft.com/office/drawing/2014/main" val="3779719406"/>
                    </a:ext>
                  </a:extLst>
                </a:gridCol>
                <a:gridCol w="869836">
                  <a:extLst>
                    <a:ext uri="{9D8B030D-6E8A-4147-A177-3AD203B41FA5}">
                      <a16:colId xmlns:a16="http://schemas.microsoft.com/office/drawing/2014/main" val="2896415291"/>
                    </a:ext>
                  </a:extLst>
                </a:gridCol>
                <a:gridCol w="268530">
                  <a:extLst>
                    <a:ext uri="{9D8B030D-6E8A-4147-A177-3AD203B41FA5}">
                      <a16:colId xmlns:a16="http://schemas.microsoft.com/office/drawing/2014/main" val="793466714"/>
                    </a:ext>
                  </a:extLst>
                </a:gridCol>
              </a:tblGrid>
              <a:tr h="195915">
                <a:tc gridSpan="2">
                  <a:txBody>
                    <a:bodyPr/>
                    <a:lstStyle/>
                    <a:p>
                      <a:pPr>
                        <a:lnSpc>
                          <a:spcPct val="107000"/>
                        </a:lnSpc>
                        <a:spcAft>
                          <a:spcPts val="0"/>
                        </a:spcAft>
                      </a:pPr>
                      <a:r>
                        <a:rPr lang="en-IN" sz="1000" dirty="0">
                          <a:effectLst/>
                        </a:rPr>
                        <a:t>Test Case ID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IN" sz="1000">
                          <a:effectLst/>
                        </a:rPr>
                        <a:t>PES_006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dirty="0">
                          <a:effectLst/>
                        </a:rPr>
                        <a:t>Test Case Description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6">
                  <a:txBody>
                    <a:bodyPr/>
                    <a:lstStyle/>
                    <a:p>
                      <a:pPr>
                        <a:lnSpc>
                          <a:spcPct val="107000"/>
                        </a:lnSpc>
                        <a:spcAft>
                          <a:spcPts val="0"/>
                        </a:spcAft>
                      </a:pPr>
                      <a:r>
                        <a:rPr lang="en-IN" sz="1000">
                          <a:effectLst/>
                        </a:rPr>
                        <a:t>Test the Login Functionality in Agent Panel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4229660"/>
                  </a:ext>
                </a:extLst>
              </a:tr>
              <a:tr h="375227">
                <a:tc gridSpan="2">
                  <a:txBody>
                    <a:bodyPr/>
                    <a:lstStyle/>
                    <a:p>
                      <a:pPr>
                        <a:lnSpc>
                          <a:spcPct val="107000"/>
                        </a:lnSpc>
                        <a:spcAft>
                          <a:spcPts val="0"/>
                        </a:spcAft>
                      </a:pPr>
                      <a:r>
                        <a:rPr lang="en-IN" sz="1000">
                          <a:effectLst/>
                        </a:rPr>
                        <a:t>Created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IN"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Reviewed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Prof Deepthi S Narayan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Version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gn="ctr">
                        <a:lnSpc>
                          <a:spcPct val="107000"/>
                        </a:lnSpc>
                        <a:spcAft>
                          <a:spcPts val="0"/>
                        </a:spcAft>
                      </a:pPr>
                      <a:r>
                        <a:rPr lang="en-IN" sz="10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extLst>
                  <a:ext uri="{0D108BD9-81ED-4DB2-BD59-A6C34878D82A}">
                    <a16:rowId xmlns:a16="http://schemas.microsoft.com/office/drawing/2014/main" val="235876720"/>
                  </a:ext>
                </a:extLst>
              </a:tr>
              <a:tr h="192873">
                <a:tc>
                  <a:txBody>
                    <a:bodyPr/>
                    <a:lstStyle/>
                    <a:p>
                      <a:pPr algn="ct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647320955"/>
                  </a:ext>
                </a:extLst>
              </a:tr>
              <a:tr h="195915">
                <a:tc gridSpan="2">
                  <a:txBody>
                    <a:bodyPr/>
                    <a:lstStyle/>
                    <a:p>
                      <a:pPr>
                        <a:lnSpc>
                          <a:spcPct val="107000"/>
                        </a:lnSpc>
                        <a:spcAft>
                          <a:spcPts val="0"/>
                        </a:spcAft>
                      </a:pPr>
                      <a:r>
                        <a:rPr lang="en-IN" sz="1000" u="sng">
                          <a:effectLst/>
                        </a:rPr>
                        <a:t>QA Tester’s Log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4">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767130206"/>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897103372"/>
                  </a:ext>
                </a:extLst>
              </a:tr>
              <a:tr h="578622">
                <a:tc gridSpan="2">
                  <a:txBody>
                    <a:bodyPr/>
                    <a:lstStyle/>
                    <a:p>
                      <a:pPr>
                        <a:lnSpc>
                          <a:spcPct val="107000"/>
                        </a:lnSpc>
                        <a:spcAft>
                          <a:spcPts val="0"/>
                        </a:spcAft>
                      </a:pPr>
                      <a:r>
                        <a:rPr lang="en-IN" sz="1000">
                          <a:effectLst/>
                        </a:rPr>
                        <a:t>Tester's Name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IN"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Date Tested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31-03-2019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Test Case (Pass/Fail/Not Executed)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extLst>
                  <a:ext uri="{0D108BD9-81ED-4DB2-BD59-A6C34878D82A}">
                    <a16:rowId xmlns:a16="http://schemas.microsoft.com/office/drawing/2014/main" val="3865623525"/>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4123860760"/>
                  </a:ext>
                </a:extLst>
              </a:tr>
              <a:tr h="195915">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07067220"/>
                  </a:ext>
                </a:extLst>
              </a:tr>
              <a:tr h="195915">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E-mail id = Ayush@gmail.com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86690331"/>
                  </a:ext>
                </a:extLst>
              </a:tr>
              <a:tr h="195915">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Pass = arpit1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58283857"/>
                  </a:ext>
                </a:extLst>
              </a:tr>
              <a:tr h="19591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6570021"/>
                  </a:ext>
                </a:extLst>
              </a:tr>
              <a:tr h="195915">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5">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7206720"/>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3246098642"/>
                  </a:ext>
                </a:extLst>
              </a:tr>
              <a:tr h="375227">
                <a:tc>
                  <a:txBody>
                    <a:bodyPr/>
                    <a:lstStyle/>
                    <a:p>
                      <a:pPr>
                        <a:lnSpc>
                          <a:spcPct val="107000"/>
                        </a:lnSpc>
                        <a:spcAft>
                          <a:spcPts val="0"/>
                        </a:spcAft>
                      </a:pPr>
                      <a:r>
                        <a:rPr lang="en-IN"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6">
                  <a:txBody>
                    <a:bodyPr/>
                    <a:lstStyle/>
                    <a:p>
                      <a:pPr>
                        <a:lnSpc>
                          <a:spcPct val="107000"/>
                        </a:lnSpc>
                        <a:spcAft>
                          <a:spcPts val="0"/>
                        </a:spcAft>
                      </a:pPr>
                      <a:r>
                        <a:rPr lang="en-IN" sz="1000">
                          <a:effectLst/>
                        </a:rPr>
                        <a:t>Verify on entering valid user id and password, the Agent can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174860131"/>
                  </a:ext>
                </a:extLst>
              </a:tr>
              <a:tr h="192873">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extLst>
                  <a:ext uri="{0D108BD9-81ED-4DB2-BD59-A6C34878D82A}">
                    <a16:rowId xmlns:a16="http://schemas.microsoft.com/office/drawing/2014/main" val="2547077786"/>
                  </a:ext>
                </a:extLst>
              </a:tr>
              <a:tr h="562840">
                <a:tc>
                  <a:txBody>
                    <a:bodyPr/>
                    <a:lstStyle/>
                    <a:p>
                      <a:pPr algn="ctr">
                        <a:lnSpc>
                          <a:spcPct val="107000"/>
                        </a:lnSpc>
                        <a:spcAft>
                          <a:spcPts val="0"/>
                        </a:spcAft>
                      </a:pPr>
                      <a:r>
                        <a:rPr lang="en-IN"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gn="ctr">
                        <a:lnSpc>
                          <a:spcPct val="107000"/>
                        </a:lnSpc>
                        <a:spcAft>
                          <a:spcPts val="0"/>
                        </a:spcAft>
                      </a:pPr>
                      <a:r>
                        <a:rPr lang="en-IN"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gn="ctr">
                        <a:lnSpc>
                          <a:spcPct val="107000"/>
                        </a:lnSpc>
                        <a:spcAft>
                          <a:spcPts val="0"/>
                        </a:spcAft>
                      </a:pPr>
                      <a:r>
                        <a:rPr lang="en-IN"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gn="ctr">
                        <a:lnSpc>
                          <a:spcPct val="107000"/>
                        </a:lnSpc>
                        <a:spcAft>
                          <a:spcPts val="0"/>
                        </a:spcAft>
                      </a:pPr>
                      <a:r>
                        <a:rPr lang="en-IN"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IN"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88659921"/>
                  </a:ext>
                </a:extLst>
              </a:tr>
              <a:tr h="385747">
                <a:tc>
                  <a:txBody>
                    <a:bodyPr/>
                    <a:lstStyle/>
                    <a:p>
                      <a:pPr algn="ctr">
                        <a:lnSpc>
                          <a:spcPct val="107000"/>
                        </a:lnSpc>
                        <a:spcAft>
                          <a:spcPts val="0"/>
                        </a:spcAft>
                      </a:pPr>
                      <a:r>
                        <a:rPr lang="en-IN"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Navigate to </a:t>
                      </a:r>
                      <a:r>
                        <a:rPr lang="en-IN" sz="1000" u="sng">
                          <a:effectLst/>
                          <a:hlinkClick r:id="rId2"/>
                        </a:rPr>
                        <a:t>http://localhost:3000/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Agent login page should open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IN" sz="1000">
                          <a:effectLst/>
                        </a:rPr>
                        <a:t>As Expected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14093264"/>
                  </a:ext>
                </a:extLst>
              </a:tr>
              <a:tr h="375227">
                <a:tc>
                  <a:txBody>
                    <a:bodyPr/>
                    <a:lstStyle/>
                    <a:p>
                      <a:pPr algn="ctr">
                        <a:lnSpc>
                          <a:spcPct val="107000"/>
                        </a:lnSpc>
                        <a:spcAft>
                          <a:spcPts val="0"/>
                        </a:spcAft>
                      </a:pPr>
                      <a:r>
                        <a:rPr lang="en-IN"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Enter E-mail id &amp; Password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Credential can be entered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IN" sz="1000">
                          <a:effectLst/>
                        </a:rPr>
                        <a:t>As Expected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16087911"/>
                  </a:ext>
                </a:extLst>
              </a:tr>
              <a:tr h="195915">
                <a:tc>
                  <a:txBody>
                    <a:bodyPr/>
                    <a:lstStyle/>
                    <a:p>
                      <a:pPr algn="ctr">
                        <a:lnSpc>
                          <a:spcPct val="107000"/>
                        </a:lnSpc>
                        <a:spcAft>
                          <a:spcPts val="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IN" sz="1000">
                          <a:effectLst/>
                        </a:rPr>
                        <a:t>Click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IN" sz="1000">
                          <a:effectLst/>
                        </a:rPr>
                        <a:t>Agent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IN" sz="1000">
                          <a:effectLst/>
                        </a:rPr>
                        <a:t>As Expected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IN" sz="1000" dirty="0">
                          <a:effectLst/>
                        </a:rPr>
                        <a:t>Pass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35861163"/>
                  </a:ext>
                </a:extLst>
              </a:tr>
            </a:tbl>
          </a:graphicData>
        </a:graphic>
      </p:graphicFrame>
    </p:spTree>
    <p:extLst>
      <p:ext uri="{BB962C8B-B14F-4D97-AF65-F5344CB8AC3E}">
        <p14:creationId xmlns:p14="http://schemas.microsoft.com/office/powerpoint/2010/main" val="16915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229823"/>
              </p:ext>
            </p:extLst>
          </p:nvPr>
        </p:nvGraphicFramePr>
        <p:xfrm>
          <a:off x="2277988" y="692696"/>
          <a:ext cx="7920879" cy="5256585"/>
        </p:xfrm>
        <a:graphic>
          <a:graphicData uri="http://schemas.openxmlformats.org/drawingml/2006/table">
            <a:tbl>
              <a:tblPr firstRow="1" firstCol="1" bandRow="1">
                <a:tableStyleId>{C083E6E3-FA7D-4D7B-A595-EF9225AFEA82}</a:tableStyleId>
              </a:tblPr>
              <a:tblGrid>
                <a:gridCol w="840979">
                  <a:extLst>
                    <a:ext uri="{9D8B030D-6E8A-4147-A177-3AD203B41FA5}">
                      <a16:colId xmlns:a16="http://schemas.microsoft.com/office/drawing/2014/main" val="1158369037"/>
                    </a:ext>
                  </a:extLst>
                </a:gridCol>
                <a:gridCol w="841635">
                  <a:extLst>
                    <a:ext uri="{9D8B030D-6E8A-4147-A177-3AD203B41FA5}">
                      <a16:colId xmlns:a16="http://schemas.microsoft.com/office/drawing/2014/main" val="2376099863"/>
                    </a:ext>
                  </a:extLst>
                </a:gridCol>
                <a:gridCol w="846878">
                  <a:extLst>
                    <a:ext uri="{9D8B030D-6E8A-4147-A177-3AD203B41FA5}">
                      <a16:colId xmlns:a16="http://schemas.microsoft.com/office/drawing/2014/main" val="2628563633"/>
                    </a:ext>
                  </a:extLst>
                </a:gridCol>
                <a:gridCol w="832458">
                  <a:extLst>
                    <a:ext uri="{9D8B030D-6E8A-4147-A177-3AD203B41FA5}">
                      <a16:colId xmlns:a16="http://schemas.microsoft.com/office/drawing/2014/main" val="4233458822"/>
                    </a:ext>
                  </a:extLst>
                </a:gridCol>
                <a:gridCol w="826559">
                  <a:extLst>
                    <a:ext uri="{9D8B030D-6E8A-4147-A177-3AD203B41FA5}">
                      <a16:colId xmlns:a16="http://schemas.microsoft.com/office/drawing/2014/main" val="308416"/>
                    </a:ext>
                  </a:extLst>
                </a:gridCol>
                <a:gridCol w="828525">
                  <a:extLst>
                    <a:ext uri="{9D8B030D-6E8A-4147-A177-3AD203B41FA5}">
                      <a16:colId xmlns:a16="http://schemas.microsoft.com/office/drawing/2014/main" val="1147103653"/>
                    </a:ext>
                  </a:extLst>
                </a:gridCol>
                <a:gridCol w="821971">
                  <a:extLst>
                    <a:ext uri="{9D8B030D-6E8A-4147-A177-3AD203B41FA5}">
                      <a16:colId xmlns:a16="http://schemas.microsoft.com/office/drawing/2014/main" val="3247519195"/>
                    </a:ext>
                  </a:extLst>
                </a:gridCol>
                <a:gridCol w="837702">
                  <a:extLst>
                    <a:ext uri="{9D8B030D-6E8A-4147-A177-3AD203B41FA5}">
                      <a16:colId xmlns:a16="http://schemas.microsoft.com/office/drawing/2014/main" val="1720443635"/>
                    </a:ext>
                  </a:extLst>
                </a:gridCol>
                <a:gridCol w="829834">
                  <a:extLst>
                    <a:ext uri="{9D8B030D-6E8A-4147-A177-3AD203B41FA5}">
                      <a16:colId xmlns:a16="http://schemas.microsoft.com/office/drawing/2014/main" val="2960813749"/>
                    </a:ext>
                  </a:extLst>
                </a:gridCol>
                <a:gridCol w="170501">
                  <a:extLst>
                    <a:ext uri="{9D8B030D-6E8A-4147-A177-3AD203B41FA5}">
                      <a16:colId xmlns:a16="http://schemas.microsoft.com/office/drawing/2014/main" val="834311966"/>
                    </a:ext>
                  </a:extLst>
                </a:gridCol>
                <a:gridCol w="243837">
                  <a:extLst>
                    <a:ext uri="{9D8B030D-6E8A-4147-A177-3AD203B41FA5}">
                      <a16:colId xmlns:a16="http://schemas.microsoft.com/office/drawing/2014/main" val="2221961104"/>
                    </a:ext>
                  </a:extLst>
                </a:gridCol>
              </a:tblGrid>
              <a:tr h="186258">
                <a:tc gridSpan="2">
                  <a:txBody>
                    <a:bodyPr/>
                    <a:lstStyle/>
                    <a:p>
                      <a:pPr>
                        <a:lnSpc>
                          <a:spcPct val="107000"/>
                        </a:lnSpc>
                        <a:spcAft>
                          <a:spcPts val="0"/>
                        </a:spcAft>
                      </a:pPr>
                      <a:r>
                        <a:rPr lang="en-GB" sz="900">
                          <a:effectLst/>
                        </a:rPr>
                        <a:t>Test Case ID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a:txBody>
                    <a:bodyPr/>
                    <a:lstStyle/>
                    <a:p>
                      <a:pPr>
                        <a:lnSpc>
                          <a:spcPct val="107000"/>
                        </a:lnSpc>
                        <a:spcAft>
                          <a:spcPts val="0"/>
                        </a:spcAft>
                      </a:pPr>
                      <a:r>
                        <a:rPr lang="en-GB" sz="900">
                          <a:effectLst/>
                        </a:rPr>
                        <a:t>PES_007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Test Case Description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6">
                  <a:txBody>
                    <a:bodyPr/>
                    <a:lstStyle/>
                    <a:p>
                      <a:pPr>
                        <a:lnSpc>
                          <a:spcPct val="107000"/>
                        </a:lnSpc>
                        <a:spcAft>
                          <a:spcPts val="0"/>
                        </a:spcAft>
                      </a:pPr>
                      <a:r>
                        <a:rPr lang="en-GB" sz="900">
                          <a:effectLst/>
                        </a:rPr>
                        <a:t>Test the Registration Functionality in Agent Panel</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13381778"/>
                  </a:ext>
                </a:extLst>
              </a:tr>
              <a:tr h="356731">
                <a:tc gridSpan="2">
                  <a:txBody>
                    <a:bodyPr/>
                    <a:lstStyle/>
                    <a:p>
                      <a:pPr>
                        <a:lnSpc>
                          <a:spcPct val="107000"/>
                        </a:lnSpc>
                        <a:spcAft>
                          <a:spcPts val="0"/>
                        </a:spcAft>
                      </a:pPr>
                      <a:r>
                        <a:rPr lang="en-GB" sz="900">
                          <a:effectLst/>
                        </a:rPr>
                        <a:t>Created By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a:txBody>
                    <a:bodyPr/>
                    <a:lstStyle/>
                    <a:p>
                      <a:pPr>
                        <a:lnSpc>
                          <a:spcPct val="107000"/>
                        </a:lnSpc>
                        <a:spcAft>
                          <a:spcPts val="0"/>
                        </a:spcAft>
                      </a:pPr>
                      <a:r>
                        <a:rPr lang="en-GB" sz="900">
                          <a:effectLst/>
                        </a:rPr>
                        <a:t>Ayush Pratyay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Reviewed By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Prof Deepthi S Narayan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Version</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gn="ctr">
                        <a:lnSpc>
                          <a:spcPct val="107000"/>
                        </a:lnSpc>
                        <a:spcAft>
                          <a:spcPts val="0"/>
                        </a:spcAft>
                      </a:pPr>
                      <a:r>
                        <a:rPr lang="en-GB" sz="900">
                          <a:effectLst/>
                        </a:rPr>
                        <a:t>2.1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extLst>
                  <a:ext uri="{0D108BD9-81ED-4DB2-BD59-A6C34878D82A}">
                    <a16:rowId xmlns:a16="http://schemas.microsoft.com/office/drawing/2014/main" val="2799910599"/>
                  </a:ext>
                </a:extLst>
              </a:tr>
              <a:tr h="178367">
                <a:tc>
                  <a:txBody>
                    <a:bodyPr/>
                    <a:lstStyle/>
                    <a:p>
                      <a:pPr algn="ct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2581642942"/>
                  </a:ext>
                </a:extLst>
              </a:tr>
              <a:tr h="186258">
                <a:tc gridSpan="2">
                  <a:txBody>
                    <a:bodyPr/>
                    <a:lstStyle/>
                    <a:p>
                      <a:pPr>
                        <a:lnSpc>
                          <a:spcPct val="107000"/>
                        </a:lnSpc>
                        <a:spcAft>
                          <a:spcPts val="0"/>
                        </a:spcAft>
                      </a:pPr>
                      <a:r>
                        <a:rPr lang="en-GB" sz="900" u="sng">
                          <a:effectLst/>
                        </a:rPr>
                        <a:t>QA Tester’s Log</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4">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3202277121"/>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1790119886"/>
                  </a:ext>
                </a:extLst>
              </a:tr>
              <a:tr h="356731">
                <a:tc gridSpan="2">
                  <a:txBody>
                    <a:bodyPr/>
                    <a:lstStyle/>
                    <a:p>
                      <a:pPr>
                        <a:lnSpc>
                          <a:spcPct val="107000"/>
                        </a:lnSpc>
                        <a:spcAft>
                          <a:spcPts val="0"/>
                        </a:spcAft>
                      </a:pPr>
                      <a:r>
                        <a:rPr lang="en-GB" sz="900">
                          <a:effectLst/>
                        </a:rPr>
                        <a:t>Tester's Name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a:txBody>
                    <a:bodyPr/>
                    <a:lstStyle/>
                    <a:p>
                      <a:pPr>
                        <a:lnSpc>
                          <a:spcPct val="107000"/>
                        </a:lnSpc>
                        <a:spcAft>
                          <a:spcPts val="0"/>
                        </a:spcAft>
                      </a:pPr>
                      <a:r>
                        <a:rPr lang="en-GB" sz="900">
                          <a:effectLst/>
                        </a:rPr>
                        <a:t>Ayush Pratyay</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Date Tested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31-03-2019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Test Case (Pass/Fail/Not Executed)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extLst>
                  <a:ext uri="{0D108BD9-81ED-4DB2-BD59-A6C34878D82A}">
                    <a16:rowId xmlns:a16="http://schemas.microsoft.com/office/drawing/2014/main" val="329196645"/>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41086030"/>
                  </a:ext>
                </a:extLst>
              </a:tr>
              <a:tr h="186258">
                <a:tc>
                  <a:txBody>
                    <a:bodyPr/>
                    <a:lstStyle/>
                    <a:p>
                      <a:pPr algn="ctr">
                        <a:lnSpc>
                          <a:spcPct val="107000"/>
                        </a:lnSpc>
                        <a:spcAft>
                          <a:spcPts val="0"/>
                        </a:spcAft>
                      </a:pPr>
                      <a:r>
                        <a:rPr lang="en-GB"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Prerequisites: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S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Test Data</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24128039"/>
                  </a:ext>
                </a:extLst>
              </a:tr>
              <a:tr h="186258">
                <a:tc>
                  <a:txBody>
                    <a:bodyPr/>
                    <a:lstStyle/>
                    <a:p>
                      <a:pPr algn="ctr">
                        <a:lnSpc>
                          <a:spcPct val="107000"/>
                        </a:lnSpc>
                        <a:spcAft>
                          <a:spcPts val="0"/>
                        </a:spcAft>
                      </a:pPr>
                      <a:r>
                        <a:rPr lang="en-GB"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Access to Chrome Browser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Name = Ayush</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76509170"/>
                  </a:ext>
                </a:extLst>
              </a:tr>
              <a:tr h="186258">
                <a:tc>
                  <a:txBody>
                    <a:bodyPr/>
                    <a:lstStyle/>
                    <a:p>
                      <a:pPr algn="ctr">
                        <a:lnSpc>
                          <a:spcPct val="107000"/>
                        </a:lnSpc>
                        <a:spcAft>
                          <a:spcPts val="0"/>
                        </a:spcAft>
                      </a:pPr>
                      <a:r>
                        <a:rPr lang="en-GB"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Email Id = Ayush@gmail.com</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26206075"/>
                  </a:ext>
                </a:extLst>
              </a:tr>
              <a:tr h="186258">
                <a:tc>
                  <a:txBody>
                    <a:bodyPr/>
                    <a:lstStyle/>
                    <a:p>
                      <a:pPr algn="ctr">
                        <a:lnSpc>
                          <a:spcPct val="107000"/>
                        </a:lnSpc>
                        <a:spcAft>
                          <a:spcPts val="0"/>
                        </a:spcAft>
                      </a:pPr>
                      <a:r>
                        <a:rPr lang="en-GB"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Mob-no = 9876543210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55245467"/>
                  </a:ext>
                </a:extLst>
              </a:tr>
              <a:tr h="186258">
                <a:tc>
                  <a:txBody>
                    <a:bodyPr/>
                    <a:lstStyle/>
                    <a:p>
                      <a:pPr algn="ctr">
                        <a:lnSpc>
                          <a:spcPct val="107000"/>
                        </a:lnSpc>
                        <a:spcAft>
                          <a:spcPts val="0"/>
                        </a:spcAft>
                      </a:pPr>
                      <a:r>
                        <a:rPr lang="en-GB"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Address = Banshankari</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3889472"/>
                  </a:ext>
                </a:extLst>
              </a:tr>
              <a:tr h="186258">
                <a:tc>
                  <a:txBody>
                    <a:bodyPr/>
                    <a:lstStyle/>
                    <a:p>
                      <a:pPr algn="ctr">
                        <a:lnSpc>
                          <a:spcPct val="107000"/>
                        </a:lnSpc>
                        <a:spcAft>
                          <a:spcPts val="0"/>
                        </a:spcAft>
                      </a:pPr>
                      <a:r>
                        <a:rPr lang="en-GB"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Password = arpit1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9733540"/>
                  </a:ext>
                </a:extLst>
              </a:tr>
              <a:tr h="186258">
                <a:tc>
                  <a:txBody>
                    <a:bodyPr/>
                    <a:lstStyle/>
                    <a:p>
                      <a:pPr algn="ctr">
                        <a:lnSpc>
                          <a:spcPct val="107000"/>
                        </a:lnSpc>
                        <a:spcAft>
                          <a:spcPts val="0"/>
                        </a:spcAft>
                      </a:pPr>
                      <a:r>
                        <a:rPr lang="en-GB"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3">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gn="ctr">
                        <a:lnSpc>
                          <a:spcPct val="107000"/>
                        </a:lnSpc>
                        <a:spcAft>
                          <a:spcPts val="0"/>
                        </a:spcAft>
                      </a:pPr>
                      <a:r>
                        <a:rPr lang="en-GB" sz="900">
                          <a:effectLst/>
                        </a:rPr>
                        <a:t>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5">
                  <a:txBody>
                    <a:bodyPr/>
                    <a:lstStyle/>
                    <a:p>
                      <a:pPr>
                        <a:lnSpc>
                          <a:spcPct val="107000"/>
                        </a:lnSpc>
                        <a:spcAft>
                          <a:spcPts val="0"/>
                        </a:spcAft>
                      </a:pPr>
                      <a:r>
                        <a:rPr lang="en-GB" sz="900">
                          <a:effectLst/>
                        </a:rPr>
                        <a:t> Conf password = arpit1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80616705"/>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2288927106"/>
                  </a:ext>
                </a:extLst>
              </a:tr>
              <a:tr h="356731">
                <a:tc>
                  <a:txBody>
                    <a:bodyPr/>
                    <a:lstStyle/>
                    <a:p>
                      <a:pPr>
                        <a:lnSpc>
                          <a:spcPct val="107000"/>
                        </a:lnSpc>
                        <a:spcAft>
                          <a:spcPts val="0"/>
                        </a:spcAft>
                      </a:pPr>
                      <a:r>
                        <a:rPr lang="en-GB" sz="900" u="sng">
                          <a:effectLst/>
                        </a:rPr>
                        <a:t>Test Scenario</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6">
                  <a:txBody>
                    <a:bodyPr/>
                    <a:lstStyle/>
                    <a:p>
                      <a:pPr>
                        <a:lnSpc>
                          <a:spcPct val="107000"/>
                        </a:lnSpc>
                        <a:spcAft>
                          <a:spcPts val="0"/>
                        </a:spcAft>
                      </a:pPr>
                      <a:r>
                        <a:rPr lang="en-GB" sz="900">
                          <a:effectLst/>
                        </a:rPr>
                        <a:t>Verify on entering name, email, mob-no, address, password and confirm password, the person can register as agent</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extLst>
                  <a:ext uri="{0D108BD9-81ED-4DB2-BD59-A6C34878D82A}">
                    <a16:rowId xmlns:a16="http://schemas.microsoft.com/office/drawing/2014/main" val="2536758960"/>
                  </a:ext>
                </a:extLst>
              </a:tr>
              <a:tr h="178367">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tc>
                  <a:txBody>
                    <a:bodyPr/>
                    <a:lstStyle/>
                    <a:p>
                      <a:pPr>
                        <a:lnSpc>
                          <a:spcPct val="107000"/>
                        </a:lnSpc>
                        <a:spcAft>
                          <a:spcPts val="0"/>
                        </a:spcAft>
                      </a:pPr>
                      <a:r>
                        <a:rPr lang="en-GB" sz="9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nchor="b"/>
                </a:tc>
                <a:extLst>
                  <a:ext uri="{0D108BD9-81ED-4DB2-BD59-A6C34878D82A}">
                    <a16:rowId xmlns:a16="http://schemas.microsoft.com/office/drawing/2014/main" val="638302234"/>
                  </a:ext>
                </a:extLst>
              </a:tr>
              <a:tr h="535097">
                <a:tc>
                  <a:txBody>
                    <a:bodyPr/>
                    <a:lstStyle/>
                    <a:p>
                      <a:pPr algn="ctr">
                        <a:lnSpc>
                          <a:spcPct val="107000"/>
                        </a:lnSpc>
                        <a:spcAft>
                          <a:spcPts val="0"/>
                        </a:spcAft>
                      </a:pPr>
                      <a:r>
                        <a:rPr lang="en-GB" sz="900">
                          <a:effectLst/>
                        </a:rPr>
                        <a:t>Step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gn="ctr">
                        <a:lnSpc>
                          <a:spcPct val="107000"/>
                        </a:lnSpc>
                        <a:spcAft>
                          <a:spcPts val="0"/>
                        </a:spcAft>
                      </a:pPr>
                      <a:r>
                        <a:rPr lang="en-GB" sz="900">
                          <a:effectLst/>
                        </a:rPr>
                        <a:t>Step Details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gn="ctr">
                        <a:lnSpc>
                          <a:spcPct val="107000"/>
                        </a:lnSpc>
                        <a:spcAft>
                          <a:spcPts val="0"/>
                        </a:spcAft>
                      </a:pPr>
                      <a:r>
                        <a:rPr lang="en-GB" sz="900">
                          <a:effectLst/>
                        </a:rPr>
                        <a:t>Expected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gn="ctr">
                        <a:lnSpc>
                          <a:spcPct val="107000"/>
                        </a:lnSpc>
                        <a:spcAft>
                          <a:spcPts val="0"/>
                        </a:spcAft>
                      </a:pPr>
                      <a:r>
                        <a:rPr lang="en-GB" sz="900">
                          <a:effectLst/>
                        </a:rPr>
                        <a:t>Actual Results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gn="ctr">
                        <a:lnSpc>
                          <a:spcPct val="107000"/>
                        </a:lnSpc>
                        <a:spcAft>
                          <a:spcPts val="0"/>
                        </a:spcAft>
                      </a:pPr>
                      <a:r>
                        <a:rPr lang="en-GB" sz="900">
                          <a:effectLst/>
                        </a:rPr>
                        <a:t>Pass / Fail / Not executed / Suspended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12556829"/>
                  </a:ext>
                </a:extLst>
              </a:tr>
              <a:tr h="361783">
                <a:tc>
                  <a:txBody>
                    <a:bodyPr/>
                    <a:lstStyle/>
                    <a:p>
                      <a:pPr algn="ctr">
                        <a:lnSpc>
                          <a:spcPct val="107000"/>
                        </a:lnSpc>
                        <a:spcAft>
                          <a:spcPts val="0"/>
                        </a:spcAft>
                      </a:pPr>
                      <a:r>
                        <a:rPr lang="en-GB" sz="9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Navigate to </a:t>
                      </a:r>
                      <a:r>
                        <a:rPr lang="en-GB" sz="900" u="sng">
                          <a:effectLst/>
                          <a:hlinkClick r:id="rId2"/>
                        </a:rPr>
                        <a:t>http://localhost:3000/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Agent registration page should open and navigate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nSpc>
                          <a:spcPct val="107000"/>
                        </a:lnSpc>
                        <a:spcAft>
                          <a:spcPts val="0"/>
                        </a:spcAft>
                      </a:pPr>
                      <a:r>
                        <a:rPr lang="en-GB" sz="900">
                          <a:effectLst/>
                        </a:rPr>
                        <a:t>As Expected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22839370"/>
                  </a:ext>
                </a:extLst>
              </a:tr>
              <a:tr h="535097">
                <a:tc>
                  <a:txBody>
                    <a:bodyPr/>
                    <a:lstStyle/>
                    <a:p>
                      <a:pPr algn="ctr">
                        <a:lnSpc>
                          <a:spcPct val="107000"/>
                        </a:lnSpc>
                        <a:spcAft>
                          <a:spcPts val="0"/>
                        </a:spcAft>
                      </a:pPr>
                      <a:r>
                        <a:rPr lang="en-GB" sz="900">
                          <a:effectLst/>
                        </a:rPr>
                        <a:t>2</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Enter name, email, mob-no, address, password and confirm password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Credential can be entered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nSpc>
                          <a:spcPct val="107000"/>
                        </a:lnSpc>
                        <a:spcAft>
                          <a:spcPts val="0"/>
                        </a:spcAft>
                      </a:pPr>
                      <a:r>
                        <a:rPr lang="en-GB" sz="900">
                          <a:effectLst/>
                        </a:rPr>
                        <a:t>As Expected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900">
                          <a:effectLst/>
                        </a:rPr>
                        <a:t>Pass</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09384378"/>
                  </a:ext>
                </a:extLst>
              </a:tr>
              <a:tr h="186258">
                <a:tc>
                  <a:txBody>
                    <a:bodyPr/>
                    <a:lstStyle/>
                    <a:p>
                      <a:pPr algn="ctr">
                        <a:lnSpc>
                          <a:spcPct val="107000"/>
                        </a:lnSpc>
                        <a:spcAft>
                          <a:spcPts val="0"/>
                        </a:spcAft>
                      </a:pPr>
                      <a:r>
                        <a:rPr lang="en-GB" sz="900">
                          <a:effectLst/>
                        </a:rPr>
                        <a:t>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gridSpan="2">
                  <a:txBody>
                    <a:bodyPr/>
                    <a:lstStyle/>
                    <a:p>
                      <a:pPr>
                        <a:lnSpc>
                          <a:spcPct val="107000"/>
                        </a:lnSpc>
                        <a:spcAft>
                          <a:spcPts val="0"/>
                        </a:spcAft>
                      </a:pPr>
                      <a:r>
                        <a:rPr lang="en-GB" sz="900">
                          <a:effectLst/>
                        </a:rPr>
                        <a:t>Click Register</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2">
                  <a:txBody>
                    <a:bodyPr/>
                    <a:lstStyle/>
                    <a:p>
                      <a:pPr>
                        <a:lnSpc>
                          <a:spcPct val="107000"/>
                        </a:lnSpc>
                        <a:spcAft>
                          <a:spcPts val="0"/>
                        </a:spcAft>
                      </a:pPr>
                      <a:r>
                        <a:rPr lang="en-GB" sz="900">
                          <a:effectLst/>
                        </a:rPr>
                        <a:t>Agent account is created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gridSpan="3">
                  <a:txBody>
                    <a:bodyPr/>
                    <a:lstStyle/>
                    <a:p>
                      <a:pPr>
                        <a:lnSpc>
                          <a:spcPct val="107000"/>
                        </a:lnSpc>
                        <a:spcAft>
                          <a:spcPts val="0"/>
                        </a:spcAft>
                      </a:pPr>
                      <a:r>
                        <a:rPr lang="en-GB" sz="900">
                          <a:effectLst/>
                        </a:rPr>
                        <a:t>As Expected</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tc gridSpan="3">
                  <a:txBody>
                    <a:bodyPr/>
                    <a:lstStyle/>
                    <a:p>
                      <a:pPr>
                        <a:lnSpc>
                          <a:spcPct val="107000"/>
                        </a:lnSpc>
                        <a:spcAft>
                          <a:spcPts val="0"/>
                        </a:spcAft>
                      </a:pPr>
                      <a:r>
                        <a:rPr lang="en-GB" sz="900" dirty="0">
                          <a:effectLst/>
                        </a:rPr>
                        <a:t>Pass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735" marR="56343"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15225275"/>
                  </a:ext>
                </a:extLst>
              </a:tr>
            </a:tbl>
          </a:graphicData>
        </a:graphic>
      </p:graphicFrame>
    </p:spTree>
    <p:extLst>
      <p:ext uri="{BB962C8B-B14F-4D97-AF65-F5344CB8AC3E}">
        <p14:creationId xmlns:p14="http://schemas.microsoft.com/office/powerpoint/2010/main" val="336776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61320164"/>
              </p:ext>
            </p:extLst>
          </p:nvPr>
        </p:nvGraphicFramePr>
        <p:xfrm>
          <a:off x="2422002" y="692696"/>
          <a:ext cx="7776866" cy="5328595"/>
        </p:xfrm>
        <a:graphic>
          <a:graphicData uri="http://schemas.openxmlformats.org/drawingml/2006/table">
            <a:tbl>
              <a:tblPr firstRow="1" firstCol="1" bandRow="1">
                <a:tableStyleId>{C083E6E3-FA7D-4D7B-A595-EF9225AFEA82}</a:tableStyleId>
              </a:tblPr>
              <a:tblGrid>
                <a:gridCol w="826959">
                  <a:extLst>
                    <a:ext uri="{9D8B030D-6E8A-4147-A177-3AD203B41FA5}">
                      <a16:colId xmlns:a16="http://schemas.microsoft.com/office/drawing/2014/main" val="386242240"/>
                    </a:ext>
                  </a:extLst>
                </a:gridCol>
                <a:gridCol w="830274">
                  <a:extLst>
                    <a:ext uri="{9D8B030D-6E8A-4147-A177-3AD203B41FA5}">
                      <a16:colId xmlns:a16="http://schemas.microsoft.com/office/drawing/2014/main" val="2402454893"/>
                    </a:ext>
                  </a:extLst>
                </a:gridCol>
                <a:gridCol w="846855">
                  <a:extLst>
                    <a:ext uri="{9D8B030D-6E8A-4147-A177-3AD203B41FA5}">
                      <a16:colId xmlns:a16="http://schemas.microsoft.com/office/drawing/2014/main" val="2790512227"/>
                    </a:ext>
                  </a:extLst>
                </a:gridCol>
                <a:gridCol w="795128">
                  <a:extLst>
                    <a:ext uri="{9D8B030D-6E8A-4147-A177-3AD203B41FA5}">
                      <a16:colId xmlns:a16="http://schemas.microsoft.com/office/drawing/2014/main" val="580414396"/>
                    </a:ext>
                  </a:extLst>
                </a:gridCol>
                <a:gridCol w="771254">
                  <a:extLst>
                    <a:ext uri="{9D8B030D-6E8A-4147-A177-3AD203B41FA5}">
                      <a16:colId xmlns:a16="http://schemas.microsoft.com/office/drawing/2014/main" val="2327519259"/>
                    </a:ext>
                  </a:extLst>
                </a:gridCol>
                <a:gridCol w="779212">
                  <a:extLst>
                    <a:ext uri="{9D8B030D-6E8A-4147-A177-3AD203B41FA5}">
                      <a16:colId xmlns:a16="http://schemas.microsoft.com/office/drawing/2014/main" val="3358066723"/>
                    </a:ext>
                  </a:extLst>
                </a:gridCol>
                <a:gridCol w="753347">
                  <a:extLst>
                    <a:ext uri="{9D8B030D-6E8A-4147-A177-3AD203B41FA5}">
                      <a16:colId xmlns:a16="http://schemas.microsoft.com/office/drawing/2014/main" val="2002705234"/>
                    </a:ext>
                  </a:extLst>
                </a:gridCol>
                <a:gridCol w="815685">
                  <a:extLst>
                    <a:ext uri="{9D8B030D-6E8A-4147-A177-3AD203B41FA5}">
                      <a16:colId xmlns:a16="http://schemas.microsoft.com/office/drawing/2014/main" val="1267549104"/>
                    </a:ext>
                  </a:extLst>
                </a:gridCol>
                <a:gridCol w="782528">
                  <a:extLst>
                    <a:ext uri="{9D8B030D-6E8A-4147-A177-3AD203B41FA5}">
                      <a16:colId xmlns:a16="http://schemas.microsoft.com/office/drawing/2014/main" val="215562094"/>
                    </a:ext>
                  </a:extLst>
                </a:gridCol>
                <a:gridCol w="399885">
                  <a:extLst>
                    <a:ext uri="{9D8B030D-6E8A-4147-A177-3AD203B41FA5}">
                      <a16:colId xmlns:a16="http://schemas.microsoft.com/office/drawing/2014/main" val="2486758633"/>
                    </a:ext>
                  </a:extLst>
                </a:gridCol>
                <a:gridCol w="175739">
                  <a:extLst>
                    <a:ext uri="{9D8B030D-6E8A-4147-A177-3AD203B41FA5}">
                      <a16:colId xmlns:a16="http://schemas.microsoft.com/office/drawing/2014/main" val="3860539509"/>
                    </a:ext>
                  </a:extLst>
                </a:gridCol>
              </a:tblGrid>
              <a:tr h="202410">
                <a:tc gridSpan="2">
                  <a:txBody>
                    <a:bodyPr/>
                    <a:lstStyle/>
                    <a:p>
                      <a:pPr>
                        <a:lnSpc>
                          <a:spcPct val="107000"/>
                        </a:lnSpc>
                        <a:spcAft>
                          <a:spcPts val="0"/>
                        </a:spcAft>
                      </a:pPr>
                      <a:r>
                        <a:rPr lang="en-GB" sz="1000">
                          <a:effectLst/>
                        </a:rPr>
                        <a:t>Test Case ID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PES_008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Test Case Description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5">
                  <a:txBody>
                    <a:bodyPr/>
                    <a:lstStyle/>
                    <a:p>
                      <a:pPr>
                        <a:lnSpc>
                          <a:spcPct val="107000"/>
                        </a:lnSpc>
                        <a:spcAft>
                          <a:spcPts val="0"/>
                        </a:spcAft>
                      </a:pPr>
                      <a:r>
                        <a:rPr lang="en-GB" sz="1000">
                          <a:effectLst/>
                        </a:rPr>
                        <a:t>Test the Login Functionality in Driver module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66118598"/>
                  </a:ext>
                </a:extLst>
              </a:tr>
              <a:tr h="389691">
                <a:tc gridSpan="2">
                  <a:txBody>
                    <a:bodyPr/>
                    <a:lstStyle/>
                    <a:p>
                      <a:pPr>
                        <a:lnSpc>
                          <a:spcPct val="107000"/>
                        </a:lnSpc>
                        <a:spcAft>
                          <a:spcPts val="0"/>
                        </a:spcAft>
                      </a:pPr>
                      <a:r>
                        <a:rPr lang="en-GB" sz="1000">
                          <a:effectLst/>
                        </a:rPr>
                        <a:t>Created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Reviewed By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Prof Deepthi S Narayan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Version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gn="ctr">
                        <a:lnSpc>
                          <a:spcPct val="107000"/>
                        </a:lnSpc>
                        <a:spcAft>
                          <a:spcPts val="0"/>
                        </a:spcAft>
                      </a:pPr>
                      <a:r>
                        <a:rPr lang="en-GB" sz="1000">
                          <a:effectLst/>
                        </a:rPr>
                        <a:t>2.1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898849"/>
                  </a:ext>
                </a:extLst>
              </a:tr>
              <a:tr h="193834">
                <a:tc>
                  <a:txBody>
                    <a:bodyPr/>
                    <a:lstStyle/>
                    <a:p>
                      <a:pPr algn="ct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22063105"/>
                  </a:ext>
                </a:extLst>
              </a:tr>
              <a:tr h="202410">
                <a:tc gridSpan="2">
                  <a:txBody>
                    <a:bodyPr/>
                    <a:lstStyle/>
                    <a:p>
                      <a:pPr>
                        <a:lnSpc>
                          <a:spcPct val="107000"/>
                        </a:lnSpc>
                        <a:spcAft>
                          <a:spcPts val="0"/>
                        </a:spcAft>
                      </a:pPr>
                      <a:r>
                        <a:rPr lang="en-GB" sz="1000" u="sng">
                          <a:effectLst/>
                        </a:rPr>
                        <a:t>QA Tester’s Log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4">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192759936"/>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745639530"/>
                  </a:ext>
                </a:extLst>
              </a:tr>
              <a:tr h="588958">
                <a:tc gridSpan="2">
                  <a:txBody>
                    <a:bodyPr/>
                    <a:lstStyle/>
                    <a:p>
                      <a:pPr>
                        <a:lnSpc>
                          <a:spcPct val="107000"/>
                        </a:lnSpc>
                        <a:spcAft>
                          <a:spcPts val="0"/>
                        </a:spcAft>
                      </a:pPr>
                      <a:r>
                        <a:rPr lang="en-GB" sz="1000">
                          <a:effectLst/>
                        </a:rPr>
                        <a:t>Tester's Name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Ayush Pratyay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Date Tested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31-03-2019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Test Case (Pass/Fail/Not Executed)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81868434"/>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3221431509"/>
                  </a:ext>
                </a:extLst>
              </a:tr>
              <a:tr h="202410">
                <a:tc>
                  <a:txBody>
                    <a:bodyPr/>
                    <a:lstStyle/>
                    <a:p>
                      <a:pPr algn="ctr">
                        <a:lnSpc>
                          <a:spcPct val="107000"/>
                        </a:lnSpc>
                        <a:spcAft>
                          <a:spcPts val="0"/>
                        </a:spcAft>
                      </a:pPr>
                      <a:r>
                        <a:rPr lang="en-GB"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Prerequisites: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Test Data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14176363"/>
                  </a:ext>
                </a:extLst>
              </a:tr>
              <a:tr h="202410">
                <a:tc>
                  <a:txBody>
                    <a:bodyPr/>
                    <a:lstStyle/>
                    <a:p>
                      <a:pPr algn="ctr">
                        <a:lnSpc>
                          <a:spcPct val="107000"/>
                        </a:lnSpc>
                        <a:spcAft>
                          <a:spcPts val="0"/>
                        </a:spcAft>
                      </a:pPr>
                      <a:r>
                        <a:rPr lang="en-GB"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Access to Chrome Browser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E-mail id = Ayush@gmail.com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28430483"/>
                  </a:ext>
                </a:extLst>
              </a:tr>
              <a:tr h="202410">
                <a:tc>
                  <a:txBody>
                    <a:bodyPr/>
                    <a:lstStyle/>
                    <a:p>
                      <a:pPr algn="ctr">
                        <a:lnSpc>
                          <a:spcPct val="107000"/>
                        </a:lnSpc>
                        <a:spcAft>
                          <a:spcPts val="0"/>
                        </a:spcAft>
                      </a:pPr>
                      <a:r>
                        <a:rPr lang="en-GB"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Pass = arpit1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43411266"/>
                  </a:ext>
                </a:extLst>
              </a:tr>
              <a:tr h="202410">
                <a:tc>
                  <a:txBody>
                    <a:bodyPr/>
                    <a:lstStyle/>
                    <a:p>
                      <a:pPr algn="ctr">
                        <a:lnSpc>
                          <a:spcPct val="107000"/>
                        </a:lnSpc>
                        <a:spcAft>
                          <a:spcPts val="0"/>
                        </a:spcAft>
                      </a:pPr>
                      <a:r>
                        <a:rPr lang="en-GB"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86849495"/>
                  </a:ext>
                </a:extLst>
              </a:tr>
              <a:tr h="202410">
                <a:tc>
                  <a:txBody>
                    <a:bodyPr/>
                    <a:lstStyle/>
                    <a:p>
                      <a:pPr algn="ctr">
                        <a:lnSpc>
                          <a:spcPct val="107000"/>
                        </a:lnSpc>
                        <a:spcAft>
                          <a:spcPts val="0"/>
                        </a:spcAft>
                      </a:pPr>
                      <a:r>
                        <a:rPr lang="en-GB"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3">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gn="ctr">
                        <a:lnSpc>
                          <a:spcPct val="107000"/>
                        </a:lnSpc>
                        <a:spcAft>
                          <a:spcPts val="0"/>
                        </a:spcAft>
                      </a:pPr>
                      <a:r>
                        <a:rPr lang="en-GB"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4">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827754"/>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2654342086"/>
                  </a:ext>
                </a:extLst>
              </a:tr>
              <a:tr h="389691">
                <a:tc>
                  <a:txBody>
                    <a:bodyPr/>
                    <a:lstStyle/>
                    <a:p>
                      <a:pPr>
                        <a:lnSpc>
                          <a:spcPct val="107000"/>
                        </a:lnSpc>
                        <a:spcAft>
                          <a:spcPts val="0"/>
                        </a:spcAft>
                      </a:pPr>
                      <a:r>
                        <a:rPr lang="en-GB" sz="1000" u="sng">
                          <a:effectLst/>
                        </a:rPr>
                        <a:t>Test Scenario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6">
                  <a:txBody>
                    <a:bodyPr/>
                    <a:lstStyle/>
                    <a:p>
                      <a:pPr>
                        <a:lnSpc>
                          <a:spcPct val="107000"/>
                        </a:lnSpc>
                        <a:spcAft>
                          <a:spcPts val="0"/>
                        </a:spcAft>
                      </a:pPr>
                      <a:r>
                        <a:rPr lang="en-GB" sz="1000">
                          <a:effectLst/>
                        </a:rPr>
                        <a:t>Verify on entering valid userid and password, the Driver can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extLst>
                  <a:ext uri="{0D108BD9-81ED-4DB2-BD59-A6C34878D82A}">
                    <a16:rowId xmlns:a16="http://schemas.microsoft.com/office/drawing/2014/main" val="1017149661"/>
                  </a:ext>
                </a:extLst>
              </a:tr>
              <a:tr h="193834">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tc>
                  <a:txBody>
                    <a:bodyPr/>
                    <a:lstStyle/>
                    <a:p>
                      <a:pPr>
                        <a:lnSpc>
                          <a:spcPct val="107000"/>
                        </a:lnSpc>
                        <a:spcAft>
                          <a:spcPts val="0"/>
                        </a:spcAft>
                      </a:pPr>
                      <a:r>
                        <a:rPr lang="en-GB"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nchor="b"/>
                </a:tc>
                <a:extLst>
                  <a:ext uri="{0D108BD9-81ED-4DB2-BD59-A6C34878D82A}">
                    <a16:rowId xmlns:a16="http://schemas.microsoft.com/office/drawing/2014/main" val="1849421453"/>
                  </a:ext>
                </a:extLst>
              </a:tr>
              <a:tr h="323857">
                <a:tc rowSpan="2">
                  <a:txBody>
                    <a:bodyPr/>
                    <a:lstStyle/>
                    <a:p>
                      <a:pPr algn="ctr">
                        <a:lnSpc>
                          <a:spcPct val="107000"/>
                        </a:lnSpc>
                        <a:spcAft>
                          <a:spcPts val="0"/>
                        </a:spcAft>
                      </a:pPr>
                      <a:r>
                        <a:rPr lang="en-GB" sz="1000">
                          <a:effectLst/>
                        </a:rPr>
                        <a:t>Step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gridSpan="2">
                  <a:txBody>
                    <a:bodyPr/>
                    <a:lstStyle/>
                    <a:p>
                      <a:pPr algn="ctr">
                        <a:lnSpc>
                          <a:spcPct val="107000"/>
                        </a:lnSpc>
                        <a:spcAft>
                          <a:spcPts val="0"/>
                        </a:spcAft>
                      </a:pPr>
                      <a:r>
                        <a:rPr lang="en-GB" sz="1000">
                          <a:effectLst/>
                        </a:rPr>
                        <a:t>Step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rowSpan="2" gridSpan="2">
                  <a:txBody>
                    <a:bodyPr/>
                    <a:lstStyle/>
                    <a:p>
                      <a:pPr algn="ctr">
                        <a:lnSpc>
                          <a:spcPct val="107000"/>
                        </a:lnSpc>
                        <a:spcAft>
                          <a:spcPts val="0"/>
                        </a:spcAft>
                      </a:pPr>
                      <a:r>
                        <a:rPr lang="en-GB" sz="1000">
                          <a:effectLst/>
                        </a:rPr>
                        <a:t>Expected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rowSpan="2" gridSpan="3">
                  <a:txBody>
                    <a:bodyPr/>
                    <a:lstStyle/>
                    <a:p>
                      <a:pPr algn="ctr">
                        <a:lnSpc>
                          <a:spcPct val="107000"/>
                        </a:lnSpc>
                        <a:spcAft>
                          <a:spcPts val="0"/>
                        </a:spcAft>
                      </a:pPr>
                      <a:r>
                        <a:rPr lang="en-GB" sz="1000">
                          <a:effectLst/>
                        </a:rPr>
                        <a:t>Actual Results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rowSpan="2" hMerge="1">
                  <a:txBody>
                    <a:bodyPr/>
                    <a:lstStyle/>
                    <a:p>
                      <a:endParaRPr lang="en-IN"/>
                    </a:p>
                  </a:txBody>
                  <a:tcPr/>
                </a:tc>
                <a:tc rowSpan="2" gridSpan="2">
                  <a:txBody>
                    <a:bodyPr/>
                    <a:lstStyle/>
                    <a:p>
                      <a:pPr algn="ctr">
                        <a:lnSpc>
                          <a:spcPct val="107000"/>
                        </a:lnSpc>
                        <a:spcAft>
                          <a:spcPts val="0"/>
                        </a:spcAft>
                      </a:pPr>
                      <a:r>
                        <a:rPr lang="en-GB" sz="1000">
                          <a:effectLst/>
                        </a:rPr>
                        <a:t>Pass / Fail / Not executed / Suspended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rowSpan="2"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47215979"/>
                  </a:ext>
                </a:extLst>
              </a:tr>
              <a:tr h="265102">
                <a:tc vMerge="1">
                  <a:txBody>
                    <a:bodyPr/>
                    <a:lstStyle/>
                    <a:p>
                      <a:endParaRPr lang="en-IN"/>
                    </a:p>
                  </a:txBody>
                  <a:tcPr/>
                </a:tc>
                <a:tc gridSpan="2"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gridSpan="2" vMerge="1">
                  <a:txBody>
                    <a:bodyPr/>
                    <a:lstStyle/>
                    <a:p>
                      <a:endParaRPr lang="en-IN"/>
                    </a:p>
                  </a:txBody>
                  <a:tcPr/>
                </a:tc>
                <a:tc hMerge="1" v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42427076"/>
                  </a:ext>
                </a:extLst>
              </a:tr>
              <a:tr h="393155">
                <a:tc>
                  <a:txBody>
                    <a:bodyPr/>
                    <a:lstStyle/>
                    <a:p>
                      <a:pPr algn="ctr">
                        <a:lnSpc>
                          <a:spcPct val="107000"/>
                        </a:lnSpc>
                        <a:spcAft>
                          <a:spcPts val="0"/>
                        </a:spcAft>
                      </a:pPr>
                      <a:r>
                        <a:rPr lang="en-GB"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Navigate to </a:t>
                      </a:r>
                      <a:r>
                        <a:rPr lang="en-GB" sz="1000" u="sng">
                          <a:effectLst/>
                          <a:hlinkClick r:id="rId2"/>
                        </a:rPr>
                        <a:t>http://localhost:3000/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Driver login page should open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GB" sz="1000">
                          <a:effectLst/>
                        </a:rPr>
                        <a:t>As Expected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45173247"/>
                  </a:ext>
                </a:extLst>
              </a:tr>
              <a:tr h="389691">
                <a:tc>
                  <a:txBody>
                    <a:bodyPr/>
                    <a:lstStyle/>
                    <a:p>
                      <a:pPr algn="ctr">
                        <a:lnSpc>
                          <a:spcPct val="107000"/>
                        </a:lnSpc>
                        <a:spcAft>
                          <a:spcPts val="0"/>
                        </a:spcAft>
                      </a:pPr>
                      <a:r>
                        <a:rPr lang="en-GB"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Enter E-mail id &amp; Password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Credential can be entered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GB" sz="1000">
                          <a:effectLst/>
                        </a:rPr>
                        <a:t>As Expected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27139943"/>
                  </a:ext>
                </a:extLst>
              </a:tr>
              <a:tr h="202410">
                <a:tc>
                  <a:txBody>
                    <a:bodyPr/>
                    <a:lstStyle/>
                    <a:p>
                      <a:pPr algn="ctr">
                        <a:lnSpc>
                          <a:spcPct val="107000"/>
                        </a:lnSpc>
                        <a:spcAft>
                          <a:spcPts val="0"/>
                        </a:spcAft>
                      </a:pPr>
                      <a:r>
                        <a:rPr lang="en-GB"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gridSpan="2">
                  <a:txBody>
                    <a:bodyPr/>
                    <a:lstStyle/>
                    <a:p>
                      <a:pPr>
                        <a:lnSpc>
                          <a:spcPct val="107000"/>
                        </a:lnSpc>
                        <a:spcAft>
                          <a:spcPts val="0"/>
                        </a:spcAft>
                      </a:pPr>
                      <a:r>
                        <a:rPr lang="en-GB" sz="1000">
                          <a:effectLst/>
                        </a:rPr>
                        <a:t>Click Login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2">
                  <a:txBody>
                    <a:bodyPr/>
                    <a:lstStyle/>
                    <a:p>
                      <a:pPr>
                        <a:lnSpc>
                          <a:spcPct val="107000"/>
                        </a:lnSpc>
                        <a:spcAft>
                          <a:spcPts val="0"/>
                        </a:spcAft>
                      </a:pPr>
                      <a:r>
                        <a:rPr lang="en-GB" sz="1000">
                          <a:effectLst/>
                        </a:rPr>
                        <a:t>Driver is logged in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gridSpan="3">
                  <a:txBody>
                    <a:bodyPr/>
                    <a:lstStyle/>
                    <a:p>
                      <a:pPr>
                        <a:lnSpc>
                          <a:spcPct val="107000"/>
                        </a:lnSpc>
                        <a:spcAft>
                          <a:spcPts val="0"/>
                        </a:spcAft>
                      </a:pPr>
                      <a:r>
                        <a:rPr lang="en-GB" sz="1000">
                          <a:effectLst/>
                        </a:rPr>
                        <a:t>As Expected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GB" sz="1000">
                          <a:effectLst/>
                        </a:rPr>
                        <a:t>Pass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57833" marR="60641" marT="0" marB="0"/>
                </a:tc>
                <a:tc hMerge="1">
                  <a:txBody>
                    <a:bodyPr/>
                    <a:lstStyle/>
                    <a:p>
                      <a:endParaRPr lang="en-IN"/>
                    </a:p>
                  </a:txBody>
                  <a:tcPr/>
                </a:tc>
                <a:tc>
                  <a:txBody>
                    <a:bodyPr/>
                    <a:lstStyle/>
                    <a:p>
                      <a:pP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02853370"/>
                  </a:ext>
                </a:extLst>
              </a:tr>
            </a:tbl>
          </a:graphicData>
        </a:graphic>
      </p:graphicFrame>
    </p:spTree>
    <p:extLst>
      <p:ext uri="{BB962C8B-B14F-4D97-AF65-F5344CB8AC3E}">
        <p14:creationId xmlns:p14="http://schemas.microsoft.com/office/powerpoint/2010/main" val="36009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620688"/>
            <a:ext cx="9753600" cy="850106"/>
          </a:xfrm>
        </p:spPr>
        <p:txBody>
          <a:bodyPr/>
          <a:lstStyle/>
          <a:p>
            <a:pPr algn="ctr"/>
            <a:r>
              <a:rPr lang="en-IN" dirty="0" smtClean="0"/>
              <a:t>CONCLUSION</a:t>
            </a:r>
            <a:endParaRPr lang="en-IN" dirty="0"/>
          </a:p>
        </p:txBody>
      </p:sp>
      <p:sp>
        <p:nvSpPr>
          <p:cNvPr id="3" name="Content Placeholder 2"/>
          <p:cNvSpPr>
            <a:spLocks noGrp="1"/>
          </p:cNvSpPr>
          <p:nvPr>
            <p:ph idx="1"/>
          </p:nvPr>
        </p:nvSpPr>
        <p:spPr>
          <a:xfrm>
            <a:off x="1217614" y="2348880"/>
            <a:ext cx="9753600" cy="2736304"/>
          </a:xfrm>
        </p:spPr>
        <p:txBody>
          <a:bodyPr>
            <a:normAutofit lnSpcReduction="10000"/>
          </a:bodyPr>
          <a:lstStyle/>
          <a:p>
            <a:r>
              <a:rPr lang="en-IN" dirty="0" smtClean="0">
                <a:latin typeface="Verdana" panose="020B0604030504040204" pitchFamily="34" charset="0"/>
                <a:ea typeface="Verdana" panose="020B0604030504040204" pitchFamily="34" charset="0"/>
              </a:rPr>
              <a:t>The objective of the project was to solve the difficulties faced by the courier delivery agents as to which courier has to be delivered first, which has been solved with our application as it shows feasible route once the delivery agent enters the location of the package to be delivered based on traffic conditions and time taken. Since our application is built with React JS, it is lightweight, responsive, loads faster and hence payload on the server is less once it is deployed.</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472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of the project:</a:t>
            </a:r>
            <a:endParaRPr lang="en-IN" b="1" dirty="0"/>
          </a:p>
        </p:txBody>
      </p:sp>
      <p:sp>
        <p:nvSpPr>
          <p:cNvPr id="3" name="Content Placeholder 2"/>
          <p:cNvSpPr>
            <a:spLocks noGrp="1"/>
          </p:cNvSpPr>
          <p:nvPr>
            <p:ph idx="1"/>
          </p:nvPr>
        </p:nvSpPr>
        <p:spPr/>
        <p:txBody>
          <a:bodyPr>
            <a:normAutofit fontScale="92500" lnSpcReduction="20000"/>
          </a:bodyPr>
          <a:lstStyle/>
          <a:p>
            <a:pPr marL="45720" indent="0" algn="just">
              <a:buNone/>
            </a:pPr>
            <a:r>
              <a:rPr lang="en-US" sz="4800" dirty="0">
                <a:latin typeface="Verdana" panose="020B0604030504040204" pitchFamily="34" charset="0"/>
                <a:ea typeface="Verdana" panose="020B0604030504040204" pitchFamily="34" charset="0"/>
              </a:rPr>
              <a:t>A Software as a service (SaaS) web application where in </a:t>
            </a:r>
            <a:r>
              <a:rPr lang="en-US" sz="4800" dirty="0" smtClean="0">
                <a:latin typeface="Verdana" panose="020B0604030504040204" pitchFamily="34" charset="0"/>
                <a:ea typeface="Verdana" panose="020B0604030504040204" pitchFamily="34" charset="0"/>
              </a:rPr>
              <a:t>the system automates the delivery services that can </a:t>
            </a:r>
            <a:r>
              <a:rPr lang="en-US" sz="4800" dirty="0">
                <a:latin typeface="Verdana" panose="020B0604030504040204" pitchFamily="34" charset="0"/>
                <a:ea typeface="Verdana" panose="020B0604030504040204" pitchFamily="34" charset="0"/>
              </a:rPr>
              <a:t>make </a:t>
            </a:r>
            <a:r>
              <a:rPr lang="en-US" sz="4800" dirty="0" smtClean="0">
                <a:latin typeface="Verdana" panose="020B0604030504040204" pitchFamily="34" charset="0"/>
                <a:ea typeface="Verdana" panose="020B0604030504040204" pitchFamily="34" charset="0"/>
              </a:rPr>
              <a:t>decisions as to which </a:t>
            </a:r>
            <a:r>
              <a:rPr lang="en-US" sz="4800" dirty="0">
                <a:latin typeface="Verdana" panose="020B0604030504040204" pitchFamily="34" charset="0"/>
                <a:ea typeface="Verdana" panose="020B0604030504040204" pitchFamily="34" charset="0"/>
              </a:rPr>
              <a:t>delivery </a:t>
            </a:r>
            <a:r>
              <a:rPr lang="en-US" sz="4800" dirty="0" smtClean="0">
                <a:latin typeface="Verdana" panose="020B0604030504040204" pitchFamily="34" charset="0"/>
                <a:ea typeface="Verdana" panose="020B0604030504040204" pitchFamily="34" charset="0"/>
              </a:rPr>
              <a:t>point should be reached </a:t>
            </a:r>
            <a:r>
              <a:rPr lang="en-US" sz="4800" dirty="0">
                <a:latin typeface="Verdana" panose="020B0604030504040204" pitchFamily="34" charset="0"/>
                <a:ea typeface="Verdana" panose="020B0604030504040204" pitchFamily="34" charset="0"/>
              </a:rPr>
              <a:t>first </a:t>
            </a:r>
            <a:r>
              <a:rPr lang="en-US" sz="4800" dirty="0" smtClean="0">
                <a:latin typeface="Verdana" panose="020B0604030504040204" pitchFamily="34" charset="0"/>
                <a:ea typeface="Verdana" panose="020B0604030504040204" pitchFamily="34" charset="0"/>
              </a:rPr>
              <a:t>for feasible </a:t>
            </a:r>
            <a:r>
              <a:rPr lang="en-US" sz="4800" dirty="0">
                <a:latin typeface="Verdana" panose="020B0604030504040204" pitchFamily="34" charset="0"/>
                <a:ea typeface="Verdana" panose="020B0604030504040204" pitchFamily="34" charset="0"/>
              </a:rPr>
              <a:t>ways by taking list of address from all the nearest delivery points. </a:t>
            </a:r>
            <a:endParaRPr lang="en-IN" sz="4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586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476672"/>
            <a:ext cx="9753600" cy="850106"/>
          </a:xfrm>
        </p:spPr>
        <p:txBody>
          <a:bodyPr/>
          <a:lstStyle/>
          <a:p>
            <a:pPr algn="ctr"/>
            <a:r>
              <a:rPr lang="en-IN" dirty="0" smtClean="0"/>
              <a:t>FUTURE ENHANCEMENT</a:t>
            </a:r>
            <a:endParaRPr lang="en-IN" dirty="0"/>
          </a:p>
        </p:txBody>
      </p:sp>
      <p:sp>
        <p:nvSpPr>
          <p:cNvPr id="3" name="Content Placeholder 2"/>
          <p:cNvSpPr>
            <a:spLocks noGrp="1"/>
          </p:cNvSpPr>
          <p:nvPr>
            <p:ph idx="1"/>
          </p:nvPr>
        </p:nvSpPr>
        <p:spPr>
          <a:xfrm>
            <a:off x="1217614" y="2276872"/>
            <a:ext cx="9753600" cy="2880320"/>
          </a:xfrm>
        </p:spPr>
        <p:txBody>
          <a:bodyPr>
            <a:normAutofit fontScale="92500" lnSpcReduction="10000"/>
          </a:bodyPr>
          <a:lstStyle/>
          <a:p>
            <a:r>
              <a:rPr lang="en-IN" dirty="0" smtClean="0">
                <a:latin typeface="Verdana" panose="020B0604030504040204" pitchFamily="34" charset="0"/>
                <a:ea typeface="Verdana" panose="020B0604030504040204" pitchFamily="34" charset="0"/>
              </a:rPr>
              <a:t>There are lot of features and functionalities that can be integrated in our project. Firstly, using certain algorithm Machine Learning can be integrated into our project which will train the system in order to pick packages to be delivered based on daily quota and automatically pin point the geo - coordinates on the map based on the location of package to be delivered.</a:t>
            </a:r>
          </a:p>
          <a:p>
            <a:r>
              <a:rPr lang="en-IN" dirty="0" smtClean="0">
                <a:latin typeface="Verdana" panose="020B0604030504040204" pitchFamily="34" charset="0"/>
                <a:ea typeface="Verdana" panose="020B0604030504040204" pitchFamily="34" charset="0"/>
              </a:rPr>
              <a:t>Secondly, we can build a customized app for Android and IOS using React Native which will be more responsive and faster compared to present one.</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4791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632" y="404664"/>
            <a:ext cx="9753600" cy="706090"/>
          </a:xfrm>
        </p:spPr>
        <p:txBody>
          <a:bodyPr/>
          <a:lstStyle/>
          <a:p>
            <a:pPr algn="ctr"/>
            <a:r>
              <a:rPr lang="en-IN" dirty="0" smtClean="0"/>
              <a:t>BIBLIOGRAPHY</a:t>
            </a:r>
            <a:endParaRPr lang="en-IN" dirty="0"/>
          </a:p>
        </p:txBody>
      </p:sp>
      <p:sp>
        <p:nvSpPr>
          <p:cNvPr id="3" name="Content Placeholder 2"/>
          <p:cNvSpPr>
            <a:spLocks noGrp="1"/>
          </p:cNvSpPr>
          <p:nvPr>
            <p:ph idx="1"/>
          </p:nvPr>
        </p:nvSpPr>
        <p:spPr>
          <a:xfrm>
            <a:off x="1341884" y="1772816"/>
            <a:ext cx="9753600" cy="4343400"/>
          </a:xfrm>
        </p:spPr>
        <p:txBody>
          <a:bodyPr/>
          <a:lstStyle/>
          <a:p>
            <a:r>
              <a:rPr lang="en-IN" dirty="0">
                <a:latin typeface="Verdana" panose="020B0604030504040204" pitchFamily="34" charset="0"/>
                <a:ea typeface="Verdana" panose="020B0604030504040204" pitchFamily="34" charset="0"/>
              </a:rPr>
              <a:t>S</a:t>
            </a:r>
            <a:r>
              <a:rPr lang="en-IN" dirty="0" smtClean="0">
                <a:latin typeface="Verdana" panose="020B0604030504040204" pitchFamily="34" charset="0"/>
                <a:ea typeface="Verdana" panose="020B0604030504040204" pitchFamily="34" charset="0"/>
              </a:rPr>
              <a:t>tackoverflow.com</a:t>
            </a:r>
          </a:p>
          <a:p>
            <a:r>
              <a:rPr lang="en-IN" dirty="0" smtClean="0">
                <a:latin typeface="Verdana" panose="020B0604030504040204" pitchFamily="34" charset="0"/>
                <a:ea typeface="Verdana" panose="020B0604030504040204" pitchFamily="34" charset="0"/>
              </a:rPr>
              <a:t>Medium.com</a:t>
            </a:r>
          </a:p>
          <a:p>
            <a:r>
              <a:rPr lang="en-IN" dirty="0" smtClean="0">
                <a:latin typeface="Verdana" panose="020B0604030504040204" pitchFamily="34" charset="0"/>
                <a:ea typeface="Verdana" panose="020B0604030504040204" pitchFamily="34" charset="0"/>
              </a:rPr>
              <a:t>Github.com</a:t>
            </a:r>
          </a:p>
          <a:p>
            <a:r>
              <a:rPr lang="en-IN" dirty="0" smtClean="0">
                <a:latin typeface="Verdana" panose="020B0604030504040204" pitchFamily="34" charset="0"/>
                <a:ea typeface="Verdana" panose="020B0604030504040204" pitchFamily="34" charset="0"/>
              </a:rPr>
              <a:t>Appdividend.com</a:t>
            </a:r>
          </a:p>
          <a:p>
            <a:r>
              <a:rPr lang="en-IN" dirty="0" smtClean="0">
                <a:latin typeface="Verdana" panose="020B0604030504040204" pitchFamily="34" charset="0"/>
                <a:ea typeface="Verdana" panose="020B0604030504040204" pitchFamily="34" charset="0"/>
              </a:rPr>
              <a:t>Npmjs.com</a:t>
            </a:r>
          </a:p>
          <a:p>
            <a:r>
              <a:rPr lang="en-IN" dirty="0" smtClean="0">
                <a:latin typeface="Verdana" panose="020B0604030504040204" pitchFamily="34" charset="0"/>
                <a:ea typeface="Verdana" panose="020B0604030504040204" pitchFamily="34" charset="0"/>
              </a:rPr>
              <a:t>Youtube.com</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7821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156" y="2708920"/>
            <a:ext cx="4366221" cy="1109538"/>
          </a:xfrm>
        </p:spPr>
        <p:txBody>
          <a:bodyPr/>
          <a:lstStyle/>
          <a:p>
            <a:pPr algn="ctr"/>
            <a:r>
              <a:rPr lang="en-US" b="1" dirty="0" smtClean="0">
                <a:latin typeface="Verdana" panose="020B0604030504040204" pitchFamily="34" charset="0"/>
                <a:ea typeface="Verdana" panose="020B0604030504040204" pitchFamily="34" charset="0"/>
              </a:rPr>
              <a:t>Thank  You</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291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3886200" cy="943000"/>
          </a:xfrm>
        </p:spPr>
        <p:txBody>
          <a:bodyPr/>
          <a:lstStyle/>
          <a:p>
            <a:r>
              <a:rPr lang="en-US" dirty="0" smtClean="0"/>
              <a:t>Motivation:-</a:t>
            </a:r>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1351" b="1351"/>
          <a:stretch>
            <a:fillRect/>
          </a:stretch>
        </p:blipFill>
        <p:spPr>
          <a:xfrm>
            <a:off x="5880100" y="685800"/>
            <a:ext cx="5638800" cy="5486400"/>
          </a:xfrm>
        </p:spPr>
      </p:pic>
      <p:sp>
        <p:nvSpPr>
          <p:cNvPr id="3" name="Content Placeholder 2"/>
          <p:cNvSpPr>
            <a:spLocks noGrp="1"/>
          </p:cNvSpPr>
          <p:nvPr>
            <p:ph type="body" sz="half" idx="2"/>
          </p:nvPr>
        </p:nvSpPr>
        <p:spPr>
          <a:xfrm>
            <a:off x="684212" y="1772816"/>
            <a:ext cx="4258071" cy="4399385"/>
          </a:xfrm>
        </p:spPr>
        <p:txBody>
          <a:bodyPr>
            <a:normAutofit/>
          </a:bodyPr>
          <a:lstStyle/>
          <a:p>
            <a:pPr lvl="0"/>
            <a:r>
              <a:rPr lang="en-US" dirty="0">
                <a:latin typeface="Verdana" panose="020B0604030504040204" pitchFamily="34" charset="0"/>
                <a:ea typeface="Verdana" panose="020B0604030504040204" pitchFamily="34" charset="0"/>
              </a:rPr>
              <a:t>Large courier companies use centralized computer systems to delegate delivery jobs to drivers.</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If </a:t>
            </a:r>
            <a:r>
              <a:rPr lang="en-US" dirty="0" smtClean="0">
                <a:latin typeface="Verdana" panose="020B0604030504040204" pitchFamily="34" charset="0"/>
                <a:ea typeface="Verdana" panose="020B0604030504040204" pitchFamily="34" charset="0"/>
              </a:rPr>
              <a:t>deliverymen </a:t>
            </a:r>
            <a:r>
              <a:rPr lang="en-US" dirty="0">
                <a:latin typeface="Verdana" panose="020B0604030504040204" pitchFamily="34" charset="0"/>
                <a:ea typeface="Verdana" panose="020B0604030504040204" pitchFamily="34" charset="0"/>
              </a:rPr>
              <a:t>carry multiple jobs concurrently these may lead to choose route which may be sub optimal.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Therefore, with this system we tried to automate the courier delivery system which can make decision that which delivery point it should reach first for feasible ways by taking list of address from all the nearest delivery points.</a:t>
            </a:r>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 used</a:t>
            </a: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smtClean="0">
                <a:latin typeface="Verdana" panose="020B0604030504040204" pitchFamily="34" charset="0"/>
                <a:ea typeface="Verdana" panose="020B0604030504040204" pitchFamily="34" charset="0"/>
              </a:rPr>
              <a:t>Frontend </a:t>
            </a:r>
            <a:endParaRPr lang="en-US" b="1" dirty="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HTML5</a:t>
            </a:r>
          </a:p>
          <a:p>
            <a:pPr lvl="1"/>
            <a:r>
              <a:rPr lang="en-US" dirty="0" smtClean="0">
                <a:latin typeface="Verdana" panose="020B0604030504040204" pitchFamily="34" charset="0"/>
                <a:ea typeface="Verdana" panose="020B0604030504040204" pitchFamily="34" charset="0"/>
              </a:rPr>
              <a:t>CSS3</a:t>
            </a:r>
          </a:p>
          <a:p>
            <a:pPr lvl="1"/>
            <a:r>
              <a:rPr lang="en-US" dirty="0" smtClean="0">
                <a:latin typeface="Verdana" panose="020B0604030504040204" pitchFamily="34" charset="0"/>
                <a:ea typeface="Verdana" panose="020B0604030504040204" pitchFamily="34" charset="0"/>
              </a:rPr>
              <a:t>Bootstrap  </a:t>
            </a:r>
            <a:r>
              <a:rPr lang="en-IN" b="1" dirty="0" smtClean="0">
                <a:latin typeface="Verdana" panose="020B0604030504040204" pitchFamily="34" charset="0"/>
                <a:ea typeface="Verdana" panose="020B0604030504040204" pitchFamily="34" charset="0"/>
              </a:rPr>
              <a:t>v4.2.1</a:t>
            </a:r>
          </a:p>
          <a:p>
            <a:pPr lvl="1"/>
            <a:r>
              <a:rPr lang="en-US" dirty="0">
                <a:latin typeface="Verdana" panose="020B0604030504040204" pitchFamily="34" charset="0"/>
                <a:ea typeface="Verdana" panose="020B0604030504040204" pitchFamily="34" charset="0"/>
              </a:rPr>
              <a:t>React.js v16.x</a:t>
            </a:r>
          </a:p>
          <a:p>
            <a:pPr lvl="0"/>
            <a:r>
              <a:rPr lang="en-US" b="1" dirty="0" smtClean="0">
                <a:latin typeface="Verdana" panose="020B0604030504040204" pitchFamily="34" charset="0"/>
                <a:ea typeface="Verdana" panose="020B0604030504040204" pitchFamily="34" charset="0"/>
              </a:rPr>
              <a:t>Backend</a:t>
            </a:r>
            <a:endParaRPr lang="en-US" b="1" dirty="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Node.js 11.8.0</a:t>
            </a:r>
          </a:p>
          <a:p>
            <a:pPr lvl="0"/>
            <a:r>
              <a:rPr lang="en-US" b="1" dirty="0" smtClean="0">
                <a:latin typeface="Verdana" panose="020B0604030504040204" pitchFamily="34" charset="0"/>
                <a:ea typeface="Verdana" panose="020B0604030504040204" pitchFamily="34" charset="0"/>
              </a:rPr>
              <a:t>Database (NoSQL)</a:t>
            </a:r>
          </a:p>
          <a:p>
            <a:pPr lvl="1"/>
            <a:r>
              <a:rPr lang="en-US" dirty="0" smtClean="0">
                <a:latin typeface="Verdana" panose="020B0604030504040204" pitchFamily="34" charset="0"/>
                <a:ea typeface="Verdana" panose="020B0604030504040204" pitchFamily="34" charset="0"/>
              </a:rPr>
              <a:t>MongoDB  </a:t>
            </a:r>
            <a:r>
              <a:rPr lang="en-US" dirty="0">
                <a:latin typeface="Verdana" panose="020B0604030504040204" pitchFamily="34" charset="0"/>
                <a:ea typeface="Verdana" panose="020B0604030504040204" pitchFamily="34" charset="0"/>
              </a:rPr>
              <a:t>v4.0.1</a:t>
            </a:r>
            <a:endParaRPr lang="en-US" dirty="0" smtClean="0">
              <a:latin typeface="Verdana" panose="020B0604030504040204" pitchFamily="34" charset="0"/>
              <a:ea typeface="Verdana" panose="020B0604030504040204" pitchFamily="34" charset="0"/>
            </a:endParaRPr>
          </a:p>
          <a:p>
            <a:r>
              <a:rPr lang="en-US" b="1" dirty="0" smtClean="0">
                <a:latin typeface="Verdana" panose="020B0604030504040204" pitchFamily="34" charset="0"/>
                <a:ea typeface="Verdana" panose="020B0604030504040204" pitchFamily="34" charset="0"/>
              </a:rPr>
              <a:t>Cloud Deployment</a:t>
            </a:r>
            <a:endParaRPr lang="en-US" b="1" dirty="0">
              <a:latin typeface="Verdana" panose="020B0604030504040204" pitchFamily="34" charset="0"/>
              <a:ea typeface="Verdana" panose="020B0604030504040204" pitchFamily="34" charset="0"/>
            </a:endParaRPr>
          </a:p>
          <a:p>
            <a:pPr lvl="1"/>
            <a:r>
              <a:rPr lang="en-US" dirty="0" smtClean="0">
                <a:latin typeface="Verdana" panose="020B0604030504040204" pitchFamily="34" charset="0"/>
                <a:ea typeface="Verdana" panose="020B0604030504040204" pitchFamily="34" charset="0"/>
              </a:rPr>
              <a:t>Heroku Deployment</a:t>
            </a:r>
          </a:p>
          <a:p>
            <a:pPr lvl="1"/>
            <a:r>
              <a:rPr lang="en-US" dirty="0" smtClean="0">
                <a:latin typeface="Verdana" panose="020B0604030504040204" pitchFamily="34" charset="0"/>
                <a:ea typeface="Verdana" panose="020B0604030504040204" pitchFamily="34" charset="0"/>
              </a:rPr>
              <a:t>Mlab Mongo DB Deployment </a:t>
            </a:r>
            <a:endParaRPr lang="en-US" dirty="0">
              <a:latin typeface="Verdana" panose="020B0604030504040204" pitchFamily="34" charset="0"/>
              <a:ea typeface="Verdana" panose="020B0604030504040204" pitchFamily="34" charset="0"/>
            </a:endParaRPr>
          </a:p>
          <a:p>
            <a:pPr marL="274320" lvl="1" indent="0">
              <a:buNone/>
            </a:pPr>
            <a:endParaRPr lang="en-US" b="1" dirty="0" smtClean="0">
              <a:latin typeface="Verdana" panose="020B0604030504040204" pitchFamily="34" charset="0"/>
              <a:ea typeface="Verdana" panose="020B0604030504040204" pitchFamily="34" charset="0"/>
            </a:endParaRPr>
          </a:p>
        </p:txBody>
      </p:sp>
      <p:pic>
        <p:nvPicPr>
          <p:cNvPr id="4" name="Picture Placeholder 8"/>
          <p:cNvPicPr>
            <a:picLocks noChangeAspect="1"/>
          </p:cNvPicPr>
          <p:nvPr/>
        </p:nvPicPr>
        <p:blipFill>
          <a:blip r:embed="rId3">
            <a:extLst>
              <a:ext uri="{28A0092B-C50C-407E-A947-70E740481C1C}">
                <a14:useLocalDpi xmlns:a14="http://schemas.microsoft.com/office/drawing/2010/main" val="0"/>
              </a:ext>
            </a:extLst>
          </a:blip>
          <a:srcRect l="27285" r="27285"/>
          <a:stretch>
            <a:fillRect/>
          </a:stretch>
        </p:blipFill>
        <p:spPr>
          <a:xfrm>
            <a:off x="7390556" y="1916832"/>
            <a:ext cx="3108325" cy="3421063"/>
          </a:xfrm>
          <a:prstGeom prst="rect">
            <a:avLst/>
          </a:prstGeom>
        </p:spPr>
      </p:pic>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the System consist of (Main Modules)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0992176"/>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265" y="620688"/>
            <a:ext cx="9753600" cy="763488"/>
          </a:xfrm>
        </p:spPr>
        <p:txBody>
          <a:bodyPr/>
          <a:lstStyle/>
          <a:p>
            <a:pPr algn="ctr"/>
            <a:r>
              <a:rPr lang="en-US" b="1" dirty="0" smtClean="0"/>
              <a:t>Overview of THE System	</a:t>
            </a:r>
            <a:endParaRPr lang="en-IN" b="1" dirty="0"/>
          </a:p>
        </p:txBody>
      </p:sp>
      <p:sp>
        <p:nvSpPr>
          <p:cNvPr id="3" name="Content Placeholder 2"/>
          <p:cNvSpPr>
            <a:spLocks noGrp="1"/>
          </p:cNvSpPr>
          <p:nvPr>
            <p:ph idx="1"/>
          </p:nvPr>
        </p:nvSpPr>
        <p:spPr>
          <a:xfrm>
            <a:off x="1217614" y="1628800"/>
            <a:ext cx="9753600" cy="4543400"/>
          </a:xfrm>
        </p:spPr>
        <p:txBody>
          <a:bodyPr/>
          <a:lstStyle/>
          <a:p>
            <a:pPr marL="45720" indent="0">
              <a:buNone/>
            </a:pPr>
            <a:endParaRPr lang="en-IN" dirty="0" smtClean="0"/>
          </a:p>
          <a:p>
            <a:pPr marL="45720" indent="0">
              <a:buNone/>
            </a:pPr>
            <a:endParaRPr lang="en-US" dirty="0" smtClean="0"/>
          </a:p>
        </p:txBody>
      </p:sp>
      <p:pic>
        <p:nvPicPr>
          <p:cNvPr id="4" name="Picture 3"/>
          <p:cNvPicPr>
            <a:picLocks noChangeAspect="1"/>
          </p:cNvPicPr>
          <p:nvPr/>
        </p:nvPicPr>
        <p:blipFill>
          <a:blip r:embed="rId2"/>
          <a:stretch>
            <a:fillRect/>
          </a:stretch>
        </p:blipFill>
        <p:spPr>
          <a:xfrm>
            <a:off x="3169741" y="1916832"/>
            <a:ext cx="5588967" cy="4032447"/>
          </a:xfrm>
          <a:prstGeom prst="rect">
            <a:avLst/>
          </a:prstGeom>
        </p:spPr>
      </p:pic>
    </p:spTree>
    <p:extLst>
      <p:ext uri="{BB962C8B-B14F-4D97-AF65-F5344CB8AC3E}">
        <p14:creationId xmlns:p14="http://schemas.microsoft.com/office/powerpoint/2010/main" val="130725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16632"/>
            <a:ext cx="9753600" cy="891912"/>
          </a:xfrm>
        </p:spPr>
        <p:txBody>
          <a:bodyPr/>
          <a:lstStyle/>
          <a:p>
            <a:pPr algn="ctr"/>
            <a:r>
              <a:rPr lang="en-US" b="1" dirty="0" smtClean="0"/>
              <a:t>Architecture Of The Syste</a:t>
            </a:r>
            <a:r>
              <a:rPr lang="en-US" b="1" dirty="0"/>
              <a:t>m</a:t>
            </a:r>
            <a:endParaRPr lang="en-IN" b="1" dirty="0"/>
          </a:p>
        </p:txBody>
      </p:sp>
      <p:sp>
        <p:nvSpPr>
          <p:cNvPr id="5" name="TextBox 4"/>
          <p:cNvSpPr txBox="1"/>
          <p:nvPr/>
        </p:nvSpPr>
        <p:spPr>
          <a:xfrm>
            <a:off x="7678588" y="3140968"/>
            <a:ext cx="4354077" cy="1089529"/>
          </a:xfrm>
          <a:prstGeom prst="rect">
            <a:avLst/>
          </a:prstGeom>
          <a:noFill/>
        </p:spPr>
        <p:txBody>
          <a:bodyPr wrap="none" rtlCol="0">
            <a:spAutoFit/>
          </a:bodyPr>
          <a:lstStyle/>
          <a:p>
            <a:pPr>
              <a:lnSpc>
                <a:spcPct val="90000"/>
              </a:lnSpc>
            </a:pPr>
            <a:r>
              <a:rPr lang="en-US" sz="2400" dirty="0" smtClean="0">
                <a:latin typeface="Verdana" panose="020B0604030504040204" pitchFamily="34" charset="0"/>
                <a:ea typeface="Verdana" panose="020B0604030504040204" pitchFamily="34" charset="0"/>
              </a:rPr>
              <a:t>This whole system is being</a:t>
            </a:r>
          </a:p>
          <a:p>
            <a:pPr>
              <a:lnSpc>
                <a:spcPct val="90000"/>
              </a:lnSpc>
            </a:pPr>
            <a:r>
              <a:rPr lang="en-US" sz="2400" dirty="0">
                <a:latin typeface="Verdana" panose="020B0604030504040204" pitchFamily="34" charset="0"/>
                <a:ea typeface="Verdana" panose="020B0604030504040204" pitchFamily="34" charset="0"/>
              </a:rPr>
              <a:t>d</a:t>
            </a:r>
            <a:r>
              <a:rPr lang="en-US" sz="2400" dirty="0" smtClean="0">
                <a:latin typeface="Verdana" panose="020B0604030504040204" pitchFamily="34" charset="0"/>
                <a:ea typeface="Verdana" panose="020B0604030504040204" pitchFamily="34" charset="0"/>
              </a:rPr>
              <a:t>eployed on Heroku Cloud</a:t>
            </a:r>
          </a:p>
          <a:p>
            <a:pPr>
              <a:lnSpc>
                <a:spcPct val="90000"/>
              </a:lnSpc>
            </a:pPr>
            <a:r>
              <a:rPr lang="en-US" sz="2400" dirty="0" smtClean="0">
                <a:latin typeface="Verdana" panose="020B0604030504040204" pitchFamily="34" charset="0"/>
                <a:ea typeface="Verdana" panose="020B0604030504040204" pitchFamily="34" charset="0"/>
              </a:rPr>
              <a:t>Platform.</a:t>
            </a:r>
            <a:endParaRPr lang="en-IN" sz="2400" dirty="0">
              <a:latin typeface="Verdana" panose="020B0604030504040204" pitchFamily="34" charset="0"/>
              <a:ea typeface="Verdana" panose="020B0604030504040204"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80" y="1125041"/>
            <a:ext cx="6984776" cy="57329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687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5" y="116632"/>
            <a:ext cx="9753600" cy="763488"/>
          </a:xfrm>
        </p:spPr>
        <p:txBody>
          <a:bodyPr/>
          <a:lstStyle/>
          <a:p>
            <a:pPr algn="ctr"/>
            <a:r>
              <a:rPr lang="en-US" b="1" dirty="0" smtClean="0"/>
              <a:t>Use Case Diagram</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052" y="1268760"/>
            <a:ext cx="6408712" cy="5112568"/>
          </a:xfrm>
        </p:spPr>
      </p:pic>
    </p:spTree>
    <p:extLst>
      <p:ext uri="{BB962C8B-B14F-4D97-AF65-F5344CB8AC3E}">
        <p14:creationId xmlns:p14="http://schemas.microsoft.com/office/powerpoint/2010/main" val="3914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78098"/>
          </a:xfrm>
        </p:spPr>
        <p:txBody>
          <a:bodyPr/>
          <a:lstStyle/>
          <a:p>
            <a:pPr algn="ctr"/>
            <a:r>
              <a:rPr lang="en-US" b="1" dirty="0" smtClean="0"/>
              <a:t>Google </a:t>
            </a:r>
            <a:r>
              <a:rPr lang="en-US" b="1" dirty="0" err="1" smtClean="0"/>
              <a:t>Api’s</a:t>
            </a:r>
            <a:r>
              <a:rPr lang="en-US" b="1" dirty="0" smtClean="0"/>
              <a:t> to BE used</a:t>
            </a:r>
            <a:endParaRPr lang="en-IN" b="1" dirty="0"/>
          </a:p>
        </p:txBody>
      </p:sp>
      <p:sp>
        <p:nvSpPr>
          <p:cNvPr id="3" name="Content Placeholder 2"/>
          <p:cNvSpPr>
            <a:spLocks noGrp="1"/>
          </p:cNvSpPr>
          <p:nvPr>
            <p:ph idx="1"/>
          </p:nvPr>
        </p:nvSpPr>
        <p:spPr>
          <a:xfrm>
            <a:off x="3764027" y="2636912"/>
            <a:ext cx="4660774" cy="2232248"/>
          </a:xfrm>
        </p:spPr>
        <p:txBody>
          <a:bodyPr>
            <a:normAutofit/>
          </a:bodyPr>
          <a:lstStyle/>
          <a:p>
            <a:pPr algn="just"/>
            <a:r>
              <a:rPr lang="en-US" sz="3200" dirty="0" smtClean="0">
                <a:latin typeface="Verdana" panose="020B0604030504040204" pitchFamily="34" charset="0"/>
                <a:ea typeface="Verdana" panose="020B0604030504040204" pitchFamily="34" charset="0"/>
              </a:rPr>
              <a:t>Direction API</a:t>
            </a:r>
          </a:p>
          <a:p>
            <a:pPr algn="just"/>
            <a:r>
              <a:rPr lang="en-US" sz="3200" dirty="0" smtClean="0">
                <a:latin typeface="Verdana" panose="020B0604030504040204" pitchFamily="34" charset="0"/>
                <a:ea typeface="Verdana" panose="020B0604030504040204" pitchFamily="34" charset="0"/>
              </a:rPr>
              <a:t>Distance Matrix </a:t>
            </a:r>
            <a:r>
              <a:rPr lang="en-US" sz="3200" dirty="0" smtClean="0">
                <a:latin typeface="Verdana" panose="020B0604030504040204" pitchFamily="34" charset="0"/>
                <a:ea typeface="Verdana" panose="020B0604030504040204" pitchFamily="34" charset="0"/>
              </a:rPr>
              <a:t>API</a:t>
            </a:r>
            <a:endParaRPr lang="en-US" sz="3200" dirty="0" smtClean="0">
              <a:latin typeface="Verdana" panose="020B0604030504040204" pitchFamily="34" charset="0"/>
              <a:ea typeface="Verdana" panose="020B0604030504040204" pitchFamily="34" charset="0"/>
            </a:endParaRPr>
          </a:p>
          <a:p>
            <a:pPr algn="just"/>
            <a:r>
              <a:rPr lang="en-US" sz="3200" dirty="0" smtClean="0">
                <a:latin typeface="Verdana" panose="020B0604030504040204" pitchFamily="34" charset="0"/>
                <a:ea typeface="Verdana" panose="020B0604030504040204" pitchFamily="34" charset="0"/>
              </a:rPr>
              <a:t>Maps JavaScript </a:t>
            </a:r>
            <a:r>
              <a:rPr lang="en-US" sz="3200" dirty="0" smtClean="0">
                <a:latin typeface="Verdana" panose="020B0604030504040204" pitchFamily="34" charset="0"/>
                <a:ea typeface="Verdana" panose="020B0604030504040204" pitchFamily="34" charset="0"/>
              </a:rPr>
              <a:t>API</a:t>
            </a:r>
            <a:endParaRPr lang="en-US" sz="3200" dirty="0" smtClea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762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2576</TotalTime>
  <Words>1826</Words>
  <Application>Microsoft Office PowerPoint</Application>
  <PresentationFormat>Custom</PresentationFormat>
  <Paragraphs>1088</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Verdana</vt:lpstr>
      <vt:lpstr>State history report presentation</vt:lpstr>
      <vt:lpstr>Optimizing Courier Delivery System</vt:lpstr>
      <vt:lpstr>Abstract of the project:</vt:lpstr>
      <vt:lpstr>Motivation:-</vt:lpstr>
      <vt:lpstr>Technologies used</vt:lpstr>
      <vt:lpstr>What does the System consist of (Main Modules)</vt:lpstr>
      <vt:lpstr>Overview of THE System </vt:lpstr>
      <vt:lpstr>Architecture Of The System</vt:lpstr>
      <vt:lpstr>Use Case Diagram</vt:lpstr>
      <vt:lpstr>Google Api’s to BE used</vt:lpstr>
      <vt:lpstr>Route Optimization process</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Delivery SOLUTION In Django FRAMEWORK</dc:title>
  <dc:creator>Subham Singh</dc:creator>
  <cp:lastModifiedBy>Vijaykumar R Pai</cp:lastModifiedBy>
  <cp:revision>84</cp:revision>
  <dcterms:created xsi:type="dcterms:W3CDTF">2018-11-09T14:15:12Z</dcterms:created>
  <dcterms:modified xsi:type="dcterms:W3CDTF">2019-04-02T09:00:27Z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