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59" r:id="rId17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89000"/>
              </a:lnSpc>
            </a:pPr>
            <a:r>
              <a:rPr lang="en-US" sz="7200" b="0" strike="noStrike" cap="all" spc="-1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lang="en-US" sz="72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8494E55-4BA8-42CE-B096-74A4A63DA9B4}" type="datetime">
              <a:rPr lang="ru-RU" sz="1200" b="0" strike="noStrike" spc="-1">
                <a:solidFill>
                  <a:srgbClr val="191B0E"/>
                </a:solidFill>
                <a:latin typeface="Franklin Gothic Book"/>
              </a:rPr>
              <a:t>30.04.2019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6CB1AF-4ECC-43CE-8327-ED716E1342D5}" type="slidenum">
              <a:rPr lang="ru-RU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91B0E"/>
                </a:solidFill>
                <a:latin typeface="Franklin Gothic Book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191B0E"/>
                </a:solidFill>
                <a:latin typeface="Franklin Gothic Book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191B0E"/>
                </a:solidFill>
                <a:latin typeface="Franklin Gothic Book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lstStyle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Образец текста</a:t>
            </a:r>
          </a:p>
          <a:p>
            <a:pPr marL="914400" lvl="1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>
                <a:solidFill>
                  <a:srgbClr val="191B0E"/>
                </a:solidFill>
                <a:latin typeface="Franklin Gothic Book"/>
              </a:rPr>
              <a:t>Второй уровень</a:t>
            </a:r>
            <a:endParaRPr lang="en-US" sz="20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1371600" lvl="2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800" b="0" strike="noStrike" spc="-1">
                <a:solidFill>
                  <a:srgbClr val="191B0E"/>
                </a:solidFill>
                <a:latin typeface="Franklin Gothic Book"/>
              </a:rPr>
              <a:t>Третий уровень</a:t>
            </a:r>
            <a:endParaRPr lang="en-US" sz="1800" b="0" i="1" strike="noStrike" spc="-1">
              <a:solidFill>
                <a:srgbClr val="191B0E"/>
              </a:solidFill>
              <a:latin typeface="Franklin Gothic Book"/>
            </a:endParaRPr>
          </a:p>
          <a:p>
            <a:pPr marL="1828800" lvl="3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1800" b="0" i="1" strike="noStrike" spc="-1">
                <a:solidFill>
                  <a:srgbClr val="191B0E"/>
                </a:solidFill>
                <a:latin typeface="Franklin Gothic Book"/>
              </a:rPr>
              <a:t>Четвертый уровень</a:t>
            </a:r>
            <a:endParaRPr lang="en-US" sz="1800" b="0" strike="noStrike" spc="-1">
              <a:solidFill>
                <a:srgbClr val="191B0E"/>
              </a:solidFill>
              <a:latin typeface="Franklin Gothic Book"/>
            </a:endParaRPr>
          </a:p>
          <a:p>
            <a:pPr marL="2286000" lvl="4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600" b="0" strike="noStrike" spc="-1">
                <a:solidFill>
                  <a:srgbClr val="191B0E"/>
                </a:solidFill>
                <a:latin typeface="Franklin Gothic Book"/>
              </a:rPr>
              <a:t>Пятый уровень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2967618-07B2-4FA4-ACB3-0535BE806B1D}" type="datetime">
              <a:rPr lang="ru-RU" sz="1200" b="0" strike="noStrike" spc="-1">
                <a:solidFill>
                  <a:srgbClr val="191B0E"/>
                </a:solidFill>
                <a:latin typeface="Franklin Gothic Book"/>
              </a:rPr>
              <a:t>30.04.2019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344E74-AE9E-4B22-AA2F-8DA8BF1420E9}" type="slidenum">
              <a:rPr lang="ru-RU" sz="1200" b="0" strike="noStrike" spc="-1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andex.ru/autopoet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yaGusev/rupo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34046/" TargetMode="External"/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lite/performance/model_optimization" TargetMode="External"/><Relationship Id="rId2" Type="http://schemas.openxmlformats.org/officeDocument/2006/relationships/hyperlink" Target="https://github.com/gudo-m/alice-generate-poems/blob/master/generator/rupo/data/g2p_models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15020" y="238014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89000"/>
              </a:lnSpc>
            </a:pPr>
            <a:r>
              <a:rPr lang="en-US" sz="7200" b="1" strike="noStrike" cap="all" spc="-1" dirty="0" err="1">
                <a:solidFill>
                  <a:srgbClr val="191B0E"/>
                </a:solidFill>
                <a:latin typeface="FuturaBookC"/>
              </a:rPr>
              <a:t>Проект</a:t>
            </a:r>
            <a:r>
              <a:rPr lang="en-US" sz="7200" b="1" strike="noStrike" cap="all" spc="-1" dirty="0">
                <a:solidFill>
                  <a:srgbClr val="191B0E"/>
                </a:solidFill>
                <a:latin typeface="FuturaBookC"/>
              </a:rPr>
              <a:t> API. </a:t>
            </a:r>
            <a:r>
              <a:rPr lang="en-US" sz="7200" b="1" strike="noStrike" cap="all" spc="-1" dirty="0" err="1">
                <a:solidFill>
                  <a:srgbClr val="191B0E"/>
                </a:solidFill>
                <a:latin typeface="FuturaBookC"/>
              </a:rPr>
              <a:t>Навык</a:t>
            </a:r>
            <a:r>
              <a:rPr lang="en-US" sz="7200" b="1" strike="noStrike" cap="all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7200" b="1" strike="noStrike" cap="all" spc="-1" dirty="0" err="1">
                <a:solidFill>
                  <a:srgbClr val="191B0E"/>
                </a:solidFill>
                <a:latin typeface="FuturaBookC"/>
              </a:rPr>
              <a:t>для</a:t>
            </a:r>
            <a:r>
              <a:rPr lang="en-US" sz="7200" b="1" strike="noStrike" cap="all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7200" b="1" strike="noStrike" cap="all" spc="-1" dirty="0" err="1">
                <a:solidFill>
                  <a:srgbClr val="191B0E"/>
                </a:solidFill>
                <a:latin typeface="FuturaBookC"/>
              </a:rPr>
              <a:t>алисы</a:t>
            </a:r>
            <a:endParaRPr lang="en-US" sz="7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79840" y="4879678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12000"/>
              </a:lnSpc>
            </a:pPr>
            <a:r>
              <a:rPr lang="ru-RU" sz="2300" b="0" strike="noStrike" spc="-1" dirty="0">
                <a:solidFill>
                  <a:srgbClr val="191B0E"/>
                </a:solidFill>
                <a:latin typeface="FuturaBookC"/>
              </a:rPr>
              <a:t>Подготовил </a:t>
            </a:r>
            <a:r>
              <a:rPr lang="ru-RU" sz="2300" b="0" strike="noStrike" spc="-1" dirty="0" err="1">
                <a:solidFill>
                  <a:srgbClr val="191B0E"/>
                </a:solidFill>
                <a:latin typeface="FuturaBookC"/>
              </a:rPr>
              <a:t>Мулин</a:t>
            </a:r>
            <a:r>
              <a:rPr lang="ru-RU" sz="2300" b="0" strike="noStrike" spc="-1" dirty="0">
                <a:solidFill>
                  <a:srgbClr val="191B0E"/>
                </a:solidFill>
                <a:latin typeface="FuturaBookC"/>
              </a:rPr>
              <a:t> Денис</a:t>
            </a:r>
            <a:endParaRPr lang="ru-RU" sz="2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Решение </a:t>
            </a:r>
            <a:r>
              <a:rPr lang="en-US" sz="4400" b="0" strike="noStrike" spc="-1" dirty="0">
                <a:solidFill>
                  <a:srgbClr val="191B0E"/>
                </a:solidFill>
                <a:latin typeface="FuturaBookC"/>
              </a:rPr>
              <a:t>2</a:t>
            </a: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 - решение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12399"/>
            <a:ext cx="9343747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Тогда я решил заранее генерировать несколько стихотворений, а потом просто уже из готового набора выдавать пользователю. И это решение я почти доделал, но вовремя наткнулся на </a:t>
            </a:r>
            <a:r>
              <a:rPr lang="en-US" sz="2000" spc="-1" dirty="0" err="1">
                <a:solidFill>
                  <a:srgbClr val="191B0E"/>
                </a:solidFill>
                <a:latin typeface="Franklin Gothic Book"/>
              </a:rPr>
              <a:t>autopoet</a:t>
            </a: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 от </a:t>
            </a:r>
            <a:r>
              <a:rPr lang="ru-RU" sz="2000" spc="-1" dirty="0" err="1">
                <a:solidFill>
                  <a:srgbClr val="191B0E"/>
                </a:solidFill>
                <a:latin typeface="Franklin Gothic Book"/>
              </a:rPr>
              <a:t>яндекса</a:t>
            </a: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.</a:t>
            </a:r>
            <a:endParaRPr lang="ru-RU" sz="2000" spc="-1" dirty="0">
              <a:solidFill>
                <a:srgbClr val="191B0E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970396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28386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Решение 3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12399"/>
            <a:ext cx="9343747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С помощью </a:t>
            </a:r>
            <a:r>
              <a:rPr lang="en-US" sz="2000" spc="-1" dirty="0" err="1">
                <a:solidFill>
                  <a:srgbClr val="191B0E"/>
                </a:solidFill>
                <a:latin typeface="Franklin Gothic Book"/>
              </a:rPr>
              <a:t>autopoet</a:t>
            </a: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 можно решить проблему скорости генерации, потому что </a:t>
            </a:r>
            <a:r>
              <a:rPr lang="ru-RU" sz="2000" spc="-1" dirty="0" err="1">
                <a:solidFill>
                  <a:srgbClr val="191B0E"/>
                </a:solidFill>
                <a:latin typeface="Franklin Gothic Book"/>
              </a:rPr>
              <a:t>апи</a:t>
            </a: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 будет работать в разы быстрее запуска модели обучения. Сейчас это решение работает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3101104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28386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spc="-1" dirty="0">
                <a:solidFill>
                  <a:srgbClr val="191B0E"/>
                </a:solidFill>
                <a:latin typeface="FuturaBookC"/>
              </a:rPr>
              <a:t>Д</a:t>
            </a: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ополнение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12399"/>
            <a:ext cx="9343747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После решил добавить некий буфер, в который для каждого пользователя будут складываться </a:t>
            </a: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id </a:t>
            </a: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просмотренных стихотворений. Далее, при генерации, идет проверка на то, смотрел пользователь стих, или нет. Это решает общую проблему – дублирование.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777806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28386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spc="-1" dirty="0">
                <a:solidFill>
                  <a:srgbClr val="191B0E"/>
                </a:solidFill>
                <a:latin typeface="FuturaBookC"/>
              </a:rPr>
              <a:t>Пример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12399"/>
            <a:ext cx="9343747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dirty="0"/>
              <a:t>полезны ли лицу подтяжки</a:t>
            </a:r>
          </a:p>
          <a:p>
            <a:r>
              <a:rPr lang="ru-RU" dirty="0"/>
              <a:t>как выглядит оригинал</a:t>
            </a:r>
          </a:p>
          <a:p>
            <a:r>
              <a:rPr lang="ru-RU" dirty="0"/>
              <a:t>смотри на небо там барашки</a:t>
            </a:r>
          </a:p>
          <a:p>
            <a:r>
              <a:rPr lang="ru-RU" dirty="0"/>
              <a:t>худеем правильно журнал</a:t>
            </a:r>
          </a:p>
          <a:p>
            <a:r>
              <a:rPr lang="ru-RU" dirty="0"/>
              <a:t>куплю мед оптом в </a:t>
            </a:r>
            <a:r>
              <a:rPr lang="ru-RU" dirty="0" err="1"/>
              <a:t>татарстане</a:t>
            </a:r>
            <a:endParaRPr lang="ru-RU" dirty="0"/>
          </a:p>
          <a:p>
            <a:r>
              <a:rPr lang="ru-RU" dirty="0"/>
              <a:t>рыбалка в дельте в </a:t>
            </a:r>
            <a:r>
              <a:rPr lang="ru-RU" dirty="0" err="1"/>
              <a:t>казахстане</a:t>
            </a:r>
            <a:endParaRPr lang="ru-RU" dirty="0"/>
          </a:p>
          <a:p>
            <a:r>
              <a:rPr lang="ru-RU" dirty="0" err="1"/>
              <a:t>дром</a:t>
            </a:r>
            <a:r>
              <a:rPr lang="ru-RU" dirty="0"/>
              <a:t> </a:t>
            </a:r>
            <a:r>
              <a:rPr lang="ru-RU" dirty="0" err="1"/>
              <a:t>барнаул</a:t>
            </a:r>
            <a:r>
              <a:rPr lang="ru-RU" dirty="0"/>
              <a:t> модельный ряд</a:t>
            </a:r>
          </a:p>
          <a:p>
            <a:r>
              <a:rPr lang="ru-RU" dirty="0"/>
              <a:t>кокцидиоз у индюшат</a:t>
            </a:r>
          </a:p>
        </p:txBody>
      </p:sp>
    </p:spTree>
    <p:extLst>
      <p:ext uri="{BB962C8B-B14F-4D97-AF65-F5344CB8AC3E}">
        <p14:creationId xmlns:p14="http://schemas.microsoft.com/office/powerpoint/2010/main" val="2483465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28386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spc="-1" dirty="0">
                <a:solidFill>
                  <a:srgbClr val="191B0E"/>
                </a:solidFill>
                <a:latin typeface="FuturaBookC"/>
              </a:rPr>
              <a:t>Вывод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12399"/>
            <a:ext cx="9343747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Получился интересный навык, основанный на машинном обучении. Но как не удивительно, на сегодняшний день машинная генерация стихов – лишь подбор слов, подходящих друг к другу по рифме. Иногда смысл проскакивает в произведениях машины, но это чистая случайность. Для реализации смысла в стихах с помощью машины, нужно представить каждое слово в его осмысленном виде и соединять слова как по смыслу, так и по рифме.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Сейчас можно сделать это, но нужны огромные вычислительные мощности и еще более огромные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937865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812760" y="260676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uturaBookC"/>
              </a:rPr>
              <a:t>Спасибо за внимание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uturaBookC"/>
              </a:rPr>
              <a:t>Суть проекта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Навык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генерирует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стихотворения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на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основе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данных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сайта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stihi.ru и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поисковых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запросов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(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используется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  <a:hlinkClick r:id="rId2"/>
              </a:rPr>
              <a:t>https://yandex.ru/autopoet/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).</a:t>
            </a:r>
            <a:endParaRPr lang="ru-RU" sz="2000" b="0" strike="noStrike" spc="-1" dirty="0">
              <a:solidFill>
                <a:srgbClr val="191B0E"/>
              </a:solidFill>
              <a:latin typeface="FuturaBookC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spc="-1" dirty="0">
              <a:solidFill>
                <a:srgbClr val="191B0E"/>
              </a:solidFill>
              <a:latin typeface="FuturaBookC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uturaBookC"/>
              </a:rPr>
              <a:t>Я пробовал использовать 3 решения, однако лишь одно из них стало работать корректно.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Решение 1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95580" y="2068707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Для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генерации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на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основе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данных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используются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обученные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модели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машинного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обучения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(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взятые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здесь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  <a:hlinkClick r:id="rId2"/>
              </a:rPr>
              <a:t>https://github.com/IlyaGusev/rupo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),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отредактированные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для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корректной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работы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с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навыком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.</a:t>
            </a: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Решение 1- алгоритм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172020" y="1709882"/>
            <a:ext cx="5886456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b="0" strike="noStrike" spc="-1" dirty="0">
                <a:solidFill>
                  <a:srgbClr val="191B0E"/>
                </a:solidFill>
                <a:latin typeface="FuturaBookC"/>
              </a:rPr>
              <a:t>Здесь мы видим итоговую модель генерации стихотворений (</a:t>
            </a:r>
            <a:r>
              <a:rPr lang="ru-RU" dirty="0"/>
              <a:t>в терминах библиотеки </a:t>
            </a:r>
            <a:r>
              <a:rPr lang="en-US" dirty="0" err="1">
                <a:hlinkClick r:id="rId2"/>
              </a:rPr>
              <a:t>keras</a:t>
            </a:r>
            <a:r>
              <a:rPr lang="ru-RU" sz="2000" b="0" strike="noStrike" spc="-1" dirty="0">
                <a:solidFill>
                  <a:srgbClr val="191B0E"/>
                </a:solidFill>
                <a:latin typeface="FuturaBookC"/>
              </a:rPr>
              <a:t>).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spc="-1" dirty="0">
              <a:solidFill>
                <a:srgbClr val="191B0E"/>
              </a:solidFill>
              <a:latin typeface="FuturaBookC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b="0" strike="noStrike" spc="-1" dirty="0">
              <a:solidFill>
                <a:srgbClr val="191B0E"/>
              </a:solidFill>
              <a:latin typeface="FuturaBookC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Более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подробно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про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алгоритм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можно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прочитать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 </a:t>
            </a:r>
            <a:r>
              <a:rPr lang="en-US" sz="2000" b="0" strike="noStrike" spc="-1" dirty="0" err="1">
                <a:solidFill>
                  <a:srgbClr val="191B0E"/>
                </a:solidFill>
                <a:latin typeface="FuturaBookC"/>
              </a:rPr>
              <a:t>здесь</a:t>
            </a:r>
            <a:r>
              <a:rPr lang="en-US" sz="2000" b="0" strike="noStrike" spc="-1" dirty="0">
                <a:solidFill>
                  <a:srgbClr val="191B0E"/>
                </a:solidFill>
                <a:latin typeface="FuturaBookC"/>
              </a:rPr>
              <a:t>:</a:t>
            </a:r>
            <a:r>
              <a:rPr lang="en-US" sz="2000" dirty="0">
                <a:hlinkClick r:id="rId3"/>
              </a:rPr>
              <a:t> https://habr.com/ru/post/334046/</a:t>
            </a: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026" name="Picture 2" descr="https://habrastorage.org/web/138/a36/0cd/138a360cd7ee4d71969d055fe5aa6850.png">
            <a:extLst>
              <a:ext uri="{FF2B5EF4-FFF2-40B4-BE49-F238E27FC236}">
                <a16:creationId xmlns:a16="http://schemas.microsoft.com/office/drawing/2014/main" id="{9572F5F1-D8BE-446A-93A5-023868D3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46" y="1793289"/>
            <a:ext cx="4748335" cy="45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09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Решение 1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17152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b="0" strike="noStrike" spc="-1" dirty="0">
                <a:solidFill>
                  <a:srgbClr val="191B0E"/>
                </a:solidFill>
                <a:latin typeface="Franklin Gothic Book"/>
              </a:rPr>
              <a:t>П</a:t>
            </a: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опробовав те модели обучения из коробки, я пришел к выводу, что работает все как-то некорректно, пример сгенерированного стихотворения: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dirty="0"/>
              <a:t>И нами хоть до тех каких</a:t>
            </a:r>
            <a:br>
              <a:rPr lang="ru-RU" sz="2000" dirty="0"/>
            </a:br>
            <a:r>
              <a:rPr lang="ru-RU" dirty="0"/>
              <a:t>Пор и я тону на твоих</a:t>
            </a:r>
            <a:br>
              <a:rPr lang="ru-RU" sz="2000" dirty="0"/>
            </a:br>
            <a:r>
              <a:rPr lang="ru-RU" dirty="0"/>
              <a:t>Стенах гор и лик и медведь</a:t>
            </a:r>
            <a:br>
              <a:rPr lang="ru-RU" sz="2000" dirty="0"/>
            </a:br>
            <a:r>
              <a:rPr lang="ru-RU" dirty="0"/>
              <a:t>Рукою тихо по воде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b="0" strike="noStrike" spc="-1" dirty="0">
                <a:solidFill>
                  <a:srgbClr val="191B0E"/>
                </a:solidFill>
                <a:latin typeface="Franklin Gothic Book"/>
              </a:rPr>
              <a:t>Рифма между строчками проскакивает, но сами слова друг к другу не </a:t>
            </a: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“</a:t>
            </a:r>
            <a:r>
              <a:rPr lang="ru-RU" sz="2000" b="0" strike="noStrike" spc="-1" dirty="0">
                <a:solidFill>
                  <a:srgbClr val="191B0E"/>
                </a:solidFill>
                <a:latin typeface="Franklin Gothic Book"/>
              </a:rPr>
              <a:t>подходят</a:t>
            </a: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</a:rPr>
              <a:t>”</a:t>
            </a:r>
            <a:r>
              <a:rPr lang="ru-RU" sz="2000" b="0" strike="noStrike" spc="-1" dirty="0">
                <a:solidFill>
                  <a:srgbClr val="191B0E"/>
                </a:solidFill>
                <a:latin typeface="Franklin Gothic Book"/>
              </a:rPr>
              <a:t>.</a:t>
            </a: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14234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Решение </a:t>
            </a:r>
            <a:r>
              <a:rPr lang="en-US" sz="4400" b="0" strike="noStrike" spc="-1" dirty="0">
                <a:solidFill>
                  <a:srgbClr val="191B0E"/>
                </a:solidFill>
                <a:latin typeface="FuturaBookC"/>
              </a:rPr>
              <a:t>2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34249" y="2168011"/>
            <a:ext cx="10950606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Тогда я решил попробовать использовать оптимизатор (</a:t>
            </a: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optimizer). </a:t>
            </a: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Его можно найти в этой папке: </a:t>
            </a:r>
            <a:r>
              <a:rPr lang="en-US" sz="2000" dirty="0">
                <a:hlinkClick r:id="rId2"/>
              </a:rPr>
              <a:t>https://github.com/gudo-m/alice-generate-poems/blob/master/generator/rupo/data/g2p_models/</a:t>
            </a:r>
            <a:endParaRPr lang="ru-RU" sz="2000" dirty="0"/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b="0" strike="noStrike" spc="-1" dirty="0">
                <a:solidFill>
                  <a:srgbClr val="191B0E"/>
                </a:solidFill>
                <a:latin typeface="Franklin Gothic Book"/>
              </a:rPr>
              <a:t>Информация </a:t>
            </a: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об оптимизаторе есть в документации </a:t>
            </a:r>
            <a:r>
              <a:rPr lang="en-US" sz="2000" spc="-1" dirty="0" err="1">
                <a:solidFill>
                  <a:srgbClr val="191B0E"/>
                </a:solidFill>
                <a:latin typeface="Franklin Gothic Book"/>
              </a:rPr>
              <a:t>tensorflow</a:t>
            </a:r>
            <a:r>
              <a:rPr lang="en-US" sz="2000" spc="-1" dirty="0">
                <a:solidFill>
                  <a:srgbClr val="191B0E"/>
                </a:solidFill>
                <a:latin typeface="Franklin Gothic Book"/>
              </a:rPr>
              <a:t>: </a:t>
            </a:r>
            <a:r>
              <a:rPr lang="en-US" sz="2000" dirty="0">
                <a:hlinkClick r:id="rId3"/>
              </a:rPr>
              <a:t>https://www.tensorflow.org/lite/performance/model_optimization</a:t>
            </a:r>
            <a:endParaRPr lang="en-US" sz="2000" dirty="0"/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191B0E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748568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Решение </a:t>
            </a:r>
            <a:r>
              <a:rPr lang="en-US" sz="4400" b="0" strike="noStrike" spc="-1" dirty="0">
                <a:solidFill>
                  <a:srgbClr val="191B0E"/>
                </a:solidFill>
                <a:latin typeface="FuturaBookC"/>
              </a:rPr>
              <a:t>2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12399"/>
            <a:ext cx="9343747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Оптимизатор создается автоматически, но долго, т.к. обрабатывается много данных. 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Он дополняет основное решение, дает ему оптимизацию в решении. Из-за этого решение сразу приобретает хороший вид.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00317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Решение </a:t>
            </a:r>
            <a:r>
              <a:rPr lang="en-US" sz="4400" b="0" strike="noStrike" spc="-1" dirty="0">
                <a:solidFill>
                  <a:srgbClr val="191B0E"/>
                </a:solidFill>
                <a:latin typeface="FuturaBookC"/>
              </a:rPr>
              <a:t>2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12399"/>
            <a:ext cx="9343747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Пример стихотворение при решении 2: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dirty="0"/>
              <a:t>Идти на завтра и гремят</a:t>
            </a:r>
            <a:br>
              <a:rPr lang="ru-RU" sz="2000" dirty="0"/>
            </a:br>
            <a:r>
              <a:rPr lang="ru-RU" dirty="0"/>
              <a:t>Там жаркий дождь а я опять</a:t>
            </a:r>
            <a:br>
              <a:rPr lang="ru-RU" sz="2000" dirty="0"/>
            </a:br>
            <a:r>
              <a:rPr lang="ru-RU" dirty="0"/>
              <a:t>Все время на весь силуэт</a:t>
            </a:r>
            <a:br>
              <a:rPr lang="ru-RU" sz="2000" dirty="0"/>
            </a:br>
            <a:r>
              <a:rPr lang="ru-RU" dirty="0"/>
              <a:t>Живу сгораю я поэт</a:t>
            </a:r>
            <a:br>
              <a:rPr lang="ru-RU" sz="2000" dirty="0"/>
            </a:br>
            <a:r>
              <a:rPr lang="ru-RU" dirty="0"/>
              <a:t>Мы не на новый год пришли</a:t>
            </a:r>
            <a:br>
              <a:rPr lang="ru-RU" sz="2000" dirty="0"/>
            </a:br>
            <a:r>
              <a:rPr lang="ru-RU" dirty="0"/>
              <a:t>Прошли мы и во снах пошли</a:t>
            </a:r>
            <a:endParaRPr lang="ru-RU" sz="2000" spc="-1" dirty="0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6324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9000"/>
              </a:lnSpc>
            </a:pP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Решение </a:t>
            </a:r>
            <a:r>
              <a:rPr lang="en-US" sz="4400" b="0" strike="noStrike" spc="-1" dirty="0">
                <a:solidFill>
                  <a:srgbClr val="191B0E"/>
                </a:solidFill>
                <a:latin typeface="FuturaBookC"/>
              </a:rPr>
              <a:t>2</a:t>
            </a:r>
            <a:r>
              <a:rPr lang="ru-RU" sz="4400" b="0" strike="noStrike" spc="-1" dirty="0">
                <a:solidFill>
                  <a:srgbClr val="191B0E"/>
                </a:solidFill>
                <a:latin typeface="FuturaBookC"/>
              </a:rPr>
              <a:t> - проблема</a:t>
            </a:r>
            <a:endParaRPr lang="en-US" sz="44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12399"/>
            <a:ext cx="9343747" cy="35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spc="-1" dirty="0">
                <a:solidFill>
                  <a:srgbClr val="191B0E"/>
                </a:solidFill>
                <a:latin typeface="Franklin Gothic Book"/>
              </a:rPr>
              <a:t>Таким образом стихотворения уже приятно читать, и чаще присутствует рифма.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dirty="0"/>
              <a:t>Но есть одна проблема – скорость. При запуске решения 2 (а оно сейчас есть на </a:t>
            </a:r>
            <a:r>
              <a:rPr lang="en-US" sz="2000" dirty="0" err="1"/>
              <a:t>github</a:t>
            </a:r>
            <a:r>
              <a:rPr lang="en-US" sz="2000" dirty="0"/>
              <a:t>, </a:t>
            </a:r>
            <a:r>
              <a:rPr lang="ru-RU" sz="2000" dirty="0"/>
              <a:t>можно его запустить) начинает запускаться </a:t>
            </a:r>
            <a:r>
              <a:rPr lang="en-US" sz="2000" dirty="0" err="1"/>
              <a:t>tensorflow</a:t>
            </a:r>
            <a:r>
              <a:rPr lang="en-US" sz="2000" dirty="0"/>
              <a:t>, </a:t>
            </a:r>
            <a:r>
              <a:rPr lang="ru-RU" sz="2000" dirty="0"/>
              <a:t>считываться веса модели и только потом генерировать стихотворение.</a:t>
            </a: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dirty="0"/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2000" dirty="0"/>
              <a:t>В рамках данного проекта это слишком долго. </a:t>
            </a:r>
          </a:p>
        </p:txBody>
      </p:sp>
    </p:spTree>
    <p:extLst>
      <p:ext uri="{BB962C8B-B14F-4D97-AF65-F5344CB8AC3E}">
        <p14:creationId xmlns:p14="http://schemas.microsoft.com/office/powerpoint/2010/main" val="4995534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83</TotalTime>
  <Words>534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Franklin Gothic Book</vt:lpstr>
      <vt:lpstr>FuturaBookC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QT. Simulation Lite</dc:title>
  <dc:subject/>
  <dc:creator>Denis Mulin</dc:creator>
  <dc:description/>
  <cp:lastModifiedBy>Denis Mulin</cp:lastModifiedBy>
  <cp:revision>15</cp:revision>
  <dcterms:created xsi:type="dcterms:W3CDTF">2018-12-24T01:29:25Z</dcterms:created>
  <dcterms:modified xsi:type="dcterms:W3CDTF">2019-04-30T18:45:55Z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