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5" r:id="rId7"/>
    <p:sldId id="260"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4/8/2020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6C14-8156-4971-81AB-A90290B58C45}"/>
              </a:ext>
            </a:extLst>
          </p:cNvPr>
          <p:cNvSpPr>
            <a:spLocks noGrp="1"/>
          </p:cNvSpPr>
          <p:nvPr>
            <p:ph type="ctrTitle"/>
          </p:nvPr>
        </p:nvSpPr>
        <p:spPr>
          <a:xfrm>
            <a:off x="606669" y="1195754"/>
            <a:ext cx="9126416" cy="2855082"/>
          </a:xfrm>
        </p:spPr>
        <p:txBody>
          <a:bodyPr/>
          <a:lstStyle/>
          <a:p>
            <a:r>
              <a:rPr lang="en-IN" sz="5000" dirty="0"/>
              <a:t>Blockchain for Supply Chains to counter Counterfeit Products</a:t>
            </a:r>
            <a:br>
              <a:rPr lang="en-IN" dirty="0"/>
            </a:br>
            <a:r>
              <a:rPr lang="en-IN" sz="1400" i="1" dirty="0"/>
              <a:t>Cryptography (BITS F463)</a:t>
            </a:r>
            <a:br>
              <a:rPr lang="en-IN" sz="1400" i="1" dirty="0"/>
            </a:br>
            <a:endParaRPr lang="en-IN" sz="1400" dirty="0"/>
          </a:p>
        </p:txBody>
      </p:sp>
      <p:sp>
        <p:nvSpPr>
          <p:cNvPr id="3" name="Subtitle 2">
            <a:extLst>
              <a:ext uri="{FF2B5EF4-FFF2-40B4-BE49-F238E27FC236}">
                <a16:creationId xmlns:a16="http://schemas.microsoft.com/office/drawing/2014/main" id="{14CD9DC3-BD03-462D-8C64-5ACDF3E0B6D6}"/>
              </a:ext>
            </a:extLst>
          </p:cNvPr>
          <p:cNvSpPr>
            <a:spLocks noGrp="1"/>
          </p:cNvSpPr>
          <p:nvPr>
            <p:ph type="subTitle" idx="1"/>
          </p:nvPr>
        </p:nvSpPr>
        <p:spPr>
          <a:xfrm>
            <a:off x="1507067" y="4050833"/>
            <a:ext cx="7766936" cy="1760882"/>
          </a:xfrm>
        </p:spPr>
        <p:txBody>
          <a:bodyPr>
            <a:normAutofit/>
          </a:bodyPr>
          <a:lstStyle/>
          <a:p>
            <a:r>
              <a:rPr lang="en-IN" dirty="0"/>
              <a:t>Naren Surampudi (2016AAPS0206H)</a:t>
            </a:r>
          </a:p>
        </p:txBody>
      </p:sp>
      <p:pic>
        <p:nvPicPr>
          <p:cNvPr id="5" name="Picture 4">
            <a:extLst>
              <a:ext uri="{FF2B5EF4-FFF2-40B4-BE49-F238E27FC236}">
                <a16:creationId xmlns:a16="http://schemas.microsoft.com/office/drawing/2014/main" id="{67230BD7-AC9D-4704-8F1A-4C1841326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244" y="95178"/>
            <a:ext cx="1028844" cy="1028844"/>
          </a:xfrm>
          <a:prstGeom prst="rect">
            <a:avLst/>
          </a:prstGeom>
        </p:spPr>
      </p:pic>
    </p:spTree>
    <p:extLst>
      <p:ext uri="{BB962C8B-B14F-4D97-AF65-F5344CB8AC3E}">
        <p14:creationId xmlns:p14="http://schemas.microsoft.com/office/powerpoint/2010/main" val="35982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06C14-8156-4971-81AB-A90290B58C45}"/>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14CD9DC3-BD03-462D-8C64-5ACDF3E0B6D6}"/>
              </a:ext>
            </a:extLst>
          </p:cNvPr>
          <p:cNvSpPr>
            <a:spLocks noGrp="1"/>
          </p:cNvSpPr>
          <p:nvPr>
            <p:ph type="subTitle" idx="1"/>
          </p:nvPr>
        </p:nvSpPr>
        <p:spPr/>
        <p:txBody>
          <a:bodyPr/>
          <a:lstStyle/>
          <a:p>
            <a:r>
              <a:rPr lang="en-IN" dirty="0"/>
              <a:t> </a:t>
            </a:r>
          </a:p>
        </p:txBody>
      </p:sp>
      <p:pic>
        <p:nvPicPr>
          <p:cNvPr id="5" name="Picture 4">
            <a:extLst>
              <a:ext uri="{FF2B5EF4-FFF2-40B4-BE49-F238E27FC236}">
                <a16:creationId xmlns:a16="http://schemas.microsoft.com/office/drawing/2014/main" id="{67230BD7-AC9D-4704-8F1A-4C1841326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244" y="95178"/>
            <a:ext cx="1028844" cy="1028844"/>
          </a:xfrm>
          <a:prstGeom prst="rect">
            <a:avLst/>
          </a:prstGeom>
        </p:spPr>
      </p:pic>
    </p:spTree>
    <p:extLst>
      <p:ext uri="{BB962C8B-B14F-4D97-AF65-F5344CB8AC3E}">
        <p14:creationId xmlns:p14="http://schemas.microsoft.com/office/powerpoint/2010/main" val="65195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90B5-FC68-4F77-BFBA-E7592347D9EF}"/>
              </a:ext>
            </a:extLst>
          </p:cNvPr>
          <p:cNvSpPr>
            <a:spLocks noGrp="1"/>
          </p:cNvSpPr>
          <p:nvPr>
            <p:ph type="title"/>
          </p:nvPr>
        </p:nvSpPr>
        <p:spPr>
          <a:xfrm>
            <a:off x="677334" y="609600"/>
            <a:ext cx="8596668" cy="656492"/>
          </a:xfrm>
        </p:spPr>
        <p:txBody>
          <a:bodyPr/>
          <a:lstStyle/>
          <a:p>
            <a:r>
              <a:rPr lang="en-IN" dirty="0"/>
              <a:t>What is Blockchain?</a:t>
            </a:r>
          </a:p>
        </p:txBody>
      </p:sp>
      <p:sp>
        <p:nvSpPr>
          <p:cNvPr id="3" name="Content Placeholder 2">
            <a:extLst>
              <a:ext uri="{FF2B5EF4-FFF2-40B4-BE49-F238E27FC236}">
                <a16:creationId xmlns:a16="http://schemas.microsoft.com/office/drawing/2014/main" id="{1833E516-BE63-486D-9202-58407D66AED6}"/>
              </a:ext>
            </a:extLst>
          </p:cNvPr>
          <p:cNvSpPr>
            <a:spLocks noGrp="1"/>
          </p:cNvSpPr>
          <p:nvPr>
            <p:ph idx="1"/>
          </p:nvPr>
        </p:nvSpPr>
        <p:spPr>
          <a:xfrm>
            <a:off x="677334" y="1652953"/>
            <a:ext cx="8596668" cy="4388409"/>
          </a:xfrm>
        </p:spPr>
        <p:txBody>
          <a:bodyPr/>
          <a:lstStyle/>
          <a:p>
            <a:r>
              <a:rPr lang="en-IN" dirty="0"/>
              <a:t>A time-stamped series of immutable records of data</a:t>
            </a:r>
          </a:p>
          <a:p>
            <a:r>
              <a:rPr lang="en-IN" dirty="0"/>
              <a:t>Each “block” of data is bound to the others using cryptographic principles or “chain”</a:t>
            </a:r>
          </a:p>
          <a:p>
            <a:r>
              <a:rPr lang="en-IN" dirty="0"/>
              <a:t>Carries no transaction cost</a:t>
            </a:r>
          </a:p>
          <a:p>
            <a:r>
              <a:rPr lang="en-IN" dirty="0"/>
              <a:t>Each transaction needs to be verified using a consensus mechanism for adding the transaction “block” permanently into the “chain”</a:t>
            </a:r>
          </a:p>
          <a:p>
            <a:r>
              <a:rPr lang="en-IN" dirty="0"/>
              <a:t>No central authority to approve transactions- Peer-to-peer </a:t>
            </a:r>
            <a:r>
              <a:rPr lang="en-IN" dirty="0" err="1"/>
              <a:t>trustless</a:t>
            </a:r>
            <a:r>
              <a:rPr lang="en-IN" dirty="0"/>
              <a:t> mechanism</a:t>
            </a:r>
          </a:p>
        </p:txBody>
      </p:sp>
      <p:pic>
        <p:nvPicPr>
          <p:cNvPr id="4" name="Picture 3">
            <a:extLst>
              <a:ext uri="{FF2B5EF4-FFF2-40B4-BE49-F238E27FC236}">
                <a16:creationId xmlns:a16="http://schemas.microsoft.com/office/drawing/2014/main" id="{8A6DFAA4-4DCB-4E2F-A41B-3E2FF6107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244" y="95178"/>
            <a:ext cx="1028844" cy="1028844"/>
          </a:xfrm>
          <a:prstGeom prst="rect">
            <a:avLst/>
          </a:prstGeom>
        </p:spPr>
      </p:pic>
    </p:spTree>
    <p:extLst>
      <p:ext uri="{BB962C8B-B14F-4D97-AF65-F5344CB8AC3E}">
        <p14:creationId xmlns:p14="http://schemas.microsoft.com/office/powerpoint/2010/main" val="167520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90B5-FC68-4F77-BFBA-E7592347D9EF}"/>
              </a:ext>
            </a:extLst>
          </p:cNvPr>
          <p:cNvSpPr>
            <a:spLocks noGrp="1"/>
          </p:cNvSpPr>
          <p:nvPr>
            <p:ph type="title"/>
          </p:nvPr>
        </p:nvSpPr>
        <p:spPr>
          <a:xfrm>
            <a:off x="677334" y="609600"/>
            <a:ext cx="8596668" cy="656492"/>
          </a:xfrm>
        </p:spPr>
        <p:txBody>
          <a:bodyPr/>
          <a:lstStyle/>
          <a:p>
            <a:r>
              <a:rPr lang="en-IN" dirty="0"/>
              <a:t>What is Supply Chain?</a:t>
            </a:r>
          </a:p>
        </p:txBody>
      </p:sp>
      <p:sp>
        <p:nvSpPr>
          <p:cNvPr id="3" name="Content Placeholder 2">
            <a:extLst>
              <a:ext uri="{FF2B5EF4-FFF2-40B4-BE49-F238E27FC236}">
                <a16:creationId xmlns:a16="http://schemas.microsoft.com/office/drawing/2014/main" id="{1833E516-BE63-486D-9202-58407D66AED6}"/>
              </a:ext>
            </a:extLst>
          </p:cNvPr>
          <p:cNvSpPr>
            <a:spLocks noGrp="1"/>
          </p:cNvSpPr>
          <p:nvPr>
            <p:ph idx="1"/>
          </p:nvPr>
        </p:nvSpPr>
        <p:spPr>
          <a:xfrm>
            <a:off x="677334" y="1652953"/>
            <a:ext cx="8596668" cy="4388409"/>
          </a:xfrm>
        </p:spPr>
        <p:txBody>
          <a:bodyPr/>
          <a:lstStyle/>
          <a:p>
            <a:r>
              <a:rPr lang="en-IN" dirty="0"/>
              <a:t>System of organizations, people, activities, resources etc. involved in moving a product/service from the supplier to the customer</a:t>
            </a:r>
          </a:p>
          <a:p>
            <a:r>
              <a:rPr lang="en-IN" dirty="0"/>
              <a:t>Varies according to the needs of the company as well as the industry in which the respective company is operating in</a:t>
            </a:r>
          </a:p>
          <a:p>
            <a:endParaRPr lang="en-IN" dirty="0"/>
          </a:p>
        </p:txBody>
      </p:sp>
      <p:pic>
        <p:nvPicPr>
          <p:cNvPr id="4" name="Picture 3">
            <a:extLst>
              <a:ext uri="{FF2B5EF4-FFF2-40B4-BE49-F238E27FC236}">
                <a16:creationId xmlns:a16="http://schemas.microsoft.com/office/drawing/2014/main" id="{2C47C169-E91A-4D89-B526-E3C7B5A3B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244" y="95178"/>
            <a:ext cx="1028844" cy="1028844"/>
          </a:xfrm>
          <a:prstGeom prst="rect">
            <a:avLst/>
          </a:prstGeom>
        </p:spPr>
      </p:pic>
    </p:spTree>
    <p:extLst>
      <p:ext uri="{BB962C8B-B14F-4D97-AF65-F5344CB8AC3E}">
        <p14:creationId xmlns:p14="http://schemas.microsoft.com/office/powerpoint/2010/main" val="342380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90B5-FC68-4F77-BFBA-E7592347D9EF}"/>
              </a:ext>
            </a:extLst>
          </p:cNvPr>
          <p:cNvSpPr>
            <a:spLocks noGrp="1"/>
          </p:cNvSpPr>
          <p:nvPr>
            <p:ph type="title"/>
          </p:nvPr>
        </p:nvSpPr>
        <p:spPr>
          <a:xfrm>
            <a:off x="677334" y="609600"/>
            <a:ext cx="8596668" cy="656492"/>
          </a:xfrm>
        </p:spPr>
        <p:txBody>
          <a:bodyPr/>
          <a:lstStyle/>
          <a:p>
            <a:r>
              <a:rPr lang="en-IN" dirty="0"/>
              <a:t>Why Blockchain for Supply Chain?</a:t>
            </a:r>
          </a:p>
        </p:txBody>
      </p:sp>
      <p:sp>
        <p:nvSpPr>
          <p:cNvPr id="3" name="Content Placeholder 2">
            <a:extLst>
              <a:ext uri="{FF2B5EF4-FFF2-40B4-BE49-F238E27FC236}">
                <a16:creationId xmlns:a16="http://schemas.microsoft.com/office/drawing/2014/main" id="{1833E516-BE63-486D-9202-58407D66AED6}"/>
              </a:ext>
            </a:extLst>
          </p:cNvPr>
          <p:cNvSpPr>
            <a:spLocks noGrp="1"/>
          </p:cNvSpPr>
          <p:nvPr>
            <p:ph idx="1"/>
          </p:nvPr>
        </p:nvSpPr>
        <p:spPr>
          <a:xfrm>
            <a:off x="677334" y="1652953"/>
            <a:ext cx="8596668" cy="4388409"/>
          </a:xfrm>
        </p:spPr>
        <p:txBody>
          <a:bodyPr/>
          <a:lstStyle/>
          <a:p>
            <a:r>
              <a:rPr lang="en-IN" dirty="0"/>
              <a:t>One of the most common problem plaguing many industries is the presence of fake products</a:t>
            </a:r>
          </a:p>
          <a:p>
            <a:r>
              <a:rPr lang="en-IN" dirty="0"/>
              <a:t>When fake products make their way into the market, they not only reduce the revenue of the organizations, but also potentially erode customer relations and in worse cases, also present a risk to the lives of customers</a:t>
            </a:r>
          </a:p>
          <a:p>
            <a:r>
              <a:rPr lang="en-IN" dirty="0"/>
              <a:t>One solution for combating this is to combine the traditional supply chain on ground with blockchain technology</a:t>
            </a:r>
          </a:p>
          <a:p>
            <a:r>
              <a:rPr lang="en-IN" dirty="0"/>
              <a:t>This aims to keep track of the flow of a product starting from the place of it’s manufacture all the way to the outlets from where the customers can pick the product</a:t>
            </a:r>
          </a:p>
          <a:p>
            <a:r>
              <a:rPr lang="en-IN" dirty="0"/>
              <a:t>By using blockchain, we can trace the path of the product from some point, to all the previous points in it’s supply chain</a:t>
            </a:r>
          </a:p>
        </p:txBody>
      </p:sp>
      <p:pic>
        <p:nvPicPr>
          <p:cNvPr id="4" name="Picture 3">
            <a:extLst>
              <a:ext uri="{FF2B5EF4-FFF2-40B4-BE49-F238E27FC236}">
                <a16:creationId xmlns:a16="http://schemas.microsoft.com/office/drawing/2014/main" id="{B4DD30F9-BF79-4663-BA24-A5551BD88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244" y="95178"/>
            <a:ext cx="1028844" cy="1028844"/>
          </a:xfrm>
          <a:prstGeom prst="rect">
            <a:avLst/>
          </a:prstGeom>
        </p:spPr>
      </p:pic>
    </p:spTree>
    <p:extLst>
      <p:ext uri="{BB962C8B-B14F-4D97-AF65-F5344CB8AC3E}">
        <p14:creationId xmlns:p14="http://schemas.microsoft.com/office/powerpoint/2010/main" val="242591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90B5-FC68-4F77-BFBA-E7592347D9EF}"/>
              </a:ext>
            </a:extLst>
          </p:cNvPr>
          <p:cNvSpPr>
            <a:spLocks noGrp="1"/>
          </p:cNvSpPr>
          <p:nvPr>
            <p:ph type="title"/>
          </p:nvPr>
        </p:nvSpPr>
        <p:spPr>
          <a:xfrm>
            <a:off x="677334" y="609600"/>
            <a:ext cx="8596668" cy="656492"/>
          </a:xfrm>
        </p:spPr>
        <p:txBody>
          <a:bodyPr/>
          <a:lstStyle/>
          <a:p>
            <a:r>
              <a:rPr lang="en-IN" dirty="0"/>
              <a:t>How does this work?</a:t>
            </a:r>
          </a:p>
        </p:txBody>
      </p:sp>
      <p:sp>
        <p:nvSpPr>
          <p:cNvPr id="3" name="Content Placeholder 2">
            <a:extLst>
              <a:ext uri="{FF2B5EF4-FFF2-40B4-BE49-F238E27FC236}">
                <a16:creationId xmlns:a16="http://schemas.microsoft.com/office/drawing/2014/main" id="{1833E516-BE63-486D-9202-58407D66AED6}"/>
              </a:ext>
            </a:extLst>
          </p:cNvPr>
          <p:cNvSpPr>
            <a:spLocks noGrp="1"/>
          </p:cNvSpPr>
          <p:nvPr>
            <p:ph idx="1"/>
          </p:nvPr>
        </p:nvSpPr>
        <p:spPr>
          <a:xfrm>
            <a:off x="677334" y="1652953"/>
            <a:ext cx="8596668" cy="4388409"/>
          </a:xfrm>
        </p:spPr>
        <p:txBody>
          <a:bodyPr/>
          <a:lstStyle/>
          <a:p>
            <a:r>
              <a:rPr lang="en-IN" dirty="0"/>
              <a:t>At every stage in the supply chain of a product, blocks of information are pushed into the blockchain of the respective product</a:t>
            </a:r>
          </a:p>
          <a:p>
            <a:r>
              <a:rPr lang="en-IN" dirty="0"/>
              <a:t>This means that a single product will have a blockchain of it’s own, with the blockchain representing it’s entire journey, from the manufacturing plant to the outlets</a:t>
            </a:r>
          </a:p>
          <a:p>
            <a:r>
              <a:rPr lang="en-IN" dirty="0"/>
              <a:t>At every stage in the journey, the product will be “scanned” and the relevant data uploaded onto the blockchain before proceeding onto the next destination</a:t>
            </a:r>
          </a:p>
          <a:p>
            <a:r>
              <a:rPr lang="en-IN" dirty="0"/>
              <a:t>The main role of the blockchain comes into play either when a customer purchases the product or takes it to a service centre in some cases.</a:t>
            </a:r>
          </a:p>
          <a:p>
            <a:r>
              <a:rPr lang="en-IN" dirty="0"/>
              <a:t>By making use of this blockchain, the product can be verified if it is an original or counterfeit by simply checking if the product fits into the supply chain or not. If it does not, it means that the product is a counterfeit</a:t>
            </a:r>
          </a:p>
        </p:txBody>
      </p:sp>
      <p:pic>
        <p:nvPicPr>
          <p:cNvPr id="4" name="Picture 3">
            <a:extLst>
              <a:ext uri="{FF2B5EF4-FFF2-40B4-BE49-F238E27FC236}">
                <a16:creationId xmlns:a16="http://schemas.microsoft.com/office/drawing/2014/main" id="{B4DD30F9-BF79-4663-BA24-A5551BD88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244" y="95178"/>
            <a:ext cx="1028844" cy="1028844"/>
          </a:xfrm>
          <a:prstGeom prst="rect">
            <a:avLst/>
          </a:prstGeom>
        </p:spPr>
      </p:pic>
    </p:spTree>
    <p:extLst>
      <p:ext uri="{BB962C8B-B14F-4D97-AF65-F5344CB8AC3E}">
        <p14:creationId xmlns:p14="http://schemas.microsoft.com/office/powerpoint/2010/main" val="300033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90B5-FC68-4F77-BFBA-E7592347D9EF}"/>
              </a:ext>
            </a:extLst>
          </p:cNvPr>
          <p:cNvSpPr>
            <a:spLocks noGrp="1"/>
          </p:cNvSpPr>
          <p:nvPr>
            <p:ph type="title"/>
          </p:nvPr>
        </p:nvSpPr>
        <p:spPr>
          <a:xfrm>
            <a:off x="677334" y="609600"/>
            <a:ext cx="8596668" cy="656492"/>
          </a:xfrm>
        </p:spPr>
        <p:txBody>
          <a:bodyPr/>
          <a:lstStyle/>
          <a:p>
            <a:r>
              <a:rPr lang="en-IN" dirty="0"/>
              <a:t>How does this work?</a:t>
            </a:r>
          </a:p>
        </p:txBody>
      </p:sp>
      <p:sp>
        <p:nvSpPr>
          <p:cNvPr id="3" name="Content Placeholder 2">
            <a:extLst>
              <a:ext uri="{FF2B5EF4-FFF2-40B4-BE49-F238E27FC236}">
                <a16:creationId xmlns:a16="http://schemas.microsoft.com/office/drawing/2014/main" id="{1833E516-BE63-486D-9202-58407D66AED6}"/>
              </a:ext>
            </a:extLst>
          </p:cNvPr>
          <p:cNvSpPr>
            <a:spLocks noGrp="1"/>
          </p:cNvSpPr>
          <p:nvPr>
            <p:ph idx="1"/>
          </p:nvPr>
        </p:nvSpPr>
        <p:spPr>
          <a:xfrm>
            <a:off x="677334" y="1652953"/>
            <a:ext cx="8596668" cy="4388409"/>
          </a:xfrm>
        </p:spPr>
        <p:txBody>
          <a:bodyPr/>
          <a:lstStyle/>
          <a:p>
            <a:r>
              <a:rPr lang="en-IN" dirty="0"/>
              <a:t>Throughout the traversal of a product through the supply chain, a “block” is added onto the blockchain for every stop of the product</a:t>
            </a:r>
          </a:p>
          <a:p>
            <a:r>
              <a:rPr lang="en-IN" dirty="0"/>
              <a:t>For example, a block maybe added at some manufacturing plant, another block maybe added at the shipment location etc</a:t>
            </a:r>
          </a:p>
          <a:p>
            <a:r>
              <a:rPr lang="en-IN" dirty="0"/>
              <a:t>This will not only add more security to the entire supply chain, but also add a sense of transparency as now anyone can now simply look at the traversal of the product by scanning a barcode, QR code or anything similar</a:t>
            </a:r>
          </a:p>
        </p:txBody>
      </p:sp>
      <p:pic>
        <p:nvPicPr>
          <p:cNvPr id="4" name="Picture 3">
            <a:extLst>
              <a:ext uri="{FF2B5EF4-FFF2-40B4-BE49-F238E27FC236}">
                <a16:creationId xmlns:a16="http://schemas.microsoft.com/office/drawing/2014/main" id="{B4DD30F9-BF79-4663-BA24-A5551BD88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244" y="95178"/>
            <a:ext cx="1028844" cy="1028844"/>
          </a:xfrm>
          <a:prstGeom prst="rect">
            <a:avLst/>
          </a:prstGeom>
        </p:spPr>
      </p:pic>
    </p:spTree>
    <p:extLst>
      <p:ext uri="{BB962C8B-B14F-4D97-AF65-F5344CB8AC3E}">
        <p14:creationId xmlns:p14="http://schemas.microsoft.com/office/powerpoint/2010/main" val="158080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90B5-FC68-4F77-BFBA-E7592347D9EF}"/>
              </a:ext>
            </a:extLst>
          </p:cNvPr>
          <p:cNvSpPr>
            <a:spLocks noGrp="1"/>
          </p:cNvSpPr>
          <p:nvPr>
            <p:ph type="title"/>
          </p:nvPr>
        </p:nvSpPr>
        <p:spPr>
          <a:xfrm>
            <a:off x="677334" y="609599"/>
            <a:ext cx="8596668" cy="1140070"/>
          </a:xfrm>
        </p:spPr>
        <p:txBody>
          <a:bodyPr>
            <a:noAutofit/>
          </a:bodyPr>
          <a:lstStyle/>
          <a:p>
            <a:r>
              <a:rPr lang="en-IN" dirty="0"/>
              <a:t>Traditional Supply Chain (Pharmaceuticals)</a:t>
            </a:r>
          </a:p>
        </p:txBody>
      </p:sp>
      <p:pic>
        <p:nvPicPr>
          <p:cNvPr id="6" name="Picture 5">
            <a:extLst>
              <a:ext uri="{FF2B5EF4-FFF2-40B4-BE49-F238E27FC236}">
                <a16:creationId xmlns:a16="http://schemas.microsoft.com/office/drawing/2014/main" id="{B6AA2061-3551-4B5C-B5F7-F9C42FF6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244" y="95178"/>
            <a:ext cx="1028844" cy="1028844"/>
          </a:xfrm>
          <a:prstGeom prst="rect">
            <a:avLst/>
          </a:prstGeom>
        </p:spPr>
      </p:pic>
      <p:pic>
        <p:nvPicPr>
          <p:cNvPr id="10" name="Content Placeholder 9">
            <a:extLst>
              <a:ext uri="{FF2B5EF4-FFF2-40B4-BE49-F238E27FC236}">
                <a16:creationId xmlns:a16="http://schemas.microsoft.com/office/drawing/2014/main" id="{8F0D12E9-7E3D-4B0C-AD68-6539EEA73EED}"/>
              </a:ext>
            </a:extLst>
          </p:cNvPr>
          <p:cNvPicPr>
            <a:picLocks noGrp="1" noChangeAspect="1"/>
          </p:cNvPicPr>
          <p:nvPr>
            <p:ph idx="1"/>
          </p:nvPr>
        </p:nvPicPr>
        <p:blipFill rotWithShape="1">
          <a:blip r:embed="rId3"/>
          <a:srcRect b="33330"/>
          <a:stretch/>
        </p:blipFill>
        <p:spPr>
          <a:xfrm>
            <a:off x="1041843" y="2251013"/>
            <a:ext cx="7867650" cy="2355973"/>
          </a:xfrm>
        </p:spPr>
      </p:pic>
    </p:spTree>
    <p:extLst>
      <p:ext uri="{BB962C8B-B14F-4D97-AF65-F5344CB8AC3E}">
        <p14:creationId xmlns:p14="http://schemas.microsoft.com/office/powerpoint/2010/main" val="224295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90B5-FC68-4F77-BFBA-E7592347D9EF}"/>
              </a:ext>
            </a:extLst>
          </p:cNvPr>
          <p:cNvSpPr>
            <a:spLocks noGrp="1"/>
          </p:cNvSpPr>
          <p:nvPr>
            <p:ph type="title"/>
          </p:nvPr>
        </p:nvSpPr>
        <p:spPr>
          <a:xfrm>
            <a:off x="677334" y="609598"/>
            <a:ext cx="8596668" cy="1192825"/>
          </a:xfrm>
        </p:spPr>
        <p:txBody>
          <a:bodyPr>
            <a:normAutofit/>
          </a:bodyPr>
          <a:lstStyle/>
          <a:p>
            <a:r>
              <a:rPr lang="en-IN" dirty="0"/>
              <a:t>Supply Chain (Pharmaceuticals) with Blockchain</a:t>
            </a:r>
          </a:p>
        </p:txBody>
      </p:sp>
      <p:pic>
        <p:nvPicPr>
          <p:cNvPr id="6" name="Picture 5">
            <a:extLst>
              <a:ext uri="{FF2B5EF4-FFF2-40B4-BE49-F238E27FC236}">
                <a16:creationId xmlns:a16="http://schemas.microsoft.com/office/drawing/2014/main" id="{B6AA2061-3551-4B5C-B5F7-F9C42FF6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244" y="95178"/>
            <a:ext cx="1028844" cy="1028844"/>
          </a:xfrm>
          <a:prstGeom prst="rect">
            <a:avLst/>
          </a:prstGeom>
        </p:spPr>
      </p:pic>
      <p:pic>
        <p:nvPicPr>
          <p:cNvPr id="8" name="Content Placeholder 7">
            <a:extLst>
              <a:ext uri="{FF2B5EF4-FFF2-40B4-BE49-F238E27FC236}">
                <a16:creationId xmlns:a16="http://schemas.microsoft.com/office/drawing/2014/main" id="{CC0B4363-71F6-4A4E-ACAA-839F8DC91F7D}"/>
              </a:ext>
            </a:extLst>
          </p:cNvPr>
          <p:cNvPicPr>
            <a:picLocks noGrp="1" noChangeAspect="1"/>
          </p:cNvPicPr>
          <p:nvPr>
            <p:ph idx="1"/>
          </p:nvPr>
        </p:nvPicPr>
        <p:blipFill>
          <a:blip r:embed="rId3"/>
          <a:stretch>
            <a:fillRect/>
          </a:stretch>
        </p:blipFill>
        <p:spPr>
          <a:xfrm>
            <a:off x="1041843" y="2075350"/>
            <a:ext cx="7867650" cy="3533775"/>
          </a:xfrm>
        </p:spPr>
      </p:pic>
    </p:spTree>
    <p:extLst>
      <p:ext uri="{BB962C8B-B14F-4D97-AF65-F5344CB8AC3E}">
        <p14:creationId xmlns:p14="http://schemas.microsoft.com/office/powerpoint/2010/main" val="218250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90B5-FC68-4F77-BFBA-E7592347D9EF}"/>
              </a:ext>
            </a:extLst>
          </p:cNvPr>
          <p:cNvSpPr>
            <a:spLocks noGrp="1"/>
          </p:cNvSpPr>
          <p:nvPr>
            <p:ph type="title"/>
          </p:nvPr>
        </p:nvSpPr>
        <p:spPr>
          <a:xfrm>
            <a:off x="677334" y="609600"/>
            <a:ext cx="8596668" cy="656492"/>
          </a:xfrm>
        </p:spPr>
        <p:txBody>
          <a:bodyPr/>
          <a:lstStyle/>
          <a:p>
            <a:r>
              <a:rPr lang="en-IN" dirty="0"/>
              <a:t>Major Benefits</a:t>
            </a:r>
          </a:p>
        </p:txBody>
      </p:sp>
      <p:sp>
        <p:nvSpPr>
          <p:cNvPr id="3" name="Content Placeholder 2">
            <a:extLst>
              <a:ext uri="{FF2B5EF4-FFF2-40B4-BE49-F238E27FC236}">
                <a16:creationId xmlns:a16="http://schemas.microsoft.com/office/drawing/2014/main" id="{1833E516-BE63-486D-9202-58407D66AED6}"/>
              </a:ext>
            </a:extLst>
          </p:cNvPr>
          <p:cNvSpPr>
            <a:spLocks noGrp="1"/>
          </p:cNvSpPr>
          <p:nvPr>
            <p:ph idx="1"/>
          </p:nvPr>
        </p:nvSpPr>
        <p:spPr>
          <a:xfrm>
            <a:off x="677334" y="1652953"/>
            <a:ext cx="8596668" cy="4388409"/>
          </a:xfrm>
        </p:spPr>
        <p:txBody>
          <a:bodyPr/>
          <a:lstStyle/>
          <a:p>
            <a:r>
              <a:rPr lang="en-IN" dirty="0"/>
              <a:t>Increased effectiveness when dealing with counterfeit products as any fake “block” will not fit into the “chain” of an original product’s supply chain</a:t>
            </a:r>
          </a:p>
          <a:p>
            <a:r>
              <a:rPr lang="en-IN" dirty="0"/>
              <a:t>This method can also be used by customers to track the product they wish to buy, with information of it’s origins and path possibly being made available by the organizations- potentially increases transparency</a:t>
            </a:r>
          </a:p>
          <a:p>
            <a:endParaRPr lang="en-IN" dirty="0"/>
          </a:p>
        </p:txBody>
      </p:sp>
      <p:pic>
        <p:nvPicPr>
          <p:cNvPr id="4" name="Picture 3">
            <a:extLst>
              <a:ext uri="{FF2B5EF4-FFF2-40B4-BE49-F238E27FC236}">
                <a16:creationId xmlns:a16="http://schemas.microsoft.com/office/drawing/2014/main" id="{B4DD30F9-BF79-4663-BA24-A5551BD88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0244" y="95178"/>
            <a:ext cx="1028844" cy="1028844"/>
          </a:xfrm>
          <a:prstGeom prst="rect">
            <a:avLst/>
          </a:prstGeom>
        </p:spPr>
      </p:pic>
    </p:spTree>
    <p:extLst>
      <p:ext uri="{BB962C8B-B14F-4D97-AF65-F5344CB8AC3E}">
        <p14:creationId xmlns:p14="http://schemas.microsoft.com/office/powerpoint/2010/main" val="34854324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TotalTime>
  <Words>603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Blockchain for Supply Chains to counter Counterfeit Products Cryptography (BITS F463) </vt:lpstr>
      <vt:lpstr>What is Blockchain?</vt:lpstr>
      <vt:lpstr>What is Supply Chain?</vt:lpstr>
      <vt:lpstr>Why Blockchain for Supply Chain?</vt:lpstr>
      <vt:lpstr>How does this work?</vt:lpstr>
      <vt:lpstr>How does this work?</vt:lpstr>
      <vt:lpstr>Traditional Supply Chain (Pharmaceuticals)</vt:lpstr>
      <vt:lpstr>Supply Chain (Pharmaceuticals) with Blockchain</vt:lpstr>
      <vt:lpstr>Major 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for Supply Chain</dc:title>
  <dc:creator>Naren Surampudi</dc:creator>
  <cp:lastModifiedBy>Naren Surampudi</cp:lastModifiedBy>
  <cp:revision>12</cp:revision>
  <dcterms:created xsi:type="dcterms:W3CDTF">2020-02-02T16:50:03Z</dcterms:created>
  <dcterms:modified xsi:type="dcterms:W3CDTF">2020-04-08T15:25:51Z</dcterms:modified>
</cp:coreProperties>
</file>