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8F431-D8EF-EA22-C4C7-60CFD5222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F9F9E3-C1F5-D255-39B9-E8D5912BC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E66CA-1406-0BCE-8140-1DC1C2657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9B27-2D30-44E7-A57B-C87E3E4E4D8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28E95-E6A3-497B-5D78-C6149A0B4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E2E47-C92A-BC73-5FAC-4993FFB6C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C20A-1703-4014-991B-5928BFD4C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50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4E595-72E2-0156-2946-844EE856A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628BC7-4047-E6FA-7B5C-E64D4F829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7184F-CEB8-1B9B-E2A6-F9EB8BEBD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9B27-2D30-44E7-A57B-C87E3E4E4D8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DE7E9-9C54-4F13-DAD1-3BB907F97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C3A51-0C0D-4334-61A9-3011E16FE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C20A-1703-4014-991B-5928BFD4C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5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F8B06D-2652-E011-6A38-439E3BB86D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164BE1-201C-423B-ABD7-0E8FE199F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E6A6D-2B25-7B53-469E-61088EADF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9B27-2D30-44E7-A57B-C87E3E4E4D8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BD2ED-1B34-076D-2A77-4B5058E0F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FB15C-C81C-D18B-1E19-F69AB5E5E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C20A-1703-4014-991B-5928BFD4C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03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E8944-C30E-872C-3EC0-111FBFEC6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10BD2-5D12-EBC2-A4DB-D1CFE8C3B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F1220-4984-56F6-CF06-3DB3C21D4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9B27-2D30-44E7-A57B-C87E3E4E4D8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A1F1E-2027-0E6A-2CF6-0F9D738AA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7AB46-78A0-6EA5-33BC-EC7DA6DF2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C20A-1703-4014-991B-5928BFD4C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60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6BCDA-D33C-95A9-E4F2-440A376E8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BDD27-A395-2D10-4078-8B1B4EFBE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2D0DA-DE20-05AE-B359-2EB046D8F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9B27-2D30-44E7-A57B-C87E3E4E4D8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DCCA9-B812-1A0E-B2D2-00C99CAD9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791E8-3C00-D8DB-7E34-813B95BF0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C20A-1703-4014-991B-5928BFD4C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28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A7EB8-2BF8-D973-7186-F431996A8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6B4C4-1B0E-A5F0-6848-B3153F316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8914F5-E36D-95F8-DE42-DC6E8BBE7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ECFAD-BC33-5147-DD45-B3F7EFAE7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9B27-2D30-44E7-A57B-C87E3E4E4D8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B5865-C269-A360-C188-D6992F4AB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8B797-4EB0-79A6-DAEF-0E8B44E49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C20A-1703-4014-991B-5928BFD4C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90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ED0E6-D574-E55C-7424-7C15DEF93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DFE4C-2D10-5BDF-16F5-AD1C23820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B3B1C-4892-FE63-871F-A23D6D34C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B5637E-C0FD-F0EA-6208-45B6BA336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A0EA7C-DB10-4AE2-5B2A-E337D18351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A3859C-8149-7668-AE12-4A4EE5969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9B27-2D30-44E7-A57B-C87E3E4E4D8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3EF0C9-EDDF-317E-8CF8-99684A577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6294E1-58CC-C496-BFE1-F02BD3094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C20A-1703-4014-991B-5928BFD4C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4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C0841-D306-CF3D-CBCC-E63CF5E35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D58EAB-29D6-341C-4E98-5C0181DE1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9B27-2D30-44E7-A57B-C87E3E4E4D8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7B085C-7A89-6330-624F-1BD38DC85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FEEA4-D340-A899-603B-207A4F49E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C20A-1703-4014-991B-5928BFD4C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5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140567-654E-9904-02EE-F6D088F27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9B27-2D30-44E7-A57B-C87E3E4E4D8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B212B9-C57E-91EC-2C4E-8E0A387E4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93B840-7210-53DC-FF58-ADEF9FA7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C20A-1703-4014-991B-5928BFD4C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78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04C24-878B-AF6C-A4B9-25CD7C390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464D8-ADB8-2652-6618-B761D403D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D2CC8-7052-BE3C-935E-82CB9FC44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CFAAC-FAD3-AC83-8F26-53E8A4A92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9B27-2D30-44E7-A57B-C87E3E4E4D8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42FCE-8DAB-0519-8FFD-3F06C417C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64E52-8279-4957-21D6-0D53DC623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C20A-1703-4014-991B-5928BFD4C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9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98B9A-0E7D-376B-16F6-7B4F61F4C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561E89-2C7D-55CC-1372-D94B50502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67A9FA-D3BE-0AD2-73D6-7CE605BD3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6D74F-2031-2F46-5261-1993A66A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9B27-2D30-44E7-A57B-C87E3E4E4D8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2A665-6406-CDF7-D755-C13EA645F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87068-AD0A-F644-5628-2A159D77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C20A-1703-4014-991B-5928BFD4C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6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E299E5-9AD6-065A-CF11-686DEABFE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21590-DC8A-4D5B-5E38-79DEC3BFC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1A710-1BAB-F8A6-D2E4-066999F2A4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29B27-2D30-44E7-A57B-C87E3E4E4D8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642A0-CB7C-1766-D2A6-88A8872853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E8D31-C2C1-6F93-A09B-4A674CDED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5C20A-1703-4014-991B-5928BFD4C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10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A55FAB-3617-A7A3-E39A-43B9F6908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455452"/>
              </p:ext>
            </p:extLst>
          </p:nvPr>
        </p:nvGraphicFramePr>
        <p:xfrm>
          <a:off x="1578864" y="1365504"/>
          <a:ext cx="10613136" cy="5492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06568">
                  <a:extLst>
                    <a:ext uri="{9D8B030D-6E8A-4147-A177-3AD203B41FA5}">
                      <a16:colId xmlns:a16="http://schemas.microsoft.com/office/drawing/2014/main" val="3112383983"/>
                    </a:ext>
                  </a:extLst>
                </a:gridCol>
                <a:gridCol w="5306568">
                  <a:extLst>
                    <a:ext uri="{9D8B030D-6E8A-4147-A177-3AD203B41FA5}">
                      <a16:colId xmlns:a16="http://schemas.microsoft.com/office/drawing/2014/main" val="2868776500"/>
                    </a:ext>
                  </a:extLst>
                </a:gridCol>
              </a:tblGrid>
              <a:tr h="2746248"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'Delhi', 'Gorakhpur', 'Ghaziabad', 'Mumbai', 'Faridabad', 'Kanpur', 'Nashik', 'Moradabad', 'Lucknow', '</a:t>
                      </a:r>
                      <a:r>
                        <a:rPr lang="en-US" dirty="0" err="1"/>
                        <a:t>Prayagraj</a:t>
                      </a:r>
                      <a:r>
                        <a:rPr lang="en-US" dirty="0"/>
                        <a:t>', 'Bareilly', 'Aurangabad', 'Solapur', 'Varanasi', 'Agra', 'Pune', 'Meerut'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826538"/>
                  </a:ext>
                </a:extLst>
              </a:tr>
              <a:tr h="2746248"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'Kozhikode', 'Ludhiana', 'Mangalore', 'Kota', 'Agartala', 'Patna', 'Puducherry', 'Shillong', 'Srinagar', 'Thiruvananthapuram', 'Mysuru', 'Kolkata', 'Jalandhar', 'Kochi', '</a:t>
                      </a:r>
                      <a:r>
                        <a:rPr lang="en-US" dirty="0" err="1"/>
                        <a:t>Aizwal</a:t>
                      </a:r>
                      <a:r>
                        <a:rPr lang="en-US" dirty="0"/>
                        <a:t>', 'Amritsar', 'Asansol', 'Belgaum', 'Bengaluru', 'Bhopal', 'Chandigarh', 'Chennai', 'Kohima', 'Coimbatore', 'Gandhinagar', 'Gwalior', 'Hyderabad', 'Imphal', 'Indore', 'Jabalpur', 'Jaipur', 'Jodhpur', 'Dehradun', 'Visakhapatnam'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4443475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FC46AAC-55A4-D4D6-4BCC-B917B9F5D8CB}"/>
              </a:ext>
            </a:extLst>
          </p:cNvPr>
          <p:cNvSpPr txBox="1"/>
          <p:nvPr/>
        </p:nvSpPr>
        <p:spPr>
          <a:xfrm>
            <a:off x="5382503" y="170121"/>
            <a:ext cx="1426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2018 Q2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FCFF33-3E40-1874-18BB-90A50D09085A}"/>
              </a:ext>
            </a:extLst>
          </p:cNvPr>
          <p:cNvSpPr txBox="1"/>
          <p:nvPr/>
        </p:nvSpPr>
        <p:spPr>
          <a:xfrm>
            <a:off x="2647507" y="996172"/>
            <a:ext cx="2323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Pos. Emissions Change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880051-F0F9-5A87-E06D-46E0EE949CA5}"/>
              </a:ext>
            </a:extLst>
          </p:cNvPr>
          <p:cNvSpPr txBox="1"/>
          <p:nvPr/>
        </p:nvSpPr>
        <p:spPr>
          <a:xfrm>
            <a:off x="0" y="2158665"/>
            <a:ext cx="1600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Pos. Economic </a:t>
            </a:r>
          </a:p>
          <a:p>
            <a:r>
              <a:rPr lang="en-US" b="1" dirty="0"/>
              <a:t>Change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9607C3-2FFB-8EBD-8161-682EE591C733}"/>
              </a:ext>
            </a:extLst>
          </p:cNvPr>
          <p:cNvSpPr txBox="1"/>
          <p:nvPr/>
        </p:nvSpPr>
        <p:spPr>
          <a:xfrm>
            <a:off x="-351" y="5086162"/>
            <a:ext cx="1627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Neg. Economic </a:t>
            </a:r>
          </a:p>
          <a:p>
            <a:r>
              <a:rPr lang="en-US" b="1" dirty="0"/>
              <a:t>Change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5C723-249A-1789-CC37-BFE25EB3E046}"/>
              </a:ext>
            </a:extLst>
          </p:cNvPr>
          <p:cNvSpPr txBox="1"/>
          <p:nvPr/>
        </p:nvSpPr>
        <p:spPr>
          <a:xfrm>
            <a:off x="8452885" y="992884"/>
            <a:ext cx="240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Neg. Emissions Change</a:t>
            </a:r>
          </a:p>
        </p:txBody>
      </p:sp>
    </p:spTree>
    <p:extLst>
      <p:ext uri="{BB962C8B-B14F-4D97-AF65-F5344CB8AC3E}">
        <p14:creationId xmlns:p14="http://schemas.microsoft.com/office/powerpoint/2010/main" val="3281385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A55FAB-3617-A7A3-E39A-43B9F6908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929055"/>
              </p:ext>
            </p:extLst>
          </p:nvPr>
        </p:nvGraphicFramePr>
        <p:xfrm>
          <a:off x="1578864" y="1365504"/>
          <a:ext cx="10613136" cy="55336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06568">
                  <a:extLst>
                    <a:ext uri="{9D8B030D-6E8A-4147-A177-3AD203B41FA5}">
                      <a16:colId xmlns:a16="http://schemas.microsoft.com/office/drawing/2014/main" val="3112383983"/>
                    </a:ext>
                  </a:extLst>
                </a:gridCol>
                <a:gridCol w="5306568">
                  <a:extLst>
                    <a:ext uri="{9D8B030D-6E8A-4147-A177-3AD203B41FA5}">
                      <a16:colId xmlns:a16="http://schemas.microsoft.com/office/drawing/2014/main" val="2868776500"/>
                    </a:ext>
                  </a:extLst>
                </a:gridCol>
              </a:tblGrid>
              <a:tr h="2699007">
                <a:tc>
                  <a:txBody>
                    <a:bodyPr/>
                    <a:lstStyle/>
                    <a:p>
                      <a:r>
                        <a:rPr lang="en-US" dirty="0"/>
                        <a:t>'Jaipur', 'Kota', 'Dehradun', 'Jodhpur'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826538"/>
                  </a:ext>
                </a:extLst>
              </a:tr>
              <a:tr h="2623368">
                <a:tc>
                  <a:txBody>
                    <a:bodyPr/>
                    <a:lstStyle/>
                    <a:p>
                      <a:r>
                        <a:rPr lang="en-US" dirty="0"/>
                        <a:t>'Kanpur', 'Kochi', 'Kolkata', 'Kozhikode', 'Lucknow', 'Ludhiana', 'Mangalore', 'Meerut', 'Agartala', 'Mysuru', 'Nashik', 'Patna', '</a:t>
                      </a:r>
                      <a:r>
                        <a:rPr lang="en-US" dirty="0" err="1"/>
                        <a:t>Prayagraj</a:t>
                      </a:r>
                      <a:r>
                        <a:rPr lang="en-US" dirty="0"/>
                        <a:t>', 'Puducherry', 'Pune', 'Shillong', 'Solapur', 'Srinagar', 'Varanasi', 'Mumbai', 'Moradabad', 'Jalandhar', 'Jabalpur', 'Agra', '</a:t>
                      </a:r>
                      <a:r>
                        <a:rPr lang="en-US" dirty="0" err="1"/>
                        <a:t>Aizwal</a:t>
                      </a:r>
                      <a:r>
                        <a:rPr lang="en-US" dirty="0"/>
                        <a:t>', 'Amritsar', 'Asansol', 'Aurangabad', 'Bareilly', 'Belgaum', 'Bengaluru', 'Bhopal', 'Chandigarh', 'Visakhapatnam', 'Chennai', 'Delhi', 'Faridabad', 'Gandhinagar', 'Ghaziabad', 'Gorakhpur', 'Gwalior', 'Hyderabad', 'Imphal', 'Indore', 'Coimbatore', 'Gangtok'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'Kohima', 'Thiruvananthapuram'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4443475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FC46AAC-55A4-D4D6-4BCC-B917B9F5D8CB}"/>
              </a:ext>
            </a:extLst>
          </p:cNvPr>
          <p:cNvSpPr txBox="1"/>
          <p:nvPr/>
        </p:nvSpPr>
        <p:spPr>
          <a:xfrm>
            <a:off x="5382503" y="170121"/>
            <a:ext cx="1426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2020 Q3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FCFF33-3E40-1874-18BB-90A50D09085A}"/>
              </a:ext>
            </a:extLst>
          </p:cNvPr>
          <p:cNvSpPr txBox="1"/>
          <p:nvPr/>
        </p:nvSpPr>
        <p:spPr>
          <a:xfrm>
            <a:off x="2647507" y="996172"/>
            <a:ext cx="2323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Pos. Emissions Change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880051-F0F9-5A87-E06D-46E0EE949CA5}"/>
              </a:ext>
            </a:extLst>
          </p:cNvPr>
          <p:cNvSpPr txBox="1"/>
          <p:nvPr/>
        </p:nvSpPr>
        <p:spPr>
          <a:xfrm>
            <a:off x="0" y="2158665"/>
            <a:ext cx="1600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Pos. Economic </a:t>
            </a:r>
          </a:p>
          <a:p>
            <a:r>
              <a:rPr lang="en-US" b="1" dirty="0"/>
              <a:t>Change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9607C3-2FFB-8EBD-8161-682EE591C733}"/>
              </a:ext>
            </a:extLst>
          </p:cNvPr>
          <p:cNvSpPr txBox="1"/>
          <p:nvPr/>
        </p:nvSpPr>
        <p:spPr>
          <a:xfrm>
            <a:off x="-351" y="5086162"/>
            <a:ext cx="1627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Neg. Economic </a:t>
            </a:r>
          </a:p>
          <a:p>
            <a:r>
              <a:rPr lang="en-US" b="1" dirty="0"/>
              <a:t>Change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5C723-249A-1789-CC37-BFE25EB3E046}"/>
              </a:ext>
            </a:extLst>
          </p:cNvPr>
          <p:cNvSpPr txBox="1"/>
          <p:nvPr/>
        </p:nvSpPr>
        <p:spPr>
          <a:xfrm>
            <a:off x="8452885" y="992884"/>
            <a:ext cx="240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Neg. Emissions Change</a:t>
            </a:r>
          </a:p>
        </p:txBody>
      </p:sp>
    </p:spTree>
    <p:extLst>
      <p:ext uri="{BB962C8B-B14F-4D97-AF65-F5344CB8AC3E}">
        <p14:creationId xmlns:p14="http://schemas.microsoft.com/office/powerpoint/2010/main" val="2872643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A55FAB-3617-A7A3-E39A-43B9F6908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044724"/>
              </p:ext>
            </p:extLst>
          </p:nvPr>
        </p:nvGraphicFramePr>
        <p:xfrm>
          <a:off x="1578864" y="1365504"/>
          <a:ext cx="10613136" cy="5322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06568">
                  <a:extLst>
                    <a:ext uri="{9D8B030D-6E8A-4147-A177-3AD203B41FA5}">
                      <a16:colId xmlns:a16="http://schemas.microsoft.com/office/drawing/2014/main" val="3112383983"/>
                    </a:ext>
                  </a:extLst>
                </a:gridCol>
                <a:gridCol w="5306568">
                  <a:extLst>
                    <a:ext uri="{9D8B030D-6E8A-4147-A177-3AD203B41FA5}">
                      <a16:colId xmlns:a16="http://schemas.microsoft.com/office/drawing/2014/main" val="2868776500"/>
                    </a:ext>
                  </a:extLst>
                </a:gridCol>
              </a:tblGrid>
              <a:tr h="2699007">
                <a:tc>
                  <a:txBody>
                    <a:bodyPr/>
                    <a:lstStyle/>
                    <a:p>
                      <a:r>
                        <a:rPr lang="en-US" dirty="0"/>
                        <a:t>'Faridabad', 'Kohima', 'Lucknow', 'Kanpur', 'Jodhpur', 'Jaipur', 'Meerut', 'Imphal', 'Moradabad', 'Gorakhpur', 'Ghaziabad', 'Gandhinagar', 'Kota', 'Bareilly', 'Agra', '</a:t>
                      </a:r>
                      <a:r>
                        <a:rPr lang="en-US" dirty="0" err="1"/>
                        <a:t>Aizwal</a:t>
                      </a:r>
                      <a:r>
                        <a:rPr lang="en-US" dirty="0"/>
                        <a:t>', '</a:t>
                      </a:r>
                      <a:r>
                        <a:rPr lang="en-US" dirty="0" err="1"/>
                        <a:t>Prayagraj</a:t>
                      </a:r>
                      <a:r>
                        <a:rPr lang="en-US" dirty="0"/>
                        <a:t>', 'Varanasi', 'Shillong', 'Srinagar'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826538"/>
                  </a:ext>
                </a:extLst>
              </a:tr>
              <a:tr h="2623368">
                <a:tc>
                  <a:txBody>
                    <a:bodyPr/>
                    <a:lstStyle/>
                    <a:p>
                      <a:r>
                        <a:rPr lang="en-US" dirty="0"/>
                        <a:t>'Thiruvananthapuram', 'Ludhiana', 'Mangalore', 'Nashik', 'Solapur', 'Mumbai', 'Pune', 'Puducherry', 'Kozhikode', 'Mysuru', 'Patna', 'Agartala', 'Jalandhar', 'Kochi', 'Amritsar', 'Asansol', 'Aurangabad', 'Belgaum', 'Bengaluru', 'Bhopal', 'Chandigarh', 'Kolkata', 'Chennai', 'Dehradun', 'Delhi', 'Gwalior', 'Hyderabad', 'Indore', 'Jabalpur', 'Visakhapatnam', 'Coimbatore', 'Gangtok'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4443475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FC46AAC-55A4-D4D6-4BCC-B917B9F5D8CB}"/>
              </a:ext>
            </a:extLst>
          </p:cNvPr>
          <p:cNvSpPr txBox="1"/>
          <p:nvPr/>
        </p:nvSpPr>
        <p:spPr>
          <a:xfrm>
            <a:off x="5382503" y="170121"/>
            <a:ext cx="1426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2020 Q4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FCFF33-3E40-1874-18BB-90A50D09085A}"/>
              </a:ext>
            </a:extLst>
          </p:cNvPr>
          <p:cNvSpPr txBox="1"/>
          <p:nvPr/>
        </p:nvSpPr>
        <p:spPr>
          <a:xfrm>
            <a:off x="2647507" y="996172"/>
            <a:ext cx="2323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Pos. Emissions Change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880051-F0F9-5A87-E06D-46E0EE949CA5}"/>
              </a:ext>
            </a:extLst>
          </p:cNvPr>
          <p:cNvSpPr txBox="1"/>
          <p:nvPr/>
        </p:nvSpPr>
        <p:spPr>
          <a:xfrm>
            <a:off x="0" y="2158665"/>
            <a:ext cx="1600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Pos. Economic </a:t>
            </a:r>
          </a:p>
          <a:p>
            <a:r>
              <a:rPr lang="en-US" b="1" dirty="0"/>
              <a:t>Change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9607C3-2FFB-8EBD-8161-682EE591C733}"/>
              </a:ext>
            </a:extLst>
          </p:cNvPr>
          <p:cNvSpPr txBox="1"/>
          <p:nvPr/>
        </p:nvSpPr>
        <p:spPr>
          <a:xfrm>
            <a:off x="-351" y="5086162"/>
            <a:ext cx="1627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Neg. Economic </a:t>
            </a:r>
          </a:p>
          <a:p>
            <a:r>
              <a:rPr lang="en-US" b="1" dirty="0"/>
              <a:t>Change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5C723-249A-1789-CC37-BFE25EB3E046}"/>
              </a:ext>
            </a:extLst>
          </p:cNvPr>
          <p:cNvSpPr txBox="1"/>
          <p:nvPr/>
        </p:nvSpPr>
        <p:spPr>
          <a:xfrm>
            <a:off x="8452885" y="992884"/>
            <a:ext cx="240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Neg. Emissions Change</a:t>
            </a:r>
          </a:p>
        </p:txBody>
      </p:sp>
    </p:spTree>
    <p:extLst>
      <p:ext uri="{BB962C8B-B14F-4D97-AF65-F5344CB8AC3E}">
        <p14:creationId xmlns:p14="http://schemas.microsoft.com/office/powerpoint/2010/main" val="3968542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A55FAB-3617-A7A3-E39A-43B9F6908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445828"/>
              </p:ext>
            </p:extLst>
          </p:nvPr>
        </p:nvGraphicFramePr>
        <p:xfrm>
          <a:off x="1578864" y="1365504"/>
          <a:ext cx="10613136" cy="5322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06568">
                  <a:extLst>
                    <a:ext uri="{9D8B030D-6E8A-4147-A177-3AD203B41FA5}">
                      <a16:colId xmlns:a16="http://schemas.microsoft.com/office/drawing/2014/main" val="3112383983"/>
                    </a:ext>
                  </a:extLst>
                </a:gridCol>
                <a:gridCol w="5306568">
                  <a:extLst>
                    <a:ext uri="{9D8B030D-6E8A-4147-A177-3AD203B41FA5}">
                      <a16:colId xmlns:a16="http://schemas.microsoft.com/office/drawing/2014/main" val="2868776500"/>
                    </a:ext>
                  </a:extLst>
                </a:gridCol>
              </a:tblGrid>
              <a:tr h="2699007">
                <a:tc>
                  <a:txBody>
                    <a:bodyPr/>
                    <a:lstStyle/>
                    <a:p>
                      <a:r>
                        <a:rPr lang="en-US" dirty="0"/>
                        <a:t>'Agartala', 'Pune', 'Patna', 'Nashik', 'Mysuru', 'Mumbai', 'Ludhiana', 'Hyderabad', 'Delhi', 'Chennai', 'Jalandhar', 'Belgaum', 'Aurangabad', 'Amritsar', 'Chandigarh'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'Srinagar', 'Solapur', 'Puducherry', 'Coimbatore', 'Mangalore', 'Bengaluru', 'Gangtok'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826538"/>
                  </a:ext>
                </a:extLst>
              </a:tr>
              <a:tr h="2623368">
                <a:tc>
                  <a:txBody>
                    <a:bodyPr/>
                    <a:lstStyle/>
                    <a:p>
                      <a:r>
                        <a:rPr lang="en-US" dirty="0"/>
                        <a:t>'Thiruvananthapuram', '</a:t>
                      </a:r>
                      <a:r>
                        <a:rPr lang="en-US" dirty="0" err="1"/>
                        <a:t>Prayagraj</a:t>
                      </a:r>
                      <a:r>
                        <a:rPr lang="en-US" dirty="0"/>
                        <a:t>', 'Kozhikode', '</a:t>
                      </a:r>
                      <a:r>
                        <a:rPr lang="en-US" dirty="0" err="1"/>
                        <a:t>Aizwal</a:t>
                      </a:r>
                      <a:r>
                        <a:rPr lang="en-US" dirty="0"/>
                        <a:t>', 'Varanasi', 'Asansol', 'Meerut', 'Lucknow', 'Bhopal', 'Kohima', 'Dehradun', 'Faridabad', 'Gandhinagar', 'Ghaziabad', 'Gorakhpur', 'Kolkata', 'Indore', 'Imphal', 'Visakhapatnam', 'Jodhpur', 'Kochi'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'Jaipur', 'Moradabad', 'Gwalior', 'Agra', 'Shillong', 'Bareilly', 'Kanpur', 'Jabalpur', 'Kota'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4443475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FC46AAC-55A4-D4D6-4BCC-B917B9F5D8CB}"/>
              </a:ext>
            </a:extLst>
          </p:cNvPr>
          <p:cNvSpPr txBox="1"/>
          <p:nvPr/>
        </p:nvSpPr>
        <p:spPr>
          <a:xfrm>
            <a:off x="5382503" y="170121"/>
            <a:ext cx="1426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2021 Q1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FCFF33-3E40-1874-18BB-90A50D09085A}"/>
              </a:ext>
            </a:extLst>
          </p:cNvPr>
          <p:cNvSpPr txBox="1"/>
          <p:nvPr/>
        </p:nvSpPr>
        <p:spPr>
          <a:xfrm>
            <a:off x="2647507" y="996172"/>
            <a:ext cx="2323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Pos. Emissions Change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880051-F0F9-5A87-E06D-46E0EE949CA5}"/>
              </a:ext>
            </a:extLst>
          </p:cNvPr>
          <p:cNvSpPr txBox="1"/>
          <p:nvPr/>
        </p:nvSpPr>
        <p:spPr>
          <a:xfrm>
            <a:off x="0" y="2158665"/>
            <a:ext cx="1600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Pos. Economic </a:t>
            </a:r>
          </a:p>
          <a:p>
            <a:r>
              <a:rPr lang="en-US" b="1" dirty="0"/>
              <a:t>Change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9607C3-2FFB-8EBD-8161-682EE591C733}"/>
              </a:ext>
            </a:extLst>
          </p:cNvPr>
          <p:cNvSpPr txBox="1"/>
          <p:nvPr/>
        </p:nvSpPr>
        <p:spPr>
          <a:xfrm>
            <a:off x="-351" y="5086162"/>
            <a:ext cx="1627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Neg. Economic </a:t>
            </a:r>
          </a:p>
          <a:p>
            <a:r>
              <a:rPr lang="en-US" b="1" dirty="0"/>
              <a:t>Change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5C723-249A-1789-CC37-BFE25EB3E046}"/>
              </a:ext>
            </a:extLst>
          </p:cNvPr>
          <p:cNvSpPr txBox="1"/>
          <p:nvPr/>
        </p:nvSpPr>
        <p:spPr>
          <a:xfrm>
            <a:off x="8452885" y="992884"/>
            <a:ext cx="240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Neg. Emissions Change</a:t>
            </a:r>
          </a:p>
        </p:txBody>
      </p:sp>
    </p:spTree>
    <p:extLst>
      <p:ext uri="{BB962C8B-B14F-4D97-AF65-F5344CB8AC3E}">
        <p14:creationId xmlns:p14="http://schemas.microsoft.com/office/powerpoint/2010/main" val="2478115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A55FAB-3617-A7A3-E39A-43B9F6908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9245"/>
              </p:ext>
            </p:extLst>
          </p:nvPr>
        </p:nvGraphicFramePr>
        <p:xfrm>
          <a:off x="1578864" y="1365504"/>
          <a:ext cx="10613136" cy="5322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06568">
                  <a:extLst>
                    <a:ext uri="{9D8B030D-6E8A-4147-A177-3AD203B41FA5}">
                      <a16:colId xmlns:a16="http://schemas.microsoft.com/office/drawing/2014/main" val="3112383983"/>
                    </a:ext>
                  </a:extLst>
                </a:gridCol>
                <a:gridCol w="5306568">
                  <a:extLst>
                    <a:ext uri="{9D8B030D-6E8A-4147-A177-3AD203B41FA5}">
                      <a16:colId xmlns:a16="http://schemas.microsoft.com/office/drawing/2014/main" val="2868776500"/>
                    </a:ext>
                  </a:extLst>
                </a:gridCol>
              </a:tblGrid>
              <a:tr h="2699007">
                <a:tc>
                  <a:txBody>
                    <a:bodyPr/>
                    <a:lstStyle/>
                    <a:p>
                      <a:r>
                        <a:rPr lang="en-US" dirty="0"/>
                        <a:t>'Puducherry', 'Asansol', 'Bengaluru'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'Agartala', 'Jaipur', 'Visakhapatnam', 'Jodhpur', 'Kanpur', 'Kochi', 'Kohima', 'Kolkata', 'Kota', 'Kozhikode', 'Lucknow', '</a:t>
                      </a:r>
                      <a:r>
                        <a:rPr lang="en-US" dirty="0" err="1"/>
                        <a:t>Prayagraj</a:t>
                      </a:r>
                      <a:r>
                        <a:rPr lang="en-US" dirty="0"/>
                        <a:t>', 'Mangalore', 'Meerut', 'Moradabad', 'Mumbai', 'Pune', 'Imphal', 'Hyderabad', 'Shillong', 'Agra', '</a:t>
                      </a:r>
                      <a:r>
                        <a:rPr lang="en-US" dirty="0" err="1"/>
                        <a:t>Aizwal</a:t>
                      </a:r>
                      <a:r>
                        <a:rPr lang="en-US" dirty="0"/>
                        <a:t>', 'Varanasi', 'Aurangabad', 'Bareilly', 'Belgaum', 'Thiruvananthapuram', 'Mysuru', 'Nashik', 'Coimbatore', 'Dehradun', 'Delhi', 'Faridabad', 'Solapur', 'Ghaziabad', 'Gorakhpur', 'Chennai'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826538"/>
                  </a:ext>
                </a:extLst>
              </a:tr>
              <a:tr h="2623368"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'Srinagar', 'Jalandhar', 'Ludhiana', 'Jabalpur', 'Indore', 'Gwalior', 'Gandhinagar', 'Chandigarh', 'Bhopal', 'Amritsar', 'Patna', 'Gangtok'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4443475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FC46AAC-55A4-D4D6-4BCC-B917B9F5D8CB}"/>
              </a:ext>
            </a:extLst>
          </p:cNvPr>
          <p:cNvSpPr txBox="1"/>
          <p:nvPr/>
        </p:nvSpPr>
        <p:spPr>
          <a:xfrm>
            <a:off x="5382503" y="170121"/>
            <a:ext cx="1426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2021 Q2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FCFF33-3E40-1874-18BB-90A50D09085A}"/>
              </a:ext>
            </a:extLst>
          </p:cNvPr>
          <p:cNvSpPr txBox="1"/>
          <p:nvPr/>
        </p:nvSpPr>
        <p:spPr>
          <a:xfrm>
            <a:off x="2647507" y="996172"/>
            <a:ext cx="2323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Pos. Emissions Change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880051-F0F9-5A87-E06D-46E0EE949CA5}"/>
              </a:ext>
            </a:extLst>
          </p:cNvPr>
          <p:cNvSpPr txBox="1"/>
          <p:nvPr/>
        </p:nvSpPr>
        <p:spPr>
          <a:xfrm>
            <a:off x="0" y="2158665"/>
            <a:ext cx="1600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Pos. Economic </a:t>
            </a:r>
          </a:p>
          <a:p>
            <a:r>
              <a:rPr lang="en-US" b="1" dirty="0"/>
              <a:t>Change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9607C3-2FFB-8EBD-8161-682EE591C733}"/>
              </a:ext>
            </a:extLst>
          </p:cNvPr>
          <p:cNvSpPr txBox="1"/>
          <p:nvPr/>
        </p:nvSpPr>
        <p:spPr>
          <a:xfrm>
            <a:off x="-351" y="5086162"/>
            <a:ext cx="1627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Neg. Economic </a:t>
            </a:r>
          </a:p>
          <a:p>
            <a:r>
              <a:rPr lang="en-US" b="1" dirty="0"/>
              <a:t>Change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5C723-249A-1789-CC37-BFE25EB3E046}"/>
              </a:ext>
            </a:extLst>
          </p:cNvPr>
          <p:cNvSpPr txBox="1"/>
          <p:nvPr/>
        </p:nvSpPr>
        <p:spPr>
          <a:xfrm>
            <a:off x="8452885" y="992884"/>
            <a:ext cx="240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Neg. Emissions Change</a:t>
            </a:r>
          </a:p>
        </p:txBody>
      </p:sp>
    </p:spTree>
    <p:extLst>
      <p:ext uri="{BB962C8B-B14F-4D97-AF65-F5344CB8AC3E}">
        <p14:creationId xmlns:p14="http://schemas.microsoft.com/office/powerpoint/2010/main" val="1778213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A55FAB-3617-A7A3-E39A-43B9F6908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190070"/>
              </p:ext>
            </p:extLst>
          </p:nvPr>
        </p:nvGraphicFramePr>
        <p:xfrm>
          <a:off x="1578864" y="1365504"/>
          <a:ext cx="10613136" cy="5322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06568">
                  <a:extLst>
                    <a:ext uri="{9D8B030D-6E8A-4147-A177-3AD203B41FA5}">
                      <a16:colId xmlns:a16="http://schemas.microsoft.com/office/drawing/2014/main" val="3112383983"/>
                    </a:ext>
                  </a:extLst>
                </a:gridCol>
                <a:gridCol w="5306568">
                  <a:extLst>
                    <a:ext uri="{9D8B030D-6E8A-4147-A177-3AD203B41FA5}">
                      <a16:colId xmlns:a16="http://schemas.microsoft.com/office/drawing/2014/main" val="2868776500"/>
                    </a:ext>
                  </a:extLst>
                </a:gridCol>
              </a:tblGrid>
              <a:tr h="2699007"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'Indore', 'Patna', 'Bhopal', 'Jabalpur', 'Gwalior', 'Srinagar'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826538"/>
                  </a:ext>
                </a:extLst>
              </a:tr>
              <a:tr h="2623368">
                <a:tc>
                  <a:txBody>
                    <a:bodyPr/>
                    <a:lstStyle/>
                    <a:p>
                      <a:r>
                        <a:rPr lang="en-US" dirty="0"/>
                        <a:t>'Shillong', 'Puducherry', 'Gandhinagar', 'Visakhapatnam', 'Chandigarh', 'Chennai', 'Kota'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'Kozhikode', 'Ludhiana', 'Mangalore', 'Lucknow', 'Agartala', 'Mysuru', 'Moradabad', 'Mumbai', 'Nashik', '</a:t>
                      </a:r>
                      <a:r>
                        <a:rPr lang="en-US" dirty="0" err="1"/>
                        <a:t>Prayagraj</a:t>
                      </a:r>
                      <a:r>
                        <a:rPr lang="en-US" dirty="0"/>
                        <a:t>', 'Pune', 'Solapur', 'Thiruvananthapuram', 'Varanasi', 'Meerut', 'Kolkata', 'Jalandhar', 'Kochi', 'Agra', '</a:t>
                      </a:r>
                      <a:r>
                        <a:rPr lang="en-US" dirty="0" err="1"/>
                        <a:t>Aizwal</a:t>
                      </a:r>
                      <a:r>
                        <a:rPr lang="en-US" dirty="0"/>
                        <a:t>', 'Amritsar', 'Asansol', 'Aurangabad', 'Bareilly', 'Belgaum', 'Bengaluru', 'Coimbatore', 'Dehradun', 'Delhi', 'Faridabad', 'Ghaziabad', 'Gorakhpur', 'Hyderabad', 'Imphal', 'Jaipur', 'Jodhpur', 'Kanpur', 'Kohima', 'Gangtok'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4443475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FC46AAC-55A4-D4D6-4BCC-B917B9F5D8CB}"/>
              </a:ext>
            </a:extLst>
          </p:cNvPr>
          <p:cNvSpPr txBox="1"/>
          <p:nvPr/>
        </p:nvSpPr>
        <p:spPr>
          <a:xfrm>
            <a:off x="5382503" y="170121"/>
            <a:ext cx="1426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2021 Q3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FCFF33-3E40-1874-18BB-90A50D09085A}"/>
              </a:ext>
            </a:extLst>
          </p:cNvPr>
          <p:cNvSpPr txBox="1"/>
          <p:nvPr/>
        </p:nvSpPr>
        <p:spPr>
          <a:xfrm>
            <a:off x="2647507" y="996172"/>
            <a:ext cx="2323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Pos. Emissions Change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880051-F0F9-5A87-E06D-46E0EE949CA5}"/>
              </a:ext>
            </a:extLst>
          </p:cNvPr>
          <p:cNvSpPr txBox="1"/>
          <p:nvPr/>
        </p:nvSpPr>
        <p:spPr>
          <a:xfrm>
            <a:off x="0" y="2158665"/>
            <a:ext cx="1600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Pos. Economic </a:t>
            </a:r>
          </a:p>
          <a:p>
            <a:r>
              <a:rPr lang="en-US" b="1" dirty="0"/>
              <a:t>Change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9607C3-2FFB-8EBD-8161-682EE591C733}"/>
              </a:ext>
            </a:extLst>
          </p:cNvPr>
          <p:cNvSpPr txBox="1"/>
          <p:nvPr/>
        </p:nvSpPr>
        <p:spPr>
          <a:xfrm>
            <a:off x="-351" y="5086162"/>
            <a:ext cx="1627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Neg. Economic </a:t>
            </a:r>
          </a:p>
          <a:p>
            <a:r>
              <a:rPr lang="en-US" b="1" dirty="0"/>
              <a:t>Change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5C723-249A-1789-CC37-BFE25EB3E046}"/>
              </a:ext>
            </a:extLst>
          </p:cNvPr>
          <p:cNvSpPr txBox="1"/>
          <p:nvPr/>
        </p:nvSpPr>
        <p:spPr>
          <a:xfrm>
            <a:off x="8452885" y="992884"/>
            <a:ext cx="240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Neg. Emissions Change</a:t>
            </a:r>
          </a:p>
        </p:txBody>
      </p:sp>
    </p:spTree>
    <p:extLst>
      <p:ext uri="{BB962C8B-B14F-4D97-AF65-F5344CB8AC3E}">
        <p14:creationId xmlns:p14="http://schemas.microsoft.com/office/powerpoint/2010/main" val="4145146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A55FAB-3617-A7A3-E39A-43B9F6908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372222"/>
              </p:ext>
            </p:extLst>
          </p:nvPr>
        </p:nvGraphicFramePr>
        <p:xfrm>
          <a:off x="1578864" y="1365504"/>
          <a:ext cx="10613136" cy="5322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06568">
                  <a:extLst>
                    <a:ext uri="{9D8B030D-6E8A-4147-A177-3AD203B41FA5}">
                      <a16:colId xmlns:a16="http://schemas.microsoft.com/office/drawing/2014/main" val="3112383983"/>
                    </a:ext>
                  </a:extLst>
                </a:gridCol>
                <a:gridCol w="5306568">
                  <a:extLst>
                    <a:ext uri="{9D8B030D-6E8A-4147-A177-3AD203B41FA5}">
                      <a16:colId xmlns:a16="http://schemas.microsoft.com/office/drawing/2014/main" val="2868776500"/>
                    </a:ext>
                  </a:extLst>
                </a:gridCol>
              </a:tblGrid>
              <a:tr h="2699007">
                <a:tc>
                  <a:txBody>
                    <a:bodyPr/>
                    <a:lstStyle/>
                    <a:p>
                      <a:r>
                        <a:rPr lang="en-US" dirty="0"/>
                        <a:t>'Jalandhar', 'Srinagar', 'Shillong', 'Patna', 'Ludhiana', 'Kota', 'Kohima', 'Jodhpur', 'Jaipur', 'Imphal', 'Gandhinagar', 'Faridabad', 'Gangtok', 'Chandigarh', '</a:t>
                      </a:r>
                      <a:r>
                        <a:rPr lang="en-US" dirty="0" err="1"/>
                        <a:t>Aizwal</a:t>
                      </a:r>
                      <a:r>
                        <a:rPr lang="en-US" dirty="0"/>
                        <a:t>', 'Amritsar'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826538"/>
                  </a:ext>
                </a:extLst>
              </a:tr>
              <a:tr h="2623368">
                <a:tc>
                  <a:txBody>
                    <a:bodyPr/>
                    <a:lstStyle/>
                    <a:p>
                      <a:r>
                        <a:rPr lang="en-US" dirty="0"/>
                        <a:t>'Dehradun', 'Mangalore', 'Meerut', 'Moradabad', 'Mumbai', 'Mysuru', 'Nashik', '</a:t>
                      </a:r>
                      <a:r>
                        <a:rPr lang="en-US" dirty="0" err="1"/>
                        <a:t>Prayagraj</a:t>
                      </a:r>
                      <a:r>
                        <a:rPr lang="en-US" dirty="0"/>
                        <a:t>', 'Pune', 'Solapur', 'Agra', 'Thiruvananthapuram', 'Varanasi', 'Lucknow', 'Coimbatore', 'Kozhikode', 'Kolkata', 'Delhi', 'Chennai', 'Ghaziabad', 'Gorakhpur', 'Gwalior', 'Hyderabad', 'Bhopal', 'Aurangabad', 'Indore', 'Bengaluru', 'Belgaum', 'Kanpur', 'Kochi', 'Bareilly', 'Jabalpur', 'Agartala'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'Puducherry', 'Visakhapatnam', 'Asansol'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4443475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FC46AAC-55A4-D4D6-4BCC-B917B9F5D8CB}"/>
              </a:ext>
            </a:extLst>
          </p:cNvPr>
          <p:cNvSpPr txBox="1"/>
          <p:nvPr/>
        </p:nvSpPr>
        <p:spPr>
          <a:xfrm>
            <a:off x="5382503" y="170121"/>
            <a:ext cx="1426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2021 Q4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FCFF33-3E40-1874-18BB-90A50D09085A}"/>
              </a:ext>
            </a:extLst>
          </p:cNvPr>
          <p:cNvSpPr txBox="1"/>
          <p:nvPr/>
        </p:nvSpPr>
        <p:spPr>
          <a:xfrm>
            <a:off x="2647507" y="996172"/>
            <a:ext cx="2323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Pos. Emissions Change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880051-F0F9-5A87-E06D-46E0EE949CA5}"/>
              </a:ext>
            </a:extLst>
          </p:cNvPr>
          <p:cNvSpPr txBox="1"/>
          <p:nvPr/>
        </p:nvSpPr>
        <p:spPr>
          <a:xfrm>
            <a:off x="0" y="2158665"/>
            <a:ext cx="1600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Pos. Economic </a:t>
            </a:r>
          </a:p>
          <a:p>
            <a:r>
              <a:rPr lang="en-US" b="1" dirty="0"/>
              <a:t>Change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9607C3-2FFB-8EBD-8161-682EE591C733}"/>
              </a:ext>
            </a:extLst>
          </p:cNvPr>
          <p:cNvSpPr txBox="1"/>
          <p:nvPr/>
        </p:nvSpPr>
        <p:spPr>
          <a:xfrm>
            <a:off x="-351" y="5086162"/>
            <a:ext cx="1627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Neg. Economic </a:t>
            </a:r>
          </a:p>
          <a:p>
            <a:r>
              <a:rPr lang="en-US" b="1" dirty="0"/>
              <a:t>Change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5C723-249A-1789-CC37-BFE25EB3E046}"/>
              </a:ext>
            </a:extLst>
          </p:cNvPr>
          <p:cNvSpPr txBox="1"/>
          <p:nvPr/>
        </p:nvSpPr>
        <p:spPr>
          <a:xfrm>
            <a:off x="8452885" y="992884"/>
            <a:ext cx="240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Neg. Emissions Change</a:t>
            </a:r>
          </a:p>
        </p:txBody>
      </p:sp>
    </p:spTree>
    <p:extLst>
      <p:ext uri="{BB962C8B-B14F-4D97-AF65-F5344CB8AC3E}">
        <p14:creationId xmlns:p14="http://schemas.microsoft.com/office/powerpoint/2010/main" val="4115686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A55FAB-3617-A7A3-E39A-43B9F6908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363692"/>
              </p:ext>
            </p:extLst>
          </p:nvPr>
        </p:nvGraphicFramePr>
        <p:xfrm>
          <a:off x="1578864" y="1365504"/>
          <a:ext cx="10613136" cy="5322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06568">
                  <a:extLst>
                    <a:ext uri="{9D8B030D-6E8A-4147-A177-3AD203B41FA5}">
                      <a16:colId xmlns:a16="http://schemas.microsoft.com/office/drawing/2014/main" val="3112383983"/>
                    </a:ext>
                  </a:extLst>
                </a:gridCol>
                <a:gridCol w="5306568">
                  <a:extLst>
                    <a:ext uri="{9D8B030D-6E8A-4147-A177-3AD203B41FA5}">
                      <a16:colId xmlns:a16="http://schemas.microsoft.com/office/drawing/2014/main" val="2868776500"/>
                    </a:ext>
                  </a:extLst>
                </a:gridCol>
              </a:tblGrid>
              <a:tr h="2699007">
                <a:tc>
                  <a:txBody>
                    <a:bodyPr/>
                    <a:lstStyle/>
                    <a:p>
                      <a:r>
                        <a:rPr lang="en-US" dirty="0"/>
                        <a:t>'Agartala', 'Mysuru', 'Hyderabad', 'Bengaluru', 'Visakhapatnam'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'Jalandhar', 'Jabalpur', 'Indore', 'Mangalore', 'Delhi', 'Dehradun', 'Gwalior', 'Ludhiana', 'Chandigarh', 'Bhopal', 'Amritsar', 'Belgaum'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826538"/>
                  </a:ext>
                </a:extLst>
              </a:tr>
              <a:tr h="2623368">
                <a:tc>
                  <a:txBody>
                    <a:bodyPr/>
                    <a:lstStyle/>
                    <a:p>
                      <a:r>
                        <a:rPr lang="en-US" dirty="0"/>
                        <a:t>'Mumbai', 'Kohima', 'Asansol', 'Srinagar', 'Thiruvananthapuram', '</a:t>
                      </a:r>
                      <a:r>
                        <a:rPr lang="en-US" dirty="0" err="1"/>
                        <a:t>Aizwal</a:t>
                      </a:r>
                      <a:r>
                        <a:rPr lang="en-US" dirty="0"/>
                        <a:t>', 'Pune', 'Gandhinagar', 'Shillong', 'Imphal'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'Puducherry', '</a:t>
                      </a:r>
                      <a:r>
                        <a:rPr lang="en-US" dirty="0" err="1"/>
                        <a:t>Prayagraj</a:t>
                      </a:r>
                      <a:r>
                        <a:rPr lang="en-US" dirty="0"/>
                        <a:t>', 'Patna', 'Nashik', 'Agra', 'Moradabad', 'Meerut', 'Solapur', 'Aurangabad', 'Kozhikode', 'Kota', 'Kolkata', 'Kochi', 'Jodhpur', 'Varanasi', 'Jaipur', 'Gorakhpur', 'Ghaziabad', 'Faridabad', 'Coimbatore', 'Chennai', 'Bareilly', 'Lucknow', 'Kanpur'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4443475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FC46AAC-55A4-D4D6-4BCC-B917B9F5D8CB}"/>
              </a:ext>
            </a:extLst>
          </p:cNvPr>
          <p:cNvSpPr txBox="1"/>
          <p:nvPr/>
        </p:nvSpPr>
        <p:spPr>
          <a:xfrm>
            <a:off x="5382503" y="170121"/>
            <a:ext cx="1426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2022 Q1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FCFF33-3E40-1874-18BB-90A50D09085A}"/>
              </a:ext>
            </a:extLst>
          </p:cNvPr>
          <p:cNvSpPr txBox="1"/>
          <p:nvPr/>
        </p:nvSpPr>
        <p:spPr>
          <a:xfrm>
            <a:off x="2647507" y="996172"/>
            <a:ext cx="2323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Pos. Emissions Change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880051-F0F9-5A87-E06D-46E0EE949CA5}"/>
              </a:ext>
            </a:extLst>
          </p:cNvPr>
          <p:cNvSpPr txBox="1"/>
          <p:nvPr/>
        </p:nvSpPr>
        <p:spPr>
          <a:xfrm>
            <a:off x="0" y="2158665"/>
            <a:ext cx="1600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Pos. Economic </a:t>
            </a:r>
          </a:p>
          <a:p>
            <a:r>
              <a:rPr lang="en-US" b="1" dirty="0"/>
              <a:t>Change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9607C3-2FFB-8EBD-8161-682EE591C733}"/>
              </a:ext>
            </a:extLst>
          </p:cNvPr>
          <p:cNvSpPr txBox="1"/>
          <p:nvPr/>
        </p:nvSpPr>
        <p:spPr>
          <a:xfrm>
            <a:off x="-351" y="5086162"/>
            <a:ext cx="1627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Neg. Economic </a:t>
            </a:r>
          </a:p>
          <a:p>
            <a:r>
              <a:rPr lang="en-US" b="1" dirty="0"/>
              <a:t>Change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5C723-249A-1789-CC37-BFE25EB3E046}"/>
              </a:ext>
            </a:extLst>
          </p:cNvPr>
          <p:cNvSpPr txBox="1"/>
          <p:nvPr/>
        </p:nvSpPr>
        <p:spPr>
          <a:xfrm>
            <a:off x="8452885" y="992884"/>
            <a:ext cx="240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Neg. Emissions Change</a:t>
            </a:r>
          </a:p>
        </p:txBody>
      </p:sp>
    </p:spTree>
    <p:extLst>
      <p:ext uri="{BB962C8B-B14F-4D97-AF65-F5344CB8AC3E}">
        <p14:creationId xmlns:p14="http://schemas.microsoft.com/office/powerpoint/2010/main" val="631403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A55FAB-3617-A7A3-E39A-43B9F6908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171441"/>
              </p:ext>
            </p:extLst>
          </p:nvPr>
        </p:nvGraphicFramePr>
        <p:xfrm>
          <a:off x="1578864" y="1365504"/>
          <a:ext cx="10613136" cy="5322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06568">
                  <a:extLst>
                    <a:ext uri="{9D8B030D-6E8A-4147-A177-3AD203B41FA5}">
                      <a16:colId xmlns:a16="http://schemas.microsoft.com/office/drawing/2014/main" val="3112383983"/>
                    </a:ext>
                  </a:extLst>
                </a:gridCol>
                <a:gridCol w="5306568">
                  <a:extLst>
                    <a:ext uri="{9D8B030D-6E8A-4147-A177-3AD203B41FA5}">
                      <a16:colId xmlns:a16="http://schemas.microsoft.com/office/drawing/2014/main" val="2868776500"/>
                    </a:ext>
                  </a:extLst>
                </a:gridCol>
              </a:tblGrid>
              <a:tr h="2699007"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'Agartala', 'Jaipur', 'Jodhpur', 'Kochi', 'Gandhinagar', 'Faridabad', 'Delhi', 'Dehradun', 'Kohima', 'Kota', 'Kozhikode', 'Mangalore', 'Bengaluru', 'Belgaum', 'Mysuru', 'Patna', 'Shillong', '</a:t>
                      </a:r>
                      <a:r>
                        <a:rPr lang="en-US" dirty="0" err="1"/>
                        <a:t>Aizwal</a:t>
                      </a:r>
                      <a:r>
                        <a:rPr lang="en-US" dirty="0"/>
                        <a:t>', 'Thiruvananthapuram', 'Hyderabad', 'Imphal'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826538"/>
                  </a:ext>
                </a:extLst>
              </a:tr>
              <a:tr h="2623368">
                <a:tc>
                  <a:txBody>
                    <a:bodyPr/>
                    <a:lstStyle/>
                    <a:p>
                      <a:r>
                        <a:rPr lang="en-US" dirty="0"/>
                        <a:t>'Puducherry', 'Gangtok'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'Jabalpur', 'Varanasi', 'Agra', 'Srinagar', 'Solapur', 'Amritsar', 'Pune', 'Asansol', '</a:t>
                      </a:r>
                      <a:r>
                        <a:rPr lang="en-US" dirty="0" err="1"/>
                        <a:t>Prayagraj</a:t>
                      </a:r>
                      <a:r>
                        <a:rPr lang="en-US" dirty="0"/>
                        <a:t>', 'Aurangabad', 'Nashik', 'Bareilly', 'Mumbai', 'Indore', 'Moradabad', 'Bhopal', 'Ludhiana', 'Lucknow', 'Chandigarh', 'Chennai', 'Kolkata', 'Coimbatore', 'Ghaziabad', 'Kanpur', 'Gorakhpur', 'Visakhapatnam', 'Gwalior', 'Meerut', 'Jalandhar'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4443475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FC46AAC-55A4-D4D6-4BCC-B917B9F5D8CB}"/>
              </a:ext>
            </a:extLst>
          </p:cNvPr>
          <p:cNvSpPr txBox="1"/>
          <p:nvPr/>
        </p:nvSpPr>
        <p:spPr>
          <a:xfrm>
            <a:off x="5382503" y="170121"/>
            <a:ext cx="1426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2022 Q2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FCFF33-3E40-1874-18BB-90A50D09085A}"/>
              </a:ext>
            </a:extLst>
          </p:cNvPr>
          <p:cNvSpPr txBox="1"/>
          <p:nvPr/>
        </p:nvSpPr>
        <p:spPr>
          <a:xfrm>
            <a:off x="2647507" y="996172"/>
            <a:ext cx="2323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Pos. Emissions Change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880051-F0F9-5A87-E06D-46E0EE949CA5}"/>
              </a:ext>
            </a:extLst>
          </p:cNvPr>
          <p:cNvSpPr txBox="1"/>
          <p:nvPr/>
        </p:nvSpPr>
        <p:spPr>
          <a:xfrm>
            <a:off x="0" y="2158665"/>
            <a:ext cx="1600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Pos. Economic </a:t>
            </a:r>
          </a:p>
          <a:p>
            <a:r>
              <a:rPr lang="en-US" b="1" dirty="0"/>
              <a:t>Change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9607C3-2FFB-8EBD-8161-682EE591C733}"/>
              </a:ext>
            </a:extLst>
          </p:cNvPr>
          <p:cNvSpPr txBox="1"/>
          <p:nvPr/>
        </p:nvSpPr>
        <p:spPr>
          <a:xfrm>
            <a:off x="-351" y="5086162"/>
            <a:ext cx="1627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Neg. Economic </a:t>
            </a:r>
          </a:p>
          <a:p>
            <a:r>
              <a:rPr lang="en-US" b="1" dirty="0"/>
              <a:t>Change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5C723-249A-1789-CC37-BFE25EB3E046}"/>
              </a:ext>
            </a:extLst>
          </p:cNvPr>
          <p:cNvSpPr txBox="1"/>
          <p:nvPr/>
        </p:nvSpPr>
        <p:spPr>
          <a:xfrm>
            <a:off x="8452885" y="992884"/>
            <a:ext cx="240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Neg. Emissions Change</a:t>
            </a:r>
          </a:p>
        </p:txBody>
      </p:sp>
    </p:spTree>
    <p:extLst>
      <p:ext uri="{BB962C8B-B14F-4D97-AF65-F5344CB8AC3E}">
        <p14:creationId xmlns:p14="http://schemas.microsoft.com/office/powerpoint/2010/main" val="2492110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A55FAB-3617-A7A3-E39A-43B9F6908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190748"/>
              </p:ext>
            </p:extLst>
          </p:nvPr>
        </p:nvGraphicFramePr>
        <p:xfrm>
          <a:off x="1578864" y="1365504"/>
          <a:ext cx="10613136" cy="5322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06568">
                  <a:extLst>
                    <a:ext uri="{9D8B030D-6E8A-4147-A177-3AD203B41FA5}">
                      <a16:colId xmlns:a16="http://schemas.microsoft.com/office/drawing/2014/main" val="3112383983"/>
                    </a:ext>
                  </a:extLst>
                </a:gridCol>
                <a:gridCol w="5306568">
                  <a:extLst>
                    <a:ext uri="{9D8B030D-6E8A-4147-A177-3AD203B41FA5}">
                      <a16:colId xmlns:a16="http://schemas.microsoft.com/office/drawing/2014/main" val="2868776500"/>
                    </a:ext>
                  </a:extLst>
                </a:gridCol>
              </a:tblGrid>
              <a:tr h="2699007">
                <a:tc>
                  <a:txBody>
                    <a:bodyPr/>
                    <a:lstStyle/>
                    <a:p>
                      <a:r>
                        <a:rPr lang="en-US" dirty="0"/>
                        <a:t>'Visakhapatnam', 'Gandhinagar'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'Ghaziabad', 'Moradabad', 'Kolkata', 'Kanpur', 'Jabalpur', 'Indore', 'Patna', '</a:t>
                      </a:r>
                      <a:r>
                        <a:rPr lang="en-US" dirty="0" err="1"/>
                        <a:t>Prayagraj</a:t>
                      </a:r>
                      <a:r>
                        <a:rPr lang="en-US" dirty="0"/>
                        <a:t>', 'Gwalior', 'Gorakhpur', 'Lucknow', 'Meerut', 'Coimbatore', 'Chennai', 'Agra', 'Bhopal', 'Bareilly', 'Srinagar', 'Varanasi', 'Asansol'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826538"/>
                  </a:ext>
                </a:extLst>
              </a:tr>
              <a:tr h="2623368">
                <a:tc>
                  <a:txBody>
                    <a:bodyPr/>
                    <a:lstStyle/>
                    <a:p>
                      <a:r>
                        <a:rPr lang="en-US" dirty="0"/>
                        <a:t>'Jaipur', 'Shillong', 'Kota', 'Delhi'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'Mumbai', 'Puducherry', 'Thiruvananthapuram', 'Nashik', 'Solapur', 'Pune', 'Mysuru', 'Agartala', 'Jodhpur', 'Ludhiana', 'Kozhikode', 'Kohima', 'Kochi', 'Jalandhar', 'Imphal', 'Hyderabad', 'Faridabad', 'Chandigarh', 'Bengaluru', 'Belgaum', 'Aurangabad', 'Amritsar', '</a:t>
                      </a:r>
                      <a:r>
                        <a:rPr lang="en-US" dirty="0" err="1"/>
                        <a:t>Aizwal</a:t>
                      </a:r>
                      <a:r>
                        <a:rPr lang="en-US" dirty="0"/>
                        <a:t>', 'Mangalore', 'Gangtok'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4443475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FC46AAC-55A4-D4D6-4BCC-B917B9F5D8CB}"/>
              </a:ext>
            </a:extLst>
          </p:cNvPr>
          <p:cNvSpPr txBox="1"/>
          <p:nvPr/>
        </p:nvSpPr>
        <p:spPr>
          <a:xfrm>
            <a:off x="5382503" y="170121"/>
            <a:ext cx="1426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2022 Q3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FCFF33-3E40-1874-18BB-90A50D09085A}"/>
              </a:ext>
            </a:extLst>
          </p:cNvPr>
          <p:cNvSpPr txBox="1"/>
          <p:nvPr/>
        </p:nvSpPr>
        <p:spPr>
          <a:xfrm>
            <a:off x="2647507" y="996172"/>
            <a:ext cx="2323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Pos. Emissions Change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880051-F0F9-5A87-E06D-46E0EE949CA5}"/>
              </a:ext>
            </a:extLst>
          </p:cNvPr>
          <p:cNvSpPr txBox="1"/>
          <p:nvPr/>
        </p:nvSpPr>
        <p:spPr>
          <a:xfrm>
            <a:off x="0" y="2158665"/>
            <a:ext cx="1600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Pos. Economic </a:t>
            </a:r>
          </a:p>
          <a:p>
            <a:r>
              <a:rPr lang="en-US" b="1" dirty="0"/>
              <a:t>Change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9607C3-2FFB-8EBD-8161-682EE591C733}"/>
              </a:ext>
            </a:extLst>
          </p:cNvPr>
          <p:cNvSpPr txBox="1"/>
          <p:nvPr/>
        </p:nvSpPr>
        <p:spPr>
          <a:xfrm>
            <a:off x="-351" y="5086162"/>
            <a:ext cx="1627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Neg. Economic </a:t>
            </a:r>
          </a:p>
          <a:p>
            <a:r>
              <a:rPr lang="en-US" b="1" dirty="0"/>
              <a:t>Change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5C723-249A-1789-CC37-BFE25EB3E046}"/>
              </a:ext>
            </a:extLst>
          </p:cNvPr>
          <p:cNvSpPr txBox="1"/>
          <p:nvPr/>
        </p:nvSpPr>
        <p:spPr>
          <a:xfrm>
            <a:off x="8452885" y="992884"/>
            <a:ext cx="240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Neg. Emissions Change</a:t>
            </a:r>
          </a:p>
        </p:txBody>
      </p:sp>
    </p:spTree>
    <p:extLst>
      <p:ext uri="{BB962C8B-B14F-4D97-AF65-F5344CB8AC3E}">
        <p14:creationId xmlns:p14="http://schemas.microsoft.com/office/powerpoint/2010/main" val="4123566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A55FAB-3617-A7A3-E39A-43B9F6908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564528"/>
              </p:ext>
            </p:extLst>
          </p:nvPr>
        </p:nvGraphicFramePr>
        <p:xfrm>
          <a:off x="1578864" y="1365504"/>
          <a:ext cx="10613136" cy="5492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06568">
                  <a:extLst>
                    <a:ext uri="{9D8B030D-6E8A-4147-A177-3AD203B41FA5}">
                      <a16:colId xmlns:a16="http://schemas.microsoft.com/office/drawing/2014/main" val="3112383983"/>
                    </a:ext>
                  </a:extLst>
                </a:gridCol>
                <a:gridCol w="5306568">
                  <a:extLst>
                    <a:ext uri="{9D8B030D-6E8A-4147-A177-3AD203B41FA5}">
                      <a16:colId xmlns:a16="http://schemas.microsoft.com/office/drawing/2014/main" val="2868776500"/>
                    </a:ext>
                  </a:extLst>
                </a:gridCol>
              </a:tblGrid>
              <a:tr h="2746248"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'Agartala', 'Jabalpur', 'Jaipur', 'Varanasi', 'Jodhpur', 'Kanpur', 'Kochi', 'Kohima', 'Kota', 'Kozhikode', 'Lucknow', 'Ludhiana', 'Meerut', 'Moradabad', 'Patna', '</a:t>
                      </a:r>
                      <a:r>
                        <a:rPr lang="en-US" dirty="0" err="1"/>
                        <a:t>Prayagraj</a:t>
                      </a:r>
                      <a:r>
                        <a:rPr lang="en-US" dirty="0"/>
                        <a:t>', 'Puducherry', 'Thiruvananthapuram', 'Indore', 'Imphal', 'Jalandhar', 'Gwalior', 'Agra', '</a:t>
                      </a:r>
                      <a:r>
                        <a:rPr lang="en-US" dirty="0" err="1"/>
                        <a:t>Aizwal</a:t>
                      </a:r>
                      <a:r>
                        <a:rPr lang="en-US" dirty="0"/>
                        <a:t>', 'Amritsar', 'Bareilly', 'Bhopal', 'Chandigarh', 'Chennai', 'Visakhapatnam', 'Dehradun', 'Delhi', 'Gorakhpur', 'Faridabad', 'Ghaziabad', 'Coimbatore'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826538"/>
                  </a:ext>
                </a:extLst>
              </a:tr>
              <a:tr h="2746248"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'Kolkata', 'Srinagar', 'Solapur', 'Shillong', 'Pune', 'Gandhinagar', 'Nashik', 'Mysuru', 'Mumbai', 'Aurangabad', 'Hyderabad', 'Belgaum', 'Bengaluru', 'Asansol', 'Mangalore'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4443475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FC46AAC-55A4-D4D6-4BCC-B917B9F5D8CB}"/>
              </a:ext>
            </a:extLst>
          </p:cNvPr>
          <p:cNvSpPr txBox="1"/>
          <p:nvPr/>
        </p:nvSpPr>
        <p:spPr>
          <a:xfrm>
            <a:off x="5382503" y="170121"/>
            <a:ext cx="1426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2018 Q3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FCFF33-3E40-1874-18BB-90A50D09085A}"/>
              </a:ext>
            </a:extLst>
          </p:cNvPr>
          <p:cNvSpPr txBox="1"/>
          <p:nvPr/>
        </p:nvSpPr>
        <p:spPr>
          <a:xfrm>
            <a:off x="2647507" y="996172"/>
            <a:ext cx="2323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Pos. Emissions Change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880051-F0F9-5A87-E06D-46E0EE949CA5}"/>
              </a:ext>
            </a:extLst>
          </p:cNvPr>
          <p:cNvSpPr txBox="1"/>
          <p:nvPr/>
        </p:nvSpPr>
        <p:spPr>
          <a:xfrm>
            <a:off x="0" y="2158665"/>
            <a:ext cx="1600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Pos. Economic </a:t>
            </a:r>
          </a:p>
          <a:p>
            <a:r>
              <a:rPr lang="en-US" b="1" dirty="0"/>
              <a:t>Change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9607C3-2FFB-8EBD-8161-682EE591C733}"/>
              </a:ext>
            </a:extLst>
          </p:cNvPr>
          <p:cNvSpPr txBox="1"/>
          <p:nvPr/>
        </p:nvSpPr>
        <p:spPr>
          <a:xfrm>
            <a:off x="-351" y="5086162"/>
            <a:ext cx="1627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Neg. Economic </a:t>
            </a:r>
          </a:p>
          <a:p>
            <a:r>
              <a:rPr lang="en-US" b="1" dirty="0"/>
              <a:t>Change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5C723-249A-1789-CC37-BFE25EB3E046}"/>
              </a:ext>
            </a:extLst>
          </p:cNvPr>
          <p:cNvSpPr txBox="1"/>
          <p:nvPr/>
        </p:nvSpPr>
        <p:spPr>
          <a:xfrm>
            <a:off x="8452885" y="992884"/>
            <a:ext cx="240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Neg. Emissions Change</a:t>
            </a:r>
          </a:p>
        </p:txBody>
      </p:sp>
    </p:spTree>
    <p:extLst>
      <p:ext uri="{BB962C8B-B14F-4D97-AF65-F5344CB8AC3E}">
        <p14:creationId xmlns:p14="http://schemas.microsoft.com/office/powerpoint/2010/main" val="1655181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A55FAB-3617-A7A3-E39A-43B9F6908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127780"/>
              </p:ext>
            </p:extLst>
          </p:nvPr>
        </p:nvGraphicFramePr>
        <p:xfrm>
          <a:off x="1578864" y="1365504"/>
          <a:ext cx="10613136" cy="5492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06568">
                  <a:extLst>
                    <a:ext uri="{9D8B030D-6E8A-4147-A177-3AD203B41FA5}">
                      <a16:colId xmlns:a16="http://schemas.microsoft.com/office/drawing/2014/main" val="3112383983"/>
                    </a:ext>
                  </a:extLst>
                </a:gridCol>
                <a:gridCol w="5306568">
                  <a:extLst>
                    <a:ext uri="{9D8B030D-6E8A-4147-A177-3AD203B41FA5}">
                      <a16:colId xmlns:a16="http://schemas.microsoft.com/office/drawing/2014/main" val="2868776500"/>
                    </a:ext>
                  </a:extLst>
                </a:gridCol>
              </a:tblGrid>
              <a:tr h="2746248">
                <a:tc>
                  <a:txBody>
                    <a:bodyPr/>
                    <a:lstStyle/>
                    <a:p>
                      <a:r>
                        <a:rPr lang="en-US" dirty="0"/>
                        <a:t>'Agartala', 'Indore', 'Jabalpur', 'Jaipur', 'Visakhapatnam', 'Jodhpur', 'Kanpur', 'Kohima', 'Imphal', 'Kota', 'Ludhiana', 'Meerut', 'Moradabad', 'Patna', '</a:t>
                      </a:r>
                      <a:r>
                        <a:rPr lang="en-US" dirty="0" err="1"/>
                        <a:t>Prayagraj</a:t>
                      </a:r>
                      <a:r>
                        <a:rPr lang="en-US" dirty="0"/>
                        <a:t>', 'Srinagar', 'Varanasi', 'Lucknow', 'Hyderabad', 'Jalandhar', 'Gorakhpur', 'Bareilly', 'Gwalior', 'Bhopal', '</a:t>
                      </a:r>
                      <a:r>
                        <a:rPr lang="en-US" dirty="0" err="1"/>
                        <a:t>Aizwal</a:t>
                      </a:r>
                      <a:r>
                        <a:rPr lang="en-US" dirty="0"/>
                        <a:t>', 'Amritsar', 'Chennai', 'Chandigarh', 'Dehradun', 'Agra', 'Faridabad', 'Gandhinagar', 'Ghaziabad', 'Coimbatore'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826538"/>
                  </a:ext>
                </a:extLst>
              </a:tr>
              <a:tr h="2746248">
                <a:tc>
                  <a:txBody>
                    <a:bodyPr/>
                    <a:lstStyle/>
                    <a:p>
                      <a:r>
                        <a:rPr lang="en-US" dirty="0"/>
                        <a:t>'Thiruvananthapuram', 'Solapur', 'Shillong', 'Pune', 'Puducherry', 'Asansol', 'Mangalore', 'Mysuru', 'Mumbai', 'Aurangabad', 'Belgaum', 'Bengaluru', 'Kozhikode', 'Kolkata', 'Kochi', 'Delhi', 'Nashik', 'Gangtok'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4443475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FC46AAC-55A4-D4D6-4BCC-B917B9F5D8CB}"/>
              </a:ext>
            </a:extLst>
          </p:cNvPr>
          <p:cNvSpPr txBox="1"/>
          <p:nvPr/>
        </p:nvSpPr>
        <p:spPr>
          <a:xfrm>
            <a:off x="5382503" y="170121"/>
            <a:ext cx="1426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2018 Q4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FCFF33-3E40-1874-18BB-90A50D09085A}"/>
              </a:ext>
            </a:extLst>
          </p:cNvPr>
          <p:cNvSpPr txBox="1"/>
          <p:nvPr/>
        </p:nvSpPr>
        <p:spPr>
          <a:xfrm>
            <a:off x="2647507" y="996172"/>
            <a:ext cx="2323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Pos. Emissions Change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880051-F0F9-5A87-E06D-46E0EE949CA5}"/>
              </a:ext>
            </a:extLst>
          </p:cNvPr>
          <p:cNvSpPr txBox="1"/>
          <p:nvPr/>
        </p:nvSpPr>
        <p:spPr>
          <a:xfrm>
            <a:off x="0" y="2158665"/>
            <a:ext cx="1600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Pos. Economic </a:t>
            </a:r>
          </a:p>
          <a:p>
            <a:r>
              <a:rPr lang="en-US" b="1" dirty="0"/>
              <a:t>Change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9607C3-2FFB-8EBD-8161-682EE591C733}"/>
              </a:ext>
            </a:extLst>
          </p:cNvPr>
          <p:cNvSpPr txBox="1"/>
          <p:nvPr/>
        </p:nvSpPr>
        <p:spPr>
          <a:xfrm>
            <a:off x="-351" y="5086162"/>
            <a:ext cx="1627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Neg. Economic </a:t>
            </a:r>
          </a:p>
          <a:p>
            <a:r>
              <a:rPr lang="en-US" b="1" dirty="0"/>
              <a:t>Change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5C723-249A-1789-CC37-BFE25EB3E046}"/>
              </a:ext>
            </a:extLst>
          </p:cNvPr>
          <p:cNvSpPr txBox="1"/>
          <p:nvPr/>
        </p:nvSpPr>
        <p:spPr>
          <a:xfrm>
            <a:off x="8452885" y="992884"/>
            <a:ext cx="240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Neg. Emissions Change</a:t>
            </a:r>
          </a:p>
        </p:txBody>
      </p:sp>
    </p:spTree>
    <p:extLst>
      <p:ext uri="{BB962C8B-B14F-4D97-AF65-F5344CB8AC3E}">
        <p14:creationId xmlns:p14="http://schemas.microsoft.com/office/powerpoint/2010/main" val="3016827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A55FAB-3617-A7A3-E39A-43B9F6908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98455"/>
              </p:ext>
            </p:extLst>
          </p:nvPr>
        </p:nvGraphicFramePr>
        <p:xfrm>
          <a:off x="1578864" y="1365504"/>
          <a:ext cx="10613136" cy="5492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06568">
                  <a:extLst>
                    <a:ext uri="{9D8B030D-6E8A-4147-A177-3AD203B41FA5}">
                      <a16:colId xmlns:a16="http://schemas.microsoft.com/office/drawing/2014/main" val="3112383983"/>
                    </a:ext>
                  </a:extLst>
                </a:gridCol>
                <a:gridCol w="5306568">
                  <a:extLst>
                    <a:ext uri="{9D8B030D-6E8A-4147-A177-3AD203B41FA5}">
                      <a16:colId xmlns:a16="http://schemas.microsoft.com/office/drawing/2014/main" val="2868776500"/>
                    </a:ext>
                  </a:extLst>
                </a:gridCol>
              </a:tblGrid>
              <a:tr h="2746248"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'Jalandhar', 'Kanpur', 'Kohima', 'Kolkata', 'Lucknow', 'Ludhiana', 'Meerut', 'Moradabad', 'Mumbai', 'Nashik', 'Patna', '</a:t>
                      </a:r>
                      <a:r>
                        <a:rPr lang="en-US" dirty="0" err="1"/>
                        <a:t>Prayagraj</a:t>
                      </a:r>
                      <a:r>
                        <a:rPr lang="en-US" dirty="0"/>
                        <a:t>', 'Puducherry', 'Pune', 'Shillong', 'Solapur', 'Srinagar', 'Varanasi', 'Visakhapatnam', 'Imphal', 'Gangtok', 'Aurangabad', 'Delhi', 'Bareilly', 'Hyderabad', 'Asansol', 'Ghaziabad', 'Chandigarh', 'Gorakhpur', '</a:t>
                      </a:r>
                      <a:r>
                        <a:rPr lang="en-US" dirty="0" err="1"/>
                        <a:t>Aizwal</a:t>
                      </a:r>
                      <a:r>
                        <a:rPr lang="en-US" dirty="0"/>
                        <a:t>', 'Agra', 'Amritsar'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826538"/>
                  </a:ext>
                </a:extLst>
              </a:tr>
              <a:tr h="2746248"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'Thiruvananthapuram', 'Belgaum', 'Bengaluru', 'Bhopal', 'Mysuru', 'Gwalior', 'Coimbatore', 'Mangalore', 'Dehradun', 'Kozhikode', 'Kota', 'Faridabad', 'Gandhinagar', 'Kochi', 'Jodhpur', 'Jaipur', 'Jabalpur', 'Indore', 'Chennai', 'Agartala'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4443475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FC46AAC-55A4-D4D6-4BCC-B917B9F5D8CB}"/>
              </a:ext>
            </a:extLst>
          </p:cNvPr>
          <p:cNvSpPr txBox="1"/>
          <p:nvPr/>
        </p:nvSpPr>
        <p:spPr>
          <a:xfrm>
            <a:off x="5382503" y="170121"/>
            <a:ext cx="1426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2019 Q1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FCFF33-3E40-1874-18BB-90A50D09085A}"/>
              </a:ext>
            </a:extLst>
          </p:cNvPr>
          <p:cNvSpPr txBox="1"/>
          <p:nvPr/>
        </p:nvSpPr>
        <p:spPr>
          <a:xfrm>
            <a:off x="2647507" y="996172"/>
            <a:ext cx="2323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Pos. Emissions Change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880051-F0F9-5A87-E06D-46E0EE949CA5}"/>
              </a:ext>
            </a:extLst>
          </p:cNvPr>
          <p:cNvSpPr txBox="1"/>
          <p:nvPr/>
        </p:nvSpPr>
        <p:spPr>
          <a:xfrm>
            <a:off x="0" y="2158665"/>
            <a:ext cx="1600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Pos. Economic </a:t>
            </a:r>
          </a:p>
          <a:p>
            <a:r>
              <a:rPr lang="en-US" b="1" dirty="0"/>
              <a:t>Change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9607C3-2FFB-8EBD-8161-682EE591C733}"/>
              </a:ext>
            </a:extLst>
          </p:cNvPr>
          <p:cNvSpPr txBox="1"/>
          <p:nvPr/>
        </p:nvSpPr>
        <p:spPr>
          <a:xfrm>
            <a:off x="-351" y="5086162"/>
            <a:ext cx="1627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Neg. Economic </a:t>
            </a:r>
          </a:p>
          <a:p>
            <a:r>
              <a:rPr lang="en-US" b="1" dirty="0"/>
              <a:t>Change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5C723-249A-1789-CC37-BFE25EB3E046}"/>
              </a:ext>
            </a:extLst>
          </p:cNvPr>
          <p:cNvSpPr txBox="1"/>
          <p:nvPr/>
        </p:nvSpPr>
        <p:spPr>
          <a:xfrm>
            <a:off x="8452885" y="992884"/>
            <a:ext cx="240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Neg. Emissions Change</a:t>
            </a:r>
          </a:p>
        </p:txBody>
      </p:sp>
    </p:spTree>
    <p:extLst>
      <p:ext uri="{BB962C8B-B14F-4D97-AF65-F5344CB8AC3E}">
        <p14:creationId xmlns:p14="http://schemas.microsoft.com/office/powerpoint/2010/main" val="548215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A55FAB-3617-A7A3-E39A-43B9F6908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232763"/>
              </p:ext>
            </p:extLst>
          </p:nvPr>
        </p:nvGraphicFramePr>
        <p:xfrm>
          <a:off x="1578864" y="1365504"/>
          <a:ext cx="10613136" cy="5492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06568">
                  <a:extLst>
                    <a:ext uri="{9D8B030D-6E8A-4147-A177-3AD203B41FA5}">
                      <a16:colId xmlns:a16="http://schemas.microsoft.com/office/drawing/2014/main" val="3112383983"/>
                    </a:ext>
                  </a:extLst>
                </a:gridCol>
                <a:gridCol w="5306568">
                  <a:extLst>
                    <a:ext uri="{9D8B030D-6E8A-4147-A177-3AD203B41FA5}">
                      <a16:colId xmlns:a16="http://schemas.microsoft.com/office/drawing/2014/main" val="2868776500"/>
                    </a:ext>
                  </a:extLst>
                </a:gridCol>
              </a:tblGrid>
              <a:tr h="2746248"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'Agartala', 'Hyderabad', 'Imphal', 'Nashik', 'Mysuru', 'Jaipur', 'Mumbai', 'Patna', 'Jodhpur', 'Kochi', 'Kohima', 'Moradabad', 'Kota', 'Kozhikode', 'Lucknow', 'Kanpur', 'Gorakhpur', 'Ghaziabad', '</a:t>
                      </a:r>
                      <a:r>
                        <a:rPr lang="en-US" dirty="0" err="1"/>
                        <a:t>Prayagraj</a:t>
                      </a:r>
                      <a:r>
                        <a:rPr lang="en-US" dirty="0"/>
                        <a:t>', 'Agra', '</a:t>
                      </a:r>
                      <a:r>
                        <a:rPr lang="en-US" dirty="0" err="1"/>
                        <a:t>Aizwal</a:t>
                      </a:r>
                      <a:r>
                        <a:rPr lang="en-US" dirty="0"/>
                        <a:t>', 'Varanasi', 'Thiruvananthapuram', 'Aurangabad', 'Bareilly', 'Belgaum', 'Bengaluru', 'Solapur', 'Shillong', 'Pune', 'Dehradun', 'Faridabad', 'Meerut', 'Mangalore'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826538"/>
                  </a:ext>
                </a:extLst>
              </a:tr>
              <a:tr h="2746248"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'Srinagar', 'Puducherry', 'Jalandhar', 'Kolkata', 'Visakhapatnam', 'Jabalpur', 'Indore', 'Gwalior', 'Gandhinagar', 'Delhi', 'Coimbatore', 'Chennai', 'Chandigarh', 'Bhopal', 'Asansol', 'Amritsar', 'Ludhiana', 'Gangtok'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4443475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FC46AAC-55A4-D4D6-4BCC-B917B9F5D8CB}"/>
              </a:ext>
            </a:extLst>
          </p:cNvPr>
          <p:cNvSpPr txBox="1"/>
          <p:nvPr/>
        </p:nvSpPr>
        <p:spPr>
          <a:xfrm>
            <a:off x="5382503" y="170121"/>
            <a:ext cx="1426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2019 Q2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FCFF33-3E40-1874-18BB-90A50D09085A}"/>
              </a:ext>
            </a:extLst>
          </p:cNvPr>
          <p:cNvSpPr txBox="1"/>
          <p:nvPr/>
        </p:nvSpPr>
        <p:spPr>
          <a:xfrm>
            <a:off x="2647507" y="996172"/>
            <a:ext cx="2323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Pos. Emissions Change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880051-F0F9-5A87-E06D-46E0EE949CA5}"/>
              </a:ext>
            </a:extLst>
          </p:cNvPr>
          <p:cNvSpPr txBox="1"/>
          <p:nvPr/>
        </p:nvSpPr>
        <p:spPr>
          <a:xfrm>
            <a:off x="0" y="2158665"/>
            <a:ext cx="1600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Pos. Economic </a:t>
            </a:r>
          </a:p>
          <a:p>
            <a:r>
              <a:rPr lang="en-US" b="1" dirty="0"/>
              <a:t>Change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9607C3-2FFB-8EBD-8161-682EE591C733}"/>
              </a:ext>
            </a:extLst>
          </p:cNvPr>
          <p:cNvSpPr txBox="1"/>
          <p:nvPr/>
        </p:nvSpPr>
        <p:spPr>
          <a:xfrm>
            <a:off x="-351" y="5086162"/>
            <a:ext cx="1627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Neg. Economic </a:t>
            </a:r>
          </a:p>
          <a:p>
            <a:r>
              <a:rPr lang="en-US" b="1" dirty="0"/>
              <a:t>Change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5C723-249A-1789-CC37-BFE25EB3E046}"/>
              </a:ext>
            </a:extLst>
          </p:cNvPr>
          <p:cNvSpPr txBox="1"/>
          <p:nvPr/>
        </p:nvSpPr>
        <p:spPr>
          <a:xfrm>
            <a:off x="8452885" y="992884"/>
            <a:ext cx="240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Neg. Emissions Change</a:t>
            </a:r>
          </a:p>
        </p:txBody>
      </p:sp>
    </p:spTree>
    <p:extLst>
      <p:ext uri="{BB962C8B-B14F-4D97-AF65-F5344CB8AC3E}">
        <p14:creationId xmlns:p14="http://schemas.microsoft.com/office/powerpoint/2010/main" val="3065283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A55FAB-3617-A7A3-E39A-43B9F6908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120704"/>
              </p:ext>
            </p:extLst>
          </p:nvPr>
        </p:nvGraphicFramePr>
        <p:xfrm>
          <a:off x="1578864" y="1365504"/>
          <a:ext cx="10613136" cy="5492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06568">
                  <a:extLst>
                    <a:ext uri="{9D8B030D-6E8A-4147-A177-3AD203B41FA5}">
                      <a16:colId xmlns:a16="http://schemas.microsoft.com/office/drawing/2014/main" val="3112383983"/>
                    </a:ext>
                  </a:extLst>
                </a:gridCol>
                <a:gridCol w="5306568">
                  <a:extLst>
                    <a:ext uri="{9D8B030D-6E8A-4147-A177-3AD203B41FA5}">
                      <a16:colId xmlns:a16="http://schemas.microsoft.com/office/drawing/2014/main" val="2868776500"/>
                    </a:ext>
                  </a:extLst>
                </a:gridCol>
              </a:tblGrid>
              <a:tr h="2746248"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'Faridabad', 'Hyderabad', 'Nashik', 'Patna', 'Gandhinagar', 'Kohima', 'Delhi', 'Dehradun', 'Coimbatore', 'Imphal', 'Chennai', 'Puducherry', 'Pune', 'Solapur', 'Aurangabad', 'Srinagar', '</a:t>
                      </a:r>
                      <a:r>
                        <a:rPr lang="en-US" dirty="0" err="1"/>
                        <a:t>Aizwal</a:t>
                      </a:r>
                      <a:r>
                        <a:rPr lang="en-US" dirty="0"/>
                        <a:t>', 'Visakhapatnam', 'Mumbai'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826538"/>
                  </a:ext>
                </a:extLst>
              </a:tr>
              <a:tr h="2746248"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'Mangalore', 'Ludhiana', 'Meerut', 'Lucknow', 'Agartala', 'Mysuru', '</a:t>
                      </a:r>
                      <a:r>
                        <a:rPr lang="en-US" dirty="0" err="1"/>
                        <a:t>Prayagraj</a:t>
                      </a:r>
                      <a:r>
                        <a:rPr lang="en-US" dirty="0"/>
                        <a:t>', 'Shillong', 'Thiruvananthapuram', 'Varanasi', 'Moradabad', 'Kozhikode', 'Jalandhar', 'Kolkata', 'Agra', 'Amritsar', 'Asansol', 'Bareilly', 'Belgaum', 'Bengaluru', 'Bhopal', 'Chandigarh', 'Ghaziabad', 'Gorakhpur', 'Gwalior', 'Indore', 'Jabalpur', 'Jaipur', 'Jodhpur', 'Kanpur', 'Kochi', 'Kota', 'Gangtok'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4443475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FC46AAC-55A4-D4D6-4BCC-B917B9F5D8CB}"/>
              </a:ext>
            </a:extLst>
          </p:cNvPr>
          <p:cNvSpPr txBox="1"/>
          <p:nvPr/>
        </p:nvSpPr>
        <p:spPr>
          <a:xfrm>
            <a:off x="5382503" y="170121"/>
            <a:ext cx="1426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2019 Q3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FCFF33-3E40-1874-18BB-90A50D09085A}"/>
              </a:ext>
            </a:extLst>
          </p:cNvPr>
          <p:cNvSpPr txBox="1"/>
          <p:nvPr/>
        </p:nvSpPr>
        <p:spPr>
          <a:xfrm>
            <a:off x="2647507" y="996172"/>
            <a:ext cx="2323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Pos. Emissions Change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880051-F0F9-5A87-E06D-46E0EE949CA5}"/>
              </a:ext>
            </a:extLst>
          </p:cNvPr>
          <p:cNvSpPr txBox="1"/>
          <p:nvPr/>
        </p:nvSpPr>
        <p:spPr>
          <a:xfrm>
            <a:off x="0" y="2158665"/>
            <a:ext cx="1600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Pos. Economic </a:t>
            </a:r>
          </a:p>
          <a:p>
            <a:r>
              <a:rPr lang="en-US" b="1" dirty="0"/>
              <a:t>Change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9607C3-2FFB-8EBD-8161-682EE591C733}"/>
              </a:ext>
            </a:extLst>
          </p:cNvPr>
          <p:cNvSpPr txBox="1"/>
          <p:nvPr/>
        </p:nvSpPr>
        <p:spPr>
          <a:xfrm>
            <a:off x="-351" y="5086162"/>
            <a:ext cx="1627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Neg. Economic </a:t>
            </a:r>
          </a:p>
          <a:p>
            <a:r>
              <a:rPr lang="en-US" b="1" dirty="0"/>
              <a:t>Change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5C723-249A-1789-CC37-BFE25EB3E046}"/>
              </a:ext>
            </a:extLst>
          </p:cNvPr>
          <p:cNvSpPr txBox="1"/>
          <p:nvPr/>
        </p:nvSpPr>
        <p:spPr>
          <a:xfrm>
            <a:off x="8452885" y="992884"/>
            <a:ext cx="240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Neg. Emissions Change</a:t>
            </a:r>
          </a:p>
        </p:txBody>
      </p:sp>
    </p:spTree>
    <p:extLst>
      <p:ext uri="{BB962C8B-B14F-4D97-AF65-F5344CB8AC3E}">
        <p14:creationId xmlns:p14="http://schemas.microsoft.com/office/powerpoint/2010/main" val="1629847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A55FAB-3617-A7A3-E39A-43B9F6908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550553"/>
              </p:ext>
            </p:extLst>
          </p:nvPr>
        </p:nvGraphicFramePr>
        <p:xfrm>
          <a:off x="1578864" y="1365504"/>
          <a:ext cx="10613136" cy="5492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06568">
                  <a:extLst>
                    <a:ext uri="{9D8B030D-6E8A-4147-A177-3AD203B41FA5}">
                      <a16:colId xmlns:a16="http://schemas.microsoft.com/office/drawing/2014/main" val="3112383983"/>
                    </a:ext>
                  </a:extLst>
                </a:gridCol>
                <a:gridCol w="5306568">
                  <a:extLst>
                    <a:ext uri="{9D8B030D-6E8A-4147-A177-3AD203B41FA5}">
                      <a16:colId xmlns:a16="http://schemas.microsoft.com/office/drawing/2014/main" val="2868776500"/>
                    </a:ext>
                  </a:extLst>
                </a:gridCol>
              </a:tblGrid>
              <a:tr h="2746248">
                <a:tc>
                  <a:txBody>
                    <a:bodyPr/>
                    <a:lstStyle/>
                    <a:p>
                      <a:r>
                        <a:rPr lang="en-US" dirty="0"/>
                        <a:t>'Gangtok', 'Kota', 'Kolkata', 'Kohima', 'Kochi', 'Mangalore', 'Jodhpur', 'Visakhapatnam', 'Jaipur', 'Imphal', 'Hyderabad', 'Mumbai', 'Mysuru', 'Nashik', 'Kozhikode', 'Gandhinagar', 'Patna', '</a:t>
                      </a:r>
                      <a:r>
                        <a:rPr lang="en-US" dirty="0" err="1"/>
                        <a:t>Aizwal</a:t>
                      </a:r>
                      <a:r>
                        <a:rPr lang="en-US" dirty="0"/>
                        <a:t>', 'Thiruvananthapuram', 'Asansol', 'Aurangabad', 'Belgaum', 'Faridabad', 'Bengaluru', 'Solapur', 'Shillong', 'Pune'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826538"/>
                  </a:ext>
                </a:extLst>
              </a:tr>
              <a:tr h="2746248">
                <a:tc>
                  <a:txBody>
                    <a:bodyPr/>
                    <a:lstStyle/>
                    <a:p>
                      <a:r>
                        <a:rPr lang="en-US" dirty="0"/>
                        <a:t>'Moradabad', 'Srinagar', 'Puducherry', '</a:t>
                      </a:r>
                      <a:r>
                        <a:rPr lang="en-US" dirty="0" err="1"/>
                        <a:t>Prayagraj</a:t>
                      </a:r>
                      <a:r>
                        <a:rPr lang="en-US" dirty="0"/>
                        <a:t>', 'Varanasi', 'Meerut', 'Ludhiana', 'Agartala', 'Kanpur', 'Agra', 'Amritsar', 'Bareilly', 'Bhopal', 'Chandigarh', 'Chennai', 'Lucknow', 'Coimbatore', 'Delhi', 'Ghaziabad', 'Gorakhpur', 'Gwalior', 'Indore', 'Jabalpur', 'Dehradun', 'Jalandhar'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4443475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FC46AAC-55A4-D4D6-4BCC-B917B9F5D8CB}"/>
              </a:ext>
            </a:extLst>
          </p:cNvPr>
          <p:cNvSpPr txBox="1"/>
          <p:nvPr/>
        </p:nvSpPr>
        <p:spPr>
          <a:xfrm>
            <a:off x="5382503" y="170121"/>
            <a:ext cx="1426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2019 Q4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FCFF33-3E40-1874-18BB-90A50D09085A}"/>
              </a:ext>
            </a:extLst>
          </p:cNvPr>
          <p:cNvSpPr txBox="1"/>
          <p:nvPr/>
        </p:nvSpPr>
        <p:spPr>
          <a:xfrm>
            <a:off x="2647507" y="996172"/>
            <a:ext cx="2323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Pos. Emissions Change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880051-F0F9-5A87-E06D-46E0EE949CA5}"/>
              </a:ext>
            </a:extLst>
          </p:cNvPr>
          <p:cNvSpPr txBox="1"/>
          <p:nvPr/>
        </p:nvSpPr>
        <p:spPr>
          <a:xfrm>
            <a:off x="0" y="2158665"/>
            <a:ext cx="1600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Pos. Economic </a:t>
            </a:r>
          </a:p>
          <a:p>
            <a:r>
              <a:rPr lang="en-US" b="1" dirty="0"/>
              <a:t>Change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9607C3-2FFB-8EBD-8161-682EE591C733}"/>
              </a:ext>
            </a:extLst>
          </p:cNvPr>
          <p:cNvSpPr txBox="1"/>
          <p:nvPr/>
        </p:nvSpPr>
        <p:spPr>
          <a:xfrm>
            <a:off x="-351" y="5086162"/>
            <a:ext cx="1627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Neg. Economic </a:t>
            </a:r>
          </a:p>
          <a:p>
            <a:r>
              <a:rPr lang="en-US" b="1" dirty="0"/>
              <a:t>Change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5C723-249A-1789-CC37-BFE25EB3E046}"/>
              </a:ext>
            </a:extLst>
          </p:cNvPr>
          <p:cNvSpPr txBox="1"/>
          <p:nvPr/>
        </p:nvSpPr>
        <p:spPr>
          <a:xfrm>
            <a:off x="8452885" y="992884"/>
            <a:ext cx="240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Neg. Emissions Change</a:t>
            </a:r>
          </a:p>
        </p:txBody>
      </p:sp>
    </p:spTree>
    <p:extLst>
      <p:ext uri="{BB962C8B-B14F-4D97-AF65-F5344CB8AC3E}">
        <p14:creationId xmlns:p14="http://schemas.microsoft.com/office/powerpoint/2010/main" val="2399716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A55FAB-3617-A7A3-E39A-43B9F6908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243368"/>
              </p:ext>
            </p:extLst>
          </p:nvPr>
        </p:nvGraphicFramePr>
        <p:xfrm>
          <a:off x="1578864" y="1365504"/>
          <a:ext cx="10613136" cy="5492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06568">
                  <a:extLst>
                    <a:ext uri="{9D8B030D-6E8A-4147-A177-3AD203B41FA5}">
                      <a16:colId xmlns:a16="http://schemas.microsoft.com/office/drawing/2014/main" val="3112383983"/>
                    </a:ext>
                  </a:extLst>
                </a:gridCol>
                <a:gridCol w="5306568">
                  <a:extLst>
                    <a:ext uri="{9D8B030D-6E8A-4147-A177-3AD203B41FA5}">
                      <a16:colId xmlns:a16="http://schemas.microsoft.com/office/drawing/2014/main" val="2868776500"/>
                    </a:ext>
                  </a:extLst>
                </a:gridCol>
              </a:tblGrid>
              <a:tr h="2746248"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'Agartala', 'Srinagar', 'Mysuru', 'Mangalore', 'Ludhiana', 'Kohima', 'Visakhapatnam', 'Imphal', 'Hyderabad', 'Gandhinagar', 'Faridabad', 'Delhi', 'Dehradun', 'Jalandhar', 'Chennai', '</a:t>
                      </a:r>
                      <a:r>
                        <a:rPr lang="en-US" dirty="0" err="1"/>
                        <a:t>Aizwal</a:t>
                      </a:r>
                      <a:r>
                        <a:rPr lang="en-US" dirty="0"/>
                        <a:t>', 'Amritsar', 'Coimbatore', 'Belgaum', 'Bengaluru', 'Gangtok', 'Chandigarh'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826538"/>
                  </a:ext>
                </a:extLst>
              </a:tr>
              <a:tr h="2746248"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'Gorakhpur', 'Varanasi', 'Thiruvananthapuram', 'Agra', 'Solapur', 'Shillong', 'Pune', 'Puducherry', '</a:t>
                      </a:r>
                      <a:r>
                        <a:rPr lang="en-US" dirty="0" err="1"/>
                        <a:t>Prayagraj</a:t>
                      </a:r>
                      <a:r>
                        <a:rPr lang="en-US" dirty="0"/>
                        <a:t>', 'Patna', 'Nashik', 'Mumbai', 'Moradabad', 'Gwalior', 'Meerut', 'Asansol', 'Lucknow', 'Ghaziabad', 'Kota', 'Kolkata', 'Aurangabad', 'Kochi', 'Kanpur', 'Jodhpur', 'Bareilly', 'Jaipur', 'Jabalpur', 'Indore', 'Bhopal', 'Kozhikode'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4443475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FC46AAC-55A4-D4D6-4BCC-B917B9F5D8CB}"/>
              </a:ext>
            </a:extLst>
          </p:cNvPr>
          <p:cNvSpPr txBox="1"/>
          <p:nvPr/>
        </p:nvSpPr>
        <p:spPr>
          <a:xfrm>
            <a:off x="5382503" y="170121"/>
            <a:ext cx="1426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2020 Q1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FCFF33-3E40-1874-18BB-90A50D09085A}"/>
              </a:ext>
            </a:extLst>
          </p:cNvPr>
          <p:cNvSpPr txBox="1"/>
          <p:nvPr/>
        </p:nvSpPr>
        <p:spPr>
          <a:xfrm>
            <a:off x="2647507" y="996172"/>
            <a:ext cx="2323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Pos. Emissions Change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880051-F0F9-5A87-E06D-46E0EE949CA5}"/>
              </a:ext>
            </a:extLst>
          </p:cNvPr>
          <p:cNvSpPr txBox="1"/>
          <p:nvPr/>
        </p:nvSpPr>
        <p:spPr>
          <a:xfrm>
            <a:off x="0" y="2158665"/>
            <a:ext cx="1600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Pos. Economic </a:t>
            </a:r>
          </a:p>
          <a:p>
            <a:r>
              <a:rPr lang="en-US" b="1" dirty="0"/>
              <a:t>Change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9607C3-2FFB-8EBD-8161-682EE591C733}"/>
              </a:ext>
            </a:extLst>
          </p:cNvPr>
          <p:cNvSpPr txBox="1"/>
          <p:nvPr/>
        </p:nvSpPr>
        <p:spPr>
          <a:xfrm>
            <a:off x="-351" y="5086162"/>
            <a:ext cx="1627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Neg. Economic </a:t>
            </a:r>
          </a:p>
          <a:p>
            <a:r>
              <a:rPr lang="en-US" b="1" dirty="0"/>
              <a:t>Change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5C723-249A-1789-CC37-BFE25EB3E046}"/>
              </a:ext>
            </a:extLst>
          </p:cNvPr>
          <p:cNvSpPr txBox="1"/>
          <p:nvPr/>
        </p:nvSpPr>
        <p:spPr>
          <a:xfrm>
            <a:off x="8452885" y="992884"/>
            <a:ext cx="240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Neg. Emissions Change</a:t>
            </a:r>
          </a:p>
        </p:txBody>
      </p:sp>
    </p:spTree>
    <p:extLst>
      <p:ext uri="{BB962C8B-B14F-4D97-AF65-F5344CB8AC3E}">
        <p14:creationId xmlns:p14="http://schemas.microsoft.com/office/powerpoint/2010/main" val="2223463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A55FAB-3617-A7A3-E39A-43B9F6908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084181"/>
              </p:ext>
            </p:extLst>
          </p:nvPr>
        </p:nvGraphicFramePr>
        <p:xfrm>
          <a:off x="1578864" y="1365504"/>
          <a:ext cx="10613136" cy="56850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06568">
                  <a:extLst>
                    <a:ext uri="{9D8B030D-6E8A-4147-A177-3AD203B41FA5}">
                      <a16:colId xmlns:a16="http://schemas.microsoft.com/office/drawing/2014/main" val="3112383983"/>
                    </a:ext>
                  </a:extLst>
                </a:gridCol>
                <a:gridCol w="5306568">
                  <a:extLst>
                    <a:ext uri="{9D8B030D-6E8A-4147-A177-3AD203B41FA5}">
                      <a16:colId xmlns:a16="http://schemas.microsoft.com/office/drawing/2014/main" val="2868776500"/>
                    </a:ext>
                  </a:extLst>
                </a:gridCol>
              </a:tblGrid>
              <a:tr h="2916370"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'Jalandhar', 'Jodhpur', 'Kanpur', 'Kochi', 'Kohima', 'Kolkata', 'Kota', 'Kozhikode', 'Lucknow', 'Ludhiana', 'Visakhapatnam', 'Mangalore', 'Moradabad', 'Mumbai', 'Mysuru', 'Nashik', 'Patna', '</a:t>
                      </a:r>
                      <a:r>
                        <a:rPr lang="en-US" dirty="0" err="1"/>
                        <a:t>Prayagraj</a:t>
                      </a:r>
                      <a:r>
                        <a:rPr lang="en-US" dirty="0"/>
                        <a:t>', 'Puducherry', 'Pune', 'Shillong', 'Meerut', 'Jaipur', 'Jabalpur', 'Indore', 'Agra', '</a:t>
                      </a:r>
                      <a:r>
                        <a:rPr lang="en-US" dirty="0" err="1"/>
                        <a:t>Aizwal</a:t>
                      </a:r>
                      <a:r>
                        <a:rPr lang="en-US" dirty="0"/>
                        <a:t>', 'Amritsar', 'Asansol', 'Aurangabad', 'Bareilly', 'Belgaum', 'Bengaluru', 'Bhopal', 'Chandigarh', 'Chennai', 'Coimbatore', 'Varanasi', 'Delhi', 'Faridabad', 'Gandhinagar', 'Ghaziabad', 'Gorakhpur', 'Gwalior', 'Hyderabad', 'Imphal', 'Solapur', 'Thiruvananthapuram'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826538"/>
                  </a:ext>
                </a:extLst>
              </a:tr>
              <a:tr h="2576126"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'Agartala', 'Dehradun', 'Srinagar', 'Gangtok'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4443475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FC46AAC-55A4-D4D6-4BCC-B917B9F5D8CB}"/>
              </a:ext>
            </a:extLst>
          </p:cNvPr>
          <p:cNvSpPr txBox="1"/>
          <p:nvPr/>
        </p:nvSpPr>
        <p:spPr>
          <a:xfrm>
            <a:off x="5382503" y="170121"/>
            <a:ext cx="1426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2020 Q2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FCFF33-3E40-1874-18BB-90A50D09085A}"/>
              </a:ext>
            </a:extLst>
          </p:cNvPr>
          <p:cNvSpPr txBox="1"/>
          <p:nvPr/>
        </p:nvSpPr>
        <p:spPr>
          <a:xfrm>
            <a:off x="2647507" y="996172"/>
            <a:ext cx="2323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Pos. Emissions Change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880051-F0F9-5A87-E06D-46E0EE949CA5}"/>
              </a:ext>
            </a:extLst>
          </p:cNvPr>
          <p:cNvSpPr txBox="1"/>
          <p:nvPr/>
        </p:nvSpPr>
        <p:spPr>
          <a:xfrm>
            <a:off x="0" y="2158665"/>
            <a:ext cx="1600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Pos. Economic </a:t>
            </a:r>
          </a:p>
          <a:p>
            <a:r>
              <a:rPr lang="en-US" b="1" dirty="0"/>
              <a:t>Change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9607C3-2FFB-8EBD-8161-682EE591C733}"/>
              </a:ext>
            </a:extLst>
          </p:cNvPr>
          <p:cNvSpPr txBox="1"/>
          <p:nvPr/>
        </p:nvSpPr>
        <p:spPr>
          <a:xfrm>
            <a:off x="-351" y="5086162"/>
            <a:ext cx="1627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Neg. Economic </a:t>
            </a:r>
          </a:p>
          <a:p>
            <a:r>
              <a:rPr lang="en-US" b="1" dirty="0"/>
              <a:t>Change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5C723-249A-1789-CC37-BFE25EB3E046}"/>
              </a:ext>
            </a:extLst>
          </p:cNvPr>
          <p:cNvSpPr txBox="1"/>
          <p:nvPr/>
        </p:nvSpPr>
        <p:spPr>
          <a:xfrm>
            <a:off x="8452885" y="992884"/>
            <a:ext cx="240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Neg. Emissions Change</a:t>
            </a:r>
          </a:p>
        </p:txBody>
      </p:sp>
    </p:spTree>
    <p:extLst>
      <p:ext uri="{BB962C8B-B14F-4D97-AF65-F5344CB8AC3E}">
        <p14:creationId xmlns:p14="http://schemas.microsoft.com/office/powerpoint/2010/main" val="89056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2213</Words>
  <Application>Microsoft Office PowerPoint</Application>
  <PresentationFormat>Widescreen</PresentationFormat>
  <Paragraphs>198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Susemiehl</dc:creator>
  <cp:lastModifiedBy>Nicholas Susemiehl</cp:lastModifiedBy>
  <cp:revision>2</cp:revision>
  <dcterms:created xsi:type="dcterms:W3CDTF">2022-11-27T21:46:43Z</dcterms:created>
  <dcterms:modified xsi:type="dcterms:W3CDTF">2022-11-29T03:47:37Z</dcterms:modified>
</cp:coreProperties>
</file>