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6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872" autoAdjust="0"/>
  </p:normalViewPr>
  <p:slideViewPr>
    <p:cSldViewPr snapToGrid="0">
      <p:cViewPr varScale="1">
        <p:scale>
          <a:sx n="51" d="100"/>
          <a:sy n="51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098B1-64A2-4D2E-B7E8-6B83EA8594E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E234A-17AD-4D04-A9D2-E697432D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56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show that there are numerous opportunities to..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 to return, customers must facilitate return, store credit for returns, weekly return 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9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orders is a lot, no one has under 4 (irrelevant to business)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user bonus instead of progressive bonus</a:t>
            </a:r>
          </a:p>
          <a:p>
            <a:endParaRPr lang="en-US" dirty="0"/>
          </a:p>
          <a:p>
            <a:pPr lvl="1"/>
            <a:r>
              <a:rPr lang="en-US" dirty="0"/>
              <a:t>Progressive discounts</a:t>
            </a:r>
          </a:p>
          <a:p>
            <a:pPr lvl="2"/>
            <a:r>
              <a:rPr lang="en-US" dirty="0"/>
              <a:t>“n% off of your nth order” (orders &lt;&lt; 100)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this break down by aisle/department?</a:t>
            </a:r>
          </a:p>
          <a:p>
            <a:endParaRPr lang="en-US" dirty="0"/>
          </a:p>
          <a:p>
            <a:r>
              <a:rPr lang="en-US" dirty="0"/>
              <a:t>These products make sense</a:t>
            </a:r>
          </a:p>
          <a:p>
            <a:endParaRPr lang="en-US" dirty="0"/>
          </a:p>
          <a:p>
            <a:r>
              <a:rPr lang="en-US" dirty="0"/>
              <a:t>Talk about products that don’t make sense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“order 10 this week you get % off”</a:t>
            </a:r>
          </a:p>
          <a:p>
            <a:r>
              <a:rPr lang="en-US" dirty="0"/>
              <a:t>Specific to online-delivery model?</a:t>
            </a:r>
          </a:p>
          <a:p>
            <a:r>
              <a:rPr lang="en-US" dirty="0"/>
              <a:t>High frequency buyers are not buying a lot</a:t>
            </a:r>
          </a:p>
          <a:p>
            <a:r>
              <a:rPr lang="en-US" dirty="0"/>
              <a:t>Issue with order process?</a:t>
            </a:r>
          </a:p>
          <a:p>
            <a:r>
              <a:rPr lang="en-US" dirty="0"/>
              <a:t>Stigma against ordering online (does shipping cost go up with cart size?)</a:t>
            </a:r>
          </a:p>
          <a:p>
            <a:r>
              <a:rPr lang="en-US" dirty="0"/>
              <a:t>Guarantee right item will delivered</a:t>
            </a:r>
          </a:p>
          <a:p>
            <a:r>
              <a:rPr lang="en-US" dirty="0"/>
              <a:t>Increasing reorder rate will increase number of items in cart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E234A-17AD-4D04-A9D2-E697432D75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216"/>
            <a:ext cx="7729728" cy="1188720"/>
          </a:xfrm>
        </p:spPr>
        <p:txBody>
          <a:bodyPr>
            <a:noAutofit/>
          </a:bodyPr>
          <a:lstStyle>
            <a:lvl1pPr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4684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0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Autofit/>
          </a:bodyPr>
          <a:lstStyle>
            <a:lvl1pPr marL="0" indent="0" algn="ctr">
              <a:buNone/>
              <a:defRPr sz="2800" b="0" cap="none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Autofit/>
          </a:bodyPr>
          <a:lstStyle>
            <a:lvl1pPr marL="0" indent="0" algn="ctr">
              <a:buNone/>
              <a:defRPr sz="2400" b="0" cap="none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9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600" cap="none" baseline="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949A4A1-5731-4DAF-B8EE-7ED6794309C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97794D-F088-49A8-985C-897DC607A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5F9F-626B-4065-B0D0-60F9C51EC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Instacart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97E7-7B17-4102-BE7E-856B54508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Susemiehl for Cascade Data Labs</a:t>
            </a:r>
          </a:p>
        </p:txBody>
      </p:sp>
    </p:spTree>
    <p:extLst>
      <p:ext uri="{BB962C8B-B14F-4D97-AF65-F5344CB8AC3E}">
        <p14:creationId xmlns:p14="http://schemas.microsoft.com/office/powerpoint/2010/main" val="4530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D077-8A7F-4B47-8514-4718156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Underperforming Aisles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D2AD-839B-4E4F-93A1-D8D59AAD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“Frozen Juice” and “Beauty” aisles sell the least</a:t>
            </a:r>
          </a:p>
          <a:p>
            <a:pPr lvl="1"/>
            <a:r>
              <a:rPr lang="en-US" dirty="0"/>
              <a:t>Customers may have doubts about product integrity after shipping or finding the right specific product</a:t>
            </a:r>
          </a:p>
          <a:p>
            <a:r>
              <a:rPr lang="en-US" dirty="0"/>
              <a:t>Reassure Customers</a:t>
            </a:r>
          </a:p>
          <a:p>
            <a:pPr lvl="1"/>
            <a:r>
              <a:rPr lang="en-US" dirty="0"/>
              <a:t>Include shipping promise on product page  </a:t>
            </a:r>
          </a:p>
          <a:p>
            <a:pPr lvl="1"/>
            <a:r>
              <a:rPr lang="en-US" dirty="0"/>
              <a:t>Negotiate trial period </a:t>
            </a:r>
          </a:p>
        </p:txBody>
      </p:sp>
    </p:spTree>
    <p:extLst>
      <p:ext uri="{BB962C8B-B14F-4D97-AF65-F5344CB8AC3E}">
        <p14:creationId xmlns:p14="http://schemas.microsoft.com/office/powerpoint/2010/main" val="62277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5F9254-DA9C-42F3-856A-0F6AA15C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Sales by User</a:t>
            </a:r>
            <a:endParaRPr lang="en-US" sz="4800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41879-F300-40D1-965D-E465373C8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9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AFCE27-F187-4C4F-BFA8-E176467D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Number of Orders Per User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85AC11-75FE-4E65-9DF0-8E414C6542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8B9F27-253B-408D-89BE-FAB21F4F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E1D3D-9877-450E-BE33-5494C5F8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30" y="1436309"/>
            <a:ext cx="5886234" cy="3884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21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8A5A9A-BC06-470A-80E7-BFB708E3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90407-0346-45FA-8C7B-1D679BE0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users have made fewer than 4 orders or more than 100 orders</a:t>
            </a:r>
          </a:p>
          <a:p>
            <a:pPr lvl="1"/>
            <a:r>
              <a:rPr lang="en-US" dirty="0"/>
              <a:t>Data may not have been collected for new users or dedicated users</a:t>
            </a:r>
          </a:p>
          <a:p>
            <a:r>
              <a:rPr lang="en-US" dirty="0"/>
              <a:t>50% of users have less than 10 orders</a:t>
            </a:r>
          </a:p>
        </p:txBody>
      </p:sp>
    </p:spTree>
    <p:extLst>
      <p:ext uri="{BB962C8B-B14F-4D97-AF65-F5344CB8AC3E}">
        <p14:creationId xmlns:p14="http://schemas.microsoft.com/office/powerpoint/2010/main" val="22723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A297-28A4-4870-A0A0-F3720ECF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Reach an “Order Ceiling”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49DF-032F-4A5D-B7F0-C4CC4EFC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incentive for reaching a certain number of orders</a:t>
            </a:r>
          </a:p>
          <a:p>
            <a:pPr lvl="1"/>
            <a:r>
              <a:rPr lang="en-US" dirty="0"/>
              <a:t>Discounts for orders past 4</a:t>
            </a:r>
            <a:r>
              <a:rPr lang="en-US" baseline="30000" dirty="0"/>
              <a:t>th</a:t>
            </a:r>
            <a:r>
              <a:rPr lang="en-US" dirty="0"/>
              <a:t> (engage new users), 10</a:t>
            </a:r>
            <a:r>
              <a:rPr lang="en-US" baseline="30000" dirty="0"/>
              <a:t>th</a:t>
            </a:r>
            <a:r>
              <a:rPr lang="en-US" dirty="0"/>
              <a:t> (engage regular users), or 100</a:t>
            </a:r>
            <a:r>
              <a:rPr lang="en-US" baseline="30000" dirty="0"/>
              <a:t>th</a:t>
            </a:r>
            <a:r>
              <a:rPr lang="en-US" dirty="0"/>
              <a:t> (engage dedicated users)</a:t>
            </a:r>
          </a:p>
          <a:p>
            <a:pPr lvl="1"/>
            <a:r>
              <a:rPr lang="en-US" dirty="0"/>
              <a:t>Instate Loyalty Program</a:t>
            </a:r>
          </a:p>
          <a:p>
            <a:pPr lvl="2"/>
            <a:r>
              <a:rPr lang="en-US" dirty="0"/>
              <a:t>“10% off every 10</a:t>
            </a:r>
            <a:r>
              <a:rPr lang="en-US" baseline="30000" dirty="0"/>
              <a:t>th</a:t>
            </a:r>
            <a:r>
              <a:rPr lang="en-US" dirty="0"/>
              <a:t> order”</a:t>
            </a:r>
          </a:p>
        </p:txBody>
      </p:sp>
    </p:spTree>
    <p:extLst>
      <p:ext uri="{BB962C8B-B14F-4D97-AF65-F5344CB8AC3E}">
        <p14:creationId xmlns:p14="http://schemas.microsoft.com/office/powerpoint/2010/main" val="72092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F5D5-2A1F-4DB7-8AE6-2B3A79DD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Purchasing Habits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7B8A4-2F22-46CF-A672-A49C95740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3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4C508-BF14-48FF-AC48-220AB7340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 per Day of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A6AF-0CDE-456A-855F-D4CFAA3A38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CE69-3E52-4835-8493-A28A102A22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F6338-6BD3-488A-8C2A-DA54E9619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Orders per Hour of Day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9132E3-B169-4484-B665-0F4705C3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per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7136C-486E-4678-8B70-8BF5BA01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13" y="3143250"/>
            <a:ext cx="4674547" cy="3024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A4A6B-A93F-4885-BA65-4E6004B3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40" y="3143250"/>
            <a:ext cx="4495800" cy="3024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06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F53C13-D50D-43D6-807E-11A922AB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Fewer Sales at Certain Times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4DC09-FB1E-4091-ADFD-B9CC8663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Largely to be expected</a:t>
            </a:r>
          </a:p>
          <a:p>
            <a:pPr lvl="1"/>
            <a:r>
              <a:rPr lang="en-US" dirty="0"/>
              <a:t>Fewer people shop in the middle of the week or late at night</a:t>
            </a:r>
          </a:p>
          <a:p>
            <a:r>
              <a:rPr lang="en-US" dirty="0"/>
              <a:t>Reach customers with non-traditional lifestyles</a:t>
            </a:r>
          </a:p>
          <a:p>
            <a:r>
              <a:rPr lang="en-US" dirty="0"/>
              <a:t>Provide incentives for shopping at different times</a:t>
            </a:r>
          </a:p>
          <a:p>
            <a:pPr lvl="1"/>
            <a:r>
              <a:rPr lang="en-US" dirty="0"/>
              <a:t>Early bird and weekday specials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0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198A17-6683-4A5D-A815-1515449B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Product Reorders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974C4-F229-4046-9259-BB3686CACA4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3053FA-78E0-4D67-9573-FCDDC942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FA75B-4440-46BB-B440-D3BC90BE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711" y="1531550"/>
            <a:ext cx="5680671" cy="3693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75033D-7E93-4104-862C-0B33FAA4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Products are Not Reordered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F87A9-04CB-45A0-8AC0-F32E17E8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30% of the products are reordered less than 10% </a:t>
            </a:r>
          </a:p>
          <a:p>
            <a:r>
              <a:rPr lang="en-US" dirty="0"/>
              <a:t>Some products that are rarely reordered makes sense (vitamins, seasonings)</a:t>
            </a:r>
          </a:p>
          <a:p>
            <a:r>
              <a:rPr lang="en-US" dirty="0"/>
              <a:t>Other product should reordered more frequently (candy, ice cream) </a:t>
            </a:r>
          </a:p>
          <a:p>
            <a:r>
              <a:rPr lang="en-US" dirty="0"/>
              <a:t>Offer discount for reoccurring orders through coupon/loyalty program</a:t>
            </a:r>
          </a:p>
          <a:p>
            <a:pPr lvl="1"/>
            <a:r>
              <a:rPr lang="en-US" dirty="0"/>
              <a:t>Give coupons primarily for products that aren’t reordered often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5F9254-DA9C-42F3-856A-0F6AA15C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Overall Product Sales</a:t>
            </a:r>
            <a:endParaRPr lang="en-US" sz="4800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41879-F300-40D1-965D-E465373C8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7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E6D3-38D8-4C92-B28F-3F33DA40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Items at Checkout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15679-D9CD-4C2B-A223-F1709AA1BBE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BD06-E803-463C-9E3F-D21FB2E89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4FFD5-B16E-42FC-949D-371679D8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21" y="1589827"/>
            <a:ext cx="5737651" cy="3678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10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9EA0D9-A995-4B16-87CB-184D6E14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Don’t Purchase Much Per 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28753-40E0-4D2F-B9D8-DD4AAF24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number of items in a completed order is 8</a:t>
            </a:r>
          </a:p>
          <a:p>
            <a:r>
              <a:rPr lang="en-US" dirty="0"/>
              <a:t>Encourage user to purchase more products per order</a:t>
            </a:r>
          </a:p>
          <a:p>
            <a:r>
              <a:rPr lang="en-US" dirty="0"/>
              <a:t>Negotiate discounts for items in cart past the 8th</a:t>
            </a:r>
          </a:p>
        </p:txBody>
      </p:sp>
    </p:spTree>
    <p:extLst>
      <p:ext uri="{BB962C8B-B14F-4D97-AF65-F5344CB8AC3E}">
        <p14:creationId xmlns:p14="http://schemas.microsoft.com/office/powerpoint/2010/main" val="396526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4DC8-5296-43FB-869B-D156CD6D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Since Prior Order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4D5CA-8D3D-48C1-8D75-95A994831C2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342EC-2E70-41FA-8AE7-E7AE6F33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95737-A4E5-4CE1-8A8A-99E6E2B8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59" y="1484833"/>
            <a:ext cx="5842376" cy="378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5568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4FD4F0-DD08-4751-B5E5-64151A22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Between Orders is Long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D33D8-5D10-43C7-B084-5FDDF2AA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days since prior order is 15</a:t>
            </a:r>
          </a:p>
          <a:p>
            <a:pPr lvl="1"/>
            <a:r>
              <a:rPr lang="en-US" dirty="0"/>
              <a:t>Given median order size is 8, users likely need more than this per week</a:t>
            </a:r>
          </a:p>
          <a:p>
            <a:r>
              <a:rPr lang="en-US" dirty="0"/>
              <a:t>Users purchase groceries through other means throughout week</a:t>
            </a:r>
          </a:p>
          <a:p>
            <a:r>
              <a:rPr lang="en-US" dirty="0"/>
              <a:t>Provide weekly sale to encourage users to come back consistently</a:t>
            </a:r>
          </a:p>
          <a:p>
            <a:pPr lvl="1"/>
            <a:r>
              <a:rPr lang="en-US" dirty="0"/>
              <a:t>“Super Saturday”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1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94DF-C66B-40C3-97AC-5A5E4D49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Market Basket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727A-0DA5-457C-BB9E-98B9EE64C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0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7A1586-D5C3-4F49-BFCC-BDE3F6F6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97129-D5E2-4F5A-8F7D-07BC2386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items are frequently bought together?</a:t>
            </a:r>
          </a:p>
          <a:p>
            <a:r>
              <a:rPr lang="en-US" dirty="0"/>
              <a:t>Allows for prediction of purchasing behaviors</a:t>
            </a:r>
          </a:p>
          <a:p>
            <a:r>
              <a:rPr lang="en-US" dirty="0"/>
              <a:t>“Presence of product A in cart increases likelihood user will want to purchase B”</a:t>
            </a:r>
          </a:p>
        </p:txBody>
      </p:sp>
    </p:spTree>
    <p:extLst>
      <p:ext uri="{BB962C8B-B14F-4D97-AF65-F5344CB8AC3E}">
        <p14:creationId xmlns:p14="http://schemas.microsoft.com/office/powerpoint/2010/main" val="417284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D696-4EBD-4515-8BEB-74E85065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F879-D3DF-4D7B-B3C1-1DC67C4E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Obvious: Users who purchase garlic are 4x more likely to purchase onions</a:t>
            </a:r>
          </a:p>
          <a:p>
            <a:pPr lvl="1"/>
            <a:r>
              <a:rPr lang="en-US" dirty="0"/>
              <a:t>Non-obvious: Users who purchase barbeque baked potato chips are 3x more likely to purchase French-style cheese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Provide suggestions for users on what to buy next based on what is already in their cart</a:t>
            </a:r>
          </a:p>
          <a:p>
            <a:pPr lvl="1"/>
            <a:r>
              <a:rPr lang="en-US" dirty="0"/>
              <a:t>Allows for specific products to be advertised at most advantageous moments</a:t>
            </a:r>
          </a:p>
        </p:txBody>
      </p:sp>
    </p:spTree>
    <p:extLst>
      <p:ext uri="{BB962C8B-B14F-4D97-AF65-F5344CB8AC3E}">
        <p14:creationId xmlns:p14="http://schemas.microsoft.com/office/powerpoint/2010/main" val="63790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24F2-F252-4B07-8529-62ACF594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3C51-DC31-46B7-9DC4-D24D8BBE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Incentivize sales of underperforming items</a:t>
            </a:r>
          </a:p>
          <a:p>
            <a:pPr lvl="1"/>
            <a:r>
              <a:rPr lang="en-US" dirty="0"/>
              <a:t>Advertise bottom selling products</a:t>
            </a:r>
          </a:p>
          <a:p>
            <a:pPr lvl="1"/>
            <a:r>
              <a:rPr lang="en-US" dirty="0"/>
              <a:t>Inform users about specific aisles/departments</a:t>
            </a:r>
          </a:p>
          <a:p>
            <a:pPr lvl="1"/>
            <a:r>
              <a:rPr lang="en-US" dirty="0"/>
              <a:t>Target ads with results of Market Basket Analysis</a:t>
            </a:r>
          </a:p>
          <a:p>
            <a:r>
              <a:rPr lang="en-US" dirty="0"/>
              <a:t>Encourage increased user engagement</a:t>
            </a:r>
          </a:p>
          <a:p>
            <a:pPr lvl="1"/>
            <a:r>
              <a:rPr lang="en-US" dirty="0"/>
              <a:t>Use specials and discounts to boost sales in specific areas of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9643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D4043D-98E9-46E5-9B1F-87E05942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Top Selling Products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0C469C-64EF-4C0F-85F4-6899C541FC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8388C-D1FC-4C3F-99A9-CC9D893B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AC0ED1-463E-4A00-8B30-4DF4A7C0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42" y="662619"/>
            <a:ext cx="4894285" cy="5431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24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43A464-6F6F-4DED-BF85-515395E9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Bottom Selling Products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90EAB-7492-456F-87CF-DD5CF31E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data:</a:t>
            </a:r>
          </a:p>
          <a:p>
            <a:pPr lvl="1"/>
            <a:r>
              <a:rPr lang="en-US" dirty="0"/>
              <a:t>5501 products have only sold once</a:t>
            </a:r>
          </a:p>
          <a:p>
            <a:pPr lvl="2"/>
            <a:r>
              <a:rPr lang="en-US" sz="2400" dirty="0"/>
              <a:t>Ex: “Sardines In Mustard”, “Squid Ink Fettuccini”</a:t>
            </a:r>
          </a:p>
          <a:p>
            <a:pPr lvl="1"/>
            <a:r>
              <a:rPr lang="en-US" dirty="0"/>
              <a:t>20932 have sold less than 10% of the average number of sales per item (91)</a:t>
            </a:r>
          </a:p>
          <a:p>
            <a:pPr lvl="2"/>
            <a:r>
              <a:rPr lang="en-US" sz="2400" dirty="0"/>
              <a:t>Ex: “Rendered Duck Fat”, “Saline Nasal Mist”</a:t>
            </a:r>
          </a:p>
          <a:p>
            <a:pPr lvl="1"/>
            <a:r>
              <a:rPr lang="en-US" dirty="0"/>
              <a:t>6874 products seemingly have 0 sales</a:t>
            </a:r>
          </a:p>
        </p:txBody>
      </p:sp>
    </p:spTree>
    <p:extLst>
      <p:ext uri="{BB962C8B-B14F-4D97-AF65-F5344CB8AC3E}">
        <p14:creationId xmlns:p14="http://schemas.microsoft.com/office/powerpoint/2010/main" val="213796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F290-AA7E-4906-ACF1-CEC6467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Product Sales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2AD3-8954-4012-91F1-2F7C97F3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 Portion of Products are Selling Poorly</a:t>
            </a:r>
          </a:p>
          <a:p>
            <a:pPr lvl="1"/>
            <a:r>
              <a:rPr lang="en-US" dirty="0"/>
              <a:t>80% of sales come from 10% of products</a:t>
            </a:r>
          </a:p>
          <a:p>
            <a:pPr lvl="1"/>
            <a:r>
              <a:rPr lang="en-US" dirty="0"/>
              <a:t>Some poorly-selling products are obscure, others are not</a:t>
            </a:r>
          </a:p>
          <a:p>
            <a:pPr lvl="2"/>
            <a:r>
              <a:rPr lang="en-US" dirty="0"/>
              <a:t>Ex:  “Poppy Seed Bagels”,  “2% Yellow American Cheese” </a:t>
            </a:r>
          </a:p>
          <a:p>
            <a:r>
              <a:rPr lang="en-US" dirty="0"/>
              <a:t>Promote Sale of Poorly Selling Products</a:t>
            </a:r>
          </a:p>
          <a:p>
            <a:pPr lvl="1"/>
            <a:r>
              <a:rPr lang="en-US" dirty="0"/>
              <a:t>Users likely do not know about these</a:t>
            </a:r>
          </a:p>
          <a:p>
            <a:pPr lvl="1"/>
            <a:r>
              <a:rPr lang="en-US" dirty="0"/>
              <a:t>Increase user awareness through advertisement campaign of specific products targeted at website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5F9254-DA9C-42F3-856A-0F6AA15C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Sales by Department and Aisle</a:t>
            </a:r>
            <a:endParaRPr lang="en-US" sz="4800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41879-F300-40D1-965D-E465373C8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E6D90-0E51-46F3-9D51-87CA5D764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Top Selling Departments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2AF3F-719F-49FD-ACE2-4FB79C034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32F75B-D1F8-42AE-89FD-086397D5D9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1EA6F6-668B-4148-871D-E04CFDA62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Bottom Selling Departments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C266F4-0255-48D9-AB9D-D6378872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Departments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50A5EB-AAD4-4753-8FF3-93D47875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0" y="3137116"/>
            <a:ext cx="3709293" cy="3419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1FF81D-EDC2-4A78-B3FF-371F3E086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913" y="3137116"/>
            <a:ext cx="3709293" cy="3421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3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D077-8A7F-4B47-8514-4718156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Underperforming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D2AD-839B-4E4F-93A1-D8D59AAD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“Bulk” department is selling less than even “Other” and “Missing” departments</a:t>
            </a:r>
          </a:p>
          <a:p>
            <a:pPr lvl="1"/>
            <a:r>
              <a:rPr lang="en-US" dirty="0"/>
              <a:t>Potential customers may not be aware that bulk items can be purchased online</a:t>
            </a:r>
          </a:p>
          <a:p>
            <a:r>
              <a:rPr lang="en-US" dirty="0"/>
              <a:t>Increase awareness of “Bulk” department</a:t>
            </a:r>
          </a:p>
          <a:p>
            <a:pPr lvl="1"/>
            <a:r>
              <a:rPr lang="en-US" dirty="0"/>
              <a:t>Create advertisements to potential customers to inform them about this option</a:t>
            </a:r>
          </a:p>
        </p:txBody>
      </p:sp>
    </p:spTree>
    <p:extLst>
      <p:ext uri="{BB962C8B-B14F-4D97-AF65-F5344CB8AC3E}">
        <p14:creationId xmlns:p14="http://schemas.microsoft.com/office/powerpoint/2010/main" val="398324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E6D90-0E51-46F3-9D51-87CA5D764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Top Selling Aisle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2AF3F-719F-49FD-ACE2-4FB79C034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32F75B-D1F8-42AE-89FD-086397D5D9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1EA6F6-668B-4148-871D-E04CFDA62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Bottom Selling Aisle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C266F4-0255-48D9-AB9D-D6378872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Aisles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A458A-0AEA-4288-B84B-038806AA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52" y="3139422"/>
            <a:ext cx="4852015" cy="3130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92A9E-B2C8-4B96-82C0-2806F1FC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34" y="3139422"/>
            <a:ext cx="4270248" cy="313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0864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4310</TotalTime>
  <Words>850</Words>
  <Application>Microsoft Office PowerPoint</Application>
  <PresentationFormat>Widescreen</PresentationFormat>
  <Paragraphs>126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Parcel</vt:lpstr>
      <vt:lpstr>Instacart Analysis</vt:lpstr>
      <vt:lpstr>Overall Product Sales</vt:lpstr>
      <vt:lpstr>Top Selling Products</vt:lpstr>
      <vt:lpstr>Bottom Selling Products</vt:lpstr>
      <vt:lpstr>Product Sales Diversity</vt:lpstr>
      <vt:lpstr>Sales by Department and Aisle</vt:lpstr>
      <vt:lpstr>Departments</vt:lpstr>
      <vt:lpstr>Underperforming Department</vt:lpstr>
      <vt:lpstr>Aisles</vt:lpstr>
      <vt:lpstr>Underperforming Aisles</vt:lpstr>
      <vt:lpstr>Sales by User</vt:lpstr>
      <vt:lpstr>Max Number of Orders Per User</vt:lpstr>
      <vt:lpstr>Observations</vt:lpstr>
      <vt:lpstr>Users Reach an “Order Ceiling”</vt:lpstr>
      <vt:lpstr>Purchasing Habits</vt:lpstr>
      <vt:lpstr>Orders per Time</vt:lpstr>
      <vt:lpstr>Fewer Sales at Certain Times</vt:lpstr>
      <vt:lpstr>Product Reorders</vt:lpstr>
      <vt:lpstr>Many Products are Not Reordered</vt:lpstr>
      <vt:lpstr>Number of Items at Checkout</vt:lpstr>
      <vt:lpstr>Users Don’t Purchase Much Per Order</vt:lpstr>
      <vt:lpstr>Days Since Prior Order</vt:lpstr>
      <vt:lpstr>Time Between Orders is Long</vt:lpstr>
      <vt:lpstr>Market Basket Analysis</vt:lpstr>
      <vt:lpstr>Market Basket Analysis Overview</vt:lpstr>
      <vt:lpstr>Market Basket Analysis Uses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Attack Plan: NIKEiD</dc:title>
  <dc:creator>Nicholas Susemiehl</dc:creator>
  <cp:lastModifiedBy>Nicholas Susemiehl</cp:lastModifiedBy>
  <cp:revision>75</cp:revision>
  <dcterms:created xsi:type="dcterms:W3CDTF">2020-01-20T20:53:07Z</dcterms:created>
  <dcterms:modified xsi:type="dcterms:W3CDTF">2020-02-26T22:55:00Z</dcterms:modified>
</cp:coreProperties>
</file>