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51206400" cy="3200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0" userDrawn="1">
          <p15:clr>
            <a:srgbClr val="A4A3A4"/>
          </p15:clr>
        </p15:guide>
        <p15:guide id="2" pos="161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95407" autoAdjust="0"/>
  </p:normalViewPr>
  <p:slideViewPr>
    <p:cSldViewPr snapToGrid="0">
      <p:cViewPr varScale="1">
        <p:scale>
          <a:sx n="16" d="100"/>
          <a:sy n="16" d="100"/>
        </p:scale>
        <p:origin x="87" y="279"/>
      </p:cViewPr>
      <p:guideLst>
        <p:guide orient="horz" pos="10080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B36B3-6260-4727-A107-E5E0288EC0A4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186B5-088B-4878-BCB2-3D8F0B81B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6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994099" rtl="0" eaLnBrk="1" latinLnBrk="0" hangingPunct="1">
      <a:defRPr sz="5242" kern="1200">
        <a:solidFill>
          <a:schemeClr val="tx1"/>
        </a:solidFill>
        <a:latin typeface="+mn-lt"/>
        <a:ea typeface="+mn-ea"/>
        <a:cs typeface="+mn-cs"/>
      </a:defRPr>
    </a:lvl1pPr>
    <a:lvl2pPr marL="1997050" algn="l" defTabSz="3994099" rtl="0" eaLnBrk="1" latinLnBrk="0" hangingPunct="1">
      <a:defRPr sz="5242" kern="1200">
        <a:solidFill>
          <a:schemeClr val="tx1"/>
        </a:solidFill>
        <a:latin typeface="+mn-lt"/>
        <a:ea typeface="+mn-ea"/>
        <a:cs typeface="+mn-cs"/>
      </a:defRPr>
    </a:lvl2pPr>
    <a:lvl3pPr marL="3994099" algn="l" defTabSz="3994099" rtl="0" eaLnBrk="1" latinLnBrk="0" hangingPunct="1">
      <a:defRPr sz="5242" kern="1200">
        <a:solidFill>
          <a:schemeClr val="tx1"/>
        </a:solidFill>
        <a:latin typeface="+mn-lt"/>
        <a:ea typeface="+mn-ea"/>
        <a:cs typeface="+mn-cs"/>
      </a:defRPr>
    </a:lvl3pPr>
    <a:lvl4pPr marL="5991149" algn="l" defTabSz="3994099" rtl="0" eaLnBrk="1" latinLnBrk="0" hangingPunct="1">
      <a:defRPr sz="5242" kern="1200">
        <a:solidFill>
          <a:schemeClr val="tx1"/>
        </a:solidFill>
        <a:latin typeface="+mn-lt"/>
        <a:ea typeface="+mn-ea"/>
        <a:cs typeface="+mn-cs"/>
      </a:defRPr>
    </a:lvl4pPr>
    <a:lvl5pPr marL="7988198" algn="l" defTabSz="3994099" rtl="0" eaLnBrk="1" latinLnBrk="0" hangingPunct="1">
      <a:defRPr sz="5242" kern="1200">
        <a:solidFill>
          <a:schemeClr val="tx1"/>
        </a:solidFill>
        <a:latin typeface="+mn-lt"/>
        <a:ea typeface="+mn-ea"/>
        <a:cs typeface="+mn-cs"/>
      </a:defRPr>
    </a:lvl5pPr>
    <a:lvl6pPr marL="9985248" algn="l" defTabSz="3994099" rtl="0" eaLnBrk="1" latinLnBrk="0" hangingPunct="1">
      <a:defRPr sz="5242" kern="1200">
        <a:solidFill>
          <a:schemeClr val="tx1"/>
        </a:solidFill>
        <a:latin typeface="+mn-lt"/>
        <a:ea typeface="+mn-ea"/>
        <a:cs typeface="+mn-cs"/>
      </a:defRPr>
    </a:lvl6pPr>
    <a:lvl7pPr marL="11982298" algn="l" defTabSz="3994099" rtl="0" eaLnBrk="1" latinLnBrk="0" hangingPunct="1">
      <a:defRPr sz="5242" kern="1200">
        <a:solidFill>
          <a:schemeClr val="tx1"/>
        </a:solidFill>
        <a:latin typeface="+mn-lt"/>
        <a:ea typeface="+mn-ea"/>
        <a:cs typeface="+mn-cs"/>
      </a:defRPr>
    </a:lvl7pPr>
    <a:lvl8pPr marL="13979347" algn="l" defTabSz="3994099" rtl="0" eaLnBrk="1" latinLnBrk="0" hangingPunct="1">
      <a:defRPr sz="5242" kern="1200">
        <a:solidFill>
          <a:schemeClr val="tx1"/>
        </a:solidFill>
        <a:latin typeface="+mn-lt"/>
        <a:ea typeface="+mn-ea"/>
        <a:cs typeface="+mn-cs"/>
      </a:defRPr>
    </a:lvl8pPr>
    <a:lvl9pPr marL="15976397" algn="l" defTabSz="3994099" rtl="0" eaLnBrk="1" latinLnBrk="0" hangingPunct="1">
      <a:defRPr sz="524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en-US" altLang="en-US" sz="5400" dirty="0">
                <a:solidFill>
                  <a:srgbClr val="000000"/>
                </a:solidFill>
              </a:rPr>
              <a:t>Copyright Colin </a:t>
            </a:r>
            <a:r>
              <a:rPr lang="en-US" altLang="en-US" sz="5400" dirty="0" err="1">
                <a:solidFill>
                  <a:srgbClr val="000000"/>
                </a:solidFill>
              </a:rPr>
              <a:t>Purrington</a:t>
            </a:r>
            <a:r>
              <a:rPr lang="en-US" altLang="en-US" sz="5400" dirty="0">
                <a:solidFill>
                  <a:srgbClr val="000000"/>
                </a:solidFill>
              </a:rPr>
              <a:t> (</a:t>
            </a:r>
            <a:r>
              <a:rPr lang="en-US" altLang="en-US" sz="5400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http://colinpurrington.com/tips/academic/posterdesign).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altLang="en-US" sz="5400" dirty="0">
                <a:solidFill>
                  <a:srgbClr val="000000"/>
                </a:solidFill>
              </a:rPr>
              <a:t>f = \</a:t>
            </a:r>
            <a:r>
              <a:rPr lang="en-US" altLang="en-US" sz="5400" dirty="0" err="1">
                <a:solidFill>
                  <a:srgbClr val="000000"/>
                </a:solidFill>
              </a:rPr>
              <a:t>int</a:t>
            </a:r>
            <a:r>
              <a:rPr lang="en-US" altLang="en-US" sz="5400" dirty="0">
                <a:solidFill>
                  <a:srgbClr val="000000"/>
                </a:solidFill>
              </a:rPr>
              <a:t> </a:t>
            </a:r>
            <a:r>
              <a:rPr lang="en-US" altLang="en-US" sz="5400" dirty="0" err="1">
                <a:solidFill>
                  <a:srgbClr val="000000"/>
                </a:solidFill>
              </a:rPr>
              <a:t>dN</a:t>
            </a:r>
            <a:r>
              <a:rPr lang="en-US" altLang="en-US" sz="5400" dirty="0">
                <a:solidFill>
                  <a:srgbClr val="000000"/>
                </a:solidFill>
              </a:rPr>
              <a:t> = \</a:t>
            </a:r>
            <a:r>
              <a:rPr lang="en-US" altLang="en-US" sz="5400" dirty="0" err="1">
                <a:solidFill>
                  <a:srgbClr val="000000"/>
                </a:solidFill>
              </a:rPr>
              <a:t>int</a:t>
            </a:r>
            <a:r>
              <a:rPr lang="en-US" altLang="en-US" sz="5400" dirty="0">
                <a:solidFill>
                  <a:srgbClr val="000000"/>
                </a:solidFill>
              </a:rPr>
              <a:t>_{x_1}^{x_2}\</a:t>
            </a:r>
            <a:r>
              <a:rPr lang="en-US" altLang="en-US" sz="5400" dirty="0" err="1">
                <a:solidFill>
                  <a:srgbClr val="000000"/>
                </a:solidFill>
              </a:rPr>
              <a:t>frac</a:t>
            </a:r>
            <a:r>
              <a:rPr lang="en-US" altLang="en-US" sz="5400" dirty="0">
                <a:solidFill>
                  <a:srgbClr val="000000"/>
                </a:solidFill>
              </a:rPr>
              <a:t>{e^{\</a:t>
            </a:r>
            <a:r>
              <a:rPr lang="en-US" altLang="en-US" sz="5400" dirty="0" err="1">
                <a:solidFill>
                  <a:srgbClr val="000000"/>
                </a:solidFill>
              </a:rPr>
              <a:t>frac</a:t>
            </a:r>
            <a:r>
              <a:rPr lang="en-US" altLang="en-US" sz="5400" dirty="0">
                <a:solidFill>
                  <a:srgbClr val="000000"/>
                </a:solidFill>
              </a:rPr>
              <a:t>{(x - \overline{x})^2}{2\</a:t>
            </a:r>
            <a:r>
              <a:rPr lang="el-GR" altLang="en-US" sz="5400" dirty="0">
                <a:solidFill>
                  <a:srgbClr val="000000"/>
                </a:solidFill>
              </a:rPr>
              <a:t>σ</a:t>
            </a:r>
            <a:r>
              <a:rPr lang="en-US" altLang="en-US" sz="5400" dirty="0">
                <a:solidFill>
                  <a:srgbClr val="000000"/>
                </a:solidFill>
              </a:rPr>
              <a:t>^2}}}{\sqrt{2\pi\</a:t>
            </a:r>
            <a:r>
              <a:rPr lang="el-GR" altLang="en-US" sz="5400" dirty="0">
                <a:solidFill>
                  <a:srgbClr val="000000"/>
                </a:solidFill>
              </a:rPr>
              <a:t>σ</a:t>
            </a:r>
            <a:r>
              <a:rPr lang="en-US" altLang="en-US" sz="5400" dirty="0">
                <a:solidFill>
                  <a:srgbClr val="000000"/>
                </a:solidFill>
              </a:rPr>
              <a:t>^2}} dx = A \</a:t>
            </a:r>
            <a:r>
              <a:rPr lang="en-US" altLang="en-US" sz="5400" dirty="0" err="1">
                <a:solidFill>
                  <a:srgbClr val="000000"/>
                </a:solidFill>
              </a:rPr>
              <a:t>cdot</a:t>
            </a:r>
            <a:r>
              <a:rPr lang="en-US" altLang="en-US" sz="5400" dirty="0">
                <a:solidFill>
                  <a:srgbClr val="000000"/>
                </a:solidFill>
              </a:rPr>
              <a:t> N </a:t>
            </a:r>
          </a:p>
          <a:p>
            <a:pPr eaLnBrk="1" hangingPunct="1">
              <a:spcBef>
                <a:spcPct val="0"/>
              </a:spcBef>
              <a:defRPr/>
            </a:pPr>
            <a:endParaRPr lang="en-US" altLang="en-US" sz="54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en-US" altLang="en-US" sz="5400" dirty="0">
                <a:solidFill>
                  <a:srgbClr val="000000"/>
                </a:solidFill>
              </a:rPr>
              <a:t>f = \</a:t>
            </a:r>
            <a:r>
              <a:rPr lang="en-US" altLang="en-US" sz="5400" dirty="0" err="1">
                <a:solidFill>
                  <a:srgbClr val="000000"/>
                </a:solidFill>
              </a:rPr>
              <a:t>int</a:t>
            </a:r>
            <a:r>
              <a:rPr lang="en-US" altLang="en-US" sz="5400" dirty="0">
                <a:solidFill>
                  <a:srgbClr val="000000"/>
                </a:solidFill>
              </a:rPr>
              <a:t> </a:t>
            </a:r>
            <a:r>
              <a:rPr lang="en-US" altLang="en-US" sz="5400" dirty="0" err="1">
                <a:solidFill>
                  <a:srgbClr val="000000"/>
                </a:solidFill>
              </a:rPr>
              <a:t>dN</a:t>
            </a:r>
            <a:r>
              <a:rPr lang="en-US" altLang="en-US" sz="5400" dirty="0">
                <a:solidFill>
                  <a:srgbClr val="000000"/>
                </a:solidFill>
              </a:rPr>
              <a:t> = \</a:t>
            </a:r>
            <a:r>
              <a:rPr lang="en-US" altLang="en-US" sz="5400" dirty="0" err="1">
                <a:solidFill>
                  <a:srgbClr val="000000"/>
                </a:solidFill>
              </a:rPr>
              <a:t>int</a:t>
            </a:r>
            <a:r>
              <a:rPr lang="en-US" altLang="en-US" sz="5400" dirty="0">
                <a:solidFill>
                  <a:srgbClr val="000000"/>
                </a:solidFill>
              </a:rPr>
              <a:t>_{0}^{\</a:t>
            </a:r>
            <a:r>
              <a:rPr lang="en-US" altLang="en-US" sz="5400" dirty="0" err="1">
                <a:solidFill>
                  <a:srgbClr val="000000"/>
                </a:solidFill>
              </a:rPr>
              <a:t>infty</a:t>
            </a:r>
            <a:r>
              <a:rPr lang="en-US" altLang="en-US" sz="5400" dirty="0">
                <a:solidFill>
                  <a:srgbClr val="000000"/>
                </a:solidFill>
              </a:rPr>
              <a:t> }\</a:t>
            </a:r>
            <a:r>
              <a:rPr lang="en-US" altLang="en-US" sz="5400" dirty="0" err="1">
                <a:solidFill>
                  <a:srgbClr val="000000"/>
                </a:solidFill>
              </a:rPr>
              <a:t>int</a:t>
            </a:r>
            <a:r>
              <a:rPr lang="en-US" altLang="en-US" sz="5400" dirty="0">
                <a:solidFill>
                  <a:srgbClr val="000000"/>
                </a:solidFill>
              </a:rPr>
              <a:t>_{0}^{1 }\</a:t>
            </a:r>
            <a:r>
              <a:rPr lang="en-US" altLang="en-US" sz="5400" dirty="0" err="1">
                <a:solidFill>
                  <a:srgbClr val="000000"/>
                </a:solidFill>
              </a:rPr>
              <a:t>frac</a:t>
            </a:r>
            <a:r>
              <a:rPr lang="en-US" altLang="en-US" sz="5400" dirty="0">
                <a:solidFill>
                  <a:srgbClr val="000000"/>
                </a:solidFill>
              </a:rPr>
              <a:t>{</a:t>
            </a:r>
            <a:r>
              <a:rPr lang="en-US" altLang="en-US" sz="5400" dirty="0" err="1">
                <a:solidFill>
                  <a:srgbClr val="000000"/>
                </a:solidFill>
              </a:rPr>
              <a:t>dN</a:t>
            </a:r>
            <a:r>
              <a:rPr lang="en-US" altLang="en-US" sz="5400" dirty="0">
                <a:solidFill>
                  <a:srgbClr val="000000"/>
                </a:solidFill>
              </a:rPr>
              <a:t>}{x}\</a:t>
            </a:r>
            <a:r>
              <a:rPr lang="en-US" altLang="en-US" sz="5400" dirty="0" err="1">
                <a:solidFill>
                  <a:srgbClr val="000000"/>
                </a:solidFill>
              </a:rPr>
              <a:t>frac</a:t>
            </a:r>
            <a:r>
              <a:rPr lang="en-US" altLang="en-US" sz="5400" dirty="0">
                <a:solidFill>
                  <a:srgbClr val="000000"/>
                </a:solidFill>
              </a:rPr>
              <a:t>{</a:t>
            </a:r>
            <a:r>
              <a:rPr lang="en-US" altLang="en-US" sz="5400" dirty="0" err="1">
                <a:solidFill>
                  <a:srgbClr val="000000"/>
                </a:solidFill>
              </a:rPr>
              <a:t>dN</a:t>
            </a:r>
            <a:r>
              <a:rPr lang="en-US" altLang="en-US" sz="5400" dirty="0">
                <a:solidFill>
                  <a:srgbClr val="000000"/>
                </a:solidFill>
              </a:rPr>
              <a:t>}{</a:t>
            </a:r>
            <a:r>
              <a:rPr lang="en-US" altLang="en-US" sz="5400" dirty="0" err="1">
                <a:solidFill>
                  <a:srgbClr val="000000"/>
                </a:solidFill>
              </a:rPr>
              <a:t>dq</a:t>
            </a:r>
            <a:r>
              <a:rPr lang="en-US" altLang="en-US" sz="5400" dirty="0">
                <a:solidFill>
                  <a:srgbClr val="000000"/>
                </a:solidFill>
              </a:rPr>
              <a:t>} dx </a:t>
            </a:r>
            <a:r>
              <a:rPr lang="en-US" altLang="en-US" sz="5400" dirty="0" err="1">
                <a:solidFill>
                  <a:srgbClr val="000000"/>
                </a:solidFill>
              </a:rPr>
              <a:t>dq</a:t>
            </a:r>
            <a:endParaRPr lang="en-US" altLang="en-US" sz="54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defRPr/>
            </a:pPr>
            <a:endParaRPr lang="en-US" altLang="en-US" sz="54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en-US" altLang="en-US" sz="5400" dirty="0">
                <a:solidFill>
                  <a:srgbClr val="000000"/>
                </a:solidFill>
              </a:rPr>
              <a:t>f = \</a:t>
            </a:r>
            <a:r>
              <a:rPr lang="en-US" altLang="en-US" sz="5400" dirty="0" err="1">
                <a:solidFill>
                  <a:srgbClr val="000000"/>
                </a:solidFill>
              </a:rPr>
              <a:t>int</a:t>
            </a:r>
            <a:r>
              <a:rPr lang="en-US" altLang="en-US" sz="5400" dirty="0">
                <a:solidFill>
                  <a:srgbClr val="000000"/>
                </a:solidFill>
              </a:rPr>
              <a:t>_{0}^{\</a:t>
            </a:r>
            <a:r>
              <a:rPr lang="en-US" altLang="en-US" sz="5400" dirty="0" err="1">
                <a:solidFill>
                  <a:srgbClr val="000000"/>
                </a:solidFill>
              </a:rPr>
              <a:t>infty</a:t>
            </a:r>
            <a:r>
              <a:rPr lang="en-US" altLang="en-US" sz="5400" dirty="0">
                <a:solidFill>
                  <a:srgbClr val="000000"/>
                </a:solidFill>
              </a:rPr>
              <a:t>}A \</a:t>
            </a:r>
            <a:r>
              <a:rPr lang="en-US" altLang="en-US" sz="5400" dirty="0" err="1">
                <a:solidFill>
                  <a:srgbClr val="000000"/>
                </a:solidFill>
              </a:rPr>
              <a:t>cdot</a:t>
            </a:r>
            <a:r>
              <a:rPr lang="en-US" altLang="en-US" sz="5400" dirty="0">
                <a:solidFill>
                  <a:srgbClr val="000000"/>
                </a:solidFill>
              </a:rPr>
              <a:t>\</a:t>
            </a:r>
            <a:r>
              <a:rPr lang="en-US" altLang="en-US" sz="5400" dirty="0" err="1">
                <a:solidFill>
                  <a:srgbClr val="000000"/>
                </a:solidFill>
              </a:rPr>
              <a:t>frac</a:t>
            </a:r>
            <a:r>
              <a:rPr lang="en-US" altLang="en-US" sz="5400" dirty="0">
                <a:solidFill>
                  <a:srgbClr val="000000"/>
                </a:solidFill>
              </a:rPr>
              <a:t>{e^{-\</a:t>
            </a:r>
            <a:r>
              <a:rPr lang="en-US" altLang="en-US" sz="5400" dirty="0" err="1">
                <a:solidFill>
                  <a:srgbClr val="000000"/>
                </a:solidFill>
              </a:rPr>
              <a:t>frac</a:t>
            </a:r>
            <a:r>
              <a:rPr lang="en-US" altLang="en-US" sz="5400" dirty="0">
                <a:solidFill>
                  <a:srgbClr val="000000"/>
                </a:solidFill>
              </a:rPr>
              <a:t>{(log(a) - \overline{log(a)})^2}{2\sigma^2}}}{\sqrt{2\pi\sigma^2}} dx  \</a:t>
            </a:r>
            <a:r>
              <a:rPr lang="en-US" altLang="en-US" sz="5400" dirty="0" err="1">
                <a:solidFill>
                  <a:srgbClr val="000000"/>
                </a:solidFill>
              </a:rPr>
              <a:t>cdot</a:t>
            </a:r>
            <a:r>
              <a:rPr lang="en-US" altLang="en-US" sz="5400" dirty="0">
                <a:solidFill>
                  <a:srgbClr val="000000"/>
                </a:solidFill>
              </a:rPr>
              <a:t> \</a:t>
            </a:r>
            <a:r>
              <a:rPr lang="en-US" altLang="en-US" sz="5400" dirty="0" err="1">
                <a:solidFill>
                  <a:srgbClr val="000000"/>
                </a:solidFill>
              </a:rPr>
              <a:t>frac</a:t>
            </a:r>
            <a:r>
              <a:rPr lang="en-US" altLang="en-US" sz="5400" dirty="0">
                <a:solidFill>
                  <a:srgbClr val="000000"/>
                </a:solidFill>
              </a:rPr>
              <a:t>{\</a:t>
            </a:r>
            <a:r>
              <a:rPr lang="en-US" altLang="en-US" sz="5400" dirty="0" err="1">
                <a:solidFill>
                  <a:srgbClr val="000000"/>
                </a:solidFill>
              </a:rPr>
              <a:t>int</a:t>
            </a:r>
            <a:r>
              <a:rPr lang="en-US" altLang="en-US" sz="5400" dirty="0">
                <a:solidFill>
                  <a:srgbClr val="000000"/>
                </a:solidFill>
              </a:rPr>
              <a:t>_{0}^{1}q^{-.25} </a:t>
            </a:r>
            <a:r>
              <a:rPr lang="en-US" altLang="en-US" sz="5400" dirty="0" err="1">
                <a:solidFill>
                  <a:srgbClr val="000000"/>
                </a:solidFill>
              </a:rPr>
              <a:t>dq</a:t>
            </a:r>
            <a:r>
              <a:rPr lang="en-US" altLang="en-US" sz="5400" dirty="0">
                <a:solidFill>
                  <a:srgbClr val="000000"/>
                </a:solidFill>
              </a:rPr>
              <a:t>}{\</a:t>
            </a:r>
            <a:r>
              <a:rPr lang="en-US" altLang="en-US" sz="5400" dirty="0" err="1">
                <a:solidFill>
                  <a:srgbClr val="000000"/>
                </a:solidFill>
              </a:rPr>
              <a:t>int</a:t>
            </a:r>
            <a:r>
              <a:rPr lang="en-US" altLang="en-US" sz="5400" dirty="0">
                <a:solidFill>
                  <a:srgbClr val="000000"/>
                </a:solidFill>
              </a:rPr>
              <a:t>_{.6}^{1}q^{-.25} </a:t>
            </a:r>
            <a:r>
              <a:rPr lang="en-US" altLang="en-US" sz="5400" dirty="0" err="1">
                <a:solidFill>
                  <a:srgbClr val="000000"/>
                </a:solidFill>
              </a:rPr>
              <a:t>dq</a:t>
            </a:r>
            <a:r>
              <a:rPr lang="en-US" altLang="en-US" sz="5400" dirty="0">
                <a:solidFill>
                  <a:srgbClr val="000000"/>
                </a:solidFill>
              </a:rPr>
              <a:t>} </a:t>
            </a:r>
          </a:p>
          <a:p>
            <a:pPr eaLnBrk="1" hangingPunct="1">
              <a:spcBef>
                <a:spcPct val="0"/>
              </a:spcBef>
              <a:defRPr/>
            </a:pPr>
            <a:endParaRPr lang="en-US" altLang="en-US" sz="54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en-US" altLang="en-US" sz="5400" dirty="0">
                <a:solidFill>
                  <a:srgbClr val="000000"/>
                </a:solidFill>
              </a:rPr>
              <a:t>f = \</a:t>
            </a:r>
            <a:r>
              <a:rPr lang="en-US" altLang="en-US" sz="5400" dirty="0" err="1">
                <a:solidFill>
                  <a:srgbClr val="000000"/>
                </a:solidFill>
              </a:rPr>
              <a:t>int</a:t>
            </a:r>
            <a:r>
              <a:rPr lang="en-US" altLang="en-US" sz="5400" dirty="0">
                <a:solidFill>
                  <a:srgbClr val="000000"/>
                </a:solidFill>
              </a:rPr>
              <a:t> </a:t>
            </a:r>
            <a:r>
              <a:rPr lang="en-US" altLang="en-US" sz="5400" dirty="0" err="1">
                <a:solidFill>
                  <a:srgbClr val="000000"/>
                </a:solidFill>
              </a:rPr>
              <a:t>dN</a:t>
            </a:r>
            <a:r>
              <a:rPr lang="en-US" altLang="en-US" sz="5400" dirty="0">
                <a:solidFill>
                  <a:srgbClr val="000000"/>
                </a:solidFill>
              </a:rPr>
              <a:t>=\</a:t>
            </a:r>
            <a:r>
              <a:rPr lang="en-US" altLang="en-US" sz="5400" dirty="0" err="1">
                <a:solidFill>
                  <a:srgbClr val="000000"/>
                </a:solidFill>
              </a:rPr>
              <a:t>int</a:t>
            </a:r>
            <a:r>
              <a:rPr lang="en-US" altLang="en-US" sz="5400" dirty="0">
                <a:solidFill>
                  <a:srgbClr val="000000"/>
                </a:solidFill>
              </a:rPr>
              <a:t>_{0}^{\</a:t>
            </a:r>
            <a:r>
              <a:rPr lang="en-US" altLang="en-US" sz="5400" dirty="0" err="1">
                <a:solidFill>
                  <a:srgbClr val="000000"/>
                </a:solidFill>
              </a:rPr>
              <a:t>infty</a:t>
            </a:r>
            <a:r>
              <a:rPr lang="en-US" altLang="en-US" sz="5400" dirty="0">
                <a:solidFill>
                  <a:srgbClr val="000000"/>
                </a:solidFill>
              </a:rPr>
              <a:t> }\</a:t>
            </a:r>
            <a:r>
              <a:rPr lang="en-US" altLang="en-US" sz="5400" dirty="0" err="1">
                <a:solidFill>
                  <a:srgbClr val="000000"/>
                </a:solidFill>
              </a:rPr>
              <a:t>int</a:t>
            </a:r>
            <a:r>
              <a:rPr lang="en-US" altLang="en-US" sz="5400" dirty="0">
                <a:solidFill>
                  <a:srgbClr val="000000"/>
                </a:solidFill>
              </a:rPr>
              <a:t>_{0}^{1 }\phi(log(a))\</a:t>
            </a:r>
            <a:r>
              <a:rPr lang="en-US" altLang="en-US" sz="5400" dirty="0" err="1">
                <a:solidFill>
                  <a:srgbClr val="000000"/>
                </a:solidFill>
              </a:rPr>
              <a:t>cdot</a:t>
            </a:r>
            <a:r>
              <a:rPr lang="en-US" altLang="en-US" sz="5400" dirty="0">
                <a:solidFill>
                  <a:srgbClr val="000000"/>
                </a:solidFill>
              </a:rPr>
              <a:t> q^{-\beta} \; </a:t>
            </a:r>
            <a:r>
              <a:rPr lang="en-US" altLang="en-US" sz="5400" dirty="0" err="1">
                <a:solidFill>
                  <a:srgbClr val="000000"/>
                </a:solidFill>
              </a:rPr>
              <a:t>dq</a:t>
            </a:r>
            <a:r>
              <a:rPr lang="en-US" altLang="en-US" sz="5400" dirty="0">
                <a:solidFill>
                  <a:srgbClr val="000000"/>
                </a:solidFill>
              </a:rPr>
              <a:t>\:  </a:t>
            </a:r>
            <a:r>
              <a:rPr lang="en-US" altLang="en-US" sz="5400" dirty="0" err="1">
                <a:solidFill>
                  <a:srgbClr val="000000"/>
                </a:solidFill>
              </a:rPr>
              <a:t>dlog</a:t>
            </a:r>
            <a:r>
              <a:rPr lang="en-US" altLang="en-US" sz="5400" dirty="0">
                <a:solidFill>
                  <a:srgbClr val="000000"/>
                </a:solidFill>
              </a:rPr>
              <a:t>(a)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186B5-088B-4878-BCB2-3D8F0B81BB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5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5237694"/>
            <a:ext cx="38404800" cy="11142133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6809511"/>
            <a:ext cx="38404800" cy="7726889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D082-0C79-49CC-BCB1-81218A562B4E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6755-CD50-40FD-A05D-FEA627714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3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D082-0C79-49CC-BCB1-81218A562B4E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6755-CD50-40FD-A05D-FEA627714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54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703917"/>
            <a:ext cx="11041380" cy="271219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703917"/>
            <a:ext cx="32484060" cy="2712191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D082-0C79-49CC-BCB1-81218A562B4E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6755-CD50-40FD-A05D-FEA627714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5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D082-0C79-49CC-BCB1-81218A562B4E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6755-CD50-40FD-A05D-FEA627714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6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978780"/>
            <a:ext cx="44165520" cy="13312773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21417496"/>
            <a:ext cx="44165520" cy="7000873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D082-0C79-49CC-BCB1-81218A562B4E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6755-CD50-40FD-A05D-FEA627714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14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8519583"/>
            <a:ext cx="21762720" cy="203062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8519583"/>
            <a:ext cx="21762720" cy="203062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D082-0C79-49CC-BCB1-81218A562B4E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6755-CD50-40FD-A05D-FEA627714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1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703919"/>
            <a:ext cx="44165520" cy="6185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845427"/>
            <a:ext cx="21662705" cy="3844923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1690350"/>
            <a:ext cx="21662705" cy="171947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845427"/>
            <a:ext cx="21769390" cy="3844923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1690350"/>
            <a:ext cx="21769390" cy="171947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D082-0C79-49CC-BCB1-81218A562B4E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6755-CD50-40FD-A05D-FEA627714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0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D082-0C79-49CC-BCB1-81218A562B4E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6755-CD50-40FD-A05D-FEA627714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50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D082-0C79-49CC-BCB1-81218A562B4E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6755-CD50-40FD-A05D-FEA627714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5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2133600"/>
            <a:ext cx="16515395" cy="746760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607986"/>
            <a:ext cx="25923240" cy="22743583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9601200"/>
            <a:ext cx="16515395" cy="17787411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D082-0C79-49CC-BCB1-81218A562B4E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6755-CD50-40FD-A05D-FEA627714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2133600"/>
            <a:ext cx="16515395" cy="746760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607986"/>
            <a:ext cx="25923240" cy="22743583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9601200"/>
            <a:ext cx="16515395" cy="17787411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D082-0C79-49CC-BCB1-81218A562B4E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6755-CD50-40FD-A05D-FEA627714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5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703919"/>
            <a:ext cx="44165520" cy="6185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8519583"/>
            <a:ext cx="44165520" cy="20306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9662969"/>
            <a:ext cx="11521440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3D082-0C79-49CC-BCB1-81218A562B4E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9662969"/>
            <a:ext cx="17282160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9662969"/>
            <a:ext cx="11521440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06755-CD50-40FD-A05D-FEA627714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97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.jpg"/><Relationship Id="rId7" Type="http://schemas.openxmlformats.org/officeDocument/2006/relationships/image" Target="../media/image40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jpeg"/><Relationship Id="rId10" Type="http://schemas.openxmlformats.org/officeDocument/2006/relationships/image" Target="../media/image7.jpe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0">
            <a:extLst>
              <a:ext uri="{FF2B5EF4-FFF2-40B4-BE49-F238E27FC236}">
                <a16:creationId xmlns:a16="http://schemas.microsoft.com/office/drawing/2014/main" id="{C2B73EA1-5445-40E1-8A6B-E1F1087B0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296" y="126257"/>
            <a:ext cx="49450625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ctr">
            <a:spAutoFit/>
          </a:bodyPr>
          <a:lstStyle/>
          <a:p>
            <a:pPr indent="-457200" algn="ctr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1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a typeface="ＭＳ Ｐゴシック" charset="0"/>
                <a:cs typeface="Helvetica" panose="020B0604020202020204" pitchFamily="34" charset="0"/>
              </a:rPr>
              <a:t>What Fraction of Small Stars Have Friends?</a:t>
            </a:r>
          </a:p>
          <a:p>
            <a:pPr indent="-457200" algn="ctr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1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a typeface="ＭＳ Ｐゴシック" charset="0"/>
                <a:cs typeface="Helvetica" panose="020B0604020202020204" pitchFamily="34" charset="0"/>
              </a:rPr>
              <a:t>Companion Frequency and Orbital Distributions of M-Dwarfs</a:t>
            </a:r>
          </a:p>
        </p:txBody>
      </p:sp>
      <p:pic>
        <p:nvPicPr>
          <p:cNvPr id="8" name="Picture 4" descr="https://lh5.googleusercontent.com/Yscd-N1k0oXaIjAEGSyz0E77i3rB9UjcCJi3hceh1d4Qazwz4n8dUBa5JmSSpBlT50fHgwBROnO-knt-HGDV8BNqOUqWAIb3FTbm-BjbYZUlXVxsRfbpsLgmjQnQMNyxhUSOUz5E9ng">
            <a:extLst>
              <a:ext uri="{FF2B5EF4-FFF2-40B4-BE49-F238E27FC236}">
                <a16:creationId xmlns:a16="http://schemas.microsoft.com/office/drawing/2014/main" id="{2608031F-D838-4C7A-BD1B-6477C69C0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38" y="820738"/>
            <a:ext cx="3802062" cy="380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https://lh3.googleusercontent.com/bvERjqu0bNuSaMe5386QHv1sSgypuK5CyT_HCoz29h7G0ljbcvlLgYfkpjNK5nyByDDuhyLcDJyp7J4ZDKNiKxBMUAOZKYlLZBflCMhnHAKaodQCSdkgPPECb9OPmhlwmoX4hvXmc54">
            <a:extLst>
              <a:ext uri="{FF2B5EF4-FFF2-40B4-BE49-F238E27FC236}">
                <a16:creationId xmlns:a16="http://schemas.microsoft.com/office/drawing/2014/main" id="{2D2E3E23-A073-49C9-8121-2C3CBE70E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4413" y="781050"/>
            <a:ext cx="3559175" cy="441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4">
            <a:extLst>
              <a:ext uri="{FF2B5EF4-FFF2-40B4-BE49-F238E27FC236}">
                <a16:creationId xmlns:a16="http://schemas.microsoft.com/office/drawing/2014/main" id="{D28C082A-D82C-4AC5-9188-CF5AF8892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975100"/>
            <a:ext cx="47701200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tIns="274320" rIns="274320" bIns="274320" anchor="ctr">
            <a:spAutoFit/>
          </a:bodyPr>
          <a:lstStyle>
            <a:lvl1pPr>
              <a:spcBef>
                <a:spcPct val="20000"/>
              </a:spcBef>
              <a:buChar char="•"/>
              <a:defRPr sz="14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07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indent="-457200" algn="ctr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6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Nicholas Susemiehl</a:t>
            </a:r>
            <a:r>
              <a:rPr lang="en-US" altLang="en-US" sz="6000" b="1" baseline="30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altLang="en-US" sz="6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Prof. Michael Meyer</a:t>
            </a:r>
            <a:r>
              <a:rPr lang="en-US" altLang="en-US" sz="6000" b="1" baseline="30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br>
              <a:rPr lang="en-US" altLang="en-US" sz="6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en-US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1 - University of Michigan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F982F9A0-0B09-4ADB-9CA1-2B25A328C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6929438"/>
            <a:ext cx="10512425" cy="8456612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>
            <a:lvl1pPr>
              <a:spcBef>
                <a:spcPct val="20000"/>
              </a:spcBef>
              <a:buChar char="•"/>
              <a:tabLst>
                <a:tab pos="500063" algn="l"/>
              </a:tabLst>
              <a:defRPr sz="14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500063" algn="l"/>
              </a:tabLst>
              <a:defRPr sz="1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500063" algn="l"/>
              </a:tabLst>
              <a:defRPr sz="107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500063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500063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0063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0063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0063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0063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indent="-457200" algn="just" eaLnBrk="1" hangingPunct="1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en-US" sz="4800" b="1" dirty="0">
                <a:latin typeface="Helvetica" panose="020B0604020202020204" pitchFamily="34" charset="0"/>
                <a:cs typeface="Helvetica" panose="020B0604020202020204" pitchFamily="34" charset="0"/>
              </a:rPr>
              <a:t>Introduction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Understanding stellar multiplicity is key to understanding star and planet formation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Multiplicity fraction for M-dwarf stars is not well defined</a:t>
            </a:r>
          </a:p>
          <a:p>
            <a:pPr marL="457200" indent="-457200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Assumed form for companion mass ratio (q, secondary mass / primary mass) distribution (</a:t>
            </a:r>
            <a:r>
              <a:rPr lang="en-US" alt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Reggiani</a:t>
            </a:r>
            <a:r>
              <a:rPr lang="en-US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&amp; Meyer 2013):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n-US" alt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Assumed form for total stellar multiplicity:</a:t>
            </a:r>
          </a:p>
          <a:p>
            <a:pPr marL="457200" indent="-457200" eaLnBrk="1" hangingPunct="1">
              <a:spcBef>
                <a:spcPts val="600"/>
              </a:spcBef>
              <a:spcAft>
                <a:spcPts val="600"/>
              </a:spcAft>
              <a:defRPr/>
            </a:pPr>
            <a:endParaRPr lang="en-US" alt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 eaLnBrk="1" hangingPunct="1">
              <a:spcBef>
                <a:spcPts val="600"/>
              </a:spcBef>
              <a:spcAft>
                <a:spcPts val="600"/>
              </a:spcAft>
              <a:defRPr/>
            </a:pPr>
            <a:endParaRPr lang="en-US" alt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Assume double integral is separable – </a:t>
            </a:r>
            <a:r>
              <a:rPr lang="en-US" alt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dN</a:t>
            </a:r>
            <a:r>
              <a:rPr lang="en-US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/</a:t>
            </a:r>
            <a:r>
              <a:rPr lang="en-US" alt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dq</a:t>
            </a:r>
            <a:r>
              <a:rPr lang="en-US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does not depend on orbital separation</a:t>
            </a:r>
          </a:p>
          <a:p>
            <a:pPr indent="-457200" eaLnBrk="1" hangingPunct="1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endParaRPr lang="en-US" alt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indent="-457200" eaLnBrk="1" hangingPunct="1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endParaRPr lang="en-US" alt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 Box 70">
            <a:extLst>
              <a:ext uri="{FF2B5EF4-FFF2-40B4-BE49-F238E27FC236}">
                <a16:creationId xmlns:a16="http://schemas.microsoft.com/office/drawing/2014/main" id="{7374C089-8BA1-4842-A6E7-C808AA353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49363" y="6929438"/>
            <a:ext cx="23347362" cy="35814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>
            <a:lvl1pPr>
              <a:spcBef>
                <a:spcPct val="20000"/>
              </a:spcBef>
              <a:buChar char="•"/>
              <a:defRPr sz="14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07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indent="-457200" algn="just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4800" b="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Abstract</a:t>
            </a:r>
          </a:p>
          <a:p>
            <a:pPr indent="-457200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This research explores nature of M-dwarf binaries by comparing the companion frequency derived from two surveys which used different detection methods. This is done over a fixed mass ratio (q &gt; .6) and the ranges of separations (semi-major axis, a) these surveys are complete for. We were able to fit a model to the point estimates of the frequencies and use this to extrapolate a </a:t>
            </a:r>
            <a:r>
              <a:rPr lang="en-US" altLang="en-US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total multiplicity fraction over all q [0,1] and a[0,∞] of .60</a:t>
            </a:r>
            <a:r>
              <a:rPr lang="en-US" alt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endParaRPr lang="en-US" alt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3D26890C-A04D-4399-BD6F-A0F6032B0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16241713"/>
            <a:ext cx="10512425" cy="1081405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>
            <a:lvl1pPr>
              <a:spcBef>
                <a:spcPct val="20000"/>
              </a:spcBef>
              <a:buChar char="•"/>
              <a:tabLst>
                <a:tab pos="508000" algn="l"/>
              </a:tabLst>
              <a:defRPr sz="14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1314450" indent="-457200">
              <a:spcBef>
                <a:spcPct val="20000"/>
              </a:spcBef>
              <a:buChar char="–"/>
              <a:tabLst>
                <a:tab pos="508000" algn="l"/>
              </a:tabLst>
              <a:defRPr sz="1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714500" indent="-457200">
              <a:spcBef>
                <a:spcPct val="20000"/>
              </a:spcBef>
              <a:buChar char="•"/>
              <a:tabLst>
                <a:tab pos="508000" algn="l"/>
              </a:tabLst>
              <a:defRPr sz="107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508000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508000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8000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8000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8000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8000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indent="-457200" algn="just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4800" b="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Survey Data</a:t>
            </a:r>
            <a:endParaRPr lang="en-US" altLang="en-US" sz="4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indent="-4572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Sources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Radial Velocity (RV) - </a:t>
            </a:r>
            <a:r>
              <a:rPr lang="en-US" altLang="en-US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Delfosse</a:t>
            </a:r>
            <a:r>
              <a:rPr lang="en-US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et. al. 1998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Direct Imaging (DI) - Cortes-Contreras et. al. 2016</a:t>
            </a:r>
          </a:p>
          <a:p>
            <a:pPr indent="-4572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Completeness Limit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Mass Ratio (q)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RV: q &gt; 0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DI: q &gt; .6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Separation (semi-major axis, a)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RV: .01 &lt; a &lt; 4.612 AU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DI: 2.6 &lt; a &lt; 29.5 AU</a:t>
            </a:r>
          </a:p>
        </p:txBody>
      </p:sp>
      <p:sp>
        <p:nvSpPr>
          <p:cNvPr id="14" name="Text Box 70">
            <a:extLst>
              <a:ext uri="{FF2B5EF4-FFF2-40B4-BE49-F238E27FC236}">
                <a16:creationId xmlns:a16="http://schemas.microsoft.com/office/drawing/2014/main" id="{9A88BE8A-3050-4D6D-B9E9-91550E0E5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27673300"/>
            <a:ext cx="10512425" cy="325755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>
            <a:lvl1pPr>
              <a:spcBef>
                <a:spcPct val="20000"/>
              </a:spcBef>
              <a:buChar char="•"/>
              <a:defRPr sz="14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07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indent="-457200" algn="just" eaLnBrk="1" hangingPunct="1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en-US" sz="4800" b="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References</a:t>
            </a:r>
          </a:p>
          <a:p>
            <a:pPr marL="342900" indent="-457200">
              <a:spcBef>
                <a:spcPts val="0"/>
              </a:spcBef>
              <a:defRPr/>
            </a:pP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Cortes-Contreras et. al. 2016</a:t>
            </a:r>
            <a:r>
              <a:rPr lang="en-US" altLang="en-US" sz="2400" i="1" dirty="0">
                <a:latin typeface="Helvetica" panose="020B0604020202020204" pitchFamily="34" charset="0"/>
                <a:cs typeface="Helvetica" panose="020B0604020202020204" pitchFamily="34" charset="0"/>
              </a:rPr>
              <a:t>, Astro. &amp; </a:t>
            </a:r>
            <a:r>
              <a:rPr lang="en-US" altLang="en-US" sz="240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Astrophys</a:t>
            </a:r>
            <a:r>
              <a:rPr lang="en-US" altLang="en-US" sz="2400" i="1" dirty="0">
                <a:latin typeface="Helvetica" panose="020B0604020202020204" pitchFamily="34" charset="0"/>
                <a:cs typeface="Helvetica" panose="020B0604020202020204" pitchFamily="34" charset="0"/>
              </a:rPr>
              <a:t>., </a:t>
            </a: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FC23</a:t>
            </a:r>
            <a:endParaRPr lang="en-US" altLang="en-US" sz="24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457200">
              <a:spcBef>
                <a:spcPts val="0"/>
              </a:spcBef>
              <a:defRPr/>
            </a:pPr>
            <a:r>
              <a:rPr lang="en-US" alt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Delfosse</a:t>
            </a: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et. al. 1998, </a:t>
            </a:r>
            <a:r>
              <a:rPr lang="en-US" altLang="en-US" sz="2400" i="1" dirty="0">
                <a:latin typeface="Helvetica" panose="020B0604020202020204" pitchFamily="34" charset="0"/>
                <a:cs typeface="Helvetica" panose="020B0604020202020204" pitchFamily="34" charset="0"/>
              </a:rPr>
              <a:t>Astro. &amp; </a:t>
            </a:r>
            <a:r>
              <a:rPr lang="en-US" altLang="en-US" sz="240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Astrophys</a:t>
            </a:r>
            <a:r>
              <a:rPr lang="en-US" altLang="en-US" sz="2400" i="1" dirty="0">
                <a:latin typeface="Helvetica" panose="020B0604020202020204" pitchFamily="34" charset="0"/>
                <a:cs typeface="Helvetica" panose="020B0604020202020204" pitchFamily="34" charset="0"/>
              </a:rPr>
              <a:t>., </a:t>
            </a: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344, 897–910</a:t>
            </a:r>
          </a:p>
          <a:p>
            <a:pPr marL="342900" indent="-457200">
              <a:spcBef>
                <a:spcPts val="0"/>
              </a:spcBef>
              <a:defRPr/>
            </a:pPr>
            <a:r>
              <a:rPr lang="en-US" alt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Reggiani</a:t>
            </a: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&amp; Meyer 2013, </a:t>
            </a:r>
            <a:r>
              <a:rPr lang="en-US" altLang="en-US" sz="2400" i="1" dirty="0">
                <a:latin typeface="Helvetica" panose="020B0604020202020204" pitchFamily="34" charset="0"/>
                <a:cs typeface="Helvetica" panose="020B0604020202020204" pitchFamily="34" charset="0"/>
              </a:rPr>
              <a:t>Astro. &amp; </a:t>
            </a:r>
            <a:r>
              <a:rPr lang="en-US" altLang="en-US" sz="240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Astrophys</a:t>
            </a:r>
            <a:r>
              <a:rPr lang="en-US" altLang="en-US" sz="2400" i="1" dirty="0">
                <a:latin typeface="Helvetica" panose="020B0604020202020204" pitchFamily="34" charset="0"/>
                <a:cs typeface="Helvetica" panose="020B0604020202020204" pitchFamily="34" charset="0"/>
              </a:rPr>
              <a:t>., </a:t>
            </a: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553, A124</a:t>
            </a:r>
          </a:p>
          <a:p>
            <a:pPr marL="342900" indent="-457200">
              <a:spcBef>
                <a:spcPts val="0"/>
              </a:spcBef>
              <a:defRPr/>
            </a:pP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Janson et. al. 2012, </a:t>
            </a:r>
            <a:r>
              <a:rPr lang="en-US" altLang="en-US" sz="2400" i="1" dirty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US" altLang="en-US" sz="240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Astrophys</a:t>
            </a:r>
            <a:r>
              <a:rPr lang="en-US" altLang="en-US" sz="2400" i="1" dirty="0">
                <a:latin typeface="Helvetica" panose="020B0604020202020204" pitchFamily="34" charset="0"/>
                <a:cs typeface="Helvetica" panose="020B0604020202020204" pitchFamily="34" charset="0"/>
              </a:rPr>
              <a:t>. Journal, </a:t>
            </a: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754, 44</a:t>
            </a:r>
          </a:p>
          <a:p>
            <a:pPr marL="342900" indent="-457200">
              <a:spcBef>
                <a:spcPts val="0"/>
              </a:spcBef>
              <a:defRPr/>
            </a:pP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Duchene &amp; Kraus 2013, </a:t>
            </a:r>
            <a:r>
              <a:rPr lang="en-US" altLang="en-US" sz="240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Annu</a:t>
            </a:r>
            <a:r>
              <a:rPr lang="en-US" altLang="en-US" sz="2400" i="1" dirty="0">
                <a:latin typeface="Helvetica" panose="020B0604020202020204" pitchFamily="34" charset="0"/>
                <a:cs typeface="Helvetica" panose="020B0604020202020204" pitchFamily="34" charset="0"/>
              </a:rPr>
              <a:t>. Rev. Astron. </a:t>
            </a:r>
            <a:r>
              <a:rPr lang="en-US" altLang="en-US" sz="240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Astrophys</a:t>
            </a:r>
            <a:r>
              <a:rPr lang="en-US" altLang="en-US" sz="2400" i="1" dirty="0">
                <a:latin typeface="Helvetica" panose="020B0604020202020204" pitchFamily="34" charset="0"/>
                <a:cs typeface="Helvetica" panose="020B0604020202020204" pitchFamily="34" charset="0"/>
              </a:rPr>
              <a:t>., </a:t>
            </a: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51</a:t>
            </a:r>
            <a:endParaRPr lang="en-US" altLang="en-US" sz="24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indent="-457200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br>
              <a:rPr lang="en-US" altLang="en-US" sz="44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altLang="en-US" sz="4400" b="1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indent="-457200" eaLnBrk="1" hangingPunct="1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endParaRPr lang="en-US" alt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Text Box 70">
            <a:extLst>
              <a:ext uri="{FF2B5EF4-FFF2-40B4-BE49-F238E27FC236}">
                <a16:creationId xmlns:a16="http://schemas.microsoft.com/office/drawing/2014/main" id="{3E590456-34B8-4BDD-A56A-8F508AA33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34975" y="27673300"/>
            <a:ext cx="10512425" cy="325755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>
            <a:lvl1pPr>
              <a:spcBef>
                <a:spcPct val="20000"/>
              </a:spcBef>
              <a:buChar char="•"/>
              <a:defRPr sz="14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07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indent="-457200" algn="just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4800" b="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Further</a:t>
            </a:r>
            <a:r>
              <a:rPr lang="en-US" altLang="en-US" sz="4400" b="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Information</a:t>
            </a:r>
          </a:p>
          <a:p>
            <a:pPr indent="-457200" algn="just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nsusemiehl.com </a:t>
            </a:r>
          </a:p>
          <a:p>
            <a:pPr indent="-457200" algn="just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sites.lsa.umich.edu/</a:t>
            </a:r>
            <a:r>
              <a:rPr lang="en-US" altLang="en-US" sz="24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feps</a:t>
            </a: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/</a:t>
            </a:r>
          </a:p>
          <a:p>
            <a:pPr indent="-457200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en-US" alt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F271D09-496F-4408-9493-F6AC41464F91}"/>
                  </a:ext>
                </a:extLst>
              </p:cNvPr>
              <p:cNvSpPr txBox="1"/>
              <p:nvPr/>
            </p:nvSpPr>
            <p:spPr>
              <a:xfrm>
                <a:off x="13949363" y="11646568"/>
                <a:ext cx="23347362" cy="1928428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lIns="914400" tIns="457200" rIns="914400" bIns="914400" rtlCol="0">
                <a:noAutofit/>
              </a:bodyPr>
              <a:lstStyle/>
              <a:p>
                <a:pPr indent="-45720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48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Results</a:t>
                </a:r>
              </a:p>
              <a:p>
                <a:pPr marL="685800" indent="-4572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KS Test – statistical value of .48 and p value of .19 allow us to accept the null hypothesis that both mass ratio distributions (q&gt;.6) were drawn from same parent population </a:t>
                </a:r>
                <a:r>
                  <a:rPr lang="en-US" sz="32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regardless of orbital separation</a:t>
                </a:r>
              </a:p>
              <a:p>
                <a:pPr marL="685800" indent="-4572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Analysis – </a:t>
                </a:r>
                <a:r>
                  <a:rPr lang="en-US" sz="32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Log-normal distribution </a:t>
                </a:r>
                <a:r>
                  <a:rPr lang="en-US" sz="3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fit over point estimates of frequencies (q&gt;.6), f (radial velocity) = .043, f (direct imaging) = .069. Using known data points, </a:t>
                </a:r>
                <a:r>
                  <a:rPr lang="en-US" sz="32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found </a:t>
                </a:r>
                <a:r>
                  <a:rPr lang="el-GR" sz="32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σ</a:t>
                </a:r>
                <a:r>
                  <a:rPr lang="en-US" sz="32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(standard deviation) of 1.375 and normalization constant (A) of .249</a:t>
                </a:r>
                <a:r>
                  <a:rPr lang="en-US" sz="3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, while </a:t>
                </a:r>
                <a:r>
                  <a:rPr lang="en-US" sz="32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holding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b="1" i="1" dirty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accPr>
                      <m:e>
                        <m:r>
                          <a:rPr lang="en-US" sz="3200" b="1" i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𝒍𝒐𝒈</m:t>
                        </m:r>
                        <m:r>
                          <a:rPr lang="en-US" sz="3200" b="1" i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⁡(</m:t>
                        </m:r>
                        <m:r>
                          <a:rPr lang="en-US" sz="3200" b="1" i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𝒂</m:t>
                        </m:r>
                        <m:r>
                          <a:rPr lang="en-US" sz="3200" b="1" i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sz="32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to 1 </a:t>
                </a:r>
                <a:r>
                  <a:rPr lang="en-US" sz="3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(10 AU)</a:t>
                </a:r>
              </a:p>
              <a:p>
                <a:pPr marL="685800" indent="-4572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Multiplicity – </a:t>
                </a:r>
                <a:r>
                  <a:rPr lang="en-US" sz="32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total multiplicity fraction of .60 </a:t>
                </a:r>
                <a:r>
                  <a:rPr lang="en-US" sz="3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from integration over all q[0,1] and a(0,∞)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F271D09-496F-4408-9493-F6AC41464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9363" y="11646568"/>
                <a:ext cx="23347362" cy="192842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894937D-FEE9-4DAD-AA07-E5769C47F608}"/>
              </a:ext>
            </a:extLst>
          </p:cNvPr>
          <p:cNvSpPr txBox="1"/>
          <p:nvPr/>
        </p:nvSpPr>
        <p:spPr>
          <a:xfrm>
            <a:off x="38534975" y="6929438"/>
            <a:ext cx="10512425" cy="8456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0" tIns="457200" rIns="914400" bIns="914400" rtlCol="0">
            <a:noAutofit/>
          </a:bodyPr>
          <a:lstStyle/>
          <a:p>
            <a:pPr indent="-457200">
              <a:spcBef>
                <a:spcPts val="600"/>
              </a:spcBef>
              <a:spcAft>
                <a:spcPts val="600"/>
              </a:spcAft>
            </a:pPr>
            <a:r>
              <a:rPr lang="en-US" sz="4800" b="1" dirty="0">
                <a:latin typeface="Helvetica" panose="020B0604020202020204" pitchFamily="34" charset="0"/>
                <a:cs typeface="Helvetica" panose="020B0604020202020204" pitchFamily="34" charset="0"/>
              </a:rPr>
              <a:t>Conclusions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KS test suggests </a:t>
            </a:r>
            <a:r>
              <a:rPr lang="en-US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mass ratio and orbital separation distributions are independent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Comparison of σ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Duchene &amp; Kraus 2013 suggest σ ~ 1.3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We found σ ~ 1.375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Comparison of multiplicity fraction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We found a </a:t>
            </a:r>
            <a:r>
              <a:rPr lang="en-US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total multiplicity fraction of .60 over all log(a) and q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Janson et. al. 2012 found multiplicity fraction of .27</a:t>
            </a:r>
          </a:p>
          <a:p>
            <a:pPr marL="1371600" lvl="2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Only for .4&lt;q&lt;1</a:t>
            </a:r>
          </a:p>
          <a:p>
            <a:pPr marL="1371600" lvl="2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When we constrain q to this range, we find fraction of .30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36263A0-BF8F-4D02-921C-7C370407925A}"/>
                  </a:ext>
                </a:extLst>
              </p:cNvPr>
              <p:cNvSpPr txBox="1"/>
              <p:nvPr/>
            </p:nvSpPr>
            <p:spPr>
              <a:xfrm>
                <a:off x="38534975" y="16241713"/>
                <a:ext cx="10512425" cy="106473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lIns="914400" tIns="457200" rIns="914400" bIns="914400" rtlCol="0">
                <a:noAutofit/>
              </a:bodyPr>
              <a:lstStyle/>
              <a:p>
                <a:pPr indent="-45720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48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Next Steps</a:t>
                </a:r>
              </a:p>
              <a:p>
                <a:pPr marL="914400" indent="-4572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3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Refine process with more data</a:t>
                </a:r>
              </a:p>
              <a:p>
                <a:pPr marL="1371600" lvl="1" indent="-4572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32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Include more surveys,</a:t>
                </a:r>
                <a:r>
                  <a:rPr lang="en-US" sz="3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such as microlensing, Janson et. al. 2012, Fischer &amp; Marcy 1992</a:t>
                </a:r>
              </a:p>
              <a:p>
                <a:pPr marL="1371600" lvl="1" indent="-4572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3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Fit new variables to log-normal model, </a:t>
                </a:r>
                <a:r>
                  <a:rPr lang="en-US" sz="32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including</a:t>
                </a:r>
                <a:r>
                  <a:rPr lang="en-US" sz="3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b="1" i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accPr>
                      <m:e>
                        <m:r>
                          <a:rPr lang="en-US" sz="3200" b="1" i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𝒍𝒐𝒈</m:t>
                        </m:r>
                        <m:r>
                          <a:rPr lang="en-US" sz="3200" b="1" i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⁡(</m:t>
                        </m:r>
                        <m:r>
                          <a:rPr lang="en-US" sz="3200" b="1" i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𝒂</m:t>
                        </m:r>
                        <m:r>
                          <a:rPr lang="en-US" sz="3200" b="1" i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)</m:t>
                        </m:r>
                      </m:e>
                    </m:acc>
                  </m:oMath>
                </a14:m>
                <a:endParaRPr lang="en-US" sz="3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1371600" lvl="1" indent="-4572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3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Recalculate total multiplicity fraction</a:t>
                </a:r>
              </a:p>
              <a:p>
                <a:pPr marL="914400" indent="-4572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3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Asses reliable error estimates</a:t>
                </a:r>
              </a:p>
              <a:p>
                <a:pPr marL="914400" indent="-4572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3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Compare to multiplicity of FGK stars as defined in other work</a:t>
                </a:r>
              </a:p>
              <a:p>
                <a:pPr marL="914400" indent="-4572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3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Search for further evidence that </a:t>
                </a:r>
                <a:r>
                  <a:rPr lang="en-US" sz="3600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dN</a:t>
                </a:r>
                <a:r>
                  <a:rPr lang="en-US" sz="3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/</a:t>
                </a:r>
                <a:r>
                  <a:rPr lang="en-US" sz="3600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dq</a:t>
                </a:r>
                <a:r>
                  <a:rPr lang="en-US" sz="3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does not depend on orbital separation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36263A0-BF8F-4D02-921C-7C3704079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4975" y="16241713"/>
                <a:ext cx="10512425" cy="106473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C9B92839-813D-4B0B-BC58-E2B930D27C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150" y="23310850"/>
            <a:ext cx="5040313" cy="35782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>
            <a:extLst>
              <a:ext uri="{FF2B5EF4-FFF2-40B4-BE49-F238E27FC236}">
                <a16:creationId xmlns:a16="http://schemas.microsoft.com/office/drawing/2014/main" id="{F8670D13-E02D-4604-9F53-AE3107E9A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025" y="23196550"/>
            <a:ext cx="5008563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4">
            <a:extLst>
              <a:ext uri="{FF2B5EF4-FFF2-40B4-BE49-F238E27FC236}">
                <a16:creationId xmlns:a16="http://schemas.microsoft.com/office/drawing/2014/main" id="{DCDD520F-CAFE-401E-B28D-E54817DCC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1311" y="18893401"/>
            <a:ext cx="17503775" cy="1166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5">
            <a:extLst>
              <a:ext uri="{FF2B5EF4-FFF2-40B4-BE49-F238E27FC236}">
                <a16:creationId xmlns:a16="http://schemas.microsoft.com/office/drawing/2014/main" id="{7C0362DC-5174-418B-874E-5343E71E5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7886" y="16363083"/>
            <a:ext cx="13730627" cy="2160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0">
            <a:extLst>
              <a:ext uri="{FF2B5EF4-FFF2-40B4-BE49-F238E27FC236}">
                <a16:creationId xmlns:a16="http://schemas.microsoft.com/office/drawing/2014/main" id="{16289FA5-FC47-45E4-B604-1C69652C3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038" y="10686967"/>
            <a:ext cx="1971675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8B40AEE-A5B3-4FDA-A426-7BD3F58F80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181" y="12312722"/>
            <a:ext cx="9285714" cy="1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94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836</Words>
  <Application>Microsoft Office PowerPoint</Application>
  <PresentationFormat>Custom</PresentationFormat>
  <Paragraphs>66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ＭＳ Ｐゴシック</vt:lpstr>
      <vt:lpstr>ＭＳ Ｐゴシック</vt:lpstr>
      <vt:lpstr>Arial</vt:lpstr>
      <vt:lpstr>Calibri</vt:lpstr>
      <vt:lpstr>Calibri Light</vt:lpstr>
      <vt:lpstr>Cambria Math</vt:lpstr>
      <vt:lpstr>Helvetica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Susemiehl</dc:creator>
  <cp:lastModifiedBy>Nicholas Susemiehl</cp:lastModifiedBy>
  <cp:revision>8</cp:revision>
  <dcterms:created xsi:type="dcterms:W3CDTF">2018-04-12T15:39:53Z</dcterms:created>
  <dcterms:modified xsi:type="dcterms:W3CDTF">2018-04-12T17:09:27Z</dcterms:modified>
</cp:coreProperties>
</file>