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9017575" cy="21945600"/>
  <p:notesSz cx="20104100" cy="12566650"/>
  <p:defaultTextStyle>
    <a:defPPr>
      <a:defRPr lang="en-US"/>
    </a:defPPr>
    <a:lvl1pPr marL="0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1pPr>
    <a:lvl2pPr marL="798348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2pPr>
    <a:lvl3pPr marL="1596696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3pPr>
    <a:lvl4pPr marL="2395045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4pPr>
    <a:lvl5pPr marL="3193393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5pPr>
    <a:lvl6pPr marL="3991740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6pPr>
    <a:lvl7pPr marL="4790088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7pPr>
    <a:lvl8pPr marL="5588439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8pPr>
    <a:lvl9pPr marL="6386787" algn="l" defTabSz="1596696" rtl="0" eaLnBrk="1" latinLnBrk="0" hangingPunct="1">
      <a:defRPr sz="3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30" userDrawn="1">
          <p15:clr>
            <a:srgbClr val="A4A3A4"/>
          </p15:clr>
        </p15:guide>
        <p15:guide id="2" pos="4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>
      <p:cViewPr>
        <p:scale>
          <a:sx n="33" d="100"/>
          <a:sy n="33" d="100"/>
        </p:scale>
        <p:origin x="-1176" y="-1542"/>
      </p:cViewPr>
      <p:guideLst>
        <p:guide orient="horz" pos="5030"/>
        <p:guide pos="4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630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630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9F740-437D-40AD-A0B5-F814A370F3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1571625"/>
            <a:ext cx="7537450" cy="4240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6048375"/>
            <a:ext cx="16084550" cy="4948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936413"/>
            <a:ext cx="8712200" cy="630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1936413"/>
            <a:ext cx="8712200" cy="630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E7DE6-BD64-42CF-B7A8-008A786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E7DE6-BD64-42CF-B7A8-008A786F5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26320" y="6803135"/>
            <a:ext cx="3316494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52644" y="12289549"/>
            <a:ext cx="273123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9059" y="86320"/>
            <a:ext cx="36619474" cy="1313992"/>
          </a:xfrm>
        </p:spPr>
        <p:txBody>
          <a:bodyPr lIns="0" tIns="0" rIns="0" bIns="0"/>
          <a:lstStyle>
            <a:lvl1pPr>
              <a:defRPr sz="8539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9059" y="86320"/>
            <a:ext cx="36619474" cy="1313992"/>
          </a:xfrm>
        </p:spPr>
        <p:txBody>
          <a:bodyPr lIns="0" tIns="0" rIns="0" bIns="0"/>
          <a:lstStyle>
            <a:lvl1pPr>
              <a:defRPr sz="8539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50887" y="5047500"/>
            <a:ext cx="169726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0094059" y="5047500"/>
            <a:ext cx="169726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9059" y="86320"/>
            <a:ext cx="36619474" cy="1313992"/>
          </a:xfrm>
        </p:spPr>
        <p:txBody>
          <a:bodyPr lIns="0" tIns="0" rIns="0" bIns="0"/>
          <a:lstStyle>
            <a:lvl1pPr>
              <a:defRPr sz="8539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" y="4"/>
            <a:ext cx="39017574" cy="21942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9059" y="86316"/>
            <a:ext cx="3661947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32717" y="4737837"/>
            <a:ext cx="179521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265976" y="20409410"/>
            <a:ext cx="12485624" cy="483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50881" y="20409410"/>
            <a:ext cx="8974043" cy="483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092659" y="20409410"/>
            <a:ext cx="8974043" cy="483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87194">
        <a:defRPr>
          <a:latin typeface="+mn-lt"/>
          <a:ea typeface="+mn-ea"/>
          <a:cs typeface="+mn-cs"/>
        </a:defRPr>
      </a:lvl2pPr>
      <a:lvl3pPr marL="1774392">
        <a:defRPr>
          <a:latin typeface="+mn-lt"/>
          <a:ea typeface="+mn-ea"/>
          <a:cs typeface="+mn-cs"/>
        </a:defRPr>
      </a:lvl3pPr>
      <a:lvl4pPr marL="2661587">
        <a:defRPr>
          <a:latin typeface="+mn-lt"/>
          <a:ea typeface="+mn-ea"/>
          <a:cs typeface="+mn-cs"/>
        </a:defRPr>
      </a:lvl4pPr>
      <a:lvl5pPr marL="3548781">
        <a:defRPr>
          <a:latin typeface="+mn-lt"/>
          <a:ea typeface="+mn-ea"/>
          <a:cs typeface="+mn-cs"/>
        </a:defRPr>
      </a:lvl5pPr>
      <a:lvl6pPr marL="4435978">
        <a:defRPr>
          <a:latin typeface="+mn-lt"/>
          <a:ea typeface="+mn-ea"/>
          <a:cs typeface="+mn-cs"/>
        </a:defRPr>
      </a:lvl6pPr>
      <a:lvl7pPr marL="5323172">
        <a:defRPr>
          <a:latin typeface="+mn-lt"/>
          <a:ea typeface="+mn-ea"/>
          <a:cs typeface="+mn-cs"/>
        </a:defRPr>
      </a:lvl7pPr>
      <a:lvl8pPr marL="6210371">
        <a:defRPr>
          <a:latin typeface="+mn-lt"/>
          <a:ea typeface="+mn-ea"/>
          <a:cs typeface="+mn-cs"/>
        </a:defRPr>
      </a:lvl8pPr>
      <a:lvl9pPr marL="709756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87194">
        <a:defRPr>
          <a:latin typeface="+mn-lt"/>
          <a:ea typeface="+mn-ea"/>
          <a:cs typeface="+mn-cs"/>
        </a:defRPr>
      </a:lvl2pPr>
      <a:lvl3pPr marL="1774392">
        <a:defRPr>
          <a:latin typeface="+mn-lt"/>
          <a:ea typeface="+mn-ea"/>
          <a:cs typeface="+mn-cs"/>
        </a:defRPr>
      </a:lvl3pPr>
      <a:lvl4pPr marL="2661587">
        <a:defRPr>
          <a:latin typeface="+mn-lt"/>
          <a:ea typeface="+mn-ea"/>
          <a:cs typeface="+mn-cs"/>
        </a:defRPr>
      </a:lvl4pPr>
      <a:lvl5pPr marL="3548781">
        <a:defRPr>
          <a:latin typeface="+mn-lt"/>
          <a:ea typeface="+mn-ea"/>
          <a:cs typeface="+mn-cs"/>
        </a:defRPr>
      </a:lvl5pPr>
      <a:lvl6pPr marL="4435978">
        <a:defRPr>
          <a:latin typeface="+mn-lt"/>
          <a:ea typeface="+mn-ea"/>
          <a:cs typeface="+mn-cs"/>
        </a:defRPr>
      </a:lvl6pPr>
      <a:lvl7pPr marL="5323172">
        <a:defRPr>
          <a:latin typeface="+mn-lt"/>
          <a:ea typeface="+mn-ea"/>
          <a:cs typeface="+mn-cs"/>
        </a:defRPr>
      </a:lvl7pPr>
      <a:lvl8pPr marL="6210371">
        <a:defRPr>
          <a:latin typeface="+mn-lt"/>
          <a:ea typeface="+mn-ea"/>
          <a:cs typeface="+mn-cs"/>
        </a:defRPr>
      </a:lvl8pPr>
      <a:lvl9pPr marL="709756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lsa.umich.edu/feps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749427" y="1881207"/>
            <a:ext cx="17518733" cy="1429847"/>
          </a:xfrm>
          <a:prstGeom prst="rect">
            <a:avLst/>
          </a:prstGeom>
        </p:spPr>
        <p:txBody>
          <a:bodyPr vert="horz" wrap="square" lIns="0" tIns="25877" rIns="0" bIns="0" rtlCol="0">
            <a:spAutoFit/>
          </a:bodyPr>
          <a:lstStyle/>
          <a:p>
            <a:pPr marR="128150" algn="ctr">
              <a:spcBef>
                <a:spcPts val="204"/>
              </a:spcBef>
            </a:pPr>
            <a:r>
              <a:rPr sz="4561" b="1" dirty="0">
                <a:solidFill>
                  <a:srgbClr val="FFFFFF"/>
                </a:solidFill>
                <a:latin typeface="Palatino Linotype"/>
                <a:cs typeface="Palatino Linotype"/>
              </a:rPr>
              <a:t>Nicholas Susemiehl</a:t>
            </a:r>
            <a:r>
              <a:rPr sz="4512" b="1" baseline="25089" dirty="0">
                <a:solidFill>
                  <a:srgbClr val="FFFFFF"/>
                </a:solidFill>
                <a:latin typeface="Palatino Linotype"/>
                <a:cs typeface="Palatino Linotype"/>
              </a:rPr>
              <a:t>1</a:t>
            </a:r>
            <a:r>
              <a:rPr sz="4561" b="1" dirty="0">
                <a:solidFill>
                  <a:srgbClr val="FFFFFF"/>
                </a:solidFill>
                <a:latin typeface="Palatino Linotype"/>
                <a:cs typeface="Palatino Linotype"/>
              </a:rPr>
              <a:t>, Michael</a:t>
            </a:r>
            <a:r>
              <a:rPr sz="4561" b="1" spc="-4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561" b="1" spc="12" dirty="0">
                <a:solidFill>
                  <a:srgbClr val="FFFFFF"/>
                </a:solidFill>
                <a:latin typeface="Palatino Linotype"/>
                <a:cs typeface="Palatino Linotype"/>
              </a:rPr>
              <a:t>Meyer</a:t>
            </a:r>
            <a:r>
              <a:rPr sz="4512" b="1" spc="13" baseline="25089" dirty="0">
                <a:solidFill>
                  <a:srgbClr val="FFFFFF"/>
                </a:solidFill>
                <a:latin typeface="Palatino Linotype"/>
                <a:cs typeface="Palatino Linotype"/>
              </a:rPr>
              <a:t>1</a:t>
            </a:r>
            <a:endParaRPr sz="4512" baseline="25089" dirty="0">
              <a:latin typeface="Palatino Linotype"/>
              <a:cs typeface="Palatino Linotype"/>
            </a:endParaRPr>
          </a:p>
          <a:p>
            <a:pPr algn="ctr">
              <a:spcBef>
                <a:spcPts val="12"/>
              </a:spcBef>
            </a:pPr>
            <a:r>
              <a:rPr sz="4561" dirty="0">
                <a:solidFill>
                  <a:srgbClr val="FFFFFF"/>
                </a:solidFill>
                <a:latin typeface="Palatino Linotype"/>
                <a:cs typeface="Palatino Linotype"/>
              </a:rPr>
              <a:t>1 – Department of </a:t>
            </a:r>
            <a:r>
              <a:rPr sz="4561" spc="-49" dirty="0">
                <a:solidFill>
                  <a:srgbClr val="FFFFFF"/>
                </a:solidFill>
                <a:latin typeface="Palatino Linotype"/>
                <a:cs typeface="Palatino Linotype"/>
              </a:rPr>
              <a:t>Astronomy, </a:t>
            </a:r>
            <a:r>
              <a:rPr sz="4561" spc="-12" dirty="0">
                <a:solidFill>
                  <a:srgbClr val="FFFFFF"/>
                </a:solidFill>
                <a:latin typeface="Palatino Linotype"/>
                <a:cs typeface="Palatino Linotype"/>
              </a:rPr>
              <a:t>University </a:t>
            </a:r>
            <a:r>
              <a:rPr sz="4561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4561" spc="-58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561" dirty="0">
                <a:solidFill>
                  <a:srgbClr val="FFFFFF"/>
                </a:solidFill>
                <a:latin typeface="Palatino Linotype"/>
                <a:cs typeface="Palatino Linotype"/>
              </a:rPr>
              <a:t>Michigan</a:t>
            </a:r>
            <a:r>
              <a:rPr lang="en-US" sz="4561" dirty="0">
                <a:solidFill>
                  <a:srgbClr val="FFFFFF"/>
                </a:solidFill>
                <a:latin typeface="Palatino Linotype"/>
                <a:cs typeface="Palatino Linotype"/>
              </a:rPr>
              <a:t>, Ann Arbor</a:t>
            </a:r>
            <a:endParaRPr sz="4561" dirty="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01458" y="248747"/>
            <a:ext cx="36614655" cy="1429661"/>
          </a:xfrm>
          <a:prstGeom prst="rect">
            <a:avLst/>
          </a:prstGeom>
        </p:spPr>
        <p:txBody>
          <a:bodyPr vert="horz" wrap="square" lIns="0" tIns="114597" rIns="0" bIns="0" rtlCol="0">
            <a:spAutoFit/>
          </a:bodyPr>
          <a:lstStyle/>
          <a:p>
            <a:pPr marL="32037" algn="ctr">
              <a:spcBef>
                <a:spcPts val="710"/>
              </a:spcBef>
            </a:pPr>
            <a:r>
              <a:rPr spc="-12" dirty="0"/>
              <a:t>The </a:t>
            </a:r>
            <a:r>
              <a:rPr spc="-19" dirty="0"/>
              <a:t>Companion </a:t>
            </a:r>
            <a:r>
              <a:rPr spc="-12" dirty="0"/>
              <a:t>Frequency and </a:t>
            </a:r>
            <a:r>
              <a:rPr spc="-19" dirty="0"/>
              <a:t>Orbital Distribution </a:t>
            </a:r>
            <a:r>
              <a:rPr dirty="0"/>
              <a:t>of </a:t>
            </a:r>
            <a:r>
              <a:rPr spc="-12" dirty="0"/>
              <a:t>M-Dwarf</a:t>
            </a:r>
            <a:r>
              <a:rPr spc="194" dirty="0"/>
              <a:t> </a:t>
            </a:r>
            <a:r>
              <a:rPr spc="-12" dirty="0"/>
              <a:t>Binaries</a:t>
            </a:r>
          </a:p>
        </p:txBody>
      </p:sp>
      <p:sp>
        <p:nvSpPr>
          <p:cNvPr id="22" name="object 22"/>
          <p:cNvSpPr/>
          <p:nvPr/>
        </p:nvSpPr>
        <p:spPr>
          <a:xfrm>
            <a:off x="34499930" y="19142387"/>
            <a:ext cx="1719328" cy="2133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92"/>
          </a:p>
        </p:txBody>
      </p:sp>
      <p:sp>
        <p:nvSpPr>
          <p:cNvPr id="29" name="object 29"/>
          <p:cNvSpPr/>
          <p:nvPr/>
        </p:nvSpPr>
        <p:spPr>
          <a:xfrm>
            <a:off x="31678643" y="19142388"/>
            <a:ext cx="2133490" cy="2133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92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7EC8F9-11B7-4EEE-8360-CE6853371972}"/>
              </a:ext>
            </a:extLst>
          </p:cNvPr>
          <p:cNvSpPr/>
          <p:nvPr/>
        </p:nvSpPr>
        <p:spPr>
          <a:xfrm>
            <a:off x="9857274" y="18694013"/>
            <a:ext cx="18998246" cy="25818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Literature Cited</a:t>
            </a:r>
          </a:p>
          <a:p>
            <a:pPr marL="16933">
              <a:spcBef>
                <a:spcPts val="67"/>
              </a:spcBef>
            </a:pPr>
            <a:r>
              <a:rPr lang="en-US" sz="2667" spc="-13" dirty="0">
                <a:solidFill>
                  <a:schemeClr val="tx1"/>
                </a:solidFill>
                <a:cs typeface="Calibri"/>
              </a:rPr>
              <a:t>Cortes-Contreras </a:t>
            </a:r>
            <a:r>
              <a:rPr lang="en-US" sz="2667" dirty="0">
                <a:solidFill>
                  <a:schemeClr val="tx1"/>
                </a:solidFill>
                <a:cs typeface="Calibri"/>
              </a:rPr>
              <a:t>et. al.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2016</a:t>
            </a:r>
            <a:r>
              <a:rPr lang="en-US" sz="2667" i="1" spc="-8" dirty="0">
                <a:solidFill>
                  <a:schemeClr val="tx1"/>
                </a:solidFill>
                <a:cs typeface="Calibri"/>
              </a:rPr>
              <a:t>, Astro. </a:t>
            </a:r>
            <a:r>
              <a:rPr lang="en-US" sz="2667" i="1" dirty="0">
                <a:solidFill>
                  <a:schemeClr val="tx1"/>
                </a:solidFill>
                <a:cs typeface="Calibri"/>
              </a:rPr>
              <a:t>&amp; </a:t>
            </a:r>
            <a:r>
              <a:rPr lang="en-US" sz="2667" i="1" spc="-8" dirty="0" err="1">
                <a:solidFill>
                  <a:schemeClr val="tx1"/>
                </a:solidFill>
                <a:cs typeface="Calibri"/>
              </a:rPr>
              <a:t>Astrophys</a:t>
            </a:r>
            <a:r>
              <a:rPr lang="en-US" sz="2667" i="1" spc="-8" dirty="0">
                <a:solidFill>
                  <a:schemeClr val="tx1"/>
                </a:solidFill>
                <a:cs typeface="Calibri"/>
              </a:rPr>
              <a:t>.,</a:t>
            </a:r>
            <a:r>
              <a:rPr lang="en-US" sz="2667" i="1" spc="-34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667" spc="-13" dirty="0">
                <a:solidFill>
                  <a:schemeClr val="tx1"/>
                </a:solidFill>
                <a:cs typeface="Calibri"/>
              </a:rPr>
              <a:t>FC23</a:t>
            </a:r>
            <a:endParaRPr lang="en-US" sz="2667" dirty="0">
              <a:solidFill>
                <a:schemeClr val="tx1"/>
              </a:solidFill>
              <a:cs typeface="Calibri"/>
            </a:endParaRPr>
          </a:p>
          <a:p>
            <a:pPr marL="16933" marR="85511"/>
            <a:r>
              <a:rPr lang="en-US" sz="2667" spc="-8" dirty="0">
                <a:solidFill>
                  <a:schemeClr val="tx1"/>
                </a:solidFill>
                <a:cs typeface="Calibri"/>
              </a:rPr>
              <a:t>De </a:t>
            </a:r>
            <a:r>
              <a:rPr lang="en-US" sz="2667" spc="-13" dirty="0">
                <a:solidFill>
                  <a:schemeClr val="tx1"/>
                </a:solidFill>
                <a:cs typeface="Calibri"/>
              </a:rPr>
              <a:t>Rosa </a:t>
            </a:r>
            <a:r>
              <a:rPr lang="en-US" sz="2667" dirty="0">
                <a:solidFill>
                  <a:schemeClr val="tx1"/>
                </a:solidFill>
                <a:cs typeface="Calibri"/>
              </a:rPr>
              <a:t>et. al.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2013, </a:t>
            </a:r>
            <a:r>
              <a:rPr lang="en-US" sz="2667" i="1" dirty="0">
                <a:solidFill>
                  <a:schemeClr val="tx1"/>
                </a:solidFill>
                <a:cs typeface="Calibri"/>
              </a:rPr>
              <a:t>Mon. Not. R. </a:t>
            </a:r>
            <a:r>
              <a:rPr lang="en-US" sz="2667" i="1" spc="-8" dirty="0">
                <a:solidFill>
                  <a:schemeClr val="tx1"/>
                </a:solidFill>
                <a:cs typeface="Calibri"/>
              </a:rPr>
              <a:t>Astro. Soc.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437, 1216-1240  </a:t>
            </a:r>
          </a:p>
          <a:p>
            <a:pPr marL="16933" marR="85511"/>
            <a:r>
              <a:rPr lang="en-US" sz="2667" spc="-13" dirty="0" err="1">
                <a:solidFill>
                  <a:schemeClr val="tx1"/>
                </a:solidFill>
                <a:cs typeface="Calibri"/>
              </a:rPr>
              <a:t>Delfosse</a:t>
            </a:r>
            <a:r>
              <a:rPr lang="en-US" sz="2667" spc="-13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667" dirty="0">
                <a:solidFill>
                  <a:schemeClr val="tx1"/>
                </a:solidFill>
                <a:cs typeface="Calibri"/>
              </a:rPr>
              <a:t>et. al.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1998, </a:t>
            </a:r>
            <a:r>
              <a:rPr lang="en-US" sz="2667" i="1" spc="-8" dirty="0">
                <a:solidFill>
                  <a:schemeClr val="tx1"/>
                </a:solidFill>
                <a:cs typeface="Calibri"/>
              </a:rPr>
              <a:t>Astro. </a:t>
            </a:r>
            <a:r>
              <a:rPr lang="en-US" sz="2667" i="1" dirty="0">
                <a:solidFill>
                  <a:schemeClr val="tx1"/>
                </a:solidFill>
                <a:cs typeface="Calibri"/>
              </a:rPr>
              <a:t>&amp; </a:t>
            </a:r>
            <a:r>
              <a:rPr lang="en-US" sz="2667" i="1" spc="-8" dirty="0" err="1">
                <a:solidFill>
                  <a:schemeClr val="tx1"/>
                </a:solidFill>
                <a:cs typeface="Calibri"/>
              </a:rPr>
              <a:t>Astrophys</a:t>
            </a:r>
            <a:r>
              <a:rPr lang="en-US" sz="2667" i="1" spc="-8" dirty="0">
                <a:solidFill>
                  <a:schemeClr val="tx1"/>
                </a:solidFill>
                <a:cs typeface="Calibri"/>
              </a:rPr>
              <a:t>.,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344,</a:t>
            </a:r>
            <a:r>
              <a:rPr lang="en-US" sz="2667" spc="-34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897–910</a:t>
            </a:r>
            <a:endParaRPr lang="en-US" sz="2667" dirty="0">
              <a:solidFill>
                <a:schemeClr val="tx1"/>
              </a:solidFill>
              <a:cs typeface="Calibri"/>
            </a:endParaRPr>
          </a:p>
          <a:p>
            <a:pPr marL="16933" marR="85511"/>
            <a:r>
              <a:rPr lang="en-US" sz="2667" spc="-8" dirty="0">
                <a:solidFill>
                  <a:schemeClr val="tx1"/>
                </a:solidFill>
                <a:cs typeface="Calibri"/>
              </a:rPr>
              <a:t>Fischer </a:t>
            </a:r>
            <a:r>
              <a:rPr lang="en-US" sz="2667" dirty="0">
                <a:solidFill>
                  <a:schemeClr val="tx1"/>
                </a:solidFill>
                <a:cs typeface="Calibri"/>
              </a:rPr>
              <a:t>and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Marcy 1992, </a:t>
            </a:r>
            <a:r>
              <a:rPr lang="en-US" sz="2667" i="1" spc="-8" dirty="0">
                <a:solidFill>
                  <a:schemeClr val="tx1"/>
                </a:solidFill>
                <a:cs typeface="Calibri"/>
              </a:rPr>
              <a:t>The </a:t>
            </a:r>
            <a:r>
              <a:rPr lang="en-US" sz="2667" i="1" spc="-8" dirty="0" err="1">
                <a:solidFill>
                  <a:schemeClr val="tx1"/>
                </a:solidFill>
                <a:cs typeface="Calibri"/>
              </a:rPr>
              <a:t>Astrophys</a:t>
            </a:r>
            <a:r>
              <a:rPr lang="en-US" sz="2667" i="1" spc="-8" dirty="0">
                <a:solidFill>
                  <a:schemeClr val="tx1"/>
                </a:solidFill>
                <a:cs typeface="Calibri"/>
              </a:rPr>
              <a:t>. Journal,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396,</a:t>
            </a:r>
            <a:r>
              <a:rPr lang="en-US" sz="2667" spc="-2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667" spc="-8" dirty="0">
                <a:solidFill>
                  <a:schemeClr val="tx1"/>
                </a:solidFill>
                <a:cs typeface="Calibri"/>
              </a:rPr>
              <a:t>178-194</a:t>
            </a:r>
            <a:endParaRPr lang="en-US" sz="2667" dirty="0">
              <a:solidFill>
                <a:schemeClr val="tx1"/>
              </a:solidFill>
              <a:cs typeface="Calibri"/>
            </a:endParaRPr>
          </a:p>
          <a:p>
            <a:endParaRPr lang="en-US" sz="2667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096646-0536-4381-8788-2E779B5B27F5}"/>
              </a:ext>
            </a:extLst>
          </p:cNvPr>
          <p:cNvSpPr/>
          <p:nvPr/>
        </p:nvSpPr>
        <p:spPr>
          <a:xfrm>
            <a:off x="9857274" y="3513869"/>
            <a:ext cx="18998246" cy="14334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333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Results</a:t>
            </a:r>
          </a:p>
          <a:p>
            <a:pPr marL="609578" indent="-609578">
              <a:buFont typeface="Arial" panose="020B0604020202020204" pitchFamily="34" charset="0"/>
              <a:buChar char="•"/>
            </a:pPr>
            <a:r>
              <a:rPr lang="en-US" sz="4267" b="1" dirty="0">
                <a:solidFill>
                  <a:schemeClr val="tx1"/>
                </a:solidFill>
              </a:rPr>
              <a:t>Constrained Frequency </a:t>
            </a:r>
            <a:r>
              <a:rPr lang="en-US" sz="2667" dirty="0">
                <a:solidFill>
                  <a:schemeClr val="tx1"/>
                </a:solidFill>
              </a:rPr>
              <a:t>(0.60 ≤ q ≤ 1.00, 0.00 ≤ a ≤ 10,000)</a:t>
            </a:r>
            <a:r>
              <a:rPr lang="en-US" sz="4267" dirty="0">
                <a:solidFill>
                  <a:schemeClr val="tx1"/>
                </a:solidFill>
              </a:rPr>
              <a:t>: </a:t>
            </a:r>
            <a:r>
              <a:rPr lang="en-US" sz="4267" b="1" dirty="0">
                <a:solidFill>
                  <a:schemeClr val="tx1"/>
                </a:solidFill>
              </a:rPr>
              <a:t>0.239 ± 0.04</a:t>
            </a:r>
          </a:p>
          <a:p>
            <a:pPr marL="609578" indent="-609578">
              <a:buFont typeface="Arial" panose="020B0604020202020204" pitchFamily="34" charset="0"/>
              <a:buChar char="•"/>
            </a:pPr>
            <a:r>
              <a:rPr lang="en-US" sz="4267" b="1" dirty="0">
                <a:solidFill>
                  <a:schemeClr val="tx1"/>
                </a:solidFill>
              </a:rPr>
              <a:t>Overall Frequency </a:t>
            </a:r>
            <a:r>
              <a:rPr lang="en-US" sz="2667" dirty="0">
                <a:solidFill>
                  <a:schemeClr val="tx1"/>
                </a:solidFill>
              </a:rPr>
              <a:t>(0.10 ≤ q ≤ 1.00, 0.00 ≤ a ≤ ∞)</a:t>
            </a:r>
            <a:r>
              <a:rPr lang="en-US" sz="4267" dirty="0">
                <a:solidFill>
                  <a:schemeClr val="tx1"/>
                </a:solidFill>
              </a:rPr>
              <a:t>: </a:t>
            </a:r>
            <a:r>
              <a:rPr lang="en-US" sz="4267" b="1" dirty="0">
                <a:solidFill>
                  <a:schemeClr val="tx1"/>
                </a:solidFill>
              </a:rPr>
              <a:t>0.481 ± 0.08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7B5574-F897-4A24-AE33-00E1E7A1485F}"/>
              </a:ext>
            </a:extLst>
          </p:cNvPr>
          <p:cNvSpPr/>
          <p:nvPr/>
        </p:nvSpPr>
        <p:spPr>
          <a:xfrm>
            <a:off x="1201461" y="3513866"/>
            <a:ext cx="7944650" cy="745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267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Motivation &amp; Goals</a:t>
            </a:r>
          </a:p>
          <a:p>
            <a:pPr marL="457184" indent="-45718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tx1"/>
                </a:solidFill>
              </a:rPr>
              <a:t>M-Dwarf multiplicity is not well constrained</a:t>
            </a:r>
          </a:p>
          <a:p>
            <a:pPr marL="457184" indent="-45718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tx1"/>
                </a:solidFill>
              </a:rPr>
              <a:t>We seek to </a:t>
            </a:r>
            <a:r>
              <a:rPr lang="en-US" sz="2667" b="1" dirty="0">
                <a:solidFill>
                  <a:schemeClr val="tx1"/>
                </a:solidFill>
              </a:rPr>
              <a:t>fit a model to the surface density  distribution</a:t>
            </a:r>
            <a:r>
              <a:rPr lang="en-US" sz="2667" dirty="0">
                <a:solidFill>
                  <a:schemeClr val="tx1"/>
                </a:solidFill>
              </a:rPr>
              <a:t> of M-Dwarfs using point estimates from surveys over a range of orbital separations</a:t>
            </a:r>
          </a:p>
          <a:p>
            <a:pPr marL="457184" indent="-457184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chemeClr val="tx1"/>
                </a:solidFill>
              </a:rPr>
              <a:t>Calculate a constrained frequency</a:t>
            </a:r>
          </a:p>
          <a:p>
            <a:pPr marL="1255544" lvl="1" indent="-457184">
              <a:buFont typeface="Courier New" panose="02070309020205020404" pitchFamily="49" charset="0"/>
              <a:buChar char="o"/>
            </a:pPr>
            <a:r>
              <a:rPr lang="en-US" sz="2667" dirty="0">
                <a:solidFill>
                  <a:schemeClr val="tx1"/>
                </a:solidFill>
              </a:rPr>
              <a:t>Specific ranges of mass ratio (q) and semi-major axis (a) from sensitivity of data</a:t>
            </a:r>
          </a:p>
          <a:p>
            <a:pPr marL="1255544" lvl="1" indent="-457184">
              <a:buFont typeface="Courier New" panose="02070309020205020404" pitchFamily="49" charset="0"/>
              <a:buChar char="o"/>
            </a:pPr>
            <a:r>
              <a:rPr lang="en-US" sz="2667" dirty="0">
                <a:solidFill>
                  <a:schemeClr val="tx1"/>
                </a:solidFill>
              </a:rPr>
              <a:t>Assume companion mass ratio distribution  does not depend on orbital separation</a:t>
            </a:r>
          </a:p>
          <a:p>
            <a:pPr marL="1255544" lvl="1" indent="-457184">
              <a:buFont typeface="Courier New" panose="02070309020205020404" pitchFamily="49" charset="0"/>
              <a:buChar char="o"/>
            </a:pPr>
            <a:r>
              <a:rPr lang="en-US" sz="2667" dirty="0">
                <a:solidFill>
                  <a:schemeClr val="tx1"/>
                </a:solidFill>
              </a:rPr>
              <a:t>Only account for binary systems (no triples, quadruples, etc.)</a:t>
            </a:r>
          </a:p>
          <a:p>
            <a:pPr marL="457184" indent="-457184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chemeClr val="tx1"/>
                </a:solidFill>
              </a:rPr>
              <a:t>Extrapolate constrained frequency </a:t>
            </a:r>
            <a:r>
              <a:rPr lang="en-US" sz="2667" dirty="0">
                <a:solidFill>
                  <a:schemeClr val="tx1"/>
                </a:solidFill>
              </a:rPr>
              <a:t>to find new value covering broad ranges of mass ratio and semi-major axis</a:t>
            </a:r>
          </a:p>
          <a:p>
            <a:pPr marL="457184" indent="-45718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tx1"/>
                </a:solidFill>
              </a:rPr>
              <a:t>Compare to other stellar multiplicity estimates</a:t>
            </a:r>
          </a:p>
          <a:p>
            <a:pPr marL="380986" indent="-380986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318388-5D85-46C1-AD74-464EFDC7F50C}"/>
              </a:ext>
            </a:extLst>
          </p:cNvPr>
          <p:cNvSpPr/>
          <p:nvPr/>
        </p:nvSpPr>
        <p:spPr>
          <a:xfrm>
            <a:off x="29871469" y="3513866"/>
            <a:ext cx="7944650" cy="745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267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Analysis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B964BD2-B60D-4126-ABA6-6B763904DFFA}"/>
                  </a:ext>
                </a:extLst>
              </p:cNvPr>
              <p:cNvSpPr/>
              <p:nvPr/>
            </p:nvSpPr>
            <p:spPr>
              <a:xfrm>
                <a:off x="1201460" y="11285875"/>
                <a:ext cx="7944650" cy="7458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267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Methods</a:t>
                </a: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r>
                  <a:rPr lang="en-US" sz="1733" dirty="0">
                    <a:solidFill>
                      <a:schemeClr val="tx1"/>
                    </a:solidFill>
                  </a:rPr>
                  <a:t>Collected data from five M-Dwarf multiplicity surveys</a:t>
                </a: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endParaRPr lang="en-US" sz="1733" dirty="0">
                  <a:solidFill>
                    <a:schemeClr val="tx1"/>
                  </a:solidFill>
                </a:endParaRPr>
              </a:p>
              <a:p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r>
                  <a:rPr lang="en-US" sz="1733" dirty="0">
                    <a:solidFill>
                      <a:schemeClr val="tx1"/>
                    </a:solidFill>
                  </a:rPr>
                  <a:t>Used MCMC with chi-squared likelihood to fit a log-normal model to separation distribution with three parameters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33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func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33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func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33" dirty="0">
                    <a:solidFill>
                      <a:schemeClr val="tx1"/>
                    </a:solidFill>
                  </a:rPr>
                  <a:t>                                                     </a:t>
                </a:r>
                <a:r>
                  <a:rPr lang="el-GR" sz="1733" dirty="0">
                    <a:solidFill>
                      <a:schemeClr val="tx1"/>
                    </a:solidFill>
                  </a:rPr>
                  <a:t>φ</a:t>
                </a:r>
                <a:r>
                  <a:rPr lang="en-US" sz="1733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17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733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sz="1733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733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733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10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sz="1733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  <m:r>
                                          <a:rPr lang="en-US" sz="17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733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sz="1733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733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733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10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sz="1733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7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733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7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17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7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</m:den>
                            </m:f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733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∗ </m:t>
                            </m:r>
                            <m:rad>
                              <m:radPr>
                                <m:degHide m:val="on"/>
                                <m:ctrlP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e>
                        </m:func>
                      </m:den>
                    </m:f>
                  </m:oMath>
                </a14:m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r>
                  <a:rPr lang="en-US" sz="1733" dirty="0">
                    <a:solidFill>
                      <a:schemeClr val="tx1"/>
                    </a:solidFill>
                  </a:rPr>
                  <a:t>Referenced mass ratio distribution from </a:t>
                </a:r>
                <a:r>
                  <a:rPr lang="en-US" sz="1733" dirty="0" err="1">
                    <a:solidFill>
                      <a:schemeClr val="tx1"/>
                    </a:solidFill>
                  </a:rPr>
                  <a:t>Reggianni</a:t>
                </a:r>
                <a:r>
                  <a:rPr lang="en-US" sz="1733" dirty="0">
                    <a:solidFill>
                      <a:schemeClr val="tx1"/>
                    </a:solidFill>
                  </a:rPr>
                  <a:t> &amp; Meyer (2013)                      </a:t>
                </a:r>
                <a:r>
                  <a:rPr lang="el-GR" sz="1733" dirty="0">
                    <a:solidFill>
                      <a:schemeClr val="tx1"/>
                    </a:solidFill>
                  </a:rPr>
                  <a:t>ψ</a:t>
                </a:r>
                <a:r>
                  <a:rPr lang="en-US" sz="1733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0.25 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±0.29</m:t>
                        </m:r>
                      </m:sup>
                    </m:sSup>
                  </m:oMath>
                </a14:m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r>
                  <a:rPr lang="en-US" sz="1733" dirty="0">
                    <a:solidFill>
                      <a:schemeClr val="tx1"/>
                    </a:solidFill>
                  </a:rPr>
                  <a:t>Calculated </a:t>
                </a:r>
                <a:r>
                  <a:rPr lang="en-US" sz="1733">
                    <a:solidFill>
                      <a:schemeClr val="tx1"/>
                    </a:solidFill>
                  </a:rPr>
                  <a:t>frequency                                                                                                          f </a:t>
                </a:r>
                <a:r>
                  <a:rPr lang="en-US" sz="1733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𝑑𝑞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nary>
                          <m:naryPr>
                            <m:ctrlP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func>
                              <m:funcPr>
                                <m:ctrlP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n-US" sz="173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3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og</m:t>
                                    </m:r>
                                  </m:e>
                                  <m:sub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e>
                            </m:func>
                          </m:sub>
                          <m:sup>
                            <m:func>
                              <m:funcPr>
                                <m:ctrlP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3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func>
                          </m:sup>
                          <m:e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3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7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7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1733" dirty="0">
                  <a:solidFill>
                    <a:schemeClr val="tx1"/>
                  </a:solidFill>
                </a:endParaRPr>
              </a:p>
              <a:p>
                <a:pPr marL="609578" indent="-609578">
                  <a:buFont typeface="Arial" panose="020B0604020202020204" pitchFamily="34" charset="0"/>
                  <a:buChar char="•"/>
                </a:pPr>
                <a:r>
                  <a:rPr lang="en-US" sz="1733" dirty="0">
                    <a:solidFill>
                      <a:schemeClr val="tx1"/>
                    </a:solidFill>
                  </a:rPr>
                  <a:t>Analyzed Goodness of Fit</a:t>
                </a:r>
              </a:p>
              <a:p>
                <a:pPr marL="1407939" lvl="1" indent="-609578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733" dirty="0">
                    <a:solidFill>
                      <a:schemeClr val="tx1"/>
                    </a:solidFill>
                  </a:rPr>
                  <a:t>2.14</a:t>
                </a:r>
              </a:p>
              <a:p>
                <a:pPr marL="1407939" lvl="1" indent="-609578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≥ </m:t>
                        </m:r>
                        <m:sSubSup>
                          <m:sSubSupPr>
                            <m:ctrlP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𝑟𝑒𝑑</m:t>
                            </m:r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sz="17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7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733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0.09</a:t>
                </a:r>
              </a:p>
              <a:p>
                <a:pPr marL="1407939" lvl="1" indent="-609578">
                  <a:buFont typeface="Arial" panose="020B0604020202020204" pitchFamily="34" charset="0"/>
                  <a:buChar char="•"/>
                </a:pPr>
                <a:endParaRPr lang="en-US" sz="2667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B964BD2-B60D-4126-ABA6-6B763904D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60" y="11285875"/>
                <a:ext cx="7944650" cy="7458936"/>
              </a:xfrm>
              <a:prstGeom prst="rect">
                <a:avLst/>
              </a:prstGeom>
              <a:blipFill>
                <a:blip r:embed="rId5"/>
                <a:stretch>
                  <a:fillRect l="-306" t="-1384" r="-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FF158E9-AA9F-4868-AD56-106048F0D8E8}"/>
              </a:ext>
            </a:extLst>
          </p:cNvPr>
          <p:cNvSpPr/>
          <p:nvPr/>
        </p:nvSpPr>
        <p:spPr>
          <a:xfrm>
            <a:off x="29871469" y="11285875"/>
            <a:ext cx="7944650" cy="745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267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Conclusions</a:t>
            </a:r>
          </a:p>
          <a:p>
            <a:pPr marL="457184" indent="-45718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Peak in orbital surface density distribution of M-Dwarf binaries occurs at about 40 AU (larger than the estimate from Winters et al. 2018 and slightly smaller than Raghavan et al. 2010 for FGK stars)</a:t>
            </a:r>
          </a:p>
          <a:p>
            <a:pPr marL="457184" indent="-45718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About half of all  M-Dwarfs have a low mass companion</a:t>
            </a:r>
            <a:r>
              <a:rPr lang="en-US" sz="2000" dirty="0">
                <a:solidFill>
                  <a:schemeClr val="tx1"/>
                </a:solidFill>
              </a:rPr>
              <a:t>, many of which may be brown dwarfs after extrapolating down to this regime</a:t>
            </a:r>
          </a:p>
          <a:p>
            <a:pPr marL="457184" indent="-457184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Comparisons </a:t>
            </a:r>
          </a:p>
          <a:p>
            <a:pPr marL="1255544" lvl="1" indent="-457184">
              <a:buFont typeface="Courier New" panose="02070309020205020404" pitchFamily="49" charset="0"/>
              <a:buChar char="o"/>
            </a:pPr>
            <a:r>
              <a:rPr lang="en-US" sz="2133" dirty="0">
                <a:solidFill>
                  <a:schemeClr val="tx1"/>
                </a:solidFill>
              </a:rPr>
              <a:t>Extrapolated results from surveys of other spectral type over constrained regions of mass ratio and separation</a:t>
            </a:r>
          </a:p>
          <a:p>
            <a:pPr marL="1255544" lvl="1" indent="-457184">
              <a:buFont typeface="Courier New" panose="02070309020205020404" pitchFamily="49" charset="0"/>
              <a:buChar char="o"/>
            </a:pPr>
            <a:endParaRPr lang="en-US" sz="2133" dirty="0">
              <a:solidFill>
                <a:schemeClr val="tx1"/>
              </a:solidFill>
            </a:endParaRPr>
          </a:p>
          <a:p>
            <a:pPr marL="1255544" lvl="1" indent="-457184">
              <a:buFont typeface="Courier New" panose="02070309020205020404" pitchFamily="49" charset="0"/>
              <a:buChar char="o"/>
            </a:pPr>
            <a:endParaRPr lang="en-US" sz="2133" dirty="0">
              <a:solidFill>
                <a:schemeClr val="tx1"/>
              </a:solidFill>
            </a:endParaRPr>
          </a:p>
          <a:p>
            <a:pPr marL="1255544" lvl="1" indent="-457184">
              <a:buFont typeface="Courier New" panose="02070309020205020404" pitchFamily="49" charset="0"/>
              <a:buChar char="o"/>
            </a:pPr>
            <a:endParaRPr lang="en-US" sz="2133" dirty="0">
              <a:solidFill>
                <a:schemeClr val="tx1"/>
              </a:solidFill>
            </a:endParaRPr>
          </a:p>
          <a:p>
            <a:pPr marL="1255544" lvl="1" indent="-457184">
              <a:buFont typeface="Courier New" panose="02070309020205020404" pitchFamily="49" charset="0"/>
              <a:buChar char="o"/>
            </a:pPr>
            <a:endParaRPr lang="en-US" sz="2133" dirty="0">
              <a:solidFill>
                <a:schemeClr val="tx1"/>
              </a:solidFill>
            </a:endParaRPr>
          </a:p>
          <a:p>
            <a:pPr marL="1255544" lvl="1" indent="-457184">
              <a:buFont typeface="Courier New" panose="02070309020205020404" pitchFamily="49" charset="0"/>
              <a:buChar char="o"/>
            </a:pPr>
            <a:endParaRPr lang="en-US" sz="2133" dirty="0">
              <a:solidFill>
                <a:schemeClr val="tx1"/>
              </a:solidFill>
            </a:endParaRPr>
          </a:p>
          <a:p>
            <a:pPr marL="1255544" lvl="1" indent="-457184">
              <a:buFont typeface="Courier New" panose="02070309020205020404" pitchFamily="49" charset="0"/>
              <a:buChar char="o"/>
            </a:pPr>
            <a:endParaRPr lang="en-US" sz="2133" dirty="0">
              <a:solidFill>
                <a:schemeClr val="tx1"/>
              </a:solidFill>
            </a:endParaRPr>
          </a:p>
          <a:p>
            <a:pPr marL="1255544" lvl="1" indent="-457184">
              <a:buFont typeface="Courier New" panose="02070309020205020404" pitchFamily="49" charset="0"/>
              <a:buChar char="o"/>
            </a:pPr>
            <a:endParaRPr lang="en-US" sz="2133" dirty="0">
              <a:solidFill>
                <a:schemeClr val="tx1"/>
              </a:solidFill>
            </a:endParaRPr>
          </a:p>
          <a:p>
            <a:pPr lvl="1"/>
            <a:endParaRPr lang="en-US" sz="2133" dirty="0">
              <a:solidFill>
                <a:schemeClr val="tx1"/>
              </a:solidFill>
            </a:endParaRPr>
          </a:p>
          <a:p>
            <a:pPr marL="1255544" lvl="1" indent="-457184">
              <a:buFont typeface="Courier New" panose="02070309020205020404" pitchFamily="49" charset="0"/>
              <a:buChar char="o"/>
            </a:pPr>
            <a:r>
              <a:rPr lang="en-US" sz="2133" b="1" dirty="0">
                <a:solidFill>
                  <a:schemeClr val="tx1"/>
                </a:solidFill>
              </a:rPr>
              <a:t>Overall, multiplicity fraction does not vary  significantly across spectral types</a:t>
            </a:r>
            <a:r>
              <a:rPr lang="en-US" sz="2133" dirty="0">
                <a:solidFill>
                  <a:schemeClr val="tx1"/>
                </a:solidFill>
              </a:rPr>
              <a:t>                                                            over q = [0.6, 1] and a = [0.00, 10000 AU]</a:t>
            </a:r>
          </a:p>
          <a:p>
            <a:pPr marL="1255544" lvl="1" indent="-457184">
              <a:buFont typeface="Arial" panose="020B0604020202020204" pitchFamily="34" charset="0"/>
              <a:buChar char="•"/>
            </a:pPr>
            <a:endParaRPr lang="en-US" sz="2667" dirty="0">
              <a:solidFill>
                <a:schemeClr val="tx1"/>
              </a:solidFill>
            </a:endParaRPr>
          </a:p>
          <a:p>
            <a:pPr marL="457184" indent="-457184">
              <a:buFont typeface="Arial" panose="020B0604020202020204" pitchFamily="34" charset="0"/>
              <a:buChar char="•"/>
            </a:pP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2E19E9-6F24-4657-BEAE-7D97E8F79E9C}"/>
              </a:ext>
            </a:extLst>
          </p:cNvPr>
          <p:cNvSpPr/>
          <p:nvPr/>
        </p:nvSpPr>
        <p:spPr>
          <a:xfrm>
            <a:off x="1201460" y="19142388"/>
            <a:ext cx="7944650" cy="213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Acknowledgements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We thank the Formation and Evolution of Planetary Systems group (</a:t>
            </a:r>
            <a:r>
              <a:rPr lang="en-US" sz="2400" dirty="0">
                <a:hlinkClick r:id="rId6"/>
              </a:rPr>
              <a:t>https://sites.lsa.umich.edu/feps/</a:t>
            </a:r>
            <a:r>
              <a:rPr lang="en-US" sz="2400" dirty="0">
                <a:solidFill>
                  <a:schemeClr val="tx1"/>
                </a:solidFill>
              </a:rPr>
              <a:t>) for their consistent support. We would also like to thank Dr. Max Moe and Dr. Kimberly Ward-Duong for their insightful advice.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4169A0A-4412-4B5A-AE0F-379C3E368F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54" y="5735253"/>
            <a:ext cx="18169034" cy="1211268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0EB390C-4CDD-44FB-A9EB-3E2DFA7D40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399" y="4267539"/>
            <a:ext cx="4563367" cy="4453095"/>
          </a:xfrm>
          <a:prstGeom prst="rect">
            <a:avLst/>
          </a:prstGeom>
        </p:spPr>
      </p:pic>
      <p:sp>
        <p:nvSpPr>
          <p:cNvPr id="16" name="object 40">
            <a:extLst>
              <a:ext uri="{FF2B5EF4-FFF2-40B4-BE49-F238E27FC236}">
                <a16:creationId xmlns:a16="http://schemas.microsoft.com/office/drawing/2014/main" id="{2C7495C0-1CB8-442F-98B1-572A1AA2BDA4}"/>
              </a:ext>
            </a:extLst>
          </p:cNvPr>
          <p:cNvSpPr txBox="1"/>
          <p:nvPr/>
        </p:nvSpPr>
        <p:spPr>
          <a:xfrm>
            <a:off x="6385563" y="17453479"/>
            <a:ext cx="2031899" cy="102384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-848" algn="ctr">
              <a:lnSpc>
                <a:spcPct val="125000"/>
              </a:lnSpc>
              <a:spcBef>
                <a:spcPts val="133"/>
              </a:spcBef>
            </a:pPr>
            <a:r>
              <a:rPr sz="1333" i="1" spc="-8" dirty="0">
                <a:cs typeface="Calibri"/>
              </a:rPr>
              <a:t>Despite this low probability, we do not  </a:t>
            </a:r>
            <a:r>
              <a:rPr sz="1333" i="1" dirty="0">
                <a:cs typeface="Calibri"/>
              </a:rPr>
              <a:t>reject </a:t>
            </a:r>
            <a:r>
              <a:rPr sz="1333" i="1" spc="-8" dirty="0">
                <a:cs typeface="Calibri"/>
              </a:rPr>
              <a:t>the null hypothesis that the</a:t>
            </a:r>
            <a:r>
              <a:rPr sz="1333" i="1" spc="-61" dirty="0">
                <a:cs typeface="Calibri"/>
              </a:rPr>
              <a:t> </a:t>
            </a:r>
            <a:r>
              <a:rPr sz="1333" i="1" spc="-8" dirty="0">
                <a:cs typeface="Calibri"/>
              </a:rPr>
              <a:t>data  came from this model</a:t>
            </a:r>
            <a:endParaRPr sz="1333" dirty="0"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71FE14-6F15-4C9A-9DAD-B1A6D905E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3790"/>
              </p:ext>
            </p:extLst>
          </p:nvPr>
        </p:nvGraphicFramePr>
        <p:xfrm>
          <a:off x="30330060" y="14833408"/>
          <a:ext cx="7027455" cy="1944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485">
                  <a:extLst>
                    <a:ext uri="{9D8B030D-6E8A-4147-A177-3AD203B41FA5}">
                      <a16:colId xmlns:a16="http://schemas.microsoft.com/office/drawing/2014/main" val="645791954"/>
                    </a:ext>
                  </a:extLst>
                </a:gridCol>
                <a:gridCol w="2342485">
                  <a:extLst>
                    <a:ext uri="{9D8B030D-6E8A-4147-A177-3AD203B41FA5}">
                      <a16:colId xmlns:a16="http://schemas.microsoft.com/office/drawing/2014/main" val="3852631393"/>
                    </a:ext>
                  </a:extLst>
                </a:gridCol>
                <a:gridCol w="2342485">
                  <a:extLst>
                    <a:ext uri="{9D8B030D-6E8A-4147-A177-3AD203B41FA5}">
                      <a16:colId xmlns:a16="http://schemas.microsoft.com/office/drawing/2014/main" val="479820835"/>
                    </a:ext>
                  </a:extLst>
                </a:gridCol>
              </a:tblGrid>
              <a:tr h="812759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+mn-lt"/>
                        </a:rPr>
                        <a:t>Survey</a:t>
                      </a:r>
                    </a:p>
                  </a:txBody>
                  <a:tcPr marL="81917" marR="81917" marT="40961" marB="4096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Raghavan et. al. (2010)  - FGK Stars</a:t>
                      </a:r>
                    </a:p>
                  </a:txBody>
                  <a:tcPr marL="81917" marR="81917" marT="40961" marB="4096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De Rosa et. al. (2013) – A Stars</a:t>
                      </a:r>
                    </a:p>
                  </a:txBody>
                  <a:tcPr marL="81917" marR="81917" marT="40961" marB="40961"/>
                </a:tc>
                <a:extLst>
                  <a:ext uri="{0D108BD9-81ED-4DB2-BD59-A6C34878D82A}">
                    <a16:rowId xmlns:a16="http://schemas.microsoft.com/office/drawing/2014/main" val="3569232474"/>
                  </a:ext>
                </a:extLst>
              </a:tr>
              <a:tr h="113175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fr-FR" sz="2100" dirty="0" err="1">
                          <a:latin typeface="+mn-lt"/>
                          <a:cs typeface="Calibri"/>
                        </a:rPr>
                        <a:t>Multiplicity</a:t>
                      </a:r>
                      <a:r>
                        <a:rPr lang="fr-FR" sz="2100" spc="-4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fr-FR" sz="2100" spc="-5" dirty="0">
                          <a:latin typeface="+mn-lt"/>
                          <a:cs typeface="Calibri"/>
                        </a:rPr>
                        <a:t>Fraction</a:t>
                      </a:r>
                      <a:endParaRPr lang="fr-FR" sz="2100" dirty="0">
                        <a:latin typeface="+mn-lt"/>
                        <a:cs typeface="Calibri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fr-FR" sz="1200" spc="-5" dirty="0">
                          <a:latin typeface="+mn-lt"/>
                          <a:cs typeface="Calibri"/>
                        </a:rPr>
                        <a:t>q = [0.6, 1], a = [0.00, </a:t>
                      </a:r>
                      <a:r>
                        <a:rPr lang="fr-FR" sz="1200" spc="-10" dirty="0">
                          <a:latin typeface="+mn-lt"/>
                          <a:cs typeface="Calibri"/>
                        </a:rPr>
                        <a:t>10000</a:t>
                      </a:r>
                      <a:r>
                        <a:rPr lang="fr-FR" sz="12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fr-FR" sz="1200" spc="-10" dirty="0">
                          <a:latin typeface="+mn-lt"/>
                          <a:cs typeface="Calibri"/>
                        </a:rPr>
                        <a:t>AU]</a:t>
                      </a:r>
                      <a:endParaRPr lang="fr-FR" sz="1200" dirty="0">
                        <a:latin typeface="+mn-lt"/>
                        <a:cs typeface="Calibri"/>
                      </a:endParaRPr>
                    </a:p>
                    <a:p>
                      <a:endParaRPr lang="en-US" sz="1400" dirty="0"/>
                    </a:p>
                  </a:txBody>
                  <a:tcPr marL="81917" marR="81917" marT="40961" marB="4096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+mn-lt"/>
                          <a:cs typeface="Calibri"/>
                        </a:rPr>
                        <a:t>f = </a:t>
                      </a:r>
                      <a:r>
                        <a:rPr lang="en-US" sz="2100" spc="-5" dirty="0">
                          <a:latin typeface="+mn-lt"/>
                          <a:cs typeface="Calibri"/>
                        </a:rPr>
                        <a:t>0.230 +/-</a:t>
                      </a:r>
                      <a:r>
                        <a:rPr lang="en-US" sz="2100" spc="-5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2100" spc="-5" dirty="0">
                          <a:latin typeface="+mn-lt"/>
                          <a:cs typeface="Calibri"/>
                        </a:rPr>
                        <a:t>0.032</a:t>
                      </a:r>
                      <a:endParaRPr lang="en-US" sz="2100" dirty="0">
                        <a:latin typeface="+mn-lt"/>
                        <a:cs typeface="Calibri"/>
                      </a:endParaRPr>
                    </a:p>
                    <a:p>
                      <a:endParaRPr lang="en-US" sz="2100" dirty="0"/>
                    </a:p>
                  </a:txBody>
                  <a:tcPr marL="81917" marR="81917" marT="40961" marB="4096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+mn-lt"/>
                          <a:cs typeface="Calibri"/>
                        </a:rPr>
                        <a:t>f = </a:t>
                      </a:r>
                      <a:r>
                        <a:rPr lang="en-US" sz="2100" spc="-5" dirty="0">
                          <a:latin typeface="+mn-lt"/>
                          <a:cs typeface="Calibri"/>
                        </a:rPr>
                        <a:t>0.238 +/-</a:t>
                      </a:r>
                      <a:r>
                        <a:rPr lang="en-US" sz="2100" spc="-5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2100" spc="-5" dirty="0">
                          <a:latin typeface="+mn-lt"/>
                          <a:cs typeface="Calibri"/>
                        </a:rPr>
                        <a:t>0.026</a:t>
                      </a:r>
                      <a:endParaRPr lang="en-US" sz="2100" dirty="0">
                        <a:latin typeface="+mn-lt"/>
                        <a:cs typeface="Calibri"/>
                      </a:endParaRPr>
                    </a:p>
                    <a:p>
                      <a:endParaRPr lang="en-US" sz="2100" dirty="0"/>
                    </a:p>
                  </a:txBody>
                  <a:tcPr marL="81917" marR="81917" marT="40961" marB="40961"/>
                </a:tc>
                <a:extLst>
                  <a:ext uri="{0D108BD9-81ED-4DB2-BD59-A6C34878D82A}">
                    <a16:rowId xmlns:a16="http://schemas.microsoft.com/office/drawing/2014/main" val="27539367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03832A-AC0A-485E-AAEB-1F029600D03F}"/>
              </a:ext>
            </a:extLst>
          </p:cNvPr>
          <p:cNvSpPr txBox="1"/>
          <p:nvPr/>
        </p:nvSpPr>
        <p:spPr>
          <a:xfrm>
            <a:off x="19508790" y="19142385"/>
            <a:ext cx="7195881" cy="229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2267" dirty="0">
                <a:cs typeface="Calibri"/>
              </a:rPr>
              <a:t>Janson </a:t>
            </a:r>
            <a:r>
              <a:rPr lang="en-US" sz="2267" spc="-8" dirty="0">
                <a:cs typeface="Calibri"/>
              </a:rPr>
              <a:t>et. </a:t>
            </a:r>
            <a:r>
              <a:rPr lang="en-US" sz="2267" dirty="0">
                <a:cs typeface="Calibri"/>
              </a:rPr>
              <a:t>al. </a:t>
            </a:r>
            <a:r>
              <a:rPr lang="en-US" sz="2267" spc="-8" dirty="0">
                <a:cs typeface="Calibri"/>
              </a:rPr>
              <a:t>2012, </a:t>
            </a:r>
            <a:r>
              <a:rPr lang="en-US" sz="2267" i="1" spc="-8" dirty="0">
                <a:cs typeface="Calibri"/>
              </a:rPr>
              <a:t>The </a:t>
            </a:r>
            <a:r>
              <a:rPr lang="en-US" sz="2267" i="1" spc="-8" dirty="0" err="1">
                <a:cs typeface="Calibri"/>
              </a:rPr>
              <a:t>Astrophys</a:t>
            </a:r>
            <a:r>
              <a:rPr lang="en-US" sz="2267" i="1" spc="-8" dirty="0">
                <a:cs typeface="Calibri"/>
              </a:rPr>
              <a:t>. Journal, </a:t>
            </a:r>
            <a:r>
              <a:rPr lang="en-US" sz="2267" spc="-8" dirty="0">
                <a:cs typeface="Calibri"/>
              </a:rPr>
              <a:t>754,</a:t>
            </a:r>
            <a:r>
              <a:rPr lang="en-US" sz="2267" spc="-34" dirty="0">
                <a:cs typeface="Calibri"/>
              </a:rPr>
              <a:t> </a:t>
            </a:r>
            <a:r>
              <a:rPr lang="en-US" sz="2267" spc="-8" dirty="0">
                <a:cs typeface="Calibri"/>
              </a:rPr>
              <a:t>44-70</a:t>
            </a:r>
            <a:endParaRPr lang="en-US" sz="2267" dirty="0">
              <a:cs typeface="Calibri"/>
            </a:endParaRPr>
          </a:p>
          <a:p>
            <a:pPr marL="16933" marR="209120"/>
            <a:r>
              <a:rPr lang="en-US" sz="2267" spc="-8" dirty="0">
                <a:cs typeface="Calibri"/>
              </a:rPr>
              <a:t>Raghavan </a:t>
            </a:r>
            <a:r>
              <a:rPr lang="en-US" sz="2267" dirty="0">
                <a:cs typeface="Calibri"/>
              </a:rPr>
              <a:t>et. al. </a:t>
            </a:r>
            <a:r>
              <a:rPr lang="en-US" sz="2267" spc="-8" dirty="0">
                <a:cs typeface="Calibri"/>
              </a:rPr>
              <a:t>2010, </a:t>
            </a:r>
            <a:r>
              <a:rPr lang="en-US" sz="2267" i="1" spc="-8" dirty="0">
                <a:cs typeface="Calibri"/>
              </a:rPr>
              <a:t>The </a:t>
            </a:r>
            <a:r>
              <a:rPr lang="en-US" sz="2267" i="1" spc="-8" dirty="0" err="1">
                <a:cs typeface="Calibri"/>
              </a:rPr>
              <a:t>Astrophys</a:t>
            </a:r>
            <a:r>
              <a:rPr lang="en-US" sz="2267" i="1" spc="-8" dirty="0">
                <a:cs typeface="Calibri"/>
              </a:rPr>
              <a:t>. Journal</a:t>
            </a:r>
            <a:r>
              <a:rPr lang="en-US" sz="2267" spc="-8" dirty="0">
                <a:cs typeface="Calibri"/>
              </a:rPr>
              <a:t>, 190, 1-42  </a:t>
            </a:r>
          </a:p>
          <a:p>
            <a:pPr marL="16933" marR="209120"/>
            <a:r>
              <a:rPr lang="en-US" sz="2267" spc="-8" dirty="0" err="1">
                <a:cs typeface="Calibri"/>
              </a:rPr>
              <a:t>Reggiani</a:t>
            </a:r>
            <a:r>
              <a:rPr lang="en-US" sz="2267" spc="-8" dirty="0">
                <a:cs typeface="Calibri"/>
              </a:rPr>
              <a:t> </a:t>
            </a:r>
            <a:r>
              <a:rPr lang="en-US" sz="2267" dirty="0">
                <a:cs typeface="Calibri"/>
              </a:rPr>
              <a:t>and </a:t>
            </a:r>
            <a:r>
              <a:rPr lang="en-US" sz="2267" spc="-8" dirty="0">
                <a:cs typeface="Calibri"/>
              </a:rPr>
              <a:t>Meyer 2013, </a:t>
            </a:r>
            <a:r>
              <a:rPr lang="en-US" sz="2267" i="1" spc="-8" dirty="0">
                <a:cs typeface="Calibri"/>
              </a:rPr>
              <a:t>Astro. </a:t>
            </a:r>
            <a:r>
              <a:rPr lang="en-US" sz="2267" i="1" dirty="0">
                <a:cs typeface="Calibri"/>
              </a:rPr>
              <a:t>&amp; </a:t>
            </a:r>
            <a:r>
              <a:rPr lang="en-US" sz="2267" i="1" spc="-8" dirty="0" err="1">
                <a:cs typeface="Calibri"/>
              </a:rPr>
              <a:t>Astrophys</a:t>
            </a:r>
            <a:r>
              <a:rPr lang="en-US" sz="2267" i="1" spc="-8" dirty="0">
                <a:cs typeface="Calibri"/>
              </a:rPr>
              <a:t>., </a:t>
            </a:r>
            <a:r>
              <a:rPr lang="en-US" sz="2267" spc="-8" dirty="0">
                <a:cs typeface="Calibri"/>
              </a:rPr>
              <a:t>553,</a:t>
            </a:r>
            <a:r>
              <a:rPr lang="en-US" sz="2267" spc="-40" dirty="0">
                <a:cs typeface="Calibri"/>
              </a:rPr>
              <a:t> </a:t>
            </a:r>
            <a:r>
              <a:rPr lang="en-US" sz="2267" dirty="0">
                <a:cs typeface="Calibri"/>
              </a:rPr>
              <a:t>A124</a:t>
            </a:r>
          </a:p>
          <a:p>
            <a:pPr marL="16933">
              <a:spcBef>
                <a:spcPts val="168"/>
              </a:spcBef>
            </a:pPr>
            <a:r>
              <a:rPr lang="en-US" sz="2267" spc="-13" dirty="0">
                <a:cs typeface="Calibri"/>
              </a:rPr>
              <a:t>Ward-Duong </a:t>
            </a:r>
            <a:r>
              <a:rPr lang="en-US" sz="2267" dirty="0">
                <a:cs typeface="Calibri"/>
              </a:rPr>
              <a:t>et. al. </a:t>
            </a:r>
            <a:r>
              <a:rPr lang="en-US" sz="2267" spc="-8" dirty="0">
                <a:cs typeface="Calibri"/>
              </a:rPr>
              <a:t>2015</a:t>
            </a:r>
            <a:r>
              <a:rPr lang="en-US" sz="2267" i="1" spc="-8" dirty="0">
                <a:cs typeface="Calibri"/>
              </a:rPr>
              <a:t>, </a:t>
            </a:r>
            <a:r>
              <a:rPr lang="en-US" sz="2267" i="1" dirty="0">
                <a:cs typeface="Calibri"/>
              </a:rPr>
              <a:t>Mon. Not. R. </a:t>
            </a:r>
            <a:r>
              <a:rPr lang="en-US" sz="2267" i="1" spc="-8" dirty="0">
                <a:cs typeface="Calibri"/>
              </a:rPr>
              <a:t>Astro. Soc</a:t>
            </a:r>
            <a:r>
              <a:rPr lang="en-US" sz="2267" spc="-8" dirty="0">
                <a:cs typeface="Calibri"/>
              </a:rPr>
              <a:t>. 000,</a:t>
            </a:r>
            <a:r>
              <a:rPr lang="en-US" sz="2267" spc="-88" dirty="0">
                <a:cs typeface="Calibri"/>
              </a:rPr>
              <a:t> </a:t>
            </a:r>
            <a:r>
              <a:rPr lang="en-US" sz="2267" spc="-8" dirty="0">
                <a:cs typeface="Calibri"/>
              </a:rPr>
              <a:t>1–34</a:t>
            </a:r>
          </a:p>
          <a:p>
            <a:pPr marL="16933">
              <a:spcBef>
                <a:spcPts val="168"/>
              </a:spcBef>
            </a:pPr>
            <a:r>
              <a:rPr lang="en-US" sz="2267" spc="-8" dirty="0">
                <a:cs typeface="Calibri"/>
              </a:rPr>
              <a:t>Winters et. al. 2019, </a:t>
            </a:r>
            <a:r>
              <a:rPr lang="en-US" sz="2267" i="1" spc="-8" dirty="0">
                <a:cs typeface="Calibri"/>
              </a:rPr>
              <a:t>The Astron. Journal, 157, 6, 216</a:t>
            </a:r>
            <a:endParaRPr lang="en-US" sz="2267" dirty="0">
              <a:cs typeface="Calibri"/>
            </a:endParaRPr>
          </a:p>
          <a:p>
            <a:endParaRPr lang="en-US" sz="266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2DB74-D373-4B20-A8F7-10CA28CB4E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733" y="8576840"/>
            <a:ext cx="3539214" cy="235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2417A-809C-4C13-96FC-569586A62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701" y="8576842"/>
            <a:ext cx="3539214" cy="235947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7A3C95-0AB9-42D5-B84F-ED77E977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79156"/>
              </p:ext>
            </p:extLst>
          </p:nvPr>
        </p:nvGraphicFramePr>
        <p:xfrm>
          <a:off x="2565631" y="12293536"/>
          <a:ext cx="5216300" cy="3099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073">
                  <a:extLst>
                    <a:ext uri="{9D8B030D-6E8A-4147-A177-3AD203B41FA5}">
                      <a16:colId xmlns:a16="http://schemas.microsoft.com/office/drawing/2014/main" val="3694350511"/>
                    </a:ext>
                  </a:extLst>
                </a:gridCol>
                <a:gridCol w="2031899">
                  <a:extLst>
                    <a:ext uri="{9D8B030D-6E8A-4147-A177-3AD203B41FA5}">
                      <a16:colId xmlns:a16="http://schemas.microsoft.com/office/drawing/2014/main" val="2213902062"/>
                    </a:ext>
                  </a:extLst>
                </a:gridCol>
                <a:gridCol w="1560328">
                  <a:extLst>
                    <a:ext uri="{9D8B030D-6E8A-4147-A177-3AD203B41FA5}">
                      <a16:colId xmlns:a16="http://schemas.microsoft.com/office/drawing/2014/main" val="2647078978"/>
                    </a:ext>
                  </a:extLst>
                </a:gridCol>
              </a:tblGrid>
              <a:tr h="494436">
                <a:tc>
                  <a:txBody>
                    <a:bodyPr/>
                    <a:lstStyle/>
                    <a:p>
                      <a:r>
                        <a:rPr lang="en-US" sz="1200" dirty="0"/>
                        <a:t>Reference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Semi-Major Axis Sensitivity Range (AU)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Multiplicity Estimate (q ≥ 0.6)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extLst>
                  <a:ext uri="{0D108BD9-81ED-4DB2-BD59-A6C34878D82A}">
                    <a16:rowId xmlns:a16="http://schemas.microsoft.com/office/drawing/2014/main" val="1843611624"/>
                  </a:ext>
                </a:extLst>
              </a:tr>
              <a:tr h="308175">
                <a:tc>
                  <a:txBody>
                    <a:bodyPr/>
                    <a:lstStyle/>
                    <a:p>
                      <a:pPr algn="l"/>
                      <a:r>
                        <a:rPr lang="da-DK" sz="1200" u="none" strike="noStrike" baseline="0" dirty="0"/>
                        <a:t>Delfosse et. al. (1998)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 u="none" strike="noStrike" baseline="0" dirty="0"/>
                        <a:t>0.00 - 4.63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 u="none" strike="noStrike" baseline="0" dirty="0"/>
                        <a:t>0.04 ± 0.018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extLst>
                  <a:ext uri="{0D108BD9-81ED-4DB2-BD59-A6C34878D82A}">
                    <a16:rowId xmlns:a16="http://schemas.microsoft.com/office/drawing/2014/main" val="1170846806"/>
                  </a:ext>
                </a:extLst>
              </a:tr>
              <a:tr h="494436">
                <a:tc>
                  <a:txBody>
                    <a:bodyPr/>
                    <a:lstStyle/>
                    <a:p>
                      <a:pPr algn="l"/>
                      <a:r>
                        <a:rPr lang="de-DE" sz="1200" u="none" strike="noStrike" baseline="0" dirty="0"/>
                        <a:t>Fischer &amp; Marcy (1992)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u="none" strike="noStrike" baseline="0" dirty="0"/>
                        <a:t>0.04 - 4.00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u="none" strike="noStrike" baseline="0" dirty="0"/>
                        <a:t>0.08 </a:t>
                      </a:r>
                      <a:r>
                        <a:rPr lang="da-DK" sz="1200" u="none" strike="noStrike" baseline="0" dirty="0"/>
                        <a:t>± </a:t>
                      </a:r>
                      <a:r>
                        <a:rPr lang="de-DE" sz="1200" u="none" strike="noStrike" baseline="0" dirty="0"/>
                        <a:t>0.034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extLst>
                  <a:ext uri="{0D108BD9-81ED-4DB2-BD59-A6C34878D82A}">
                    <a16:rowId xmlns:a16="http://schemas.microsoft.com/office/drawing/2014/main" val="1708114658"/>
                  </a:ext>
                </a:extLst>
              </a:tr>
              <a:tr h="49443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baseline="0" dirty="0"/>
                        <a:t>Cortes-Contreras et. al. (2016)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baseline="0" dirty="0"/>
                        <a:t>2.60 - 29.5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baseline="0" dirty="0"/>
                        <a:t>0.07 </a:t>
                      </a:r>
                      <a:r>
                        <a:rPr lang="da-DK" sz="1200" u="none" strike="noStrike" baseline="0" dirty="0"/>
                        <a:t>±</a:t>
                      </a:r>
                      <a:r>
                        <a:rPr lang="en-US" sz="1200" u="none" strike="noStrike" baseline="0" dirty="0"/>
                        <a:t> 0.012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extLst>
                  <a:ext uri="{0D108BD9-81ED-4DB2-BD59-A6C34878D82A}">
                    <a16:rowId xmlns:a16="http://schemas.microsoft.com/office/drawing/2014/main" val="447001390"/>
                  </a:ext>
                </a:extLst>
              </a:tr>
              <a:tr h="319521">
                <a:tc>
                  <a:txBody>
                    <a:bodyPr/>
                    <a:lstStyle/>
                    <a:p>
                      <a:pPr algn="l"/>
                      <a:r>
                        <a:rPr lang="fr-FR" sz="1200" u="none" strike="noStrike" baseline="0" dirty="0"/>
                        <a:t>Janson et. al. (2012)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u="none" strike="noStrike" baseline="0" dirty="0"/>
                        <a:t>3.00 - 227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u="none" strike="noStrike" baseline="0" dirty="0"/>
                        <a:t>0.18 </a:t>
                      </a:r>
                      <a:r>
                        <a:rPr lang="da-DK" sz="1200" u="none" strike="noStrike" baseline="0" dirty="0"/>
                        <a:t>±</a:t>
                      </a:r>
                      <a:r>
                        <a:rPr lang="fr-FR" sz="1200" u="none" strike="noStrike" baseline="0" dirty="0"/>
                        <a:t> 0.016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extLst>
                  <a:ext uri="{0D108BD9-81ED-4DB2-BD59-A6C34878D82A}">
                    <a16:rowId xmlns:a16="http://schemas.microsoft.com/office/drawing/2014/main" val="1751343575"/>
                  </a:ext>
                </a:extLst>
              </a:tr>
              <a:tr h="494436">
                <a:tc>
                  <a:txBody>
                    <a:bodyPr/>
                    <a:lstStyle/>
                    <a:p>
                      <a:pPr algn="l"/>
                      <a:r>
                        <a:rPr lang="it-IT" sz="1200" u="none" strike="noStrike" baseline="0" dirty="0"/>
                        <a:t>Ward-Duong et. al. (2015) 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u="none" strike="noStrike" baseline="0" dirty="0"/>
                        <a:t>3.00 - 100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u="none" strike="noStrike" baseline="0" dirty="0"/>
                        <a:t>0.11 </a:t>
                      </a:r>
                      <a:r>
                        <a:rPr lang="da-DK" sz="1200" u="none" strike="noStrike" baseline="0" dirty="0"/>
                        <a:t>±</a:t>
                      </a:r>
                      <a:r>
                        <a:rPr lang="it-IT" sz="1200" u="none" strike="noStrike" baseline="0" dirty="0"/>
                        <a:t> 0.022</a:t>
                      </a:r>
                      <a:endParaRPr lang="it-IT" sz="1200" b="0" i="0" u="none" strike="noStrike" baseline="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extLst>
                  <a:ext uri="{0D108BD9-81ED-4DB2-BD59-A6C34878D82A}">
                    <a16:rowId xmlns:a16="http://schemas.microsoft.com/office/drawing/2014/main" val="3368385292"/>
                  </a:ext>
                </a:extLst>
              </a:tr>
              <a:tr h="49443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baseline="0" dirty="0"/>
                        <a:t>Ward-Duong et. al. (2015) B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100 – 10,000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baseline="0" dirty="0"/>
                        <a:t>0.07 </a:t>
                      </a:r>
                      <a:r>
                        <a:rPr lang="da-DK" sz="1200" u="none" strike="noStrike" baseline="0" dirty="0"/>
                        <a:t>±</a:t>
                      </a:r>
                      <a:r>
                        <a:rPr lang="en-US" sz="1200" u="none" strike="noStrike" baseline="0" dirty="0"/>
                        <a:t> 0.017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914" marR="121914" marT="60956" marB="60956"/>
                </a:tc>
                <a:extLst>
                  <a:ext uri="{0D108BD9-81ED-4DB2-BD59-A6C34878D82A}">
                    <a16:rowId xmlns:a16="http://schemas.microsoft.com/office/drawing/2014/main" val="371768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7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20241</TotalTime>
  <Words>705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Calibri</vt:lpstr>
      <vt:lpstr>Cambria Math</vt:lpstr>
      <vt:lpstr>Courier New</vt:lpstr>
      <vt:lpstr>Palatino Linotype</vt:lpstr>
      <vt:lpstr>Office Theme</vt:lpstr>
      <vt:lpstr>The Companion Frequency and Orbital Distribution of M-Dwarf Binaries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Susemiehl</dc:creator>
  <cp:lastModifiedBy>Nicholas Susemiehl</cp:lastModifiedBy>
  <cp:revision>35</cp:revision>
  <dcterms:created xsi:type="dcterms:W3CDTF">2019-12-19T15:50:57Z</dcterms:created>
  <dcterms:modified xsi:type="dcterms:W3CDTF">2020-03-12T16:23:27Z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2019-12-19T00:00:00Z</vt:filetime>
  </property>
</Properties>
</file>