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05A41-0FDF-40AC-873C-C97D916B1B60}"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4424F-A3FB-4965-B2E6-79EB05CF3966}" type="slidenum">
              <a:rPr lang="en-US" smtClean="0"/>
              <a:t>‹#›</a:t>
            </a:fld>
            <a:endParaRPr lang="en-US"/>
          </a:p>
        </p:txBody>
      </p:sp>
    </p:spTree>
    <p:extLst>
      <p:ext uri="{BB962C8B-B14F-4D97-AF65-F5344CB8AC3E}">
        <p14:creationId xmlns:p14="http://schemas.microsoft.com/office/powerpoint/2010/main" val="186766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05A41-0FDF-40AC-873C-C97D916B1B60}"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4424F-A3FB-4965-B2E6-79EB05CF3966}" type="slidenum">
              <a:rPr lang="en-US" smtClean="0"/>
              <a:t>‹#›</a:t>
            </a:fld>
            <a:endParaRPr lang="en-US"/>
          </a:p>
        </p:txBody>
      </p:sp>
    </p:spTree>
    <p:extLst>
      <p:ext uri="{BB962C8B-B14F-4D97-AF65-F5344CB8AC3E}">
        <p14:creationId xmlns:p14="http://schemas.microsoft.com/office/powerpoint/2010/main" val="245516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05A41-0FDF-40AC-873C-C97D916B1B60}"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4424F-A3FB-4965-B2E6-79EB05CF3966}" type="slidenum">
              <a:rPr lang="en-US" smtClean="0"/>
              <a:t>‹#›</a:t>
            </a:fld>
            <a:endParaRPr lang="en-US"/>
          </a:p>
        </p:txBody>
      </p:sp>
    </p:spTree>
    <p:extLst>
      <p:ext uri="{BB962C8B-B14F-4D97-AF65-F5344CB8AC3E}">
        <p14:creationId xmlns:p14="http://schemas.microsoft.com/office/powerpoint/2010/main" val="560489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2653131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2072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730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6795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3737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52112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6764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961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05A41-0FDF-40AC-873C-C97D916B1B60}"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4424F-A3FB-4965-B2E6-79EB05CF3966}" type="slidenum">
              <a:rPr lang="en-US" smtClean="0"/>
              <a:t>‹#›</a:t>
            </a:fld>
            <a:endParaRPr lang="en-US"/>
          </a:p>
        </p:txBody>
      </p:sp>
    </p:spTree>
    <p:extLst>
      <p:ext uri="{BB962C8B-B14F-4D97-AF65-F5344CB8AC3E}">
        <p14:creationId xmlns:p14="http://schemas.microsoft.com/office/powerpoint/2010/main" val="12039405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9593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9307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36291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4366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163401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08509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18366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6291865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178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605A41-0FDF-40AC-873C-C97D916B1B60}"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4424F-A3FB-4965-B2E6-79EB05CF3966}" type="slidenum">
              <a:rPr lang="en-US" smtClean="0"/>
              <a:t>‹#›</a:t>
            </a:fld>
            <a:endParaRPr lang="en-US"/>
          </a:p>
        </p:txBody>
      </p:sp>
    </p:spTree>
    <p:extLst>
      <p:ext uri="{BB962C8B-B14F-4D97-AF65-F5344CB8AC3E}">
        <p14:creationId xmlns:p14="http://schemas.microsoft.com/office/powerpoint/2010/main" val="350027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05A41-0FDF-40AC-873C-C97D916B1B60}"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74424F-A3FB-4965-B2E6-79EB05CF3966}" type="slidenum">
              <a:rPr lang="en-US" smtClean="0"/>
              <a:t>‹#›</a:t>
            </a:fld>
            <a:endParaRPr lang="en-US"/>
          </a:p>
        </p:txBody>
      </p:sp>
    </p:spTree>
    <p:extLst>
      <p:ext uri="{BB962C8B-B14F-4D97-AF65-F5344CB8AC3E}">
        <p14:creationId xmlns:p14="http://schemas.microsoft.com/office/powerpoint/2010/main" val="314586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05A41-0FDF-40AC-873C-C97D916B1B60}" type="datetimeFigureOut">
              <a:rPr lang="en-US" smtClean="0"/>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74424F-A3FB-4965-B2E6-79EB05CF3966}" type="slidenum">
              <a:rPr lang="en-US" smtClean="0"/>
              <a:t>‹#›</a:t>
            </a:fld>
            <a:endParaRPr lang="en-US"/>
          </a:p>
        </p:txBody>
      </p:sp>
    </p:spTree>
    <p:extLst>
      <p:ext uri="{BB962C8B-B14F-4D97-AF65-F5344CB8AC3E}">
        <p14:creationId xmlns:p14="http://schemas.microsoft.com/office/powerpoint/2010/main" val="3368787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05A41-0FDF-40AC-873C-C97D916B1B60}" type="datetimeFigureOut">
              <a:rPr lang="en-US" smtClean="0"/>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74424F-A3FB-4965-B2E6-79EB05CF3966}" type="slidenum">
              <a:rPr lang="en-US" smtClean="0"/>
              <a:t>‹#›</a:t>
            </a:fld>
            <a:endParaRPr lang="en-US"/>
          </a:p>
        </p:txBody>
      </p:sp>
    </p:spTree>
    <p:extLst>
      <p:ext uri="{BB962C8B-B14F-4D97-AF65-F5344CB8AC3E}">
        <p14:creationId xmlns:p14="http://schemas.microsoft.com/office/powerpoint/2010/main" val="132456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05A41-0FDF-40AC-873C-C97D916B1B60}" type="datetimeFigureOut">
              <a:rPr lang="en-US" smtClean="0"/>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74424F-A3FB-4965-B2E6-79EB05CF3966}" type="slidenum">
              <a:rPr lang="en-US" smtClean="0"/>
              <a:t>‹#›</a:t>
            </a:fld>
            <a:endParaRPr lang="en-US"/>
          </a:p>
        </p:txBody>
      </p:sp>
    </p:spTree>
    <p:extLst>
      <p:ext uri="{BB962C8B-B14F-4D97-AF65-F5344CB8AC3E}">
        <p14:creationId xmlns:p14="http://schemas.microsoft.com/office/powerpoint/2010/main" val="223045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605A41-0FDF-40AC-873C-C97D916B1B60}"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74424F-A3FB-4965-B2E6-79EB05CF3966}" type="slidenum">
              <a:rPr lang="en-US" smtClean="0"/>
              <a:t>‹#›</a:t>
            </a:fld>
            <a:endParaRPr lang="en-US"/>
          </a:p>
        </p:txBody>
      </p:sp>
    </p:spTree>
    <p:extLst>
      <p:ext uri="{BB962C8B-B14F-4D97-AF65-F5344CB8AC3E}">
        <p14:creationId xmlns:p14="http://schemas.microsoft.com/office/powerpoint/2010/main" val="132821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605A41-0FDF-40AC-873C-C97D916B1B60}"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74424F-A3FB-4965-B2E6-79EB05CF3966}" type="slidenum">
              <a:rPr lang="en-US" smtClean="0"/>
              <a:t>‹#›</a:t>
            </a:fld>
            <a:endParaRPr lang="en-US"/>
          </a:p>
        </p:txBody>
      </p:sp>
    </p:spTree>
    <p:extLst>
      <p:ext uri="{BB962C8B-B14F-4D97-AF65-F5344CB8AC3E}">
        <p14:creationId xmlns:p14="http://schemas.microsoft.com/office/powerpoint/2010/main" val="375093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05A41-0FDF-40AC-873C-C97D916B1B60}" type="datetimeFigureOut">
              <a:rPr lang="en-US" smtClean="0"/>
              <a:t>2/22/2019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4424F-A3FB-4965-B2E6-79EB05CF3966}" type="slidenum">
              <a:rPr lang="en-US" smtClean="0"/>
              <a:t>‹#›</a:t>
            </a:fld>
            <a:endParaRPr lang="en-US"/>
          </a:p>
        </p:txBody>
      </p:sp>
    </p:spTree>
    <p:extLst>
      <p:ext uri="{BB962C8B-B14F-4D97-AF65-F5344CB8AC3E}">
        <p14:creationId xmlns:p14="http://schemas.microsoft.com/office/powerpoint/2010/main" val="2403779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2/22/2019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88318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flipH="1">
            <a:off x="6701050" y="2316163"/>
            <a:ext cx="2674961" cy="23258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graphicFrame>
        <p:nvGraphicFramePr>
          <p:cNvPr id="8" name="Table 7"/>
          <p:cNvGraphicFramePr>
            <a:graphicFrameLocks noGrp="1"/>
          </p:cNvGraphicFramePr>
          <p:nvPr>
            <p:extLst/>
          </p:nvPr>
        </p:nvGraphicFramePr>
        <p:xfrm>
          <a:off x="7505881" y="2703060"/>
          <a:ext cx="4421876" cy="2252742"/>
        </p:xfrm>
        <a:graphic>
          <a:graphicData uri="http://schemas.openxmlformats.org/drawingml/2006/table">
            <a:tbl>
              <a:tblPr firstRow="1" bandRow="1">
                <a:tableStyleId>{327F97BB-C833-4FB7-BDE5-3F7075034690}</a:tableStyleId>
              </a:tblPr>
              <a:tblGrid>
                <a:gridCol w="2210938">
                  <a:extLst>
                    <a:ext uri="{9D8B030D-6E8A-4147-A177-3AD203B41FA5}">
                      <a16:colId xmlns:a16="http://schemas.microsoft.com/office/drawing/2014/main" val="20000"/>
                    </a:ext>
                  </a:extLst>
                </a:gridCol>
                <a:gridCol w="2210938">
                  <a:extLst>
                    <a:ext uri="{9D8B030D-6E8A-4147-A177-3AD203B41FA5}">
                      <a16:colId xmlns:a16="http://schemas.microsoft.com/office/drawing/2014/main" val="20001"/>
                    </a:ext>
                  </a:extLst>
                </a:gridCol>
              </a:tblGrid>
              <a:tr h="544839">
                <a:tc>
                  <a:txBody>
                    <a:bodyPr/>
                    <a:lstStyle/>
                    <a:p>
                      <a:r>
                        <a:rPr lang="en-US" dirty="0" smtClean="0"/>
                        <a:t>NAME</a:t>
                      </a:r>
                      <a:endParaRPr lang="en-US" dirty="0"/>
                    </a:p>
                  </a:txBody>
                  <a:tcPr/>
                </a:tc>
                <a:tc>
                  <a:txBody>
                    <a:bodyPr/>
                    <a:lstStyle/>
                    <a:p>
                      <a:r>
                        <a:rPr lang="en-US" dirty="0" smtClean="0"/>
                        <a:t>ID</a:t>
                      </a:r>
                      <a:endParaRPr lang="en-US" dirty="0"/>
                    </a:p>
                  </a:txBody>
                  <a:tcPr/>
                </a:tc>
                <a:extLst>
                  <a:ext uri="{0D108BD9-81ED-4DB2-BD59-A6C34878D82A}">
                    <a16:rowId xmlns:a16="http://schemas.microsoft.com/office/drawing/2014/main" val="10000"/>
                  </a:ext>
                </a:extLst>
              </a:tr>
              <a:tr h="603089">
                <a:tc>
                  <a:txBody>
                    <a:bodyPr/>
                    <a:lstStyle/>
                    <a:p>
                      <a:r>
                        <a:rPr lang="en-US" dirty="0" smtClean="0"/>
                        <a:t>MD ANIKUL ISLAM</a:t>
                      </a:r>
                      <a:endParaRPr lang="en-US" dirty="0"/>
                    </a:p>
                  </a:txBody>
                  <a:tcPr/>
                </a:tc>
                <a:tc>
                  <a:txBody>
                    <a:bodyPr/>
                    <a:lstStyle/>
                    <a:p>
                      <a:r>
                        <a:rPr lang="en-US" dirty="0" smtClean="0"/>
                        <a:t>1520086042</a:t>
                      </a:r>
                      <a:endParaRPr lang="en-US" dirty="0"/>
                    </a:p>
                  </a:txBody>
                  <a:tcPr/>
                </a:tc>
                <a:extLst>
                  <a:ext uri="{0D108BD9-81ED-4DB2-BD59-A6C34878D82A}">
                    <a16:rowId xmlns:a16="http://schemas.microsoft.com/office/drawing/2014/main" val="10001"/>
                  </a:ext>
                </a:extLst>
              </a:tr>
              <a:tr h="552407">
                <a:tc>
                  <a:txBody>
                    <a:bodyPr/>
                    <a:lstStyle/>
                    <a:p>
                      <a:r>
                        <a:rPr lang="en-US" dirty="0" smtClean="0"/>
                        <a:t>Mitu</a:t>
                      </a:r>
                      <a:r>
                        <a:rPr lang="en-US" baseline="0" dirty="0" smtClean="0"/>
                        <a:t> Rani Das</a:t>
                      </a:r>
                      <a:endParaRPr lang="en-US" dirty="0"/>
                    </a:p>
                  </a:txBody>
                  <a:tcPr/>
                </a:tc>
                <a:tc>
                  <a:txBody>
                    <a:bodyPr/>
                    <a:lstStyle/>
                    <a:p>
                      <a:r>
                        <a:rPr lang="en-US" dirty="0" smtClean="0"/>
                        <a:t>1512383642</a:t>
                      </a:r>
                      <a:endParaRPr lang="en-US" dirty="0"/>
                    </a:p>
                  </a:txBody>
                  <a:tcPr/>
                </a:tc>
                <a:extLst>
                  <a:ext uri="{0D108BD9-81ED-4DB2-BD59-A6C34878D82A}">
                    <a16:rowId xmlns:a16="http://schemas.microsoft.com/office/drawing/2014/main" val="10002"/>
                  </a:ext>
                </a:extLst>
              </a:tr>
              <a:tr h="552407">
                <a:tc>
                  <a:txBody>
                    <a:bodyPr/>
                    <a:lstStyle/>
                    <a:p>
                      <a:r>
                        <a:rPr lang="en-US" dirty="0" smtClean="0"/>
                        <a:t>Asiful Alam Fahim</a:t>
                      </a:r>
                      <a:endParaRPr lang="en-US" dirty="0"/>
                    </a:p>
                  </a:txBody>
                  <a:tcPr/>
                </a:tc>
                <a:tc>
                  <a:txBody>
                    <a:bodyPr/>
                    <a:lstStyle/>
                    <a:p>
                      <a:r>
                        <a:rPr lang="en-US" dirty="0" smtClean="0"/>
                        <a:t>1521551042</a:t>
                      </a:r>
                      <a:endParaRPr lang="en-US" dirty="0"/>
                    </a:p>
                  </a:txBody>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extLst/>
          </p:nvPr>
        </p:nvGraphicFramePr>
        <p:xfrm>
          <a:off x="351108" y="2728692"/>
          <a:ext cx="4490114" cy="2399140"/>
        </p:xfrm>
        <a:graphic>
          <a:graphicData uri="http://schemas.openxmlformats.org/drawingml/2006/table">
            <a:tbl>
              <a:tblPr firstRow="1" bandRow="1">
                <a:tableStyleId>{5C22544A-7EE6-4342-B048-85BDC9FD1C3A}</a:tableStyleId>
              </a:tblPr>
              <a:tblGrid>
                <a:gridCol w="2245057">
                  <a:extLst>
                    <a:ext uri="{9D8B030D-6E8A-4147-A177-3AD203B41FA5}">
                      <a16:colId xmlns:a16="http://schemas.microsoft.com/office/drawing/2014/main" val="20000"/>
                    </a:ext>
                  </a:extLst>
                </a:gridCol>
                <a:gridCol w="2245057">
                  <a:extLst>
                    <a:ext uri="{9D8B030D-6E8A-4147-A177-3AD203B41FA5}">
                      <a16:colId xmlns:a16="http://schemas.microsoft.com/office/drawing/2014/main" val="20001"/>
                    </a:ext>
                  </a:extLst>
                </a:gridCol>
              </a:tblGrid>
              <a:tr h="7423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COURSE INSTRUCTOR:</a:t>
                      </a:r>
                    </a:p>
                    <a:p>
                      <a:endParaRPr lang="en-US" dirty="0"/>
                    </a:p>
                  </a:txBody>
                  <a:tcPr/>
                </a:tc>
                <a:tc>
                  <a:txBody>
                    <a:bodyPr/>
                    <a:lstStyle/>
                    <a:p>
                      <a:r>
                        <a:rPr lang="en-US" sz="1800" b="0" i="0" u="none" strike="noStrike" kern="1200" baseline="0" dirty="0" smtClean="0">
                          <a:solidFill>
                            <a:schemeClr val="lt1"/>
                          </a:solidFill>
                          <a:latin typeface="+mn-lt"/>
                          <a:ea typeface="+mn-ea"/>
                          <a:cs typeface="+mn-cs"/>
                        </a:rPr>
                        <a:t>Shaikh Shawon Arefin Shimon</a:t>
                      </a:r>
                      <a:endParaRPr lang="en-US" dirty="0"/>
                    </a:p>
                  </a:txBody>
                  <a:tcPr/>
                </a:tc>
                <a:extLst>
                  <a:ext uri="{0D108BD9-81ED-4DB2-BD59-A6C34878D82A}">
                    <a16:rowId xmlns:a16="http://schemas.microsoft.com/office/drawing/2014/main" val="10000"/>
                  </a:ext>
                </a:extLst>
              </a:tr>
              <a:tr h="742370">
                <a:tc>
                  <a:txBody>
                    <a:bodyPr/>
                    <a:lstStyle/>
                    <a:p>
                      <a:pPr algn="just"/>
                      <a:r>
                        <a:rPr lang="en-US" b="1" dirty="0" smtClean="0"/>
                        <a:t>CORSE TITLE:</a:t>
                      </a:r>
                    </a:p>
                    <a:p>
                      <a:endParaRPr lang="en-US" dirty="0"/>
                    </a:p>
                  </a:txBody>
                  <a:tcPr/>
                </a:tc>
                <a:tc>
                  <a:txBody>
                    <a:bodyPr/>
                    <a:lstStyle/>
                    <a:p>
                      <a:r>
                        <a:rPr lang="en-US" dirty="0" smtClean="0"/>
                        <a:t>cse299</a:t>
                      </a:r>
                      <a:endParaRPr lang="en-US" dirty="0"/>
                    </a:p>
                  </a:txBody>
                  <a:tcPr/>
                </a:tc>
                <a:extLst>
                  <a:ext uri="{0D108BD9-81ED-4DB2-BD59-A6C34878D82A}">
                    <a16:rowId xmlns:a16="http://schemas.microsoft.com/office/drawing/2014/main" val="10001"/>
                  </a:ext>
                </a:extLst>
              </a:tr>
              <a:tr h="7423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SECTION:</a:t>
                      </a:r>
                    </a:p>
                    <a:p>
                      <a:endParaRPr lang="en-US" dirty="0"/>
                    </a:p>
                  </a:txBody>
                  <a:tcPr/>
                </a:tc>
                <a:tc>
                  <a:txBody>
                    <a:bodyPr/>
                    <a:lstStyle/>
                    <a:p>
                      <a:r>
                        <a:rPr lang="en-US" dirty="0" smtClean="0"/>
                        <a:t>08</a:t>
                      </a:r>
                      <a:endParaRPr lang="en-US" dirty="0"/>
                    </a:p>
                  </a:txBody>
                  <a:tcPr/>
                </a:tc>
                <a:extLst>
                  <a:ext uri="{0D108BD9-81ED-4DB2-BD59-A6C34878D82A}">
                    <a16:rowId xmlns:a16="http://schemas.microsoft.com/office/drawing/2014/main" val="10002"/>
                  </a:ext>
                </a:extLst>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328" y="4955802"/>
            <a:ext cx="1842447" cy="1626610"/>
          </a:xfrm>
          <a:prstGeom prst="rect">
            <a:avLst/>
          </a:prstGeom>
        </p:spPr>
      </p:pic>
      <p:sp>
        <p:nvSpPr>
          <p:cNvPr id="2" name="Title 1"/>
          <p:cNvSpPr>
            <a:spLocks noGrp="1"/>
          </p:cNvSpPr>
          <p:nvPr>
            <p:ph type="title"/>
          </p:nvPr>
        </p:nvSpPr>
        <p:spPr/>
        <p:txBody>
          <a:bodyPr>
            <a:normAutofit fontScale="90000"/>
          </a:bodyPr>
          <a:lstStyle/>
          <a:p>
            <a:pPr marL="0" marR="0">
              <a:spcBef>
                <a:spcPts val="0"/>
              </a:spcBef>
              <a:spcAft>
                <a:spcPts val="0"/>
              </a:spcAft>
            </a:pPr>
            <a:r>
              <a:rPr lang="en-US" dirty="0" smtClean="0">
                <a:latin typeface="Times New Roman" panose="02020603050405020304" pitchFamily="18" charset="0"/>
                <a:ea typeface="Calibri" panose="020F0502020204030204" pitchFamily="34" charset="0"/>
                <a:cs typeface="Vrinda" panose="020B0502040204020203" pitchFamily="34" charset="0"/>
              </a:rPr>
              <a:t/>
            </a:r>
            <a:br>
              <a:rPr lang="en-US" dirty="0" smtClean="0">
                <a:latin typeface="Times New Roman" panose="02020603050405020304" pitchFamily="18" charset="0"/>
                <a:ea typeface="Calibri" panose="020F0502020204030204" pitchFamily="34" charset="0"/>
                <a:cs typeface="Vrinda" panose="020B0502040204020203" pitchFamily="34" charset="0"/>
              </a:rPr>
            </a:br>
            <a:r>
              <a:rPr lang="en-US" dirty="0">
                <a:latin typeface="Times New Roman" panose="02020603050405020304" pitchFamily="18" charset="0"/>
                <a:ea typeface="Calibri" panose="020F0502020204030204" pitchFamily="34" charset="0"/>
                <a:cs typeface="Vrinda" panose="020B0502040204020203" pitchFamily="34" charset="0"/>
              </a:rPr>
              <a:t/>
            </a:r>
            <a:br>
              <a:rPr lang="en-US" dirty="0">
                <a:latin typeface="Times New Roman" panose="02020603050405020304" pitchFamily="18" charset="0"/>
                <a:ea typeface="Calibri" panose="020F0502020204030204" pitchFamily="34" charset="0"/>
                <a:cs typeface="Vrinda" panose="020B0502040204020203" pitchFamily="34" charset="0"/>
              </a:rPr>
            </a:br>
            <a:r>
              <a:rPr lang="en-US" dirty="0" smtClean="0">
                <a:latin typeface="Times New Roman" panose="02020603050405020304" pitchFamily="18" charset="0"/>
                <a:ea typeface="Calibri" panose="020F0502020204030204" pitchFamily="34" charset="0"/>
                <a:cs typeface="Vrinda" panose="020B0502040204020203" pitchFamily="34" charset="0"/>
              </a:rPr>
              <a:t>                                      E-Commerce</a:t>
            </a:r>
            <a:r>
              <a:rPr lang="en-US" sz="2400" dirty="0">
                <a:latin typeface="Calibri" panose="020F0502020204030204" pitchFamily="34" charset="0"/>
                <a:ea typeface="Calibri" panose="020F0502020204030204" pitchFamily="34" charset="0"/>
                <a:cs typeface="Vrinda" panose="020B0502040204020203" pitchFamily="34" charset="0"/>
              </a:rPr>
              <a:t/>
            </a:r>
            <a:br>
              <a:rPr lang="en-US" sz="2400" dirty="0">
                <a:latin typeface="Calibri" panose="020F0502020204030204" pitchFamily="34" charset="0"/>
                <a:ea typeface="Calibri" panose="020F0502020204030204" pitchFamily="34" charset="0"/>
                <a:cs typeface="Vrinda" panose="020B0502040204020203" pitchFamily="34" charset="0"/>
              </a:rPr>
            </a:br>
            <a:r>
              <a:rPr lang="en-US" sz="2400" dirty="0" smtClean="0">
                <a:latin typeface="Calibri" panose="020F0502020204030204" pitchFamily="34" charset="0"/>
                <a:ea typeface="Calibri" panose="020F0502020204030204" pitchFamily="34" charset="0"/>
                <a:cs typeface="Vrinda" panose="020B0502040204020203" pitchFamily="34" charset="0"/>
              </a:rPr>
              <a:t>                                          </a:t>
            </a:r>
            <a:r>
              <a:rPr lang="en-US" dirty="0" smtClean="0">
                <a:latin typeface="Times New Roman" panose="02020603050405020304" pitchFamily="18" charset="0"/>
                <a:ea typeface="Calibri" panose="020F0502020204030204" pitchFamily="34" charset="0"/>
                <a:cs typeface="Vrinda" panose="020B0502040204020203" pitchFamily="34" charset="0"/>
              </a:rPr>
              <a:t>(</a:t>
            </a:r>
            <a:r>
              <a:rPr lang="en-US" dirty="0">
                <a:latin typeface="Times New Roman" panose="02020603050405020304" pitchFamily="18" charset="0"/>
                <a:ea typeface="Calibri" panose="020F0502020204030204" pitchFamily="34" charset="0"/>
                <a:cs typeface="Vrinda" panose="020B0502040204020203" pitchFamily="34" charset="0"/>
              </a:rPr>
              <a:t>Online Shopping Store)</a:t>
            </a:r>
            <a:r>
              <a:rPr lang="en-US" sz="2400" dirty="0">
                <a:latin typeface="Calibri" panose="020F0502020204030204" pitchFamily="34" charset="0"/>
                <a:ea typeface="Calibri" panose="020F0502020204030204" pitchFamily="34" charset="0"/>
                <a:cs typeface="Vrinda" panose="020B0502040204020203" pitchFamily="34" charset="0"/>
              </a:rPr>
              <a:t/>
            </a:r>
            <a:br>
              <a:rPr lang="en-US" sz="2400" dirty="0">
                <a:latin typeface="Calibri" panose="020F0502020204030204" pitchFamily="34" charset="0"/>
                <a:ea typeface="Calibri" panose="020F0502020204030204" pitchFamily="34" charset="0"/>
                <a:cs typeface="Vrinda" panose="020B0502040204020203" pitchFamily="34" charset="0"/>
              </a:rPr>
            </a:br>
            <a:r>
              <a:rPr lang="en-US" dirty="0">
                <a:latin typeface="Calibri" panose="020F0502020204030204" pitchFamily="34" charset="0"/>
                <a:ea typeface="Calibri" panose="020F0502020204030204" pitchFamily="34" charset="0"/>
                <a:cs typeface="Vrinda" panose="020B0502040204020203" pitchFamily="34" charset="0"/>
              </a:rPr>
              <a:t> </a:t>
            </a:r>
            <a:r>
              <a:rPr lang="en-US" sz="2400" dirty="0">
                <a:latin typeface="Calibri" panose="020F0502020204030204" pitchFamily="34" charset="0"/>
                <a:ea typeface="Calibri" panose="020F0502020204030204" pitchFamily="34" charset="0"/>
                <a:cs typeface="Vrinda" panose="020B0502040204020203" pitchFamily="34" charset="0"/>
              </a:rPr>
              <a:t/>
            </a:r>
            <a:br>
              <a:rPr lang="en-US" sz="2400" dirty="0">
                <a:latin typeface="Calibri" panose="020F0502020204030204" pitchFamily="34" charset="0"/>
                <a:ea typeface="Calibri" panose="020F0502020204030204" pitchFamily="34" charset="0"/>
                <a:cs typeface="Vrinda" panose="020B0502040204020203" pitchFamily="34" charset="0"/>
              </a:rPr>
            </a:br>
            <a:endParaRPr lang="en-US" dirty="0"/>
          </a:p>
        </p:txBody>
      </p:sp>
    </p:spTree>
    <p:extLst>
      <p:ext uri="{BB962C8B-B14F-4D97-AF65-F5344CB8AC3E}">
        <p14:creationId xmlns:p14="http://schemas.microsoft.com/office/powerpoint/2010/main" val="2805306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E-Commerce in Bangladesh</a:t>
            </a:r>
            <a:endParaRPr lang="en-US" dirty="0"/>
          </a:p>
        </p:txBody>
      </p:sp>
      <p:sp>
        <p:nvSpPr>
          <p:cNvPr id="3" name="Rectangle 2"/>
          <p:cNvSpPr/>
          <p:nvPr/>
        </p:nvSpPr>
        <p:spPr>
          <a:xfrm>
            <a:off x="685801" y="2404233"/>
            <a:ext cx="11162581" cy="3539430"/>
          </a:xfrm>
          <a:prstGeom prst="rect">
            <a:avLst/>
          </a:prstGeom>
        </p:spPr>
        <p:txBody>
          <a:bodyPr wrap="square">
            <a:spAutoFit/>
          </a:bodyPr>
          <a:lstStyle/>
          <a:p>
            <a:pPr lvl="0" defTabSz="457200"/>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E-Commerce website development in Bangladesh nowadays is a moneymaking or profitable business. </a:t>
            </a:r>
            <a:r>
              <a:rPr lang="en-US" sz="2800" dirty="0">
                <a:solidFill>
                  <a:prstClr val="white"/>
                </a:solidFill>
              </a:rPr>
              <a:t>E-Commerce website development in Bangladesh nowadays is a moneymaking or profitable business.  This project is organized for an e-Commerce site for any small to medium shopping store. This project has been designed for solving current problems of many e-Commerce sites in Bangladesh. These websites are not updated regularly, and there are also SPAM and MARKETING STRATEGY issues which give negative impression to the user and the customers.</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5053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Technical approach</a:t>
            </a:r>
            <a:endParaRPr lang="en-US" dirty="0"/>
          </a:p>
        </p:txBody>
      </p:sp>
      <p:sp>
        <p:nvSpPr>
          <p:cNvPr id="3" name="Rectangle 2"/>
          <p:cNvSpPr/>
          <p:nvPr/>
        </p:nvSpPr>
        <p:spPr>
          <a:xfrm>
            <a:off x="1000663" y="2482349"/>
            <a:ext cx="10239555" cy="267765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Our goal is to avoid those possible problems that we mentioned earlier and also create more error free, updated, reliable and licensed web applications to the users and the customers. We are going to make an e-Commerce site which contains User and Admin Interfaces. The information of admins and users will be arranged in a database. The database can be only accessed by the admins</a:t>
            </a:r>
            <a:r>
              <a:rPr kumimoji="0" lang="en-US" sz="2800" b="0" i="0" u="none" strike="noStrike" kern="1200" cap="none" spc="0" normalizeH="0" baseline="0" noProof="0" dirty="0" smtClean="0">
                <a:ln>
                  <a:noFill/>
                </a:ln>
                <a:solidFill>
                  <a:prstClr val="white"/>
                </a:solidFill>
                <a:effectLst/>
                <a:uLnTx/>
                <a:uFillTx/>
                <a:latin typeface="Times New Roman" panose="02020603050405020304" pitchFamily="18" charset="0"/>
                <a:ea typeface="Calibri" panose="020F0502020204030204" pitchFamily="34" charset="0"/>
                <a:cs typeface="+mn-cs"/>
              </a:rPr>
              <a:t>. </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1767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691" y="117894"/>
            <a:ext cx="10131425" cy="1456267"/>
          </a:xfrm>
        </p:spPr>
        <p:txBody>
          <a:bodyPr/>
          <a:lstStyle/>
          <a:p>
            <a:r>
              <a:rPr lang="en-US" dirty="0" smtClean="0"/>
              <a:t>                                web interface</a:t>
            </a:r>
            <a:endParaRPr lang="en-US" dirty="0"/>
          </a:p>
        </p:txBody>
      </p:sp>
      <p:pic>
        <p:nvPicPr>
          <p:cNvPr id="4" name="Picture 3"/>
          <p:cNvPicPr>
            <a:picLocks noChangeAspect="1"/>
          </p:cNvPicPr>
          <p:nvPr/>
        </p:nvPicPr>
        <p:blipFill>
          <a:blip r:embed="rId2"/>
          <a:stretch>
            <a:fillRect/>
          </a:stretch>
        </p:blipFill>
        <p:spPr>
          <a:xfrm>
            <a:off x="5796951" y="2065867"/>
            <a:ext cx="6245525" cy="4222790"/>
          </a:xfrm>
          <a:prstGeom prst="rect">
            <a:avLst/>
          </a:prstGeom>
        </p:spPr>
      </p:pic>
      <p:sp>
        <p:nvSpPr>
          <p:cNvPr id="5" name="TextBox 4"/>
          <p:cNvSpPr txBox="1"/>
          <p:nvPr/>
        </p:nvSpPr>
        <p:spPr>
          <a:xfrm>
            <a:off x="992038" y="2065867"/>
            <a:ext cx="3338422" cy="338554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white"/>
                </a:solidFill>
                <a:effectLst/>
                <a:uLnTx/>
                <a:uFillTx/>
                <a:latin typeface="Calibri" panose="020F0502020204030204"/>
                <a:ea typeface="+mn-ea"/>
                <a:cs typeface="+mn-cs"/>
              </a:rPr>
              <a:t>a) Registration</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white"/>
                </a:solidFill>
                <a:effectLst/>
                <a:uLnTx/>
                <a:uFillTx/>
                <a:latin typeface="Calibri" panose="020F0502020204030204"/>
                <a:ea typeface="+mn-ea"/>
                <a:cs typeface="+mn-cs"/>
              </a:rPr>
              <a:t>b) Log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in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white"/>
                </a:solidFill>
                <a:effectLst/>
                <a:uLnTx/>
                <a:uFillTx/>
                <a:latin typeface="Calibri" panose="020F0502020204030204"/>
                <a:ea typeface="+mn-ea"/>
                <a:cs typeface="+mn-cs"/>
              </a:rPr>
              <a:t>     ●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User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white"/>
                </a:solidFill>
                <a:effectLst/>
                <a:uLnTx/>
                <a:uFillTx/>
                <a:latin typeface="Calibri" panose="020F0502020204030204"/>
                <a:ea typeface="+mn-ea"/>
                <a:cs typeface="+mn-cs"/>
              </a:rPr>
              <a:t>     ●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Password.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white"/>
                </a:solidFill>
                <a:effectLst/>
                <a:uLnTx/>
                <a:uFillTx/>
                <a:latin typeface="Calibri" panose="020F0502020204030204"/>
                <a:ea typeface="+mn-ea"/>
                <a:cs typeface="+mn-cs"/>
              </a:rPr>
              <a:t>c) Search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Key</a:t>
            </a:r>
            <a:r>
              <a:rPr kumimoji="0" lang="en-US" sz="2800" b="0" i="0" u="none" strike="noStrike" kern="1200" cap="none" spc="0" normalizeH="0" baseline="0" noProof="0" dirty="0" smtClean="0">
                <a:ln>
                  <a:noFill/>
                </a:ln>
                <a:solidFill>
                  <a:prstClr val="white"/>
                </a:solidFill>
                <a:effectLst/>
                <a:uLnTx/>
                <a:uFillTx/>
                <a:latin typeface="Calibri" panose="020F0502020204030204"/>
                <a:ea typeface="+mn-ea"/>
                <a:cs typeface="+mn-cs"/>
              </a:rPr>
              <a:t>.</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6624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4679" y="2794958"/>
            <a:ext cx="3650679"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solidFill>
                <a:effectLst/>
                <a:uLnTx/>
                <a:uFillTx/>
                <a:latin typeface="Calibri" panose="020F0502020204030204"/>
                <a:ea typeface="+mn-ea"/>
                <a:cs typeface="+mn-cs"/>
              </a:rPr>
              <a:t>Payment method -</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p:cNvPicPr>
            <a:picLocks noChangeAspect="1"/>
          </p:cNvPicPr>
          <p:nvPr/>
        </p:nvPicPr>
        <p:blipFill>
          <a:blip r:embed="rId2"/>
          <a:stretch>
            <a:fillRect/>
          </a:stretch>
        </p:blipFill>
        <p:spPr>
          <a:xfrm>
            <a:off x="7513607" y="217815"/>
            <a:ext cx="3827972" cy="2732418"/>
          </a:xfrm>
          <a:prstGeom prst="rect">
            <a:avLst/>
          </a:prstGeom>
        </p:spPr>
      </p:pic>
      <p:pic>
        <p:nvPicPr>
          <p:cNvPr id="5" name="Picture 4"/>
          <p:cNvPicPr>
            <a:picLocks noChangeAspect="1"/>
          </p:cNvPicPr>
          <p:nvPr/>
        </p:nvPicPr>
        <p:blipFill>
          <a:blip r:embed="rId3"/>
          <a:stretch>
            <a:fillRect/>
          </a:stretch>
        </p:blipFill>
        <p:spPr>
          <a:xfrm>
            <a:off x="7513607" y="3616894"/>
            <a:ext cx="3827972" cy="2956435"/>
          </a:xfrm>
          <a:prstGeom prst="rect">
            <a:avLst/>
          </a:prstGeom>
        </p:spPr>
      </p:pic>
    </p:spTree>
    <p:extLst>
      <p:ext uri="{BB962C8B-B14F-4D97-AF65-F5344CB8AC3E}">
        <p14:creationId xmlns:p14="http://schemas.microsoft.com/office/powerpoint/2010/main" val="247766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46</TotalTime>
  <Words>220</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Calibri</vt:lpstr>
      <vt:lpstr>Calibri Light</vt:lpstr>
      <vt:lpstr>Century Gothic</vt:lpstr>
      <vt:lpstr>Times New Roman</vt:lpstr>
      <vt:lpstr>Vrinda</vt:lpstr>
      <vt:lpstr>Office Theme</vt:lpstr>
      <vt:lpstr>Celestial</vt:lpstr>
      <vt:lpstr>                                        E-Commerce                                           (Online Shopping Store)   </vt:lpstr>
      <vt:lpstr>                       E-Commerce in Bangladesh</vt:lpstr>
      <vt:lpstr>                            Technical approach</vt:lpstr>
      <vt:lpstr>                                web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Asiful Alam Fahim,         1521551042 Md. Anikul Islam,            1520086042 Mitu Rani Das,                 1512383642</dc:title>
  <dc:creator>Asiful Alam Fahim</dc:creator>
  <cp:lastModifiedBy>Asiful Alam Fahim</cp:lastModifiedBy>
  <cp:revision>3</cp:revision>
  <dcterms:created xsi:type="dcterms:W3CDTF">2019-02-21T17:46:57Z</dcterms:created>
  <dcterms:modified xsi:type="dcterms:W3CDTF">2019-02-21T18:33:56Z</dcterms:modified>
</cp:coreProperties>
</file>