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2"/>
    <p:sldId id="259"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E4609-286A-4203-A066-B79249973DA2}" type="datetimeFigureOut">
              <a:rPr lang="en-US" smtClean="0"/>
              <a:t>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4FF17-C9E1-4DBB-A59E-373C0257E45E}" type="slidenum">
              <a:rPr lang="en-US" smtClean="0"/>
              <a:t>‹#›</a:t>
            </a:fld>
            <a:endParaRPr lang="en-US"/>
          </a:p>
        </p:txBody>
      </p:sp>
    </p:spTree>
    <p:extLst>
      <p:ext uri="{BB962C8B-B14F-4D97-AF65-F5344CB8AC3E}">
        <p14:creationId xmlns:p14="http://schemas.microsoft.com/office/powerpoint/2010/main" val="253975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flipH="1">
            <a:off x="6701050" y="2316163"/>
            <a:ext cx="2674961" cy="23258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805650218"/>
              </p:ext>
            </p:extLst>
          </p:nvPr>
        </p:nvGraphicFramePr>
        <p:xfrm>
          <a:off x="7505881" y="2703060"/>
          <a:ext cx="4421876" cy="2252742"/>
        </p:xfrm>
        <a:graphic>
          <a:graphicData uri="http://schemas.openxmlformats.org/drawingml/2006/table">
            <a:tbl>
              <a:tblPr firstRow="1" bandRow="1">
                <a:tableStyleId>{327F97BB-C833-4FB7-BDE5-3F7075034690}</a:tableStyleId>
              </a:tblPr>
              <a:tblGrid>
                <a:gridCol w="2210938">
                  <a:extLst>
                    <a:ext uri="{9D8B030D-6E8A-4147-A177-3AD203B41FA5}">
                      <a16:colId xmlns:a16="http://schemas.microsoft.com/office/drawing/2014/main" val="20000"/>
                    </a:ext>
                  </a:extLst>
                </a:gridCol>
                <a:gridCol w="2210938">
                  <a:extLst>
                    <a:ext uri="{9D8B030D-6E8A-4147-A177-3AD203B41FA5}">
                      <a16:colId xmlns:a16="http://schemas.microsoft.com/office/drawing/2014/main" val="20001"/>
                    </a:ext>
                  </a:extLst>
                </a:gridCol>
              </a:tblGrid>
              <a:tr h="544839">
                <a:tc>
                  <a:txBody>
                    <a:bodyPr/>
                    <a:lstStyle/>
                    <a:p>
                      <a:r>
                        <a:rPr lang="en-US" dirty="0" smtClean="0"/>
                        <a:t>NAME</a:t>
                      </a:r>
                      <a:endParaRPr lang="en-US" dirty="0"/>
                    </a:p>
                  </a:txBody>
                  <a:tcPr/>
                </a:tc>
                <a:tc>
                  <a:txBody>
                    <a:bodyPr/>
                    <a:lstStyle/>
                    <a:p>
                      <a:r>
                        <a:rPr lang="en-US" dirty="0" smtClean="0"/>
                        <a:t>ID</a:t>
                      </a:r>
                      <a:endParaRPr lang="en-US" dirty="0"/>
                    </a:p>
                  </a:txBody>
                  <a:tcPr/>
                </a:tc>
                <a:extLst>
                  <a:ext uri="{0D108BD9-81ED-4DB2-BD59-A6C34878D82A}">
                    <a16:rowId xmlns:a16="http://schemas.microsoft.com/office/drawing/2014/main" val="10000"/>
                  </a:ext>
                </a:extLst>
              </a:tr>
              <a:tr h="603089">
                <a:tc>
                  <a:txBody>
                    <a:bodyPr/>
                    <a:lstStyle/>
                    <a:p>
                      <a:r>
                        <a:rPr lang="en-US" dirty="0" smtClean="0"/>
                        <a:t>MD ANIKUL ISLAM</a:t>
                      </a:r>
                      <a:endParaRPr lang="en-US" dirty="0"/>
                    </a:p>
                  </a:txBody>
                  <a:tcPr/>
                </a:tc>
                <a:tc>
                  <a:txBody>
                    <a:bodyPr/>
                    <a:lstStyle/>
                    <a:p>
                      <a:r>
                        <a:rPr lang="en-US" dirty="0" smtClean="0"/>
                        <a:t>1520086042</a:t>
                      </a:r>
                      <a:endParaRPr lang="en-US" dirty="0"/>
                    </a:p>
                  </a:txBody>
                  <a:tcPr/>
                </a:tc>
                <a:extLst>
                  <a:ext uri="{0D108BD9-81ED-4DB2-BD59-A6C34878D82A}">
                    <a16:rowId xmlns:a16="http://schemas.microsoft.com/office/drawing/2014/main" val="10001"/>
                  </a:ext>
                </a:extLst>
              </a:tr>
              <a:tr h="552407">
                <a:tc>
                  <a:txBody>
                    <a:bodyPr/>
                    <a:lstStyle/>
                    <a:p>
                      <a:r>
                        <a:rPr lang="en-US" dirty="0" smtClean="0"/>
                        <a:t>Mitu</a:t>
                      </a:r>
                      <a:r>
                        <a:rPr lang="en-US" baseline="0" dirty="0" smtClean="0"/>
                        <a:t> Rani Das</a:t>
                      </a:r>
                      <a:endParaRPr lang="en-US" dirty="0"/>
                    </a:p>
                  </a:txBody>
                  <a:tcPr/>
                </a:tc>
                <a:tc>
                  <a:txBody>
                    <a:bodyPr/>
                    <a:lstStyle/>
                    <a:p>
                      <a:r>
                        <a:rPr lang="en-US" dirty="0" smtClean="0"/>
                        <a:t>1512383642</a:t>
                      </a:r>
                      <a:endParaRPr lang="en-US" dirty="0"/>
                    </a:p>
                  </a:txBody>
                  <a:tcPr/>
                </a:tc>
                <a:extLst>
                  <a:ext uri="{0D108BD9-81ED-4DB2-BD59-A6C34878D82A}">
                    <a16:rowId xmlns:a16="http://schemas.microsoft.com/office/drawing/2014/main" val="10002"/>
                  </a:ext>
                </a:extLst>
              </a:tr>
              <a:tr h="552407">
                <a:tc>
                  <a:txBody>
                    <a:bodyPr/>
                    <a:lstStyle/>
                    <a:p>
                      <a:r>
                        <a:rPr lang="en-US" dirty="0" smtClean="0"/>
                        <a:t>Asiful Alam Fahim</a:t>
                      </a:r>
                      <a:endParaRPr lang="en-US" dirty="0"/>
                    </a:p>
                  </a:txBody>
                  <a:tcPr/>
                </a:tc>
                <a:tc>
                  <a:txBody>
                    <a:bodyPr/>
                    <a:lstStyle/>
                    <a:p>
                      <a:r>
                        <a:rPr lang="en-US" dirty="0" smtClean="0"/>
                        <a:t>1521551042</a:t>
                      </a:r>
                      <a:endParaRPr lang="en-US" dirty="0"/>
                    </a:p>
                  </a:txBody>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05474584"/>
              </p:ext>
            </p:extLst>
          </p:nvPr>
        </p:nvGraphicFramePr>
        <p:xfrm>
          <a:off x="351108" y="2728692"/>
          <a:ext cx="4490114" cy="2399140"/>
        </p:xfrm>
        <a:graphic>
          <a:graphicData uri="http://schemas.openxmlformats.org/drawingml/2006/table">
            <a:tbl>
              <a:tblPr firstRow="1" bandRow="1">
                <a:tableStyleId>{5C22544A-7EE6-4342-B048-85BDC9FD1C3A}</a:tableStyleId>
              </a:tblPr>
              <a:tblGrid>
                <a:gridCol w="2245057">
                  <a:extLst>
                    <a:ext uri="{9D8B030D-6E8A-4147-A177-3AD203B41FA5}">
                      <a16:colId xmlns:a16="http://schemas.microsoft.com/office/drawing/2014/main" val="20000"/>
                    </a:ext>
                  </a:extLst>
                </a:gridCol>
                <a:gridCol w="2245057">
                  <a:extLst>
                    <a:ext uri="{9D8B030D-6E8A-4147-A177-3AD203B41FA5}">
                      <a16:colId xmlns:a16="http://schemas.microsoft.com/office/drawing/2014/main" val="20001"/>
                    </a:ext>
                  </a:extLst>
                </a:gridCol>
              </a:tblGrid>
              <a:tr h="742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COURSE INSTRUCTOR:</a:t>
                      </a:r>
                    </a:p>
                    <a:p>
                      <a:endParaRPr lang="en-US" dirty="0"/>
                    </a:p>
                  </a:txBody>
                  <a:tcPr/>
                </a:tc>
                <a:tc>
                  <a:txBody>
                    <a:bodyPr/>
                    <a:lstStyle/>
                    <a:p>
                      <a:r>
                        <a:rPr lang="en-US" sz="1800" b="0" i="0" u="none" strike="noStrike" kern="1200" baseline="0" dirty="0" smtClean="0">
                          <a:solidFill>
                            <a:schemeClr val="lt1"/>
                          </a:solidFill>
                          <a:latin typeface="+mn-lt"/>
                          <a:ea typeface="+mn-ea"/>
                          <a:cs typeface="+mn-cs"/>
                        </a:rPr>
                        <a:t>Shaikh Shawon Arefin Shimon</a:t>
                      </a:r>
                      <a:endParaRPr lang="en-US" dirty="0"/>
                    </a:p>
                  </a:txBody>
                  <a:tcPr/>
                </a:tc>
                <a:extLst>
                  <a:ext uri="{0D108BD9-81ED-4DB2-BD59-A6C34878D82A}">
                    <a16:rowId xmlns:a16="http://schemas.microsoft.com/office/drawing/2014/main" val="10000"/>
                  </a:ext>
                </a:extLst>
              </a:tr>
              <a:tr h="742370">
                <a:tc>
                  <a:txBody>
                    <a:bodyPr/>
                    <a:lstStyle/>
                    <a:p>
                      <a:pPr algn="just"/>
                      <a:r>
                        <a:rPr lang="en-US" b="1" dirty="0" smtClean="0"/>
                        <a:t>CORSE TITLE:</a:t>
                      </a:r>
                    </a:p>
                    <a:p>
                      <a:endParaRPr lang="en-US" dirty="0"/>
                    </a:p>
                  </a:txBody>
                  <a:tcPr/>
                </a:tc>
                <a:tc>
                  <a:txBody>
                    <a:bodyPr/>
                    <a:lstStyle/>
                    <a:p>
                      <a:r>
                        <a:rPr lang="en-US" dirty="0" smtClean="0"/>
                        <a:t>cse299</a:t>
                      </a:r>
                      <a:endParaRPr lang="en-US" dirty="0"/>
                    </a:p>
                  </a:txBody>
                  <a:tcPr/>
                </a:tc>
                <a:extLst>
                  <a:ext uri="{0D108BD9-81ED-4DB2-BD59-A6C34878D82A}">
                    <a16:rowId xmlns:a16="http://schemas.microsoft.com/office/drawing/2014/main" val="10001"/>
                  </a:ext>
                </a:extLst>
              </a:tr>
              <a:tr h="742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SECTION:</a:t>
                      </a:r>
                    </a:p>
                    <a:p>
                      <a:endParaRPr lang="en-US" dirty="0"/>
                    </a:p>
                  </a:txBody>
                  <a:tcPr/>
                </a:tc>
                <a:tc>
                  <a:txBody>
                    <a:bodyPr/>
                    <a:lstStyle/>
                    <a:p>
                      <a:r>
                        <a:rPr lang="en-US" dirty="0" smtClean="0"/>
                        <a:t>08</a:t>
                      </a:r>
                      <a:endParaRPr lang="en-US" dirty="0"/>
                    </a:p>
                  </a:txBody>
                  <a:tcPr/>
                </a:tc>
                <a:extLst>
                  <a:ext uri="{0D108BD9-81ED-4DB2-BD59-A6C34878D82A}">
                    <a16:rowId xmlns:a16="http://schemas.microsoft.com/office/drawing/2014/main" val="10002"/>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328" y="4955802"/>
            <a:ext cx="1842447" cy="1626610"/>
          </a:xfrm>
          <a:prstGeom prst="rect">
            <a:avLst/>
          </a:prstGeom>
        </p:spPr>
      </p:pic>
      <p:sp>
        <p:nvSpPr>
          <p:cNvPr id="2" name="Title 1"/>
          <p:cNvSpPr>
            <a:spLocks noGrp="1"/>
          </p:cNvSpPr>
          <p:nvPr>
            <p:ph type="title"/>
          </p:nvPr>
        </p:nvSpPr>
        <p:spPr/>
        <p:txBody>
          <a:bodyPr>
            <a:normAutofit fontScale="90000"/>
          </a:bodyPr>
          <a:lstStyle/>
          <a:p>
            <a:pPr marL="0" marR="0">
              <a:spcBef>
                <a:spcPts val="0"/>
              </a:spcBef>
              <a:spcAft>
                <a:spcPts val="0"/>
              </a:spcAft>
            </a:pPr>
            <a:r>
              <a:rPr lang="en-US" dirty="0" smtClean="0">
                <a:latin typeface="Times New Roman" panose="02020603050405020304" pitchFamily="18" charset="0"/>
                <a:ea typeface="Calibri" panose="020F0502020204030204" pitchFamily="34" charset="0"/>
                <a:cs typeface="Vrinda" panose="020B0502040204020203" pitchFamily="34" charset="0"/>
              </a:rPr>
              <a:t/>
            </a:r>
            <a:br>
              <a:rPr lang="en-US" dirty="0" smtClean="0">
                <a:latin typeface="Times New Roman" panose="02020603050405020304" pitchFamily="18" charset="0"/>
                <a:ea typeface="Calibri" panose="020F0502020204030204" pitchFamily="34" charset="0"/>
                <a:cs typeface="Vrinda" panose="020B0502040204020203" pitchFamily="34" charset="0"/>
              </a:rPr>
            </a:br>
            <a:r>
              <a:rPr lang="en-US" dirty="0">
                <a:latin typeface="Times New Roman" panose="02020603050405020304" pitchFamily="18" charset="0"/>
                <a:ea typeface="Calibri" panose="020F0502020204030204" pitchFamily="34" charset="0"/>
                <a:cs typeface="Vrinda" panose="020B0502040204020203" pitchFamily="34" charset="0"/>
              </a:rPr>
              <a:t/>
            </a:r>
            <a:br>
              <a:rPr lang="en-US" dirty="0">
                <a:latin typeface="Times New Roman" panose="02020603050405020304" pitchFamily="18" charset="0"/>
                <a:ea typeface="Calibri" panose="020F0502020204030204" pitchFamily="34" charset="0"/>
                <a:cs typeface="Vrinda" panose="020B0502040204020203" pitchFamily="34" charset="0"/>
              </a:rPr>
            </a:br>
            <a:r>
              <a:rPr lang="en-US" dirty="0" smtClean="0">
                <a:latin typeface="Times New Roman" panose="02020603050405020304" pitchFamily="18" charset="0"/>
                <a:ea typeface="Calibri" panose="020F0502020204030204" pitchFamily="34" charset="0"/>
                <a:cs typeface="Vrinda" panose="020B0502040204020203" pitchFamily="34" charset="0"/>
              </a:rPr>
              <a:t>                                      E-Commerce</a:t>
            </a:r>
            <a:r>
              <a:rPr lang="en-US" sz="2400" dirty="0">
                <a:latin typeface="Calibri" panose="020F0502020204030204" pitchFamily="34" charset="0"/>
                <a:ea typeface="Calibri" panose="020F0502020204030204" pitchFamily="34" charset="0"/>
                <a:cs typeface="Vrinda" panose="020B0502040204020203" pitchFamily="34" charset="0"/>
              </a:rPr>
              <a:t/>
            </a:r>
            <a:br>
              <a:rPr lang="en-US" sz="2400" dirty="0">
                <a:latin typeface="Calibri" panose="020F0502020204030204" pitchFamily="34" charset="0"/>
                <a:ea typeface="Calibri" panose="020F0502020204030204" pitchFamily="34" charset="0"/>
                <a:cs typeface="Vrinda" panose="020B0502040204020203" pitchFamily="34" charset="0"/>
              </a:rPr>
            </a:br>
            <a:r>
              <a:rPr lang="en-US" sz="2400" dirty="0" smtClean="0">
                <a:latin typeface="Calibri" panose="020F0502020204030204" pitchFamily="34" charset="0"/>
                <a:ea typeface="Calibri" panose="020F0502020204030204" pitchFamily="34" charset="0"/>
                <a:cs typeface="Vrinda" panose="020B0502040204020203" pitchFamily="34" charset="0"/>
              </a:rPr>
              <a:t>                                          </a:t>
            </a:r>
            <a:r>
              <a:rPr lang="en-US" dirty="0" smtClean="0">
                <a:latin typeface="Times New Roman" panose="02020603050405020304" pitchFamily="18" charset="0"/>
                <a:ea typeface="Calibri" panose="020F0502020204030204" pitchFamily="34" charset="0"/>
                <a:cs typeface="Vrinda" panose="020B0502040204020203" pitchFamily="34" charset="0"/>
              </a:rPr>
              <a:t>(</a:t>
            </a:r>
            <a:r>
              <a:rPr lang="en-US" dirty="0">
                <a:latin typeface="Times New Roman" panose="02020603050405020304" pitchFamily="18" charset="0"/>
                <a:ea typeface="Calibri" panose="020F0502020204030204" pitchFamily="34" charset="0"/>
                <a:cs typeface="Vrinda" panose="020B0502040204020203" pitchFamily="34" charset="0"/>
              </a:rPr>
              <a:t>Online Shopping Store)</a:t>
            </a:r>
            <a:r>
              <a:rPr lang="en-US" sz="2400" dirty="0">
                <a:latin typeface="Calibri" panose="020F0502020204030204" pitchFamily="34" charset="0"/>
                <a:ea typeface="Calibri" panose="020F0502020204030204" pitchFamily="34" charset="0"/>
                <a:cs typeface="Vrinda" panose="020B0502040204020203" pitchFamily="34" charset="0"/>
              </a:rPr>
              <a:t/>
            </a:r>
            <a:br>
              <a:rPr lang="en-US" sz="2400" dirty="0">
                <a:latin typeface="Calibri" panose="020F0502020204030204" pitchFamily="34" charset="0"/>
                <a:ea typeface="Calibri" panose="020F0502020204030204" pitchFamily="34" charset="0"/>
                <a:cs typeface="Vrinda" panose="020B0502040204020203" pitchFamily="34" charset="0"/>
              </a:rPr>
            </a:br>
            <a:r>
              <a:rPr lang="en-US" dirty="0">
                <a:latin typeface="Calibri" panose="020F0502020204030204" pitchFamily="34" charset="0"/>
                <a:ea typeface="Calibri" panose="020F0502020204030204" pitchFamily="34" charset="0"/>
                <a:cs typeface="Vrinda" panose="020B0502040204020203" pitchFamily="34" charset="0"/>
              </a:rPr>
              <a:t> </a:t>
            </a:r>
            <a:r>
              <a:rPr lang="en-US" sz="2400" dirty="0">
                <a:latin typeface="Calibri" panose="020F0502020204030204" pitchFamily="34" charset="0"/>
                <a:ea typeface="Calibri" panose="020F0502020204030204" pitchFamily="34" charset="0"/>
                <a:cs typeface="Vrinda" panose="020B0502040204020203" pitchFamily="34" charset="0"/>
              </a:rPr>
              <a:t/>
            </a:r>
            <a:br>
              <a:rPr lang="en-US" sz="2400" dirty="0">
                <a:latin typeface="Calibri" panose="020F0502020204030204" pitchFamily="34" charset="0"/>
                <a:ea typeface="Calibri" panose="020F0502020204030204" pitchFamily="34" charset="0"/>
                <a:cs typeface="Vrinda" panose="020B0502040204020203" pitchFamily="34" charset="0"/>
              </a:rPr>
            </a:br>
            <a:endParaRPr lang="en-US" dirty="0"/>
          </a:p>
        </p:txBody>
      </p:sp>
    </p:spTree>
    <p:extLst>
      <p:ext uri="{BB962C8B-B14F-4D97-AF65-F5344CB8AC3E}">
        <p14:creationId xmlns:p14="http://schemas.microsoft.com/office/powerpoint/2010/main" val="352939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b="1" i="1" dirty="0" smtClean="0"/>
              <a:t>       </a:t>
            </a:r>
            <a:r>
              <a:rPr lang="en-US" b="1" dirty="0"/>
              <a:t> </a:t>
            </a:r>
            <a:r>
              <a:rPr lang="en-US" b="1" dirty="0" smtClean="0"/>
              <a:t>                             E-Commerce</a:t>
            </a:r>
            <a:endParaRPr lang="en-US" dirty="0"/>
          </a:p>
        </p:txBody>
      </p:sp>
      <p:sp>
        <p:nvSpPr>
          <p:cNvPr id="3" name="Subtitle 2"/>
          <p:cNvSpPr>
            <a:spLocks noGrp="1"/>
          </p:cNvSpPr>
          <p:nvPr>
            <p:ph type="subTitle" idx="4294967295"/>
          </p:nvPr>
        </p:nvSpPr>
        <p:spPr>
          <a:xfrm>
            <a:off x="0" y="2197100"/>
            <a:ext cx="6927011" cy="3867270"/>
          </a:xfrm>
        </p:spPr>
        <p:txBody>
          <a:bodyPr numCol="1">
            <a:noAutofit/>
          </a:bodyPr>
          <a:lstStyle/>
          <a:p>
            <a:pPr algn="just"/>
            <a:r>
              <a:rPr lang="en-US" sz="2800" cap="none" dirty="0" smtClean="0"/>
              <a:t>E-commerce is the buying and selling of goods and services, or the transmitting of funds or data, over an electronic network, primarily the internet. These business transactions occur either as business-to-business, business-to-consumer, consumer-to-consumer or consumer-to-business.</a:t>
            </a:r>
            <a:endParaRPr lang="en-US" sz="2800" cap="non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5064" y="2438700"/>
            <a:ext cx="4397411" cy="3739486"/>
          </a:xfrm>
          <a:prstGeom prst="rect">
            <a:avLst/>
          </a:prstGeom>
        </p:spPr>
      </p:pic>
    </p:spTree>
    <p:extLst>
      <p:ext uri="{BB962C8B-B14F-4D97-AF65-F5344CB8AC3E}">
        <p14:creationId xmlns:p14="http://schemas.microsoft.com/office/powerpoint/2010/main" val="1975501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E-Commerce in Bangladesh</a:t>
            </a:r>
            <a:endParaRPr lang="en-US" dirty="0"/>
          </a:p>
        </p:txBody>
      </p:sp>
      <p:sp>
        <p:nvSpPr>
          <p:cNvPr id="3" name="Rectangle 2"/>
          <p:cNvSpPr/>
          <p:nvPr/>
        </p:nvSpPr>
        <p:spPr>
          <a:xfrm>
            <a:off x="685801" y="2404233"/>
            <a:ext cx="11162581" cy="3539430"/>
          </a:xfrm>
          <a:prstGeom prst="rect">
            <a:avLst/>
          </a:prstGeom>
        </p:spPr>
        <p:txBody>
          <a:bodyPr wrap="square">
            <a:spAutoFit/>
          </a:bodyPr>
          <a:lstStyle/>
          <a:p>
            <a:r>
              <a:rPr lang="en-US" sz="2800" dirty="0"/>
              <a:t>E-Commerce website development in Bangladesh nowadays is a moneymaking or profitable </a:t>
            </a:r>
            <a:r>
              <a:rPr lang="en-US" sz="2800" dirty="0"/>
              <a:t>business. This project is organized for an e-Commerce site for any small to medium shopping store. This project has been designed for solving current problems of many e-Commerce sites in Bangladesh. These websites are not updated regularly, and there are also SPAM and MARKETING STRATEGY issues which give negative impression to the user and the customers.</a:t>
            </a:r>
          </a:p>
          <a:p>
            <a:endParaRPr lang="en-US" sz="2800" dirty="0"/>
          </a:p>
        </p:txBody>
      </p:sp>
    </p:spTree>
    <p:extLst>
      <p:ext uri="{BB962C8B-B14F-4D97-AF65-F5344CB8AC3E}">
        <p14:creationId xmlns:p14="http://schemas.microsoft.com/office/powerpoint/2010/main" val="1805919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Technical approach</a:t>
            </a:r>
            <a:endParaRPr lang="en-US" dirty="0"/>
          </a:p>
        </p:txBody>
      </p:sp>
      <p:sp>
        <p:nvSpPr>
          <p:cNvPr id="3" name="Rectangle 2"/>
          <p:cNvSpPr/>
          <p:nvPr/>
        </p:nvSpPr>
        <p:spPr>
          <a:xfrm>
            <a:off x="1000663" y="2482349"/>
            <a:ext cx="10239555" cy="2677656"/>
          </a:xfrm>
          <a:prstGeom prst="rect">
            <a:avLst/>
          </a:prstGeom>
        </p:spPr>
        <p:txBody>
          <a:bodyPr wrap="square">
            <a:spAutoFit/>
          </a:bodyPr>
          <a:lstStyle/>
          <a:p>
            <a:r>
              <a:rPr lang="en-US" sz="2800" dirty="0">
                <a:latin typeface="Times New Roman" panose="02020603050405020304" pitchFamily="18" charset="0"/>
                <a:ea typeface="Calibri" panose="020F0502020204030204" pitchFamily="34" charset="0"/>
              </a:rPr>
              <a:t>Our goal is to avoid those possible problems that we mentioned earlier and also create more error free, updated, reliable and licensed web applications to the users and the customers. We are going to make an e-Commerce site which contains User and Admin Interfaces. The information of admins and users will be arranged in a database. The database can be only accessed by the admins</a:t>
            </a:r>
            <a:r>
              <a:rPr lang="en-US" sz="2800" dirty="0" smtClean="0">
                <a:latin typeface="Times New Roman" panose="02020603050405020304" pitchFamily="18" charset="0"/>
                <a:ea typeface="Calibri" panose="020F0502020204030204" pitchFamily="34" charset="0"/>
              </a:rPr>
              <a:t>. </a:t>
            </a:r>
            <a:endParaRPr lang="en-US" sz="2800" dirty="0"/>
          </a:p>
        </p:txBody>
      </p:sp>
    </p:spTree>
    <p:extLst>
      <p:ext uri="{BB962C8B-B14F-4D97-AF65-F5344CB8AC3E}">
        <p14:creationId xmlns:p14="http://schemas.microsoft.com/office/powerpoint/2010/main" val="4273661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691" y="117894"/>
            <a:ext cx="10131425" cy="1456267"/>
          </a:xfrm>
        </p:spPr>
        <p:txBody>
          <a:bodyPr/>
          <a:lstStyle/>
          <a:p>
            <a:r>
              <a:rPr lang="en-US" dirty="0" smtClean="0"/>
              <a:t>                                web interface</a:t>
            </a:r>
            <a:endParaRPr lang="en-US" dirty="0"/>
          </a:p>
        </p:txBody>
      </p:sp>
      <p:pic>
        <p:nvPicPr>
          <p:cNvPr id="4" name="Picture 3"/>
          <p:cNvPicPr>
            <a:picLocks noChangeAspect="1"/>
          </p:cNvPicPr>
          <p:nvPr/>
        </p:nvPicPr>
        <p:blipFill>
          <a:blip r:embed="rId2"/>
          <a:stretch>
            <a:fillRect/>
          </a:stretch>
        </p:blipFill>
        <p:spPr>
          <a:xfrm>
            <a:off x="5796951" y="2065867"/>
            <a:ext cx="6245525" cy="4222790"/>
          </a:xfrm>
          <a:prstGeom prst="rect">
            <a:avLst/>
          </a:prstGeom>
        </p:spPr>
      </p:pic>
      <p:sp>
        <p:nvSpPr>
          <p:cNvPr id="5" name="TextBox 4"/>
          <p:cNvSpPr txBox="1"/>
          <p:nvPr/>
        </p:nvSpPr>
        <p:spPr>
          <a:xfrm>
            <a:off x="992038" y="2065867"/>
            <a:ext cx="3338422" cy="3385542"/>
          </a:xfrm>
          <a:prstGeom prst="rect">
            <a:avLst/>
          </a:prstGeom>
          <a:noFill/>
        </p:spPr>
        <p:txBody>
          <a:bodyPr wrap="square" rtlCol="0">
            <a:spAutoFit/>
          </a:bodyPr>
          <a:lstStyle/>
          <a:p>
            <a:pPr lvl="0"/>
            <a:r>
              <a:rPr lang="en-US" sz="2800" dirty="0" smtClean="0"/>
              <a:t>a) Registration</a:t>
            </a:r>
            <a:r>
              <a:rPr lang="en-US" sz="2800" dirty="0"/>
              <a:t>.</a:t>
            </a:r>
          </a:p>
          <a:p>
            <a:pPr lvl="0"/>
            <a:endParaRPr lang="en-US" sz="2800" dirty="0" smtClean="0"/>
          </a:p>
          <a:p>
            <a:pPr lvl="0"/>
            <a:r>
              <a:rPr lang="en-US" sz="2800" dirty="0" smtClean="0"/>
              <a:t>b) Log </a:t>
            </a:r>
            <a:r>
              <a:rPr lang="en-US" sz="2800" dirty="0"/>
              <a:t>in -</a:t>
            </a:r>
          </a:p>
          <a:p>
            <a:r>
              <a:rPr lang="en-US" sz="2800" dirty="0" smtClean="0"/>
              <a:t>     ● </a:t>
            </a:r>
            <a:r>
              <a:rPr lang="en-US" sz="2800" dirty="0"/>
              <a:t>User Name.</a:t>
            </a:r>
          </a:p>
          <a:p>
            <a:r>
              <a:rPr lang="en-US" sz="2800" dirty="0" smtClean="0"/>
              <a:t>     ● </a:t>
            </a:r>
            <a:r>
              <a:rPr lang="en-US" sz="2800" dirty="0"/>
              <a:t>Password.</a:t>
            </a:r>
          </a:p>
          <a:p>
            <a:pPr lvl="0"/>
            <a:endParaRPr lang="en-US" sz="2800" dirty="0" smtClean="0"/>
          </a:p>
          <a:p>
            <a:pPr lvl="0"/>
            <a:r>
              <a:rPr lang="en-US" sz="2800" dirty="0" smtClean="0"/>
              <a:t>c) Search </a:t>
            </a:r>
            <a:r>
              <a:rPr lang="en-US" sz="2800" dirty="0"/>
              <a:t>Key</a:t>
            </a:r>
            <a:r>
              <a:rPr lang="en-US" sz="2800" dirty="0" smtClean="0"/>
              <a:t>.</a:t>
            </a:r>
            <a:endParaRPr lang="en-US" sz="2800" dirty="0"/>
          </a:p>
          <a:p>
            <a:endParaRPr lang="en-US" dirty="0"/>
          </a:p>
        </p:txBody>
      </p:sp>
    </p:spTree>
    <p:extLst>
      <p:ext uri="{BB962C8B-B14F-4D97-AF65-F5344CB8AC3E}">
        <p14:creationId xmlns:p14="http://schemas.microsoft.com/office/powerpoint/2010/main" val="1396328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4679" y="2794958"/>
            <a:ext cx="3650679" cy="646331"/>
          </a:xfrm>
          <a:prstGeom prst="rect">
            <a:avLst/>
          </a:prstGeom>
          <a:noFill/>
        </p:spPr>
        <p:txBody>
          <a:bodyPr wrap="none" rtlCol="0">
            <a:spAutoFit/>
          </a:bodyPr>
          <a:lstStyle/>
          <a:p>
            <a:r>
              <a:rPr lang="en-US" sz="3600" dirty="0" smtClean="0"/>
              <a:t>Payment method -</a:t>
            </a:r>
            <a:endParaRPr lang="en-US" sz="3600" dirty="0"/>
          </a:p>
        </p:txBody>
      </p:sp>
      <p:pic>
        <p:nvPicPr>
          <p:cNvPr id="4" name="Picture 3"/>
          <p:cNvPicPr>
            <a:picLocks noChangeAspect="1"/>
          </p:cNvPicPr>
          <p:nvPr/>
        </p:nvPicPr>
        <p:blipFill>
          <a:blip r:embed="rId2"/>
          <a:stretch>
            <a:fillRect/>
          </a:stretch>
        </p:blipFill>
        <p:spPr>
          <a:xfrm>
            <a:off x="7513607" y="217815"/>
            <a:ext cx="3827972" cy="2732418"/>
          </a:xfrm>
          <a:prstGeom prst="rect">
            <a:avLst/>
          </a:prstGeom>
        </p:spPr>
      </p:pic>
      <p:pic>
        <p:nvPicPr>
          <p:cNvPr id="5" name="Picture 4"/>
          <p:cNvPicPr>
            <a:picLocks noChangeAspect="1"/>
          </p:cNvPicPr>
          <p:nvPr/>
        </p:nvPicPr>
        <p:blipFill>
          <a:blip r:embed="rId3"/>
          <a:stretch>
            <a:fillRect/>
          </a:stretch>
        </p:blipFill>
        <p:spPr>
          <a:xfrm>
            <a:off x="7513607" y="3616894"/>
            <a:ext cx="3827972" cy="2956435"/>
          </a:xfrm>
          <a:prstGeom prst="rect">
            <a:avLst/>
          </a:prstGeom>
        </p:spPr>
      </p:pic>
    </p:spTree>
    <p:extLst>
      <p:ext uri="{BB962C8B-B14F-4D97-AF65-F5344CB8AC3E}">
        <p14:creationId xmlns:p14="http://schemas.microsoft.com/office/powerpoint/2010/main" val="233815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Software requirements</a:t>
            </a:r>
            <a:endParaRPr lang="en-US" dirty="0"/>
          </a:p>
        </p:txBody>
      </p:sp>
      <p:sp>
        <p:nvSpPr>
          <p:cNvPr id="4" name="Content Placeholder 3"/>
          <p:cNvSpPr>
            <a:spLocks noGrp="1"/>
          </p:cNvSpPr>
          <p:nvPr>
            <p:ph idx="1"/>
          </p:nvPr>
        </p:nvSpPr>
        <p:spPr>
          <a:xfrm>
            <a:off x="685801" y="2142067"/>
            <a:ext cx="10131425" cy="4344997"/>
          </a:xfrm>
        </p:spPr>
        <p:txBody>
          <a:bodyPr>
            <a:noAutofit/>
          </a:bodyPr>
          <a:lstStyle/>
          <a:p>
            <a:r>
              <a:rPr lang="en-US" sz="2800" dirty="0" smtClean="0"/>
              <a:t>PHP</a:t>
            </a:r>
          </a:p>
          <a:p>
            <a:r>
              <a:rPr lang="en-US" sz="2800" dirty="0" smtClean="0"/>
              <a:t>MySQL</a:t>
            </a:r>
          </a:p>
          <a:p>
            <a:r>
              <a:rPr lang="en-US" sz="2800" dirty="0" smtClean="0"/>
              <a:t>JS (Java Script)</a:t>
            </a:r>
          </a:p>
          <a:p>
            <a:r>
              <a:rPr lang="en-US" sz="2800" dirty="0" smtClean="0"/>
              <a:t>HTML</a:t>
            </a:r>
          </a:p>
          <a:p>
            <a:r>
              <a:rPr lang="en-US" sz="2800" dirty="0" smtClean="0"/>
              <a:t>CSS</a:t>
            </a:r>
          </a:p>
          <a:p>
            <a:r>
              <a:rPr lang="en-US" sz="2800" dirty="0" smtClean="0"/>
              <a:t>Text Editor ( GIT or Visual Studio Code )</a:t>
            </a:r>
          </a:p>
          <a:p>
            <a:r>
              <a:rPr lang="en-US" sz="2800" dirty="0" smtClean="0"/>
              <a:t>GITHUB</a:t>
            </a:r>
          </a:p>
          <a:p>
            <a:r>
              <a:rPr lang="en-US" sz="2800" dirty="0" smtClean="0"/>
              <a:t>Bootstrap</a:t>
            </a:r>
            <a:endParaRPr lang="en-US" sz="2800" dirty="0"/>
          </a:p>
        </p:txBody>
      </p:sp>
    </p:spTree>
    <p:extLst>
      <p:ext uri="{BB962C8B-B14F-4D97-AF65-F5344CB8AC3E}">
        <p14:creationId xmlns:p14="http://schemas.microsoft.com/office/powerpoint/2010/main" val="3052347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92377223"/>
              </p:ext>
            </p:extLst>
          </p:nvPr>
        </p:nvGraphicFramePr>
        <p:xfrm>
          <a:off x="0" y="0"/>
          <a:ext cx="12192000" cy="6870251"/>
        </p:xfrm>
        <a:graphic>
          <a:graphicData uri="http://schemas.openxmlformats.org/drawingml/2006/table">
            <a:tbl>
              <a:tblPr firstRow="1" firstCol="1" bandRow="1"/>
              <a:tblGrid>
                <a:gridCol w="2589551">
                  <a:extLst>
                    <a:ext uri="{9D8B030D-6E8A-4147-A177-3AD203B41FA5}">
                      <a16:colId xmlns:a16="http://schemas.microsoft.com/office/drawing/2014/main" val="810210613"/>
                    </a:ext>
                  </a:extLst>
                </a:gridCol>
                <a:gridCol w="9602449">
                  <a:extLst>
                    <a:ext uri="{9D8B030D-6E8A-4147-A177-3AD203B41FA5}">
                      <a16:colId xmlns:a16="http://schemas.microsoft.com/office/drawing/2014/main" val="3847147552"/>
                    </a:ext>
                  </a:extLst>
                </a:gridCol>
              </a:tblGrid>
              <a:tr h="405355">
                <a:tc>
                  <a:txBody>
                    <a:bodyPr/>
                    <a:lstStyle/>
                    <a:p>
                      <a:pPr marL="0" marR="0" algn="ctr">
                        <a:lnSpc>
                          <a:spcPct val="150000"/>
                        </a:lnSpc>
                        <a:spcBef>
                          <a:spcPts val="1200"/>
                        </a:spcBef>
                        <a:spcAft>
                          <a:spcPts val="300"/>
                        </a:spcAft>
                      </a:pPr>
                      <a:r>
                        <a:rPr lang="en-US" sz="1800" b="1" kern="1400" dirty="0">
                          <a:effectLst/>
                          <a:latin typeface="Times New Roman" panose="02020603050405020304" pitchFamily="18" charset="0"/>
                          <a:ea typeface="Times New Roman" panose="02020603050405020304" pitchFamily="18" charset="0"/>
                          <a:cs typeface="Times New Roman" panose="02020603050405020304" pitchFamily="18" charset="0"/>
                        </a:rPr>
                        <a:t>Week</a:t>
                      </a:r>
                      <a:endParaRPr lang="en-US" sz="1800" b="1" kern="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1200"/>
                        </a:spcBef>
                        <a:spcAft>
                          <a:spcPts val="300"/>
                        </a:spcAft>
                      </a:pPr>
                      <a:r>
                        <a:rPr lang="en-US" sz="1800" b="1" kern="1400" dirty="0">
                          <a:effectLst/>
                          <a:latin typeface="Times New Roman" panose="02020603050405020304" pitchFamily="18" charset="0"/>
                          <a:ea typeface="Times New Roman" panose="02020603050405020304" pitchFamily="18" charset="0"/>
                          <a:cs typeface="Times New Roman" panose="02020603050405020304" pitchFamily="18" charset="0"/>
                        </a:rPr>
                        <a:t>Task</a:t>
                      </a:r>
                      <a:endParaRPr lang="en-US" sz="1800" b="1" kern="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96076"/>
                  </a:ext>
                </a:extLst>
              </a:tr>
              <a:tr h="405355">
                <a:tc>
                  <a:txBody>
                    <a:bodyPr/>
                    <a:lstStyle/>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Project proposal, presentation slide.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932560"/>
                  </a:ext>
                </a:extLst>
              </a:tr>
              <a:tr h="1249466">
                <a:tc>
                  <a:txBody>
                    <a:bodyPr/>
                    <a:lstStyle/>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400">
                          <a:effectLst/>
                          <a:latin typeface="Times New Roman" panose="02020603050405020304" pitchFamily="18" charset="0"/>
                          <a:ea typeface="Calibri" panose="020F0502020204030204" pitchFamily="34" charset="0"/>
                          <a:cs typeface="Vrinda" panose="020B0502040204020203" pitchFamily="34" charset="0"/>
                        </a:rPr>
                        <a:t> </a:t>
                      </a:r>
                      <a:endParaRPr lang="en-US" sz="1400">
                        <a:effectLst/>
                        <a:latin typeface="Calibri" panose="020F0502020204030204" pitchFamily="34" charset="0"/>
                        <a:ea typeface="Calibri" panose="020F0502020204030204" pitchFamily="34" charset="0"/>
                        <a:cs typeface="Vrinda" panose="020B0502040204020203" pitchFamily="34"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Study on project topic, making plan about process and distribute the parts of this project among the members.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189549"/>
                  </a:ext>
                </a:extLst>
              </a:tr>
              <a:tr h="2694928">
                <a:tc>
                  <a:txBody>
                    <a:bodyPr/>
                    <a:lstStyle/>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Completing the coding part of the project.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685376"/>
                  </a:ext>
                </a:extLst>
              </a:tr>
              <a:tr h="1494460">
                <a:tc>
                  <a:txBody>
                    <a:bodyPr/>
                    <a:lstStyle/>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Testing and modifying</a:t>
                      </a:r>
                      <a:r>
                        <a:rPr lang="en-US" sz="1800" dirty="0" smtClean="0">
                          <a:effectLst/>
                          <a:latin typeface="Times New Roman" panose="02020603050405020304" pitchFamily="18" charset="0"/>
                          <a:ea typeface="Calibri" panose="020F0502020204030204" pitchFamily="34" charset="0"/>
                          <a:cs typeface="Vrinda" panose="020B0502040204020203" pitchFamily="34" charset="0"/>
                        </a:rPr>
                        <a:t>.</a:t>
                      </a:r>
                    </a:p>
                    <a:p>
                      <a:pPr marL="0" marR="0">
                        <a:lnSpc>
                          <a:spcPct val="150000"/>
                        </a:lnSpc>
                        <a:spcBef>
                          <a:spcPts val="0"/>
                        </a:spcBef>
                        <a:spcAft>
                          <a:spcPts val="800"/>
                        </a:spcAft>
                      </a:pPr>
                      <a:endParaRPr lang="en-US" sz="1800" dirty="0" smtClean="0">
                        <a:effectLst/>
                        <a:latin typeface="Times New Roman" panose="02020603050405020304" pitchFamily="18" charset="0"/>
                        <a:ea typeface="Calibri" panose="020F0502020204030204" pitchFamily="34" charset="0"/>
                        <a:cs typeface="Vrinda" panose="020B0502040204020203" pitchFamily="34" charset="0"/>
                      </a:endParaRPr>
                    </a:p>
                    <a:p>
                      <a:pPr marL="0" marR="0">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4896270"/>
                  </a:ext>
                </a:extLst>
              </a:tr>
              <a:tr h="608437">
                <a:tc>
                  <a:txBody>
                    <a:bodyPr/>
                    <a:lstStyle/>
                    <a:p>
                      <a:pPr marL="0" marR="0" algn="ctr">
                        <a:lnSpc>
                          <a:spcPct val="150000"/>
                        </a:lnSpc>
                        <a:spcBef>
                          <a:spcPts val="1200"/>
                        </a:spcBef>
                        <a:spcAft>
                          <a:spcPts val="300"/>
                        </a:spcAft>
                      </a:pPr>
                      <a:r>
                        <a:rPr lang="en-US" sz="1400" b="1" kern="14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b="1" kern="1400">
                        <a:effectLst/>
                        <a:latin typeface="Cambria" panose="02040503050406030204" pitchFamily="18" charset="0"/>
                        <a:ea typeface="Times New Roman" panose="02020603050405020304" pitchFamily="18" charset="0"/>
                        <a:cs typeface="Times New Roman" panose="02020603050405020304" pitchFamily="18"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Project report, presentation and submitting the complete project.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40552" marR="405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998487"/>
                  </a:ext>
                </a:extLst>
              </a:tr>
            </a:tbl>
          </a:graphicData>
        </a:graphic>
      </p:graphicFrame>
    </p:spTree>
    <p:extLst>
      <p:ext uri="{BB962C8B-B14F-4D97-AF65-F5344CB8AC3E}">
        <p14:creationId xmlns:p14="http://schemas.microsoft.com/office/powerpoint/2010/main" val="310592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626"/>
            <a:ext cx="12192000" cy="6858000"/>
          </a:xfrm>
          <a:prstGeom prst="rect">
            <a:avLst/>
          </a:prstGeom>
        </p:spPr>
      </p:pic>
    </p:spTree>
    <p:extLst>
      <p:ext uri="{BB962C8B-B14F-4D97-AF65-F5344CB8AC3E}">
        <p14:creationId xmlns:p14="http://schemas.microsoft.com/office/powerpoint/2010/main" val="977326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295</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Cambria</vt:lpstr>
      <vt:lpstr>Century Gothic</vt:lpstr>
      <vt:lpstr>Times New Roman</vt:lpstr>
      <vt:lpstr>Vrinda</vt:lpstr>
      <vt:lpstr>Celestial</vt:lpstr>
      <vt:lpstr>                                        E-Commerce                                           (Online Shopping Store)   </vt:lpstr>
      <vt:lpstr>                                     E-Commerce</vt:lpstr>
      <vt:lpstr>                       E-Commerce in Bangladesh</vt:lpstr>
      <vt:lpstr>                            Technical approach</vt:lpstr>
      <vt:lpstr>                                web interface</vt:lpstr>
      <vt:lpstr>PowerPoint Presentation</vt:lpstr>
      <vt:lpstr>                         Software 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(Online Shopping Store)</dc:title>
  <dc:creator>Asiful Alam Fahim</dc:creator>
  <cp:lastModifiedBy>Asiful Alam Fahim</cp:lastModifiedBy>
  <cp:revision>12</cp:revision>
  <dcterms:created xsi:type="dcterms:W3CDTF">2019-02-16T13:09:25Z</dcterms:created>
  <dcterms:modified xsi:type="dcterms:W3CDTF">2019-02-21T18:58:19Z</dcterms:modified>
</cp:coreProperties>
</file>