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5" r:id="rId9"/>
    <p:sldId id="267" r:id="rId10"/>
    <p:sldId id="274" r:id="rId11"/>
    <p:sldId id="275" r:id="rId12"/>
    <p:sldId id="276" r:id="rId13"/>
    <p:sldId id="272" r:id="rId14"/>
    <p:sldId id="273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67F55-D217-C08C-8418-0D974E3CCBC6}" v="2" dt="2018-12-12T05:26:59.190"/>
    <p1510:client id="{5F4A6EC0-7C84-73C2-EB0F-4FBB494FD702}" v="1" dt="2018-12-13T06:08:01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6FC6-0BE3-414B-AE1D-924BAA83B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HISTOGRAM </a:t>
            </a:r>
            <a:r>
              <a:rPr lang="en-US" sz="6000"/>
              <a:t>EQUaLIZATION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587CF-8A7C-4D41-BC96-8C5CAECFF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 algn="r"/>
            <a:r>
              <a:rPr lang="en-US" dirty="0"/>
              <a:t>-</a:t>
            </a:r>
            <a:r>
              <a:rPr lang="en-US" err="1"/>
              <a:t>bhuvan</a:t>
            </a:r>
            <a:r>
              <a:rPr lang="en-US"/>
              <a:t> yoga Sukeerthi Jayarama</a:t>
            </a:r>
          </a:p>
          <a:p>
            <a:pPr algn="r"/>
            <a:r>
              <a:rPr lang="en-US"/>
              <a:t>Ruchika </a:t>
            </a:r>
            <a:r>
              <a:rPr lang="en-US" err="1"/>
              <a:t>negi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2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56E67-5DEA-45B7-952E-F849785C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Results</a:t>
            </a:r>
          </a:p>
        </p:txBody>
      </p:sp>
      <p:pic>
        <p:nvPicPr>
          <p:cNvPr id="6" name="Picture 6" descr="A close up of food&#10;&#10;Description generated with high confidence">
            <a:extLst>
              <a:ext uri="{FF2B5EF4-FFF2-40B4-BE49-F238E27FC236}">
                <a16:creationId xmlns:a16="http://schemas.microsoft.com/office/drawing/2014/main" id="{FCF9E0F0-5C82-415D-AB1B-427139B6EB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93" t="6102" r="16910" b="16610"/>
          <a:stretch/>
        </p:blipFill>
        <p:spPr>
          <a:xfrm>
            <a:off x="8633314" y="625041"/>
            <a:ext cx="1906279" cy="1909020"/>
          </a:xfrm>
          <a:prstGeom prst="rect">
            <a:avLst/>
          </a:prstGeom>
        </p:spPr>
      </p:pic>
      <p:pic>
        <p:nvPicPr>
          <p:cNvPr id="4" name="Picture 4" descr="A close up of a rock&#10;&#10;Description generated with high confidence">
            <a:extLst>
              <a:ext uri="{FF2B5EF4-FFF2-40B4-BE49-F238E27FC236}">
                <a16:creationId xmlns:a16="http://schemas.microsoft.com/office/drawing/2014/main" id="{A2CDFB08-0561-4E46-ACDD-963479B32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7442" t="6102" r="17151" b="17373"/>
          <a:stretch/>
        </p:blipFill>
        <p:spPr>
          <a:xfrm>
            <a:off x="5409064" y="625041"/>
            <a:ext cx="1900740" cy="190694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A close up of food&#10;&#10;Description generated with very high confidence">
            <a:extLst>
              <a:ext uri="{FF2B5EF4-FFF2-40B4-BE49-F238E27FC236}">
                <a16:creationId xmlns:a16="http://schemas.microsoft.com/office/drawing/2014/main" id="{E36A288D-BAEC-4AC5-BD19-C78C0F703D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941" t="7483" r="18529" b="19048"/>
          <a:stretch/>
        </p:blipFill>
        <p:spPr>
          <a:xfrm>
            <a:off x="5407513" y="3349634"/>
            <a:ext cx="1897633" cy="1830793"/>
          </a:xfrm>
          <a:prstGeom prst="rect">
            <a:avLst/>
          </a:prstGeom>
        </p:spPr>
      </p:pic>
      <p:pic>
        <p:nvPicPr>
          <p:cNvPr id="10" name="Picture 10" descr="A picture containing fruit, nut&#10;&#10;Description generated with very high confidence">
            <a:extLst>
              <a:ext uri="{FF2B5EF4-FFF2-40B4-BE49-F238E27FC236}">
                <a16:creationId xmlns:a16="http://schemas.microsoft.com/office/drawing/2014/main" id="{E20CCF06-C424-4081-AC4A-51EFC52567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023" t="8295" r="17732" b="17966"/>
          <a:stretch/>
        </p:blipFill>
        <p:spPr>
          <a:xfrm>
            <a:off x="8634561" y="3345660"/>
            <a:ext cx="1909282" cy="18375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D17832-22A6-48D7-B704-C31FE61D7AA8}"/>
              </a:ext>
            </a:extLst>
          </p:cNvPr>
          <p:cNvSpPr txBox="1"/>
          <p:nvPr/>
        </p:nvSpPr>
        <p:spPr>
          <a:xfrm>
            <a:off x="780717" y="3932380"/>
            <a:ext cx="21015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 size: 586X502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F4ABF-F549-4946-9C0B-EB95551FB983}"/>
              </a:ext>
            </a:extLst>
          </p:cNvPr>
          <p:cNvSpPr txBox="1"/>
          <p:nvPr/>
        </p:nvSpPr>
        <p:spPr>
          <a:xfrm>
            <a:off x="5412871" y="2585570"/>
            <a:ext cx="190767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Original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A8D48-D56F-4B4D-95B4-6B0194E0723F}"/>
              </a:ext>
            </a:extLst>
          </p:cNvPr>
          <p:cNvSpPr txBox="1"/>
          <p:nvPr/>
        </p:nvSpPr>
        <p:spPr>
          <a:xfrm>
            <a:off x="8627977" y="2588855"/>
            <a:ext cx="195446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ws 20 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2EC4C5-8C02-4D6F-808D-A3D567EDA4A5}"/>
              </a:ext>
            </a:extLst>
          </p:cNvPr>
          <p:cNvSpPr txBox="1"/>
          <p:nvPr/>
        </p:nvSpPr>
        <p:spPr>
          <a:xfrm>
            <a:off x="5412873" y="5322813"/>
            <a:ext cx="190099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ws 50 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376B2-9D72-4CE5-8C2B-1DB28187C1A6}"/>
              </a:ext>
            </a:extLst>
          </p:cNvPr>
          <p:cNvSpPr txBox="1"/>
          <p:nvPr/>
        </p:nvSpPr>
        <p:spPr>
          <a:xfrm>
            <a:off x="8627976" y="5319411"/>
            <a:ext cx="1907676" cy="3760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ws 100 100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5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56E67-5DEA-45B7-952E-F849785C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Results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D17832-22A6-48D7-B704-C31FE61D7AA8}"/>
              </a:ext>
            </a:extLst>
          </p:cNvPr>
          <p:cNvSpPr txBox="1"/>
          <p:nvPr/>
        </p:nvSpPr>
        <p:spPr>
          <a:xfrm>
            <a:off x="780717" y="3932380"/>
            <a:ext cx="21015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 size: 456X334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F4ABF-F549-4946-9C0B-EB95551FB983}"/>
              </a:ext>
            </a:extLst>
          </p:cNvPr>
          <p:cNvSpPr txBox="1"/>
          <p:nvPr/>
        </p:nvSpPr>
        <p:spPr>
          <a:xfrm>
            <a:off x="5412871" y="2585570"/>
            <a:ext cx="190767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Original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A8D48-D56F-4B4D-95B4-6B0194E0723F}"/>
              </a:ext>
            </a:extLst>
          </p:cNvPr>
          <p:cNvSpPr txBox="1"/>
          <p:nvPr/>
        </p:nvSpPr>
        <p:spPr>
          <a:xfrm>
            <a:off x="8627977" y="2588855"/>
            <a:ext cx="195446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ws 20 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2EC4C5-8C02-4D6F-808D-A3D567EDA4A5}"/>
              </a:ext>
            </a:extLst>
          </p:cNvPr>
          <p:cNvSpPr txBox="1"/>
          <p:nvPr/>
        </p:nvSpPr>
        <p:spPr>
          <a:xfrm>
            <a:off x="5412873" y="5322813"/>
            <a:ext cx="190099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ws 50 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376B2-9D72-4CE5-8C2B-1DB28187C1A6}"/>
              </a:ext>
            </a:extLst>
          </p:cNvPr>
          <p:cNvSpPr txBox="1"/>
          <p:nvPr/>
        </p:nvSpPr>
        <p:spPr>
          <a:xfrm>
            <a:off x="8627976" y="5319411"/>
            <a:ext cx="1907676" cy="3760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ws 100 100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97B7EFE-067E-4EC3-B90D-E37D818DB5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72" t="7774" r="15328" b="18728"/>
          <a:stretch/>
        </p:blipFill>
        <p:spPr>
          <a:xfrm>
            <a:off x="5285873" y="670522"/>
            <a:ext cx="1895550" cy="1392143"/>
          </a:xfrm>
          <a:prstGeom prst="rect">
            <a:avLst/>
          </a:prstGeom>
        </p:spPr>
      </p:pic>
      <p:pic>
        <p:nvPicPr>
          <p:cNvPr id="7" name="Picture 8" descr="A rocky beach&#10;&#10;Description generated with high confidence">
            <a:extLst>
              <a:ext uri="{FF2B5EF4-FFF2-40B4-BE49-F238E27FC236}">
                <a16:creationId xmlns:a16="http://schemas.microsoft.com/office/drawing/2014/main" id="{99F2609C-7D7A-44AB-922E-CD4EB78303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82" t="5477" r="15271" b="20495"/>
          <a:stretch/>
        </p:blipFill>
        <p:spPr>
          <a:xfrm>
            <a:off x="8682308" y="667406"/>
            <a:ext cx="1907814" cy="1402181"/>
          </a:xfrm>
          <a:prstGeom prst="rect">
            <a:avLst/>
          </a:prstGeom>
        </p:spPr>
      </p:pic>
      <p:pic>
        <p:nvPicPr>
          <p:cNvPr id="11" name="Picture 12" descr="A close up of a rock&#10;&#10;Description generated with high confidence">
            <a:extLst>
              <a:ext uri="{FF2B5EF4-FFF2-40B4-BE49-F238E27FC236}">
                <a16:creationId xmlns:a16="http://schemas.microsoft.com/office/drawing/2014/main" id="{0C65B179-3EE2-4341-B674-BA0EFB6DEF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765" t="4778" r="15765" b="19113"/>
          <a:stretch/>
        </p:blipFill>
        <p:spPr>
          <a:xfrm>
            <a:off x="5234914" y="3430884"/>
            <a:ext cx="1878298" cy="1441605"/>
          </a:xfrm>
          <a:prstGeom prst="rect">
            <a:avLst/>
          </a:prstGeom>
        </p:spPr>
      </p:pic>
      <p:pic>
        <p:nvPicPr>
          <p:cNvPr id="16" name="Picture 17" descr="A close up of a rock&#10;&#10;Description generated with high confidence">
            <a:extLst>
              <a:ext uri="{FF2B5EF4-FFF2-40B4-BE49-F238E27FC236}">
                <a16:creationId xmlns:a16="http://schemas.microsoft.com/office/drawing/2014/main" id="{DE782578-DEC7-4827-8490-E12A2A94FA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34" t="7081" r="15059" b="20921"/>
          <a:stretch/>
        </p:blipFill>
        <p:spPr>
          <a:xfrm>
            <a:off x="8811297" y="3492013"/>
            <a:ext cx="1892998" cy="13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3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56E67-5DEA-45B7-952E-F849785C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Results</a:t>
            </a:r>
          </a:p>
        </p:txBody>
      </p:sp>
      <p:pic>
        <p:nvPicPr>
          <p:cNvPr id="4" name="Picture 4" descr="A close up of a rock&#10;&#10;Description generated with high confidence">
            <a:extLst>
              <a:ext uri="{FF2B5EF4-FFF2-40B4-BE49-F238E27FC236}">
                <a16:creationId xmlns:a16="http://schemas.microsoft.com/office/drawing/2014/main" id="{A2CDFB08-0561-4E46-ACDD-963479B32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442" t="6102" r="17151" b="17373"/>
          <a:stretch/>
        </p:blipFill>
        <p:spPr>
          <a:xfrm>
            <a:off x="5409064" y="625041"/>
            <a:ext cx="1900740" cy="190694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D17832-22A6-48D7-B704-C31FE61D7AA8}"/>
              </a:ext>
            </a:extLst>
          </p:cNvPr>
          <p:cNvSpPr txBox="1"/>
          <p:nvPr/>
        </p:nvSpPr>
        <p:spPr>
          <a:xfrm>
            <a:off x="780717" y="3932380"/>
            <a:ext cx="21015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 size: 399X300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F4ABF-F549-4946-9C0B-EB95551FB983}"/>
              </a:ext>
            </a:extLst>
          </p:cNvPr>
          <p:cNvSpPr txBox="1"/>
          <p:nvPr/>
        </p:nvSpPr>
        <p:spPr>
          <a:xfrm>
            <a:off x="5412871" y="2585570"/>
            <a:ext cx="190767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Original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A8D48-D56F-4B4D-95B4-6B0194E0723F}"/>
              </a:ext>
            </a:extLst>
          </p:cNvPr>
          <p:cNvSpPr txBox="1"/>
          <p:nvPr/>
        </p:nvSpPr>
        <p:spPr>
          <a:xfrm>
            <a:off x="8627977" y="2588855"/>
            <a:ext cx="195446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ws 20 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2EC4C5-8C02-4D6F-808D-A3D567EDA4A5}"/>
              </a:ext>
            </a:extLst>
          </p:cNvPr>
          <p:cNvSpPr txBox="1"/>
          <p:nvPr/>
        </p:nvSpPr>
        <p:spPr>
          <a:xfrm>
            <a:off x="5412873" y="5322813"/>
            <a:ext cx="190099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ws 50 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376B2-9D72-4CE5-8C2B-1DB28187C1A6}"/>
              </a:ext>
            </a:extLst>
          </p:cNvPr>
          <p:cNvSpPr txBox="1"/>
          <p:nvPr/>
        </p:nvSpPr>
        <p:spPr>
          <a:xfrm>
            <a:off x="8627976" y="5319411"/>
            <a:ext cx="1907676" cy="3760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ws 100 100</a:t>
            </a:r>
            <a:endParaRPr lang="en-US" dirty="0"/>
          </a:p>
        </p:txBody>
      </p:sp>
      <p:pic>
        <p:nvPicPr>
          <p:cNvPr id="3" name="Picture 6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F86C7A9E-3A8E-4DA5-B96A-2B5CFE38D1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32" t="6969" r="16426" b="19861"/>
          <a:stretch/>
        </p:blipFill>
        <p:spPr>
          <a:xfrm>
            <a:off x="5412873" y="630275"/>
            <a:ext cx="2159593" cy="1947133"/>
          </a:xfrm>
          <a:prstGeom prst="rect">
            <a:avLst/>
          </a:prstGeom>
        </p:spPr>
      </p:pic>
      <p:pic>
        <p:nvPicPr>
          <p:cNvPr id="5" name="Picture 16" descr="An old photo of a tree&#10;&#10;Description generated with very high confidence">
            <a:extLst>
              <a:ext uri="{FF2B5EF4-FFF2-40B4-BE49-F238E27FC236}">
                <a16:creationId xmlns:a16="http://schemas.microsoft.com/office/drawing/2014/main" id="{D56FD036-6ED9-4B5B-A7FC-6E4250EE9B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58" t="6272" r="15328" b="19164"/>
          <a:stretch/>
        </p:blipFill>
        <p:spPr>
          <a:xfrm>
            <a:off x="8627979" y="630276"/>
            <a:ext cx="2082729" cy="1947170"/>
          </a:xfrm>
          <a:prstGeom prst="rect">
            <a:avLst/>
          </a:prstGeom>
        </p:spPr>
      </p:pic>
      <p:pic>
        <p:nvPicPr>
          <p:cNvPr id="7" name="Picture 2" descr="A picture containing photo, tree&#10;&#10;Description generated with high confidence">
            <a:extLst>
              <a:ext uri="{FF2B5EF4-FFF2-40B4-BE49-F238E27FC236}">
                <a16:creationId xmlns:a16="http://schemas.microsoft.com/office/drawing/2014/main" id="{51D0002D-D5A8-41FD-B05B-4AA56EFC88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545" t="7666" r="15815" b="21254"/>
          <a:stretch/>
        </p:blipFill>
        <p:spPr>
          <a:xfrm>
            <a:off x="8627979" y="3344066"/>
            <a:ext cx="2082765" cy="1773283"/>
          </a:xfrm>
          <a:prstGeom prst="rect">
            <a:avLst/>
          </a:prstGeom>
        </p:spPr>
      </p:pic>
      <p:pic>
        <p:nvPicPr>
          <p:cNvPr id="9" name="Picture 10" descr="A picture containing photo, tree, outdoor&#10;&#10;Description generated with high confidence">
            <a:extLst>
              <a:ext uri="{FF2B5EF4-FFF2-40B4-BE49-F238E27FC236}">
                <a16:creationId xmlns:a16="http://schemas.microsoft.com/office/drawing/2014/main" id="{A3B4CD1A-DAEB-4A63-B783-6D5B9ADC88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032" t="6624" r="16788" b="20557"/>
          <a:stretch/>
        </p:blipFill>
        <p:spPr>
          <a:xfrm>
            <a:off x="5412875" y="3344145"/>
            <a:ext cx="2163031" cy="17732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103310-F861-4CB2-8384-E50F4A2D2B18}"/>
              </a:ext>
            </a:extLst>
          </p:cNvPr>
          <p:cNvSpPr txBox="1"/>
          <p:nvPr/>
        </p:nvSpPr>
        <p:spPr>
          <a:xfrm>
            <a:off x="192507" y="6449279"/>
            <a:ext cx="8972882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/>
              <a:t>http://www.sci.utah.edu/~acoste/uou/Image/project1/Arthur_COSTE_Project_1_report.html</a:t>
            </a:r>
          </a:p>
        </p:txBody>
      </p:sp>
    </p:spTree>
    <p:extLst>
      <p:ext uri="{BB962C8B-B14F-4D97-AF65-F5344CB8AC3E}">
        <p14:creationId xmlns:p14="http://schemas.microsoft.com/office/powerpoint/2010/main" val="376492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82E0-0787-4D68-86EB-3BA5A1E7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ComparE Local Vs Global Method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D1D4E-8FEC-4701-B486-C004DB5805A3}"/>
              </a:ext>
            </a:extLst>
          </p:cNvPr>
          <p:cNvSpPr txBox="1"/>
          <p:nvPr/>
        </p:nvSpPr>
        <p:spPr>
          <a:xfrm>
            <a:off x="1489243" y="4888339"/>
            <a:ext cx="308409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Original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24D6E9-A6A1-4DA2-BDF2-5E4C492FC918}"/>
              </a:ext>
            </a:extLst>
          </p:cNvPr>
          <p:cNvSpPr txBox="1"/>
          <p:nvPr/>
        </p:nvSpPr>
        <p:spPr>
          <a:xfrm>
            <a:off x="5232398" y="4888340"/>
            <a:ext cx="18943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Global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3E6C99-ED47-4C62-8949-1B619EA1F510}"/>
              </a:ext>
            </a:extLst>
          </p:cNvPr>
          <p:cNvSpPr txBox="1"/>
          <p:nvPr/>
        </p:nvSpPr>
        <p:spPr>
          <a:xfrm>
            <a:off x="8066504" y="4881774"/>
            <a:ext cx="2997199" cy="3760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Local</a:t>
            </a:r>
          </a:p>
        </p:txBody>
      </p:sp>
      <p:pic>
        <p:nvPicPr>
          <p:cNvPr id="3" name="Picture 4" descr="A close up of a rock&#10;&#10;Description generated with high confidence">
            <a:extLst>
              <a:ext uri="{FF2B5EF4-FFF2-40B4-BE49-F238E27FC236}">
                <a16:creationId xmlns:a16="http://schemas.microsoft.com/office/drawing/2014/main" id="{810449C0-1EC1-4DE9-867D-E2D9BA6BE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42" t="6102" r="17151" b="17373"/>
          <a:stretch/>
        </p:blipFill>
        <p:spPr>
          <a:xfrm>
            <a:off x="1786222" y="2503304"/>
            <a:ext cx="1900740" cy="1906948"/>
          </a:xfrm>
          <a:prstGeom prst="rect">
            <a:avLst/>
          </a:prstGeom>
        </p:spPr>
      </p:pic>
      <p:pic>
        <p:nvPicPr>
          <p:cNvPr id="8" name="Picture 10" descr="A picture containing fruit, nut&#10;&#10;Description generated with very high confidence">
            <a:extLst>
              <a:ext uri="{FF2B5EF4-FFF2-40B4-BE49-F238E27FC236}">
                <a16:creationId xmlns:a16="http://schemas.microsoft.com/office/drawing/2014/main" id="{18DE1C58-9F5C-4908-9F09-F54DADDE6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23" t="8295" r="17732" b="17966"/>
          <a:stretch/>
        </p:blipFill>
        <p:spPr>
          <a:xfrm>
            <a:off x="8614508" y="2503450"/>
            <a:ext cx="1909282" cy="1911042"/>
          </a:xfrm>
          <a:prstGeom prst="rect">
            <a:avLst/>
          </a:prstGeom>
        </p:spPr>
      </p:pic>
      <p:pic>
        <p:nvPicPr>
          <p:cNvPr id="12" name="Picture 14" descr="A close up of a fruit&#10;&#10;Description generated with high confidence">
            <a:extLst>
              <a:ext uri="{FF2B5EF4-FFF2-40B4-BE49-F238E27FC236}">
                <a16:creationId xmlns:a16="http://schemas.microsoft.com/office/drawing/2014/main" id="{5E75E205-0B87-4B14-B49E-340109F10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91" t="6838" r="17762" b="18518"/>
          <a:stretch/>
        </p:blipFill>
        <p:spPr>
          <a:xfrm>
            <a:off x="5232400" y="2501328"/>
            <a:ext cx="1842290" cy="19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1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CA34-11F9-4B6B-BEBB-205B6EEE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8E9B-4265-40D4-8E1F-7AFD593EC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Local method  enhances dark area much better than Global method</a:t>
            </a:r>
          </a:p>
          <a:p>
            <a:r>
              <a:rPr lang="en-US"/>
              <a:t>Local method produces better contrast as compared to Global method</a:t>
            </a:r>
          </a:p>
          <a:p>
            <a:r>
              <a:rPr lang="en-US"/>
              <a:t>Local method tends to over enhance the noise content</a:t>
            </a:r>
            <a:endParaRPr lang="en-US" dirty="0"/>
          </a:p>
          <a:p>
            <a:r>
              <a:rPr lang="en-US"/>
              <a:t>Global method is much faster and efficient as compared to Local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5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2B99-18DC-4C0B-87E8-8B871E88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Clipped Local Adaptive 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755C-7E5F-4A66-96ED-B897127B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variant of the Local method</a:t>
            </a:r>
          </a:p>
          <a:p>
            <a:r>
              <a:rPr lang="en-US"/>
              <a:t>Helps to overcome the drawback of AHE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6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7F34-8F92-4733-85EC-E425BE58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Team's Contribution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B001BB4-9164-4662-8865-F9D9B77D0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278780"/>
              </p:ext>
            </p:extLst>
          </p:nvPr>
        </p:nvGraphicFramePr>
        <p:xfrm>
          <a:off x="1490578" y="2118894"/>
          <a:ext cx="956426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134">
                  <a:extLst>
                    <a:ext uri="{9D8B030D-6E8A-4147-A177-3AD203B41FA5}">
                      <a16:colId xmlns:a16="http://schemas.microsoft.com/office/drawing/2014/main" val="3764240192"/>
                    </a:ext>
                  </a:extLst>
                </a:gridCol>
                <a:gridCol w="4782134">
                  <a:extLst>
                    <a:ext uri="{9D8B030D-6E8A-4147-A177-3AD203B41FA5}">
                      <a16:colId xmlns:a16="http://schemas.microsoft.com/office/drawing/2014/main" val="749185357"/>
                    </a:ext>
                  </a:extLst>
                </a:gridCol>
              </a:tblGrid>
              <a:tr h="321756">
                <a:tc>
                  <a:txBody>
                    <a:bodyPr/>
                    <a:lstStyle/>
                    <a:p>
                      <a:r>
                        <a:rPr lang="en-US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348395"/>
                  </a:ext>
                </a:extLst>
              </a:tr>
              <a:tr h="321756">
                <a:tc>
                  <a:txBody>
                    <a:bodyPr/>
                    <a:lstStyle/>
                    <a:p>
                      <a:r>
                        <a:rPr lang="en-US"/>
                        <a:t>1. Local Histogram Equalization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Ruchika Negi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635375"/>
                  </a:ext>
                </a:extLst>
              </a:tr>
              <a:tr h="321756">
                <a:tc>
                  <a:txBody>
                    <a:bodyPr/>
                    <a:lstStyle/>
                    <a:p>
                      <a:r>
                        <a:rPr lang="en-US"/>
                        <a:t>2. Global Histogram Equalization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Bhuvan Yoga Sukeerthi Jayarama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592316"/>
                  </a:ext>
                </a:extLst>
              </a:tr>
              <a:tr h="321756">
                <a:tc>
                  <a:txBody>
                    <a:bodyPr/>
                    <a:lstStyle/>
                    <a:p>
                      <a:r>
                        <a:rPr lang="en-US"/>
                        <a:t>3.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Ruchika Negi &amp; Bhuvan Yoga Sukeerti Jayaram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38920"/>
                  </a:ext>
                </a:extLst>
              </a:tr>
              <a:tr h="5568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4. Information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ill Sans MT"/>
                        </a:rPr>
                        <a:t>Ruchika Negi &amp; Bhuvan Yoga Sukeerti Jayaram</a:t>
                      </a:r>
                      <a:endParaRPr lang="en-US" sz="18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83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2003C-0ED5-4E99-A655-490547711296}"/>
              </a:ext>
            </a:extLst>
          </p:cNvPr>
          <p:cNvSpPr txBox="1"/>
          <p:nvPr/>
        </p:nvSpPr>
        <p:spPr>
          <a:xfrm>
            <a:off x="3240506" y="2398295"/>
            <a:ext cx="5898146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Cooper Black"/>
              </a:rPr>
              <a:t>Thank You!</a:t>
            </a:r>
            <a:endParaRPr lang="en-US" sz="6000" dirty="0">
              <a:latin typeface="Cooper Black"/>
            </a:endParaRPr>
          </a:p>
        </p:txBody>
      </p:sp>
    </p:spTree>
    <p:extLst>
      <p:ext uri="{BB962C8B-B14F-4D97-AF65-F5344CB8AC3E}">
        <p14:creationId xmlns:p14="http://schemas.microsoft.com/office/powerpoint/2010/main" val="149574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5222-8DF1-45C3-A70D-9D449BEF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global and local histogram equalization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7A7CF-33B0-4C82-84AB-CC5D1948B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2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14D9-0AA1-4736-A0A8-D2FAD448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54C5-955D-4EE9-9849-FA1A0493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We know that if the CDF of a random variable is used as a transformation then the transformed random variable is a uniform random variable. </a:t>
            </a:r>
          </a:p>
          <a:p>
            <a:r>
              <a:rPr lang="en-US" dirty="0"/>
              <a:t>The process of histogram equalization makes use of the CDF of the image as a transformation</a:t>
            </a:r>
          </a:p>
          <a:p>
            <a:r>
              <a:rPr lang="en-US" dirty="0"/>
              <a:t> to transform the intensity values to a new value such that intensity values are evenly distributed.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erson with collar shirt&#10;&#10;Description automatically generated">
            <a:extLst>
              <a:ext uri="{FF2B5EF4-FFF2-40B4-BE49-F238E27FC236}">
                <a16:creationId xmlns:a16="http://schemas.microsoft.com/office/drawing/2014/main" id="{65AA7756-2B09-46F1-809C-72B8291C0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68" t="6116" r="29768" b="20772"/>
          <a:stretch/>
        </p:blipFill>
        <p:spPr>
          <a:xfrm>
            <a:off x="1109317" y="0"/>
            <a:ext cx="3831646" cy="328850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 up of a mans face&#10;&#10;Description automatically generated">
            <a:extLst>
              <a:ext uri="{FF2B5EF4-FFF2-40B4-BE49-F238E27FC236}">
                <a16:creationId xmlns:a16="http://schemas.microsoft.com/office/drawing/2014/main" id="{87C83D42-5E82-412A-8188-4DE2554D8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3" t="5307" r="8348" b="5187"/>
          <a:stretch/>
        </p:blipFill>
        <p:spPr>
          <a:xfrm>
            <a:off x="6821028" y="3724275"/>
            <a:ext cx="4390928" cy="296790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lose up of a person&#10;&#10;Description automatically generated">
            <a:extLst>
              <a:ext uri="{FF2B5EF4-FFF2-40B4-BE49-F238E27FC236}">
                <a16:creationId xmlns:a16="http://schemas.microsoft.com/office/drawing/2014/main" id="{27610267-E00C-4AEB-978B-CFF2971DA3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81" t="7090" r="29767" b="22317"/>
          <a:stretch/>
        </p:blipFill>
        <p:spPr>
          <a:xfrm>
            <a:off x="1106972" y="3569499"/>
            <a:ext cx="3833991" cy="3102282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E5FA42DB-3CA1-4A8C-A506-9FFBAD6FF9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55" t="5642" r="8032" b="4187"/>
          <a:stretch/>
        </p:blipFill>
        <p:spPr>
          <a:xfrm>
            <a:off x="6821028" y="291604"/>
            <a:ext cx="4390928" cy="29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5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hoto&#10;&#10;Description automatically generated">
            <a:extLst>
              <a:ext uri="{FF2B5EF4-FFF2-40B4-BE49-F238E27FC236}">
                <a16:creationId xmlns:a16="http://schemas.microsoft.com/office/drawing/2014/main" id="{3EA25BD8-A55D-4BBB-A5B2-BD912822C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0" t="5410" r="14243" b="15565"/>
          <a:stretch/>
        </p:blipFill>
        <p:spPr>
          <a:xfrm>
            <a:off x="1403027" y="252824"/>
            <a:ext cx="3934258" cy="306910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n old photo of a person&#10;&#10;Description automatically generated">
            <a:extLst>
              <a:ext uri="{FF2B5EF4-FFF2-40B4-BE49-F238E27FC236}">
                <a16:creationId xmlns:a16="http://schemas.microsoft.com/office/drawing/2014/main" id="{90BF412B-93FF-4247-A50F-59627675E6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4" t="5410" r="13096" b="15565"/>
          <a:stretch/>
        </p:blipFill>
        <p:spPr>
          <a:xfrm>
            <a:off x="1403027" y="3553970"/>
            <a:ext cx="3934258" cy="302332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music&#10;&#10;Description automatically generated">
            <a:extLst>
              <a:ext uri="{FF2B5EF4-FFF2-40B4-BE49-F238E27FC236}">
                <a16:creationId xmlns:a16="http://schemas.microsoft.com/office/drawing/2014/main" id="{720BD7ED-78A2-4783-A0CA-F27B8FC94C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4" t="6195" r="8587" b="5508"/>
          <a:stretch/>
        </p:blipFill>
        <p:spPr>
          <a:xfrm>
            <a:off x="6845524" y="3652835"/>
            <a:ext cx="4100742" cy="3069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00ED98-6DBD-4D5F-AD35-97A5D2CDEB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63" t="6177" r="8170" b="5790"/>
          <a:stretch/>
        </p:blipFill>
        <p:spPr>
          <a:xfrm>
            <a:off x="6854717" y="181843"/>
            <a:ext cx="4020772" cy="30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C55BBA-C723-4469-8BCE-1886213E9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04" t="7614" r="16513" b="21639"/>
          <a:stretch/>
        </p:blipFill>
        <p:spPr>
          <a:xfrm>
            <a:off x="1133475" y="252938"/>
            <a:ext cx="3781425" cy="28141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B2EE82-2555-4DFA-918A-C55E6B2EE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1" t="3620" r="7810" b="4978"/>
          <a:stretch/>
        </p:blipFill>
        <p:spPr>
          <a:xfrm>
            <a:off x="6734175" y="252938"/>
            <a:ext cx="4066935" cy="28141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33623871-ADEE-40DA-A28B-955AE8F0F0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24" t="7171" r="16725" b="22082"/>
          <a:stretch/>
        </p:blipFill>
        <p:spPr>
          <a:xfrm>
            <a:off x="1133475" y="3724275"/>
            <a:ext cx="3744211" cy="28003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A34BA43-83F8-48DB-9C88-18B1871F2E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58" t="4485" r="8948" b="5791"/>
          <a:stretch/>
        </p:blipFill>
        <p:spPr>
          <a:xfrm>
            <a:off x="6828097" y="3724275"/>
            <a:ext cx="3973013" cy="279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7374-E0FE-42EC-89BE-4ED4355A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 with blending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6FA4-BB98-46E5-BBC1-6F69B611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better alternative to simple histogram equalization is the process of histogram equalization with blending. </a:t>
            </a:r>
          </a:p>
          <a:p>
            <a:r>
              <a:rPr lang="en-US" dirty="0"/>
              <a:t>In this process the weighted sum of the intensity value for a pixel is found using the original image and the histogram equalized image. </a:t>
            </a:r>
          </a:p>
          <a:p>
            <a:r>
              <a:rPr lang="en-US" dirty="0"/>
              <a:t>This process gives us the flexibility of adjusting the value of alpha. The calculation of the pixel intensity is done as follows:</a:t>
            </a:r>
          </a:p>
          <a:p>
            <a:r>
              <a:rPr lang="en-US" dirty="0"/>
              <a:t>New Pixel intensity= (Alpha* HE pixel value) + ((1-Alpha)*Original pixel value).</a:t>
            </a:r>
          </a:p>
          <a:p>
            <a:r>
              <a:rPr lang="en-US" dirty="0"/>
              <a:t>It must be noted that value of Alpha must be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214612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8286C1-F502-4B19-B1D8-A16BEE0CF8A1}"/>
              </a:ext>
            </a:extLst>
          </p:cNvPr>
          <p:cNvSpPr txBox="1"/>
          <p:nvPr/>
        </p:nvSpPr>
        <p:spPr>
          <a:xfrm>
            <a:off x="1362075" y="100381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8DDC8D-072F-4512-B4A8-2FE1470145FE}"/>
              </a:ext>
            </a:extLst>
          </p:cNvPr>
          <p:cNvSpPr txBox="1"/>
          <p:nvPr/>
        </p:nvSpPr>
        <p:spPr>
          <a:xfrm>
            <a:off x="5248275" y="1003816"/>
            <a:ext cx="126348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/>
              <a:t>Alpha = 0.5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5FD86-E30E-4B18-B7A1-BB6826185DC2}"/>
              </a:ext>
            </a:extLst>
          </p:cNvPr>
          <p:cNvSpPr txBox="1"/>
          <p:nvPr/>
        </p:nvSpPr>
        <p:spPr>
          <a:xfrm>
            <a:off x="9490179" y="100381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 = 1</a:t>
            </a:r>
          </a:p>
        </p:txBody>
      </p:sp>
      <p:pic>
        <p:nvPicPr>
          <p:cNvPr id="2" name="Picture 3" descr="A group of people looking at the camera&#10;&#10;Description generated with high confidence">
            <a:extLst>
              <a:ext uri="{FF2B5EF4-FFF2-40B4-BE49-F238E27FC236}">
                <a16:creationId xmlns:a16="http://schemas.microsoft.com/office/drawing/2014/main" id="{3C805BEC-629C-4387-89C6-8B255F7B4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2" t="8362" r="18248" b="20557"/>
          <a:stretch/>
        </p:blipFill>
        <p:spPr>
          <a:xfrm>
            <a:off x="820821" y="2281275"/>
            <a:ext cx="2811460" cy="2167653"/>
          </a:xfrm>
          <a:prstGeom prst="rect">
            <a:avLst/>
          </a:prstGeom>
        </p:spPr>
      </p:pic>
      <p:pic>
        <p:nvPicPr>
          <p:cNvPr id="6" name="Picture 10" descr="A person standing in front of a crowd&#10;&#10;Description generated with very high confidence">
            <a:extLst>
              <a:ext uri="{FF2B5EF4-FFF2-40B4-BE49-F238E27FC236}">
                <a16:creationId xmlns:a16="http://schemas.microsoft.com/office/drawing/2014/main" id="{D5199CE7-72E0-43E9-9CD6-723CB9DEC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18" t="8362" r="16788" b="21254"/>
          <a:stretch/>
        </p:blipFill>
        <p:spPr>
          <a:xfrm>
            <a:off x="4690980" y="2281275"/>
            <a:ext cx="2784683" cy="2167633"/>
          </a:xfrm>
          <a:prstGeom prst="rect">
            <a:avLst/>
          </a:prstGeom>
        </p:spPr>
      </p:pic>
      <p:pic>
        <p:nvPicPr>
          <p:cNvPr id="13" name="Picture 14" descr="A person standing in front of a crowd&#10;&#10;Description generated with very high confidence">
            <a:extLst>
              <a:ext uri="{FF2B5EF4-FFF2-40B4-BE49-F238E27FC236}">
                <a16:creationId xmlns:a16="http://schemas.microsoft.com/office/drawing/2014/main" id="{B743FA25-998F-444B-A8BD-A41AD7B7F4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32" t="7665" r="16788" b="21124"/>
          <a:stretch/>
        </p:blipFill>
        <p:spPr>
          <a:xfrm>
            <a:off x="8594558" y="2281276"/>
            <a:ext cx="2891610" cy="21701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F39743-E3E7-426E-B17E-69E3BC694F66}"/>
              </a:ext>
            </a:extLst>
          </p:cNvPr>
          <p:cNvSpPr txBox="1"/>
          <p:nvPr/>
        </p:nvSpPr>
        <p:spPr>
          <a:xfrm>
            <a:off x="245980" y="6479299"/>
            <a:ext cx="9073142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/>
              <a:t>http://www.sci.utah.edu/~acoste/uou/Image/project1/Arthur_COSTE_Project_1_report.html</a:t>
            </a:r>
          </a:p>
        </p:txBody>
      </p:sp>
    </p:spTree>
    <p:extLst>
      <p:ext uri="{BB962C8B-B14F-4D97-AF65-F5344CB8AC3E}">
        <p14:creationId xmlns:p14="http://schemas.microsoft.com/office/powerpoint/2010/main" val="100077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2B59-6D4A-47FE-B170-0818064F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8957-2A8A-4EFD-8241-523CF46E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improvement over simple histogram equalization is the process of Adaptive Histogram Equalization.</a:t>
            </a:r>
          </a:p>
          <a:p>
            <a:r>
              <a:rPr lang="en-US" dirty="0"/>
              <a:t>This method does the job of preserving local contrast while increasing the overall contrast of the image.</a:t>
            </a:r>
            <a:endParaRPr lang="en-US"/>
          </a:p>
          <a:p>
            <a:r>
              <a:rPr lang="en-US" dirty="0"/>
              <a:t>The program for AHE divides the image into number of smaller regions called windows and calculates the CDF for each region. </a:t>
            </a:r>
          </a:p>
          <a:p>
            <a:r>
              <a:rPr lang="en-US" dirty="0"/>
              <a:t>Then for every pixel in the image the program calculates the value of the pixel using the CDF of the neighboring regions. </a:t>
            </a:r>
          </a:p>
          <a:p>
            <a:r>
              <a:rPr lang="en-US" dirty="0"/>
              <a:t>The method used for the calculation of the pixel intensity using the neighboring CDFs is bilinear interpolation.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408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209</Words>
  <Application>Microsoft Office PowerPoint</Application>
  <PresentationFormat>Widescreen</PresentationFormat>
  <Paragraphs>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Gallery</vt:lpstr>
      <vt:lpstr>HISTOGRAM EQUaLIZATION</vt:lpstr>
      <vt:lpstr>Comparison of global and local histogram equalization </vt:lpstr>
      <vt:lpstr>global histogram equalization</vt:lpstr>
      <vt:lpstr>PowerPoint Presentation</vt:lpstr>
      <vt:lpstr>PowerPoint Presentation</vt:lpstr>
      <vt:lpstr>PowerPoint Presentation</vt:lpstr>
      <vt:lpstr>Histogram equalization with blending</vt:lpstr>
      <vt:lpstr>PowerPoint Presentation</vt:lpstr>
      <vt:lpstr>Local Histogram Equalization</vt:lpstr>
      <vt:lpstr>Results</vt:lpstr>
      <vt:lpstr>Results</vt:lpstr>
      <vt:lpstr>Results</vt:lpstr>
      <vt:lpstr>ComparE Local Vs Global Method</vt:lpstr>
      <vt:lpstr>Conclusion</vt:lpstr>
      <vt:lpstr>Clipped Local Adaptive Histogram equaLization</vt:lpstr>
      <vt:lpstr>Team's Contribution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EQUILIZATION</dc:title>
  <dc:creator>Bhuvan yoga</dc:creator>
  <cp:lastModifiedBy>Bhuvan yoga</cp:lastModifiedBy>
  <cp:revision>773</cp:revision>
  <dcterms:created xsi:type="dcterms:W3CDTF">2018-12-12T01:54:44Z</dcterms:created>
  <dcterms:modified xsi:type="dcterms:W3CDTF">2018-12-13T06:13:00Z</dcterms:modified>
</cp:coreProperties>
</file>