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147375640" r:id="rId2"/>
    <p:sldId id="2147375649" r:id="rId3"/>
    <p:sldId id="2147375617" r:id="rId4"/>
    <p:sldId id="21473756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6E757-CFC6-8C4D-AF2F-8DFF07385400}" type="datetimeFigureOut">
              <a:rPr lang="en-US" smtClean="0"/>
              <a:t>9/24/22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11036-DCCB-A545-B0FF-3BF1EAE6F05C}" type="slidenum">
              <a:rPr lang="en-US" smtClean="0"/>
              <a:t>‹#›</a:t>
            </a:fld>
            <a:endParaRPr lang="en-US"/>
          </a:p>
        </p:txBody>
      </p:sp>
    </p:spTree>
    <p:extLst>
      <p:ext uri="{BB962C8B-B14F-4D97-AF65-F5344CB8AC3E}">
        <p14:creationId xmlns:p14="http://schemas.microsoft.com/office/powerpoint/2010/main" val="745292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https://www.forbes.com/sites/forbestechcouncil/2022/06/21/how-digital-twins-can-help-supply-chains-survive-disruption/?sh=116dc3056800</a:t>
            </a:r>
          </a:p>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D3C263-F60E-4D51-AE98-45396D11521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89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https://www.forbes.com/sites/forbestechcouncil/2022/06/21/how-digital-twins-can-help-supply-chains-survive-disruption/?sh=116dc3056800</a:t>
            </a:r>
          </a:p>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D3C263-F60E-4D51-AE98-45396D11521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96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 – Experiment with impacting real-world – What if – not affecting </a:t>
            </a:r>
            <a:r>
              <a:rPr lang="en-US" err="1"/>
              <a:t>prodcutiity</a:t>
            </a:r>
            <a:r>
              <a:rPr lang="en-US"/>
              <a:t> changes </a:t>
            </a:r>
          </a:p>
          <a:p>
            <a:endParaRPr lang="en-US"/>
          </a:p>
          <a:p>
            <a:r>
              <a:rPr lang="en-US"/>
              <a:t>-- scenarios and </a:t>
            </a:r>
          </a:p>
          <a:p>
            <a:endParaRPr lang="en-US"/>
          </a:p>
          <a:p>
            <a:r>
              <a:rPr lang="en-US"/>
              <a:t>-- No impact on demand and supply – preparing for future scenario</a:t>
            </a:r>
          </a:p>
          <a:p>
            <a:r>
              <a:rPr lang="en-US"/>
              <a:t>-- Experiment continuously </a:t>
            </a:r>
            <a:endParaRPr lang="en-IN"/>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DE23A674-1181-46DB-B553-0D870342887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0800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39AC-CC78-884A-B8E2-B7607B74E48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BD9F55B-52B3-424F-8443-6BD0A2EAB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8F4FC45-EF2D-7043-A237-7DF4A0C4F0C3}"/>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E107262E-A0C4-BB46-BE0A-485DDA16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8E640-92D9-4346-B821-910EEBC47D0A}"/>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114016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2A95-EB95-D949-9C89-57FD4052C8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279701-E479-A04F-ADC4-36964B05CE0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A3801F-7AAC-8F44-A7AD-2B6FA20A3B27}"/>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4F5A6EDA-C27D-0745-A7FE-F646773F2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2E15-19A8-8441-AF68-E36F8855478E}"/>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127433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C95AD-5694-2440-9482-80CE4FB38B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63FF7D-2141-B949-94BB-3566113283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CACA48-9D27-5B4D-9406-48263AFB5ACF}"/>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EC2A5592-B4ED-2845-A754-6B55CBB27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1BD71-A502-1F4D-9C55-B3650E18C8EE}"/>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350336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BD1A-24AB-394A-8D0B-526BF9DABE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2FE105-5A08-E844-9922-8539DBDCB0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30B06E-83A4-5140-BB7C-65152EF392C5}"/>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C795C538-57A8-6A4A-A403-569DD8D4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3D117-4847-1C43-885B-740D19B5D7F4}"/>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275611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BB64-E157-A14C-A376-03D5D4F1040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B5CD34-834F-5C4C-B145-75D587501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88BEFE-FF9C-604B-ACFA-BFEB5F6D9187}"/>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E25F47CC-08C4-D04C-8FF8-E016D1B9C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F27A1-C998-6F47-B98B-1CF0BB6C5095}"/>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62656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FCF-3065-EE4F-A7CD-542C976821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7CC095-DD02-404A-8471-37B32D51EA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6698EA-0B36-A849-B201-DE4D80117B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8009812-E10E-6444-9114-10C88C541449}"/>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6" name="Footer Placeholder 5">
            <a:extLst>
              <a:ext uri="{FF2B5EF4-FFF2-40B4-BE49-F238E27FC236}">
                <a16:creationId xmlns:a16="http://schemas.microsoft.com/office/drawing/2014/main" id="{395B533E-8629-D248-95E9-DD4427BA5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AA766-BAAD-F043-9E93-E69CFB7017DA}"/>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210398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7A2C-EE8E-E445-8953-3808EAD27D8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AD2E48-AABB-BF46-B054-F2B55A529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26941E-C2E5-4F49-83F4-860974C1E8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6F3E2D3-7FEC-7B4E-AA7A-AE5AAA6A9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8D871-A7DC-484A-8D75-2E715101AF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F5144A1-876A-A940-953C-DA9C7465D17F}"/>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8" name="Footer Placeholder 7">
            <a:extLst>
              <a:ext uri="{FF2B5EF4-FFF2-40B4-BE49-F238E27FC236}">
                <a16:creationId xmlns:a16="http://schemas.microsoft.com/office/drawing/2014/main" id="{81220BC1-AA8F-8C4D-A80D-847A8CDC26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7BBAEB-0454-874A-956E-F3473DC888FC}"/>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65189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FBCD-44F5-B949-8881-EE6B091281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EF550D1-4B59-9F48-BED4-155DD872321E}"/>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4" name="Footer Placeholder 3">
            <a:extLst>
              <a:ext uri="{FF2B5EF4-FFF2-40B4-BE49-F238E27FC236}">
                <a16:creationId xmlns:a16="http://schemas.microsoft.com/office/drawing/2014/main" id="{4A350129-64A7-3C4D-9158-200CDFDB90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55733-0900-0349-936C-0C4337B0357F}"/>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259305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77CF9-AB26-4442-9EFF-076822134BAE}"/>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3" name="Footer Placeholder 2">
            <a:extLst>
              <a:ext uri="{FF2B5EF4-FFF2-40B4-BE49-F238E27FC236}">
                <a16:creationId xmlns:a16="http://schemas.microsoft.com/office/drawing/2014/main" id="{56BB3765-9BD2-FF48-B68F-E2B899F87C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518CF6-5DE1-1647-B615-878CF57517A3}"/>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213822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B95E-812A-E64B-910A-1C1C40A3BC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2983F99-4FED-6E4D-9050-10C8C5993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20AD52C-B382-4A40-BABB-8F9F92BEA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13E0D-4001-244A-BCE3-3F0D9F799DE1}"/>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6" name="Footer Placeholder 5">
            <a:extLst>
              <a:ext uri="{FF2B5EF4-FFF2-40B4-BE49-F238E27FC236}">
                <a16:creationId xmlns:a16="http://schemas.microsoft.com/office/drawing/2014/main" id="{359E0C47-8489-8348-90EC-2F015341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51F88-6587-A942-B8C7-F59B5CDA22EC}"/>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4290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88E-C24F-0846-A649-6E16738138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DB984C-10CD-F344-96B5-6F734EB7F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9DEC0-930E-F443-AF8F-3A97EF116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1FF3A9-3465-5E49-8511-988454B8D7B8}"/>
              </a:ext>
            </a:extLst>
          </p:cNvPr>
          <p:cNvSpPr>
            <a:spLocks noGrp="1"/>
          </p:cNvSpPr>
          <p:nvPr>
            <p:ph type="dt" sz="half" idx="10"/>
          </p:nvPr>
        </p:nvSpPr>
        <p:spPr/>
        <p:txBody>
          <a:bodyPr/>
          <a:lstStyle/>
          <a:p>
            <a:fld id="{75C74E8D-A059-894C-A679-5E5DA0660618}" type="datetimeFigureOut">
              <a:rPr lang="en-US" smtClean="0"/>
              <a:t>9/24/22</a:t>
            </a:fld>
            <a:endParaRPr lang="en-US"/>
          </a:p>
        </p:txBody>
      </p:sp>
      <p:sp>
        <p:nvSpPr>
          <p:cNvPr id="6" name="Footer Placeholder 5">
            <a:extLst>
              <a:ext uri="{FF2B5EF4-FFF2-40B4-BE49-F238E27FC236}">
                <a16:creationId xmlns:a16="http://schemas.microsoft.com/office/drawing/2014/main" id="{2130E114-CAD6-1D44-8D0E-FA5A2034E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C2109-51EB-464A-8558-BF27AAC17603}"/>
              </a:ext>
            </a:extLst>
          </p:cNvPr>
          <p:cNvSpPr>
            <a:spLocks noGrp="1"/>
          </p:cNvSpPr>
          <p:nvPr>
            <p:ph type="sldNum" sz="quarter" idx="12"/>
          </p:nvPr>
        </p:nvSpPr>
        <p:spPr/>
        <p:txBody>
          <a:bodyPr/>
          <a:lstStyle/>
          <a:p>
            <a:fld id="{56D5356F-4F38-9B49-89CF-22FB1F1E5E6E}" type="slidenum">
              <a:rPr lang="en-US" smtClean="0"/>
              <a:t>‹#›</a:t>
            </a:fld>
            <a:endParaRPr lang="en-US"/>
          </a:p>
        </p:txBody>
      </p:sp>
    </p:spTree>
    <p:extLst>
      <p:ext uri="{BB962C8B-B14F-4D97-AF65-F5344CB8AC3E}">
        <p14:creationId xmlns:p14="http://schemas.microsoft.com/office/powerpoint/2010/main" val="366639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2DB33F-F454-7B41-8F08-CC8916DC1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AD5239-0E82-4F48-B3AB-597C1A092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E73D58-6FB6-FF49-B9B3-98B2CEC5B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74E8D-A059-894C-A679-5E5DA0660618}" type="datetimeFigureOut">
              <a:rPr lang="en-US" smtClean="0"/>
              <a:t>9/24/22</a:t>
            </a:fld>
            <a:endParaRPr lang="en-US"/>
          </a:p>
        </p:txBody>
      </p:sp>
      <p:sp>
        <p:nvSpPr>
          <p:cNvPr id="5" name="Footer Placeholder 4">
            <a:extLst>
              <a:ext uri="{FF2B5EF4-FFF2-40B4-BE49-F238E27FC236}">
                <a16:creationId xmlns:a16="http://schemas.microsoft.com/office/drawing/2014/main" id="{23E3C0BE-0507-A549-A40B-ECCF6E0E3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638474-7017-2C41-B91D-0E4A080EA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5356F-4F38-9B49-89CF-22FB1F1E5E6E}" type="slidenum">
              <a:rPr lang="en-US" smtClean="0"/>
              <a:t>‹#›</a:t>
            </a:fld>
            <a:endParaRPr lang="en-US"/>
          </a:p>
        </p:txBody>
      </p:sp>
    </p:spTree>
    <p:extLst>
      <p:ext uri="{BB962C8B-B14F-4D97-AF65-F5344CB8AC3E}">
        <p14:creationId xmlns:p14="http://schemas.microsoft.com/office/powerpoint/2010/main" val="84840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9.jpe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1F0A-F756-B860-A579-492F0907555B}"/>
              </a:ext>
            </a:extLst>
          </p:cNvPr>
          <p:cNvSpPr>
            <a:spLocks noGrp="1"/>
          </p:cNvSpPr>
          <p:nvPr>
            <p:ph type="title"/>
          </p:nvPr>
        </p:nvSpPr>
        <p:spPr>
          <a:xfrm>
            <a:off x="493159" y="87121"/>
            <a:ext cx="11157775" cy="769441"/>
          </a:xfrm>
        </p:spPr>
        <p:txBody>
          <a:bodyPr>
            <a:normAutofit/>
          </a:bodyPr>
          <a:lstStyle/>
          <a:p>
            <a:r>
              <a:rPr lang="en-US" sz="2400" dirty="0">
                <a:latin typeface="BMS Humanity" panose="02000506030000020004" pitchFamily="2" charset="0"/>
              </a:rPr>
              <a:t>Challenges in the current supply chain process</a:t>
            </a:r>
            <a:endParaRPr lang="en-IN" sz="2400" dirty="0">
              <a:latin typeface="BMS Humanity" panose="02000506030000020004" pitchFamily="2" charset="0"/>
            </a:endParaRPr>
          </a:p>
        </p:txBody>
      </p:sp>
      <p:sp>
        <p:nvSpPr>
          <p:cNvPr id="59" name="TextBox 58">
            <a:extLst>
              <a:ext uri="{FF2B5EF4-FFF2-40B4-BE49-F238E27FC236}">
                <a16:creationId xmlns:a16="http://schemas.microsoft.com/office/drawing/2014/main" id="{13537624-A909-0142-B989-FB0F2E8DC7C4}"/>
              </a:ext>
            </a:extLst>
          </p:cNvPr>
          <p:cNvSpPr txBox="1"/>
          <p:nvPr/>
        </p:nvSpPr>
        <p:spPr>
          <a:xfrm>
            <a:off x="595900" y="1330341"/>
            <a:ext cx="10664576" cy="3416320"/>
          </a:xfrm>
          <a:prstGeom prst="rect">
            <a:avLst/>
          </a:prstGeom>
          <a:noFill/>
        </p:spPr>
        <p:txBody>
          <a:bodyPr wrap="square" lIns="0" rIns="0" rtlCol="0" anchor="b">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1">
                <a:ln>
                  <a:noFill/>
                </a:ln>
                <a:solidFill>
                  <a:srgbClr val="201646"/>
                </a:solidFill>
                <a:effectLst/>
                <a:uLnTx/>
                <a:uFillTx/>
                <a:latin typeface="BMS Humanity" panose="02000506030000020004" pitchFamily="2" charset="0"/>
              </a:rPr>
              <a:t>Lack of single source of truth </a:t>
            </a:r>
            <a:r>
              <a:rPr kumimoji="0" lang="en-US" b="0" i="0" u="none" strike="noStrike" kern="1200" cap="none" spc="0" normalizeH="0" baseline="0" noProof="1">
                <a:ln>
                  <a:noFill/>
                </a:ln>
                <a:solidFill>
                  <a:srgbClr val="201646"/>
                </a:solidFill>
                <a:effectLst/>
                <a:uLnTx/>
                <a:uFillTx/>
                <a:latin typeface="BMS Humanity" panose="02000506030000020004" pitchFamily="2" charset="0"/>
              </a:rPr>
              <a:t>for reliable</a:t>
            </a:r>
            <a:r>
              <a:rPr kumimoji="0" lang="en-US" b="0" i="0" u="none" strike="noStrike" kern="1200" cap="none" spc="0" normalizeH="0" noProof="1">
                <a:ln>
                  <a:noFill/>
                </a:ln>
                <a:solidFill>
                  <a:srgbClr val="201646"/>
                </a:solidFill>
                <a:effectLst/>
                <a:uLnTx/>
                <a:uFillTx/>
                <a:latin typeface="BMS Humanity" panose="02000506030000020004" pitchFamily="2" charset="0"/>
              </a:rPr>
              <a:t> </a:t>
            </a:r>
            <a:r>
              <a:rPr kumimoji="0" lang="en-US" b="0" i="0" u="none" strike="noStrike" kern="1200" cap="none" spc="0" normalizeH="0" baseline="0" noProof="1">
                <a:ln>
                  <a:noFill/>
                </a:ln>
                <a:solidFill>
                  <a:srgbClr val="201646"/>
                </a:solidFill>
                <a:effectLst/>
                <a:uLnTx/>
                <a:uFillTx/>
                <a:latin typeface="BMS Humanity" panose="02000506030000020004" pitchFamily="2" charset="0"/>
              </a:rPr>
              <a:t>decision making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1">
                <a:ln>
                  <a:noFill/>
                </a:ln>
                <a:solidFill>
                  <a:srgbClr val="201646"/>
                </a:solidFill>
                <a:effectLst/>
                <a:uLnTx/>
                <a:uFillTx/>
                <a:latin typeface="BMS Humanity" panose="02000506030000020004" pitchFamily="2" charset="0"/>
              </a:rPr>
              <a:t> </a:t>
            </a:r>
          </a:p>
          <a:p>
            <a:pPr>
              <a:defRPr/>
            </a:pPr>
            <a:r>
              <a:rPr lang="en-US" b="1" noProof="1">
                <a:solidFill>
                  <a:srgbClr val="201646"/>
                </a:solidFill>
                <a:latin typeface="BMS Humanity" panose="02000506030000020004" pitchFamily="2" charset="0"/>
              </a:rPr>
              <a:t>Inconsistent business intelligence </a:t>
            </a:r>
            <a:r>
              <a:rPr lang="en-US" noProof="1">
                <a:solidFill>
                  <a:srgbClr val="201646"/>
                </a:solidFill>
                <a:latin typeface="BMS Humanity" panose="02000506030000020004" pitchFamily="2" charset="0"/>
              </a:rPr>
              <a:t>due to non standardized reporting</a:t>
            </a:r>
          </a:p>
          <a:p>
            <a:pPr>
              <a:defRPr/>
            </a:pPr>
            <a:endParaRPr lang="en-US" noProof="1">
              <a:solidFill>
                <a:srgbClr val="201646"/>
              </a:solidFill>
              <a:latin typeface="BMS Humanity" panose="02000506030000020004" pitchFamily="2" charset="0"/>
            </a:endParaRPr>
          </a:p>
          <a:p>
            <a:pPr lvl="0">
              <a:defRPr/>
            </a:pPr>
            <a:r>
              <a:rPr lang="en-US" noProof="1">
                <a:solidFill>
                  <a:srgbClr val="201646"/>
                </a:solidFill>
                <a:latin typeface="BMS Humanity" panose="02000506030000020004" pitchFamily="2" charset="0"/>
              </a:rPr>
              <a:t>Inefficient and</a:t>
            </a:r>
            <a:r>
              <a:rPr lang="en-US" b="1" noProof="1">
                <a:solidFill>
                  <a:srgbClr val="201646"/>
                </a:solidFill>
                <a:latin typeface="BMS Humanity" panose="02000506030000020004" pitchFamily="2" charset="0"/>
              </a:rPr>
              <a:t> irregular communication</a:t>
            </a:r>
            <a:r>
              <a:rPr lang="en-US" noProof="1">
                <a:solidFill>
                  <a:srgbClr val="201646"/>
                </a:solidFill>
                <a:latin typeface="BMS Humanity" panose="02000506030000020004" pitchFamily="2" charset="0"/>
              </a:rPr>
              <a:t>, collaboration &amp; vendor management</a:t>
            </a:r>
          </a:p>
          <a:p>
            <a:pPr lvl="0">
              <a:defRPr/>
            </a:pPr>
            <a:endParaRPr lang="en-US" noProof="1">
              <a:solidFill>
                <a:srgbClr val="201646"/>
              </a:solidFill>
              <a:latin typeface="BMS Humanity" panose="02000506030000020004" pitchFamily="2" charset="0"/>
            </a:endParaRPr>
          </a:p>
          <a:p>
            <a:pPr>
              <a:defRPr/>
            </a:pPr>
            <a:r>
              <a:rPr lang="en-US" b="1" noProof="1">
                <a:solidFill>
                  <a:srgbClr val="201646"/>
                </a:solidFill>
                <a:latin typeface="BMS Humanity" panose="02000506030000020004" pitchFamily="2" charset="0"/>
              </a:rPr>
              <a:t>Lack of tooling for Self-Service </a:t>
            </a:r>
            <a:r>
              <a:rPr lang="en-US" noProof="1">
                <a:solidFill>
                  <a:srgbClr val="201646"/>
                </a:solidFill>
                <a:latin typeface="BMS Humanity" panose="02000506030000020004" pitchFamily="2" charset="0"/>
              </a:rPr>
              <a:t>MI/BI and Decision Science Predictive Analytics capability </a:t>
            </a:r>
          </a:p>
          <a:p>
            <a:pPr>
              <a:defRPr/>
            </a:pPr>
            <a:endParaRPr lang="en-US" noProof="1">
              <a:solidFill>
                <a:srgbClr val="201646"/>
              </a:solidFill>
              <a:latin typeface="BMS Humanity" panose="02000506030000020004" pitchFamily="2" charset="0"/>
            </a:endParaRPr>
          </a:p>
          <a:p>
            <a:pPr>
              <a:defRPr/>
            </a:pPr>
            <a:endParaRPr lang="en-US" noProof="1">
              <a:solidFill>
                <a:srgbClr val="201646"/>
              </a:solidFill>
              <a:latin typeface="BMS Humanity" panose="02000506030000020004" pitchFamily="2" charset="0"/>
            </a:endParaRPr>
          </a:p>
          <a:p>
            <a:pPr lvl="0">
              <a:defRPr/>
            </a:pPr>
            <a:endParaRPr lang="en-US" noProof="1">
              <a:solidFill>
                <a:srgbClr val="201646"/>
              </a:solidFill>
              <a:latin typeface="BMS Humanity" panose="02000506030000020004" pitchFamily="2" charset="0"/>
            </a:endParaRPr>
          </a:p>
          <a:p>
            <a:pPr>
              <a:defRPr/>
            </a:pPr>
            <a:endParaRPr lang="en-US" noProof="1">
              <a:solidFill>
                <a:srgbClr val="201646"/>
              </a:solidFill>
              <a:latin typeface="BMS Humanity" panose="02000506030000020004"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1">
              <a:ln>
                <a:noFill/>
              </a:ln>
              <a:solidFill>
                <a:srgbClr val="201646"/>
              </a:solidFill>
              <a:effectLst/>
              <a:uLnTx/>
              <a:uFillTx/>
              <a:latin typeface="BMS Humanity" panose="02000506030000020004" pitchFamily="2" charset="0"/>
            </a:endParaRPr>
          </a:p>
        </p:txBody>
      </p:sp>
    </p:spTree>
    <p:extLst>
      <p:ext uri="{BB962C8B-B14F-4D97-AF65-F5344CB8AC3E}">
        <p14:creationId xmlns:p14="http://schemas.microsoft.com/office/powerpoint/2010/main" val="227889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1F0A-F756-B860-A579-492F0907555B}"/>
              </a:ext>
            </a:extLst>
          </p:cNvPr>
          <p:cNvSpPr>
            <a:spLocks noGrp="1"/>
          </p:cNvSpPr>
          <p:nvPr>
            <p:ph type="title"/>
          </p:nvPr>
        </p:nvSpPr>
        <p:spPr>
          <a:xfrm>
            <a:off x="493159" y="87121"/>
            <a:ext cx="11157775" cy="769441"/>
          </a:xfrm>
        </p:spPr>
        <p:txBody>
          <a:bodyPr>
            <a:normAutofit/>
          </a:bodyPr>
          <a:lstStyle/>
          <a:p>
            <a:r>
              <a:rPr lang="en-US" sz="2400" dirty="0">
                <a:latin typeface="BMS Humanity" panose="02000506030000020004" pitchFamily="2" charset="0"/>
              </a:rPr>
              <a:t>How Digital Twins Help Achieve Excellence In Supply Chain</a:t>
            </a:r>
            <a:endParaRPr lang="en-IN" sz="2400" dirty="0">
              <a:latin typeface="BMS Humanity" panose="02000506030000020004" pitchFamily="2" charset="0"/>
            </a:endParaRPr>
          </a:p>
        </p:txBody>
      </p:sp>
      <p:sp>
        <p:nvSpPr>
          <p:cNvPr id="5" name="Slide Number Placeholder 4">
            <a:extLst>
              <a:ext uri="{FF2B5EF4-FFF2-40B4-BE49-F238E27FC236}">
                <a16:creationId xmlns:a16="http://schemas.microsoft.com/office/drawing/2014/main" id="{4084EC69-6680-BEC0-12F1-CD4613ABB404}"/>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a:latin typeface="BMS Humanity" panose="02000506030000020004" pitchFamily="2" charset="0"/>
              </a:rPr>
              <a:t>©2022 Brillio  |  </a:t>
            </a:r>
            <a:fld id="{F1FE5E21-FD07-B44E-90A3-0254BFCDB49A}" type="slidenum">
              <a:rPr smtClean="0">
                <a:latin typeface="BMS Humanity" panose="02000506030000020004"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201646"/>
              </a:solidFill>
              <a:effectLst/>
              <a:uLnTx/>
              <a:uFillTx/>
              <a:latin typeface="BMS Humanity" panose="02000506030000020004" pitchFamily="2" charset="0"/>
            </a:endParaRPr>
          </a:p>
        </p:txBody>
      </p:sp>
      <p:grpSp>
        <p:nvGrpSpPr>
          <p:cNvPr id="8" name="Group 7">
            <a:extLst>
              <a:ext uri="{FF2B5EF4-FFF2-40B4-BE49-F238E27FC236}">
                <a16:creationId xmlns:a16="http://schemas.microsoft.com/office/drawing/2014/main" id="{E215D59E-5FA2-AF5B-F4A9-D2981CCE9879}"/>
              </a:ext>
            </a:extLst>
          </p:cNvPr>
          <p:cNvGrpSpPr/>
          <p:nvPr/>
        </p:nvGrpSpPr>
        <p:grpSpPr>
          <a:xfrm>
            <a:off x="576666" y="1433910"/>
            <a:ext cx="11237554" cy="4745977"/>
            <a:chOff x="576666" y="1433910"/>
            <a:chExt cx="11237554" cy="4745977"/>
          </a:xfrm>
        </p:grpSpPr>
        <p:sp>
          <p:nvSpPr>
            <p:cNvPr id="41" name="Freeform 12">
              <a:extLst>
                <a:ext uri="{FF2B5EF4-FFF2-40B4-BE49-F238E27FC236}">
                  <a16:creationId xmlns:a16="http://schemas.microsoft.com/office/drawing/2014/main" id="{33394894-132D-ECC7-5B1F-523F1DB184E1}"/>
                </a:ext>
              </a:extLst>
            </p:cNvPr>
            <p:cNvSpPr>
              <a:spLocks/>
            </p:cNvSpPr>
            <p:nvPr/>
          </p:nvSpPr>
          <p:spPr bwMode="auto">
            <a:xfrm>
              <a:off x="6111465" y="1485298"/>
              <a:ext cx="1742862" cy="1566114"/>
            </a:xfrm>
            <a:custGeom>
              <a:avLst/>
              <a:gdLst>
                <a:gd name="T0" fmla="*/ 4015 w 7789"/>
                <a:gd name="T1" fmla="*/ 7003 h 7004"/>
                <a:gd name="T2" fmla="*/ 3759 w 7789"/>
                <a:gd name="T3" fmla="*/ 6966 h 7004"/>
                <a:gd name="T4" fmla="*/ 3514 w 7789"/>
                <a:gd name="T5" fmla="*/ 6882 h 7004"/>
                <a:gd name="T6" fmla="*/ 3287 w 7789"/>
                <a:gd name="T7" fmla="*/ 6752 h 7004"/>
                <a:gd name="T8" fmla="*/ 3135 w 7789"/>
                <a:gd name="T9" fmla="*/ 6624 h 7004"/>
                <a:gd name="T10" fmla="*/ 2784 w 7789"/>
                <a:gd name="T11" fmla="*/ 6312 h 7004"/>
                <a:gd name="T12" fmla="*/ 2274 w 7789"/>
                <a:gd name="T13" fmla="*/ 5951 h 7004"/>
                <a:gd name="T14" fmla="*/ 1725 w 7789"/>
                <a:gd name="T15" fmla="*/ 5655 h 7004"/>
                <a:gd name="T16" fmla="*/ 1144 w 7789"/>
                <a:gd name="T17" fmla="*/ 5429 h 7004"/>
                <a:gd name="T18" fmla="*/ 940 w 7789"/>
                <a:gd name="T19" fmla="*/ 5368 h 7004"/>
                <a:gd name="T20" fmla="*/ 734 w 7789"/>
                <a:gd name="T21" fmla="*/ 5280 h 7004"/>
                <a:gd name="T22" fmla="*/ 548 w 7789"/>
                <a:gd name="T23" fmla="*/ 5163 h 7004"/>
                <a:gd name="T24" fmla="*/ 384 w 7789"/>
                <a:gd name="T25" fmla="*/ 5017 h 7004"/>
                <a:gd name="T26" fmla="*/ 246 w 7789"/>
                <a:gd name="T27" fmla="*/ 4848 h 7004"/>
                <a:gd name="T28" fmla="*/ 135 w 7789"/>
                <a:gd name="T29" fmla="*/ 4660 h 7004"/>
                <a:gd name="T30" fmla="*/ 57 w 7789"/>
                <a:gd name="T31" fmla="*/ 4456 h 7004"/>
                <a:gd name="T32" fmla="*/ 11 w 7789"/>
                <a:gd name="T33" fmla="*/ 4239 h 7004"/>
                <a:gd name="T34" fmla="*/ 0 w 7789"/>
                <a:gd name="T35" fmla="*/ 4071 h 7004"/>
                <a:gd name="T36" fmla="*/ 3 w 7789"/>
                <a:gd name="T37" fmla="*/ 1289 h 7004"/>
                <a:gd name="T38" fmla="*/ 52 w 7789"/>
                <a:gd name="T39" fmla="*/ 991 h 7004"/>
                <a:gd name="T40" fmla="*/ 165 w 7789"/>
                <a:gd name="T41" fmla="*/ 716 h 7004"/>
                <a:gd name="T42" fmla="*/ 335 w 7789"/>
                <a:gd name="T43" fmla="*/ 470 h 7004"/>
                <a:gd name="T44" fmla="*/ 498 w 7789"/>
                <a:gd name="T45" fmla="*/ 311 h 7004"/>
                <a:gd name="T46" fmla="*/ 686 w 7789"/>
                <a:gd name="T47" fmla="*/ 181 h 7004"/>
                <a:gd name="T48" fmla="*/ 961 w 7789"/>
                <a:gd name="T49" fmla="*/ 61 h 7004"/>
                <a:gd name="T50" fmla="*/ 1253 w 7789"/>
                <a:gd name="T51" fmla="*/ 4 h 7004"/>
                <a:gd name="T52" fmla="*/ 1556 w 7789"/>
                <a:gd name="T53" fmla="*/ 13 h 7004"/>
                <a:gd name="T54" fmla="*/ 1843 w 7789"/>
                <a:gd name="T55" fmla="*/ 69 h 7004"/>
                <a:gd name="T56" fmla="*/ 2678 w 7789"/>
                <a:gd name="T57" fmla="*/ 289 h 7004"/>
                <a:gd name="T58" fmla="*/ 3489 w 7789"/>
                <a:gd name="T59" fmla="*/ 577 h 7004"/>
                <a:gd name="T60" fmla="*/ 4275 w 7789"/>
                <a:gd name="T61" fmla="*/ 931 h 7004"/>
                <a:gd name="T62" fmla="*/ 4846 w 7789"/>
                <a:gd name="T63" fmla="*/ 1241 h 7004"/>
                <a:gd name="T64" fmla="*/ 5387 w 7789"/>
                <a:gd name="T65" fmla="*/ 1577 h 7004"/>
                <a:gd name="T66" fmla="*/ 6070 w 7789"/>
                <a:gd name="T67" fmla="*/ 2075 h 7004"/>
                <a:gd name="T68" fmla="*/ 6712 w 7789"/>
                <a:gd name="T69" fmla="*/ 2625 h 7004"/>
                <a:gd name="T70" fmla="*/ 7309 w 7789"/>
                <a:gd name="T71" fmla="*/ 3229 h 7004"/>
                <a:gd name="T72" fmla="*/ 7499 w 7789"/>
                <a:gd name="T73" fmla="*/ 3446 h 7004"/>
                <a:gd name="T74" fmla="*/ 7658 w 7789"/>
                <a:gd name="T75" fmla="*/ 3702 h 7004"/>
                <a:gd name="T76" fmla="*/ 7755 w 7789"/>
                <a:gd name="T77" fmla="*/ 3984 h 7004"/>
                <a:gd name="T78" fmla="*/ 7789 w 7789"/>
                <a:gd name="T79" fmla="*/ 4281 h 7004"/>
                <a:gd name="T80" fmla="*/ 7770 w 7789"/>
                <a:gd name="T81" fmla="*/ 4508 h 7004"/>
                <a:gd name="T82" fmla="*/ 7714 w 7789"/>
                <a:gd name="T83" fmla="*/ 4731 h 7004"/>
                <a:gd name="T84" fmla="*/ 7587 w 7789"/>
                <a:gd name="T85" fmla="*/ 5002 h 7004"/>
                <a:gd name="T86" fmla="*/ 7403 w 7789"/>
                <a:gd name="T87" fmla="*/ 5237 h 7004"/>
                <a:gd name="T88" fmla="*/ 7171 w 7789"/>
                <a:gd name="T89" fmla="*/ 5429 h 7004"/>
                <a:gd name="T90" fmla="*/ 4765 w 7789"/>
                <a:gd name="T91" fmla="*/ 6820 h 7004"/>
                <a:gd name="T92" fmla="*/ 4643 w 7789"/>
                <a:gd name="T93" fmla="*/ 6883 h 7004"/>
                <a:gd name="T94" fmla="*/ 4473 w 7789"/>
                <a:gd name="T95" fmla="*/ 6946 h 7004"/>
                <a:gd name="T96" fmla="*/ 4299 w 7789"/>
                <a:gd name="T97" fmla="*/ 6986 h 7004"/>
                <a:gd name="T98" fmla="*/ 4123 w 7789"/>
                <a:gd name="T99" fmla="*/ 7003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89" h="7004">
                  <a:moveTo>
                    <a:pt x="4080" y="7004"/>
                  </a:moveTo>
                  <a:lnTo>
                    <a:pt x="4015" y="7003"/>
                  </a:lnTo>
                  <a:lnTo>
                    <a:pt x="3885" y="6990"/>
                  </a:lnTo>
                  <a:lnTo>
                    <a:pt x="3759" y="6966"/>
                  </a:lnTo>
                  <a:lnTo>
                    <a:pt x="3635" y="6931"/>
                  </a:lnTo>
                  <a:lnTo>
                    <a:pt x="3514" y="6882"/>
                  </a:lnTo>
                  <a:lnTo>
                    <a:pt x="3398" y="6823"/>
                  </a:lnTo>
                  <a:lnTo>
                    <a:pt x="3287" y="6752"/>
                  </a:lnTo>
                  <a:lnTo>
                    <a:pt x="3183" y="6669"/>
                  </a:lnTo>
                  <a:lnTo>
                    <a:pt x="3135" y="6624"/>
                  </a:lnTo>
                  <a:lnTo>
                    <a:pt x="3021" y="6516"/>
                  </a:lnTo>
                  <a:lnTo>
                    <a:pt x="2784" y="6312"/>
                  </a:lnTo>
                  <a:lnTo>
                    <a:pt x="2534" y="6124"/>
                  </a:lnTo>
                  <a:lnTo>
                    <a:pt x="2274" y="5951"/>
                  </a:lnTo>
                  <a:lnTo>
                    <a:pt x="2004" y="5794"/>
                  </a:lnTo>
                  <a:lnTo>
                    <a:pt x="1725" y="5655"/>
                  </a:lnTo>
                  <a:lnTo>
                    <a:pt x="1438" y="5533"/>
                  </a:lnTo>
                  <a:lnTo>
                    <a:pt x="1144" y="5429"/>
                  </a:lnTo>
                  <a:lnTo>
                    <a:pt x="995" y="5384"/>
                  </a:lnTo>
                  <a:lnTo>
                    <a:pt x="940" y="5368"/>
                  </a:lnTo>
                  <a:lnTo>
                    <a:pt x="835" y="5328"/>
                  </a:lnTo>
                  <a:lnTo>
                    <a:pt x="734" y="5280"/>
                  </a:lnTo>
                  <a:lnTo>
                    <a:pt x="639" y="5225"/>
                  </a:lnTo>
                  <a:lnTo>
                    <a:pt x="548" y="5163"/>
                  </a:lnTo>
                  <a:lnTo>
                    <a:pt x="463" y="5092"/>
                  </a:lnTo>
                  <a:lnTo>
                    <a:pt x="384" y="5017"/>
                  </a:lnTo>
                  <a:lnTo>
                    <a:pt x="311" y="4936"/>
                  </a:lnTo>
                  <a:lnTo>
                    <a:pt x="246" y="4848"/>
                  </a:lnTo>
                  <a:lnTo>
                    <a:pt x="187" y="4756"/>
                  </a:lnTo>
                  <a:lnTo>
                    <a:pt x="135" y="4660"/>
                  </a:lnTo>
                  <a:lnTo>
                    <a:pt x="92" y="4560"/>
                  </a:lnTo>
                  <a:lnTo>
                    <a:pt x="57" y="4456"/>
                  </a:lnTo>
                  <a:lnTo>
                    <a:pt x="30" y="4349"/>
                  </a:lnTo>
                  <a:lnTo>
                    <a:pt x="11" y="4239"/>
                  </a:lnTo>
                  <a:lnTo>
                    <a:pt x="2" y="4128"/>
                  </a:lnTo>
                  <a:lnTo>
                    <a:pt x="0" y="4071"/>
                  </a:lnTo>
                  <a:lnTo>
                    <a:pt x="0" y="1366"/>
                  </a:lnTo>
                  <a:lnTo>
                    <a:pt x="3" y="1289"/>
                  </a:lnTo>
                  <a:lnTo>
                    <a:pt x="19" y="1138"/>
                  </a:lnTo>
                  <a:lnTo>
                    <a:pt x="52" y="991"/>
                  </a:lnTo>
                  <a:lnTo>
                    <a:pt x="101" y="851"/>
                  </a:lnTo>
                  <a:lnTo>
                    <a:pt x="165" y="716"/>
                  </a:lnTo>
                  <a:lnTo>
                    <a:pt x="242" y="588"/>
                  </a:lnTo>
                  <a:lnTo>
                    <a:pt x="335" y="470"/>
                  </a:lnTo>
                  <a:lnTo>
                    <a:pt x="441" y="361"/>
                  </a:lnTo>
                  <a:lnTo>
                    <a:pt x="498" y="311"/>
                  </a:lnTo>
                  <a:lnTo>
                    <a:pt x="559" y="263"/>
                  </a:lnTo>
                  <a:lnTo>
                    <a:pt x="686" y="181"/>
                  </a:lnTo>
                  <a:lnTo>
                    <a:pt x="820" y="113"/>
                  </a:lnTo>
                  <a:lnTo>
                    <a:pt x="961" y="61"/>
                  </a:lnTo>
                  <a:lnTo>
                    <a:pt x="1105" y="25"/>
                  </a:lnTo>
                  <a:lnTo>
                    <a:pt x="1253" y="4"/>
                  </a:lnTo>
                  <a:lnTo>
                    <a:pt x="1405" y="0"/>
                  </a:lnTo>
                  <a:lnTo>
                    <a:pt x="1556" y="13"/>
                  </a:lnTo>
                  <a:lnTo>
                    <a:pt x="1631" y="26"/>
                  </a:lnTo>
                  <a:lnTo>
                    <a:pt x="1843" y="69"/>
                  </a:lnTo>
                  <a:lnTo>
                    <a:pt x="2263" y="171"/>
                  </a:lnTo>
                  <a:lnTo>
                    <a:pt x="2678" y="289"/>
                  </a:lnTo>
                  <a:lnTo>
                    <a:pt x="3086" y="424"/>
                  </a:lnTo>
                  <a:lnTo>
                    <a:pt x="3489" y="577"/>
                  </a:lnTo>
                  <a:lnTo>
                    <a:pt x="3885" y="745"/>
                  </a:lnTo>
                  <a:lnTo>
                    <a:pt x="4275" y="931"/>
                  </a:lnTo>
                  <a:lnTo>
                    <a:pt x="4658" y="1133"/>
                  </a:lnTo>
                  <a:lnTo>
                    <a:pt x="4846" y="1241"/>
                  </a:lnTo>
                  <a:lnTo>
                    <a:pt x="5029" y="1349"/>
                  </a:lnTo>
                  <a:lnTo>
                    <a:pt x="5387" y="1577"/>
                  </a:lnTo>
                  <a:lnTo>
                    <a:pt x="5733" y="1819"/>
                  </a:lnTo>
                  <a:lnTo>
                    <a:pt x="6070" y="2075"/>
                  </a:lnTo>
                  <a:lnTo>
                    <a:pt x="6397" y="2344"/>
                  </a:lnTo>
                  <a:lnTo>
                    <a:pt x="6712" y="2625"/>
                  </a:lnTo>
                  <a:lnTo>
                    <a:pt x="7016" y="2921"/>
                  </a:lnTo>
                  <a:lnTo>
                    <a:pt x="7309" y="3229"/>
                  </a:lnTo>
                  <a:lnTo>
                    <a:pt x="7451" y="3388"/>
                  </a:lnTo>
                  <a:lnTo>
                    <a:pt x="7499" y="3446"/>
                  </a:lnTo>
                  <a:lnTo>
                    <a:pt x="7587" y="3571"/>
                  </a:lnTo>
                  <a:lnTo>
                    <a:pt x="7658" y="3702"/>
                  </a:lnTo>
                  <a:lnTo>
                    <a:pt x="7714" y="3841"/>
                  </a:lnTo>
                  <a:lnTo>
                    <a:pt x="7755" y="3984"/>
                  </a:lnTo>
                  <a:lnTo>
                    <a:pt x="7780" y="4131"/>
                  </a:lnTo>
                  <a:lnTo>
                    <a:pt x="7789" y="4281"/>
                  </a:lnTo>
                  <a:lnTo>
                    <a:pt x="7781" y="4432"/>
                  </a:lnTo>
                  <a:lnTo>
                    <a:pt x="7770" y="4508"/>
                  </a:lnTo>
                  <a:lnTo>
                    <a:pt x="7756" y="4584"/>
                  </a:lnTo>
                  <a:lnTo>
                    <a:pt x="7714" y="4731"/>
                  </a:lnTo>
                  <a:lnTo>
                    <a:pt x="7658" y="4870"/>
                  </a:lnTo>
                  <a:lnTo>
                    <a:pt x="7587" y="5002"/>
                  </a:lnTo>
                  <a:lnTo>
                    <a:pt x="7501" y="5125"/>
                  </a:lnTo>
                  <a:lnTo>
                    <a:pt x="7403" y="5237"/>
                  </a:lnTo>
                  <a:lnTo>
                    <a:pt x="7293" y="5340"/>
                  </a:lnTo>
                  <a:lnTo>
                    <a:pt x="7171" y="5429"/>
                  </a:lnTo>
                  <a:lnTo>
                    <a:pt x="7105" y="5469"/>
                  </a:lnTo>
                  <a:lnTo>
                    <a:pt x="4765" y="6820"/>
                  </a:lnTo>
                  <a:lnTo>
                    <a:pt x="4725" y="6843"/>
                  </a:lnTo>
                  <a:lnTo>
                    <a:pt x="4643" y="6883"/>
                  </a:lnTo>
                  <a:lnTo>
                    <a:pt x="4558" y="6918"/>
                  </a:lnTo>
                  <a:lnTo>
                    <a:pt x="4473" y="6946"/>
                  </a:lnTo>
                  <a:lnTo>
                    <a:pt x="4387" y="6969"/>
                  </a:lnTo>
                  <a:lnTo>
                    <a:pt x="4299" y="6986"/>
                  </a:lnTo>
                  <a:lnTo>
                    <a:pt x="4212" y="6998"/>
                  </a:lnTo>
                  <a:lnTo>
                    <a:pt x="4123" y="7003"/>
                  </a:lnTo>
                  <a:lnTo>
                    <a:pt x="4080" y="7004"/>
                  </a:lnTo>
                </a:path>
              </a:pathLst>
            </a:custGeom>
            <a:solidFill>
              <a:srgbClr val="2CC84D"/>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2" name="Freeform 14">
              <a:extLst>
                <a:ext uri="{FF2B5EF4-FFF2-40B4-BE49-F238E27FC236}">
                  <a16:creationId xmlns:a16="http://schemas.microsoft.com/office/drawing/2014/main" id="{7A4586A5-1683-C9AE-BF84-027E34F7731E}"/>
                </a:ext>
              </a:extLst>
            </p:cNvPr>
            <p:cNvSpPr>
              <a:spLocks/>
            </p:cNvSpPr>
            <p:nvPr/>
          </p:nvSpPr>
          <p:spPr bwMode="auto">
            <a:xfrm>
              <a:off x="7154049" y="2862360"/>
              <a:ext cx="1162281" cy="1836829"/>
            </a:xfrm>
            <a:custGeom>
              <a:avLst/>
              <a:gdLst>
                <a:gd name="T0" fmla="*/ 3451 w 5193"/>
                <a:gd name="T1" fmla="*/ 2 h 8213"/>
                <a:gd name="T2" fmla="*/ 3148 w 5193"/>
                <a:gd name="T3" fmla="*/ 62 h 8213"/>
                <a:gd name="T4" fmla="*/ 2934 w 5193"/>
                <a:gd name="T5" fmla="*/ 160 h 8213"/>
                <a:gd name="T6" fmla="*/ 554 w 5193"/>
                <a:gd name="T7" fmla="*/ 1535 h 8213"/>
                <a:gd name="T8" fmla="*/ 398 w 5193"/>
                <a:gd name="T9" fmla="*/ 1653 h 8213"/>
                <a:gd name="T10" fmla="*/ 266 w 5193"/>
                <a:gd name="T11" fmla="*/ 1792 h 8213"/>
                <a:gd name="T12" fmla="*/ 159 w 5193"/>
                <a:gd name="T13" fmla="*/ 1949 h 8213"/>
                <a:gd name="T14" fmla="*/ 78 w 5193"/>
                <a:gd name="T15" fmla="*/ 2119 h 8213"/>
                <a:gd name="T16" fmla="*/ 24 w 5193"/>
                <a:gd name="T17" fmla="*/ 2301 h 8213"/>
                <a:gd name="T18" fmla="*/ 0 w 5193"/>
                <a:gd name="T19" fmla="*/ 2490 h 8213"/>
                <a:gd name="T20" fmla="*/ 8 w 5193"/>
                <a:gd name="T21" fmla="*/ 2682 h 8213"/>
                <a:gd name="T22" fmla="*/ 35 w 5193"/>
                <a:gd name="T23" fmla="*/ 2826 h 8213"/>
                <a:gd name="T24" fmla="*/ 131 w 5193"/>
                <a:gd name="T25" fmla="*/ 3300 h 8213"/>
                <a:gd name="T26" fmla="*/ 190 w 5193"/>
                <a:gd name="T27" fmla="*/ 3945 h 8213"/>
                <a:gd name="T28" fmla="*/ 190 w 5193"/>
                <a:gd name="T29" fmla="*/ 4269 h 8213"/>
                <a:gd name="T30" fmla="*/ 131 w 5193"/>
                <a:gd name="T31" fmla="*/ 4913 h 8213"/>
                <a:gd name="T32" fmla="*/ 35 w 5193"/>
                <a:gd name="T33" fmla="*/ 5387 h 8213"/>
                <a:gd name="T34" fmla="*/ 8 w 5193"/>
                <a:gd name="T35" fmla="*/ 5531 h 8213"/>
                <a:gd name="T36" fmla="*/ 0 w 5193"/>
                <a:gd name="T37" fmla="*/ 5723 h 8213"/>
                <a:gd name="T38" fmla="*/ 24 w 5193"/>
                <a:gd name="T39" fmla="*/ 5912 h 8213"/>
                <a:gd name="T40" fmla="*/ 78 w 5193"/>
                <a:gd name="T41" fmla="*/ 6094 h 8213"/>
                <a:gd name="T42" fmla="*/ 159 w 5193"/>
                <a:gd name="T43" fmla="*/ 6264 h 8213"/>
                <a:gd name="T44" fmla="*/ 266 w 5193"/>
                <a:gd name="T45" fmla="*/ 6421 h 8213"/>
                <a:gd name="T46" fmla="*/ 398 w 5193"/>
                <a:gd name="T47" fmla="*/ 6560 h 8213"/>
                <a:gd name="T48" fmla="*/ 554 w 5193"/>
                <a:gd name="T49" fmla="*/ 6678 h 8213"/>
                <a:gd name="T50" fmla="*/ 2934 w 5193"/>
                <a:gd name="T51" fmla="*/ 8054 h 8213"/>
                <a:gd name="T52" fmla="*/ 3114 w 5193"/>
                <a:gd name="T53" fmla="*/ 8138 h 8213"/>
                <a:gd name="T54" fmla="*/ 3366 w 5193"/>
                <a:gd name="T55" fmla="*/ 8202 h 8213"/>
                <a:gd name="T56" fmla="*/ 3626 w 5193"/>
                <a:gd name="T57" fmla="*/ 8210 h 8213"/>
                <a:gd name="T58" fmla="*/ 3883 w 5193"/>
                <a:gd name="T59" fmla="*/ 8159 h 8213"/>
                <a:gd name="T60" fmla="*/ 4008 w 5193"/>
                <a:gd name="T61" fmla="*/ 8112 h 8213"/>
                <a:gd name="T62" fmla="*/ 4234 w 5193"/>
                <a:gd name="T63" fmla="*/ 7981 h 8213"/>
                <a:gd name="T64" fmla="*/ 4423 w 5193"/>
                <a:gd name="T65" fmla="*/ 7806 h 8213"/>
                <a:gd name="T66" fmla="*/ 4571 w 5193"/>
                <a:gd name="T67" fmla="*/ 7593 h 8213"/>
                <a:gd name="T68" fmla="*/ 4649 w 5193"/>
                <a:gd name="T69" fmla="*/ 7412 h 8213"/>
                <a:gd name="T70" fmla="*/ 4833 w 5193"/>
                <a:gd name="T71" fmla="*/ 6810 h 8213"/>
                <a:gd name="T72" fmla="*/ 5021 w 5193"/>
                <a:gd name="T73" fmla="*/ 5992 h 8213"/>
                <a:gd name="T74" fmla="*/ 5140 w 5193"/>
                <a:gd name="T75" fmla="*/ 5161 h 8213"/>
                <a:gd name="T76" fmla="*/ 5192 w 5193"/>
                <a:gd name="T77" fmla="*/ 4318 h 8213"/>
                <a:gd name="T78" fmla="*/ 5192 w 5193"/>
                <a:gd name="T79" fmla="*/ 3895 h 8213"/>
                <a:gd name="T80" fmla="*/ 5140 w 5193"/>
                <a:gd name="T81" fmla="*/ 3052 h 8213"/>
                <a:gd name="T82" fmla="*/ 5021 w 5193"/>
                <a:gd name="T83" fmla="*/ 2221 h 8213"/>
                <a:gd name="T84" fmla="*/ 4833 w 5193"/>
                <a:gd name="T85" fmla="*/ 1403 h 8213"/>
                <a:gd name="T86" fmla="*/ 4649 w 5193"/>
                <a:gd name="T87" fmla="*/ 802 h 8213"/>
                <a:gd name="T88" fmla="*/ 4571 w 5193"/>
                <a:gd name="T89" fmla="*/ 620 h 8213"/>
                <a:gd name="T90" fmla="*/ 4423 w 5193"/>
                <a:gd name="T91" fmla="*/ 407 h 8213"/>
                <a:gd name="T92" fmla="*/ 4234 w 5193"/>
                <a:gd name="T93" fmla="*/ 231 h 8213"/>
                <a:gd name="T94" fmla="*/ 4008 w 5193"/>
                <a:gd name="T95" fmla="*/ 101 h 8213"/>
                <a:gd name="T96" fmla="*/ 3895 w 5193"/>
                <a:gd name="T97" fmla="*/ 58 h 8213"/>
                <a:gd name="T98" fmla="*/ 3686 w 5193"/>
                <a:gd name="T99" fmla="*/ 10 h 8213"/>
                <a:gd name="T100" fmla="*/ 3527 w 5193"/>
                <a:gd name="T101" fmla="*/ 0 h 8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93" h="8213">
                  <a:moveTo>
                    <a:pt x="3527" y="0"/>
                  </a:moveTo>
                  <a:lnTo>
                    <a:pt x="3451" y="2"/>
                  </a:lnTo>
                  <a:lnTo>
                    <a:pt x="3297" y="22"/>
                  </a:lnTo>
                  <a:lnTo>
                    <a:pt x="3148" y="62"/>
                  </a:lnTo>
                  <a:lnTo>
                    <a:pt x="3004" y="121"/>
                  </a:lnTo>
                  <a:lnTo>
                    <a:pt x="2934" y="160"/>
                  </a:lnTo>
                  <a:lnTo>
                    <a:pt x="596" y="1509"/>
                  </a:lnTo>
                  <a:lnTo>
                    <a:pt x="554" y="1535"/>
                  </a:lnTo>
                  <a:lnTo>
                    <a:pt x="473" y="1591"/>
                  </a:lnTo>
                  <a:lnTo>
                    <a:pt x="398" y="1653"/>
                  </a:lnTo>
                  <a:lnTo>
                    <a:pt x="329" y="1720"/>
                  </a:lnTo>
                  <a:lnTo>
                    <a:pt x="266" y="1792"/>
                  </a:lnTo>
                  <a:lnTo>
                    <a:pt x="209" y="1868"/>
                  </a:lnTo>
                  <a:lnTo>
                    <a:pt x="159" y="1949"/>
                  </a:lnTo>
                  <a:lnTo>
                    <a:pt x="114" y="2033"/>
                  </a:lnTo>
                  <a:lnTo>
                    <a:pt x="78" y="2119"/>
                  </a:lnTo>
                  <a:lnTo>
                    <a:pt x="47" y="2209"/>
                  </a:lnTo>
                  <a:lnTo>
                    <a:pt x="24" y="2301"/>
                  </a:lnTo>
                  <a:lnTo>
                    <a:pt x="9" y="2395"/>
                  </a:lnTo>
                  <a:lnTo>
                    <a:pt x="0" y="2490"/>
                  </a:lnTo>
                  <a:lnTo>
                    <a:pt x="0" y="2586"/>
                  </a:lnTo>
                  <a:lnTo>
                    <a:pt x="8" y="2682"/>
                  </a:lnTo>
                  <a:lnTo>
                    <a:pt x="23" y="2778"/>
                  </a:lnTo>
                  <a:lnTo>
                    <a:pt x="35" y="2826"/>
                  </a:lnTo>
                  <a:lnTo>
                    <a:pt x="71" y="2982"/>
                  </a:lnTo>
                  <a:lnTo>
                    <a:pt x="131" y="3300"/>
                  </a:lnTo>
                  <a:lnTo>
                    <a:pt x="170" y="3621"/>
                  </a:lnTo>
                  <a:lnTo>
                    <a:pt x="190" y="3945"/>
                  </a:lnTo>
                  <a:lnTo>
                    <a:pt x="191" y="4107"/>
                  </a:lnTo>
                  <a:lnTo>
                    <a:pt x="190" y="4269"/>
                  </a:lnTo>
                  <a:lnTo>
                    <a:pt x="170" y="4593"/>
                  </a:lnTo>
                  <a:lnTo>
                    <a:pt x="131" y="4913"/>
                  </a:lnTo>
                  <a:lnTo>
                    <a:pt x="71" y="5231"/>
                  </a:lnTo>
                  <a:lnTo>
                    <a:pt x="35" y="5387"/>
                  </a:lnTo>
                  <a:lnTo>
                    <a:pt x="23" y="5435"/>
                  </a:lnTo>
                  <a:lnTo>
                    <a:pt x="8" y="5531"/>
                  </a:lnTo>
                  <a:lnTo>
                    <a:pt x="0" y="5627"/>
                  </a:lnTo>
                  <a:lnTo>
                    <a:pt x="0" y="5723"/>
                  </a:lnTo>
                  <a:lnTo>
                    <a:pt x="9" y="5818"/>
                  </a:lnTo>
                  <a:lnTo>
                    <a:pt x="24" y="5912"/>
                  </a:lnTo>
                  <a:lnTo>
                    <a:pt x="47" y="6004"/>
                  </a:lnTo>
                  <a:lnTo>
                    <a:pt x="78" y="6094"/>
                  </a:lnTo>
                  <a:lnTo>
                    <a:pt x="114" y="6180"/>
                  </a:lnTo>
                  <a:lnTo>
                    <a:pt x="159" y="6264"/>
                  </a:lnTo>
                  <a:lnTo>
                    <a:pt x="209" y="6345"/>
                  </a:lnTo>
                  <a:lnTo>
                    <a:pt x="266" y="6421"/>
                  </a:lnTo>
                  <a:lnTo>
                    <a:pt x="329" y="6493"/>
                  </a:lnTo>
                  <a:lnTo>
                    <a:pt x="398" y="6560"/>
                  </a:lnTo>
                  <a:lnTo>
                    <a:pt x="473" y="6622"/>
                  </a:lnTo>
                  <a:lnTo>
                    <a:pt x="554" y="6678"/>
                  </a:lnTo>
                  <a:lnTo>
                    <a:pt x="596" y="6704"/>
                  </a:lnTo>
                  <a:lnTo>
                    <a:pt x="2934" y="8054"/>
                  </a:lnTo>
                  <a:lnTo>
                    <a:pt x="2993" y="8085"/>
                  </a:lnTo>
                  <a:lnTo>
                    <a:pt x="3114" y="8138"/>
                  </a:lnTo>
                  <a:lnTo>
                    <a:pt x="3239" y="8177"/>
                  </a:lnTo>
                  <a:lnTo>
                    <a:pt x="3366" y="8202"/>
                  </a:lnTo>
                  <a:lnTo>
                    <a:pt x="3496" y="8213"/>
                  </a:lnTo>
                  <a:lnTo>
                    <a:pt x="3626" y="8210"/>
                  </a:lnTo>
                  <a:lnTo>
                    <a:pt x="3755" y="8191"/>
                  </a:lnTo>
                  <a:lnTo>
                    <a:pt x="3883" y="8159"/>
                  </a:lnTo>
                  <a:lnTo>
                    <a:pt x="3945" y="8136"/>
                  </a:lnTo>
                  <a:lnTo>
                    <a:pt x="4008" y="8112"/>
                  </a:lnTo>
                  <a:lnTo>
                    <a:pt x="4125" y="8053"/>
                  </a:lnTo>
                  <a:lnTo>
                    <a:pt x="4234" y="7981"/>
                  </a:lnTo>
                  <a:lnTo>
                    <a:pt x="4333" y="7899"/>
                  </a:lnTo>
                  <a:lnTo>
                    <a:pt x="4423" y="7806"/>
                  </a:lnTo>
                  <a:lnTo>
                    <a:pt x="4503" y="7704"/>
                  </a:lnTo>
                  <a:lnTo>
                    <a:pt x="4571" y="7593"/>
                  </a:lnTo>
                  <a:lnTo>
                    <a:pt x="4626" y="7474"/>
                  </a:lnTo>
                  <a:lnTo>
                    <a:pt x="4649" y="7412"/>
                  </a:lnTo>
                  <a:lnTo>
                    <a:pt x="4714" y="7213"/>
                  </a:lnTo>
                  <a:lnTo>
                    <a:pt x="4833" y="6810"/>
                  </a:lnTo>
                  <a:lnTo>
                    <a:pt x="4936" y="6403"/>
                  </a:lnTo>
                  <a:lnTo>
                    <a:pt x="5021" y="5992"/>
                  </a:lnTo>
                  <a:lnTo>
                    <a:pt x="5089" y="5579"/>
                  </a:lnTo>
                  <a:lnTo>
                    <a:pt x="5140" y="5161"/>
                  </a:lnTo>
                  <a:lnTo>
                    <a:pt x="5174" y="4741"/>
                  </a:lnTo>
                  <a:lnTo>
                    <a:pt x="5192" y="4318"/>
                  </a:lnTo>
                  <a:lnTo>
                    <a:pt x="5193" y="4107"/>
                  </a:lnTo>
                  <a:lnTo>
                    <a:pt x="5192" y="3895"/>
                  </a:lnTo>
                  <a:lnTo>
                    <a:pt x="5174" y="3473"/>
                  </a:lnTo>
                  <a:lnTo>
                    <a:pt x="5140" y="3052"/>
                  </a:lnTo>
                  <a:lnTo>
                    <a:pt x="5089" y="2634"/>
                  </a:lnTo>
                  <a:lnTo>
                    <a:pt x="5021" y="2221"/>
                  </a:lnTo>
                  <a:lnTo>
                    <a:pt x="4936" y="1810"/>
                  </a:lnTo>
                  <a:lnTo>
                    <a:pt x="4833" y="1403"/>
                  </a:lnTo>
                  <a:lnTo>
                    <a:pt x="4714" y="1000"/>
                  </a:lnTo>
                  <a:lnTo>
                    <a:pt x="4649" y="802"/>
                  </a:lnTo>
                  <a:lnTo>
                    <a:pt x="4626" y="739"/>
                  </a:lnTo>
                  <a:lnTo>
                    <a:pt x="4571" y="620"/>
                  </a:lnTo>
                  <a:lnTo>
                    <a:pt x="4503" y="509"/>
                  </a:lnTo>
                  <a:lnTo>
                    <a:pt x="4423" y="407"/>
                  </a:lnTo>
                  <a:lnTo>
                    <a:pt x="4333" y="314"/>
                  </a:lnTo>
                  <a:lnTo>
                    <a:pt x="4234" y="231"/>
                  </a:lnTo>
                  <a:lnTo>
                    <a:pt x="4125" y="160"/>
                  </a:lnTo>
                  <a:lnTo>
                    <a:pt x="4008" y="101"/>
                  </a:lnTo>
                  <a:lnTo>
                    <a:pt x="3945" y="77"/>
                  </a:lnTo>
                  <a:lnTo>
                    <a:pt x="3895" y="58"/>
                  </a:lnTo>
                  <a:lnTo>
                    <a:pt x="3791" y="29"/>
                  </a:lnTo>
                  <a:lnTo>
                    <a:pt x="3686" y="10"/>
                  </a:lnTo>
                  <a:lnTo>
                    <a:pt x="3580" y="1"/>
                  </a:lnTo>
                  <a:lnTo>
                    <a:pt x="3527" y="0"/>
                  </a:lnTo>
                  <a:lnTo>
                    <a:pt x="3527" y="0"/>
                  </a:lnTo>
                  <a:close/>
                </a:path>
              </a:pathLst>
            </a:custGeom>
            <a:solidFill>
              <a:srgbClr val="201646"/>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3" name="Freeform 17">
              <a:extLst>
                <a:ext uri="{FF2B5EF4-FFF2-40B4-BE49-F238E27FC236}">
                  <a16:creationId xmlns:a16="http://schemas.microsoft.com/office/drawing/2014/main" id="{6C88CBF6-8C70-E0B0-33D3-53F14213E2B2}"/>
                </a:ext>
              </a:extLst>
            </p:cNvPr>
            <p:cNvSpPr>
              <a:spLocks/>
            </p:cNvSpPr>
            <p:nvPr/>
          </p:nvSpPr>
          <p:spPr bwMode="auto">
            <a:xfrm>
              <a:off x="3726496" y="2862360"/>
              <a:ext cx="1162281" cy="1836829"/>
            </a:xfrm>
            <a:custGeom>
              <a:avLst/>
              <a:gdLst>
                <a:gd name="T0" fmla="*/ 1612 w 5193"/>
                <a:gd name="T1" fmla="*/ 1 h 8213"/>
                <a:gd name="T2" fmla="*/ 1402 w 5193"/>
                <a:gd name="T3" fmla="*/ 29 h 8213"/>
                <a:gd name="T4" fmla="*/ 1246 w 5193"/>
                <a:gd name="T5" fmla="*/ 77 h 8213"/>
                <a:gd name="T6" fmla="*/ 1068 w 5193"/>
                <a:gd name="T7" fmla="*/ 160 h 8213"/>
                <a:gd name="T8" fmla="*/ 860 w 5193"/>
                <a:gd name="T9" fmla="*/ 314 h 8213"/>
                <a:gd name="T10" fmla="*/ 690 w 5193"/>
                <a:gd name="T11" fmla="*/ 509 h 8213"/>
                <a:gd name="T12" fmla="*/ 567 w 5193"/>
                <a:gd name="T13" fmla="*/ 739 h 8213"/>
                <a:gd name="T14" fmla="*/ 477 w 5193"/>
                <a:gd name="T15" fmla="*/ 1000 h 8213"/>
                <a:gd name="T16" fmla="*/ 257 w 5193"/>
                <a:gd name="T17" fmla="*/ 1810 h 8213"/>
                <a:gd name="T18" fmla="*/ 104 w 5193"/>
                <a:gd name="T19" fmla="*/ 2634 h 8213"/>
                <a:gd name="T20" fmla="*/ 18 w 5193"/>
                <a:gd name="T21" fmla="*/ 3473 h 8213"/>
                <a:gd name="T22" fmla="*/ 0 w 5193"/>
                <a:gd name="T23" fmla="*/ 4107 h 8213"/>
                <a:gd name="T24" fmla="*/ 18 w 5193"/>
                <a:gd name="T25" fmla="*/ 4741 h 8213"/>
                <a:gd name="T26" fmla="*/ 104 w 5193"/>
                <a:gd name="T27" fmla="*/ 5579 h 8213"/>
                <a:gd name="T28" fmla="*/ 257 w 5193"/>
                <a:gd name="T29" fmla="*/ 6403 h 8213"/>
                <a:gd name="T30" fmla="*/ 477 w 5193"/>
                <a:gd name="T31" fmla="*/ 7213 h 8213"/>
                <a:gd name="T32" fmla="*/ 567 w 5193"/>
                <a:gd name="T33" fmla="*/ 7474 h 8213"/>
                <a:gd name="T34" fmla="*/ 690 w 5193"/>
                <a:gd name="T35" fmla="*/ 7704 h 8213"/>
                <a:gd name="T36" fmla="*/ 860 w 5193"/>
                <a:gd name="T37" fmla="*/ 7899 h 8213"/>
                <a:gd name="T38" fmla="*/ 1068 w 5193"/>
                <a:gd name="T39" fmla="*/ 8053 h 8213"/>
                <a:gd name="T40" fmla="*/ 1246 w 5193"/>
                <a:gd name="T41" fmla="*/ 8136 h 8213"/>
                <a:gd name="T42" fmla="*/ 1437 w 5193"/>
                <a:gd name="T43" fmla="*/ 8191 h 8213"/>
                <a:gd name="T44" fmla="*/ 1697 w 5193"/>
                <a:gd name="T45" fmla="*/ 8213 h 8213"/>
                <a:gd name="T46" fmla="*/ 1954 w 5193"/>
                <a:gd name="T47" fmla="*/ 8177 h 8213"/>
                <a:gd name="T48" fmla="*/ 2200 w 5193"/>
                <a:gd name="T49" fmla="*/ 8085 h 8213"/>
                <a:gd name="T50" fmla="*/ 4595 w 5193"/>
                <a:gd name="T51" fmla="*/ 6704 h 8213"/>
                <a:gd name="T52" fmla="*/ 4719 w 5193"/>
                <a:gd name="T53" fmla="*/ 6622 h 8213"/>
                <a:gd name="T54" fmla="*/ 4863 w 5193"/>
                <a:gd name="T55" fmla="*/ 6493 h 8213"/>
                <a:gd name="T56" fmla="*/ 4983 w 5193"/>
                <a:gd name="T57" fmla="*/ 6345 h 8213"/>
                <a:gd name="T58" fmla="*/ 5078 w 5193"/>
                <a:gd name="T59" fmla="*/ 6180 h 8213"/>
                <a:gd name="T60" fmla="*/ 5145 w 5193"/>
                <a:gd name="T61" fmla="*/ 6004 h 8213"/>
                <a:gd name="T62" fmla="*/ 5184 w 5193"/>
                <a:gd name="T63" fmla="*/ 5818 h 8213"/>
                <a:gd name="T64" fmla="*/ 5193 w 5193"/>
                <a:gd name="T65" fmla="*/ 5627 h 8213"/>
                <a:gd name="T66" fmla="*/ 5170 w 5193"/>
                <a:gd name="T67" fmla="*/ 5435 h 8213"/>
                <a:gd name="T68" fmla="*/ 5120 w 5193"/>
                <a:gd name="T69" fmla="*/ 5231 h 8213"/>
                <a:gd name="T70" fmla="*/ 5022 w 5193"/>
                <a:gd name="T71" fmla="*/ 4593 h 8213"/>
                <a:gd name="T72" fmla="*/ 5001 w 5193"/>
                <a:gd name="T73" fmla="*/ 4107 h 8213"/>
                <a:gd name="T74" fmla="*/ 5022 w 5193"/>
                <a:gd name="T75" fmla="*/ 3621 h 8213"/>
                <a:gd name="T76" fmla="*/ 5120 w 5193"/>
                <a:gd name="T77" fmla="*/ 2982 h 8213"/>
                <a:gd name="T78" fmla="*/ 5170 w 5193"/>
                <a:gd name="T79" fmla="*/ 2778 h 8213"/>
                <a:gd name="T80" fmla="*/ 5193 w 5193"/>
                <a:gd name="T81" fmla="*/ 2586 h 8213"/>
                <a:gd name="T82" fmla="*/ 5184 w 5193"/>
                <a:gd name="T83" fmla="*/ 2395 h 8213"/>
                <a:gd name="T84" fmla="*/ 5145 w 5193"/>
                <a:gd name="T85" fmla="*/ 2209 h 8213"/>
                <a:gd name="T86" fmla="*/ 5078 w 5193"/>
                <a:gd name="T87" fmla="*/ 2033 h 8213"/>
                <a:gd name="T88" fmla="*/ 4983 w 5193"/>
                <a:gd name="T89" fmla="*/ 1868 h 8213"/>
                <a:gd name="T90" fmla="*/ 4863 w 5193"/>
                <a:gd name="T91" fmla="*/ 1720 h 8213"/>
                <a:gd name="T92" fmla="*/ 4719 w 5193"/>
                <a:gd name="T93" fmla="*/ 1591 h 8213"/>
                <a:gd name="T94" fmla="*/ 4595 w 5193"/>
                <a:gd name="T95" fmla="*/ 1509 h 8213"/>
                <a:gd name="T96" fmla="*/ 2188 w 5193"/>
                <a:gd name="T97" fmla="*/ 121 h 8213"/>
                <a:gd name="T98" fmla="*/ 1894 w 5193"/>
                <a:gd name="T99" fmla="*/ 22 h 8213"/>
                <a:gd name="T100" fmla="*/ 1665 w 5193"/>
                <a:gd name="T101" fmla="*/ 0 h 8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93" h="8213">
                  <a:moveTo>
                    <a:pt x="1665" y="0"/>
                  </a:moveTo>
                  <a:lnTo>
                    <a:pt x="1612" y="1"/>
                  </a:lnTo>
                  <a:lnTo>
                    <a:pt x="1507" y="10"/>
                  </a:lnTo>
                  <a:lnTo>
                    <a:pt x="1402" y="29"/>
                  </a:lnTo>
                  <a:lnTo>
                    <a:pt x="1298" y="58"/>
                  </a:lnTo>
                  <a:lnTo>
                    <a:pt x="1246" y="77"/>
                  </a:lnTo>
                  <a:lnTo>
                    <a:pt x="1185" y="101"/>
                  </a:lnTo>
                  <a:lnTo>
                    <a:pt x="1068" y="160"/>
                  </a:lnTo>
                  <a:lnTo>
                    <a:pt x="959" y="231"/>
                  </a:lnTo>
                  <a:lnTo>
                    <a:pt x="860" y="314"/>
                  </a:lnTo>
                  <a:lnTo>
                    <a:pt x="770" y="407"/>
                  </a:lnTo>
                  <a:lnTo>
                    <a:pt x="690" y="509"/>
                  </a:lnTo>
                  <a:lnTo>
                    <a:pt x="622" y="620"/>
                  </a:lnTo>
                  <a:lnTo>
                    <a:pt x="567" y="739"/>
                  </a:lnTo>
                  <a:lnTo>
                    <a:pt x="544" y="802"/>
                  </a:lnTo>
                  <a:lnTo>
                    <a:pt x="477" y="1000"/>
                  </a:lnTo>
                  <a:lnTo>
                    <a:pt x="358" y="1403"/>
                  </a:lnTo>
                  <a:lnTo>
                    <a:pt x="257" y="1810"/>
                  </a:lnTo>
                  <a:lnTo>
                    <a:pt x="172" y="2221"/>
                  </a:lnTo>
                  <a:lnTo>
                    <a:pt x="104" y="2634"/>
                  </a:lnTo>
                  <a:lnTo>
                    <a:pt x="52" y="3052"/>
                  </a:lnTo>
                  <a:lnTo>
                    <a:pt x="18" y="3473"/>
                  </a:lnTo>
                  <a:lnTo>
                    <a:pt x="1" y="3895"/>
                  </a:lnTo>
                  <a:lnTo>
                    <a:pt x="0" y="4107"/>
                  </a:lnTo>
                  <a:lnTo>
                    <a:pt x="1" y="4318"/>
                  </a:lnTo>
                  <a:lnTo>
                    <a:pt x="18" y="4741"/>
                  </a:lnTo>
                  <a:lnTo>
                    <a:pt x="52" y="5161"/>
                  </a:lnTo>
                  <a:lnTo>
                    <a:pt x="104" y="5579"/>
                  </a:lnTo>
                  <a:lnTo>
                    <a:pt x="172" y="5992"/>
                  </a:lnTo>
                  <a:lnTo>
                    <a:pt x="257" y="6403"/>
                  </a:lnTo>
                  <a:lnTo>
                    <a:pt x="358" y="6810"/>
                  </a:lnTo>
                  <a:lnTo>
                    <a:pt x="477" y="7213"/>
                  </a:lnTo>
                  <a:lnTo>
                    <a:pt x="544" y="7412"/>
                  </a:lnTo>
                  <a:lnTo>
                    <a:pt x="567" y="7474"/>
                  </a:lnTo>
                  <a:lnTo>
                    <a:pt x="622" y="7593"/>
                  </a:lnTo>
                  <a:lnTo>
                    <a:pt x="690" y="7704"/>
                  </a:lnTo>
                  <a:lnTo>
                    <a:pt x="770" y="7806"/>
                  </a:lnTo>
                  <a:lnTo>
                    <a:pt x="860" y="7899"/>
                  </a:lnTo>
                  <a:lnTo>
                    <a:pt x="959" y="7982"/>
                  </a:lnTo>
                  <a:lnTo>
                    <a:pt x="1068" y="8053"/>
                  </a:lnTo>
                  <a:lnTo>
                    <a:pt x="1185" y="8112"/>
                  </a:lnTo>
                  <a:lnTo>
                    <a:pt x="1246" y="8136"/>
                  </a:lnTo>
                  <a:lnTo>
                    <a:pt x="1310" y="8159"/>
                  </a:lnTo>
                  <a:lnTo>
                    <a:pt x="1437" y="8191"/>
                  </a:lnTo>
                  <a:lnTo>
                    <a:pt x="1567" y="8210"/>
                  </a:lnTo>
                  <a:lnTo>
                    <a:pt x="1697" y="8213"/>
                  </a:lnTo>
                  <a:lnTo>
                    <a:pt x="1826" y="8202"/>
                  </a:lnTo>
                  <a:lnTo>
                    <a:pt x="1954" y="8177"/>
                  </a:lnTo>
                  <a:lnTo>
                    <a:pt x="2079" y="8138"/>
                  </a:lnTo>
                  <a:lnTo>
                    <a:pt x="2200" y="8085"/>
                  </a:lnTo>
                  <a:lnTo>
                    <a:pt x="2258" y="8054"/>
                  </a:lnTo>
                  <a:lnTo>
                    <a:pt x="4595" y="6704"/>
                  </a:lnTo>
                  <a:lnTo>
                    <a:pt x="4639" y="6678"/>
                  </a:lnTo>
                  <a:lnTo>
                    <a:pt x="4719" y="6622"/>
                  </a:lnTo>
                  <a:lnTo>
                    <a:pt x="4794" y="6560"/>
                  </a:lnTo>
                  <a:lnTo>
                    <a:pt x="4863" y="6493"/>
                  </a:lnTo>
                  <a:lnTo>
                    <a:pt x="4926" y="6421"/>
                  </a:lnTo>
                  <a:lnTo>
                    <a:pt x="4983" y="6345"/>
                  </a:lnTo>
                  <a:lnTo>
                    <a:pt x="5034" y="6264"/>
                  </a:lnTo>
                  <a:lnTo>
                    <a:pt x="5078" y="6180"/>
                  </a:lnTo>
                  <a:lnTo>
                    <a:pt x="5115" y="6094"/>
                  </a:lnTo>
                  <a:lnTo>
                    <a:pt x="5145" y="6004"/>
                  </a:lnTo>
                  <a:lnTo>
                    <a:pt x="5169" y="5912"/>
                  </a:lnTo>
                  <a:lnTo>
                    <a:pt x="5184" y="5818"/>
                  </a:lnTo>
                  <a:lnTo>
                    <a:pt x="5193" y="5723"/>
                  </a:lnTo>
                  <a:lnTo>
                    <a:pt x="5193" y="5627"/>
                  </a:lnTo>
                  <a:lnTo>
                    <a:pt x="5185" y="5531"/>
                  </a:lnTo>
                  <a:lnTo>
                    <a:pt x="5170" y="5435"/>
                  </a:lnTo>
                  <a:lnTo>
                    <a:pt x="5158" y="5387"/>
                  </a:lnTo>
                  <a:lnTo>
                    <a:pt x="5120" y="5231"/>
                  </a:lnTo>
                  <a:lnTo>
                    <a:pt x="5062" y="4913"/>
                  </a:lnTo>
                  <a:lnTo>
                    <a:pt x="5022" y="4593"/>
                  </a:lnTo>
                  <a:lnTo>
                    <a:pt x="5003" y="4269"/>
                  </a:lnTo>
                  <a:lnTo>
                    <a:pt x="5001" y="4107"/>
                  </a:lnTo>
                  <a:lnTo>
                    <a:pt x="5003" y="3945"/>
                  </a:lnTo>
                  <a:lnTo>
                    <a:pt x="5022" y="3621"/>
                  </a:lnTo>
                  <a:lnTo>
                    <a:pt x="5062" y="3300"/>
                  </a:lnTo>
                  <a:lnTo>
                    <a:pt x="5120" y="2982"/>
                  </a:lnTo>
                  <a:lnTo>
                    <a:pt x="5158" y="2826"/>
                  </a:lnTo>
                  <a:lnTo>
                    <a:pt x="5170" y="2778"/>
                  </a:lnTo>
                  <a:lnTo>
                    <a:pt x="5185" y="2682"/>
                  </a:lnTo>
                  <a:lnTo>
                    <a:pt x="5193" y="2586"/>
                  </a:lnTo>
                  <a:lnTo>
                    <a:pt x="5193" y="2490"/>
                  </a:lnTo>
                  <a:lnTo>
                    <a:pt x="5184" y="2395"/>
                  </a:lnTo>
                  <a:lnTo>
                    <a:pt x="5169" y="2302"/>
                  </a:lnTo>
                  <a:lnTo>
                    <a:pt x="5145" y="2209"/>
                  </a:lnTo>
                  <a:lnTo>
                    <a:pt x="5115" y="2119"/>
                  </a:lnTo>
                  <a:lnTo>
                    <a:pt x="5078" y="2033"/>
                  </a:lnTo>
                  <a:lnTo>
                    <a:pt x="5034" y="1949"/>
                  </a:lnTo>
                  <a:lnTo>
                    <a:pt x="4983" y="1868"/>
                  </a:lnTo>
                  <a:lnTo>
                    <a:pt x="4926" y="1792"/>
                  </a:lnTo>
                  <a:lnTo>
                    <a:pt x="4863" y="1720"/>
                  </a:lnTo>
                  <a:lnTo>
                    <a:pt x="4794" y="1653"/>
                  </a:lnTo>
                  <a:lnTo>
                    <a:pt x="4719" y="1591"/>
                  </a:lnTo>
                  <a:lnTo>
                    <a:pt x="4639" y="1535"/>
                  </a:lnTo>
                  <a:lnTo>
                    <a:pt x="4595" y="1509"/>
                  </a:lnTo>
                  <a:lnTo>
                    <a:pt x="2258" y="159"/>
                  </a:lnTo>
                  <a:lnTo>
                    <a:pt x="2188" y="121"/>
                  </a:lnTo>
                  <a:lnTo>
                    <a:pt x="2044" y="62"/>
                  </a:lnTo>
                  <a:lnTo>
                    <a:pt x="1894" y="22"/>
                  </a:lnTo>
                  <a:lnTo>
                    <a:pt x="1742" y="2"/>
                  </a:lnTo>
                  <a:lnTo>
                    <a:pt x="1665" y="0"/>
                  </a:lnTo>
                  <a:lnTo>
                    <a:pt x="1665" y="0"/>
                  </a:lnTo>
                  <a:close/>
                </a:path>
              </a:pathLst>
            </a:custGeom>
            <a:solidFill>
              <a:srgbClr val="2CC84D"/>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4" name="Freeform 20">
              <a:extLst>
                <a:ext uri="{FF2B5EF4-FFF2-40B4-BE49-F238E27FC236}">
                  <a16:creationId xmlns:a16="http://schemas.microsoft.com/office/drawing/2014/main" id="{8F564417-CA02-691F-E44D-D629EF53DD01}"/>
                </a:ext>
              </a:extLst>
            </p:cNvPr>
            <p:cNvSpPr>
              <a:spLocks/>
            </p:cNvSpPr>
            <p:nvPr/>
          </p:nvSpPr>
          <p:spPr bwMode="auto">
            <a:xfrm>
              <a:off x="4229891" y="1525570"/>
              <a:ext cx="1662319" cy="1485571"/>
            </a:xfrm>
            <a:custGeom>
              <a:avLst/>
              <a:gdLst>
                <a:gd name="T0" fmla="*/ 6187 w 7429"/>
                <a:gd name="T1" fmla="*/ 1 h 6644"/>
                <a:gd name="T2" fmla="*/ 6013 w 7429"/>
                <a:gd name="T3" fmla="*/ 23 h 6644"/>
                <a:gd name="T4" fmla="*/ 5398 w 7429"/>
                <a:gd name="T5" fmla="*/ 163 h 6644"/>
                <a:gd name="T6" fmla="*/ 4597 w 7429"/>
                <a:gd name="T7" fmla="*/ 411 h 6644"/>
                <a:gd name="T8" fmla="*/ 3819 w 7429"/>
                <a:gd name="T9" fmla="*/ 723 h 6644"/>
                <a:gd name="T10" fmla="*/ 3069 w 7429"/>
                <a:gd name="T11" fmla="*/ 1098 h 6644"/>
                <a:gd name="T12" fmla="*/ 2350 w 7429"/>
                <a:gd name="T13" fmla="*/ 1532 h 6644"/>
                <a:gd name="T14" fmla="*/ 1670 w 7429"/>
                <a:gd name="T15" fmla="*/ 2023 h 6644"/>
                <a:gd name="T16" fmla="*/ 1030 w 7429"/>
                <a:gd name="T17" fmla="*/ 2570 h 6644"/>
                <a:gd name="T18" fmla="*/ 434 w 7429"/>
                <a:gd name="T19" fmla="*/ 3169 h 6644"/>
                <a:gd name="T20" fmla="*/ 252 w 7429"/>
                <a:gd name="T21" fmla="*/ 3378 h 6644"/>
                <a:gd name="T22" fmla="*/ 115 w 7429"/>
                <a:gd name="T23" fmla="*/ 3600 h 6644"/>
                <a:gd name="T24" fmla="*/ 29 w 7429"/>
                <a:gd name="T25" fmla="*/ 3844 h 6644"/>
                <a:gd name="T26" fmla="*/ 0 w 7429"/>
                <a:gd name="T27" fmla="*/ 4102 h 6644"/>
                <a:gd name="T28" fmla="*/ 18 w 7429"/>
                <a:gd name="T29" fmla="*/ 4299 h 6644"/>
                <a:gd name="T30" fmla="*/ 65 w 7429"/>
                <a:gd name="T31" fmla="*/ 4492 h 6644"/>
                <a:gd name="T32" fmla="*/ 176 w 7429"/>
                <a:gd name="T33" fmla="*/ 4728 h 6644"/>
                <a:gd name="T34" fmla="*/ 335 w 7429"/>
                <a:gd name="T35" fmla="*/ 4932 h 6644"/>
                <a:gd name="T36" fmla="*/ 537 w 7429"/>
                <a:gd name="T37" fmla="*/ 5099 h 6644"/>
                <a:gd name="T38" fmla="*/ 2935 w 7429"/>
                <a:gd name="T39" fmla="*/ 6485 h 6644"/>
                <a:gd name="T40" fmla="*/ 3067 w 7429"/>
                <a:gd name="T41" fmla="*/ 6551 h 6644"/>
                <a:gd name="T42" fmla="*/ 3250 w 7429"/>
                <a:gd name="T43" fmla="*/ 6610 h 6644"/>
                <a:gd name="T44" fmla="*/ 3438 w 7429"/>
                <a:gd name="T45" fmla="*/ 6640 h 6644"/>
                <a:gd name="T46" fmla="*/ 3626 w 7429"/>
                <a:gd name="T47" fmla="*/ 6640 h 6644"/>
                <a:gd name="T48" fmla="*/ 3812 w 7429"/>
                <a:gd name="T49" fmla="*/ 6610 h 6644"/>
                <a:gd name="T50" fmla="*/ 3991 w 7429"/>
                <a:gd name="T51" fmla="*/ 6552 h 6644"/>
                <a:gd name="T52" fmla="*/ 4160 w 7429"/>
                <a:gd name="T53" fmla="*/ 6463 h 6644"/>
                <a:gd name="T54" fmla="*/ 4314 w 7429"/>
                <a:gd name="T55" fmla="*/ 6348 h 6644"/>
                <a:gd name="T56" fmla="*/ 4467 w 7429"/>
                <a:gd name="T57" fmla="*/ 6203 h 6644"/>
                <a:gd name="T58" fmla="*/ 4972 w 7429"/>
                <a:gd name="T59" fmla="*/ 5797 h 6644"/>
                <a:gd name="T60" fmla="*/ 5520 w 7429"/>
                <a:gd name="T61" fmla="*/ 5456 h 6644"/>
                <a:gd name="T62" fmla="*/ 6106 w 7429"/>
                <a:gd name="T63" fmla="*/ 5184 h 6644"/>
                <a:gd name="T64" fmla="*/ 6565 w 7429"/>
                <a:gd name="T65" fmla="*/ 5031 h 6644"/>
                <a:gd name="T66" fmla="*/ 6704 w 7429"/>
                <a:gd name="T67" fmla="*/ 4983 h 6644"/>
                <a:gd name="T68" fmla="*/ 6875 w 7429"/>
                <a:gd name="T69" fmla="*/ 4893 h 6644"/>
                <a:gd name="T70" fmla="*/ 7027 w 7429"/>
                <a:gd name="T71" fmla="*/ 4778 h 6644"/>
                <a:gd name="T72" fmla="*/ 7159 w 7429"/>
                <a:gd name="T73" fmla="*/ 4641 h 6644"/>
                <a:gd name="T74" fmla="*/ 7267 w 7429"/>
                <a:gd name="T75" fmla="*/ 4487 h 6644"/>
                <a:gd name="T76" fmla="*/ 7349 w 7429"/>
                <a:gd name="T77" fmla="*/ 4316 h 6644"/>
                <a:gd name="T78" fmla="*/ 7404 w 7429"/>
                <a:gd name="T79" fmla="*/ 4133 h 6644"/>
                <a:gd name="T80" fmla="*/ 7428 w 7429"/>
                <a:gd name="T81" fmla="*/ 3940 h 6644"/>
                <a:gd name="T82" fmla="*/ 7429 w 7429"/>
                <a:gd name="T83" fmla="*/ 1185 h 6644"/>
                <a:gd name="T84" fmla="*/ 7413 w 7429"/>
                <a:gd name="T85" fmla="*/ 988 h 6644"/>
                <a:gd name="T86" fmla="*/ 7343 w 7429"/>
                <a:gd name="T87" fmla="*/ 738 h 6644"/>
                <a:gd name="T88" fmla="*/ 7219 w 7429"/>
                <a:gd name="T89" fmla="*/ 511 h 6644"/>
                <a:gd name="T90" fmla="*/ 7047 w 7429"/>
                <a:gd name="T91" fmla="*/ 313 h 6644"/>
                <a:gd name="T92" fmla="*/ 6956 w 7429"/>
                <a:gd name="T93" fmla="*/ 238 h 6644"/>
                <a:gd name="T94" fmla="*/ 6782 w 7429"/>
                <a:gd name="T95" fmla="*/ 129 h 6644"/>
                <a:gd name="T96" fmla="*/ 6594 w 7429"/>
                <a:gd name="T97" fmla="*/ 53 h 6644"/>
                <a:gd name="T98" fmla="*/ 6396 w 7429"/>
                <a:gd name="T99" fmla="*/ 10 h 6644"/>
                <a:gd name="T100" fmla="*/ 6244 w 7429"/>
                <a:gd name="T101" fmla="*/ 0 h 6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29" h="6644">
                  <a:moveTo>
                    <a:pt x="6244" y="0"/>
                  </a:moveTo>
                  <a:lnTo>
                    <a:pt x="6187" y="1"/>
                  </a:lnTo>
                  <a:lnTo>
                    <a:pt x="6071" y="12"/>
                  </a:lnTo>
                  <a:lnTo>
                    <a:pt x="6013" y="23"/>
                  </a:lnTo>
                  <a:lnTo>
                    <a:pt x="5808" y="65"/>
                  </a:lnTo>
                  <a:lnTo>
                    <a:pt x="5398" y="163"/>
                  </a:lnTo>
                  <a:lnTo>
                    <a:pt x="4996" y="279"/>
                  </a:lnTo>
                  <a:lnTo>
                    <a:pt x="4597" y="411"/>
                  </a:lnTo>
                  <a:lnTo>
                    <a:pt x="4205" y="559"/>
                  </a:lnTo>
                  <a:lnTo>
                    <a:pt x="3819" y="723"/>
                  </a:lnTo>
                  <a:lnTo>
                    <a:pt x="3440" y="902"/>
                  </a:lnTo>
                  <a:lnTo>
                    <a:pt x="3069" y="1098"/>
                  </a:lnTo>
                  <a:lnTo>
                    <a:pt x="2706" y="1307"/>
                  </a:lnTo>
                  <a:lnTo>
                    <a:pt x="2350" y="1532"/>
                  </a:lnTo>
                  <a:lnTo>
                    <a:pt x="2005" y="1770"/>
                  </a:lnTo>
                  <a:lnTo>
                    <a:pt x="1670" y="2023"/>
                  </a:lnTo>
                  <a:lnTo>
                    <a:pt x="1344" y="2290"/>
                  </a:lnTo>
                  <a:lnTo>
                    <a:pt x="1030" y="2570"/>
                  </a:lnTo>
                  <a:lnTo>
                    <a:pt x="726" y="2863"/>
                  </a:lnTo>
                  <a:lnTo>
                    <a:pt x="434" y="3169"/>
                  </a:lnTo>
                  <a:lnTo>
                    <a:pt x="294" y="3327"/>
                  </a:lnTo>
                  <a:lnTo>
                    <a:pt x="252" y="3378"/>
                  </a:lnTo>
                  <a:lnTo>
                    <a:pt x="176" y="3486"/>
                  </a:lnTo>
                  <a:lnTo>
                    <a:pt x="115" y="3600"/>
                  </a:lnTo>
                  <a:lnTo>
                    <a:pt x="65" y="3720"/>
                  </a:lnTo>
                  <a:lnTo>
                    <a:pt x="29" y="3844"/>
                  </a:lnTo>
                  <a:lnTo>
                    <a:pt x="8" y="3972"/>
                  </a:lnTo>
                  <a:lnTo>
                    <a:pt x="0" y="4102"/>
                  </a:lnTo>
                  <a:lnTo>
                    <a:pt x="8" y="4233"/>
                  </a:lnTo>
                  <a:lnTo>
                    <a:pt x="18" y="4299"/>
                  </a:lnTo>
                  <a:lnTo>
                    <a:pt x="29" y="4365"/>
                  </a:lnTo>
                  <a:lnTo>
                    <a:pt x="65" y="4492"/>
                  </a:lnTo>
                  <a:lnTo>
                    <a:pt x="115" y="4613"/>
                  </a:lnTo>
                  <a:lnTo>
                    <a:pt x="176" y="4728"/>
                  </a:lnTo>
                  <a:lnTo>
                    <a:pt x="250" y="4833"/>
                  </a:lnTo>
                  <a:lnTo>
                    <a:pt x="335" y="4932"/>
                  </a:lnTo>
                  <a:lnTo>
                    <a:pt x="431" y="5020"/>
                  </a:lnTo>
                  <a:lnTo>
                    <a:pt x="537" y="5099"/>
                  </a:lnTo>
                  <a:lnTo>
                    <a:pt x="594" y="5133"/>
                  </a:lnTo>
                  <a:lnTo>
                    <a:pt x="2935" y="6485"/>
                  </a:lnTo>
                  <a:lnTo>
                    <a:pt x="2978" y="6509"/>
                  </a:lnTo>
                  <a:lnTo>
                    <a:pt x="3067" y="6551"/>
                  </a:lnTo>
                  <a:lnTo>
                    <a:pt x="3157" y="6584"/>
                  </a:lnTo>
                  <a:lnTo>
                    <a:pt x="3250" y="6610"/>
                  </a:lnTo>
                  <a:lnTo>
                    <a:pt x="3343" y="6630"/>
                  </a:lnTo>
                  <a:lnTo>
                    <a:pt x="3438" y="6640"/>
                  </a:lnTo>
                  <a:lnTo>
                    <a:pt x="3532" y="6644"/>
                  </a:lnTo>
                  <a:lnTo>
                    <a:pt x="3626" y="6640"/>
                  </a:lnTo>
                  <a:lnTo>
                    <a:pt x="3720" y="6629"/>
                  </a:lnTo>
                  <a:lnTo>
                    <a:pt x="3812" y="6610"/>
                  </a:lnTo>
                  <a:lnTo>
                    <a:pt x="3903" y="6584"/>
                  </a:lnTo>
                  <a:lnTo>
                    <a:pt x="3991" y="6552"/>
                  </a:lnTo>
                  <a:lnTo>
                    <a:pt x="4078" y="6511"/>
                  </a:lnTo>
                  <a:lnTo>
                    <a:pt x="4160" y="6463"/>
                  </a:lnTo>
                  <a:lnTo>
                    <a:pt x="4240" y="6409"/>
                  </a:lnTo>
                  <a:lnTo>
                    <a:pt x="4314" y="6348"/>
                  </a:lnTo>
                  <a:lnTo>
                    <a:pt x="4350" y="6314"/>
                  </a:lnTo>
                  <a:lnTo>
                    <a:pt x="4467" y="6203"/>
                  </a:lnTo>
                  <a:lnTo>
                    <a:pt x="4714" y="5991"/>
                  </a:lnTo>
                  <a:lnTo>
                    <a:pt x="4972" y="5797"/>
                  </a:lnTo>
                  <a:lnTo>
                    <a:pt x="5241" y="5618"/>
                  </a:lnTo>
                  <a:lnTo>
                    <a:pt x="5520" y="5456"/>
                  </a:lnTo>
                  <a:lnTo>
                    <a:pt x="5809" y="5311"/>
                  </a:lnTo>
                  <a:lnTo>
                    <a:pt x="6106" y="5184"/>
                  </a:lnTo>
                  <a:lnTo>
                    <a:pt x="6410" y="5078"/>
                  </a:lnTo>
                  <a:lnTo>
                    <a:pt x="6565" y="5031"/>
                  </a:lnTo>
                  <a:lnTo>
                    <a:pt x="6612" y="5017"/>
                  </a:lnTo>
                  <a:lnTo>
                    <a:pt x="6704" y="4983"/>
                  </a:lnTo>
                  <a:lnTo>
                    <a:pt x="6792" y="4941"/>
                  </a:lnTo>
                  <a:lnTo>
                    <a:pt x="6875" y="4893"/>
                  </a:lnTo>
                  <a:lnTo>
                    <a:pt x="6954" y="4838"/>
                  </a:lnTo>
                  <a:lnTo>
                    <a:pt x="7027" y="4778"/>
                  </a:lnTo>
                  <a:lnTo>
                    <a:pt x="7095" y="4713"/>
                  </a:lnTo>
                  <a:lnTo>
                    <a:pt x="7159" y="4641"/>
                  </a:lnTo>
                  <a:lnTo>
                    <a:pt x="7216" y="4566"/>
                  </a:lnTo>
                  <a:lnTo>
                    <a:pt x="7267" y="4487"/>
                  </a:lnTo>
                  <a:lnTo>
                    <a:pt x="7311" y="4403"/>
                  </a:lnTo>
                  <a:lnTo>
                    <a:pt x="7349" y="4316"/>
                  </a:lnTo>
                  <a:lnTo>
                    <a:pt x="7380" y="4225"/>
                  </a:lnTo>
                  <a:lnTo>
                    <a:pt x="7404" y="4133"/>
                  </a:lnTo>
                  <a:lnTo>
                    <a:pt x="7420" y="4037"/>
                  </a:lnTo>
                  <a:lnTo>
                    <a:pt x="7428" y="3940"/>
                  </a:lnTo>
                  <a:lnTo>
                    <a:pt x="7429" y="3891"/>
                  </a:lnTo>
                  <a:lnTo>
                    <a:pt x="7429" y="1185"/>
                  </a:lnTo>
                  <a:lnTo>
                    <a:pt x="7428" y="1119"/>
                  </a:lnTo>
                  <a:lnTo>
                    <a:pt x="7413" y="988"/>
                  </a:lnTo>
                  <a:lnTo>
                    <a:pt x="7385" y="861"/>
                  </a:lnTo>
                  <a:lnTo>
                    <a:pt x="7343" y="738"/>
                  </a:lnTo>
                  <a:lnTo>
                    <a:pt x="7286" y="621"/>
                  </a:lnTo>
                  <a:lnTo>
                    <a:pt x="7219" y="511"/>
                  </a:lnTo>
                  <a:lnTo>
                    <a:pt x="7138" y="407"/>
                  </a:lnTo>
                  <a:lnTo>
                    <a:pt x="7047" y="313"/>
                  </a:lnTo>
                  <a:lnTo>
                    <a:pt x="6996" y="270"/>
                  </a:lnTo>
                  <a:lnTo>
                    <a:pt x="6956" y="238"/>
                  </a:lnTo>
                  <a:lnTo>
                    <a:pt x="6871" y="180"/>
                  </a:lnTo>
                  <a:lnTo>
                    <a:pt x="6782" y="129"/>
                  </a:lnTo>
                  <a:lnTo>
                    <a:pt x="6689" y="87"/>
                  </a:lnTo>
                  <a:lnTo>
                    <a:pt x="6594" y="53"/>
                  </a:lnTo>
                  <a:lnTo>
                    <a:pt x="6496" y="27"/>
                  </a:lnTo>
                  <a:lnTo>
                    <a:pt x="6396" y="10"/>
                  </a:lnTo>
                  <a:lnTo>
                    <a:pt x="6295" y="1"/>
                  </a:lnTo>
                  <a:lnTo>
                    <a:pt x="6244" y="0"/>
                  </a:lnTo>
                  <a:lnTo>
                    <a:pt x="6244" y="0"/>
                  </a:lnTo>
                  <a:close/>
                </a:path>
              </a:pathLst>
            </a:custGeom>
            <a:solidFill>
              <a:srgbClr val="201646"/>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5" name="Freeform 23">
              <a:extLst>
                <a:ext uri="{FF2B5EF4-FFF2-40B4-BE49-F238E27FC236}">
                  <a16:creationId xmlns:a16="http://schemas.microsoft.com/office/drawing/2014/main" id="{548A7973-165D-9C42-B28A-FD10E115880F}"/>
                </a:ext>
              </a:extLst>
            </p:cNvPr>
            <p:cNvSpPr>
              <a:spLocks/>
            </p:cNvSpPr>
            <p:nvPr/>
          </p:nvSpPr>
          <p:spPr bwMode="auto">
            <a:xfrm>
              <a:off x="6151738" y="4550407"/>
              <a:ext cx="1661200" cy="1486692"/>
            </a:xfrm>
            <a:custGeom>
              <a:avLst/>
              <a:gdLst>
                <a:gd name="T0" fmla="*/ 2961 w 7427"/>
                <a:gd name="T1" fmla="*/ 441 h 6644"/>
                <a:gd name="T2" fmla="*/ 2457 w 7427"/>
                <a:gd name="T3" fmla="*/ 847 h 6644"/>
                <a:gd name="T4" fmla="*/ 1908 w 7427"/>
                <a:gd name="T5" fmla="*/ 1188 h 6644"/>
                <a:gd name="T6" fmla="*/ 1322 w 7427"/>
                <a:gd name="T7" fmla="*/ 1460 h 6644"/>
                <a:gd name="T8" fmla="*/ 863 w 7427"/>
                <a:gd name="T9" fmla="*/ 1613 h 6644"/>
                <a:gd name="T10" fmla="*/ 725 w 7427"/>
                <a:gd name="T11" fmla="*/ 1662 h 6644"/>
                <a:gd name="T12" fmla="*/ 554 w 7427"/>
                <a:gd name="T13" fmla="*/ 1751 h 6644"/>
                <a:gd name="T14" fmla="*/ 402 w 7427"/>
                <a:gd name="T15" fmla="*/ 1866 h 6644"/>
                <a:gd name="T16" fmla="*/ 270 w 7427"/>
                <a:gd name="T17" fmla="*/ 2003 h 6644"/>
                <a:gd name="T18" fmla="*/ 162 w 7427"/>
                <a:gd name="T19" fmla="*/ 2157 h 6644"/>
                <a:gd name="T20" fmla="*/ 80 w 7427"/>
                <a:gd name="T21" fmla="*/ 2328 h 6644"/>
                <a:gd name="T22" fmla="*/ 25 w 7427"/>
                <a:gd name="T23" fmla="*/ 2512 h 6644"/>
                <a:gd name="T24" fmla="*/ 1 w 7427"/>
                <a:gd name="T25" fmla="*/ 2704 h 6644"/>
                <a:gd name="T26" fmla="*/ 0 w 7427"/>
                <a:gd name="T27" fmla="*/ 5459 h 6644"/>
                <a:gd name="T28" fmla="*/ 16 w 7427"/>
                <a:gd name="T29" fmla="*/ 5656 h 6644"/>
                <a:gd name="T30" fmla="*/ 86 w 7427"/>
                <a:gd name="T31" fmla="*/ 5906 h 6644"/>
                <a:gd name="T32" fmla="*/ 209 w 7427"/>
                <a:gd name="T33" fmla="*/ 6133 h 6644"/>
                <a:gd name="T34" fmla="*/ 381 w 7427"/>
                <a:gd name="T35" fmla="*/ 6331 h 6644"/>
                <a:gd name="T36" fmla="*/ 485 w 7427"/>
                <a:gd name="T37" fmla="*/ 6415 h 6644"/>
                <a:gd name="T38" fmla="*/ 712 w 7427"/>
                <a:gd name="T39" fmla="*/ 6546 h 6644"/>
                <a:gd name="T40" fmla="*/ 959 w 7427"/>
                <a:gd name="T41" fmla="*/ 6623 h 6644"/>
                <a:gd name="T42" fmla="*/ 1218 w 7427"/>
                <a:gd name="T43" fmla="*/ 6644 h 6644"/>
                <a:gd name="T44" fmla="*/ 1416 w 7427"/>
                <a:gd name="T45" fmla="*/ 6621 h 6644"/>
                <a:gd name="T46" fmla="*/ 2029 w 7427"/>
                <a:gd name="T47" fmla="*/ 6481 h 6644"/>
                <a:gd name="T48" fmla="*/ 2832 w 7427"/>
                <a:gd name="T49" fmla="*/ 6233 h 6644"/>
                <a:gd name="T50" fmla="*/ 3609 w 7427"/>
                <a:gd name="T51" fmla="*/ 5921 h 6644"/>
                <a:gd name="T52" fmla="*/ 4360 w 7427"/>
                <a:gd name="T53" fmla="*/ 5547 h 6644"/>
                <a:gd name="T54" fmla="*/ 5077 w 7427"/>
                <a:gd name="T55" fmla="*/ 5112 h 6644"/>
                <a:gd name="T56" fmla="*/ 5759 w 7427"/>
                <a:gd name="T57" fmla="*/ 4621 h 6644"/>
                <a:gd name="T58" fmla="*/ 6399 w 7427"/>
                <a:gd name="T59" fmla="*/ 4074 h 6644"/>
                <a:gd name="T60" fmla="*/ 6993 w 7427"/>
                <a:gd name="T61" fmla="*/ 3475 h 6644"/>
                <a:gd name="T62" fmla="*/ 7177 w 7427"/>
                <a:gd name="T63" fmla="*/ 3267 h 6644"/>
                <a:gd name="T64" fmla="*/ 7314 w 7427"/>
                <a:gd name="T65" fmla="*/ 3044 h 6644"/>
                <a:gd name="T66" fmla="*/ 7398 w 7427"/>
                <a:gd name="T67" fmla="*/ 2800 h 6644"/>
                <a:gd name="T68" fmla="*/ 7427 w 7427"/>
                <a:gd name="T69" fmla="*/ 2542 h 6644"/>
                <a:gd name="T70" fmla="*/ 7411 w 7427"/>
                <a:gd name="T71" fmla="*/ 2345 h 6644"/>
                <a:gd name="T72" fmla="*/ 7364 w 7427"/>
                <a:gd name="T73" fmla="*/ 2152 h 6644"/>
                <a:gd name="T74" fmla="*/ 7252 w 7427"/>
                <a:gd name="T75" fmla="*/ 1916 h 6644"/>
                <a:gd name="T76" fmla="*/ 7094 w 7427"/>
                <a:gd name="T77" fmla="*/ 1712 h 6644"/>
                <a:gd name="T78" fmla="*/ 6891 w 7427"/>
                <a:gd name="T79" fmla="*/ 1545 h 6644"/>
                <a:gd name="T80" fmla="*/ 4493 w 7427"/>
                <a:gd name="T81" fmla="*/ 159 h 6644"/>
                <a:gd name="T82" fmla="*/ 4362 w 7427"/>
                <a:gd name="T83" fmla="*/ 93 h 6644"/>
                <a:gd name="T84" fmla="*/ 4179 w 7427"/>
                <a:gd name="T85" fmla="*/ 34 h 6644"/>
                <a:gd name="T86" fmla="*/ 3991 w 7427"/>
                <a:gd name="T87" fmla="*/ 4 h 6644"/>
                <a:gd name="T88" fmla="*/ 3802 w 7427"/>
                <a:gd name="T89" fmla="*/ 4 h 6644"/>
                <a:gd name="T90" fmla="*/ 3616 w 7427"/>
                <a:gd name="T91" fmla="*/ 34 h 6644"/>
                <a:gd name="T92" fmla="*/ 3437 w 7427"/>
                <a:gd name="T93" fmla="*/ 92 h 6644"/>
                <a:gd name="T94" fmla="*/ 3268 w 7427"/>
                <a:gd name="T95" fmla="*/ 181 h 6644"/>
                <a:gd name="T96" fmla="*/ 3115 w 7427"/>
                <a:gd name="T97" fmla="*/ 296 h 6644"/>
                <a:gd name="T98" fmla="*/ 3079 w 7427"/>
                <a:gd name="T99" fmla="*/ 330 h 6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27" h="6644">
                  <a:moveTo>
                    <a:pt x="3079" y="330"/>
                  </a:moveTo>
                  <a:lnTo>
                    <a:pt x="2961" y="441"/>
                  </a:lnTo>
                  <a:lnTo>
                    <a:pt x="2715" y="653"/>
                  </a:lnTo>
                  <a:lnTo>
                    <a:pt x="2457" y="847"/>
                  </a:lnTo>
                  <a:lnTo>
                    <a:pt x="2188" y="1026"/>
                  </a:lnTo>
                  <a:lnTo>
                    <a:pt x="1908" y="1188"/>
                  </a:lnTo>
                  <a:lnTo>
                    <a:pt x="1619" y="1333"/>
                  </a:lnTo>
                  <a:lnTo>
                    <a:pt x="1322" y="1460"/>
                  </a:lnTo>
                  <a:lnTo>
                    <a:pt x="1018" y="1567"/>
                  </a:lnTo>
                  <a:lnTo>
                    <a:pt x="863" y="1613"/>
                  </a:lnTo>
                  <a:lnTo>
                    <a:pt x="815" y="1627"/>
                  </a:lnTo>
                  <a:lnTo>
                    <a:pt x="725" y="1662"/>
                  </a:lnTo>
                  <a:lnTo>
                    <a:pt x="637" y="1703"/>
                  </a:lnTo>
                  <a:lnTo>
                    <a:pt x="554" y="1751"/>
                  </a:lnTo>
                  <a:lnTo>
                    <a:pt x="475" y="1806"/>
                  </a:lnTo>
                  <a:lnTo>
                    <a:pt x="402" y="1866"/>
                  </a:lnTo>
                  <a:lnTo>
                    <a:pt x="332" y="1932"/>
                  </a:lnTo>
                  <a:lnTo>
                    <a:pt x="270" y="2003"/>
                  </a:lnTo>
                  <a:lnTo>
                    <a:pt x="213" y="2078"/>
                  </a:lnTo>
                  <a:lnTo>
                    <a:pt x="162" y="2157"/>
                  </a:lnTo>
                  <a:lnTo>
                    <a:pt x="118" y="2242"/>
                  </a:lnTo>
                  <a:lnTo>
                    <a:pt x="80" y="2328"/>
                  </a:lnTo>
                  <a:lnTo>
                    <a:pt x="48" y="2419"/>
                  </a:lnTo>
                  <a:lnTo>
                    <a:pt x="25" y="2512"/>
                  </a:lnTo>
                  <a:lnTo>
                    <a:pt x="8" y="2607"/>
                  </a:lnTo>
                  <a:lnTo>
                    <a:pt x="1" y="2704"/>
                  </a:lnTo>
                  <a:lnTo>
                    <a:pt x="0" y="2753"/>
                  </a:lnTo>
                  <a:lnTo>
                    <a:pt x="0" y="5459"/>
                  </a:lnTo>
                  <a:lnTo>
                    <a:pt x="1" y="5525"/>
                  </a:lnTo>
                  <a:lnTo>
                    <a:pt x="16" y="5656"/>
                  </a:lnTo>
                  <a:lnTo>
                    <a:pt x="44" y="5783"/>
                  </a:lnTo>
                  <a:lnTo>
                    <a:pt x="86" y="5906"/>
                  </a:lnTo>
                  <a:lnTo>
                    <a:pt x="141" y="6023"/>
                  </a:lnTo>
                  <a:lnTo>
                    <a:pt x="209" y="6133"/>
                  </a:lnTo>
                  <a:lnTo>
                    <a:pt x="289" y="6237"/>
                  </a:lnTo>
                  <a:lnTo>
                    <a:pt x="381" y="6331"/>
                  </a:lnTo>
                  <a:lnTo>
                    <a:pt x="432" y="6374"/>
                  </a:lnTo>
                  <a:lnTo>
                    <a:pt x="485" y="6415"/>
                  </a:lnTo>
                  <a:lnTo>
                    <a:pt x="595" y="6487"/>
                  </a:lnTo>
                  <a:lnTo>
                    <a:pt x="712" y="6546"/>
                  </a:lnTo>
                  <a:lnTo>
                    <a:pt x="834" y="6591"/>
                  </a:lnTo>
                  <a:lnTo>
                    <a:pt x="959" y="6623"/>
                  </a:lnTo>
                  <a:lnTo>
                    <a:pt x="1087" y="6641"/>
                  </a:lnTo>
                  <a:lnTo>
                    <a:pt x="1218" y="6644"/>
                  </a:lnTo>
                  <a:lnTo>
                    <a:pt x="1350" y="6633"/>
                  </a:lnTo>
                  <a:lnTo>
                    <a:pt x="1416" y="6621"/>
                  </a:lnTo>
                  <a:lnTo>
                    <a:pt x="1621" y="6579"/>
                  </a:lnTo>
                  <a:lnTo>
                    <a:pt x="2029" y="6481"/>
                  </a:lnTo>
                  <a:lnTo>
                    <a:pt x="2433" y="6365"/>
                  </a:lnTo>
                  <a:lnTo>
                    <a:pt x="2832" y="6233"/>
                  </a:lnTo>
                  <a:lnTo>
                    <a:pt x="3224" y="6085"/>
                  </a:lnTo>
                  <a:lnTo>
                    <a:pt x="3609" y="5921"/>
                  </a:lnTo>
                  <a:lnTo>
                    <a:pt x="3988" y="5741"/>
                  </a:lnTo>
                  <a:lnTo>
                    <a:pt x="4360" y="5547"/>
                  </a:lnTo>
                  <a:lnTo>
                    <a:pt x="4723" y="5337"/>
                  </a:lnTo>
                  <a:lnTo>
                    <a:pt x="5077" y="5112"/>
                  </a:lnTo>
                  <a:lnTo>
                    <a:pt x="5423" y="4874"/>
                  </a:lnTo>
                  <a:lnTo>
                    <a:pt x="5759" y="4621"/>
                  </a:lnTo>
                  <a:lnTo>
                    <a:pt x="6084" y="4354"/>
                  </a:lnTo>
                  <a:lnTo>
                    <a:pt x="6399" y="4074"/>
                  </a:lnTo>
                  <a:lnTo>
                    <a:pt x="6703" y="3781"/>
                  </a:lnTo>
                  <a:lnTo>
                    <a:pt x="6993" y="3475"/>
                  </a:lnTo>
                  <a:lnTo>
                    <a:pt x="7134" y="3317"/>
                  </a:lnTo>
                  <a:lnTo>
                    <a:pt x="7177" y="3267"/>
                  </a:lnTo>
                  <a:lnTo>
                    <a:pt x="7252" y="3159"/>
                  </a:lnTo>
                  <a:lnTo>
                    <a:pt x="7314" y="3044"/>
                  </a:lnTo>
                  <a:lnTo>
                    <a:pt x="7364" y="2924"/>
                  </a:lnTo>
                  <a:lnTo>
                    <a:pt x="7398" y="2800"/>
                  </a:lnTo>
                  <a:lnTo>
                    <a:pt x="7420" y="2672"/>
                  </a:lnTo>
                  <a:lnTo>
                    <a:pt x="7427" y="2542"/>
                  </a:lnTo>
                  <a:lnTo>
                    <a:pt x="7421" y="2411"/>
                  </a:lnTo>
                  <a:lnTo>
                    <a:pt x="7411" y="2345"/>
                  </a:lnTo>
                  <a:lnTo>
                    <a:pt x="7399" y="2279"/>
                  </a:lnTo>
                  <a:lnTo>
                    <a:pt x="7364" y="2152"/>
                  </a:lnTo>
                  <a:lnTo>
                    <a:pt x="7314" y="2031"/>
                  </a:lnTo>
                  <a:lnTo>
                    <a:pt x="7252" y="1916"/>
                  </a:lnTo>
                  <a:lnTo>
                    <a:pt x="7179" y="1811"/>
                  </a:lnTo>
                  <a:lnTo>
                    <a:pt x="7094" y="1712"/>
                  </a:lnTo>
                  <a:lnTo>
                    <a:pt x="6997" y="1624"/>
                  </a:lnTo>
                  <a:lnTo>
                    <a:pt x="6891" y="1545"/>
                  </a:lnTo>
                  <a:lnTo>
                    <a:pt x="6834" y="1511"/>
                  </a:lnTo>
                  <a:lnTo>
                    <a:pt x="4493" y="159"/>
                  </a:lnTo>
                  <a:lnTo>
                    <a:pt x="4450" y="135"/>
                  </a:lnTo>
                  <a:lnTo>
                    <a:pt x="4362" y="93"/>
                  </a:lnTo>
                  <a:lnTo>
                    <a:pt x="4271" y="60"/>
                  </a:lnTo>
                  <a:lnTo>
                    <a:pt x="4179" y="34"/>
                  </a:lnTo>
                  <a:lnTo>
                    <a:pt x="4086" y="14"/>
                  </a:lnTo>
                  <a:lnTo>
                    <a:pt x="3991" y="4"/>
                  </a:lnTo>
                  <a:lnTo>
                    <a:pt x="3897" y="0"/>
                  </a:lnTo>
                  <a:lnTo>
                    <a:pt x="3802" y="4"/>
                  </a:lnTo>
                  <a:lnTo>
                    <a:pt x="3709" y="16"/>
                  </a:lnTo>
                  <a:lnTo>
                    <a:pt x="3616" y="34"/>
                  </a:lnTo>
                  <a:lnTo>
                    <a:pt x="3525" y="60"/>
                  </a:lnTo>
                  <a:lnTo>
                    <a:pt x="3437" y="92"/>
                  </a:lnTo>
                  <a:lnTo>
                    <a:pt x="3351" y="133"/>
                  </a:lnTo>
                  <a:lnTo>
                    <a:pt x="3268" y="181"/>
                  </a:lnTo>
                  <a:lnTo>
                    <a:pt x="3189" y="235"/>
                  </a:lnTo>
                  <a:lnTo>
                    <a:pt x="3115" y="296"/>
                  </a:lnTo>
                  <a:lnTo>
                    <a:pt x="3079" y="330"/>
                  </a:lnTo>
                  <a:lnTo>
                    <a:pt x="3079" y="330"/>
                  </a:lnTo>
                  <a:close/>
                </a:path>
              </a:pathLst>
            </a:custGeom>
            <a:solidFill>
              <a:srgbClr val="2CC84D"/>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6" name="Freeform 26">
              <a:extLst>
                <a:ext uri="{FF2B5EF4-FFF2-40B4-BE49-F238E27FC236}">
                  <a16:creationId xmlns:a16="http://schemas.microsoft.com/office/drawing/2014/main" id="{1B2B704F-DD82-D3F8-CAA8-A7326A85CB8E}"/>
                </a:ext>
              </a:extLst>
            </p:cNvPr>
            <p:cNvSpPr>
              <a:spLocks/>
            </p:cNvSpPr>
            <p:nvPr/>
          </p:nvSpPr>
          <p:spPr bwMode="auto">
            <a:xfrm>
              <a:off x="4229891" y="4550407"/>
              <a:ext cx="1662319" cy="1486692"/>
            </a:xfrm>
            <a:custGeom>
              <a:avLst/>
              <a:gdLst>
                <a:gd name="T0" fmla="*/ 3454 w 7429"/>
                <a:gd name="T1" fmla="*/ 2 h 6644"/>
                <a:gd name="T2" fmla="*/ 3151 w 7429"/>
                <a:gd name="T3" fmla="*/ 61 h 6644"/>
                <a:gd name="T4" fmla="*/ 2935 w 7429"/>
                <a:gd name="T5" fmla="*/ 159 h 6644"/>
                <a:gd name="T6" fmla="*/ 537 w 7429"/>
                <a:gd name="T7" fmla="*/ 1545 h 6644"/>
                <a:gd name="T8" fmla="*/ 335 w 7429"/>
                <a:gd name="T9" fmla="*/ 1712 h 6644"/>
                <a:gd name="T10" fmla="*/ 176 w 7429"/>
                <a:gd name="T11" fmla="*/ 1916 h 6644"/>
                <a:gd name="T12" fmla="*/ 65 w 7429"/>
                <a:gd name="T13" fmla="*/ 2152 h 6644"/>
                <a:gd name="T14" fmla="*/ 18 w 7429"/>
                <a:gd name="T15" fmla="*/ 2345 h 6644"/>
                <a:gd name="T16" fmla="*/ 0 w 7429"/>
                <a:gd name="T17" fmla="*/ 2542 h 6644"/>
                <a:gd name="T18" fmla="*/ 29 w 7429"/>
                <a:gd name="T19" fmla="*/ 2800 h 6644"/>
                <a:gd name="T20" fmla="*/ 115 w 7429"/>
                <a:gd name="T21" fmla="*/ 3044 h 6644"/>
                <a:gd name="T22" fmla="*/ 252 w 7429"/>
                <a:gd name="T23" fmla="*/ 3267 h 6644"/>
                <a:gd name="T24" fmla="*/ 434 w 7429"/>
                <a:gd name="T25" fmla="*/ 3475 h 6644"/>
                <a:gd name="T26" fmla="*/ 1030 w 7429"/>
                <a:gd name="T27" fmla="*/ 4074 h 6644"/>
                <a:gd name="T28" fmla="*/ 1670 w 7429"/>
                <a:gd name="T29" fmla="*/ 4621 h 6644"/>
                <a:gd name="T30" fmla="*/ 2350 w 7429"/>
                <a:gd name="T31" fmla="*/ 5112 h 6644"/>
                <a:gd name="T32" fmla="*/ 3069 w 7429"/>
                <a:gd name="T33" fmla="*/ 5547 h 6644"/>
                <a:gd name="T34" fmla="*/ 3819 w 7429"/>
                <a:gd name="T35" fmla="*/ 5921 h 6644"/>
                <a:gd name="T36" fmla="*/ 4597 w 7429"/>
                <a:gd name="T37" fmla="*/ 6233 h 6644"/>
                <a:gd name="T38" fmla="*/ 5398 w 7429"/>
                <a:gd name="T39" fmla="*/ 6481 h 6644"/>
                <a:gd name="T40" fmla="*/ 6013 w 7429"/>
                <a:gd name="T41" fmla="*/ 6621 h 6644"/>
                <a:gd name="T42" fmla="*/ 6211 w 7429"/>
                <a:gd name="T43" fmla="*/ 6644 h 6644"/>
                <a:gd name="T44" fmla="*/ 6470 w 7429"/>
                <a:gd name="T45" fmla="*/ 6623 h 6644"/>
                <a:gd name="T46" fmla="*/ 6717 w 7429"/>
                <a:gd name="T47" fmla="*/ 6546 h 6644"/>
                <a:gd name="T48" fmla="*/ 6944 w 7429"/>
                <a:gd name="T49" fmla="*/ 6415 h 6644"/>
                <a:gd name="T50" fmla="*/ 7047 w 7429"/>
                <a:gd name="T51" fmla="*/ 6331 h 6644"/>
                <a:gd name="T52" fmla="*/ 7219 w 7429"/>
                <a:gd name="T53" fmla="*/ 6133 h 6644"/>
                <a:gd name="T54" fmla="*/ 7343 w 7429"/>
                <a:gd name="T55" fmla="*/ 5906 h 6644"/>
                <a:gd name="T56" fmla="*/ 7413 w 7429"/>
                <a:gd name="T57" fmla="*/ 5656 h 6644"/>
                <a:gd name="T58" fmla="*/ 7429 w 7429"/>
                <a:gd name="T59" fmla="*/ 5459 h 6644"/>
                <a:gd name="T60" fmla="*/ 7428 w 7429"/>
                <a:gd name="T61" fmla="*/ 2704 h 6644"/>
                <a:gd name="T62" fmla="*/ 7404 w 7429"/>
                <a:gd name="T63" fmla="*/ 2512 h 6644"/>
                <a:gd name="T64" fmla="*/ 7349 w 7429"/>
                <a:gd name="T65" fmla="*/ 2328 h 6644"/>
                <a:gd name="T66" fmla="*/ 7267 w 7429"/>
                <a:gd name="T67" fmla="*/ 2157 h 6644"/>
                <a:gd name="T68" fmla="*/ 7159 w 7429"/>
                <a:gd name="T69" fmla="*/ 2003 h 6644"/>
                <a:gd name="T70" fmla="*/ 7027 w 7429"/>
                <a:gd name="T71" fmla="*/ 1866 h 6644"/>
                <a:gd name="T72" fmla="*/ 6875 w 7429"/>
                <a:gd name="T73" fmla="*/ 1751 h 6644"/>
                <a:gd name="T74" fmla="*/ 6704 w 7429"/>
                <a:gd name="T75" fmla="*/ 1662 h 6644"/>
                <a:gd name="T76" fmla="*/ 6565 w 7429"/>
                <a:gd name="T77" fmla="*/ 1613 h 6644"/>
                <a:gd name="T78" fmla="*/ 6106 w 7429"/>
                <a:gd name="T79" fmla="*/ 1460 h 6644"/>
                <a:gd name="T80" fmla="*/ 5520 w 7429"/>
                <a:gd name="T81" fmla="*/ 1188 h 6644"/>
                <a:gd name="T82" fmla="*/ 4972 w 7429"/>
                <a:gd name="T83" fmla="*/ 847 h 6644"/>
                <a:gd name="T84" fmla="*/ 4467 w 7429"/>
                <a:gd name="T85" fmla="*/ 441 h 6644"/>
                <a:gd name="T86" fmla="*/ 4308 w 7429"/>
                <a:gd name="T87" fmla="*/ 290 h 6644"/>
                <a:gd name="T88" fmla="*/ 4121 w 7429"/>
                <a:gd name="T89" fmla="*/ 157 h 6644"/>
                <a:gd name="T90" fmla="*/ 3917 w 7429"/>
                <a:gd name="T91" fmla="*/ 64 h 6644"/>
                <a:gd name="T92" fmla="*/ 3698 w 7429"/>
                <a:gd name="T93" fmla="*/ 12 h 6644"/>
                <a:gd name="T94" fmla="*/ 3530 w 7429"/>
                <a:gd name="T95" fmla="*/ 0 h 6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29" h="6644">
                  <a:moveTo>
                    <a:pt x="3530" y="0"/>
                  </a:moveTo>
                  <a:lnTo>
                    <a:pt x="3454" y="2"/>
                  </a:lnTo>
                  <a:lnTo>
                    <a:pt x="3301" y="22"/>
                  </a:lnTo>
                  <a:lnTo>
                    <a:pt x="3151" y="61"/>
                  </a:lnTo>
                  <a:lnTo>
                    <a:pt x="3005" y="121"/>
                  </a:lnTo>
                  <a:lnTo>
                    <a:pt x="2935" y="159"/>
                  </a:lnTo>
                  <a:lnTo>
                    <a:pt x="594" y="1511"/>
                  </a:lnTo>
                  <a:lnTo>
                    <a:pt x="537" y="1545"/>
                  </a:lnTo>
                  <a:lnTo>
                    <a:pt x="431" y="1624"/>
                  </a:lnTo>
                  <a:lnTo>
                    <a:pt x="335" y="1712"/>
                  </a:lnTo>
                  <a:lnTo>
                    <a:pt x="250" y="1811"/>
                  </a:lnTo>
                  <a:lnTo>
                    <a:pt x="176" y="1916"/>
                  </a:lnTo>
                  <a:lnTo>
                    <a:pt x="115" y="2031"/>
                  </a:lnTo>
                  <a:lnTo>
                    <a:pt x="65" y="2152"/>
                  </a:lnTo>
                  <a:lnTo>
                    <a:pt x="29" y="2279"/>
                  </a:lnTo>
                  <a:lnTo>
                    <a:pt x="18" y="2345"/>
                  </a:lnTo>
                  <a:lnTo>
                    <a:pt x="8" y="2411"/>
                  </a:lnTo>
                  <a:lnTo>
                    <a:pt x="0" y="2542"/>
                  </a:lnTo>
                  <a:lnTo>
                    <a:pt x="8" y="2672"/>
                  </a:lnTo>
                  <a:lnTo>
                    <a:pt x="29" y="2800"/>
                  </a:lnTo>
                  <a:lnTo>
                    <a:pt x="65" y="2924"/>
                  </a:lnTo>
                  <a:lnTo>
                    <a:pt x="115" y="3044"/>
                  </a:lnTo>
                  <a:lnTo>
                    <a:pt x="176" y="3159"/>
                  </a:lnTo>
                  <a:lnTo>
                    <a:pt x="252" y="3267"/>
                  </a:lnTo>
                  <a:lnTo>
                    <a:pt x="294" y="3317"/>
                  </a:lnTo>
                  <a:lnTo>
                    <a:pt x="434" y="3475"/>
                  </a:lnTo>
                  <a:lnTo>
                    <a:pt x="726" y="3781"/>
                  </a:lnTo>
                  <a:lnTo>
                    <a:pt x="1030" y="4074"/>
                  </a:lnTo>
                  <a:lnTo>
                    <a:pt x="1344" y="4354"/>
                  </a:lnTo>
                  <a:lnTo>
                    <a:pt x="1670" y="4621"/>
                  </a:lnTo>
                  <a:lnTo>
                    <a:pt x="2005" y="4874"/>
                  </a:lnTo>
                  <a:lnTo>
                    <a:pt x="2350" y="5112"/>
                  </a:lnTo>
                  <a:lnTo>
                    <a:pt x="2706" y="5337"/>
                  </a:lnTo>
                  <a:lnTo>
                    <a:pt x="3069" y="5547"/>
                  </a:lnTo>
                  <a:lnTo>
                    <a:pt x="3440" y="5741"/>
                  </a:lnTo>
                  <a:lnTo>
                    <a:pt x="3819" y="5921"/>
                  </a:lnTo>
                  <a:lnTo>
                    <a:pt x="4205" y="6085"/>
                  </a:lnTo>
                  <a:lnTo>
                    <a:pt x="4597" y="6233"/>
                  </a:lnTo>
                  <a:lnTo>
                    <a:pt x="4996" y="6365"/>
                  </a:lnTo>
                  <a:lnTo>
                    <a:pt x="5398" y="6481"/>
                  </a:lnTo>
                  <a:lnTo>
                    <a:pt x="5808" y="6579"/>
                  </a:lnTo>
                  <a:lnTo>
                    <a:pt x="6013" y="6621"/>
                  </a:lnTo>
                  <a:lnTo>
                    <a:pt x="6079" y="6633"/>
                  </a:lnTo>
                  <a:lnTo>
                    <a:pt x="6211" y="6644"/>
                  </a:lnTo>
                  <a:lnTo>
                    <a:pt x="6341" y="6641"/>
                  </a:lnTo>
                  <a:lnTo>
                    <a:pt x="6470" y="6623"/>
                  </a:lnTo>
                  <a:lnTo>
                    <a:pt x="6595" y="6591"/>
                  </a:lnTo>
                  <a:lnTo>
                    <a:pt x="6717" y="6546"/>
                  </a:lnTo>
                  <a:lnTo>
                    <a:pt x="6834" y="6487"/>
                  </a:lnTo>
                  <a:lnTo>
                    <a:pt x="6944" y="6415"/>
                  </a:lnTo>
                  <a:lnTo>
                    <a:pt x="6996" y="6374"/>
                  </a:lnTo>
                  <a:lnTo>
                    <a:pt x="7047" y="6331"/>
                  </a:lnTo>
                  <a:lnTo>
                    <a:pt x="7138" y="6237"/>
                  </a:lnTo>
                  <a:lnTo>
                    <a:pt x="7219" y="6133"/>
                  </a:lnTo>
                  <a:lnTo>
                    <a:pt x="7286" y="6023"/>
                  </a:lnTo>
                  <a:lnTo>
                    <a:pt x="7343" y="5906"/>
                  </a:lnTo>
                  <a:lnTo>
                    <a:pt x="7385" y="5783"/>
                  </a:lnTo>
                  <a:lnTo>
                    <a:pt x="7413" y="5656"/>
                  </a:lnTo>
                  <a:lnTo>
                    <a:pt x="7428" y="5525"/>
                  </a:lnTo>
                  <a:lnTo>
                    <a:pt x="7429" y="5459"/>
                  </a:lnTo>
                  <a:lnTo>
                    <a:pt x="7429" y="2753"/>
                  </a:lnTo>
                  <a:lnTo>
                    <a:pt x="7428" y="2704"/>
                  </a:lnTo>
                  <a:lnTo>
                    <a:pt x="7420" y="2607"/>
                  </a:lnTo>
                  <a:lnTo>
                    <a:pt x="7404" y="2512"/>
                  </a:lnTo>
                  <a:lnTo>
                    <a:pt x="7380" y="2419"/>
                  </a:lnTo>
                  <a:lnTo>
                    <a:pt x="7349" y="2328"/>
                  </a:lnTo>
                  <a:lnTo>
                    <a:pt x="7311" y="2242"/>
                  </a:lnTo>
                  <a:lnTo>
                    <a:pt x="7267" y="2157"/>
                  </a:lnTo>
                  <a:lnTo>
                    <a:pt x="7216" y="2078"/>
                  </a:lnTo>
                  <a:lnTo>
                    <a:pt x="7159" y="2003"/>
                  </a:lnTo>
                  <a:lnTo>
                    <a:pt x="7095" y="1932"/>
                  </a:lnTo>
                  <a:lnTo>
                    <a:pt x="7027" y="1866"/>
                  </a:lnTo>
                  <a:lnTo>
                    <a:pt x="6954" y="1806"/>
                  </a:lnTo>
                  <a:lnTo>
                    <a:pt x="6875" y="1751"/>
                  </a:lnTo>
                  <a:lnTo>
                    <a:pt x="6792" y="1703"/>
                  </a:lnTo>
                  <a:lnTo>
                    <a:pt x="6704" y="1662"/>
                  </a:lnTo>
                  <a:lnTo>
                    <a:pt x="6612" y="1627"/>
                  </a:lnTo>
                  <a:lnTo>
                    <a:pt x="6565" y="1613"/>
                  </a:lnTo>
                  <a:lnTo>
                    <a:pt x="6410" y="1567"/>
                  </a:lnTo>
                  <a:lnTo>
                    <a:pt x="6106" y="1460"/>
                  </a:lnTo>
                  <a:lnTo>
                    <a:pt x="5809" y="1333"/>
                  </a:lnTo>
                  <a:lnTo>
                    <a:pt x="5520" y="1188"/>
                  </a:lnTo>
                  <a:lnTo>
                    <a:pt x="5241" y="1026"/>
                  </a:lnTo>
                  <a:lnTo>
                    <a:pt x="4972" y="847"/>
                  </a:lnTo>
                  <a:lnTo>
                    <a:pt x="4714" y="653"/>
                  </a:lnTo>
                  <a:lnTo>
                    <a:pt x="4467" y="441"/>
                  </a:lnTo>
                  <a:lnTo>
                    <a:pt x="4350" y="330"/>
                  </a:lnTo>
                  <a:lnTo>
                    <a:pt x="4308" y="290"/>
                  </a:lnTo>
                  <a:lnTo>
                    <a:pt x="4217" y="219"/>
                  </a:lnTo>
                  <a:lnTo>
                    <a:pt x="4121" y="157"/>
                  </a:lnTo>
                  <a:lnTo>
                    <a:pt x="4020" y="105"/>
                  </a:lnTo>
                  <a:lnTo>
                    <a:pt x="3917" y="64"/>
                  </a:lnTo>
                  <a:lnTo>
                    <a:pt x="3809" y="33"/>
                  </a:lnTo>
                  <a:lnTo>
                    <a:pt x="3698" y="12"/>
                  </a:lnTo>
                  <a:lnTo>
                    <a:pt x="3586" y="2"/>
                  </a:lnTo>
                  <a:lnTo>
                    <a:pt x="3530" y="0"/>
                  </a:lnTo>
                  <a:lnTo>
                    <a:pt x="3530" y="0"/>
                  </a:lnTo>
                  <a:close/>
                </a:path>
              </a:pathLst>
            </a:custGeom>
            <a:solidFill>
              <a:srgbClr val="201646"/>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MS Humanity" panose="02000506030000020004" pitchFamily="2" charset="0"/>
              </a:endParaRPr>
            </a:p>
          </p:txBody>
        </p:sp>
        <p:sp>
          <p:nvSpPr>
            <p:cNvPr id="47" name="Oval 46">
              <a:extLst>
                <a:ext uri="{FF2B5EF4-FFF2-40B4-BE49-F238E27FC236}">
                  <a16:creationId xmlns:a16="http://schemas.microsoft.com/office/drawing/2014/main" id="{10F79E59-AB4B-597C-EC17-0E5A1AF2049C}"/>
                </a:ext>
              </a:extLst>
            </p:cNvPr>
            <p:cNvSpPr/>
            <p:nvPr/>
          </p:nvSpPr>
          <p:spPr>
            <a:xfrm>
              <a:off x="6586535" y="1871993"/>
              <a:ext cx="792723" cy="792723"/>
            </a:xfrm>
            <a:prstGeom prst="ellipse">
              <a:avLst/>
            </a:prstGeom>
            <a:noFill/>
            <a:ln w="28575" cap="flat" cmpd="sng" algn="ctr">
              <a:solidFill>
                <a:srgbClr val="F0EEEF">
                  <a:alpha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48" name="Oval 47">
              <a:extLst>
                <a:ext uri="{FF2B5EF4-FFF2-40B4-BE49-F238E27FC236}">
                  <a16:creationId xmlns:a16="http://schemas.microsoft.com/office/drawing/2014/main" id="{785823F6-A068-E342-A3FE-09222E4B3E43}"/>
                </a:ext>
              </a:extLst>
            </p:cNvPr>
            <p:cNvSpPr/>
            <p:nvPr/>
          </p:nvSpPr>
          <p:spPr>
            <a:xfrm>
              <a:off x="7338828" y="3390269"/>
              <a:ext cx="792723" cy="792723"/>
            </a:xfrm>
            <a:prstGeom prst="ellipse">
              <a:avLst/>
            </a:prstGeom>
            <a:noFill/>
            <a:ln w="28575" cap="flat" cmpd="sng" algn="ctr">
              <a:solidFill>
                <a:srgbClr val="F0EEEF">
                  <a:alpha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49" name="Oval 48">
              <a:extLst>
                <a:ext uri="{FF2B5EF4-FFF2-40B4-BE49-F238E27FC236}">
                  <a16:creationId xmlns:a16="http://schemas.microsoft.com/office/drawing/2014/main" id="{54F1238F-9239-E8D2-5A86-1871B684ACFA}"/>
                </a:ext>
              </a:extLst>
            </p:cNvPr>
            <p:cNvSpPr/>
            <p:nvPr/>
          </p:nvSpPr>
          <p:spPr>
            <a:xfrm>
              <a:off x="3911274" y="3390269"/>
              <a:ext cx="792723" cy="792723"/>
            </a:xfrm>
            <a:prstGeom prst="ellipse">
              <a:avLst/>
            </a:prstGeom>
            <a:noFill/>
            <a:ln w="28575" cap="flat" cmpd="sng" algn="ctr">
              <a:solidFill>
                <a:srgbClr val="F0EEEF">
                  <a:alpha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0" name="Oval 49">
              <a:extLst>
                <a:ext uri="{FF2B5EF4-FFF2-40B4-BE49-F238E27FC236}">
                  <a16:creationId xmlns:a16="http://schemas.microsoft.com/office/drawing/2014/main" id="{D37E5BF6-DFFD-3418-D940-E7E55A4A67B4}"/>
                </a:ext>
              </a:extLst>
            </p:cNvPr>
            <p:cNvSpPr/>
            <p:nvPr/>
          </p:nvSpPr>
          <p:spPr>
            <a:xfrm>
              <a:off x="4664689" y="4897390"/>
              <a:ext cx="792723" cy="792723"/>
            </a:xfrm>
            <a:prstGeom prst="ellipse">
              <a:avLst/>
            </a:prstGeom>
            <a:noFill/>
            <a:ln w="28575" cap="flat" cmpd="sng" algn="ctr">
              <a:solidFill>
                <a:srgbClr val="F0EEEF">
                  <a:alpha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1" name="Oval 50">
              <a:extLst>
                <a:ext uri="{FF2B5EF4-FFF2-40B4-BE49-F238E27FC236}">
                  <a16:creationId xmlns:a16="http://schemas.microsoft.com/office/drawing/2014/main" id="{378B17AE-79FE-C116-5513-3EC0D83A4F86}"/>
                </a:ext>
              </a:extLst>
            </p:cNvPr>
            <p:cNvSpPr/>
            <p:nvPr/>
          </p:nvSpPr>
          <p:spPr>
            <a:xfrm>
              <a:off x="4664689" y="1870467"/>
              <a:ext cx="792723" cy="792723"/>
            </a:xfrm>
            <a:prstGeom prst="ellipse">
              <a:avLst/>
            </a:prstGeom>
            <a:noFill/>
            <a:ln w="28575" cap="flat" cmpd="sng" algn="ctr">
              <a:solidFill>
                <a:schemeClr val="bg1">
                  <a:alpha val="5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2" name="Oval 51">
              <a:extLst>
                <a:ext uri="{FF2B5EF4-FFF2-40B4-BE49-F238E27FC236}">
                  <a16:creationId xmlns:a16="http://schemas.microsoft.com/office/drawing/2014/main" id="{D5205C20-6C1E-7D55-B97D-88A2E33F0CA3}"/>
                </a:ext>
              </a:extLst>
            </p:cNvPr>
            <p:cNvSpPr/>
            <p:nvPr/>
          </p:nvSpPr>
          <p:spPr>
            <a:xfrm>
              <a:off x="6585975" y="4830736"/>
              <a:ext cx="792723" cy="792723"/>
            </a:xfrm>
            <a:prstGeom prst="ellipse">
              <a:avLst/>
            </a:prstGeom>
            <a:noFill/>
            <a:ln w="28575" cap="flat" cmpd="sng" algn="ctr">
              <a:solidFill>
                <a:srgbClr val="F0EEEF">
                  <a:alpha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3" name="Freeform 305">
              <a:extLst>
                <a:ext uri="{FF2B5EF4-FFF2-40B4-BE49-F238E27FC236}">
                  <a16:creationId xmlns:a16="http://schemas.microsoft.com/office/drawing/2014/main" id="{33BBEED1-A909-8B74-DBCD-3E816BF40CDB}"/>
                </a:ext>
              </a:extLst>
            </p:cNvPr>
            <p:cNvSpPr/>
            <p:nvPr/>
          </p:nvSpPr>
          <p:spPr>
            <a:xfrm>
              <a:off x="6713983" y="2062791"/>
              <a:ext cx="536706" cy="422076"/>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ysClr val="window" lastClr="FFFFFF">
                <a:alpha val="50000"/>
              </a:sysClr>
            </a:solidFill>
            <a:ln w="12700" cap="flat" cmpd="sng" algn="ctr">
              <a:no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4" name="Freeform 306">
              <a:extLst>
                <a:ext uri="{FF2B5EF4-FFF2-40B4-BE49-F238E27FC236}">
                  <a16:creationId xmlns:a16="http://schemas.microsoft.com/office/drawing/2014/main" id="{C7B4B3DF-D436-09DA-8FC0-75F36ADB4629}"/>
                </a:ext>
              </a:extLst>
            </p:cNvPr>
            <p:cNvSpPr/>
            <p:nvPr/>
          </p:nvSpPr>
          <p:spPr>
            <a:xfrm>
              <a:off x="4026255" y="3575609"/>
              <a:ext cx="562761" cy="422044"/>
            </a:xfrm>
            <a:custGeom>
              <a:avLst/>
              <a:gdLst>
                <a:gd name="connsiteX0" fmla="*/ 198324 w 529333"/>
                <a:gd name="connsiteY0" fmla="*/ 216354 h 396648"/>
                <a:gd name="connsiteX1" fmla="*/ 504825 w 529333"/>
                <a:gd name="connsiteY1" fmla="*/ 216354 h 396648"/>
                <a:gd name="connsiteX2" fmla="*/ 521868 w 529333"/>
                <a:gd name="connsiteY2" fmla="*/ 220016 h 396648"/>
                <a:gd name="connsiteX3" fmla="*/ 529333 w 529333"/>
                <a:gd name="connsiteY3" fmla="*/ 232130 h 396648"/>
                <a:gd name="connsiteX4" fmla="*/ 520600 w 529333"/>
                <a:gd name="connsiteY4" fmla="*/ 250722 h 396648"/>
                <a:gd name="connsiteX5" fmla="*/ 425945 w 529333"/>
                <a:gd name="connsiteY5" fmla="*/ 362279 h 396648"/>
                <a:gd name="connsiteX6" fmla="*/ 392000 w 529333"/>
                <a:gd name="connsiteY6" fmla="*/ 386647 h 396648"/>
                <a:gd name="connsiteX7" fmla="*/ 351574 w 529333"/>
                <a:gd name="connsiteY7" fmla="*/ 396648 h 396648"/>
                <a:gd name="connsiteX8" fmla="*/ 45073 w 529333"/>
                <a:gd name="connsiteY8" fmla="*/ 396648 h 396648"/>
                <a:gd name="connsiteX9" fmla="*/ 28030 w 529333"/>
                <a:gd name="connsiteY9" fmla="*/ 392986 h 396648"/>
                <a:gd name="connsiteX10" fmla="*/ 20565 w 529333"/>
                <a:gd name="connsiteY10" fmla="*/ 380873 h 396648"/>
                <a:gd name="connsiteX11" fmla="*/ 29297 w 529333"/>
                <a:gd name="connsiteY11" fmla="*/ 362279 h 396648"/>
                <a:gd name="connsiteX12" fmla="*/ 123952 w 529333"/>
                <a:gd name="connsiteY12" fmla="*/ 250722 h 396648"/>
                <a:gd name="connsiteX13" fmla="*/ 157898 w 529333"/>
                <a:gd name="connsiteY13" fmla="*/ 226354 h 396648"/>
                <a:gd name="connsiteX14" fmla="*/ 198324 w 529333"/>
                <a:gd name="connsiteY14" fmla="*/ 216354 h 396648"/>
                <a:gd name="connsiteX15" fmla="*/ 63103 w 529333"/>
                <a:gd name="connsiteY15" fmla="*/ 0 h 396648"/>
                <a:gd name="connsiteX16" fmla="*/ 153251 w 529333"/>
                <a:gd name="connsiteY16" fmla="*/ 0 h 396648"/>
                <a:gd name="connsiteX17" fmla="*/ 197760 w 529333"/>
                <a:gd name="connsiteY17" fmla="*/ 18593 h 396648"/>
                <a:gd name="connsiteX18" fmla="*/ 216354 w 529333"/>
                <a:gd name="connsiteY18" fmla="*/ 63103 h 396648"/>
                <a:gd name="connsiteX19" fmla="*/ 216354 w 529333"/>
                <a:gd name="connsiteY19" fmla="*/ 72118 h 396648"/>
                <a:gd name="connsiteX20" fmla="*/ 369605 w 529333"/>
                <a:gd name="connsiteY20" fmla="*/ 72118 h 396648"/>
                <a:gd name="connsiteX21" fmla="*/ 414114 w 529333"/>
                <a:gd name="connsiteY21" fmla="*/ 90711 h 396648"/>
                <a:gd name="connsiteX22" fmla="*/ 432707 w 529333"/>
                <a:gd name="connsiteY22" fmla="*/ 135221 h 396648"/>
                <a:gd name="connsiteX23" fmla="*/ 432707 w 529333"/>
                <a:gd name="connsiteY23" fmla="*/ 180295 h 396648"/>
                <a:gd name="connsiteX24" fmla="*/ 198325 w 529333"/>
                <a:gd name="connsiteY24" fmla="*/ 180295 h 396648"/>
                <a:gd name="connsiteX25" fmla="*/ 142827 w 529333"/>
                <a:gd name="connsiteY25" fmla="*/ 193676 h 396648"/>
                <a:gd name="connsiteX26" fmla="*/ 96627 w 529333"/>
                <a:gd name="connsiteY26" fmla="*/ 227340 h 396648"/>
                <a:gd name="connsiteX27" fmla="*/ 1691 w 529333"/>
                <a:gd name="connsiteY27" fmla="*/ 338898 h 396648"/>
                <a:gd name="connsiteX28" fmla="*/ 282 w 529333"/>
                <a:gd name="connsiteY28" fmla="*/ 340588 h 396648"/>
                <a:gd name="connsiteX29" fmla="*/ 140 w 529333"/>
                <a:gd name="connsiteY29" fmla="*/ 337067 h 396648"/>
                <a:gd name="connsiteX30" fmla="*/ 0 w 529333"/>
                <a:gd name="connsiteY30" fmla="*/ 333545 h 396648"/>
                <a:gd name="connsiteX31" fmla="*/ 0 w 529333"/>
                <a:gd name="connsiteY31" fmla="*/ 63103 h 396648"/>
                <a:gd name="connsiteX32" fmla="*/ 18593 w 529333"/>
                <a:gd name="connsiteY32" fmla="*/ 18593 h 396648"/>
                <a:gd name="connsiteX33" fmla="*/ 63103 w 529333"/>
                <a:gd name="connsiteY3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9333" h="396648">
                  <a:moveTo>
                    <a:pt x="198324" y="216354"/>
                  </a:moveTo>
                  <a:lnTo>
                    <a:pt x="504825" y="216354"/>
                  </a:lnTo>
                  <a:cubicBezTo>
                    <a:pt x="511210" y="216354"/>
                    <a:pt x="516890" y="217574"/>
                    <a:pt x="521868" y="220016"/>
                  </a:cubicBezTo>
                  <a:cubicBezTo>
                    <a:pt x="526844" y="222457"/>
                    <a:pt x="529333" y="226495"/>
                    <a:pt x="529333" y="232130"/>
                  </a:cubicBezTo>
                  <a:cubicBezTo>
                    <a:pt x="529333" y="237951"/>
                    <a:pt x="526421" y="244149"/>
                    <a:pt x="520600" y="250722"/>
                  </a:cubicBezTo>
                  <a:lnTo>
                    <a:pt x="425945" y="362279"/>
                  </a:lnTo>
                  <a:cubicBezTo>
                    <a:pt x="417869" y="371858"/>
                    <a:pt x="406554" y="379980"/>
                    <a:pt x="392000" y="386647"/>
                  </a:cubicBezTo>
                  <a:cubicBezTo>
                    <a:pt x="377444" y="393315"/>
                    <a:pt x="363969" y="396648"/>
                    <a:pt x="351574" y="396648"/>
                  </a:cubicBezTo>
                  <a:lnTo>
                    <a:pt x="45073" y="396648"/>
                  </a:lnTo>
                  <a:cubicBezTo>
                    <a:pt x="38687" y="396648"/>
                    <a:pt x="33006" y="395427"/>
                    <a:pt x="28030" y="392986"/>
                  </a:cubicBezTo>
                  <a:cubicBezTo>
                    <a:pt x="23052" y="390544"/>
                    <a:pt x="20565" y="386507"/>
                    <a:pt x="20565" y="380873"/>
                  </a:cubicBezTo>
                  <a:cubicBezTo>
                    <a:pt x="20565" y="375050"/>
                    <a:pt x="23475" y="368853"/>
                    <a:pt x="29297" y="362279"/>
                  </a:cubicBezTo>
                  <a:lnTo>
                    <a:pt x="123952" y="250722"/>
                  </a:lnTo>
                  <a:cubicBezTo>
                    <a:pt x="132027" y="241144"/>
                    <a:pt x="143344" y="233021"/>
                    <a:pt x="157898" y="226354"/>
                  </a:cubicBezTo>
                  <a:cubicBezTo>
                    <a:pt x="172453" y="219687"/>
                    <a:pt x="185928" y="216354"/>
                    <a:pt x="198324" y="216354"/>
                  </a:cubicBezTo>
                  <a:close/>
                  <a:moveTo>
                    <a:pt x="63103" y="0"/>
                  </a:moveTo>
                  <a:lnTo>
                    <a:pt x="153251" y="0"/>
                  </a:lnTo>
                  <a:cubicBezTo>
                    <a:pt x="170529" y="0"/>
                    <a:pt x="185366" y="6198"/>
                    <a:pt x="197760" y="18593"/>
                  </a:cubicBezTo>
                  <a:cubicBezTo>
                    <a:pt x="210155" y="30988"/>
                    <a:pt x="216354" y="45825"/>
                    <a:pt x="216354" y="63103"/>
                  </a:cubicBezTo>
                  <a:lnTo>
                    <a:pt x="216354" y="72118"/>
                  </a:lnTo>
                  <a:lnTo>
                    <a:pt x="369605" y="72118"/>
                  </a:lnTo>
                  <a:cubicBezTo>
                    <a:pt x="386882" y="72118"/>
                    <a:pt x="401719" y="78315"/>
                    <a:pt x="414114" y="90711"/>
                  </a:cubicBezTo>
                  <a:cubicBezTo>
                    <a:pt x="426510" y="103106"/>
                    <a:pt x="432707" y="117943"/>
                    <a:pt x="432707" y="135221"/>
                  </a:cubicBezTo>
                  <a:lnTo>
                    <a:pt x="432707" y="180295"/>
                  </a:lnTo>
                  <a:lnTo>
                    <a:pt x="198325" y="180295"/>
                  </a:lnTo>
                  <a:cubicBezTo>
                    <a:pt x="180671" y="180295"/>
                    <a:pt x="162172" y="184755"/>
                    <a:pt x="142827" y="193676"/>
                  </a:cubicBezTo>
                  <a:cubicBezTo>
                    <a:pt x="123483" y="202597"/>
                    <a:pt x="108084" y="213818"/>
                    <a:pt x="96627" y="227340"/>
                  </a:cubicBezTo>
                  <a:lnTo>
                    <a:pt x="1691" y="338898"/>
                  </a:lnTo>
                  <a:lnTo>
                    <a:pt x="282" y="340588"/>
                  </a:lnTo>
                  <a:cubicBezTo>
                    <a:pt x="282" y="339836"/>
                    <a:pt x="235" y="338663"/>
                    <a:pt x="140" y="337067"/>
                  </a:cubicBezTo>
                  <a:cubicBezTo>
                    <a:pt x="47" y="335470"/>
                    <a:pt x="0" y="334296"/>
                    <a:pt x="0" y="333545"/>
                  </a:cubicBezTo>
                  <a:lnTo>
                    <a:pt x="0" y="63103"/>
                  </a:lnTo>
                  <a:cubicBezTo>
                    <a:pt x="0" y="45825"/>
                    <a:pt x="6198" y="30988"/>
                    <a:pt x="18593" y="18593"/>
                  </a:cubicBezTo>
                  <a:cubicBezTo>
                    <a:pt x="30988" y="6198"/>
                    <a:pt x="45825" y="0"/>
                    <a:pt x="63103" y="0"/>
                  </a:cubicBezTo>
                  <a:close/>
                </a:path>
              </a:pathLst>
            </a:custGeom>
            <a:solidFill>
              <a:sysClr val="window" lastClr="FFFFFF">
                <a:alpha val="50000"/>
              </a:sysClr>
            </a:solidFill>
            <a:ln w="12700" cap="flat" cmpd="sng" algn="ctr">
              <a:no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5" name="Freeform 309">
              <a:extLst>
                <a:ext uri="{FF2B5EF4-FFF2-40B4-BE49-F238E27FC236}">
                  <a16:creationId xmlns:a16="http://schemas.microsoft.com/office/drawing/2014/main" id="{E7D96728-8FA4-A0D2-0A85-E501C6ADFD93}"/>
                </a:ext>
              </a:extLst>
            </p:cNvPr>
            <p:cNvSpPr/>
            <p:nvPr/>
          </p:nvSpPr>
          <p:spPr>
            <a:xfrm>
              <a:off x="4811867" y="2062826"/>
              <a:ext cx="498368" cy="422042"/>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ysClr val="window" lastClr="FFFFFF">
                <a:alpha val="50000"/>
              </a:sysClr>
            </a:solidFill>
            <a:ln w="12700" cap="flat" cmpd="sng" algn="ctr">
              <a:no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6" name="Freeform 311">
              <a:extLst>
                <a:ext uri="{FF2B5EF4-FFF2-40B4-BE49-F238E27FC236}">
                  <a16:creationId xmlns:a16="http://schemas.microsoft.com/office/drawing/2014/main" id="{522C5C33-7810-1128-2635-C1C6ADF8068F}"/>
                </a:ext>
              </a:extLst>
            </p:cNvPr>
            <p:cNvSpPr/>
            <p:nvPr/>
          </p:nvSpPr>
          <p:spPr>
            <a:xfrm>
              <a:off x="4885521" y="5066602"/>
              <a:ext cx="345025" cy="498778"/>
            </a:xfrm>
            <a:custGeom>
              <a:avLst/>
              <a:gdLst/>
              <a:ahLst/>
              <a:cxnLst/>
              <a:rect l="l" t="t" r="r" b="b"/>
              <a:pathLst>
                <a:path w="324530" h="468766">
                  <a:moveTo>
                    <a:pt x="72118" y="0"/>
                  </a:moveTo>
                  <a:lnTo>
                    <a:pt x="252412" y="0"/>
                  </a:lnTo>
                  <a:cubicBezTo>
                    <a:pt x="262178" y="0"/>
                    <a:pt x="270630" y="3568"/>
                    <a:pt x="277766" y="10705"/>
                  </a:cubicBezTo>
                  <a:cubicBezTo>
                    <a:pt x="284903" y="17842"/>
                    <a:pt x="288472" y="26293"/>
                    <a:pt x="288472" y="36059"/>
                  </a:cubicBezTo>
                  <a:cubicBezTo>
                    <a:pt x="288472" y="45825"/>
                    <a:pt x="284903" y="54276"/>
                    <a:pt x="277766" y="61413"/>
                  </a:cubicBezTo>
                  <a:cubicBezTo>
                    <a:pt x="270630" y="68549"/>
                    <a:pt x="262178" y="72118"/>
                    <a:pt x="252412" y="72118"/>
                  </a:cubicBezTo>
                  <a:lnTo>
                    <a:pt x="252412" y="216354"/>
                  </a:lnTo>
                  <a:cubicBezTo>
                    <a:pt x="271005" y="216354"/>
                    <a:pt x="287674" y="225603"/>
                    <a:pt x="302416" y="244102"/>
                  </a:cubicBezTo>
                  <a:cubicBezTo>
                    <a:pt x="317158" y="262601"/>
                    <a:pt x="324530" y="283401"/>
                    <a:pt x="324530" y="306501"/>
                  </a:cubicBezTo>
                  <a:cubicBezTo>
                    <a:pt x="324530" y="311384"/>
                    <a:pt x="322747" y="315609"/>
                    <a:pt x="319178" y="319178"/>
                  </a:cubicBezTo>
                  <a:cubicBezTo>
                    <a:pt x="315610" y="322746"/>
                    <a:pt x="311384" y="324530"/>
                    <a:pt x="306500" y="324530"/>
                  </a:cubicBezTo>
                  <a:lnTo>
                    <a:pt x="185647" y="324530"/>
                  </a:lnTo>
                  <a:lnTo>
                    <a:pt x="171280" y="460596"/>
                  </a:lnTo>
                  <a:cubicBezTo>
                    <a:pt x="170904" y="462850"/>
                    <a:pt x="169918" y="464775"/>
                    <a:pt x="168322" y="466372"/>
                  </a:cubicBezTo>
                  <a:cubicBezTo>
                    <a:pt x="166725" y="467968"/>
                    <a:pt x="164801" y="468766"/>
                    <a:pt x="162546" y="468766"/>
                  </a:cubicBezTo>
                  <a:lnTo>
                    <a:pt x="162265" y="468766"/>
                  </a:lnTo>
                  <a:cubicBezTo>
                    <a:pt x="157195" y="468766"/>
                    <a:pt x="154190" y="466231"/>
                    <a:pt x="153250" y="461160"/>
                  </a:cubicBezTo>
                  <a:lnTo>
                    <a:pt x="131841" y="324530"/>
                  </a:lnTo>
                  <a:lnTo>
                    <a:pt x="18029" y="324530"/>
                  </a:lnTo>
                  <a:cubicBezTo>
                    <a:pt x="13146" y="324530"/>
                    <a:pt x="8921" y="322746"/>
                    <a:pt x="5352" y="319178"/>
                  </a:cubicBezTo>
                  <a:cubicBezTo>
                    <a:pt x="1785" y="315609"/>
                    <a:pt x="0" y="311384"/>
                    <a:pt x="0" y="306501"/>
                  </a:cubicBezTo>
                  <a:cubicBezTo>
                    <a:pt x="0" y="283401"/>
                    <a:pt x="7372" y="262601"/>
                    <a:pt x="22114" y="244102"/>
                  </a:cubicBezTo>
                  <a:cubicBezTo>
                    <a:pt x="36857" y="225603"/>
                    <a:pt x="53525" y="216354"/>
                    <a:pt x="72118" y="216354"/>
                  </a:cubicBezTo>
                  <a:lnTo>
                    <a:pt x="72118" y="72118"/>
                  </a:lnTo>
                  <a:cubicBezTo>
                    <a:pt x="62352" y="72118"/>
                    <a:pt x="53902" y="68549"/>
                    <a:pt x="46764" y="61413"/>
                  </a:cubicBezTo>
                  <a:cubicBezTo>
                    <a:pt x="39627" y="54276"/>
                    <a:pt x="36060" y="45825"/>
                    <a:pt x="36060" y="36059"/>
                  </a:cubicBezTo>
                  <a:cubicBezTo>
                    <a:pt x="36060" y="26293"/>
                    <a:pt x="39627" y="17842"/>
                    <a:pt x="46764" y="10705"/>
                  </a:cubicBezTo>
                  <a:cubicBezTo>
                    <a:pt x="53902" y="3568"/>
                    <a:pt x="62352" y="0"/>
                    <a:pt x="72118" y="0"/>
                  </a:cubicBezTo>
                  <a:close/>
                  <a:moveTo>
                    <a:pt x="126206" y="72118"/>
                  </a:moveTo>
                  <a:cubicBezTo>
                    <a:pt x="123578" y="72118"/>
                    <a:pt x="121417" y="72963"/>
                    <a:pt x="119727" y="74653"/>
                  </a:cubicBezTo>
                  <a:cubicBezTo>
                    <a:pt x="118037" y="76343"/>
                    <a:pt x="117192" y="78503"/>
                    <a:pt x="117192" y="81133"/>
                  </a:cubicBezTo>
                  <a:lnTo>
                    <a:pt x="117192" y="207339"/>
                  </a:lnTo>
                  <a:cubicBezTo>
                    <a:pt x="117192" y="209968"/>
                    <a:pt x="118037" y="212128"/>
                    <a:pt x="119727" y="213818"/>
                  </a:cubicBezTo>
                  <a:cubicBezTo>
                    <a:pt x="121417" y="215508"/>
                    <a:pt x="123578" y="216354"/>
                    <a:pt x="126206" y="216354"/>
                  </a:cubicBezTo>
                  <a:cubicBezTo>
                    <a:pt x="128836" y="216354"/>
                    <a:pt x="130996" y="215508"/>
                    <a:pt x="132686" y="213818"/>
                  </a:cubicBezTo>
                  <a:cubicBezTo>
                    <a:pt x="134376" y="212128"/>
                    <a:pt x="135221" y="209968"/>
                    <a:pt x="135221" y="207339"/>
                  </a:cubicBezTo>
                  <a:lnTo>
                    <a:pt x="135221" y="81133"/>
                  </a:lnTo>
                  <a:cubicBezTo>
                    <a:pt x="135221" y="78503"/>
                    <a:pt x="134376" y="76343"/>
                    <a:pt x="132686" y="74653"/>
                  </a:cubicBezTo>
                  <a:cubicBezTo>
                    <a:pt x="130996" y="72963"/>
                    <a:pt x="128836" y="72118"/>
                    <a:pt x="126206" y="72118"/>
                  </a:cubicBezTo>
                  <a:close/>
                </a:path>
              </a:pathLst>
            </a:cu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7" name="Freeform 410">
              <a:extLst>
                <a:ext uri="{FF2B5EF4-FFF2-40B4-BE49-F238E27FC236}">
                  <a16:creationId xmlns:a16="http://schemas.microsoft.com/office/drawing/2014/main" id="{C90E800D-1E04-163C-0A0C-503FB7B3892D}"/>
                </a:ext>
              </a:extLst>
            </p:cNvPr>
            <p:cNvSpPr/>
            <p:nvPr/>
          </p:nvSpPr>
          <p:spPr>
            <a:xfrm>
              <a:off x="7490880" y="3532069"/>
              <a:ext cx="491476" cy="492482"/>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ysClr val="window" lastClr="FFFFFF">
                <a:alpha val="50000"/>
              </a:sysClr>
            </a:solidFill>
            <a:ln w="12700" cap="flat" cmpd="sng" algn="ctr">
              <a:no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sp>
          <p:nvSpPr>
            <p:cNvPr id="58" name="Freeform 461">
              <a:extLst>
                <a:ext uri="{FF2B5EF4-FFF2-40B4-BE49-F238E27FC236}">
                  <a16:creationId xmlns:a16="http://schemas.microsoft.com/office/drawing/2014/main" id="{BD30B2AF-4493-1746-059E-0BB1A595628F}"/>
                </a:ext>
              </a:extLst>
            </p:cNvPr>
            <p:cNvSpPr/>
            <p:nvPr/>
          </p:nvSpPr>
          <p:spPr>
            <a:xfrm>
              <a:off x="6733151" y="4987300"/>
              <a:ext cx="498368" cy="479595"/>
            </a:xfrm>
            <a:custGeom>
              <a:avLst/>
              <a:gdLst>
                <a:gd name="connsiteX0" fmla="*/ 234383 w 468766"/>
                <a:gd name="connsiteY0" fmla="*/ 212128 h 450737"/>
                <a:gd name="connsiteX1" fmla="*/ 252413 w 468766"/>
                <a:gd name="connsiteY1" fmla="*/ 215227 h 450737"/>
                <a:gd name="connsiteX2" fmla="*/ 252413 w 468766"/>
                <a:gd name="connsiteY2" fmla="*/ 378619 h 450737"/>
                <a:gd name="connsiteX3" fmla="*/ 231002 w 468766"/>
                <a:gd name="connsiteY3" fmla="*/ 429327 h 450737"/>
                <a:gd name="connsiteX4" fmla="*/ 180294 w 468766"/>
                <a:gd name="connsiteY4" fmla="*/ 450737 h 450737"/>
                <a:gd name="connsiteX5" fmla="*/ 129587 w 468766"/>
                <a:gd name="connsiteY5" fmla="*/ 429327 h 450737"/>
                <a:gd name="connsiteX6" fmla="*/ 108177 w 468766"/>
                <a:gd name="connsiteY6" fmla="*/ 378619 h 450737"/>
                <a:gd name="connsiteX7" fmla="*/ 113529 w 468766"/>
                <a:gd name="connsiteY7" fmla="*/ 365942 h 450737"/>
                <a:gd name="connsiteX8" fmla="*/ 126206 w 468766"/>
                <a:gd name="connsiteY8" fmla="*/ 360590 h 450737"/>
                <a:gd name="connsiteX9" fmla="*/ 138883 w 468766"/>
                <a:gd name="connsiteY9" fmla="*/ 365942 h 450737"/>
                <a:gd name="connsiteX10" fmla="*/ 144235 w 468766"/>
                <a:gd name="connsiteY10" fmla="*/ 378619 h 450737"/>
                <a:gd name="connsiteX11" fmla="*/ 155223 w 468766"/>
                <a:gd name="connsiteY11" fmla="*/ 403691 h 450737"/>
                <a:gd name="connsiteX12" fmla="*/ 180294 w 468766"/>
                <a:gd name="connsiteY12" fmla="*/ 414678 h 450737"/>
                <a:gd name="connsiteX13" fmla="*/ 205367 w 468766"/>
                <a:gd name="connsiteY13" fmla="*/ 403691 h 450737"/>
                <a:gd name="connsiteX14" fmla="*/ 216354 w 468766"/>
                <a:gd name="connsiteY14" fmla="*/ 378619 h 450737"/>
                <a:gd name="connsiteX15" fmla="*/ 216354 w 468766"/>
                <a:gd name="connsiteY15" fmla="*/ 215227 h 450737"/>
                <a:gd name="connsiteX16" fmla="*/ 234383 w 468766"/>
                <a:gd name="connsiteY16" fmla="*/ 212128 h 450737"/>
                <a:gd name="connsiteX17" fmla="*/ 234383 w 468766"/>
                <a:gd name="connsiteY17" fmla="*/ 54088 h 450737"/>
                <a:gd name="connsiteX18" fmla="*/ 311712 w 468766"/>
                <a:gd name="connsiteY18" fmla="*/ 65356 h 450737"/>
                <a:gd name="connsiteX19" fmla="*/ 381154 w 468766"/>
                <a:gd name="connsiteY19" fmla="*/ 97330 h 450737"/>
                <a:gd name="connsiteX20" fmla="*/ 435947 w 468766"/>
                <a:gd name="connsiteY20" fmla="*/ 150010 h 450737"/>
                <a:gd name="connsiteX21" fmla="*/ 468484 w 468766"/>
                <a:gd name="connsiteY21" fmla="*/ 220860 h 450737"/>
                <a:gd name="connsiteX22" fmla="*/ 468766 w 468766"/>
                <a:gd name="connsiteY22" fmla="*/ 222832 h 450737"/>
                <a:gd name="connsiteX23" fmla="*/ 466090 w 468766"/>
                <a:gd name="connsiteY23" fmla="*/ 229171 h 450737"/>
                <a:gd name="connsiteX24" fmla="*/ 459751 w 468766"/>
                <a:gd name="connsiteY24" fmla="*/ 231847 h 450737"/>
                <a:gd name="connsiteX25" fmla="*/ 453272 w 468766"/>
                <a:gd name="connsiteY25" fmla="*/ 229030 h 450737"/>
                <a:gd name="connsiteX26" fmla="*/ 427073 w 468766"/>
                <a:gd name="connsiteY26" fmla="*/ 209592 h 450737"/>
                <a:gd name="connsiteX27" fmla="*/ 398338 w 468766"/>
                <a:gd name="connsiteY27" fmla="*/ 203113 h 450737"/>
                <a:gd name="connsiteX28" fmla="*/ 362280 w 468766"/>
                <a:gd name="connsiteY28" fmla="*/ 213536 h 450737"/>
                <a:gd name="connsiteX29" fmla="*/ 333263 w 468766"/>
                <a:gd name="connsiteY29" fmla="*/ 240862 h 450737"/>
                <a:gd name="connsiteX30" fmla="*/ 328333 w 468766"/>
                <a:gd name="connsiteY30" fmla="*/ 248750 h 450737"/>
                <a:gd name="connsiteX31" fmla="*/ 324248 w 468766"/>
                <a:gd name="connsiteY31" fmla="*/ 255511 h 450737"/>
                <a:gd name="connsiteX32" fmla="*/ 316360 w 468766"/>
                <a:gd name="connsiteY32" fmla="*/ 260300 h 450737"/>
                <a:gd name="connsiteX33" fmla="*/ 308191 w 468766"/>
                <a:gd name="connsiteY33" fmla="*/ 255511 h 450737"/>
                <a:gd name="connsiteX34" fmla="*/ 304106 w 468766"/>
                <a:gd name="connsiteY34" fmla="*/ 248750 h 450737"/>
                <a:gd name="connsiteX35" fmla="*/ 299177 w 468766"/>
                <a:gd name="connsiteY35" fmla="*/ 240862 h 450737"/>
                <a:gd name="connsiteX36" fmla="*/ 270301 w 468766"/>
                <a:gd name="connsiteY36" fmla="*/ 213536 h 450737"/>
                <a:gd name="connsiteX37" fmla="*/ 234383 w 468766"/>
                <a:gd name="connsiteY37" fmla="*/ 203113 h 450737"/>
                <a:gd name="connsiteX38" fmla="*/ 198465 w 468766"/>
                <a:gd name="connsiteY38" fmla="*/ 213536 h 450737"/>
                <a:gd name="connsiteX39" fmla="*/ 169590 w 468766"/>
                <a:gd name="connsiteY39" fmla="*/ 240862 h 450737"/>
                <a:gd name="connsiteX40" fmla="*/ 164660 w 468766"/>
                <a:gd name="connsiteY40" fmla="*/ 248750 h 450737"/>
                <a:gd name="connsiteX41" fmla="*/ 160575 w 468766"/>
                <a:gd name="connsiteY41" fmla="*/ 255511 h 450737"/>
                <a:gd name="connsiteX42" fmla="*/ 152405 w 468766"/>
                <a:gd name="connsiteY42" fmla="*/ 260300 h 450737"/>
                <a:gd name="connsiteX43" fmla="*/ 144517 w 468766"/>
                <a:gd name="connsiteY43" fmla="*/ 255511 h 450737"/>
                <a:gd name="connsiteX44" fmla="*/ 140433 w 468766"/>
                <a:gd name="connsiteY44" fmla="*/ 248750 h 450737"/>
                <a:gd name="connsiteX45" fmla="*/ 135503 w 468766"/>
                <a:gd name="connsiteY45" fmla="*/ 240862 h 450737"/>
                <a:gd name="connsiteX46" fmla="*/ 106487 w 468766"/>
                <a:gd name="connsiteY46" fmla="*/ 213536 h 450737"/>
                <a:gd name="connsiteX47" fmla="*/ 70428 w 468766"/>
                <a:gd name="connsiteY47" fmla="*/ 203113 h 450737"/>
                <a:gd name="connsiteX48" fmla="*/ 41693 w 468766"/>
                <a:gd name="connsiteY48" fmla="*/ 209592 h 450737"/>
                <a:gd name="connsiteX49" fmla="*/ 15494 w 468766"/>
                <a:gd name="connsiteY49" fmla="*/ 229030 h 450737"/>
                <a:gd name="connsiteX50" fmla="*/ 9015 w 468766"/>
                <a:gd name="connsiteY50" fmla="*/ 231847 h 450737"/>
                <a:gd name="connsiteX51" fmla="*/ 2676 w 468766"/>
                <a:gd name="connsiteY51" fmla="*/ 229171 h 450737"/>
                <a:gd name="connsiteX52" fmla="*/ 0 w 468766"/>
                <a:gd name="connsiteY52" fmla="*/ 222832 h 450737"/>
                <a:gd name="connsiteX53" fmla="*/ 281 w 468766"/>
                <a:gd name="connsiteY53" fmla="*/ 220860 h 450737"/>
                <a:gd name="connsiteX54" fmla="*/ 48877 w 468766"/>
                <a:gd name="connsiteY54" fmla="*/ 130854 h 450737"/>
                <a:gd name="connsiteX55" fmla="*/ 132826 w 468766"/>
                <a:gd name="connsiteY55" fmla="*/ 73244 h 450737"/>
                <a:gd name="connsiteX56" fmla="*/ 234383 w 468766"/>
                <a:gd name="connsiteY56" fmla="*/ 54088 h 450737"/>
                <a:gd name="connsiteX57" fmla="*/ 234384 w 468766"/>
                <a:gd name="connsiteY57" fmla="*/ 0 h 450737"/>
                <a:gd name="connsiteX58" fmla="*/ 247061 w 468766"/>
                <a:gd name="connsiteY58" fmla="*/ 5353 h 450737"/>
                <a:gd name="connsiteX59" fmla="*/ 252414 w 468766"/>
                <a:gd name="connsiteY59" fmla="*/ 18030 h 450737"/>
                <a:gd name="connsiteX60" fmla="*/ 252414 w 468766"/>
                <a:gd name="connsiteY60" fmla="*/ 45637 h 450737"/>
                <a:gd name="connsiteX61" fmla="*/ 234384 w 468766"/>
                <a:gd name="connsiteY61" fmla="*/ 45074 h 450737"/>
                <a:gd name="connsiteX62" fmla="*/ 216355 w 468766"/>
                <a:gd name="connsiteY62" fmla="*/ 45637 h 450737"/>
                <a:gd name="connsiteX63" fmla="*/ 216355 w 468766"/>
                <a:gd name="connsiteY63" fmla="*/ 18030 h 450737"/>
                <a:gd name="connsiteX64" fmla="*/ 221707 w 468766"/>
                <a:gd name="connsiteY64" fmla="*/ 5353 h 450737"/>
                <a:gd name="connsiteX65" fmla="*/ 234384 w 468766"/>
                <a:gd name="connsiteY65" fmla="*/ 0 h 45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8766" h="450737">
                  <a:moveTo>
                    <a:pt x="234383" y="212128"/>
                  </a:moveTo>
                  <a:cubicBezTo>
                    <a:pt x="240205" y="212128"/>
                    <a:pt x="246215" y="213161"/>
                    <a:pt x="252413" y="215227"/>
                  </a:cubicBezTo>
                  <a:lnTo>
                    <a:pt x="252413" y="378619"/>
                  </a:lnTo>
                  <a:cubicBezTo>
                    <a:pt x="252413" y="398151"/>
                    <a:pt x="245276" y="415054"/>
                    <a:pt x="231002" y="429327"/>
                  </a:cubicBezTo>
                  <a:cubicBezTo>
                    <a:pt x="216729" y="443600"/>
                    <a:pt x="199827" y="450737"/>
                    <a:pt x="180294" y="450737"/>
                  </a:cubicBezTo>
                  <a:cubicBezTo>
                    <a:pt x="160763" y="450737"/>
                    <a:pt x="143860" y="443600"/>
                    <a:pt x="129587" y="429327"/>
                  </a:cubicBezTo>
                  <a:cubicBezTo>
                    <a:pt x="115313" y="415054"/>
                    <a:pt x="108177" y="398151"/>
                    <a:pt x="108177" y="378619"/>
                  </a:cubicBezTo>
                  <a:cubicBezTo>
                    <a:pt x="108177" y="373736"/>
                    <a:pt x="109961" y="369510"/>
                    <a:pt x="113529" y="365942"/>
                  </a:cubicBezTo>
                  <a:cubicBezTo>
                    <a:pt x="117098" y="362374"/>
                    <a:pt x="121323" y="360590"/>
                    <a:pt x="126206" y="360590"/>
                  </a:cubicBezTo>
                  <a:cubicBezTo>
                    <a:pt x="131089" y="360590"/>
                    <a:pt x="135315" y="362374"/>
                    <a:pt x="138883" y="365942"/>
                  </a:cubicBezTo>
                  <a:cubicBezTo>
                    <a:pt x="142452" y="369510"/>
                    <a:pt x="144235" y="373736"/>
                    <a:pt x="144235" y="378619"/>
                  </a:cubicBezTo>
                  <a:cubicBezTo>
                    <a:pt x="144235" y="388010"/>
                    <a:pt x="147898" y="396367"/>
                    <a:pt x="155223" y="403691"/>
                  </a:cubicBezTo>
                  <a:cubicBezTo>
                    <a:pt x="162546" y="411016"/>
                    <a:pt x="170905" y="414678"/>
                    <a:pt x="180294" y="414678"/>
                  </a:cubicBezTo>
                  <a:cubicBezTo>
                    <a:pt x="189685" y="414678"/>
                    <a:pt x="198042" y="411016"/>
                    <a:pt x="205367" y="403691"/>
                  </a:cubicBezTo>
                  <a:cubicBezTo>
                    <a:pt x="212691" y="396367"/>
                    <a:pt x="216354" y="388010"/>
                    <a:pt x="216354" y="378619"/>
                  </a:cubicBezTo>
                  <a:lnTo>
                    <a:pt x="216354" y="215227"/>
                  </a:lnTo>
                  <a:cubicBezTo>
                    <a:pt x="222551" y="213161"/>
                    <a:pt x="228561" y="212128"/>
                    <a:pt x="234383" y="212128"/>
                  </a:cubicBezTo>
                  <a:close/>
                  <a:moveTo>
                    <a:pt x="234383" y="54088"/>
                  </a:moveTo>
                  <a:cubicBezTo>
                    <a:pt x="260676" y="54088"/>
                    <a:pt x="286452" y="57844"/>
                    <a:pt x="311712" y="65356"/>
                  </a:cubicBezTo>
                  <a:cubicBezTo>
                    <a:pt x="336973" y="72869"/>
                    <a:pt x="360120" y="83527"/>
                    <a:pt x="381154" y="97330"/>
                  </a:cubicBezTo>
                  <a:cubicBezTo>
                    <a:pt x="402189" y="111134"/>
                    <a:pt x="420453" y="128694"/>
                    <a:pt x="435947" y="150010"/>
                  </a:cubicBezTo>
                  <a:cubicBezTo>
                    <a:pt x="451440" y="171326"/>
                    <a:pt x="462286" y="194943"/>
                    <a:pt x="468484" y="220860"/>
                  </a:cubicBezTo>
                  <a:cubicBezTo>
                    <a:pt x="468673" y="221236"/>
                    <a:pt x="468766" y="221893"/>
                    <a:pt x="468766" y="222832"/>
                  </a:cubicBezTo>
                  <a:cubicBezTo>
                    <a:pt x="468766" y="225274"/>
                    <a:pt x="467874" y="227387"/>
                    <a:pt x="466090" y="229171"/>
                  </a:cubicBezTo>
                  <a:cubicBezTo>
                    <a:pt x="464306" y="230955"/>
                    <a:pt x="462193" y="231847"/>
                    <a:pt x="459751" y="231847"/>
                  </a:cubicBezTo>
                  <a:cubicBezTo>
                    <a:pt x="457685" y="231847"/>
                    <a:pt x="455526" y="230908"/>
                    <a:pt x="453272" y="229030"/>
                  </a:cubicBezTo>
                  <a:cubicBezTo>
                    <a:pt x="444069" y="220391"/>
                    <a:pt x="435336" y="213912"/>
                    <a:pt x="427073" y="209592"/>
                  </a:cubicBezTo>
                  <a:cubicBezTo>
                    <a:pt x="418810" y="205272"/>
                    <a:pt x="409231" y="203113"/>
                    <a:pt x="398338" y="203113"/>
                  </a:cubicBezTo>
                  <a:cubicBezTo>
                    <a:pt x="385568" y="203113"/>
                    <a:pt x="373548" y="206587"/>
                    <a:pt x="362280" y="213536"/>
                  </a:cubicBezTo>
                  <a:cubicBezTo>
                    <a:pt x="351011" y="220485"/>
                    <a:pt x="341339" y="229594"/>
                    <a:pt x="333263" y="240862"/>
                  </a:cubicBezTo>
                  <a:cubicBezTo>
                    <a:pt x="331949" y="242740"/>
                    <a:pt x="330305" y="245369"/>
                    <a:pt x="328333" y="248750"/>
                  </a:cubicBezTo>
                  <a:cubicBezTo>
                    <a:pt x="326361" y="252130"/>
                    <a:pt x="325000" y="254384"/>
                    <a:pt x="324248" y="255511"/>
                  </a:cubicBezTo>
                  <a:cubicBezTo>
                    <a:pt x="322183" y="258703"/>
                    <a:pt x="319554" y="260300"/>
                    <a:pt x="316360" y="260300"/>
                  </a:cubicBezTo>
                  <a:cubicBezTo>
                    <a:pt x="312980" y="260300"/>
                    <a:pt x="310257" y="258703"/>
                    <a:pt x="308191" y="255511"/>
                  </a:cubicBezTo>
                  <a:cubicBezTo>
                    <a:pt x="307440" y="254384"/>
                    <a:pt x="306078" y="252130"/>
                    <a:pt x="304106" y="248750"/>
                  </a:cubicBezTo>
                  <a:cubicBezTo>
                    <a:pt x="302134" y="245369"/>
                    <a:pt x="300492" y="242740"/>
                    <a:pt x="299177" y="240862"/>
                  </a:cubicBezTo>
                  <a:cubicBezTo>
                    <a:pt x="291101" y="229594"/>
                    <a:pt x="281476" y="220485"/>
                    <a:pt x="270301" y="213536"/>
                  </a:cubicBezTo>
                  <a:cubicBezTo>
                    <a:pt x="259127" y="206587"/>
                    <a:pt x="247154" y="203113"/>
                    <a:pt x="234383" y="203113"/>
                  </a:cubicBezTo>
                  <a:cubicBezTo>
                    <a:pt x="221613" y="203113"/>
                    <a:pt x="209640" y="206587"/>
                    <a:pt x="198465" y="213536"/>
                  </a:cubicBezTo>
                  <a:cubicBezTo>
                    <a:pt x="187290" y="220485"/>
                    <a:pt x="177665" y="229594"/>
                    <a:pt x="169590" y="240862"/>
                  </a:cubicBezTo>
                  <a:cubicBezTo>
                    <a:pt x="168275" y="242740"/>
                    <a:pt x="166632" y="245369"/>
                    <a:pt x="164660" y="248750"/>
                  </a:cubicBezTo>
                  <a:cubicBezTo>
                    <a:pt x="162688" y="252130"/>
                    <a:pt x="161326" y="254384"/>
                    <a:pt x="160575" y="255511"/>
                  </a:cubicBezTo>
                  <a:cubicBezTo>
                    <a:pt x="158510" y="258703"/>
                    <a:pt x="155786" y="260300"/>
                    <a:pt x="152405" y="260300"/>
                  </a:cubicBezTo>
                  <a:cubicBezTo>
                    <a:pt x="149213" y="260300"/>
                    <a:pt x="146584" y="258703"/>
                    <a:pt x="144517" y="255511"/>
                  </a:cubicBezTo>
                  <a:cubicBezTo>
                    <a:pt x="143766" y="254384"/>
                    <a:pt x="142405" y="252130"/>
                    <a:pt x="140433" y="248750"/>
                  </a:cubicBezTo>
                  <a:cubicBezTo>
                    <a:pt x="138461" y="245369"/>
                    <a:pt x="136818" y="242740"/>
                    <a:pt x="135503" y="240862"/>
                  </a:cubicBezTo>
                  <a:cubicBezTo>
                    <a:pt x="127427" y="229594"/>
                    <a:pt x="117755" y="220485"/>
                    <a:pt x="106487" y="213536"/>
                  </a:cubicBezTo>
                  <a:cubicBezTo>
                    <a:pt x="95218" y="206587"/>
                    <a:pt x="83198" y="203113"/>
                    <a:pt x="70428" y="203113"/>
                  </a:cubicBezTo>
                  <a:cubicBezTo>
                    <a:pt x="59535" y="203113"/>
                    <a:pt x="49957" y="205272"/>
                    <a:pt x="41693" y="209592"/>
                  </a:cubicBezTo>
                  <a:cubicBezTo>
                    <a:pt x="33430" y="213912"/>
                    <a:pt x="24697" y="220391"/>
                    <a:pt x="15494" y="229030"/>
                  </a:cubicBezTo>
                  <a:cubicBezTo>
                    <a:pt x="13240" y="230908"/>
                    <a:pt x="11081" y="231847"/>
                    <a:pt x="9015" y="231847"/>
                  </a:cubicBezTo>
                  <a:cubicBezTo>
                    <a:pt x="6573" y="231847"/>
                    <a:pt x="4460" y="230955"/>
                    <a:pt x="2676" y="229171"/>
                  </a:cubicBezTo>
                  <a:cubicBezTo>
                    <a:pt x="892" y="227387"/>
                    <a:pt x="0" y="225274"/>
                    <a:pt x="0" y="222832"/>
                  </a:cubicBezTo>
                  <a:cubicBezTo>
                    <a:pt x="0" y="221893"/>
                    <a:pt x="94" y="221236"/>
                    <a:pt x="281" y="220860"/>
                  </a:cubicBezTo>
                  <a:cubicBezTo>
                    <a:pt x="8733" y="186492"/>
                    <a:pt x="24931" y="156490"/>
                    <a:pt x="48877" y="130854"/>
                  </a:cubicBezTo>
                  <a:cubicBezTo>
                    <a:pt x="72822" y="105218"/>
                    <a:pt x="100805" y="86015"/>
                    <a:pt x="132826" y="73244"/>
                  </a:cubicBezTo>
                  <a:cubicBezTo>
                    <a:pt x="164848" y="60473"/>
                    <a:pt x="198700" y="54088"/>
                    <a:pt x="234383" y="54088"/>
                  </a:cubicBezTo>
                  <a:close/>
                  <a:moveTo>
                    <a:pt x="234384" y="0"/>
                  </a:moveTo>
                  <a:cubicBezTo>
                    <a:pt x="239267" y="0"/>
                    <a:pt x="243493" y="1785"/>
                    <a:pt x="247061" y="5353"/>
                  </a:cubicBezTo>
                  <a:cubicBezTo>
                    <a:pt x="250629" y="8921"/>
                    <a:pt x="252414" y="13147"/>
                    <a:pt x="252414" y="18030"/>
                  </a:cubicBezTo>
                  <a:lnTo>
                    <a:pt x="252414" y="45637"/>
                  </a:lnTo>
                  <a:cubicBezTo>
                    <a:pt x="244526" y="45262"/>
                    <a:pt x="238516" y="45074"/>
                    <a:pt x="234384" y="45074"/>
                  </a:cubicBezTo>
                  <a:cubicBezTo>
                    <a:pt x="230252" y="45074"/>
                    <a:pt x="224243" y="45262"/>
                    <a:pt x="216355" y="45637"/>
                  </a:cubicBezTo>
                  <a:lnTo>
                    <a:pt x="216355" y="18030"/>
                  </a:lnTo>
                  <a:cubicBezTo>
                    <a:pt x="216355" y="13147"/>
                    <a:pt x="218139" y="8921"/>
                    <a:pt x="221707" y="5353"/>
                  </a:cubicBezTo>
                  <a:cubicBezTo>
                    <a:pt x="225276" y="1785"/>
                    <a:pt x="229502" y="0"/>
                    <a:pt x="234384" y="0"/>
                  </a:cubicBezTo>
                  <a:close/>
                </a:path>
              </a:pathLst>
            </a:custGeom>
            <a:solidFill>
              <a:sysClr val="window" lastClr="FFFFFF">
                <a:alpha val="50000"/>
              </a:sysClr>
            </a:solidFill>
            <a:ln w="12700" cap="flat" cmpd="sng" algn="ctr">
              <a:no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0" cap="none" spc="0" normalizeH="0" baseline="0" noProof="0">
                <a:ln>
                  <a:noFill/>
                </a:ln>
                <a:solidFill>
                  <a:prstClr val="white"/>
                </a:solidFill>
                <a:effectLst/>
                <a:uLnTx/>
                <a:uFillTx/>
                <a:latin typeface="BMS Humanity" panose="02000506030000020004" pitchFamily="2" charset="0"/>
              </a:endParaRPr>
            </a:p>
          </p:txBody>
        </p:sp>
        <p:grpSp>
          <p:nvGrpSpPr>
            <p:cNvPr id="87" name="Group 86">
              <a:extLst>
                <a:ext uri="{FF2B5EF4-FFF2-40B4-BE49-F238E27FC236}">
                  <a16:creationId xmlns:a16="http://schemas.microsoft.com/office/drawing/2014/main" id="{6672F2CF-1B77-E420-C449-29B758004E2A}"/>
                </a:ext>
              </a:extLst>
            </p:cNvPr>
            <p:cNvGrpSpPr/>
            <p:nvPr/>
          </p:nvGrpSpPr>
          <p:grpSpPr>
            <a:xfrm>
              <a:off x="8235064" y="1433912"/>
              <a:ext cx="3415871" cy="1344927"/>
              <a:chOff x="7881041" y="1346749"/>
              <a:chExt cx="3581979" cy="1410323"/>
            </a:xfrm>
          </p:grpSpPr>
          <p:sp>
            <p:nvSpPr>
              <p:cNvPr id="88" name="TextBox 87">
                <a:extLst>
                  <a:ext uri="{FF2B5EF4-FFF2-40B4-BE49-F238E27FC236}">
                    <a16:creationId xmlns:a16="http://schemas.microsoft.com/office/drawing/2014/main" id="{6984BFBE-7A52-985E-8B81-280383810508}"/>
                  </a:ext>
                </a:extLst>
              </p:cNvPr>
              <p:cNvSpPr txBox="1"/>
              <p:nvPr/>
            </p:nvSpPr>
            <p:spPr>
              <a:xfrm>
                <a:off x="7881041" y="1346749"/>
                <a:ext cx="2937088" cy="355016"/>
              </a:xfrm>
              <a:prstGeom prst="rect">
                <a:avLst/>
              </a:prstGeom>
              <a:noFill/>
            </p:spPr>
            <p:txBody>
              <a:bodyPr wrap="square" lIns="0" rIns="0" rtlCol="0" anchor="ctr">
                <a:spAutoFit/>
              </a:bodyPr>
              <a:lstStyle>
                <a:defPPr>
                  <a:defRPr lang="en-US"/>
                </a:defPPr>
                <a:lvl1pPr algn="r" defTabSz="1219170">
                  <a:defRPr sz="1600" b="1" kern="0">
                    <a:solidFill>
                      <a:schemeClr val="tx1">
                        <a:lumMod val="75000"/>
                        <a:lumOff val="2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01646">
                        <a:lumMod val="75000"/>
                        <a:lumOff val="25000"/>
                      </a:srgbClr>
                    </a:solidFill>
                    <a:effectLst/>
                    <a:uLnTx/>
                    <a:uFillTx/>
                    <a:latin typeface="BMS Humanity" panose="02000506030000020004" pitchFamily="2" charset="0"/>
                  </a:rPr>
                  <a:t>Increased E2E Visibility</a:t>
                </a:r>
              </a:p>
            </p:txBody>
          </p:sp>
          <p:sp>
            <p:nvSpPr>
              <p:cNvPr id="89" name="TextBox 88">
                <a:extLst>
                  <a:ext uri="{FF2B5EF4-FFF2-40B4-BE49-F238E27FC236}">
                    <a16:creationId xmlns:a16="http://schemas.microsoft.com/office/drawing/2014/main" id="{BB751881-3BEF-0585-1353-1ABFC18734BC}"/>
                  </a:ext>
                </a:extLst>
              </p:cNvPr>
              <p:cNvSpPr txBox="1"/>
              <p:nvPr/>
            </p:nvSpPr>
            <p:spPr>
              <a:xfrm>
                <a:off x="7888835" y="1772707"/>
                <a:ext cx="3574185" cy="984365"/>
              </a:xfrm>
              <a:prstGeom prst="rect">
                <a:avLst/>
              </a:prstGeom>
              <a:noFill/>
            </p:spPr>
            <p:txBody>
              <a:bodyPr wrap="square" lIns="0" rIns="0" rtlCol="0" anchor="t">
                <a:spAutoFit/>
              </a:bodyPr>
              <a:lstStyle>
                <a:defPPr>
                  <a:defRPr lang="en-US"/>
                </a:defPPr>
                <a:lvl1pPr algn="just" defTabSz="1219170">
                  <a:defRPr sz="1100" kern="0"/>
                </a:lvl1p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01646"/>
                    </a:solidFill>
                    <a:effectLst/>
                    <a:uLnTx/>
                    <a:uFillTx/>
                    <a:latin typeface="BMS Humanity" panose="02000506030000020004" pitchFamily="2" charset="0"/>
                  </a:rPr>
                  <a:t>DT enables greater transparency between different tiers of the supply chain operations. Enhancing the </a:t>
                </a:r>
                <a:r>
                  <a:rPr kumimoji="0" lang="en-US" sz="1100" b="0" i="0" u="none" strike="noStrike" kern="0" cap="none" spc="0" normalizeH="0" baseline="0" noProof="0">
                    <a:ln>
                      <a:noFill/>
                    </a:ln>
                    <a:solidFill>
                      <a:srgbClr val="202124"/>
                    </a:solidFill>
                    <a:effectLst/>
                    <a:uLnTx/>
                    <a:uFillTx/>
                    <a:latin typeface="BMS Humanity" panose="02000506030000020004" pitchFamily="2" charset="0"/>
                  </a:rPr>
                  <a:t>ability to track, monitor &amp; easily report on all freight movements from the point of origin to the destination, &amp; everything in-between</a:t>
                </a:r>
                <a:endParaRPr kumimoji="0" lang="en-US" sz="1100" b="0" i="0" u="none" strike="noStrike" kern="0" cap="none" spc="0" normalizeH="0" baseline="0" noProof="0">
                  <a:ln>
                    <a:noFill/>
                  </a:ln>
                  <a:solidFill>
                    <a:srgbClr val="201646"/>
                  </a:solidFill>
                  <a:effectLst/>
                  <a:uLnTx/>
                  <a:uFillTx/>
                  <a:latin typeface="BMS Humanity" panose="02000506030000020004" pitchFamily="2" charset="0"/>
                </a:endParaRPr>
              </a:p>
            </p:txBody>
          </p:sp>
        </p:grpSp>
        <p:grpSp>
          <p:nvGrpSpPr>
            <p:cNvPr id="96" name="Group 95">
              <a:extLst>
                <a:ext uri="{FF2B5EF4-FFF2-40B4-BE49-F238E27FC236}">
                  <a16:creationId xmlns:a16="http://schemas.microsoft.com/office/drawing/2014/main" id="{784FC13D-91D2-D84F-627B-D937E61E0AB5}"/>
                </a:ext>
              </a:extLst>
            </p:cNvPr>
            <p:cNvGrpSpPr/>
            <p:nvPr/>
          </p:nvGrpSpPr>
          <p:grpSpPr>
            <a:xfrm>
              <a:off x="8662825" y="3219076"/>
              <a:ext cx="3151395" cy="1344921"/>
              <a:chOff x="7684711" y="1346751"/>
              <a:chExt cx="3304644" cy="1410321"/>
            </a:xfrm>
          </p:grpSpPr>
          <p:sp>
            <p:nvSpPr>
              <p:cNvPr id="97" name="TextBox 96">
                <a:extLst>
                  <a:ext uri="{FF2B5EF4-FFF2-40B4-BE49-F238E27FC236}">
                    <a16:creationId xmlns:a16="http://schemas.microsoft.com/office/drawing/2014/main" id="{D02D08C1-79BC-C518-9A3A-F3575B87F98D}"/>
                  </a:ext>
                </a:extLst>
              </p:cNvPr>
              <p:cNvSpPr txBox="1"/>
              <p:nvPr/>
            </p:nvSpPr>
            <p:spPr>
              <a:xfrm>
                <a:off x="7684711" y="1346751"/>
                <a:ext cx="3270399" cy="355017"/>
              </a:xfrm>
              <a:prstGeom prst="rect">
                <a:avLst/>
              </a:prstGeom>
              <a:noFill/>
            </p:spPr>
            <p:txBody>
              <a:bodyPr wrap="square" lIns="0" rIns="0" rtlCol="0" anchor="ctr">
                <a:spAutoFit/>
              </a:bodyPr>
              <a:lstStyle>
                <a:defPPr>
                  <a:defRPr lang="en-US"/>
                </a:defPPr>
                <a:lvl1pPr defTabSz="1219170">
                  <a:defRPr sz="1600" b="1" kern="0">
                    <a:solidFill>
                      <a:schemeClr val="tx1">
                        <a:lumMod val="75000"/>
                        <a:lumOff val="2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01646">
                        <a:lumMod val="75000"/>
                        <a:lumOff val="25000"/>
                      </a:srgbClr>
                    </a:solidFill>
                    <a:effectLst/>
                    <a:uLnTx/>
                    <a:uFillTx/>
                    <a:latin typeface="BMS Humanity" panose="02000506030000020004" pitchFamily="2" charset="0"/>
                  </a:rPr>
                  <a:t>Plan Transportation &amp; Facilities</a:t>
                </a:r>
              </a:p>
            </p:txBody>
          </p:sp>
          <p:sp>
            <p:nvSpPr>
              <p:cNvPr id="98" name="TextBox 97">
                <a:extLst>
                  <a:ext uri="{FF2B5EF4-FFF2-40B4-BE49-F238E27FC236}">
                    <a16:creationId xmlns:a16="http://schemas.microsoft.com/office/drawing/2014/main" id="{BB3DCE2C-BA15-506A-9491-1C9A00591364}"/>
                  </a:ext>
                </a:extLst>
              </p:cNvPr>
              <p:cNvSpPr txBox="1"/>
              <p:nvPr/>
            </p:nvSpPr>
            <p:spPr>
              <a:xfrm>
                <a:off x="7686356" y="1772707"/>
                <a:ext cx="3302999" cy="984365"/>
              </a:xfrm>
              <a:prstGeom prst="rect">
                <a:avLst/>
              </a:prstGeom>
              <a:noFill/>
            </p:spPr>
            <p:txBody>
              <a:bodyPr wrap="square" lIns="0" rIns="0" rtlCol="0" anchor="t">
                <a:spAutoFit/>
              </a:bodyPr>
              <a:lstStyle>
                <a:defPPr>
                  <a:defRPr lang="en-US"/>
                </a:defPPr>
                <a:lvl1pPr algn="just" defTabSz="1219170">
                  <a:defRPr sz="1100" kern="0"/>
                </a:lvl1p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01646"/>
                    </a:solidFill>
                    <a:effectLst/>
                    <a:uLnTx/>
                    <a:uFillTx/>
                    <a:latin typeface="BMS Humanity" panose="02000506030000020004" pitchFamily="2" charset="0"/>
                  </a:rPr>
                  <a:t>By leveraging real-time data, DTs enable supply chain management to better plan transportation resources by effectively being able to monitor how changes in demand and supply affect the supply chain’s physical locations and supporting system</a:t>
                </a:r>
              </a:p>
            </p:txBody>
          </p:sp>
        </p:grpSp>
        <p:grpSp>
          <p:nvGrpSpPr>
            <p:cNvPr id="99" name="Group 98">
              <a:extLst>
                <a:ext uri="{FF2B5EF4-FFF2-40B4-BE49-F238E27FC236}">
                  <a16:creationId xmlns:a16="http://schemas.microsoft.com/office/drawing/2014/main" id="{C3D1F029-27B7-DBCC-23A3-2F819BAAF89E}"/>
                </a:ext>
              </a:extLst>
            </p:cNvPr>
            <p:cNvGrpSpPr/>
            <p:nvPr/>
          </p:nvGrpSpPr>
          <p:grpSpPr>
            <a:xfrm>
              <a:off x="8235062" y="5004239"/>
              <a:ext cx="3240655" cy="1175648"/>
              <a:chOff x="7881040" y="1346748"/>
              <a:chExt cx="3398243" cy="1232817"/>
            </a:xfrm>
          </p:grpSpPr>
          <p:sp>
            <p:nvSpPr>
              <p:cNvPr id="100" name="TextBox 99">
                <a:extLst>
                  <a:ext uri="{FF2B5EF4-FFF2-40B4-BE49-F238E27FC236}">
                    <a16:creationId xmlns:a16="http://schemas.microsoft.com/office/drawing/2014/main" id="{2B0D8263-3B32-6C91-52A1-9188EBC1FB7B}"/>
                  </a:ext>
                </a:extLst>
              </p:cNvPr>
              <p:cNvSpPr txBox="1"/>
              <p:nvPr/>
            </p:nvSpPr>
            <p:spPr>
              <a:xfrm>
                <a:off x="7881040" y="1346748"/>
                <a:ext cx="3270399" cy="355017"/>
              </a:xfrm>
              <a:prstGeom prst="rect">
                <a:avLst/>
              </a:prstGeom>
              <a:noFill/>
            </p:spPr>
            <p:txBody>
              <a:bodyPr wrap="square" lIns="0" rIns="0" rtlCol="0" anchor="ctr">
                <a:spAutoFit/>
              </a:bodyPr>
              <a:lstStyle>
                <a:defPPr>
                  <a:defRPr lang="en-US"/>
                </a:defPPr>
                <a:lvl1pPr defTabSz="1219170">
                  <a:defRPr sz="1600" b="1" kern="0">
                    <a:solidFill>
                      <a:schemeClr val="tx1">
                        <a:lumMod val="75000"/>
                        <a:lumOff val="2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01646">
                        <a:lumMod val="75000"/>
                        <a:lumOff val="25000"/>
                      </a:srgbClr>
                    </a:solidFill>
                    <a:effectLst/>
                    <a:uLnTx/>
                    <a:uFillTx/>
                    <a:latin typeface="BMS Humanity" panose="02000506030000020004" pitchFamily="2" charset="0"/>
                  </a:rPr>
                  <a:t>Risk Assessments &amp; Mitigation</a:t>
                </a:r>
              </a:p>
            </p:txBody>
          </p:sp>
          <p:sp>
            <p:nvSpPr>
              <p:cNvPr id="101" name="TextBox 100">
                <a:extLst>
                  <a:ext uri="{FF2B5EF4-FFF2-40B4-BE49-F238E27FC236}">
                    <a16:creationId xmlns:a16="http://schemas.microsoft.com/office/drawing/2014/main" id="{5710674A-6E6D-6730-3181-67809DD9106E}"/>
                  </a:ext>
                </a:extLst>
              </p:cNvPr>
              <p:cNvSpPr txBox="1"/>
              <p:nvPr/>
            </p:nvSpPr>
            <p:spPr>
              <a:xfrm>
                <a:off x="7888834" y="1772707"/>
                <a:ext cx="3390449" cy="806858"/>
              </a:xfrm>
              <a:prstGeom prst="rect">
                <a:avLst/>
              </a:prstGeom>
              <a:noFill/>
            </p:spPr>
            <p:txBody>
              <a:bodyPr wrap="square" lIns="0" rIns="0" rtlCol="0" anchor="t">
                <a:spAutoFit/>
              </a:bodyPr>
              <a:lstStyle>
                <a:defPPr>
                  <a:defRPr lang="en-US"/>
                </a:defPPr>
                <a:lvl1pPr algn="just" defTabSz="1219170">
                  <a:defRPr sz="1100" kern="0"/>
                </a:lvl1p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01646"/>
                    </a:solidFill>
                    <a:effectLst/>
                    <a:uLnTx/>
                    <a:uFillTx/>
                    <a:latin typeface="BMS Humanity" panose="02000506030000020004" pitchFamily="2" charset="0"/>
                  </a:rPr>
                  <a:t>In supply chain, earlier a business can identify potential issues, DT allows for better risk assessment, devise effective mitigation strategies and proactive management with contingency plans</a:t>
                </a:r>
              </a:p>
            </p:txBody>
          </p:sp>
        </p:grpSp>
        <p:grpSp>
          <p:nvGrpSpPr>
            <p:cNvPr id="102" name="Group 101">
              <a:extLst>
                <a:ext uri="{FF2B5EF4-FFF2-40B4-BE49-F238E27FC236}">
                  <a16:creationId xmlns:a16="http://schemas.microsoft.com/office/drawing/2014/main" id="{A063BA0E-496A-A7EF-176C-27C863101BA6}"/>
                </a:ext>
              </a:extLst>
            </p:cNvPr>
            <p:cNvGrpSpPr/>
            <p:nvPr/>
          </p:nvGrpSpPr>
          <p:grpSpPr>
            <a:xfrm>
              <a:off x="838199" y="1433910"/>
              <a:ext cx="3003520" cy="1175646"/>
              <a:chOff x="7668553" y="1346749"/>
              <a:chExt cx="3149576" cy="1232813"/>
            </a:xfrm>
          </p:grpSpPr>
          <p:sp>
            <p:nvSpPr>
              <p:cNvPr id="103" name="TextBox 102">
                <a:extLst>
                  <a:ext uri="{FF2B5EF4-FFF2-40B4-BE49-F238E27FC236}">
                    <a16:creationId xmlns:a16="http://schemas.microsoft.com/office/drawing/2014/main" id="{AE7CFE59-FC1A-676C-77EF-021E99426F31}"/>
                  </a:ext>
                </a:extLst>
              </p:cNvPr>
              <p:cNvSpPr txBox="1"/>
              <p:nvPr/>
            </p:nvSpPr>
            <p:spPr>
              <a:xfrm>
                <a:off x="7881041" y="1346749"/>
                <a:ext cx="2937088" cy="355016"/>
              </a:xfrm>
              <a:prstGeom prst="rect">
                <a:avLst/>
              </a:prstGeom>
              <a:noFill/>
            </p:spPr>
            <p:txBody>
              <a:bodyPr wrap="square" lIns="0" rIns="0" rtlCol="0" anchor="ctr">
                <a:sp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01646">
                        <a:lumMod val="75000"/>
                        <a:lumOff val="25000"/>
                      </a:srgbClr>
                    </a:solidFill>
                    <a:effectLst/>
                    <a:uLnTx/>
                    <a:uFillTx/>
                    <a:latin typeface="BMS Humanity" panose="02000506030000020004" pitchFamily="2" charset="0"/>
                  </a:rPr>
                  <a:t>Demand Planning</a:t>
                </a:r>
              </a:p>
            </p:txBody>
          </p:sp>
          <p:sp>
            <p:nvSpPr>
              <p:cNvPr id="104" name="TextBox 103">
                <a:extLst>
                  <a:ext uri="{FF2B5EF4-FFF2-40B4-BE49-F238E27FC236}">
                    <a16:creationId xmlns:a16="http://schemas.microsoft.com/office/drawing/2014/main" id="{BA9D43C7-CCFB-538E-96E4-8F79283AAD38}"/>
                  </a:ext>
                </a:extLst>
              </p:cNvPr>
              <p:cNvSpPr txBox="1"/>
              <p:nvPr/>
            </p:nvSpPr>
            <p:spPr>
              <a:xfrm>
                <a:off x="7668553" y="1772707"/>
                <a:ext cx="3149576" cy="806855"/>
              </a:xfrm>
              <a:prstGeom prst="rect">
                <a:avLst/>
              </a:prstGeom>
              <a:noFill/>
            </p:spPr>
            <p:txBody>
              <a:bodyPr wrap="square" lIns="0" rIns="0" rtlCol="0" anchor="t">
                <a:spAutoFit/>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201646"/>
                    </a:solidFill>
                    <a:effectLst/>
                    <a:uLnTx/>
                    <a:uFillTx/>
                    <a:latin typeface="BMS Humanity" panose="02000506030000020004" pitchFamily="2" charset="0"/>
                  </a:rPr>
                  <a:t>DT provides a dynamic simulation model of the real-time customer behaviors, macroeconomic &amp; microeconomic events to draw insights into the current, and future demand levels</a:t>
                </a:r>
              </a:p>
            </p:txBody>
          </p:sp>
        </p:grpSp>
        <p:grpSp>
          <p:nvGrpSpPr>
            <p:cNvPr id="105" name="Group 104">
              <a:extLst>
                <a:ext uri="{FF2B5EF4-FFF2-40B4-BE49-F238E27FC236}">
                  <a16:creationId xmlns:a16="http://schemas.microsoft.com/office/drawing/2014/main" id="{E07243F6-B55C-AA41-0373-5B7223796A83}"/>
                </a:ext>
              </a:extLst>
            </p:cNvPr>
            <p:cNvGrpSpPr/>
            <p:nvPr/>
          </p:nvGrpSpPr>
          <p:grpSpPr>
            <a:xfrm>
              <a:off x="576666" y="3082410"/>
              <a:ext cx="2822997" cy="1312313"/>
              <a:chOff x="8074804" y="1203436"/>
              <a:chExt cx="2960274" cy="1376125"/>
            </a:xfrm>
          </p:grpSpPr>
          <p:sp>
            <p:nvSpPr>
              <p:cNvPr id="106" name="TextBox 105">
                <a:extLst>
                  <a:ext uri="{FF2B5EF4-FFF2-40B4-BE49-F238E27FC236}">
                    <a16:creationId xmlns:a16="http://schemas.microsoft.com/office/drawing/2014/main" id="{360615FA-95D0-981A-8F76-CEB940CECF23}"/>
                  </a:ext>
                </a:extLst>
              </p:cNvPr>
              <p:cNvSpPr txBox="1"/>
              <p:nvPr/>
            </p:nvSpPr>
            <p:spPr>
              <a:xfrm>
                <a:off x="8074804" y="1203436"/>
                <a:ext cx="2937088" cy="613211"/>
              </a:xfrm>
              <a:prstGeom prst="rect">
                <a:avLst/>
              </a:prstGeom>
              <a:noFill/>
            </p:spPr>
            <p:txBody>
              <a:bodyPr wrap="square" lIns="0" rIns="0" rtlCol="0" anchor="ctr">
                <a:spAutoFit/>
              </a:bodyPr>
              <a:lstStyle>
                <a:defPPr>
                  <a:defRPr lang="en-US"/>
                </a:defPPr>
                <a:lvl1pPr algn="r" defTabSz="1219170">
                  <a:defRPr b="1" kern="0">
                    <a:solidFill>
                      <a:schemeClr val="tx1">
                        <a:lumMod val="75000"/>
                        <a:lumOff val="2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01646">
                        <a:lumMod val="75000"/>
                        <a:lumOff val="25000"/>
                      </a:srgbClr>
                    </a:solidFill>
                    <a:effectLst/>
                    <a:uLnTx/>
                    <a:uFillTx/>
                    <a:latin typeface="BMS Humanity" panose="02000506030000020004" pitchFamily="2" charset="0"/>
                  </a:rPr>
                  <a:t>Identify Bottlenecks &amp; Increase Visibility</a:t>
                </a:r>
              </a:p>
            </p:txBody>
          </p:sp>
          <p:sp>
            <p:nvSpPr>
              <p:cNvPr id="107" name="TextBox 106">
                <a:extLst>
                  <a:ext uri="{FF2B5EF4-FFF2-40B4-BE49-F238E27FC236}">
                    <a16:creationId xmlns:a16="http://schemas.microsoft.com/office/drawing/2014/main" id="{58BEA595-2B7C-34EA-B7AD-C9164583AF71}"/>
                  </a:ext>
                </a:extLst>
              </p:cNvPr>
              <p:cNvSpPr txBox="1"/>
              <p:nvPr/>
            </p:nvSpPr>
            <p:spPr>
              <a:xfrm>
                <a:off x="8105785" y="1772706"/>
                <a:ext cx="2929293" cy="806855"/>
              </a:xfrm>
              <a:prstGeom prst="rect">
                <a:avLst/>
              </a:prstGeom>
              <a:noFill/>
            </p:spPr>
            <p:txBody>
              <a:bodyPr wrap="square" lIns="0" rIns="0" rtlCol="0" anchor="t">
                <a:spAutoFit/>
              </a:bodyPr>
              <a:lstStyle>
                <a:defPPr>
                  <a:defRPr lang="en-US"/>
                </a:defPPr>
                <a:lvl1pPr algn="just" defTabSz="1219170">
                  <a:defRPr sz="1200" kern="0"/>
                </a:lvl1p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01646"/>
                    </a:solidFill>
                    <a:effectLst/>
                    <a:uLnTx/>
                    <a:uFillTx/>
                    <a:latin typeface="BMS Humanity" panose="02000506030000020004" pitchFamily="2" charset="0"/>
                  </a:rPr>
                  <a:t>Provides a Transparent, Perpetual, E2E view of processes and bottlenecks across the supply chain, facilitating more agile problem resolution with minor human intervention</a:t>
                </a:r>
              </a:p>
            </p:txBody>
          </p:sp>
        </p:grpSp>
        <p:grpSp>
          <p:nvGrpSpPr>
            <p:cNvPr id="108" name="Group 107">
              <a:extLst>
                <a:ext uri="{FF2B5EF4-FFF2-40B4-BE49-F238E27FC236}">
                  <a16:creationId xmlns:a16="http://schemas.microsoft.com/office/drawing/2014/main" id="{1F0DF772-C1AB-781A-1260-BDBA55490CDD}"/>
                </a:ext>
              </a:extLst>
            </p:cNvPr>
            <p:cNvGrpSpPr/>
            <p:nvPr/>
          </p:nvGrpSpPr>
          <p:grpSpPr>
            <a:xfrm>
              <a:off x="660096" y="4881132"/>
              <a:ext cx="3181623" cy="1298755"/>
              <a:chOff x="7481789" y="1217654"/>
              <a:chExt cx="3336340" cy="1361910"/>
            </a:xfrm>
          </p:grpSpPr>
          <p:sp>
            <p:nvSpPr>
              <p:cNvPr id="109" name="TextBox 108">
                <a:extLst>
                  <a:ext uri="{FF2B5EF4-FFF2-40B4-BE49-F238E27FC236}">
                    <a16:creationId xmlns:a16="http://schemas.microsoft.com/office/drawing/2014/main" id="{09F86070-DB1A-03B4-4EAE-0457DEEDF5BA}"/>
                  </a:ext>
                </a:extLst>
              </p:cNvPr>
              <p:cNvSpPr txBox="1"/>
              <p:nvPr/>
            </p:nvSpPr>
            <p:spPr>
              <a:xfrm>
                <a:off x="7481789" y="1217654"/>
                <a:ext cx="3116058" cy="613211"/>
              </a:xfrm>
              <a:prstGeom prst="rect">
                <a:avLst/>
              </a:prstGeom>
              <a:noFill/>
            </p:spPr>
            <p:txBody>
              <a:bodyPr wrap="square" lIns="0" rIns="0" rtlCol="0" anchor="ctr">
                <a:spAutoFit/>
              </a:bodyPr>
              <a:lstStyle>
                <a:defPPr>
                  <a:defRPr lang="en-US"/>
                </a:defPPr>
                <a:lvl1pPr algn="r" defTabSz="1219170">
                  <a:defRPr sz="1600" b="1" kern="0">
                    <a:solidFill>
                      <a:schemeClr val="tx1">
                        <a:lumMod val="75000"/>
                        <a:lumOff val="2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201646">
                        <a:lumMod val="75000"/>
                        <a:lumOff val="25000"/>
                      </a:srgbClr>
                    </a:solidFill>
                    <a:effectLst/>
                    <a:uLnTx/>
                    <a:uFillTx/>
                    <a:latin typeface="BMS Humanity" panose="02000506030000020004" pitchFamily="2" charset="0"/>
                  </a:rPr>
                  <a:t>Optimize Overall Supply chain Processes</a:t>
                </a:r>
              </a:p>
            </p:txBody>
          </p:sp>
          <p:sp>
            <p:nvSpPr>
              <p:cNvPr id="110" name="TextBox 109">
                <a:extLst>
                  <a:ext uri="{FF2B5EF4-FFF2-40B4-BE49-F238E27FC236}">
                    <a16:creationId xmlns:a16="http://schemas.microsoft.com/office/drawing/2014/main" id="{7E75CD58-87FD-55A6-B946-990332BE2284}"/>
                  </a:ext>
                </a:extLst>
              </p:cNvPr>
              <p:cNvSpPr txBox="1"/>
              <p:nvPr/>
            </p:nvSpPr>
            <p:spPr>
              <a:xfrm>
                <a:off x="7540708" y="1772707"/>
                <a:ext cx="3277421" cy="806857"/>
              </a:xfrm>
              <a:prstGeom prst="rect">
                <a:avLst/>
              </a:prstGeom>
              <a:noFill/>
            </p:spPr>
            <p:txBody>
              <a:bodyPr wrap="square" lIns="0" rIns="0" rtlCol="0" anchor="t">
                <a:spAutoFit/>
              </a:bodyPr>
              <a:lstStyle>
                <a:defPPr>
                  <a:defRPr lang="en-US"/>
                </a:defPPr>
                <a:lvl1pPr algn="just" defTabSz="1219170">
                  <a:defRPr sz="1100" kern="0"/>
                </a:lvl1pPr>
              </a:lstStyle>
              <a:p>
                <a:pPr marL="0" marR="0" lvl="0" indent="0" algn="just"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201646"/>
                    </a:solidFill>
                    <a:effectLst/>
                    <a:uLnTx/>
                    <a:uFillTx/>
                    <a:latin typeface="BMS Humanity" panose="02000506030000020004" pitchFamily="2" charset="0"/>
                  </a:rPr>
                  <a:t>DT improves design tests of supply chain process  &amp; optimization across critical areas ꟷ procurement synergies, logistics and network optimization, and sales and operations planning</a:t>
                </a:r>
              </a:p>
            </p:txBody>
          </p:sp>
        </p:grpSp>
      </p:grpSp>
    </p:spTree>
    <p:extLst>
      <p:ext uri="{BB962C8B-B14F-4D97-AF65-F5344CB8AC3E}">
        <p14:creationId xmlns:p14="http://schemas.microsoft.com/office/powerpoint/2010/main" val="178827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a:extLst>
              <a:ext uri="{FF2B5EF4-FFF2-40B4-BE49-F238E27FC236}">
                <a16:creationId xmlns:a16="http://schemas.microsoft.com/office/drawing/2014/main" id="{0416317C-F2BD-C5F6-CE2F-CC85EE91C9D7}"/>
              </a:ext>
            </a:extLst>
          </p:cNvPr>
          <p:cNvPicPr>
            <a:picLocks noChangeAspect="1"/>
          </p:cNvPicPr>
          <p:nvPr/>
        </p:nvPicPr>
        <p:blipFill rotWithShape="1">
          <a:blip r:embed="rId3">
            <a:extLst>
              <a:ext uri="{28A0092B-C50C-407E-A947-70E740481C1C}">
                <a14:useLocalDpi xmlns:a14="http://schemas.microsoft.com/office/drawing/2010/main" val="0"/>
              </a:ext>
            </a:extLst>
          </a:blip>
          <a:srcRect l="23578" r="23578"/>
          <a:stretch/>
        </p:blipFill>
        <p:spPr>
          <a:xfrm>
            <a:off x="450237" y="889898"/>
            <a:ext cx="842171" cy="1035248"/>
          </a:xfrm>
          <a:prstGeom prst="ellipse">
            <a:avLst/>
          </a:prstGeom>
          <a:ln w="63500" cap="rnd">
            <a:noFill/>
          </a:ln>
          <a:effectLst>
            <a:outerShdw blurRad="381000" dist="292100" dir="5400000" sx="-80000" sy="-18000" rotWithShape="0">
              <a:srgbClr val="000000">
                <a:alpha val="22000"/>
              </a:srgbClr>
            </a:outerShdw>
          </a:effectLst>
        </p:spPr>
      </p:pic>
      <p:sp>
        <p:nvSpPr>
          <p:cNvPr id="3" name="Slide Number Placeholder 2">
            <a:extLst>
              <a:ext uri="{FF2B5EF4-FFF2-40B4-BE49-F238E27FC236}">
                <a16:creationId xmlns:a16="http://schemas.microsoft.com/office/drawing/2014/main" id="{333B2D16-B708-F913-51E4-7D2B26B3620C}"/>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r>
              <a:rPr lang="en-IN">
                <a:latin typeface="BMS Humanity" panose="02000506030000020004" pitchFamily="2" charset="0"/>
              </a:rPr>
              <a:t>©2022 Brillio  |  </a:t>
            </a:r>
            <a:fld id="{F1FE5E21-FD07-B44E-90A3-0254BFCDB49A}" type="slidenum">
              <a:rPr smtClean="0">
                <a:latin typeface="BMS Humanity" panose="02000506030000020004" pitchFamily="2" charset="0"/>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201646"/>
              </a:solidFill>
              <a:effectLst/>
              <a:uLnTx/>
              <a:uFillTx/>
              <a:latin typeface="BMS Humanity" panose="02000506030000020004" pitchFamily="2" charset="0"/>
            </a:endParaRPr>
          </a:p>
        </p:txBody>
      </p:sp>
      <p:sp>
        <p:nvSpPr>
          <p:cNvPr id="6" name="object 26">
            <a:extLst>
              <a:ext uri="{FF2B5EF4-FFF2-40B4-BE49-F238E27FC236}">
                <a16:creationId xmlns:a16="http://schemas.microsoft.com/office/drawing/2014/main" id="{D3FB158A-5959-521F-1E4E-31108EFB9C5A}"/>
              </a:ext>
            </a:extLst>
          </p:cNvPr>
          <p:cNvSpPr txBox="1">
            <a:spLocks/>
          </p:cNvSpPr>
          <p:nvPr/>
        </p:nvSpPr>
        <p:spPr>
          <a:xfrm>
            <a:off x="-57150" y="1986421"/>
            <a:ext cx="2048039" cy="532838"/>
          </a:xfrm>
          <a:prstGeom prst="rect">
            <a:avLst/>
          </a:prstGeom>
        </p:spPr>
        <p:txBody>
          <a:bodyPr vert="horz" wrap="square" lIns="0" tIns="12065" rIns="0" bIns="0" rtlCol="0" anchor="t">
            <a:spAutoFit/>
          </a:bodyPr>
          <a:lstStyle>
            <a:lvl1pPr>
              <a:defRPr sz="4400" b="0" i="0">
                <a:solidFill>
                  <a:schemeClr val="tx1"/>
                </a:solidFill>
                <a:latin typeface="Calibri Light"/>
                <a:ea typeface="+mj-ea"/>
                <a:cs typeface="Calibri Light"/>
              </a:defRPr>
            </a:lvl1pPr>
          </a:lstStyle>
          <a:p>
            <a:pPr marL="12700" marR="0" lvl="0" indent="0" algn="ctr" defTabSz="914377" rtl="0" eaLnBrk="1" fontAlgn="auto" latinLnBrk="0" hangingPunct="1">
              <a:lnSpc>
                <a:spcPct val="100000"/>
              </a:lnSpc>
              <a:spcBef>
                <a:spcPts val="95"/>
              </a:spcBef>
              <a:spcAft>
                <a:spcPts val="0"/>
              </a:spcAft>
              <a:buClrTx/>
              <a:buSzTx/>
              <a:buFontTx/>
              <a:buNone/>
              <a:tabLst/>
              <a:defRPr/>
            </a:pPr>
            <a:r>
              <a:rPr kumimoji="0" lang="en-US" sz="1100" b="1" i="1" u="none" strike="noStrike" kern="0" cap="none" spc="0" normalizeH="0" baseline="0" noProof="0" dirty="0">
                <a:ln>
                  <a:noFill/>
                </a:ln>
                <a:solidFill>
                  <a:srgbClr val="201646"/>
                </a:solidFill>
                <a:effectLst/>
                <a:uLnTx/>
                <a:uFillTx/>
                <a:latin typeface="BMS Humanity" panose="02000506030000020004" pitchFamily="2" charset="0"/>
                <a:cs typeface="Verdana"/>
              </a:rPr>
              <a:t>User Persona - Matthew</a:t>
            </a:r>
          </a:p>
          <a:p>
            <a:pPr marL="12700" marR="0" lvl="0" indent="0" algn="ctr" defTabSz="914377" rtl="0" eaLnBrk="1" fontAlgn="auto" latinLnBrk="0" hangingPunct="1">
              <a:lnSpc>
                <a:spcPct val="100000"/>
              </a:lnSpc>
              <a:spcBef>
                <a:spcPts val="95"/>
              </a:spcBef>
              <a:spcAft>
                <a:spcPts val="0"/>
              </a:spcAft>
              <a:buClrTx/>
              <a:buSzTx/>
              <a:buFontTx/>
              <a:buNone/>
              <a:tabLst/>
              <a:defRPr/>
            </a:pPr>
            <a:r>
              <a:rPr kumimoji="0" lang="en-US" sz="1100" b="0" i="0" u="none" strike="noStrike" kern="0" cap="none" spc="0" normalizeH="0" baseline="0" noProof="0" dirty="0">
                <a:ln>
                  <a:noFill/>
                </a:ln>
                <a:solidFill>
                  <a:srgbClr val="201646"/>
                </a:solidFill>
                <a:effectLst/>
                <a:uLnTx/>
                <a:uFillTx/>
                <a:latin typeface="BMS Humanity" panose="02000506030000020004" pitchFamily="2" charset="0"/>
                <a:cs typeface="Verdana"/>
              </a:rPr>
              <a:t>Sales &amp; Operational Planning (S&amp;OP) Manager</a:t>
            </a:r>
          </a:p>
        </p:txBody>
      </p:sp>
      <p:sp>
        <p:nvSpPr>
          <p:cNvPr id="7" name="TextBox 6">
            <a:extLst>
              <a:ext uri="{FF2B5EF4-FFF2-40B4-BE49-F238E27FC236}">
                <a16:creationId xmlns:a16="http://schemas.microsoft.com/office/drawing/2014/main" id="{529DFADC-F382-9B18-B19B-AA8687FC0959}"/>
              </a:ext>
            </a:extLst>
          </p:cNvPr>
          <p:cNvSpPr txBox="1"/>
          <p:nvPr/>
        </p:nvSpPr>
        <p:spPr>
          <a:xfrm>
            <a:off x="-57150" y="4196251"/>
            <a:ext cx="2212935" cy="1938992"/>
          </a:xfrm>
          <a:prstGeom prst="rect">
            <a:avLst/>
          </a:prstGeom>
          <a:noFill/>
        </p:spPr>
        <p:txBody>
          <a:bodyPr wrap="square" lIns="91440" tIns="45720" rIns="91440" bIns="45720" rtlCol="0" anchor="t">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Matthew centrally monitors &amp; manages entire </a:t>
            </a:r>
            <a:r>
              <a:rPr lang="en-US" sz="1200" i="1" kern="0" dirty="0">
                <a:solidFill>
                  <a:srgbClr val="201646"/>
                </a:solidFill>
                <a:latin typeface="BMS Humanity" panose="02000506030000020004" pitchFamily="2" charset="0"/>
                <a:cs typeface="Calibri"/>
              </a:rPr>
              <a:t>supply chain, factory operations &amp; demand planning via DT solution. D</a:t>
            </a:r>
            <a:r>
              <a:rPr kumimoji="0" lang="en-US" sz="1200" b="0" i="1" u="none" strike="noStrike" kern="0" cap="none" spc="0" normalizeH="0" baseline="0" noProof="0" dirty="0" err="1">
                <a:ln>
                  <a:noFill/>
                </a:ln>
                <a:solidFill>
                  <a:srgbClr val="201646"/>
                </a:solidFill>
                <a:effectLst/>
                <a:uLnTx/>
                <a:uFillTx/>
                <a:latin typeface="BMS Humanity" panose="02000506030000020004" pitchFamily="2" charset="0"/>
                <a:cs typeface="Calibri"/>
              </a:rPr>
              <a:t>ata</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 is </a:t>
            </a:r>
            <a:r>
              <a:rPr lang="en-US" sz="1200" i="1" kern="0" dirty="0">
                <a:solidFill>
                  <a:srgbClr val="201646"/>
                </a:solidFill>
                <a:latin typeface="BMS Humanity" panose="02000506030000020004" pitchFamily="2" charset="0"/>
                <a:cs typeface="Calibri"/>
              </a:rPr>
              <a:t>aggregated in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real-time information from different factories, logistics, procurements etc. (ERP, sourcing, financial and planning system)</a:t>
            </a:r>
          </a:p>
        </p:txBody>
      </p:sp>
      <p:sp>
        <p:nvSpPr>
          <p:cNvPr id="8" name="TextBox 7">
            <a:extLst>
              <a:ext uri="{FF2B5EF4-FFF2-40B4-BE49-F238E27FC236}">
                <a16:creationId xmlns:a16="http://schemas.microsoft.com/office/drawing/2014/main" id="{ADD643F1-F463-1831-5378-FA116D006C2A}"/>
              </a:ext>
            </a:extLst>
          </p:cNvPr>
          <p:cNvSpPr txBox="1"/>
          <p:nvPr/>
        </p:nvSpPr>
        <p:spPr>
          <a:xfrm>
            <a:off x="4898084" y="4130149"/>
            <a:ext cx="2540479" cy="2677656"/>
          </a:xfrm>
          <a:prstGeom prst="rect">
            <a:avLst/>
          </a:prstGeom>
          <a:noFill/>
        </p:spPr>
        <p:txBody>
          <a:bodyPr wrap="square" lIns="91440" tIns="45720" rIns="91440" bIns="45720" rtlCol="0" anchor="t">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To be better prepared for black swan effect, he wants to </a:t>
            </a:r>
            <a:r>
              <a:rPr lang="en-US" sz="1200" i="1" kern="0" dirty="0">
                <a:solidFill>
                  <a:srgbClr val="201646"/>
                </a:solidFill>
                <a:latin typeface="BMS Humanity" panose="02000506030000020004" pitchFamily="2" charset="0"/>
                <a:cs typeface="Calibri"/>
              </a:rPr>
              <a:t>simulate these 2 scenarios</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Increase in freight cost due to change of transportation mode</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0" dirty="0">
                <a:solidFill>
                  <a:srgbClr val="201646"/>
                </a:solidFill>
                <a:latin typeface="BMS Humanity" panose="02000506030000020004" pitchFamily="2" charset="0"/>
                <a:cs typeface="Calibri"/>
              </a:rPr>
              <a:t>Order volume decrease due to cancellation</a:t>
            </a:r>
          </a:p>
          <a:p>
            <a:pPr marR="0" lvl="0" algn="l" defTabSz="914377" rtl="0" eaLnBrk="1" fontAlgn="auto" latinLnBrk="0" hangingPunct="1">
              <a:lnSpc>
                <a:spcPct val="100000"/>
              </a:lnSpc>
              <a:spcBef>
                <a:spcPts val="0"/>
              </a:spcBef>
              <a:spcAft>
                <a:spcPts val="0"/>
              </a:spcAft>
              <a:buClrTx/>
              <a:buSzTx/>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that leads to change in inventory level &amp; resulting to decrease in margin and revenue</a:t>
            </a:r>
            <a:endParaRPr lang="en-US" sz="1200" i="1" kern="0" dirty="0">
              <a:solidFill>
                <a:srgbClr val="201646"/>
              </a:solidFill>
              <a:latin typeface="BMS Humanity" panose="02000506030000020004" pitchFamily="2" charset="0"/>
              <a:cs typeface="Calibri"/>
            </a:endParaRPr>
          </a:p>
          <a:p>
            <a:pPr marR="0" lvl="0" algn="l" defTabSz="914377" rtl="0" eaLnBrk="1" fontAlgn="auto" latinLnBrk="0" hangingPunct="1">
              <a:lnSpc>
                <a:spcPct val="100000"/>
              </a:lnSpc>
              <a:spcBef>
                <a:spcPts val="0"/>
              </a:spcBef>
              <a:spcAft>
                <a:spcPts val="0"/>
              </a:spcAft>
              <a:buClrTx/>
              <a:buSzTx/>
              <a:tabLst/>
              <a:defRPr/>
            </a:pPr>
            <a:endPar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He accesses the situation and views the recommendations provided for Smart Planning</a:t>
            </a:r>
          </a:p>
        </p:txBody>
      </p:sp>
      <p:sp>
        <p:nvSpPr>
          <p:cNvPr id="9" name="TextBox 8">
            <a:extLst>
              <a:ext uri="{FF2B5EF4-FFF2-40B4-BE49-F238E27FC236}">
                <a16:creationId xmlns:a16="http://schemas.microsoft.com/office/drawing/2014/main" id="{45E346F1-2E2C-D6D2-797A-776DC1EF139F}"/>
              </a:ext>
            </a:extLst>
          </p:cNvPr>
          <p:cNvSpPr txBox="1"/>
          <p:nvPr/>
        </p:nvSpPr>
        <p:spPr>
          <a:xfrm>
            <a:off x="7357979" y="4130149"/>
            <a:ext cx="2496561" cy="2308324"/>
          </a:xfrm>
          <a:prstGeom prst="rect">
            <a:avLst/>
          </a:prstGeom>
          <a:noFill/>
        </p:spPr>
        <p:txBody>
          <a:bodyPr wrap="square" lIns="91440" tIns="45720" rIns="91440" bIns="45720" rtlCol="0" anchor="t">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DT solution facilitates enhancement of variable &amp; enables Matthew to performs ad-hoc analysis and observe changes in costs, order &amp; inventory level based.</a:t>
            </a:r>
          </a:p>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endParaRPr>
          </a:p>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Equipped with insights he develops strategies, and he can take data-driven decisions to</a:t>
            </a:r>
            <a:r>
              <a:rPr lang="en-US" sz="1200" i="1" kern="0" dirty="0">
                <a:solidFill>
                  <a:srgbClr val="201646"/>
                </a:solidFill>
                <a:latin typeface="BMS Humanity" panose="02000506030000020004" pitchFamily="2" charset="0"/>
                <a:cs typeface="Calibri"/>
              </a:rPr>
              <a:t>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ensures that there</a:t>
            </a:r>
            <a:r>
              <a:rPr lang="en-US" sz="1200" i="1" kern="0" dirty="0">
                <a:solidFill>
                  <a:srgbClr val="201646"/>
                </a:solidFill>
                <a:latin typeface="BMS Humanity" panose="02000506030000020004" pitchFamily="2" charset="0"/>
                <a:cs typeface="Calibri"/>
              </a:rPr>
              <a:t> is no impact on demand and supply,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plan operations effectively</a:t>
            </a:r>
            <a:r>
              <a:rPr lang="en-US" sz="1200" i="1" kern="0" dirty="0">
                <a:solidFill>
                  <a:srgbClr val="201646"/>
                </a:solidFill>
                <a:latin typeface="BMS Humanity" panose="02000506030000020004" pitchFamily="2" charset="0"/>
                <a:cs typeface="Calibri"/>
              </a:rPr>
              <a:t> while ensuring cost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competitiveness</a:t>
            </a:r>
          </a:p>
        </p:txBody>
      </p:sp>
      <p:sp>
        <p:nvSpPr>
          <p:cNvPr id="10" name="TextBox 9">
            <a:extLst>
              <a:ext uri="{FF2B5EF4-FFF2-40B4-BE49-F238E27FC236}">
                <a16:creationId xmlns:a16="http://schemas.microsoft.com/office/drawing/2014/main" id="{27B4F330-9528-0495-5D3E-0DAC87B81E92}"/>
              </a:ext>
            </a:extLst>
          </p:cNvPr>
          <p:cNvSpPr txBox="1"/>
          <p:nvPr/>
        </p:nvSpPr>
        <p:spPr>
          <a:xfrm>
            <a:off x="2184735" y="4130149"/>
            <a:ext cx="2713350" cy="2492990"/>
          </a:xfrm>
          <a:prstGeom prst="rect">
            <a:avLst/>
          </a:prstGeom>
          <a:noFill/>
        </p:spPr>
        <p:txBody>
          <a:bodyPr wrap="square" lIns="91440" tIns="45720" rIns="91440" bIns="45720" rtlCol="0" anchor="t">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Matthew logs into his system and views dashboard which provides info of different KPIs tracked across: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0" cap="none" spc="0" normalizeH="0" baseline="0" noProof="0" dirty="0">
                <a:ln>
                  <a:noFill/>
                </a:ln>
                <a:solidFill>
                  <a:srgbClr val="201646"/>
                </a:solidFill>
                <a:effectLst/>
                <a:uLnTx/>
                <a:uFillTx/>
                <a:latin typeface="BMS Humanity" panose="02000506030000020004" pitchFamily="2" charset="0"/>
                <a:cs typeface="Calibri"/>
              </a:rPr>
              <a:t>Supply Planning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 Efficiency &amp; Reliability, Quality, ESG Ratings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kern="0" dirty="0">
                <a:solidFill>
                  <a:srgbClr val="201646"/>
                </a:solidFill>
                <a:latin typeface="BMS Humanity" panose="02000506030000020004" pitchFamily="2" charset="0"/>
                <a:cs typeface="Calibri"/>
              </a:rPr>
              <a:t>Demand Planning </a:t>
            </a:r>
            <a:r>
              <a:rPr lang="en-US" sz="1200" i="1" kern="0" dirty="0">
                <a:solidFill>
                  <a:srgbClr val="201646"/>
                </a:solidFill>
                <a:latin typeface="BMS Humanity" panose="02000506030000020004" pitchFamily="2" charset="0"/>
                <a:cs typeface="Calibri"/>
              </a:rPr>
              <a:t>– Inventory level, Order Management, Capital Cost</a:t>
            </a:r>
            <a:endPar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He can zoom into any supply chain touchpoints like factories &amp; fulfillment centers to get more details like efficiency, reliability &amp; trust along with granular details like order details</a:t>
            </a:r>
          </a:p>
        </p:txBody>
      </p:sp>
      <p:sp>
        <p:nvSpPr>
          <p:cNvPr id="11" name="TextBox 10">
            <a:extLst>
              <a:ext uri="{FF2B5EF4-FFF2-40B4-BE49-F238E27FC236}">
                <a16:creationId xmlns:a16="http://schemas.microsoft.com/office/drawing/2014/main" id="{415B03F2-0EF3-B211-C774-B4F12BEEF319}"/>
              </a:ext>
            </a:extLst>
          </p:cNvPr>
          <p:cNvSpPr txBox="1"/>
          <p:nvPr/>
        </p:nvSpPr>
        <p:spPr>
          <a:xfrm>
            <a:off x="9870658" y="4146027"/>
            <a:ext cx="2323123" cy="2308324"/>
          </a:xfrm>
          <a:prstGeom prst="rect">
            <a:avLst/>
          </a:prstGeom>
          <a:noFill/>
        </p:spPr>
        <p:txBody>
          <a:bodyPr wrap="square" lIns="91440" tIns="45720" rIns="91440" bIns="45720" rtlCol="0" anchor="t">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Using Digital Twin solution, Matthew can monitor constantly, simulate scenarios continuously </a:t>
            </a:r>
            <a:r>
              <a:rPr lang="en-US" sz="1200" i="1" kern="0" dirty="0">
                <a:solidFill>
                  <a:srgbClr val="201646"/>
                </a:solidFill>
                <a:latin typeface="BMS Humanity" panose="02000506030000020004" pitchFamily="2" charset="0"/>
                <a:cs typeface="Calibri"/>
              </a:rPr>
              <a:t>and react</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 instantly</a:t>
            </a:r>
            <a:r>
              <a:rPr lang="en-US" sz="1200" i="1" kern="0" dirty="0">
                <a:solidFill>
                  <a:srgbClr val="201646"/>
                </a:solidFill>
                <a:latin typeface="BMS Humanity" panose="02000506030000020004" pitchFamily="2" charset="0"/>
                <a:cs typeface="Calibri"/>
              </a:rPr>
              <a:t> to develop demand and supply strategies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that ensure high productivity &amp; demand fulfillment without any significant impact to revenue and margins.</a:t>
            </a:r>
            <a:r>
              <a:rPr lang="en-US" sz="1200" i="1" kern="0" dirty="0">
                <a:solidFill>
                  <a:srgbClr val="201646"/>
                </a:solidFill>
                <a:latin typeface="BMS Humanity" panose="02000506030000020004" pitchFamily="2" charset="0"/>
                <a:cs typeface="Calibri"/>
              </a:rPr>
              <a:t> </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With insights gained, he optimizes future </a:t>
            </a:r>
            <a:r>
              <a:rPr lang="en-US" sz="1200" i="1" kern="0" dirty="0">
                <a:solidFill>
                  <a:srgbClr val="201646"/>
                </a:solidFill>
                <a:latin typeface="BMS Humanity" panose="02000506030000020004" pitchFamily="2" charset="0"/>
                <a:cs typeface="Calibri"/>
              </a:rPr>
              <a:t>c</a:t>
            </a:r>
            <a:r>
              <a:rPr kumimoji="0" lang="en-US" sz="1200" b="0" i="1" u="none" strike="noStrike" kern="0" cap="none" spc="0" normalizeH="0" baseline="0" noProof="0" dirty="0" err="1">
                <a:ln>
                  <a:noFill/>
                </a:ln>
                <a:solidFill>
                  <a:srgbClr val="201646"/>
                </a:solidFill>
                <a:effectLst/>
                <a:uLnTx/>
                <a:uFillTx/>
                <a:latin typeface="BMS Humanity" panose="02000506030000020004" pitchFamily="2" charset="0"/>
                <a:cs typeface="Calibri"/>
              </a:rPr>
              <a:t>osting</a:t>
            </a:r>
            <a:r>
              <a:rPr kumimoji="0" lang="en-US" sz="1200" b="0" i="1" u="none" strike="noStrike" kern="0" cap="none" spc="0" normalizeH="0" baseline="0" noProof="0" dirty="0">
                <a:ln>
                  <a:noFill/>
                </a:ln>
                <a:solidFill>
                  <a:srgbClr val="201646"/>
                </a:solidFill>
                <a:effectLst/>
                <a:uLnTx/>
                <a:uFillTx/>
                <a:latin typeface="BMS Humanity" panose="02000506030000020004" pitchFamily="2" charset="0"/>
                <a:cs typeface="Calibri"/>
              </a:rPr>
              <a:t> process and improves production efficiency </a:t>
            </a:r>
          </a:p>
        </p:txBody>
      </p:sp>
      <p:cxnSp>
        <p:nvCxnSpPr>
          <p:cNvPr id="17" name="Straight Connector 16">
            <a:extLst>
              <a:ext uri="{FF2B5EF4-FFF2-40B4-BE49-F238E27FC236}">
                <a16:creationId xmlns:a16="http://schemas.microsoft.com/office/drawing/2014/main" id="{486E3544-3582-E17B-A3E9-AC44E2F009C1}"/>
              </a:ext>
            </a:extLst>
          </p:cNvPr>
          <p:cNvCxnSpPr/>
          <p:nvPr/>
        </p:nvCxnSpPr>
        <p:spPr>
          <a:xfrm>
            <a:off x="325957" y="2836323"/>
            <a:ext cx="11157008" cy="0"/>
          </a:xfrm>
          <a:prstGeom prst="line">
            <a:avLst/>
          </a:prstGeom>
          <a:ln>
            <a:solidFill>
              <a:schemeClr val="tx1"/>
            </a:solidFill>
            <a:headEnd type="oval"/>
            <a:tailEnd type="oval"/>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D9508EEF-388E-4A43-E40E-9BADA3D91DF8}"/>
              </a:ext>
            </a:extLst>
          </p:cNvPr>
          <p:cNvGrpSpPr/>
          <p:nvPr/>
        </p:nvGrpSpPr>
        <p:grpSpPr>
          <a:xfrm>
            <a:off x="2054919" y="3198311"/>
            <a:ext cx="359120" cy="647823"/>
            <a:chOff x="2263262" y="4133669"/>
            <a:chExt cx="359120" cy="647822"/>
          </a:xfrm>
        </p:grpSpPr>
        <p:sp>
          <p:nvSpPr>
            <p:cNvPr id="19" name="Arrow: Chevron 18">
              <a:extLst>
                <a:ext uri="{FF2B5EF4-FFF2-40B4-BE49-F238E27FC236}">
                  <a16:creationId xmlns:a16="http://schemas.microsoft.com/office/drawing/2014/main" id="{F7446A42-9D69-4AEE-5BDE-01BD7CBB5B66}"/>
                </a:ext>
              </a:extLst>
            </p:cNvPr>
            <p:cNvSpPr/>
            <p:nvPr/>
          </p:nvSpPr>
          <p:spPr>
            <a:xfrm>
              <a:off x="2364128" y="4133669"/>
              <a:ext cx="258254" cy="647822"/>
            </a:xfrm>
            <a:prstGeom prst="chevron">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sp>
          <p:nvSpPr>
            <p:cNvPr id="20" name="Arrow: Chevron 19">
              <a:extLst>
                <a:ext uri="{FF2B5EF4-FFF2-40B4-BE49-F238E27FC236}">
                  <a16:creationId xmlns:a16="http://schemas.microsoft.com/office/drawing/2014/main" id="{2127DA55-9158-2374-184D-23D3D5FCA277}"/>
                </a:ext>
              </a:extLst>
            </p:cNvPr>
            <p:cNvSpPr/>
            <p:nvPr/>
          </p:nvSpPr>
          <p:spPr>
            <a:xfrm>
              <a:off x="2263262" y="4316867"/>
              <a:ext cx="120783" cy="317799"/>
            </a:xfrm>
            <a:prstGeom prst="chevr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grpSp>
      <p:grpSp>
        <p:nvGrpSpPr>
          <p:cNvPr id="21" name="Group 20">
            <a:extLst>
              <a:ext uri="{FF2B5EF4-FFF2-40B4-BE49-F238E27FC236}">
                <a16:creationId xmlns:a16="http://schemas.microsoft.com/office/drawing/2014/main" id="{D0CDCDBA-8817-EBC8-9318-FFBEFFDF1E27}"/>
              </a:ext>
            </a:extLst>
          </p:cNvPr>
          <p:cNvGrpSpPr/>
          <p:nvPr/>
        </p:nvGrpSpPr>
        <p:grpSpPr>
          <a:xfrm>
            <a:off x="4638830" y="3198311"/>
            <a:ext cx="373575" cy="647823"/>
            <a:chOff x="4885332" y="4146690"/>
            <a:chExt cx="373574" cy="647822"/>
          </a:xfrm>
        </p:grpSpPr>
        <p:sp>
          <p:nvSpPr>
            <p:cNvPr id="22" name="Arrow: Chevron 21">
              <a:extLst>
                <a:ext uri="{FF2B5EF4-FFF2-40B4-BE49-F238E27FC236}">
                  <a16:creationId xmlns:a16="http://schemas.microsoft.com/office/drawing/2014/main" id="{CB357008-0109-99D9-C160-F62309D42373}"/>
                </a:ext>
              </a:extLst>
            </p:cNvPr>
            <p:cNvSpPr/>
            <p:nvPr/>
          </p:nvSpPr>
          <p:spPr>
            <a:xfrm>
              <a:off x="5000652" y="4146690"/>
              <a:ext cx="258254" cy="647822"/>
            </a:xfrm>
            <a:prstGeom prst="chevron">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sp>
          <p:nvSpPr>
            <p:cNvPr id="23" name="Arrow: Chevron 22">
              <a:extLst>
                <a:ext uri="{FF2B5EF4-FFF2-40B4-BE49-F238E27FC236}">
                  <a16:creationId xmlns:a16="http://schemas.microsoft.com/office/drawing/2014/main" id="{DA580741-F88E-B869-3A92-AA332A36B935}"/>
                </a:ext>
              </a:extLst>
            </p:cNvPr>
            <p:cNvSpPr/>
            <p:nvPr/>
          </p:nvSpPr>
          <p:spPr>
            <a:xfrm>
              <a:off x="4885332" y="4298680"/>
              <a:ext cx="120783" cy="317799"/>
            </a:xfrm>
            <a:prstGeom prst="chevr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grpSp>
      <p:grpSp>
        <p:nvGrpSpPr>
          <p:cNvPr id="24" name="Group 23">
            <a:extLst>
              <a:ext uri="{FF2B5EF4-FFF2-40B4-BE49-F238E27FC236}">
                <a16:creationId xmlns:a16="http://schemas.microsoft.com/office/drawing/2014/main" id="{95086CE9-7969-7646-EA1B-C775108EBFAB}"/>
              </a:ext>
            </a:extLst>
          </p:cNvPr>
          <p:cNvGrpSpPr/>
          <p:nvPr/>
        </p:nvGrpSpPr>
        <p:grpSpPr>
          <a:xfrm>
            <a:off x="7243062" y="3198311"/>
            <a:ext cx="373575" cy="647823"/>
            <a:chOff x="7542869" y="4133669"/>
            <a:chExt cx="373574" cy="647822"/>
          </a:xfrm>
        </p:grpSpPr>
        <p:sp>
          <p:nvSpPr>
            <p:cNvPr id="25" name="Arrow: Chevron 24">
              <a:extLst>
                <a:ext uri="{FF2B5EF4-FFF2-40B4-BE49-F238E27FC236}">
                  <a16:creationId xmlns:a16="http://schemas.microsoft.com/office/drawing/2014/main" id="{62FDBB92-BA2C-59A9-4255-90681757F497}"/>
                </a:ext>
              </a:extLst>
            </p:cNvPr>
            <p:cNvSpPr/>
            <p:nvPr/>
          </p:nvSpPr>
          <p:spPr>
            <a:xfrm>
              <a:off x="7658189" y="4133669"/>
              <a:ext cx="258254" cy="647822"/>
            </a:xfrm>
            <a:prstGeom prst="chevron">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sp>
          <p:nvSpPr>
            <p:cNvPr id="26" name="Arrow: Chevron 25">
              <a:extLst>
                <a:ext uri="{FF2B5EF4-FFF2-40B4-BE49-F238E27FC236}">
                  <a16:creationId xmlns:a16="http://schemas.microsoft.com/office/drawing/2014/main" id="{949CAABC-4E26-0943-08E2-08395D7CA16F}"/>
                </a:ext>
              </a:extLst>
            </p:cNvPr>
            <p:cNvSpPr/>
            <p:nvPr/>
          </p:nvSpPr>
          <p:spPr>
            <a:xfrm>
              <a:off x="7542869" y="4285569"/>
              <a:ext cx="120783" cy="317799"/>
            </a:xfrm>
            <a:prstGeom prst="chevr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grpSp>
      <p:grpSp>
        <p:nvGrpSpPr>
          <p:cNvPr id="27" name="Group 26">
            <a:extLst>
              <a:ext uri="{FF2B5EF4-FFF2-40B4-BE49-F238E27FC236}">
                <a16:creationId xmlns:a16="http://schemas.microsoft.com/office/drawing/2014/main" id="{22079603-C37A-F4FC-B0DA-52659A326580}"/>
              </a:ext>
            </a:extLst>
          </p:cNvPr>
          <p:cNvGrpSpPr/>
          <p:nvPr/>
        </p:nvGrpSpPr>
        <p:grpSpPr>
          <a:xfrm>
            <a:off x="9648834" y="3243241"/>
            <a:ext cx="387381" cy="647823"/>
            <a:chOff x="9837133" y="4133669"/>
            <a:chExt cx="387381" cy="647822"/>
          </a:xfrm>
        </p:grpSpPr>
        <p:sp>
          <p:nvSpPr>
            <p:cNvPr id="28" name="Arrow: Chevron 27">
              <a:extLst>
                <a:ext uri="{FF2B5EF4-FFF2-40B4-BE49-F238E27FC236}">
                  <a16:creationId xmlns:a16="http://schemas.microsoft.com/office/drawing/2014/main" id="{B8A62445-91EC-228C-0962-91DFF63AE992}"/>
                </a:ext>
              </a:extLst>
            </p:cNvPr>
            <p:cNvSpPr/>
            <p:nvPr/>
          </p:nvSpPr>
          <p:spPr>
            <a:xfrm>
              <a:off x="9966260" y="4133669"/>
              <a:ext cx="258254" cy="647822"/>
            </a:xfrm>
            <a:prstGeom prst="chevron">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sp>
          <p:nvSpPr>
            <p:cNvPr id="29" name="Arrow: Chevron 28">
              <a:extLst>
                <a:ext uri="{FF2B5EF4-FFF2-40B4-BE49-F238E27FC236}">
                  <a16:creationId xmlns:a16="http://schemas.microsoft.com/office/drawing/2014/main" id="{89D64EBF-F3C3-C47C-9F7B-619DFF138807}"/>
                </a:ext>
              </a:extLst>
            </p:cNvPr>
            <p:cNvSpPr/>
            <p:nvPr/>
          </p:nvSpPr>
          <p:spPr>
            <a:xfrm>
              <a:off x="9837133" y="4316867"/>
              <a:ext cx="120783" cy="317799"/>
            </a:xfrm>
            <a:prstGeom prst="chevr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201646"/>
                </a:solidFill>
                <a:effectLst/>
                <a:uLnTx/>
                <a:uFillTx/>
                <a:latin typeface="BMS Humanity" panose="02000506030000020004" pitchFamily="2" charset="0"/>
              </a:endParaRPr>
            </a:p>
          </p:txBody>
        </p:sp>
      </p:grpSp>
      <p:sp>
        <p:nvSpPr>
          <p:cNvPr id="30" name="Rectangle 29">
            <a:extLst>
              <a:ext uri="{FF2B5EF4-FFF2-40B4-BE49-F238E27FC236}">
                <a16:creationId xmlns:a16="http://schemas.microsoft.com/office/drawing/2014/main" id="{278D0D94-163A-B364-7330-35EFCA4DA7AD}"/>
              </a:ext>
            </a:extLst>
          </p:cNvPr>
          <p:cNvSpPr/>
          <p:nvPr/>
        </p:nvSpPr>
        <p:spPr>
          <a:xfrm>
            <a:off x="4603208" y="2640024"/>
            <a:ext cx="2600960" cy="3810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01646"/>
                </a:solidFill>
                <a:effectLst/>
                <a:uLnTx/>
                <a:uFillTx/>
                <a:latin typeface="BMS Humanity" panose="02000506030000020004" pitchFamily="2" charset="0"/>
                <a:ea typeface="Calibri"/>
                <a:cs typeface="Calibri"/>
              </a:rPr>
              <a:t>User Journey</a:t>
            </a:r>
            <a:endParaRPr kumimoji="0" lang="en-US" sz="1200" b="1" i="0" u="none" strike="noStrike" kern="1200" cap="none" spc="0" normalizeH="0" baseline="0" noProof="0">
              <a:ln>
                <a:noFill/>
              </a:ln>
              <a:solidFill>
                <a:srgbClr val="FFFFFF"/>
              </a:solidFill>
              <a:effectLst/>
              <a:uLnTx/>
              <a:uFillTx/>
              <a:latin typeface="BMS Humanity" panose="02000506030000020004" pitchFamily="2" charset="0"/>
            </a:endParaRPr>
          </a:p>
        </p:txBody>
      </p:sp>
      <p:sp>
        <p:nvSpPr>
          <p:cNvPr id="31" name="TextBox 30">
            <a:extLst>
              <a:ext uri="{FF2B5EF4-FFF2-40B4-BE49-F238E27FC236}">
                <a16:creationId xmlns:a16="http://schemas.microsoft.com/office/drawing/2014/main" id="{DC8C7C5B-761F-20FD-1418-A6D01EBADC7C}"/>
              </a:ext>
            </a:extLst>
          </p:cNvPr>
          <p:cNvSpPr txBox="1"/>
          <p:nvPr/>
        </p:nvSpPr>
        <p:spPr>
          <a:xfrm>
            <a:off x="1799927" y="899868"/>
            <a:ext cx="2348151" cy="1754326"/>
          </a:xfrm>
          <a:prstGeom prst="rect">
            <a:avLst/>
          </a:prstGeom>
          <a:noFill/>
        </p:spPr>
        <p:txBody>
          <a:bodyPr wrap="square" lIns="91440" tIns="45720" rIns="91440" bIns="45720" rtlCol="0" anchor="t">
            <a:spAutoFit/>
          </a:bodyPr>
          <a:lstStyle/>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cs typeface="Calibri"/>
              </a:rPr>
              <a:t>He leads and executes supply/ demand planning, logistic optimization, and capacity planning</a:t>
            </a:r>
          </a:p>
          <a:p>
            <a:pPr marL="171446" indent="-171446" defTabSz="914377">
              <a:buFont typeface="Arial" panose="020B0604020202020204" pitchFamily="34" charset="0"/>
              <a:buChar char="•"/>
              <a:defRPr/>
            </a:pP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cs typeface="Calibri"/>
              </a:rPr>
              <a:t>He is facing issues in fulfilling demands due to issues faced in sourcing various raw material required for optimal production</a:t>
            </a:r>
          </a:p>
        </p:txBody>
      </p:sp>
      <p:sp>
        <p:nvSpPr>
          <p:cNvPr id="32" name="Rectangle 31">
            <a:extLst>
              <a:ext uri="{FF2B5EF4-FFF2-40B4-BE49-F238E27FC236}">
                <a16:creationId xmlns:a16="http://schemas.microsoft.com/office/drawing/2014/main" id="{589D55B1-9C9F-044B-9924-04B1C47A6B4A}"/>
              </a:ext>
            </a:extLst>
          </p:cNvPr>
          <p:cNvSpPr/>
          <p:nvPr/>
        </p:nvSpPr>
        <p:spPr>
          <a:xfrm>
            <a:off x="4153212" y="797639"/>
            <a:ext cx="8038788" cy="18194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377" rtl="0" eaLnBrk="1" fontAlgn="auto" latinLnBrk="0" hangingPunct="1">
              <a:lnSpc>
                <a:spcPct val="100000"/>
              </a:lnSpc>
              <a:spcBef>
                <a:spcPts val="0"/>
              </a:spcBef>
              <a:spcAft>
                <a:spcPts val="600"/>
              </a:spcAft>
              <a:buClrTx/>
              <a:buSzTx/>
              <a:buFontTx/>
              <a:buNone/>
              <a:tabLst/>
              <a:defRPr/>
            </a:pPr>
            <a:r>
              <a:rPr lang="en-US" sz="1200" dirty="0">
                <a:solidFill>
                  <a:srgbClr val="201646"/>
                </a:solidFill>
                <a:latin typeface="BMS Humanity" panose="02000506030000020004" pitchFamily="2" charset="0"/>
                <a:ea typeface="Calibri"/>
                <a:cs typeface="Calibri"/>
              </a:rPr>
              <a:t>Product brands are grappling with shortages of key ingredients and packaging materials alongside soaring costs and shipping delays, resulting in a significant impact on the bottom line and launch of new product lines</a:t>
            </a:r>
            <a:endPar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endParaRPr>
          </a:p>
          <a:p>
            <a:pPr marL="0" marR="0" lvl="0" indent="0" algn="l" defTabSz="914377"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A new innovative </a:t>
            </a:r>
            <a:r>
              <a:rPr kumimoji="0" lang="en-US" sz="1200" b="1" i="1"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digital twin-based </a:t>
            </a: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supply chain management &amp; financial planning solution that continuously monitors raw materials inventory status, freight charges &amp; in real-time monitors supply chain dynamics, will help to optimize </a:t>
            </a:r>
            <a:r>
              <a:rPr kumimoji="0" lang="en-US" sz="1200" b="1"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Financial planning process </a:t>
            </a: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along with improved resilience &amp; sustainability. Aggregation of real-time data from different sources (ERPs, </a:t>
            </a:r>
            <a:r>
              <a:rPr lang="en-US" sz="1200" dirty="0">
                <a:solidFill>
                  <a:srgbClr val="201646"/>
                </a:solidFill>
                <a:latin typeface="BMS Humanity" panose="02000506030000020004" pitchFamily="2" charset="0"/>
                <a:ea typeface="Calibri"/>
                <a:cs typeface="Calibri"/>
              </a:rPr>
              <a:t>financial &amp; planning systems)</a:t>
            </a:r>
            <a:r>
              <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rPr>
              <a:t>, KPIs, demand, inventory levels, supplier, and freight charges, facilitates achieving enhanced operational visibility and enabling shorter lead time. Using DT, we can continuously experiment with ‘what-if’ scenarios by facilitating enhancement of variables without impacting real-world productivity &amp; operations to gain insights &amp; </a:t>
            </a:r>
            <a:r>
              <a:rPr lang="en-US" sz="1200" dirty="0">
                <a:solidFill>
                  <a:srgbClr val="201646"/>
                </a:solidFill>
                <a:latin typeface="BMS Humanity" panose="02000506030000020004" pitchFamily="2" charset="0"/>
                <a:ea typeface="Calibri"/>
                <a:cs typeface="Calibri"/>
              </a:rPr>
              <a:t>visibility on impact on bottom line</a:t>
            </a:r>
            <a:endParaRPr kumimoji="0" lang="en-US" sz="1200" b="0" i="0" u="none" strike="noStrike" kern="1200" cap="none" spc="0" normalizeH="0" baseline="0" noProof="0" dirty="0">
              <a:ln>
                <a:noFill/>
              </a:ln>
              <a:solidFill>
                <a:srgbClr val="201646"/>
              </a:solidFill>
              <a:effectLst/>
              <a:uLnTx/>
              <a:uFillTx/>
              <a:latin typeface="BMS Humanity" panose="02000506030000020004" pitchFamily="2" charset="0"/>
              <a:ea typeface="Calibri"/>
              <a:cs typeface="Calibri"/>
            </a:endParaRPr>
          </a:p>
        </p:txBody>
      </p:sp>
      <p:pic>
        <p:nvPicPr>
          <p:cNvPr id="89" name="Picture 88" descr="Diagram&#10;&#10;Description automatically generated">
            <a:extLst>
              <a:ext uri="{FF2B5EF4-FFF2-40B4-BE49-F238E27FC236}">
                <a16:creationId xmlns:a16="http://schemas.microsoft.com/office/drawing/2014/main" id="{EABC57D1-061D-C591-66E8-98B11E2326DE}"/>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7851530" y="2933751"/>
            <a:ext cx="1634849" cy="1071290"/>
          </a:xfrm>
          <a:prstGeom prst="rect">
            <a:avLst/>
          </a:prstGeom>
        </p:spPr>
      </p:pic>
      <p:pic>
        <p:nvPicPr>
          <p:cNvPr id="5" name="Graphic 4" descr="Lights On with solid fill">
            <a:extLst>
              <a:ext uri="{FF2B5EF4-FFF2-40B4-BE49-F238E27FC236}">
                <a16:creationId xmlns:a16="http://schemas.microsoft.com/office/drawing/2014/main" id="{F1C50365-C556-27E6-67B9-12DBAD7528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84315" y="3012196"/>
            <a:ext cx="914400" cy="914400"/>
          </a:xfrm>
          <a:prstGeom prst="rect">
            <a:avLst/>
          </a:prstGeom>
        </p:spPr>
      </p:pic>
      <p:pic>
        <p:nvPicPr>
          <p:cNvPr id="1026" name="Picture 2">
            <a:extLst>
              <a:ext uri="{FF2B5EF4-FFF2-40B4-BE49-F238E27FC236}">
                <a16:creationId xmlns:a16="http://schemas.microsoft.com/office/drawing/2014/main" id="{C036E262-3A2F-2F00-FC11-5837707A5D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2780311" y="3099302"/>
            <a:ext cx="1527818" cy="855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A9BD74-08BE-804B-8505-3622206E58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17152" b="17152"/>
          <a:stretch/>
        </p:blipFill>
        <p:spPr bwMode="auto">
          <a:xfrm>
            <a:off x="5244385" y="3118170"/>
            <a:ext cx="1717040" cy="8515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n Character Face Avatar Glasses Modern Stock Vector (Royalty Free)  562077406 | Shutterstock">
            <a:extLst>
              <a:ext uri="{FF2B5EF4-FFF2-40B4-BE49-F238E27FC236}">
                <a16:creationId xmlns:a16="http://schemas.microsoft.com/office/drawing/2014/main" id="{90E75147-12BB-2548-1A2E-EBCA454A27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4229" b="13213"/>
          <a:stretch/>
        </p:blipFill>
        <p:spPr bwMode="auto">
          <a:xfrm>
            <a:off x="247853" y="2895379"/>
            <a:ext cx="1487914" cy="1322906"/>
          </a:xfrm>
          <a:prstGeom prst="rect">
            <a:avLst/>
          </a:prstGeom>
          <a:noFill/>
          <a:extLst>
            <a:ext uri="{909E8E84-426E-40DD-AFC4-6F175D3DCCD1}">
              <a14:hiddenFill xmlns:a14="http://schemas.microsoft.com/office/drawing/2010/main">
                <a:solidFill>
                  <a:srgbClr val="FFFFFF"/>
                </a:solidFill>
              </a14:hiddenFill>
            </a:ext>
          </a:extLst>
        </p:spPr>
      </p:pic>
      <p:sp>
        <p:nvSpPr>
          <p:cNvPr id="34" name="Title 1">
            <a:extLst>
              <a:ext uri="{FF2B5EF4-FFF2-40B4-BE49-F238E27FC236}">
                <a16:creationId xmlns:a16="http://schemas.microsoft.com/office/drawing/2014/main" id="{3AB9C573-D0BC-6243-A19B-459CED2EDB1F}"/>
              </a:ext>
            </a:extLst>
          </p:cNvPr>
          <p:cNvSpPr txBox="1">
            <a:spLocks/>
          </p:cNvSpPr>
          <p:nvPr/>
        </p:nvSpPr>
        <p:spPr>
          <a:xfrm>
            <a:off x="493159" y="87121"/>
            <a:ext cx="11157775" cy="769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BMS Humanity" panose="02000506030000020004" pitchFamily="2" charset="0"/>
              </a:rPr>
              <a:t>User Journey – Supply Chain Operations Manager</a:t>
            </a:r>
            <a:endParaRPr lang="en-IN" sz="2400" dirty="0">
              <a:latin typeface="BMS Humanity" panose="02000506030000020004" pitchFamily="2" charset="0"/>
            </a:endParaRPr>
          </a:p>
        </p:txBody>
      </p:sp>
    </p:spTree>
    <p:extLst>
      <p:ext uri="{BB962C8B-B14F-4D97-AF65-F5344CB8AC3E}">
        <p14:creationId xmlns:p14="http://schemas.microsoft.com/office/powerpoint/2010/main" val="198643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82624EE-3A62-6440-B009-E696E8DA6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 y="154577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unctions | Microsoft Azure Color">
            <a:extLst>
              <a:ext uri="{FF2B5EF4-FFF2-40B4-BE49-F238E27FC236}">
                <a16:creationId xmlns:a16="http://schemas.microsoft.com/office/drawing/2014/main" id="{E3DB34CC-7F14-5549-81F8-D588A6E7F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564" y="246470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38401844-B124-D740-BADE-18DA729E60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9170" y="2449646"/>
            <a:ext cx="720000" cy="720000"/>
          </a:xfrm>
          <a:prstGeom prst="rect">
            <a:avLst/>
          </a:prstGeom>
        </p:spPr>
      </p:pic>
      <p:pic>
        <p:nvPicPr>
          <p:cNvPr id="10" name="Graphic 9">
            <a:extLst>
              <a:ext uri="{FF2B5EF4-FFF2-40B4-BE49-F238E27FC236}">
                <a16:creationId xmlns:a16="http://schemas.microsoft.com/office/drawing/2014/main" id="{88A588DC-DED8-8D4F-84D5-6BF8A41344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5043" y="2408250"/>
            <a:ext cx="720000" cy="720000"/>
          </a:xfrm>
          <a:prstGeom prst="rect">
            <a:avLst/>
          </a:prstGeom>
        </p:spPr>
      </p:pic>
      <p:pic>
        <p:nvPicPr>
          <p:cNvPr id="12" name="Graphic 11">
            <a:extLst>
              <a:ext uri="{FF2B5EF4-FFF2-40B4-BE49-F238E27FC236}">
                <a16:creationId xmlns:a16="http://schemas.microsoft.com/office/drawing/2014/main" id="{3AB664B3-B123-FF45-B52B-EAC84CB3A7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78619" y="2166710"/>
            <a:ext cx="720000" cy="720000"/>
          </a:xfrm>
          <a:prstGeom prst="rect">
            <a:avLst/>
          </a:prstGeom>
        </p:spPr>
      </p:pic>
      <p:pic>
        <p:nvPicPr>
          <p:cNvPr id="14" name="Graphic 13">
            <a:extLst>
              <a:ext uri="{FF2B5EF4-FFF2-40B4-BE49-F238E27FC236}">
                <a16:creationId xmlns:a16="http://schemas.microsoft.com/office/drawing/2014/main" id="{BCF5D563-3E43-3443-9444-0FCB4ABDF7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78619" y="831848"/>
            <a:ext cx="720000" cy="720000"/>
          </a:xfrm>
          <a:prstGeom prst="rect">
            <a:avLst/>
          </a:prstGeom>
        </p:spPr>
      </p:pic>
      <p:pic>
        <p:nvPicPr>
          <p:cNvPr id="16" name="Graphic 15">
            <a:extLst>
              <a:ext uri="{FF2B5EF4-FFF2-40B4-BE49-F238E27FC236}">
                <a16:creationId xmlns:a16="http://schemas.microsoft.com/office/drawing/2014/main" id="{C91B67C3-D768-DB4D-9A71-7D9BD095F6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89292" y="3429000"/>
            <a:ext cx="720000" cy="720000"/>
          </a:xfrm>
          <a:prstGeom prst="rect">
            <a:avLst/>
          </a:prstGeom>
        </p:spPr>
      </p:pic>
      <p:cxnSp>
        <p:nvCxnSpPr>
          <p:cNvPr id="18" name="Straight Arrow Connector 17">
            <a:extLst>
              <a:ext uri="{FF2B5EF4-FFF2-40B4-BE49-F238E27FC236}">
                <a16:creationId xmlns:a16="http://schemas.microsoft.com/office/drawing/2014/main" id="{AE65CD59-65D4-904D-B9B8-13F6FF0E72D4}"/>
              </a:ext>
            </a:extLst>
          </p:cNvPr>
          <p:cNvCxnSpPr>
            <a:cxnSpLocks/>
            <a:stCxn id="8" idx="3"/>
            <a:endCxn id="5124" idx="1"/>
          </p:cNvCxnSpPr>
          <p:nvPr/>
        </p:nvCxnSpPr>
        <p:spPr>
          <a:xfrm>
            <a:off x="4759170" y="2809646"/>
            <a:ext cx="674394" cy="150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06B330F-A942-4241-BB39-45E2FAEF850E}"/>
              </a:ext>
            </a:extLst>
          </p:cNvPr>
          <p:cNvCxnSpPr>
            <a:cxnSpLocks/>
            <a:stCxn id="5124" idx="3"/>
            <a:endCxn id="10" idx="1"/>
          </p:cNvCxnSpPr>
          <p:nvPr/>
        </p:nvCxnSpPr>
        <p:spPr>
          <a:xfrm flipV="1">
            <a:off x="6153564" y="2768250"/>
            <a:ext cx="1501479" cy="5645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058CC8-A88C-794A-85C8-4F5C315E5451}"/>
              </a:ext>
            </a:extLst>
          </p:cNvPr>
          <p:cNvCxnSpPr>
            <a:cxnSpLocks/>
            <a:stCxn id="10" idx="3"/>
            <a:endCxn id="14" idx="1"/>
          </p:cNvCxnSpPr>
          <p:nvPr/>
        </p:nvCxnSpPr>
        <p:spPr>
          <a:xfrm flipV="1">
            <a:off x="8375043" y="1191848"/>
            <a:ext cx="2003576" cy="15764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CEA6EB9-6E84-D447-A3AB-3FCD81ABA906}"/>
              </a:ext>
            </a:extLst>
          </p:cNvPr>
          <p:cNvCxnSpPr>
            <a:cxnSpLocks/>
            <a:stCxn id="10" idx="3"/>
            <a:endCxn id="12" idx="1"/>
          </p:cNvCxnSpPr>
          <p:nvPr/>
        </p:nvCxnSpPr>
        <p:spPr>
          <a:xfrm flipV="1">
            <a:off x="8375043" y="2526710"/>
            <a:ext cx="2003576" cy="24154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41B8B5-6FF8-4B43-9AD7-A04EE7C98E3A}"/>
              </a:ext>
            </a:extLst>
          </p:cNvPr>
          <p:cNvCxnSpPr>
            <a:cxnSpLocks/>
            <a:stCxn id="10" idx="3"/>
            <a:endCxn id="16" idx="1"/>
          </p:cNvCxnSpPr>
          <p:nvPr/>
        </p:nvCxnSpPr>
        <p:spPr>
          <a:xfrm>
            <a:off x="8375043" y="2768250"/>
            <a:ext cx="2114249" cy="10207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8" descr="Microsoft Excel - Wikipedia">
            <a:extLst>
              <a:ext uri="{FF2B5EF4-FFF2-40B4-BE49-F238E27FC236}">
                <a16:creationId xmlns:a16="http://schemas.microsoft.com/office/drawing/2014/main" id="{651DD20A-BF93-F343-A446-EC226D49F898}"/>
              </a:ext>
            </a:extLst>
          </p:cNvPr>
          <p:cNvPicPr preferRelativeResize="0">
            <a:picLocks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094300" y="251432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Database , Png Download - Icon, Transparent Png - kindpng">
            <a:extLst>
              <a:ext uri="{FF2B5EF4-FFF2-40B4-BE49-F238E27FC236}">
                <a16:creationId xmlns:a16="http://schemas.microsoft.com/office/drawing/2014/main" id="{72C2B6F0-5E7F-5F46-8BDB-55851C95BEC1}"/>
              </a:ext>
            </a:extLst>
          </p:cNvPr>
          <p:cNvPicPr preferRelativeResize="0">
            <a:picLocks noChangeArrowheads="1"/>
          </p:cNvPicPr>
          <p:nvPr/>
        </p:nvPicPr>
        <p:blipFill rotWithShape="1">
          <a:blip r:embed="rId15">
            <a:clrChange>
              <a:clrFrom>
                <a:srgbClr val="F7F7F7"/>
              </a:clrFrom>
              <a:clrTo>
                <a:srgbClr val="F7F7F7">
                  <a:alpha val="0"/>
                </a:srgbClr>
              </a:clrTo>
            </a:clrChange>
            <a:extLst>
              <a:ext uri="{28A0092B-C50C-407E-A947-70E740481C1C}">
                <a14:useLocalDpi xmlns:a14="http://schemas.microsoft.com/office/drawing/2010/main"/>
              </a:ext>
            </a:extLst>
          </a:blip>
          <a:srcRect l="16637" r="17243"/>
          <a:stretch/>
        </p:blipFill>
        <p:spPr bwMode="auto">
          <a:xfrm>
            <a:off x="1162708" y="3397849"/>
            <a:ext cx="540000" cy="54000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DBEE6874-501E-6946-B9D8-16A4C2829F5B}"/>
              </a:ext>
            </a:extLst>
          </p:cNvPr>
          <p:cNvCxnSpPr>
            <a:cxnSpLocks/>
            <a:stCxn id="5122" idx="3"/>
            <a:endCxn id="44" idx="1"/>
          </p:cNvCxnSpPr>
          <p:nvPr/>
        </p:nvCxnSpPr>
        <p:spPr>
          <a:xfrm>
            <a:off x="1628571" y="1815771"/>
            <a:ext cx="998636" cy="87855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256764A-A3E9-FD4A-A58F-91FA7D80A8F4}"/>
              </a:ext>
            </a:extLst>
          </p:cNvPr>
          <p:cNvCxnSpPr>
            <a:cxnSpLocks/>
            <a:stCxn id="34" idx="3"/>
            <a:endCxn id="44" idx="1"/>
          </p:cNvCxnSpPr>
          <p:nvPr/>
        </p:nvCxnSpPr>
        <p:spPr>
          <a:xfrm flipV="1">
            <a:off x="1634300" y="2694327"/>
            <a:ext cx="992907" cy="900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DDFE32-493C-044B-9E81-3926CC2E08EF}"/>
              </a:ext>
            </a:extLst>
          </p:cNvPr>
          <p:cNvCxnSpPr>
            <a:cxnSpLocks/>
            <a:stCxn id="35" idx="3"/>
            <a:endCxn id="44" idx="1"/>
          </p:cNvCxnSpPr>
          <p:nvPr/>
        </p:nvCxnSpPr>
        <p:spPr>
          <a:xfrm flipV="1">
            <a:off x="1702708" y="2694327"/>
            <a:ext cx="924499" cy="97352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id="{6A39A727-97C7-544F-8389-4EEF552834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27207" y="2334327"/>
            <a:ext cx="720000" cy="720000"/>
          </a:xfrm>
          <a:prstGeom prst="rect">
            <a:avLst/>
          </a:prstGeom>
        </p:spPr>
      </p:pic>
      <p:cxnSp>
        <p:nvCxnSpPr>
          <p:cNvPr id="58" name="Straight Arrow Connector 57">
            <a:extLst>
              <a:ext uri="{FF2B5EF4-FFF2-40B4-BE49-F238E27FC236}">
                <a16:creationId xmlns:a16="http://schemas.microsoft.com/office/drawing/2014/main" id="{5057D3A0-594B-B242-B04E-A885E316C600}"/>
              </a:ext>
            </a:extLst>
          </p:cNvPr>
          <p:cNvCxnSpPr>
            <a:cxnSpLocks/>
            <a:endCxn id="8" idx="1"/>
          </p:cNvCxnSpPr>
          <p:nvPr/>
        </p:nvCxnSpPr>
        <p:spPr>
          <a:xfrm>
            <a:off x="3347207" y="2694327"/>
            <a:ext cx="691963" cy="1153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2BB5F74-C343-C24D-8B1B-E79C07297F0F}"/>
              </a:ext>
            </a:extLst>
          </p:cNvPr>
          <p:cNvSpPr txBox="1"/>
          <p:nvPr/>
        </p:nvSpPr>
        <p:spPr>
          <a:xfrm>
            <a:off x="872700" y="1097572"/>
            <a:ext cx="971741" cy="261610"/>
          </a:xfrm>
          <a:prstGeom prst="rect">
            <a:avLst/>
          </a:prstGeom>
          <a:noFill/>
        </p:spPr>
        <p:txBody>
          <a:bodyPr wrap="none" rtlCol="0">
            <a:spAutoFit/>
          </a:bodyPr>
          <a:lstStyle/>
          <a:p>
            <a:r>
              <a:rPr lang="en-US" sz="1100" dirty="0">
                <a:latin typeface="BMS Humanity" panose="02000506030000020004" pitchFamily="2" charset="0"/>
              </a:rPr>
              <a:t>Data Sources</a:t>
            </a:r>
          </a:p>
        </p:txBody>
      </p:sp>
      <p:sp>
        <p:nvSpPr>
          <p:cNvPr id="62" name="TextBox 61">
            <a:extLst>
              <a:ext uri="{FF2B5EF4-FFF2-40B4-BE49-F238E27FC236}">
                <a16:creationId xmlns:a16="http://schemas.microsoft.com/office/drawing/2014/main" id="{93D78BBF-86EC-C049-83E2-88449F416557}"/>
              </a:ext>
            </a:extLst>
          </p:cNvPr>
          <p:cNvSpPr txBox="1"/>
          <p:nvPr/>
        </p:nvSpPr>
        <p:spPr>
          <a:xfrm>
            <a:off x="2382160" y="3029008"/>
            <a:ext cx="1160895" cy="261610"/>
          </a:xfrm>
          <a:prstGeom prst="rect">
            <a:avLst/>
          </a:prstGeom>
          <a:noFill/>
        </p:spPr>
        <p:txBody>
          <a:bodyPr wrap="none" rtlCol="0">
            <a:spAutoFit/>
          </a:bodyPr>
          <a:lstStyle/>
          <a:p>
            <a:r>
              <a:rPr lang="en-US" sz="1100" dirty="0">
                <a:latin typeface="BMS Humanity" panose="02000506030000020004" pitchFamily="2" charset="0"/>
              </a:rPr>
              <a:t>Azure Event Hub</a:t>
            </a:r>
          </a:p>
        </p:txBody>
      </p:sp>
      <p:sp>
        <p:nvSpPr>
          <p:cNvPr id="63" name="TextBox 62">
            <a:extLst>
              <a:ext uri="{FF2B5EF4-FFF2-40B4-BE49-F238E27FC236}">
                <a16:creationId xmlns:a16="http://schemas.microsoft.com/office/drawing/2014/main" id="{D621322A-654C-7E40-9041-87F8528C4E06}"/>
              </a:ext>
            </a:extLst>
          </p:cNvPr>
          <p:cNvSpPr txBox="1"/>
          <p:nvPr/>
        </p:nvSpPr>
        <p:spPr>
          <a:xfrm>
            <a:off x="3929253" y="3169646"/>
            <a:ext cx="1053494" cy="261610"/>
          </a:xfrm>
          <a:prstGeom prst="rect">
            <a:avLst/>
          </a:prstGeom>
          <a:noFill/>
        </p:spPr>
        <p:txBody>
          <a:bodyPr wrap="none" rtlCol="0">
            <a:spAutoFit/>
          </a:bodyPr>
          <a:lstStyle/>
          <a:p>
            <a:r>
              <a:rPr lang="en-US" sz="1100" dirty="0">
                <a:latin typeface="BMS Humanity" panose="02000506030000020004" pitchFamily="2" charset="0"/>
              </a:rPr>
              <a:t>Azure </a:t>
            </a:r>
            <a:r>
              <a:rPr lang="en-US" sz="1100" dirty="0" err="1">
                <a:latin typeface="BMS Humanity" panose="02000506030000020004" pitchFamily="2" charset="0"/>
              </a:rPr>
              <a:t>IOTHub</a:t>
            </a:r>
            <a:endParaRPr lang="en-US" sz="1100" dirty="0">
              <a:latin typeface="BMS Humanity" panose="02000506030000020004" pitchFamily="2" charset="0"/>
            </a:endParaRPr>
          </a:p>
        </p:txBody>
      </p:sp>
      <p:sp>
        <p:nvSpPr>
          <p:cNvPr id="64" name="TextBox 63">
            <a:extLst>
              <a:ext uri="{FF2B5EF4-FFF2-40B4-BE49-F238E27FC236}">
                <a16:creationId xmlns:a16="http://schemas.microsoft.com/office/drawing/2014/main" id="{4DF33EE7-B49E-AA48-B57B-22B8D8D17484}"/>
              </a:ext>
            </a:extLst>
          </p:cNvPr>
          <p:cNvSpPr txBox="1"/>
          <p:nvPr/>
        </p:nvSpPr>
        <p:spPr>
          <a:xfrm>
            <a:off x="5368945" y="3182654"/>
            <a:ext cx="1127232" cy="261610"/>
          </a:xfrm>
          <a:prstGeom prst="rect">
            <a:avLst/>
          </a:prstGeom>
          <a:noFill/>
        </p:spPr>
        <p:txBody>
          <a:bodyPr wrap="none" rtlCol="0">
            <a:spAutoFit/>
          </a:bodyPr>
          <a:lstStyle/>
          <a:p>
            <a:r>
              <a:rPr lang="en-US" sz="1100" dirty="0">
                <a:latin typeface="BMS Humanity" panose="02000506030000020004" pitchFamily="2" charset="0"/>
              </a:rPr>
              <a:t>Azure Functions</a:t>
            </a:r>
          </a:p>
        </p:txBody>
      </p:sp>
      <p:sp>
        <p:nvSpPr>
          <p:cNvPr id="65" name="TextBox 64">
            <a:extLst>
              <a:ext uri="{FF2B5EF4-FFF2-40B4-BE49-F238E27FC236}">
                <a16:creationId xmlns:a16="http://schemas.microsoft.com/office/drawing/2014/main" id="{B90A0743-ADF8-3B41-A106-D2E36F71FF7C}"/>
              </a:ext>
            </a:extLst>
          </p:cNvPr>
          <p:cNvSpPr txBox="1"/>
          <p:nvPr/>
        </p:nvSpPr>
        <p:spPr>
          <a:xfrm>
            <a:off x="7385306" y="3151949"/>
            <a:ext cx="1317990" cy="261610"/>
          </a:xfrm>
          <a:prstGeom prst="rect">
            <a:avLst/>
          </a:prstGeom>
          <a:noFill/>
        </p:spPr>
        <p:txBody>
          <a:bodyPr wrap="none" rtlCol="0">
            <a:spAutoFit/>
          </a:bodyPr>
          <a:lstStyle/>
          <a:p>
            <a:r>
              <a:rPr lang="en-US" sz="1100" dirty="0">
                <a:latin typeface="BMS Humanity" panose="02000506030000020004" pitchFamily="2" charset="0"/>
              </a:rPr>
              <a:t>Azure Digital Twins</a:t>
            </a:r>
          </a:p>
        </p:txBody>
      </p:sp>
      <p:sp>
        <p:nvSpPr>
          <p:cNvPr id="66" name="TextBox 65">
            <a:extLst>
              <a:ext uri="{FF2B5EF4-FFF2-40B4-BE49-F238E27FC236}">
                <a16:creationId xmlns:a16="http://schemas.microsoft.com/office/drawing/2014/main" id="{6B42A9F5-5369-564A-86D4-0FE54FB49264}"/>
              </a:ext>
            </a:extLst>
          </p:cNvPr>
          <p:cNvSpPr txBox="1"/>
          <p:nvPr/>
        </p:nvSpPr>
        <p:spPr>
          <a:xfrm>
            <a:off x="10240054" y="1650238"/>
            <a:ext cx="1364476" cy="261610"/>
          </a:xfrm>
          <a:prstGeom prst="rect">
            <a:avLst/>
          </a:prstGeom>
          <a:noFill/>
        </p:spPr>
        <p:txBody>
          <a:bodyPr wrap="none" rtlCol="0">
            <a:spAutoFit/>
          </a:bodyPr>
          <a:lstStyle/>
          <a:p>
            <a:r>
              <a:rPr lang="en-US" sz="1100" dirty="0">
                <a:latin typeface="BMS Humanity" panose="02000506030000020004" pitchFamily="2" charset="0"/>
              </a:rPr>
              <a:t>Azure Data Explorer</a:t>
            </a:r>
          </a:p>
        </p:txBody>
      </p:sp>
      <p:sp>
        <p:nvSpPr>
          <p:cNvPr id="67" name="TextBox 66">
            <a:extLst>
              <a:ext uri="{FF2B5EF4-FFF2-40B4-BE49-F238E27FC236}">
                <a16:creationId xmlns:a16="http://schemas.microsoft.com/office/drawing/2014/main" id="{39F03C27-3D1B-1B45-8221-A4FD88D1015D}"/>
              </a:ext>
            </a:extLst>
          </p:cNvPr>
          <p:cNvSpPr txBox="1"/>
          <p:nvPr/>
        </p:nvSpPr>
        <p:spPr>
          <a:xfrm>
            <a:off x="10167054" y="2912703"/>
            <a:ext cx="1653017" cy="261610"/>
          </a:xfrm>
          <a:prstGeom prst="rect">
            <a:avLst/>
          </a:prstGeom>
          <a:noFill/>
        </p:spPr>
        <p:txBody>
          <a:bodyPr wrap="none" rtlCol="0">
            <a:spAutoFit/>
          </a:bodyPr>
          <a:lstStyle/>
          <a:p>
            <a:r>
              <a:rPr lang="en-US" sz="1100" dirty="0">
                <a:latin typeface="BMS Humanity" panose="02000506030000020004" pitchFamily="2" charset="0"/>
              </a:rPr>
              <a:t>Azure Data Lake Storage</a:t>
            </a:r>
          </a:p>
        </p:txBody>
      </p:sp>
      <p:sp>
        <p:nvSpPr>
          <p:cNvPr id="68" name="TextBox 67">
            <a:extLst>
              <a:ext uri="{FF2B5EF4-FFF2-40B4-BE49-F238E27FC236}">
                <a16:creationId xmlns:a16="http://schemas.microsoft.com/office/drawing/2014/main" id="{8B2D7B4D-7E6E-4849-B12E-DF9A1A7357EF}"/>
              </a:ext>
            </a:extLst>
          </p:cNvPr>
          <p:cNvSpPr txBox="1"/>
          <p:nvPr/>
        </p:nvSpPr>
        <p:spPr>
          <a:xfrm>
            <a:off x="10311324" y="4149117"/>
            <a:ext cx="1191352" cy="261610"/>
          </a:xfrm>
          <a:prstGeom prst="rect">
            <a:avLst/>
          </a:prstGeom>
          <a:noFill/>
        </p:spPr>
        <p:txBody>
          <a:bodyPr wrap="none" rtlCol="0">
            <a:spAutoFit/>
          </a:bodyPr>
          <a:lstStyle/>
          <a:p>
            <a:r>
              <a:rPr lang="en-US" sz="1100" dirty="0">
                <a:latin typeface="BMS Humanity" panose="02000506030000020004" pitchFamily="2" charset="0"/>
              </a:rPr>
              <a:t>Azure Logic Apps</a:t>
            </a:r>
          </a:p>
        </p:txBody>
      </p:sp>
      <p:pic>
        <p:nvPicPr>
          <p:cNvPr id="70" name="Graphic 69">
            <a:extLst>
              <a:ext uri="{FF2B5EF4-FFF2-40B4-BE49-F238E27FC236}">
                <a16:creationId xmlns:a16="http://schemas.microsoft.com/office/drawing/2014/main" id="{42FA6A92-2EB7-E448-B3D7-E235DA6D4FF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33564" y="901858"/>
            <a:ext cx="720000" cy="720000"/>
          </a:xfrm>
          <a:prstGeom prst="rect">
            <a:avLst/>
          </a:prstGeom>
        </p:spPr>
      </p:pic>
      <p:cxnSp>
        <p:nvCxnSpPr>
          <p:cNvPr id="74" name="Straight Arrow Connector 73">
            <a:extLst>
              <a:ext uri="{FF2B5EF4-FFF2-40B4-BE49-F238E27FC236}">
                <a16:creationId xmlns:a16="http://schemas.microsoft.com/office/drawing/2014/main" id="{09474F7C-341B-D640-B80D-278973BACA30}"/>
              </a:ext>
            </a:extLst>
          </p:cNvPr>
          <p:cNvCxnSpPr>
            <a:cxnSpLocks/>
            <a:stCxn id="70" idx="2"/>
            <a:endCxn id="5124" idx="0"/>
          </p:cNvCxnSpPr>
          <p:nvPr/>
        </p:nvCxnSpPr>
        <p:spPr>
          <a:xfrm>
            <a:off x="5793564" y="1621858"/>
            <a:ext cx="0" cy="8428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330A4CA-15E4-DC4F-8FA9-EDA3FD23BD27}"/>
              </a:ext>
            </a:extLst>
          </p:cNvPr>
          <p:cNvSpPr txBox="1"/>
          <p:nvPr/>
        </p:nvSpPr>
        <p:spPr>
          <a:xfrm>
            <a:off x="5192277" y="701043"/>
            <a:ext cx="1202573" cy="261610"/>
          </a:xfrm>
          <a:prstGeom prst="rect">
            <a:avLst/>
          </a:prstGeom>
          <a:noFill/>
        </p:spPr>
        <p:txBody>
          <a:bodyPr wrap="none" rtlCol="0">
            <a:spAutoFit/>
          </a:bodyPr>
          <a:lstStyle/>
          <a:p>
            <a:r>
              <a:rPr lang="en-US" sz="1100" dirty="0">
                <a:latin typeface="BMS Humanity" panose="02000506030000020004" pitchFamily="2" charset="0"/>
              </a:rPr>
              <a:t>Azure Static App </a:t>
            </a:r>
          </a:p>
        </p:txBody>
      </p:sp>
    </p:spTree>
    <p:extLst>
      <p:ext uri="{BB962C8B-B14F-4D97-AF65-F5344CB8AC3E}">
        <p14:creationId xmlns:p14="http://schemas.microsoft.com/office/powerpoint/2010/main" val="3661051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861</Words>
  <Application>Microsoft Macintosh PowerPoint</Application>
  <PresentationFormat>Widescreen</PresentationFormat>
  <Paragraphs>70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BMS Humanity</vt:lpstr>
      <vt:lpstr>Calibri</vt:lpstr>
      <vt:lpstr>Calibri Light</vt:lpstr>
      <vt:lpstr>Office Theme</vt:lpstr>
      <vt:lpstr>Challenges in the current supply chain process</vt:lpstr>
      <vt:lpstr>How Digital Twins Help Achieve Excellence In Supply Chain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the current supply chain process</dc:title>
  <dc:creator>Vasudev Bhat</dc:creator>
  <cp:lastModifiedBy>Vasudev Bhat</cp:lastModifiedBy>
  <cp:revision>1</cp:revision>
  <dcterms:created xsi:type="dcterms:W3CDTF">2022-09-24T09:07:13Z</dcterms:created>
  <dcterms:modified xsi:type="dcterms:W3CDTF">2022-09-24T09:56:49Z</dcterms:modified>
</cp:coreProperties>
</file>