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70" r:id="rId10"/>
    <p:sldId id="266"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5" r:id="rId25"/>
    <p:sldId id="286"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59" autoAdjust="0"/>
    <p:restoredTop sz="86477" autoAdjust="0"/>
  </p:normalViewPr>
  <p:slideViewPr>
    <p:cSldViewPr snapToGrid="0">
      <p:cViewPr>
        <p:scale>
          <a:sx n="60" d="100"/>
          <a:sy n="60" d="100"/>
        </p:scale>
        <p:origin x="-306" y="-156"/>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21.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10" Type="http://schemas.openxmlformats.org/officeDocument/2006/relationships/slide" Target="slides/slide10.xml"/><Relationship Id="rId19" Type="http://schemas.openxmlformats.org/officeDocument/2006/relationships/slide" Target="slides/slide19.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09341E-90F4-44E6-ADC2-278EB3D05D64}" type="datetimeFigureOut">
              <a:rPr lang="en-IN" smtClean="0"/>
              <a:t>12-12-2017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7A504C-C02C-4E84-B4E2-703C2D007583}" type="slidenum">
              <a:rPr lang="en-IN" smtClean="0"/>
              <a:t>‹#›</a:t>
            </a:fld>
            <a:endParaRPr lang="en-IN"/>
          </a:p>
        </p:txBody>
      </p:sp>
    </p:spTree>
    <p:extLst>
      <p:ext uri="{BB962C8B-B14F-4D97-AF65-F5344CB8AC3E}">
        <p14:creationId xmlns:p14="http://schemas.microsoft.com/office/powerpoint/2010/main" val="2343209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022A34A-B481-4F17-B2D2-CAE2A4DE99F5}" type="slidenum">
              <a:t>24</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ide Image Placeholder 1"/>
          <p:cNvSpPr>
            <a:spLocks noGrp="1" noRot="1" noChangeAspect="1"/>
          </p:cNvSpPr>
          <p:nvPr>
            <p:ph type="sldImg"/>
          </p:nvPr>
        </p:nvSpPr>
        <p:spPr>
          <a:xfrm>
            <a:off x="382588" y="695325"/>
            <a:ext cx="6092825" cy="3427413"/>
          </a:xfrm>
          <a:solidFill>
            <a:srgbClr val="5B9BD5"/>
          </a:solidFill>
          <a:ln w="25402">
            <a:solidFill>
              <a:srgbClr val="41719C"/>
            </a:solidFill>
            <a:prstDash val="solid"/>
          </a:ln>
        </p:spPr>
      </p:sp>
      <p:sp>
        <p:nvSpPr>
          <p:cNvPr id="4" name="Notes Placeholder 2"/>
          <p:cNvSpPr txBox="1">
            <a:spLocks noGrp="1"/>
          </p:cNvSpPr>
          <p:nvPr>
            <p:ph type="body" sz="quarter" idx="1"/>
          </p:nvPr>
        </p:nvSpPr>
        <p:spPr>
          <a:xfrm>
            <a:off x="685800" y="4343400"/>
            <a:ext cx="5486043" cy="4114443"/>
          </a:xfrm>
        </p:spPr>
        <p:txBody>
          <a:bodyPr/>
          <a:lstStyle/>
          <a:p>
            <a:endParaRPr lang="en-IN"/>
          </a:p>
        </p:txBody>
      </p:sp>
    </p:spTree>
    <p:extLst>
      <p:ext uri="{BB962C8B-B14F-4D97-AF65-F5344CB8AC3E}">
        <p14:creationId xmlns:p14="http://schemas.microsoft.com/office/powerpoint/2010/main" val="1466451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529E854-E1AE-479E-878B-39EB0A60104B}" type="slidenum">
              <a:t>25</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ide Image Placeholder 1"/>
          <p:cNvSpPr>
            <a:spLocks noGrp="1" noRot="1" noChangeAspect="1"/>
          </p:cNvSpPr>
          <p:nvPr>
            <p:ph type="sldImg"/>
          </p:nvPr>
        </p:nvSpPr>
        <p:spPr>
          <a:xfrm>
            <a:off x="382588" y="695325"/>
            <a:ext cx="6092825" cy="3427413"/>
          </a:xfrm>
          <a:solidFill>
            <a:srgbClr val="5B9BD5"/>
          </a:solidFill>
          <a:ln w="25402">
            <a:solidFill>
              <a:srgbClr val="41719C"/>
            </a:solidFill>
            <a:prstDash val="solid"/>
          </a:ln>
        </p:spPr>
      </p:sp>
      <p:sp>
        <p:nvSpPr>
          <p:cNvPr id="4" name="Notes Placeholder 2"/>
          <p:cNvSpPr txBox="1">
            <a:spLocks noGrp="1"/>
          </p:cNvSpPr>
          <p:nvPr>
            <p:ph type="body" sz="quarter" idx="1"/>
          </p:nvPr>
        </p:nvSpPr>
        <p:spPr>
          <a:xfrm>
            <a:off x="685800" y="4343400"/>
            <a:ext cx="5486043" cy="4114443"/>
          </a:xfrm>
        </p:spPr>
        <p:txBody>
          <a:bodyPr/>
          <a:lstStyle/>
          <a:p>
            <a:endParaRPr lang="en-IN"/>
          </a:p>
        </p:txBody>
      </p:sp>
    </p:spTree>
    <p:extLst>
      <p:ext uri="{BB962C8B-B14F-4D97-AF65-F5344CB8AC3E}">
        <p14:creationId xmlns:p14="http://schemas.microsoft.com/office/powerpoint/2010/main" val="1473480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6A39896-9DEC-451D-AFC2-4FBE1E6AD723}" type="slidenum">
              <a:t>26</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ide Image Placeholder 1"/>
          <p:cNvSpPr>
            <a:spLocks noGrp="1" noRot="1" noChangeAspect="1"/>
          </p:cNvSpPr>
          <p:nvPr>
            <p:ph type="sldImg"/>
          </p:nvPr>
        </p:nvSpPr>
        <p:spPr>
          <a:xfrm>
            <a:off x="381000" y="695325"/>
            <a:ext cx="6096000" cy="3429000"/>
          </a:xfrm>
          <a:solidFill>
            <a:srgbClr val="5B9BD5"/>
          </a:solidFill>
          <a:ln w="25402">
            <a:solidFill>
              <a:srgbClr val="41719C"/>
            </a:solidFill>
            <a:prstDash val="solid"/>
          </a:ln>
        </p:spPr>
      </p:sp>
      <p:sp>
        <p:nvSpPr>
          <p:cNvPr id="4" name="Notes Placeholder 2"/>
          <p:cNvSpPr txBox="1">
            <a:spLocks noGrp="1"/>
          </p:cNvSpPr>
          <p:nvPr>
            <p:ph type="body" sz="quarter" idx="1"/>
          </p:nvPr>
        </p:nvSpPr>
        <p:spPr>
          <a:xfrm>
            <a:off x="685800" y="4343400"/>
            <a:ext cx="5486400" cy="4114800"/>
          </a:xfrm>
        </p:spPr>
        <p:txBody>
          <a:bodyPr anchor="ctr"/>
          <a:lstStyle/>
          <a:p>
            <a:endParaRPr lang="en-IN"/>
          </a:p>
        </p:txBody>
      </p:sp>
    </p:spTree>
    <p:extLst>
      <p:ext uri="{BB962C8B-B14F-4D97-AF65-F5344CB8AC3E}">
        <p14:creationId xmlns:p14="http://schemas.microsoft.com/office/powerpoint/2010/main" val="2462371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54B4AC1-828B-4F89-AD16-9B0A38BCEF3A}" type="datetimeFigureOut">
              <a:rPr lang="en-IN" smtClean="0"/>
              <a:t>12-12-2017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81F0B6-CB18-41CC-A217-B601E50E0098}" type="slidenum">
              <a:rPr lang="en-IN" smtClean="0"/>
              <a:t>‹#›</a:t>
            </a:fld>
            <a:endParaRPr lang="en-IN"/>
          </a:p>
        </p:txBody>
      </p:sp>
    </p:spTree>
    <p:extLst>
      <p:ext uri="{BB962C8B-B14F-4D97-AF65-F5344CB8AC3E}">
        <p14:creationId xmlns:p14="http://schemas.microsoft.com/office/powerpoint/2010/main" val="2159420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4B4AC1-828B-4F89-AD16-9B0A38BCEF3A}" type="datetimeFigureOut">
              <a:rPr lang="en-IN" smtClean="0"/>
              <a:t>12-12-2017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81F0B6-CB18-41CC-A217-B601E50E0098}" type="slidenum">
              <a:rPr lang="en-IN" smtClean="0"/>
              <a:t>‹#›</a:t>
            </a:fld>
            <a:endParaRPr lang="en-IN"/>
          </a:p>
        </p:txBody>
      </p:sp>
    </p:spTree>
    <p:extLst>
      <p:ext uri="{BB962C8B-B14F-4D97-AF65-F5344CB8AC3E}">
        <p14:creationId xmlns:p14="http://schemas.microsoft.com/office/powerpoint/2010/main" val="983105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4B4AC1-828B-4F89-AD16-9B0A38BCEF3A}" type="datetimeFigureOut">
              <a:rPr lang="en-IN" smtClean="0"/>
              <a:t>12-12-2017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81F0B6-CB18-41CC-A217-B601E50E0098}" type="slidenum">
              <a:rPr lang="en-IN" smtClean="0"/>
              <a:t>‹#›</a:t>
            </a:fld>
            <a:endParaRPr lang="en-IN"/>
          </a:p>
        </p:txBody>
      </p:sp>
    </p:spTree>
    <p:extLst>
      <p:ext uri="{BB962C8B-B14F-4D97-AF65-F5344CB8AC3E}">
        <p14:creationId xmlns:p14="http://schemas.microsoft.com/office/powerpoint/2010/main" val="2853547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4B4AC1-828B-4F89-AD16-9B0A38BCEF3A}" type="datetimeFigureOut">
              <a:rPr lang="en-IN" smtClean="0"/>
              <a:t>12-12-2017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81F0B6-CB18-41CC-A217-B601E50E0098}" type="slidenum">
              <a:rPr lang="en-IN" smtClean="0"/>
              <a:t>‹#›</a:t>
            </a:fld>
            <a:endParaRPr lang="en-IN"/>
          </a:p>
        </p:txBody>
      </p:sp>
    </p:spTree>
    <p:extLst>
      <p:ext uri="{BB962C8B-B14F-4D97-AF65-F5344CB8AC3E}">
        <p14:creationId xmlns:p14="http://schemas.microsoft.com/office/powerpoint/2010/main" val="857300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54B4AC1-828B-4F89-AD16-9B0A38BCEF3A}" type="datetimeFigureOut">
              <a:rPr lang="en-IN" smtClean="0"/>
              <a:t>12-12-2017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81F0B6-CB18-41CC-A217-B601E50E0098}" type="slidenum">
              <a:rPr lang="en-IN" smtClean="0"/>
              <a:t>‹#›</a:t>
            </a:fld>
            <a:endParaRPr lang="en-IN"/>
          </a:p>
        </p:txBody>
      </p:sp>
    </p:spTree>
    <p:extLst>
      <p:ext uri="{BB962C8B-B14F-4D97-AF65-F5344CB8AC3E}">
        <p14:creationId xmlns:p14="http://schemas.microsoft.com/office/powerpoint/2010/main" val="3053045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54B4AC1-828B-4F89-AD16-9B0A38BCEF3A}" type="datetimeFigureOut">
              <a:rPr lang="en-IN" smtClean="0"/>
              <a:t>12-12-2017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81F0B6-CB18-41CC-A217-B601E50E0098}" type="slidenum">
              <a:rPr lang="en-IN" smtClean="0"/>
              <a:t>‹#›</a:t>
            </a:fld>
            <a:endParaRPr lang="en-IN"/>
          </a:p>
        </p:txBody>
      </p:sp>
    </p:spTree>
    <p:extLst>
      <p:ext uri="{BB962C8B-B14F-4D97-AF65-F5344CB8AC3E}">
        <p14:creationId xmlns:p14="http://schemas.microsoft.com/office/powerpoint/2010/main" val="2016134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54B4AC1-828B-4F89-AD16-9B0A38BCEF3A}" type="datetimeFigureOut">
              <a:rPr lang="en-IN" smtClean="0"/>
              <a:t>12-12-2017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81F0B6-CB18-41CC-A217-B601E50E0098}" type="slidenum">
              <a:rPr lang="en-IN" smtClean="0"/>
              <a:t>‹#›</a:t>
            </a:fld>
            <a:endParaRPr lang="en-IN"/>
          </a:p>
        </p:txBody>
      </p:sp>
    </p:spTree>
    <p:extLst>
      <p:ext uri="{BB962C8B-B14F-4D97-AF65-F5344CB8AC3E}">
        <p14:creationId xmlns:p14="http://schemas.microsoft.com/office/powerpoint/2010/main" val="123519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54B4AC1-828B-4F89-AD16-9B0A38BCEF3A}" type="datetimeFigureOut">
              <a:rPr lang="en-IN" smtClean="0"/>
              <a:t>12-12-2017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81F0B6-CB18-41CC-A217-B601E50E0098}" type="slidenum">
              <a:rPr lang="en-IN" smtClean="0"/>
              <a:t>‹#›</a:t>
            </a:fld>
            <a:endParaRPr lang="en-IN"/>
          </a:p>
        </p:txBody>
      </p:sp>
    </p:spTree>
    <p:extLst>
      <p:ext uri="{BB962C8B-B14F-4D97-AF65-F5344CB8AC3E}">
        <p14:creationId xmlns:p14="http://schemas.microsoft.com/office/powerpoint/2010/main" val="4124518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4B4AC1-828B-4F89-AD16-9B0A38BCEF3A}" type="datetimeFigureOut">
              <a:rPr lang="en-IN" smtClean="0"/>
              <a:t>12-12-2017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81F0B6-CB18-41CC-A217-B601E50E0098}" type="slidenum">
              <a:rPr lang="en-IN" smtClean="0"/>
              <a:t>‹#›</a:t>
            </a:fld>
            <a:endParaRPr lang="en-IN"/>
          </a:p>
        </p:txBody>
      </p:sp>
    </p:spTree>
    <p:extLst>
      <p:ext uri="{BB962C8B-B14F-4D97-AF65-F5344CB8AC3E}">
        <p14:creationId xmlns:p14="http://schemas.microsoft.com/office/powerpoint/2010/main" val="791869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54B4AC1-828B-4F89-AD16-9B0A38BCEF3A}" type="datetimeFigureOut">
              <a:rPr lang="en-IN" smtClean="0"/>
              <a:t>12-12-2017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81F0B6-CB18-41CC-A217-B601E50E0098}" type="slidenum">
              <a:rPr lang="en-IN" smtClean="0"/>
              <a:t>‹#›</a:t>
            </a:fld>
            <a:endParaRPr lang="en-IN"/>
          </a:p>
        </p:txBody>
      </p:sp>
    </p:spTree>
    <p:extLst>
      <p:ext uri="{BB962C8B-B14F-4D97-AF65-F5344CB8AC3E}">
        <p14:creationId xmlns:p14="http://schemas.microsoft.com/office/powerpoint/2010/main" val="989222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54B4AC1-828B-4F89-AD16-9B0A38BCEF3A}" type="datetimeFigureOut">
              <a:rPr lang="en-IN" smtClean="0"/>
              <a:t>12-12-2017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81F0B6-CB18-41CC-A217-B601E50E0098}" type="slidenum">
              <a:rPr lang="en-IN" smtClean="0"/>
              <a:t>‹#›</a:t>
            </a:fld>
            <a:endParaRPr lang="en-IN"/>
          </a:p>
        </p:txBody>
      </p:sp>
    </p:spTree>
    <p:extLst>
      <p:ext uri="{BB962C8B-B14F-4D97-AF65-F5344CB8AC3E}">
        <p14:creationId xmlns:p14="http://schemas.microsoft.com/office/powerpoint/2010/main" val="1513377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4B4AC1-828B-4F89-AD16-9B0A38BCEF3A}" type="datetimeFigureOut">
              <a:rPr lang="en-IN" smtClean="0"/>
              <a:t>12-12-2017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1F0B6-CB18-41CC-A217-B601E50E0098}" type="slidenum">
              <a:rPr lang="en-IN" smtClean="0"/>
              <a:t>‹#›</a:t>
            </a:fld>
            <a:endParaRPr lang="en-IN"/>
          </a:p>
        </p:txBody>
      </p:sp>
    </p:spTree>
    <p:extLst>
      <p:ext uri="{BB962C8B-B14F-4D97-AF65-F5344CB8AC3E}">
        <p14:creationId xmlns:p14="http://schemas.microsoft.com/office/powerpoint/2010/main" val="2941410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0982" y="2036763"/>
            <a:ext cx="9144000" cy="2387600"/>
          </a:xfrm>
        </p:spPr>
        <p:txBody>
          <a:bodyPr/>
          <a:lstStyle/>
          <a:p>
            <a:r>
              <a:rPr lang="en-IN" b="1" dirty="0" smtClean="0"/>
              <a:t>Map-Reduce </a:t>
            </a:r>
            <a:r>
              <a:rPr lang="en-IN" b="1" dirty="0" smtClean="0"/>
              <a:t>Approach to</a:t>
            </a:r>
            <a:br>
              <a:rPr lang="en-IN" b="1" dirty="0" smtClean="0"/>
            </a:br>
            <a:r>
              <a:rPr lang="en-IN" b="1" dirty="0" smtClean="0"/>
              <a:t>Anagram </a:t>
            </a:r>
            <a:r>
              <a:rPr lang="en-IN" b="1" dirty="0" smtClean="0"/>
              <a:t>P</a:t>
            </a:r>
            <a:r>
              <a:rPr lang="en-IN" b="1" dirty="0" smtClean="0"/>
              <a:t>roblem</a:t>
            </a:r>
            <a:endParaRPr lang="en-IN" b="1" dirty="0"/>
          </a:p>
        </p:txBody>
      </p:sp>
    </p:spTree>
    <p:extLst>
      <p:ext uri="{BB962C8B-B14F-4D97-AF65-F5344CB8AC3E}">
        <p14:creationId xmlns:p14="http://schemas.microsoft.com/office/powerpoint/2010/main" val="3388200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2840420" y="349360"/>
            <a:ext cx="7391400" cy="1325563"/>
          </a:xfrm>
        </p:spPr>
        <p:txBody>
          <a:bodyPr/>
          <a:lstStyle/>
          <a:p>
            <a:pPr lvl="0" algn="ctr"/>
            <a:r>
              <a:rPr lang="en-US" b="1" dirty="0" smtClean="0"/>
              <a:t>What can we do in the </a:t>
            </a:r>
            <a:r>
              <a:rPr lang="en-US" b="1" dirty="0" smtClean="0"/>
              <a:t>Reducer </a:t>
            </a:r>
            <a:br>
              <a:rPr lang="en-US" b="1" dirty="0" smtClean="0"/>
            </a:br>
            <a:r>
              <a:rPr lang="en-US" b="1" dirty="0" smtClean="0"/>
              <a:t>now </a:t>
            </a:r>
            <a:r>
              <a:rPr lang="en-US" b="1" dirty="0" smtClean="0"/>
              <a:t>to identify the </a:t>
            </a:r>
            <a:r>
              <a:rPr lang="en-US" b="1" dirty="0" smtClean="0"/>
              <a:t>Anagrams </a:t>
            </a:r>
            <a:r>
              <a:rPr lang="en-US" b="1" dirty="0" smtClean="0"/>
              <a:t>?</a:t>
            </a:r>
            <a:endParaRPr lang="en-US" b="1" dirty="0"/>
          </a:p>
        </p:txBody>
      </p:sp>
      <p:sp>
        <p:nvSpPr>
          <p:cNvPr id="3" name="Content Placeholder 2"/>
          <p:cNvSpPr txBox="1">
            <a:spLocks noGrp="1"/>
          </p:cNvSpPr>
          <p:nvPr>
            <p:ph idx="1"/>
          </p:nvPr>
        </p:nvSpPr>
        <p:spPr/>
        <p:txBody>
          <a:bodyPr>
            <a:normAutofit fontScale="92500" lnSpcReduction="20000"/>
          </a:bodyPr>
          <a:lstStyle/>
          <a:p>
            <a:pPr>
              <a:lnSpc>
                <a:spcPct val="80000"/>
              </a:lnSpc>
              <a:buNone/>
            </a:pPr>
            <a:r>
              <a:rPr lang="en-US" sz="2000" b="1" dirty="0" smtClean="0">
                <a:solidFill>
                  <a:schemeClr val="accent6"/>
                </a:solidFill>
              </a:rPr>
              <a:t>KEY                    </a:t>
            </a:r>
            <a:r>
              <a:rPr lang="en-US" sz="2000" b="1" dirty="0" smtClean="0">
                <a:solidFill>
                  <a:srgbClr val="0070C0"/>
                </a:solidFill>
              </a:rPr>
              <a:t>VALUE</a:t>
            </a:r>
            <a:r>
              <a:rPr lang="en-US" sz="2000" b="1" dirty="0" smtClean="0"/>
              <a:t> </a:t>
            </a:r>
          </a:p>
          <a:p>
            <a:pPr lvl="0">
              <a:lnSpc>
                <a:spcPct val="80000"/>
              </a:lnSpc>
              <a:buNone/>
            </a:pPr>
            <a:endParaRPr lang="en-US" sz="2000" b="1" dirty="0" smtClean="0"/>
          </a:p>
          <a:p>
            <a:pPr lvl="0">
              <a:lnSpc>
                <a:spcPct val="80000"/>
              </a:lnSpc>
              <a:buNone/>
            </a:pPr>
            <a:r>
              <a:rPr lang="en-US" sz="2000" b="1" dirty="0" smtClean="0"/>
              <a:t>2                         in </a:t>
            </a:r>
            <a:endParaRPr lang="en-US" sz="2000" b="1" dirty="0" smtClean="0">
              <a:solidFill>
                <a:srgbClr val="0070C0"/>
              </a:solidFill>
            </a:endParaRPr>
          </a:p>
          <a:p>
            <a:pPr marL="0" indent="0">
              <a:lnSpc>
                <a:spcPct val="80000"/>
              </a:lnSpc>
              <a:buNone/>
            </a:pPr>
            <a:r>
              <a:rPr lang="en-US" sz="2000" b="1" dirty="0" smtClean="0"/>
              <a:t>3                         the, the </a:t>
            </a:r>
          </a:p>
          <a:p>
            <a:pPr lvl="0">
              <a:lnSpc>
                <a:spcPct val="80000"/>
              </a:lnSpc>
              <a:buNone/>
            </a:pPr>
            <a:r>
              <a:rPr lang="en-US" sz="2000" b="1" dirty="0" smtClean="0"/>
              <a:t>4                         mary , army , loop, fell , into, pool   </a:t>
            </a:r>
          </a:p>
          <a:p>
            <a:pPr lvl="0">
              <a:lnSpc>
                <a:spcPct val="80000"/>
              </a:lnSpc>
              <a:buNone/>
            </a:pPr>
            <a:r>
              <a:rPr lang="en-US" sz="2000" b="1" dirty="0" smtClean="0"/>
              <a:t>6                         worked</a:t>
            </a:r>
            <a:r>
              <a:rPr lang="en-US" sz="2000" dirty="0" smtClean="0"/>
              <a:t>    </a:t>
            </a:r>
            <a:endParaRPr lang="en-IN" sz="2000" dirty="0" smtClean="0"/>
          </a:p>
          <a:p>
            <a:pPr lvl="0">
              <a:lnSpc>
                <a:spcPct val="90000"/>
              </a:lnSpc>
              <a:buNone/>
            </a:pPr>
            <a:endParaRPr lang="en-US" sz="2000" dirty="0" smtClean="0"/>
          </a:p>
          <a:p>
            <a:r>
              <a:rPr lang="en-US" sz="2400" b="1" dirty="0" smtClean="0"/>
              <a:t>Pick one word at a time from the list of values for every key value pair </a:t>
            </a:r>
          </a:p>
          <a:p>
            <a:r>
              <a:rPr lang="en-US" sz="2400" b="1" dirty="0" smtClean="0"/>
              <a:t>Check if the same combination of letters are present in every other word in the list </a:t>
            </a:r>
          </a:p>
          <a:p>
            <a:pPr marL="0" indent="0">
              <a:buNone/>
            </a:pPr>
            <a:r>
              <a:rPr lang="en-US" sz="2400" b="1" dirty="0" err="1" smtClean="0"/>
              <a:t>i.e</a:t>
            </a:r>
            <a:r>
              <a:rPr lang="en-US" sz="2400" b="1" dirty="0" smtClean="0"/>
              <a:t> the letters </a:t>
            </a:r>
            <a:r>
              <a:rPr lang="en-US" sz="2400" b="1" dirty="0" smtClean="0">
                <a:solidFill>
                  <a:srgbClr val="0070C0"/>
                </a:solidFill>
              </a:rPr>
              <a:t>m,a,r</a:t>
            </a:r>
            <a:r>
              <a:rPr lang="en-US" sz="2400" b="1" dirty="0" smtClean="0"/>
              <a:t> and </a:t>
            </a:r>
            <a:r>
              <a:rPr lang="en-US" sz="2400" b="1" dirty="0" smtClean="0">
                <a:solidFill>
                  <a:srgbClr val="0070C0"/>
                </a:solidFill>
              </a:rPr>
              <a:t>y</a:t>
            </a:r>
            <a:r>
              <a:rPr lang="en-US" sz="2400" b="1" dirty="0" smtClean="0"/>
              <a:t> is present in </a:t>
            </a:r>
            <a:r>
              <a:rPr lang="en-US" sz="2400" b="1" dirty="0" err="1" smtClean="0">
                <a:solidFill>
                  <a:srgbClr val="0070C0"/>
                </a:solidFill>
              </a:rPr>
              <a:t>amry</a:t>
            </a:r>
            <a:r>
              <a:rPr lang="en-US" sz="2400" b="1" dirty="0" smtClean="0"/>
              <a:t>, if true then </a:t>
            </a:r>
            <a:r>
              <a:rPr lang="en-US" sz="2400" b="1" dirty="0" smtClean="0">
                <a:solidFill>
                  <a:srgbClr val="0070C0"/>
                </a:solidFill>
              </a:rPr>
              <a:t>mary</a:t>
            </a:r>
            <a:r>
              <a:rPr lang="en-US" sz="2400" b="1" dirty="0" smtClean="0"/>
              <a:t> and </a:t>
            </a:r>
            <a:r>
              <a:rPr lang="en-US" sz="2400" b="1" dirty="0" smtClean="0">
                <a:solidFill>
                  <a:srgbClr val="0070C0"/>
                </a:solidFill>
              </a:rPr>
              <a:t>army</a:t>
            </a:r>
            <a:r>
              <a:rPr lang="en-US" sz="2400" b="1" dirty="0" smtClean="0"/>
              <a:t> are anagrams </a:t>
            </a:r>
            <a:endParaRPr lang="en-US" sz="2400" b="1" dirty="0"/>
          </a:p>
          <a:p>
            <a:r>
              <a:rPr lang="en-US" sz="2400" b="1" dirty="0" smtClean="0"/>
              <a:t>How to revolve </a:t>
            </a:r>
            <a:r>
              <a:rPr lang="en-US" sz="2400" b="1" i="1" dirty="0" smtClean="0">
                <a:solidFill>
                  <a:srgbClr val="FF0000"/>
                </a:solidFill>
              </a:rPr>
              <a:t>the</a:t>
            </a:r>
            <a:r>
              <a:rPr lang="en-US" sz="2400" b="1" dirty="0" smtClean="0">
                <a:solidFill>
                  <a:srgbClr val="FF0000"/>
                </a:solidFill>
              </a:rPr>
              <a:t> </a:t>
            </a:r>
            <a:r>
              <a:rPr lang="en-US" sz="2400" b="1" dirty="0" smtClean="0"/>
              <a:t>and </a:t>
            </a:r>
            <a:r>
              <a:rPr lang="en-US" sz="2400" b="1" i="1" dirty="0" smtClean="0">
                <a:solidFill>
                  <a:srgbClr val="FF0000"/>
                </a:solidFill>
              </a:rPr>
              <a:t>the</a:t>
            </a:r>
            <a:r>
              <a:rPr lang="en-US" sz="2400" b="1" dirty="0" smtClean="0"/>
              <a:t> as both contain the same combination of alphabets ? </a:t>
            </a:r>
          </a:p>
          <a:p>
            <a:pPr marL="0" indent="0">
              <a:buNone/>
            </a:pPr>
            <a:r>
              <a:rPr lang="en-US" sz="2400" i="1" dirty="0" smtClean="0"/>
              <a:t>Its simple ..we can choose do a string comparison and if the strings are identical then we can ignore them ! </a:t>
            </a:r>
          </a:p>
        </p:txBody>
      </p:sp>
    </p:spTree>
    <p:extLst>
      <p:ext uri="{BB962C8B-B14F-4D97-AF65-F5344CB8AC3E}">
        <p14:creationId xmlns:p14="http://schemas.microsoft.com/office/powerpoint/2010/main" val="3831902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607" y="380891"/>
            <a:ext cx="6823841" cy="1325563"/>
          </a:xfrm>
        </p:spPr>
        <p:txBody>
          <a:bodyPr/>
          <a:lstStyle/>
          <a:p>
            <a:r>
              <a:rPr lang="en-IN" b="1" dirty="0" smtClean="0"/>
              <a:t>Problem </a:t>
            </a:r>
            <a:r>
              <a:rPr lang="en-IN" b="1" dirty="0" smtClean="0"/>
              <a:t>With </a:t>
            </a:r>
            <a:r>
              <a:rPr lang="en-IN" b="1" dirty="0"/>
              <a:t>T</a:t>
            </a:r>
            <a:r>
              <a:rPr lang="en-IN" b="1" dirty="0" smtClean="0"/>
              <a:t>his </a:t>
            </a:r>
            <a:r>
              <a:rPr lang="en-IN" b="1" dirty="0"/>
              <a:t>A</a:t>
            </a:r>
            <a:r>
              <a:rPr lang="en-IN" b="1" dirty="0" smtClean="0"/>
              <a:t>pproach </a:t>
            </a:r>
            <a:endParaRPr lang="en-IN" b="1" dirty="0"/>
          </a:p>
        </p:txBody>
      </p:sp>
      <p:sp>
        <p:nvSpPr>
          <p:cNvPr id="3" name="Content Placeholder 2"/>
          <p:cNvSpPr>
            <a:spLocks noGrp="1"/>
          </p:cNvSpPr>
          <p:nvPr>
            <p:ph idx="1"/>
          </p:nvPr>
        </p:nvSpPr>
        <p:spPr>
          <a:xfrm>
            <a:off x="838200" y="1825624"/>
            <a:ext cx="10515600" cy="4672157"/>
          </a:xfrm>
        </p:spPr>
        <p:txBody>
          <a:bodyPr>
            <a:normAutofit fontScale="92500" lnSpcReduction="20000"/>
          </a:bodyPr>
          <a:lstStyle/>
          <a:p>
            <a:r>
              <a:rPr lang="en-IN" dirty="0" smtClean="0"/>
              <a:t>This looks like a solution however has several challenges</a:t>
            </a:r>
          </a:p>
          <a:p>
            <a:r>
              <a:rPr lang="en-IN" dirty="0" smtClean="0"/>
              <a:t>Consider the below key value pair </a:t>
            </a:r>
          </a:p>
          <a:p>
            <a:pPr marL="0" indent="0">
              <a:buNone/>
            </a:pPr>
            <a:r>
              <a:rPr lang="en-US" b="1" dirty="0" smtClean="0">
                <a:solidFill>
                  <a:srgbClr val="0070C0"/>
                </a:solidFill>
              </a:rPr>
              <a:t>          </a:t>
            </a:r>
            <a:r>
              <a:rPr lang="en-US" b="1" dirty="0" smtClean="0">
                <a:solidFill>
                  <a:schemeClr val="accent6"/>
                </a:solidFill>
              </a:rPr>
              <a:t>4</a:t>
            </a:r>
            <a:r>
              <a:rPr lang="en-US" b="1" dirty="0" smtClean="0">
                <a:solidFill>
                  <a:srgbClr val="0070C0"/>
                </a:solidFill>
              </a:rPr>
              <a:t>        mary </a:t>
            </a:r>
            <a:r>
              <a:rPr lang="en-US" b="1" dirty="0">
                <a:solidFill>
                  <a:srgbClr val="0070C0"/>
                </a:solidFill>
              </a:rPr>
              <a:t>, army , loop, fell , into, pool   </a:t>
            </a:r>
            <a:endParaRPr lang="en-US" b="1" dirty="0" smtClean="0">
              <a:solidFill>
                <a:srgbClr val="0070C0"/>
              </a:solidFill>
            </a:endParaRPr>
          </a:p>
          <a:p>
            <a:r>
              <a:rPr lang="en-US" dirty="0" smtClean="0"/>
              <a:t>To compare the alphabet combinations </a:t>
            </a:r>
            <a:r>
              <a:rPr lang="en-US" dirty="0" smtClean="0">
                <a:solidFill>
                  <a:srgbClr val="0070C0"/>
                </a:solidFill>
              </a:rPr>
              <a:t>m,a,r</a:t>
            </a:r>
            <a:r>
              <a:rPr lang="en-US" dirty="0" smtClean="0"/>
              <a:t> and </a:t>
            </a:r>
            <a:r>
              <a:rPr lang="en-US" dirty="0" smtClean="0">
                <a:solidFill>
                  <a:srgbClr val="0070C0"/>
                </a:solidFill>
              </a:rPr>
              <a:t>y</a:t>
            </a:r>
            <a:r>
              <a:rPr lang="en-US" dirty="0" smtClean="0"/>
              <a:t> is present in one other word takes 4 X 4 = 16 comparisons </a:t>
            </a:r>
          </a:p>
          <a:p>
            <a:r>
              <a:rPr lang="en-US" dirty="0" smtClean="0"/>
              <a:t>16 comparison operation multiplied by number of words in the value list = 16 X 6 = 96 comparison operations </a:t>
            </a:r>
          </a:p>
          <a:p>
            <a:r>
              <a:rPr lang="en-US" dirty="0" smtClean="0"/>
              <a:t>What is the list it too long ? This just worsens the computation time in the event of large data sets ( big data ) </a:t>
            </a:r>
          </a:p>
          <a:p>
            <a:r>
              <a:rPr lang="en-US" dirty="0" smtClean="0"/>
              <a:t>Reducer is overloaded here ! </a:t>
            </a:r>
          </a:p>
          <a:p>
            <a:r>
              <a:rPr lang="en-US" dirty="0" smtClean="0"/>
              <a:t>What seemed as a solution, is not so practical approach for BIG DATA set </a:t>
            </a:r>
            <a:endParaRPr lang="en-US" dirty="0"/>
          </a:p>
          <a:p>
            <a:pPr marL="0" indent="0">
              <a:buNone/>
            </a:pPr>
            <a:r>
              <a:rPr lang="en-IN" dirty="0" smtClean="0"/>
              <a:t> </a:t>
            </a:r>
          </a:p>
          <a:p>
            <a:endParaRPr lang="en-IN" dirty="0"/>
          </a:p>
        </p:txBody>
      </p:sp>
    </p:spTree>
    <p:extLst>
      <p:ext uri="{BB962C8B-B14F-4D97-AF65-F5344CB8AC3E}">
        <p14:creationId xmlns:p14="http://schemas.microsoft.com/office/powerpoint/2010/main" val="2167462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6974" y="2684555"/>
            <a:ext cx="6571116" cy="1325563"/>
          </a:xfrm>
        </p:spPr>
        <p:txBody>
          <a:bodyPr/>
          <a:lstStyle/>
          <a:p>
            <a:r>
              <a:rPr lang="en-IN" b="1" dirty="0" smtClean="0"/>
              <a:t>An </a:t>
            </a:r>
            <a:r>
              <a:rPr lang="en-IN" b="1" dirty="0" smtClean="0"/>
              <a:t>alternate approach </a:t>
            </a:r>
            <a:r>
              <a:rPr lang="en-IN" b="1" dirty="0" smtClean="0"/>
              <a:t/>
            </a:r>
            <a:br>
              <a:rPr lang="en-IN" b="1" dirty="0" smtClean="0"/>
            </a:br>
            <a:r>
              <a:rPr lang="en-IN" b="1" dirty="0" smtClean="0"/>
              <a:t>would be ….. </a:t>
            </a:r>
            <a:endParaRPr lang="en-IN" b="1" dirty="0"/>
          </a:p>
        </p:txBody>
      </p:sp>
    </p:spTree>
    <p:extLst>
      <p:ext uri="{BB962C8B-B14F-4D97-AF65-F5344CB8AC3E}">
        <p14:creationId xmlns:p14="http://schemas.microsoft.com/office/powerpoint/2010/main" val="3403369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2745828" y="349360"/>
            <a:ext cx="6839607" cy="1325563"/>
          </a:xfrm>
        </p:spPr>
        <p:txBody>
          <a:bodyPr/>
          <a:lstStyle/>
          <a:p>
            <a:pPr lvl="0"/>
            <a:r>
              <a:rPr lang="en-US" b="1" dirty="0" smtClean="0"/>
              <a:t>Output </a:t>
            </a:r>
            <a:r>
              <a:rPr lang="en-US" b="1" dirty="0"/>
              <a:t>of the </a:t>
            </a:r>
            <a:r>
              <a:rPr lang="en-US" b="1" dirty="0" smtClean="0"/>
              <a:t>Record Reader </a:t>
            </a:r>
            <a:endParaRPr lang="en-US" b="1" dirty="0"/>
          </a:p>
        </p:txBody>
      </p:sp>
      <p:sp>
        <p:nvSpPr>
          <p:cNvPr id="3" name="Content Placeholder 2"/>
          <p:cNvSpPr txBox="1">
            <a:spLocks noGrp="1"/>
          </p:cNvSpPr>
          <p:nvPr>
            <p:ph idx="1"/>
          </p:nvPr>
        </p:nvSpPr>
        <p:spPr/>
        <p:txBody>
          <a:bodyPr>
            <a:normAutofit fontScale="92500" lnSpcReduction="20000"/>
          </a:bodyPr>
          <a:lstStyle/>
          <a:p>
            <a:pPr lvl="0">
              <a:buNone/>
            </a:pPr>
            <a:r>
              <a:rPr lang="en-US"/>
              <a:t>This is going to the be output of the record reader after reading the first line of the file</a:t>
            </a:r>
          </a:p>
          <a:p>
            <a:pPr lvl="0">
              <a:buNone/>
            </a:pPr>
            <a:endParaRPr lang="en-US"/>
          </a:p>
          <a:p>
            <a:pPr lvl="0">
              <a:buNone/>
            </a:pPr>
            <a:r>
              <a:rPr lang="en-US"/>
              <a:t>       Contents of the file  : mary worked in army</a:t>
            </a:r>
          </a:p>
          <a:p>
            <a:pPr lvl="0">
              <a:buNone/>
            </a:pPr>
            <a:r>
              <a:rPr lang="en-US"/>
              <a:t>                                           loop fell into the pool</a:t>
            </a:r>
          </a:p>
          <a:p>
            <a:pPr lvl="0">
              <a:buNone/>
            </a:pPr>
            <a:r>
              <a:rPr lang="en-US"/>
              <a:t>               </a:t>
            </a:r>
            <a:r>
              <a:rPr lang="en-US" sz="1800" b="1">
                <a:solidFill>
                  <a:srgbClr val="00B050"/>
                </a:solidFill>
              </a:rPr>
              <a:t>KEY</a:t>
            </a:r>
            <a:r>
              <a:rPr lang="en-US" sz="1800"/>
              <a:t>                              </a:t>
            </a:r>
            <a:r>
              <a:rPr lang="en-US" sz="1800" b="1">
                <a:solidFill>
                  <a:srgbClr val="0070C0"/>
                </a:solidFill>
              </a:rPr>
              <a:t>VALUE</a:t>
            </a:r>
          </a:p>
          <a:p>
            <a:pPr lvl="0">
              <a:buNone/>
            </a:pPr>
            <a:r>
              <a:rPr lang="en-US">
                <a:solidFill>
                  <a:srgbClr val="002060"/>
                </a:solidFill>
              </a:rPr>
              <a:t>       </a:t>
            </a:r>
            <a:r>
              <a:rPr lang="en-US" b="1">
                <a:solidFill>
                  <a:srgbClr val="002060"/>
                </a:solidFill>
              </a:rPr>
              <a:t>file offset</a:t>
            </a:r>
            <a:r>
              <a:rPr lang="en-US">
                <a:solidFill>
                  <a:srgbClr val="002060"/>
                </a:solidFill>
              </a:rPr>
              <a:t>           </a:t>
            </a:r>
            <a:r>
              <a:rPr lang="en-US" b="1">
                <a:solidFill>
                  <a:srgbClr val="002060"/>
                </a:solidFill>
              </a:rPr>
              <a:t> </a:t>
            </a:r>
            <a:r>
              <a:rPr lang="en-US" b="1">
                <a:solidFill>
                  <a:srgbClr val="A5A5A5"/>
                </a:solidFill>
              </a:rPr>
              <a:t>entire line of the file </a:t>
            </a:r>
          </a:p>
          <a:p>
            <a:pPr lvl="0">
              <a:buNone/>
            </a:pPr>
            <a:r>
              <a:rPr lang="en-US"/>
              <a:t>           0                         mary worked in army</a:t>
            </a:r>
          </a:p>
          <a:p>
            <a:pPr lvl="0">
              <a:buNone/>
            </a:pPr>
            <a:endParaRPr lang="en-US"/>
          </a:p>
          <a:p>
            <a:pPr lvl="0">
              <a:buNone/>
            </a:pPr>
            <a:r>
              <a:rPr lang="en-US"/>
              <a:t>The above (key-value pair) is now going to be fed into the mapper as an input. </a:t>
            </a:r>
          </a:p>
        </p:txBody>
      </p:sp>
    </p:spTree>
    <p:extLst>
      <p:ext uri="{BB962C8B-B14F-4D97-AF65-F5344CB8AC3E}">
        <p14:creationId xmlns:p14="http://schemas.microsoft.com/office/powerpoint/2010/main" val="482837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076904" y="286297"/>
            <a:ext cx="5909441" cy="1325563"/>
          </a:xfrm>
        </p:spPr>
        <p:txBody>
          <a:bodyPr/>
          <a:lstStyle/>
          <a:p>
            <a:pPr lvl="0"/>
            <a:r>
              <a:rPr lang="en-US" b="1" dirty="0" smtClean="0"/>
              <a:t>Programming </a:t>
            </a:r>
            <a:r>
              <a:rPr lang="en-US" b="1" dirty="0"/>
              <a:t>the </a:t>
            </a:r>
            <a:r>
              <a:rPr lang="en-US" b="1" dirty="0" smtClean="0"/>
              <a:t>Mapper </a:t>
            </a:r>
            <a:endParaRPr lang="en-US" b="1" dirty="0"/>
          </a:p>
        </p:txBody>
      </p:sp>
      <p:sp>
        <p:nvSpPr>
          <p:cNvPr id="3" name="Content Placeholder 2"/>
          <p:cNvSpPr txBox="1">
            <a:spLocks noGrp="1"/>
          </p:cNvSpPr>
          <p:nvPr>
            <p:ph idx="1"/>
          </p:nvPr>
        </p:nvSpPr>
        <p:spPr/>
        <p:txBody>
          <a:bodyPr>
            <a:normAutofit/>
          </a:bodyPr>
          <a:lstStyle/>
          <a:p>
            <a:pPr lvl="0">
              <a:lnSpc>
                <a:spcPct val="80000"/>
              </a:lnSpc>
              <a:buNone/>
            </a:pPr>
            <a:r>
              <a:rPr lang="en-US" sz="2000" dirty="0"/>
              <a:t> </a:t>
            </a:r>
            <a:r>
              <a:rPr lang="en-US" sz="1700" b="1" dirty="0">
                <a:solidFill>
                  <a:srgbClr val="A5A5A5"/>
                </a:solidFill>
              </a:rPr>
              <a:t>Mapper is programmed do the following </a:t>
            </a:r>
          </a:p>
          <a:p>
            <a:pPr lvl="0">
              <a:lnSpc>
                <a:spcPct val="80000"/>
              </a:lnSpc>
              <a:buNone/>
            </a:pPr>
            <a:r>
              <a:rPr lang="en-US" sz="1700" b="1" dirty="0">
                <a:solidFill>
                  <a:srgbClr val="002060"/>
                </a:solidFill>
              </a:rPr>
              <a:t>Step 1:</a:t>
            </a:r>
            <a:r>
              <a:rPr lang="en-US" sz="1700" dirty="0"/>
              <a:t> Ignore the key from the record reader </a:t>
            </a:r>
          </a:p>
          <a:p>
            <a:pPr lvl="0">
              <a:lnSpc>
                <a:spcPct val="80000"/>
              </a:lnSpc>
              <a:buNone/>
            </a:pPr>
            <a:r>
              <a:rPr lang="en-US" sz="1700" b="1" dirty="0">
                <a:solidFill>
                  <a:srgbClr val="002060"/>
                </a:solidFill>
              </a:rPr>
              <a:t>Step 2: </a:t>
            </a:r>
            <a:r>
              <a:rPr lang="en-US" sz="1700" dirty="0"/>
              <a:t>Split the words in the value (the full line)</a:t>
            </a:r>
          </a:p>
          <a:p>
            <a:pPr lvl="0">
              <a:lnSpc>
                <a:spcPct val="80000"/>
              </a:lnSpc>
              <a:buNone/>
            </a:pPr>
            <a:r>
              <a:rPr lang="en-US" sz="1700" b="1" dirty="0">
                <a:solidFill>
                  <a:srgbClr val="FF0000"/>
                </a:solidFill>
              </a:rPr>
              <a:t>             </a:t>
            </a:r>
            <a:r>
              <a:rPr lang="en-US" sz="1700" b="1" dirty="0" err="1">
                <a:solidFill>
                  <a:srgbClr val="FF0000"/>
                </a:solidFill>
              </a:rPr>
              <a:t>mary</a:t>
            </a:r>
            <a:r>
              <a:rPr lang="en-US" sz="1700" b="1" dirty="0">
                <a:solidFill>
                  <a:srgbClr val="FF0000"/>
                </a:solidFill>
              </a:rPr>
              <a:t> works in army </a:t>
            </a:r>
          </a:p>
          <a:p>
            <a:pPr lvl="0">
              <a:lnSpc>
                <a:spcPct val="80000"/>
              </a:lnSpc>
              <a:buNone/>
            </a:pPr>
            <a:r>
              <a:rPr lang="en-US" sz="1700" dirty="0"/>
              <a:t>             [</a:t>
            </a:r>
            <a:r>
              <a:rPr lang="en-US" sz="1700" dirty="0" err="1"/>
              <a:t>mary</a:t>
            </a:r>
            <a:r>
              <a:rPr lang="en-US" sz="1700" dirty="0"/>
              <a:t>] [works] [in] [army] (the line is split)</a:t>
            </a:r>
          </a:p>
          <a:p>
            <a:pPr lvl="0">
              <a:lnSpc>
                <a:spcPct val="80000"/>
              </a:lnSpc>
              <a:buNone/>
            </a:pPr>
            <a:r>
              <a:rPr lang="en-US" sz="1700" b="1" dirty="0">
                <a:solidFill>
                  <a:srgbClr val="002060"/>
                </a:solidFill>
              </a:rPr>
              <a:t>Step 3:</a:t>
            </a:r>
            <a:r>
              <a:rPr lang="en-US" sz="1700" dirty="0"/>
              <a:t> sort each word in dictionary order (lexicographic ordering) </a:t>
            </a:r>
          </a:p>
          <a:p>
            <a:pPr lvl="0">
              <a:lnSpc>
                <a:spcPct val="80000"/>
              </a:lnSpc>
              <a:buNone/>
            </a:pPr>
            <a:r>
              <a:rPr lang="en-US" sz="1700" dirty="0"/>
              <a:t>             </a:t>
            </a:r>
            <a:r>
              <a:rPr lang="en-US" sz="1700" dirty="0" err="1">
                <a:solidFill>
                  <a:srgbClr val="FF0000"/>
                </a:solidFill>
              </a:rPr>
              <a:t>mary</a:t>
            </a:r>
            <a:r>
              <a:rPr lang="en-US" sz="1700" dirty="0"/>
              <a:t> after sorting would become </a:t>
            </a:r>
            <a:r>
              <a:rPr lang="en-US" sz="1700" b="1" i="1" dirty="0" err="1">
                <a:solidFill>
                  <a:srgbClr val="FF0000"/>
                </a:solidFill>
              </a:rPr>
              <a:t>amry</a:t>
            </a:r>
            <a:endParaRPr lang="en-US" sz="1700" b="1" i="1" dirty="0">
              <a:solidFill>
                <a:srgbClr val="FF0000"/>
              </a:solidFill>
            </a:endParaRPr>
          </a:p>
          <a:p>
            <a:pPr lvl="0">
              <a:lnSpc>
                <a:spcPct val="80000"/>
              </a:lnSpc>
              <a:buNone/>
            </a:pPr>
            <a:r>
              <a:rPr lang="en-US" sz="1700" b="1" dirty="0">
                <a:solidFill>
                  <a:srgbClr val="002060"/>
                </a:solidFill>
              </a:rPr>
              <a:t>Step 4: </a:t>
            </a:r>
            <a:r>
              <a:rPr lang="en-US" sz="1700" dirty="0"/>
              <a:t>Output the sorted word as key and original word as value . The sample output of mapper would look like </a:t>
            </a:r>
          </a:p>
          <a:p>
            <a:pPr lvl="0">
              <a:lnSpc>
                <a:spcPct val="80000"/>
              </a:lnSpc>
              <a:buNone/>
            </a:pPr>
            <a:r>
              <a:rPr lang="en-US" sz="1700" b="1" dirty="0">
                <a:solidFill>
                  <a:srgbClr val="0070C0"/>
                </a:solidFill>
              </a:rPr>
              <a:t>                 KEY           </a:t>
            </a:r>
            <a:r>
              <a:rPr lang="en-US" sz="1700" b="1" dirty="0">
                <a:solidFill>
                  <a:srgbClr val="00B050"/>
                </a:solidFill>
              </a:rPr>
              <a:t>VALUE </a:t>
            </a:r>
          </a:p>
          <a:p>
            <a:pPr lvl="0">
              <a:lnSpc>
                <a:spcPct val="80000"/>
              </a:lnSpc>
              <a:buNone/>
            </a:pPr>
            <a:r>
              <a:rPr lang="en-US" sz="1700" b="1" dirty="0"/>
              <a:t>                  </a:t>
            </a:r>
            <a:r>
              <a:rPr lang="en-US" sz="1700" b="1" dirty="0" err="1"/>
              <a:t>amry</a:t>
            </a:r>
            <a:r>
              <a:rPr lang="en-US" sz="1700" b="1" dirty="0"/>
              <a:t>              </a:t>
            </a:r>
            <a:r>
              <a:rPr lang="en-US" sz="1700" b="1" dirty="0" err="1"/>
              <a:t>mary</a:t>
            </a:r>
            <a:endParaRPr lang="en-US" sz="1700" b="1" dirty="0"/>
          </a:p>
          <a:p>
            <a:pPr lvl="0">
              <a:lnSpc>
                <a:spcPct val="80000"/>
              </a:lnSpc>
              <a:buNone/>
            </a:pPr>
            <a:r>
              <a:rPr lang="en-US" sz="1700" b="1" dirty="0">
                <a:solidFill>
                  <a:srgbClr val="002060"/>
                </a:solidFill>
              </a:rPr>
              <a:t>Step 5:</a:t>
            </a:r>
            <a:r>
              <a:rPr lang="en-US" sz="1700" dirty="0"/>
              <a:t> Repeat the above steps for all the words in the line</a:t>
            </a:r>
          </a:p>
          <a:p>
            <a:pPr lvl="0">
              <a:lnSpc>
                <a:spcPct val="80000"/>
              </a:lnSpc>
              <a:buNone/>
            </a:pPr>
            <a:endParaRPr lang="en-US" sz="2000" dirty="0"/>
          </a:p>
          <a:p>
            <a:pPr lvl="0">
              <a:lnSpc>
                <a:spcPct val="80000"/>
              </a:lnSpc>
              <a:buNone/>
            </a:pPr>
            <a:endParaRPr lang="en-US" sz="2000" dirty="0"/>
          </a:p>
          <a:p>
            <a:pPr lvl="0">
              <a:lnSpc>
                <a:spcPct val="80000"/>
              </a:lnSpc>
              <a:buNone/>
            </a:pPr>
            <a:endParaRPr lang="en-US" sz="2000" dirty="0"/>
          </a:p>
        </p:txBody>
      </p:sp>
    </p:spTree>
    <p:extLst>
      <p:ext uri="{BB962C8B-B14F-4D97-AF65-F5344CB8AC3E}">
        <p14:creationId xmlns:p14="http://schemas.microsoft.com/office/powerpoint/2010/main" val="24221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2777369" y="349360"/>
            <a:ext cx="6918434" cy="1325563"/>
          </a:xfrm>
        </p:spPr>
        <p:txBody>
          <a:bodyPr/>
          <a:lstStyle/>
          <a:p>
            <a:pPr lvl="0"/>
            <a:r>
              <a:rPr lang="en-US" b="1" dirty="0"/>
              <a:t>Output of the </a:t>
            </a:r>
            <a:r>
              <a:rPr lang="en-US" b="1" dirty="0" smtClean="0"/>
              <a:t>Mapper </a:t>
            </a:r>
            <a:r>
              <a:rPr lang="en-US" b="1" dirty="0"/>
              <a:t>after </a:t>
            </a:r>
            <a:r>
              <a:rPr lang="en-US" b="1" dirty="0" smtClean="0"/>
              <a:t/>
            </a:r>
            <a:br>
              <a:rPr lang="en-US" b="1" dirty="0" smtClean="0"/>
            </a:br>
            <a:r>
              <a:rPr lang="en-US" b="1" dirty="0" smtClean="0"/>
              <a:t>processing  </a:t>
            </a:r>
            <a:r>
              <a:rPr lang="en-US" b="1" dirty="0"/>
              <a:t>the entire file </a:t>
            </a:r>
          </a:p>
        </p:txBody>
      </p:sp>
      <p:sp>
        <p:nvSpPr>
          <p:cNvPr id="3" name="Content Placeholder 2"/>
          <p:cNvSpPr txBox="1">
            <a:spLocks noGrp="1"/>
          </p:cNvSpPr>
          <p:nvPr>
            <p:ph idx="1"/>
          </p:nvPr>
        </p:nvSpPr>
        <p:spPr/>
        <p:txBody>
          <a:bodyPr>
            <a:normAutofit/>
          </a:bodyPr>
          <a:lstStyle/>
          <a:p>
            <a:pPr lvl="0">
              <a:lnSpc>
                <a:spcPct val="80000"/>
              </a:lnSpc>
              <a:buNone/>
            </a:pPr>
            <a:r>
              <a:rPr lang="en-US" sz="1700" b="1"/>
              <a:t>   KEY                    VALUE </a:t>
            </a:r>
          </a:p>
          <a:p>
            <a:pPr lvl="0">
              <a:lnSpc>
                <a:spcPct val="80000"/>
              </a:lnSpc>
              <a:buNone/>
            </a:pPr>
            <a:r>
              <a:rPr lang="en-US" sz="1700"/>
              <a:t>    amry                   mary </a:t>
            </a:r>
          </a:p>
          <a:p>
            <a:pPr lvl="0">
              <a:lnSpc>
                <a:spcPct val="80000"/>
              </a:lnSpc>
              <a:buNone/>
            </a:pPr>
            <a:r>
              <a:rPr lang="en-US" sz="1700"/>
              <a:t>    dekorw                worked</a:t>
            </a:r>
          </a:p>
          <a:p>
            <a:pPr lvl="0">
              <a:lnSpc>
                <a:spcPct val="80000"/>
              </a:lnSpc>
              <a:buNone/>
            </a:pPr>
            <a:r>
              <a:rPr lang="en-US" sz="1700"/>
              <a:t>    in                          in </a:t>
            </a:r>
          </a:p>
          <a:p>
            <a:pPr lvl="0">
              <a:lnSpc>
                <a:spcPct val="80000"/>
              </a:lnSpc>
              <a:buNone/>
            </a:pPr>
            <a:r>
              <a:rPr lang="en-US" sz="1700"/>
              <a:t>    eht                        the </a:t>
            </a:r>
          </a:p>
          <a:p>
            <a:pPr lvl="0">
              <a:lnSpc>
                <a:spcPct val="80000"/>
              </a:lnSpc>
              <a:buNone/>
            </a:pPr>
            <a:r>
              <a:rPr lang="en-US" sz="1700"/>
              <a:t>    amry                    army </a:t>
            </a:r>
          </a:p>
          <a:p>
            <a:pPr lvl="0">
              <a:lnSpc>
                <a:spcPct val="80000"/>
              </a:lnSpc>
              <a:buNone/>
            </a:pPr>
            <a:r>
              <a:rPr lang="en-US" sz="1700"/>
              <a:t>    loop                       loop </a:t>
            </a:r>
          </a:p>
          <a:p>
            <a:pPr lvl="0">
              <a:lnSpc>
                <a:spcPct val="80000"/>
              </a:lnSpc>
              <a:buNone/>
            </a:pPr>
            <a:r>
              <a:rPr lang="en-US" sz="1700"/>
              <a:t>    efll                         fell </a:t>
            </a:r>
          </a:p>
          <a:p>
            <a:pPr lvl="0">
              <a:lnSpc>
                <a:spcPct val="80000"/>
              </a:lnSpc>
              <a:buNone/>
            </a:pPr>
            <a:r>
              <a:rPr lang="en-US" sz="1700"/>
              <a:t>    inot                        into</a:t>
            </a:r>
          </a:p>
          <a:p>
            <a:pPr lvl="0">
              <a:lnSpc>
                <a:spcPct val="80000"/>
              </a:lnSpc>
              <a:buNone/>
            </a:pPr>
            <a:r>
              <a:rPr lang="en-US" sz="1700"/>
              <a:t>    eht                         the </a:t>
            </a:r>
          </a:p>
          <a:p>
            <a:pPr lvl="0">
              <a:lnSpc>
                <a:spcPct val="80000"/>
              </a:lnSpc>
              <a:buNone/>
            </a:pPr>
            <a:r>
              <a:rPr lang="en-US" sz="1700"/>
              <a:t>    loop                       pool </a:t>
            </a:r>
          </a:p>
          <a:p>
            <a:pPr lvl="0">
              <a:lnSpc>
                <a:spcPct val="80000"/>
              </a:lnSpc>
              <a:buNone/>
            </a:pPr>
            <a:r>
              <a:rPr lang="en-US" sz="1700"/>
              <a:t>    </a:t>
            </a:r>
          </a:p>
        </p:txBody>
      </p:sp>
    </p:spTree>
    <p:extLst>
      <p:ext uri="{BB962C8B-B14F-4D97-AF65-F5344CB8AC3E}">
        <p14:creationId xmlns:p14="http://schemas.microsoft.com/office/powerpoint/2010/main" val="2440512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029606" y="365125"/>
            <a:ext cx="6934200" cy="1325563"/>
          </a:xfrm>
        </p:spPr>
        <p:txBody>
          <a:bodyPr>
            <a:normAutofit/>
          </a:bodyPr>
          <a:lstStyle/>
          <a:p>
            <a:pPr lvl="0"/>
            <a:r>
              <a:rPr lang="en-US" b="1" dirty="0" smtClean="0"/>
              <a:t>Output </a:t>
            </a:r>
            <a:r>
              <a:rPr lang="en-US" b="1" dirty="0"/>
              <a:t>after sorting the keys </a:t>
            </a:r>
          </a:p>
        </p:txBody>
      </p:sp>
      <p:sp>
        <p:nvSpPr>
          <p:cNvPr id="3" name="Content Placeholder 2"/>
          <p:cNvSpPr txBox="1">
            <a:spLocks noGrp="1"/>
          </p:cNvSpPr>
          <p:nvPr>
            <p:ph idx="1"/>
          </p:nvPr>
        </p:nvSpPr>
        <p:spPr/>
        <p:txBody>
          <a:bodyPr>
            <a:normAutofit/>
          </a:bodyPr>
          <a:lstStyle/>
          <a:p>
            <a:pPr lvl="0">
              <a:lnSpc>
                <a:spcPct val="80000"/>
              </a:lnSpc>
              <a:buNone/>
            </a:pPr>
            <a:r>
              <a:rPr lang="en-US" sz="1300" b="1"/>
              <a:t>    KEY                  VALUE </a:t>
            </a:r>
          </a:p>
          <a:p>
            <a:pPr lvl="0">
              <a:lnSpc>
                <a:spcPct val="80000"/>
              </a:lnSpc>
              <a:buNone/>
            </a:pPr>
            <a:r>
              <a:rPr lang="en-US" sz="1300"/>
              <a:t>    amry                   mary </a:t>
            </a:r>
          </a:p>
          <a:p>
            <a:pPr lvl="0">
              <a:lnSpc>
                <a:spcPct val="80000"/>
              </a:lnSpc>
              <a:buNone/>
            </a:pPr>
            <a:r>
              <a:rPr lang="en-US" sz="1300"/>
              <a:t>    amry                   army </a:t>
            </a:r>
          </a:p>
          <a:p>
            <a:pPr lvl="0">
              <a:lnSpc>
                <a:spcPct val="80000"/>
              </a:lnSpc>
              <a:buNone/>
            </a:pPr>
            <a:r>
              <a:rPr lang="en-US" sz="1300"/>
              <a:t>    dekorw                worked</a:t>
            </a:r>
          </a:p>
          <a:p>
            <a:pPr lvl="0">
              <a:lnSpc>
                <a:spcPct val="80000"/>
              </a:lnSpc>
              <a:buNone/>
            </a:pPr>
            <a:r>
              <a:rPr lang="en-US" sz="1300"/>
              <a:t>     eht                       the </a:t>
            </a:r>
          </a:p>
          <a:p>
            <a:pPr lvl="0">
              <a:lnSpc>
                <a:spcPct val="80000"/>
              </a:lnSpc>
              <a:buNone/>
            </a:pPr>
            <a:r>
              <a:rPr lang="en-US" sz="1300"/>
              <a:t>     eht                       the </a:t>
            </a:r>
          </a:p>
          <a:p>
            <a:pPr lvl="0">
              <a:lnSpc>
                <a:spcPct val="80000"/>
              </a:lnSpc>
              <a:buNone/>
            </a:pPr>
            <a:r>
              <a:rPr lang="en-US" sz="1300"/>
              <a:t>      in                          in </a:t>
            </a:r>
          </a:p>
          <a:p>
            <a:pPr lvl="0">
              <a:lnSpc>
                <a:spcPct val="80000"/>
              </a:lnSpc>
              <a:buNone/>
            </a:pPr>
            <a:r>
              <a:rPr lang="en-US" sz="1300"/>
              <a:t>     inot                       into</a:t>
            </a:r>
          </a:p>
          <a:p>
            <a:pPr lvl="0">
              <a:lnSpc>
                <a:spcPct val="80000"/>
              </a:lnSpc>
              <a:buNone/>
            </a:pPr>
            <a:r>
              <a:rPr lang="en-US" sz="1300"/>
              <a:t>     loop                      loop </a:t>
            </a:r>
          </a:p>
          <a:p>
            <a:pPr lvl="0">
              <a:lnSpc>
                <a:spcPct val="80000"/>
              </a:lnSpc>
              <a:buNone/>
            </a:pPr>
            <a:r>
              <a:rPr lang="en-US" sz="1300"/>
              <a:t>     loop                       pool </a:t>
            </a:r>
          </a:p>
          <a:p>
            <a:pPr lvl="0">
              <a:lnSpc>
                <a:spcPct val="80000"/>
              </a:lnSpc>
              <a:buNone/>
            </a:pPr>
            <a:r>
              <a:rPr lang="en-US" sz="1300"/>
              <a:t>    efll                          fell </a:t>
            </a:r>
          </a:p>
          <a:p>
            <a:pPr lvl="0">
              <a:lnSpc>
                <a:spcPct val="80000"/>
              </a:lnSpc>
              <a:buNone/>
            </a:pPr>
            <a:r>
              <a:rPr lang="en-US" sz="1300"/>
              <a:t>    </a:t>
            </a:r>
          </a:p>
          <a:p>
            <a:pPr lvl="0">
              <a:lnSpc>
                <a:spcPct val="80000"/>
              </a:lnSpc>
              <a:buNone/>
            </a:pPr>
            <a:r>
              <a:rPr lang="en-US" sz="1300"/>
              <a:t>    </a:t>
            </a:r>
          </a:p>
        </p:txBody>
      </p:sp>
    </p:spTree>
    <p:extLst>
      <p:ext uri="{BB962C8B-B14F-4D97-AF65-F5344CB8AC3E}">
        <p14:creationId xmlns:p14="http://schemas.microsoft.com/office/powerpoint/2010/main" val="2725375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2572406" y="317829"/>
            <a:ext cx="6918434" cy="1325563"/>
          </a:xfrm>
        </p:spPr>
        <p:txBody>
          <a:bodyPr>
            <a:normAutofit/>
          </a:bodyPr>
          <a:lstStyle/>
          <a:p>
            <a:pPr lvl="0"/>
            <a:r>
              <a:rPr lang="en-US" sz="4000" b="1" dirty="0" smtClean="0"/>
              <a:t>Output </a:t>
            </a:r>
            <a:r>
              <a:rPr lang="en-US" sz="4000" b="1" dirty="0"/>
              <a:t>after shuffling the keys </a:t>
            </a:r>
            <a:r>
              <a:rPr lang="en-US" sz="4000" b="1" dirty="0" smtClean="0"/>
              <a:t/>
            </a:r>
            <a:br>
              <a:rPr lang="en-US" sz="4000" b="1" dirty="0" smtClean="0"/>
            </a:br>
            <a:r>
              <a:rPr lang="en-US" sz="4000" b="1" dirty="0" smtClean="0"/>
              <a:t>(</a:t>
            </a:r>
            <a:r>
              <a:rPr lang="en-US" sz="4000" b="1" dirty="0"/>
              <a:t>aggregation of duplicate keys)</a:t>
            </a:r>
          </a:p>
        </p:txBody>
      </p:sp>
      <p:sp>
        <p:nvSpPr>
          <p:cNvPr id="3" name="Content Placeholder 2"/>
          <p:cNvSpPr txBox="1">
            <a:spLocks noGrp="1"/>
          </p:cNvSpPr>
          <p:nvPr>
            <p:ph idx="1"/>
          </p:nvPr>
        </p:nvSpPr>
        <p:spPr/>
        <p:txBody>
          <a:bodyPr>
            <a:normAutofit/>
          </a:bodyPr>
          <a:lstStyle/>
          <a:p>
            <a:pPr lvl="0">
              <a:lnSpc>
                <a:spcPct val="80000"/>
              </a:lnSpc>
              <a:buNone/>
            </a:pPr>
            <a:r>
              <a:rPr lang="en-US" sz="2200" b="1"/>
              <a:t>    KEY                    VALUE </a:t>
            </a:r>
          </a:p>
          <a:p>
            <a:pPr lvl="0">
              <a:lnSpc>
                <a:spcPct val="80000"/>
              </a:lnSpc>
              <a:buNone/>
            </a:pPr>
            <a:r>
              <a:rPr lang="en-US" sz="2200"/>
              <a:t>    </a:t>
            </a:r>
            <a:r>
              <a:rPr lang="en-US" sz="2200" b="1">
                <a:solidFill>
                  <a:srgbClr val="FF0000"/>
                </a:solidFill>
              </a:rPr>
              <a:t>amry</a:t>
            </a:r>
            <a:r>
              <a:rPr lang="en-US" sz="2200"/>
              <a:t>                   mary, army </a:t>
            </a:r>
          </a:p>
          <a:p>
            <a:pPr lvl="0">
              <a:lnSpc>
                <a:spcPct val="80000"/>
              </a:lnSpc>
              <a:buNone/>
            </a:pPr>
            <a:r>
              <a:rPr lang="en-US" sz="2200"/>
              <a:t>    dekorw                 worked</a:t>
            </a:r>
          </a:p>
          <a:p>
            <a:pPr lvl="0">
              <a:lnSpc>
                <a:spcPct val="80000"/>
              </a:lnSpc>
              <a:buNone/>
            </a:pPr>
            <a:r>
              <a:rPr lang="en-US" sz="2200" b="1">
                <a:solidFill>
                  <a:srgbClr val="FF0000"/>
                </a:solidFill>
              </a:rPr>
              <a:t>     eht                       </a:t>
            </a:r>
            <a:r>
              <a:rPr lang="en-US" sz="2200"/>
              <a:t>the,the </a:t>
            </a:r>
          </a:p>
          <a:p>
            <a:pPr lvl="0">
              <a:lnSpc>
                <a:spcPct val="80000"/>
              </a:lnSpc>
              <a:buNone/>
            </a:pPr>
            <a:r>
              <a:rPr lang="en-US" sz="2200"/>
              <a:t>        in                          in </a:t>
            </a:r>
          </a:p>
          <a:p>
            <a:pPr lvl="0">
              <a:lnSpc>
                <a:spcPct val="80000"/>
              </a:lnSpc>
              <a:buNone/>
            </a:pPr>
            <a:r>
              <a:rPr lang="en-US" sz="2200"/>
              <a:t>     inot                         into</a:t>
            </a:r>
          </a:p>
          <a:p>
            <a:pPr lvl="0">
              <a:lnSpc>
                <a:spcPct val="80000"/>
              </a:lnSpc>
              <a:buNone/>
            </a:pPr>
            <a:r>
              <a:rPr lang="en-US" sz="2200" b="1">
                <a:solidFill>
                  <a:srgbClr val="FF0000"/>
                </a:solidFill>
              </a:rPr>
              <a:t>     loop                    </a:t>
            </a:r>
            <a:r>
              <a:rPr lang="en-US" sz="2200"/>
              <a:t>loop, pool </a:t>
            </a:r>
          </a:p>
          <a:p>
            <a:pPr lvl="0">
              <a:lnSpc>
                <a:spcPct val="80000"/>
              </a:lnSpc>
              <a:buNone/>
            </a:pPr>
            <a:r>
              <a:rPr lang="en-US" sz="2200"/>
              <a:t>      efll                        fell </a:t>
            </a:r>
          </a:p>
          <a:p>
            <a:pPr lvl="0">
              <a:lnSpc>
                <a:spcPct val="80000"/>
              </a:lnSpc>
              <a:buNone/>
            </a:pPr>
            <a:r>
              <a:rPr lang="en-US" sz="2200"/>
              <a:t>    </a:t>
            </a:r>
          </a:p>
          <a:p>
            <a:pPr lvl="0">
              <a:lnSpc>
                <a:spcPct val="80000"/>
              </a:lnSpc>
              <a:buNone/>
            </a:pPr>
            <a:r>
              <a:rPr lang="en-US" sz="2200"/>
              <a:t>    </a:t>
            </a:r>
          </a:p>
        </p:txBody>
      </p:sp>
    </p:spTree>
    <p:extLst>
      <p:ext uri="{BB962C8B-B14F-4D97-AF65-F5344CB8AC3E}">
        <p14:creationId xmlns:p14="http://schemas.microsoft.com/office/powerpoint/2010/main" val="1454332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250314" y="333594"/>
            <a:ext cx="6287814" cy="1325563"/>
          </a:xfrm>
        </p:spPr>
        <p:txBody>
          <a:bodyPr>
            <a:normAutofit/>
          </a:bodyPr>
          <a:lstStyle/>
          <a:p>
            <a:pPr lvl="0"/>
            <a:r>
              <a:rPr lang="en-US" b="1" dirty="0" smtClean="0"/>
              <a:t>Observation </a:t>
            </a:r>
            <a:r>
              <a:rPr lang="en-US" b="1" dirty="0"/>
              <a:t>and </a:t>
            </a:r>
            <a:r>
              <a:rPr lang="en-US" b="1" dirty="0" smtClean="0"/>
              <a:t>Inference </a:t>
            </a:r>
            <a:endParaRPr lang="en-US" b="1" dirty="0"/>
          </a:p>
        </p:txBody>
      </p:sp>
      <p:sp>
        <p:nvSpPr>
          <p:cNvPr id="3" name="Content Placeholder 2"/>
          <p:cNvSpPr txBox="1">
            <a:spLocks noGrp="1"/>
          </p:cNvSpPr>
          <p:nvPr>
            <p:ph idx="1"/>
          </p:nvPr>
        </p:nvSpPr>
        <p:spPr>
          <a:xfrm>
            <a:off x="1981201" y="1600200"/>
            <a:ext cx="7467603" cy="5029200"/>
          </a:xfrm>
        </p:spPr>
        <p:txBody>
          <a:bodyPr>
            <a:normAutofit/>
          </a:bodyPr>
          <a:lstStyle/>
          <a:p>
            <a:pPr lvl="0">
              <a:lnSpc>
                <a:spcPct val="80000"/>
              </a:lnSpc>
              <a:buNone/>
            </a:pPr>
            <a:r>
              <a:rPr lang="en-US" sz="2200" b="1"/>
              <a:t>    </a:t>
            </a:r>
            <a:r>
              <a:rPr lang="en-US" sz="2200" b="1">
                <a:solidFill>
                  <a:srgbClr val="0070C0"/>
                </a:solidFill>
              </a:rPr>
              <a:t>KEY </a:t>
            </a:r>
            <a:r>
              <a:rPr lang="en-US" sz="2200" b="1"/>
              <a:t>                </a:t>
            </a:r>
            <a:r>
              <a:rPr lang="en-US" sz="2200" b="1">
                <a:solidFill>
                  <a:srgbClr val="00B050"/>
                </a:solidFill>
              </a:rPr>
              <a:t>VALUE</a:t>
            </a:r>
            <a:r>
              <a:rPr lang="en-US" sz="2200" b="1"/>
              <a:t> </a:t>
            </a:r>
          </a:p>
          <a:p>
            <a:pPr lvl="0">
              <a:lnSpc>
                <a:spcPct val="80000"/>
              </a:lnSpc>
              <a:buNone/>
            </a:pPr>
            <a:r>
              <a:rPr lang="en-US" sz="1900" b="1"/>
              <a:t>    </a:t>
            </a:r>
            <a:r>
              <a:rPr lang="en-US" sz="1900" b="1">
                <a:solidFill>
                  <a:srgbClr val="FF0000"/>
                </a:solidFill>
              </a:rPr>
              <a:t>amry</a:t>
            </a:r>
            <a:r>
              <a:rPr lang="en-US" sz="1900" b="1"/>
              <a:t>                    mary, army </a:t>
            </a:r>
          </a:p>
          <a:p>
            <a:pPr lvl="0">
              <a:lnSpc>
                <a:spcPct val="80000"/>
              </a:lnSpc>
              <a:buNone/>
            </a:pPr>
            <a:r>
              <a:rPr lang="en-US" sz="1900" b="1"/>
              <a:t>    dekorw                  worked</a:t>
            </a:r>
          </a:p>
          <a:p>
            <a:pPr lvl="0">
              <a:lnSpc>
                <a:spcPct val="80000"/>
              </a:lnSpc>
              <a:buNone/>
            </a:pPr>
            <a:r>
              <a:rPr lang="en-US" sz="1900" b="1">
                <a:solidFill>
                  <a:srgbClr val="FF0000"/>
                </a:solidFill>
              </a:rPr>
              <a:t>     eht                        </a:t>
            </a:r>
            <a:r>
              <a:rPr lang="en-US" sz="1900" b="1"/>
              <a:t>the,the </a:t>
            </a:r>
          </a:p>
          <a:p>
            <a:pPr lvl="0">
              <a:lnSpc>
                <a:spcPct val="80000"/>
              </a:lnSpc>
              <a:buNone/>
            </a:pPr>
            <a:r>
              <a:rPr lang="en-US" sz="1900" b="1"/>
              <a:t>        in                           in </a:t>
            </a:r>
          </a:p>
          <a:p>
            <a:pPr lvl="0">
              <a:lnSpc>
                <a:spcPct val="80000"/>
              </a:lnSpc>
              <a:buNone/>
            </a:pPr>
            <a:r>
              <a:rPr lang="en-US" sz="1900" b="1"/>
              <a:t>     inot                         into</a:t>
            </a:r>
          </a:p>
          <a:p>
            <a:pPr lvl="0">
              <a:lnSpc>
                <a:spcPct val="80000"/>
              </a:lnSpc>
              <a:buNone/>
            </a:pPr>
            <a:r>
              <a:rPr lang="en-US" sz="1900" b="1">
                <a:solidFill>
                  <a:srgbClr val="FF0000"/>
                </a:solidFill>
              </a:rPr>
              <a:t>     loop                      </a:t>
            </a:r>
            <a:r>
              <a:rPr lang="en-US" sz="1900" b="1"/>
              <a:t>loop, pool </a:t>
            </a:r>
          </a:p>
          <a:p>
            <a:pPr lvl="0">
              <a:lnSpc>
                <a:spcPct val="80000"/>
              </a:lnSpc>
              <a:buNone/>
            </a:pPr>
            <a:r>
              <a:rPr lang="en-US" sz="1900" b="1"/>
              <a:t>      efll                          fell </a:t>
            </a:r>
          </a:p>
          <a:p>
            <a:pPr lvl="0">
              <a:lnSpc>
                <a:spcPct val="80000"/>
              </a:lnSpc>
              <a:buNone/>
            </a:pPr>
            <a:endParaRPr lang="en-US" sz="1900" b="1"/>
          </a:p>
          <a:p>
            <a:pPr lvl="0">
              <a:lnSpc>
                <a:spcPct val="80000"/>
              </a:lnSpc>
              <a:buNone/>
            </a:pPr>
            <a:endParaRPr lang="en-US" sz="1900" b="1"/>
          </a:p>
          <a:p>
            <a:pPr lvl="0" algn="just">
              <a:lnSpc>
                <a:spcPct val="80000"/>
              </a:lnSpc>
              <a:buNone/>
            </a:pPr>
            <a:r>
              <a:rPr lang="en-US" sz="1900" b="1" i="1">
                <a:solidFill>
                  <a:srgbClr val="00B050"/>
                </a:solidFill>
                <a:latin typeface="Arial Rounded MT Bold" pitchFamily="34"/>
              </a:rPr>
              <a:t>ANY BULBS LIGHTING UP ?</a:t>
            </a:r>
          </a:p>
          <a:p>
            <a:pPr lvl="0">
              <a:lnSpc>
                <a:spcPct val="80000"/>
              </a:lnSpc>
              <a:buNone/>
            </a:pPr>
            <a:r>
              <a:rPr lang="en-US" sz="2200" b="1"/>
              <a:t>    </a:t>
            </a:r>
            <a:endParaRPr lang="en-US" sz="2200" b="1">
              <a:solidFill>
                <a:srgbClr val="00B050"/>
              </a:solidFill>
            </a:endParaRPr>
          </a:p>
        </p:txBody>
      </p:sp>
      <p:pic>
        <p:nvPicPr>
          <p:cNvPr id="4" name="Picture 4" descr="C:\Users\G3\Desktop\My Hadoop videos\map reduce images\new bulb.JPG">
            <a:extLst>
              <a:ext uri="{FF2B5EF4-FFF2-40B4-BE49-F238E27FC236}">
                <a16:creationId xmlns:a16="http://schemas.microsoft.com/office/drawing/2014/main" xmlns="" id="{00000000-0000-0000-0000-000000000000}"/>
              </a:ext>
            </a:extLst>
          </p:cNvPr>
          <p:cNvPicPr>
            <a:picLocks noChangeAspect="1"/>
          </p:cNvPicPr>
          <p:nvPr/>
        </p:nvPicPr>
        <p:blipFill>
          <a:blip r:embed="rId2"/>
          <a:srcRect/>
          <a:stretch>
            <a:fillRect/>
          </a:stretch>
        </p:blipFill>
        <p:spPr>
          <a:xfrm>
            <a:off x="5867400" y="3810004"/>
            <a:ext cx="3733796" cy="2781623"/>
          </a:xfrm>
          <a:prstGeom prst="rect">
            <a:avLst/>
          </a:prstGeom>
          <a:noFill/>
          <a:ln cap="flat">
            <a:noFill/>
          </a:ln>
        </p:spPr>
      </p:pic>
    </p:spTree>
    <p:extLst>
      <p:ext uri="{BB962C8B-B14F-4D97-AF65-F5344CB8AC3E}">
        <p14:creationId xmlns:p14="http://schemas.microsoft.com/office/powerpoint/2010/main" val="1303109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597165" y="333594"/>
            <a:ext cx="4553607" cy="1325563"/>
          </a:xfrm>
        </p:spPr>
        <p:txBody>
          <a:bodyPr/>
          <a:lstStyle/>
          <a:p>
            <a:pPr lvl="0"/>
            <a:r>
              <a:rPr lang="en-US" b="1" dirty="0" smtClean="0"/>
              <a:t>LOOK </a:t>
            </a:r>
            <a:r>
              <a:rPr lang="en-US" b="1" dirty="0"/>
              <a:t>CLOSER ! </a:t>
            </a:r>
          </a:p>
        </p:txBody>
      </p:sp>
      <p:sp>
        <p:nvSpPr>
          <p:cNvPr id="3" name="Content Placeholder 2"/>
          <p:cNvSpPr txBox="1">
            <a:spLocks noGrp="1"/>
          </p:cNvSpPr>
          <p:nvPr>
            <p:ph idx="1"/>
          </p:nvPr>
        </p:nvSpPr>
        <p:spPr/>
        <p:txBody>
          <a:bodyPr/>
          <a:lstStyle/>
          <a:p>
            <a:pPr lvl="0">
              <a:buNone/>
            </a:pPr>
            <a:r>
              <a:rPr lang="en-US"/>
              <a:t>  There are some keys with more than one value. We need to only look at such key, value pairs</a:t>
            </a:r>
          </a:p>
          <a:p>
            <a:pPr lvl="0">
              <a:buNone/>
            </a:pPr>
            <a:r>
              <a:rPr lang="en-US"/>
              <a:t>   </a:t>
            </a:r>
          </a:p>
          <a:p>
            <a:pPr lvl="0">
              <a:buNone/>
            </a:pPr>
            <a:r>
              <a:rPr lang="en-US"/>
              <a:t>    </a:t>
            </a:r>
            <a:r>
              <a:rPr lang="en-US" b="1">
                <a:solidFill>
                  <a:srgbClr val="FF0000"/>
                </a:solidFill>
              </a:rPr>
              <a:t>amry</a:t>
            </a:r>
            <a:r>
              <a:rPr lang="en-US" b="1">
                <a:solidFill>
                  <a:srgbClr val="00B050"/>
                </a:solidFill>
              </a:rPr>
              <a:t>  </a:t>
            </a:r>
            <a:r>
              <a:rPr lang="en-US"/>
              <a:t> </a:t>
            </a:r>
            <a:r>
              <a:rPr lang="en-US" b="1">
                <a:solidFill>
                  <a:srgbClr val="00B050"/>
                </a:solidFill>
              </a:rPr>
              <a:t>mary ,army </a:t>
            </a:r>
          </a:p>
          <a:p>
            <a:pPr lvl="0">
              <a:buNone/>
            </a:pPr>
            <a:r>
              <a:rPr lang="en-US" b="1">
                <a:solidFill>
                  <a:srgbClr val="FF0000"/>
                </a:solidFill>
              </a:rPr>
              <a:t>    eht  </a:t>
            </a:r>
            <a:r>
              <a:rPr lang="en-US">
                <a:solidFill>
                  <a:srgbClr val="FF0000"/>
                </a:solidFill>
              </a:rPr>
              <a:t>     </a:t>
            </a:r>
            <a:r>
              <a:rPr lang="en-US" b="1">
                <a:solidFill>
                  <a:srgbClr val="00B050"/>
                </a:solidFill>
              </a:rPr>
              <a:t>the , the</a:t>
            </a:r>
          </a:p>
          <a:p>
            <a:pPr lvl="0">
              <a:buNone/>
            </a:pPr>
            <a:r>
              <a:rPr lang="en-US"/>
              <a:t>    </a:t>
            </a:r>
            <a:r>
              <a:rPr lang="en-US" b="1">
                <a:solidFill>
                  <a:srgbClr val="FF0000"/>
                </a:solidFill>
              </a:rPr>
              <a:t>loop</a:t>
            </a:r>
            <a:r>
              <a:rPr lang="en-US" b="1">
                <a:solidFill>
                  <a:srgbClr val="00B050"/>
                </a:solidFill>
              </a:rPr>
              <a:t>     loop , pool </a:t>
            </a:r>
          </a:p>
        </p:txBody>
      </p:sp>
    </p:spTree>
    <p:extLst>
      <p:ext uri="{BB962C8B-B14F-4D97-AF65-F5344CB8AC3E}">
        <p14:creationId xmlns:p14="http://schemas.microsoft.com/office/powerpoint/2010/main" val="2364181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431030" y="486459"/>
            <a:ext cx="9329940" cy="560280"/>
          </a:xfrm>
        </p:spPr>
        <p:txBody>
          <a:bodyPr>
            <a:normAutofit fontScale="90000"/>
          </a:bodyPr>
          <a:lstStyle/>
          <a:p>
            <a:pPr lvl="0" algn="ctr"/>
            <a:r>
              <a:rPr lang="en-US" b="1" dirty="0" smtClean="0"/>
              <a:t>Identifying the </a:t>
            </a:r>
            <a:r>
              <a:rPr lang="en-US" b="1" dirty="0" smtClean="0"/>
              <a:t>Anagrams </a:t>
            </a:r>
            <a:br>
              <a:rPr lang="en-US" b="1" dirty="0" smtClean="0"/>
            </a:br>
            <a:r>
              <a:rPr lang="en-US" b="1" dirty="0" smtClean="0"/>
              <a:t>in </a:t>
            </a:r>
            <a:r>
              <a:rPr lang="en-US" b="1" dirty="0" smtClean="0"/>
              <a:t>a </a:t>
            </a:r>
            <a:r>
              <a:rPr lang="en-US" b="1" dirty="0" smtClean="0"/>
              <a:t>Text </a:t>
            </a:r>
            <a:r>
              <a:rPr lang="en-US" b="1" dirty="0" smtClean="0"/>
              <a:t>F</a:t>
            </a:r>
            <a:r>
              <a:rPr lang="en-US" b="1" dirty="0" smtClean="0"/>
              <a:t>ile</a:t>
            </a:r>
            <a:endParaRPr lang="en-US" b="1" dirty="0"/>
          </a:p>
        </p:txBody>
      </p:sp>
      <p:sp>
        <p:nvSpPr>
          <p:cNvPr id="3" name="Content Placeholder 2"/>
          <p:cNvSpPr txBox="1">
            <a:spLocks noGrp="1"/>
          </p:cNvSpPr>
          <p:nvPr>
            <p:ph idx="1"/>
          </p:nvPr>
        </p:nvSpPr>
        <p:spPr/>
        <p:txBody>
          <a:bodyPr>
            <a:normAutofit fontScale="92500" lnSpcReduction="10000"/>
          </a:bodyPr>
          <a:lstStyle/>
          <a:p>
            <a:pPr marL="0" indent="0">
              <a:buNone/>
            </a:pPr>
            <a:r>
              <a:rPr lang="en-US" b="1" dirty="0"/>
              <a:t>What </a:t>
            </a:r>
            <a:r>
              <a:rPr lang="en-US" b="1" dirty="0" smtClean="0"/>
              <a:t>are anagrams </a:t>
            </a:r>
            <a:r>
              <a:rPr lang="en-US" b="1" dirty="0"/>
              <a:t>?</a:t>
            </a:r>
            <a:r>
              <a:rPr lang="en-US" dirty="0"/>
              <a:t> </a:t>
            </a:r>
          </a:p>
          <a:p>
            <a:pPr lvl="0">
              <a:buNone/>
            </a:pPr>
            <a:r>
              <a:rPr lang="en-US" b="1" dirty="0">
                <a:solidFill>
                  <a:srgbClr val="2E75B6"/>
                </a:solidFill>
              </a:rPr>
              <a:t>MARY</a:t>
            </a:r>
            <a:r>
              <a:rPr lang="en-US" dirty="0"/>
              <a:t> is a word and </a:t>
            </a:r>
            <a:r>
              <a:rPr lang="en-US" b="1" dirty="0">
                <a:solidFill>
                  <a:srgbClr val="2E75B6"/>
                </a:solidFill>
              </a:rPr>
              <a:t>ARMY</a:t>
            </a:r>
            <a:r>
              <a:rPr lang="en-US" dirty="0"/>
              <a:t> is another word which is formed by re arranging the letters in the original word MARY</a:t>
            </a:r>
          </a:p>
          <a:p>
            <a:pPr lvl="0">
              <a:buNone/>
            </a:pPr>
            <a:endParaRPr lang="en-US" dirty="0"/>
          </a:p>
          <a:p>
            <a:r>
              <a:rPr lang="en-US" b="1" dirty="0" smtClean="0">
                <a:solidFill>
                  <a:srgbClr val="2E75B6"/>
                </a:solidFill>
              </a:rPr>
              <a:t>MARY</a:t>
            </a:r>
            <a:r>
              <a:rPr lang="en-US" dirty="0" smtClean="0"/>
              <a:t> </a:t>
            </a:r>
            <a:r>
              <a:rPr lang="en-US" dirty="0"/>
              <a:t>and </a:t>
            </a:r>
            <a:r>
              <a:rPr lang="en-US" b="1" dirty="0">
                <a:solidFill>
                  <a:srgbClr val="2E75B6"/>
                </a:solidFill>
              </a:rPr>
              <a:t>ARMY</a:t>
            </a:r>
            <a:r>
              <a:rPr lang="en-US" dirty="0"/>
              <a:t> are </a:t>
            </a:r>
            <a:r>
              <a:rPr lang="en-US" b="1" i="1" dirty="0">
                <a:solidFill>
                  <a:srgbClr val="0070C0"/>
                </a:solidFill>
              </a:rPr>
              <a:t>anagrams </a:t>
            </a:r>
          </a:p>
          <a:p>
            <a:pPr lvl="0">
              <a:buNone/>
            </a:pPr>
            <a:endParaRPr lang="en-US" dirty="0"/>
          </a:p>
          <a:p>
            <a:r>
              <a:rPr lang="en-US" b="1" dirty="0">
                <a:solidFill>
                  <a:srgbClr val="2E75B6"/>
                </a:solidFill>
              </a:rPr>
              <a:t>POOL</a:t>
            </a:r>
            <a:r>
              <a:rPr lang="en-US" dirty="0"/>
              <a:t> and </a:t>
            </a:r>
            <a:r>
              <a:rPr lang="en-US" b="1" dirty="0">
                <a:solidFill>
                  <a:srgbClr val="2E75B6"/>
                </a:solidFill>
              </a:rPr>
              <a:t>LOOP</a:t>
            </a:r>
            <a:r>
              <a:rPr lang="en-US" dirty="0"/>
              <a:t> are </a:t>
            </a:r>
            <a:r>
              <a:rPr lang="en-US" b="1" i="1" dirty="0">
                <a:solidFill>
                  <a:srgbClr val="0070C0"/>
                </a:solidFill>
              </a:rPr>
              <a:t>anagrams</a:t>
            </a:r>
            <a:r>
              <a:rPr lang="en-US" dirty="0"/>
              <a:t>. There could a lot of such examples. </a:t>
            </a:r>
            <a:endParaRPr lang="en-US" dirty="0" smtClean="0"/>
          </a:p>
          <a:p>
            <a:pPr lvl="0">
              <a:buNone/>
            </a:pPr>
            <a:endParaRPr lang="en-US" dirty="0"/>
          </a:p>
          <a:p>
            <a:pPr lvl="0">
              <a:buNone/>
            </a:pPr>
            <a:r>
              <a:rPr lang="en-US" dirty="0" smtClean="0">
                <a:solidFill>
                  <a:srgbClr val="FF0000"/>
                </a:solidFill>
              </a:rPr>
              <a:t>Note : </a:t>
            </a:r>
            <a:r>
              <a:rPr lang="en-US" dirty="0" smtClean="0"/>
              <a:t>We are interested in finding out anagram combinations from a text document which does not contain irrelevant gibberish words</a:t>
            </a:r>
            <a:endParaRPr lang="en-US" dirty="0"/>
          </a:p>
        </p:txBody>
      </p:sp>
    </p:spTree>
    <p:extLst>
      <p:ext uri="{BB962C8B-B14F-4D97-AF65-F5344CB8AC3E}">
        <p14:creationId xmlns:p14="http://schemas.microsoft.com/office/powerpoint/2010/main" val="2291564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2730062" y="349360"/>
            <a:ext cx="6745014" cy="1325563"/>
          </a:xfrm>
        </p:spPr>
        <p:txBody>
          <a:bodyPr/>
          <a:lstStyle/>
          <a:p>
            <a:pPr lvl="0"/>
            <a:r>
              <a:rPr lang="en-US" b="1" dirty="0" smtClean="0"/>
              <a:t>Logic </a:t>
            </a:r>
            <a:r>
              <a:rPr lang="en-US" b="1" dirty="0"/>
              <a:t>to list the anagrams </a:t>
            </a:r>
          </a:p>
        </p:txBody>
      </p:sp>
      <p:sp>
        <p:nvSpPr>
          <p:cNvPr id="3" name="Content Placeholder 2"/>
          <p:cNvSpPr txBox="1">
            <a:spLocks noGrp="1"/>
          </p:cNvSpPr>
          <p:nvPr>
            <p:ph idx="1"/>
          </p:nvPr>
        </p:nvSpPr>
        <p:spPr/>
        <p:txBody>
          <a:bodyPr>
            <a:normAutofit/>
          </a:bodyPr>
          <a:lstStyle/>
          <a:p>
            <a:pPr lvl="0">
              <a:lnSpc>
                <a:spcPct val="90000"/>
              </a:lnSpc>
              <a:buNone/>
            </a:pPr>
            <a:r>
              <a:rPr lang="en-US" sz="2000"/>
              <a:t>    </a:t>
            </a:r>
            <a:r>
              <a:rPr lang="en-US" sz="2000" b="1">
                <a:solidFill>
                  <a:srgbClr val="00B050"/>
                </a:solidFill>
              </a:rPr>
              <a:t>amry  </a:t>
            </a:r>
            <a:r>
              <a:rPr lang="en-US" sz="2000"/>
              <a:t> mary ,army </a:t>
            </a:r>
          </a:p>
          <a:p>
            <a:pPr lvl="0">
              <a:lnSpc>
                <a:spcPct val="90000"/>
              </a:lnSpc>
              <a:buNone/>
            </a:pPr>
            <a:r>
              <a:rPr lang="en-US" sz="2000" b="1">
                <a:solidFill>
                  <a:srgbClr val="00B050"/>
                </a:solidFill>
              </a:rPr>
              <a:t>    </a:t>
            </a:r>
            <a:r>
              <a:rPr lang="en-US" sz="2000" b="1">
                <a:solidFill>
                  <a:srgbClr val="FF0000"/>
                </a:solidFill>
              </a:rPr>
              <a:t>eht</a:t>
            </a:r>
            <a:r>
              <a:rPr lang="en-US" sz="2000" b="1">
                <a:solidFill>
                  <a:srgbClr val="00B050"/>
                </a:solidFill>
              </a:rPr>
              <a:t>  </a:t>
            </a:r>
            <a:r>
              <a:rPr lang="en-US" sz="2000"/>
              <a:t>     the,the </a:t>
            </a:r>
          </a:p>
          <a:p>
            <a:pPr lvl="0">
              <a:lnSpc>
                <a:spcPct val="90000"/>
              </a:lnSpc>
              <a:buNone/>
            </a:pPr>
            <a:r>
              <a:rPr lang="en-US" sz="2000"/>
              <a:t>    </a:t>
            </a:r>
            <a:r>
              <a:rPr lang="en-US" sz="2000" b="1">
                <a:solidFill>
                  <a:srgbClr val="00B050"/>
                </a:solidFill>
              </a:rPr>
              <a:t>loop     </a:t>
            </a:r>
            <a:r>
              <a:rPr lang="en-US" sz="2000"/>
              <a:t>loop,pool </a:t>
            </a:r>
          </a:p>
          <a:p>
            <a:pPr lvl="0">
              <a:lnSpc>
                <a:spcPct val="90000"/>
              </a:lnSpc>
              <a:buNone/>
            </a:pPr>
            <a:r>
              <a:rPr lang="en-US" sz="2000" b="1">
                <a:solidFill>
                  <a:srgbClr val="00B050"/>
                </a:solidFill>
              </a:rPr>
              <a:t>   </a:t>
            </a:r>
          </a:p>
          <a:p>
            <a:pPr lvl="0">
              <a:lnSpc>
                <a:spcPct val="90000"/>
              </a:lnSpc>
              <a:buNone/>
            </a:pPr>
            <a:r>
              <a:rPr lang="en-US" sz="2000" b="1"/>
              <a:t>    Problem : </a:t>
            </a:r>
            <a:r>
              <a:rPr lang="en-US" sz="2000"/>
              <a:t>We need to only print the values belonging to keys “</a:t>
            </a:r>
            <a:r>
              <a:rPr lang="en-US" sz="2000" b="1">
                <a:solidFill>
                  <a:srgbClr val="00B050"/>
                </a:solidFill>
              </a:rPr>
              <a:t>amry</a:t>
            </a:r>
            <a:r>
              <a:rPr lang="en-US" sz="2000"/>
              <a:t>” and “</a:t>
            </a:r>
            <a:r>
              <a:rPr lang="en-US" sz="2000" b="1">
                <a:solidFill>
                  <a:srgbClr val="00B050"/>
                </a:solidFill>
              </a:rPr>
              <a:t>loop</a:t>
            </a:r>
            <a:r>
              <a:rPr lang="en-US" sz="2000"/>
              <a:t>” since only their values qualify for anagrams. </a:t>
            </a:r>
          </a:p>
          <a:p>
            <a:pPr lvl="0">
              <a:lnSpc>
                <a:spcPct val="90000"/>
              </a:lnSpc>
              <a:buNone/>
            </a:pPr>
            <a:r>
              <a:rPr lang="en-US" sz="2000"/>
              <a:t>    </a:t>
            </a:r>
          </a:p>
          <a:p>
            <a:pPr lvl="0">
              <a:lnSpc>
                <a:spcPct val="90000"/>
              </a:lnSpc>
              <a:buNone/>
            </a:pPr>
            <a:r>
              <a:rPr lang="en-US" sz="2000"/>
              <a:t>    We need to ignore the values belonging to the keys “</a:t>
            </a:r>
            <a:r>
              <a:rPr lang="en-US" sz="2000" b="1">
                <a:solidFill>
                  <a:srgbClr val="FF0000"/>
                </a:solidFill>
              </a:rPr>
              <a:t>eht</a:t>
            </a:r>
            <a:r>
              <a:rPr lang="en-US" sz="2000"/>
              <a:t>” since its corresponding values do not qualify for being anagrams. </a:t>
            </a:r>
          </a:p>
          <a:p>
            <a:pPr lvl="0">
              <a:lnSpc>
                <a:spcPct val="90000"/>
              </a:lnSpc>
              <a:buNone/>
            </a:pPr>
            <a:r>
              <a:rPr lang="en-US" sz="2000" b="1">
                <a:solidFill>
                  <a:srgbClr val="00B050"/>
                </a:solidFill>
              </a:rPr>
              <a:t>    </a:t>
            </a:r>
          </a:p>
          <a:p>
            <a:pPr lvl="0">
              <a:lnSpc>
                <a:spcPct val="90000"/>
              </a:lnSpc>
              <a:buNone/>
            </a:pPr>
            <a:endParaRPr lang="en-US" sz="2000"/>
          </a:p>
        </p:txBody>
      </p:sp>
    </p:spTree>
    <p:extLst>
      <p:ext uri="{BB962C8B-B14F-4D97-AF65-F5344CB8AC3E}">
        <p14:creationId xmlns:p14="http://schemas.microsoft.com/office/powerpoint/2010/main" val="1958095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292384" y="321936"/>
            <a:ext cx="7924803" cy="1143000"/>
          </a:xfrm>
        </p:spPr>
        <p:txBody>
          <a:bodyPr>
            <a:noAutofit/>
          </a:bodyPr>
          <a:lstStyle/>
          <a:p>
            <a:pPr lvl="0"/>
            <a:r>
              <a:rPr lang="en-US" b="1" dirty="0" smtClean="0">
                <a:solidFill>
                  <a:srgbClr val="2E75B6"/>
                </a:solidFill>
              </a:rPr>
              <a:t>How to ignore the </a:t>
            </a:r>
            <a:br>
              <a:rPr lang="en-US" b="1" dirty="0" smtClean="0">
                <a:solidFill>
                  <a:srgbClr val="2E75B6"/>
                </a:solidFill>
              </a:rPr>
            </a:br>
            <a:r>
              <a:rPr lang="en-US" b="1" dirty="0" smtClean="0">
                <a:solidFill>
                  <a:srgbClr val="2E75B6"/>
                </a:solidFill>
              </a:rPr>
              <a:t>non anagram values ?</a:t>
            </a:r>
            <a:endParaRPr lang="en-US" b="1" dirty="0">
              <a:solidFill>
                <a:srgbClr val="2E75B6"/>
              </a:solidFill>
            </a:endParaRPr>
          </a:p>
        </p:txBody>
      </p:sp>
      <p:sp>
        <p:nvSpPr>
          <p:cNvPr id="3" name="Content Placeholder 2"/>
          <p:cNvSpPr txBox="1">
            <a:spLocks noGrp="1"/>
          </p:cNvSpPr>
          <p:nvPr>
            <p:ph idx="1"/>
          </p:nvPr>
        </p:nvSpPr>
        <p:spPr>
          <a:xfrm>
            <a:off x="1981201" y="1605470"/>
            <a:ext cx="7467603" cy="5715000"/>
          </a:xfrm>
        </p:spPr>
        <p:txBody>
          <a:bodyPr>
            <a:normAutofit/>
          </a:bodyPr>
          <a:lstStyle/>
          <a:p>
            <a:pPr lvl="0">
              <a:lnSpc>
                <a:spcPct val="80000"/>
              </a:lnSpc>
              <a:buNone/>
            </a:pPr>
            <a:r>
              <a:rPr lang="en-US" sz="1700" b="1" dirty="0">
                <a:solidFill>
                  <a:srgbClr val="00B050"/>
                </a:solidFill>
              </a:rPr>
              <a:t>   </a:t>
            </a:r>
            <a:r>
              <a:rPr lang="en-US" sz="1700" b="1" dirty="0" err="1">
                <a:solidFill>
                  <a:srgbClr val="00B050"/>
                </a:solidFill>
              </a:rPr>
              <a:t>amry</a:t>
            </a:r>
            <a:r>
              <a:rPr lang="en-US" sz="1700" b="1" dirty="0">
                <a:solidFill>
                  <a:srgbClr val="00B050"/>
                </a:solidFill>
              </a:rPr>
              <a:t>  </a:t>
            </a:r>
            <a:r>
              <a:rPr lang="en-US" sz="1700" dirty="0"/>
              <a:t> </a:t>
            </a:r>
            <a:r>
              <a:rPr lang="en-US" sz="1700" dirty="0" err="1"/>
              <a:t>mary</a:t>
            </a:r>
            <a:r>
              <a:rPr lang="en-US" sz="1700" dirty="0"/>
              <a:t> ,army </a:t>
            </a:r>
          </a:p>
          <a:p>
            <a:pPr lvl="0">
              <a:lnSpc>
                <a:spcPct val="80000"/>
              </a:lnSpc>
              <a:buNone/>
            </a:pPr>
            <a:r>
              <a:rPr lang="en-US" sz="1700" b="1" dirty="0">
                <a:solidFill>
                  <a:srgbClr val="00B050"/>
                </a:solidFill>
              </a:rPr>
              <a:t>    </a:t>
            </a:r>
            <a:r>
              <a:rPr lang="en-US" sz="1700" b="1" dirty="0" err="1">
                <a:solidFill>
                  <a:srgbClr val="00B050"/>
                </a:solidFill>
              </a:rPr>
              <a:t>eht</a:t>
            </a:r>
            <a:r>
              <a:rPr lang="en-US" sz="1700" b="1" dirty="0">
                <a:solidFill>
                  <a:srgbClr val="00B050"/>
                </a:solidFill>
              </a:rPr>
              <a:t>  </a:t>
            </a:r>
            <a:r>
              <a:rPr lang="en-US" sz="1700" dirty="0"/>
              <a:t>     the ,the </a:t>
            </a:r>
          </a:p>
          <a:p>
            <a:pPr lvl="0">
              <a:lnSpc>
                <a:spcPct val="80000"/>
              </a:lnSpc>
              <a:buNone/>
            </a:pPr>
            <a:r>
              <a:rPr lang="en-US" sz="1700" dirty="0"/>
              <a:t>    </a:t>
            </a:r>
            <a:r>
              <a:rPr lang="en-US" sz="1700" b="1" dirty="0">
                <a:solidFill>
                  <a:srgbClr val="00B050"/>
                </a:solidFill>
              </a:rPr>
              <a:t>loop     </a:t>
            </a:r>
            <a:r>
              <a:rPr lang="en-US" sz="1700" dirty="0" err="1"/>
              <a:t>loop</a:t>
            </a:r>
            <a:r>
              <a:rPr lang="en-US" sz="1700" dirty="0"/>
              <a:t>, pool</a:t>
            </a:r>
          </a:p>
          <a:p>
            <a:pPr lvl="0">
              <a:lnSpc>
                <a:spcPct val="80000"/>
              </a:lnSpc>
              <a:buNone/>
            </a:pPr>
            <a:r>
              <a:rPr lang="en-US" sz="1700" b="1" dirty="0">
                <a:solidFill>
                  <a:srgbClr val="002060"/>
                </a:solidFill>
              </a:rPr>
              <a:t>We need to program the following into the reducer </a:t>
            </a:r>
          </a:p>
          <a:p>
            <a:pPr lvl="0">
              <a:lnSpc>
                <a:spcPct val="80000"/>
              </a:lnSpc>
              <a:buNone/>
            </a:pPr>
            <a:endParaRPr lang="en-US" sz="1700" b="1" dirty="0">
              <a:solidFill>
                <a:srgbClr val="002060"/>
              </a:solidFill>
            </a:endParaRPr>
          </a:p>
          <a:p>
            <a:pPr lvl="0">
              <a:lnSpc>
                <a:spcPct val="80000"/>
              </a:lnSpc>
              <a:buNone/>
            </a:pPr>
            <a:r>
              <a:rPr lang="en-US" sz="1700" b="1" dirty="0">
                <a:solidFill>
                  <a:srgbClr val="2E75B6"/>
                </a:solidFill>
              </a:rPr>
              <a:t>Step 1:</a:t>
            </a:r>
            <a:r>
              <a:rPr lang="en-US" sz="1700" dirty="0"/>
              <a:t> Check if the number of values are &gt; 1 for each key</a:t>
            </a:r>
          </a:p>
          <a:p>
            <a:pPr lvl="0">
              <a:lnSpc>
                <a:spcPct val="80000"/>
              </a:lnSpc>
              <a:buNone/>
            </a:pPr>
            <a:r>
              <a:rPr lang="en-US" sz="1700" b="1" dirty="0">
                <a:solidFill>
                  <a:srgbClr val="2E75B6"/>
                </a:solidFill>
              </a:rPr>
              <a:t>Step 2: </a:t>
            </a:r>
            <a:r>
              <a:rPr lang="en-US" sz="1700" dirty="0"/>
              <a:t>Compare the first and second value in the values  list  for every key, if they match, ignore them. </a:t>
            </a:r>
          </a:p>
          <a:p>
            <a:pPr lvl="0">
              <a:lnSpc>
                <a:spcPct val="80000"/>
              </a:lnSpc>
              <a:buNone/>
            </a:pPr>
            <a:r>
              <a:rPr lang="en-US" sz="1700" b="1" dirty="0"/>
              <a:t>          key  val1   val2    </a:t>
            </a:r>
          </a:p>
          <a:p>
            <a:pPr lvl="0">
              <a:lnSpc>
                <a:spcPct val="80000"/>
              </a:lnSpc>
              <a:buNone/>
            </a:pPr>
            <a:r>
              <a:rPr lang="en-US" sz="1700" dirty="0"/>
              <a:t>           </a:t>
            </a:r>
            <a:r>
              <a:rPr lang="en-US" sz="1700" b="1" dirty="0" err="1">
                <a:solidFill>
                  <a:srgbClr val="00B050"/>
                </a:solidFill>
              </a:rPr>
              <a:t>eht</a:t>
            </a:r>
            <a:r>
              <a:rPr lang="en-US" sz="1700" dirty="0"/>
              <a:t>  </a:t>
            </a:r>
            <a:r>
              <a:rPr lang="en-US" sz="1700" b="1" dirty="0">
                <a:solidFill>
                  <a:srgbClr val="FF0000"/>
                </a:solidFill>
              </a:rPr>
              <a:t>the     </a:t>
            </a:r>
            <a:r>
              <a:rPr lang="en-US" sz="1700" b="1" dirty="0" err="1">
                <a:solidFill>
                  <a:srgbClr val="FF0000"/>
                </a:solidFill>
              </a:rPr>
              <a:t>the</a:t>
            </a:r>
            <a:r>
              <a:rPr lang="en-US" sz="1700" b="1" dirty="0">
                <a:solidFill>
                  <a:srgbClr val="FF0000"/>
                </a:solidFill>
              </a:rPr>
              <a:t>   </a:t>
            </a:r>
            <a:endParaRPr lang="en-US" sz="2000" b="1" dirty="0">
              <a:solidFill>
                <a:srgbClr val="FF0000"/>
              </a:solidFill>
            </a:endParaRPr>
          </a:p>
          <a:p>
            <a:pPr lvl="0">
              <a:lnSpc>
                <a:spcPct val="80000"/>
              </a:lnSpc>
              <a:buNone/>
            </a:pPr>
            <a:r>
              <a:rPr lang="en-US" sz="1700" b="1" dirty="0">
                <a:solidFill>
                  <a:srgbClr val="2E75B6"/>
                </a:solidFill>
              </a:rPr>
              <a:t>Step 3: </a:t>
            </a:r>
            <a:r>
              <a:rPr lang="en-US" sz="1700" dirty="0"/>
              <a:t>If the values don’t match in step 2. Compose a single string comprising of all the values in the list and print it to the output file. This final string is the KEY and value can be NULL (do not print anything for value)</a:t>
            </a:r>
          </a:p>
          <a:p>
            <a:pPr lvl="0">
              <a:lnSpc>
                <a:spcPct val="80000"/>
              </a:lnSpc>
              <a:buNone/>
            </a:pPr>
            <a:r>
              <a:rPr lang="en-US" sz="1700" dirty="0"/>
              <a:t>     KEY = “</a:t>
            </a:r>
            <a:r>
              <a:rPr lang="en-US" sz="1700" dirty="0" err="1"/>
              <a:t>mary</a:t>
            </a:r>
            <a:r>
              <a:rPr lang="en-US" sz="1700" dirty="0"/>
              <a:t> army”   VALUE =“   “ </a:t>
            </a:r>
          </a:p>
          <a:p>
            <a:pPr lvl="0">
              <a:lnSpc>
                <a:spcPct val="80000"/>
              </a:lnSpc>
              <a:buNone/>
            </a:pPr>
            <a:r>
              <a:rPr lang="en-US" sz="1700" b="1" dirty="0">
                <a:solidFill>
                  <a:srgbClr val="2E75B6"/>
                </a:solidFill>
              </a:rPr>
              <a:t>Step 4:</a:t>
            </a:r>
            <a:r>
              <a:rPr lang="en-US" sz="1700" dirty="0"/>
              <a:t> Repeat the above steps for all the key value pairs input to the reducer. </a:t>
            </a:r>
          </a:p>
          <a:p>
            <a:pPr lvl="0">
              <a:lnSpc>
                <a:spcPct val="80000"/>
              </a:lnSpc>
              <a:buNone/>
            </a:pPr>
            <a:endParaRPr lang="en-US" sz="1700" dirty="0"/>
          </a:p>
        </p:txBody>
      </p:sp>
    </p:spTree>
    <p:extLst>
      <p:ext uri="{BB962C8B-B14F-4D97-AF65-F5344CB8AC3E}">
        <p14:creationId xmlns:p14="http://schemas.microsoft.com/office/powerpoint/2010/main" val="735835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2493579" y="365125"/>
            <a:ext cx="6335110" cy="1325563"/>
          </a:xfrm>
        </p:spPr>
        <p:txBody>
          <a:bodyPr/>
          <a:lstStyle/>
          <a:p>
            <a:pPr lvl="0"/>
            <a:r>
              <a:rPr lang="en-US" b="1" dirty="0" smtClean="0"/>
              <a:t>Final Output of the Reducer </a:t>
            </a:r>
            <a:endParaRPr lang="en-US" b="1" dirty="0"/>
          </a:p>
        </p:txBody>
      </p:sp>
      <p:sp>
        <p:nvSpPr>
          <p:cNvPr id="3" name="Content Placeholder 2"/>
          <p:cNvSpPr txBox="1">
            <a:spLocks noGrp="1"/>
          </p:cNvSpPr>
          <p:nvPr>
            <p:ph idx="1"/>
          </p:nvPr>
        </p:nvSpPr>
        <p:spPr/>
        <p:txBody>
          <a:bodyPr>
            <a:normAutofit/>
          </a:bodyPr>
          <a:lstStyle/>
          <a:p>
            <a:pPr lvl="0">
              <a:lnSpc>
                <a:spcPct val="90000"/>
              </a:lnSpc>
              <a:buNone/>
            </a:pPr>
            <a:r>
              <a:rPr lang="en-US" sz="2200" b="1">
                <a:solidFill>
                  <a:srgbClr val="C55A11"/>
                </a:solidFill>
              </a:rPr>
              <a:t>mary army </a:t>
            </a:r>
          </a:p>
          <a:p>
            <a:pPr lvl="0">
              <a:lnSpc>
                <a:spcPct val="90000"/>
              </a:lnSpc>
              <a:buNone/>
            </a:pPr>
            <a:r>
              <a:rPr lang="en-US" sz="2200" b="1">
                <a:solidFill>
                  <a:srgbClr val="C55A11"/>
                </a:solidFill>
              </a:rPr>
              <a:t> loop  pool</a:t>
            </a:r>
          </a:p>
          <a:p>
            <a:pPr lvl="0">
              <a:lnSpc>
                <a:spcPct val="90000"/>
              </a:lnSpc>
              <a:buNone/>
            </a:pPr>
            <a:endParaRPr lang="en-US" sz="2200" b="1">
              <a:solidFill>
                <a:srgbClr val="C55A11"/>
              </a:solidFill>
            </a:endParaRPr>
          </a:p>
          <a:p>
            <a:pPr lvl="0">
              <a:lnSpc>
                <a:spcPct val="90000"/>
              </a:lnSpc>
              <a:buNone/>
            </a:pPr>
            <a:r>
              <a:rPr lang="en-US" sz="2200" b="1"/>
              <a:t>The above output is for the case of a file with just 2 lines of data. </a:t>
            </a:r>
          </a:p>
          <a:p>
            <a:pPr lvl="0">
              <a:lnSpc>
                <a:spcPct val="90000"/>
              </a:lnSpc>
              <a:buNone/>
            </a:pPr>
            <a:endParaRPr lang="en-US" sz="2200" b="1"/>
          </a:p>
          <a:p>
            <a:pPr lvl="0">
              <a:lnSpc>
                <a:spcPct val="90000"/>
              </a:lnSpc>
              <a:buNone/>
            </a:pPr>
            <a:r>
              <a:rPr lang="en-US" sz="2200" b="1"/>
              <a:t>What if the file is 640MB in size ?</a:t>
            </a:r>
          </a:p>
          <a:p>
            <a:pPr lvl="0">
              <a:lnSpc>
                <a:spcPct val="90000"/>
              </a:lnSpc>
              <a:buNone/>
            </a:pPr>
            <a:endParaRPr lang="en-US" sz="2200" b="1"/>
          </a:p>
          <a:p>
            <a:pPr lvl="0">
              <a:lnSpc>
                <a:spcPct val="90000"/>
              </a:lnSpc>
              <a:buNone/>
            </a:pPr>
            <a:r>
              <a:rPr lang="en-US" sz="2200" b="1"/>
              <a:t>How does map reduce  help in speeding up the job completion ?</a:t>
            </a:r>
            <a:endParaRPr lang="en-US" sz="2200"/>
          </a:p>
        </p:txBody>
      </p:sp>
    </p:spTree>
    <p:extLst>
      <p:ext uri="{BB962C8B-B14F-4D97-AF65-F5344CB8AC3E}">
        <p14:creationId xmlns:p14="http://schemas.microsoft.com/office/powerpoint/2010/main" val="2133957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310758" y="432290"/>
            <a:ext cx="5360279" cy="836282"/>
          </a:xfrm>
        </p:spPr>
        <p:txBody>
          <a:bodyPr>
            <a:noAutofit/>
          </a:bodyPr>
          <a:lstStyle/>
          <a:p>
            <a:pPr lvl="0"/>
            <a:r>
              <a:rPr lang="en-US" sz="3200" b="1" dirty="0"/>
              <a:t>HOW DOES MAP REDUCE </a:t>
            </a:r>
            <a:r>
              <a:rPr lang="en-US" sz="3200" b="1" dirty="0" smtClean="0"/>
              <a:t/>
            </a:r>
            <a:br>
              <a:rPr lang="en-US" sz="3200" b="1" dirty="0" smtClean="0"/>
            </a:br>
            <a:r>
              <a:rPr lang="en-US" sz="3200" b="1" dirty="0" smtClean="0"/>
              <a:t>SPEED </a:t>
            </a:r>
            <a:r>
              <a:rPr lang="en-US" sz="3200" b="1" dirty="0"/>
              <a:t>UP THE PROCESSING </a:t>
            </a:r>
            <a:r>
              <a:rPr lang="en-US" sz="3200" b="1" dirty="0" smtClean="0"/>
              <a:t>?</a:t>
            </a:r>
            <a:endParaRPr lang="en-US" sz="3200" dirty="0"/>
          </a:p>
        </p:txBody>
      </p:sp>
      <p:sp>
        <p:nvSpPr>
          <p:cNvPr id="3" name="Content Placeholder 2"/>
          <p:cNvSpPr txBox="1">
            <a:spLocks noGrp="1"/>
          </p:cNvSpPr>
          <p:nvPr>
            <p:ph idx="1"/>
          </p:nvPr>
        </p:nvSpPr>
        <p:spPr>
          <a:xfrm>
            <a:off x="1981201" y="838203"/>
            <a:ext cx="7467603" cy="5635748"/>
          </a:xfrm>
        </p:spPr>
        <p:txBody>
          <a:bodyPr>
            <a:normAutofit/>
          </a:bodyPr>
          <a:lstStyle/>
          <a:p>
            <a:pPr lvl="0">
              <a:lnSpc>
                <a:spcPct val="80000"/>
              </a:lnSpc>
              <a:buNone/>
            </a:pPr>
            <a:endParaRPr lang="en-US" sz="1700" b="1" dirty="0">
              <a:solidFill>
                <a:srgbClr val="0070C0"/>
              </a:solidFill>
            </a:endParaRPr>
          </a:p>
          <a:p>
            <a:pPr lvl="0">
              <a:lnSpc>
                <a:spcPct val="80000"/>
              </a:lnSpc>
              <a:buNone/>
            </a:pPr>
            <a:endParaRPr lang="en-US" sz="1700" b="1" dirty="0">
              <a:solidFill>
                <a:srgbClr val="0070C0"/>
              </a:solidFill>
            </a:endParaRPr>
          </a:p>
          <a:p>
            <a:pPr lvl="0">
              <a:lnSpc>
                <a:spcPct val="80000"/>
              </a:lnSpc>
              <a:buNone/>
            </a:pPr>
            <a:r>
              <a:rPr lang="en-US" sz="1700" b="1" dirty="0">
                <a:solidFill>
                  <a:srgbClr val="0070C0"/>
                </a:solidFill>
              </a:rPr>
              <a:t>What is the input file used in this example is 640MB instead of just containing 2 lines ?</a:t>
            </a:r>
          </a:p>
          <a:p>
            <a:pPr lvl="0">
              <a:lnSpc>
                <a:spcPct val="80000"/>
              </a:lnSpc>
              <a:buNone/>
            </a:pPr>
            <a:endParaRPr lang="en-US" sz="1700" dirty="0"/>
          </a:p>
          <a:p>
            <a:pPr lvl="0">
              <a:lnSpc>
                <a:spcPct val="80000"/>
              </a:lnSpc>
            </a:pPr>
            <a:r>
              <a:rPr lang="en-US" sz="1700" dirty="0"/>
              <a:t>The HADOOP framework would first split the entire file into 10 blocks each of 64MB</a:t>
            </a:r>
          </a:p>
          <a:p>
            <a:pPr lvl="0">
              <a:lnSpc>
                <a:spcPct val="80000"/>
              </a:lnSpc>
              <a:buNone/>
            </a:pPr>
            <a:endParaRPr lang="en-US" sz="1700" dirty="0"/>
          </a:p>
          <a:p>
            <a:pPr lvl="0">
              <a:lnSpc>
                <a:spcPct val="80000"/>
              </a:lnSpc>
            </a:pPr>
            <a:r>
              <a:rPr lang="en-US" sz="1700" dirty="0"/>
              <a:t>Each 64MB block would be treated as a single file</a:t>
            </a:r>
          </a:p>
          <a:p>
            <a:pPr lvl="0">
              <a:lnSpc>
                <a:spcPct val="80000"/>
              </a:lnSpc>
              <a:buNone/>
            </a:pPr>
            <a:endParaRPr lang="en-US" sz="1700" dirty="0"/>
          </a:p>
          <a:p>
            <a:pPr lvl="0">
              <a:lnSpc>
                <a:spcPct val="80000"/>
              </a:lnSpc>
            </a:pPr>
            <a:r>
              <a:rPr lang="en-US" sz="1700" dirty="0"/>
              <a:t>There would be one record-reader and one mapper assigned to each such block</a:t>
            </a:r>
          </a:p>
          <a:p>
            <a:pPr lvl="0">
              <a:lnSpc>
                <a:spcPct val="80000"/>
              </a:lnSpc>
              <a:buNone/>
            </a:pPr>
            <a:endParaRPr lang="en-US" sz="1700" dirty="0"/>
          </a:p>
          <a:p>
            <a:pPr lvl="0">
              <a:lnSpc>
                <a:spcPct val="80000"/>
              </a:lnSpc>
            </a:pPr>
            <a:r>
              <a:rPr lang="en-US" sz="1700" dirty="0"/>
              <a:t>Output of all the mappers would finally reach the reducer (one reducer is used by default) however we can have multiple reducers depending on degree of optimization required</a:t>
            </a:r>
          </a:p>
          <a:p>
            <a:pPr lvl="0">
              <a:lnSpc>
                <a:spcPct val="80000"/>
              </a:lnSpc>
            </a:pPr>
            <a:endParaRPr lang="en-US" sz="1700" dirty="0"/>
          </a:p>
          <a:p>
            <a:pPr lvl="0">
              <a:lnSpc>
                <a:spcPct val="80000"/>
              </a:lnSpc>
              <a:buNone/>
            </a:pPr>
            <a:endParaRPr lang="en-US" sz="1700" dirty="0"/>
          </a:p>
          <a:p>
            <a:pPr lvl="0">
              <a:lnSpc>
                <a:spcPct val="80000"/>
              </a:lnSpc>
              <a:buNone/>
            </a:pPr>
            <a:endParaRPr lang="en-US" sz="1700" dirty="0"/>
          </a:p>
        </p:txBody>
      </p:sp>
    </p:spTree>
    <p:extLst>
      <p:ext uri="{BB962C8B-B14F-4D97-AF65-F5344CB8AC3E}">
        <p14:creationId xmlns:p14="http://schemas.microsoft.com/office/powerpoint/2010/main" val="695836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noGrp="1"/>
          </p:cNvSpPr>
          <p:nvPr>
            <p:ph type="body" idx="4294967295"/>
          </p:nvPr>
        </p:nvSpPr>
        <p:spPr>
          <a:xfrm>
            <a:off x="2209801" y="1143001"/>
            <a:ext cx="7848359" cy="5486043"/>
          </a:xfrm>
        </p:spPr>
        <p:txBody>
          <a:bodyPr/>
          <a:lstStyle/>
          <a:p>
            <a:pPr>
              <a:spcBef>
                <a:spcPts val="1200"/>
              </a:spcBef>
              <a:buClr>
                <a:srgbClr val="FF8000"/>
              </a:buClr>
            </a:pPr>
            <a:endParaRPr lang="en-US" sz="1800"/>
          </a:p>
          <a:p>
            <a:pPr>
              <a:spcBef>
                <a:spcPts val="1200"/>
              </a:spcBef>
              <a:buClr>
                <a:srgbClr val="FF8000"/>
              </a:buClr>
            </a:pPr>
            <a:r>
              <a:rPr lang="en-US" sz="1800"/>
              <a:t>Scale </a:t>
            </a:r>
            <a:r>
              <a:rPr lang="en-US" sz="1800" i="1"/>
              <a:t>out</a:t>
            </a:r>
            <a:r>
              <a:rPr lang="en-US" sz="1800"/>
              <a:t> not scale </a:t>
            </a:r>
            <a:r>
              <a:rPr lang="en-US" sz="1800" i="1"/>
              <a:t>up: </a:t>
            </a:r>
            <a:r>
              <a:rPr lang="en-US" sz="1500"/>
              <a:t>MR is designed to work with commodity hardware</a:t>
            </a:r>
          </a:p>
          <a:p>
            <a:pPr>
              <a:spcBef>
                <a:spcPts val="1200"/>
              </a:spcBef>
              <a:buClr>
                <a:srgbClr val="FF8000"/>
              </a:buClr>
            </a:pPr>
            <a:r>
              <a:rPr lang="en-US" sz="1800" i="1"/>
              <a:t>Move</a:t>
            </a:r>
            <a:r>
              <a:rPr lang="en-US" sz="1800"/>
              <a:t> code where the data is: </a:t>
            </a:r>
            <a:r>
              <a:rPr lang="en-US" sz="1500"/>
              <a:t>cluster have limited bandwidth</a:t>
            </a:r>
          </a:p>
          <a:p>
            <a:pPr>
              <a:spcBef>
                <a:spcPts val="1200"/>
              </a:spcBef>
              <a:buClr>
                <a:srgbClr val="FF8000"/>
              </a:buClr>
            </a:pPr>
            <a:r>
              <a:rPr lang="en-US" sz="1800" i="1"/>
              <a:t>Hide</a:t>
            </a:r>
            <a:r>
              <a:rPr lang="en-US" sz="1800"/>
              <a:t> system-level details from developers: </a:t>
            </a:r>
            <a:r>
              <a:rPr lang="en-US" sz="1400"/>
              <a:t>no more race condition, dead locks etc</a:t>
            </a:r>
          </a:p>
          <a:p>
            <a:pPr>
              <a:spcBef>
                <a:spcPts val="1200"/>
              </a:spcBef>
              <a:buClr>
                <a:srgbClr val="FF8000"/>
              </a:buClr>
            </a:pPr>
            <a:r>
              <a:rPr lang="en-US" sz="1800"/>
              <a:t>Separating the </a:t>
            </a:r>
            <a:r>
              <a:rPr lang="en-US" sz="1800" i="1"/>
              <a:t>what</a:t>
            </a:r>
            <a:r>
              <a:rPr lang="en-US" sz="1800"/>
              <a:t> from </a:t>
            </a:r>
            <a:r>
              <a:rPr lang="en-US" sz="1800" i="1"/>
              <a:t>how: </a:t>
            </a:r>
            <a:r>
              <a:rPr lang="en-US" sz="1500"/>
              <a:t>developer specifies the computation, framework handles actual execution</a:t>
            </a:r>
          </a:p>
          <a:p>
            <a:pPr>
              <a:spcBef>
                <a:spcPts val="1200"/>
              </a:spcBef>
              <a:buClr>
                <a:srgbClr val="FF8000"/>
              </a:buClr>
            </a:pPr>
            <a:r>
              <a:rPr lang="en-US" sz="1800" i="1"/>
              <a:t>Failures </a:t>
            </a:r>
            <a:r>
              <a:rPr lang="en-US" sz="1800"/>
              <a:t>are common and handled automatically</a:t>
            </a:r>
          </a:p>
          <a:p>
            <a:pPr>
              <a:spcBef>
                <a:spcPts val="1200"/>
              </a:spcBef>
              <a:buClr>
                <a:srgbClr val="FF8000"/>
              </a:buClr>
            </a:pPr>
            <a:r>
              <a:rPr lang="en-US" sz="1800"/>
              <a:t>Batch processing: </a:t>
            </a:r>
            <a:r>
              <a:rPr lang="en-US" sz="1500"/>
              <a:t>access data sequentially instead of random to avoid locking up</a:t>
            </a:r>
          </a:p>
          <a:p>
            <a:pPr>
              <a:spcBef>
                <a:spcPts val="1200"/>
              </a:spcBef>
              <a:buClr>
                <a:srgbClr val="FF8000"/>
              </a:buClr>
            </a:pPr>
            <a:r>
              <a:rPr lang="en-US" sz="1800"/>
              <a:t>Linear Scalability</a:t>
            </a:r>
            <a:r>
              <a:rPr lang="en-US" sz="1500"/>
              <a:t>: once the MR algorithm is designed, it can work on any size cluster</a:t>
            </a:r>
          </a:p>
          <a:p>
            <a:pPr>
              <a:spcBef>
                <a:spcPts val="1200"/>
              </a:spcBef>
              <a:buClr>
                <a:srgbClr val="FF8000"/>
              </a:buClr>
            </a:pPr>
            <a:r>
              <a:rPr lang="en-US" sz="1800" i="1"/>
              <a:t>Divide</a:t>
            </a:r>
            <a:r>
              <a:rPr lang="en-US" sz="1800"/>
              <a:t> &amp; </a:t>
            </a:r>
            <a:r>
              <a:rPr lang="en-US" sz="1800" i="1"/>
              <a:t>Conquer</a:t>
            </a:r>
            <a:r>
              <a:rPr lang="en-US" sz="1500"/>
              <a:t>: MR follows Partition and Combine in Map/Reduce phase</a:t>
            </a:r>
          </a:p>
          <a:p>
            <a:pPr>
              <a:spcBef>
                <a:spcPts val="1200"/>
              </a:spcBef>
              <a:buClr>
                <a:srgbClr val="FF8000"/>
              </a:buClr>
            </a:pPr>
            <a:r>
              <a:rPr lang="en-US" sz="1800"/>
              <a:t>High-level </a:t>
            </a:r>
            <a:r>
              <a:rPr lang="en-US" sz="1800" i="1"/>
              <a:t>system</a:t>
            </a:r>
            <a:r>
              <a:rPr lang="en-US" sz="1800"/>
              <a:t> </a:t>
            </a:r>
            <a:r>
              <a:rPr lang="en-US" sz="1800" i="1"/>
              <a:t>details</a:t>
            </a:r>
            <a:r>
              <a:rPr lang="en-US" sz="1500"/>
              <a:t>: monitoring of the status of data and processing</a:t>
            </a:r>
          </a:p>
          <a:p>
            <a:pPr>
              <a:spcBef>
                <a:spcPts val="1200"/>
              </a:spcBef>
              <a:buClr>
                <a:srgbClr val="FF8000"/>
              </a:buClr>
            </a:pPr>
            <a:r>
              <a:rPr lang="en-US" sz="1800"/>
              <a:t>Everything happens on top-of a </a:t>
            </a:r>
            <a:r>
              <a:rPr lang="en-US" sz="1800" i="1"/>
              <a:t>HDFS</a:t>
            </a:r>
          </a:p>
          <a:p>
            <a:pPr>
              <a:spcBef>
                <a:spcPts val="1200"/>
              </a:spcBef>
              <a:buClr>
                <a:srgbClr val="FF8000"/>
              </a:buClr>
            </a:pPr>
            <a:endParaRPr lang="en-US" sz="1800"/>
          </a:p>
        </p:txBody>
      </p:sp>
      <p:sp>
        <p:nvSpPr>
          <p:cNvPr id="3" name="Title 1"/>
          <p:cNvSpPr txBox="1">
            <a:spLocks noGrp="1"/>
          </p:cNvSpPr>
          <p:nvPr>
            <p:ph type="title" idx="4294967295"/>
          </p:nvPr>
        </p:nvSpPr>
        <p:spPr>
          <a:xfrm>
            <a:off x="2441636" y="139380"/>
            <a:ext cx="7368838" cy="685443"/>
          </a:xfrm>
        </p:spPr>
        <p:txBody>
          <a:bodyPr anchorCtr="1">
            <a:normAutofit fontScale="90000"/>
          </a:bodyPr>
          <a:lstStyle/>
          <a:p>
            <a:pPr lvl="0" algn="ctr"/>
            <a:r>
              <a:rPr lang="en-US" b="1" dirty="0"/>
              <a:t>Why </a:t>
            </a:r>
            <a:r>
              <a:rPr lang="en-US" b="1" dirty="0" err="1"/>
              <a:t>MapReduce</a:t>
            </a:r>
            <a:r>
              <a:rPr lang="en-US" b="1" dirty="0"/>
              <a:t>?</a:t>
            </a:r>
          </a:p>
        </p:txBody>
      </p:sp>
    </p:spTree>
    <p:extLst>
      <p:ext uri="{BB962C8B-B14F-4D97-AF65-F5344CB8AC3E}">
        <p14:creationId xmlns:p14="http://schemas.microsoft.com/office/powerpoint/2010/main" val="3857859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noGrp="1"/>
          </p:cNvSpPr>
          <p:nvPr>
            <p:ph type="body" idx="4294967295"/>
          </p:nvPr>
        </p:nvSpPr>
        <p:spPr>
          <a:xfrm>
            <a:off x="2209801" y="1143001"/>
            <a:ext cx="7848359" cy="5486043"/>
          </a:xfrm>
        </p:spPr>
        <p:txBody>
          <a:bodyPr/>
          <a:lstStyle/>
          <a:p>
            <a:pPr>
              <a:spcBef>
                <a:spcPts val="1200"/>
              </a:spcBef>
              <a:buClr>
                <a:srgbClr val="FF8000"/>
              </a:buClr>
            </a:pPr>
            <a:endParaRPr lang="en-US" sz="1800"/>
          </a:p>
          <a:p>
            <a:pPr>
              <a:spcBef>
                <a:spcPts val="1200"/>
              </a:spcBef>
              <a:buClr>
                <a:srgbClr val="FF8000"/>
              </a:buClr>
            </a:pPr>
            <a:r>
              <a:rPr lang="en-US" sz="1800"/>
              <a:t>Mainly used for searching keywords in massive amount of data</a:t>
            </a:r>
          </a:p>
          <a:p>
            <a:pPr>
              <a:spcBef>
                <a:spcPts val="1200"/>
              </a:spcBef>
              <a:buClr>
                <a:srgbClr val="FF8000"/>
              </a:buClr>
            </a:pPr>
            <a:r>
              <a:rPr lang="en-US" sz="1800"/>
              <a:t>Google uses it for wordcount, adwords, pagerank, indexing data for Google Search, article clustering for Google News</a:t>
            </a:r>
          </a:p>
          <a:p>
            <a:pPr>
              <a:spcBef>
                <a:spcPts val="1200"/>
              </a:spcBef>
              <a:buClr>
                <a:srgbClr val="FF8000"/>
              </a:buClr>
            </a:pPr>
            <a:r>
              <a:rPr lang="en-US" sz="1800"/>
              <a:t>Yahoo: “web map” powering Search, spam detection for Mail</a:t>
            </a:r>
          </a:p>
          <a:p>
            <a:pPr>
              <a:spcBef>
                <a:spcPts val="1200"/>
              </a:spcBef>
              <a:buClr>
                <a:srgbClr val="FF8000"/>
              </a:buClr>
            </a:pPr>
            <a:r>
              <a:rPr lang="en-US" sz="1800"/>
              <a:t>Simple algorithms such as grep, text-indexing, reverse indexing</a:t>
            </a:r>
          </a:p>
          <a:p>
            <a:pPr>
              <a:spcBef>
                <a:spcPts val="1200"/>
              </a:spcBef>
              <a:buClr>
                <a:srgbClr val="FF8000"/>
              </a:buClr>
            </a:pPr>
            <a:r>
              <a:rPr lang="en-US" sz="1800"/>
              <a:t>Data mining domain</a:t>
            </a:r>
          </a:p>
          <a:p>
            <a:pPr>
              <a:spcBef>
                <a:spcPts val="1200"/>
              </a:spcBef>
              <a:buClr>
                <a:srgbClr val="FF8000"/>
              </a:buClr>
            </a:pPr>
            <a:r>
              <a:rPr lang="en-US" sz="1800"/>
              <a:t>Facebook uses it for data mining, ad optimization, spam detection</a:t>
            </a:r>
          </a:p>
          <a:p>
            <a:pPr>
              <a:spcBef>
                <a:spcPts val="1200"/>
              </a:spcBef>
              <a:buClr>
                <a:srgbClr val="FF8000"/>
              </a:buClr>
            </a:pPr>
            <a:r>
              <a:rPr lang="en-US" sz="1800"/>
              <a:t>Financial services use it for analytics</a:t>
            </a:r>
          </a:p>
          <a:p>
            <a:pPr>
              <a:spcBef>
                <a:spcPts val="1200"/>
              </a:spcBef>
              <a:buClr>
                <a:srgbClr val="FF8000"/>
              </a:buClr>
            </a:pPr>
            <a:r>
              <a:rPr lang="en-US" sz="1800"/>
              <a:t>Astronomy: Gaussian analysis for locating extra-terrestrial objects</a:t>
            </a:r>
          </a:p>
          <a:p>
            <a:pPr>
              <a:spcBef>
                <a:spcPts val="1200"/>
              </a:spcBef>
              <a:buClr>
                <a:srgbClr val="FF8000"/>
              </a:buClr>
            </a:pPr>
            <a:r>
              <a:rPr lang="en-US" sz="1800"/>
              <a:t>Most batch oriented non-interactive jobs analysis tasks</a:t>
            </a:r>
          </a:p>
        </p:txBody>
      </p:sp>
      <p:sp>
        <p:nvSpPr>
          <p:cNvPr id="3" name="Title 1"/>
          <p:cNvSpPr txBox="1">
            <a:spLocks noGrp="1"/>
          </p:cNvSpPr>
          <p:nvPr>
            <p:ph type="title" idx="4294967295"/>
          </p:nvPr>
        </p:nvSpPr>
        <p:spPr>
          <a:xfrm>
            <a:off x="2441636" y="76316"/>
            <a:ext cx="7368838" cy="685443"/>
          </a:xfrm>
        </p:spPr>
        <p:txBody>
          <a:bodyPr anchorCtr="1">
            <a:normAutofit fontScale="90000"/>
          </a:bodyPr>
          <a:lstStyle/>
          <a:p>
            <a:pPr lvl="0" algn="ctr"/>
            <a:r>
              <a:rPr lang="en-US" b="1" dirty="0"/>
              <a:t>Use case of </a:t>
            </a:r>
            <a:r>
              <a:rPr lang="en-US" b="1" dirty="0" err="1"/>
              <a:t>MapReduce</a:t>
            </a:r>
            <a:r>
              <a:rPr lang="en-US" b="1" dirty="0"/>
              <a:t>?</a:t>
            </a:r>
          </a:p>
        </p:txBody>
      </p:sp>
    </p:spTree>
    <p:extLst>
      <p:ext uri="{BB962C8B-B14F-4D97-AF65-F5344CB8AC3E}">
        <p14:creationId xmlns:p14="http://schemas.microsoft.com/office/powerpoint/2010/main" val="1738502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629450" y="290086"/>
            <a:ext cx="2764577" cy="1143000"/>
          </a:xfrm>
        </p:spPr>
        <p:txBody>
          <a:bodyPr>
            <a:normAutofit/>
          </a:bodyPr>
          <a:lstStyle/>
          <a:p>
            <a:pPr lvl="0">
              <a:lnSpc>
                <a:spcPct val="100000"/>
              </a:lnSpc>
            </a:pPr>
            <a:r>
              <a:rPr lang="en-US" b="1" dirty="0" smtClean="0">
                <a:solidFill>
                  <a:srgbClr val="575F6D"/>
                </a:solidFill>
              </a:rPr>
              <a:t>Summary</a:t>
            </a:r>
            <a:endParaRPr lang="en-US" b="1" dirty="0">
              <a:solidFill>
                <a:srgbClr val="575F6D"/>
              </a:solidFill>
            </a:endParaRPr>
          </a:p>
        </p:txBody>
      </p:sp>
      <p:sp>
        <p:nvSpPr>
          <p:cNvPr id="3" name="Freeform 2"/>
          <p:cNvSpPr/>
          <p:nvPr/>
        </p:nvSpPr>
        <p:spPr>
          <a:xfrm>
            <a:off x="1981201" y="958684"/>
            <a:ext cx="7467475" cy="4873678"/>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272884" indent="-260283">
              <a:spcBef>
                <a:spcPts val="600"/>
              </a:spcBef>
              <a:spcAft>
                <a:spcPts val="1425"/>
              </a:spcAft>
              <a:defRPr sz="1800" b="0" i="0" u="none" strike="noStrike" kern="0" cap="none" spc="0" baseline="0">
                <a:solidFill>
                  <a:srgbClr val="000000"/>
                </a:solidFill>
                <a:uFillTx/>
              </a:defRPr>
            </a:pPr>
            <a:endParaRPr lang="en-US" sz="2400">
              <a:solidFill>
                <a:srgbClr val="000000"/>
              </a:solidFill>
              <a:latin typeface="Century Schoolbook" pitchFamily="18"/>
              <a:ea typeface="Microsoft YaHei" pitchFamily="2"/>
              <a:cs typeface="Mangal" pitchFamily="2"/>
            </a:endParaRPr>
          </a:p>
          <a:p>
            <a:pPr marL="272884" indent="-260283">
              <a:spcBef>
                <a:spcPts val="600"/>
              </a:spcBef>
              <a:spcAft>
                <a:spcPts val="1425"/>
              </a:spcAft>
              <a:defRPr sz="1800" b="0" i="0" u="none" strike="noStrike" kern="0" cap="none" spc="0" baseline="0">
                <a:solidFill>
                  <a:srgbClr val="000000"/>
                </a:solidFill>
                <a:uFillTx/>
              </a:defRPr>
            </a:pPr>
            <a:r>
              <a:rPr lang="en-US" sz="2400">
                <a:solidFill>
                  <a:srgbClr val="000000"/>
                </a:solidFill>
                <a:latin typeface="Century Schoolbook" pitchFamily="18"/>
                <a:ea typeface="Microsoft YaHei" pitchFamily="2"/>
                <a:cs typeface="Mangal" pitchFamily="2"/>
              </a:rPr>
              <a:t>Flow of map reduce using an example of word count</a:t>
            </a:r>
          </a:p>
          <a:p>
            <a:pPr marL="272884" indent="-260283">
              <a:spcBef>
                <a:spcPts val="600"/>
              </a:spcBef>
              <a:spcAft>
                <a:spcPts val="1425"/>
              </a:spcAft>
              <a:defRPr sz="1800" b="0" i="0" u="none" strike="noStrike" kern="0" cap="none" spc="0" baseline="0">
                <a:solidFill>
                  <a:srgbClr val="000000"/>
                </a:solidFill>
                <a:uFillTx/>
              </a:defRPr>
            </a:pPr>
            <a:r>
              <a:rPr lang="en-US" sz="2400" kern="0">
                <a:solidFill>
                  <a:srgbClr val="000000"/>
                </a:solidFill>
                <a:latin typeface="Century Schoolbook" pitchFamily="18"/>
                <a:ea typeface="Microsoft YaHei" pitchFamily="2"/>
                <a:cs typeface="Mangal" pitchFamily="2"/>
              </a:rPr>
              <a:t>Anagram problem using map reduce</a:t>
            </a:r>
          </a:p>
          <a:p>
            <a:pPr marL="272884" indent="-260283">
              <a:spcBef>
                <a:spcPts val="600"/>
              </a:spcBef>
              <a:spcAft>
                <a:spcPts val="1425"/>
              </a:spcAft>
              <a:defRPr sz="1800" b="0" i="0" u="none" strike="noStrike" kern="0" cap="none" spc="0" baseline="0">
                <a:solidFill>
                  <a:srgbClr val="000000"/>
                </a:solidFill>
                <a:uFillTx/>
              </a:defRPr>
            </a:pPr>
            <a:r>
              <a:rPr lang="en-US" sz="2400" kern="0">
                <a:solidFill>
                  <a:srgbClr val="000000"/>
                </a:solidFill>
                <a:latin typeface="Century Schoolbook" pitchFamily="18"/>
                <a:ea typeface="Microsoft YaHei" pitchFamily="2"/>
                <a:cs typeface="Mangal" pitchFamily="2"/>
              </a:rPr>
              <a:t>Why map reduce </a:t>
            </a:r>
          </a:p>
          <a:p>
            <a:pPr marL="272884" indent="-260283">
              <a:spcBef>
                <a:spcPts val="600"/>
              </a:spcBef>
              <a:spcAft>
                <a:spcPts val="1425"/>
              </a:spcAft>
              <a:defRPr sz="1800" b="0" i="0" u="none" strike="noStrike" kern="0" cap="none" spc="0" baseline="0">
                <a:solidFill>
                  <a:srgbClr val="000000"/>
                </a:solidFill>
                <a:uFillTx/>
              </a:defRPr>
            </a:pPr>
            <a:r>
              <a:rPr lang="en-US" sz="2400">
                <a:solidFill>
                  <a:srgbClr val="000000"/>
                </a:solidFill>
                <a:latin typeface="Century Schoolbook" pitchFamily="18"/>
                <a:ea typeface="Microsoft YaHei" pitchFamily="2"/>
                <a:cs typeface="Mangal" pitchFamily="2"/>
              </a:rPr>
              <a:t>Use cases of map reduce </a:t>
            </a:r>
          </a:p>
          <a:p>
            <a:pPr marL="272884" indent="-260283">
              <a:spcBef>
                <a:spcPts val="600"/>
              </a:spcBef>
              <a:spcAft>
                <a:spcPts val="1425"/>
              </a:spcAft>
              <a:defRPr sz="1800" b="0" i="0" u="none" strike="noStrike" kern="0" cap="none" spc="0" baseline="0">
                <a:solidFill>
                  <a:srgbClr val="000000"/>
                </a:solidFill>
                <a:uFillTx/>
              </a:defRPr>
            </a:pPr>
            <a:endParaRPr lang="en-US" sz="2400">
              <a:solidFill>
                <a:srgbClr val="000000"/>
              </a:solidFill>
              <a:latin typeface="Century Schoolbook" pitchFamily="18"/>
              <a:ea typeface="Microsoft YaHei" pitchFamily="2"/>
              <a:cs typeface="Mangal" pitchFamily="2"/>
            </a:endParaRPr>
          </a:p>
          <a:p>
            <a:pPr marL="272884" indent="-260283">
              <a:spcBef>
                <a:spcPts val="600"/>
              </a:spcBef>
              <a:spcAft>
                <a:spcPts val="1425"/>
              </a:spcAft>
              <a:defRPr sz="1800" b="0" i="0" u="none" strike="noStrike" kern="0" cap="none" spc="0" baseline="0">
                <a:solidFill>
                  <a:srgbClr val="000000"/>
                </a:solidFill>
                <a:uFillTx/>
              </a:defRPr>
            </a:pPr>
            <a:r>
              <a:rPr lang="en-US" sz="2400">
                <a:solidFill>
                  <a:srgbClr val="000000"/>
                </a:solidFill>
                <a:latin typeface="Century Schoolbook" pitchFamily="18"/>
                <a:ea typeface="Microsoft YaHei" pitchFamily="2"/>
                <a:cs typeface="Mangal" pitchFamily="2"/>
              </a:rPr>
              <a:t> </a:t>
            </a:r>
          </a:p>
          <a:p>
            <a:pPr marL="272884" indent="-260283">
              <a:spcBef>
                <a:spcPts val="600"/>
              </a:spcBef>
              <a:spcAft>
                <a:spcPts val="1425"/>
              </a:spcAft>
              <a:defRPr sz="1800" b="0" i="0" u="none" strike="noStrike" kern="0" cap="none" spc="0" baseline="0">
                <a:solidFill>
                  <a:srgbClr val="000000"/>
                </a:solidFill>
                <a:uFillTx/>
              </a:defRPr>
            </a:pPr>
            <a:r>
              <a:rPr lang="en-US" sz="2400">
                <a:solidFill>
                  <a:srgbClr val="000000"/>
                </a:solidFill>
                <a:latin typeface="Century Schoolbook" pitchFamily="18"/>
                <a:ea typeface="Microsoft YaHei" pitchFamily="2"/>
                <a:cs typeface="Mangal" pitchFamily="2"/>
              </a:rPr>
              <a:t> </a:t>
            </a:r>
          </a:p>
        </p:txBody>
      </p:sp>
      <p:sp>
        <p:nvSpPr>
          <p:cNvPr id="4" name="Freeform 3"/>
          <p:cNvSpPr/>
          <p:nvPr/>
        </p:nvSpPr>
        <p:spPr>
          <a:xfrm>
            <a:off x="9653518" y="5734083"/>
            <a:ext cx="609840" cy="520558"/>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a:defRPr sz="1800" b="0" i="0" u="none" strike="noStrike" kern="0" cap="none" spc="0" baseline="0">
                <a:solidFill>
                  <a:srgbClr val="000000"/>
                </a:solidFill>
                <a:uFillTx/>
              </a:defRPr>
            </a:pPr>
            <a:fld id="{D15DD787-7F84-43D3-B01A-472DD3F32ACC}" type="slidenum">
              <a:rPr lang="en-IN">
                <a:solidFill>
                  <a:srgbClr val="000000"/>
                </a:solidFill>
                <a:latin typeface="Century Schoolbook" pitchFamily="18"/>
                <a:ea typeface="Lucida Sans Unicode" pitchFamily="2"/>
                <a:cs typeface="Lucida Sans Unicode" pitchFamily="2"/>
              </a:rPr>
              <a:pPr>
                <a:defRPr sz="1800" b="0" i="0" u="none" strike="noStrike" kern="0" cap="none" spc="0" baseline="0">
                  <a:solidFill>
                    <a:srgbClr val="000000"/>
                  </a:solidFill>
                  <a:uFillTx/>
                </a:defRPr>
              </a:pPr>
              <a:t>26</a:t>
            </a:fld>
            <a:endParaRPr lang="en-IN">
              <a:solidFill>
                <a:srgbClr val="000000"/>
              </a:solidFill>
              <a:latin typeface="Century Schoolbook" pitchFamily="18"/>
              <a:ea typeface="Lucida Sans Unicode" pitchFamily="2"/>
              <a:cs typeface="Lucida Sans Unicode" pitchFamily="2"/>
            </a:endParaRPr>
          </a:p>
        </p:txBody>
      </p:sp>
    </p:spTree>
    <p:extLst>
      <p:ext uri="{BB962C8B-B14F-4D97-AF65-F5344CB8AC3E}">
        <p14:creationId xmlns:p14="http://schemas.microsoft.com/office/powerpoint/2010/main" val="1966237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786352" y="333594"/>
            <a:ext cx="4663966" cy="1325563"/>
          </a:xfrm>
        </p:spPr>
        <p:txBody>
          <a:bodyPr/>
          <a:lstStyle/>
          <a:p>
            <a:pPr lvl="0"/>
            <a:r>
              <a:rPr lang="en-US" b="1" dirty="0" smtClean="0"/>
              <a:t>Problem </a:t>
            </a:r>
            <a:r>
              <a:rPr lang="en-US" b="1" dirty="0"/>
              <a:t>S</a:t>
            </a:r>
            <a:r>
              <a:rPr lang="en-US" b="1" dirty="0" smtClean="0"/>
              <a:t>tatement</a:t>
            </a:r>
            <a:endParaRPr lang="en-US" b="1" dirty="0"/>
          </a:p>
        </p:txBody>
      </p:sp>
      <p:sp>
        <p:nvSpPr>
          <p:cNvPr id="3" name="Content Placeholder 2"/>
          <p:cNvSpPr txBox="1">
            <a:spLocks noGrp="1"/>
          </p:cNvSpPr>
          <p:nvPr>
            <p:ph idx="1"/>
          </p:nvPr>
        </p:nvSpPr>
        <p:spPr/>
        <p:txBody>
          <a:bodyPr>
            <a:normAutofit/>
          </a:bodyPr>
          <a:lstStyle/>
          <a:p>
            <a:pPr lvl="0">
              <a:lnSpc>
                <a:spcPct val="80000"/>
              </a:lnSpc>
              <a:buNone/>
            </a:pPr>
            <a:r>
              <a:rPr lang="en-US" sz="1900" dirty="0"/>
              <a:t>To identify and list all the anagrams found in a document. </a:t>
            </a:r>
            <a:r>
              <a:rPr lang="en-US" sz="1900" dirty="0" err="1"/>
              <a:t>Eg</a:t>
            </a:r>
            <a:r>
              <a:rPr lang="en-US" sz="1900" dirty="0"/>
              <a:t> A book (a novel)</a:t>
            </a:r>
          </a:p>
          <a:p>
            <a:pPr lvl="0">
              <a:lnSpc>
                <a:spcPct val="80000"/>
              </a:lnSpc>
              <a:buNone/>
            </a:pPr>
            <a:endParaRPr lang="en-US" sz="1900" dirty="0"/>
          </a:p>
          <a:p>
            <a:pPr lvl="0">
              <a:lnSpc>
                <a:spcPct val="80000"/>
              </a:lnSpc>
              <a:buNone/>
            </a:pPr>
            <a:r>
              <a:rPr lang="en-US" sz="1900" dirty="0"/>
              <a:t>Input file name : </a:t>
            </a:r>
            <a:r>
              <a:rPr lang="en-US" sz="1900" b="1" dirty="0">
                <a:solidFill>
                  <a:srgbClr val="002060"/>
                </a:solidFill>
              </a:rPr>
              <a:t>sample.txt</a:t>
            </a:r>
            <a:r>
              <a:rPr lang="en-US" sz="1900" dirty="0"/>
              <a:t> (a file in text format) and has 2 lines in the file. </a:t>
            </a:r>
          </a:p>
          <a:p>
            <a:pPr lvl="0">
              <a:lnSpc>
                <a:spcPct val="80000"/>
              </a:lnSpc>
              <a:buNone/>
            </a:pPr>
            <a:r>
              <a:rPr lang="en-US" sz="1900" b="1" u="sng" dirty="0"/>
              <a:t>File contents</a:t>
            </a:r>
            <a:r>
              <a:rPr lang="en-US" sz="1900" dirty="0"/>
              <a:t>:     </a:t>
            </a:r>
            <a:r>
              <a:rPr lang="en-US" sz="1900" dirty="0">
                <a:solidFill>
                  <a:srgbClr val="002060"/>
                </a:solidFill>
              </a:rPr>
              <a:t>mary worked in army</a:t>
            </a:r>
          </a:p>
          <a:p>
            <a:pPr lvl="0">
              <a:lnSpc>
                <a:spcPct val="80000"/>
              </a:lnSpc>
              <a:buNone/>
            </a:pPr>
            <a:r>
              <a:rPr lang="en-US" sz="1900" dirty="0">
                <a:solidFill>
                  <a:srgbClr val="002060"/>
                </a:solidFill>
              </a:rPr>
              <a:t>                            the loop fell into the pool</a:t>
            </a:r>
            <a:endParaRPr lang="en-US" sz="1900" dirty="0"/>
          </a:p>
          <a:p>
            <a:pPr lvl="0">
              <a:lnSpc>
                <a:spcPct val="80000"/>
              </a:lnSpc>
              <a:buNone/>
            </a:pPr>
            <a:endParaRPr lang="en-US" sz="1900" dirty="0"/>
          </a:p>
          <a:p>
            <a:pPr lvl="0">
              <a:lnSpc>
                <a:spcPct val="80000"/>
              </a:lnSpc>
              <a:buNone/>
            </a:pPr>
            <a:r>
              <a:rPr lang="en-US" sz="1900" b="1" u="sng" dirty="0"/>
              <a:t>Expected output : </a:t>
            </a:r>
            <a:r>
              <a:rPr lang="en-US" sz="1900" dirty="0"/>
              <a:t>(must contain all the anagrams)</a:t>
            </a:r>
          </a:p>
          <a:p>
            <a:pPr lvl="0">
              <a:lnSpc>
                <a:spcPct val="80000"/>
              </a:lnSpc>
              <a:buNone/>
            </a:pPr>
            <a:r>
              <a:rPr lang="en-US" sz="1900" dirty="0"/>
              <a:t>mary army</a:t>
            </a:r>
          </a:p>
          <a:p>
            <a:pPr lvl="0">
              <a:lnSpc>
                <a:spcPct val="80000"/>
              </a:lnSpc>
              <a:buNone/>
            </a:pPr>
            <a:r>
              <a:rPr lang="en-US" sz="1900" dirty="0"/>
              <a:t>loop pool </a:t>
            </a:r>
          </a:p>
          <a:p>
            <a:pPr lvl="0">
              <a:lnSpc>
                <a:spcPct val="80000"/>
              </a:lnSpc>
              <a:buNone/>
            </a:pPr>
            <a:r>
              <a:rPr lang="en-US" sz="1900" dirty="0"/>
              <a:t> </a:t>
            </a:r>
          </a:p>
        </p:txBody>
      </p:sp>
    </p:spTree>
    <p:extLst>
      <p:ext uri="{BB962C8B-B14F-4D97-AF65-F5344CB8AC3E}">
        <p14:creationId xmlns:p14="http://schemas.microsoft.com/office/powerpoint/2010/main" val="3540537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2824655" y="349359"/>
            <a:ext cx="6823841" cy="1325563"/>
          </a:xfrm>
        </p:spPr>
        <p:txBody>
          <a:bodyPr/>
          <a:lstStyle/>
          <a:p>
            <a:pPr lvl="0"/>
            <a:r>
              <a:rPr lang="en-US" dirty="0" smtClean="0"/>
              <a:t> </a:t>
            </a:r>
            <a:r>
              <a:rPr lang="en-US" b="1" dirty="0"/>
              <a:t>Output of the </a:t>
            </a:r>
            <a:r>
              <a:rPr lang="en-US" b="1" dirty="0" smtClean="0"/>
              <a:t>Record </a:t>
            </a:r>
            <a:r>
              <a:rPr lang="en-US" b="1" dirty="0"/>
              <a:t>R</a:t>
            </a:r>
            <a:r>
              <a:rPr lang="en-US" b="1" dirty="0" smtClean="0"/>
              <a:t>eader </a:t>
            </a:r>
            <a:endParaRPr lang="en-US" b="1" dirty="0"/>
          </a:p>
        </p:txBody>
      </p:sp>
      <p:sp>
        <p:nvSpPr>
          <p:cNvPr id="3" name="Content Placeholder 2"/>
          <p:cNvSpPr txBox="1">
            <a:spLocks noGrp="1"/>
          </p:cNvSpPr>
          <p:nvPr>
            <p:ph idx="1"/>
          </p:nvPr>
        </p:nvSpPr>
        <p:spPr/>
        <p:txBody>
          <a:bodyPr>
            <a:normAutofit fontScale="92500" lnSpcReduction="20000"/>
          </a:bodyPr>
          <a:lstStyle/>
          <a:p>
            <a:pPr lvl="0">
              <a:buNone/>
            </a:pPr>
            <a:r>
              <a:rPr lang="en-US" dirty="0"/>
              <a:t>This is going to the be output of the record reader after reading the first line of the file</a:t>
            </a:r>
          </a:p>
          <a:p>
            <a:pPr lvl="0">
              <a:buNone/>
            </a:pPr>
            <a:endParaRPr lang="en-US" dirty="0"/>
          </a:p>
          <a:p>
            <a:pPr lvl="0">
              <a:buNone/>
            </a:pPr>
            <a:r>
              <a:rPr lang="en-US" dirty="0"/>
              <a:t>       Contents of the file  : mary worked in army</a:t>
            </a:r>
          </a:p>
          <a:p>
            <a:pPr lvl="0">
              <a:buNone/>
            </a:pPr>
            <a:r>
              <a:rPr lang="en-US" dirty="0"/>
              <a:t>                                           loop fell into the pool</a:t>
            </a:r>
          </a:p>
          <a:p>
            <a:pPr lvl="0">
              <a:buNone/>
            </a:pPr>
            <a:r>
              <a:rPr lang="en-US" dirty="0"/>
              <a:t>               </a:t>
            </a:r>
            <a:r>
              <a:rPr lang="en-US" sz="1800" b="1" dirty="0">
                <a:solidFill>
                  <a:srgbClr val="00B050"/>
                </a:solidFill>
              </a:rPr>
              <a:t>KEY</a:t>
            </a:r>
            <a:r>
              <a:rPr lang="en-US" sz="1800" dirty="0"/>
              <a:t>                              </a:t>
            </a:r>
            <a:r>
              <a:rPr lang="en-US" sz="1800" b="1" dirty="0">
                <a:solidFill>
                  <a:srgbClr val="0070C0"/>
                </a:solidFill>
              </a:rPr>
              <a:t>VALUE</a:t>
            </a:r>
          </a:p>
          <a:p>
            <a:pPr lvl="0">
              <a:buNone/>
            </a:pPr>
            <a:r>
              <a:rPr lang="en-US" dirty="0">
                <a:solidFill>
                  <a:srgbClr val="002060"/>
                </a:solidFill>
              </a:rPr>
              <a:t>       </a:t>
            </a:r>
            <a:r>
              <a:rPr lang="en-US" b="1" dirty="0">
                <a:solidFill>
                  <a:srgbClr val="002060"/>
                </a:solidFill>
              </a:rPr>
              <a:t>file offset</a:t>
            </a:r>
            <a:r>
              <a:rPr lang="en-US" dirty="0">
                <a:solidFill>
                  <a:srgbClr val="002060"/>
                </a:solidFill>
              </a:rPr>
              <a:t>           </a:t>
            </a:r>
            <a:r>
              <a:rPr lang="en-US" b="1" dirty="0">
                <a:solidFill>
                  <a:srgbClr val="002060"/>
                </a:solidFill>
              </a:rPr>
              <a:t> </a:t>
            </a:r>
            <a:r>
              <a:rPr lang="en-US" b="1" dirty="0">
                <a:solidFill>
                  <a:srgbClr val="A5A5A5"/>
                </a:solidFill>
              </a:rPr>
              <a:t>entire line of the file </a:t>
            </a:r>
          </a:p>
          <a:p>
            <a:pPr lvl="0">
              <a:buNone/>
            </a:pPr>
            <a:r>
              <a:rPr lang="en-US" dirty="0"/>
              <a:t>           0                         mary worked in army</a:t>
            </a:r>
          </a:p>
          <a:p>
            <a:pPr lvl="0">
              <a:buNone/>
            </a:pPr>
            <a:endParaRPr lang="en-US" dirty="0"/>
          </a:p>
          <a:p>
            <a:pPr lvl="0">
              <a:buNone/>
            </a:pPr>
            <a:r>
              <a:rPr lang="en-US" dirty="0"/>
              <a:t>The above (key-value pair) is now going to be fed into the mapper as an input. </a:t>
            </a:r>
          </a:p>
        </p:txBody>
      </p:sp>
    </p:spTree>
    <p:extLst>
      <p:ext uri="{BB962C8B-B14F-4D97-AF65-F5344CB8AC3E}">
        <p14:creationId xmlns:p14="http://schemas.microsoft.com/office/powerpoint/2010/main" val="3746543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234558" y="365125"/>
            <a:ext cx="6272048" cy="1325563"/>
          </a:xfrm>
        </p:spPr>
        <p:txBody>
          <a:bodyPr/>
          <a:lstStyle/>
          <a:p>
            <a:pPr lvl="0"/>
            <a:r>
              <a:rPr lang="en-US" b="1" dirty="0" smtClean="0"/>
              <a:t>Programming</a:t>
            </a:r>
            <a:r>
              <a:rPr lang="en-US" b="1" baseline="0" dirty="0" smtClean="0"/>
              <a:t> </a:t>
            </a:r>
            <a:r>
              <a:rPr lang="en-US" b="1" dirty="0" smtClean="0"/>
              <a:t>the </a:t>
            </a:r>
            <a:r>
              <a:rPr lang="en-US" b="1" dirty="0" smtClean="0"/>
              <a:t>Mapper </a:t>
            </a:r>
            <a:endParaRPr lang="en-US" b="1" dirty="0"/>
          </a:p>
        </p:txBody>
      </p:sp>
      <p:sp>
        <p:nvSpPr>
          <p:cNvPr id="3" name="Content Placeholder 2"/>
          <p:cNvSpPr txBox="1">
            <a:spLocks noGrp="1"/>
          </p:cNvSpPr>
          <p:nvPr>
            <p:ph idx="1"/>
          </p:nvPr>
        </p:nvSpPr>
        <p:spPr/>
        <p:txBody>
          <a:bodyPr>
            <a:normAutofit lnSpcReduction="10000"/>
          </a:bodyPr>
          <a:lstStyle/>
          <a:p>
            <a:pPr lvl="0">
              <a:lnSpc>
                <a:spcPct val="80000"/>
              </a:lnSpc>
              <a:buNone/>
            </a:pPr>
            <a:r>
              <a:rPr lang="en-US" sz="2400" dirty="0"/>
              <a:t> </a:t>
            </a:r>
            <a:r>
              <a:rPr lang="en-US" sz="2400" dirty="0" smtClean="0"/>
              <a:t>                               </a:t>
            </a:r>
            <a:r>
              <a:rPr lang="en-US" sz="2400" b="1" dirty="0" smtClean="0"/>
              <a:t>Mapper </a:t>
            </a:r>
            <a:r>
              <a:rPr lang="en-US" sz="2400" b="1" dirty="0"/>
              <a:t>is programmed do the following </a:t>
            </a:r>
          </a:p>
          <a:p>
            <a:pPr lvl="0">
              <a:lnSpc>
                <a:spcPct val="80000"/>
              </a:lnSpc>
              <a:buNone/>
            </a:pPr>
            <a:r>
              <a:rPr lang="en-US" sz="1700" b="1" dirty="0">
                <a:solidFill>
                  <a:srgbClr val="002060"/>
                </a:solidFill>
              </a:rPr>
              <a:t>Step 1:</a:t>
            </a:r>
            <a:r>
              <a:rPr lang="en-US" sz="1700" dirty="0"/>
              <a:t> Ignore the key from the record reader </a:t>
            </a:r>
          </a:p>
          <a:p>
            <a:pPr lvl="0">
              <a:lnSpc>
                <a:spcPct val="80000"/>
              </a:lnSpc>
              <a:buNone/>
            </a:pPr>
            <a:r>
              <a:rPr lang="en-US" sz="1700" b="1" dirty="0">
                <a:solidFill>
                  <a:srgbClr val="002060"/>
                </a:solidFill>
              </a:rPr>
              <a:t>Step 2: </a:t>
            </a:r>
            <a:r>
              <a:rPr lang="en-US" sz="1700" dirty="0"/>
              <a:t>Split the words in the value (the full line)</a:t>
            </a:r>
          </a:p>
          <a:p>
            <a:pPr lvl="0">
              <a:lnSpc>
                <a:spcPct val="80000"/>
              </a:lnSpc>
              <a:buNone/>
            </a:pPr>
            <a:r>
              <a:rPr lang="en-US" sz="1700" b="1" dirty="0">
                <a:solidFill>
                  <a:srgbClr val="FF0000"/>
                </a:solidFill>
              </a:rPr>
              <a:t>             mary works in army </a:t>
            </a:r>
          </a:p>
          <a:p>
            <a:pPr lvl="0">
              <a:lnSpc>
                <a:spcPct val="80000"/>
              </a:lnSpc>
              <a:buNone/>
            </a:pPr>
            <a:r>
              <a:rPr lang="en-US" sz="1700" dirty="0"/>
              <a:t>             [mary] [works] [in] [army] (the line is split)</a:t>
            </a:r>
          </a:p>
          <a:p>
            <a:pPr lvl="0">
              <a:lnSpc>
                <a:spcPct val="80000"/>
              </a:lnSpc>
              <a:buNone/>
            </a:pPr>
            <a:r>
              <a:rPr lang="en-US" sz="1700" b="1" dirty="0">
                <a:solidFill>
                  <a:srgbClr val="002060"/>
                </a:solidFill>
              </a:rPr>
              <a:t>Step 3</a:t>
            </a:r>
            <a:r>
              <a:rPr lang="en-US" sz="1700" b="1" dirty="0" smtClean="0">
                <a:solidFill>
                  <a:srgbClr val="002060"/>
                </a:solidFill>
              </a:rPr>
              <a:t>:</a:t>
            </a:r>
            <a:r>
              <a:rPr lang="en-US" sz="1700" dirty="0" smtClean="0"/>
              <a:t> Compute the word length of each word </a:t>
            </a:r>
          </a:p>
          <a:p>
            <a:pPr lvl="0">
              <a:lnSpc>
                <a:spcPct val="80000"/>
              </a:lnSpc>
              <a:buNone/>
            </a:pPr>
            <a:endParaRPr lang="en-US" sz="1700" b="1" i="1" dirty="0">
              <a:solidFill>
                <a:srgbClr val="FF0000"/>
              </a:solidFill>
            </a:endParaRPr>
          </a:p>
          <a:p>
            <a:pPr lvl="0">
              <a:lnSpc>
                <a:spcPct val="80000"/>
              </a:lnSpc>
              <a:buNone/>
            </a:pPr>
            <a:r>
              <a:rPr lang="en-US" sz="1700" b="1" dirty="0">
                <a:solidFill>
                  <a:srgbClr val="002060"/>
                </a:solidFill>
              </a:rPr>
              <a:t>Step 4: </a:t>
            </a:r>
            <a:r>
              <a:rPr lang="en-US" sz="1700" dirty="0"/>
              <a:t>Output the </a:t>
            </a:r>
            <a:r>
              <a:rPr lang="en-US" sz="1700" dirty="0" smtClean="0"/>
              <a:t>word length as </a:t>
            </a:r>
            <a:r>
              <a:rPr lang="en-US" sz="1700" dirty="0"/>
              <a:t>key and original word as value . The sample output of mapper would look like </a:t>
            </a:r>
          </a:p>
          <a:p>
            <a:pPr lvl="0">
              <a:lnSpc>
                <a:spcPct val="80000"/>
              </a:lnSpc>
              <a:buNone/>
            </a:pPr>
            <a:r>
              <a:rPr lang="en-US" sz="1700" b="1" dirty="0">
                <a:solidFill>
                  <a:srgbClr val="0070C0"/>
                </a:solidFill>
              </a:rPr>
              <a:t>                 KEY           </a:t>
            </a:r>
            <a:r>
              <a:rPr lang="en-US" sz="1700" b="1" dirty="0">
                <a:solidFill>
                  <a:srgbClr val="00B050"/>
                </a:solidFill>
              </a:rPr>
              <a:t>VALUE </a:t>
            </a:r>
          </a:p>
          <a:p>
            <a:pPr lvl="0">
              <a:lnSpc>
                <a:spcPct val="80000"/>
              </a:lnSpc>
              <a:buNone/>
            </a:pPr>
            <a:r>
              <a:rPr lang="en-US" sz="1700" b="1" dirty="0"/>
              <a:t>    </a:t>
            </a:r>
            <a:r>
              <a:rPr lang="en-US" sz="1700" b="1" dirty="0" smtClean="0"/>
              <a:t>              4                 mary</a:t>
            </a:r>
          </a:p>
          <a:p>
            <a:pPr lvl="0">
              <a:lnSpc>
                <a:spcPct val="80000"/>
              </a:lnSpc>
              <a:buNone/>
            </a:pPr>
            <a:r>
              <a:rPr lang="en-US" sz="1700" b="1" dirty="0"/>
              <a:t> </a:t>
            </a:r>
            <a:r>
              <a:rPr lang="en-US" sz="1700" b="1" dirty="0" smtClean="0"/>
              <a:t>                 5                 works</a:t>
            </a:r>
          </a:p>
          <a:p>
            <a:pPr lvl="0">
              <a:lnSpc>
                <a:spcPct val="80000"/>
              </a:lnSpc>
              <a:buNone/>
            </a:pPr>
            <a:r>
              <a:rPr lang="en-US" sz="1700" b="1" dirty="0"/>
              <a:t> </a:t>
            </a:r>
            <a:r>
              <a:rPr lang="en-US" sz="1700" b="1" dirty="0" smtClean="0"/>
              <a:t>                 2                 in </a:t>
            </a:r>
            <a:endParaRPr lang="en-US" sz="1700" b="1" dirty="0"/>
          </a:p>
          <a:p>
            <a:pPr lvl="0">
              <a:lnSpc>
                <a:spcPct val="80000"/>
              </a:lnSpc>
              <a:buNone/>
            </a:pPr>
            <a:r>
              <a:rPr lang="en-US" sz="1700" b="1" dirty="0">
                <a:solidFill>
                  <a:srgbClr val="002060"/>
                </a:solidFill>
              </a:rPr>
              <a:t>Step 5:</a:t>
            </a:r>
            <a:r>
              <a:rPr lang="en-US" sz="1700" dirty="0"/>
              <a:t> Repeat the above steps for all the words in the line</a:t>
            </a:r>
          </a:p>
          <a:p>
            <a:pPr lvl="0">
              <a:lnSpc>
                <a:spcPct val="80000"/>
              </a:lnSpc>
              <a:buNone/>
            </a:pPr>
            <a:endParaRPr lang="en-US" sz="2000" dirty="0"/>
          </a:p>
          <a:p>
            <a:pPr lvl="0">
              <a:lnSpc>
                <a:spcPct val="80000"/>
              </a:lnSpc>
              <a:buNone/>
            </a:pPr>
            <a:endParaRPr lang="en-US" sz="2000" dirty="0"/>
          </a:p>
          <a:p>
            <a:pPr lvl="0">
              <a:lnSpc>
                <a:spcPct val="80000"/>
              </a:lnSpc>
              <a:buNone/>
            </a:pPr>
            <a:endParaRPr lang="en-US" sz="2000" dirty="0"/>
          </a:p>
        </p:txBody>
      </p:sp>
    </p:spTree>
    <p:extLst>
      <p:ext uri="{BB962C8B-B14F-4D97-AF65-F5344CB8AC3E}">
        <p14:creationId xmlns:p14="http://schemas.microsoft.com/office/powerpoint/2010/main" val="4281596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US" b="1" dirty="0"/>
              <a:t>Output of the </a:t>
            </a:r>
            <a:r>
              <a:rPr lang="en-US" b="1" dirty="0" smtClean="0"/>
              <a:t>Mapper </a:t>
            </a:r>
            <a:r>
              <a:rPr lang="en-US" b="1" dirty="0"/>
              <a:t>A</a:t>
            </a:r>
            <a:r>
              <a:rPr lang="en-US" b="1" dirty="0" smtClean="0"/>
              <a:t>fter </a:t>
            </a:r>
            <a:br>
              <a:rPr lang="en-US" b="1" dirty="0" smtClean="0"/>
            </a:br>
            <a:r>
              <a:rPr lang="en-US" b="1" dirty="0" smtClean="0"/>
              <a:t>Processing  </a:t>
            </a:r>
            <a:r>
              <a:rPr lang="en-US" b="1" dirty="0"/>
              <a:t>the </a:t>
            </a:r>
            <a:r>
              <a:rPr lang="en-US" b="1" dirty="0" smtClean="0"/>
              <a:t>Entire </a:t>
            </a:r>
            <a:r>
              <a:rPr lang="en-US" b="1" dirty="0"/>
              <a:t>F</a:t>
            </a:r>
            <a:r>
              <a:rPr lang="en-US" b="1" dirty="0" smtClean="0"/>
              <a:t>ile </a:t>
            </a:r>
            <a:endParaRPr lang="en-US" b="1" dirty="0"/>
          </a:p>
        </p:txBody>
      </p:sp>
      <p:sp>
        <p:nvSpPr>
          <p:cNvPr id="3" name="Content Placeholder 2"/>
          <p:cNvSpPr txBox="1">
            <a:spLocks noGrp="1"/>
          </p:cNvSpPr>
          <p:nvPr>
            <p:ph idx="1"/>
          </p:nvPr>
        </p:nvSpPr>
        <p:spPr/>
        <p:txBody>
          <a:bodyPr>
            <a:normAutofit/>
          </a:bodyPr>
          <a:lstStyle/>
          <a:p>
            <a:pPr lvl="0">
              <a:lnSpc>
                <a:spcPct val="80000"/>
              </a:lnSpc>
              <a:buNone/>
            </a:pPr>
            <a:r>
              <a:rPr lang="en-US" sz="1700" b="1" dirty="0">
                <a:solidFill>
                  <a:srgbClr val="00B050"/>
                </a:solidFill>
              </a:rPr>
              <a:t>   </a:t>
            </a:r>
            <a:r>
              <a:rPr lang="en-US" b="1" dirty="0">
                <a:solidFill>
                  <a:srgbClr val="00B050"/>
                </a:solidFill>
              </a:rPr>
              <a:t>KEY         </a:t>
            </a:r>
            <a:r>
              <a:rPr lang="en-US" b="1" dirty="0">
                <a:solidFill>
                  <a:srgbClr val="0070C0"/>
                </a:solidFill>
              </a:rPr>
              <a:t> </a:t>
            </a:r>
            <a:r>
              <a:rPr lang="en-US" b="1" dirty="0" smtClean="0">
                <a:solidFill>
                  <a:srgbClr val="0070C0"/>
                </a:solidFill>
              </a:rPr>
              <a:t>VALUE </a:t>
            </a:r>
            <a:endParaRPr lang="en-US" b="1" dirty="0">
              <a:solidFill>
                <a:srgbClr val="0070C0"/>
              </a:solidFill>
            </a:endParaRPr>
          </a:p>
          <a:p>
            <a:pPr lvl="0">
              <a:lnSpc>
                <a:spcPct val="80000"/>
              </a:lnSpc>
              <a:buNone/>
            </a:pPr>
            <a:r>
              <a:rPr lang="en-US" sz="1700" b="1" dirty="0"/>
              <a:t>  </a:t>
            </a:r>
            <a:r>
              <a:rPr lang="en-US" sz="1700" b="1" dirty="0" smtClean="0"/>
              <a:t>  4                        </a:t>
            </a:r>
            <a:r>
              <a:rPr lang="en-US" sz="1700" b="1" dirty="0"/>
              <a:t>mary </a:t>
            </a:r>
          </a:p>
          <a:p>
            <a:pPr lvl="0">
              <a:lnSpc>
                <a:spcPct val="80000"/>
              </a:lnSpc>
              <a:buNone/>
            </a:pPr>
            <a:r>
              <a:rPr lang="en-US" sz="1700" b="1" dirty="0"/>
              <a:t>    6</a:t>
            </a:r>
            <a:r>
              <a:rPr lang="en-US" sz="1700" b="1" dirty="0" smtClean="0"/>
              <a:t>                      </a:t>
            </a:r>
            <a:r>
              <a:rPr lang="en-US" sz="1700" b="1" dirty="0"/>
              <a:t>worked</a:t>
            </a:r>
          </a:p>
          <a:p>
            <a:pPr lvl="0">
              <a:lnSpc>
                <a:spcPct val="80000"/>
              </a:lnSpc>
              <a:buNone/>
            </a:pPr>
            <a:r>
              <a:rPr lang="en-US" sz="1700" b="1" dirty="0"/>
              <a:t>    2</a:t>
            </a:r>
            <a:r>
              <a:rPr lang="en-US" sz="1700" b="1" dirty="0" smtClean="0"/>
              <a:t>                          </a:t>
            </a:r>
            <a:r>
              <a:rPr lang="en-US" sz="1700" b="1" dirty="0"/>
              <a:t>in </a:t>
            </a:r>
          </a:p>
          <a:p>
            <a:pPr lvl="0">
              <a:lnSpc>
                <a:spcPct val="80000"/>
              </a:lnSpc>
              <a:buNone/>
            </a:pPr>
            <a:r>
              <a:rPr lang="en-US" sz="1700" b="1" dirty="0"/>
              <a:t>    3</a:t>
            </a:r>
            <a:r>
              <a:rPr lang="en-US" sz="1700" b="1" dirty="0" smtClean="0"/>
              <a:t>                         </a:t>
            </a:r>
            <a:r>
              <a:rPr lang="en-US" sz="1700" b="1" dirty="0"/>
              <a:t>the </a:t>
            </a:r>
          </a:p>
          <a:p>
            <a:pPr lvl="0">
              <a:lnSpc>
                <a:spcPct val="80000"/>
              </a:lnSpc>
              <a:buNone/>
            </a:pPr>
            <a:r>
              <a:rPr lang="en-US" sz="1700" b="1" dirty="0"/>
              <a:t>    4</a:t>
            </a:r>
            <a:r>
              <a:rPr lang="en-US" sz="1700" b="1" dirty="0" smtClean="0"/>
              <a:t>                       </a:t>
            </a:r>
            <a:r>
              <a:rPr lang="en-US" sz="1700" b="1" dirty="0"/>
              <a:t>army </a:t>
            </a:r>
          </a:p>
          <a:p>
            <a:pPr lvl="0">
              <a:lnSpc>
                <a:spcPct val="80000"/>
              </a:lnSpc>
              <a:buNone/>
            </a:pPr>
            <a:r>
              <a:rPr lang="en-US" sz="1700" b="1" dirty="0"/>
              <a:t>    4</a:t>
            </a:r>
            <a:r>
              <a:rPr lang="en-US" sz="1700" b="1" dirty="0" smtClean="0"/>
              <a:t>                        </a:t>
            </a:r>
            <a:r>
              <a:rPr lang="en-US" sz="1700" b="1" dirty="0"/>
              <a:t>loop </a:t>
            </a:r>
          </a:p>
          <a:p>
            <a:pPr lvl="0">
              <a:lnSpc>
                <a:spcPct val="80000"/>
              </a:lnSpc>
              <a:buNone/>
            </a:pPr>
            <a:r>
              <a:rPr lang="en-US" sz="1700" b="1" dirty="0"/>
              <a:t>    4</a:t>
            </a:r>
            <a:r>
              <a:rPr lang="en-US" sz="1700" b="1" dirty="0" smtClean="0"/>
              <a:t>                         </a:t>
            </a:r>
            <a:r>
              <a:rPr lang="en-US" sz="1700" b="1" dirty="0"/>
              <a:t>fell </a:t>
            </a:r>
          </a:p>
          <a:p>
            <a:pPr lvl="0">
              <a:lnSpc>
                <a:spcPct val="80000"/>
              </a:lnSpc>
              <a:buNone/>
            </a:pPr>
            <a:r>
              <a:rPr lang="en-US" sz="1700" b="1" dirty="0"/>
              <a:t>    4</a:t>
            </a:r>
            <a:r>
              <a:rPr lang="en-US" sz="1700" b="1" dirty="0" smtClean="0"/>
              <a:t>                         </a:t>
            </a:r>
            <a:r>
              <a:rPr lang="en-US" sz="1700" b="1" dirty="0"/>
              <a:t>into</a:t>
            </a:r>
          </a:p>
          <a:p>
            <a:pPr lvl="0">
              <a:lnSpc>
                <a:spcPct val="80000"/>
              </a:lnSpc>
              <a:buNone/>
            </a:pPr>
            <a:r>
              <a:rPr lang="en-US" sz="1700" b="1" dirty="0"/>
              <a:t>    3</a:t>
            </a:r>
            <a:r>
              <a:rPr lang="en-US" sz="1700" b="1" dirty="0" smtClean="0"/>
              <a:t>                         </a:t>
            </a:r>
            <a:r>
              <a:rPr lang="en-US" sz="1700" b="1" dirty="0"/>
              <a:t>the </a:t>
            </a:r>
          </a:p>
          <a:p>
            <a:pPr lvl="0">
              <a:lnSpc>
                <a:spcPct val="80000"/>
              </a:lnSpc>
              <a:buNone/>
            </a:pPr>
            <a:r>
              <a:rPr lang="en-US" sz="1700" b="1" dirty="0"/>
              <a:t>    4</a:t>
            </a:r>
            <a:r>
              <a:rPr lang="en-US" sz="1700" b="1" dirty="0" smtClean="0"/>
              <a:t>                        </a:t>
            </a:r>
            <a:r>
              <a:rPr lang="en-US" sz="1700" b="1" dirty="0"/>
              <a:t>pool </a:t>
            </a:r>
          </a:p>
          <a:p>
            <a:pPr lvl="0">
              <a:lnSpc>
                <a:spcPct val="80000"/>
              </a:lnSpc>
              <a:buNone/>
            </a:pPr>
            <a:r>
              <a:rPr lang="en-US" sz="1700" dirty="0"/>
              <a:t>    </a:t>
            </a:r>
          </a:p>
        </p:txBody>
      </p:sp>
    </p:spTree>
    <p:extLst>
      <p:ext uri="{BB962C8B-B14F-4D97-AF65-F5344CB8AC3E}">
        <p14:creationId xmlns:p14="http://schemas.microsoft.com/office/powerpoint/2010/main" val="601121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203028" y="238998"/>
            <a:ext cx="6729248" cy="1325563"/>
          </a:xfrm>
        </p:spPr>
        <p:txBody>
          <a:bodyPr>
            <a:normAutofit/>
          </a:bodyPr>
          <a:lstStyle/>
          <a:p>
            <a:pPr lvl="0" algn="ctr"/>
            <a:r>
              <a:rPr lang="en-US" b="1" dirty="0" smtClean="0"/>
              <a:t>Output </a:t>
            </a:r>
            <a:r>
              <a:rPr lang="en-US" b="1" dirty="0"/>
              <a:t>A</a:t>
            </a:r>
            <a:r>
              <a:rPr lang="en-US" b="1" dirty="0" smtClean="0"/>
              <a:t>fter Sorting </a:t>
            </a:r>
            <a:r>
              <a:rPr lang="en-US" b="1" dirty="0"/>
              <a:t>the </a:t>
            </a:r>
            <a:r>
              <a:rPr lang="en-US" b="1" dirty="0" smtClean="0"/>
              <a:t>Keys </a:t>
            </a:r>
            <a:endParaRPr lang="en-US" b="1" dirty="0"/>
          </a:p>
        </p:txBody>
      </p:sp>
      <p:sp>
        <p:nvSpPr>
          <p:cNvPr id="3" name="Content Placeholder 2"/>
          <p:cNvSpPr txBox="1">
            <a:spLocks noGrp="1"/>
          </p:cNvSpPr>
          <p:nvPr>
            <p:ph idx="1"/>
          </p:nvPr>
        </p:nvSpPr>
        <p:spPr/>
        <p:txBody>
          <a:bodyPr>
            <a:normAutofit/>
          </a:bodyPr>
          <a:lstStyle/>
          <a:p>
            <a:pPr lvl="0">
              <a:lnSpc>
                <a:spcPct val="80000"/>
              </a:lnSpc>
              <a:buNone/>
            </a:pPr>
            <a:r>
              <a:rPr lang="en-US" sz="1300" dirty="0" smtClean="0"/>
              <a:t>    </a:t>
            </a:r>
            <a:endParaRPr lang="en-US" sz="1300" dirty="0"/>
          </a:p>
          <a:p>
            <a:pPr lvl="0">
              <a:lnSpc>
                <a:spcPct val="80000"/>
              </a:lnSpc>
              <a:buNone/>
            </a:pPr>
            <a:endParaRPr lang="en-US" sz="1300" dirty="0" smtClean="0"/>
          </a:p>
          <a:p>
            <a:pPr lvl="0">
              <a:lnSpc>
                <a:spcPct val="80000"/>
              </a:lnSpc>
              <a:buNone/>
            </a:pPr>
            <a:r>
              <a:rPr lang="en-US" sz="1300" dirty="0" smtClean="0"/>
              <a:t>    </a:t>
            </a:r>
          </a:p>
          <a:p>
            <a:pPr lvl="0">
              <a:lnSpc>
                <a:spcPct val="80000"/>
              </a:lnSpc>
              <a:buNone/>
            </a:pPr>
            <a:endParaRPr lang="en-US" sz="1300" dirty="0"/>
          </a:p>
        </p:txBody>
      </p:sp>
      <p:sp>
        <p:nvSpPr>
          <p:cNvPr id="4" name="Rectangle 3"/>
          <p:cNvSpPr/>
          <p:nvPr/>
        </p:nvSpPr>
        <p:spPr>
          <a:xfrm>
            <a:off x="1039090" y="1358179"/>
            <a:ext cx="9407237" cy="5435334"/>
          </a:xfrm>
          <a:prstGeom prst="rect">
            <a:avLst/>
          </a:prstGeom>
        </p:spPr>
        <p:txBody>
          <a:bodyPr wrap="square">
            <a:spAutoFit/>
          </a:bodyPr>
          <a:lstStyle/>
          <a:p>
            <a:pPr lvl="0">
              <a:lnSpc>
                <a:spcPct val="80000"/>
              </a:lnSpc>
              <a:buNone/>
            </a:pPr>
            <a:r>
              <a:rPr lang="en-US" b="1" dirty="0" smtClean="0">
                <a:solidFill>
                  <a:srgbClr val="00B050"/>
                </a:solidFill>
              </a:rPr>
              <a:t>KEY                    </a:t>
            </a:r>
            <a:r>
              <a:rPr lang="en-US" b="1" dirty="0" smtClean="0">
                <a:solidFill>
                  <a:srgbClr val="0070C0"/>
                </a:solidFill>
              </a:rPr>
              <a:t> VALUE </a:t>
            </a:r>
          </a:p>
          <a:p>
            <a:pPr lvl="0">
              <a:lnSpc>
                <a:spcPct val="80000"/>
              </a:lnSpc>
              <a:buNone/>
            </a:pPr>
            <a:endParaRPr lang="en-US" b="1" dirty="0">
              <a:solidFill>
                <a:srgbClr val="0070C0"/>
              </a:solidFill>
            </a:endParaRPr>
          </a:p>
          <a:p>
            <a:pPr lvl="0">
              <a:lnSpc>
                <a:spcPct val="80000"/>
              </a:lnSpc>
              <a:buNone/>
            </a:pPr>
            <a:endParaRPr lang="en-US" b="1" dirty="0" smtClean="0">
              <a:solidFill>
                <a:srgbClr val="0070C0"/>
              </a:solidFill>
            </a:endParaRPr>
          </a:p>
          <a:p>
            <a:pPr lvl="0">
              <a:lnSpc>
                <a:spcPct val="80000"/>
              </a:lnSpc>
              <a:buNone/>
            </a:pPr>
            <a:r>
              <a:rPr lang="en-US" b="1" dirty="0" smtClean="0"/>
              <a:t>  </a:t>
            </a:r>
            <a:r>
              <a:rPr lang="en-US" sz="2000" b="1" dirty="0" smtClean="0"/>
              <a:t>2                          in </a:t>
            </a:r>
            <a:endParaRPr lang="en-US" sz="2000" b="1" dirty="0" smtClean="0">
              <a:solidFill>
                <a:srgbClr val="0070C0"/>
              </a:solidFill>
            </a:endParaRPr>
          </a:p>
          <a:p>
            <a:pPr>
              <a:lnSpc>
                <a:spcPct val="80000"/>
              </a:lnSpc>
            </a:pPr>
            <a:endParaRPr lang="en-US" sz="2000" b="1" dirty="0" smtClean="0"/>
          </a:p>
          <a:p>
            <a:pPr>
              <a:lnSpc>
                <a:spcPct val="80000"/>
              </a:lnSpc>
            </a:pPr>
            <a:r>
              <a:rPr lang="en-US" sz="2000" b="1" dirty="0" smtClean="0"/>
              <a:t>  3                         the </a:t>
            </a:r>
          </a:p>
          <a:p>
            <a:pPr lvl="0">
              <a:lnSpc>
                <a:spcPct val="80000"/>
              </a:lnSpc>
              <a:buNone/>
            </a:pPr>
            <a:endParaRPr lang="en-US" sz="2000" b="1" dirty="0" smtClean="0"/>
          </a:p>
          <a:p>
            <a:pPr lvl="0">
              <a:lnSpc>
                <a:spcPct val="80000"/>
              </a:lnSpc>
              <a:buNone/>
            </a:pPr>
            <a:r>
              <a:rPr lang="en-US" sz="2000" b="1" dirty="0" smtClean="0"/>
              <a:t>  3                         the </a:t>
            </a:r>
          </a:p>
          <a:p>
            <a:pPr lvl="0">
              <a:lnSpc>
                <a:spcPct val="80000"/>
              </a:lnSpc>
              <a:buNone/>
            </a:pPr>
            <a:endParaRPr lang="en-US" sz="2000" b="1" dirty="0" smtClean="0"/>
          </a:p>
          <a:p>
            <a:pPr lvl="0">
              <a:lnSpc>
                <a:spcPct val="80000"/>
              </a:lnSpc>
              <a:buNone/>
            </a:pPr>
            <a:r>
              <a:rPr lang="en-US" sz="2000" b="1" dirty="0" smtClean="0"/>
              <a:t>  4                        </a:t>
            </a:r>
            <a:r>
              <a:rPr lang="en-US" sz="2000" b="1" dirty="0"/>
              <a:t>mary </a:t>
            </a:r>
            <a:r>
              <a:rPr lang="en-US" sz="2000" b="1" dirty="0" smtClean="0"/>
              <a:t> </a:t>
            </a:r>
            <a:endParaRPr lang="en-US" sz="2000" b="1" dirty="0"/>
          </a:p>
          <a:p>
            <a:pPr lvl="0">
              <a:lnSpc>
                <a:spcPct val="80000"/>
              </a:lnSpc>
              <a:buNone/>
            </a:pPr>
            <a:endParaRPr lang="en-US" sz="2000" b="1" dirty="0" smtClean="0"/>
          </a:p>
          <a:p>
            <a:pPr lvl="0">
              <a:lnSpc>
                <a:spcPct val="80000"/>
              </a:lnSpc>
              <a:buNone/>
            </a:pPr>
            <a:r>
              <a:rPr lang="en-US" sz="2000" b="1" dirty="0" smtClean="0"/>
              <a:t>  4                       </a:t>
            </a:r>
            <a:r>
              <a:rPr lang="en-US" sz="2000" b="1" dirty="0"/>
              <a:t>army </a:t>
            </a:r>
          </a:p>
          <a:p>
            <a:pPr lvl="0">
              <a:lnSpc>
                <a:spcPct val="80000"/>
              </a:lnSpc>
              <a:buNone/>
            </a:pPr>
            <a:endParaRPr lang="en-US" sz="2000" b="1" dirty="0" smtClean="0"/>
          </a:p>
          <a:p>
            <a:pPr lvl="0">
              <a:lnSpc>
                <a:spcPct val="80000"/>
              </a:lnSpc>
              <a:buNone/>
            </a:pPr>
            <a:r>
              <a:rPr lang="en-US" sz="2000" b="1" dirty="0" smtClean="0"/>
              <a:t>  </a:t>
            </a:r>
            <a:r>
              <a:rPr lang="en-US" sz="2000" b="1" dirty="0"/>
              <a:t>4                        loop </a:t>
            </a:r>
          </a:p>
          <a:p>
            <a:pPr lvl="0">
              <a:lnSpc>
                <a:spcPct val="80000"/>
              </a:lnSpc>
              <a:buNone/>
            </a:pPr>
            <a:endParaRPr lang="en-US" sz="2000" b="1" dirty="0" smtClean="0"/>
          </a:p>
          <a:p>
            <a:pPr lvl="0">
              <a:lnSpc>
                <a:spcPct val="80000"/>
              </a:lnSpc>
              <a:buNone/>
            </a:pPr>
            <a:r>
              <a:rPr lang="en-US" sz="2000" b="1" dirty="0" smtClean="0"/>
              <a:t>  4                         </a:t>
            </a:r>
            <a:r>
              <a:rPr lang="en-US" sz="2000" b="1" dirty="0"/>
              <a:t>fell </a:t>
            </a:r>
          </a:p>
          <a:p>
            <a:pPr lvl="0">
              <a:lnSpc>
                <a:spcPct val="80000"/>
              </a:lnSpc>
              <a:buNone/>
            </a:pPr>
            <a:endParaRPr lang="en-US" sz="2000" b="1" dirty="0" smtClean="0"/>
          </a:p>
          <a:p>
            <a:pPr lvl="0">
              <a:lnSpc>
                <a:spcPct val="80000"/>
              </a:lnSpc>
              <a:buNone/>
            </a:pPr>
            <a:r>
              <a:rPr lang="en-US" sz="2000" b="1" dirty="0" smtClean="0"/>
              <a:t>  4                         </a:t>
            </a:r>
            <a:r>
              <a:rPr lang="en-US" sz="2000" b="1" dirty="0"/>
              <a:t>into</a:t>
            </a:r>
          </a:p>
          <a:p>
            <a:pPr lvl="0">
              <a:lnSpc>
                <a:spcPct val="80000"/>
              </a:lnSpc>
              <a:buNone/>
            </a:pPr>
            <a:r>
              <a:rPr lang="en-US" sz="2000" b="1" dirty="0" smtClean="0"/>
              <a:t>  </a:t>
            </a:r>
          </a:p>
          <a:p>
            <a:pPr lvl="0">
              <a:lnSpc>
                <a:spcPct val="80000"/>
              </a:lnSpc>
              <a:buNone/>
            </a:pPr>
            <a:r>
              <a:rPr lang="en-US" sz="2000" b="1" dirty="0" smtClean="0"/>
              <a:t>  4                        </a:t>
            </a:r>
            <a:r>
              <a:rPr lang="en-US" sz="2000" b="1" dirty="0"/>
              <a:t>pool </a:t>
            </a:r>
          </a:p>
          <a:p>
            <a:pPr lvl="0">
              <a:lnSpc>
                <a:spcPct val="80000"/>
              </a:lnSpc>
              <a:buNone/>
            </a:pPr>
            <a:endParaRPr lang="en-US" sz="2000" b="1" dirty="0" smtClean="0"/>
          </a:p>
          <a:p>
            <a:pPr lvl="0">
              <a:lnSpc>
                <a:spcPct val="80000"/>
              </a:lnSpc>
              <a:buNone/>
            </a:pPr>
            <a:r>
              <a:rPr lang="en-US" sz="2000" b="1" dirty="0" smtClean="0"/>
              <a:t>  6                      worked</a:t>
            </a:r>
            <a:r>
              <a:rPr lang="en-US" sz="2000" dirty="0" smtClean="0"/>
              <a:t>    </a:t>
            </a:r>
            <a:endParaRPr lang="en-US" sz="2000" dirty="0"/>
          </a:p>
        </p:txBody>
      </p:sp>
    </p:spTree>
    <p:extLst>
      <p:ext uri="{BB962C8B-B14F-4D97-AF65-F5344CB8AC3E}">
        <p14:creationId xmlns:p14="http://schemas.microsoft.com/office/powerpoint/2010/main" val="1708501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234540" y="349360"/>
            <a:ext cx="6603124" cy="1325563"/>
          </a:xfrm>
        </p:spPr>
        <p:txBody>
          <a:bodyPr>
            <a:noAutofit/>
          </a:bodyPr>
          <a:lstStyle/>
          <a:p>
            <a:pPr lvl="0"/>
            <a:r>
              <a:rPr lang="en-US" sz="3600" b="1" dirty="0" smtClean="0"/>
              <a:t>Output </a:t>
            </a:r>
            <a:r>
              <a:rPr lang="en-US" sz="3600" b="1" dirty="0"/>
              <a:t>A</a:t>
            </a:r>
            <a:r>
              <a:rPr lang="en-US" sz="3600" b="1" dirty="0" smtClean="0"/>
              <a:t>fter </a:t>
            </a:r>
            <a:r>
              <a:rPr lang="en-US" sz="3600" b="1" dirty="0"/>
              <a:t>S</a:t>
            </a:r>
            <a:r>
              <a:rPr lang="en-US" sz="3600" b="1" dirty="0" smtClean="0"/>
              <a:t>huffling </a:t>
            </a:r>
            <a:r>
              <a:rPr lang="en-US" sz="3600" b="1" dirty="0"/>
              <a:t>the </a:t>
            </a:r>
            <a:r>
              <a:rPr lang="en-US" sz="3600" b="1" dirty="0" smtClean="0"/>
              <a:t>Keys </a:t>
            </a:r>
            <a:br>
              <a:rPr lang="en-US" sz="3600" b="1" dirty="0" smtClean="0"/>
            </a:br>
            <a:r>
              <a:rPr lang="en-US" sz="3600" b="1" dirty="0" smtClean="0"/>
              <a:t>(aggregation of duplicate keys)</a:t>
            </a:r>
            <a:endParaRPr lang="en-US" sz="3600" b="1" dirty="0"/>
          </a:p>
        </p:txBody>
      </p:sp>
      <p:sp>
        <p:nvSpPr>
          <p:cNvPr id="3" name="Content Placeholder 2"/>
          <p:cNvSpPr txBox="1">
            <a:spLocks noGrp="1"/>
          </p:cNvSpPr>
          <p:nvPr>
            <p:ph idx="1"/>
          </p:nvPr>
        </p:nvSpPr>
        <p:spPr/>
        <p:txBody>
          <a:bodyPr>
            <a:normAutofit/>
          </a:bodyPr>
          <a:lstStyle/>
          <a:p>
            <a:pPr lvl="0">
              <a:lnSpc>
                <a:spcPct val="80000"/>
              </a:lnSpc>
              <a:buNone/>
            </a:pPr>
            <a:r>
              <a:rPr lang="en-US" sz="2200" b="1" dirty="0">
                <a:solidFill>
                  <a:schemeClr val="accent6"/>
                </a:solidFill>
              </a:rPr>
              <a:t>    KEY                    </a:t>
            </a:r>
            <a:r>
              <a:rPr lang="en-US" sz="2200" b="1" dirty="0">
                <a:solidFill>
                  <a:srgbClr val="0070C0"/>
                </a:solidFill>
              </a:rPr>
              <a:t>VALUE</a:t>
            </a:r>
            <a:r>
              <a:rPr lang="en-US" sz="2200" b="1" dirty="0"/>
              <a:t> </a:t>
            </a:r>
          </a:p>
          <a:p>
            <a:pPr lvl="0">
              <a:lnSpc>
                <a:spcPct val="80000"/>
              </a:lnSpc>
              <a:buNone/>
            </a:pPr>
            <a:r>
              <a:rPr lang="en-US" sz="2200" dirty="0"/>
              <a:t>    </a:t>
            </a:r>
            <a:r>
              <a:rPr lang="en-US" sz="2200" dirty="0" smtClean="0"/>
              <a:t>    </a:t>
            </a:r>
            <a:endParaRPr lang="en-US" sz="2200" dirty="0"/>
          </a:p>
          <a:p>
            <a:pPr lvl="0">
              <a:lnSpc>
                <a:spcPct val="80000"/>
              </a:lnSpc>
              <a:buNone/>
            </a:pPr>
            <a:r>
              <a:rPr lang="en-US" sz="2200" dirty="0"/>
              <a:t>    </a:t>
            </a:r>
          </a:p>
        </p:txBody>
      </p:sp>
      <p:sp>
        <p:nvSpPr>
          <p:cNvPr id="4" name="Rectangle 3"/>
          <p:cNvSpPr/>
          <p:nvPr/>
        </p:nvSpPr>
        <p:spPr>
          <a:xfrm>
            <a:off x="1233054" y="2399860"/>
            <a:ext cx="7966363" cy="2160591"/>
          </a:xfrm>
          <a:prstGeom prst="rect">
            <a:avLst/>
          </a:prstGeom>
        </p:spPr>
        <p:txBody>
          <a:bodyPr wrap="square">
            <a:spAutoFit/>
          </a:bodyPr>
          <a:lstStyle/>
          <a:p>
            <a:pPr lvl="0">
              <a:lnSpc>
                <a:spcPct val="80000"/>
              </a:lnSpc>
              <a:buNone/>
            </a:pPr>
            <a:r>
              <a:rPr lang="en-US" sz="2400" b="1" dirty="0" smtClean="0"/>
              <a:t>2                          </a:t>
            </a:r>
            <a:r>
              <a:rPr lang="en-US" sz="2400" b="1" dirty="0"/>
              <a:t>in </a:t>
            </a:r>
            <a:endParaRPr lang="en-US" sz="2400" b="1" dirty="0">
              <a:solidFill>
                <a:srgbClr val="0070C0"/>
              </a:solidFill>
            </a:endParaRPr>
          </a:p>
          <a:p>
            <a:pPr>
              <a:lnSpc>
                <a:spcPct val="80000"/>
              </a:lnSpc>
            </a:pPr>
            <a:endParaRPr lang="en-US" sz="2400" b="1" dirty="0"/>
          </a:p>
          <a:p>
            <a:pPr>
              <a:lnSpc>
                <a:spcPct val="80000"/>
              </a:lnSpc>
            </a:pPr>
            <a:r>
              <a:rPr lang="en-US" sz="2400" b="1" dirty="0" smtClean="0"/>
              <a:t>3                         the, the </a:t>
            </a:r>
            <a:endParaRPr lang="en-US" sz="2400" b="1" dirty="0"/>
          </a:p>
          <a:p>
            <a:pPr lvl="0">
              <a:lnSpc>
                <a:spcPct val="80000"/>
              </a:lnSpc>
              <a:buNone/>
            </a:pPr>
            <a:endParaRPr lang="en-US" sz="2400" b="1" dirty="0"/>
          </a:p>
          <a:p>
            <a:pPr lvl="0">
              <a:lnSpc>
                <a:spcPct val="80000"/>
              </a:lnSpc>
              <a:buNone/>
            </a:pPr>
            <a:r>
              <a:rPr lang="en-US" sz="2400" b="1" dirty="0" smtClean="0"/>
              <a:t>4                         mary , army , loop, fell , into, pool   </a:t>
            </a:r>
            <a:endParaRPr lang="en-US" sz="2400" b="1" dirty="0"/>
          </a:p>
          <a:p>
            <a:pPr lvl="0">
              <a:lnSpc>
                <a:spcPct val="80000"/>
              </a:lnSpc>
              <a:buNone/>
            </a:pPr>
            <a:endParaRPr lang="en-US" sz="2400" b="1" dirty="0"/>
          </a:p>
          <a:p>
            <a:pPr lvl="0">
              <a:lnSpc>
                <a:spcPct val="80000"/>
              </a:lnSpc>
              <a:buNone/>
            </a:pPr>
            <a:r>
              <a:rPr lang="en-US" sz="2400" b="1" dirty="0" smtClean="0"/>
              <a:t>6                         </a:t>
            </a:r>
            <a:r>
              <a:rPr lang="en-US" sz="2400" b="1" dirty="0"/>
              <a:t>worked</a:t>
            </a:r>
            <a:r>
              <a:rPr lang="en-US" sz="2400" dirty="0"/>
              <a:t>    </a:t>
            </a:r>
            <a:endParaRPr lang="en-IN" sz="2400" dirty="0"/>
          </a:p>
        </p:txBody>
      </p:sp>
    </p:spTree>
    <p:extLst>
      <p:ext uri="{BB962C8B-B14F-4D97-AF65-F5344CB8AC3E}">
        <p14:creationId xmlns:p14="http://schemas.microsoft.com/office/powerpoint/2010/main" val="295457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2572407" y="365125"/>
            <a:ext cx="7596352" cy="1325563"/>
          </a:xfrm>
        </p:spPr>
        <p:txBody>
          <a:bodyPr>
            <a:normAutofit/>
          </a:bodyPr>
          <a:lstStyle/>
          <a:p>
            <a:pPr lvl="0"/>
            <a:r>
              <a:rPr lang="en-US" b="1" dirty="0" smtClean="0"/>
              <a:t>This </a:t>
            </a:r>
            <a:r>
              <a:rPr lang="en-US" b="1" dirty="0" smtClean="0"/>
              <a:t>is the input to the REDUCER </a:t>
            </a:r>
            <a:endParaRPr lang="en-US" b="1" dirty="0"/>
          </a:p>
        </p:txBody>
      </p:sp>
      <p:sp>
        <p:nvSpPr>
          <p:cNvPr id="3" name="Content Placeholder 2"/>
          <p:cNvSpPr txBox="1">
            <a:spLocks noGrp="1"/>
          </p:cNvSpPr>
          <p:nvPr>
            <p:ph idx="1"/>
          </p:nvPr>
        </p:nvSpPr>
        <p:spPr/>
        <p:txBody>
          <a:bodyPr>
            <a:normAutofit/>
          </a:bodyPr>
          <a:lstStyle/>
          <a:p>
            <a:pPr lvl="0">
              <a:lnSpc>
                <a:spcPct val="80000"/>
              </a:lnSpc>
              <a:buNone/>
            </a:pPr>
            <a:r>
              <a:rPr lang="en-US" sz="2200" b="1" dirty="0" smtClean="0">
                <a:solidFill>
                  <a:schemeClr val="accent6"/>
                </a:solidFill>
              </a:rPr>
              <a:t>KEY                    </a:t>
            </a:r>
            <a:r>
              <a:rPr lang="en-US" sz="2200" b="1" dirty="0" smtClean="0">
                <a:solidFill>
                  <a:srgbClr val="0070C0"/>
                </a:solidFill>
              </a:rPr>
              <a:t>VALUE</a:t>
            </a:r>
            <a:r>
              <a:rPr lang="en-US" sz="2200" b="1" dirty="0" smtClean="0"/>
              <a:t> </a:t>
            </a:r>
          </a:p>
          <a:p>
            <a:pPr lvl="0">
              <a:lnSpc>
                <a:spcPct val="80000"/>
              </a:lnSpc>
              <a:buNone/>
            </a:pPr>
            <a:endParaRPr lang="en-US" sz="2200" dirty="0"/>
          </a:p>
          <a:p>
            <a:pPr lvl="0">
              <a:lnSpc>
                <a:spcPct val="80000"/>
              </a:lnSpc>
              <a:buNone/>
            </a:pPr>
            <a:r>
              <a:rPr lang="en-US" sz="2200" dirty="0"/>
              <a:t>    </a:t>
            </a:r>
          </a:p>
        </p:txBody>
      </p:sp>
      <p:sp>
        <p:nvSpPr>
          <p:cNvPr id="4" name="Rectangle 3"/>
          <p:cNvSpPr/>
          <p:nvPr/>
        </p:nvSpPr>
        <p:spPr>
          <a:xfrm>
            <a:off x="1233054" y="2399860"/>
            <a:ext cx="7966363" cy="2160591"/>
          </a:xfrm>
          <a:prstGeom prst="rect">
            <a:avLst/>
          </a:prstGeom>
        </p:spPr>
        <p:txBody>
          <a:bodyPr wrap="square">
            <a:spAutoFit/>
          </a:bodyPr>
          <a:lstStyle/>
          <a:p>
            <a:pPr lvl="0">
              <a:lnSpc>
                <a:spcPct val="80000"/>
              </a:lnSpc>
              <a:buNone/>
            </a:pPr>
            <a:r>
              <a:rPr lang="en-US" sz="2400" b="1" dirty="0" smtClean="0"/>
              <a:t>2                          </a:t>
            </a:r>
            <a:r>
              <a:rPr lang="en-US" sz="2400" b="1" dirty="0"/>
              <a:t>in </a:t>
            </a:r>
            <a:endParaRPr lang="en-US" sz="2400" b="1" dirty="0">
              <a:solidFill>
                <a:srgbClr val="0070C0"/>
              </a:solidFill>
            </a:endParaRPr>
          </a:p>
          <a:p>
            <a:pPr>
              <a:lnSpc>
                <a:spcPct val="80000"/>
              </a:lnSpc>
            </a:pPr>
            <a:endParaRPr lang="en-US" sz="2400" b="1" dirty="0"/>
          </a:p>
          <a:p>
            <a:pPr>
              <a:lnSpc>
                <a:spcPct val="80000"/>
              </a:lnSpc>
            </a:pPr>
            <a:r>
              <a:rPr lang="en-US" sz="2400" b="1" dirty="0" smtClean="0"/>
              <a:t>3                         the, the </a:t>
            </a:r>
            <a:endParaRPr lang="en-US" sz="2400" b="1" dirty="0"/>
          </a:p>
          <a:p>
            <a:pPr lvl="0">
              <a:lnSpc>
                <a:spcPct val="80000"/>
              </a:lnSpc>
              <a:buNone/>
            </a:pPr>
            <a:endParaRPr lang="en-US" sz="2400" b="1" dirty="0"/>
          </a:p>
          <a:p>
            <a:pPr lvl="0">
              <a:lnSpc>
                <a:spcPct val="80000"/>
              </a:lnSpc>
              <a:buNone/>
            </a:pPr>
            <a:r>
              <a:rPr lang="en-US" sz="2400" b="1" dirty="0" smtClean="0"/>
              <a:t>4                         mary , army , loop, fell , into, pool   </a:t>
            </a:r>
            <a:endParaRPr lang="en-US" sz="2400" b="1" dirty="0"/>
          </a:p>
          <a:p>
            <a:pPr lvl="0">
              <a:lnSpc>
                <a:spcPct val="80000"/>
              </a:lnSpc>
              <a:buNone/>
            </a:pPr>
            <a:endParaRPr lang="en-US" sz="2400" b="1" dirty="0"/>
          </a:p>
          <a:p>
            <a:pPr lvl="0">
              <a:lnSpc>
                <a:spcPct val="80000"/>
              </a:lnSpc>
              <a:buNone/>
            </a:pPr>
            <a:r>
              <a:rPr lang="en-US" sz="2400" b="1" dirty="0" smtClean="0"/>
              <a:t>6                         </a:t>
            </a:r>
            <a:r>
              <a:rPr lang="en-US" sz="2400" b="1" dirty="0"/>
              <a:t>worked</a:t>
            </a:r>
            <a:r>
              <a:rPr lang="en-US" sz="2400" dirty="0"/>
              <a:t>    </a:t>
            </a:r>
            <a:endParaRPr lang="en-IN" sz="2400" dirty="0"/>
          </a:p>
        </p:txBody>
      </p:sp>
    </p:spTree>
    <p:extLst>
      <p:ext uri="{BB962C8B-B14F-4D97-AF65-F5344CB8AC3E}">
        <p14:creationId xmlns:p14="http://schemas.microsoft.com/office/powerpoint/2010/main" val="538271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1715</Words>
  <Application>Microsoft Office PowerPoint</Application>
  <PresentationFormat>Custom</PresentationFormat>
  <Paragraphs>291</Paragraphs>
  <Slides>26</Slides>
  <Notes>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Map-Reduce Approach to Anagram Problem</vt:lpstr>
      <vt:lpstr>Identifying the Anagrams  in a Text File</vt:lpstr>
      <vt:lpstr>Problem Statement</vt:lpstr>
      <vt:lpstr> Output of the Record Reader </vt:lpstr>
      <vt:lpstr>Programming the Mapper </vt:lpstr>
      <vt:lpstr>Output of the Mapper After  Processing  the Entire File </vt:lpstr>
      <vt:lpstr>Output After Sorting the Keys </vt:lpstr>
      <vt:lpstr>Output After Shuffling the Keys  (aggregation of duplicate keys)</vt:lpstr>
      <vt:lpstr>This is the input to the REDUCER </vt:lpstr>
      <vt:lpstr>What can we do in the Reducer  now to identify the Anagrams ?</vt:lpstr>
      <vt:lpstr>Problem With This Approach </vt:lpstr>
      <vt:lpstr>An alternate approach  would be ….. </vt:lpstr>
      <vt:lpstr>Output of the Record Reader </vt:lpstr>
      <vt:lpstr>Programming the Mapper </vt:lpstr>
      <vt:lpstr>Output of the Mapper after  processing  the entire file </vt:lpstr>
      <vt:lpstr>Output after sorting the keys </vt:lpstr>
      <vt:lpstr>Output after shuffling the keys  (aggregation of duplicate keys)</vt:lpstr>
      <vt:lpstr>Observation and Inference </vt:lpstr>
      <vt:lpstr>LOOK CLOSER ! </vt:lpstr>
      <vt:lpstr>Logic to list the anagrams </vt:lpstr>
      <vt:lpstr>How to ignore the  non anagram values ?</vt:lpstr>
      <vt:lpstr>Final Output of the Reducer </vt:lpstr>
      <vt:lpstr>HOW DOES MAP REDUCE  SPEED UP THE PROCESSING ?</vt:lpstr>
      <vt:lpstr>Why MapReduce?</vt:lpstr>
      <vt:lpstr>Use case of MapReduce?</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Map-Reduce approach to anagram problem</dc:title>
  <dc:creator>Vinod Raju [MaGE]</dc:creator>
  <cp:lastModifiedBy>Vineet Radhakrishnan</cp:lastModifiedBy>
  <cp:revision>37</cp:revision>
  <dcterms:created xsi:type="dcterms:W3CDTF">2017-12-08T03:30:25Z</dcterms:created>
  <dcterms:modified xsi:type="dcterms:W3CDTF">2017-12-12T09:00:24Z</dcterms:modified>
</cp:coreProperties>
</file>