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8" r:id="rId3"/>
    <p:sldMasterId id="2147483709" r:id="rId4"/>
    <p:sldMasterId id="2147483710" r:id="rId5"/>
    <p:sldMasterId id="2147483711" r:id="rId6"/>
    <p:sldMasterId id="214748371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y="6858000" cx="9144000"/>
  <p:notesSz cx="6858000" cy="9144000"/>
  <p:embeddedFontLst>
    <p:embeddedFont>
      <p:font typeface="Century Schoolbook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Schoolbook-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21" Type="http://schemas.openxmlformats.org/officeDocument/2006/relationships/font" Target="fonts/CenturySchoolbook-bold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3.xml"/><Relationship Id="rId19" Type="http://schemas.openxmlformats.org/officeDocument/2006/relationships/font" Target="fonts/CenturySchoolbook-bold.fntdata"/><Relationship Id="rId6" Type="http://schemas.openxmlformats.org/officeDocument/2006/relationships/slideMaster" Target="slideMasters/slideMaster4.xml"/><Relationship Id="rId18" Type="http://schemas.openxmlformats.org/officeDocument/2006/relationships/font" Target="fonts/CenturySchoolbook-regular.fntdata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:notes"/>
          <p:cNvSpPr/>
          <p:nvPr>
            <p:ph idx="2" type="sldImg"/>
          </p:nvPr>
        </p:nvSpPr>
        <p:spPr>
          <a:xfrm>
            <a:off x="1106640" y="812880"/>
            <a:ext cx="5345280" cy="400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:notes"/>
          <p:cNvSpPr/>
          <p:nvPr>
            <p:ph idx="2" type="sldImg"/>
          </p:nvPr>
        </p:nvSpPr>
        <p:spPr>
          <a:xfrm>
            <a:off x="1144440" y="695160"/>
            <a:ext cx="4568760" cy="3427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2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:notes"/>
          <p:cNvSpPr/>
          <p:nvPr>
            <p:ph idx="2" type="sldImg"/>
          </p:nvPr>
        </p:nvSpPr>
        <p:spPr>
          <a:xfrm>
            <a:off x="1144440" y="695160"/>
            <a:ext cx="4568760" cy="3427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3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:notes"/>
          <p:cNvSpPr/>
          <p:nvPr>
            <p:ph idx="2" type="sldImg"/>
          </p:nvPr>
        </p:nvSpPr>
        <p:spPr>
          <a:xfrm>
            <a:off x="1144440" y="695160"/>
            <a:ext cx="4568760" cy="3427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4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5:notes"/>
          <p:cNvSpPr/>
          <p:nvPr>
            <p:ph idx="2" type="sldImg"/>
          </p:nvPr>
        </p:nvSpPr>
        <p:spPr>
          <a:xfrm>
            <a:off x="1144440" y="695160"/>
            <a:ext cx="4568760" cy="3427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Google Shape;345;p5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6:notes"/>
          <p:cNvSpPr/>
          <p:nvPr>
            <p:ph idx="2" type="sldImg"/>
          </p:nvPr>
        </p:nvSpPr>
        <p:spPr>
          <a:xfrm>
            <a:off x="1106640" y="812880"/>
            <a:ext cx="5345280" cy="400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7:notes"/>
          <p:cNvSpPr/>
          <p:nvPr>
            <p:ph idx="2" type="sldImg"/>
          </p:nvPr>
        </p:nvSpPr>
        <p:spPr>
          <a:xfrm>
            <a:off x="1144440" y="695160"/>
            <a:ext cx="4568760" cy="3427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3" name="Google Shape;363;p7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8:notes"/>
          <p:cNvSpPr/>
          <p:nvPr>
            <p:ph idx="2" type="sldImg"/>
          </p:nvPr>
        </p:nvSpPr>
        <p:spPr>
          <a:xfrm>
            <a:off x="1106640" y="812880"/>
            <a:ext cx="5345280" cy="400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9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9:notes"/>
          <p:cNvSpPr/>
          <p:nvPr>
            <p:ph idx="2" type="sldImg"/>
          </p:nvPr>
        </p:nvSpPr>
        <p:spPr>
          <a:xfrm>
            <a:off x="1143000" y="69516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4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4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7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7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8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9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9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9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9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9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9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2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5" name="Google Shape;195;p44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6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3" name="Google Shape;203;p4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4" name="Google Shape;204;p47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8" name="Google Shape;208;p4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9" name="Google Shape;209;p48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4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3" name="Google Shape;213;p4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4" name="Google Shape;214;p49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8" name="Google Shape;218;p50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2" name="Google Shape;222;p5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3" name="Google Shape;223;p5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4" name="Google Shape;224;p51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2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8" name="Google Shape;228;p52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9" name="Google Shape;229;p52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0" name="Google Shape;230;p52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1" name="Google Shape;231;p52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2" name="Google Shape;232;p52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5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5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5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9" name="Google Shape;249;p5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9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6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7" name="Google Shape;257;p60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8" name="Google Shape;258;p60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6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2" name="Google Shape;262;p6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3" name="Google Shape;263;p6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6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7" name="Google Shape;267;p6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8" name="Google Shape;268;p62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63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2" name="Google Shape;272;p63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6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6" name="Google Shape;276;p6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7" name="Google Shape;277;p64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8" name="Google Shape;278;p64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65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2" name="Google Shape;282;p65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3" name="Google Shape;283;p65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4" name="Google Shape;284;p65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5" name="Google Shape;285;p65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6" name="Google Shape;286;p65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36600" y="1530360"/>
            <a:ext cx="2161800" cy="456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71520" y="6323040"/>
            <a:ext cx="1652400" cy="53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1520" y="6323040"/>
            <a:ext cx="1644120" cy="52812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917280" y="1365120"/>
            <a:ext cx="7369200" cy="360"/>
          </a:xfrm>
          <a:custGeom>
            <a:rect b="b" l="l" r="r" t="t"/>
            <a:pathLst>
              <a:path extrusionOk="0" h="21600" w="221086800">
                <a:moveTo>
                  <a:pt x="0" y="0"/>
                </a:moveTo>
                <a:lnTo>
                  <a:pt x="221086800" y="21600"/>
                </a:lnTo>
              </a:path>
            </a:pathLst>
          </a:custGeom>
          <a:noFill/>
          <a:ln cap="flat" cmpd="sng" w="24100">
            <a:solidFill>
              <a:srgbClr val="4B4B4B"/>
            </a:solidFill>
            <a:prstDash val="dashDot"/>
            <a:round/>
            <a:headEnd len="sm" w="sm" type="none"/>
            <a:tailEnd len="sm" w="sm" type="none"/>
          </a:ln>
        </p:spPr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080" y="6394320"/>
            <a:ext cx="5171760" cy="23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424720" y="6394320"/>
            <a:ext cx="456840" cy="23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8763120" y="0"/>
            <a:ext cx="1440" cy="6858000"/>
          </a:xfrm>
          <a:custGeom>
            <a:rect b="b" l="l" r="r" t="t"/>
            <a:pathLst>
              <a:path extrusionOk="0" h="82300320" w="21600">
                <a:moveTo>
                  <a:pt x="0" y="0"/>
                </a:moveTo>
                <a:lnTo>
                  <a:pt x="21600" y="82300320"/>
                </a:lnTo>
              </a:path>
            </a:pathLst>
          </a:custGeom>
          <a:noFill/>
          <a:ln cap="flat" cmpd="sng" w="38150">
            <a:solidFill>
              <a:srgbClr val="FEC2AE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4"/>
          <p:cNvSpPr/>
          <p:nvPr/>
        </p:nvSpPr>
        <p:spPr>
          <a:xfrm>
            <a:off x="76320" y="0"/>
            <a:ext cx="1440" cy="6858000"/>
          </a:xfrm>
          <a:custGeom>
            <a:rect b="b" l="l" r="r" t="t"/>
            <a:pathLst>
              <a:path extrusionOk="0" h="82300320" w="21600">
                <a:moveTo>
                  <a:pt x="0" y="0"/>
                </a:moveTo>
                <a:lnTo>
                  <a:pt x="21600" y="82300320"/>
                </a:lnTo>
              </a:path>
            </a:pathLst>
          </a:custGeom>
          <a:noFill/>
          <a:ln cap="flat" cmpd="sng" w="57225">
            <a:solidFill>
              <a:srgbClr val="FEC2AE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4"/>
          <p:cNvSpPr/>
          <p:nvPr/>
        </p:nvSpPr>
        <p:spPr>
          <a:xfrm>
            <a:off x="8991720" y="0"/>
            <a:ext cx="1440" cy="6858000"/>
          </a:xfrm>
          <a:custGeom>
            <a:rect b="b" l="l" r="r" t="t"/>
            <a:pathLst>
              <a:path extrusionOk="0" h="82300320" w="21600">
                <a:moveTo>
                  <a:pt x="0" y="0"/>
                </a:moveTo>
                <a:lnTo>
                  <a:pt x="21600" y="82300320"/>
                </a:lnTo>
              </a:path>
            </a:pathLst>
          </a:custGeom>
          <a:noFill/>
          <a:ln cap="flat" cmpd="sng" w="19075">
            <a:solidFill>
              <a:srgbClr val="FE8637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4"/>
          <p:cNvSpPr/>
          <p:nvPr/>
        </p:nvSpPr>
        <p:spPr>
          <a:xfrm>
            <a:off x="8839080" y="0"/>
            <a:ext cx="304920" cy="685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EC2AE">
              <a:alpha val="86666"/>
            </a:srgbClr>
          </a:solidFill>
          <a:ln>
            <a:noFill/>
          </a:ln>
        </p:spPr>
      </p:sp>
      <p:sp>
        <p:nvSpPr>
          <p:cNvPr id="71" name="Google Shape;71;p14"/>
          <p:cNvSpPr/>
          <p:nvPr/>
        </p:nvSpPr>
        <p:spPr>
          <a:xfrm>
            <a:off x="8915400" y="0"/>
            <a:ext cx="1440" cy="6858000"/>
          </a:xfrm>
          <a:custGeom>
            <a:rect b="b" l="l" r="r" t="t"/>
            <a:pathLst>
              <a:path extrusionOk="0" h="82300320" w="21600">
                <a:moveTo>
                  <a:pt x="0" y="0"/>
                </a:moveTo>
                <a:lnTo>
                  <a:pt x="21600" y="82300320"/>
                </a:lnTo>
              </a:path>
            </a:pathLst>
          </a:custGeom>
          <a:noFill/>
          <a:ln cap="flat" cmpd="sng" w="9525">
            <a:solidFill>
              <a:srgbClr val="FE8637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4"/>
          <p:cNvSpPr/>
          <p:nvPr/>
        </p:nvSpPr>
        <p:spPr>
          <a:xfrm>
            <a:off x="8156520" y="5715000"/>
            <a:ext cx="547920" cy="54756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solidFill>
            <a:srgbClr val="FE8637"/>
          </a:solidFill>
          <a:ln>
            <a:noFill/>
          </a:ln>
        </p:spPr>
      </p:sp>
      <p:sp>
        <p:nvSpPr>
          <p:cNvPr id="73" name="Google Shape;73;p14"/>
          <p:cNvSpPr/>
          <p:nvPr/>
        </p:nvSpPr>
        <p:spPr>
          <a:xfrm rot="5400000">
            <a:off x="7004160" y="3737160"/>
            <a:ext cx="3200400" cy="365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14"/>
          <p:cNvSpPr txBox="1"/>
          <p:nvPr>
            <p:ph idx="10" type="dt"/>
          </p:nvPr>
        </p:nvSpPr>
        <p:spPr>
          <a:xfrm>
            <a:off x="8786520" y="268200"/>
            <a:ext cx="1996920" cy="37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129520" y="5733720"/>
            <a:ext cx="595440" cy="50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1" anchor="t" bIns="45000" lIns="90000" spcFirstLastPara="1" rIns="90000" wrap="square" tIns="450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8" name="Google Shape;128;p27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9" name="Google Shape;129;p27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0" name="Google Shape;130;p2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7"/>
          <p:cNvSpPr txBox="1"/>
          <p:nvPr>
            <p:ph idx="1"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0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anchorCtr="1" anchor="b" bIns="45000" lIns="90000" spcFirstLastPara="1" rIns="90000" wrap="square" tIns="450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2" name="Google Shape;182;p40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3" name="Google Shape;183;p40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4" name="Google Shape;184;p4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3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1" anchor="t" bIns="45000" lIns="90000" spcFirstLastPara="1" rIns="90000" wrap="square" tIns="450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5" name="Google Shape;235;p53"/>
          <p:cNvSpPr txBox="1"/>
          <p:nvPr>
            <p:ph idx="2" type="title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6" name="Google Shape;236;p53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7" name="Google Shape;237;p53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8" name="Google Shape;238;p5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image" Target="../media/image4.jpg"/><Relationship Id="rId6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1.jpg"/><Relationship Id="rId5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7.png"/><Relationship Id="rId6" Type="http://schemas.openxmlformats.org/officeDocument/2006/relationships/image" Target="../media/image4.jpg"/><Relationship Id="rId7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6"/>
          <p:cNvSpPr txBox="1"/>
          <p:nvPr/>
        </p:nvSpPr>
        <p:spPr>
          <a:xfrm>
            <a:off x="685800" y="1463040"/>
            <a:ext cx="7848360" cy="5638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To understand the major components of Hadoop 1.0 architecture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72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FF8000"/>
              </a:buClr>
              <a:buSzPts val="720"/>
              <a:buFont typeface="Noto Sans Symbols"/>
              <a:buChar char="∙"/>
            </a:pPr>
            <a:r>
              <a:rPr b="0" i="0" lang="en-US" sz="16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858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FF8000"/>
              </a:buClr>
              <a:buSzPts val="108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Name node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858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FF8000"/>
              </a:buClr>
              <a:buSzPts val="108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Secondary name node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858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FF8000"/>
              </a:buClr>
              <a:buSzPts val="108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Job Tracker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858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FF8000"/>
              </a:buClr>
              <a:buSzPts val="108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Task tracker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858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FF8000"/>
              </a:buClr>
              <a:buSzPts val="108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Data nodes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6"/>
          <p:cNvSpPr txBox="1"/>
          <p:nvPr/>
        </p:nvSpPr>
        <p:spPr>
          <a:xfrm>
            <a:off x="611640" y="404640"/>
            <a:ext cx="7368840" cy="685440"/>
          </a:xfrm>
          <a:prstGeom prst="rect">
            <a:avLst/>
          </a:prstGeom>
          <a:noFill/>
          <a:ln>
            <a:noFill/>
          </a:ln>
        </p:spPr>
        <p:txBody>
          <a:bodyPr anchorCtr="1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6"/>
          <p:cNvSpPr/>
          <p:nvPr/>
        </p:nvSpPr>
        <p:spPr>
          <a:xfrm>
            <a:off x="251640" y="6165360"/>
            <a:ext cx="2088360" cy="576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cap="flat" cmpd="sng" w="255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7"/>
          <p:cNvSpPr txBox="1"/>
          <p:nvPr/>
        </p:nvSpPr>
        <p:spPr>
          <a:xfrm>
            <a:off x="828000" y="836640"/>
            <a:ext cx="7848360" cy="5638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Some key terms used while discussing Hadoop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91440" lvl="0" marL="0" marR="0" rtl="0" algn="l">
              <a:lnSpc>
                <a:spcPct val="150000"/>
              </a:lnSpc>
              <a:spcBef>
                <a:spcPts val="1199"/>
              </a:spcBef>
              <a:spcAft>
                <a:spcPts val="0"/>
              </a:spcAft>
              <a:buClr>
                <a:srgbClr val="0070C0"/>
              </a:buClr>
              <a:buSzPts val="144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Commodity hardware: PCs which can be used to make a cluster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91440" lvl="0" marL="0" marR="0" rtl="0" algn="l">
              <a:lnSpc>
                <a:spcPct val="150000"/>
              </a:lnSpc>
              <a:spcBef>
                <a:spcPts val="1199"/>
              </a:spcBef>
              <a:spcAft>
                <a:spcPts val="0"/>
              </a:spcAft>
              <a:buClr>
                <a:srgbClr val="0070C0"/>
              </a:buClr>
              <a:buSzPts val="144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Cluster/grid: Interconnection of systems in a network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91440" lvl="0" marL="0" marR="0" rtl="0" algn="l">
              <a:lnSpc>
                <a:spcPct val="150000"/>
              </a:lnSpc>
              <a:spcBef>
                <a:spcPts val="1199"/>
              </a:spcBef>
              <a:spcAft>
                <a:spcPts val="0"/>
              </a:spcAft>
              <a:buClr>
                <a:srgbClr val="0070C0"/>
              </a:buClr>
              <a:buSzPts val="144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Node: A single instance of a computer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91440" lvl="0" marL="0" marR="0" rtl="0" algn="l">
              <a:lnSpc>
                <a:spcPct val="150000"/>
              </a:lnSpc>
              <a:spcBef>
                <a:spcPts val="1199"/>
              </a:spcBef>
              <a:spcAft>
                <a:spcPts val="0"/>
              </a:spcAft>
              <a:buClr>
                <a:srgbClr val="0070C0"/>
              </a:buClr>
              <a:buSzPts val="144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Distributed System: A system composed of multiple autonomous computers that communicate through a computer network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91440" lvl="0" marL="0" marR="0" rtl="0" algn="l">
              <a:lnSpc>
                <a:spcPct val="150000"/>
              </a:lnSpc>
              <a:spcBef>
                <a:spcPts val="1199"/>
              </a:spcBef>
              <a:spcAft>
                <a:spcPts val="0"/>
              </a:spcAft>
              <a:buClr>
                <a:srgbClr val="0070C0"/>
              </a:buClr>
              <a:buSzPts val="144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ASF: Apache Software Foundation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91440" lvl="0" marL="0" marR="0" rtl="0" algn="l">
              <a:lnSpc>
                <a:spcPct val="150000"/>
              </a:lnSpc>
              <a:spcBef>
                <a:spcPts val="1199"/>
              </a:spcBef>
              <a:spcAft>
                <a:spcPts val="0"/>
              </a:spcAft>
              <a:buClr>
                <a:srgbClr val="0070C0"/>
              </a:buClr>
              <a:buSzPts val="144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HA: High Availability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91440" lvl="0" marL="0" marR="0" rtl="0" algn="l">
              <a:lnSpc>
                <a:spcPct val="150000"/>
              </a:lnSpc>
              <a:spcBef>
                <a:spcPts val="1199"/>
              </a:spcBef>
              <a:spcAft>
                <a:spcPts val="0"/>
              </a:spcAft>
              <a:buClr>
                <a:srgbClr val="0070C0"/>
              </a:buClr>
              <a:buSzPts val="144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Hot standby : Uninterrupted failover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7"/>
          <p:cNvSpPr txBox="1"/>
          <p:nvPr/>
        </p:nvSpPr>
        <p:spPr>
          <a:xfrm>
            <a:off x="917640" y="76320"/>
            <a:ext cx="7368840" cy="685440"/>
          </a:xfrm>
          <a:prstGeom prst="rect">
            <a:avLst/>
          </a:prstGeom>
          <a:noFill/>
          <a:ln>
            <a:noFill/>
          </a:ln>
        </p:spPr>
        <p:txBody>
          <a:bodyPr anchorCtr="1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Key Terms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67"/>
          <p:cNvSpPr/>
          <p:nvPr/>
        </p:nvSpPr>
        <p:spPr>
          <a:xfrm>
            <a:off x="251640" y="6165360"/>
            <a:ext cx="2088360" cy="576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cap="flat" cmpd="sng" w="255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8"/>
          <p:cNvSpPr txBox="1"/>
          <p:nvPr/>
        </p:nvSpPr>
        <p:spPr>
          <a:xfrm>
            <a:off x="917640" y="504360"/>
            <a:ext cx="7368840" cy="836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D6E03"/>
                </a:solidFill>
                <a:latin typeface="Arial"/>
                <a:ea typeface="Arial"/>
                <a:cs typeface="Arial"/>
                <a:sym typeface="Arial"/>
              </a:rPr>
              <a:t>Master-Slave Architecture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68"/>
          <p:cNvSpPr txBox="1"/>
          <p:nvPr/>
        </p:nvSpPr>
        <p:spPr>
          <a:xfrm>
            <a:off x="673560" y="360"/>
            <a:ext cx="746712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68"/>
          <p:cNvSpPr txBox="1"/>
          <p:nvPr/>
        </p:nvSpPr>
        <p:spPr>
          <a:xfrm>
            <a:off x="8345520" y="600444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8360" y="2691000"/>
            <a:ext cx="1008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68"/>
          <p:cNvSpPr/>
          <p:nvPr/>
        </p:nvSpPr>
        <p:spPr>
          <a:xfrm>
            <a:off x="2880000" y="1705320"/>
            <a:ext cx="3278880" cy="386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</a:t>
            </a:r>
            <a:r>
              <a:rPr b="1" i="0" lang="en-US" sz="1800" u="sng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Machines in MASTER MODE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8"/>
          <p:cNvSpPr/>
          <p:nvPr/>
        </p:nvSpPr>
        <p:spPr>
          <a:xfrm>
            <a:off x="6248160" y="4081320"/>
            <a:ext cx="1599840" cy="364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p68"/>
          <p:cNvSpPr/>
          <p:nvPr/>
        </p:nvSpPr>
        <p:spPr>
          <a:xfrm>
            <a:off x="-360000" y="2088000"/>
            <a:ext cx="3015360" cy="386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                    Name node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68"/>
          <p:cNvSpPr/>
          <p:nvPr/>
        </p:nvSpPr>
        <p:spPr>
          <a:xfrm>
            <a:off x="6294960" y="2070000"/>
            <a:ext cx="1392480" cy="386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JOB</a:t>
            </a:r>
            <a:r>
              <a:rPr b="1" i="0" lang="en-US" sz="1800" u="sng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tracker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68"/>
          <p:cNvSpPr/>
          <p:nvPr/>
        </p:nvSpPr>
        <p:spPr>
          <a:xfrm flipH="1" rot="10800000">
            <a:off x="7363080" y="4144680"/>
            <a:ext cx="1204920" cy="364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68"/>
          <p:cNvSpPr/>
          <p:nvPr/>
        </p:nvSpPr>
        <p:spPr>
          <a:xfrm>
            <a:off x="3358440" y="2070000"/>
            <a:ext cx="2484360" cy="386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Secondary name node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8"/>
          <p:cNvSpPr/>
          <p:nvPr/>
        </p:nvSpPr>
        <p:spPr>
          <a:xfrm>
            <a:off x="3096000" y="4014000"/>
            <a:ext cx="2742840" cy="681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Data nodes in slave      mode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8360" y="2763000"/>
            <a:ext cx="720000" cy="96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360" y="2731320"/>
            <a:ext cx="1152000" cy="118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0000" y="4878000"/>
            <a:ext cx="72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56000" y="4878000"/>
            <a:ext cx="72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92000" y="4878000"/>
            <a:ext cx="72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0000" y="4878000"/>
            <a:ext cx="72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0000" y="4878000"/>
            <a:ext cx="72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0000" y="4878000"/>
            <a:ext cx="72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72000" y="4878000"/>
            <a:ext cx="72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08000" y="4878000"/>
            <a:ext cx="72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44000" y="4878000"/>
            <a:ext cx="72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2000" y="4878000"/>
            <a:ext cx="72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60000" y="4882320"/>
            <a:ext cx="72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68"/>
          <p:cNvSpPr/>
          <p:nvPr/>
        </p:nvSpPr>
        <p:spPr>
          <a:xfrm>
            <a:off x="251640" y="6165360"/>
            <a:ext cx="2088360" cy="576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cap="flat" cmpd="sng" w="255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9"/>
          <p:cNvSpPr txBox="1"/>
          <p:nvPr/>
        </p:nvSpPr>
        <p:spPr>
          <a:xfrm>
            <a:off x="685800" y="1852200"/>
            <a:ext cx="7772040" cy="510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HADOOP supports 3 configuration modes when its is implemented on commodity hardware: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Standalone mode  :</a:t>
            </a:r>
            <a:r>
              <a:rPr b="0" i="0" lang="en-US" sz="20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All services run locally on single machine on a single JVM (seldom used)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Pseudo distributed mode :</a:t>
            </a:r>
            <a:r>
              <a:rPr b="0" i="0" lang="en-US" sz="20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All services run on the same machine but on a different JVM (development and testing purpose)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Fully distributed mode:</a:t>
            </a:r>
            <a:r>
              <a:rPr b="0" i="0" lang="en-US" sz="20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Each service runs on a seperate  hardware (a dedicated server). Used in production setup.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b="0" i="0" lang="en-US" sz="20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Service here reffers to namenode, secondary name node, job tracker and data node.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69"/>
          <p:cNvSpPr txBox="1"/>
          <p:nvPr/>
        </p:nvSpPr>
        <p:spPr>
          <a:xfrm>
            <a:off x="917640" y="583200"/>
            <a:ext cx="7368840" cy="685440"/>
          </a:xfrm>
          <a:prstGeom prst="rect">
            <a:avLst/>
          </a:prstGeom>
          <a:noFill/>
          <a:ln>
            <a:noFill/>
          </a:ln>
        </p:spPr>
        <p:txBody>
          <a:bodyPr anchorCtr="1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HADOOP Deployment Modes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69"/>
          <p:cNvSpPr/>
          <p:nvPr/>
        </p:nvSpPr>
        <p:spPr>
          <a:xfrm>
            <a:off x="251640" y="6165360"/>
            <a:ext cx="2088360" cy="576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cap="flat" cmpd="sng" w="255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41" name="Google Shape;341;p69"/>
          <p:cNvSpPr txBox="1"/>
          <p:nvPr/>
        </p:nvSpPr>
        <p:spPr>
          <a:xfrm>
            <a:off x="8345520" y="600444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0"/>
          <p:cNvSpPr txBox="1"/>
          <p:nvPr/>
        </p:nvSpPr>
        <p:spPr>
          <a:xfrm>
            <a:off x="761400" y="1602720"/>
            <a:ext cx="8076960" cy="571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1435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810"/>
              <a:buFont typeface="Noto Sans Symbols"/>
              <a:buChar char="∙"/>
            </a:pPr>
            <a:r>
              <a:rPr b="1" i="0" lang="en-US" sz="1800" u="sng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Master nodes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72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FF8000"/>
              </a:buClr>
              <a:buSzPts val="720"/>
              <a:buFont typeface="Noto Sans Symbols"/>
              <a:buChar char="∙"/>
            </a:pPr>
            <a:r>
              <a:rPr b="1" i="0" lang="en-US" sz="16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Name node </a:t>
            </a:r>
            <a:r>
              <a:rPr b="0" i="0" lang="en-US" sz="16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:	Central file system manager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6200" lvl="1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8000"/>
              </a:buClr>
              <a:buSzPts val="1200"/>
              <a:buFont typeface="Arial"/>
              <a:buChar char="–"/>
            </a:pPr>
            <a:r>
              <a:rPr b="1" i="0" lang="en-US" sz="16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Secondary name node :</a:t>
            </a:r>
            <a:r>
              <a:rPr b="0" i="0" lang="en-US" sz="16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Data backup of name node (not hot standby)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6200" lvl="1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8000"/>
              </a:buClr>
              <a:buSzPts val="1200"/>
              <a:buFont typeface="Arial"/>
              <a:buChar char="–"/>
            </a:pPr>
            <a:r>
              <a:rPr b="1" i="0" lang="en-US" sz="16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Job tracker </a:t>
            </a:r>
            <a:r>
              <a:rPr b="0" i="0" lang="en-US" sz="16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: Centralized job scheduler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6200" lvl="1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8000"/>
              </a:buClr>
              <a:buSzPts val="12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1435" lvl="0" marL="0" marR="0" rtl="0" algn="ctr">
              <a:lnSpc>
                <a:spcPct val="100000"/>
              </a:lnSpc>
              <a:spcBef>
                <a:spcPts val="2613"/>
              </a:spcBef>
              <a:spcAft>
                <a:spcPts val="0"/>
              </a:spcAft>
              <a:buClr>
                <a:srgbClr val="0070C0"/>
              </a:buClr>
              <a:buSzPts val="810"/>
              <a:buFont typeface="Noto Sans Symbols"/>
              <a:buChar char="∙"/>
            </a:pPr>
            <a:r>
              <a:rPr b="1" i="0" lang="en-US" sz="1800" u="sng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Slave nodes and deamons/software services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6200" lvl="1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8000"/>
              </a:buClr>
              <a:buSzPts val="1200"/>
              <a:buFont typeface="Arial"/>
              <a:buChar char="–"/>
            </a:pPr>
            <a:r>
              <a:rPr b="1" i="0" lang="en-US" sz="16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Data node </a:t>
            </a:r>
            <a:r>
              <a:rPr b="0" i="0" lang="en-US" sz="16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: Machine where files gets stored and processed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6200" lvl="1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8000"/>
              </a:buClr>
              <a:buSzPts val="1200"/>
              <a:buFont typeface="Arial"/>
              <a:buChar char="–"/>
            </a:pPr>
            <a:r>
              <a:rPr b="1" i="0" lang="en-US" sz="16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Task tracker :</a:t>
            </a:r>
            <a:r>
              <a:rPr b="0" i="0" lang="en-US" sz="16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A software service which monitors the state of job tracker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6200" lvl="1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8000"/>
              </a:buClr>
              <a:buSzPts val="12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6200" lvl="1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8000"/>
              </a:buClr>
              <a:buSzPts val="12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6200" lvl="1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8000"/>
              </a:buClr>
              <a:buSzPts val="1200"/>
              <a:buFont typeface="Arial"/>
              <a:buChar char="–"/>
            </a:pP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 : </a:t>
            </a:r>
            <a:r>
              <a:rPr b="0" i="0" lang="en-US" sz="16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Every slave node keeps sending a heart beat signal to the name node once in every 3 seconds to state that its alive. What happens when a data node goes down would be discussed in the subsequent slides.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6675" lvl="1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8000"/>
              </a:buClr>
              <a:buSzPts val="1050"/>
              <a:buFont typeface="Arial"/>
              <a:buChar char="–"/>
            </a:pPr>
            <a:r>
              <a:rPr b="0" i="0" lang="en-US" sz="1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70"/>
          <p:cNvSpPr txBox="1"/>
          <p:nvPr/>
        </p:nvSpPr>
        <p:spPr>
          <a:xfrm>
            <a:off x="533520" y="799200"/>
            <a:ext cx="8229240" cy="685440"/>
          </a:xfrm>
          <a:prstGeom prst="rect">
            <a:avLst/>
          </a:prstGeom>
          <a:noFill/>
          <a:ln>
            <a:noFill/>
          </a:ln>
        </p:spPr>
        <p:txBody>
          <a:bodyPr anchorCtr="1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Functionality of Each Component of HADOOP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70"/>
          <p:cNvSpPr/>
          <p:nvPr/>
        </p:nvSpPr>
        <p:spPr>
          <a:xfrm>
            <a:off x="251640" y="6165360"/>
            <a:ext cx="2088360" cy="576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cap="flat" cmpd="sng" w="255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50" name="Google Shape;350;p70"/>
          <p:cNvSpPr txBox="1"/>
          <p:nvPr/>
        </p:nvSpPr>
        <p:spPr>
          <a:xfrm>
            <a:off x="8345520" y="600444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1"/>
          <p:cNvSpPr txBox="1"/>
          <p:nvPr/>
        </p:nvSpPr>
        <p:spPr>
          <a:xfrm>
            <a:off x="1044000" y="845280"/>
            <a:ext cx="7848360" cy="63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D6E0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What is a job in HADOOP eco system?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71"/>
          <p:cNvSpPr txBox="1"/>
          <p:nvPr/>
        </p:nvSpPr>
        <p:spPr>
          <a:xfrm>
            <a:off x="1209240" y="148464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A job usually is some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task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submitted by the user to the Hadoop cluster.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2015"/>
              </a:spcBef>
              <a:spcAft>
                <a:spcPts val="0"/>
              </a:spcAft>
              <a:buClr>
                <a:srgbClr val="FE8637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The job is in the form of a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program or collection of programs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(a JAR file) which needs to be executed.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2015"/>
              </a:spcBef>
              <a:spcAft>
                <a:spcPts val="0"/>
              </a:spcAft>
              <a:buClr>
                <a:srgbClr val="FE8637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A job would have the following attributes to it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15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1)The actual program/s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15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2)Input data to the program (a file or a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15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collection of files in a directory)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15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3)The output directory where the results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15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of execution is collected in a file/s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71"/>
          <p:cNvSpPr txBox="1"/>
          <p:nvPr/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71"/>
          <p:cNvSpPr/>
          <p:nvPr/>
        </p:nvSpPr>
        <p:spPr>
          <a:xfrm>
            <a:off x="251640" y="6165360"/>
            <a:ext cx="1800360" cy="576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cap="flat" cmpd="sng" w="255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2"/>
          <p:cNvSpPr txBox="1"/>
          <p:nvPr/>
        </p:nvSpPr>
        <p:spPr>
          <a:xfrm>
            <a:off x="685800" y="1484640"/>
            <a:ext cx="7848360" cy="5638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Core features of Apache Hadoop are: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715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0070C0"/>
              </a:buClr>
              <a:buSzPts val="900"/>
              <a:buFont typeface="Noto Sans Symbols"/>
              <a:buChar char="∙"/>
            </a:pPr>
            <a:r>
              <a:rPr b="0" i="0" lang="en-US" sz="20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HDFS (Hadoop Distributed File System) – data storage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715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0070C0"/>
              </a:buClr>
              <a:buSzPts val="900"/>
              <a:buFont typeface="Noto Sans Symbols"/>
              <a:buChar char="∙"/>
            </a:pPr>
            <a:r>
              <a:rPr b="0" i="0" lang="en-US" sz="20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MapReduce Framework – compute in distributed environment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85725" lvl="1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8000"/>
              </a:buClr>
              <a:buSzPts val="135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A Java framework responsible for processing jobs in distributed mode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85725" lvl="1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8000"/>
              </a:buClr>
              <a:buSzPts val="135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User-defined map phase, which is a parallel, share-nothing processing of input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85725" lvl="1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8000"/>
              </a:buClr>
              <a:buSzPts val="135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User-defined reduce phase aggregates of the output of the map phase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72"/>
          <p:cNvSpPr txBox="1"/>
          <p:nvPr/>
        </p:nvSpPr>
        <p:spPr>
          <a:xfrm>
            <a:off x="827640" y="799200"/>
            <a:ext cx="7368840" cy="685440"/>
          </a:xfrm>
          <a:prstGeom prst="rect">
            <a:avLst/>
          </a:prstGeom>
          <a:noFill/>
          <a:ln>
            <a:noFill/>
          </a:ln>
        </p:spPr>
        <p:txBody>
          <a:bodyPr anchorCtr="1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Apache HADOOP Core Features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7" name="Google Shape;367;p72"/>
          <p:cNvGrpSpPr/>
          <p:nvPr/>
        </p:nvGrpSpPr>
        <p:grpSpPr>
          <a:xfrm>
            <a:off x="2083680" y="4304520"/>
            <a:ext cx="5155200" cy="1860840"/>
            <a:chOff x="2083680" y="4304520"/>
            <a:chExt cx="5155200" cy="1860840"/>
          </a:xfrm>
        </p:grpSpPr>
        <p:grpSp>
          <p:nvGrpSpPr>
            <p:cNvPr id="368" name="Google Shape;368;p72"/>
            <p:cNvGrpSpPr/>
            <p:nvPr/>
          </p:nvGrpSpPr>
          <p:grpSpPr>
            <a:xfrm>
              <a:off x="2083680" y="4481280"/>
              <a:ext cx="1770480" cy="1683720"/>
              <a:chOff x="2083680" y="4481280"/>
              <a:chExt cx="1770480" cy="1683720"/>
            </a:xfrm>
          </p:grpSpPr>
          <p:pic>
            <p:nvPicPr>
              <p:cNvPr id="369" name="Google Shape;369;p7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472840" y="4663800"/>
                <a:ext cx="994680" cy="12956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0" name="Google Shape;370;p72"/>
              <p:cNvSpPr/>
              <p:nvPr/>
            </p:nvSpPr>
            <p:spPr>
              <a:xfrm>
                <a:off x="2083680" y="4481280"/>
                <a:ext cx="1770480" cy="1683720"/>
              </a:xfrm>
              <a:custGeom>
                <a:rect b="b" l="l" r="r" t="t"/>
                <a:pathLst>
                  <a:path extrusionOk="0" h="21600" w="21600">
                    <a:moveTo>
                      <a:pt x="10800" y="0"/>
                    </a:moveTo>
                    <a:close/>
                  </a:path>
                </a:pathLst>
              </a:custGeom>
              <a:noFill/>
              <a:ln cap="flat" cmpd="sng" w="25550">
                <a:solidFill>
                  <a:srgbClr val="61B4D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</p:grpSp>
        <p:grpSp>
          <p:nvGrpSpPr>
            <p:cNvPr id="371" name="Google Shape;371;p72"/>
            <p:cNvGrpSpPr/>
            <p:nvPr/>
          </p:nvGrpSpPr>
          <p:grpSpPr>
            <a:xfrm>
              <a:off x="5078880" y="4304520"/>
              <a:ext cx="2160000" cy="1860840"/>
              <a:chOff x="5078880" y="4304520"/>
              <a:chExt cx="2160000" cy="1860840"/>
            </a:xfrm>
          </p:grpSpPr>
          <p:pic>
            <p:nvPicPr>
              <p:cNvPr id="372" name="Google Shape;372;p7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176800" y="4304520"/>
                <a:ext cx="1964160" cy="5623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3" name="Google Shape;373;p7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078880" y="5504040"/>
                <a:ext cx="2160000" cy="6613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4" name="Google Shape;374;p72"/>
              <p:cNvSpPr/>
              <p:nvPr/>
            </p:nvSpPr>
            <p:spPr>
              <a:xfrm>
                <a:off x="6036840" y="5090760"/>
                <a:ext cx="224280" cy="2732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9E66"/>
              </a:solidFill>
              <a:ln>
                <a:noFill/>
              </a:ln>
            </p:spPr>
          </p:sp>
        </p:grpSp>
        <p:sp>
          <p:nvSpPr>
            <p:cNvPr id="375" name="Google Shape;375;p72"/>
            <p:cNvSpPr/>
            <p:nvPr/>
          </p:nvSpPr>
          <p:spPr>
            <a:xfrm>
              <a:off x="4142520" y="5117760"/>
              <a:ext cx="496800" cy="2228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E66"/>
            </a:solidFill>
            <a:ln>
              <a:noFill/>
            </a:ln>
          </p:spPr>
        </p:sp>
      </p:grpSp>
      <p:sp>
        <p:nvSpPr>
          <p:cNvPr id="376" name="Google Shape;376;p72"/>
          <p:cNvSpPr/>
          <p:nvPr/>
        </p:nvSpPr>
        <p:spPr>
          <a:xfrm>
            <a:off x="251640" y="6165360"/>
            <a:ext cx="2088360" cy="576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cap="flat" cmpd="sng" w="255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77" name="Google Shape;377;p72"/>
          <p:cNvSpPr txBox="1"/>
          <p:nvPr/>
        </p:nvSpPr>
        <p:spPr>
          <a:xfrm>
            <a:off x="8345520" y="600444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3"/>
          <p:cNvSpPr txBox="1"/>
          <p:nvPr/>
        </p:nvSpPr>
        <p:spPr>
          <a:xfrm>
            <a:off x="228600" y="228600"/>
            <a:ext cx="88376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D6E03"/>
                </a:solidFill>
                <a:latin typeface="Arial"/>
                <a:ea typeface="Arial"/>
                <a:cs typeface="Arial"/>
                <a:sym typeface="Arial"/>
              </a:rPr>
              <a:t>Submitting and executing a job in a hadoop cluster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73"/>
          <p:cNvSpPr txBox="1"/>
          <p:nvPr/>
        </p:nvSpPr>
        <p:spPr>
          <a:xfrm>
            <a:off x="8427240" y="622044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2000" y="2808000"/>
            <a:ext cx="1564200" cy="290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000" y="1701000"/>
            <a:ext cx="1118520" cy="112752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73"/>
          <p:cNvSpPr/>
          <p:nvPr/>
        </p:nvSpPr>
        <p:spPr>
          <a:xfrm>
            <a:off x="4241520" y="5715000"/>
            <a:ext cx="1086120" cy="386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    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73"/>
          <p:cNvSpPr/>
          <p:nvPr/>
        </p:nvSpPr>
        <p:spPr>
          <a:xfrm>
            <a:off x="6162120" y="5867280"/>
            <a:ext cx="2514240" cy="385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Data nodes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73"/>
          <p:cNvSpPr/>
          <p:nvPr/>
        </p:nvSpPr>
        <p:spPr>
          <a:xfrm>
            <a:off x="1730880" y="2044440"/>
            <a:ext cx="933120" cy="290520"/>
          </a:xfrm>
          <a:custGeom>
            <a:rect b="b" l="l" r="r" t="t"/>
            <a:pathLst>
              <a:path extrusionOk="0" h="809" w="2594">
                <a:moveTo>
                  <a:pt x="0" y="202"/>
                </a:moveTo>
                <a:lnTo>
                  <a:pt x="1944" y="202"/>
                </a:lnTo>
                <a:lnTo>
                  <a:pt x="1944" y="0"/>
                </a:lnTo>
                <a:lnTo>
                  <a:pt x="2593" y="404"/>
                </a:lnTo>
                <a:lnTo>
                  <a:pt x="1944" y="808"/>
                </a:lnTo>
                <a:lnTo>
                  <a:pt x="1944" y="606"/>
                </a:lnTo>
                <a:lnTo>
                  <a:pt x="0" y="606"/>
                </a:lnTo>
                <a:lnTo>
                  <a:pt x="0" y="202"/>
                </a:lnTo>
              </a:path>
            </a:pathLst>
          </a:custGeom>
          <a:solidFill>
            <a:srgbClr val="FE8637"/>
          </a:solidFill>
          <a:ln cap="flat" cmpd="sng" w="25550">
            <a:solidFill>
              <a:srgbClr val="BB6328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90" name="Google Shape;390;p73"/>
          <p:cNvSpPr/>
          <p:nvPr/>
        </p:nvSpPr>
        <p:spPr>
          <a:xfrm>
            <a:off x="830520" y="2908800"/>
            <a:ext cx="6117840" cy="378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engineer/analyst's machine is not a part of Hadoop cluster. Usually Hadoop would be installed in pseudo-distributed mode on his/her machine. The job ( program/s ) would be submitted to the  gateway machine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gateway machine  would have the necessary configuration to communicate to the name node and job tracker.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Job gets submitted to the name node and eventually job tracker is responsible for scheduling the execution of the job on the data nodes in the cluster.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73"/>
          <p:cNvSpPr/>
          <p:nvPr/>
        </p:nvSpPr>
        <p:spPr>
          <a:xfrm>
            <a:off x="3962880" y="2061000"/>
            <a:ext cx="933120" cy="304560"/>
          </a:xfrm>
          <a:custGeom>
            <a:rect b="b" l="l" r="r" t="t"/>
            <a:pathLst>
              <a:path extrusionOk="0" h="848" w="2594">
                <a:moveTo>
                  <a:pt x="0" y="211"/>
                </a:moveTo>
                <a:lnTo>
                  <a:pt x="1944" y="211"/>
                </a:lnTo>
                <a:lnTo>
                  <a:pt x="1944" y="0"/>
                </a:lnTo>
                <a:lnTo>
                  <a:pt x="2593" y="423"/>
                </a:lnTo>
                <a:lnTo>
                  <a:pt x="1944" y="847"/>
                </a:lnTo>
                <a:lnTo>
                  <a:pt x="1944" y="635"/>
                </a:lnTo>
                <a:lnTo>
                  <a:pt x="0" y="635"/>
                </a:lnTo>
                <a:lnTo>
                  <a:pt x="0" y="211"/>
                </a:lnTo>
              </a:path>
            </a:pathLst>
          </a:custGeom>
          <a:solidFill>
            <a:srgbClr val="FE8637"/>
          </a:solidFill>
          <a:ln cap="flat" cmpd="sng" w="25550">
            <a:solidFill>
              <a:srgbClr val="BB6328"/>
            </a:solidFill>
            <a:prstDash val="solid"/>
            <a:miter lim="8000"/>
            <a:headEnd len="sm" w="sm" type="none"/>
            <a:tailEnd len="sm" w="sm" type="none"/>
          </a:ln>
        </p:spPr>
      </p:sp>
      <p:pic>
        <p:nvPicPr>
          <p:cNvPr id="392" name="Google Shape;392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12000" y="1845000"/>
            <a:ext cx="792000" cy="9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73"/>
          <p:cNvSpPr/>
          <p:nvPr/>
        </p:nvSpPr>
        <p:spPr>
          <a:xfrm>
            <a:off x="6050880" y="2116440"/>
            <a:ext cx="933120" cy="304560"/>
          </a:xfrm>
          <a:custGeom>
            <a:rect b="b" l="l" r="r" t="t"/>
            <a:pathLst>
              <a:path extrusionOk="0" h="848" w="2594">
                <a:moveTo>
                  <a:pt x="0" y="211"/>
                </a:moveTo>
                <a:lnTo>
                  <a:pt x="1944" y="211"/>
                </a:lnTo>
                <a:lnTo>
                  <a:pt x="1944" y="0"/>
                </a:lnTo>
                <a:lnTo>
                  <a:pt x="2593" y="423"/>
                </a:lnTo>
                <a:lnTo>
                  <a:pt x="1944" y="847"/>
                </a:lnTo>
                <a:lnTo>
                  <a:pt x="1944" y="635"/>
                </a:lnTo>
                <a:lnTo>
                  <a:pt x="0" y="635"/>
                </a:lnTo>
                <a:lnTo>
                  <a:pt x="0" y="211"/>
                </a:lnTo>
              </a:path>
            </a:pathLst>
          </a:custGeom>
          <a:solidFill>
            <a:srgbClr val="FE8637"/>
          </a:solidFill>
          <a:ln cap="flat" cmpd="sng" w="25550">
            <a:solidFill>
              <a:srgbClr val="BB6328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94" name="Google Shape;394;p73"/>
          <p:cNvSpPr/>
          <p:nvPr/>
        </p:nvSpPr>
        <p:spPr>
          <a:xfrm>
            <a:off x="1368000" y="1413000"/>
            <a:ext cx="2873520" cy="385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      Gateway 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73"/>
          <p:cNvSpPr/>
          <p:nvPr/>
        </p:nvSpPr>
        <p:spPr>
          <a:xfrm>
            <a:off x="4824000" y="1206000"/>
            <a:ext cx="1650240" cy="681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            Name node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73"/>
          <p:cNvSpPr/>
          <p:nvPr/>
        </p:nvSpPr>
        <p:spPr>
          <a:xfrm>
            <a:off x="7056000" y="1197000"/>
            <a:ext cx="1650240" cy="681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           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Job tracker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28000" y="1813320"/>
            <a:ext cx="1152000" cy="103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7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80000" y="1930680"/>
            <a:ext cx="1082160" cy="99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73"/>
          <p:cNvSpPr/>
          <p:nvPr/>
        </p:nvSpPr>
        <p:spPr>
          <a:xfrm>
            <a:off x="77760" y="1125000"/>
            <a:ext cx="2514240" cy="681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       Engineer/analyst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73"/>
          <p:cNvSpPr/>
          <p:nvPr/>
        </p:nvSpPr>
        <p:spPr>
          <a:xfrm>
            <a:off x="251640" y="6255000"/>
            <a:ext cx="2088360" cy="486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cap="flat" cmpd="sng" w="255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4"/>
          <p:cNvSpPr txBox="1"/>
          <p:nvPr/>
        </p:nvSpPr>
        <p:spPr>
          <a:xfrm>
            <a:off x="8129520" y="5733720"/>
            <a:ext cx="595440" cy="50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74"/>
          <p:cNvSpPr txBox="1"/>
          <p:nvPr/>
        </p:nvSpPr>
        <p:spPr>
          <a:xfrm>
            <a:off x="456840" y="274320"/>
            <a:ext cx="7467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D6E03"/>
                </a:solidFill>
                <a:latin typeface="Arial"/>
                <a:ea typeface="Arial"/>
                <a:cs typeface="Arial"/>
                <a:sym typeface="Arial"/>
              </a:rPr>
              <a:t>                      Summary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74"/>
          <p:cNvSpPr/>
          <p:nvPr/>
        </p:nvSpPr>
        <p:spPr>
          <a:xfrm>
            <a:off x="457200" y="958680"/>
            <a:ext cx="7467480" cy="4873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6028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0280" lvl="0" marL="272880" marR="0" rtl="0" algn="l">
              <a:lnSpc>
                <a:spcPct val="100000"/>
              </a:lnSpc>
              <a:spcBef>
                <a:spcPts val="2027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An overview of the core components of HADOOP 1.0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0280" lvl="0" marL="272880" marR="0" rtl="0" algn="l">
              <a:lnSpc>
                <a:spcPct val="100000"/>
              </a:lnSpc>
              <a:spcBef>
                <a:spcPts val="2027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Basic understanding of the components namenode, secondary name node, job tracker, data node and task tracker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0280" lvl="0" marL="272880" marR="0" rtl="0" algn="l">
              <a:lnSpc>
                <a:spcPct val="100000"/>
              </a:lnSpc>
              <a:spcBef>
                <a:spcPts val="2027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What is a job in a HADOOP eco system 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0280" lvl="0" marL="272880" marR="0" rtl="0" algn="l">
              <a:lnSpc>
                <a:spcPct val="100000"/>
              </a:lnSpc>
              <a:spcBef>
                <a:spcPts val="2027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How to submit a job in a HADOOP cluster  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0280" lvl="0" marL="272880" marR="0" rtl="0" algn="l">
              <a:lnSpc>
                <a:spcPct val="100000"/>
              </a:lnSpc>
              <a:spcBef>
                <a:spcPts val="2027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74"/>
          <p:cNvSpPr/>
          <p:nvPr/>
        </p:nvSpPr>
        <p:spPr>
          <a:xfrm>
            <a:off x="8129520" y="5734080"/>
            <a:ext cx="609840" cy="520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74"/>
          <p:cNvSpPr txBox="1"/>
          <p:nvPr/>
        </p:nvSpPr>
        <p:spPr>
          <a:xfrm>
            <a:off x="7851240" y="5733360"/>
            <a:ext cx="609120" cy="52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74"/>
          <p:cNvSpPr/>
          <p:nvPr/>
        </p:nvSpPr>
        <p:spPr>
          <a:xfrm>
            <a:off x="8129520" y="5589360"/>
            <a:ext cx="595440" cy="792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cap="flat" cmpd="sng" w="255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