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:notes"/>
          <p:cNvSpPr/>
          <p:nvPr>
            <p:ph idx="2" type="sldImg"/>
          </p:nvPr>
        </p:nvSpPr>
        <p:spPr>
          <a:xfrm>
            <a:off x="1143000" y="63036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316080" y="4226040"/>
            <a:ext cx="6281280" cy="444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:notes"/>
          <p:cNvSpPr/>
          <p:nvPr>
            <p:ph idx="2" type="sldImg"/>
          </p:nvPr>
        </p:nvSpPr>
        <p:spPr>
          <a:xfrm>
            <a:off x="1106640" y="812880"/>
            <a:ext cx="534528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:notes"/>
          <p:cNvSpPr/>
          <p:nvPr>
            <p:ph idx="2" type="sldImg"/>
          </p:nvPr>
        </p:nvSpPr>
        <p:spPr>
          <a:xfrm>
            <a:off x="1144440" y="695160"/>
            <a:ext cx="45687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:notes"/>
          <p:cNvSpPr/>
          <p:nvPr>
            <p:ph idx="2" type="sldImg"/>
          </p:nvPr>
        </p:nvSpPr>
        <p:spPr>
          <a:xfrm>
            <a:off x="1144440" y="695160"/>
            <a:ext cx="45687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1144440" y="695160"/>
            <a:ext cx="45687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Google Shape;137;p3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Google Shape;145;p3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Google Shape;146;p3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0" name="Google Shape;150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Google Shape;151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Google Shape;155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Google Shape;156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Google Shape;160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Google Shape;166;p3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0" name="Google Shape;170;p3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Google Shape;171;p3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Google Shape;172;p3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Google Shape;173;p3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3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4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Google Shape;193;p4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6" name="Google Shape;196;p4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7" name="Google Shape;197;p4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4" name="Google Shape;204;p4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Google Shape;205;p4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6" name="Google Shape;206;p4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9" name="Google Shape;209;p4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Google Shape;210;p4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1" name="Google Shape;211;p4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4" name="Google Shape;214;p4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Google Shape;215;p4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6" name="Google Shape;216;p4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9" name="Google Shape;219;p5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0" name="Google Shape;220;p5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3" name="Google Shape;223;p5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Google Shape;224;p5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5" name="Google Shape;225;p5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6" name="Google Shape;226;p5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5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3" name="Google Shape;233;p5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4" name="Google Shape;234;p5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520" y="6400800"/>
            <a:ext cx="9141480" cy="457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D582C"/>
          </a:solidFill>
          <a:ln>
            <a:noFill/>
          </a:ln>
        </p:spPr>
      </p:sp>
      <p:sp>
        <p:nvSpPr>
          <p:cNvPr id="11" name="Google Shape;11;p1"/>
          <p:cNvSpPr/>
          <p:nvPr/>
        </p:nvSpPr>
        <p:spPr>
          <a:xfrm>
            <a:off x="0" y="6334200"/>
            <a:ext cx="9141480" cy="64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48312"/>
          </a:solidFill>
          <a:ln>
            <a:noFill/>
          </a:ln>
        </p:spPr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22960" y="6459840"/>
            <a:ext cx="185436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764800" y="6459840"/>
            <a:ext cx="361728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425360" y="6459840"/>
            <a:ext cx="98388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0" y="0"/>
            <a:ext cx="9144360" cy="6858000"/>
            <a:chOff x="0" y="0"/>
            <a:chExt cx="9144360" cy="6858000"/>
          </a:xfrm>
        </p:grpSpPr>
        <p:pic>
          <p:nvPicPr>
            <p:cNvPr id="67" name="Google Shape;67;p1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0"/>
              <a:ext cx="914436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/>
            <p:nvPr/>
          </p:nvSpPr>
          <p:spPr>
            <a:xfrm>
              <a:off x="5695920" y="0"/>
              <a:ext cx="3448080" cy="5785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C6E6E4"/>
                </a:gs>
                <a:gs pos="100000">
                  <a:srgbClr val="475E5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</p:grp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4520" y="24840"/>
            <a:ext cx="1716120" cy="5295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7"/>
          <p:cNvGrpSpPr/>
          <p:nvPr/>
        </p:nvGrpSpPr>
        <p:grpSpPr>
          <a:xfrm>
            <a:off x="0" y="0"/>
            <a:ext cx="9144360" cy="6858000"/>
            <a:chOff x="0" y="0"/>
            <a:chExt cx="9144360" cy="6858000"/>
          </a:xfrm>
        </p:grpSpPr>
        <p:pic>
          <p:nvPicPr>
            <p:cNvPr id="120" name="Google Shape;120;p2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0"/>
              <a:ext cx="914436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7"/>
            <p:cNvSpPr/>
            <p:nvPr/>
          </p:nvSpPr>
          <p:spPr>
            <a:xfrm>
              <a:off x="5695920" y="0"/>
              <a:ext cx="3448080" cy="5785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C6E6E4"/>
                </a:gs>
                <a:gs pos="100000">
                  <a:srgbClr val="475E5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</p:grpSp>
      <p:pic>
        <p:nvPicPr>
          <p:cNvPr id="122" name="Google Shape;1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4520" y="24840"/>
            <a:ext cx="1716120" cy="52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/>
          <p:nvPr>
            <p:ph type="title"/>
          </p:nvPr>
        </p:nvSpPr>
        <p:spPr>
          <a:xfrm>
            <a:off x="495360" y="2809440"/>
            <a:ext cx="4856760" cy="65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160" y="343800"/>
            <a:ext cx="2321280" cy="7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5720" y="-27000"/>
            <a:ext cx="9235800" cy="692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66680" y="24480"/>
            <a:ext cx="1711440" cy="5281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0"/>
          <p:cNvGrpSpPr/>
          <p:nvPr/>
        </p:nvGrpSpPr>
        <p:grpSpPr>
          <a:xfrm>
            <a:off x="0" y="0"/>
            <a:ext cx="9144360" cy="6858000"/>
            <a:chOff x="0" y="0"/>
            <a:chExt cx="9144360" cy="6858000"/>
          </a:xfrm>
        </p:grpSpPr>
        <p:pic>
          <p:nvPicPr>
            <p:cNvPr id="177" name="Google Shape;177;p40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0"/>
              <a:ext cx="914436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40"/>
            <p:cNvSpPr/>
            <p:nvPr/>
          </p:nvSpPr>
          <p:spPr>
            <a:xfrm>
              <a:off x="5695920" y="0"/>
              <a:ext cx="3448080" cy="5785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C6E6E4"/>
                </a:gs>
                <a:gs pos="100000">
                  <a:srgbClr val="475E5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</p:grpSp>
      <p:pic>
        <p:nvPicPr>
          <p:cNvPr id="179" name="Google Shape;17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4520" y="24840"/>
            <a:ext cx="1716120" cy="52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0"/>
          <p:cNvSpPr/>
          <p:nvPr/>
        </p:nvSpPr>
        <p:spPr>
          <a:xfrm>
            <a:off x="0" y="569520"/>
            <a:ext cx="9147240" cy="5923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" name="Google Shape;181;p40"/>
          <p:cNvSpPr txBox="1"/>
          <p:nvPr>
            <p:ph idx="12" type="sldNum"/>
          </p:nvPr>
        </p:nvSpPr>
        <p:spPr>
          <a:xfrm>
            <a:off x="8525520" y="6492240"/>
            <a:ext cx="618480" cy="36576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680" y="24480"/>
            <a:ext cx="1711440" cy="52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0"/>
          <p:cNvSpPr txBox="1"/>
          <p:nvPr/>
        </p:nvSpPr>
        <p:spPr>
          <a:xfrm>
            <a:off x="207360" y="104760"/>
            <a:ext cx="4940640" cy="3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56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Data Technologies</a:t>
            </a:r>
            <a:endParaRPr b="0" i="0" sz="15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t/>
            </a:r>
            <a:endParaRPr b="0" i="0" sz="15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0"/>
          <p:cNvSpPr txBox="1"/>
          <p:nvPr/>
        </p:nvSpPr>
        <p:spPr>
          <a:xfrm>
            <a:off x="207360" y="659160"/>
            <a:ext cx="1877760" cy="43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56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of Hypothesis</a:t>
            </a:r>
            <a:endParaRPr b="0" i="0" sz="15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0"/>
          <p:cNvSpPr/>
          <p:nvPr/>
        </p:nvSpPr>
        <p:spPr>
          <a:xfrm>
            <a:off x="2085120" y="720360"/>
            <a:ext cx="191160" cy="226080"/>
          </a:xfrm>
          <a:custGeom>
            <a:rect b="b" l="l" r="r" t="t"/>
            <a:pathLst>
              <a:path extrusionOk="0" h="630" w="533">
                <a:moveTo>
                  <a:pt x="0" y="157"/>
                </a:moveTo>
                <a:lnTo>
                  <a:pt x="266" y="157"/>
                </a:lnTo>
                <a:lnTo>
                  <a:pt x="266" y="0"/>
                </a:lnTo>
                <a:lnTo>
                  <a:pt x="532" y="314"/>
                </a:lnTo>
                <a:lnTo>
                  <a:pt x="266" y="629"/>
                </a:lnTo>
                <a:lnTo>
                  <a:pt x="266" y="471"/>
                </a:lnTo>
                <a:lnTo>
                  <a:pt x="0" y="471"/>
                </a:lnTo>
                <a:lnTo>
                  <a:pt x="0" y="157"/>
                </a:lnTo>
              </a:path>
            </a:pathLst>
          </a:custGeom>
          <a:gradFill>
            <a:gsLst>
              <a:gs pos="0">
                <a:srgbClr val="AFAFAF"/>
              </a:gs>
              <a:gs pos="100000">
                <a:srgbClr val="A5A5A5"/>
              </a:gs>
            </a:gsLst>
            <a:lin ang="5400000" scaled="0"/>
          </a:gradFill>
          <a:ln cap="flat" cmpd="sng" w="9525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86" name="Google Shape;186;p40"/>
          <p:cNvCxnSpPr/>
          <p:nvPr/>
        </p:nvCxnSpPr>
        <p:spPr>
          <a:xfrm>
            <a:off x="-261360" y="1091880"/>
            <a:ext cx="9405720" cy="360"/>
          </a:xfrm>
          <a:prstGeom prst="straightConnector1">
            <a:avLst/>
          </a:prstGeom>
          <a:noFill/>
          <a:ln cap="flat" cmpd="sng" w="25550">
            <a:solidFill>
              <a:srgbClr val="767171"/>
            </a:solidFill>
            <a:prstDash val="solid"/>
            <a:miter lim="8000"/>
            <a:headEnd len="med" w="med" type="triangl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3"/>
          <p:cNvSpPr txBox="1"/>
          <p:nvPr/>
        </p:nvSpPr>
        <p:spPr>
          <a:xfrm>
            <a:off x="1794600" y="1700640"/>
            <a:ext cx="558576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 2.0 (YARN)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0" y="6021360"/>
            <a:ext cx="9144000" cy="836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4"/>
          <p:cNvSpPr txBox="1"/>
          <p:nvPr/>
        </p:nvSpPr>
        <p:spPr>
          <a:xfrm>
            <a:off x="1295280" y="990720"/>
            <a:ext cx="7848720" cy="56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800"/>
              <a:buFont typeface="Calibri"/>
              <a:buChar char="•"/>
            </a:pPr>
            <a:r>
              <a:rPr b="1" i="0" lang="en-IN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7800" lvl="0" marL="9144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Clr>
                <a:srgbClr val="FF8000"/>
              </a:buClr>
              <a:buSzPts val="2800"/>
              <a:buFont typeface="Calibri"/>
              <a:buChar char="•"/>
            </a:pPr>
            <a:r>
              <a:rPr b="0" i="0" lang="en-IN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Recap of Hadoop 1.0 architecture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7800" lvl="0" marL="9144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Clr>
                <a:srgbClr val="FF8000"/>
              </a:buClr>
              <a:buSzPts val="2800"/>
              <a:buFont typeface="Calibri"/>
              <a:buChar char="•"/>
            </a:pPr>
            <a:r>
              <a:rPr b="0" i="0" lang="en-IN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Job scheduling in Hadoop 1.0  and its limitations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7800" lvl="0" marL="9144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Clr>
                <a:srgbClr val="FF8000"/>
              </a:buClr>
              <a:buSzPts val="2800"/>
              <a:buFont typeface="Calibri"/>
              <a:buChar char="•"/>
            </a:pPr>
            <a:r>
              <a:rPr b="0" i="0" lang="en-IN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Hadoop 2.0 (YARN) and its salient features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7800" lvl="0" marL="9144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Clr>
                <a:srgbClr val="FF8000"/>
              </a:buClr>
              <a:buSzPts val="2800"/>
              <a:buFont typeface="Calibri"/>
              <a:buChar char="•"/>
            </a:pPr>
            <a:r>
              <a:rPr b="0" i="0" lang="en-IN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Architectural overview of Hadoop 2.0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4"/>
          <p:cNvSpPr txBox="1"/>
          <p:nvPr/>
        </p:nvSpPr>
        <p:spPr>
          <a:xfrm>
            <a:off x="218880" y="304920"/>
            <a:ext cx="7369200" cy="6858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4"/>
          <p:cNvSpPr/>
          <p:nvPr/>
        </p:nvSpPr>
        <p:spPr>
          <a:xfrm>
            <a:off x="0" y="6021360"/>
            <a:ext cx="9144000" cy="836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 txBox="1"/>
          <p:nvPr/>
        </p:nvSpPr>
        <p:spPr>
          <a:xfrm>
            <a:off x="144000" y="692640"/>
            <a:ext cx="8712360" cy="6858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Job tracker (centralized scheduler in Hadoop 1.0)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80" y="1340640"/>
            <a:ext cx="8241840" cy="53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5"/>
          <p:cNvSpPr/>
          <p:nvPr/>
        </p:nvSpPr>
        <p:spPr>
          <a:xfrm>
            <a:off x="0" y="6021360"/>
            <a:ext cx="9144000" cy="836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/>
        </p:nvSpPr>
        <p:spPr>
          <a:xfrm>
            <a:off x="795600" y="834840"/>
            <a:ext cx="7369200" cy="6858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YARN: Yet another resource negotiator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40" y="3125520"/>
            <a:ext cx="8857080" cy="318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6"/>
          <p:cNvSpPr txBox="1"/>
          <p:nvPr/>
        </p:nvSpPr>
        <p:spPr>
          <a:xfrm>
            <a:off x="0" y="1520640"/>
            <a:ext cx="9254520" cy="1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 YARN (Hadoop 2.0) is the new scheduler and centralized resource manager in the cluster.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 It replaces the Job tracker in Hadoop 2.0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 The started back in 2012 as an apache sub project and a beta version was relased in mid 2013 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  stable versions became available from 2014 onwards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6"/>
          <p:cNvSpPr/>
          <p:nvPr/>
        </p:nvSpPr>
        <p:spPr>
          <a:xfrm>
            <a:off x="0" y="6021360"/>
            <a:ext cx="9144000" cy="836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267" name="Google Shape;26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4160" y="3588120"/>
            <a:ext cx="2021040" cy="119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7"/>
          <p:cNvSpPr/>
          <p:nvPr/>
        </p:nvSpPr>
        <p:spPr>
          <a:xfrm>
            <a:off x="0" y="6021360"/>
            <a:ext cx="9144000" cy="836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4" name="Google Shape;274;p57"/>
          <p:cNvSpPr txBox="1"/>
          <p:nvPr/>
        </p:nvSpPr>
        <p:spPr>
          <a:xfrm>
            <a:off x="0" y="770040"/>
            <a:ext cx="7848720" cy="56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7"/>
          <p:cNvSpPr txBox="1"/>
          <p:nvPr/>
        </p:nvSpPr>
        <p:spPr>
          <a:xfrm>
            <a:off x="767160" y="461880"/>
            <a:ext cx="7369200" cy="6858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Components of YARN</a:t>
            </a:r>
            <a:br>
              <a:rPr b="0" i="0" lang="en-IN" sz="1800" u="none" cap="none" strike="noStrike"/>
            </a:b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7"/>
          <p:cNvSpPr txBox="1"/>
          <p:nvPr/>
        </p:nvSpPr>
        <p:spPr>
          <a:xfrm>
            <a:off x="-74160" y="578520"/>
            <a:ext cx="9254520" cy="385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 Its a 2 tiered model with some components (deamons) in master mode and some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 operating in slave mode.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0" lang="en-IN" sz="1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Resource manage</a:t>
            </a: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r works in master mode (runs on a dedicated hardware in production setup)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IN" sz="1400" u="none" cap="none" strike="noStrik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Node manager</a:t>
            </a: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works in slave mode &amp; its services are run in the data nodes.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 Resource manager comprises of 2 components 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        1)Scheduler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        2)Applications Manager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Node manager consists of a container (an encapsulation of resources for running a job) and an app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  Master (application master)  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360" y="3645360"/>
            <a:ext cx="7344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680" y="3708000"/>
            <a:ext cx="752760" cy="26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800" y="5716440"/>
            <a:ext cx="376560" cy="9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0040" y="3903480"/>
            <a:ext cx="3819240" cy="166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39000" y="4210200"/>
            <a:ext cx="2899440" cy="266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